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310" r:id="rId3"/>
    <p:sldId id="465" r:id="rId4"/>
    <p:sldId id="258" r:id="rId5"/>
    <p:sldId id="259" r:id="rId6"/>
    <p:sldId id="260" r:id="rId7"/>
    <p:sldId id="263" r:id="rId8"/>
    <p:sldId id="264" r:id="rId9"/>
    <p:sldId id="265" r:id="rId10"/>
    <p:sldId id="266" r:id="rId11"/>
    <p:sldId id="267" r:id="rId12"/>
    <p:sldId id="268" r:id="rId13"/>
    <p:sldId id="269" r:id="rId14"/>
    <p:sldId id="609" r:id="rId15"/>
    <p:sldId id="610" r:id="rId16"/>
    <p:sldId id="270" r:id="rId17"/>
    <p:sldId id="271" r:id="rId18"/>
    <p:sldId id="272" r:id="rId19"/>
    <p:sldId id="273" r:id="rId20"/>
    <p:sldId id="274" r:id="rId21"/>
    <p:sldId id="275" r:id="rId22"/>
    <p:sldId id="277" r:id="rId23"/>
    <p:sldId id="322" r:id="rId24"/>
    <p:sldId id="278" r:id="rId25"/>
    <p:sldId id="315" r:id="rId26"/>
    <p:sldId id="280" r:id="rId27"/>
    <p:sldId id="316" r:id="rId28"/>
    <p:sldId id="466" r:id="rId29"/>
    <p:sldId id="311" r:id="rId30"/>
    <p:sldId id="467" r:id="rId31"/>
    <p:sldId id="462" r:id="rId32"/>
    <p:sldId id="288" r:id="rId33"/>
    <p:sldId id="474" r:id="rId34"/>
    <p:sldId id="602" r:id="rId35"/>
    <p:sldId id="604" r:id="rId36"/>
    <p:sldId id="603" r:id="rId37"/>
    <p:sldId id="605" r:id="rId38"/>
    <p:sldId id="599" r:id="rId39"/>
    <p:sldId id="598" r:id="rId40"/>
    <p:sldId id="470" r:id="rId41"/>
    <p:sldId id="471" r:id="rId42"/>
    <p:sldId id="611" r:id="rId43"/>
    <p:sldId id="612" r:id="rId44"/>
    <p:sldId id="613" r:id="rId45"/>
    <p:sldId id="614" r:id="rId46"/>
    <p:sldId id="615" r:id="rId47"/>
    <p:sldId id="557" r:id="rId48"/>
    <p:sldId id="302" r:id="rId49"/>
    <p:sldId id="304" r:id="rId50"/>
    <p:sldId id="305" r:id="rId51"/>
    <p:sldId id="308" r:id="rId52"/>
    <p:sldId id="478" r:id="rId53"/>
    <p:sldId id="479" r:id="rId54"/>
    <p:sldId id="480" r:id="rId55"/>
    <p:sldId id="616" r:id="rId56"/>
    <p:sldId id="481" r:id="rId57"/>
    <p:sldId id="482" r:id="rId58"/>
    <p:sldId id="483" r:id="rId59"/>
    <p:sldId id="484" r:id="rId60"/>
    <p:sldId id="485" r:id="rId61"/>
    <p:sldId id="486" r:id="rId62"/>
    <p:sldId id="570" r:id="rId63"/>
    <p:sldId id="490" r:id="rId64"/>
    <p:sldId id="491" r:id="rId65"/>
    <p:sldId id="492" r:id="rId66"/>
    <p:sldId id="493" r:id="rId67"/>
    <p:sldId id="494" r:id="rId68"/>
    <p:sldId id="495" r:id="rId69"/>
    <p:sldId id="560" r:id="rId70"/>
    <p:sldId id="607" r:id="rId71"/>
    <p:sldId id="617" r:id="rId72"/>
    <p:sldId id="618" r:id="rId73"/>
    <p:sldId id="619" r:id="rId74"/>
    <p:sldId id="620" r:id="rId75"/>
    <p:sldId id="496" r:id="rId76"/>
    <p:sldId id="497" r:id="rId77"/>
    <p:sldId id="498" r:id="rId78"/>
    <p:sldId id="499" r:id="rId79"/>
    <p:sldId id="501" r:id="rId80"/>
    <p:sldId id="502" r:id="rId81"/>
    <p:sldId id="503" r:id="rId82"/>
    <p:sldId id="574" r:id="rId83"/>
    <p:sldId id="577" r:id="rId84"/>
    <p:sldId id="578" r:id="rId86"/>
    <p:sldId id="622" r:id="rId87"/>
    <p:sldId id="579" r:id="rId88"/>
    <p:sldId id="580" r:id="rId89"/>
    <p:sldId id="623" r:id="rId90"/>
    <p:sldId id="624" r:id="rId91"/>
    <p:sldId id="581" r:id="rId92"/>
    <p:sldId id="625" r:id="rId93"/>
    <p:sldId id="426" r:id="rId94"/>
    <p:sldId id="600" r:id="rId95"/>
    <p:sldId id="601" r:id="rId96"/>
    <p:sldId id="427" r:id="rId97"/>
    <p:sldId id="428" r:id="rId98"/>
    <p:sldId id="429" r:id="rId99"/>
    <p:sldId id="430" r:id="rId100"/>
    <p:sldId id="431" r:id="rId101"/>
    <p:sldId id="432" r:id="rId102"/>
    <p:sldId id="433" r:id="rId103"/>
    <p:sldId id="434" r:id="rId104"/>
    <p:sldId id="435" r:id="rId105"/>
    <p:sldId id="436" r:id="rId106"/>
    <p:sldId id="437" r:id="rId107"/>
    <p:sldId id="438" r:id="rId108"/>
    <p:sldId id="439" r:id="rId109"/>
    <p:sldId id="440" r:id="rId110"/>
    <p:sldId id="441" r:id="rId111"/>
    <p:sldId id="442" r:id="rId112"/>
    <p:sldId id="443" r:id="rId113"/>
    <p:sldId id="583" r:id="rId114"/>
    <p:sldId id="626" r:id="rId115"/>
    <p:sldId id="627" r:id="rId116"/>
    <p:sldId id="628" r:id="rId117"/>
    <p:sldId id="586" r:id="rId118"/>
    <p:sldId id="629" r:id="rId119"/>
    <p:sldId id="584" r:id="rId120"/>
    <p:sldId id="444" r:id="rId121"/>
    <p:sldId id="445" r:id="rId122"/>
    <p:sldId id="590" r:id="rId123"/>
    <p:sldId id="591" r:id="rId124"/>
    <p:sldId id="592" r:id="rId125"/>
    <p:sldId id="630" r:id="rId126"/>
    <p:sldId id="631" r:id="rId127"/>
    <p:sldId id="633" r:id="rId128"/>
    <p:sldId id="632" r:id="rId129"/>
    <p:sldId id="634" r:id="rId130"/>
    <p:sldId id="589" r:id="rId131"/>
    <p:sldId id="635" r:id="rId132"/>
    <p:sldId id="636" r:id="rId133"/>
    <p:sldId id="446" r:id="rId134"/>
    <p:sldId id="447" r:id="rId135"/>
    <p:sldId id="448" r:id="rId136"/>
    <p:sldId id="449" r:id="rId137"/>
    <p:sldId id="450" r:id="rId138"/>
    <p:sldId id="588" r:id="rId139"/>
    <p:sldId id="451" r:id="rId140"/>
    <p:sldId id="452" r:id="rId141"/>
    <p:sldId id="453" r:id="rId142"/>
    <p:sldId id="594" r:id="rId143"/>
    <p:sldId id="456" r:id="rId144"/>
    <p:sldId id="457" r:id="rId145"/>
    <p:sldId id="454" r:id="rId1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9" autoAdjust="0"/>
    <p:restoredTop sz="94684" autoAdjust="0"/>
  </p:normalViewPr>
  <p:slideViewPr>
    <p:cSldViewPr>
      <p:cViewPr varScale="1">
        <p:scale>
          <a:sx n="59" d="100"/>
          <a:sy n="59" d="100"/>
        </p:scale>
        <p:origin x="26" y="295"/>
      </p:cViewPr>
      <p:guideLst>
        <p:guide orient="horz" pos="2160"/>
        <p:guide pos="28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4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notesMaster" Target="notesMasters/notesMaster1.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9" Type="http://schemas.openxmlformats.org/officeDocument/2006/relationships/tableStyles" Target="tableStyles.xml"/><Relationship Id="rId148" Type="http://schemas.openxmlformats.org/officeDocument/2006/relationships/viewProps" Target="viewProps.xml"/><Relationship Id="rId147" Type="http://schemas.openxmlformats.org/officeDocument/2006/relationships/presProps" Target="presProps.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30.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4.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3.wmf"/><Relationship Id="rId1" Type="http://schemas.openxmlformats.org/officeDocument/2006/relationships/image" Target="../media/image6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png"/></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1.png"/></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4.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4.png"/></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2.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5.png"/></Relationships>
</file>

<file path=ppt/drawings/_rels/vmlDrawing5.vml.rels><?xml version="1.0" encoding="UTF-8" standalone="yes"?>
<Relationships xmlns="http://schemas.openxmlformats.org/package/2006/relationships"><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71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3471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471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471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347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F416A166-A381-4CF1-ADC2-C38DC56E609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47D9192E-DA0F-4497-A646-393B37E36AA6}" type="slidenum">
              <a:rPr lang="en-US" altLang="zh-CN" smtClean="0"/>
            </a:fld>
            <a:endParaRPr lang="en-US" altLang="zh-CN"/>
          </a:p>
        </p:txBody>
      </p:sp>
      <p:sp>
        <p:nvSpPr>
          <p:cNvPr id="141315" name="幻灯片图像占位符 1"/>
          <p:cNvSpPr>
            <a:spLocks noGrp="1" noRot="1" noChangeAspect="1" noTextEdit="1"/>
          </p:cNvSpPr>
          <p:nvPr>
            <p:ph type="sldImg"/>
          </p:nvPr>
        </p:nvSpPr>
        <p:spPr/>
      </p:sp>
      <p:sp>
        <p:nvSpPr>
          <p:cNvPr id="141316" name="备注占位符 2"/>
          <p:cNvSpPr>
            <a:spLocks noGrp="1"/>
          </p:cNvSpPr>
          <p:nvPr>
            <p:ph type="body" idx="1"/>
          </p:nvPr>
        </p:nvSpPr>
        <p:spPr>
          <a:noFill/>
        </p:spPr>
        <p:txBody>
          <a:bodyPr/>
          <a:lstStyle/>
          <a:p>
            <a:pPr eaLnBrk="1" hangingPunct="1"/>
            <a:endParaRPr lang="zh-CN" altLang="zh-CN"/>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0AA23DB-A717-4270-AC70-50DB4B33D395}" type="slidenum">
              <a:rPr lang="zh-CN" altLang="en-US" sz="1200">
                <a:latin typeface="+mn-lt"/>
                <a:ea typeface="+mn-ea"/>
              </a:rPr>
            </a:fld>
            <a:endParaRPr lang="zh-CN" altLang="en-US" sz="1200">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8B8D34F-0320-41B2-AD3D-46DFCDE1E446}" type="slidenum">
              <a:rPr lang="en-US" altLang="zh-CN" smtClean="0"/>
            </a:fld>
            <a:endParaRPr lang="en-US" altLang="zh-CN"/>
          </a:p>
        </p:txBody>
      </p:sp>
      <p:sp>
        <p:nvSpPr>
          <p:cNvPr id="142339" name="幻灯片图像占位符 1"/>
          <p:cNvSpPr>
            <a:spLocks noGrp="1" noRot="1" noChangeAspect="1" noTextEdit="1"/>
          </p:cNvSpPr>
          <p:nvPr>
            <p:ph type="sldImg"/>
          </p:nvPr>
        </p:nvSpPr>
        <p:spPr/>
      </p:sp>
      <p:sp>
        <p:nvSpPr>
          <p:cNvPr id="142340" name="备注占位符 2"/>
          <p:cNvSpPr>
            <a:spLocks noGrp="1"/>
          </p:cNvSpPr>
          <p:nvPr>
            <p:ph type="body" idx="1"/>
          </p:nvPr>
        </p:nvSpPr>
        <p:spPr>
          <a:noFill/>
        </p:spPr>
        <p:txBody>
          <a:bodyPr/>
          <a:lstStyle/>
          <a:p>
            <a:pPr eaLnBrk="1" hangingPunct="1"/>
            <a:endParaRPr lang="zh-CN" altLang="zh-CN"/>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B82BF80-C7E4-4A43-9721-940F149CB5D4}" type="slidenum">
              <a:rPr lang="zh-CN" altLang="en-US" sz="1200">
                <a:latin typeface="+mn-lt"/>
                <a:ea typeface="+mn-ea"/>
              </a:rPr>
            </a:fld>
            <a:endParaRPr lang="zh-CN" altLang="en-US" sz="1200">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1A36230-D33A-4BD7-827A-9CE7728E7D50}" type="slidenum">
              <a:rPr lang="en-US" altLang="zh-CN" smtClean="0"/>
            </a:fld>
            <a:endParaRPr lang="en-US" altLang="zh-CN"/>
          </a:p>
        </p:txBody>
      </p:sp>
      <p:sp>
        <p:nvSpPr>
          <p:cNvPr id="143363" name="幻灯片图像占位符 1"/>
          <p:cNvSpPr>
            <a:spLocks noGrp="1" noRot="1" noChangeAspect="1" noTextEdit="1"/>
          </p:cNvSpPr>
          <p:nvPr>
            <p:ph type="sldImg"/>
          </p:nvPr>
        </p:nvSpPr>
        <p:spPr/>
      </p:sp>
      <p:sp>
        <p:nvSpPr>
          <p:cNvPr id="143364" name="备注占位符 2"/>
          <p:cNvSpPr>
            <a:spLocks noGrp="1"/>
          </p:cNvSpPr>
          <p:nvPr>
            <p:ph type="body" idx="1"/>
          </p:nvPr>
        </p:nvSpPr>
        <p:spPr>
          <a:noFill/>
        </p:spPr>
        <p:txBody>
          <a:bodyPr/>
          <a:lstStyle/>
          <a:p>
            <a:pPr eaLnBrk="1" hangingPunct="1"/>
            <a:endParaRPr lang="zh-CN" altLang="zh-CN"/>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8AE5719-A7BE-44D0-B17C-B5C7AC02BDC5}" type="slidenum">
              <a:rPr lang="zh-CN" altLang="en-US" sz="1200">
                <a:latin typeface="+mn-lt"/>
                <a:ea typeface="+mn-ea"/>
              </a:rPr>
            </a:fld>
            <a:endParaRPr lang="zh-CN" altLang="en-US" sz="1200">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67FFFDF-526F-4C25-873D-8D6AED19CE1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9E1B3DD-58D3-42A6-B9C5-00F2994923E6}"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A0B3E39-D70E-45F9-B1BD-C11EEB0C1B78}"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2D4973E-E6DA-46C1-A68E-E217F50D0E5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FE2A47A-043F-495B-A85F-6CA669D48F9B}"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A1B8DAA-1578-4F95-9167-84B49FA61AA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48548CB-B8E0-4C67-95B8-73D28FD3BBBA}"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8787A8-8253-4790-92C7-AF9811E5C81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00A06501-63D3-42B9-9D3C-22B2E295695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4AE4411-0F22-46D7-9A63-F309318F2C1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A2636DA-31D2-4160-B992-D248D9A4E77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B3A1DE3-2211-479F-B512-241EFC609A9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0B3F598-2728-437F-A04E-BB2B73BB6AE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4710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FEFC4A26-D786-4A5D-B46F-91D00240425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1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104.png"/><Relationship Id="rId1" Type="http://schemas.openxmlformats.org/officeDocument/2006/relationships/oleObject" Target="../embeddings/oleObject91.bin"/></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7.xml"/><Relationship Id="rId2" Type="http://schemas.openxmlformats.org/officeDocument/2006/relationships/image" Target="../media/image104.png"/><Relationship Id="rId1" Type="http://schemas.openxmlformats.org/officeDocument/2006/relationships/oleObject" Target="../embeddings/oleObject92.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image" Target="../media/image105.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8.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9.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1.png"/><Relationship Id="rId1" Type="http://schemas.openxmlformats.org/officeDocument/2006/relationships/image" Target="../media/image110.png"/></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5.png"/></Relationships>
</file>

<file path=ppt/slides/_rels/slide1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9.png"/><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image" Target="../media/image116.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20.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1.png"/></Relationships>
</file>

<file path=ppt/slides/_rels/slide122.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46.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95.bin"/><Relationship Id="rId4" Type="http://schemas.openxmlformats.org/officeDocument/2006/relationships/oleObject" Target="../embeddings/oleObject94.bin"/><Relationship Id="rId3" Type="http://schemas.openxmlformats.org/officeDocument/2006/relationships/image" Target="../media/image123.png"/><Relationship Id="rId2" Type="http://schemas.openxmlformats.org/officeDocument/2006/relationships/image" Target="../media/image122.wmf"/><Relationship Id="rId1" Type="http://schemas.openxmlformats.org/officeDocument/2006/relationships/oleObject" Target="../embeddings/oleObject93.bin"/></Relationships>
</file>

<file path=ppt/slides/_rels/slide1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8.png"/><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png"/></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image" Target="../media/image129.png"/></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3.png"/><Relationship Id="rId1" Type="http://schemas.openxmlformats.org/officeDocument/2006/relationships/image" Target="../media/image132.png"/></Relationships>
</file>

<file path=ppt/slides/_rels/slide1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7.png"/><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image" Target="../media/image134.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14.bin"/><Relationship Id="rId2" Type="http://schemas.openxmlformats.org/officeDocument/2006/relationships/image" Target="../media/image10.wmf"/><Relationship Id="rId1" Type="http://schemas.openxmlformats.org/officeDocument/2006/relationships/oleObject" Target="../embeddings/oleObject13.bin"/></Relationships>
</file>

<file path=ppt/slides/_rels/slide1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2.wmf"/><Relationship Id="rId7" Type="http://schemas.openxmlformats.org/officeDocument/2006/relationships/oleObject" Target="../embeddings/oleObject99.bin"/><Relationship Id="rId6" Type="http://schemas.openxmlformats.org/officeDocument/2006/relationships/image" Target="../media/image141.wmf"/><Relationship Id="rId5" Type="http://schemas.openxmlformats.org/officeDocument/2006/relationships/oleObject" Target="../embeddings/oleObject98.bin"/><Relationship Id="rId4" Type="http://schemas.openxmlformats.org/officeDocument/2006/relationships/image" Target="../media/image140.wmf"/><Relationship Id="rId3" Type="http://schemas.openxmlformats.org/officeDocument/2006/relationships/oleObject" Target="../embeddings/oleObject97.bin"/><Relationship Id="rId2" Type="http://schemas.openxmlformats.org/officeDocument/2006/relationships/image" Target="../media/image139.wmf"/><Relationship Id="rId10" Type="http://schemas.openxmlformats.org/officeDocument/2006/relationships/vmlDrawing" Target="../drawings/vmlDrawing47.vml"/><Relationship Id="rId1" Type="http://schemas.openxmlformats.org/officeDocument/2006/relationships/oleObject" Target="../embeddings/oleObject96.bin"/></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7.xml"/><Relationship Id="rId4" Type="http://schemas.openxmlformats.org/officeDocument/2006/relationships/image" Target="../media/image144.wmf"/><Relationship Id="rId3" Type="http://schemas.openxmlformats.org/officeDocument/2006/relationships/oleObject" Target="../embeddings/oleObject101.bin"/><Relationship Id="rId2" Type="http://schemas.openxmlformats.org/officeDocument/2006/relationships/image" Target="../media/image143.wmf"/><Relationship Id="rId1" Type="http://schemas.openxmlformats.org/officeDocument/2006/relationships/oleObject" Target="../embeddings/oleObject100.bin"/></Relationships>
</file>

<file path=ppt/slides/_rels/slide134.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7.xml"/><Relationship Id="rId4" Type="http://schemas.openxmlformats.org/officeDocument/2006/relationships/image" Target="../media/image143.wmf"/><Relationship Id="rId3" Type="http://schemas.openxmlformats.org/officeDocument/2006/relationships/oleObject" Target="../embeddings/oleObject103.bin"/><Relationship Id="rId2" Type="http://schemas.openxmlformats.org/officeDocument/2006/relationships/image" Target="../media/image145.png"/><Relationship Id="rId1" Type="http://schemas.openxmlformats.org/officeDocument/2006/relationships/oleObject" Target="../embeddings/oleObject102.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5.wmf"/><Relationship Id="rId7" Type="http://schemas.openxmlformats.org/officeDocument/2006/relationships/oleObject" Target="../embeddings/oleObject18.bin"/><Relationship Id="rId6" Type="http://schemas.openxmlformats.org/officeDocument/2006/relationships/image" Target="../media/image14.wmf"/><Relationship Id="rId5" Type="http://schemas.openxmlformats.org/officeDocument/2006/relationships/oleObject" Target="../embeddings/oleObject17.bin"/><Relationship Id="rId4" Type="http://schemas.openxmlformats.org/officeDocument/2006/relationships/image" Target="../media/image13.wmf"/><Relationship Id="rId3" Type="http://schemas.openxmlformats.org/officeDocument/2006/relationships/oleObject" Target="../embeddings/oleObject16.bin"/><Relationship Id="rId2" Type="http://schemas.openxmlformats.org/officeDocument/2006/relationships/image" Target="../media/image12.wmf"/><Relationship Id="rId11" Type="http://schemas.openxmlformats.org/officeDocument/2006/relationships/vmlDrawing" Target="../drawings/vmlDrawing8.vml"/><Relationship Id="rId10" Type="http://schemas.openxmlformats.org/officeDocument/2006/relationships/slideLayout" Target="../slideLayouts/slideLayout7.xml"/><Relationship Id="rId1" Type="http://schemas.openxmlformats.org/officeDocument/2006/relationships/oleObject" Target="../embeddings/oleObject15.bin"/></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oleObject" Target="../embeddings/oleObject22.bin"/><Relationship Id="rId2" Type="http://schemas.openxmlformats.org/officeDocument/2006/relationships/image" Target="../media/image17.png"/><Relationship Id="rId1"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oleObject" Target="../embeddings/oleObject25.bin"/><Relationship Id="rId2" Type="http://schemas.openxmlformats.org/officeDocument/2006/relationships/image" Target="../media/image19.png"/><Relationship Id="rId1"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30.bin"/><Relationship Id="rId7" Type="http://schemas.openxmlformats.org/officeDocument/2006/relationships/image" Target="../media/image22.wmf"/><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image" Target="../media/image21.wmf"/><Relationship Id="rId3" Type="http://schemas.openxmlformats.org/officeDocument/2006/relationships/oleObject" Target="../embeddings/oleObject27.bin"/><Relationship Id="rId2" Type="http://schemas.openxmlformats.org/officeDocument/2006/relationships/image" Target="../media/image20.wmf"/><Relationship Id="rId15" Type="http://schemas.openxmlformats.org/officeDocument/2006/relationships/vmlDrawing" Target="../drawings/vmlDrawing13.vml"/><Relationship Id="rId14" Type="http://schemas.openxmlformats.org/officeDocument/2006/relationships/slideLayout" Target="../slideLayouts/slideLayout7.xml"/><Relationship Id="rId13" Type="http://schemas.openxmlformats.org/officeDocument/2006/relationships/image" Target="../media/image25.wmf"/><Relationship Id="rId12" Type="http://schemas.openxmlformats.org/officeDocument/2006/relationships/oleObject" Target="../embeddings/oleObject32.bin"/><Relationship Id="rId11" Type="http://schemas.openxmlformats.org/officeDocument/2006/relationships/image" Target="../media/image24.wmf"/><Relationship Id="rId10" Type="http://schemas.openxmlformats.org/officeDocument/2006/relationships/oleObject" Target="../embeddings/oleObject31.bin"/><Relationship Id="rId1"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image" Target="../media/image28.wmf"/><Relationship Id="rId4" Type="http://schemas.openxmlformats.org/officeDocument/2006/relationships/oleObject" Target="../embeddings/oleObject34.bin"/><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oleObject" Target="../embeddings/oleObject37.bin"/><Relationship Id="rId4" Type="http://schemas.openxmlformats.org/officeDocument/2006/relationships/image" Target="../media/image30.png"/><Relationship Id="rId3" Type="http://schemas.openxmlformats.org/officeDocument/2006/relationships/oleObject" Target="../embeddings/oleObject36.bin"/><Relationship Id="rId2" Type="http://schemas.openxmlformats.org/officeDocument/2006/relationships/image" Target="../media/image29.png"/><Relationship Id="rId1"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35.png"/><Relationship Id="rId7" Type="http://schemas.openxmlformats.org/officeDocument/2006/relationships/oleObject" Target="../embeddings/oleObject42.bin"/><Relationship Id="rId6" Type="http://schemas.openxmlformats.org/officeDocument/2006/relationships/image" Target="../media/image34.png"/><Relationship Id="rId5" Type="http://schemas.openxmlformats.org/officeDocument/2006/relationships/oleObject" Target="../embeddings/oleObject41.bin"/><Relationship Id="rId4" Type="http://schemas.openxmlformats.org/officeDocument/2006/relationships/image" Target="../media/image33.png"/><Relationship Id="rId3" Type="http://schemas.openxmlformats.org/officeDocument/2006/relationships/oleObject" Target="../embeddings/oleObject40.bin"/><Relationship Id="rId2" Type="http://schemas.openxmlformats.org/officeDocument/2006/relationships/image" Target="../media/image32.png"/><Relationship Id="rId12" Type="http://schemas.openxmlformats.org/officeDocument/2006/relationships/vmlDrawing" Target="../drawings/vmlDrawing17.vml"/><Relationship Id="rId11" Type="http://schemas.openxmlformats.org/officeDocument/2006/relationships/slideLayout" Target="../slideLayouts/slideLayout7.xml"/><Relationship Id="rId10" Type="http://schemas.openxmlformats.org/officeDocument/2006/relationships/image" Target="../media/image36.png"/><Relationship Id="rId1" Type="http://schemas.openxmlformats.org/officeDocument/2006/relationships/oleObject" Target="../embeddings/oleObject3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41.wmf"/><Relationship Id="rId2" Type="http://schemas.openxmlformats.org/officeDocument/2006/relationships/oleObject" Target="../embeddings/oleObject44.bin"/><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3.xml"/><Relationship Id="rId2" Type="http://schemas.openxmlformats.org/officeDocument/2006/relationships/image" Target="../media/image45.png"/><Relationship Id="rId1" Type="http://schemas.openxmlformats.org/officeDocument/2006/relationships/oleObject" Target="../embeddings/oleObject45.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xml"/><Relationship Id="rId2" Type="http://schemas.openxmlformats.org/officeDocument/2006/relationships/image" Target="../media/image45.png"/><Relationship Id="rId1" Type="http://schemas.openxmlformats.org/officeDocument/2006/relationships/oleObject" Target="../embeddings/oleObject46.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oleObject" Target="../embeddings/oleObject49.bin"/><Relationship Id="rId4" Type="http://schemas.openxmlformats.org/officeDocument/2006/relationships/image" Target="../media/image46.png"/><Relationship Id="rId3" Type="http://schemas.openxmlformats.org/officeDocument/2006/relationships/oleObject" Target="../embeddings/oleObject48.bin"/><Relationship Id="rId2" Type="http://schemas.openxmlformats.org/officeDocument/2006/relationships/image" Target="../media/image30.png"/><Relationship Id="rId1" Type="http://schemas.openxmlformats.org/officeDocument/2006/relationships/oleObject" Target="../embeddings/oleObject47.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7.xml"/><Relationship Id="rId3" Type="http://schemas.openxmlformats.org/officeDocument/2006/relationships/image" Target="../media/image49.png"/><Relationship Id="rId2" Type="http://schemas.openxmlformats.org/officeDocument/2006/relationships/image" Target="../media/image48.wmf"/><Relationship Id="rId1" Type="http://schemas.openxmlformats.org/officeDocument/2006/relationships/oleObject" Target="../embeddings/oleObject50.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23.vml"/><Relationship Id="rId6"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wmf"/><Relationship Id="rId3" Type="http://schemas.openxmlformats.org/officeDocument/2006/relationships/oleObject" Target="../embeddings/oleObject51.bin"/><Relationship Id="rId2" Type="http://schemas.openxmlformats.org/officeDocument/2006/relationships/image" Target="../media/image53.png"/><Relationship Id="rId1" Type="http://schemas.openxmlformats.org/officeDocument/2006/relationships/image" Target="../media/image52.png"/></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9.png"/><Relationship Id="rId7" Type="http://schemas.openxmlformats.org/officeDocument/2006/relationships/image" Target="../media/image58.wmf"/><Relationship Id="rId6" Type="http://schemas.openxmlformats.org/officeDocument/2006/relationships/oleObject" Target="../embeddings/oleObject54.bin"/><Relationship Id="rId5" Type="http://schemas.openxmlformats.org/officeDocument/2006/relationships/image" Target="../media/image54.wmf"/><Relationship Id="rId4" Type="http://schemas.openxmlformats.org/officeDocument/2006/relationships/oleObject" Target="../embeddings/oleObject53.bin"/><Relationship Id="rId3" Type="http://schemas.openxmlformats.org/officeDocument/2006/relationships/image" Target="../media/image57.wmf"/><Relationship Id="rId2" Type="http://schemas.openxmlformats.org/officeDocument/2006/relationships/oleObject" Target="../embeddings/oleObject52.bin"/><Relationship Id="rId10" Type="http://schemas.openxmlformats.org/officeDocument/2006/relationships/vmlDrawing" Target="../drawings/vmlDrawing24.vml"/><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61.png"/><Relationship Id="rId1" Type="http://schemas.openxmlformats.org/officeDocument/2006/relationships/oleObject" Target="../embeddings/oleObject55.bin"/></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62.png"/><Relationship Id="rId1" Type="http://schemas.openxmlformats.org/officeDocument/2006/relationships/oleObject" Target="../embeddings/oleObject56.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62.png"/><Relationship Id="rId1" Type="http://schemas.openxmlformats.org/officeDocument/2006/relationships/oleObject" Target="../embeddings/oleObject57.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4.png"/><Relationship Id="rId1" Type="http://schemas.openxmlformats.org/officeDocument/2006/relationships/image" Target="../media/image6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65.png"/><Relationship Id="rId1"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66.png"/><Relationship Id="rId1" Type="http://schemas.openxmlformats.org/officeDocument/2006/relationships/oleObject" Target="../embeddings/oleObject59.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oleObject" Target="../embeddings/oleObject4.bin"/><Relationship Id="rId2" Type="http://schemas.openxmlformats.org/officeDocument/2006/relationships/image" Target="../media/image4.png"/><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5968;&#23383;&#36923;&#36753;&#19982;&#25968;&#23383;&#31995;&#32479;_CAI/3/chapter3/&#22270;3.25%208&#20301;&#36890;&#29992;&#31227;&#20301;&#23492;&#23384;&#22120;.sw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03.xml"/><Relationship Id="rId2" Type="http://schemas.openxmlformats.org/officeDocument/2006/relationships/slide" Target="slide102.xml"/><Relationship Id="rId1" Type="http://schemas.openxmlformats.org/officeDocument/2006/relationships/slide" Target="slide10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7.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7.jpeg"/></Relationships>
</file>

<file path=ppt/slides/_rels/slide68.xml.rels><?xml version="1.0" encoding="UTF-8" standalone="yes"?>
<Relationships xmlns="http://schemas.openxmlformats.org/package/2006/relationships"><Relationship Id="rId9" Type="http://schemas.openxmlformats.org/officeDocument/2006/relationships/vmlDrawing" Target="../drawings/vmlDrawing30.vml"/><Relationship Id="rId8" Type="http://schemas.openxmlformats.org/officeDocument/2006/relationships/slideLayout" Target="../slideLayouts/slideLayout2.xml"/><Relationship Id="rId7" Type="http://schemas.openxmlformats.org/officeDocument/2006/relationships/image" Target="../media/image71.wmf"/><Relationship Id="rId6" Type="http://schemas.openxmlformats.org/officeDocument/2006/relationships/oleObject" Target="../embeddings/oleObject62.bin"/><Relationship Id="rId5" Type="http://schemas.openxmlformats.org/officeDocument/2006/relationships/image" Target="../media/image70.wmf"/><Relationship Id="rId4" Type="http://schemas.openxmlformats.org/officeDocument/2006/relationships/oleObject" Target="../embeddings/oleObject61.bin"/><Relationship Id="rId3" Type="http://schemas.openxmlformats.org/officeDocument/2006/relationships/image" Target="../media/image69.wmf"/><Relationship Id="rId2" Type="http://schemas.openxmlformats.org/officeDocument/2006/relationships/oleObject" Target="../embeddings/oleObject60.bin"/><Relationship Id="rId1" Type="http://schemas.openxmlformats.org/officeDocument/2006/relationships/image" Target="../media/image68.png"/></Relationships>
</file>

<file path=ppt/slides/_rels/slide69.xml.rels><?xml version="1.0" encoding="UTF-8" standalone="yes"?>
<Relationships xmlns="http://schemas.openxmlformats.org/package/2006/relationships"><Relationship Id="rId9" Type="http://schemas.openxmlformats.org/officeDocument/2006/relationships/image" Target="../media/image75.png"/><Relationship Id="rId8" Type="http://schemas.openxmlformats.org/officeDocument/2006/relationships/image" Target="../media/image74.png"/><Relationship Id="rId7" Type="http://schemas.openxmlformats.org/officeDocument/2006/relationships/image" Target="../media/image71.wmf"/><Relationship Id="rId6" Type="http://schemas.openxmlformats.org/officeDocument/2006/relationships/oleObject" Target="../embeddings/oleObject65.bin"/><Relationship Id="rId5" Type="http://schemas.openxmlformats.org/officeDocument/2006/relationships/image" Target="../media/image73.wmf"/><Relationship Id="rId4" Type="http://schemas.openxmlformats.org/officeDocument/2006/relationships/oleObject" Target="../embeddings/oleObject64.bin"/><Relationship Id="rId3" Type="http://schemas.openxmlformats.org/officeDocument/2006/relationships/image" Target="../media/image69.wmf"/><Relationship Id="rId2" Type="http://schemas.openxmlformats.org/officeDocument/2006/relationships/oleObject" Target="../embeddings/oleObject63.bin"/><Relationship Id="rId11" Type="http://schemas.openxmlformats.org/officeDocument/2006/relationships/vmlDrawing" Target="../drawings/vmlDrawing31.vml"/><Relationship Id="rId10" Type="http://schemas.openxmlformats.org/officeDocument/2006/relationships/slideLayout" Target="../slideLayouts/slideLayout2.xml"/><Relationship Id="rId1" Type="http://schemas.openxmlformats.org/officeDocument/2006/relationships/image" Target="../media/image72.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7.xml"/><Relationship Id="rId3" Type="http://schemas.openxmlformats.org/officeDocument/2006/relationships/image" Target="../media/image78.wmf"/><Relationship Id="rId2" Type="http://schemas.openxmlformats.org/officeDocument/2006/relationships/oleObject" Target="../embeddings/oleObject66.bin"/><Relationship Id="rId1" Type="http://schemas.openxmlformats.org/officeDocument/2006/relationships/image" Target="../media/image77.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7.png"/></Relationships>
</file>

<file path=ppt/slides/_rels/slide74.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oleObject" Target="../embeddings/oleObject68.bin"/><Relationship Id="rId2" Type="http://schemas.openxmlformats.org/officeDocument/2006/relationships/image" Target="../media/image79.png"/><Relationship Id="rId1" Type="http://schemas.openxmlformats.org/officeDocument/2006/relationships/oleObject" Target="../embeddings/oleObject67.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81.wmf"/><Relationship Id="rId3" Type="http://schemas.openxmlformats.org/officeDocument/2006/relationships/oleObject" Target="../embeddings/oleObject70.bin"/><Relationship Id="rId2" Type="http://schemas.openxmlformats.org/officeDocument/2006/relationships/image" Target="../media/image80.png"/><Relationship Id="rId1" Type="http://schemas.openxmlformats.org/officeDocument/2006/relationships/oleObject" Target="../embeddings/oleObject69.bin"/></Relationships>
</file>

<file path=ppt/slides/_rels/slide7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5.wmf"/><Relationship Id="rId7" Type="http://schemas.openxmlformats.org/officeDocument/2006/relationships/oleObject" Target="../embeddings/oleObject74.bin"/><Relationship Id="rId6" Type="http://schemas.openxmlformats.org/officeDocument/2006/relationships/image" Target="../media/image84.wmf"/><Relationship Id="rId5" Type="http://schemas.openxmlformats.org/officeDocument/2006/relationships/oleObject" Target="../embeddings/oleObject73.bin"/><Relationship Id="rId4" Type="http://schemas.openxmlformats.org/officeDocument/2006/relationships/image" Target="../media/image83.wmf"/><Relationship Id="rId3" Type="http://schemas.openxmlformats.org/officeDocument/2006/relationships/oleObject" Target="../embeddings/oleObject72.bin"/><Relationship Id="rId2" Type="http://schemas.openxmlformats.org/officeDocument/2006/relationships/image" Target="../media/image82.wmf"/><Relationship Id="rId10" Type="http://schemas.openxmlformats.org/officeDocument/2006/relationships/vmlDrawing" Target="../drawings/vmlDrawing35.vml"/><Relationship Id="rId1" Type="http://schemas.openxmlformats.org/officeDocument/2006/relationships/oleObject" Target="../embeddings/oleObject71.bin"/></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11.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6.png"/><Relationship Id="rId1" Type="http://schemas.openxmlformats.org/officeDocument/2006/relationships/slide" Target="slide11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87.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9.png"/><Relationship Id="rId1" Type="http://schemas.openxmlformats.org/officeDocument/2006/relationships/image" Target="../media/image88.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90.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3.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5.png"/><Relationship Id="rId1" Type="http://schemas.openxmlformats.org/officeDocument/2006/relationships/image" Target="../media/image94.png"/></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7.xml"/><Relationship Id="rId4" Type="http://schemas.openxmlformats.org/officeDocument/2006/relationships/image" Target="../media/image97.wmf"/><Relationship Id="rId3" Type="http://schemas.openxmlformats.org/officeDocument/2006/relationships/oleObject" Target="../embeddings/oleObject76.bin"/><Relationship Id="rId2" Type="http://schemas.openxmlformats.org/officeDocument/2006/relationships/image" Target="../media/image96.wmf"/><Relationship Id="rId1" Type="http://schemas.openxmlformats.org/officeDocument/2006/relationships/oleObject" Target="../embeddings/oleObject75.bin"/></Relationships>
</file>

<file path=ppt/slides/_rels/slide88.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image" Target="../media/image97.wmf"/><Relationship Id="rId3" Type="http://schemas.openxmlformats.org/officeDocument/2006/relationships/oleObject" Target="../embeddings/oleObject78.bin"/><Relationship Id="rId2" Type="http://schemas.openxmlformats.org/officeDocument/2006/relationships/image" Target="../media/image96.wmf"/><Relationship Id="rId1" Type="http://schemas.openxmlformats.org/officeDocument/2006/relationships/oleObject" Target="../embeddings/oleObject77.bin"/></Relationships>
</file>

<file path=ppt/slides/_rels/slide89.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7.xml"/><Relationship Id="rId3" Type="http://schemas.openxmlformats.org/officeDocument/2006/relationships/image" Target="../media/image99.wmf"/><Relationship Id="rId2" Type="http://schemas.openxmlformats.org/officeDocument/2006/relationships/oleObject" Target="../embeddings/oleObject81.bin"/><Relationship Id="rId1" Type="http://schemas.openxmlformats.org/officeDocument/2006/relationships/image" Target="../media/image98.pn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8.wmf"/><Relationship Id="rId7" Type="http://schemas.openxmlformats.org/officeDocument/2006/relationships/oleObject" Target="../embeddings/oleObject10.bin"/><Relationship Id="rId6" Type="http://schemas.openxmlformats.org/officeDocument/2006/relationships/image" Target="../media/image7.wmf"/><Relationship Id="rId5" Type="http://schemas.openxmlformats.org/officeDocument/2006/relationships/oleObject" Target="../embeddings/oleObject9.bin"/><Relationship Id="rId4" Type="http://schemas.openxmlformats.org/officeDocument/2006/relationships/image" Target="../media/image6.wmf"/><Relationship Id="rId3" Type="http://schemas.openxmlformats.org/officeDocument/2006/relationships/oleObject" Target="../embeddings/oleObject8.bin"/><Relationship Id="rId2" Type="http://schemas.openxmlformats.org/officeDocument/2006/relationships/image" Target="../media/image4.png"/><Relationship Id="rId12" Type="http://schemas.openxmlformats.org/officeDocument/2006/relationships/vmlDrawing" Target="../drawings/vmlDrawing5.vml"/><Relationship Id="rId11" Type="http://schemas.openxmlformats.org/officeDocument/2006/relationships/slideLayout" Target="../slideLayouts/slideLayout7.xml"/><Relationship Id="rId10" Type="http://schemas.openxmlformats.org/officeDocument/2006/relationships/image" Target="../media/image9.wmf"/><Relationship Id="rId1"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0.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83.bin"/><Relationship Id="rId2" Type="http://schemas.openxmlformats.org/officeDocument/2006/relationships/image" Target="../media/image20.wmf"/><Relationship Id="rId1" Type="http://schemas.openxmlformats.org/officeDocument/2006/relationships/oleObject" Target="../embeddings/oleObject82.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xml"/><Relationship Id="rId2" Type="http://schemas.openxmlformats.org/officeDocument/2006/relationships/image" Target="../media/image101.png"/><Relationship Id="rId1" Type="http://schemas.openxmlformats.org/officeDocument/2006/relationships/oleObject" Target="../embeddings/oleObject84.bin"/></Relationships>
</file>

<file path=ppt/slides/_rels/slide96.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102.wmf"/><Relationship Id="rId3" Type="http://schemas.openxmlformats.org/officeDocument/2006/relationships/oleObject" Target="../embeddings/oleObject86.bin"/><Relationship Id="rId2" Type="http://schemas.openxmlformats.org/officeDocument/2006/relationships/image" Target="../media/image101.png"/><Relationship Id="rId1" Type="http://schemas.openxmlformats.org/officeDocument/2006/relationships/oleObject" Target="../embeddings/oleObject85.bin"/></Relationships>
</file>

<file path=ppt/slides/_rels/slide97.xml.rels><?xml version="1.0" encoding="UTF-8" standalone="yes"?>
<Relationships xmlns="http://schemas.openxmlformats.org/package/2006/relationships"><Relationship Id="rId5" Type="http://schemas.openxmlformats.org/officeDocument/2006/relationships/vmlDrawing" Target="../drawings/vmlDrawing42.vml"/><Relationship Id="rId4" Type="http://schemas.openxmlformats.org/officeDocument/2006/relationships/slideLayout" Target="../slideLayouts/slideLayout7.xml"/><Relationship Id="rId3" Type="http://schemas.openxmlformats.org/officeDocument/2006/relationships/oleObject" Target="../embeddings/oleObject88.bin"/><Relationship Id="rId2" Type="http://schemas.openxmlformats.org/officeDocument/2006/relationships/image" Target="../media/image103.wmf"/><Relationship Id="rId1" Type="http://schemas.openxmlformats.org/officeDocument/2006/relationships/oleObject" Target="../embeddings/oleObject87.bin"/></Relationships>
</file>

<file path=ppt/slides/_rels/slide98.xml.rels><?xml version="1.0" encoding="UTF-8" standalone="yes"?>
<Relationships xmlns="http://schemas.openxmlformats.org/package/2006/relationships"><Relationship Id="rId5" Type="http://schemas.openxmlformats.org/officeDocument/2006/relationships/vmlDrawing" Target="../drawings/vmlDrawing43.vml"/><Relationship Id="rId4" Type="http://schemas.openxmlformats.org/officeDocument/2006/relationships/slideLayout" Target="../slideLayouts/slideLayout7.xml"/><Relationship Id="rId3" Type="http://schemas.openxmlformats.org/officeDocument/2006/relationships/oleObject" Target="../embeddings/oleObject90.bin"/><Relationship Id="rId2" Type="http://schemas.openxmlformats.org/officeDocument/2006/relationships/image" Target="../media/image103.wmf"/><Relationship Id="rId1" Type="http://schemas.openxmlformats.org/officeDocument/2006/relationships/oleObject" Target="../embeddings/oleObject89.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57" name="Group 13"/>
          <p:cNvGraphicFramePr>
            <a:graphicFrameLocks noGrp="1"/>
          </p:cNvGraphicFramePr>
          <p:nvPr>
            <p:ph idx="1"/>
          </p:nvPr>
        </p:nvGraphicFramePr>
        <p:xfrm>
          <a:off x="457200" y="1341438"/>
          <a:ext cx="8229600" cy="4525963"/>
        </p:xfrm>
        <a:graphic>
          <a:graphicData uri="http://schemas.openxmlformats.org/drawingml/2006/table">
            <a:tbl>
              <a:tblPr/>
              <a:tblGrid>
                <a:gridCol w="6851650"/>
                <a:gridCol w="1377950"/>
              </a:tblGrid>
              <a:tr h="45259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a:t>
                      </a:r>
                      <a:r>
                        <a:rPr kumimoji="0" lang="en-US" altLang="zh-CN" sz="3600" b="1" i="0" u="none" strike="noStrike" cap="none" normalizeH="0" baseline="0">
                          <a:ln>
                            <a:noFill/>
                          </a:ln>
                          <a:solidFill>
                            <a:schemeClr val="hlink"/>
                          </a:solidFill>
                          <a:effectLst/>
                          <a:latin typeface="楷体_GB2312" pitchFamily="49" charset="-122"/>
                          <a:ea typeface="楷体_GB2312" pitchFamily="49" charset="-122"/>
                        </a:rPr>
                        <a:t>3.1 </a:t>
                      </a: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锁存器 </a:t>
                      </a:r>
                      <a:endParaRPr kumimoji="0" lang="zh-CN" altLang="en-US" sz="3600" b="1" i="0" u="none" strike="noStrike" cap="none" normalizeH="0" baseline="0">
                        <a:ln>
                          <a:noFill/>
                        </a:ln>
                        <a:solidFill>
                          <a:schemeClr val="hlink"/>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 </a:t>
                      </a:r>
                      <a:r>
                        <a:rPr kumimoji="0" lang="en-US" altLang="zh-CN" sz="3600" b="1" i="0" u="none" strike="noStrike" cap="none" normalizeH="0" baseline="0">
                          <a:ln>
                            <a:noFill/>
                          </a:ln>
                          <a:solidFill>
                            <a:schemeClr val="hlink"/>
                          </a:solidFill>
                          <a:effectLst/>
                          <a:latin typeface="楷体_GB2312" pitchFamily="49" charset="-122"/>
                          <a:ea typeface="楷体_GB2312" pitchFamily="49" charset="-122"/>
                        </a:rPr>
                        <a:t>3.2 </a:t>
                      </a: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触发器</a:t>
                      </a:r>
                      <a:endParaRPr kumimoji="0" lang="zh-CN" altLang="en-US" sz="3600" b="1" i="0" u="none" strike="noStrike" cap="none" normalizeH="0" baseline="0">
                        <a:ln>
                          <a:noFill/>
                        </a:ln>
                        <a:solidFill>
                          <a:schemeClr val="hlink"/>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 </a:t>
                      </a:r>
                      <a:r>
                        <a:rPr kumimoji="0" lang="en-US" altLang="zh-CN" sz="3600" b="1" i="0" u="none" strike="noStrike" cap="none" normalizeH="0" baseline="0">
                          <a:ln>
                            <a:noFill/>
                          </a:ln>
                          <a:solidFill>
                            <a:schemeClr val="hlink"/>
                          </a:solidFill>
                          <a:effectLst/>
                          <a:latin typeface="楷体_GB2312" pitchFamily="49" charset="-122"/>
                          <a:ea typeface="楷体_GB2312" pitchFamily="49" charset="-122"/>
                        </a:rPr>
                        <a:t>3.3 </a:t>
                      </a: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寄存器和移位寄存器</a:t>
                      </a:r>
                      <a:endParaRPr kumimoji="0" lang="zh-CN" altLang="en-US" sz="3600" b="1" i="0" u="none" strike="noStrike" cap="none" normalizeH="0" baseline="0">
                        <a:ln>
                          <a:noFill/>
                        </a:ln>
                        <a:solidFill>
                          <a:schemeClr val="hlink"/>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 </a:t>
                      </a:r>
                      <a:r>
                        <a:rPr kumimoji="0" lang="en-US" altLang="zh-CN" sz="3600" b="1" i="0" u="none" strike="noStrike" cap="none" normalizeH="0" baseline="0">
                          <a:ln>
                            <a:noFill/>
                          </a:ln>
                          <a:solidFill>
                            <a:schemeClr val="hlink"/>
                          </a:solidFill>
                          <a:effectLst/>
                          <a:latin typeface="楷体_GB2312" pitchFamily="49" charset="-122"/>
                          <a:ea typeface="楷体_GB2312" pitchFamily="49" charset="-122"/>
                        </a:rPr>
                        <a:t>3.4 </a:t>
                      </a: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计数器</a:t>
                      </a:r>
                      <a:endParaRPr kumimoji="0" lang="zh-CN" altLang="en-US" sz="3600" b="1" i="0" u="none" strike="noStrike" cap="none" normalizeH="0" baseline="0">
                        <a:ln>
                          <a:noFill/>
                        </a:ln>
                        <a:solidFill>
                          <a:schemeClr val="hlink"/>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 </a:t>
                      </a:r>
                      <a:r>
                        <a:rPr kumimoji="0" lang="en-US" altLang="zh-CN" sz="3600" b="1" i="0" u="none" strike="noStrike" cap="none" normalizeH="0" baseline="0">
                          <a:ln>
                            <a:noFill/>
                          </a:ln>
                          <a:solidFill>
                            <a:schemeClr val="hlink"/>
                          </a:solidFill>
                          <a:effectLst/>
                          <a:latin typeface="楷体_GB2312" pitchFamily="49" charset="-122"/>
                          <a:ea typeface="楷体_GB2312" pitchFamily="49" charset="-122"/>
                        </a:rPr>
                        <a:t>3.6 </a:t>
                      </a: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同步时序逻辑分析</a:t>
                      </a:r>
                      <a:endParaRPr kumimoji="0" lang="zh-CN" altLang="en-US" sz="3600" b="1" i="0" u="none" strike="noStrike" cap="none" normalizeH="0" baseline="0">
                        <a:ln>
                          <a:noFill/>
                        </a:ln>
                        <a:solidFill>
                          <a:schemeClr val="hlink"/>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 </a:t>
                      </a:r>
                      <a:r>
                        <a:rPr kumimoji="0" lang="en-US" altLang="zh-CN" sz="3600" b="1" i="0" u="none" strike="noStrike" cap="none" normalizeH="0" baseline="0">
                          <a:ln>
                            <a:noFill/>
                          </a:ln>
                          <a:solidFill>
                            <a:schemeClr val="hlink"/>
                          </a:solidFill>
                          <a:effectLst/>
                          <a:latin typeface="楷体_GB2312" pitchFamily="49" charset="-122"/>
                          <a:ea typeface="楷体_GB2312" pitchFamily="49" charset="-122"/>
                        </a:rPr>
                        <a:t>3.7 </a:t>
                      </a:r>
                      <a:r>
                        <a:rPr kumimoji="0" lang="zh-CN" altLang="en-US" sz="3600" b="1" i="0" u="none" strike="noStrike" cap="none" normalizeH="0" baseline="0">
                          <a:ln>
                            <a:noFill/>
                          </a:ln>
                          <a:solidFill>
                            <a:schemeClr val="hlink"/>
                          </a:solidFill>
                          <a:effectLst/>
                          <a:latin typeface="楷体_GB2312" pitchFamily="49" charset="-122"/>
                          <a:ea typeface="楷体_GB2312" pitchFamily="49" charset="-122"/>
                        </a:rPr>
                        <a:t>同步时序逻辑设计</a:t>
                      </a:r>
                      <a:r>
                        <a:rPr kumimoji="0" lang="zh-CN" altLang="en-US" sz="3600" b="1" i="0" u="none" strike="noStrike" cap="none" normalizeH="0" baseline="0">
                          <a:ln>
                            <a:noFill/>
                          </a:ln>
                          <a:solidFill>
                            <a:schemeClr val="hlink"/>
                          </a:solidFill>
                          <a:effectLst/>
                          <a:latin typeface="Arial" panose="020B0604020202020204"/>
                          <a:ea typeface="楷体_GB2312" pitchFamily="49" charset="-122"/>
                        </a:rPr>
                        <a:t>  </a:t>
                      </a:r>
                      <a:endParaRPr kumimoji="0" lang="zh-CN" altLang="en-US" sz="3600" b="1" i="0" u="none" strike="noStrike" cap="none" normalizeH="0" baseline="0">
                        <a:ln>
                          <a:noFill/>
                        </a:ln>
                        <a:solidFill>
                          <a:schemeClr val="hlink"/>
                        </a:solidFill>
                        <a:effectLst/>
                        <a:latin typeface="楷体_GB2312" pitchFamily="49" charset="-122"/>
                        <a:ea typeface="楷体_GB2312" pitchFamily="49" charset="-122"/>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solidFill>
                      <a:srgbClr val="FFFFFF"/>
                    </a:solidFill>
                  </a:tcPr>
                </a:tc>
              </a:tr>
            </a:tbl>
          </a:graphicData>
        </a:graphic>
      </p:graphicFrame>
      <p:sp>
        <p:nvSpPr>
          <p:cNvPr id="48133" name="矩形 13"/>
          <p:cNvSpPr>
            <a:spLocks noGrp="1" noChangeArrowheads="1"/>
          </p:cNvSpPr>
          <p:nvPr>
            <p:ph type="title"/>
          </p:nvPr>
        </p:nvSpPr>
        <p:spPr>
          <a:xfrm>
            <a:off x="468313" y="476250"/>
            <a:ext cx="8229600" cy="1143000"/>
          </a:xfrm>
          <a:noFill/>
        </p:spPr>
        <p:txBody>
          <a:bodyPr/>
          <a:lstStyle/>
          <a:p>
            <a:pPr eaLnBrk="1" hangingPunct="1"/>
            <a:r>
              <a:rPr lang="zh-CN" altLang="en-US" b="1">
                <a:solidFill>
                  <a:srgbClr val="00349E"/>
                </a:solidFill>
              </a:rPr>
              <a:t>第三章 时序逻辑</a:t>
            </a:r>
            <a:r>
              <a:rPr lang="zh-CN" altLang="en-US"/>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31900" y="4918075"/>
            <a:ext cx="6527800" cy="365125"/>
            <a:chOff x="784" y="3330"/>
            <a:chExt cx="4112" cy="230"/>
          </a:xfrm>
        </p:grpSpPr>
        <p:sp>
          <p:nvSpPr>
            <p:cNvPr id="6235" name="Rectangle 3"/>
            <p:cNvSpPr>
              <a:spLocks noChangeArrowheads="1"/>
            </p:cNvSpPr>
            <p:nvPr/>
          </p:nvSpPr>
          <p:spPr bwMode="auto">
            <a:xfrm>
              <a:off x="2744" y="3330"/>
              <a:ext cx="2152" cy="230"/>
            </a:xfrm>
            <a:prstGeom prst="rect">
              <a:avLst/>
            </a:prstGeom>
            <a:solidFill>
              <a:srgbClr val="FFCC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6236" name="Rectangle 4"/>
            <p:cNvSpPr>
              <a:spLocks noChangeArrowheads="1"/>
            </p:cNvSpPr>
            <p:nvPr/>
          </p:nvSpPr>
          <p:spPr bwMode="auto">
            <a:xfrm>
              <a:off x="2248" y="3330"/>
              <a:ext cx="496" cy="230"/>
            </a:xfrm>
            <a:prstGeom prst="rect">
              <a:avLst/>
            </a:prstGeom>
            <a:solidFill>
              <a:srgbClr val="FF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37" name="Rectangle 5"/>
            <p:cNvSpPr>
              <a:spLocks noChangeArrowheads="1"/>
            </p:cNvSpPr>
            <p:nvPr/>
          </p:nvSpPr>
          <p:spPr bwMode="auto">
            <a:xfrm>
              <a:off x="1752" y="3330"/>
              <a:ext cx="496" cy="230"/>
            </a:xfrm>
            <a:prstGeom prst="rect">
              <a:avLst/>
            </a:prstGeom>
            <a:solidFill>
              <a:srgbClr val="FF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38" name="Rectangle 6"/>
            <p:cNvSpPr>
              <a:spLocks noChangeArrowheads="1"/>
            </p:cNvSpPr>
            <p:nvPr/>
          </p:nvSpPr>
          <p:spPr bwMode="auto">
            <a:xfrm>
              <a:off x="1264" y="3330"/>
              <a:ext cx="488" cy="230"/>
            </a:xfrm>
            <a:prstGeom prst="rect">
              <a:avLst/>
            </a:prstGeom>
            <a:solidFill>
              <a:srgbClr val="FF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39" name="Rectangle 7"/>
            <p:cNvSpPr>
              <a:spLocks noChangeArrowheads="1"/>
            </p:cNvSpPr>
            <p:nvPr/>
          </p:nvSpPr>
          <p:spPr bwMode="auto">
            <a:xfrm>
              <a:off x="784" y="3330"/>
              <a:ext cx="480" cy="230"/>
            </a:xfrm>
            <a:prstGeom prst="rect">
              <a:avLst/>
            </a:prstGeom>
            <a:solidFill>
              <a:srgbClr val="FF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sp>
        <p:nvSpPr>
          <p:cNvPr id="6148" name="Rectangle 8"/>
          <p:cNvSpPr>
            <a:spLocks noChangeArrowheads="1"/>
          </p:cNvSpPr>
          <p:nvPr/>
        </p:nvSpPr>
        <p:spPr bwMode="auto">
          <a:xfrm>
            <a:off x="762000" y="533400"/>
            <a:ext cx="4149725"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2.    </a:t>
            </a:r>
            <a:r>
              <a:rPr kumimoji="1" lang="zh-CN" altLang="en-US" sz="2400" b="1">
                <a:latin typeface="Times New Roman" panose="02020603050405020304" pitchFamily="18" charset="0"/>
              </a:rPr>
              <a:t>工作原理及逻辑功能 </a:t>
            </a:r>
            <a:endParaRPr kumimoji="1" lang="zh-CN" altLang="en-US" sz="2400" b="1">
              <a:latin typeface="Times New Roman" panose="02020603050405020304" pitchFamily="18" charset="0"/>
            </a:endParaRPr>
          </a:p>
        </p:txBody>
      </p:sp>
      <p:grpSp>
        <p:nvGrpSpPr>
          <p:cNvPr id="6149" name="Group 9"/>
          <p:cNvGrpSpPr/>
          <p:nvPr/>
        </p:nvGrpSpPr>
        <p:grpSpPr bwMode="auto">
          <a:xfrm>
            <a:off x="1257300" y="1049338"/>
            <a:ext cx="4775200" cy="3052762"/>
            <a:chOff x="824" y="637"/>
            <a:chExt cx="3008" cy="1923"/>
          </a:xfrm>
        </p:grpSpPr>
        <p:graphicFrame>
          <p:nvGraphicFramePr>
            <p:cNvPr id="6146" name="Object 10"/>
            <p:cNvGraphicFramePr>
              <a:graphicFrameLocks noChangeAspect="1"/>
            </p:cNvGraphicFramePr>
            <p:nvPr/>
          </p:nvGraphicFramePr>
          <p:xfrm>
            <a:off x="1096" y="793"/>
            <a:ext cx="2376" cy="1662"/>
          </p:xfrm>
          <a:graphic>
            <a:graphicData uri="http://schemas.openxmlformats.org/presentationml/2006/ole">
              <mc:AlternateContent xmlns:mc="http://schemas.openxmlformats.org/markup-compatibility/2006">
                <mc:Choice xmlns:v="urn:schemas-microsoft-com:vml" Requires="v">
                  <p:oleObj spid="_x0000_s6163" name="BMP 图象" r:id="rId1" imgW="3771900" imgH="2638425" progId="Paint.Picture">
                    <p:embed/>
                  </p:oleObj>
                </mc:Choice>
                <mc:Fallback>
                  <p:oleObj name="BMP 图象" r:id="rId1" imgW="3771900" imgH="2638425" progId="Paint.Picture">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 y="793"/>
                          <a:ext cx="2376" cy="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25" name="AutoShape 11"/>
            <p:cNvSpPr>
              <a:spLocks noChangeArrowheads="1"/>
            </p:cNvSpPr>
            <p:nvPr/>
          </p:nvSpPr>
          <p:spPr bwMode="auto">
            <a:xfrm>
              <a:off x="824" y="640"/>
              <a:ext cx="3008" cy="191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6226" name="Rectangle 12"/>
            <p:cNvSpPr>
              <a:spLocks noChangeArrowheads="1"/>
            </p:cNvSpPr>
            <p:nvPr/>
          </p:nvSpPr>
          <p:spPr bwMode="auto">
            <a:xfrm>
              <a:off x="1224"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6227" name="Rectangle 13"/>
            <p:cNvSpPr>
              <a:spLocks noChangeArrowheads="1"/>
            </p:cNvSpPr>
            <p:nvPr/>
          </p:nvSpPr>
          <p:spPr bwMode="auto">
            <a:xfrm>
              <a:off x="3152"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6228" name="Rectangle 14"/>
            <p:cNvSpPr>
              <a:spLocks noChangeArrowheads="1"/>
            </p:cNvSpPr>
            <p:nvPr/>
          </p:nvSpPr>
          <p:spPr bwMode="auto">
            <a:xfrm>
              <a:off x="1296" y="2269"/>
              <a:ext cx="224"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6229" name="Rectangle 15"/>
            <p:cNvSpPr>
              <a:spLocks noChangeArrowheads="1"/>
            </p:cNvSpPr>
            <p:nvPr/>
          </p:nvSpPr>
          <p:spPr bwMode="auto">
            <a:xfrm>
              <a:off x="3008" y="2261"/>
              <a:ext cx="246"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6230" name="Rectangle 16"/>
            <p:cNvSpPr>
              <a:spLocks noChangeArrowheads="1"/>
            </p:cNvSpPr>
            <p:nvPr/>
          </p:nvSpPr>
          <p:spPr bwMode="auto">
            <a:xfrm>
              <a:off x="174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6231" name="Rectangle 17"/>
            <p:cNvSpPr>
              <a:spLocks noChangeArrowheads="1"/>
            </p:cNvSpPr>
            <p:nvPr/>
          </p:nvSpPr>
          <p:spPr bwMode="auto">
            <a:xfrm>
              <a:off x="342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6232" name="Line 18"/>
            <p:cNvSpPr>
              <a:spLocks noChangeShapeType="1"/>
            </p:cNvSpPr>
            <p:nvPr/>
          </p:nvSpPr>
          <p:spPr bwMode="auto">
            <a:xfrm>
              <a:off x="3224" y="688"/>
              <a:ext cx="128" cy="0"/>
            </a:xfrm>
            <a:prstGeom prst="line">
              <a:avLst/>
            </a:prstGeom>
            <a:noFill/>
            <a:ln w="19050">
              <a:solidFill>
                <a:schemeClr val="tx1"/>
              </a:solidFill>
              <a:round/>
            </a:ln>
          </p:spPr>
          <p:txBody>
            <a:bodyPr>
              <a:spAutoFit/>
            </a:bodyPr>
            <a:lstStyle/>
            <a:p>
              <a:endParaRPr lang="zh-CN" altLang="en-US"/>
            </a:p>
          </p:txBody>
        </p:sp>
        <p:sp>
          <p:nvSpPr>
            <p:cNvPr id="6233" name="Line 19"/>
            <p:cNvSpPr>
              <a:spLocks noChangeShapeType="1"/>
            </p:cNvSpPr>
            <p:nvPr/>
          </p:nvSpPr>
          <p:spPr bwMode="auto">
            <a:xfrm>
              <a:off x="1344" y="2312"/>
              <a:ext cx="128" cy="0"/>
            </a:xfrm>
            <a:prstGeom prst="line">
              <a:avLst/>
            </a:prstGeom>
            <a:noFill/>
            <a:ln w="19050">
              <a:solidFill>
                <a:schemeClr val="tx1"/>
              </a:solidFill>
              <a:round/>
            </a:ln>
          </p:spPr>
          <p:txBody>
            <a:bodyPr>
              <a:spAutoFit/>
            </a:bodyPr>
            <a:lstStyle/>
            <a:p>
              <a:endParaRPr lang="zh-CN" altLang="en-US"/>
            </a:p>
          </p:txBody>
        </p:sp>
        <p:sp>
          <p:nvSpPr>
            <p:cNvPr id="6234" name="Line 20"/>
            <p:cNvSpPr>
              <a:spLocks noChangeShapeType="1"/>
            </p:cNvSpPr>
            <p:nvPr/>
          </p:nvSpPr>
          <p:spPr bwMode="auto">
            <a:xfrm>
              <a:off x="3064" y="2304"/>
              <a:ext cx="128" cy="0"/>
            </a:xfrm>
            <a:prstGeom prst="line">
              <a:avLst/>
            </a:prstGeom>
            <a:noFill/>
            <a:ln w="19050">
              <a:solidFill>
                <a:schemeClr val="tx1"/>
              </a:solidFill>
              <a:round/>
            </a:ln>
          </p:spPr>
          <p:txBody>
            <a:bodyPr>
              <a:spAutoFit/>
            </a:bodyPr>
            <a:lstStyle/>
            <a:p>
              <a:endParaRPr lang="zh-CN" altLang="en-US"/>
            </a:p>
          </p:txBody>
        </p:sp>
      </p:grpSp>
      <p:grpSp>
        <p:nvGrpSpPr>
          <p:cNvPr id="4" name="Group 21"/>
          <p:cNvGrpSpPr/>
          <p:nvPr/>
        </p:nvGrpSpPr>
        <p:grpSpPr bwMode="auto">
          <a:xfrm>
            <a:off x="2781300" y="4921250"/>
            <a:ext cx="4991100" cy="365125"/>
            <a:chOff x="2176" y="116"/>
            <a:chExt cx="3144" cy="230"/>
          </a:xfrm>
        </p:grpSpPr>
        <p:sp>
          <p:nvSpPr>
            <p:cNvPr id="6223" name="Rectangle 22"/>
            <p:cNvSpPr>
              <a:spLocks noChangeArrowheads="1"/>
            </p:cNvSpPr>
            <p:nvPr/>
          </p:nvSpPr>
          <p:spPr bwMode="auto">
            <a:xfrm>
              <a:off x="3168" y="116"/>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输出状态</a:t>
              </a:r>
              <a:r>
                <a:rPr kumimoji="1" lang="zh-CN" altLang="en-US" sz="2400" b="1">
                  <a:latin typeface="宋体" panose="02010600030101010101" pitchFamily="2" charset="-122"/>
                </a:rPr>
                <a:t>不定</a:t>
              </a:r>
              <a:r>
                <a:rPr kumimoji="1" lang="en-US" altLang="zh-CN" sz="2400" b="1">
                  <a:latin typeface="宋体" panose="02010600030101010101" pitchFamily="2" charset="-122"/>
                </a:rPr>
                <a:t>(</a:t>
              </a:r>
              <a:r>
                <a:rPr kumimoji="1" lang="zh-CN" altLang="en-US" sz="2400" b="1">
                  <a:latin typeface="宋体" panose="02010600030101010101" pitchFamily="2" charset="-122"/>
                </a:rPr>
                <a:t>禁用</a:t>
              </a:r>
              <a:r>
                <a:rPr kumimoji="1" lang="en-US" altLang="zh-CN" sz="2400" b="1">
                  <a:latin typeface="宋体" panose="02010600030101010101" pitchFamily="2" charset="-122"/>
                </a:rPr>
                <a:t>)</a:t>
              </a:r>
              <a:endParaRPr kumimoji="1" lang="en-US" altLang="zh-CN" sz="2400" b="1">
                <a:latin typeface="宋体" panose="02010600030101010101" pitchFamily="2" charset="-122"/>
              </a:endParaRPr>
            </a:p>
          </p:txBody>
        </p:sp>
        <p:sp>
          <p:nvSpPr>
            <p:cNvPr id="6224" name="Rectangle 23"/>
            <p:cNvSpPr>
              <a:spLocks noChangeArrowheads="1"/>
            </p:cNvSpPr>
            <p:nvPr/>
          </p:nvSpPr>
          <p:spPr bwMode="auto">
            <a:xfrm>
              <a:off x="2176" y="116"/>
              <a:ext cx="984"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不      定</a:t>
              </a:r>
              <a:endParaRPr kumimoji="1" lang="zh-CN" altLang="en-US" sz="2400" b="1">
                <a:latin typeface="Times New Roman" panose="02020603050405020304" pitchFamily="18" charset="0"/>
              </a:endParaRPr>
            </a:p>
          </p:txBody>
        </p:sp>
      </p:grpSp>
      <p:grpSp>
        <p:nvGrpSpPr>
          <p:cNvPr id="6151" name="Group 24"/>
          <p:cNvGrpSpPr/>
          <p:nvPr/>
        </p:nvGrpSpPr>
        <p:grpSpPr bwMode="auto">
          <a:xfrm>
            <a:off x="1244600" y="6022975"/>
            <a:ext cx="6527800" cy="365125"/>
            <a:chOff x="784" y="3330"/>
            <a:chExt cx="4112" cy="230"/>
          </a:xfrm>
        </p:grpSpPr>
        <p:sp>
          <p:nvSpPr>
            <p:cNvPr id="6218" name="Rectangle 25"/>
            <p:cNvSpPr>
              <a:spLocks noChangeArrowheads="1"/>
            </p:cNvSpPr>
            <p:nvPr/>
          </p:nvSpPr>
          <p:spPr bwMode="auto">
            <a:xfrm>
              <a:off x="2744" y="3330"/>
              <a:ext cx="2152" cy="230"/>
            </a:xfrm>
            <a:prstGeom prst="rect">
              <a:avLst/>
            </a:prstGeom>
            <a:solidFill>
              <a:srgbClr val="CC66FF">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6219" name="Rectangle 26"/>
            <p:cNvSpPr>
              <a:spLocks noChangeArrowheads="1"/>
            </p:cNvSpPr>
            <p:nvPr/>
          </p:nvSpPr>
          <p:spPr bwMode="auto">
            <a:xfrm>
              <a:off x="2248" y="3330"/>
              <a:ext cx="496"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20" name="Rectangle 27"/>
            <p:cNvSpPr>
              <a:spLocks noChangeArrowheads="1"/>
            </p:cNvSpPr>
            <p:nvPr/>
          </p:nvSpPr>
          <p:spPr bwMode="auto">
            <a:xfrm>
              <a:off x="1752" y="3330"/>
              <a:ext cx="496"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21" name="Rectangle 28"/>
            <p:cNvSpPr>
              <a:spLocks noChangeArrowheads="1"/>
            </p:cNvSpPr>
            <p:nvPr/>
          </p:nvSpPr>
          <p:spPr bwMode="auto">
            <a:xfrm>
              <a:off x="1264" y="3330"/>
              <a:ext cx="488"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22" name="Rectangle 29"/>
            <p:cNvSpPr>
              <a:spLocks noChangeArrowheads="1"/>
            </p:cNvSpPr>
            <p:nvPr/>
          </p:nvSpPr>
          <p:spPr bwMode="auto">
            <a:xfrm>
              <a:off x="784" y="3330"/>
              <a:ext cx="480"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6152" name="Group 30"/>
          <p:cNvGrpSpPr/>
          <p:nvPr/>
        </p:nvGrpSpPr>
        <p:grpSpPr bwMode="auto">
          <a:xfrm>
            <a:off x="1231900" y="5667375"/>
            <a:ext cx="6527800" cy="365125"/>
            <a:chOff x="784" y="3330"/>
            <a:chExt cx="4112" cy="230"/>
          </a:xfrm>
        </p:grpSpPr>
        <p:sp>
          <p:nvSpPr>
            <p:cNvPr id="6213" name="Rectangle 31"/>
            <p:cNvSpPr>
              <a:spLocks noChangeArrowheads="1"/>
            </p:cNvSpPr>
            <p:nvPr/>
          </p:nvSpPr>
          <p:spPr bwMode="auto">
            <a:xfrm>
              <a:off x="2744" y="3330"/>
              <a:ext cx="2152" cy="230"/>
            </a:xfrm>
            <a:prstGeom prst="rect">
              <a:avLst/>
            </a:prstGeom>
            <a:solidFill>
              <a:srgbClr val="99CC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6214" name="Rectangle 32"/>
            <p:cNvSpPr>
              <a:spLocks noChangeArrowheads="1"/>
            </p:cNvSpPr>
            <p:nvPr/>
          </p:nvSpPr>
          <p:spPr bwMode="auto">
            <a:xfrm>
              <a:off x="2248" y="3330"/>
              <a:ext cx="496"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15" name="Rectangle 33"/>
            <p:cNvSpPr>
              <a:spLocks noChangeArrowheads="1"/>
            </p:cNvSpPr>
            <p:nvPr/>
          </p:nvSpPr>
          <p:spPr bwMode="auto">
            <a:xfrm>
              <a:off x="1752" y="3330"/>
              <a:ext cx="496"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16" name="Rectangle 34"/>
            <p:cNvSpPr>
              <a:spLocks noChangeArrowheads="1"/>
            </p:cNvSpPr>
            <p:nvPr/>
          </p:nvSpPr>
          <p:spPr bwMode="auto">
            <a:xfrm>
              <a:off x="1264" y="3330"/>
              <a:ext cx="488"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17" name="Rectangle 35"/>
            <p:cNvSpPr>
              <a:spLocks noChangeArrowheads="1"/>
            </p:cNvSpPr>
            <p:nvPr/>
          </p:nvSpPr>
          <p:spPr bwMode="auto">
            <a:xfrm>
              <a:off x="784" y="3330"/>
              <a:ext cx="480"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6153" name="Group 36"/>
          <p:cNvGrpSpPr/>
          <p:nvPr/>
        </p:nvGrpSpPr>
        <p:grpSpPr bwMode="auto">
          <a:xfrm>
            <a:off x="1244600" y="5286375"/>
            <a:ext cx="6527800" cy="365125"/>
            <a:chOff x="784" y="3330"/>
            <a:chExt cx="4112" cy="230"/>
          </a:xfrm>
        </p:grpSpPr>
        <p:sp>
          <p:nvSpPr>
            <p:cNvPr id="6208" name="Rectangle 37"/>
            <p:cNvSpPr>
              <a:spLocks noChangeArrowheads="1"/>
            </p:cNvSpPr>
            <p:nvPr/>
          </p:nvSpPr>
          <p:spPr bwMode="auto">
            <a:xfrm>
              <a:off x="2744" y="3330"/>
              <a:ext cx="2152" cy="230"/>
            </a:xfrm>
            <a:prstGeom prst="rect">
              <a:avLst/>
            </a:prstGeom>
            <a:solidFill>
              <a:srgbClr val="FF33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6209" name="Rectangle 38"/>
            <p:cNvSpPr>
              <a:spLocks noChangeArrowheads="1"/>
            </p:cNvSpPr>
            <p:nvPr/>
          </p:nvSpPr>
          <p:spPr bwMode="auto">
            <a:xfrm>
              <a:off x="2248"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10" name="Rectangle 39"/>
            <p:cNvSpPr>
              <a:spLocks noChangeArrowheads="1"/>
            </p:cNvSpPr>
            <p:nvPr/>
          </p:nvSpPr>
          <p:spPr bwMode="auto">
            <a:xfrm>
              <a:off x="1752"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11" name="Rectangle 40"/>
            <p:cNvSpPr>
              <a:spLocks noChangeArrowheads="1"/>
            </p:cNvSpPr>
            <p:nvPr/>
          </p:nvSpPr>
          <p:spPr bwMode="auto">
            <a:xfrm>
              <a:off x="1264" y="3330"/>
              <a:ext cx="48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6212" name="Rectangle 41"/>
            <p:cNvSpPr>
              <a:spLocks noChangeArrowheads="1"/>
            </p:cNvSpPr>
            <p:nvPr/>
          </p:nvSpPr>
          <p:spPr bwMode="auto">
            <a:xfrm>
              <a:off x="784" y="3330"/>
              <a:ext cx="480"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6154" name="Group 42"/>
          <p:cNvGrpSpPr/>
          <p:nvPr/>
        </p:nvGrpSpPr>
        <p:grpSpPr bwMode="auto">
          <a:xfrm>
            <a:off x="1244600" y="4191000"/>
            <a:ext cx="6527800" cy="2190750"/>
            <a:chOff x="784" y="2640"/>
            <a:chExt cx="4112" cy="1380"/>
          </a:xfrm>
        </p:grpSpPr>
        <p:sp>
          <p:nvSpPr>
            <p:cNvPr id="6181" name="Rectangle 43"/>
            <p:cNvSpPr>
              <a:spLocks noChangeArrowheads="1"/>
            </p:cNvSpPr>
            <p:nvPr/>
          </p:nvSpPr>
          <p:spPr bwMode="auto">
            <a:xfrm>
              <a:off x="1264" y="379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182" name="Rectangle 44"/>
            <p:cNvSpPr>
              <a:spLocks noChangeArrowheads="1"/>
            </p:cNvSpPr>
            <p:nvPr/>
          </p:nvSpPr>
          <p:spPr bwMode="auto">
            <a:xfrm>
              <a:off x="784" y="379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183" name="Rectangle 45"/>
            <p:cNvSpPr>
              <a:spLocks noChangeArrowheads="1"/>
            </p:cNvSpPr>
            <p:nvPr/>
          </p:nvSpPr>
          <p:spPr bwMode="auto">
            <a:xfrm>
              <a:off x="1264" y="356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184" name="Rectangle 46"/>
            <p:cNvSpPr>
              <a:spLocks noChangeArrowheads="1"/>
            </p:cNvSpPr>
            <p:nvPr/>
          </p:nvSpPr>
          <p:spPr bwMode="auto">
            <a:xfrm>
              <a:off x="784" y="356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185" name="Rectangle 47"/>
            <p:cNvSpPr>
              <a:spLocks noChangeArrowheads="1"/>
            </p:cNvSpPr>
            <p:nvPr/>
          </p:nvSpPr>
          <p:spPr bwMode="auto">
            <a:xfrm>
              <a:off x="1264" y="333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186" name="Rectangle 48"/>
            <p:cNvSpPr>
              <a:spLocks noChangeArrowheads="1"/>
            </p:cNvSpPr>
            <p:nvPr/>
          </p:nvSpPr>
          <p:spPr bwMode="auto">
            <a:xfrm>
              <a:off x="784" y="333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187" name="Rectangle 49"/>
            <p:cNvSpPr>
              <a:spLocks noChangeArrowheads="1"/>
            </p:cNvSpPr>
            <p:nvPr/>
          </p:nvSpPr>
          <p:spPr bwMode="auto">
            <a:xfrm>
              <a:off x="1264" y="310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188" name="Rectangle 50"/>
            <p:cNvSpPr>
              <a:spLocks noChangeArrowheads="1"/>
            </p:cNvSpPr>
            <p:nvPr/>
          </p:nvSpPr>
          <p:spPr bwMode="auto">
            <a:xfrm>
              <a:off x="784" y="310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189" name="Rectangle 51"/>
            <p:cNvSpPr>
              <a:spLocks noChangeArrowheads="1"/>
            </p:cNvSpPr>
            <p:nvPr/>
          </p:nvSpPr>
          <p:spPr bwMode="auto">
            <a:xfrm>
              <a:off x="1264" y="2870"/>
              <a:ext cx="48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6190" name="Rectangle 52"/>
            <p:cNvSpPr>
              <a:spLocks noChangeArrowheads="1"/>
            </p:cNvSpPr>
            <p:nvPr/>
          </p:nvSpPr>
          <p:spPr bwMode="auto">
            <a:xfrm>
              <a:off x="784" y="2870"/>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6191" name="Rectangle 53"/>
            <p:cNvSpPr>
              <a:spLocks noChangeArrowheads="1"/>
            </p:cNvSpPr>
            <p:nvPr/>
          </p:nvSpPr>
          <p:spPr bwMode="auto">
            <a:xfrm>
              <a:off x="2744" y="2640"/>
              <a:ext cx="2152" cy="460"/>
            </a:xfrm>
            <a:prstGeom prst="rect">
              <a:avLst/>
            </a:prstGeom>
            <a:noFill/>
            <a:ln w="9525">
              <a:noFill/>
              <a:miter lim="800000"/>
            </a:ln>
          </p:spPr>
          <p:txBody>
            <a:bodyPr lIns="0" tIns="0" rIns="0" bIns="0"/>
            <a:lstStyle/>
            <a:p>
              <a:pPr algn="ctr">
                <a:lnSpc>
                  <a:spcPct val="150000"/>
                </a:lnSpc>
              </a:pPr>
              <a:r>
                <a:rPr kumimoji="1" lang="zh-CN" altLang="en-US" sz="2400" b="1">
                  <a:latin typeface="Times New Roman" panose="02020603050405020304" pitchFamily="18" charset="0"/>
                </a:rPr>
                <a:t>功 能 说 明</a:t>
              </a:r>
              <a:endParaRPr kumimoji="1" lang="zh-CN" altLang="en-US" sz="2400" b="1">
                <a:latin typeface="Times New Roman" panose="02020603050405020304" pitchFamily="18" charset="0"/>
              </a:endParaRPr>
            </a:p>
          </p:txBody>
        </p:sp>
        <p:sp>
          <p:nvSpPr>
            <p:cNvPr id="6192" name="Rectangle 54"/>
            <p:cNvSpPr>
              <a:spLocks noChangeArrowheads="1"/>
            </p:cNvSpPr>
            <p:nvPr/>
          </p:nvSpPr>
          <p:spPr bwMode="auto">
            <a:xfrm>
              <a:off x="784" y="2640"/>
              <a:ext cx="96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入</a:t>
              </a:r>
              <a:endParaRPr kumimoji="1" lang="zh-CN" altLang="en-US" sz="2400" b="1">
                <a:latin typeface="Times New Roman" panose="02020603050405020304" pitchFamily="18" charset="0"/>
              </a:endParaRPr>
            </a:p>
          </p:txBody>
        </p:sp>
        <p:sp>
          <p:nvSpPr>
            <p:cNvPr id="6193" name="Line 55"/>
            <p:cNvSpPr>
              <a:spLocks noChangeShapeType="1"/>
            </p:cNvSpPr>
            <p:nvPr/>
          </p:nvSpPr>
          <p:spPr bwMode="auto">
            <a:xfrm>
              <a:off x="784" y="264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6194" name="Line 56"/>
            <p:cNvSpPr>
              <a:spLocks noChangeShapeType="1"/>
            </p:cNvSpPr>
            <p:nvPr/>
          </p:nvSpPr>
          <p:spPr bwMode="auto">
            <a:xfrm>
              <a:off x="784" y="2870"/>
              <a:ext cx="1960" cy="0"/>
            </a:xfrm>
            <a:prstGeom prst="line">
              <a:avLst/>
            </a:prstGeom>
            <a:noFill/>
            <a:ln w="12700">
              <a:solidFill>
                <a:schemeClr val="tx1"/>
              </a:solidFill>
              <a:round/>
            </a:ln>
          </p:spPr>
          <p:txBody>
            <a:bodyPr lIns="0" tIns="0" rIns="0" bIns="0">
              <a:spAutoFit/>
            </a:bodyPr>
            <a:lstStyle/>
            <a:p>
              <a:endParaRPr lang="zh-CN" altLang="en-US"/>
            </a:p>
          </p:txBody>
        </p:sp>
        <p:sp>
          <p:nvSpPr>
            <p:cNvPr id="6195" name="Line 57"/>
            <p:cNvSpPr>
              <a:spLocks noChangeShapeType="1"/>
            </p:cNvSpPr>
            <p:nvPr/>
          </p:nvSpPr>
          <p:spPr bwMode="auto">
            <a:xfrm>
              <a:off x="784" y="3100"/>
              <a:ext cx="4112" cy="0"/>
            </a:xfrm>
            <a:prstGeom prst="line">
              <a:avLst/>
            </a:prstGeom>
            <a:noFill/>
            <a:ln w="12700">
              <a:solidFill>
                <a:schemeClr val="tx1"/>
              </a:solidFill>
              <a:round/>
            </a:ln>
          </p:spPr>
          <p:txBody>
            <a:bodyPr lIns="0" tIns="0" rIns="0" bIns="0">
              <a:spAutoFit/>
            </a:bodyPr>
            <a:lstStyle/>
            <a:p>
              <a:endParaRPr lang="zh-CN" altLang="en-US"/>
            </a:p>
          </p:txBody>
        </p:sp>
        <p:sp>
          <p:nvSpPr>
            <p:cNvPr id="6196" name="Line 58"/>
            <p:cNvSpPr>
              <a:spLocks noChangeShapeType="1"/>
            </p:cNvSpPr>
            <p:nvPr/>
          </p:nvSpPr>
          <p:spPr bwMode="auto">
            <a:xfrm>
              <a:off x="784" y="3330"/>
              <a:ext cx="4112" cy="0"/>
            </a:xfrm>
            <a:prstGeom prst="line">
              <a:avLst/>
            </a:prstGeom>
            <a:noFill/>
            <a:ln w="12700">
              <a:solidFill>
                <a:schemeClr val="tx1"/>
              </a:solidFill>
              <a:round/>
            </a:ln>
          </p:spPr>
          <p:txBody>
            <a:bodyPr lIns="0" tIns="0" rIns="0" bIns="0">
              <a:spAutoFit/>
            </a:bodyPr>
            <a:lstStyle/>
            <a:p>
              <a:endParaRPr lang="zh-CN" altLang="en-US"/>
            </a:p>
          </p:txBody>
        </p:sp>
        <p:sp>
          <p:nvSpPr>
            <p:cNvPr id="6197" name="Line 59"/>
            <p:cNvSpPr>
              <a:spLocks noChangeShapeType="1"/>
            </p:cNvSpPr>
            <p:nvPr/>
          </p:nvSpPr>
          <p:spPr bwMode="auto">
            <a:xfrm>
              <a:off x="784" y="3560"/>
              <a:ext cx="4112" cy="0"/>
            </a:xfrm>
            <a:prstGeom prst="line">
              <a:avLst/>
            </a:prstGeom>
            <a:noFill/>
            <a:ln w="12700">
              <a:solidFill>
                <a:schemeClr val="tx1"/>
              </a:solidFill>
              <a:round/>
            </a:ln>
          </p:spPr>
          <p:txBody>
            <a:bodyPr lIns="0" tIns="0" rIns="0" bIns="0">
              <a:spAutoFit/>
            </a:bodyPr>
            <a:lstStyle/>
            <a:p>
              <a:endParaRPr lang="zh-CN" altLang="en-US"/>
            </a:p>
          </p:txBody>
        </p:sp>
        <p:sp>
          <p:nvSpPr>
            <p:cNvPr id="6198" name="Line 60"/>
            <p:cNvSpPr>
              <a:spLocks noChangeShapeType="1"/>
            </p:cNvSpPr>
            <p:nvPr/>
          </p:nvSpPr>
          <p:spPr bwMode="auto">
            <a:xfrm>
              <a:off x="784" y="3790"/>
              <a:ext cx="4112" cy="0"/>
            </a:xfrm>
            <a:prstGeom prst="line">
              <a:avLst/>
            </a:prstGeom>
            <a:noFill/>
            <a:ln w="12700">
              <a:solidFill>
                <a:schemeClr val="tx1"/>
              </a:solidFill>
              <a:round/>
            </a:ln>
          </p:spPr>
          <p:txBody>
            <a:bodyPr lIns="0" tIns="0" rIns="0" bIns="0">
              <a:spAutoFit/>
            </a:bodyPr>
            <a:lstStyle/>
            <a:p>
              <a:endParaRPr lang="zh-CN" altLang="en-US"/>
            </a:p>
          </p:txBody>
        </p:sp>
        <p:sp>
          <p:nvSpPr>
            <p:cNvPr id="6199" name="Line 61"/>
            <p:cNvSpPr>
              <a:spLocks noChangeShapeType="1"/>
            </p:cNvSpPr>
            <p:nvPr/>
          </p:nvSpPr>
          <p:spPr bwMode="auto">
            <a:xfrm>
              <a:off x="784" y="402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6200" name="Line 62"/>
            <p:cNvSpPr>
              <a:spLocks noChangeShapeType="1"/>
            </p:cNvSpPr>
            <p:nvPr/>
          </p:nvSpPr>
          <p:spPr bwMode="auto">
            <a:xfrm>
              <a:off x="784"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6201" name="Line 63"/>
            <p:cNvSpPr>
              <a:spLocks noChangeShapeType="1"/>
            </p:cNvSpPr>
            <p:nvPr/>
          </p:nvSpPr>
          <p:spPr bwMode="auto">
            <a:xfrm>
              <a:off x="1752"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6202" name="Line 64"/>
            <p:cNvSpPr>
              <a:spLocks noChangeShapeType="1"/>
            </p:cNvSpPr>
            <p:nvPr/>
          </p:nvSpPr>
          <p:spPr bwMode="auto">
            <a:xfrm>
              <a:off x="2744"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6203" name="Line 65"/>
            <p:cNvSpPr>
              <a:spLocks noChangeShapeType="1"/>
            </p:cNvSpPr>
            <p:nvPr/>
          </p:nvSpPr>
          <p:spPr bwMode="auto">
            <a:xfrm>
              <a:off x="4896"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6204" name="Line 66"/>
            <p:cNvSpPr>
              <a:spLocks noChangeShapeType="1"/>
            </p:cNvSpPr>
            <p:nvPr/>
          </p:nvSpPr>
          <p:spPr bwMode="auto">
            <a:xfrm>
              <a:off x="1264"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6205" name="Line 67"/>
            <p:cNvSpPr>
              <a:spLocks noChangeShapeType="1"/>
            </p:cNvSpPr>
            <p:nvPr/>
          </p:nvSpPr>
          <p:spPr bwMode="auto">
            <a:xfrm>
              <a:off x="2248"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6206" name="Line 68"/>
            <p:cNvSpPr>
              <a:spLocks noChangeShapeType="1"/>
            </p:cNvSpPr>
            <p:nvPr/>
          </p:nvSpPr>
          <p:spPr bwMode="auto">
            <a:xfrm>
              <a:off x="912" y="2904"/>
              <a:ext cx="184" cy="0"/>
            </a:xfrm>
            <a:prstGeom prst="line">
              <a:avLst/>
            </a:prstGeom>
            <a:noFill/>
            <a:ln w="19050">
              <a:solidFill>
                <a:schemeClr val="tx1"/>
              </a:solidFill>
              <a:round/>
            </a:ln>
          </p:spPr>
          <p:txBody>
            <a:bodyPr>
              <a:spAutoFit/>
            </a:bodyPr>
            <a:lstStyle/>
            <a:p>
              <a:endParaRPr lang="zh-CN" altLang="en-US"/>
            </a:p>
          </p:txBody>
        </p:sp>
        <p:sp>
          <p:nvSpPr>
            <p:cNvPr id="6207" name="Line 69"/>
            <p:cNvSpPr>
              <a:spLocks noChangeShapeType="1"/>
            </p:cNvSpPr>
            <p:nvPr/>
          </p:nvSpPr>
          <p:spPr bwMode="auto">
            <a:xfrm>
              <a:off x="1400" y="2896"/>
              <a:ext cx="184" cy="0"/>
            </a:xfrm>
            <a:prstGeom prst="line">
              <a:avLst/>
            </a:prstGeom>
            <a:noFill/>
            <a:ln w="19050">
              <a:solidFill>
                <a:schemeClr val="tx1"/>
              </a:solidFill>
              <a:round/>
            </a:ln>
          </p:spPr>
          <p:txBody>
            <a:bodyPr>
              <a:spAutoFit/>
            </a:bodyPr>
            <a:lstStyle/>
            <a:p>
              <a:endParaRPr lang="zh-CN" altLang="en-US"/>
            </a:p>
          </p:txBody>
        </p:sp>
      </p:grpSp>
      <p:grpSp>
        <p:nvGrpSpPr>
          <p:cNvPr id="6155" name="Group 70"/>
          <p:cNvGrpSpPr/>
          <p:nvPr/>
        </p:nvGrpSpPr>
        <p:grpSpPr bwMode="auto">
          <a:xfrm>
            <a:off x="2781300" y="4191000"/>
            <a:ext cx="1574800" cy="730250"/>
            <a:chOff x="1752" y="2640"/>
            <a:chExt cx="992" cy="460"/>
          </a:xfrm>
        </p:grpSpPr>
        <p:sp>
          <p:nvSpPr>
            <p:cNvPr id="6177" name="Rectangle 71"/>
            <p:cNvSpPr>
              <a:spLocks noChangeArrowheads="1"/>
            </p:cNvSpPr>
            <p:nvPr/>
          </p:nvSpPr>
          <p:spPr bwMode="auto">
            <a:xfrm>
              <a:off x="2248"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6178" name="Rectangle 72"/>
            <p:cNvSpPr>
              <a:spLocks noChangeArrowheads="1"/>
            </p:cNvSpPr>
            <p:nvPr/>
          </p:nvSpPr>
          <p:spPr bwMode="auto">
            <a:xfrm>
              <a:off x="1752"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6179" name="Rectangle 73"/>
            <p:cNvSpPr>
              <a:spLocks noChangeArrowheads="1"/>
            </p:cNvSpPr>
            <p:nvPr/>
          </p:nvSpPr>
          <p:spPr bwMode="auto">
            <a:xfrm>
              <a:off x="1752" y="2640"/>
              <a:ext cx="99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6180" name="Line 74"/>
            <p:cNvSpPr>
              <a:spLocks noChangeShapeType="1"/>
            </p:cNvSpPr>
            <p:nvPr/>
          </p:nvSpPr>
          <p:spPr bwMode="auto">
            <a:xfrm>
              <a:off x="2440" y="2896"/>
              <a:ext cx="136" cy="0"/>
            </a:xfrm>
            <a:prstGeom prst="line">
              <a:avLst/>
            </a:prstGeom>
            <a:noFill/>
            <a:ln w="19050">
              <a:solidFill>
                <a:schemeClr val="tx1"/>
              </a:solidFill>
              <a:round/>
            </a:ln>
          </p:spPr>
          <p:txBody>
            <a:bodyPr>
              <a:spAutoFit/>
            </a:bodyPr>
            <a:lstStyle/>
            <a:p>
              <a:endParaRPr lang="zh-CN" altLang="en-US"/>
            </a:p>
          </p:txBody>
        </p:sp>
      </p:grpSp>
      <p:grpSp>
        <p:nvGrpSpPr>
          <p:cNvPr id="6156" name="Group 75"/>
          <p:cNvGrpSpPr/>
          <p:nvPr/>
        </p:nvGrpSpPr>
        <p:grpSpPr bwMode="auto">
          <a:xfrm>
            <a:off x="2781300" y="5286375"/>
            <a:ext cx="4991100" cy="365125"/>
            <a:chOff x="1752" y="3330"/>
            <a:chExt cx="3144" cy="230"/>
          </a:xfrm>
        </p:grpSpPr>
        <p:sp>
          <p:nvSpPr>
            <p:cNvPr id="6174" name="Rectangle 76"/>
            <p:cNvSpPr>
              <a:spLocks noChangeArrowheads="1"/>
            </p:cNvSpPr>
            <p:nvPr/>
          </p:nvSpPr>
          <p:spPr bwMode="auto">
            <a:xfrm>
              <a:off x="2744" y="333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锁存器置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175" name="Rectangle 77"/>
            <p:cNvSpPr>
              <a:spLocks noChangeArrowheads="1"/>
            </p:cNvSpPr>
            <p:nvPr/>
          </p:nvSpPr>
          <p:spPr bwMode="auto">
            <a:xfrm>
              <a:off x="2248"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176" name="Rectangle 78"/>
            <p:cNvSpPr>
              <a:spLocks noChangeArrowheads="1"/>
            </p:cNvSpPr>
            <p:nvPr/>
          </p:nvSpPr>
          <p:spPr bwMode="auto">
            <a:xfrm>
              <a:off x="1752"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6157" name="Group 79"/>
          <p:cNvGrpSpPr/>
          <p:nvPr/>
        </p:nvGrpSpPr>
        <p:grpSpPr bwMode="auto">
          <a:xfrm>
            <a:off x="2781300" y="5654675"/>
            <a:ext cx="4991100" cy="365125"/>
            <a:chOff x="1752" y="3330"/>
            <a:chExt cx="3144" cy="230"/>
          </a:xfrm>
        </p:grpSpPr>
        <p:sp>
          <p:nvSpPr>
            <p:cNvPr id="6171" name="Rectangle 80"/>
            <p:cNvSpPr>
              <a:spLocks noChangeArrowheads="1"/>
            </p:cNvSpPr>
            <p:nvPr/>
          </p:nvSpPr>
          <p:spPr bwMode="auto">
            <a:xfrm>
              <a:off x="2744" y="333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锁存器置 </a:t>
              </a: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172" name="Rectangle 81"/>
            <p:cNvSpPr>
              <a:spLocks noChangeArrowheads="1"/>
            </p:cNvSpPr>
            <p:nvPr/>
          </p:nvSpPr>
          <p:spPr bwMode="auto">
            <a:xfrm>
              <a:off x="2248"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173" name="Rectangle 82"/>
            <p:cNvSpPr>
              <a:spLocks noChangeArrowheads="1"/>
            </p:cNvSpPr>
            <p:nvPr/>
          </p:nvSpPr>
          <p:spPr bwMode="auto">
            <a:xfrm>
              <a:off x="1752"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grpSp>
        <p:nvGrpSpPr>
          <p:cNvPr id="6158" name="Group 83"/>
          <p:cNvGrpSpPr/>
          <p:nvPr/>
        </p:nvGrpSpPr>
        <p:grpSpPr bwMode="auto">
          <a:xfrm>
            <a:off x="2781300" y="6016625"/>
            <a:ext cx="4991100" cy="365125"/>
            <a:chOff x="1752" y="3790"/>
            <a:chExt cx="3144" cy="230"/>
          </a:xfrm>
        </p:grpSpPr>
        <p:sp>
          <p:nvSpPr>
            <p:cNvPr id="6169" name="Rectangle 84"/>
            <p:cNvSpPr>
              <a:spLocks noChangeArrowheads="1"/>
            </p:cNvSpPr>
            <p:nvPr/>
          </p:nvSpPr>
          <p:spPr bwMode="auto">
            <a:xfrm>
              <a:off x="2744" y="379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锁存器保持原状态不变</a:t>
              </a:r>
              <a:endParaRPr kumimoji="1" lang="zh-CN" altLang="en-US" sz="2400" b="1">
                <a:latin typeface="Times New Roman" panose="02020603050405020304" pitchFamily="18" charset="0"/>
              </a:endParaRPr>
            </a:p>
          </p:txBody>
        </p:sp>
        <p:sp>
          <p:nvSpPr>
            <p:cNvPr id="6170" name="Rectangle 85"/>
            <p:cNvSpPr>
              <a:spLocks noChangeArrowheads="1"/>
            </p:cNvSpPr>
            <p:nvPr/>
          </p:nvSpPr>
          <p:spPr bwMode="auto">
            <a:xfrm>
              <a:off x="1752" y="3790"/>
              <a:ext cx="992" cy="230"/>
            </a:xfrm>
            <a:prstGeom prst="rect">
              <a:avLst/>
            </a:prstGeom>
            <a:noFill/>
            <a:ln w="9525">
              <a:solidFill>
                <a:schemeClr val="tx1"/>
              </a:solidFill>
              <a:miter lim="800000"/>
            </a:ln>
          </p:spPr>
          <p:txBody>
            <a:bodyPr lIns="0" tIns="0" rIns="0" bIns="0"/>
            <a:lstStyle/>
            <a:p>
              <a:pPr algn="ctr"/>
              <a:r>
                <a:rPr kumimoji="1" lang="zh-CN" altLang="en-US" sz="2400" b="1">
                  <a:latin typeface="Times New Roman" panose="02020603050405020304" pitchFamily="18" charset="0"/>
                </a:rPr>
                <a:t>不      变</a:t>
              </a:r>
              <a:endParaRPr kumimoji="1" lang="zh-CN" altLang="en-US" sz="2400" b="1">
                <a:latin typeface="Times New Roman" panose="02020603050405020304" pitchFamily="18" charset="0"/>
              </a:endParaRPr>
            </a:p>
          </p:txBody>
        </p:sp>
      </p:grpSp>
      <p:grpSp>
        <p:nvGrpSpPr>
          <p:cNvPr id="13" name="Group 86"/>
          <p:cNvGrpSpPr/>
          <p:nvPr/>
        </p:nvGrpSpPr>
        <p:grpSpPr bwMode="auto">
          <a:xfrm>
            <a:off x="1724025" y="3581400"/>
            <a:ext cx="3803650" cy="457200"/>
            <a:chOff x="1086" y="2256"/>
            <a:chExt cx="2396" cy="288"/>
          </a:xfrm>
        </p:grpSpPr>
        <p:sp>
          <p:nvSpPr>
            <p:cNvPr id="6167" name="Rectangle 87"/>
            <p:cNvSpPr>
              <a:spLocks noChangeArrowheads="1"/>
            </p:cNvSpPr>
            <p:nvPr/>
          </p:nvSpPr>
          <p:spPr bwMode="auto">
            <a:xfrm>
              <a:off x="3270" y="2256"/>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CC00"/>
                  </a:solidFill>
                  <a:latin typeface="Times New Roman" panose="02020603050405020304" pitchFamily="18" charset="0"/>
                </a:rPr>
                <a:t>0</a:t>
              </a:r>
              <a:endParaRPr kumimoji="1" lang="en-US" altLang="zh-CN" sz="2400" b="1">
                <a:solidFill>
                  <a:srgbClr val="FFCC00"/>
                </a:solidFill>
                <a:latin typeface="Times New Roman" panose="02020603050405020304" pitchFamily="18" charset="0"/>
              </a:endParaRPr>
            </a:p>
          </p:txBody>
        </p:sp>
        <p:sp>
          <p:nvSpPr>
            <p:cNvPr id="6168" name="Rectangle 88"/>
            <p:cNvSpPr>
              <a:spLocks noChangeArrowheads="1"/>
            </p:cNvSpPr>
            <p:nvPr/>
          </p:nvSpPr>
          <p:spPr bwMode="auto">
            <a:xfrm>
              <a:off x="1086" y="2256"/>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CC00"/>
                  </a:solidFill>
                  <a:latin typeface="Times New Roman" panose="02020603050405020304" pitchFamily="18" charset="0"/>
                </a:rPr>
                <a:t>0</a:t>
              </a:r>
              <a:endParaRPr kumimoji="1" lang="en-US" altLang="zh-CN" sz="2400" b="1">
                <a:solidFill>
                  <a:srgbClr val="FFCC00"/>
                </a:solidFill>
                <a:latin typeface="Times New Roman" panose="02020603050405020304" pitchFamily="18" charset="0"/>
              </a:endParaRPr>
            </a:p>
          </p:txBody>
        </p:sp>
      </p:grpSp>
      <p:grpSp>
        <p:nvGrpSpPr>
          <p:cNvPr id="14" name="Group 89"/>
          <p:cNvGrpSpPr/>
          <p:nvPr/>
        </p:nvGrpSpPr>
        <p:grpSpPr bwMode="auto">
          <a:xfrm>
            <a:off x="1866900" y="1057275"/>
            <a:ext cx="7191375" cy="2592388"/>
            <a:chOff x="1230" y="666"/>
            <a:chExt cx="4398" cy="1633"/>
          </a:xfrm>
        </p:grpSpPr>
        <p:grpSp>
          <p:nvGrpSpPr>
            <p:cNvPr id="6161" name="Group 90"/>
            <p:cNvGrpSpPr/>
            <p:nvPr/>
          </p:nvGrpSpPr>
          <p:grpSpPr bwMode="auto">
            <a:xfrm>
              <a:off x="1230" y="864"/>
              <a:ext cx="2153" cy="288"/>
              <a:chOff x="1086" y="2256"/>
              <a:chExt cx="2414" cy="288"/>
            </a:xfrm>
          </p:grpSpPr>
          <p:sp>
            <p:nvSpPr>
              <p:cNvPr id="6165" name="Rectangle 91"/>
              <p:cNvSpPr>
                <a:spLocks noChangeArrowheads="1"/>
              </p:cNvSpPr>
              <p:nvPr/>
            </p:nvSpPr>
            <p:spPr bwMode="auto">
              <a:xfrm>
                <a:off x="3270" y="2256"/>
                <a:ext cx="230"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CC00"/>
                    </a:solidFill>
                    <a:latin typeface="Times New Roman" panose="02020603050405020304" pitchFamily="18" charset="0"/>
                  </a:rPr>
                  <a:t>1</a:t>
                </a:r>
                <a:endParaRPr kumimoji="1" lang="en-US" altLang="zh-CN" sz="2400" b="1">
                  <a:solidFill>
                    <a:srgbClr val="FFCC00"/>
                  </a:solidFill>
                  <a:latin typeface="Times New Roman" panose="02020603050405020304" pitchFamily="18" charset="0"/>
                </a:endParaRPr>
              </a:p>
            </p:txBody>
          </p:sp>
          <p:sp>
            <p:nvSpPr>
              <p:cNvPr id="6166" name="Rectangle 92"/>
              <p:cNvSpPr>
                <a:spLocks noChangeArrowheads="1"/>
              </p:cNvSpPr>
              <p:nvPr/>
            </p:nvSpPr>
            <p:spPr bwMode="auto">
              <a:xfrm>
                <a:off x="1086" y="2256"/>
                <a:ext cx="231"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CC00"/>
                    </a:solidFill>
                    <a:latin typeface="Times New Roman" panose="02020603050405020304" pitchFamily="18" charset="0"/>
                  </a:rPr>
                  <a:t>1</a:t>
                </a:r>
                <a:endParaRPr kumimoji="1" lang="en-US" altLang="zh-CN" sz="2400" b="1">
                  <a:solidFill>
                    <a:srgbClr val="FFCC00"/>
                  </a:solidFill>
                  <a:latin typeface="Times New Roman" panose="02020603050405020304" pitchFamily="18" charset="0"/>
                </a:endParaRPr>
              </a:p>
            </p:txBody>
          </p:sp>
        </p:grpSp>
        <p:sp>
          <p:nvSpPr>
            <p:cNvPr id="6162" name="AutoShape 93"/>
            <p:cNvSpPr>
              <a:spLocks noChangeArrowheads="1"/>
            </p:cNvSpPr>
            <p:nvPr/>
          </p:nvSpPr>
          <p:spPr bwMode="auto">
            <a:xfrm>
              <a:off x="3711" y="666"/>
              <a:ext cx="1917" cy="1633"/>
            </a:xfrm>
            <a:prstGeom prst="wedgeRectCallout">
              <a:avLst>
                <a:gd name="adj1" fmla="val -63407"/>
                <a:gd name="adj2" fmla="val -27833"/>
              </a:avLst>
            </a:prstGeom>
            <a:solidFill>
              <a:srgbClr val="CCCCFF"/>
            </a:solidFill>
            <a:ln w="9525">
              <a:solidFill>
                <a:srgbClr val="FFCC00"/>
              </a:solidFill>
              <a:miter lim="800000"/>
            </a:ln>
          </p:spPr>
          <p:txBody>
            <a:bodyPr lIns="0" tIns="0" rIns="0" bIns="0"/>
            <a:lstStyle/>
            <a:p>
              <a:r>
                <a:rPr kumimoji="1" lang="zh-CN" altLang="en-US" sz="2400" b="1">
                  <a:latin typeface="Times New Roman" panose="02020603050405020304" pitchFamily="18" charset="0"/>
                </a:rPr>
                <a:t>　　输出既非 </a:t>
              </a:r>
              <a:r>
                <a:rPr kumimoji="1" lang="en-US" altLang="zh-CN" sz="2400" b="1">
                  <a:latin typeface="Times New Roman" panose="02020603050405020304" pitchFamily="18" charset="0"/>
                </a:rPr>
                <a:t>0 </a:t>
              </a:r>
              <a:r>
                <a:rPr kumimoji="1" lang="zh-CN" altLang="en-US" sz="2400" b="1">
                  <a:latin typeface="Times New Roman" panose="02020603050405020304" pitchFamily="18" charset="0"/>
                </a:rPr>
                <a:t>状态，也非 </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状态。当  </a:t>
              </a: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 </a:t>
              </a:r>
              <a:r>
                <a:rPr kumimoji="1" lang="zh-CN" altLang="en-US" sz="2400" b="1">
                  <a:latin typeface="Times New Roman" panose="02020603050405020304" pitchFamily="18" charset="0"/>
                </a:rPr>
                <a:t>和 </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 </a:t>
              </a:r>
              <a:r>
                <a:rPr kumimoji="1" lang="zh-CN" altLang="en-US" sz="2400" b="1">
                  <a:latin typeface="Times New Roman" panose="02020603050405020304" pitchFamily="18" charset="0"/>
                </a:rPr>
                <a:t>同时由 </a:t>
              </a:r>
              <a:r>
                <a:rPr kumimoji="1" lang="en-US" altLang="zh-CN" sz="2400" b="1">
                  <a:latin typeface="Times New Roman" panose="02020603050405020304" pitchFamily="18" charset="0"/>
                </a:rPr>
                <a:t>0 </a:t>
              </a:r>
              <a:r>
                <a:rPr kumimoji="1" lang="zh-CN" altLang="en-US" sz="2400" b="1">
                  <a:latin typeface="Times New Roman" panose="02020603050405020304" pitchFamily="18" charset="0"/>
                </a:rPr>
                <a:t>变 </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时，输出状态可能为 </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，也可能为 </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，即输出状态不定。因此，这种情况禁用。</a:t>
              </a:r>
              <a:endParaRPr kumimoji="1" lang="zh-CN" altLang="en-US" sz="2400" b="1">
                <a:latin typeface="Times New Roman" panose="02020603050405020304" pitchFamily="18" charset="0"/>
              </a:endParaRPr>
            </a:p>
          </p:txBody>
        </p:sp>
        <p:sp>
          <p:nvSpPr>
            <p:cNvPr id="3" name="Line 94"/>
            <p:cNvSpPr>
              <a:spLocks noChangeShapeType="1"/>
            </p:cNvSpPr>
            <p:nvPr/>
          </p:nvSpPr>
          <p:spPr bwMode="auto">
            <a:xfrm>
              <a:off x="5123" y="924"/>
              <a:ext cx="163" cy="0"/>
            </a:xfrm>
            <a:prstGeom prst="line">
              <a:avLst/>
            </a:prstGeom>
            <a:noFill/>
            <a:ln w="19050">
              <a:solidFill>
                <a:schemeClr val="tx1"/>
              </a:solidFill>
              <a:round/>
            </a:ln>
          </p:spPr>
          <p:txBody>
            <a:bodyPr>
              <a:spAutoFit/>
            </a:bodyPr>
            <a:lstStyle/>
            <a:p>
              <a:endParaRPr lang="zh-CN" altLang="en-US"/>
            </a:p>
          </p:txBody>
        </p:sp>
        <p:sp>
          <p:nvSpPr>
            <p:cNvPr id="6164" name="Line 95"/>
            <p:cNvSpPr>
              <a:spLocks noChangeShapeType="1"/>
            </p:cNvSpPr>
            <p:nvPr/>
          </p:nvSpPr>
          <p:spPr bwMode="auto">
            <a:xfrm>
              <a:off x="3769" y="1152"/>
              <a:ext cx="163" cy="0"/>
            </a:xfrm>
            <a:prstGeom prst="line">
              <a:avLst/>
            </a:prstGeom>
            <a:noFill/>
            <a:ln w="19050">
              <a:solidFill>
                <a:schemeClr val="tx1"/>
              </a:solidFill>
              <a:round/>
            </a:ln>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AutoShape 2"/>
          <p:cNvSpPr>
            <a:spLocks noChangeArrowheads="1"/>
          </p:cNvSpPr>
          <p:nvPr/>
        </p:nvSpPr>
        <p:spPr bwMode="auto">
          <a:xfrm>
            <a:off x="1953466" y="1495425"/>
            <a:ext cx="5211762" cy="1882775"/>
          </a:xfrm>
          <a:prstGeom prst="wedgeRectCallout">
            <a:avLst>
              <a:gd name="adj1" fmla="val 46710"/>
              <a:gd name="adj2" fmla="val -75529"/>
            </a:avLst>
          </a:prstGeom>
          <a:solidFill>
            <a:srgbClr val="CCCCFF"/>
          </a:solidFill>
          <a:ln w="9525">
            <a:solidFill>
              <a:srgbClr val="CC66FF"/>
            </a:solidFill>
            <a:miter lim="800000"/>
          </a:ln>
        </p:spPr>
        <p:txBody>
          <a:bodyPr lIns="0" tIns="0" rIns="0" bIns="0"/>
          <a:lstStyle/>
          <a:p>
            <a:pPr algn="just"/>
            <a:r>
              <a:rPr kumimoji="1" lang="zh-CN" altLang="en-US" sz="2400" b="1">
                <a:latin typeface="Times New Roman" panose="02020603050405020304" pitchFamily="18" charset="0"/>
              </a:rPr>
              <a:t>　　圆圈内表示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 </a:t>
            </a:r>
            <a:r>
              <a:rPr kumimoji="1" lang="zh-CN" altLang="en-US" sz="2400" b="1">
                <a:latin typeface="Times New Roman" panose="02020603050405020304" pitchFamily="18" charset="0"/>
              </a:rPr>
              <a:t>的状态；箭头表示电路状态转换的方向；箭头上方的</a:t>
            </a:r>
            <a:r>
              <a:rPr kumimoji="1" lang="zh-CN" altLang="en-US" sz="2400" b="1">
                <a:latin typeface="宋体" panose="02010600030101010101" pitchFamily="2" charset="-122"/>
              </a:rPr>
              <a:t>“</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y</a:t>
            </a:r>
            <a:r>
              <a:rPr kumimoji="1" lang="en-US" altLang="zh-CN" sz="2400" b="1">
                <a:latin typeface="Times New Roman" panose="02020603050405020304" pitchFamily="18" charset="0"/>
              </a:rPr>
              <a:t> </a:t>
            </a:r>
            <a:r>
              <a:rPr kumimoji="1" lang="en-US" altLang="zh-CN" sz="2400" b="1">
                <a:latin typeface="宋体" panose="02010600030101010101" pitchFamily="2" charset="-122"/>
              </a:rPr>
              <a:t>”</a:t>
            </a:r>
            <a:r>
              <a:rPr kumimoji="1" lang="zh-CN" altLang="en-US" sz="2400" b="1">
                <a:latin typeface="Times New Roman" panose="02020603050405020304" pitchFamily="18" charset="0"/>
              </a:rPr>
              <a:t>中，</a:t>
            </a:r>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表示转换所需的输入变量取值，</a:t>
            </a:r>
            <a:r>
              <a:rPr kumimoji="1" lang="en-US" altLang="zh-CN" sz="2400" b="1" i="1">
                <a:latin typeface="Times New Roman" panose="02020603050405020304" pitchFamily="18" charset="0"/>
              </a:rPr>
              <a:t>y</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表示现态下的输出值。本例中没有输入变量，故 </a:t>
            </a:r>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处空白。</a:t>
            </a:r>
            <a:endParaRPr kumimoji="1" lang="zh-CN" altLang="en-US" sz="2400" b="1">
              <a:latin typeface="Times New Roman" panose="02020603050405020304" pitchFamily="18" charset="0"/>
            </a:endParaRPr>
          </a:p>
        </p:txBody>
      </p:sp>
      <p:sp>
        <p:nvSpPr>
          <p:cNvPr id="186371" name="Text Box 3"/>
          <p:cNvSpPr txBox="1">
            <a:spLocks noChangeArrowheads="1"/>
          </p:cNvSpPr>
          <p:nvPr/>
        </p:nvSpPr>
        <p:spPr bwMode="auto">
          <a:xfrm>
            <a:off x="1887490" y="1014251"/>
            <a:ext cx="5434013" cy="2647950"/>
          </a:xfrm>
          <a:prstGeom prst="rect">
            <a:avLst/>
          </a:prstGeom>
          <a:solidFill>
            <a:schemeClr val="bg1"/>
          </a:solidFill>
          <a:ln w="9525">
            <a:noFill/>
            <a:miter lim="800000"/>
          </a:ln>
        </p:spPr>
        <p:txBody>
          <a:bodyPr>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186372" name="Rectangle 4"/>
          <p:cNvSpPr>
            <a:spLocks noChangeArrowheads="1"/>
          </p:cNvSpPr>
          <p:nvPr/>
        </p:nvSpPr>
        <p:spPr bwMode="auto">
          <a:xfrm>
            <a:off x="938213" y="566738"/>
            <a:ext cx="3697287" cy="457200"/>
          </a:xfrm>
          <a:prstGeom prst="rect">
            <a:avLst/>
          </a:prstGeom>
          <a:solidFill>
            <a:srgbClr val="CCECFF"/>
          </a:solidFill>
          <a:ln w="9525">
            <a:noFill/>
            <a:miter lim="800000"/>
          </a:ln>
        </p:spPr>
        <p:txBody>
          <a:bodyPr>
            <a:spAutoFit/>
          </a:bodyPr>
          <a:lstStyle/>
          <a:p>
            <a:r>
              <a:rPr kumimoji="1" lang="en-US" altLang="zh-CN" sz="2400" b="1" dirty="0">
                <a:latin typeface="Times New Roman" panose="02020603050405020304" pitchFamily="18" charset="0"/>
              </a:rPr>
              <a:t>4.  </a:t>
            </a:r>
            <a:r>
              <a:rPr kumimoji="1" lang="zh-CN" altLang="en-US" sz="2400" b="1" dirty="0">
                <a:latin typeface="Times New Roman" panose="02020603050405020304" pitchFamily="18" charset="0"/>
              </a:rPr>
              <a:t>画状态转换图和时序图</a:t>
            </a:r>
            <a:endParaRPr kumimoji="1" lang="zh-CN" altLang="en-US" sz="2400" b="1" baseline="-25000" dirty="0">
              <a:solidFill>
                <a:srgbClr val="FF3300"/>
              </a:solidFill>
              <a:latin typeface="Times New Roman" panose="02020603050405020304" pitchFamily="18" charset="0"/>
            </a:endParaRPr>
          </a:p>
        </p:txBody>
      </p:sp>
      <p:sp>
        <p:nvSpPr>
          <p:cNvPr id="186373" name="Oval 5"/>
          <p:cNvSpPr>
            <a:spLocks noChangeArrowheads="1"/>
          </p:cNvSpPr>
          <p:nvPr/>
        </p:nvSpPr>
        <p:spPr bwMode="auto">
          <a:xfrm>
            <a:off x="1331640" y="1772816"/>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b="1" dirty="0" smtClean="0">
                <a:latin typeface="Times New Roman" panose="02020603050405020304" pitchFamily="18" charset="0"/>
              </a:rPr>
              <a:t>000</a:t>
            </a:r>
            <a:r>
              <a:rPr kumimoji="1" lang="en-US" altLang="zh-CN" b="1" dirty="0" smtClean="0">
                <a:solidFill>
                  <a:srgbClr val="00CC00"/>
                </a:solidFill>
                <a:latin typeface="Times New Roman" panose="02020603050405020304" pitchFamily="18" charset="0"/>
              </a:rPr>
              <a:t>/0</a:t>
            </a:r>
            <a:endParaRPr kumimoji="1" lang="en-US" altLang="zh-CN" b="1" baseline="-25000" dirty="0">
              <a:solidFill>
                <a:srgbClr val="00CC00"/>
              </a:solidFill>
              <a:latin typeface="Times New Roman" panose="02020603050405020304" pitchFamily="18" charset="0"/>
            </a:endParaRPr>
          </a:p>
        </p:txBody>
      </p:sp>
      <p:sp>
        <p:nvSpPr>
          <p:cNvPr id="186374" name="Oval 6"/>
          <p:cNvSpPr>
            <a:spLocks noChangeArrowheads="1"/>
          </p:cNvSpPr>
          <p:nvPr/>
        </p:nvSpPr>
        <p:spPr bwMode="auto">
          <a:xfrm>
            <a:off x="2538140" y="1772816"/>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b="1" dirty="0" smtClean="0">
                <a:latin typeface="Times New Roman" panose="02020603050405020304" pitchFamily="18" charset="0"/>
              </a:rPr>
              <a:t>001</a:t>
            </a:r>
            <a:r>
              <a:rPr kumimoji="1" lang="en-US" altLang="zh-CN" b="1" dirty="0" smtClean="0">
                <a:solidFill>
                  <a:srgbClr val="00CC00"/>
                </a:solidFill>
                <a:latin typeface="Times New Roman" panose="02020603050405020304" pitchFamily="18" charset="0"/>
              </a:rPr>
              <a:t>/0</a:t>
            </a:r>
            <a:endParaRPr kumimoji="1" lang="en-US" altLang="zh-CN" b="1" baseline="-25000" dirty="0">
              <a:solidFill>
                <a:srgbClr val="00CC00"/>
              </a:solidFill>
              <a:latin typeface="Times New Roman" panose="02020603050405020304" pitchFamily="18" charset="0"/>
            </a:endParaRPr>
          </a:p>
        </p:txBody>
      </p:sp>
      <p:sp>
        <p:nvSpPr>
          <p:cNvPr id="186375" name="Oval 7"/>
          <p:cNvSpPr>
            <a:spLocks noChangeArrowheads="1"/>
          </p:cNvSpPr>
          <p:nvPr/>
        </p:nvSpPr>
        <p:spPr bwMode="auto">
          <a:xfrm>
            <a:off x="3719240" y="1772816"/>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b="1" dirty="0" smtClean="0">
                <a:latin typeface="Times New Roman" panose="02020603050405020304" pitchFamily="18" charset="0"/>
              </a:rPr>
              <a:t>010</a:t>
            </a:r>
            <a:r>
              <a:rPr kumimoji="1" lang="en-US" altLang="zh-CN" b="1" dirty="0" smtClean="0">
                <a:solidFill>
                  <a:srgbClr val="00CC00"/>
                </a:solidFill>
                <a:latin typeface="Times New Roman" panose="02020603050405020304" pitchFamily="18" charset="0"/>
              </a:rPr>
              <a:t>/0</a:t>
            </a:r>
            <a:endParaRPr kumimoji="1" lang="en-US" altLang="zh-CN" b="1" baseline="-25000" dirty="0">
              <a:solidFill>
                <a:srgbClr val="00CC00"/>
              </a:solidFill>
              <a:latin typeface="Times New Roman" panose="02020603050405020304" pitchFamily="18" charset="0"/>
            </a:endParaRPr>
          </a:p>
        </p:txBody>
      </p:sp>
      <p:sp>
        <p:nvSpPr>
          <p:cNvPr id="186376" name="Line 8"/>
          <p:cNvSpPr>
            <a:spLocks noChangeShapeType="1"/>
          </p:cNvSpPr>
          <p:nvPr/>
        </p:nvSpPr>
        <p:spPr bwMode="auto">
          <a:xfrm>
            <a:off x="1941240" y="2072853"/>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86377" name="Line 9"/>
          <p:cNvSpPr>
            <a:spLocks noChangeShapeType="1"/>
          </p:cNvSpPr>
          <p:nvPr/>
        </p:nvSpPr>
        <p:spPr bwMode="auto">
          <a:xfrm>
            <a:off x="3147740" y="2072853"/>
            <a:ext cx="596900" cy="0"/>
          </a:xfrm>
          <a:prstGeom prst="line">
            <a:avLst/>
          </a:prstGeom>
          <a:noFill/>
          <a:ln w="28575">
            <a:solidFill>
              <a:schemeClr val="tx1"/>
            </a:solidFill>
            <a:round/>
            <a:tailEnd type="triangle" w="med" len="med"/>
          </a:ln>
        </p:spPr>
        <p:txBody>
          <a:bodyPr lIns="0" tIns="0" rIns="0" bIns="0"/>
          <a:lstStyle/>
          <a:p>
            <a:endParaRPr lang="zh-CN" altLang="en-US"/>
          </a:p>
        </p:txBody>
      </p:sp>
      <p:grpSp>
        <p:nvGrpSpPr>
          <p:cNvPr id="2" name="Group 10"/>
          <p:cNvGrpSpPr/>
          <p:nvPr/>
        </p:nvGrpSpPr>
        <p:grpSpPr bwMode="auto">
          <a:xfrm>
            <a:off x="1623740" y="2364953"/>
            <a:ext cx="5930900" cy="381000"/>
            <a:chOff x="1272" y="1848"/>
            <a:chExt cx="3736" cy="240"/>
          </a:xfrm>
        </p:grpSpPr>
        <p:sp>
          <p:nvSpPr>
            <p:cNvPr id="110709" name="Line 11"/>
            <p:cNvSpPr>
              <a:spLocks noChangeShapeType="1"/>
            </p:cNvSpPr>
            <p:nvPr/>
          </p:nvSpPr>
          <p:spPr bwMode="auto">
            <a:xfrm flipH="1">
              <a:off x="1272" y="2088"/>
              <a:ext cx="3736" cy="0"/>
            </a:xfrm>
            <a:prstGeom prst="line">
              <a:avLst/>
            </a:prstGeom>
            <a:noFill/>
            <a:ln w="28575">
              <a:solidFill>
                <a:schemeClr val="tx1"/>
              </a:solidFill>
              <a:round/>
            </a:ln>
          </p:spPr>
          <p:txBody>
            <a:bodyPr lIns="0" tIns="0" rIns="0" bIns="0"/>
            <a:lstStyle/>
            <a:p>
              <a:endParaRPr lang="zh-CN" altLang="en-US"/>
            </a:p>
          </p:txBody>
        </p:sp>
        <p:sp>
          <p:nvSpPr>
            <p:cNvPr id="110710" name="Line 12"/>
            <p:cNvSpPr>
              <a:spLocks noChangeShapeType="1"/>
            </p:cNvSpPr>
            <p:nvPr/>
          </p:nvSpPr>
          <p:spPr bwMode="auto">
            <a:xfrm>
              <a:off x="5000" y="1848"/>
              <a:ext cx="0" cy="240"/>
            </a:xfrm>
            <a:prstGeom prst="line">
              <a:avLst/>
            </a:prstGeom>
            <a:noFill/>
            <a:ln w="28575">
              <a:solidFill>
                <a:schemeClr val="tx1"/>
              </a:solidFill>
              <a:round/>
            </a:ln>
          </p:spPr>
          <p:txBody>
            <a:bodyPr lIns="0" tIns="0" rIns="0" bIns="0"/>
            <a:lstStyle/>
            <a:p>
              <a:endParaRPr lang="zh-CN" altLang="en-US"/>
            </a:p>
          </p:txBody>
        </p:sp>
        <p:sp>
          <p:nvSpPr>
            <p:cNvPr id="110711" name="Line 13"/>
            <p:cNvSpPr>
              <a:spLocks noChangeShapeType="1"/>
            </p:cNvSpPr>
            <p:nvPr/>
          </p:nvSpPr>
          <p:spPr bwMode="auto">
            <a:xfrm flipV="1">
              <a:off x="1280" y="1848"/>
              <a:ext cx="0" cy="240"/>
            </a:xfrm>
            <a:prstGeom prst="line">
              <a:avLst/>
            </a:prstGeom>
            <a:noFill/>
            <a:ln w="28575">
              <a:solidFill>
                <a:schemeClr val="tx1"/>
              </a:solidFill>
              <a:round/>
              <a:tailEnd type="triangle" w="med" len="med"/>
            </a:ln>
          </p:spPr>
          <p:txBody>
            <a:bodyPr lIns="0" tIns="0" rIns="0" bIns="0"/>
            <a:lstStyle/>
            <a:p>
              <a:endParaRPr lang="zh-CN" altLang="en-US"/>
            </a:p>
          </p:txBody>
        </p:sp>
      </p:grpSp>
      <p:grpSp>
        <p:nvGrpSpPr>
          <p:cNvPr id="3" name="Group 14"/>
          <p:cNvGrpSpPr/>
          <p:nvPr/>
        </p:nvGrpSpPr>
        <p:grpSpPr bwMode="auto">
          <a:xfrm>
            <a:off x="1612900" y="3479800"/>
            <a:ext cx="6096000" cy="2921000"/>
            <a:chOff x="656" y="2368"/>
            <a:chExt cx="3840" cy="1840"/>
          </a:xfrm>
        </p:grpSpPr>
        <p:grpSp>
          <p:nvGrpSpPr>
            <p:cNvPr id="110641" name="Group 15"/>
            <p:cNvGrpSpPr/>
            <p:nvPr/>
          </p:nvGrpSpPr>
          <p:grpSpPr bwMode="auto">
            <a:xfrm>
              <a:off x="656" y="2368"/>
              <a:ext cx="3840" cy="1840"/>
              <a:chOff x="960" y="936"/>
              <a:chExt cx="3840" cy="1840"/>
            </a:xfrm>
          </p:grpSpPr>
          <p:sp>
            <p:nvSpPr>
              <p:cNvPr id="110701" name="Line 16"/>
              <p:cNvSpPr>
                <a:spLocks noChangeShapeType="1"/>
              </p:cNvSpPr>
              <p:nvPr/>
            </p:nvSpPr>
            <p:spPr bwMode="auto">
              <a:xfrm>
                <a:off x="960" y="936"/>
                <a:ext cx="3840" cy="0"/>
              </a:xfrm>
              <a:prstGeom prst="line">
                <a:avLst/>
              </a:prstGeom>
              <a:noFill/>
              <a:ln w="28575" cap="sq">
                <a:solidFill>
                  <a:srgbClr val="CC99FF"/>
                </a:solidFill>
                <a:round/>
              </a:ln>
            </p:spPr>
            <p:txBody>
              <a:bodyPr lIns="0" tIns="0" rIns="0" bIns="0"/>
              <a:lstStyle/>
              <a:p>
                <a:endParaRPr lang="zh-CN" altLang="en-US"/>
              </a:p>
            </p:txBody>
          </p:sp>
          <p:sp>
            <p:nvSpPr>
              <p:cNvPr id="110702" name="Line 17"/>
              <p:cNvSpPr>
                <a:spLocks noChangeShapeType="1"/>
              </p:cNvSpPr>
              <p:nvPr/>
            </p:nvSpPr>
            <p:spPr bwMode="auto">
              <a:xfrm>
                <a:off x="960" y="1166"/>
                <a:ext cx="3840" cy="0"/>
              </a:xfrm>
              <a:prstGeom prst="line">
                <a:avLst/>
              </a:prstGeom>
              <a:noFill/>
              <a:ln w="12700">
                <a:solidFill>
                  <a:srgbClr val="CC99FF"/>
                </a:solidFill>
                <a:round/>
              </a:ln>
            </p:spPr>
            <p:txBody>
              <a:bodyPr lIns="0" tIns="0" rIns="0" bIns="0"/>
              <a:lstStyle/>
              <a:p>
                <a:endParaRPr lang="zh-CN" altLang="en-US"/>
              </a:p>
            </p:txBody>
          </p:sp>
          <p:sp>
            <p:nvSpPr>
              <p:cNvPr id="110703" name="Line 18"/>
              <p:cNvSpPr>
                <a:spLocks noChangeShapeType="1"/>
              </p:cNvSpPr>
              <p:nvPr/>
            </p:nvSpPr>
            <p:spPr bwMode="auto">
              <a:xfrm>
                <a:off x="960" y="1396"/>
                <a:ext cx="3840" cy="0"/>
              </a:xfrm>
              <a:prstGeom prst="line">
                <a:avLst/>
              </a:prstGeom>
              <a:noFill/>
              <a:ln w="12700">
                <a:solidFill>
                  <a:srgbClr val="CC99FF"/>
                </a:solidFill>
                <a:round/>
              </a:ln>
            </p:spPr>
            <p:txBody>
              <a:bodyPr lIns="0" tIns="0" rIns="0" bIns="0"/>
              <a:lstStyle/>
              <a:p>
                <a:endParaRPr lang="zh-CN" altLang="en-US"/>
              </a:p>
            </p:txBody>
          </p:sp>
          <p:sp>
            <p:nvSpPr>
              <p:cNvPr id="110704" name="Line 19"/>
              <p:cNvSpPr>
                <a:spLocks noChangeShapeType="1"/>
              </p:cNvSpPr>
              <p:nvPr/>
            </p:nvSpPr>
            <p:spPr bwMode="auto">
              <a:xfrm>
                <a:off x="960" y="2776"/>
                <a:ext cx="3840" cy="0"/>
              </a:xfrm>
              <a:prstGeom prst="line">
                <a:avLst/>
              </a:prstGeom>
              <a:noFill/>
              <a:ln w="28575" cap="sq">
                <a:solidFill>
                  <a:srgbClr val="CC99FF"/>
                </a:solidFill>
                <a:round/>
              </a:ln>
            </p:spPr>
            <p:txBody>
              <a:bodyPr lIns="0" tIns="0" rIns="0" bIns="0"/>
              <a:lstStyle/>
              <a:p>
                <a:endParaRPr lang="zh-CN" altLang="en-US"/>
              </a:p>
            </p:txBody>
          </p:sp>
          <p:sp>
            <p:nvSpPr>
              <p:cNvPr id="110705" name="Line 20"/>
              <p:cNvSpPr>
                <a:spLocks noChangeShapeType="1"/>
              </p:cNvSpPr>
              <p:nvPr/>
            </p:nvSpPr>
            <p:spPr bwMode="auto">
              <a:xfrm>
                <a:off x="960" y="936"/>
                <a:ext cx="0" cy="1840"/>
              </a:xfrm>
              <a:prstGeom prst="line">
                <a:avLst/>
              </a:prstGeom>
              <a:noFill/>
              <a:ln w="28575" cap="sq">
                <a:solidFill>
                  <a:srgbClr val="CC99FF"/>
                </a:solidFill>
                <a:round/>
              </a:ln>
            </p:spPr>
            <p:txBody>
              <a:bodyPr lIns="0" tIns="0" rIns="0" bIns="0"/>
              <a:lstStyle/>
              <a:p>
                <a:endParaRPr lang="zh-CN" altLang="en-US"/>
              </a:p>
            </p:txBody>
          </p:sp>
          <p:sp>
            <p:nvSpPr>
              <p:cNvPr id="110706" name="Line 21"/>
              <p:cNvSpPr>
                <a:spLocks noChangeShapeType="1"/>
              </p:cNvSpPr>
              <p:nvPr/>
            </p:nvSpPr>
            <p:spPr bwMode="auto">
              <a:xfrm>
                <a:off x="2606" y="936"/>
                <a:ext cx="0" cy="1840"/>
              </a:xfrm>
              <a:prstGeom prst="line">
                <a:avLst/>
              </a:prstGeom>
              <a:noFill/>
              <a:ln w="12700">
                <a:solidFill>
                  <a:srgbClr val="CC99FF"/>
                </a:solidFill>
                <a:round/>
              </a:ln>
            </p:spPr>
            <p:txBody>
              <a:bodyPr lIns="0" tIns="0" rIns="0" bIns="0"/>
              <a:lstStyle/>
              <a:p>
                <a:endParaRPr lang="zh-CN" altLang="en-US"/>
              </a:p>
            </p:txBody>
          </p:sp>
          <p:sp>
            <p:nvSpPr>
              <p:cNvPr id="110707" name="Line 22"/>
              <p:cNvSpPr>
                <a:spLocks noChangeShapeType="1"/>
              </p:cNvSpPr>
              <p:nvPr/>
            </p:nvSpPr>
            <p:spPr bwMode="auto">
              <a:xfrm>
                <a:off x="4251" y="936"/>
                <a:ext cx="0" cy="1840"/>
              </a:xfrm>
              <a:prstGeom prst="line">
                <a:avLst/>
              </a:prstGeom>
              <a:noFill/>
              <a:ln w="12700">
                <a:solidFill>
                  <a:srgbClr val="CC99FF"/>
                </a:solidFill>
                <a:round/>
              </a:ln>
            </p:spPr>
            <p:txBody>
              <a:bodyPr lIns="0" tIns="0" rIns="0" bIns="0"/>
              <a:lstStyle/>
              <a:p>
                <a:endParaRPr lang="zh-CN" altLang="en-US"/>
              </a:p>
            </p:txBody>
          </p:sp>
          <p:sp>
            <p:nvSpPr>
              <p:cNvPr id="110708" name="Line 23"/>
              <p:cNvSpPr>
                <a:spLocks noChangeShapeType="1"/>
              </p:cNvSpPr>
              <p:nvPr/>
            </p:nvSpPr>
            <p:spPr bwMode="auto">
              <a:xfrm>
                <a:off x="4800" y="936"/>
                <a:ext cx="0" cy="1840"/>
              </a:xfrm>
              <a:prstGeom prst="line">
                <a:avLst/>
              </a:prstGeom>
              <a:noFill/>
              <a:ln w="28575" cap="sq">
                <a:solidFill>
                  <a:srgbClr val="CC99FF"/>
                </a:solidFill>
                <a:round/>
              </a:ln>
            </p:spPr>
            <p:txBody>
              <a:bodyPr lIns="0" tIns="0" rIns="0" bIns="0"/>
              <a:lstStyle/>
              <a:p>
                <a:endParaRPr lang="zh-CN" altLang="en-US"/>
              </a:p>
            </p:txBody>
          </p:sp>
        </p:grpSp>
        <p:sp>
          <p:nvSpPr>
            <p:cNvPr id="110642" name="Rectangle 24"/>
            <p:cNvSpPr>
              <a:spLocks noChangeArrowheads="1"/>
            </p:cNvSpPr>
            <p:nvPr/>
          </p:nvSpPr>
          <p:spPr bwMode="auto">
            <a:xfrm>
              <a:off x="3947" y="2598"/>
              <a:ext cx="549" cy="230"/>
            </a:xfrm>
            <a:prstGeom prst="rect">
              <a:avLst/>
            </a:prstGeom>
            <a:noFill/>
            <a:ln w="9525">
              <a:solidFill>
                <a:srgbClr val="CC99FF"/>
              </a:solid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grpSp>
          <p:nvGrpSpPr>
            <p:cNvPr id="110643" name="Group 25"/>
            <p:cNvGrpSpPr/>
            <p:nvPr/>
          </p:nvGrpSpPr>
          <p:grpSpPr bwMode="auto">
            <a:xfrm>
              <a:off x="2302" y="2598"/>
              <a:ext cx="1645" cy="230"/>
              <a:chOff x="2606" y="1166"/>
              <a:chExt cx="1645" cy="230"/>
            </a:xfrm>
          </p:grpSpPr>
          <p:sp>
            <p:nvSpPr>
              <p:cNvPr id="110698" name="Rectangle 26"/>
              <p:cNvSpPr>
                <a:spLocks noChangeArrowheads="1"/>
              </p:cNvSpPr>
              <p:nvPr/>
            </p:nvSpPr>
            <p:spPr bwMode="auto">
              <a:xfrm>
                <a:off x="3703" y="1166"/>
                <a:ext cx="548" cy="230"/>
              </a:xfrm>
              <a:prstGeom prst="rect">
                <a:avLst/>
              </a:prstGeom>
              <a:noFill/>
              <a:ln w="9525">
                <a:solidFill>
                  <a:srgbClr val="CC99FF"/>
                </a:solid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0699" name="Rectangle 27"/>
              <p:cNvSpPr>
                <a:spLocks noChangeArrowheads="1"/>
              </p:cNvSpPr>
              <p:nvPr/>
            </p:nvSpPr>
            <p:spPr bwMode="auto">
              <a:xfrm>
                <a:off x="3154" y="1166"/>
                <a:ext cx="549" cy="230"/>
              </a:xfrm>
              <a:prstGeom prst="rect">
                <a:avLst/>
              </a:prstGeom>
              <a:noFill/>
              <a:ln w="9525">
                <a:solidFill>
                  <a:srgbClr val="CC99FF"/>
                </a:solid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0700" name="Rectangle 28"/>
              <p:cNvSpPr>
                <a:spLocks noChangeArrowheads="1"/>
              </p:cNvSpPr>
              <p:nvPr/>
            </p:nvSpPr>
            <p:spPr bwMode="auto">
              <a:xfrm>
                <a:off x="2606" y="1166"/>
                <a:ext cx="548" cy="230"/>
              </a:xfrm>
              <a:prstGeom prst="rect">
                <a:avLst/>
              </a:prstGeom>
              <a:noFill/>
              <a:ln w="9525">
                <a:solidFill>
                  <a:srgbClr val="CC99FF"/>
                </a:solid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grpSp>
        <p:grpSp>
          <p:nvGrpSpPr>
            <p:cNvPr id="110644" name="Group 29"/>
            <p:cNvGrpSpPr/>
            <p:nvPr/>
          </p:nvGrpSpPr>
          <p:grpSpPr bwMode="auto">
            <a:xfrm>
              <a:off x="656" y="2598"/>
              <a:ext cx="1646" cy="230"/>
              <a:chOff x="960" y="1166"/>
              <a:chExt cx="1646" cy="230"/>
            </a:xfrm>
          </p:grpSpPr>
          <p:sp>
            <p:nvSpPr>
              <p:cNvPr id="110695" name="Rectangle 30"/>
              <p:cNvSpPr>
                <a:spLocks noChangeArrowheads="1"/>
              </p:cNvSpPr>
              <p:nvPr/>
            </p:nvSpPr>
            <p:spPr bwMode="auto">
              <a:xfrm>
                <a:off x="2057" y="1166"/>
                <a:ext cx="549" cy="230"/>
              </a:xfrm>
              <a:prstGeom prst="rect">
                <a:avLst/>
              </a:prstGeom>
              <a:noFill/>
              <a:ln w="9525">
                <a:solidFill>
                  <a:srgbClr val="CC99FF"/>
                </a:solid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0696" name="Rectangle 31"/>
              <p:cNvSpPr>
                <a:spLocks noChangeArrowheads="1"/>
              </p:cNvSpPr>
              <p:nvPr/>
            </p:nvSpPr>
            <p:spPr bwMode="auto">
              <a:xfrm>
                <a:off x="1509" y="1166"/>
                <a:ext cx="548" cy="230"/>
              </a:xfrm>
              <a:prstGeom prst="rect">
                <a:avLst/>
              </a:prstGeom>
              <a:noFill/>
              <a:ln w="9525">
                <a:solidFill>
                  <a:srgbClr val="CC99FF"/>
                </a:solid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0697" name="Rectangle 32"/>
              <p:cNvSpPr>
                <a:spLocks noChangeArrowheads="1"/>
              </p:cNvSpPr>
              <p:nvPr/>
            </p:nvSpPr>
            <p:spPr bwMode="auto">
              <a:xfrm>
                <a:off x="960" y="1166"/>
                <a:ext cx="549" cy="230"/>
              </a:xfrm>
              <a:prstGeom prst="rect">
                <a:avLst/>
              </a:prstGeom>
              <a:noFill/>
              <a:ln w="9525">
                <a:solidFill>
                  <a:srgbClr val="CC99FF"/>
                </a:solid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sp>
          <p:nvSpPr>
            <p:cNvPr id="110645" name="Rectangle 33"/>
            <p:cNvSpPr>
              <a:spLocks noChangeArrowheads="1"/>
            </p:cNvSpPr>
            <p:nvPr/>
          </p:nvSpPr>
          <p:spPr bwMode="auto">
            <a:xfrm>
              <a:off x="3947" y="2368"/>
              <a:ext cx="549" cy="230"/>
            </a:xfrm>
            <a:prstGeom prst="rect">
              <a:avLst/>
            </a:prstGeom>
            <a:noFill/>
            <a:ln w="9525">
              <a:solidFill>
                <a:srgbClr val="CC99FF"/>
              </a:solidFill>
              <a:miter lim="800000"/>
            </a:ln>
          </p:spPr>
          <p:txBody>
            <a:bodyPr lIns="0" tIns="0" rIns="0" bIns="0"/>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p:txBody>
        </p:sp>
        <p:sp>
          <p:nvSpPr>
            <p:cNvPr id="110646" name="Rectangle 34"/>
            <p:cNvSpPr>
              <a:spLocks noChangeArrowheads="1"/>
            </p:cNvSpPr>
            <p:nvPr/>
          </p:nvSpPr>
          <p:spPr bwMode="auto">
            <a:xfrm>
              <a:off x="2302" y="2368"/>
              <a:ext cx="1645" cy="230"/>
            </a:xfrm>
            <a:prstGeom prst="rect">
              <a:avLst/>
            </a:prstGeom>
            <a:noFill/>
            <a:ln w="9525">
              <a:solidFill>
                <a:srgbClr val="CC99FF"/>
              </a:solid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110647" name="Rectangle 35"/>
            <p:cNvSpPr>
              <a:spLocks noChangeArrowheads="1"/>
            </p:cNvSpPr>
            <p:nvPr/>
          </p:nvSpPr>
          <p:spPr bwMode="auto">
            <a:xfrm>
              <a:off x="656" y="2368"/>
              <a:ext cx="1646" cy="230"/>
            </a:xfrm>
            <a:prstGeom prst="rect">
              <a:avLst/>
            </a:prstGeom>
            <a:noFill/>
            <a:ln w="9525">
              <a:solidFill>
                <a:srgbClr val="CC99FF"/>
              </a:solid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grpSp>
          <p:nvGrpSpPr>
            <p:cNvPr id="110648" name="Group 36"/>
            <p:cNvGrpSpPr/>
            <p:nvPr/>
          </p:nvGrpSpPr>
          <p:grpSpPr bwMode="auto">
            <a:xfrm>
              <a:off x="656" y="2828"/>
              <a:ext cx="1646" cy="230"/>
              <a:chOff x="960" y="1396"/>
              <a:chExt cx="1646" cy="230"/>
            </a:xfrm>
          </p:grpSpPr>
          <p:sp>
            <p:nvSpPr>
              <p:cNvPr id="110692" name="Rectangle 37"/>
              <p:cNvSpPr>
                <a:spLocks noChangeArrowheads="1"/>
              </p:cNvSpPr>
              <p:nvPr/>
            </p:nvSpPr>
            <p:spPr bwMode="auto">
              <a:xfrm>
                <a:off x="2057" y="139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93" name="Rectangle 38"/>
              <p:cNvSpPr>
                <a:spLocks noChangeArrowheads="1"/>
              </p:cNvSpPr>
              <p:nvPr/>
            </p:nvSpPr>
            <p:spPr bwMode="auto">
              <a:xfrm>
                <a:off x="1509" y="139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94" name="Rectangle 39"/>
              <p:cNvSpPr>
                <a:spLocks noChangeArrowheads="1"/>
              </p:cNvSpPr>
              <p:nvPr/>
            </p:nvSpPr>
            <p:spPr bwMode="auto">
              <a:xfrm>
                <a:off x="960" y="139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110649" name="Group 40"/>
            <p:cNvGrpSpPr/>
            <p:nvPr/>
          </p:nvGrpSpPr>
          <p:grpSpPr bwMode="auto">
            <a:xfrm>
              <a:off x="2302" y="2828"/>
              <a:ext cx="1645" cy="230"/>
              <a:chOff x="2606" y="1396"/>
              <a:chExt cx="1645" cy="230"/>
            </a:xfrm>
          </p:grpSpPr>
          <p:sp>
            <p:nvSpPr>
              <p:cNvPr id="110689" name="Rectangle 41"/>
              <p:cNvSpPr>
                <a:spLocks noChangeArrowheads="1"/>
              </p:cNvSpPr>
              <p:nvPr/>
            </p:nvSpPr>
            <p:spPr bwMode="auto">
              <a:xfrm>
                <a:off x="3703" y="139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90" name="Rectangle 42"/>
              <p:cNvSpPr>
                <a:spLocks noChangeArrowheads="1"/>
              </p:cNvSpPr>
              <p:nvPr/>
            </p:nvSpPr>
            <p:spPr bwMode="auto">
              <a:xfrm>
                <a:off x="3154" y="139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91" name="Rectangle 43"/>
              <p:cNvSpPr>
                <a:spLocks noChangeArrowheads="1"/>
              </p:cNvSpPr>
              <p:nvPr/>
            </p:nvSpPr>
            <p:spPr bwMode="auto">
              <a:xfrm>
                <a:off x="2606" y="139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10650" name="Rectangle 44"/>
            <p:cNvSpPr>
              <a:spLocks noChangeArrowheads="1"/>
            </p:cNvSpPr>
            <p:nvPr/>
          </p:nvSpPr>
          <p:spPr bwMode="auto">
            <a:xfrm>
              <a:off x="3947" y="2828"/>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110651" name="Group 45"/>
            <p:cNvGrpSpPr/>
            <p:nvPr/>
          </p:nvGrpSpPr>
          <p:grpSpPr bwMode="auto">
            <a:xfrm>
              <a:off x="656" y="3058"/>
              <a:ext cx="1646" cy="230"/>
              <a:chOff x="960" y="1626"/>
              <a:chExt cx="1646" cy="230"/>
            </a:xfrm>
          </p:grpSpPr>
          <p:sp>
            <p:nvSpPr>
              <p:cNvPr id="110686" name="Rectangle 46"/>
              <p:cNvSpPr>
                <a:spLocks noChangeArrowheads="1"/>
              </p:cNvSpPr>
              <p:nvPr/>
            </p:nvSpPr>
            <p:spPr bwMode="auto">
              <a:xfrm>
                <a:off x="2057" y="162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87" name="Rectangle 47"/>
              <p:cNvSpPr>
                <a:spLocks noChangeArrowheads="1"/>
              </p:cNvSpPr>
              <p:nvPr/>
            </p:nvSpPr>
            <p:spPr bwMode="auto">
              <a:xfrm>
                <a:off x="1509" y="162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88" name="Rectangle 48"/>
              <p:cNvSpPr>
                <a:spLocks noChangeArrowheads="1"/>
              </p:cNvSpPr>
              <p:nvPr/>
            </p:nvSpPr>
            <p:spPr bwMode="auto">
              <a:xfrm>
                <a:off x="960" y="162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10652" name="Rectangle 49"/>
            <p:cNvSpPr>
              <a:spLocks noChangeArrowheads="1"/>
            </p:cNvSpPr>
            <p:nvPr/>
          </p:nvSpPr>
          <p:spPr bwMode="auto">
            <a:xfrm>
              <a:off x="3947" y="3058"/>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110653" name="Group 50"/>
            <p:cNvGrpSpPr/>
            <p:nvPr/>
          </p:nvGrpSpPr>
          <p:grpSpPr bwMode="auto">
            <a:xfrm>
              <a:off x="2302" y="3058"/>
              <a:ext cx="1645" cy="230"/>
              <a:chOff x="2606" y="1626"/>
              <a:chExt cx="1645" cy="230"/>
            </a:xfrm>
          </p:grpSpPr>
          <p:sp>
            <p:nvSpPr>
              <p:cNvPr id="110683" name="Rectangle 51"/>
              <p:cNvSpPr>
                <a:spLocks noChangeArrowheads="1"/>
              </p:cNvSpPr>
              <p:nvPr/>
            </p:nvSpPr>
            <p:spPr bwMode="auto">
              <a:xfrm>
                <a:off x="3703" y="162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84" name="Rectangle 52"/>
              <p:cNvSpPr>
                <a:spLocks noChangeArrowheads="1"/>
              </p:cNvSpPr>
              <p:nvPr/>
            </p:nvSpPr>
            <p:spPr bwMode="auto">
              <a:xfrm>
                <a:off x="3154" y="162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85" name="Rectangle 53"/>
              <p:cNvSpPr>
                <a:spLocks noChangeArrowheads="1"/>
              </p:cNvSpPr>
              <p:nvPr/>
            </p:nvSpPr>
            <p:spPr bwMode="auto">
              <a:xfrm>
                <a:off x="2606" y="162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110654" name="Group 54"/>
            <p:cNvGrpSpPr/>
            <p:nvPr/>
          </p:nvGrpSpPr>
          <p:grpSpPr bwMode="auto">
            <a:xfrm>
              <a:off x="656" y="3288"/>
              <a:ext cx="3840" cy="920"/>
              <a:chOff x="960" y="1856"/>
              <a:chExt cx="3840" cy="920"/>
            </a:xfrm>
          </p:grpSpPr>
          <p:sp>
            <p:nvSpPr>
              <p:cNvPr id="110655" name="Rectangle 55"/>
              <p:cNvSpPr>
                <a:spLocks noChangeArrowheads="1"/>
              </p:cNvSpPr>
              <p:nvPr/>
            </p:nvSpPr>
            <p:spPr bwMode="auto">
              <a:xfrm>
                <a:off x="4251" y="254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56" name="Rectangle 56"/>
              <p:cNvSpPr>
                <a:spLocks noChangeArrowheads="1"/>
              </p:cNvSpPr>
              <p:nvPr/>
            </p:nvSpPr>
            <p:spPr bwMode="auto">
              <a:xfrm>
                <a:off x="3703" y="254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57" name="Rectangle 57"/>
              <p:cNvSpPr>
                <a:spLocks noChangeArrowheads="1"/>
              </p:cNvSpPr>
              <p:nvPr/>
            </p:nvSpPr>
            <p:spPr bwMode="auto">
              <a:xfrm>
                <a:off x="3154" y="254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58" name="Rectangle 58"/>
              <p:cNvSpPr>
                <a:spLocks noChangeArrowheads="1"/>
              </p:cNvSpPr>
              <p:nvPr/>
            </p:nvSpPr>
            <p:spPr bwMode="auto">
              <a:xfrm>
                <a:off x="2606" y="254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59" name="Rectangle 59"/>
              <p:cNvSpPr>
                <a:spLocks noChangeArrowheads="1"/>
              </p:cNvSpPr>
              <p:nvPr/>
            </p:nvSpPr>
            <p:spPr bwMode="auto">
              <a:xfrm>
                <a:off x="2057" y="254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60" name="Rectangle 60"/>
              <p:cNvSpPr>
                <a:spLocks noChangeArrowheads="1"/>
              </p:cNvSpPr>
              <p:nvPr/>
            </p:nvSpPr>
            <p:spPr bwMode="auto">
              <a:xfrm>
                <a:off x="1509" y="254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61" name="Rectangle 61"/>
              <p:cNvSpPr>
                <a:spLocks noChangeArrowheads="1"/>
              </p:cNvSpPr>
              <p:nvPr/>
            </p:nvSpPr>
            <p:spPr bwMode="auto">
              <a:xfrm>
                <a:off x="960" y="254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62" name="Rectangle 62"/>
              <p:cNvSpPr>
                <a:spLocks noChangeArrowheads="1"/>
              </p:cNvSpPr>
              <p:nvPr/>
            </p:nvSpPr>
            <p:spPr bwMode="auto">
              <a:xfrm>
                <a:off x="4251" y="231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63" name="Rectangle 63"/>
              <p:cNvSpPr>
                <a:spLocks noChangeArrowheads="1"/>
              </p:cNvSpPr>
              <p:nvPr/>
            </p:nvSpPr>
            <p:spPr bwMode="auto">
              <a:xfrm>
                <a:off x="3703" y="231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64" name="Rectangle 64"/>
              <p:cNvSpPr>
                <a:spLocks noChangeArrowheads="1"/>
              </p:cNvSpPr>
              <p:nvPr/>
            </p:nvSpPr>
            <p:spPr bwMode="auto">
              <a:xfrm>
                <a:off x="3154" y="231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65" name="Rectangle 65"/>
              <p:cNvSpPr>
                <a:spLocks noChangeArrowheads="1"/>
              </p:cNvSpPr>
              <p:nvPr/>
            </p:nvSpPr>
            <p:spPr bwMode="auto">
              <a:xfrm>
                <a:off x="2606" y="231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66" name="Rectangle 66"/>
              <p:cNvSpPr>
                <a:spLocks noChangeArrowheads="1"/>
              </p:cNvSpPr>
              <p:nvPr/>
            </p:nvSpPr>
            <p:spPr bwMode="auto">
              <a:xfrm>
                <a:off x="2057" y="231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67" name="Rectangle 67"/>
              <p:cNvSpPr>
                <a:spLocks noChangeArrowheads="1"/>
              </p:cNvSpPr>
              <p:nvPr/>
            </p:nvSpPr>
            <p:spPr bwMode="auto">
              <a:xfrm>
                <a:off x="1509" y="231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68" name="Rectangle 68"/>
              <p:cNvSpPr>
                <a:spLocks noChangeArrowheads="1"/>
              </p:cNvSpPr>
              <p:nvPr/>
            </p:nvSpPr>
            <p:spPr bwMode="auto">
              <a:xfrm>
                <a:off x="960" y="231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69" name="Rectangle 69"/>
              <p:cNvSpPr>
                <a:spLocks noChangeArrowheads="1"/>
              </p:cNvSpPr>
              <p:nvPr/>
            </p:nvSpPr>
            <p:spPr bwMode="auto">
              <a:xfrm>
                <a:off x="4251" y="208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70" name="Rectangle 70"/>
              <p:cNvSpPr>
                <a:spLocks noChangeArrowheads="1"/>
              </p:cNvSpPr>
              <p:nvPr/>
            </p:nvSpPr>
            <p:spPr bwMode="auto">
              <a:xfrm>
                <a:off x="3703" y="208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71" name="Rectangle 71"/>
              <p:cNvSpPr>
                <a:spLocks noChangeArrowheads="1"/>
              </p:cNvSpPr>
              <p:nvPr/>
            </p:nvSpPr>
            <p:spPr bwMode="auto">
              <a:xfrm>
                <a:off x="3154" y="208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72" name="Rectangle 72"/>
              <p:cNvSpPr>
                <a:spLocks noChangeArrowheads="1"/>
              </p:cNvSpPr>
              <p:nvPr/>
            </p:nvSpPr>
            <p:spPr bwMode="auto">
              <a:xfrm>
                <a:off x="2606" y="208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73" name="Rectangle 73"/>
              <p:cNvSpPr>
                <a:spLocks noChangeArrowheads="1"/>
              </p:cNvSpPr>
              <p:nvPr/>
            </p:nvSpPr>
            <p:spPr bwMode="auto">
              <a:xfrm>
                <a:off x="2057" y="208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74" name="Rectangle 74"/>
              <p:cNvSpPr>
                <a:spLocks noChangeArrowheads="1"/>
              </p:cNvSpPr>
              <p:nvPr/>
            </p:nvSpPr>
            <p:spPr bwMode="auto">
              <a:xfrm>
                <a:off x="1509" y="208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75" name="Rectangle 75"/>
              <p:cNvSpPr>
                <a:spLocks noChangeArrowheads="1"/>
              </p:cNvSpPr>
              <p:nvPr/>
            </p:nvSpPr>
            <p:spPr bwMode="auto">
              <a:xfrm>
                <a:off x="960" y="208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76" name="Rectangle 76"/>
              <p:cNvSpPr>
                <a:spLocks noChangeArrowheads="1"/>
              </p:cNvSpPr>
              <p:nvPr/>
            </p:nvSpPr>
            <p:spPr bwMode="auto">
              <a:xfrm>
                <a:off x="4251" y="185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77" name="Rectangle 77"/>
              <p:cNvSpPr>
                <a:spLocks noChangeArrowheads="1"/>
              </p:cNvSpPr>
              <p:nvPr/>
            </p:nvSpPr>
            <p:spPr bwMode="auto">
              <a:xfrm>
                <a:off x="3703" y="185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78" name="Rectangle 78"/>
              <p:cNvSpPr>
                <a:spLocks noChangeArrowheads="1"/>
              </p:cNvSpPr>
              <p:nvPr/>
            </p:nvSpPr>
            <p:spPr bwMode="auto">
              <a:xfrm>
                <a:off x="3154" y="185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79" name="Rectangle 79"/>
              <p:cNvSpPr>
                <a:spLocks noChangeArrowheads="1"/>
              </p:cNvSpPr>
              <p:nvPr/>
            </p:nvSpPr>
            <p:spPr bwMode="auto">
              <a:xfrm>
                <a:off x="2606" y="185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80" name="Rectangle 80"/>
              <p:cNvSpPr>
                <a:spLocks noChangeArrowheads="1"/>
              </p:cNvSpPr>
              <p:nvPr/>
            </p:nvSpPr>
            <p:spPr bwMode="auto">
              <a:xfrm>
                <a:off x="2057" y="185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0681" name="Rectangle 81"/>
              <p:cNvSpPr>
                <a:spLocks noChangeArrowheads="1"/>
              </p:cNvSpPr>
              <p:nvPr/>
            </p:nvSpPr>
            <p:spPr bwMode="auto">
              <a:xfrm>
                <a:off x="1509" y="1856"/>
                <a:ext cx="548"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0682" name="Rectangle 82"/>
              <p:cNvSpPr>
                <a:spLocks noChangeArrowheads="1"/>
              </p:cNvSpPr>
              <p:nvPr/>
            </p:nvSpPr>
            <p:spPr bwMode="auto">
              <a:xfrm>
                <a:off x="960" y="1856"/>
                <a:ext cx="549" cy="230"/>
              </a:xfrm>
              <a:prstGeom prst="rect">
                <a:avLst/>
              </a:prstGeom>
              <a:noFill/>
              <a:ln w="9525">
                <a:solidFill>
                  <a:srgbClr val="CC99FF"/>
                </a:solid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grpSp>
        <p:nvGrpSpPr>
          <p:cNvPr id="12" name="Group 83"/>
          <p:cNvGrpSpPr/>
          <p:nvPr/>
        </p:nvGrpSpPr>
        <p:grpSpPr bwMode="auto">
          <a:xfrm>
            <a:off x="1612900" y="4210050"/>
            <a:ext cx="6096000" cy="365125"/>
            <a:chOff x="1016" y="2652"/>
            <a:chExt cx="3840" cy="230"/>
          </a:xfrm>
        </p:grpSpPr>
        <p:grpSp>
          <p:nvGrpSpPr>
            <p:cNvPr id="110636" name="Group 84"/>
            <p:cNvGrpSpPr/>
            <p:nvPr/>
          </p:nvGrpSpPr>
          <p:grpSpPr bwMode="auto">
            <a:xfrm>
              <a:off x="1016" y="2652"/>
              <a:ext cx="1646" cy="230"/>
              <a:chOff x="960" y="1396"/>
              <a:chExt cx="1646" cy="230"/>
            </a:xfrm>
          </p:grpSpPr>
          <p:sp>
            <p:nvSpPr>
              <p:cNvPr id="110638" name="Rectangle 85"/>
              <p:cNvSpPr>
                <a:spLocks noChangeArrowheads="1"/>
              </p:cNvSpPr>
              <p:nvPr/>
            </p:nvSpPr>
            <p:spPr bwMode="auto">
              <a:xfrm>
                <a:off x="2057" y="1396"/>
                <a:ext cx="549"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110639" name="Rectangle 86"/>
              <p:cNvSpPr>
                <a:spLocks noChangeArrowheads="1"/>
              </p:cNvSpPr>
              <p:nvPr/>
            </p:nvSpPr>
            <p:spPr bwMode="auto">
              <a:xfrm>
                <a:off x="1509" y="1396"/>
                <a:ext cx="548"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110640" name="Rectangle 87"/>
              <p:cNvSpPr>
                <a:spLocks noChangeArrowheads="1"/>
              </p:cNvSpPr>
              <p:nvPr/>
            </p:nvSpPr>
            <p:spPr bwMode="auto">
              <a:xfrm>
                <a:off x="960" y="1396"/>
                <a:ext cx="549"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grpSp>
        <p:sp>
          <p:nvSpPr>
            <p:cNvPr id="110637" name="Rectangle 88"/>
            <p:cNvSpPr>
              <a:spLocks noChangeArrowheads="1"/>
            </p:cNvSpPr>
            <p:nvPr/>
          </p:nvSpPr>
          <p:spPr bwMode="auto">
            <a:xfrm>
              <a:off x="4307" y="2652"/>
              <a:ext cx="549"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grpSp>
      <p:grpSp>
        <p:nvGrpSpPr>
          <p:cNvPr id="14" name="Group 89"/>
          <p:cNvGrpSpPr/>
          <p:nvPr/>
        </p:nvGrpSpPr>
        <p:grpSpPr bwMode="auto">
          <a:xfrm>
            <a:off x="1612900" y="4578350"/>
            <a:ext cx="6096000" cy="365125"/>
            <a:chOff x="1016" y="2652"/>
            <a:chExt cx="3840" cy="230"/>
          </a:xfrm>
        </p:grpSpPr>
        <p:grpSp>
          <p:nvGrpSpPr>
            <p:cNvPr id="110631" name="Group 90"/>
            <p:cNvGrpSpPr/>
            <p:nvPr/>
          </p:nvGrpSpPr>
          <p:grpSpPr bwMode="auto">
            <a:xfrm>
              <a:off x="1016" y="2652"/>
              <a:ext cx="1646" cy="230"/>
              <a:chOff x="960" y="1396"/>
              <a:chExt cx="1646" cy="230"/>
            </a:xfrm>
          </p:grpSpPr>
          <p:sp>
            <p:nvSpPr>
              <p:cNvPr id="110633" name="Rectangle 91"/>
              <p:cNvSpPr>
                <a:spLocks noChangeArrowheads="1"/>
              </p:cNvSpPr>
              <p:nvPr/>
            </p:nvSpPr>
            <p:spPr bwMode="auto">
              <a:xfrm>
                <a:off x="2057" y="1396"/>
                <a:ext cx="549" cy="230"/>
              </a:xfrm>
              <a:prstGeom prst="rect">
                <a:avLst/>
              </a:prstGeom>
              <a:no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1</a:t>
                </a:r>
                <a:endParaRPr kumimoji="1" lang="en-US" altLang="zh-CN" sz="2400" b="1">
                  <a:solidFill>
                    <a:srgbClr val="0000FF"/>
                  </a:solidFill>
                  <a:latin typeface="Times New Roman" panose="02020603050405020304" pitchFamily="18" charset="0"/>
                </a:endParaRPr>
              </a:p>
            </p:txBody>
          </p:sp>
          <p:sp>
            <p:nvSpPr>
              <p:cNvPr id="110634" name="Rectangle 92"/>
              <p:cNvSpPr>
                <a:spLocks noChangeArrowheads="1"/>
              </p:cNvSpPr>
              <p:nvPr/>
            </p:nvSpPr>
            <p:spPr bwMode="auto">
              <a:xfrm>
                <a:off x="1509" y="1396"/>
                <a:ext cx="548" cy="230"/>
              </a:xfrm>
              <a:prstGeom prst="rect">
                <a:avLst/>
              </a:prstGeom>
              <a:no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0635" name="Rectangle 93"/>
              <p:cNvSpPr>
                <a:spLocks noChangeArrowheads="1"/>
              </p:cNvSpPr>
              <p:nvPr/>
            </p:nvSpPr>
            <p:spPr bwMode="auto">
              <a:xfrm>
                <a:off x="960" y="1396"/>
                <a:ext cx="549" cy="230"/>
              </a:xfrm>
              <a:prstGeom prst="rect">
                <a:avLst/>
              </a:prstGeom>
              <a:no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grpSp>
        <p:sp>
          <p:nvSpPr>
            <p:cNvPr id="110632" name="Rectangle 94"/>
            <p:cNvSpPr>
              <a:spLocks noChangeArrowheads="1"/>
            </p:cNvSpPr>
            <p:nvPr/>
          </p:nvSpPr>
          <p:spPr bwMode="auto">
            <a:xfrm>
              <a:off x="4307" y="2652"/>
              <a:ext cx="549" cy="230"/>
            </a:xfrm>
            <a:prstGeom prst="rect">
              <a:avLst/>
            </a:prstGeom>
            <a:no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grpSp>
      <p:sp>
        <p:nvSpPr>
          <p:cNvPr id="110628" name="Oval 96"/>
          <p:cNvSpPr>
            <a:spLocks noChangeArrowheads="1"/>
          </p:cNvSpPr>
          <p:nvPr/>
        </p:nvSpPr>
        <p:spPr bwMode="auto">
          <a:xfrm>
            <a:off x="7129415" y="178587"/>
            <a:ext cx="1158970" cy="1176337"/>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b="1" i="1" dirty="0">
                <a:latin typeface="Times New Roman" panose="02020603050405020304" pitchFamily="18" charset="0"/>
              </a:rPr>
              <a:t>Q</a:t>
            </a:r>
            <a:r>
              <a:rPr kumimoji="1" lang="en-US" altLang="zh-CN" b="1" baseline="-25000" dirty="0">
                <a:latin typeface="Times New Roman" panose="02020603050405020304" pitchFamily="18" charset="0"/>
              </a:rPr>
              <a:t>2 </a:t>
            </a:r>
            <a:r>
              <a:rPr kumimoji="1" lang="en-US" altLang="zh-CN" b="1" i="1" dirty="0">
                <a:latin typeface="Times New Roman" panose="02020603050405020304" pitchFamily="18" charset="0"/>
              </a:rPr>
              <a:t>Q</a:t>
            </a:r>
            <a:r>
              <a:rPr kumimoji="1" lang="en-US" altLang="zh-CN" b="1" baseline="-25000" dirty="0">
                <a:latin typeface="Times New Roman" panose="02020603050405020304" pitchFamily="18" charset="0"/>
              </a:rPr>
              <a:t>1 </a:t>
            </a:r>
            <a:r>
              <a:rPr kumimoji="1" lang="en-US" altLang="zh-CN" b="1" i="1" dirty="0" smtClean="0">
                <a:latin typeface="Times New Roman" panose="02020603050405020304" pitchFamily="18" charset="0"/>
              </a:rPr>
              <a:t>Q</a:t>
            </a:r>
            <a:r>
              <a:rPr kumimoji="1" lang="en-US" altLang="zh-CN" b="1" baseline="-25000" dirty="0" smtClean="0">
                <a:latin typeface="Times New Roman" panose="02020603050405020304" pitchFamily="18" charset="0"/>
              </a:rPr>
              <a:t>0</a:t>
            </a:r>
            <a:r>
              <a:rPr kumimoji="1" lang="en-US" altLang="zh-CN" b="1" dirty="0" smtClean="0">
                <a:latin typeface="Times New Roman" panose="02020603050405020304" pitchFamily="18" charset="0"/>
              </a:rPr>
              <a:t>/</a:t>
            </a:r>
            <a:r>
              <a:rPr kumimoji="1" lang="en-US" altLang="zh-CN" b="1" i="1" dirty="0" smtClean="0">
                <a:latin typeface="Times New Roman" panose="02020603050405020304" pitchFamily="18" charset="0"/>
              </a:rPr>
              <a:t>y</a:t>
            </a:r>
            <a:endParaRPr kumimoji="1" lang="en-US" altLang="zh-CN" b="1" i="1" dirty="0">
              <a:latin typeface="Times New Roman" panose="02020603050405020304" pitchFamily="18" charset="0"/>
            </a:endParaRPr>
          </a:p>
        </p:txBody>
      </p:sp>
      <p:sp>
        <p:nvSpPr>
          <p:cNvPr id="186469" name="Rectangle 101"/>
          <p:cNvSpPr>
            <a:spLocks noChangeArrowheads="1"/>
          </p:cNvSpPr>
          <p:nvPr/>
        </p:nvSpPr>
        <p:spPr bwMode="auto">
          <a:xfrm>
            <a:off x="1612900" y="42164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6470" name="Rectangle 102"/>
          <p:cNvSpPr>
            <a:spLocks noChangeArrowheads="1"/>
          </p:cNvSpPr>
          <p:nvPr/>
        </p:nvSpPr>
        <p:spPr bwMode="auto">
          <a:xfrm>
            <a:off x="1612900" y="45974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6471" name="Rectangle 103"/>
          <p:cNvSpPr>
            <a:spLocks noChangeArrowheads="1"/>
          </p:cNvSpPr>
          <p:nvPr/>
        </p:nvSpPr>
        <p:spPr bwMode="auto">
          <a:xfrm>
            <a:off x="1612900" y="49657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6472" name="Rectangle 104"/>
          <p:cNvSpPr>
            <a:spLocks noChangeArrowheads="1"/>
          </p:cNvSpPr>
          <p:nvPr/>
        </p:nvSpPr>
        <p:spPr bwMode="auto">
          <a:xfrm>
            <a:off x="1612900" y="53340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6473" name="Rectangle 105"/>
          <p:cNvSpPr>
            <a:spLocks noChangeArrowheads="1"/>
          </p:cNvSpPr>
          <p:nvPr/>
        </p:nvSpPr>
        <p:spPr bwMode="auto">
          <a:xfrm>
            <a:off x="1612900" y="57023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6474" name="Rectangle 106"/>
          <p:cNvSpPr>
            <a:spLocks noChangeArrowheads="1"/>
          </p:cNvSpPr>
          <p:nvPr/>
        </p:nvSpPr>
        <p:spPr bwMode="auto">
          <a:xfrm>
            <a:off x="1612900" y="60706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6475" name="Rectangle 107"/>
          <p:cNvSpPr>
            <a:spLocks noChangeArrowheads="1"/>
          </p:cNvSpPr>
          <p:nvPr/>
        </p:nvSpPr>
        <p:spPr bwMode="auto">
          <a:xfrm>
            <a:off x="1612900" y="4216400"/>
            <a:ext cx="2616200" cy="330200"/>
          </a:xfrm>
          <a:prstGeom prst="rect">
            <a:avLst/>
          </a:prstGeom>
          <a:noFill/>
          <a:ln w="28575">
            <a:solidFill>
              <a:srgbClr val="FF3300"/>
            </a:solidFill>
            <a:miter lim="800000"/>
          </a:ln>
        </p:spPr>
        <p:txBody>
          <a:bodyPr wrap="none" lIns="0" tIns="0" rIns="0" bIns="0" anchor="ctr"/>
          <a:lstStyle/>
          <a:p>
            <a:endParaRPr lang="zh-CN" altLang="en-US"/>
          </a:p>
        </p:txBody>
      </p:sp>
      <p:grpSp>
        <p:nvGrpSpPr>
          <p:cNvPr id="17" name="Group 108"/>
          <p:cNvGrpSpPr/>
          <p:nvPr/>
        </p:nvGrpSpPr>
        <p:grpSpPr bwMode="auto">
          <a:xfrm>
            <a:off x="4316140" y="1772816"/>
            <a:ext cx="3517900" cy="596900"/>
            <a:chOff x="2912" y="1515"/>
            <a:chExt cx="2216" cy="376"/>
          </a:xfrm>
        </p:grpSpPr>
        <p:sp>
          <p:nvSpPr>
            <p:cNvPr id="110622" name="Oval 109"/>
            <p:cNvSpPr>
              <a:spLocks noChangeArrowheads="1"/>
            </p:cNvSpPr>
            <p:nvPr/>
          </p:nvSpPr>
          <p:spPr bwMode="auto">
            <a:xfrm>
              <a:off x="327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b="1" dirty="0" smtClean="0">
                  <a:latin typeface="Times New Roman" panose="02020603050405020304" pitchFamily="18" charset="0"/>
                </a:rPr>
                <a:t>011</a:t>
              </a:r>
              <a:r>
                <a:rPr kumimoji="1" lang="en-US" altLang="zh-CN" b="1" dirty="0" smtClean="0">
                  <a:solidFill>
                    <a:srgbClr val="00CC00"/>
                  </a:solidFill>
                  <a:latin typeface="Times New Roman" panose="02020603050405020304" pitchFamily="18" charset="0"/>
                </a:rPr>
                <a:t>/0</a:t>
              </a:r>
              <a:endParaRPr kumimoji="1" lang="en-US" altLang="zh-CN" b="1" dirty="0">
                <a:latin typeface="Times New Roman" panose="02020603050405020304" pitchFamily="18" charset="0"/>
              </a:endParaRPr>
            </a:p>
          </p:txBody>
        </p:sp>
        <p:sp>
          <p:nvSpPr>
            <p:cNvPr id="110623" name="Oval 110"/>
            <p:cNvSpPr>
              <a:spLocks noChangeArrowheads="1"/>
            </p:cNvSpPr>
            <p:nvPr/>
          </p:nvSpPr>
          <p:spPr bwMode="auto">
            <a:xfrm>
              <a:off x="4008"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b="1" dirty="0" smtClean="0">
                  <a:latin typeface="Times New Roman" panose="02020603050405020304" pitchFamily="18" charset="0"/>
                </a:rPr>
                <a:t>100</a:t>
              </a:r>
              <a:r>
                <a:rPr kumimoji="1" lang="en-US" altLang="zh-CN" b="1" dirty="0" smtClean="0">
                  <a:solidFill>
                    <a:srgbClr val="00CC00"/>
                  </a:solidFill>
                  <a:latin typeface="Times New Roman" panose="02020603050405020304" pitchFamily="18" charset="0"/>
                </a:rPr>
                <a:t>/0</a:t>
              </a:r>
              <a:endParaRPr kumimoji="1" lang="en-US" altLang="zh-CN" b="1" baseline="-25000" dirty="0">
                <a:solidFill>
                  <a:srgbClr val="00CC00"/>
                </a:solidFill>
                <a:latin typeface="Times New Roman" panose="02020603050405020304" pitchFamily="18" charset="0"/>
              </a:endParaRPr>
            </a:p>
          </p:txBody>
        </p:sp>
        <p:sp>
          <p:nvSpPr>
            <p:cNvPr id="110624" name="Oval 111"/>
            <p:cNvSpPr>
              <a:spLocks noChangeArrowheads="1"/>
            </p:cNvSpPr>
            <p:nvPr/>
          </p:nvSpPr>
          <p:spPr bwMode="auto">
            <a:xfrm>
              <a:off x="475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b="1" dirty="0" smtClean="0">
                  <a:latin typeface="Times New Roman" panose="02020603050405020304" pitchFamily="18" charset="0"/>
                </a:rPr>
                <a:t>101</a:t>
              </a:r>
              <a:r>
                <a:rPr kumimoji="1" lang="en-US" altLang="zh-CN" b="1" dirty="0" smtClean="0">
                  <a:solidFill>
                    <a:srgbClr val="00CC00"/>
                  </a:solidFill>
                  <a:latin typeface="Times New Roman" panose="02020603050405020304" pitchFamily="18" charset="0"/>
                </a:rPr>
                <a:t>/1</a:t>
              </a:r>
              <a:endParaRPr kumimoji="1" lang="en-US" altLang="zh-CN" b="1" baseline="-25000" dirty="0">
                <a:solidFill>
                  <a:srgbClr val="00CC00"/>
                </a:solidFill>
                <a:latin typeface="Times New Roman" panose="02020603050405020304" pitchFamily="18" charset="0"/>
              </a:endParaRPr>
            </a:p>
          </p:txBody>
        </p:sp>
        <p:sp>
          <p:nvSpPr>
            <p:cNvPr id="110625" name="Line 112"/>
            <p:cNvSpPr>
              <a:spLocks noChangeShapeType="1"/>
            </p:cNvSpPr>
            <p:nvPr/>
          </p:nvSpPr>
          <p:spPr bwMode="auto">
            <a:xfrm>
              <a:off x="2912"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0626" name="Line 113"/>
            <p:cNvSpPr>
              <a:spLocks noChangeShapeType="1"/>
            </p:cNvSpPr>
            <p:nvPr/>
          </p:nvSpPr>
          <p:spPr bwMode="auto">
            <a:xfrm>
              <a:off x="3648"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0627" name="Line 114"/>
            <p:cNvSpPr>
              <a:spLocks noChangeShapeType="1"/>
            </p:cNvSpPr>
            <p:nvPr/>
          </p:nvSpPr>
          <p:spPr bwMode="auto">
            <a:xfrm>
              <a:off x="4384" y="1704"/>
              <a:ext cx="376" cy="0"/>
            </a:xfrm>
            <a:prstGeom prst="line">
              <a:avLst/>
            </a:prstGeom>
            <a:noFill/>
            <a:ln w="28575">
              <a:solidFill>
                <a:schemeClr val="tx1"/>
              </a:solidFill>
              <a:round/>
              <a:tailEnd type="triangle" w="med" len="med"/>
            </a:ln>
          </p:spPr>
          <p:txBody>
            <a:bodyPr lIns="0" tIns="0" rIns="0" bIns="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6371"/>
                                        </p:tgtEl>
                                        <p:attrNameLst>
                                          <p:attrName>style.visibility</p:attrName>
                                        </p:attrNameLst>
                                      </p:cBhvr>
                                      <p:to>
                                        <p:strVal val="visible"/>
                                      </p:to>
                                    </p:set>
                                  </p:childTnLst>
                                  <p:subTnLst>
                                    <p:set>
                                      <p:cBhvr override="childStyle">
                                        <p:cTn dur="1" fill="hold" display="0" masterRel="nextClick" afterEffect="1"/>
                                        <p:tgtEl>
                                          <p:spTgt spid="186371"/>
                                        </p:tgtEl>
                                        <p:attrNameLst>
                                          <p:attrName>style.visibility</p:attrName>
                                        </p:attrNameLst>
                                      </p:cBhvr>
                                      <p:to>
                                        <p:strVal val="hidden"/>
                                      </p:to>
                                    </p:set>
                                  </p:sub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86372"/>
                                        </p:tgtEl>
                                        <p:attrNameLst>
                                          <p:attrName>style.visibility</p:attrName>
                                        </p:attrNameLst>
                                      </p:cBhvr>
                                      <p:to>
                                        <p:strVal val="visible"/>
                                      </p:to>
                                    </p:set>
                                    <p:animEffect transition="in" filter="wipe(left)">
                                      <p:cBhvr>
                                        <p:cTn id="10" dur="500"/>
                                        <p:tgtEl>
                                          <p:spTgt spid="186372"/>
                                        </p:tgtEl>
                                      </p:cBhvr>
                                    </p:animEffect>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86370"/>
                                        </p:tgtEl>
                                        <p:attrNameLst>
                                          <p:attrName>style.visibility</p:attrName>
                                        </p:attrNameLst>
                                      </p:cBhvr>
                                      <p:to>
                                        <p:strVal val="visible"/>
                                      </p:to>
                                    </p:set>
                                    <p:anim calcmode="lin" valueType="num">
                                      <p:cBhvr additive="base">
                                        <p:cTn id="14" dur="500" fill="hold"/>
                                        <p:tgtEl>
                                          <p:spTgt spid="186370"/>
                                        </p:tgtEl>
                                        <p:attrNameLst>
                                          <p:attrName>ppt_x</p:attrName>
                                        </p:attrNameLst>
                                      </p:cBhvr>
                                      <p:tavLst>
                                        <p:tav tm="0">
                                          <p:val>
                                            <p:strVal val="1+#ppt_w/2"/>
                                          </p:val>
                                        </p:tav>
                                        <p:tav tm="100000">
                                          <p:val>
                                            <p:strVal val="#ppt_x"/>
                                          </p:val>
                                        </p:tav>
                                      </p:tavLst>
                                    </p:anim>
                                    <p:anim calcmode="lin" valueType="num">
                                      <p:cBhvr additive="base">
                                        <p:cTn id="15" dur="500" fill="hold"/>
                                        <p:tgtEl>
                                          <p:spTgt spid="18637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637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86469"/>
                                        </p:tgtEl>
                                        <p:attrNameLst>
                                          <p:attrName>style.visibility</p:attrName>
                                        </p:attrNameLst>
                                      </p:cBhvr>
                                      <p:to>
                                        <p:strVal val="visible"/>
                                      </p:to>
                                    </p:set>
                                    <p:anim calcmode="lin" valueType="num">
                                      <p:cBhvr>
                                        <p:cTn id="24" dur="500" fill="hold"/>
                                        <p:tgtEl>
                                          <p:spTgt spid="186469"/>
                                        </p:tgtEl>
                                        <p:attrNameLst>
                                          <p:attrName>ppt_w</p:attrName>
                                        </p:attrNameLst>
                                      </p:cBhvr>
                                      <p:tavLst>
                                        <p:tav tm="0">
                                          <p:val>
                                            <p:fltVal val="0"/>
                                          </p:val>
                                        </p:tav>
                                        <p:tav tm="100000">
                                          <p:val>
                                            <p:strVal val="#ppt_w"/>
                                          </p:val>
                                        </p:tav>
                                      </p:tavLst>
                                    </p:anim>
                                    <p:anim calcmode="lin" valueType="num">
                                      <p:cBhvr>
                                        <p:cTn id="25" dur="500" fill="hold"/>
                                        <p:tgtEl>
                                          <p:spTgt spid="18646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6469"/>
                                        </p:tgtEl>
                                        <p:attrNameLst>
                                          <p:attrName>style.visibility</p:attrName>
                                        </p:attrNameLst>
                                      </p:cBhvr>
                                      <p:to>
                                        <p:strVal val="hidden"/>
                                      </p:to>
                                    </p:set>
                                  </p:sub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186470"/>
                                        </p:tgtEl>
                                        <p:attrNameLst>
                                          <p:attrName>style.visibility</p:attrName>
                                        </p:attrNameLst>
                                      </p:cBhvr>
                                      <p:to>
                                        <p:strVal val="visible"/>
                                      </p:to>
                                    </p:set>
                                    <p:anim calcmode="lin" valueType="num">
                                      <p:cBhvr>
                                        <p:cTn id="29" dur="500" fill="hold"/>
                                        <p:tgtEl>
                                          <p:spTgt spid="186470"/>
                                        </p:tgtEl>
                                        <p:attrNameLst>
                                          <p:attrName>ppt_w</p:attrName>
                                        </p:attrNameLst>
                                      </p:cBhvr>
                                      <p:tavLst>
                                        <p:tav tm="0">
                                          <p:val>
                                            <p:fltVal val="0"/>
                                          </p:val>
                                        </p:tav>
                                        <p:tav tm="100000">
                                          <p:val>
                                            <p:strVal val="#ppt_w"/>
                                          </p:val>
                                        </p:tav>
                                      </p:tavLst>
                                    </p:anim>
                                    <p:anim calcmode="lin" valueType="num">
                                      <p:cBhvr>
                                        <p:cTn id="30" dur="500" fill="hold"/>
                                        <p:tgtEl>
                                          <p:spTgt spid="18647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6470"/>
                                        </p:tgtEl>
                                        <p:attrNameLst>
                                          <p:attrName>style.visibility</p:attrName>
                                        </p:attrNameLst>
                                      </p:cBhvr>
                                      <p:to>
                                        <p:strVal val="hidden"/>
                                      </p:to>
                                    </p:set>
                                  </p:subTnLst>
                                </p:cTn>
                              </p:par>
                            </p:childTnLst>
                          </p:cTn>
                        </p:par>
                        <p:par>
                          <p:cTn id="31" fill="hold">
                            <p:stCondLst>
                              <p:cond delay="1000"/>
                            </p:stCondLst>
                            <p:childTnLst>
                              <p:par>
                                <p:cTn id="32" presetID="23" presetClass="entr" presetSubtype="16" fill="hold" grpId="0" nodeType="afterEffect">
                                  <p:stCondLst>
                                    <p:cond delay="0"/>
                                  </p:stCondLst>
                                  <p:childTnLst>
                                    <p:set>
                                      <p:cBhvr>
                                        <p:cTn id="33" dur="1" fill="hold">
                                          <p:stCondLst>
                                            <p:cond delay="0"/>
                                          </p:stCondLst>
                                        </p:cTn>
                                        <p:tgtEl>
                                          <p:spTgt spid="186471"/>
                                        </p:tgtEl>
                                        <p:attrNameLst>
                                          <p:attrName>style.visibility</p:attrName>
                                        </p:attrNameLst>
                                      </p:cBhvr>
                                      <p:to>
                                        <p:strVal val="visible"/>
                                      </p:to>
                                    </p:set>
                                    <p:anim calcmode="lin" valueType="num">
                                      <p:cBhvr>
                                        <p:cTn id="34" dur="500" fill="hold"/>
                                        <p:tgtEl>
                                          <p:spTgt spid="186471"/>
                                        </p:tgtEl>
                                        <p:attrNameLst>
                                          <p:attrName>ppt_w</p:attrName>
                                        </p:attrNameLst>
                                      </p:cBhvr>
                                      <p:tavLst>
                                        <p:tav tm="0">
                                          <p:val>
                                            <p:fltVal val="0"/>
                                          </p:val>
                                        </p:tav>
                                        <p:tav tm="100000">
                                          <p:val>
                                            <p:strVal val="#ppt_w"/>
                                          </p:val>
                                        </p:tav>
                                      </p:tavLst>
                                    </p:anim>
                                    <p:anim calcmode="lin" valueType="num">
                                      <p:cBhvr>
                                        <p:cTn id="35" dur="500" fill="hold"/>
                                        <p:tgtEl>
                                          <p:spTgt spid="18647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6471"/>
                                        </p:tgtEl>
                                        <p:attrNameLst>
                                          <p:attrName>style.visibility</p:attrName>
                                        </p:attrNameLst>
                                      </p:cBhvr>
                                      <p:to>
                                        <p:strVal val="hidden"/>
                                      </p:to>
                                    </p:set>
                                  </p:subTnLst>
                                </p:cTn>
                              </p:par>
                            </p:childTnLst>
                          </p:cTn>
                        </p:par>
                        <p:par>
                          <p:cTn id="36" fill="hold">
                            <p:stCondLst>
                              <p:cond delay="1500"/>
                            </p:stCondLst>
                            <p:childTnLst>
                              <p:par>
                                <p:cTn id="37" presetID="23" presetClass="entr" presetSubtype="16" fill="hold" grpId="0" nodeType="afterEffect">
                                  <p:stCondLst>
                                    <p:cond delay="0"/>
                                  </p:stCondLst>
                                  <p:childTnLst>
                                    <p:set>
                                      <p:cBhvr>
                                        <p:cTn id="38" dur="1" fill="hold">
                                          <p:stCondLst>
                                            <p:cond delay="0"/>
                                          </p:stCondLst>
                                        </p:cTn>
                                        <p:tgtEl>
                                          <p:spTgt spid="186472"/>
                                        </p:tgtEl>
                                        <p:attrNameLst>
                                          <p:attrName>style.visibility</p:attrName>
                                        </p:attrNameLst>
                                      </p:cBhvr>
                                      <p:to>
                                        <p:strVal val="visible"/>
                                      </p:to>
                                    </p:set>
                                    <p:anim calcmode="lin" valueType="num">
                                      <p:cBhvr>
                                        <p:cTn id="39" dur="500" fill="hold"/>
                                        <p:tgtEl>
                                          <p:spTgt spid="186472"/>
                                        </p:tgtEl>
                                        <p:attrNameLst>
                                          <p:attrName>ppt_w</p:attrName>
                                        </p:attrNameLst>
                                      </p:cBhvr>
                                      <p:tavLst>
                                        <p:tav tm="0">
                                          <p:val>
                                            <p:fltVal val="0"/>
                                          </p:val>
                                        </p:tav>
                                        <p:tav tm="100000">
                                          <p:val>
                                            <p:strVal val="#ppt_w"/>
                                          </p:val>
                                        </p:tav>
                                      </p:tavLst>
                                    </p:anim>
                                    <p:anim calcmode="lin" valueType="num">
                                      <p:cBhvr>
                                        <p:cTn id="40" dur="500" fill="hold"/>
                                        <p:tgtEl>
                                          <p:spTgt spid="18647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6472"/>
                                        </p:tgtEl>
                                        <p:attrNameLst>
                                          <p:attrName>style.visibility</p:attrName>
                                        </p:attrNameLst>
                                      </p:cBhvr>
                                      <p:to>
                                        <p:strVal val="hidden"/>
                                      </p:to>
                                    </p:set>
                                  </p:subTnLst>
                                </p:cTn>
                              </p:par>
                            </p:childTnLst>
                          </p:cTn>
                        </p:par>
                        <p:par>
                          <p:cTn id="41" fill="hold">
                            <p:stCondLst>
                              <p:cond delay="2000"/>
                            </p:stCondLst>
                            <p:childTnLst>
                              <p:par>
                                <p:cTn id="42" presetID="23" presetClass="entr" presetSubtype="16" fill="hold" grpId="0" nodeType="afterEffect">
                                  <p:stCondLst>
                                    <p:cond delay="0"/>
                                  </p:stCondLst>
                                  <p:childTnLst>
                                    <p:set>
                                      <p:cBhvr>
                                        <p:cTn id="43" dur="1" fill="hold">
                                          <p:stCondLst>
                                            <p:cond delay="0"/>
                                          </p:stCondLst>
                                        </p:cTn>
                                        <p:tgtEl>
                                          <p:spTgt spid="186473"/>
                                        </p:tgtEl>
                                        <p:attrNameLst>
                                          <p:attrName>style.visibility</p:attrName>
                                        </p:attrNameLst>
                                      </p:cBhvr>
                                      <p:to>
                                        <p:strVal val="visible"/>
                                      </p:to>
                                    </p:set>
                                    <p:anim calcmode="lin" valueType="num">
                                      <p:cBhvr>
                                        <p:cTn id="44" dur="500" fill="hold"/>
                                        <p:tgtEl>
                                          <p:spTgt spid="186473"/>
                                        </p:tgtEl>
                                        <p:attrNameLst>
                                          <p:attrName>ppt_w</p:attrName>
                                        </p:attrNameLst>
                                      </p:cBhvr>
                                      <p:tavLst>
                                        <p:tav tm="0">
                                          <p:val>
                                            <p:fltVal val="0"/>
                                          </p:val>
                                        </p:tav>
                                        <p:tav tm="100000">
                                          <p:val>
                                            <p:strVal val="#ppt_w"/>
                                          </p:val>
                                        </p:tav>
                                      </p:tavLst>
                                    </p:anim>
                                    <p:anim calcmode="lin" valueType="num">
                                      <p:cBhvr>
                                        <p:cTn id="45" dur="500" fill="hold"/>
                                        <p:tgtEl>
                                          <p:spTgt spid="18647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6473"/>
                                        </p:tgtEl>
                                        <p:attrNameLst>
                                          <p:attrName>style.visibility</p:attrName>
                                        </p:attrNameLst>
                                      </p:cBhvr>
                                      <p:to>
                                        <p:strVal val="hidden"/>
                                      </p:to>
                                    </p:set>
                                  </p:subTnLst>
                                </p:cTn>
                              </p:par>
                            </p:childTnLst>
                          </p:cTn>
                        </p:par>
                        <p:par>
                          <p:cTn id="46" fill="hold">
                            <p:stCondLst>
                              <p:cond delay="2500"/>
                            </p:stCondLst>
                            <p:childTnLst>
                              <p:par>
                                <p:cTn id="47" presetID="23" presetClass="entr" presetSubtype="16" fill="hold" grpId="0" nodeType="afterEffect">
                                  <p:stCondLst>
                                    <p:cond delay="0"/>
                                  </p:stCondLst>
                                  <p:childTnLst>
                                    <p:set>
                                      <p:cBhvr>
                                        <p:cTn id="48" dur="1" fill="hold">
                                          <p:stCondLst>
                                            <p:cond delay="0"/>
                                          </p:stCondLst>
                                        </p:cTn>
                                        <p:tgtEl>
                                          <p:spTgt spid="186474"/>
                                        </p:tgtEl>
                                        <p:attrNameLst>
                                          <p:attrName>style.visibility</p:attrName>
                                        </p:attrNameLst>
                                      </p:cBhvr>
                                      <p:to>
                                        <p:strVal val="visible"/>
                                      </p:to>
                                    </p:set>
                                    <p:anim calcmode="lin" valueType="num">
                                      <p:cBhvr>
                                        <p:cTn id="49" dur="500" fill="hold"/>
                                        <p:tgtEl>
                                          <p:spTgt spid="186474"/>
                                        </p:tgtEl>
                                        <p:attrNameLst>
                                          <p:attrName>ppt_w</p:attrName>
                                        </p:attrNameLst>
                                      </p:cBhvr>
                                      <p:tavLst>
                                        <p:tav tm="0">
                                          <p:val>
                                            <p:fltVal val="0"/>
                                          </p:val>
                                        </p:tav>
                                        <p:tav tm="100000">
                                          <p:val>
                                            <p:strVal val="#ppt_w"/>
                                          </p:val>
                                        </p:tav>
                                      </p:tavLst>
                                    </p:anim>
                                    <p:anim calcmode="lin" valueType="num">
                                      <p:cBhvr>
                                        <p:cTn id="50" dur="500" fill="hold"/>
                                        <p:tgtEl>
                                          <p:spTgt spid="18647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6474"/>
                                        </p:tgtEl>
                                        <p:attrNameLst>
                                          <p:attrName>style.visibility</p:attrName>
                                        </p:attrNameLst>
                                      </p:cBhvr>
                                      <p:to>
                                        <p:strVal val="hidden"/>
                                      </p:to>
                                    </p:set>
                                  </p:subTnLst>
                                </p:cTn>
                              </p:par>
                            </p:childTnLst>
                          </p:cTn>
                        </p:par>
                        <p:par>
                          <p:cTn id="51" fill="hold">
                            <p:stCondLst>
                              <p:cond delay="3000"/>
                            </p:stCondLst>
                            <p:childTnLst>
                              <p:par>
                                <p:cTn id="52" presetID="23" presetClass="entr" presetSubtype="16" fill="hold" grpId="0" nodeType="afterEffect">
                                  <p:stCondLst>
                                    <p:cond delay="1000"/>
                                  </p:stCondLst>
                                  <p:childTnLst>
                                    <p:set>
                                      <p:cBhvr>
                                        <p:cTn id="53" dur="1" fill="hold">
                                          <p:stCondLst>
                                            <p:cond delay="0"/>
                                          </p:stCondLst>
                                        </p:cTn>
                                        <p:tgtEl>
                                          <p:spTgt spid="186475"/>
                                        </p:tgtEl>
                                        <p:attrNameLst>
                                          <p:attrName>style.visibility</p:attrName>
                                        </p:attrNameLst>
                                      </p:cBhvr>
                                      <p:to>
                                        <p:strVal val="visible"/>
                                      </p:to>
                                    </p:set>
                                    <p:anim calcmode="lin" valueType="num">
                                      <p:cBhvr>
                                        <p:cTn id="54" dur="500" fill="hold"/>
                                        <p:tgtEl>
                                          <p:spTgt spid="186475"/>
                                        </p:tgtEl>
                                        <p:attrNameLst>
                                          <p:attrName>ppt_w</p:attrName>
                                        </p:attrNameLst>
                                      </p:cBhvr>
                                      <p:tavLst>
                                        <p:tav tm="0">
                                          <p:val>
                                            <p:fltVal val="0"/>
                                          </p:val>
                                        </p:tav>
                                        <p:tav tm="100000">
                                          <p:val>
                                            <p:strVal val="#ppt_w"/>
                                          </p:val>
                                        </p:tav>
                                      </p:tavLst>
                                    </p:anim>
                                    <p:anim calcmode="lin" valueType="num">
                                      <p:cBhvr>
                                        <p:cTn id="55" dur="500" fill="hold"/>
                                        <p:tgtEl>
                                          <p:spTgt spid="18647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6475"/>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86373"/>
                                        </p:tgtEl>
                                        <p:attrNameLst>
                                          <p:attrName>style.visibility</p:attrName>
                                        </p:attrNameLst>
                                      </p:cBhvr>
                                      <p:to>
                                        <p:strVal val="visible"/>
                                      </p:to>
                                    </p:set>
                                    <p:animEffect transition="in" filter="blinds(horizontal)">
                                      <p:cBhvr>
                                        <p:cTn id="60" dur="500"/>
                                        <p:tgtEl>
                                          <p:spTgt spid="186373"/>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86376"/>
                                        </p:tgtEl>
                                        <p:attrNameLst>
                                          <p:attrName>style.visibility</p:attrName>
                                        </p:attrNameLst>
                                      </p:cBhvr>
                                      <p:to>
                                        <p:strVal val="visible"/>
                                      </p:to>
                                    </p:set>
                                    <p:animEffect transition="in" filter="wipe(left)">
                                      <p:cBhvr>
                                        <p:cTn id="64" dur="500"/>
                                        <p:tgtEl>
                                          <p:spTgt spid="186376"/>
                                        </p:tgtEl>
                                      </p:cBhvr>
                                    </p:animEffect>
                                  </p:childTnLst>
                                </p:cTn>
                              </p:par>
                            </p:childTnLst>
                          </p:cTn>
                        </p:par>
                        <p:par>
                          <p:cTn id="65" fill="hold">
                            <p:stCondLst>
                              <p:cond delay="1000"/>
                            </p:stCondLst>
                            <p:childTnLst>
                              <p:par>
                                <p:cTn id="66" presetID="3" presetClass="entr" presetSubtype="10" fill="hold" grpId="0" nodeType="afterEffect">
                                  <p:stCondLst>
                                    <p:cond delay="0"/>
                                  </p:stCondLst>
                                  <p:childTnLst>
                                    <p:set>
                                      <p:cBhvr>
                                        <p:cTn id="67" dur="1" fill="hold">
                                          <p:stCondLst>
                                            <p:cond delay="0"/>
                                          </p:stCondLst>
                                        </p:cTn>
                                        <p:tgtEl>
                                          <p:spTgt spid="186374"/>
                                        </p:tgtEl>
                                        <p:attrNameLst>
                                          <p:attrName>style.visibility</p:attrName>
                                        </p:attrNameLst>
                                      </p:cBhvr>
                                      <p:to>
                                        <p:strVal val="visible"/>
                                      </p:to>
                                    </p:set>
                                    <p:animEffect transition="in" filter="blinds(horizontal)">
                                      <p:cBhvr>
                                        <p:cTn id="68" dur="500"/>
                                        <p:tgtEl>
                                          <p:spTgt spid="186374"/>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186377"/>
                                        </p:tgtEl>
                                        <p:attrNameLst>
                                          <p:attrName>style.visibility</p:attrName>
                                        </p:attrNameLst>
                                      </p:cBhvr>
                                      <p:to>
                                        <p:strVal val="visible"/>
                                      </p:to>
                                    </p:set>
                                    <p:animEffect transition="in" filter="wipe(left)">
                                      <p:cBhvr>
                                        <p:cTn id="72" dur="500"/>
                                        <p:tgtEl>
                                          <p:spTgt spid="186377"/>
                                        </p:tgtEl>
                                      </p:cBhvr>
                                    </p:animEffect>
                                  </p:childTnLst>
                                </p:cTn>
                              </p:par>
                            </p:childTnLst>
                          </p:cTn>
                        </p:par>
                        <p:par>
                          <p:cTn id="73" fill="hold">
                            <p:stCondLst>
                              <p:cond delay="2000"/>
                            </p:stCondLst>
                            <p:childTnLst>
                              <p:par>
                                <p:cTn id="74" presetID="3" presetClass="entr" presetSubtype="10" fill="hold" grpId="0" nodeType="afterEffect">
                                  <p:stCondLst>
                                    <p:cond delay="0"/>
                                  </p:stCondLst>
                                  <p:childTnLst>
                                    <p:set>
                                      <p:cBhvr>
                                        <p:cTn id="75" dur="1" fill="hold">
                                          <p:stCondLst>
                                            <p:cond delay="0"/>
                                          </p:stCondLst>
                                        </p:cTn>
                                        <p:tgtEl>
                                          <p:spTgt spid="186375"/>
                                        </p:tgtEl>
                                        <p:attrNameLst>
                                          <p:attrName>style.visibility</p:attrName>
                                        </p:attrNameLst>
                                      </p:cBhvr>
                                      <p:to>
                                        <p:strVal val="visible"/>
                                      </p:to>
                                    </p:set>
                                    <p:animEffect transition="in" filter="blinds(horizontal)">
                                      <p:cBhvr>
                                        <p:cTn id="76" dur="500"/>
                                        <p:tgtEl>
                                          <p:spTgt spid="186375"/>
                                        </p:tgtEl>
                                      </p:cBhvr>
                                    </p:animEffect>
                                  </p:childTnLst>
                                </p:cTn>
                              </p:par>
                            </p:childTnLst>
                          </p:cTn>
                        </p:par>
                        <p:par>
                          <p:cTn id="77" fill="hold">
                            <p:stCondLst>
                              <p:cond delay="2500"/>
                            </p:stCondLst>
                            <p:childTnLst>
                              <p:par>
                                <p:cTn id="78" presetID="22" presetClass="entr" presetSubtype="8" fill="hold"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left)">
                                      <p:cBhvr>
                                        <p:cTn id="80" dur="500"/>
                                        <p:tgtEl>
                                          <p:spTgt spid="17"/>
                                        </p:tgtEl>
                                      </p:cBhvr>
                                    </p:animEffect>
                                  </p:childTnLst>
                                </p:cTn>
                              </p:par>
                            </p:childTnLst>
                          </p:cTn>
                        </p:par>
                        <p:par>
                          <p:cTn id="81" fill="hold">
                            <p:stCondLst>
                              <p:cond delay="3000"/>
                            </p:stCondLst>
                            <p:childTnLst>
                              <p:par>
                                <p:cTn id="82" presetID="22" presetClass="entr" presetSubtype="2" fill="hold" nodeType="after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right)">
                                      <p:cBhvr>
                                        <p:cTn id="84" dur="500"/>
                                        <p:tgtEl>
                                          <p:spTgt spid="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blinds(horizontal)">
                                      <p:cBhvr>
                                        <p:cTn id="89" dur="5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blinds(horizontal)">
                                      <p:cBhvr>
                                        <p:cTn id="9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nimBg="1" autoUpdateAnimBg="0"/>
      <p:bldP spid="186371" grpId="0" animBg="1" autoUpdateAnimBg="0"/>
      <p:bldP spid="186372" grpId="0" animBg="1" autoUpdateAnimBg="0"/>
      <p:bldP spid="186373" grpId="0" animBg="1" autoUpdateAnimBg="0"/>
      <p:bldP spid="186374" grpId="0" animBg="1" autoUpdateAnimBg="0"/>
      <p:bldP spid="186375" grpId="0" animBg="1" autoUpdateAnimBg="0"/>
      <p:bldP spid="186376" grpId="0" animBg="1"/>
      <p:bldP spid="186377" grpId="0" animBg="1"/>
      <p:bldP spid="186469" grpId="0" animBg="1"/>
      <p:bldP spid="186470" grpId="0" animBg="1"/>
      <p:bldP spid="186471" grpId="0" animBg="1"/>
      <p:bldP spid="186472" grpId="0" animBg="1"/>
      <p:bldP spid="186473" grpId="0" animBg="1"/>
      <p:bldP spid="186474" grpId="0" animBg="1"/>
      <p:bldP spid="18647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938213" y="566738"/>
            <a:ext cx="3697287" cy="457200"/>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画状态转换图和时序图</a:t>
            </a:r>
            <a:endParaRPr kumimoji="1" lang="zh-CN" altLang="en-US" sz="2400" b="1" baseline="-25000">
              <a:solidFill>
                <a:srgbClr val="FF3300"/>
              </a:solidFill>
              <a:latin typeface="Times New Roman" panose="02020603050405020304" pitchFamily="18" charset="0"/>
            </a:endParaRPr>
          </a:p>
        </p:txBody>
      </p:sp>
      <p:sp>
        <p:nvSpPr>
          <p:cNvPr id="111619" name="Oval 3"/>
          <p:cNvSpPr>
            <a:spLocks noChangeArrowheads="1"/>
          </p:cNvSpPr>
          <p:nvPr/>
        </p:nvSpPr>
        <p:spPr bwMode="auto">
          <a:xfrm>
            <a:off x="1638300" y="24050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000</a:t>
            </a:r>
            <a:endParaRPr kumimoji="1" lang="en-US" altLang="zh-CN" sz="2400" b="1">
              <a:latin typeface="Times New Roman" panose="02020603050405020304" pitchFamily="18" charset="0"/>
            </a:endParaRPr>
          </a:p>
        </p:txBody>
      </p:sp>
      <p:sp>
        <p:nvSpPr>
          <p:cNvPr id="111620" name="Oval 4"/>
          <p:cNvSpPr>
            <a:spLocks noChangeArrowheads="1"/>
          </p:cNvSpPr>
          <p:nvPr/>
        </p:nvSpPr>
        <p:spPr bwMode="auto">
          <a:xfrm>
            <a:off x="2844800" y="24050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001</a:t>
            </a:r>
            <a:endParaRPr kumimoji="1" lang="en-US" altLang="zh-CN" sz="2400" b="1">
              <a:latin typeface="Times New Roman" panose="02020603050405020304" pitchFamily="18" charset="0"/>
            </a:endParaRPr>
          </a:p>
        </p:txBody>
      </p:sp>
      <p:sp>
        <p:nvSpPr>
          <p:cNvPr id="111621" name="Oval 5"/>
          <p:cNvSpPr>
            <a:spLocks noChangeArrowheads="1"/>
          </p:cNvSpPr>
          <p:nvPr/>
        </p:nvSpPr>
        <p:spPr bwMode="auto">
          <a:xfrm>
            <a:off x="4025900" y="24050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010</a:t>
            </a:r>
            <a:endParaRPr kumimoji="1" lang="en-US" altLang="zh-CN" sz="2400" b="1">
              <a:latin typeface="Times New Roman" panose="02020603050405020304" pitchFamily="18" charset="0"/>
            </a:endParaRPr>
          </a:p>
        </p:txBody>
      </p:sp>
      <p:sp>
        <p:nvSpPr>
          <p:cNvPr id="111622" name="Oval 6"/>
          <p:cNvSpPr>
            <a:spLocks noChangeArrowheads="1"/>
          </p:cNvSpPr>
          <p:nvPr/>
        </p:nvSpPr>
        <p:spPr bwMode="auto">
          <a:xfrm>
            <a:off x="5194300" y="24050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011</a:t>
            </a:r>
            <a:endParaRPr kumimoji="1" lang="en-US" altLang="zh-CN" sz="2400" b="1">
              <a:latin typeface="Times New Roman" panose="02020603050405020304" pitchFamily="18" charset="0"/>
            </a:endParaRPr>
          </a:p>
        </p:txBody>
      </p:sp>
      <p:sp>
        <p:nvSpPr>
          <p:cNvPr id="111623" name="Oval 7"/>
          <p:cNvSpPr>
            <a:spLocks noChangeArrowheads="1"/>
          </p:cNvSpPr>
          <p:nvPr/>
        </p:nvSpPr>
        <p:spPr bwMode="auto">
          <a:xfrm>
            <a:off x="6362700" y="24050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100</a:t>
            </a:r>
            <a:endParaRPr kumimoji="1" lang="en-US" altLang="zh-CN" sz="2400" b="1">
              <a:latin typeface="Times New Roman" panose="02020603050405020304" pitchFamily="18" charset="0"/>
            </a:endParaRPr>
          </a:p>
        </p:txBody>
      </p:sp>
      <p:sp>
        <p:nvSpPr>
          <p:cNvPr id="111624" name="Oval 8"/>
          <p:cNvSpPr>
            <a:spLocks noChangeArrowheads="1"/>
          </p:cNvSpPr>
          <p:nvPr/>
        </p:nvSpPr>
        <p:spPr bwMode="auto">
          <a:xfrm>
            <a:off x="7543800" y="24050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101</a:t>
            </a:r>
            <a:endParaRPr kumimoji="1" lang="en-US" altLang="zh-CN" sz="2400" b="1">
              <a:latin typeface="Times New Roman" panose="02020603050405020304" pitchFamily="18" charset="0"/>
            </a:endParaRPr>
          </a:p>
        </p:txBody>
      </p:sp>
      <p:sp>
        <p:nvSpPr>
          <p:cNvPr id="111625" name="Line 9"/>
          <p:cNvSpPr>
            <a:spLocks noChangeShapeType="1"/>
          </p:cNvSpPr>
          <p:nvPr/>
        </p:nvSpPr>
        <p:spPr bwMode="auto">
          <a:xfrm>
            <a:off x="2247900" y="2705100"/>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1626" name="Line 10"/>
          <p:cNvSpPr>
            <a:spLocks noChangeShapeType="1"/>
          </p:cNvSpPr>
          <p:nvPr/>
        </p:nvSpPr>
        <p:spPr bwMode="auto">
          <a:xfrm>
            <a:off x="3454400" y="2705100"/>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1627" name="Line 11"/>
          <p:cNvSpPr>
            <a:spLocks noChangeShapeType="1"/>
          </p:cNvSpPr>
          <p:nvPr/>
        </p:nvSpPr>
        <p:spPr bwMode="auto">
          <a:xfrm>
            <a:off x="4622800" y="2705100"/>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1628" name="Line 12"/>
          <p:cNvSpPr>
            <a:spLocks noChangeShapeType="1"/>
          </p:cNvSpPr>
          <p:nvPr/>
        </p:nvSpPr>
        <p:spPr bwMode="auto">
          <a:xfrm>
            <a:off x="5791200" y="2705100"/>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1629" name="Line 13"/>
          <p:cNvSpPr>
            <a:spLocks noChangeShapeType="1"/>
          </p:cNvSpPr>
          <p:nvPr/>
        </p:nvSpPr>
        <p:spPr bwMode="auto">
          <a:xfrm>
            <a:off x="6959600" y="2705100"/>
            <a:ext cx="596900" cy="0"/>
          </a:xfrm>
          <a:prstGeom prst="line">
            <a:avLst/>
          </a:prstGeom>
          <a:noFill/>
          <a:ln w="28575">
            <a:solidFill>
              <a:schemeClr val="tx1"/>
            </a:solidFill>
            <a:round/>
            <a:tailEnd type="triangle" w="med" len="med"/>
          </a:ln>
        </p:spPr>
        <p:txBody>
          <a:bodyPr lIns="0" tIns="0" rIns="0" bIns="0"/>
          <a:lstStyle/>
          <a:p>
            <a:endParaRPr lang="zh-CN" altLang="en-US"/>
          </a:p>
        </p:txBody>
      </p:sp>
      <p:grpSp>
        <p:nvGrpSpPr>
          <p:cNvPr id="111630" name="Group 14"/>
          <p:cNvGrpSpPr/>
          <p:nvPr/>
        </p:nvGrpSpPr>
        <p:grpSpPr bwMode="auto">
          <a:xfrm>
            <a:off x="1930400" y="2997200"/>
            <a:ext cx="5930900" cy="381000"/>
            <a:chOff x="1272" y="1848"/>
            <a:chExt cx="3736" cy="240"/>
          </a:xfrm>
        </p:grpSpPr>
        <p:sp>
          <p:nvSpPr>
            <p:cNvPr id="111757" name="Line 15"/>
            <p:cNvSpPr>
              <a:spLocks noChangeShapeType="1"/>
            </p:cNvSpPr>
            <p:nvPr/>
          </p:nvSpPr>
          <p:spPr bwMode="auto">
            <a:xfrm flipH="1">
              <a:off x="1272" y="2088"/>
              <a:ext cx="3736" cy="0"/>
            </a:xfrm>
            <a:prstGeom prst="line">
              <a:avLst/>
            </a:prstGeom>
            <a:noFill/>
            <a:ln w="28575">
              <a:solidFill>
                <a:schemeClr val="tx1"/>
              </a:solidFill>
              <a:round/>
            </a:ln>
          </p:spPr>
          <p:txBody>
            <a:bodyPr lIns="0" tIns="0" rIns="0" bIns="0"/>
            <a:lstStyle/>
            <a:p>
              <a:endParaRPr lang="zh-CN" altLang="en-US"/>
            </a:p>
          </p:txBody>
        </p:sp>
        <p:sp>
          <p:nvSpPr>
            <p:cNvPr id="111758" name="Line 16"/>
            <p:cNvSpPr>
              <a:spLocks noChangeShapeType="1"/>
            </p:cNvSpPr>
            <p:nvPr/>
          </p:nvSpPr>
          <p:spPr bwMode="auto">
            <a:xfrm>
              <a:off x="5000" y="1848"/>
              <a:ext cx="0" cy="240"/>
            </a:xfrm>
            <a:prstGeom prst="line">
              <a:avLst/>
            </a:prstGeom>
            <a:noFill/>
            <a:ln w="28575">
              <a:solidFill>
                <a:schemeClr val="tx1"/>
              </a:solidFill>
              <a:round/>
            </a:ln>
          </p:spPr>
          <p:txBody>
            <a:bodyPr lIns="0" tIns="0" rIns="0" bIns="0"/>
            <a:lstStyle/>
            <a:p>
              <a:endParaRPr lang="zh-CN" altLang="en-US"/>
            </a:p>
          </p:txBody>
        </p:sp>
        <p:sp>
          <p:nvSpPr>
            <p:cNvPr id="111759" name="Line 17"/>
            <p:cNvSpPr>
              <a:spLocks noChangeShapeType="1"/>
            </p:cNvSpPr>
            <p:nvPr/>
          </p:nvSpPr>
          <p:spPr bwMode="auto">
            <a:xfrm flipV="1">
              <a:off x="1280" y="1848"/>
              <a:ext cx="0" cy="240"/>
            </a:xfrm>
            <a:prstGeom prst="line">
              <a:avLst/>
            </a:prstGeom>
            <a:noFill/>
            <a:ln w="28575">
              <a:solidFill>
                <a:schemeClr val="tx1"/>
              </a:solidFill>
              <a:round/>
              <a:tailEnd type="triangle" w="med" len="med"/>
            </a:ln>
          </p:spPr>
          <p:txBody>
            <a:bodyPr lIns="0" tIns="0" rIns="0" bIns="0"/>
            <a:lstStyle/>
            <a:p>
              <a:endParaRPr lang="zh-CN" altLang="en-US"/>
            </a:p>
          </p:txBody>
        </p:sp>
      </p:grpSp>
      <p:grpSp>
        <p:nvGrpSpPr>
          <p:cNvPr id="111631" name="Group 18"/>
          <p:cNvGrpSpPr/>
          <p:nvPr/>
        </p:nvGrpSpPr>
        <p:grpSpPr bwMode="auto">
          <a:xfrm>
            <a:off x="1371600" y="1135063"/>
            <a:ext cx="1879600" cy="1176337"/>
            <a:chOff x="888" y="731"/>
            <a:chExt cx="1072" cy="661"/>
          </a:xfrm>
        </p:grpSpPr>
        <p:sp>
          <p:nvSpPr>
            <p:cNvPr id="111754" name="Oval 19"/>
            <p:cNvSpPr>
              <a:spLocks noChangeArrowheads="1"/>
            </p:cNvSpPr>
            <p:nvPr/>
          </p:nvSpPr>
          <p:spPr bwMode="auto">
            <a:xfrm>
              <a:off x="888" y="731"/>
              <a:ext cx="661" cy="661"/>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11755" name="Line 20"/>
            <p:cNvSpPr>
              <a:spLocks noChangeShapeType="1"/>
            </p:cNvSpPr>
            <p:nvPr/>
          </p:nvSpPr>
          <p:spPr bwMode="auto">
            <a:xfrm>
              <a:off x="1552" y="1064"/>
              <a:ext cx="376" cy="0"/>
            </a:xfrm>
            <a:prstGeom prst="line">
              <a:avLst/>
            </a:prstGeom>
            <a:noFill/>
            <a:ln w="28575">
              <a:solidFill>
                <a:srgbClr val="CC66FF"/>
              </a:solidFill>
              <a:round/>
              <a:tailEnd type="triangle" w="med" len="med"/>
            </a:ln>
          </p:spPr>
          <p:txBody>
            <a:bodyPr lIns="0" tIns="0" rIns="0" bIns="0"/>
            <a:lstStyle/>
            <a:p>
              <a:endParaRPr lang="zh-CN" altLang="en-US"/>
            </a:p>
          </p:txBody>
        </p:sp>
        <p:sp>
          <p:nvSpPr>
            <p:cNvPr id="111756" name="Rectangle 21"/>
            <p:cNvSpPr>
              <a:spLocks noChangeArrowheads="1"/>
            </p:cNvSpPr>
            <p:nvPr/>
          </p:nvSpPr>
          <p:spPr bwMode="auto">
            <a:xfrm>
              <a:off x="1487" y="773"/>
              <a:ext cx="473" cy="257"/>
            </a:xfrm>
            <a:prstGeom prst="rect">
              <a:avLst/>
            </a:prstGeom>
            <a:noFill/>
            <a:ln w="9525">
              <a:noFill/>
              <a:miter lim="800000"/>
            </a:ln>
          </p:spPr>
          <p:txBody>
            <a:bodyPr>
              <a:spAutoFit/>
            </a:bodyPr>
            <a:lstStyle/>
            <a:p>
              <a:r>
                <a:rPr kumimoji="1" lang="en-US" altLang="zh-CN" sz="2400" b="1" i="1">
                  <a:solidFill>
                    <a:srgbClr val="CC66FF"/>
                  </a:solidFill>
                  <a:latin typeface="Times New Roman" panose="02020603050405020304" pitchFamily="18" charset="0"/>
                </a:rPr>
                <a:t>x</a:t>
              </a:r>
              <a:r>
                <a:rPr kumimoji="1" lang="en-US" altLang="zh-CN" sz="2400" b="1">
                  <a:solidFill>
                    <a:srgbClr val="CC66FF"/>
                  </a:solidFill>
                  <a:latin typeface="Times New Roman" panose="02020603050405020304" pitchFamily="18" charset="0"/>
                </a:rPr>
                <a:t> / </a:t>
              </a:r>
              <a:r>
                <a:rPr kumimoji="1" lang="en-US" altLang="zh-CN" sz="2400" b="1" i="1">
                  <a:solidFill>
                    <a:srgbClr val="CC66FF"/>
                  </a:solidFill>
                  <a:latin typeface="Times New Roman" panose="02020603050405020304" pitchFamily="18" charset="0"/>
                </a:rPr>
                <a:t>y</a:t>
              </a:r>
              <a:endParaRPr kumimoji="1" lang="en-US" altLang="zh-CN" sz="2400" b="1" i="1" baseline="-25000">
                <a:solidFill>
                  <a:srgbClr val="CC66FF"/>
                </a:solidFill>
                <a:latin typeface="Times New Roman" panose="02020603050405020304" pitchFamily="18" charset="0"/>
              </a:endParaRPr>
            </a:p>
          </p:txBody>
        </p:sp>
      </p:grpSp>
      <p:sp>
        <p:nvSpPr>
          <p:cNvPr id="111632" name="Rectangle 22"/>
          <p:cNvSpPr>
            <a:spLocks noChangeArrowheads="1"/>
          </p:cNvSpPr>
          <p:nvPr/>
        </p:nvSpPr>
        <p:spPr bwMode="auto">
          <a:xfrm>
            <a:off x="2386013" y="2243138"/>
            <a:ext cx="534987" cy="457200"/>
          </a:xfrm>
          <a:prstGeom prst="rect">
            <a:avLst/>
          </a:prstGeom>
          <a:noFill/>
          <a:ln w="9525">
            <a:noFill/>
            <a:miter lim="800000"/>
          </a:ln>
        </p:spPr>
        <p:txBody>
          <a:bodyPr>
            <a:spAutoFit/>
          </a:bodyPr>
          <a:lstStyle/>
          <a:p>
            <a:r>
              <a:rPr kumimoji="1" lang="en-US" altLang="zh-CN" sz="2400" b="1">
                <a:solidFill>
                  <a:srgbClr val="00CC00"/>
                </a:solidFill>
                <a:latin typeface="Times New Roman" panose="02020603050405020304" pitchFamily="18" charset="0"/>
              </a:rPr>
              <a:t>/ 0</a:t>
            </a:r>
            <a:endParaRPr kumimoji="1" lang="en-US" altLang="zh-CN" sz="2400" b="1" baseline="-25000">
              <a:solidFill>
                <a:srgbClr val="00CC00"/>
              </a:solidFill>
              <a:latin typeface="Times New Roman" panose="02020603050405020304" pitchFamily="18" charset="0"/>
            </a:endParaRPr>
          </a:p>
        </p:txBody>
      </p:sp>
      <p:sp>
        <p:nvSpPr>
          <p:cNvPr id="111633" name="Rectangle 23"/>
          <p:cNvSpPr>
            <a:spLocks noChangeArrowheads="1"/>
          </p:cNvSpPr>
          <p:nvPr/>
        </p:nvSpPr>
        <p:spPr bwMode="auto">
          <a:xfrm>
            <a:off x="3579813" y="2243138"/>
            <a:ext cx="534987" cy="457200"/>
          </a:xfrm>
          <a:prstGeom prst="rect">
            <a:avLst/>
          </a:prstGeom>
          <a:noFill/>
          <a:ln w="9525">
            <a:noFill/>
            <a:miter lim="800000"/>
          </a:ln>
        </p:spPr>
        <p:txBody>
          <a:bodyPr>
            <a:spAutoFit/>
          </a:bodyPr>
          <a:lstStyle/>
          <a:p>
            <a:r>
              <a:rPr kumimoji="1" lang="en-US" altLang="zh-CN" sz="2400" b="1">
                <a:solidFill>
                  <a:srgbClr val="0000FF"/>
                </a:solidFill>
                <a:latin typeface="Times New Roman" panose="02020603050405020304" pitchFamily="18" charset="0"/>
              </a:rPr>
              <a:t>/ 0</a:t>
            </a:r>
            <a:endParaRPr kumimoji="1" lang="en-US" altLang="zh-CN" sz="2400" b="1" baseline="-25000">
              <a:solidFill>
                <a:srgbClr val="0000FF"/>
              </a:solidFill>
              <a:latin typeface="Times New Roman" panose="02020603050405020304" pitchFamily="18" charset="0"/>
            </a:endParaRPr>
          </a:p>
        </p:txBody>
      </p:sp>
      <p:sp>
        <p:nvSpPr>
          <p:cNvPr id="111634" name="Rectangle 24"/>
          <p:cNvSpPr>
            <a:spLocks noChangeArrowheads="1"/>
          </p:cNvSpPr>
          <p:nvPr/>
        </p:nvSpPr>
        <p:spPr bwMode="auto">
          <a:xfrm>
            <a:off x="4735513" y="2243138"/>
            <a:ext cx="534987" cy="457200"/>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1635" name="Rectangle 25"/>
          <p:cNvSpPr>
            <a:spLocks noChangeArrowheads="1"/>
          </p:cNvSpPr>
          <p:nvPr/>
        </p:nvSpPr>
        <p:spPr bwMode="auto">
          <a:xfrm>
            <a:off x="5903913" y="2243138"/>
            <a:ext cx="534987" cy="457200"/>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1636" name="Rectangle 26"/>
          <p:cNvSpPr>
            <a:spLocks noChangeArrowheads="1"/>
          </p:cNvSpPr>
          <p:nvPr/>
        </p:nvSpPr>
        <p:spPr bwMode="auto">
          <a:xfrm>
            <a:off x="7097713" y="2230438"/>
            <a:ext cx="534987" cy="457200"/>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1637" name="Rectangle 27"/>
          <p:cNvSpPr>
            <a:spLocks noChangeArrowheads="1"/>
          </p:cNvSpPr>
          <p:nvPr/>
        </p:nvSpPr>
        <p:spPr bwMode="auto">
          <a:xfrm>
            <a:off x="4532313" y="2916238"/>
            <a:ext cx="534987" cy="457200"/>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1</a:t>
            </a:r>
            <a:endParaRPr kumimoji="1" lang="en-US" altLang="zh-CN" sz="2400" b="1" baseline="-25000">
              <a:latin typeface="Times New Roman" panose="02020603050405020304" pitchFamily="18" charset="0"/>
            </a:endParaRPr>
          </a:p>
        </p:txBody>
      </p:sp>
      <p:grpSp>
        <p:nvGrpSpPr>
          <p:cNvPr id="4" name="Group 28"/>
          <p:cNvGrpSpPr/>
          <p:nvPr/>
        </p:nvGrpSpPr>
        <p:grpSpPr bwMode="auto">
          <a:xfrm>
            <a:off x="1571625" y="3530600"/>
            <a:ext cx="5565775" cy="561975"/>
            <a:chOff x="1038" y="2208"/>
            <a:chExt cx="3506" cy="354"/>
          </a:xfrm>
        </p:grpSpPr>
        <p:sp>
          <p:nvSpPr>
            <p:cNvPr id="111728" name="Line 29"/>
            <p:cNvSpPr>
              <a:spLocks noChangeShapeType="1"/>
            </p:cNvSpPr>
            <p:nvPr/>
          </p:nvSpPr>
          <p:spPr bwMode="auto">
            <a:xfrm>
              <a:off x="1904" y="2550"/>
              <a:ext cx="240" cy="0"/>
            </a:xfrm>
            <a:prstGeom prst="line">
              <a:avLst/>
            </a:prstGeom>
            <a:noFill/>
            <a:ln w="38100">
              <a:solidFill>
                <a:schemeClr val="tx1"/>
              </a:solidFill>
              <a:round/>
            </a:ln>
          </p:spPr>
          <p:txBody>
            <a:bodyPr/>
            <a:lstStyle/>
            <a:p>
              <a:endParaRPr lang="zh-CN" altLang="en-US"/>
            </a:p>
          </p:txBody>
        </p:sp>
        <p:sp>
          <p:nvSpPr>
            <p:cNvPr id="111729" name="Line 30"/>
            <p:cNvSpPr>
              <a:spLocks noChangeShapeType="1"/>
            </p:cNvSpPr>
            <p:nvPr/>
          </p:nvSpPr>
          <p:spPr bwMode="auto">
            <a:xfrm>
              <a:off x="1424" y="2550"/>
              <a:ext cx="240" cy="0"/>
            </a:xfrm>
            <a:prstGeom prst="line">
              <a:avLst/>
            </a:prstGeom>
            <a:noFill/>
            <a:ln w="38100">
              <a:solidFill>
                <a:schemeClr val="tx1"/>
              </a:solidFill>
              <a:round/>
            </a:ln>
          </p:spPr>
          <p:txBody>
            <a:bodyPr/>
            <a:lstStyle/>
            <a:p>
              <a:endParaRPr lang="zh-CN" altLang="en-US"/>
            </a:p>
          </p:txBody>
        </p:sp>
        <p:sp>
          <p:nvSpPr>
            <p:cNvPr id="111730" name="Line 31"/>
            <p:cNvSpPr>
              <a:spLocks noChangeShapeType="1"/>
            </p:cNvSpPr>
            <p:nvPr/>
          </p:nvSpPr>
          <p:spPr bwMode="auto">
            <a:xfrm>
              <a:off x="1664" y="2222"/>
              <a:ext cx="240" cy="0"/>
            </a:xfrm>
            <a:prstGeom prst="line">
              <a:avLst/>
            </a:prstGeom>
            <a:noFill/>
            <a:ln w="38100">
              <a:solidFill>
                <a:schemeClr val="tx1"/>
              </a:solidFill>
              <a:round/>
            </a:ln>
          </p:spPr>
          <p:txBody>
            <a:bodyPr/>
            <a:lstStyle/>
            <a:p>
              <a:endParaRPr lang="zh-CN" altLang="en-US"/>
            </a:p>
          </p:txBody>
        </p:sp>
        <p:sp>
          <p:nvSpPr>
            <p:cNvPr id="111731" name="Line 32"/>
            <p:cNvSpPr>
              <a:spLocks noChangeShapeType="1"/>
            </p:cNvSpPr>
            <p:nvPr/>
          </p:nvSpPr>
          <p:spPr bwMode="auto">
            <a:xfrm flipV="1">
              <a:off x="1664" y="2210"/>
              <a:ext cx="0" cy="352"/>
            </a:xfrm>
            <a:prstGeom prst="line">
              <a:avLst/>
            </a:prstGeom>
            <a:noFill/>
            <a:ln w="38100">
              <a:solidFill>
                <a:schemeClr val="tx1"/>
              </a:solidFill>
              <a:round/>
            </a:ln>
          </p:spPr>
          <p:txBody>
            <a:bodyPr/>
            <a:lstStyle/>
            <a:p>
              <a:endParaRPr lang="zh-CN" altLang="en-US"/>
            </a:p>
          </p:txBody>
        </p:sp>
        <p:sp>
          <p:nvSpPr>
            <p:cNvPr id="111732" name="Line 33"/>
            <p:cNvSpPr>
              <a:spLocks noChangeShapeType="1"/>
            </p:cNvSpPr>
            <p:nvPr/>
          </p:nvSpPr>
          <p:spPr bwMode="auto">
            <a:xfrm flipV="1">
              <a:off x="1904" y="2210"/>
              <a:ext cx="0" cy="352"/>
            </a:xfrm>
            <a:prstGeom prst="line">
              <a:avLst/>
            </a:prstGeom>
            <a:noFill/>
            <a:ln w="38100">
              <a:solidFill>
                <a:schemeClr val="tx1"/>
              </a:solidFill>
              <a:round/>
            </a:ln>
          </p:spPr>
          <p:txBody>
            <a:bodyPr/>
            <a:lstStyle/>
            <a:p>
              <a:endParaRPr lang="zh-CN" altLang="en-US"/>
            </a:p>
          </p:txBody>
        </p:sp>
        <p:sp>
          <p:nvSpPr>
            <p:cNvPr id="111733" name="Line 34"/>
            <p:cNvSpPr>
              <a:spLocks noChangeShapeType="1"/>
            </p:cNvSpPr>
            <p:nvPr/>
          </p:nvSpPr>
          <p:spPr bwMode="auto">
            <a:xfrm>
              <a:off x="2624" y="2222"/>
              <a:ext cx="240" cy="0"/>
            </a:xfrm>
            <a:prstGeom prst="line">
              <a:avLst/>
            </a:prstGeom>
            <a:noFill/>
            <a:ln w="38100">
              <a:solidFill>
                <a:schemeClr val="tx1"/>
              </a:solidFill>
              <a:round/>
            </a:ln>
          </p:spPr>
          <p:txBody>
            <a:bodyPr/>
            <a:lstStyle/>
            <a:p>
              <a:endParaRPr lang="zh-CN" altLang="en-US"/>
            </a:p>
          </p:txBody>
        </p:sp>
        <p:sp>
          <p:nvSpPr>
            <p:cNvPr id="111734" name="Line 35"/>
            <p:cNvSpPr>
              <a:spLocks noChangeShapeType="1"/>
            </p:cNvSpPr>
            <p:nvPr/>
          </p:nvSpPr>
          <p:spPr bwMode="auto">
            <a:xfrm>
              <a:off x="2384" y="2550"/>
              <a:ext cx="240" cy="0"/>
            </a:xfrm>
            <a:prstGeom prst="line">
              <a:avLst/>
            </a:prstGeom>
            <a:noFill/>
            <a:ln w="38100">
              <a:solidFill>
                <a:schemeClr val="tx1"/>
              </a:solidFill>
              <a:round/>
            </a:ln>
          </p:spPr>
          <p:txBody>
            <a:bodyPr/>
            <a:lstStyle/>
            <a:p>
              <a:endParaRPr lang="zh-CN" altLang="en-US"/>
            </a:p>
          </p:txBody>
        </p:sp>
        <p:sp>
          <p:nvSpPr>
            <p:cNvPr id="111735" name="Line 36"/>
            <p:cNvSpPr>
              <a:spLocks noChangeShapeType="1"/>
            </p:cNvSpPr>
            <p:nvPr/>
          </p:nvSpPr>
          <p:spPr bwMode="auto">
            <a:xfrm flipV="1">
              <a:off x="2624" y="2210"/>
              <a:ext cx="0" cy="352"/>
            </a:xfrm>
            <a:prstGeom prst="line">
              <a:avLst/>
            </a:prstGeom>
            <a:noFill/>
            <a:ln w="38100">
              <a:solidFill>
                <a:schemeClr val="tx1"/>
              </a:solidFill>
              <a:round/>
            </a:ln>
          </p:spPr>
          <p:txBody>
            <a:bodyPr/>
            <a:lstStyle/>
            <a:p>
              <a:endParaRPr lang="zh-CN" altLang="en-US"/>
            </a:p>
          </p:txBody>
        </p:sp>
        <p:sp>
          <p:nvSpPr>
            <p:cNvPr id="111736" name="Line 37"/>
            <p:cNvSpPr>
              <a:spLocks noChangeShapeType="1"/>
            </p:cNvSpPr>
            <p:nvPr/>
          </p:nvSpPr>
          <p:spPr bwMode="auto">
            <a:xfrm flipV="1">
              <a:off x="2864" y="2210"/>
              <a:ext cx="0" cy="352"/>
            </a:xfrm>
            <a:prstGeom prst="line">
              <a:avLst/>
            </a:prstGeom>
            <a:noFill/>
            <a:ln w="38100">
              <a:solidFill>
                <a:schemeClr val="tx1"/>
              </a:solidFill>
              <a:round/>
            </a:ln>
          </p:spPr>
          <p:txBody>
            <a:bodyPr/>
            <a:lstStyle/>
            <a:p>
              <a:endParaRPr lang="zh-CN" altLang="en-US"/>
            </a:p>
          </p:txBody>
        </p:sp>
        <p:sp>
          <p:nvSpPr>
            <p:cNvPr id="111737" name="Line 38"/>
            <p:cNvSpPr>
              <a:spLocks noChangeShapeType="1"/>
            </p:cNvSpPr>
            <p:nvPr/>
          </p:nvSpPr>
          <p:spPr bwMode="auto">
            <a:xfrm>
              <a:off x="2144" y="2222"/>
              <a:ext cx="240" cy="0"/>
            </a:xfrm>
            <a:prstGeom prst="line">
              <a:avLst/>
            </a:prstGeom>
            <a:noFill/>
            <a:ln w="38100">
              <a:solidFill>
                <a:schemeClr val="tx1"/>
              </a:solidFill>
              <a:round/>
            </a:ln>
          </p:spPr>
          <p:txBody>
            <a:bodyPr/>
            <a:lstStyle/>
            <a:p>
              <a:endParaRPr lang="zh-CN" altLang="en-US"/>
            </a:p>
          </p:txBody>
        </p:sp>
        <p:sp>
          <p:nvSpPr>
            <p:cNvPr id="111738" name="Line 39"/>
            <p:cNvSpPr>
              <a:spLocks noChangeShapeType="1"/>
            </p:cNvSpPr>
            <p:nvPr/>
          </p:nvSpPr>
          <p:spPr bwMode="auto">
            <a:xfrm>
              <a:off x="2864" y="2550"/>
              <a:ext cx="240" cy="0"/>
            </a:xfrm>
            <a:prstGeom prst="line">
              <a:avLst/>
            </a:prstGeom>
            <a:noFill/>
            <a:ln w="38100">
              <a:solidFill>
                <a:schemeClr val="tx1"/>
              </a:solidFill>
              <a:round/>
            </a:ln>
          </p:spPr>
          <p:txBody>
            <a:bodyPr/>
            <a:lstStyle/>
            <a:p>
              <a:endParaRPr lang="zh-CN" altLang="en-US"/>
            </a:p>
          </p:txBody>
        </p:sp>
        <p:sp>
          <p:nvSpPr>
            <p:cNvPr id="111739" name="Line 40"/>
            <p:cNvSpPr>
              <a:spLocks noChangeShapeType="1"/>
            </p:cNvSpPr>
            <p:nvPr/>
          </p:nvSpPr>
          <p:spPr bwMode="auto">
            <a:xfrm flipV="1">
              <a:off x="2144" y="2210"/>
              <a:ext cx="0" cy="352"/>
            </a:xfrm>
            <a:prstGeom prst="line">
              <a:avLst/>
            </a:prstGeom>
            <a:noFill/>
            <a:ln w="38100">
              <a:solidFill>
                <a:schemeClr val="tx1"/>
              </a:solidFill>
              <a:round/>
            </a:ln>
          </p:spPr>
          <p:txBody>
            <a:bodyPr/>
            <a:lstStyle/>
            <a:p>
              <a:endParaRPr lang="zh-CN" altLang="en-US"/>
            </a:p>
          </p:txBody>
        </p:sp>
        <p:sp>
          <p:nvSpPr>
            <p:cNvPr id="111740" name="Line 41"/>
            <p:cNvSpPr>
              <a:spLocks noChangeShapeType="1"/>
            </p:cNvSpPr>
            <p:nvPr/>
          </p:nvSpPr>
          <p:spPr bwMode="auto">
            <a:xfrm flipV="1">
              <a:off x="2384" y="2210"/>
              <a:ext cx="0" cy="352"/>
            </a:xfrm>
            <a:prstGeom prst="line">
              <a:avLst/>
            </a:prstGeom>
            <a:noFill/>
            <a:ln w="38100">
              <a:solidFill>
                <a:schemeClr val="tx1"/>
              </a:solidFill>
              <a:round/>
            </a:ln>
          </p:spPr>
          <p:txBody>
            <a:bodyPr/>
            <a:lstStyle/>
            <a:p>
              <a:endParaRPr lang="zh-CN" altLang="en-US"/>
            </a:p>
          </p:txBody>
        </p:sp>
        <p:sp>
          <p:nvSpPr>
            <p:cNvPr id="111741" name="Line 42"/>
            <p:cNvSpPr>
              <a:spLocks noChangeShapeType="1"/>
            </p:cNvSpPr>
            <p:nvPr/>
          </p:nvSpPr>
          <p:spPr bwMode="auto">
            <a:xfrm>
              <a:off x="3104" y="2222"/>
              <a:ext cx="240" cy="0"/>
            </a:xfrm>
            <a:prstGeom prst="line">
              <a:avLst/>
            </a:prstGeom>
            <a:noFill/>
            <a:ln w="38100">
              <a:solidFill>
                <a:schemeClr val="tx1"/>
              </a:solidFill>
              <a:round/>
            </a:ln>
          </p:spPr>
          <p:txBody>
            <a:bodyPr/>
            <a:lstStyle/>
            <a:p>
              <a:endParaRPr lang="zh-CN" altLang="en-US"/>
            </a:p>
          </p:txBody>
        </p:sp>
        <p:sp>
          <p:nvSpPr>
            <p:cNvPr id="111742" name="Line 43"/>
            <p:cNvSpPr>
              <a:spLocks noChangeShapeType="1"/>
            </p:cNvSpPr>
            <p:nvPr/>
          </p:nvSpPr>
          <p:spPr bwMode="auto">
            <a:xfrm>
              <a:off x="3344" y="2550"/>
              <a:ext cx="240" cy="0"/>
            </a:xfrm>
            <a:prstGeom prst="line">
              <a:avLst/>
            </a:prstGeom>
            <a:noFill/>
            <a:ln w="38100">
              <a:solidFill>
                <a:schemeClr val="tx1"/>
              </a:solidFill>
              <a:round/>
            </a:ln>
          </p:spPr>
          <p:txBody>
            <a:bodyPr/>
            <a:lstStyle/>
            <a:p>
              <a:endParaRPr lang="zh-CN" altLang="en-US"/>
            </a:p>
          </p:txBody>
        </p:sp>
        <p:sp>
          <p:nvSpPr>
            <p:cNvPr id="111743" name="Line 44"/>
            <p:cNvSpPr>
              <a:spLocks noChangeShapeType="1"/>
            </p:cNvSpPr>
            <p:nvPr/>
          </p:nvSpPr>
          <p:spPr bwMode="auto">
            <a:xfrm flipV="1">
              <a:off x="3104" y="2210"/>
              <a:ext cx="0" cy="352"/>
            </a:xfrm>
            <a:prstGeom prst="line">
              <a:avLst/>
            </a:prstGeom>
            <a:noFill/>
            <a:ln w="38100">
              <a:solidFill>
                <a:schemeClr val="tx1"/>
              </a:solidFill>
              <a:round/>
            </a:ln>
          </p:spPr>
          <p:txBody>
            <a:bodyPr/>
            <a:lstStyle/>
            <a:p>
              <a:endParaRPr lang="zh-CN" altLang="en-US"/>
            </a:p>
          </p:txBody>
        </p:sp>
        <p:sp>
          <p:nvSpPr>
            <p:cNvPr id="111744" name="Line 45"/>
            <p:cNvSpPr>
              <a:spLocks noChangeShapeType="1"/>
            </p:cNvSpPr>
            <p:nvPr/>
          </p:nvSpPr>
          <p:spPr bwMode="auto">
            <a:xfrm flipV="1">
              <a:off x="3344" y="2210"/>
              <a:ext cx="0" cy="352"/>
            </a:xfrm>
            <a:prstGeom prst="line">
              <a:avLst/>
            </a:prstGeom>
            <a:noFill/>
            <a:ln w="38100">
              <a:solidFill>
                <a:schemeClr val="tx1"/>
              </a:solidFill>
              <a:round/>
            </a:ln>
          </p:spPr>
          <p:txBody>
            <a:bodyPr/>
            <a:lstStyle/>
            <a:p>
              <a:endParaRPr lang="zh-CN" altLang="en-US"/>
            </a:p>
          </p:txBody>
        </p:sp>
        <p:sp>
          <p:nvSpPr>
            <p:cNvPr id="111745" name="Line 46"/>
            <p:cNvSpPr>
              <a:spLocks noChangeShapeType="1"/>
            </p:cNvSpPr>
            <p:nvPr/>
          </p:nvSpPr>
          <p:spPr bwMode="auto">
            <a:xfrm>
              <a:off x="3584" y="2220"/>
              <a:ext cx="240" cy="0"/>
            </a:xfrm>
            <a:prstGeom prst="line">
              <a:avLst/>
            </a:prstGeom>
            <a:noFill/>
            <a:ln w="38100">
              <a:solidFill>
                <a:schemeClr val="tx1"/>
              </a:solidFill>
              <a:round/>
            </a:ln>
          </p:spPr>
          <p:txBody>
            <a:bodyPr/>
            <a:lstStyle/>
            <a:p>
              <a:endParaRPr lang="zh-CN" altLang="en-US"/>
            </a:p>
          </p:txBody>
        </p:sp>
        <p:sp>
          <p:nvSpPr>
            <p:cNvPr id="111746" name="Line 47"/>
            <p:cNvSpPr>
              <a:spLocks noChangeShapeType="1"/>
            </p:cNvSpPr>
            <p:nvPr/>
          </p:nvSpPr>
          <p:spPr bwMode="auto">
            <a:xfrm flipV="1">
              <a:off x="3584" y="2208"/>
              <a:ext cx="0" cy="352"/>
            </a:xfrm>
            <a:prstGeom prst="line">
              <a:avLst/>
            </a:prstGeom>
            <a:noFill/>
            <a:ln w="38100">
              <a:solidFill>
                <a:schemeClr val="tx1"/>
              </a:solidFill>
              <a:round/>
            </a:ln>
          </p:spPr>
          <p:txBody>
            <a:bodyPr/>
            <a:lstStyle/>
            <a:p>
              <a:endParaRPr lang="zh-CN" altLang="en-US"/>
            </a:p>
          </p:txBody>
        </p:sp>
        <p:sp>
          <p:nvSpPr>
            <p:cNvPr id="111747" name="Line 48"/>
            <p:cNvSpPr>
              <a:spLocks noChangeShapeType="1"/>
            </p:cNvSpPr>
            <p:nvPr/>
          </p:nvSpPr>
          <p:spPr bwMode="auto">
            <a:xfrm flipV="1">
              <a:off x="3824" y="2208"/>
              <a:ext cx="0" cy="352"/>
            </a:xfrm>
            <a:prstGeom prst="line">
              <a:avLst/>
            </a:prstGeom>
            <a:noFill/>
            <a:ln w="38100">
              <a:solidFill>
                <a:schemeClr val="tx1"/>
              </a:solidFill>
              <a:round/>
            </a:ln>
          </p:spPr>
          <p:txBody>
            <a:bodyPr/>
            <a:lstStyle/>
            <a:p>
              <a:endParaRPr lang="zh-CN" altLang="en-US"/>
            </a:p>
          </p:txBody>
        </p:sp>
        <p:sp>
          <p:nvSpPr>
            <p:cNvPr id="111748" name="Line 49"/>
            <p:cNvSpPr>
              <a:spLocks noChangeShapeType="1"/>
            </p:cNvSpPr>
            <p:nvPr/>
          </p:nvSpPr>
          <p:spPr bwMode="auto">
            <a:xfrm>
              <a:off x="3824" y="2548"/>
              <a:ext cx="240" cy="0"/>
            </a:xfrm>
            <a:prstGeom prst="line">
              <a:avLst/>
            </a:prstGeom>
            <a:noFill/>
            <a:ln w="38100">
              <a:solidFill>
                <a:schemeClr val="tx1"/>
              </a:solidFill>
              <a:round/>
            </a:ln>
          </p:spPr>
          <p:txBody>
            <a:bodyPr/>
            <a:lstStyle/>
            <a:p>
              <a:endParaRPr lang="zh-CN" altLang="en-US"/>
            </a:p>
          </p:txBody>
        </p:sp>
        <p:sp>
          <p:nvSpPr>
            <p:cNvPr id="111749" name="Line 50"/>
            <p:cNvSpPr>
              <a:spLocks noChangeShapeType="1"/>
            </p:cNvSpPr>
            <p:nvPr/>
          </p:nvSpPr>
          <p:spPr bwMode="auto">
            <a:xfrm>
              <a:off x="4064" y="2220"/>
              <a:ext cx="240" cy="0"/>
            </a:xfrm>
            <a:prstGeom prst="line">
              <a:avLst/>
            </a:prstGeom>
            <a:noFill/>
            <a:ln w="38100">
              <a:solidFill>
                <a:schemeClr val="tx1"/>
              </a:solidFill>
              <a:round/>
            </a:ln>
          </p:spPr>
          <p:txBody>
            <a:bodyPr/>
            <a:lstStyle/>
            <a:p>
              <a:endParaRPr lang="zh-CN" altLang="en-US"/>
            </a:p>
          </p:txBody>
        </p:sp>
        <p:sp>
          <p:nvSpPr>
            <p:cNvPr id="111750" name="Line 51"/>
            <p:cNvSpPr>
              <a:spLocks noChangeShapeType="1"/>
            </p:cNvSpPr>
            <p:nvPr/>
          </p:nvSpPr>
          <p:spPr bwMode="auto">
            <a:xfrm>
              <a:off x="4304" y="2548"/>
              <a:ext cx="240" cy="0"/>
            </a:xfrm>
            <a:prstGeom prst="line">
              <a:avLst/>
            </a:prstGeom>
            <a:noFill/>
            <a:ln w="38100">
              <a:solidFill>
                <a:schemeClr val="tx1"/>
              </a:solidFill>
              <a:round/>
            </a:ln>
          </p:spPr>
          <p:txBody>
            <a:bodyPr/>
            <a:lstStyle/>
            <a:p>
              <a:endParaRPr lang="zh-CN" altLang="en-US"/>
            </a:p>
          </p:txBody>
        </p:sp>
        <p:sp>
          <p:nvSpPr>
            <p:cNvPr id="111751" name="Line 52"/>
            <p:cNvSpPr>
              <a:spLocks noChangeShapeType="1"/>
            </p:cNvSpPr>
            <p:nvPr/>
          </p:nvSpPr>
          <p:spPr bwMode="auto">
            <a:xfrm flipV="1">
              <a:off x="4064" y="2208"/>
              <a:ext cx="0" cy="352"/>
            </a:xfrm>
            <a:prstGeom prst="line">
              <a:avLst/>
            </a:prstGeom>
            <a:noFill/>
            <a:ln w="38100">
              <a:solidFill>
                <a:schemeClr val="tx1"/>
              </a:solidFill>
              <a:round/>
            </a:ln>
          </p:spPr>
          <p:txBody>
            <a:bodyPr/>
            <a:lstStyle/>
            <a:p>
              <a:endParaRPr lang="zh-CN" altLang="en-US"/>
            </a:p>
          </p:txBody>
        </p:sp>
        <p:sp>
          <p:nvSpPr>
            <p:cNvPr id="111752" name="Line 53"/>
            <p:cNvSpPr>
              <a:spLocks noChangeShapeType="1"/>
            </p:cNvSpPr>
            <p:nvPr/>
          </p:nvSpPr>
          <p:spPr bwMode="auto">
            <a:xfrm flipV="1">
              <a:off x="4304" y="2208"/>
              <a:ext cx="0" cy="352"/>
            </a:xfrm>
            <a:prstGeom prst="line">
              <a:avLst/>
            </a:prstGeom>
            <a:noFill/>
            <a:ln w="38100">
              <a:solidFill>
                <a:schemeClr val="tx1"/>
              </a:solidFill>
              <a:round/>
            </a:ln>
          </p:spPr>
          <p:txBody>
            <a:bodyPr/>
            <a:lstStyle/>
            <a:p>
              <a:endParaRPr lang="zh-CN" altLang="en-US"/>
            </a:p>
          </p:txBody>
        </p:sp>
        <p:sp>
          <p:nvSpPr>
            <p:cNvPr id="111753" name="Rectangle 54"/>
            <p:cNvSpPr>
              <a:spLocks noChangeArrowheads="1"/>
            </p:cNvSpPr>
            <p:nvPr/>
          </p:nvSpPr>
          <p:spPr bwMode="auto">
            <a:xfrm>
              <a:off x="1038" y="2261"/>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i="1">
                <a:latin typeface="Times New Roman" panose="02020603050405020304" pitchFamily="18" charset="0"/>
              </a:endParaRPr>
            </a:p>
          </p:txBody>
        </p:sp>
      </p:grpSp>
      <p:grpSp>
        <p:nvGrpSpPr>
          <p:cNvPr id="5" name="Group 55"/>
          <p:cNvGrpSpPr/>
          <p:nvPr/>
        </p:nvGrpSpPr>
        <p:grpSpPr bwMode="auto">
          <a:xfrm>
            <a:off x="2676525" y="3640138"/>
            <a:ext cx="3949700" cy="377825"/>
            <a:chOff x="1734" y="2277"/>
            <a:chExt cx="2488" cy="238"/>
          </a:xfrm>
        </p:grpSpPr>
        <p:sp>
          <p:nvSpPr>
            <p:cNvPr id="111722" name="Rectangle 56"/>
            <p:cNvSpPr>
              <a:spLocks noChangeArrowheads="1"/>
            </p:cNvSpPr>
            <p:nvPr/>
          </p:nvSpPr>
          <p:spPr bwMode="auto">
            <a:xfrm>
              <a:off x="1734" y="22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1723" name="Rectangle 57"/>
            <p:cNvSpPr>
              <a:spLocks noChangeArrowheads="1"/>
            </p:cNvSpPr>
            <p:nvPr/>
          </p:nvSpPr>
          <p:spPr bwMode="auto">
            <a:xfrm>
              <a:off x="2214" y="228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sp>
          <p:nvSpPr>
            <p:cNvPr id="111724" name="Rectangle 58"/>
            <p:cNvSpPr>
              <a:spLocks noChangeArrowheads="1"/>
            </p:cNvSpPr>
            <p:nvPr/>
          </p:nvSpPr>
          <p:spPr bwMode="auto">
            <a:xfrm>
              <a:off x="2694" y="228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sp>
          <p:nvSpPr>
            <p:cNvPr id="111725" name="Rectangle 59"/>
            <p:cNvSpPr>
              <a:spLocks noChangeArrowheads="1"/>
            </p:cNvSpPr>
            <p:nvPr/>
          </p:nvSpPr>
          <p:spPr bwMode="auto">
            <a:xfrm>
              <a:off x="3166" y="22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sp>
          <p:nvSpPr>
            <p:cNvPr id="111726" name="Rectangle 60"/>
            <p:cNvSpPr>
              <a:spLocks noChangeArrowheads="1"/>
            </p:cNvSpPr>
            <p:nvPr/>
          </p:nvSpPr>
          <p:spPr bwMode="auto">
            <a:xfrm>
              <a:off x="3654" y="22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5</a:t>
              </a:r>
              <a:endParaRPr kumimoji="1" lang="en-US" altLang="zh-CN" sz="2400" b="1">
                <a:latin typeface="Times New Roman" panose="02020603050405020304" pitchFamily="18" charset="0"/>
              </a:endParaRPr>
            </a:p>
          </p:txBody>
        </p:sp>
        <p:sp>
          <p:nvSpPr>
            <p:cNvPr id="111727" name="Rectangle 61"/>
            <p:cNvSpPr>
              <a:spLocks noChangeArrowheads="1"/>
            </p:cNvSpPr>
            <p:nvPr/>
          </p:nvSpPr>
          <p:spPr bwMode="auto">
            <a:xfrm>
              <a:off x="4126" y="22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6</a:t>
              </a:r>
              <a:endParaRPr kumimoji="1" lang="en-US" altLang="zh-CN" sz="2400" b="1">
                <a:latin typeface="Times New Roman" panose="02020603050405020304" pitchFamily="18" charset="0"/>
              </a:endParaRPr>
            </a:p>
          </p:txBody>
        </p:sp>
      </p:grpSp>
      <p:sp>
        <p:nvSpPr>
          <p:cNvPr id="187454" name="AutoShape 62"/>
          <p:cNvSpPr>
            <a:spLocks noChangeArrowheads="1"/>
          </p:cNvSpPr>
          <p:nvPr/>
        </p:nvSpPr>
        <p:spPr bwMode="auto">
          <a:xfrm>
            <a:off x="7246938" y="3140075"/>
            <a:ext cx="1808162" cy="1146175"/>
          </a:xfrm>
          <a:prstGeom prst="wedgeRectCallout">
            <a:avLst>
              <a:gd name="adj1" fmla="val -67560"/>
              <a:gd name="adj2" fmla="val 9694"/>
            </a:avLst>
          </a:prstGeom>
          <a:solidFill>
            <a:srgbClr val="CCCCFF">
              <a:alpha val="50195"/>
            </a:srgbClr>
          </a:solidFill>
          <a:ln w="9525">
            <a:solidFill>
              <a:schemeClr val="tx1"/>
            </a:solidFill>
            <a:miter lim="800000"/>
          </a:ln>
        </p:spPr>
        <p:txBody>
          <a:bodyPr lIns="0" tIns="0" rIns="0" bIns="0"/>
          <a:lstStyle/>
          <a:p>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必须画出一个计数周期的波形。</a:t>
            </a:r>
            <a:endParaRPr kumimoji="1" lang="zh-CN" altLang="en-US" sz="2400" b="1" dirty="0">
              <a:latin typeface="Times New Roman" panose="02020603050405020304" pitchFamily="18" charset="0"/>
            </a:endParaRPr>
          </a:p>
        </p:txBody>
      </p:sp>
      <p:grpSp>
        <p:nvGrpSpPr>
          <p:cNvPr id="6" name="Group 63"/>
          <p:cNvGrpSpPr/>
          <p:nvPr/>
        </p:nvGrpSpPr>
        <p:grpSpPr bwMode="auto">
          <a:xfrm>
            <a:off x="2936875" y="4187825"/>
            <a:ext cx="781050" cy="1838325"/>
            <a:chOff x="1850" y="2622"/>
            <a:chExt cx="492" cy="1158"/>
          </a:xfrm>
        </p:grpSpPr>
        <p:sp>
          <p:nvSpPr>
            <p:cNvPr id="111715" name="Line 64"/>
            <p:cNvSpPr>
              <a:spLocks noChangeShapeType="1"/>
            </p:cNvSpPr>
            <p:nvPr/>
          </p:nvSpPr>
          <p:spPr bwMode="auto">
            <a:xfrm flipV="1">
              <a:off x="1856" y="2622"/>
              <a:ext cx="0" cy="352"/>
            </a:xfrm>
            <a:prstGeom prst="line">
              <a:avLst/>
            </a:prstGeom>
            <a:noFill/>
            <a:ln w="38100">
              <a:solidFill>
                <a:schemeClr val="tx1"/>
              </a:solidFill>
              <a:round/>
            </a:ln>
          </p:spPr>
          <p:txBody>
            <a:bodyPr/>
            <a:lstStyle/>
            <a:p>
              <a:endParaRPr lang="zh-CN" altLang="en-US"/>
            </a:p>
          </p:txBody>
        </p:sp>
        <p:sp>
          <p:nvSpPr>
            <p:cNvPr id="111716" name="Line 65"/>
            <p:cNvSpPr>
              <a:spLocks noChangeShapeType="1"/>
            </p:cNvSpPr>
            <p:nvPr/>
          </p:nvSpPr>
          <p:spPr bwMode="auto">
            <a:xfrm>
              <a:off x="1850" y="2634"/>
              <a:ext cx="486" cy="0"/>
            </a:xfrm>
            <a:prstGeom prst="line">
              <a:avLst/>
            </a:prstGeom>
            <a:noFill/>
            <a:ln w="38100">
              <a:solidFill>
                <a:schemeClr val="tx1"/>
              </a:solidFill>
              <a:round/>
            </a:ln>
          </p:spPr>
          <p:txBody>
            <a:bodyPr/>
            <a:lstStyle/>
            <a:p>
              <a:endParaRPr lang="zh-CN" altLang="en-US"/>
            </a:p>
          </p:txBody>
        </p:sp>
        <p:sp>
          <p:nvSpPr>
            <p:cNvPr id="111717" name="Rectangle 66"/>
            <p:cNvSpPr>
              <a:spLocks noChangeArrowheads="1"/>
            </p:cNvSpPr>
            <p:nvPr/>
          </p:nvSpPr>
          <p:spPr bwMode="auto">
            <a:xfrm>
              <a:off x="2054"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1718" name="Rectangle 67"/>
            <p:cNvSpPr>
              <a:spLocks noChangeArrowheads="1"/>
            </p:cNvSpPr>
            <p:nvPr/>
          </p:nvSpPr>
          <p:spPr bwMode="auto">
            <a:xfrm>
              <a:off x="2054"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1719" name="Rectangle 68"/>
            <p:cNvSpPr>
              <a:spLocks noChangeArrowheads="1"/>
            </p:cNvSpPr>
            <p:nvPr/>
          </p:nvSpPr>
          <p:spPr bwMode="auto">
            <a:xfrm>
              <a:off x="2062"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1720" name="Line 69"/>
            <p:cNvSpPr>
              <a:spLocks noChangeShapeType="1"/>
            </p:cNvSpPr>
            <p:nvPr/>
          </p:nvSpPr>
          <p:spPr bwMode="auto">
            <a:xfrm>
              <a:off x="1862" y="3372"/>
              <a:ext cx="480" cy="0"/>
            </a:xfrm>
            <a:prstGeom prst="line">
              <a:avLst/>
            </a:prstGeom>
            <a:noFill/>
            <a:ln w="38100">
              <a:solidFill>
                <a:schemeClr val="tx1"/>
              </a:solidFill>
              <a:round/>
            </a:ln>
          </p:spPr>
          <p:txBody>
            <a:bodyPr/>
            <a:lstStyle/>
            <a:p>
              <a:endParaRPr lang="zh-CN" altLang="en-US"/>
            </a:p>
          </p:txBody>
        </p:sp>
        <p:sp>
          <p:nvSpPr>
            <p:cNvPr id="111721" name="Line 70"/>
            <p:cNvSpPr>
              <a:spLocks noChangeShapeType="1"/>
            </p:cNvSpPr>
            <p:nvPr/>
          </p:nvSpPr>
          <p:spPr bwMode="auto">
            <a:xfrm>
              <a:off x="1856" y="3780"/>
              <a:ext cx="480" cy="0"/>
            </a:xfrm>
            <a:prstGeom prst="line">
              <a:avLst/>
            </a:prstGeom>
            <a:noFill/>
            <a:ln w="38100">
              <a:solidFill>
                <a:schemeClr val="tx1"/>
              </a:solidFill>
              <a:round/>
            </a:ln>
          </p:spPr>
          <p:txBody>
            <a:bodyPr/>
            <a:lstStyle/>
            <a:p>
              <a:endParaRPr lang="zh-CN" altLang="en-US"/>
            </a:p>
          </p:txBody>
        </p:sp>
      </p:grpSp>
      <p:grpSp>
        <p:nvGrpSpPr>
          <p:cNvPr id="7" name="Group 71"/>
          <p:cNvGrpSpPr/>
          <p:nvPr/>
        </p:nvGrpSpPr>
        <p:grpSpPr bwMode="auto">
          <a:xfrm>
            <a:off x="1622425" y="4249738"/>
            <a:ext cx="1333500" cy="1776412"/>
            <a:chOff x="1022" y="2661"/>
            <a:chExt cx="840" cy="1119"/>
          </a:xfrm>
        </p:grpSpPr>
        <p:sp>
          <p:nvSpPr>
            <p:cNvPr id="111706" name="Line 72"/>
            <p:cNvSpPr>
              <a:spLocks noChangeShapeType="1"/>
            </p:cNvSpPr>
            <p:nvPr/>
          </p:nvSpPr>
          <p:spPr bwMode="auto">
            <a:xfrm>
              <a:off x="1376" y="2962"/>
              <a:ext cx="480" cy="0"/>
            </a:xfrm>
            <a:prstGeom prst="line">
              <a:avLst/>
            </a:prstGeom>
            <a:noFill/>
            <a:ln w="38100">
              <a:solidFill>
                <a:schemeClr val="tx1"/>
              </a:solidFill>
              <a:round/>
            </a:ln>
          </p:spPr>
          <p:txBody>
            <a:bodyPr/>
            <a:lstStyle/>
            <a:p>
              <a:endParaRPr lang="zh-CN" altLang="en-US"/>
            </a:p>
          </p:txBody>
        </p:sp>
        <p:sp>
          <p:nvSpPr>
            <p:cNvPr id="111707" name="Rectangle 73"/>
            <p:cNvSpPr>
              <a:spLocks noChangeArrowheads="1"/>
            </p:cNvSpPr>
            <p:nvPr/>
          </p:nvSpPr>
          <p:spPr bwMode="auto">
            <a:xfrm>
              <a:off x="1022" y="2661"/>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0</a:t>
              </a:r>
              <a:endParaRPr kumimoji="1" lang="en-US" altLang="zh-CN" sz="2400" b="1" baseline="-25000">
                <a:solidFill>
                  <a:srgbClr val="0000FF"/>
                </a:solidFill>
                <a:latin typeface="Times New Roman" panose="02020603050405020304" pitchFamily="18" charset="0"/>
              </a:endParaRPr>
            </a:p>
          </p:txBody>
        </p:sp>
        <p:sp>
          <p:nvSpPr>
            <p:cNvPr id="111708" name="Rectangle 74"/>
            <p:cNvSpPr>
              <a:spLocks noChangeArrowheads="1"/>
            </p:cNvSpPr>
            <p:nvPr/>
          </p:nvSpPr>
          <p:spPr bwMode="auto">
            <a:xfrm>
              <a:off x="1022" y="3069"/>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1</a:t>
              </a:r>
              <a:endParaRPr kumimoji="1" lang="en-US" altLang="zh-CN" sz="2400" b="1" baseline="-25000">
                <a:solidFill>
                  <a:srgbClr val="0000FF"/>
                </a:solidFill>
                <a:latin typeface="Times New Roman" panose="02020603050405020304" pitchFamily="18" charset="0"/>
              </a:endParaRPr>
            </a:p>
          </p:txBody>
        </p:sp>
        <p:sp>
          <p:nvSpPr>
            <p:cNvPr id="111709" name="Rectangle 75"/>
            <p:cNvSpPr>
              <a:spLocks noChangeArrowheads="1"/>
            </p:cNvSpPr>
            <p:nvPr/>
          </p:nvSpPr>
          <p:spPr bwMode="auto">
            <a:xfrm>
              <a:off x="1022" y="3461"/>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2</a:t>
              </a:r>
              <a:endParaRPr kumimoji="1" lang="en-US" altLang="zh-CN" sz="2400" b="1" baseline="-25000">
                <a:solidFill>
                  <a:srgbClr val="0000FF"/>
                </a:solidFill>
                <a:latin typeface="Times New Roman" panose="02020603050405020304" pitchFamily="18" charset="0"/>
              </a:endParaRPr>
            </a:p>
          </p:txBody>
        </p:sp>
        <p:sp>
          <p:nvSpPr>
            <p:cNvPr id="111710" name="Rectangle 76"/>
            <p:cNvSpPr>
              <a:spLocks noChangeArrowheads="1"/>
            </p:cNvSpPr>
            <p:nvPr/>
          </p:nvSpPr>
          <p:spPr bwMode="auto">
            <a:xfrm>
              <a:off x="1566"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1711" name="Rectangle 77"/>
            <p:cNvSpPr>
              <a:spLocks noChangeArrowheads="1"/>
            </p:cNvSpPr>
            <p:nvPr/>
          </p:nvSpPr>
          <p:spPr bwMode="auto">
            <a:xfrm>
              <a:off x="1566"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1712" name="Rectangle 78"/>
            <p:cNvSpPr>
              <a:spLocks noChangeArrowheads="1"/>
            </p:cNvSpPr>
            <p:nvPr/>
          </p:nvSpPr>
          <p:spPr bwMode="auto">
            <a:xfrm>
              <a:off x="1574"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1713" name="Line 79"/>
            <p:cNvSpPr>
              <a:spLocks noChangeShapeType="1"/>
            </p:cNvSpPr>
            <p:nvPr/>
          </p:nvSpPr>
          <p:spPr bwMode="auto">
            <a:xfrm>
              <a:off x="1382" y="3372"/>
              <a:ext cx="480" cy="0"/>
            </a:xfrm>
            <a:prstGeom prst="line">
              <a:avLst/>
            </a:prstGeom>
            <a:noFill/>
            <a:ln w="38100">
              <a:solidFill>
                <a:schemeClr val="tx1"/>
              </a:solidFill>
              <a:round/>
            </a:ln>
          </p:spPr>
          <p:txBody>
            <a:bodyPr/>
            <a:lstStyle/>
            <a:p>
              <a:endParaRPr lang="zh-CN" altLang="en-US"/>
            </a:p>
          </p:txBody>
        </p:sp>
        <p:sp>
          <p:nvSpPr>
            <p:cNvPr id="111714" name="Line 80"/>
            <p:cNvSpPr>
              <a:spLocks noChangeShapeType="1"/>
            </p:cNvSpPr>
            <p:nvPr/>
          </p:nvSpPr>
          <p:spPr bwMode="auto">
            <a:xfrm>
              <a:off x="1376" y="3780"/>
              <a:ext cx="480" cy="0"/>
            </a:xfrm>
            <a:prstGeom prst="line">
              <a:avLst/>
            </a:prstGeom>
            <a:noFill/>
            <a:ln w="38100">
              <a:solidFill>
                <a:schemeClr val="tx1"/>
              </a:solidFill>
              <a:round/>
            </a:ln>
          </p:spPr>
          <p:txBody>
            <a:bodyPr/>
            <a:lstStyle/>
            <a:p>
              <a:endParaRPr lang="zh-CN" altLang="en-US"/>
            </a:p>
          </p:txBody>
        </p:sp>
      </p:grpSp>
      <p:grpSp>
        <p:nvGrpSpPr>
          <p:cNvPr id="8" name="Group 81"/>
          <p:cNvGrpSpPr/>
          <p:nvPr/>
        </p:nvGrpSpPr>
        <p:grpSpPr bwMode="auto">
          <a:xfrm>
            <a:off x="2943225" y="3581400"/>
            <a:ext cx="3175" cy="3101975"/>
            <a:chOff x="1854" y="2240"/>
            <a:chExt cx="2" cy="1954"/>
          </a:xfrm>
        </p:grpSpPr>
        <p:sp>
          <p:nvSpPr>
            <p:cNvPr id="111704" name="Line 82"/>
            <p:cNvSpPr>
              <a:spLocks noChangeShapeType="1"/>
            </p:cNvSpPr>
            <p:nvPr/>
          </p:nvSpPr>
          <p:spPr bwMode="auto">
            <a:xfrm flipV="1">
              <a:off x="1856" y="2240"/>
              <a:ext cx="0" cy="1954"/>
            </a:xfrm>
            <a:prstGeom prst="line">
              <a:avLst/>
            </a:prstGeom>
            <a:noFill/>
            <a:ln w="19050">
              <a:solidFill>
                <a:schemeClr val="tx1"/>
              </a:solidFill>
              <a:prstDash val="lgDash"/>
              <a:round/>
            </a:ln>
          </p:spPr>
          <p:txBody>
            <a:bodyPr/>
            <a:lstStyle/>
            <a:p>
              <a:endParaRPr lang="zh-CN" altLang="en-US"/>
            </a:p>
          </p:txBody>
        </p:sp>
        <p:sp>
          <p:nvSpPr>
            <p:cNvPr id="111705" name="Line 83"/>
            <p:cNvSpPr>
              <a:spLocks noChangeShapeType="1"/>
            </p:cNvSpPr>
            <p:nvPr/>
          </p:nvSpPr>
          <p:spPr bwMode="auto">
            <a:xfrm>
              <a:off x="1854" y="2286"/>
              <a:ext cx="0" cy="180"/>
            </a:xfrm>
            <a:prstGeom prst="line">
              <a:avLst/>
            </a:prstGeom>
            <a:noFill/>
            <a:ln w="38100">
              <a:solidFill>
                <a:schemeClr val="tx1"/>
              </a:solidFill>
              <a:round/>
              <a:tailEnd type="arrow" w="med" len="med"/>
            </a:ln>
          </p:spPr>
          <p:txBody>
            <a:bodyPr lIns="0" tIns="0" rIns="0" bIns="0"/>
            <a:lstStyle/>
            <a:p>
              <a:endParaRPr lang="zh-CN" altLang="en-US"/>
            </a:p>
          </p:txBody>
        </p:sp>
      </p:grpSp>
      <p:grpSp>
        <p:nvGrpSpPr>
          <p:cNvPr id="9" name="Group 84"/>
          <p:cNvGrpSpPr/>
          <p:nvPr/>
        </p:nvGrpSpPr>
        <p:grpSpPr bwMode="auto">
          <a:xfrm>
            <a:off x="3708400" y="4187825"/>
            <a:ext cx="762000" cy="1838325"/>
            <a:chOff x="2336" y="2622"/>
            <a:chExt cx="480" cy="1158"/>
          </a:xfrm>
        </p:grpSpPr>
        <p:sp>
          <p:nvSpPr>
            <p:cNvPr id="111696" name="Line 85"/>
            <p:cNvSpPr>
              <a:spLocks noChangeShapeType="1"/>
            </p:cNvSpPr>
            <p:nvPr/>
          </p:nvSpPr>
          <p:spPr bwMode="auto">
            <a:xfrm>
              <a:off x="2336" y="2962"/>
              <a:ext cx="480" cy="0"/>
            </a:xfrm>
            <a:prstGeom prst="line">
              <a:avLst/>
            </a:prstGeom>
            <a:noFill/>
            <a:ln w="38100">
              <a:solidFill>
                <a:schemeClr val="tx1"/>
              </a:solidFill>
              <a:round/>
            </a:ln>
          </p:spPr>
          <p:txBody>
            <a:bodyPr/>
            <a:lstStyle/>
            <a:p>
              <a:endParaRPr lang="zh-CN" altLang="en-US"/>
            </a:p>
          </p:txBody>
        </p:sp>
        <p:sp>
          <p:nvSpPr>
            <p:cNvPr id="111697" name="Line 86"/>
            <p:cNvSpPr>
              <a:spLocks noChangeShapeType="1"/>
            </p:cNvSpPr>
            <p:nvPr/>
          </p:nvSpPr>
          <p:spPr bwMode="auto">
            <a:xfrm flipV="1">
              <a:off x="2336" y="2622"/>
              <a:ext cx="0" cy="352"/>
            </a:xfrm>
            <a:prstGeom prst="line">
              <a:avLst/>
            </a:prstGeom>
            <a:noFill/>
            <a:ln w="38100">
              <a:solidFill>
                <a:schemeClr val="tx1"/>
              </a:solidFill>
              <a:round/>
            </a:ln>
          </p:spPr>
          <p:txBody>
            <a:bodyPr/>
            <a:lstStyle/>
            <a:p>
              <a:endParaRPr lang="zh-CN" altLang="en-US"/>
            </a:p>
          </p:txBody>
        </p:sp>
        <p:sp>
          <p:nvSpPr>
            <p:cNvPr id="111698" name="Line 87"/>
            <p:cNvSpPr>
              <a:spLocks noChangeShapeType="1"/>
            </p:cNvSpPr>
            <p:nvPr/>
          </p:nvSpPr>
          <p:spPr bwMode="auto">
            <a:xfrm flipV="1">
              <a:off x="2336" y="3034"/>
              <a:ext cx="0" cy="352"/>
            </a:xfrm>
            <a:prstGeom prst="line">
              <a:avLst/>
            </a:prstGeom>
            <a:noFill/>
            <a:ln w="38100">
              <a:solidFill>
                <a:schemeClr val="tx1"/>
              </a:solidFill>
              <a:round/>
            </a:ln>
          </p:spPr>
          <p:txBody>
            <a:bodyPr/>
            <a:lstStyle/>
            <a:p>
              <a:endParaRPr lang="zh-CN" altLang="en-US"/>
            </a:p>
          </p:txBody>
        </p:sp>
        <p:sp>
          <p:nvSpPr>
            <p:cNvPr id="111699" name="Rectangle 88"/>
            <p:cNvSpPr>
              <a:spLocks noChangeArrowheads="1"/>
            </p:cNvSpPr>
            <p:nvPr/>
          </p:nvSpPr>
          <p:spPr bwMode="auto">
            <a:xfrm>
              <a:off x="2526"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1700" name="Rectangle 89"/>
            <p:cNvSpPr>
              <a:spLocks noChangeArrowheads="1"/>
            </p:cNvSpPr>
            <p:nvPr/>
          </p:nvSpPr>
          <p:spPr bwMode="auto">
            <a:xfrm>
              <a:off x="2526"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1701" name="Rectangle 90"/>
            <p:cNvSpPr>
              <a:spLocks noChangeArrowheads="1"/>
            </p:cNvSpPr>
            <p:nvPr/>
          </p:nvSpPr>
          <p:spPr bwMode="auto">
            <a:xfrm>
              <a:off x="2534"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1702" name="Line 91"/>
            <p:cNvSpPr>
              <a:spLocks noChangeShapeType="1"/>
            </p:cNvSpPr>
            <p:nvPr/>
          </p:nvSpPr>
          <p:spPr bwMode="auto">
            <a:xfrm>
              <a:off x="2336" y="3048"/>
              <a:ext cx="480" cy="0"/>
            </a:xfrm>
            <a:prstGeom prst="line">
              <a:avLst/>
            </a:prstGeom>
            <a:noFill/>
            <a:ln w="38100">
              <a:solidFill>
                <a:schemeClr val="tx1"/>
              </a:solidFill>
              <a:round/>
            </a:ln>
          </p:spPr>
          <p:txBody>
            <a:bodyPr/>
            <a:lstStyle/>
            <a:p>
              <a:endParaRPr lang="zh-CN" altLang="en-US"/>
            </a:p>
          </p:txBody>
        </p:sp>
        <p:sp>
          <p:nvSpPr>
            <p:cNvPr id="111703" name="Line 92"/>
            <p:cNvSpPr>
              <a:spLocks noChangeShapeType="1"/>
            </p:cNvSpPr>
            <p:nvPr/>
          </p:nvSpPr>
          <p:spPr bwMode="auto">
            <a:xfrm>
              <a:off x="2336" y="3780"/>
              <a:ext cx="480" cy="0"/>
            </a:xfrm>
            <a:prstGeom prst="line">
              <a:avLst/>
            </a:prstGeom>
            <a:noFill/>
            <a:ln w="38100">
              <a:solidFill>
                <a:schemeClr val="tx1"/>
              </a:solidFill>
              <a:round/>
            </a:ln>
          </p:spPr>
          <p:txBody>
            <a:bodyPr/>
            <a:lstStyle/>
            <a:p>
              <a:endParaRPr lang="zh-CN" altLang="en-US"/>
            </a:p>
          </p:txBody>
        </p:sp>
      </p:grpSp>
      <p:grpSp>
        <p:nvGrpSpPr>
          <p:cNvPr id="10" name="Group 93"/>
          <p:cNvGrpSpPr/>
          <p:nvPr/>
        </p:nvGrpSpPr>
        <p:grpSpPr bwMode="auto">
          <a:xfrm>
            <a:off x="3705225" y="3568700"/>
            <a:ext cx="3175" cy="3101975"/>
            <a:chOff x="1854" y="2240"/>
            <a:chExt cx="2" cy="1954"/>
          </a:xfrm>
        </p:grpSpPr>
        <p:sp>
          <p:nvSpPr>
            <p:cNvPr id="111694" name="Line 94"/>
            <p:cNvSpPr>
              <a:spLocks noChangeShapeType="1"/>
            </p:cNvSpPr>
            <p:nvPr/>
          </p:nvSpPr>
          <p:spPr bwMode="auto">
            <a:xfrm flipV="1">
              <a:off x="1856" y="2240"/>
              <a:ext cx="0" cy="1954"/>
            </a:xfrm>
            <a:prstGeom prst="line">
              <a:avLst/>
            </a:prstGeom>
            <a:noFill/>
            <a:ln w="19050">
              <a:solidFill>
                <a:schemeClr val="tx1"/>
              </a:solidFill>
              <a:prstDash val="lgDash"/>
              <a:round/>
            </a:ln>
          </p:spPr>
          <p:txBody>
            <a:bodyPr/>
            <a:lstStyle/>
            <a:p>
              <a:endParaRPr lang="zh-CN" altLang="en-US"/>
            </a:p>
          </p:txBody>
        </p:sp>
        <p:sp>
          <p:nvSpPr>
            <p:cNvPr id="111695" name="Line 95"/>
            <p:cNvSpPr>
              <a:spLocks noChangeShapeType="1"/>
            </p:cNvSpPr>
            <p:nvPr/>
          </p:nvSpPr>
          <p:spPr bwMode="auto">
            <a:xfrm>
              <a:off x="1854" y="2286"/>
              <a:ext cx="0" cy="180"/>
            </a:xfrm>
            <a:prstGeom prst="line">
              <a:avLst/>
            </a:prstGeom>
            <a:noFill/>
            <a:ln w="38100">
              <a:solidFill>
                <a:schemeClr val="tx1"/>
              </a:solidFill>
              <a:round/>
              <a:tailEnd type="arrow" w="med" len="med"/>
            </a:ln>
          </p:spPr>
          <p:txBody>
            <a:bodyPr lIns="0" tIns="0" rIns="0" bIns="0"/>
            <a:lstStyle/>
            <a:p>
              <a:endParaRPr lang="zh-CN" altLang="en-US"/>
            </a:p>
          </p:txBody>
        </p:sp>
      </p:grpSp>
      <p:grpSp>
        <p:nvGrpSpPr>
          <p:cNvPr id="11" name="Group 96"/>
          <p:cNvGrpSpPr/>
          <p:nvPr/>
        </p:nvGrpSpPr>
        <p:grpSpPr bwMode="auto">
          <a:xfrm>
            <a:off x="5229225" y="3571875"/>
            <a:ext cx="1908175" cy="3111500"/>
            <a:chOff x="3294" y="2234"/>
            <a:chExt cx="1202" cy="1960"/>
          </a:xfrm>
        </p:grpSpPr>
        <p:sp>
          <p:nvSpPr>
            <p:cNvPr id="111676" name="Line 97"/>
            <p:cNvSpPr>
              <a:spLocks noChangeShapeType="1"/>
            </p:cNvSpPr>
            <p:nvPr/>
          </p:nvSpPr>
          <p:spPr bwMode="auto">
            <a:xfrm>
              <a:off x="3296" y="2962"/>
              <a:ext cx="480" cy="0"/>
            </a:xfrm>
            <a:prstGeom prst="line">
              <a:avLst/>
            </a:prstGeom>
            <a:noFill/>
            <a:ln w="38100">
              <a:solidFill>
                <a:schemeClr val="tx1"/>
              </a:solidFill>
              <a:round/>
            </a:ln>
          </p:spPr>
          <p:txBody>
            <a:bodyPr/>
            <a:lstStyle/>
            <a:p>
              <a:endParaRPr lang="zh-CN" altLang="en-US"/>
            </a:p>
          </p:txBody>
        </p:sp>
        <p:sp>
          <p:nvSpPr>
            <p:cNvPr id="111677" name="Line 98"/>
            <p:cNvSpPr>
              <a:spLocks noChangeShapeType="1"/>
            </p:cNvSpPr>
            <p:nvPr/>
          </p:nvSpPr>
          <p:spPr bwMode="auto">
            <a:xfrm flipV="1">
              <a:off x="3296" y="2622"/>
              <a:ext cx="0" cy="352"/>
            </a:xfrm>
            <a:prstGeom prst="line">
              <a:avLst/>
            </a:prstGeom>
            <a:noFill/>
            <a:ln w="38100">
              <a:solidFill>
                <a:schemeClr val="tx1"/>
              </a:solidFill>
              <a:round/>
            </a:ln>
          </p:spPr>
          <p:txBody>
            <a:bodyPr/>
            <a:lstStyle/>
            <a:p>
              <a:endParaRPr lang="zh-CN" altLang="en-US"/>
            </a:p>
          </p:txBody>
        </p:sp>
        <p:sp>
          <p:nvSpPr>
            <p:cNvPr id="111678" name="Line 99"/>
            <p:cNvSpPr>
              <a:spLocks noChangeShapeType="1"/>
            </p:cNvSpPr>
            <p:nvPr/>
          </p:nvSpPr>
          <p:spPr bwMode="auto">
            <a:xfrm>
              <a:off x="3296" y="3374"/>
              <a:ext cx="1200" cy="0"/>
            </a:xfrm>
            <a:prstGeom prst="line">
              <a:avLst/>
            </a:prstGeom>
            <a:noFill/>
            <a:ln w="38100">
              <a:solidFill>
                <a:schemeClr val="tx1"/>
              </a:solidFill>
              <a:round/>
            </a:ln>
          </p:spPr>
          <p:txBody>
            <a:bodyPr/>
            <a:lstStyle/>
            <a:p>
              <a:endParaRPr lang="zh-CN" altLang="en-US"/>
            </a:p>
          </p:txBody>
        </p:sp>
        <p:sp>
          <p:nvSpPr>
            <p:cNvPr id="111679" name="Line 100"/>
            <p:cNvSpPr>
              <a:spLocks noChangeShapeType="1"/>
            </p:cNvSpPr>
            <p:nvPr/>
          </p:nvSpPr>
          <p:spPr bwMode="auto">
            <a:xfrm flipV="1">
              <a:off x="3296" y="3034"/>
              <a:ext cx="0" cy="352"/>
            </a:xfrm>
            <a:prstGeom prst="line">
              <a:avLst/>
            </a:prstGeom>
            <a:noFill/>
            <a:ln w="38100">
              <a:solidFill>
                <a:schemeClr val="tx1"/>
              </a:solidFill>
              <a:round/>
            </a:ln>
          </p:spPr>
          <p:txBody>
            <a:bodyPr/>
            <a:lstStyle/>
            <a:p>
              <a:endParaRPr lang="zh-CN" altLang="en-US"/>
            </a:p>
          </p:txBody>
        </p:sp>
        <p:sp>
          <p:nvSpPr>
            <p:cNvPr id="111680" name="Line 101"/>
            <p:cNvSpPr>
              <a:spLocks noChangeShapeType="1"/>
            </p:cNvSpPr>
            <p:nvPr/>
          </p:nvSpPr>
          <p:spPr bwMode="auto">
            <a:xfrm flipV="1">
              <a:off x="3296" y="3438"/>
              <a:ext cx="0" cy="352"/>
            </a:xfrm>
            <a:prstGeom prst="line">
              <a:avLst/>
            </a:prstGeom>
            <a:noFill/>
            <a:ln w="38100">
              <a:solidFill>
                <a:schemeClr val="tx1"/>
              </a:solidFill>
              <a:round/>
            </a:ln>
          </p:spPr>
          <p:txBody>
            <a:bodyPr/>
            <a:lstStyle/>
            <a:p>
              <a:endParaRPr lang="zh-CN" altLang="en-US"/>
            </a:p>
          </p:txBody>
        </p:sp>
        <p:sp>
          <p:nvSpPr>
            <p:cNvPr id="111681" name="Line 102"/>
            <p:cNvSpPr>
              <a:spLocks noChangeShapeType="1"/>
            </p:cNvSpPr>
            <p:nvPr/>
          </p:nvSpPr>
          <p:spPr bwMode="auto">
            <a:xfrm flipV="1">
              <a:off x="3776" y="2620"/>
              <a:ext cx="0" cy="352"/>
            </a:xfrm>
            <a:prstGeom prst="line">
              <a:avLst/>
            </a:prstGeom>
            <a:noFill/>
            <a:ln w="38100">
              <a:solidFill>
                <a:schemeClr val="tx1"/>
              </a:solidFill>
              <a:round/>
            </a:ln>
          </p:spPr>
          <p:txBody>
            <a:bodyPr/>
            <a:lstStyle/>
            <a:p>
              <a:endParaRPr lang="zh-CN" altLang="en-US"/>
            </a:p>
          </p:txBody>
        </p:sp>
        <p:sp>
          <p:nvSpPr>
            <p:cNvPr id="111682" name="Line 103"/>
            <p:cNvSpPr>
              <a:spLocks noChangeShapeType="1"/>
            </p:cNvSpPr>
            <p:nvPr/>
          </p:nvSpPr>
          <p:spPr bwMode="auto">
            <a:xfrm>
              <a:off x="3770" y="2632"/>
              <a:ext cx="486" cy="0"/>
            </a:xfrm>
            <a:prstGeom prst="line">
              <a:avLst/>
            </a:prstGeom>
            <a:noFill/>
            <a:ln w="38100">
              <a:solidFill>
                <a:schemeClr val="tx1"/>
              </a:solidFill>
              <a:round/>
            </a:ln>
          </p:spPr>
          <p:txBody>
            <a:bodyPr/>
            <a:lstStyle/>
            <a:p>
              <a:endParaRPr lang="zh-CN" altLang="en-US"/>
            </a:p>
          </p:txBody>
        </p:sp>
        <p:sp>
          <p:nvSpPr>
            <p:cNvPr id="111683" name="Line 104"/>
            <p:cNvSpPr>
              <a:spLocks noChangeShapeType="1"/>
            </p:cNvSpPr>
            <p:nvPr/>
          </p:nvSpPr>
          <p:spPr bwMode="auto">
            <a:xfrm>
              <a:off x="4256" y="2960"/>
              <a:ext cx="240" cy="0"/>
            </a:xfrm>
            <a:prstGeom prst="line">
              <a:avLst/>
            </a:prstGeom>
            <a:noFill/>
            <a:ln w="38100">
              <a:solidFill>
                <a:schemeClr val="tx1"/>
              </a:solidFill>
              <a:round/>
            </a:ln>
          </p:spPr>
          <p:txBody>
            <a:bodyPr/>
            <a:lstStyle/>
            <a:p>
              <a:endParaRPr lang="zh-CN" altLang="en-US"/>
            </a:p>
          </p:txBody>
        </p:sp>
        <p:sp>
          <p:nvSpPr>
            <p:cNvPr id="111684" name="Line 105"/>
            <p:cNvSpPr>
              <a:spLocks noChangeShapeType="1"/>
            </p:cNvSpPr>
            <p:nvPr/>
          </p:nvSpPr>
          <p:spPr bwMode="auto">
            <a:xfrm flipV="1">
              <a:off x="4256" y="2620"/>
              <a:ext cx="0" cy="352"/>
            </a:xfrm>
            <a:prstGeom prst="line">
              <a:avLst/>
            </a:prstGeom>
            <a:noFill/>
            <a:ln w="38100">
              <a:solidFill>
                <a:schemeClr val="tx1"/>
              </a:solidFill>
              <a:round/>
            </a:ln>
          </p:spPr>
          <p:txBody>
            <a:bodyPr/>
            <a:lstStyle/>
            <a:p>
              <a:endParaRPr lang="zh-CN" altLang="en-US"/>
            </a:p>
          </p:txBody>
        </p:sp>
        <p:sp>
          <p:nvSpPr>
            <p:cNvPr id="111685" name="Line 106"/>
            <p:cNvSpPr>
              <a:spLocks noChangeShapeType="1"/>
            </p:cNvSpPr>
            <p:nvPr/>
          </p:nvSpPr>
          <p:spPr bwMode="auto">
            <a:xfrm>
              <a:off x="3296" y="3448"/>
              <a:ext cx="960" cy="0"/>
            </a:xfrm>
            <a:prstGeom prst="line">
              <a:avLst/>
            </a:prstGeom>
            <a:noFill/>
            <a:ln w="38100">
              <a:solidFill>
                <a:schemeClr val="tx1"/>
              </a:solidFill>
              <a:round/>
            </a:ln>
          </p:spPr>
          <p:txBody>
            <a:bodyPr/>
            <a:lstStyle/>
            <a:p>
              <a:endParaRPr lang="zh-CN" altLang="en-US"/>
            </a:p>
          </p:txBody>
        </p:sp>
        <p:sp>
          <p:nvSpPr>
            <p:cNvPr id="111686" name="Line 107"/>
            <p:cNvSpPr>
              <a:spLocks noChangeShapeType="1"/>
            </p:cNvSpPr>
            <p:nvPr/>
          </p:nvSpPr>
          <p:spPr bwMode="auto">
            <a:xfrm>
              <a:off x="4256" y="3776"/>
              <a:ext cx="240" cy="0"/>
            </a:xfrm>
            <a:prstGeom prst="line">
              <a:avLst/>
            </a:prstGeom>
            <a:noFill/>
            <a:ln w="38100">
              <a:solidFill>
                <a:schemeClr val="tx1"/>
              </a:solidFill>
              <a:round/>
            </a:ln>
          </p:spPr>
          <p:txBody>
            <a:bodyPr/>
            <a:lstStyle/>
            <a:p>
              <a:endParaRPr lang="zh-CN" altLang="en-US"/>
            </a:p>
          </p:txBody>
        </p:sp>
        <p:sp>
          <p:nvSpPr>
            <p:cNvPr id="111687" name="Line 108"/>
            <p:cNvSpPr>
              <a:spLocks noChangeShapeType="1"/>
            </p:cNvSpPr>
            <p:nvPr/>
          </p:nvSpPr>
          <p:spPr bwMode="auto">
            <a:xfrm flipV="1">
              <a:off x="4256" y="3436"/>
              <a:ext cx="0" cy="352"/>
            </a:xfrm>
            <a:prstGeom prst="line">
              <a:avLst/>
            </a:prstGeom>
            <a:noFill/>
            <a:ln w="38100">
              <a:solidFill>
                <a:schemeClr val="tx1"/>
              </a:solidFill>
              <a:round/>
            </a:ln>
          </p:spPr>
          <p:txBody>
            <a:bodyPr/>
            <a:lstStyle/>
            <a:p>
              <a:endParaRPr lang="zh-CN" altLang="en-US"/>
            </a:p>
          </p:txBody>
        </p:sp>
        <p:sp>
          <p:nvSpPr>
            <p:cNvPr id="111688" name="Line 109"/>
            <p:cNvSpPr>
              <a:spLocks noChangeShapeType="1"/>
            </p:cNvSpPr>
            <p:nvPr/>
          </p:nvSpPr>
          <p:spPr bwMode="auto">
            <a:xfrm flipV="1">
              <a:off x="3296" y="2234"/>
              <a:ext cx="0" cy="1954"/>
            </a:xfrm>
            <a:prstGeom prst="line">
              <a:avLst/>
            </a:prstGeom>
            <a:noFill/>
            <a:ln w="19050">
              <a:solidFill>
                <a:schemeClr val="tx1"/>
              </a:solidFill>
              <a:prstDash val="lgDash"/>
              <a:round/>
            </a:ln>
          </p:spPr>
          <p:txBody>
            <a:bodyPr/>
            <a:lstStyle/>
            <a:p>
              <a:endParaRPr lang="zh-CN" altLang="en-US"/>
            </a:p>
          </p:txBody>
        </p:sp>
        <p:sp>
          <p:nvSpPr>
            <p:cNvPr id="111689" name="Line 110"/>
            <p:cNvSpPr>
              <a:spLocks noChangeShapeType="1"/>
            </p:cNvSpPr>
            <p:nvPr/>
          </p:nvSpPr>
          <p:spPr bwMode="auto">
            <a:xfrm flipV="1">
              <a:off x="3776" y="2234"/>
              <a:ext cx="0" cy="1954"/>
            </a:xfrm>
            <a:prstGeom prst="line">
              <a:avLst/>
            </a:prstGeom>
            <a:noFill/>
            <a:ln w="19050">
              <a:solidFill>
                <a:schemeClr val="tx1"/>
              </a:solidFill>
              <a:prstDash val="lgDash"/>
              <a:round/>
            </a:ln>
          </p:spPr>
          <p:txBody>
            <a:bodyPr/>
            <a:lstStyle/>
            <a:p>
              <a:endParaRPr lang="zh-CN" altLang="en-US"/>
            </a:p>
          </p:txBody>
        </p:sp>
        <p:sp>
          <p:nvSpPr>
            <p:cNvPr id="111690" name="Line 111"/>
            <p:cNvSpPr>
              <a:spLocks noChangeShapeType="1"/>
            </p:cNvSpPr>
            <p:nvPr/>
          </p:nvSpPr>
          <p:spPr bwMode="auto">
            <a:xfrm flipV="1">
              <a:off x="4256" y="2240"/>
              <a:ext cx="0" cy="1954"/>
            </a:xfrm>
            <a:prstGeom prst="line">
              <a:avLst/>
            </a:prstGeom>
            <a:noFill/>
            <a:ln w="19050">
              <a:solidFill>
                <a:schemeClr val="tx1"/>
              </a:solidFill>
              <a:prstDash val="lgDash"/>
              <a:round/>
            </a:ln>
          </p:spPr>
          <p:txBody>
            <a:bodyPr/>
            <a:lstStyle/>
            <a:p>
              <a:endParaRPr lang="zh-CN" altLang="en-US"/>
            </a:p>
          </p:txBody>
        </p:sp>
        <p:sp>
          <p:nvSpPr>
            <p:cNvPr id="111691" name="Line 112"/>
            <p:cNvSpPr>
              <a:spLocks noChangeShapeType="1"/>
            </p:cNvSpPr>
            <p:nvPr/>
          </p:nvSpPr>
          <p:spPr bwMode="auto">
            <a:xfrm>
              <a:off x="4254" y="2292"/>
              <a:ext cx="0" cy="180"/>
            </a:xfrm>
            <a:prstGeom prst="line">
              <a:avLst/>
            </a:prstGeom>
            <a:noFill/>
            <a:ln w="38100">
              <a:solidFill>
                <a:schemeClr val="tx1"/>
              </a:solidFill>
              <a:round/>
              <a:tailEnd type="arrow" w="med" len="med"/>
            </a:ln>
          </p:spPr>
          <p:txBody>
            <a:bodyPr lIns="0" tIns="0" rIns="0" bIns="0"/>
            <a:lstStyle/>
            <a:p>
              <a:endParaRPr lang="zh-CN" altLang="en-US"/>
            </a:p>
          </p:txBody>
        </p:sp>
        <p:sp>
          <p:nvSpPr>
            <p:cNvPr id="111692" name="Line 113"/>
            <p:cNvSpPr>
              <a:spLocks noChangeShapeType="1"/>
            </p:cNvSpPr>
            <p:nvPr/>
          </p:nvSpPr>
          <p:spPr bwMode="auto">
            <a:xfrm>
              <a:off x="3774" y="2286"/>
              <a:ext cx="0" cy="180"/>
            </a:xfrm>
            <a:prstGeom prst="line">
              <a:avLst/>
            </a:prstGeom>
            <a:noFill/>
            <a:ln w="38100">
              <a:solidFill>
                <a:schemeClr val="tx1"/>
              </a:solidFill>
              <a:round/>
              <a:tailEnd type="arrow" w="med" len="med"/>
            </a:ln>
          </p:spPr>
          <p:txBody>
            <a:bodyPr lIns="0" tIns="0" rIns="0" bIns="0"/>
            <a:lstStyle/>
            <a:p>
              <a:endParaRPr lang="zh-CN" altLang="en-US"/>
            </a:p>
          </p:txBody>
        </p:sp>
        <p:sp>
          <p:nvSpPr>
            <p:cNvPr id="111693" name="Line 114"/>
            <p:cNvSpPr>
              <a:spLocks noChangeShapeType="1"/>
            </p:cNvSpPr>
            <p:nvPr/>
          </p:nvSpPr>
          <p:spPr bwMode="auto">
            <a:xfrm>
              <a:off x="3294" y="2292"/>
              <a:ext cx="0" cy="180"/>
            </a:xfrm>
            <a:prstGeom prst="line">
              <a:avLst/>
            </a:prstGeom>
            <a:noFill/>
            <a:ln w="38100">
              <a:solidFill>
                <a:schemeClr val="tx1"/>
              </a:solidFill>
              <a:round/>
              <a:tailEnd type="arrow" w="med" len="med"/>
            </a:ln>
          </p:spPr>
          <p:txBody>
            <a:bodyPr lIns="0" tIns="0" rIns="0" bIns="0"/>
            <a:lstStyle/>
            <a:p>
              <a:endParaRPr lang="zh-CN" altLang="en-US"/>
            </a:p>
          </p:txBody>
        </p:sp>
      </p:grpSp>
      <p:grpSp>
        <p:nvGrpSpPr>
          <p:cNvPr id="12" name="Group 115"/>
          <p:cNvGrpSpPr/>
          <p:nvPr/>
        </p:nvGrpSpPr>
        <p:grpSpPr bwMode="auto">
          <a:xfrm>
            <a:off x="1685925" y="6134100"/>
            <a:ext cx="5451475" cy="558800"/>
            <a:chOff x="1062" y="3848"/>
            <a:chExt cx="3434" cy="352"/>
          </a:xfrm>
        </p:grpSpPr>
        <p:sp>
          <p:nvSpPr>
            <p:cNvPr id="111670" name="Line 116"/>
            <p:cNvSpPr>
              <a:spLocks noChangeShapeType="1"/>
            </p:cNvSpPr>
            <p:nvPr/>
          </p:nvSpPr>
          <p:spPr bwMode="auto">
            <a:xfrm>
              <a:off x="1376" y="4190"/>
              <a:ext cx="2394" cy="0"/>
            </a:xfrm>
            <a:prstGeom prst="line">
              <a:avLst/>
            </a:prstGeom>
            <a:noFill/>
            <a:ln w="38100">
              <a:solidFill>
                <a:schemeClr val="tx1"/>
              </a:solidFill>
              <a:round/>
            </a:ln>
          </p:spPr>
          <p:txBody>
            <a:bodyPr/>
            <a:lstStyle/>
            <a:p>
              <a:endParaRPr lang="zh-CN" altLang="en-US"/>
            </a:p>
          </p:txBody>
        </p:sp>
        <p:sp>
          <p:nvSpPr>
            <p:cNvPr id="111671" name="Rectangle 117"/>
            <p:cNvSpPr>
              <a:spLocks noChangeArrowheads="1"/>
            </p:cNvSpPr>
            <p:nvPr/>
          </p:nvSpPr>
          <p:spPr bwMode="auto">
            <a:xfrm>
              <a:off x="1062" y="3877"/>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Y</a:t>
              </a:r>
              <a:endParaRPr kumimoji="1" lang="en-US" altLang="zh-CN" sz="2400" b="1" baseline="-25000">
                <a:latin typeface="Times New Roman" panose="02020603050405020304" pitchFamily="18" charset="0"/>
              </a:endParaRPr>
            </a:p>
          </p:txBody>
        </p:sp>
        <p:sp>
          <p:nvSpPr>
            <p:cNvPr id="111672" name="Line 118"/>
            <p:cNvSpPr>
              <a:spLocks noChangeShapeType="1"/>
            </p:cNvSpPr>
            <p:nvPr/>
          </p:nvSpPr>
          <p:spPr bwMode="auto">
            <a:xfrm flipV="1">
              <a:off x="3776" y="3848"/>
              <a:ext cx="0" cy="352"/>
            </a:xfrm>
            <a:prstGeom prst="line">
              <a:avLst/>
            </a:prstGeom>
            <a:noFill/>
            <a:ln w="38100">
              <a:solidFill>
                <a:schemeClr val="tx1"/>
              </a:solidFill>
              <a:round/>
            </a:ln>
          </p:spPr>
          <p:txBody>
            <a:bodyPr/>
            <a:lstStyle/>
            <a:p>
              <a:endParaRPr lang="zh-CN" altLang="en-US"/>
            </a:p>
          </p:txBody>
        </p:sp>
        <p:sp>
          <p:nvSpPr>
            <p:cNvPr id="111673" name="Line 119"/>
            <p:cNvSpPr>
              <a:spLocks noChangeShapeType="1"/>
            </p:cNvSpPr>
            <p:nvPr/>
          </p:nvSpPr>
          <p:spPr bwMode="auto">
            <a:xfrm>
              <a:off x="3776" y="3860"/>
              <a:ext cx="480" cy="0"/>
            </a:xfrm>
            <a:prstGeom prst="line">
              <a:avLst/>
            </a:prstGeom>
            <a:noFill/>
            <a:ln w="38100">
              <a:solidFill>
                <a:schemeClr val="tx1"/>
              </a:solidFill>
              <a:round/>
            </a:ln>
          </p:spPr>
          <p:txBody>
            <a:bodyPr/>
            <a:lstStyle/>
            <a:p>
              <a:endParaRPr lang="zh-CN" altLang="en-US"/>
            </a:p>
          </p:txBody>
        </p:sp>
        <p:sp>
          <p:nvSpPr>
            <p:cNvPr id="111674" name="Line 120"/>
            <p:cNvSpPr>
              <a:spLocks noChangeShapeType="1"/>
            </p:cNvSpPr>
            <p:nvPr/>
          </p:nvSpPr>
          <p:spPr bwMode="auto">
            <a:xfrm>
              <a:off x="4256" y="4188"/>
              <a:ext cx="240" cy="0"/>
            </a:xfrm>
            <a:prstGeom prst="line">
              <a:avLst/>
            </a:prstGeom>
            <a:noFill/>
            <a:ln w="38100">
              <a:solidFill>
                <a:schemeClr val="tx1"/>
              </a:solidFill>
              <a:round/>
            </a:ln>
          </p:spPr>
          <p:txBody>
            <a:bodyPr/>
            <a:lstStyle/>
            <a:p>
              <a:endParaRPr lang="zh-CN" altLang="en-US"/>
            </a:p>
          </p:txBody>
        </p:sp>
        <p:sp>
          <p:nvSpPr>
            <p:cNvPr id="111675" name="Line 121"/>
            <p:cNvSpPr>
              <a:spLocks noChangeShapeType="1"/>
            </p:cNvSpPr>
            <p:nvPr/>
          </p:nvSpPr>
          <p:spPr bwMode="auto">
            <a:xfrm flipV="1">
              <a:off x="4256" y="3848"/>
              <a:ext cx="0" cy="352"/>
            </a:xfrm>
            <a:prstGeom prst="line">
              <a:avLst/>
            </a:prstGeom>
            <a:noFill/>
            <a:ln w="38100">
              <a:solidFill>
                <a:schemeClr val="tx1"/>
              </a:solidFill>
              <a:round/>
            </a:ln>
          </p:spPr>
          <p:txBody>
            <a:bodyPr/>
            <a:lstStyle/>
            <a:p>
              <a:endParaRPr lang="zh-CN" altLang="en-US"/>
            </a:p>
          </p:txBody>
        </p:sp>
      </p:grpSp>
      <p:grpSp>
        <p:nvGrpSpPr>
          <p:cNvPr id="13" name="Group 122"/>
          <p:cNvGrpSpPr/>
          <p:nvPr/>
        </p:nvGrpSpPr>
        <p:grpSpPr bwMode="auto">
          <a:xfrm>
            <a:off x="4470400" y="4187825"/>
            <a:ext cx="762000" cy="1838325"/>
            <a:chOff x="2816" y="2622"/>
            <a:chExt cx="480" cy="1158"/>
          </a:xfrm>
        </p:grpSpPr>
        <p:sp>
          <p:nvSpPr>
            <p:cNvPr id="111663" name="Line 123"/>
            <p:cNvSpPr>
              <a:spLocks noChangeShapeType="1"/>
            </p:cNvSpPr>
            <p:nvPr/>
          </p:nvSpPr>
          <p:spPr bwMode="auto">
            <a:xfrm flipV="1">
              <a:off x="2816" y="2622"/>
              <a:ext cx="0" cy="352"/>
            </a:xfrm>
            <a:prstGeom prst="line">
              <a:avLst/>
            </a:prstGeom>
            <a:noFill/>
            <a:ln w="38100">
              <a:solidFill>
                <a:schemeClr val="tx1"/>
              </a:solidFill>
              <a:round/>
            </a:ln>
          </p:spPr>
          <p:txBody>
            <a:bodyPr/>
            <a:lstStyle/>
            <a:p>
              <a:endParaRPr lang="zh-CN" altLang="en-US"/>
            </a:p>
          </p:txBody>
        </p:sp>
        <p:sp>
          <p:nvSpPr>
            <p:cNvPr id="111664" name="Line 124"/>
            <p:cNvSpPr>
              <a:spLocks noChangeShapeType="1"/>
            </p:cNvSpPr>
            <p:nvPr/>
          </p:nvSpPr>
          <p:spPr bwMode="auto">
            <a:xfrm>
              <a:off x="2816" y="2634"/>
              <a:ext cx="480" cy="0"/>
            </a:xfrm>
            <a:prstGeom prst="line">
              <a:avLst/>
            </a:prstGeom>
            <a:noFill/>
            <a:ln w="38100">
              <a:solidFill>
                <a:schemeClr val="tx1"/>
              </a:solidFill>
              <a:round/>
            </a:ln>
          </p:spPr>
          <p:txBody>
            <a:bodyPr/>
            <a:lstStyle/>
            <a:p>
              <a:endParaRPr lang="zh-CN" altLang="en-US"/>
            </a:p>
          </p:txBody>
        </p:sp>
        <p:sp>
          <p:nvSpPr>
            <p:cNvPr id="111665" name="Rectangle 125"/>
            <p:cNvSpPr>
              <a:spLocks noChangeArrowheads="1"/>
            </p:cNvSpPr>
            <p:nvPr/>
          </p:nvSpPr>
          <p:spPr bwMode="auto">
            <a:xfrm>
              <a:off x="2998"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1666" name="Rectangle 126"/>
            <p:cNvSpPr>
              <a:spLocks noChangeArrowheads="1"/>
            </p:cNvSpPr>
            <p:nvPr/>
          </p:nvSpPr>
          <p:spPr bwMode="auto">
            <a:xfrm>
              <a:off x="2998"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1667" name="Rectangle 127"/>
            <p:cNvSpPr>
              <a:spLocks noChangeArrowheads="1"/>
            </p:cNvSpPr>
            <p:nvPr/>
          </p:nvSpPr>
          <p:spPr bwMode="auto">
            <a:xfrm>
              <a:off x="3006"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1668" name="Line 128"/>
            <p:cNvSpPr>
              <a:spLocks noChangeShapeType="1"/>
            </p:cNvSpPr>
            <p:nvPr/>
          </p:nvSpPr>
          <p:spPr bwMode="auto">
            <a:xfrm>
              <a:off x="2816" y="3048"/>
              <a:ext cx="480" cy="0"/>
            </a:xfrm>
            <a:prstGeom prst="line">
              <a:avLst/>
            </a:prstGeom>
            <a:noFill/>
            <a:ln w="38100">
              <a:solidFill>
                <a:schemeClr val="tx1"/>
              </a:solidFill>
              <a:round/>
            </a:ln>
          </p:spPr>
          <p:txBody>
            <a:bodyPr/>
            <a:lstStyle/>
            <a:p>
              <a:endParaRPr lang="zh-CN" altLang="en-US"/>
            </a:p>
          </p:txBody>
        </p:sp>
        <p:sp>
          <p:nvSpPr>
            <p:cNvPr id="111669" name="Line 129"/>
            <p:cNvSpPr>
              <a:spLocks noChangeShapeType="1"/>
            </p:cNvSpPr>
            <p:nvPr/>
          </p:nvSpPr>
          <p:spPr bwMode="auto">
            <a:xfrm>
              <a:off x="2816" y="3780"/>
              <a:ext cx="480" cy="0"/>
            </a:xfrm>
            <a:prstGeom prst="line">
              <a:avLst/>
            </a:prstGeom>
            <a:noFill/>
            <a:ln w="38100">
              <a:solidFill>
                <a:schemeClr val="tx1"/>
              </a:solidFill>
              <a:round/>
            </a:ln>
          </p:spPr>
          <p:txBody>
            <a:bodyPr/>
            <a:lstStyle/>
            <a:p>
              <a:endParaRPr lang="zh-CN" altLang="en-US"/>
            </a:p>
          </p:txBody>
        </p:sp>
      </p:grpSp>
      <p:grpSp>
        <p:nvGrpSpPr>
          <p:cNvPr id="14" name="Group 130"/>
          <p:cNvGrpSpPr/>
          <p:nvPr/>
        </p:nvGrpSpPr>
        <p:grpSpPr bwMode="auto">
          <a:xfrm>
            <a:off x="4467225" y="3568700"/>
            <a:ext cx="3175" cy="3101975"/>
            <a:chOff x="1854" y="2240"/>
            <a:chExt cx="2" cy="1954"/>
          </a:xfrm>
        </p:grpSpPr>
        <p:sp>
          <p:nvSpPr>
            <p:cNvPr id="111661" name="Line 131"/>
            <p:cNvSpPr>
              <a:spLocks noChangeShapeType="1"/>
            </p:cNvSpPr>
            <p:nvPr/>
          </p:nvSpPr>
          <p:spPr bwMode="auto">
            <a:xfrm flipV="1">
              <a:off x="1856" y="2240"/>
              <a:ext cx="0" cy="1954"/>
            </a:xfrm>
            <a:prstGeom prst="line">
              <a:avLst/>
            </a:prstGeom>
            <a:noFill/>
            <a:ln w="19050">
              <a:solidFill>
                <a:schemeClr val="tx1"/>
              </a:solidFill>
              <a:prstDash val="lgDash"/>
              <a:round/>
            </a:ln>
          </p:spPr>
          <p:txBody>
            <a:bodyPr/>
            <a:lstStyle/>
            <a:p>
              <a:endParaRPr lang="zh-CN" altLang="en-US"/>
            </a:p>
          </p:txBody>
        </p:sp>
        <p:sp>
          <p:nvSpPr>
            <p:cNvPr id="111662" name="Line 132"/>
            <p:cNvSpPr>
              <a:spLocks noChangeShapeType="1"/>
            </p:cNvSpPr>
            <p:nvPr/>
          </p:nvSpPr>
          <p:spPr bwMode="auto">
            <a:xfrm>
              <a:off x="1854" y="2286"/>
              <a:ext cx="0" cy="180"/>
            </a:xfrm>
            <a:prstGeom prst="line">
              <a:avLst/>
            </a:prstGeom>
            <a:noFill/>
            <a:ln w="38100">
              <a:solidFill>
                <a:schemeClr val="tx1"/>
              </a:solidFill>
              <a:round/>
              <a:tailEnd type="arrow" w="med" len="med"/>
            </a:ln>
          </p:spPr>
          <p:txBody>
            <a:bodyPr lIns="0" tIns="0" rIns="0" bIns="0"/>
            <a:lstStyle/>
            <a:p>
              <a:endParaRPr lang="zh-CN" altLang="en-US"/>
            </a:p>
          </p:txBody>
        </p:sp>
      </p:grpSp>
      <p:grpSp>
        <p:nvGrpSpPr>
          <p:cNvPr id="15" name="Group 133"/>
          <p:cNvGrpSpPr/>
          <p:nvPr/>
        </p:nvGrpSpPr>
        <p:grpSpPr bwMode="auto">
          <a:xfrm>
            <a:off x="2489200" y="4275138"/>
            <a:ext cx="165100" cy="1660525"/>
            <a:chOff x="568" y="2485"/>
            <a:chExt cx="104" cy="1046"/>
          </a:xfrm>
        </p:grpSpPr>
        <p:sp>
          <p:nvSpPr>
            <p:cNvPr id="111658" name="Rectangle 134"/>
            <p:cNvSpPr>
              <a:spLocks noChangeArrowheads="1"/>
            </p:cNvSpPr>
            <p:nvPr/>
          </p:nvSpPr>
          <p:spPr bwMode="auto">
            <a:xfrm>
              <a:off x="568" y="248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1659" name="Rectangle 135"/>
            <p:cNvSpPr>
              <a:spLocks noChangeArrowheads="1"/>
            </p:cNvSpPr>
            <p:nvPr/>
          </p:nvSpPr>
          <p:spPr bwMode="auto">
            <a:xfrm>
              <a:off x="568" y="29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1660" name="Rectangle 136"/>
            <p:cNvSpPr>
              <a:spLocks noChangeArrowheads="1"/>
            </p:cNvSpPr>
            <p:nvPr/>
          </p:nvSpPr>
          <p:spPr bwMode="auto">
            <a:xfrm>
              <a:off x="576" y="33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grpSp>
        <p:nvGrpSpPr>
          <p:cNvPr id="16" name="Group 137"/>
          <p:cNvGrpSpPr/>
          <p:nvPr/>
        </p:nvGrpSpPr>
        <p:grpSpPr bwMode="auto">
          <a:xfrm>
            <a:off x="6858000" y="4224338"/>
            <a:ext cx="165100" cy="1660525"/>
            <a:chOff x="568" y="2485"/>
            <a:chExt cx="104" cy="1046"/>
          </a:xfrm>
        </p:grpSpPr>
        <p:sp>
          <p:nvSpPr>
            <p:cNvPr id="111655" name="Rectangle 138"/>
            <p:cNvSpPr>
              <a:spLocks noChangeArrowheads="1"/>
            </p:cNvSpPr>
            <p:nvPr/>
          </p:nvSpPr>
          <p:spPr bwMode="auto">
            <a:xfrm>
              <a:off x="568" y="248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1656" name="Rectangle 139"/>
            <p:cNvSpPr>
              <a:spLocks noChangeArrowheads="1"/>
            </p:cNvSpPr>
            <p:nvPr/>
          </p:nvSpPr>
          <p:spPr bwMode="auto">
            <a:xfrm>
              <a:off x="568" y="29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1657" name="Rectangle 140"/>
            <p:cNvSpPr>
              <a:spLocks noChangeArrowheads="1"/>
            </p:cNvSpPr>
            <p:nvPr/>
          </p:nvSpPr>
          <p:spPr bwMode="auto">
            <a:xfrm>
              <a:off x="576" y="33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grpSp>
        <p:nvGrpSpPr>
          <p:cNvPr id="17" name="Group 141"/>
          <p:cNvGrpSpPr/>
          <p:nvPr/>
        </p:nvGrpSpPr>
        <p:grpSpPr bwMode="auto">
          <a:xfrm>
            <a:off x="6753225" y="6134100"/>
            <a:ext cx="3175" cy="558800"/>
            <a:chOff x="4398" y="3944"/>
            <a:chExt cx="2" cy="352"/>
          </a:xfrm>
        </p:grpSpPr>
        <p:sp>
          <p:nvSpPr>
            <p:cNvPr id="111653" name="Line 142"/>
            <p:cNvSpPr>
              <a:spLocks noChangeShapeType="1"/>
            </p:cNvSpPr>
            <p:nvPr/>
          </p:nvSpPr>
          <p:spPr bwMode="auto">
            <a:xfrm flipV="1">
              <a:off x="4400" y="3944"/>
              <a:ext cx="0" cy="352"/>
            </a:xfrm>
            <a:prstGeom prst="line">
              <a:avLst/>
            </a:prstGeom>
            <a:noFill/>
            <a:ln w="38100">
              <a:solidFill>
                <a:srgbClr val="FF3300"/>
              </a:solidFill>
              <a:round/>
            </a:ln>
          </p:spPr>
          <p:txBody>
            <a:bodyPr/>
            <a:lstStyle/>
            <a:p>
              <a:endParaRPr lang="zh-CN" altLang="en-US"/>
            </a:p>
          </p:txBody>
        </p:sp>
        <p:sp>
          <p:nvSpPr>
            <p:cNvPr id="111654" name="Line 143"/>
            <p:cNvSpPr>
              <a:spLocks noChangeShapeType="1"/>
            </p:cNvSpPr>
            <p:nvPr/>
          </p:nvSpPr>
          <p:spPr bwMode="auto">
            <a:xfrm>
              <a:off x="4398" y="4044"/>
              <a:ext cx="0" cy="180"/>
            </a:xfrm>
            <a:prstGeom prst="line">
              <a:avLst/>
            </a:prstGeom>
            <a:noFill/>
            <a:ln w="38100">
              <a:solidFill>
                <a:srgbClr val="FF3300"/>
              </a:solidFill>
              <a:round/>
              <a:tailEnd type="arrow" w="med" len="med"/>
            </a:ln>
          </p:spPr>
          <p:txBody>
            <a:bodyPr lIns="0" tIns="0" rIns="0" bIns="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p:stCondLst>
                              <p:cond delay="500"/>
                            </p:stCondLst>
                            <p:childTnLst>
                              <p:par>
                                <p:cTn id="14" presetID="2" presetClass="entr" presetSubtype="2" fill="hold" grpId="0" nodeType="afterEffect">
                                  <p:stCondLst>
                                    <p:cond delay="1000"/>
                                  </p:stCondLst>
                                  <p:childTnLst>
                                    <p:set>
                                      <p:cBhvr>
                                        <p:cTn id="15" dur="1" fill="hold">
                                          <p:stCondLst>
                                            <p:cond delay="0"/>
                                          </p:stCondLst>
                                        </p:cTn>
                                        <p:tgtEl>
                                          <p:spTgt spid="187454"/>
                                        </p:tgtEl>
                                        <p:attrNameLst>
                                          <p:attrName>style.visibility</p:attrName>
                                        </p:attrNameLst>
                                      </p:cBhvr>
                                      <p:to>
                                        <p:strVal val="visible"/>
                                      </p:to>
                                    </p:set>
                                    <p:anim calcmode="lin" valueType="num">
                                      <p:cBhvr additive="base">
                                        <p:cTn id="16" dur="500" fill="hold"/>
                                        <p:tgtEl>
                                          <p:spTgt spid="187454"/>
                                        </p:tgtEl>
                                        <p:attrNameLst>
                                          <p:attrName>ppt_x</p:attrName>
                                        </p:attrNameLst>
                                      </p:cBhvr>
                                      <p:tavLst>
                                        <p:tav tm="0">
                                          <p:val>
                                            <p:strVal val="1+#ppt_w/2"/>
                                          </p:val>
                                        </p:tav>
                                        <p:tav tm="100000">
                                          <p:val>
                                            <p:strVal val="#ppt_x"/>
                                          </p:val>
                                        </p:tav>
                                      </p:tavLst>
                                    </p:anim>
                                    <p:anim calcmode="lin" valueType="num">
                                      <p:cBhvr additive="base">
                                        <p:cTn id="17" dur="500" fill="hold"/>
                                        <p:tgtEl>
                                          <p:spTgt spid="18745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745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linds(horizontal)">
                                      <p:cBhvr>
                                        <p:cTn id="66" dur="500"/>
                                        <p:tgtEl>
                                          <p:spTgt spid="16"/>
                                        </p:tgtEl>
                                      </p:cBhvr>
                                    </p:animEffect>
                                  </p:childTnLst>
                                </p:cTn>
                              </p:par>
                            </p:childTnLst>
                          </p:cTn>
                        </p:par>
                        <p:par>
                          <p:cTn id="67" fill="hold">
                            <p:stCondLst>
                              <p:cond delay="500"/>
                            </p:stCondLst>
                            <p:childTnLst>
                              <p:par>
                                <p:cTn id="68" presetID="3" presetClass="entr" presetSubtype="1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childTnLst>
                          </p:cTn>
                        </p:par>
                        <p:par>
                          <p:cTn id="71" fill="hold">
                            <p:stCondLst>
                              <p:cond delay="1000"/>
                            </p:stCondLst>
                            <p:childTnLst>
                              <p:par>
                                <p:cTn id="72" presetID="22" presetClass="entr" presetSubtype="1" fill="hold"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up)">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54"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381000" y="1231900"/>
            <a:ext cx="7820025" cy="711200"/>
          </a:xfrm>
        </p:spPr>
        <p:txBody>
          <a:bodyPr/>
          <a:lstStyle/>
          <a:p>
            <a:pPr algn="l" eaLnBrk="1" hangingPunct="1"/>
            <a:r>
              <a:rPr lang="zh-CN" altLang="en-US" sz="3600" b="1" dirty="0">
                <a:solidFill>
                  <a:srgbClr val="FF3300"/>
                </a:solidFill>
                <a:latin typeface="楷体_GB2312" pitchFamily="49" charset="-122"/>
                <a:ea typeface="楷体_GB2312" pitchFamily="49" charset="-122"/>
              </a:rPr>
              <a:t>二、异步时序逻辑电路的分析方法</a:t>
            </a:r>
            <a:endParaRPr lang="zh-CN" altLang="en-US" sz="3600" b="1" dirty="0">
              <a:solidFill>
                <a:srgbClr val="FF3300"/>
              </a:solidFill>
              <a:latin typeface="楷体_GB2312" pitchFamily="49" charset="-122"/>
              <a:ea typeface="楷体_GB2312" pitchFamily="49" charset="-122"/>
            </a:endParaRPr>
          </a:p>
        </p:txBody>
      </p:sp>
      <p:sp>
        <p:nvSpPr>
          <p:cNvPr id="188419" name="Text Box 3"/>
          <p:cNvSpPr txBox="1">
            <a:spLocks noChangeArrowheads="1"/>
          </p:cNvSpPr>
          <p:nvPr/>
        </p:nvSpPr>
        <p:spPr bwMode="auto">
          <a:xfrm>
            <a:off x="1244600" y="2547938"/>
            <a:ext cx="6711950" cy="2428875"/>
          </a:xfrm>
          <a:prstGeom prst="rect">
            <a:avLst/>
          </a:prstGeom>
          <a:solidFill>
            <a:schemeClr val="bg1">
              <a:alpha val="50195"/>
            </a:schemeClr>
          </a:solidFill>
          <a:ln w="9525">
            <a:noFill/>
            <a:miter lim="800000"/>
          </a:ln>
        </p:spPr>
        <p:txBody>
          <a:bodyPr>
            <a:spAutoFit/>
          </a:bodyPr>
          <a:lstStyle/>
          <a:p>
            <a:pPr>
              <a:spcBef>
                <a:spcPct val="80000"/>
              </a:spcBef>
            </a:pPr>
            <a:r>
              <a:rPr kumimoji="1" lang="zh-CN" altLang="en-US" sz="2400" b="1" dirty="0">
                <a:solidFill>
                  <a:srgbClr val="FF5050"/>
                </a:solidFill>
                <a:latin typeface="宋体" panose="02010600030101010101" pitchFamily="2" charset="-122"/>
              </a:rPr>
              <a:t>　　异步</a:t>
            </a:r>
            <a:r>
              <a:rPr kumimoji="1" lang="zh-CN" altLang="en-US" sz="2400" b="1" dirty="0">
                <a:latin typeface="宋体" panose="02010600030101010101" pitchFamily="2" charset="-122"/>
              </a:rPr>
              <a:t>与同步时序电路的根本区别在于前者</a:t>
            </a:r>
            <a:endParaRPr kumimoji="1" lang="zh-CN" altLang="en-US" sz="2400" b="1" dirty="0">
              <a:latin typeface="宋体" panose="02010600030101010101" pitchFamily="2" charset="-122"/>
            </a:endParaRPr>
          </a:p>
          <a:p>
            <a:pPr>
              <a:spcBef>
                <a:spcPct val="80000"/>
              </a:spcBef>
            </a:pPr>
            <a:r>
              <a:rPr kumimoji="1" lang="zh-CN" altLang="en-US" sz="2400" b="1" dirty="0">
                <a:solidFill>
                  <a:srgbClr val="FF5050"/>
                </a:solidFill>
                <a:latin typeface="宋体" panose="02010600030101010101" pitchFamily="2" charset="-122"/>
              </a:rPr>
              <a:t>不受同一时钟控制</a:t>
            </a:r>
            <a:r>
              <a:rPr kumimoji="1" lang="zh-CN" altLang="en-US" sz="2400" b="1" dirty="0">
                <a:latin typeface="宋体" panose="02010600030101010101" pitchFamily="2" charset="-122"/>
              </a:rPr>
              <a:t>，而后者受同一时钟控制。</a:t>
            </a:r>
            <a:endParaRPr kumimoji="1" lang="zh-CN" altLang="en-US" sz="2400" b="1" dirty="0">
              <a:latin typeface="宋体" panose="02010600030101010101" pitchFamily="2" charset="-122"/>
            </a:endParaRPr>
          </a:p>
          <a:p>
            <a:pPr>
              <a:spcBef>
                <a:spcPct val="80000"/>
              </a:spcBef>
            </a:pPr>
            <a:r>
              <a:rPr kumimoji="1" lang="zh-CN" altLang="en-US" sz="2400" b="1" dirty="0">
                <a:latin typeface="宋体" panose="02010600030101010101" pitchFamily="2" charset="-122"/>
              </a:rPr>
              <a:t>因此，分析异步时序电路时</a:t>
            </a:r>
            <a:r>
              <a:rPr kumimoji="1" lang="zh-CN" altLang="en-US" sz="2400" b="1" dirty="0">
                <a:solidFill>
                  <a:srgbClr val="FF5050"/>
                </a:solidFill>
                <a:latin typeface="宋体" panose="02010600030101010101" pitchFamily="2" charset="-122"/>
              </a:rPr>
              <a:t>需写出时钟方程</a:t>
            </a:r>
            <a:r>
              <a:rPr kumimoji="1" lang="zh-CN" altLang="en-US" sz="2400" b="1" dirty="0">
                <a:latin typeface="宋体" panose="02010600030101010101" pitchFamily="2" charset="-122"/>
              </a:rPr>
              <a:t>，</a:t>
            </a:r>
            <a:endParaRPr kumimoji="1" lang="zh-CN" altLang="en-US" sz="2400" b="1" dirty="0">
              <a:latin typeface="宋体" panose="02010600030101010101" pitchFamily="2" charset="-122"/>
            </a:endParaRPr>
          </a:p>
          <a:p>
            <a:pPr>
              <a:spcBef>
                <a:spcPct val="80000"/>
              </a:spcBef>
            </a:pPr>
            <a:r>
              <a:rPr kumimoji="1" lang="zh-CN" altLang="en-US" sz="2400" b="1" dirty="0">
                <a:latin typeface="宋体" panose="02010600030101010101" pitchFamily="2" charset="-122"/>
              </a:rPr>
              <a:t>并特别注意各触发器的时钟条件何时满足。</a:t>
            </a:r>
            <a:endParaRPr kumimoji="1"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left)">
                                      <p:cBhvr>
                                        <p:cTn id="7" dur="500"/>
                                        <p:tgtEl>
                                          <p:spTgt spid="188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wipe(left)">
                                      <p:cBhvr>
                                        <p:cTn id="12" dur="500"/>
                                        <p:tgtEl>
                                          <p:spTgt spid="18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482600"/>
            <a:ext cx="7772400" cy="1143000"/>
          </a:xfrm>
        </p:spPr>
        <p:txBody>
          <a:bodyPr/>
          <a:lstStyle/>
          <a:p>
            <a:pPr eaLnBrk="1" hangingPunct="1"/>
            <a:r>
              <a:rPr lang="zh-CN" altLang="en-US" sz="2400">
                <a:solidFill>
                  <a:schemeClr val="bg1"/>
                </a:solidFill>
              </a:rPr>
              <a:t>分析举例</a:t>
            </a:r>
            <a:endParaRPr lang="zh-CN" altLang="en-US" sz="2400">
              <a:solidFill>
                <a:schemeClr val="bg1"/>
              </a:solidFill>
            </a:endParaRPr>
          </a:p>
        </p:txBody>
      </p:sp>
      <p:sp>
        <p:nvSpPr>
          <p:cNvPr id="189443" name="Text Box 3"/>
          <p:cNvSpPr txBox="1">
            <a:spLocks noChangeArrowheads="1"/>
          </p:cNvSpPr>
          <p:nvPr/>
        </p:nvSpPr>
        <p:spPr bwMode="auto">
          <a:xfrm>
            <a:off x="1211263" y="655638"/>
            <a:ext cx="7532687" cy="822325"/>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例</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试分析图示电路的逻辑功能，并画出状态转换图</a:t>
            </a:r>
            <a:br>
              <a:rPr kumimoji="1" lang="zh-CN" altLang="en-US" sz="2400" b="1" dirty="0">
                <a:latin typeface="宋体" panose="02010600030101010101" pitchFamily="2" charset="-122"/>
              </a:rPr>
            </a:br>
            <a:r>
              <a:rPr kumimoji="1" lang="zh-CN" altLang="en-US" sz="2400" b="1" dirty="0">
                <a:latin typeface="宋体" panose="02010600030101010101" pitchFamily="2" charset="-122"/>
              </a:rPr>
              <a:t>　　 和时序图。</a:t>
            </a:r>
            <a:endParaRPr kumimoji="1" lang="zh-CN" altLang="en-US" sz="2400" b="1" dirty="0">
              <a:latin typeface="宋体" panose="02010600030101010101" pitchFamily="2" charset="-122"/>
            </a:endParaRPr>
          </a:p>
        </p:txBody>
      </p:sp>
      <p:sp>
        <p:nvSpPr>
          <p:cNvPr id="189444" name="AutoShape 4"/>
          <p:cNvSpPr>
            <a:spLocks noChangeArrowheads="1"/>
          </p:cNvSpPr>
          <p:nvPr/>
        </p:nvSpPr>
        <p:spPr bwMode="auto">
          <a:xfrm>
            <a:off x="725488" y="7874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189445" name="Text Box 5"/>
          <p:cNvSpPr txBox="1">
            <a:spLocks noChangeArrowheads="1"/>
          </p:cNvSpPr>
          <p:nvPr/>
        </p:nvSpPr>
        <p:spPr bwMode="auto">
          <a:xfrm>
            <a:off x="1270000" y="5729288"/>
            <a:ext cx="5351463" cy="457200"/>
          </a:xfrm>
          <a:prstGeom prst="rect">
            <a:avLst/>
          </a:prstGeom>
          <a:noFill/>
          <a:ln w="9525">
            <a:noFill/>
            <a:miter lim="800000"/>
          </a:ln>
        </p:spPr>
        <p:txBody>
          <a:bodyPr>
            <a:spAutoFit/>
          </a:bodyPr>
          <a:lstStyle/>
          <a:p>
            <a:pPr>
              <a:spcBef>
                <a:spcPct val="50000"/>
              </a:spcBef>
            </a:pPr>
            <a:r>
              <a:rPr kumimoji="1" lang="zh-CN" altLang="en-US" sz="2400" b="1">
                <a:latin typeface="宋体" panose="02010600030101010101" pitchFamily="2" charset="-122"/>
              </a:rPr>
              <a:t>这是异步时序逻辑电路。分析如下：</a:t>
            </a:r>
            <a:endParaRPr kumimoji="1" lang="zh-CN" altLang="en-US" sz="2400" b="1">
              <a:latin typeface="宋体" panose="02010600030101010101" pitchFamily="2" charset="-122"/>
            </a:endParaRPr>
          </a:p>
        </p:txBody>
      </p:sp>
      <p:sp>
        <p:nvSpPr>
          <p:cNvPr id="189446" name="Rectangle 6"/>
          <p:cNvSpPr>
            <a:spLocks noChangeArrowheads="1"/>
          </p:cNvSpPr>
          <p:nvPr/>
        </p:nvSpPr>
        <p:spPr bwMode="auto">
          <a:xfrm>
            <a:off x="696913" y="5722938"/>
            <a:ext cx="4578350" cy="457200"/>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解：</a:t>
            </a:r>
            <a:endParaRPr kumimoji="1" lang="zh-CN" altLang="en-US" sz="2400" b="1" baseline="-25000">
              <a:solidFill>
                <a:srgbClr val="FF3300"/>
              </a:solidFill>
              <a:latin typeface="Times New Roman" panose="02020603050405020304" pitchFamily="18" charset="0"/>
            </a:endParaRPr>
          </a:p>
        </p:txBody>
      </p:sp>
      <p:grpSp>
        <p:nvGrpSpPr>
          <p:cNvPr id="2" name="Group 7"/>
          <p:cNvGrpSpPr/>
          <p:nvPr/>
        </p:nvGrpSpPr>
        <p:grpSpPr bwMode="auto">
          <a:xfrm>
            <a:off x="1298575" y="1865313"/>
            <a:ext cx="7170738" cy="3475037"/>
            <a:chOff x="650" y="1767"/>
            <a:chExt cx="4517" cy="2189"/>
          </a:xfrm>
        </p:grpSpPr>
        <p:sp>
          <p:nvSpPr>
            <p:cNvPr id="42043" name="AutoShape 8"/>
            <p:cNvSpPr>
              <a:spLocks noChangeArrowheads="1"/>
            </p:cNvSpPr>
            <p:nvPr/>
          </p:nvSpPr>
          <p:spPr bwMode="auto">
            <a:xfrm>
              <a:off x="650" y="1799"/>
              <a:ext cx="4517" cy="2157"/>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41986" name="Object 9"/>
            <p:cNvGraphicFramePr>
              <a:graphicFrameLocks noChangeAspect="1"/>
            </p:cNvGraphicFramePr>
            <p:nvPr/>
          </p:nvGraphicFramePr>
          <p:xfrm>
            <a:off x="1008" y="2022"/>
            <a:ext cx="4003" cy="1860"/>
          </p:xfrm>
          <a:graphic>
            <a:graphicData uri="http://schemas.openxmlformats.org/presentationml/2006/ole">
              <mc:AlternateContent xmlns:mc="http://schemas.openxmlformats.org/markup-compatibility/2006">
                <mc:Choice xmlns:v="urn:schemas-microsoft-com:vml" Requires="v">
                  <p:oleObj spid="_x0000_s42004" name="BMP 图象" r:id="rId1" imgW="6353175" imgH="2952750" progId="Paint.Picture">
                    <p:embed/>
                  </p:oleObj>
                </mc:Choice>
                <mc:Fallback>
                  <p:oleObj name="BMP 图象" r:id="rId1" imgW="6353175" imgH="2952750" progId="Paint.Picture">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2022"/>
                          <a:ext cx="4003" cy="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44" name="Rectangle 10"/>
            <p:cNvSpPr>
              <a:spLocks noChangeArrowheads="1"/>
            </p:cNvSpPr>
            <p:nvPr/>
          </p:nvSpPr>
          <p:spPr bwMode="auto">
            <a:xfrm>
              <a:off x="1695" y="2892"/>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42045" name="Rectangle 11"/>
            <p:cNvSpPr>
              <a:spLocks noChangeArrowheads="1"/>
            </p:cNvSpPr>
            <p:nvPr/>
          </p:nvSpPr>
          <p:spPr bwMode="auto">
            <a:xfrm>
              <a:off x="1604" y="270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42046" name="Rectangle 12"/>
            <p:cNvSpPr>
              <a:spLocks noChangeArrowheads="1"/>
            </p:cNvSpPr>
            <p:nvPr/>
          </p:nvSpPr>
          <p:spPr bwMode="auto">
            <a:xfrm>
              <a:off x="1607" y="3102"/>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42047" name="Rectangle 13"/>
            <p:cNvSpPr>
              <a:spLocks noChangeArrowheads="1"/>
            </p:cNvSpPr>
            <p:nvPr/>
          </p:nvSpPr>
          <p:spPr bwMode="auto">
            <a:xfrm>
              <a:off x="1606" y="3299"/>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42048" name="Rectangle 14"/>
            <p:cNvSpPr>
              <a:spLocks noChangeArrowheads="1"/>
            </p:cNvSpPr>
            <p:nvPr/>
          </p:nvSpPr>
          <p:spPr bwMode="auto">
            <a:xfrm>
              <a:off x="2746" y="2916"/>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42049" name="Rectangle 15"/>
            <p:cNvSpPr>
              <a:spLocks noChangeArrowheads="1"/>
            </p:cNvSpPr>
            <p:nvPr/>
          </p:nvSpPr>
          <p:spPr bwMode="auto">
            <a:xfrm>
              <a:off x="2671" y="270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42050" name="Rectangle 16"/>
            <p:cNvSpPr>
              <a:spLocks noChangeArrowheads="1"/>
            </p:cNvSpPr>
            <p:nvPr/>
          </p:nvSpPr>
          <p:spPr bwMode="auto">
            <a:xfrm>
              <a:off x="2674" y="311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42051" name="Rectangle 17"/>
            <p:cNvSpPr>
              <a:spLocks noChangeArrowheads="1"/>
            </p:cNvSpPr>
            <p:nvPr/>
          </p:nvSpPr>
          <p:spPr bwMode="auto">
            <a:xfrm>
              <a:off x="2673" y="3315"/>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42052" name="Rectangle 18"/>
            <p:cNvSpPr>
              <a:spLocks noChangeArrowheads="1"/>
            </p:cNvSpPr>
            <p:nvPr/>
          </p:nvSpPr>
          <p:spPr bwMode="auto">
            <a:xfrm>
              <a:off x="3947" y="2915"/>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42053" name="Rectangle 19"/>
            <p:cNvSpPr>
              <a:spLocks noChangeArrowheads="1"/>
            </p:cNvSpPr>
            <p:nvPr/>
          </p:nvSpPr>
          <p:spPr bwMode="auto">
            <a:xfrm>
              <a:off x="4048" y="2665"/>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42054" name="Rectangle 20"/>
            <p:cNvSpPr>
              <a:spLocks noChangeArrowheads="1"/>
            </p:cNvSpPr>
            <p:nvPr/>
          </p:nvSpPr>
          <p:spPr bwMode="auto">
            <a:xfrm>
              <a:off x="3859" y="309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42055" name="Rectangle 21"/>
            <p:cNvSpPr>
              <a:spLocks noChangeArrowheads="1"/>
            </p:cNvSpPr>
            <p:nvPr/>
          </p:nvSpPr>
          <p:spPr bwMode="auto">
            <a:xfrm>
              <a:off x="3858" y="3306"/>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42056" name="Rectangle 22"/>
            <p:cNvSpPr>
              <a:spLocks noChangeArrowheads="1"/>
            </p:cNvSpPr>
            <p:nvPr/>
          </p:nvSpPr>
          <p:spPr bwMode="auto">
            <a:xfrm>
              <a:off x="1748" y="2423"/>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2057" name="Rectangle 23"/>
            <p:cNvSpPr>
              <a:spLocks noChangeArrowheads="1"/>
            </p:cNvSpPr>
            <p:nvPr/>
          </p:nvSpPr>
          <p:spPr bwMode="auto">
            <a:xfrm>
              <a:off x="2800" y="2425"/>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42058" name="Rectangle 24"/>
            <p:cNvSpPr>
              <a:spLocks noChangeArrowheads="1"/>
            </p:cNvSpPr>
            <p:nvPr/>
          </p:nvSpPr>
          <p:spPr bwMode="auto">
            <a:xfrm>
              <a:off x="3986" y="2418"/>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42059" name="Rectangle 25"/>
            <p:cNvSpPr>
              <a:spLocks noChangeArrowheads="1"/>
            </p:cNvSpPr>
            <p:nvPr/>
          </p:nvSpPr>
          <p:spPr bwMode="auto">
            <a:xfrm>
              <a:off x="2269" y="1778"/>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2060" name="Rectangle 26"/>
            <p:cNvSpPr>
              <a:spLocks noChangeArrowheads="1"/>
            </p:cNvSpPr>
            <p:nvPr/>
          </p:nvSpPr>
          <p:spPr bwMode="auto">
            <a:xfrm>
              <a:off x="3304" y="1767"/>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42061" name="Rectangle 27"/>
            <p:cNvSpPr>
              <a:spLocks noChangeArrowheads="1"/>
            </p:cNvSpPr>
            <p:nvPr/>
          </p:nvSpPr>
          <p:spPr bwMode="auto">
            <a:xfrm>
              <a:off x="4673" y="1775"/>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42062" name="Rectangle 28"/>
            <p:cNvSpPr>
              <a:spLocks noChangeArrowheads="1"/>
            </p:cNvSpPr>
            <p:nvPr/>
          </p:nvSpPr>
          <p:spPr bwMode="auto">
            <a:xfrm>
              <a:off x="4973" y="2718"/>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Y</a:t>
              </a:r>
              <a:endParaRPr kumimoji="1" lang="en-US" altLang="zh-CN" sz="2400" b="1" baseline="-25000">
                <a:latin typeface="Times New Roman" panose="02020603050405020304" pitchFamily="18" charset="0"/>
              </a:endParaRPr>
            </a:p>
          </p:txBody>
        </p:sp>
        <p:sp>
          <p:nvSpPr>
            <p:cNvPr id="42063" name="Rectangle 29"/>
            <p:cNvSpPr>
              <a:spLocks noChangeArrowheads="1"/>
            </p:cNvSpPr>
            <p:nvPr/>
          </p:nvSpPr>
          <p:spPr bwMode="auto">
            <a:xfrm>
              <a:off x="710" y="346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42064" name="Rectangle 30"/>
            <p:cNvSpPr>
              <a:spLocks noChangeArrowheads="1"/>
            </p:cNvSpPr>
            <p:nvPr/>
          </p:nvSpPr>
          <p:spPr bwMode="auto">
            <a:xfrm>
              <a:off x="845" y="2069"/>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黑体" panose="02010609060101010101" pitchFamily="49" charset="-122"/>
                  <a:ea typeface="黑体" panose="02010609060101010101" pitchFamily="49" charset="-122"/>
                </a:rPr>
                <a:t>1</a:t>
              </a:r>
              <a:endParaRPr kumimoji="1" lang="en-US" altLang="zh-CN" sz="2400" b="1">
                <a:latin typeface="黑体" panose="02010609060101010101" pitchFamily="49" charset="-122"/>
                <a:ea typeface="黑体" panose="02010609060101010101" pitchFamily="49" charset="-122"/>
              </a:endParaRPr>
            </a:p>
          </p:txBody>
        </p:sp>
        <p:sp>
          <p:nvSpPr>
            <p:cNvPr id="42065" name="Rectangle 31"/>
            <p:cNvSpPr>
              <a:spLocks noChangeArrowheads="1"/>
            </p:cNvSpPr>
            <p:nvPr/>
          </p:nvSpPr>
          <p:spPr bwMode="auto">
            <a:xfrm>
              <a:off x="741" y="3687"/>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R</a:t>
              </a:r>
              <a:r>
                <a:rPr kumimoji="1" lang="en-US" altLang="zh-CN" sz="2400" b="1" i="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42066" name="Line 32"/>
            <p:cNvSpPr>
              <a:spLocks noChangeShapeType="1"/>
            </p:cNvSpPr>
            <p:nvPr/>
          </p:nvSpPr>
          <p:spPr bwMode="auto">
            <a:xfrm>
              <a:off x="760" y="3712"/>
              <a:ext cx="192" cy="0"/>
            </a:xfrm>
            <a:prstGeom prst="line">
              <a:avLst/>
            </a:prstGeom>
            <a:noFill/>
            <a:ln w="19050">
              <a:solidFill>
                <a:schemeClr val="tx1"/>
              </a:solidFill>
              <a:round/>
            </a:ln>
          </p:spPr>
          <p:txBody>
            <a:bodyPr lIns="0" tIns="0" rIns="0" bIns="0"/>
            <a:lstStyle/>
            <a:p>
              <a:endParaRPr lang="zh-CN" altLang="en-US"/>
            </a:p>
          </p:txBody>
        </p:sp>
      </p:grpSp>
      <p:grpSp>
        <p:nvGrpSpPr>
          <p:cNvPr id="3" name="Group 33"/>
          <p:cNvGrpSpPr/>
          <p:nvPr/>
        </p:nvGrpSpPr>
        <p:grpSpPr bwMode="auto">
          <a:xfrm>
            <a:off x="1393825" y="3651250"/>
            <a:ext cx="5511800" cy="1271588"/>
            <a:chOff x="718" y="2892"/>
            <a:chExt cx="3472" cy="801"/>
          </a:xfrm>
        </p:grpSpPr>
        <p:grpSp>
          <p:nvGrpSpPr>
            <p:cNvPr id="42027" name="Group 34"/>
            <p:cNvGrpSpPr/>
            <p:nvPr/>
          </p:nvGrpSpPr>
          <p:grpSpPr bwMode="auto">
            <a:xfrm rot="5400000">
              <a:off x="1529" y="2976"/>
              <a:ext cx="168" cy="96"/>
              <a:chOff x="2412" y="3725"/>
              <a:chExt cx="168" cy="96"/>
            </a:xfrm>
          </p:grpSpPr>
          <p:sp>
            <p:nvSpPr>
              <p:cNvPr id="42041" name="Line 35"/>
              <p:cNvSpPr>
                <a:spLocks noChangeShapeType="1"/>
              </p:cNvSpPr>
              <p:nvPr/>
            </p:nvSpPr>
            <p:spPr bwMode="auto">
              <a:xfrm flipV="1">
                <a:off x="2412" y="3733"/>
                <a:ext cx="88" cy="88"/>
              </a:xfrm>
              <a:prstGeom prst="line">
                <a:avLst/>
              </a:prstGeom>
              <a:noFill/>
              <a:ln w="28575">
                <a:solidFill>
                  <a:srgbClr val="FF3300"/>
                </a:solidFill>
                <a:round/>
              </a:ln>
            </p:spPr>
            <p:txBody>
              <a:bodyPr>
                <a:spAutoFit/>
              </a:bodyPr>
              <a:lstStyle/>
              <a:p>
                <a:endParaRPr lang="zh-CN" altLang="en-US"/>
              </a:p>
            </p:txBody>
          </p:sp>
          <p:sp>
            <p:nvSpPr>
              <p:cNvPr id="42042" name="Line 36"/>
              <p:cNvSpPr>
                <a:spLocks noChangeShapeType="1"/>
              </p:cNvSpPr>
              <p:nvPr/>
            </p:nvSpPr>
            <p:spPr bwMode="auto">
              <a:xfrm flipH="1" flipV="1">
                <a:off x="2492" y="3725"/>
                <a:ext cx="88" cy="88"/>
              </a:xfrm>
              <a:prstGeom prst="line">
                <a:avLst/>
              </a:prstGeom>
              <a:noFill/>
              <a:ln w="28575">
                <a:solidFill>
                  <a:srgbClr val="FF3300"/>
                </a:solidFill>
                <a:round/>
              </a:ln>
            </p:spPr>
            <p:txBody>
              <a:bodyPr>
                <a:spAutoFit/>
              </a:bodyPr>
              <a:lstStyle/>
              <a:p>
                <a:endParaRPr lang="zh-CN" altLang="en-US"/>
              </a:p>
            </p:txBody>
          </p:sp>
        </p:grpSp>
        <p:grpSp>
          <p:nvGrpSpPr>
            <p:cNvPr id="42028" name="Group 37"/>
            <p:cNvGrpSpPr/>
            <p:nvPr/>
          </p:nvGrpSpPr>
          <p:grpSpPr bwMode="auto">
            <a:xfrm rot="5400000">
              <a:off x="3788" y="2974"/>
              <a:ext cx="168" cy="96"/>
              <a:chOff x="2412" y="3725"/>
              <a:chExt cx="168" cy="96"/>
            </a:xfrm>
          </p:grpSpPr>
          <p:sp>
            <p:nvSpPr>
              <p:cNvPr id="42039" name="Line 38"/>
              <p:cNvSpPr>
                <a:spLocks noChangeShapeType="1"/>
              </p:cNvSpPr>
              <p:nvPr/>
            </p:nvSpPr>
            <p:spPr bwMode="auto">
              <a:xfrm flipV="1">
                <a:off x="2412" y="3733"/>
                <a:ext cx="88" cy="88"/>
              </a:xfrm>
              <a:prstGeom prst="line">
                <a:avLst/>
              </a:prstGeom>
              <a:noFill/>
              <a:ln w="28575">
                <a:solidFill>
                  <a:srgbClr val="FF3300"/>
                </a:solidFill>
                <a:round/>
              </a:ln>
            </p:spPr>
            <p:txBody>
              <a:bodyPr>
                <a:spAutoFit/>
              </a:bodyPr>
              <a:lstStyle/>
              <a:p>
                <a:endParaRPr lang="zh-CN" altLang="en-US"/>
              </a:p>
            </p:txBody>
          </p:sp>
          <p:sp>
            <p:nvSpPr>
              <p:cNvPr id="42040" name="Line 39"/>
              <p:cNvSpPr>
                <a:spLocks noChangeShapeType="1"/>
              </p:cNvSpPr>
              <p:nvPr/>
            </p:nvSpPr>
            <p:spPr bwMode="auto">
              <a:xfrm flipH="1" flipV="1">
                <a:off x="2492" y="3725"/>
                <a:ext cx="88" cy="88"/>
              </a:xfrm>
              <a:prstGeom prst="line">
                <a:avLst/>
              </a:prstGeom>
              <a:noFill/>
              <a:ln w="28575">
                <a:solidFill>
                  <a:srgbClr val="FF3300"/>
                </a:solidFill>
                <a:round/>
              </a:ln>
            </p:spPr>
            <p:txBody>
              <a:bodyPr>
                <a:spAutoFit/>
              </a:bodyPr>
              <a:lstStyle/>
              <a:p>
                <a:endParaRPr lang="zh-CN" altLang="en-US"/>
              </a:p>
            </p:txBody>
          </p:sp>
        </p:grpSp>
        <p:sp>
          <p:nvSpPr>
            <p:cNvPr id="42029" name="Rectangle 40"/>
            <p:cNvSpPr>
              <a:spLocks noChangeArrowheads="1"/>
            </p:cNvSpPr>
            <p:nvPr/>
          </p:nvSpPr>
          <p:spPr bwMode="auto">
            <a:xfrm>
              <a:off x="718" y="346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CP</a:t>
              </a:r>
              <a:endParaRPr kumimoji="1" lang="en-US" altLang="zh-CN" sz="2400" b="1" baseline="-25000">
                <a:solidFill>
                  <a:srgbClr val="FF3300"/>
                </a:solidFill>
                <a:latin typeface="Times New Roman" panose="02020603050405020304" pitchFamily="18" charset="0"/>
              </a:endParaRPr>
            </a:p>
          </p:txBody>
        </p:sp>
        <p:sp>
          <p:nvSpPr>
            <p:cNvPr id="42030" name="Rectangle 41"/>
            <p:cNvSpPr>
              <a:spLocks noChangeArrowheads="1"/>
            </p:cNvSpPr>
            <p:nvPr/>
          </p:nvSpPr>
          <p:spPr bwMode="auto">
            <a:xfrm>
              <a:off x="1703" y="2892"/>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C1</a:t>
              </a:r>
              <a:endParaRPr kumimoji="1" lang="en-US" altLang="zh-CN" sz="2400" b="1">
                <a:solidFill>
                  <a:srgbClr val="FF3300"/>
                </a:solidFill>
                <a:latin typeface="Times New Roman" panose="02020603050405020304" pitchFamily="18" charset="0"/>
              </a:endParaRPr>
            </a:p>
          </p:txBody>
        </p:sp>
        <p:sp>
          <p:nvSpPr>
            <p:cNvPr id="42031" name="Rectangle 42"/>
            <p:cNvSpPr>
              <a:spLocks noChangeArrowheads="1"/>
            </p:cNvSpPr>
            <p:nvPr/>
          </p:nvSpPr>
          <p:spPr bwMode="auto">
            <a:xfrm>
              <a:off x="3955" y="2915"/>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C1</a:t>
              </a:r>
              <a:endParaRPr kumimoji="1" lang="en-US" altLang="zh-CN" sz="2400" b="1">
                <a:solidFill>
                  <a:srgbClr val="FF3300"/>
                </a:solidFill>
                <a:latin typeface="Times New Roman" panose="02020603050405020304" pitchFamily="18" charset="0"/>
              </a:endParaRPr>
            </a:p>
          </p:txBody>
        </p:sp>
        <p:sp>
          <p:nvSpPr>
            <p:cNvPr id="42032" name="Oval 43"/>
            <p:cNvSpPr>
              <a:spLocks noChangeArrowheads="1"/>
            </p:cNvSpPr>
            <p:nvPr/>
          </p:nvSpPr>
          <p:spPr bwMode="auto">
            <a:xfrm>
              <a:off x="1491" y="2992"/>
              <a:ext cx="50" cy="59"/>
            </a:xfrm>
            <a:prstGeom prst="ellipse">
              <a:avLst/>
            </a:prstGeom>
            <a:solidFill>
              <a:schemeClr val="bg1"/>
            </a:solidFill>
            <a:ln w="28575">
              <a:solidFill>
                <a:srgbClr val="FF3300"/>
              </a:solidFill>
              <a:round/>
            </a:ln>
          </p:spPr>
          <p:txBody>
            <a:bodyPr wrap="none" lIns="0" tIns="0" rIns="0" bIns="0" anchor="ctr"/>
            <a:lstStyle/>
            <a:p>
              <a:endParaRPr lang="zh-CN" altLang="en-US"/>
            </a:p>
          </p:txBody>
        </p:sp>
        <p:sp>
          <p:nvSpPr>
            <p:cNvPr id="42033" name="Oval 44"/>
            <p:cNvSpPr>
              <a:spLocks noChangeArrowheads="1"/>
            </p:cNvSpPr>
            <p:nvPr/>
          </p:nvSpPr>
          <p:spPr bwMode="auto">
            <a:xfrm>
              <a:off x="3765" y="3009"/>
              <a:ext cx="43" cy="43"/>
            </a:xfrm>
            <a:prstGeom prst="ellipse">
              <a:avLst/>
            </a:prstGeom>
            <a:solidFill>
              <a:schemeClr val="bg1"/>
            </a:solidFill>
            <a:ln w="28575">
              <a:solidFill>
                <a:srgbClr val="FF3300"/>
              </a:solidFill>
              <a:round/>
            </a:ln>
          </p:spPr>
          <p:txBody>
            <a:bodyPr wrap="none" lIns="0" tIns="0" rIns="0" bIns="0" anchor="ctr"/>
            <a:lstStyle/>
            <a:p>
              <a:endParaRPr lang="zh-CN" altLang="en-US"/>
            </a:p>
          </p:txBody>
        </p:sp>
        <p:sp>
          <p:nvSpPr>
            <p:cNvPr id="42034" name="Line 45"/>
            <p:cNvSpPr>
              <a:spLocks noChangeShapeType="1"/>
            </p:cNvSpPr>
            <p:nvPr/>
          </p:nvSpPr>
          <p:spPr bwMode="auto">
            <a:xfrm>
              <a:off x="1026" y="3678"/>
              <a:ext cx="2394" cy="0"/>
            </a:xfrm>
            <a:prstGeom prst="line">
              <a:avLst/>
            </a:prstGeom>
            <a:noFill/>
            <a:ln w="28575">
              <a:solidFill>
                <a:srgbClr val="FF3300"/>
              </a:solidFill>
              <a:round/>
            </a:ln>
          </p:spPr>
          <p:txBody>
            <a:bodyPr lIns="0" tIns="0" rIns="0" bIns="0"/>
            <a:lstStyle/>
            <a:p>
              <a:endParaRPr lang="zh-CN" altLang="en-US"/>
            </a:p>
          </p:txBody>
        </p:sp>
        <p:sp>
          <p:nvSpPr>
            <p:cNvPr id="42035" name="Line 46"/>
            <p:cNvSpPr>
              <a:spLocks noChangeShapeType="1"/>
            </p:cNvSpPr>
            <p:nvPr/>
          </p:nvSpPr>
          <p:spPr bwMode="auto">
            <a:xfrm>
              <a:off x="1184" y="3016"/>
              <a:ext cx="0" cy="670"/>
            </a:xfrm>
            <a:prstGeom prst="line">
              <a:avLst/>
            </a:prstGeom>
            <a:noFill/>
            <a:ln w="28575">
              <a:solidFill>
                <a:srgbClr val="FF3300"/>
              </a:solidFill>
              <a:round/>
            </a:ln>
          </p:spPr>
          <p:txBody>
            <a:bodyPr lIns="0" tIns="0" rIns="0" bIns="0"/>
            <a:lstStyle/>
            <a:p>
              <a:endParaRPr lang="zh-CN" altLang="en-US"/>
            </a:p>
          </p:txBody>
        </p:sp>
        <p:sp>
          <p:nvSpPr>
            <p:cNvPr id="42036" name="Line 47"/>
            <p:cNvSpPr>
              <a:spLocks noChangeShapeType="1"/>
            </p:cNvSpPr>
            <p:nvPr/>
          </p:nvSpPr>
          <p:spPr bwMode="auto">
            <a:xfrm>
              <a:off x="3418" y="3034"/>
              <a:ext cx="0" cy="646"/>
            </a:xfrm>
            <a:prstGeom prst="line">
              <a:avLst/>
            </a:prstGeom>
            <a:noFill/>
            <a:ln w="28575">
              <a:solidFill>
                <a:srgbClr val="FF3300"/>
              </a:solidFill>
              <a:round/>
            </a:ln>
          </p:spPr>
          <p:txBody>
            <a:bodyPr lIns="0" tIns="0" rIns="0" bIns="0"/>
            <a:lstStyle/>
            <a:p>
              <a:endParaRPr lang="zh-CN" altLang="en-US"/>
            </a:p>
          </p:txBody>
        </p:sp>
        <p:sp>
          <p:nvSpPr>
            <p:cNvPr id="42037" name="Line 48"/>
            <p:cNvSpPr>
              <a:spLocks noChangeShapeType="1"/>
            </p:cNvSpPr>
            <p:nvPr/>
          </p:nvSpPr>
          <p:spPr bwMode="auto">
            <a:xfrm flipV="1">
              <a:off x="3427" y="3025"/>
              <a:ext cx="332" cy="8"/>
            </a:xfrm>
            <a:prstGeom prst="line">
              <a:avLst/>
            </a:prstGeom>
            <a:noFill/>
            <a:ln w="28575">
              <a:solidFill>
                <a:srgbClr val="FF3300"/>
              </a:solidFill>
              <a:round/>
            </a:ln>
          </p:spPr>
          <p:txBody>
            <a:bodyPr lIns="0" tIns="0" rIns="0" bIns="0"/>
            <a:lstStyle/>
            <a:p>
              <a:endParaRPr lang="zh-CN" altLang="en-US"/>
            </a:p>
          </p:txBody>
        </p:sp>
        <p:sp>
          <p:nvSpPr>
            <p:cNvPr id="42038" name="Line 49"/>
            <p:cNvSpPr>
              <a:spLocks noChangeShapeType="1"/>
            </p:cNvSpPr>
            <p:nvPr/>
          </p:nvSpPr>
          <p:spPr bwMode="auto">
            <a:xfrm>
              <a:off x="1178" y="3023"/>
              <a:ext cx="316" cy="0"/>
            </a:xfrm>
            <a:prstGeom prst="line">
              <a:avLst/>
            </a:prstGeom>
            <a:noFill/>
            <a:ln w="28575">
              <a:solidFill>
                <a:srgbClr val="FF3300"/>
              </a:solidFill>
              <a:round/>
            </a:ln>
          </p:spPr>
          <p:txBody>
            <a:bodyPr lIns="0" tIns="0" rIns="0" bIns="0"/>
            <a:lstStyle/>
            <a:p>
              <a:endParaRPr lang="zh-CN" altLang="en-US"/>
            </a:p>
          </p:txBody>
        </p:sp>
      </p:grpSp>
      <p:grpSp>
        <p:nvGrpSpPr>
          <p:cNvPr id="6" name="Group 50"/>
          <p:cNvGrpSpPr/>
          <p:nvPr/>
        </p:nvGrpSpPr>
        <p:grpSpPr bwMode="auto">
          <a:xfrm>
            <a:off x="3770313" y="3554413"/>
            <a:ext cx="1228725" cy="500062"/>
            <a:chOff x="2215" y="2831"/>
            <a:chExt cx="774" cy="315"/>
          </a:xfrm>
        </p:grpSpPr>
        <p:grpSp>
          <p:nvGrpSpPr>
            <p:cNvPr id="42019" name="Group 51"/>
            <p:cNvGrpSpPr/>
            <p:nvPr/>
          </p:nvGrpSpPr>
          <p:grpSpPr bwMode="auto">
            <a:xfrm rot="5400000">
              <a:off x="2586" y="2975"/>
              <a:ext cx="168" cy="96"/>
              <a:chOff x="2412" y="3725"/>
              <a:chExt cx="168" cy="96"/>
            </a:xfrm>
          </p:grpSpPr>
          <p:sp>
            <p:nvSpPr>
              <p:cNvPr id="42025" name="Line 52"/>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42026" name="Line 53"/>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42020" name="Rectangle 54"/>
            <p:cNvSpPr>
              <a:spLocks noChangeArrowheads="1"/>
            </p:cNvSpPr>
            <p:nvPr/>
          </p:nvSpPr>
          <p:spPr bwMode="auto">
            <a:xfrm>
              <a:off x="2754" y="2916"/>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a:solidFill>
                  <a:srgbClr val="0000FF"/>
                </a:solidFill>
                <a:latin typeface="Times New Roman" panose="02020603050405020304" pitchFamily="18" charset="0"/>
              </a:endParaRPr>
            </a:p>
          </p:txBody>
        </p:sp>
        <p:sp>
          <p:nvSpPr>
            <p:cNvPr id="42021" name="Oval 55"/>
            <p:cNvSpPr>
              <a:spLocks noChangeArrowheads="1"/>
            </p:cNvSpPr>
            <p:nvPr/>
          </p:nvSpPr>
          <p:spPr bwMode="auto">
            <a:xfrm>
              <a:off x="2564" y="3000"/>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42022" name="Line 56"/>
            <p:cNvSpPr>
              <a:spLocks noChangeShapeType="1"/>
            </p:cNvSpPr>
            <p:nvPr/>
          </p:nvSpPr>
          <p:spPr bwMode="auto">
            <a:xfrm flipH="1">
              <a:off x="2369" y="2840"/>
              <a:ext cx="0" cy="198"/>
            </a:xfrm>
            <a:prstGeom prst="line">
              <a:avLst/>
            </a:prstGeom>
            <a:noFill/>
            <a:ln w="28575">
              <a:solidFill>
                <a:srgbClr val="0000FF"/>
              </a:solidFill>
              <a:round/>
            </a:ln>
          </p:spPr>
          <p:txBody>
            <a:bodyPr lIns="0" tIns="0" rIns="0" bIns="0"/>
            <a:lstStyle/>
            <a:p>
              <a:endParaRPr lang="zh-CN" altLang="en-US"/>
            </a:p>
          </p:txBody>
        </p:sp>
        <p:sp>
          <p:nvSpPr>
            <p:cNvPr id="42023" name="Line 57"/>
            <p:cNvSpPr>
              <a:spLocks noChangeShapeType="1"/>
            </p:cNvSpPr>
            <p:nvPr/>
          </p:nvSpPr>
          <p:spPr bwMode="auto">
            <a:xfrm>
              <a:off x="2359" y="3023"/>
              <a:ext cx="194" cy="8"/>
            </a:xfrm>
            <a:prstGeom prst="line">
              <a:avLst/>
            </a:prstGeom>
            <a:noFill/>
            <a:ln w="28575">
              <a:solidFill>
                <a:srgbClr val="0000FF"/>
              </a:solidFill>
              <a:round/>
            </a:ln>
          </p:spPr>
          <p:txBody>
            <a:bodyPr lIns="0" tIns="0" rIns="0" bIns="0"/>
            <a:lstStyle/>
            <a:p>
              <a:endParaRPr lang="zh-CN" altLang="en-US"/>
            </a:p>
          </p:txBody>
        </p:sp>
        <p:sp>
          <p:nvSpPr>
            <p:cNvPr id="42024" name="Line 58"/>
            <p:cNvSpPr>
              <a:spLocks noChangeShapeType="1"/>
            </p:cNvSpPr>
            <p:nvPr/>
          </p:nvSpPr>
          <p:spPr bwMode="auto">
            <a:xfrm>
              <a:off x="2215" y="2831"/>
              <a:ext cx="154" cy="6"/>
            </a:xfrm>
            <a:prstGeom prst="line">
              <a:avLst/>
            </a:prstGeom>
            <a:noFill/>
            <a:ln w="28575">
              <a:solidFill>
                <a:srgbClr val="0000FF"/>
              </a:solidFill>
              <a:round/>
            </a:ln>
          </p:spPr>
          <p:txBody>
            <a:bodyPr lIns="0" tIns="0" rIns="0" bIns="0"/>
            <a:lstStyle/>
            <a:p>
              <a:endParaRPr lang="zh-CN" altLang="en-US"/>
            </a:p>
          </p:txBody>
        </p:sp>
      </p:grpSp>
      <p:grpSp>
        <p:nvGrpSpPr>
          <p:cNvPr id="8" name="Group 59"/>
          <p:cNvGrpSpPr/>
          <p:nvPr/>
        </p:nvGrpSpPr>
        <p:grpSpPr bwMode="auto">
          <a:xfrm>
            <a:off x="1443038" y="4297363"/>
            <a:ext cx="5168900" cy="981075"/>
            <a:chOff x="749" y="3299"/>
            <a:chExt cx="3256" cy="618"/>
          </a:xfrm>
        </p:grpSpPr>
        <p:sp>
          <p:nvSpPr>
            <p:cNvPr id="41998" name="Rectangle 60"/>
            <p:cNvSpPr>
              <a:spLocks noChangeArrowheads="1"/>
            </p:cNvSpPr>
            <p:nvPr/>
          </p:nvSpPr>
          <p:spPr bwMode="auto">
            <a:xfrm>
              <a:off x="749" y="3687"/>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CC00"/>
                  </a:solidFill>
                  <a:latin typeface="Times New Roman" panose="02020603050405020304" pitchFamily="18" charset="0"/>
                </a:rPr>
                <a:t>R</a:t>
              </a:r>
              <a:r>
                <a:rPr kumimoji="1" lang="en-US" altLang="zh-CN" sz="2400" b="1" i="1" baseline="-25000">
                  <a:solidFill>
                    <a:srgbClr val="00CC00"/>
                  </a:solidFill>
                  <a:latin typeface="Times New Roman" panose="02020603050405020304" pitchFamily="18" charset="0"/>
                </a:rPr>
                <a:t>D</a:t>
              </a:r>
              <a:endParaRPr kumimoji="1" lang="en-US" altLang="zh-CN" sz="2400" b="1" baseline="-25000">
                <a:solidFill>
                  <a:srgbClr val="00CC00"/>
                </a:solidFill>
                <a:latin typeface="Times New Roman" panose="02020603050405020304" pitchFamily="18" charset="0"/>
              </a:endParaRPr>
            </a:p>
          </p:txBody>
        </p:sp>
        <p:sp>
          <p:nvSpPr>
            <p:cNvPr id="41999" name="Line 61"/>
            <p:cNvSpPr>
              <a:spLocks noChangeShapeType="1"/>
            </p:cNvSpPr>
            <p:nvPr/>
          </p:nvSpPr>
          <p:spPr bwMode="auto">
            <a:xfrm>
              <a:off x="768" y="3712"/>
              <a:ext cx="192" cy="0"/>
            </a:xfrm>
            <a:prstGeom prst="line">
              <a:avLst/>
            </a:prstGeom>
            <a:noFill/>
            <a:ln w="19050">
              <a:solidFill>
                <a:srgbClr val="00CC00"/>
              </a:solidFill>
              <a:round/>
            </a:ln>
          </p:spPr>
          <p:txBody>
            <a:bodyPr lIns="0" tIns="0" rIns="0" bIns="0"/>
            <a:lstStyle/>
            <a:p>
              <a:endParaRPr lang="zh-CN" altLang="en-US"/>
            </a:p>
          </p:txBody>
        </p:sp>
        <p:sp>
          <p:nvSpPr>
            <p:cNvPr id="42000" name="Rectangle 62"/>
            <p:cNvSpPr>
              <a:spLocks noChangeArrowheads="1"/>
            </p:cNvSpPr>
            <p:nvPr/>
          </p:nvSpPr>
          <p:spPr bwMode="auto">
            <a:xfrm>
              <a:off x="1614" y="3299"/>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R</a:t>
              </a:r>
              <a:endParaRPr kumimoji="1" lang="en-US" altLang="zh-CN" sz="2400" b="1">
                <a:solidFill>
                  <a:srgbClr val="00CC00"/>
                </a:solidFill>
                <a:latin typeface="Times New Roman" panose="02020603050405020304" pitchFamily="18" charset="0"/>
              </a:endParaRPr>
            </a:p>
          </p:txBody>
        </p:sp>
        <p:sp>
          <p:nvSpPr>
            <p:cNvPr id="42001" name="Rectangle 63"/>
            <p:cNvSpPr>
              <a:spLocks noChangeArrowheads="1"/>
            </p:cNvSpPr>
            <p:nvPr/>
          </p:nvSpPr>
          <p:spPr bwMode="auto">
            <a:xfrm>
              <a:off x="2681" y="3315"/>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R</a:t>
              </a:r>
              <a:endParaRPr kumimoji="1" lang="en-US" altLang="zh-CN" sz="2400" b="1">
                <a:solidFill>
                  <a:srgbClr val="00CC00"/>
                </a:solidFill>
                <a:latin typeface="Times New Roman" panose="02020603050405020304" pitchFamily="18" charset="0"/>
              </a:endParaRPr>
            </a:p>
          </p:txBody>
        </p:sp>
        <p:sp>
          <p:nvSpPr>
            <p:cNvPr id="42002" name="Rectangle 64"/>
            <p:cNvSpPr>
              <a:spLocks noChangeArrowheads="1"/>
            </p:cNvSpPr>
            <p:nvPr/>
          </p:nvSpPr>
          <p:spPr bwMode="auto">
            <a:xfrm>
              <a:off x="3866" y="3306"/>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R</a:t>
              </a:r>
              <a:endParaRPr kumimoji="1" lang="en-US" altLang="zh-CN" sz="2400" b="1">
                <a:solidFill>
                  <a:srgbClr val="00CC00"/>
                </a:solidFill>
                <a:latin typeface="Times New Roman" panose="02020603050405020304" pitchFamily="18" charset="0"/>
              </a:endParaRPr>
            </a:p>
          </p:txBody>
        </p:sp>
        <p:sp>
          <p:nvSpPr>
            <p:cNvPr id="42003" name="Line 65"/>
            <p:cNvSpPr>
              <a:spLocks noChangeShapeType="1"/>
            </p:cNvSpPr>
            <p:nvPr/>
          </p:nvSpPr>
          <p:spPr bwMode="auto">
            <a:xfrm>
              <a:off x="1024" y="3840"/>
              <a:ext cx="2664" cy="0"/>
            </a:xfrm>
            <a:prstGeom prst="line">
              <a:avLst/>
            </a:prstGeom>
            <a:noFill/>
            <a:ln w="28575">
              <a:solidFill>
                <a:srgbClr val="00CC00"/>
              </a:solidFill>
              <a:round/>
            </a:ln>
          </p:spPr>
          <p:txBody>
            <a:bodyPr lIns="0" tIns="0" rIns="0" bIns="0"/>
            <a:lstStyle/>
            <a:p>
              <a:endParaRPr lang="zh-CN" altLang="en-US"/>
            </a:p>
          </p:txBody>
        </p:sp>
        <p:sp>
          <p:nvSpPr>
            <p:cNvPr id="4" name="Line 66"/>
            <p:cNvSpPr>
              <a:spLocks noChangeShapeType="1"/>
            </p:cNvSpPr>
            <p:nvPr/>
          </p:nvSpPr>
          <p:spPr bwMode="auto">
            <a:xfrm>
              <a:off x="1440" y="3432"/>
              <a:ext cx="0" cy="408"/>
            </a:xfrm>
            <a:prstGeom prst="line">
              <a:avLst/>
            </a:prstGeom>
            <a:noFill/>
            <a:ln w="28575">
              <a:solidFill>
                <a:srgbClr val="00CC00"/>
              </a:solidFill>
              <a:round/>
            </a:ln>
          </p:spPr>
          <p:txBody>
            <a:bodyPr lIns="0" tIns="0" rIns="0" bIns="0"/>
            <a:lstStyle/>
            <a:p>
              <a:endParaRPr lang="zh-CN" altLang="en-US"/>
            </a:p>
          </p:txBody>
        </p:sp>
        <p:sp>
          <p:nvSpPr>
            <p:cNvPr id="42005" name="Line 67"/>
            <p:cNvSpPr>
              <a:spLocks noChangeShapeType="1"/>
            </p:cNvSpPr>
            <p:nvPr/>
          </p:nvSpPr>
          <p:spPr bwMode="auto">
            <a:xfrm>
              <a:off x="2504" y="3424"/>
              <a:ext cx="0" cy="408"/>
            </a:xfrm>
            <a:prstGeom prst="line">
              <a:avLst/>
            </a:prstGeom>
            <a:noFill/>
            <a:ln w="28575">
              <a:solidFill>
                <a:srgbClr val="00CC00"/>
              </a:solidFill>
              <a:round/>
            </a:ln>
          </p:spPr>
          <p:txBody>
            <a:bodyPr lIns="0" tIns="0" rIns="0" bIns="0"/>
            <a:lstStyle/>
            <a:p>
              <a:endParaRPr lang="zh-CN" altLang="en-US"/>
            </a:p>
          </p:txBody>
        </p:sp>
        <p:sp>
          <p:nvSpPr>
            <p:cNvPr id="42006" name="Line 68"/>
            <p:cNvSpPr>
              <a:spLocks noChangeShapeType="1"/>
            </p:cNvSpPr>
            <p:nvPr/>
          </p:nvSpPr>
          <p:spPr bwMode="auto">
            <a:xfrm>
              <a:off x="3688" y="3424"/>
              <a:ext cx="0" cy="408"/>
            </a:xfrm>
            <a:prstGeom prst="line">
              <a:avLst/>
            </a:prstGeom>
            <a:noFill/>
            <a:ln w="28575">
              <a:solidFill>
                <a:srgbClr val="00CC00"/>
              </a:solidFill>
              <a:round/>
            </a:ln>
          </p:spPr>
          <p:txBody>
            <a:bodyPr lIns="0" tIns="0" rIns="0" bIns="0"/>
            <a:lstStyle/>
            <a:p>
              <a:endParaRPr lang="zh-CN" altLang="en-US"/>
            </a:p>
          </p:txBody>
        </p:sp>
        <p:sp>
          <p:nvSpPr>
            <p:cNvPr id="42007" name="Oval 69"/>
            <p:cNvSpPr>
              <a:spLocks noChangeArrowheads="1"/>
            </p:cNvSpPr>
            <p:nvPr/>
          </p:nvSpPr>
          <p:spPr bwMode="auto">
            <a:xfrm>
              <a:off x="1496" y="3392"/>
              <a:ext cx="56" cy="56"/>
            </a:xfrm>
            <a:prstGeom prst="ellipse">
              <a:avLst/>
            </a:prstGeom>
            <a:solidFill>
              <a:schemeClr val="bg1"/>
            </a:solidFill>
            <a:ln w="28575">
              <a:solidFill>
                <a:srgbClr val="00CC00"/>
              </a:solidFill>
              <a:round/>
            </a:ln>
          </p:spPr>
          <p:txBody>
            <a:bodyPr wrap="none" lIns="0" tIns="0" rIns="0" bIns="0" anchor="ctr"/>
            <a:lstStyle/>
            <a:p>
              <a:endParaRPr lang="zh-CN" altLang="en-US"/>
            </a:p>
          </p:txBody>
        </p:sp>
        <p:sp>
          <p:nvSpPr>
            <p:cNvPr id="42008" name="Line 70"/>
            <p:cNvSpPr>
              <a:spLocks noChangeShapeType="1"/>
            </p:cNvSpPr>
            <p:nvPr/>
          </p:nvSpPr>
          <p:spPr bwMode="auto">
            <a:xfrm>
              <a:off x="1424" y="3424"/>
              <a:ext cx="80" cy="0"/>
            </a:xfrm>
            <a:prstGeom prst="line">
              <a:avLst/>
            </a:prstGeom>
            <a:noFill/>
            <a:ln w="28575">
              <a:solidFill>
                <a:srgbClr val="00CC00"/>
              </a:solidFill>
              <a:round/>
            </a:ln>
          </p:spPr>
          <p:txBody>
            <a:bodyPr lIns="0" tIns="0" rIns="0" bIns="0"/>
            <a:lstStyle/>
            <a:p>
              <a:endParaRPr lang="zh-CN" altLang="en-US"/>
            </a:p>
          </p:txBody>
        </p:sp>
        <p:sp>
          <p:nvSpPr>
            <p:cNvPr id="42009" name="Oval 71"/>
            <p:cNvSpPr>
              <a:spLocks noChangeArrowheads="1"/>
            </p:cNvSpPr>
            <p:nvPr/>
          </p:nvSpPr>
          <p:spPr bwMode="auto">
            <a:xfrm>
              <a:off x="2568" y="3400"/>
              <a:ext cx="56" cy="56"/>
            </a:xfrm>
            <a:prstGeom prst="ellipse">
              <a:avLst/>
            </a:prstGeom>
            <a:solidFill>
              <a:schemeClr val="bg1"/>
            </a:solidFill>
            <a:ln w="28575">
              <a:solidFill>
                <a:srgbClr val="00CC00"/>
              </a:solidFill>
              <a:round/>
            </a:ln>
          </p:spPr>
          <p:txBody>
            <a:bodyPr wrap="none" lIns="0" tIns="0" rIns="0" bIns="0" anchor="ctr"/>
            <a:lstStyle/>
            <a:p>
              <a:endParaRPr lang="zh-CN" altLang="en-US"/>
            </a:p>
          </p:txBody>
        </p:sp>
        <p:sp>
          <p:nvSpPr>
            <p:cNvPr id="42010" name="Line 72"/>
            <p:cNvSpPr>
              <a:spLocks noChangeShapeType="1"/>
            </p:cNvSpPr>
            <p:nvPr/>
          </p:nvSpPr>
          <p:spPr bwMode="auto">
            <a:xfrm>
              <a:off x="2496" y="3432"/>
              <a:ext cx="80" cy="0"/>
            </a:xfrm>
            <a:prstGeom prst="line">
              <a:avLst/>
            </a:prstGeom>
            <a:noFill/>
            <a:ln w="28575">
              <a:solidFill>
                <a:srgbClr val="00CC00"/>
              </a:solidFill>
              <a:round/>
            </a:ln>
          </p:spPr>
          <p:txBody>
            <a:bodyPr lIns="0" tIns="0" rIns="0" bIns="0"/>
            <a:lstStyle/>
            <a:p>
              <a:endParaRPr lang="zh-CN" altLang="en-US"/>
            </a:p>
          </p:txBody>
        </p:sp>
        <p:sp>
          <p:nvSpPr>
            <p:cNvPr id="42011" name="Oval 73"/>
            <p:cNvSpPr>
              <a:spLocks noChangeArrowheads="1"/>
            </p:cNvSpPr>
            <p:nvPr/>
          </p:nvSpPr>
          <p:spPr bwMode="auto">
            <a:xfrm>
              <a:off x="3760" y="3400"/>
              <a:ext cx="56" cy="56"/>
            </a:xfrm>
            <a:prstGeom prst="ellipse">
              <a:avLst/>
            </a:prstGeom>
            <a:solidFill>
              <a:schemeClr val="bg1"/>
            </a:solidFill>
            <a:ln w="28575">
              <a:solidFill>
                <a:srgbClr val="00CC00"/>
              </a:solidFill>
              <a:round/>
            </a:ln>
          </p:spPr>
          <p:txBody>
            <a:bodyPr wrap="none" lIns="0" tIns="0" rIns="0" bIns="0" anchor="ctr"/>
            <a:lstStyle/>
            <a:p>
              <a:endParaRPr lang="zh-CN" altLang="en-US"/>
            </a:p>
          </p:txBody>
        </p:sp>
        <p:sp>
          <p:nvSpPr>
            <p:cNvPr id="42012" name="Line 74"/>
            <p:cNvSpPr>
              <a:spLocks noChangeShapeType="1"/>
            </p:cNvSpPr>
            <p:nvPr/>
          </p:nvSpPr>
          <p:spPr bwMode="auto">
            <a:xfrm>
              <a:off x="3688" y="3432"/>
              <a:ext cx="80" cy="0"/>
            </a:xfrm>
            <a:prstGeom prst="line">
              <a:avLst/>
            </a:prstGeom>
            <a:noFill/>
            <a:ln w="28575">
              <a:solidFill>
                <a:srgbClr val="00CC00"/>
              </a:solidFill>
              <a:round/>
            </a:ln>
          </p:spPr>
          <p:txBody>
            <a:bodyPr lIns="0" tIns="0" rIns="0" bIns="0"/>
            <a:lstStyle/>
            <a:p>
              <a:endParaRPr lang="zh-CN" altLang="en-US"/>
            </a:p>
          </p:txBody>
        </p:sp>
        <p:grpSp>
          <p:nvGrpSpPr>
            <p:cNvPr id="42013" name="Group 75"/>
            <p:cNvGrpSpPr/>
            <p:nvPr/>
          </p:nvGrpSpPr>
          <p:grpSpPr bwMode="auto">
            <a:xfrm>
              <a:off x="1000" y="3608"/>
              <a:ext cx="328" cy="184"/>
              <a:chOff x="240" y="2968"/>
              <a:chExt cx="328" cy="184"/>
            </a:xfrm>
          </p:grpSpPr>
          <p:sp>
            <p:nvSpPr>
              <p:cNvPr id="42014" name="Line 76"/>
              <p:cNvSpPr>
                <a:spLocks noChangeShapeType="1"/>
              </p:cNvSpPr>
              <p:nvPr/>
            </p:nvSpPr>
            <p:spPr bwMode="auto">
              <a:xfrm>
                <a:off x="240" y="2976"/>
                <a:ext cx="104" cy="0"/>
              </a:xfrm>
              <a:prstGeom prst="line">
                <a:avLst/>
              </a:prstGeom>
              <a:noFill/>
              <a:ln w="28575">
                <a:solidFill>
                  <a:srgbClr val="00CC00"/>
                </a:solidFill>
                <a:round/>
              </a:ln>
            </p:spPr>
            <p:txBody>
              <a:bodyPr lIns="0" tIns="0" rIns="0" bIns="0"/>
              <a:lstStyle/>
              <a:p>
                <a:endParaRPr lang="zh-CN" altLang="en-US"/>
              </a:p>
            </p:txBody>
          </p:sp>
          <p:sp>
            <p:nvSpPr>
              <p:cNvPr id="42015" name="Line 77"/>
              <p:cNvSpPr>
                <a:spLocks noChangeShapeType="1"/>
              </p:cNvSpPr>
              <p:nvPr/>
            </p:nvSpPr>
            <p:spPr bwMode="auto">
              <a:xfrm>
                <a:off x="464" y="2976"/>
                <a:ext cx="104" cy="0"/>
              </a:xfrm>
              <a:prstGeom prst="line">
                <a:avLst/>
              </a:prstGeom>
              <a:noFill/>
              <a:ln w="28575">
                <a:solidFill>
                  <a:srgbClr val="00CC00"/>
                </a:solidFill>
                <a:round/>
              </a:ln>
            </p:spPr>
            <p:txBody>
              <a:bodyPr lIns="0" tIns="0" rIns="0" bIns="0"/>
              <a:lstStyle/>
              <a:p>
                <a:endParaRPr lang="zh-CN" altLang="en-US"/>
              </a:p>
            </p:txBody>
          </p:sp>
          <p:sp>
            <p:nvSpPr>
              <p:cNvPr id="42016" name="Line 78"/>
              <p:cNvSpPr>
                <a:spLocks noChangeShapeType="1"/>
              </p:cNvSpPr>
              <p:nvPr/>
            </p:nvSpPr>
            <p:spPr bwMode="auto">
              <a:xfrm>
                <a:off x="336" y="3144"/>
                <a:ext cx="136" cy="0"/>
              </a:xfrm>
              <a:prstGeom prst="line">
                <a:avLst/>
              </a:prstGeom>
              <a:noFill/>
              <a:ln w="28575">
                <a:solidFill>
                  <a:srgbClr val="00CC00"/>
                </a:solidFill>
                <a:round/>
              </a:ln>
            </p:spPr>
            <p:txBody>
              <a:bodyPr lIns="0" tIns="0" rIns="0" bIns="0"/>
              <a:lstStyle/>
              <a:p>
                <a:endParaRPr lang="zh-CN" altLang="en-US"/>
              </a:p>
            </p:txBody>
          </p:sp>
          <p:sp>
            <p:nvSpPr>
              <p:cNvPr id="42017" name="Line 79"/>
              <p:cNvSpPr>
                <a:spLocks noChangeShapeType="1"/>
              </p:cNvSpPr>
              <p:nvPr/>
            </p:nvSpPr>
            <p:spPr bwMode="auto">
              <a:xfrm>
                <a:off x="344" y="2968"/>
                <a:ext cx="0" cy="184"/>
              </a:xfrm>
              <a:prstGeom prst="line">
                <a:avLst/>
              </a:prstGeom>
              <a:noFill/>
              <a:ln w="28575">
                <a:solidFill>
                  <a:srgbClr val="00CC00"/>
                </a:solidFill>
                <a:round/>
              </a:ln>
            </p:spPr>
            <p:txBody>
              <a:bodyPr lIns="0" tIns="0" rIns="0" bIns="0"/>
              <a:lstStyle/>
              <a:p>
                <a:endParaRPr lang="zh-CN" altLang="en-US"/>
              </a:p>
            </p:txBody>
          </p:sp>
          <p:sp>
            <p:nvSpPr>
              <p:cNvPr id="42018" name="Line 80"/>
              <p:cNvSpPr>
                <a:spLocks noChangeShapeType="1"/>
              </p:cNvSpPr>
              <p:nvPr/>
            </p:nvSpPr>
            <p:spPr bwMode="auto">
              <a:xfrm>
                <a:off x="464" y="2968"/>
                <a:ext cx="0" cy="184"/>
              </a:xfrm>
              <a:prstGeom prst="line">
                <a:avLst/>
              </a:prstGeom>
              <a:noFill/>
              <a:ln w="28575">
                <a:solidFill>
                  <a:srgbClr val="00CC00"/>
                </a:solidFill>
                <a:round/>
              </a:ln>
            </p:spPr>
            <p:txBody>
              <a:bodyPr lIns="0" tIns="0" rIns="0" bIns="0"/>
              <a:lstStyle/>
              <a:p>
                <a:endParaRPr lang="zh-CN" altLang="en-US"/>
              </a:p>
            </p:txBody>
          </p:sp>
        </p:grpSp>
      </p:grpSp>
      <p:sp>
        <p:nvSpPr>
          <p:cNvPr id="189521" name="AutoShape 81"/>
          <p:cNvSpPr>
            <a:spLocks noChangeArrowheads="1"/>
          </p:cNvSpPr>
          <p:nvPr/>
        </p:nvSpPr>
        <p:spPr bwMode="auto">
          <a:xfrm>
            <a:off x="3697288" y="5251450"/>
            <a:ext cx="3160712" cy="396875"/>
          </a:xfrm>
          <a:prstGeom prst="wedgeRectCallout">
            <a:avLst>
              <a:gd name="adj1" fmla="val -29509"/>
              <a:gd name="adj2" fmla="val -368398"/>
            </a:avLst>
          </a:prstGeom>
          <a:solidFill>
            <a:srgbClr val="CCCCFF">
              <a:alpha val="50195"/>
            </a:srgbClr>
          </a:solidFill>
          <a:ln w="9525">
            <a:solidFill>
              <a:srgbClr val="0000FF"/>
            </a:solidFill>
            <a:miter lim="800000"/>
          </a:ln>
        </p:spPr>
        <p:txBody>
          <a:bodyPr lIns="0" tIns="0" rIns="0" bIns="0"/>
          <a:lstStyle/>
          <a:p>
            <a:pPr algn="ctr"/>
            <a:r>
              <a:rPr kumimoji="1" lang="en-US" altLang="zh-CN" sz="2400" b="1">
                <a:latin typeface="Times New Roman" panose="02020603050405020304" pitchFamily="18" charset="0"/>
              </a:rPr>
              <a:t> FF</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受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下降沿触发</a:t>
            </a:r>
            <a:endParaRPr kumimoji="1" lang="zh-CN" altLang="en-US" sz="2400" b="1">
              <a:latin typeface="Times New Roman" panose="02020603050405020304" pitchFamily="18" charset="0"/>
            </a:endParaRPr>
          </a:p>
        </p:txBody>
      </p:sp>
      <p:sp>
        <p:nvSpPr>
          <p:cNvPr id="189522" name="AutoShape 82"/>
          <p:cNvSpPr>
            <a:spLocks noChangeArrowheads="1"/>
          </p:cNvSpPr>
          <p:nvPr/>
        </p:nvSpPr>
        <p:spPr bwMode="auto">
          <a:xfrm>
            <a:off x="976313" y="1482725"/>
            <a:ext cx="4160837" cy="396875"/>
          </a:xfrm>
          <a:prstGeom prst="wedgeRectCallout">
            <a:avLst>
              <a:gd name="adj1" fmla="val -16463"/>
              <a:gd name="adj2" fmla="val 539199"/>
            </a:avLst>
          </a:prstGeom>
          <a:solidFill>
            <a:srgbClr val="CCCCFF">
              <a:alpha val="50195"/>
            </a:srgbClr>
          </a:solidFill>
          <a:ln w="9525">
            <a:solidFill>
              <a:srgbClr val="FF3300"/>
            </a:solidFill>
            <a:miter lim="800000"/>
          </a:ln>
        </p:spPr>
        <p:txBody>
          <a:bodyPr lIns="0" tIns="0" rIns="0" bIns="0"/>
          <a:lstStyle/>
          <a:p>
            <a:pPr algn="ctr"/>
            <a:r>
              <a:rPr kumimoji="1" lang="en-US" altLang="zh-CN" sz="2400" b="1">
                <a:latin typeface="Times New Roman" panose="02020603050405020304" pitchFamily="18" charset="0"/>
              </a:rPr>
              <a:t> FF</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和 </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受 </a:t>
            </a:r>
            <a:r>
              <a:rPr kumimoji="1" lang="en-US" altLang="zh-CN" sz="2400" b="1" i="1">
                <a:latin typeface="Times New Roman" panose="02020603050405020304" pitchFamily="18" charset="0"/>
              </a:rPr>
              <a:t>CP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下降沿触发</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p:cTn id="7" dur="1000" fill="hold"/>
                                        <p:tgtEl>
                                          <p:spTgt spid="189444"/>
                                        </p:tgtEl>
                                        <p:attrNameLst>
                                          <p:attrName>ppt_w</p:attrName>
                                        </p:attrNameLst>
                                      </p:cBhvr>
                                      <p:tavLst>
                                        <p:tav tm="0">
                                          <p:val>
                                            <p:fltVal val="0"/>
                                          </p:val>
                                        </p:tav>
                                        <p:tav tm="100000">
                                          <p:val>
                                            <p:strVal val="#ppt_w"/>
                                          </p:val>
                                        </p:tav>
                                      </p:tavLst>
                                    </p:anim>
                                    <p:anim calcmode="lin" valueType="num">
                                      <p:cBhvr>
                                        <p:cTn id="8" dur="1000" fill="hold"/>
                                        <p:tgtEl>
                                          <p:spTgt spid="189444"/>
                                        </p:tgtEl>
                                        <p:attrNameLst>
                                          <p:attrName>ppt_h</p:attrName>
                                        </p:attrNameLst>
                                      </p:cBhvr>
                                      <p:tavLst>
                                        <p:tav tm="0">
                                          <p:val>
                                            <p:fltVal val="0"/>
                                          </p:val>
                                        </p:tav>
                                        <p:tav tm="100000">
                                          <p:val>
                                            <p:strVal val="#ppt_h"/>
                                          </p:val>
                                        </p:tav>
                                      </p:tavLst>
                                    </p:anim>
                                    <p:anim calcmode="lin" valueType="num">
                                      <p:cBhvr>
                                        <p:cTn id="9" dur="1000" fill="hold"/>
                                        <p:tgtEl>
                                          <p:spTgt spid="1894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944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89443"/>
                                        </p:tgtEl>
                                        <p:attrNameLst>
                                          <p:attrName>style.visibility</p:attrName>
                                        </p:attrNameLst>
                                      </p:cBhvr>
                                      <p:to>
                                        <p:strVal val="visible"/>
                                      </p:to>
                                    </p:set>
                                    <p:animEffect transition="in" filter="wipe(left)">
                                      <p:cBhvr>
                                        <p:cTn id="14" dur="500"/>
                                        <p:tgtEl>
                                          <p:spTgt spid="189443"/>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89446"/>
                                        </p:tgtEl>
                                        <p:attrNameLst>
                                          <p:attrName>style.visibility</p:attrName>
                                        </p:attrNameLst>
                                      </p:cBhvr>
                                      <p:to>
                                        <p:strVal val="visible"/>
                                      </p:to>
                                    </p:set>
                                    <p:animEffect transition="in" filter="wipe(left)">
                                      <p:cBhvr>
                                        <p:cTn id="21" dur="500"/>
                                        <p:tgtEl>
                                          <p:spTgt spid="18944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189522"/>
                                        </p:tgtEl>
                                        <p:attrNameLst>
                                          <p:attrName>style.visibility</p:attrName>
                                        </p:attrNameLst>
                                      </p:cBhvr>
                                      <p:to>
                                        <p:strVal val="visible"/>
                                      </p:to>
                                    </p:set>
                                    <p:anim calcmode="lin" valueType="num">
                                      <p:cBhvr additive="base">
                                        <p:cTn id="35" dur="500" fill="hold"/>
                                        <p:tgtEl>
                                          <p:spTgt spid="189522"/>
                                        </p:tgtEl>
                                        <p:attrNameLst>
                                          <p:attrName>ppt_x</p:attrName>
                                        </p:attrNameLst>
                                      </p:cBhvr>
                                      <p:tavLst>
                                        <p:tav tm="0">
                                          <p:val>
                                            <p:strVal val="0-#ppt_w/2"/>
                                          </p:val>
                                        </p:tav>
                                        <p:tav tm="100000">
                                          <p:val>
                                            <p:strVal val="#ppt_x"/>
                                          </p:val>
                                        </p:tav>
                                      </p:tavLst>
                                    </p:anim>
                                    <p:anim calcmode="lin" valueType="num">
                                      <p:cBhvr additive="base">
                                        <p:cTn id="36" dur="500" fill="hold"/>
                                        <p:tgtEl>
                                          <p:spTgt spid="18952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9522"/>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189521"/>
                                        </p:tgtEl>
                                        <p:attrNameLst>
                                          <p:attrName>style.visibility</p:attrName>
                                        </p:attrNameLst>
                                      </p:cBhvr>
                                      <p:to>
                                        <p:strVal val="visible"/>
                                      </p:to>
                                    </p:set>
                                    <p:anim calcmode="lin" valueType="num">
                                      <p:cBhvr additive="base">
                                        <p:cTn id="45" dur="500" fill="hold"/>
                                        <p:tgtEl>
                                          <p:spTgt spid="189521"/>
                                        </p:tgtEl>
                                        <p:attrNameLst>
                                          <p:attrName>ppt_x</p:attrName>
                                        </p:attrNameLst>
                                      </p:cBhvr>
                                      <p:tavLst>
                                        <p:tav tm="0">
                                          <p:val>
                                            <p:strVal val="1+#ppt_w/2"/>
                                          </p:val>
                                        </p:tav>
                                        <p:tav tm="100000">
                                          <p:val>
                                            <p:strVal val="#ppt_x"/>
                                          </p:val>
                                        </p:tav>
                                      </p:tavLst>
                                    </p:anim>
                                    <p:anim calcmode="lin" valueType="num">
                                      <p:cBhvr additive="base">
                                        <p:cTn id="46" dur="500" fill="hold"/>
                                        <p:tgtEl>
                                          <p:spTgt spid="18952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952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9445"/>
                                        </p:tgtEl>
                                        <p:attrNameLst>
                                          <p:attrName>style.visibility</p:attrName>
                                        </p:attrNameLst>
                                      </p:cBhvr>
                                      <p:to>
                                        <p:strVal val="visible"/>
                                      </p:to>
                                    </p:set>
                                    <p:animEffect transition="in" filter="wipe(left)">
                                      <p:cBhvr>
                                        <p:cTn id="51"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P spid="189444" grpId="0" animBg="1"/>
      <p:bldP spid="189445" grpId="0" autoUpdateAnimBg="0"/>
      <p:bldP spid="189446" grpId="0" autoUpdateAnimBg="0"/>
      <p:bldP spid="189521" grpId="0" animBg="1" autoUpdateAnimBg="0"/>
      <p:bldP spid="189522"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785813" y="706438"/>
            <a:ext cx="2071687" cy="2717800"/>
            <a:chOff x="495" y="397"/>
            <a:chExt cx="1305" cy="1712"/>
          </a:xfrm>
        </p:grpSpPr>
        <p:sp>
          <p:nvSpPr>
            <p:cNvPr id="43098" name="Rectangle 3"/>
            <p:cNvSpPr>
              <a:spLocks noChangeArrowheads="1"/>
            </p:cNvSpPr>
            <p:nvPr/>
          </p:nvSpPr>
          <p:spPr bwMode="auto">
            <a:xfrm>
              <a:off x="591" y="397"/>
              <a:ext cx="1209" cy="288"/>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写方程式</a:t>
              </a:r>
              <a:endParaRPr kumimoji="1" lang="zh-CN" altLang="en-US" sz="2400" b="1" baseline="-25000">
                <a:solidFill>
                  <a:srgbClr val="FF3300"/>
                </a:solidFill>
                <a:latin typeface="Times New Roman" panose="02020603050405020304" pitchFamily="18" charset="0"/>
              </a:endParaRPr>
            </a:p>
          </p:txBody>
        </p:sp>
        <p:sp>
          <p:nvSpPr>
            <p:cNvPr id="43099" name="Rectangle 4"/>
            <p:cNvSpPr>
              <a:spLocks noChangeArrowheads="1"/>
            </p:cNvSpPr>
            <p:nvPr/>
          </p:nvSpPr>
          <p:spPr bwMode="auto">
            <a:xfrm>
              <a:off x="503" y="717"/>
              <a:ext cx="1281" cy="288"/>
            </a:xfrm>
            <a:prstGeom prst="rect">
              <a:avLst/>
            </a:prstGeom>
            <a:noFill/>
            <a:ln w="9525">
              <a:noFill/>
              <a:miter lim="800000"/>
            </a:ln>
          </p:spPr>
          <p:txBody>
            <a:bodyPr>
              <a:spAutoFit/>
            </a:bodyPr>
            <a:lstStyle/>
            <a:p>
              <a:r>
                <a:rPr kumimoji="1" lang="en-US" altLang="zh-CN" sz="2400" b="1">
                  <a:latin typeface="宋体" panose="02010600030101010101" pitchFamily="2" charset="-122"/>
                </a:rPr>
                <a:t>(</a:t>
              </a:r>
              <a:r>
                <a:rPr kumimoji="1" lang="en-US" altLang="zh-CN" sz="2400" b="1">
                  <a:latin typeface="Times New Roman" panose="02020603050405020304" pitchFamily="18" charset="0"/>
                </a:rPr>
                <a:t>1</a:t>
              </a:r>
              <a:r>
                <a:rPr kumimoji="1" lang="en-US" altLang="zh-CN" sz="2400" b="1">
                  <a:latin typeface="宋体" panose="02010600030101010101" pitchFamily="2" charset="-122"/>
                </a:rPr>
                <a:t>)</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时钟方程</a:t>
              </a:r>
              <a:endParaRPr kumimoji="1" lang="zh-CN" altLang="en-US" sz="2400" b="1" baseline="-25000">
                <a:solidFill>
                  <a:srgbClr val="FF3300"/>
                </a:solidFill>
                <a:latin typeface="Times New Roman" panose="02020603050405020304" pitchFamily="18" charset="0"/>
              </a:endParaRPr>
            </a:p>
          </p:txBody>
        </p:sp>
        <p:sp>
          <p:nvSpPr>
            <p:cNvPr id="43100" name="Rectangle 5"/>
            <p:cNvSpPr>
              <a:spLocks noChangeArrowheads="1"/>
            </p:cNvSpPr>
            <p:nvPr/>
          </p:nvSpPr>
          <p:spPr bwMode="auto">
            <a:xfrm>
              <a:off x="503" y="1469"/>
              <a:ext cx="1281" cy="288"/>
            </a:xfrm>
            <a:prstGeom prst="rect">
              <a:avLst/>
            </a:prstGeom>
            <a:noFill/>
            <a:ln w="9525">
              <a:noFill/>
              <a:miter lim="800000"/>
            </a:ln>
          </p:spPr>
          <p:txBody>
            <a:bodyPr>
              <a:spAutoFit/>
            </a:bodyPr>
            <a:lstStyle/>
            <a:p>
              <a:r>
                <a:rPr kumimoji="1" lang="en-US" altLang="zh-CN" sz="2400" b="1">
                  <a:latin typeface="宋体" panose="02010600030101010101" pitchFamily="2" charset="-122"/>
                </a:rPr>
                <a:t>(</a:t>
              </a:r>
              <a:r>
                <a:rPr kumimoji="1" lang="en-US" altLang="zh-CN" sz="2400" b="1">
                  <a:latin typeface="Times New Roman" panose="02020603050405020304" pitchFamily="18" charset="0"/>
                </a:rPr>
                <a:t>3</a:t>
              </a:r>
              <a:r>
                <a:rPr kumimoji="1" lang="en-US" altLang="zh-CN" sz="2400" b="1">
                  <a:latin typeface="宋体" panose="02010600030101010101" pitchFamily="2" charset="-122"/>
                </a:rPr>
                <a:t>)</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驱动方程</a:t>
              </a:r>
              <a:endParaRPr kumimoji="1" lang="zh-CN" altLang="en-US" sz="2400" b="1" baseline="-25000">
                <a:solidFill>
                  <a:srgbClr val="FF3300"/>
                </a:solidFill>
                <a:latin typeface="Times New Roman" panose="02020603050405020304" pitchFamily="18" charset="0"/>
              </a:endParaRPr>
            </a:p>
          </p:txBody>
        </p:sp>
        <p:sp>
          <p:nvSpPr>
            <p:cNvPr id="43101" name="Rectangle 6"/>
            <p:cNvSpPr>
              <a:spLocks noChangeArrowheads="1"/>
            </p:cNvSpPr>
            <p:nvPr/>
          </p:nvSpPr>
          <p:spPr bwMode="auto">
            <a:xfrm>
              <a:off x="503" y="1093"/>
              <a:ext cx="1281" cy="288"/>
            </a:xfrm>
            <a:prstGeom prst="rect">
              <a:avLst/>
            </a:prstGeom>
            <a:noFill/>
            <a:ln w="9525">
              <a:noFill/>
              <a:miter lim="800000"/>
            </a:ln>
          </p:spPr>
          <p:txBody>
            <a:bodyPr>
              <a:spAutoFit/>
            </a:bodyPr>
            <a:lstStyle/>
            <a:p>
              <a:r>
                <a:rPr kumimoji="1" lang="en-US" altLang="zh-CN" sz="2400" b="1">
                  <a:latin typeface="宋体" panose="02010600030101010101" pitchFamily="2" charset="-122"/>
                </a:rPr>
                <a:t>(</a:t>
              </a:r>
              <a:r>
                <a:rPr kumimoji="1" lang="en-US" altLang="zh-CN" sz="2400" b="1">
                  <a:latin typeface="Times New Roman" panose="02020603050405020304" pitchFamily="18" charset="0"/>
                </a:rPr>
                <a:t>2</a:t>
              </a:r>
              <a:r>
                <a:rPr kumimoji="1" lang="en-US" altLang="zh-CN" sz="2400" b="1">
                  <a:latin typeface="宋体" panose="02010600030101010101" pitchFamily="2" charset="-122"/>
                </a:rPr>
                <a:t>)</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输出方程</a:t>
              </a:r>
              <a:endParaRPr kumimoji="1" lang="zh-CN" altLang="en-US" sz="2400" b="1" baseline="-25000">
                <a:solidFill>
                  <a:srgbClr val="FF3300"/>
                </a:solidFill>
                <a:latin typeface="Times New Roman" panose="02020603050405020304" pitchFamily="18" charset="0"/>
              </a:endParaRPr>
            </a:p>
          </p:txBody>
        </p:sp>
        <p:sp>
          <p:nvSpPr>
            <p:cNvPr id="43102" name="Rectangle 7"/>
            <p:cNvSpPr>
              <a:spLocks noChangeArrowheads="1"/>
            </p:cNvSpPr>
            <p:nvPr/>
          </p:nvSpPr>
          <p:spPr bwMode="auto">
            <a:xfrm>
              <a:off x="495" y="1821"/>
              <a:ext cx="1281" cy="288"/>
            </a:xfrm>
            <a:prstGeom prst="rect">
              <a:avLst/>
            </a:prstGeom>
            <a:noFill/>
            <a:ln w="9525">
              <a:noFill/>
              <a:miter lim="800000"/>
            </a:ln>
          </p:spPr>
          <p:txBody>
            <a:bodyPr>
              <a:spAutoFit/>
            </a:bodyPr>
            <a:lstStyle/>
            <a:p>
              <a:r>
                <a:rPr kumimoji="1" lang="en-US" altLang="zh-CN" sz="2400" b="1">
                  <a:latin typeface="宋体" panose="02010600030101010101" pitchFamily="2" charset="-122"/>
                </a:rPr>
                <a:t>(</a:t>
              </a:r>
              <a:r>
                <a:rPr kumimoji="1" lang="en-US" altLang="zh-CN" sz="2400" b="1">
                  <a:latin typeface="Times New Roman" panose="02020603050405020304" pitchFamily="18" charset="0"/>
                </a:rPr>
                <a:t>4</a:t>
              </a:r>
              <a:r>
                <a:rPr kumimoji="1" lang="en-US" altLang="zh-CN" sz="2400" b="1">
                  <a:latin typeface="宋体" panose="02010600030101010101" pitchFamily="2" charset="-122"/>
                </a:rPr>
                <a:t>)</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状态方程</a:t>
              </a:r>
              <a:endParaRPr kumimoji="1" lang="zh-CN" altLang="en-US" sz="2400" b="1" baseline="-25000">
                <a:solidFill>
                  <a:srgbClr val="FF3300"/>
                </a:solidFill>
                <a:latin typeface="Times New Roman" panose="02020603050405020304" pitchFamily="18" charset="0"/>
              </a:endParaRPr>
            </a:p>
          </p:txBody>
        </p:sp>
      </p:grpSp>
      <p:grpSp>
        <p:nvGrpSpPr>
          <p:cNvPr id="3" name="Group 8"/>
          <p:cNvGrpSpPr/>
          <p:nvPr/>
        </p:nvGrpSpPr>
        <p:grpSpPr bwMode="auto">
          <a:xfrm>
            <a:off x="193675" y="3363913"/>
            <a:ext cx="7170738" cy="3475037"/>
            <a:chOff x="650" y="1767"/>
            <a:chExt cx="4517" cy="2189"/>
          </a:xfrm>
        </p:grpSpPr>
        <p:sp>
          <p:nvSpPr>
            <p:cNvPr id="43074" name="AutoShape 9"/>
            <p:cNvSpPr>
              <a:spLocks noChangeArrowheads="1"/>
            </p:cNvSpPr>
            <p:nvPr/>
          </p:nvSpPr>
          <p:spPr bwMode="auto">
            <a:xfrm>
              <a:off x="650" y="1799"/>
              <a:ext cx="4517" cy="2157"/>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43010" name="Object 10"/>
            <p:cNvGraphicFramePr>
              <a:graphicFrameLocks noChangeAspect="1"/>
            </p:cNvGraphicFramePr>
            <p:nvPr/>
          </p:nvGraphicFramePr>
          <p:xfrm>
            <a:off x="1008" y="2022"/>
            <a:ext cx="4003" cy="1860"/>
          </p:xfrm>
          <a:graphic>
            <a:graphicData uri="http://schemas.openxmlformats.org/presentationml/2006/ole">
              <mc:AlternateContent xmlns:mc="http://schemas.openxmlformats.org/markup-compatibility/2006">
                <mc:Choice xmlns:v="urn:schemas-microsoft-com:vml" Requires="v">
                  <p:oleObj spid="_x0000_s43027" name="BMP 图象" r:id="rId1" imgW="6353175" imgH="2952750" progId="Paint.Picture">
                    <p:embed/>
                  </p:oleObj>
                </mc:Choice>
                <mc:Fallback>
                  <p:oleObj name="BMP 图象" r:id="rId1" imgW="6353175" imgH="2952750" progId="Paint.Picture">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2022"/>
                          <a:ext cx="4003" cy="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75" name="Rectangle 11"/>
            <p:cNvSpPr>
              <a:spLocks noChangeArrowheads="1"/>
            </p:cNvSpPr>
            <p:nvPr/>
          </p:nvSpPr>
          <p:spPr bwMode="auto">
            <a:xfrm>
              <a:off x="1695" y="2892"/>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43076" name="Rectangle 12"/>
            <p:cNvSpPr>
              <a:spLocks noChangeArrowheads="1"/>
            </p:cNvSpPr>
            <p:nvPr/>
          </p:nvSpPr>
          <p:spPr bwMode="auto">
            <a:xfrm>
              <a:off x="1604" y="270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43077" name="Rectangle 13"/>
            <p:cNvSpPr>
              <a:spLocks noChangeArrowheads="1"/>
            </p:cNvSpPr>
            <p:nvPr/>
          </p:nvSpPr>
          <p:spPr bwMode="auto">
            <a:xfrm>
              <a:off x="1607" y="3102"/>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43078" name="Rectangle 14"/>
            <p:cNvSpPr>
              <a:spLocks noChangeArrowheads="1"/>
            </p:cNvSpPr>
            <p:nvPr/>
          </p:nvSpPr>
          <p:spPr bwMode="auto">
            <a:xfrm>
              <a:off x="1606" y="3299"/>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43079" name="Rectangle 15"/>
            <p:cNvSpPr>
              <a:spLocks noChangeArrowheads="1"/>
            </p:cNvSpPr>
            <p:nvPr/>
          </p:nvSpPr>
          <p:spPr bwMode="auto">
            <a:xfrm>
              <a:off x="2746" y="2916"/>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43080" name="Rectangle 16"/>
            <p:cNvSpPr>
              <a:spLocks noChangeArrowheads="1"/>
            </p:cNvSpPr>
            <p:nvPr/>
          </p:nvSpPr>
          <p:spPr bwMode="auto">
            <a:xfrm>
              <a:off x="2671" y="270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43081" name="Rectangle 17"/>
            <p:cNvSpPr>
              <a:spLocks noChangeArrowheads="1"/>
            </p:cNvSpPr>
            <p:nvPr/>
          </p:nvSpPr>
          <p:spPr bwMode="auto">
            <a:xfrm>
              <a:off x="2674" y="311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43082" name="Rectangle 18"/>
            <p:cNvSpPr>
              <a:spLocks noChangeArrowheads="1"/>
            </p:cNvSpPr>
            <p:nvPr/>
          </p:nvSpPr>
          <p:spPr bwMode="auto">
            <a:xfrm>
              <a:off x="2673" y="3315"/>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43083" name="Rectangle 19"/>
            <p:cNvSpPr>
              <a:spLocks noChangeArrowheads="1"/>
            </p:cNvSpPr>
            <p:nvPr/>
          </p:nvSpPr>
          <p:spPr bwMode="auto">
            <a:xfrm>
              <a:off x="3947" y="2915"/>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43084" name="Rectangle 20"/>
            <p:cNvSpPr>
              <a:spLocks noChangeArrowheads="1"/>
            </p:cNvSpPr>
            <p:nvPr/>
          </p:nvSpPr>
          <p:spPr bwMode="auto">
            <a:xfrm>
              <a:off x="4048" y="2665"/>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43085" name="Rectangle 21"/>
            <p:cNvSpPr>
              <a:spLocks noChangeArrowheads="1"/>
            </p:cNvSpPr>
            <p:nvPr/>
          </p:nvSpPr>
          <p:spPr bwMode="auto">
            <a:xfrm>
              <a:off x="3859" y="309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43086" name="Rectangle 22"/>
            <p:cNvSpPr>
              <a:spLocks noChangeArrowheads="1"/>
            </p:cNvSpPr>
            <p:nvPr/>
          </p:nvSpPr>
          <p:spPr bwMode="auto">
            <a:xfrm>
              <a:off x="3858" y="3306"/>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43087" name="Rectangle 23"/>
            <p:cNvSpPr>
              <a:spLocks noChangeArrowheads="1"/>
            </p:cNvSpPr>
            <p:nvPr/>
          </p:nvSpPr>
          <p:spPr bwMode="auto">
            <a:xfrm>
              <a:off x="1748" y="2423"/>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3088" name="Rectangle 24"/>
            <p:cNvSpPr>
              <a:spLocks noChangeArrowheads="1"/>
            </p:cNvSpPr>
            <p:nvPr/>
          </p:nvSpPr>
          <p:spPr bwMode="auto">
            <a:xfrm>
              <a:off x="2800" y="2425"/>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43089" name="Rectangle 25"/>
            <p:cNvSpPr>
              <a:spLocks noChangeArrowheads="1"/>
            </p:cNvSpPr>
            <p:nvPr/>
          </p:nvSpPr>
          <p:spPr bwMode="auto">
            <a:xfrm>
              <a:off x="3986" y="2418"/>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43090" name="Rectangle 26"/>
            <p:cNvSpPr>
              <a:spLocks noChangeArrowheads="1"/>
            </p:cNvSpPr>
            <p:nvPr/>
          </p:nvSpPr>
          <p:spPr bwMode="auto">
            <a:xfrm>
              <a:off x="2269" y="1778"/>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3091" name="Rectangle 27"/>
            <p:cNvSpPr>
              <a:spLocks noChangeArrowheads="1"/>
            </p:cNvSpPr>
            <p:nvPr/>
          </p:nvSpPr>
          <p:spPr bwMode="auto">
            <a:xfrm>
              <a:off x="3304" y="1767"/>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43092" name="Rectangle 28"/>
            <p:cNvSpPr>
              <a:spLocks noChangeArrowheads="1"/>
            </p:cNvSpPr>
            <p:nvPr/>
          </p:nvSpPr>
          <p:spPr bwMode="auto">
            <a:xfrm>
              <a:off x="4673" y="1775"/>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43093" name="Rectangle 29"/>
            <p:cNvSpPr>
              <a:spLocks noChangeArrowheads="1"/>
            </p:cNvSpPr>
            <p:nvPr/>
          </p:nvSpPr>
          <p:spPr bwMode="auto">
            <a:xfrm>
              <a:off x="4973" y="2718"/>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Y</a:t>
              </a:r>
              <a:endParaRPr kumimoji="1" lang="en-US" altLang="zh-CN" sz="2400" b="1" baseline="-25000">
                <a:latin typeface="Times New Roman" panose="02020603050405020304" pitchFamily="18" charset="0"/>
              </a:endParaRPr>
            </a:p>
          </p:txBody>
        </p:sp>
        <p:sp>
          <p:nvSpPr>
            <p:cNvPr id="43094" name="Rectangle 30"/>
            <p:cNvSpPr>
              <a:spLocks noChangeArrowheads="1"/>
            </p:cNvSpPr>
            <p:nvPr/>
          </p:nvSpPr>
          <p:spPr bwMode="auto">
            <a:xfrm>
              <a:off x="710" y="346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43095" name="Rectangle 31"/>
            <p:cNvSpPr>
              <a:spLocks noChangeArrowheads="1"/>
            </p:cNvSpPr>
            <p:nvPr/>
          </p:nvSpPr>
          <p:spPr bwMode="auto">
            <a:xfrm>
              <a:off x="845" y="2069"/>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黑体" panose="02010609060101010101" pitchFamily="49" charset="-122"/>
                  <a:ea typeface="黑体" panose="02010609060101010101" pitchFamily="49" charset="-122"/>
                </a:rPr>
                <a:t>1</a:t>
              </a:r>
              <a:endParaRPr kumimoji="1" lang="en-US" altLang="zh-CN" sz="2400" b="1">
                <a:latin typeface="黑体" panose="02010609060101010101" pitchFamily="49" charset="-122"/>
                <a:ea typeface="黑体" panose="02010609060101010101" pitchFamily="49" charset="-122"/>
              </a:endParaRPr>
            </a:p>
          </p:txBody>
        </p:sp>
        <p:sp>
          <p:nvSpPr>
            <p:cNvPr id="43096" name="Rectangle 32"/>
            <p:cNvSpPr>
              <a:spLocks noChangeArrowheads="1"/>
            </p:cNvSpPr>
            <p:nvPr/>
          </p:nvSpPr>
          <p:spPr bwMode="auto">
            <a:xfrm>
              <a:off x="741" y="3687"/>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R</a:t>
              </a:r>
              <a:r>
                <a:rPr kumimoji="1" lang="en-US" altLang="zh-CN" sz="2400" b="1" i="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43097" name="Line 33"/>
            <p:cNvSpPr>
              <a:spLocks noChangeShapeType="1"/>
            </p:cNvSpPr>
            <p:nvPr/>
          </p:nvSpPr>
          <p:spPr bwMode="auto">
            <a:xfrm>
              <a:off x="760" y="3712"/>
              <a:ext cx="192" cy="0"/>
            </a:xfrm>
            <a:prstGeom prst="line">
              <a:avLst/>
            </a:prstGeom>
            <a:noFill/>
            <a:ln w="19050">
              <a:solidFill>
                <a:schemeClr val="tx1"/>
              </a:solidFill>
              <a:round/>
            </a:ln>
          </p:spPr>
          <p:txBody>
            <a:bodyPr lIns="0" tIns="0" rIns="0" bIns="0"/>
            <a:lstStyle/>
            <a:p>
              <a:endParaRPr lang="zh-CN" altLang="en-US"/>
            </a:p>
          </p:txBody>
        </p:sp>
      </p:grpSp>
      <p:grpSp>
        <p:nvGrpSpPr>
          <p:cNvPr id="4" name="Group 34"/>
          <p:cNvGrpSpPr/>
          <p:nvPr/>
        </p:nvGrpSpPr>
        <p:grpSpPr bwMode="auto">
          <a:xfrm>
            <a:off x="6261100" y="3376613"/>
            <a:ext cx="981075" cy="1862137"/>
            <a:chOff x="3944" y="2079"/>
            <a:chExt cx="618" cy="1173"/>
          </a:xfrm>
        </p:grpSpPr>
        <p:sp>
          <p:nvSpPr>
            <p:cNvPr id="43070" name="Line 35"/>
            <p:cNvSpPr>
              <a:spLocks noChangeShapeType="1"/>
            </p:cNvSpPr>
            <p:nvPr/>
          </p:nvSpPr>
          <p:spPr bwMode="auto">
            <a:xfrm>
              <a:off x="3944" y="3144"/>
              <a:ext cx="488" cy="0"/>
            </a:xfrm>
            <a:prstGeom prst="line">
              <a:avLst/>
            </a:prstGeom>
            <a:noFill/>
            <a:ln w="28575">
              <a:solidFill>
                <a:srgbClr val="0000FF"/>
              </a:solidFill>
              <a:round/>
            </a:ln>
          </p:spPr>
          <p:txBody>
            <a:bodyPr lIns="0" tIns="0" rIns="0" bIns="0"/>
            <a:lstStyle/>
            <a:p>
              <a:endParaRPr lang="zh-CN" altLang="en-US"/>
            </a:p>
          </p:txBody>
        </p:sp>
        <p:sp>
          <p:nvSpPr>
            <p:cNvPr id="43071" name="Line 36"/>
            <p:cNvSpPr>
              <a:spLocks noChangeShapeType="1"/>
            </p:cNvSpPr>
            <p:nvPr/>
          </p:nvSpPr>
          <p:spPr bwMode="auto">
            <a:xfrm>
              <a:off x="4248" y="2344"/>
              <a:ext cx="0" cy="800"/>
            </a:xfrm>
            <a:prstGeom prst="line">
              <a:avLst/>
            </a:prstGeom>
            <a:noFill/>
            <a:ln w="28575">
              <a:solidFill>
                <a:srgbClr val="0000FF"/>
              </a:solidFill>
              <a:round/>
            </a:ln>
          </p:spPr>
          <p:txBody>
            <a:bodyPr lIns="0" tIns="0" rIns="0" bIns="0"/>
            <a:lstStyle/>
            <a:p>
              <a:endParaRPr lang="zh-CN" altLang="en-US"/>
            </a:p>
          </p:txBody>
        </p:sp>
        <p:sp>
          <p:nvSpPr>
            <p:cNvPr id="43072" name="Rectangle 37"/>
            <p:cNvSpPr>
              <a:spLocks noChangeArrowheads="1"/>
            </p:cNvSpPr>
            <p:nvPr/>
          </p:nvSpPr>
          <p:spPr bwMode="auto">
            <a:xfrm>
              <a:off x="4145" y="2079"/>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2</a:t>
              </a:r>
              <a:endParaRPr kumimoji="1" lang="en-US" altLang="zh-CN" sz="2400" b="1" baseline="-25000">
                <a:solidFill>
                  <a:srgbClr val="0000FF"/>
                </a:solidFill>
                <a:latin typeface="Times New Roman" panose="02020603050405020304" pitchFamily="18" charset="0"/>
              </a:endParaRPr>
            </a:p>
          </p:txBody>
        </p:sp>
        <p:sp>
          <p:nvSpPr>
            <p:cNvPr id="43073" name="Rectangle 38"/>
            <p:cNvSpPr>
              <a:spLocks noChangeArrowheads="1"/>
            </p:cNvSpPr>
            <p:nvPr/>
          </p:nvSpPr>
          <p:spPr bwMode="auto">
            <a:xfrm>
              <a:off x="4445" y="3022"/>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Y</a:t>
              </a:r>
              <a:endParaRPr kumimoji="1" lang="en-US" altLang="zh-CN" sz="2400" b="1" baseline="-25000">
                <a:solidFill>
                  <a:srgbClr val="0000FF"/>
                </a:solidFill>
                <a:latin typeface="Times New Roman" panose="02020603050405020304" pitchFamily="18" charset="0"/>
              </a:endParaRPr>
            </a:p>
          </p:txBody>
        </p:sp>
      </p:grpSp>
      <p:grpSp>
        <p:nvGrpSpPr>
          <p:cNvPr id="5" name="Group 39"/>
          <p:cNvGrpSpPr/>
          <p:nvPr/>
        </p:nvGrpSpPr>
        <p:grpSpPr bwMode="auto">
          <a:xfrm>
            <a:off x="2768600" y="1090613"/>
            <a:ext cx="6311900" cy="720725"/>
            <a:chOff x="1744" y="639"/>
            <a:chExt cx="3976" cy="454"/>
          </a:xfrm>
        </p:grpSpPr>
        <p:sp>
          <p:nvSpPr>
            <p:cNvPr id="43067" name="Rectangle 40"/>
            <p:cNvSpPr>
              <a:spLocks noChangeArrowheads="1"/>
            </p:cNvSpPr>
            <p:nvPr/>
          </p:nvSpPr>
          <p:spPr bwMode="auto">
            <a:xfrm>
              <a:off x="1857" y="863"/>
              <a:ext cx="3748"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下降沿触发</a:t>
              </a:r>
              <a:endParaRPr kumimoji="1" lang="zh-CN" altLang="en-US" sz="2400" b="1">
                <a:latin typeface="Times New Roman" panose="02020603050405020304" pitchFamily="18" charset="0"/>
              </a:endParaRPr>
            </a:p>
          </p:txBody>
        </p:sp>
        <p:sp>
          <p:nvSpPr>
            <p:cNvPr id="43068" name="Rectangle 41"/>
            <p:cNvSpPr>
              <a:spLocks noChangeArrowheads="1"/>
            </p:cNvSpPr>
            <p:nvPr/>
          </p:nvSpPr>
          <p:spPr bwMode="auto">
            <a:xfrm>
              <a:off x="1857" y="639"/>
              <a:ext cx="3863"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0</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CP</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CP   </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和 </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 </a:t>
              </a:r>
              <a:r>
                <a:rPr kumimoji="1" lang="zh-CN" altLang="en-US" sz="2400" b="1">
                  <a:latin typeface="Times New Roman" panose="02020603050405020304" pitchFamily="18" charset="0"/>
                </a:rPr>
                <a:t>由 </a:t>
              </a:r>
              <a:r>
                <a:rPr kumimoji="1" lang="en-US" altLang="zh-CN" sz="2400" b="1" i="1">
                  <a:latin typeface="Times New Roman" panose="02020603050405020304" pitchFamily="18" charset="0"/>
                </a:rPr>
                <a:t>CP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下降沿触发</a:t>
              </a:r>
              <a:endParaRPr kumimoji="1" lang="zh-CN" altLang="en-US" sz="2400" b="1">
                <a:latin typeface="Times New Roman" panose="02020603050405020304" pitchFamily="18" charset="0"/>
              </a:endParaRPr>
            </a:p>
          </p:txBody>
        </p:sp>
        <p:sp>
          <p:nvSpPr>
            <p:cNvPr id="43069" name="AutoShape 42"/>
            <p:cNvSpPr/>
            <p:nvPr/>
          </p:nvSpPr>
          <p:spPr bwMode="auto">
            <a:xfrm>
              <a:off x="1744" y="720"/>
              <a:ext cx="56" cy="304"/>
            </a:xfrm>
            <a:prstGeom prst="leftBrace">
              <a:avLst>
                <a:gd name="adj1" fmla="val 45238"/>
                <a:gd name="adj2" fmla="val 50000"/>
              </a:avLst>
            </a:prstGeom>
            <a:noFill/>
            <a:ln w="28575">
              <a:solidFill>
                <a:schemeClr val="tx1"/>
              </a:solidFill>
              <a:round/>
            </a:ln>
          </p:spPr>
          <p:txBody>
            <a:bodyPr wrap="none" lIns="0" tIns="0" rIns="0" bIns="0" anchor="ctr"/>
            <a:lstStyle/>
            <a:p>
              <a:endParaRPr lang="zh-CN" altLang="en-US"/>
            </a:p>
          </p:txBody>
        </p:sp>
      </p:grpSp>
      <p:sp>
        <p:nvSpPr>
          <p:cNvPr id="190507" name="Rectangle 43"/>
          <p:cNvSpPr>
            <a:spLocks noChangeArrowheads="1"/>
          </p:cNvSpPr>
          <p:nvPr/>
        </p:nvSpPr>
        <p:spPr bwMode="auto">
          <a:xfrm>
            <a:off x="2886075" y="1846263"/>
            <a:ext cx="1222375" cy="365125"/>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Y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nvGrpSpPr>
          <p:cNvPr id="6" name="Group 44"/>
          <p:cNvGrpSpPr/>
          <p:nvPr/>
        </p:nvGrpSpPr>
        <p:grpSpPr bwMode="auto">
          <a:xfrm>
            <a:off x="503238" y="3843338"/>
            <a:ext cx="6024562" cy="2227262"/>
            <a:chOff x="317" y="2373"/>
            <a:chExt cx="3795" cy="1403"/>
          </a:xfrm>
        </p:grpSpPr>
        <p:sp>
          <p:nvSpPr>
            <p:cNvPr id="43055" name="Rectangle 45"/>
            <p:cNvSpPr>
              <a:spLocks noChangeArrowheads="1"/>
            </p:cNvSpPr>
            <p:nvPr/>
          </p:nvSpPr>
          <p:spPr bwMode="auto">
            <a:xfrm>
              <a:off x="317" y="237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黑体" panose="02010609060101010101" pitchFamily="49" charset="-122"/>
                  <a:ea typeface="黑体" panose="02010609060101010101" pitchFamily="49" charset="-122"/>
                </a:rPr>
                <a:t>1</a:t>
              </a:r>
              <a:endParaRPr kumimoji="1" lang="en-US" altLang="zh-CN" sz="2400" b="1">
                <a:solidFill>
                  <a:srgbClr val="FF3300"/>
                </a:solidFill>
                <a:latin typeface="黑体" panose="02010609060101010101" pitchFamily="49" charset="-122"/>
                <a:ea typeface="黑体" panose="02010609060101010101" pitchFamily="49" charset="-122"/>
              </a:endParaRPr>
            </a:p>
          </p:txBody>
        </p:sp>
        <p:sp>
          <p:nvSpPr>
            <p:cNvPr id="43056" name="Line 46"/>
            <p:cNvSpPr>
              <a:spLocks noChangeShapeType="1"/>
            </p:cNvSpPr>
            <p:nvPr/>
          </p:nvSpPr>
          <p:spPr bwMode="auto">
            <a:xfrm>
              <a:off x="480" y="2504"/>
              <a:ext cx="288" cy="0"/>
            </a:xfrm>
            <a:prstGeom prst="line">
              <a:avLst/>
            </a:prstGeom>
            <a:noFill/>
            <a:ln w="28575">
              <a:solidFill>
                <a:srgbClr val="FF3300"/>
              </a:solidFill>
              <a:round/>
            </a:ln>
          </p:spPr>
          <p:txBody>
            <a:bodyPr lIns="0" tIns="0" rIns="0" bIns="0"/>
            <a:lstStyle/>
            <a:p>
              <a:endParaRPr lang="zh-CN" altLang="en-US"/>
            </a:p>
          </p:txBody>
        </p:sp>
        <p:sp>
          <p:nvSpPr>
            <p:cNvPr id="43057" name="Line 47"/>
            <p:cNvSpPr>
              <a:spLocks noChangeShapeType="1"/>
            </p:cNvSpPr>
            <p:nvPr/>
          </p:nvSpPr>
          <p:spPr bwMode="auto">
            <a:xfrm>
              <a:off x="768" y="3536"/>
              <a:ext cx="248" cy="0"/>
            </a:xfrm>
            <a:prstGeom prst="line">
              <a:avLst/>
            </a:prstGeom>
            <a:noFill/>
            <a:ln w="28575">
              <a:solidFill>
                <a:srgbClr val="FF3300"/>
              </a:solidFill>
              <a:round/>
            </a:ln>
          </p:spPr>
          <p:txBody>
            <a:bodyPr lIns="0" tIns="0" rIns="0" bIns="0"/>
            <a:lstStyle/>
            <a:p>
              <a:endParaRPr lang="zh-CN" altLang="en-US"/>
            </a:p>
          </p:txBody>
        </p:sp>
        <p:sp>
          <p:nvSpPr>
            <p:cNvPr id="43058" name="Line 48"/>
            <p:cNvSpPr>
              <a:spLocks noChangeShapeType="1"/>
            </p:cNvSpPr>
            <p:nvPr/>
          </p:nvSpPr>
          <p:spPr bwMode="auto">
            <a:xfrm>
              <a:off x="776" y="2496"/>
              <a:ext cx="0" cy="1040"/>
            </a:xfrm>
            <a:prstGeom prst="line">
              <a:avLst/>
            </a:prstGeom>
            <a:noFill/>
            <a:ln w="28575">
              <a:solidFill>
                <a:srgbClr val="FF3300"/>
              </a:solidFill>
              <a:round/>
            </a:ln>
          </p:spPr>
          <p:txBody>
            <a:bodyPr lIns="0" tIns="0" rIns="0" bIns="0"/>
            <a:lstStyle/>
            <a:p>
              <a:endParaRPr lang="zh-CN" altLang="en-US"/>
            </a:p>
          </p:txBody>
        </p:sp>
        <p:sp>
          <p:nvSpPr>
            <p:cNvPr id="43059" name="Line 49"/>
            <p:cNvSpPr>
              <a:spLocks noChangeShapeType="1"/>
            </p:cNvSpPr>
            <p:nvPr/>
          </p:nvSpPr>
          <p:spPr bwMode="auto">
            <a:xfrm>
              <a:off x="896" y="2600"/>
              <a:ext cx="0" cy="552"/>
            </a:xfrm>
            <a:prstGeom prst="line">
              <a:avLst/>
            </a:prstGeom>
            <a:noFill/>
            <a:ln w="28575">
              <a:solidFill>
                <a:srgbClr val="FF3300"/>
              </a:solidFill>
              <a:round/>
            </a:ln>
          </p:spPr>
          <p:txBody>
            <a:bodyPr lIns="0" tIns="0" rIns="0" bIns="0"/>
            <a:lstStyle/>
            <a:p>
              <a:endParaRPr lang="zh-CN" altLang="en-US"/>
            </a:p>
          </p:txBody>
        </p:sp>
        <p:sp>
          <p:nvSpPr>
            <p:cNvPr id="43060" name="Line 50"/>
            <p:cNvSpPr>
              <a:spLocks noChangeShapeType="1"/>
            </p:cNvSpPr>
            <p:nvPr/>
          </p:nvSpPr>
          <p:spPr bwMode="auto">
            <a:xfrm>
              <a:off x="888" y="2616"/>
              <a:ext cx="3200" cy="0"/>
            </a:xfrm>
            <a:prstGeom prst="line">
              <a:avLst/>
            </a:prstGeom>
            <a:noFill/>
            <a:ln w="28575">
              <a:solidFill>
                <a:srgbClr val="FF3300"/>
              </a:solidFill>
              <a:round/>
            </a:ln>
          </p:spPr>
          <p:txBody>
            <a:bodyPr lIns="0" tIns="0" rIns="0" bIns="0"/>
            <a:lstStyle/>
            <a:p>
              <a:endParaRPr lang="zh-CN" altLang="en-US"/>
            </a:p>
          </p:txBody>
        </p:sp>
        <p:sp>
          <p:nvSpPr>
            <p:cNvPr id="43061" name="Line 51"/>
            <p:cNvSpPr>
              <a:spLocks noChangeShapeType="1"/>
            </p:cNvSpPr>
            <p:nvPr/>
          </p:nvSpPr>
          <p:spPr bwMode="auto">
            <a:xfrm>
              <a:off x="4104" y="2616"/>
              <a:ext cx="0" cy="1128"/>
            </a:xfrm>
            <a:prstGeom prst="line">
              <a:avLst/>
            </a:prstGeom>
            <a:noFill/>
            <a:ln w="28575">
              <a:solidFill>
                <a:srgbClr val="FF3300"/>
              </a:solidFill>
              <a:round/>
            </a:ln>
          </p:spPr>
          <p:txBody>
            <a:bodyPr lIns="0" tIns="0" rIns="0" bIns="0"/>
            <a:lstStyle/>
            <a:p>
              <a:endParaRPr lang="zh-CN" altLang="en-US"/>
            </a:p>
          </p:txBody>
        </p:sp>
        <p:sp>
          <p:nvSpPr>
            <p:cNvPr id="43062" name="Line 52"/>
            <p:cNvSpPr>
              <a:spLocks noChangeShapeType="1"/>
            </p:cNvSpPr>
            <p:nvPr/>
          </p:nvSpPr>
          <p:spPr bwMode="auto">
            <a:xfrm>
              <a:off x="888" y="3144"/>
              <a:ext cx="152" cy="0"/>
            </a:xfrm>
            <a:prstGeom prst="line">
              <a:avLst/>
            </a:prstGeom>
            <a:noFill/>
            <a:ln w="28575">
              <a:solidFill>
                <a:srgbClr val="FF3300"/>
              </a:solidFill>
              <a:round/>
            </a:ln>
          </p:spPr>
          <p:txBody>
            <a:bodyPr lIns="0" tIns="0" rIns="0" bIns="0"/>
            <a:lstStyle/>
            <a:p>
              <a:endParaRPr lang="zh-CN" altLang="en-US"/>
            </a:p>
          </p:txBody>
        </p:sp>
        <p:sp>
          <p:nvSpPr>
            <p:cNvPr id="43063" name="Line 53"/>
            <p:cNvSpPr>
              <a:spLocks noChangeShapeType="1"/>
            </p:cNvSpPr>
            <p:nvPr/>
          </p:nvSpPr>
          <p:spPr bwMode="auto">
            <a:xfrm>
              <a:off x="3960" y="3752"/>
              <a:ext cx="152" cy="0"/>
            </a:xfrm>
            <a:prstGeom prst="line">
              <a:avLst/>
            </a:prstGeom>
            <a:noFill/>
            <a:ln w="28575">
              <a:solidFill>
                <a:srgbClr val="FF3300"/>
              </a:solidFill>
              <a:round/>
            </a:ln>
          </p:spPr>
          <p:txBody>
            <a:bodyPr lIns="0" tIns="0" rIns="0" bIns="0"/>
            <a:lstStyle/>
            <a:p>
              <a:endParaRPr lang="zh-CN" altLang="en-US"/>
            </a:p>
          </p:txBody>
        </p:sp>
        <p:sp>
          <p:nvSpPr>
            <p:cNvPr id="43064" name="Oval 54"/>
            <p:cNvSpPr>
              <a:spLocks noChangeArrowheads="1"/>
            </p:cNvSpPr>
            <p:nvPr/>
          </p:nvSpPr>
          <p:spPr bwMode="auto">
            <a:xfrm>
              <a:off x="3960" y="3720"/>
              <a:ext cx="56" cy="56"/>
            </a:xfrm>
            <a:prstGeom prst="ellipse">
              <a:avLst/>
            </a:prstGeom>
            <a:solidFill>
              <a:schemeClr val="bg1"/>
            </a:solidFill>
            <a:ln w="28575">
              <a:solidFill>
                <a:srgbClr val="FF3300"/>
              </a:solidFill>
              <a:round/>
            </a:ln>
          </p:spPr>
          <p:txBody>
            <a:bodyPr wrap="none" lIns="0" tIns="0" rIns="0" bIns="0" anchor="ctr"/>
            <a:lstStyle/>
            <a:p>
              <a:endParaRPr lang="zh-CN" altLang="en-US"/>
            </a:p>
          </p:txBody>
        </p:sp>
        <p:sp>
          <p:nvSpPr>
            <p:cNvPr id="43065" name="Rectangle 55"/>
            <p:cNvSpPr>
              <a:spLocks noChangeArrowheads="1"/>
            </p:cNvSpPr>
            <p:nvPr/>
          </p:nvSpPr>
          <p:spPr bwMode="auto">
            <a:xfrm>
              <a:off x="1076" y="3010"/>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a:solidFill>
                  <a:srgbClr val="FF3300"/>
                </a:solidFill>
                <a:latin typeface="Times New Roman" panose="02020603050405020304" pitchFamily="18" charset="0"/>
              </a:endParaRPr>
            </a:p>
          </p:txBody>
        </p:sp>
        <p:sp>
          <p:nvSpPr>
            <p:cNvPr id="43066" name="Rectangle 56"/>
            <p:cNvSpPr>
              <a:spLocks noChangeArrowheads="1"/>
            </p:cNvSpPr>
            <p:nvPr/>
          </p:nvSpPr>
          <p:spPr bwMode="auto">
            <a:xfrm>
              <a:off x="1079" y="3406"/>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1K</a:t>
              </a:r>
              <a:endParaRPr kumimoji="1" lang="en-US" altLang="zh-CN" sz="2400" b="1">
                <a:solidFill>
                  <a:srgbClr val="FF3300"/>
                </a:solidFill>
                <a:latin typeface="Times New Roman" panose="02020603050405020304" pitchFamily="18" charset="0"/>
              </a:endParaRPr>
            </a:p>
          </p:txBody>
        </p:sp>
      </p:grpSp>
      <p:grpSp>
        <p:nvGrpSpPr>
          <p:cNvPr id="7" name="Group 57"/>
          <p:cNvGrpSpPr/>
          <p:nvPr/>
        </p:nvGrpSpPr>
        <p:grpSpPr bwMode="auto">
          <a:xfrm>
            <a:off x="503238" y="3843338"/>
            <a:ext cx="3292475" cy="2030412"/>
            <a:chOff x="317" y="2373"/>
            <a:chExt cx="2074" cy="1279"/>
          </a:xfrm>
        </p:grpSpPr>
        <p:sp>
          <p:nvSpPr>
            <p:cNvPr id="43048" name="Rectangle 58"/>
            <p:cNvSpPr>
              <a:spLocks noChangeArrowheads="1"/>
            </p:cNvSpPr>
            <p:nvPr/>
          </p:nvSpPr>
          <p:spPr bwMode="auto">
            <a:xfrm>
              <a:off x="317" y="237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黑体" panose="02010609060101010101" pitchFamily="49" charset="-122"/>
                  <a:ea typeface="黑体" panose="02010609060101010101" pitchFamily="49" charset="-122"/>
                </a:rPr>
                <a:t>1</a:t>
              </a:r>
              <a:endParaRPr kumimoji="1" lang="en-US" altLang="zh-CN" sz="2400" b="1">
                <a:solidFill>
                  <a:srgbClr val="00CC00"/>
                </a:solidFill>
                <a:latin typeface="黑体" panose="02010609060101010101" pitchFamily="49" charset="-122"/>
                <a:ea typeface="黑体" panose="02010609060101010101" pitchFamily="49" charset="-122"/>
              </a:endParaRPr>
            </a:p>
          </p:txBody>
        </p:sp>
        <p:sp>
          <p:nvSpPr>
            <p:cNvPr id="43049" name="Rectangle 59"/>
            <p:cNvSpPr>
              <a:spLocks noChangeArrowheads="1"/>
            </p:cNvSpPr>
            <p:nvPr/>
          </p:nvSpPr>
          <p:spPr bwMode="auto">
            <a:xfrm>
              <a:off x="2143" y="3010"/>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1J</a:t>
              </a:r>
              <a:endParaRPr kumimoji="1" lang="en-US" altLang="zh-CN" sz="2400" b="1">
                <a:solidFill>
                  <a:srgbClr val="00CC00"/>
                </a:solidFill>
                <a:latin typeface="Times New Roman" panose="02020603050405020304" pitchFamily="18" charset="0"/>
              </a:endParaRPr>
            </a:p>
          </p:txBody>
        </p:sp>
        <p:sp>
          <p:nvSpPr>
            <p:cNvPr id="43050" name="Rectangle 60"/>
            <p:cNvSpPr>
              <a:spLocks noChangeArrowheads="1"/>
            </p:cNvSpPr>
            <p:nvPr/>
          </p:nvSpPr>
          <p:spPr bwMode="auto">
            <a:xfrm>
              <a:off x="2146" y="3422"/>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1K</a:t>
              </a:r>
              <a:endParaRPr kumimoji="1" lang="en-US" altLang="zh-CN" sz="2400" b="1">
                <a:solidFill>
                  <a:srgbClr val="00CC00"/>
                </a:solidFill>
                <a:latin typeface="Times New Roman" panose="02020603050405020304" pitchFamily="18" charset="0"/>
              </a:endParaRPr>
            </a:p>
          </p:txBody>
        </p:sp>
        <p:sp>
          <p:nvSpPr>
            <p:cNvPr id="43051" name="Line 61"/>
            <p:cNvSpPr>
              <a:spLocks noChangeShapeType="1"/>
            </p:cNvSpPr>
            <p:nvPr/>
          </p:nvSpPr>
          <p:spPr bwMode="auto">
            <a:xfrm>
              <a:off x="1960" y="2496"/>
              <a:ext cx="0" cy="1056"/>
            </a:xfrm>
            <a:prstGeom prst="line">
              <a:avLst/>
            </a:prstGeom>
            <a:noFill/>
            <a:ln w="28575">
              <a:solidFill>
                <a:srgbClr val="00CC00"/>
              </a:solidFill>
              <a:round/>
            </a:ln>
          </p:spPr>
          <p:txBody>
            <a:bodyPr lIns="0" tIns="0" rIns="0" bIns="0"/>
            <a:lstStyle/>
            <a:p>
              <a:endParaRPr lang="zh-CN" altLang="en-US"/>
            </a:p>
          </p:txBody>
        </p:sp>
        <p:sp>
          <p:nvSpPr>
            <p:cNvPr id="43052" name="Line 62"/>
            <p:cNvSpPr>
              <a:spLocks noChangeShapeType="1"/>
            </p:cNvSpPr>
            <p:nvPr/>
          </p:nvSpPr>
          <p:spPr bwMode="auto">
            <a:xfrm>
              <a:off x="480" y="2504"/>
              <a:ext cx="1488" cy="0"/>
            </a:xfrm>
            <a:prstGeom prst="line">
              <a:avLst/>
            </a:prstGeom>
            <a:noFill/>
            <a:ln w="28575">
              <a:solidFill>
                <a:srgbClr val="00CC00"/>
              </a:solidFill>
              <a:round/>
            </a:ln>
          </p:spPr>
          <p:txBody>
            <a:bodyPr lIns="0" tIns="0" rIns="0" bIns="0"/>
            <a:lstStyle/>
            <a:p>
              <a:endParaRPr lang="zh-CN" altLang="en-US"/>
            </a:p>
          </p:txBody>
        </p:sp>
        <p:sp>
          <p:nvSpPr>
            <p:cNvPr id="43053" name="Line 63"/>
            <p:cNvSpPr>
              <a:spLocks noChangeShapeType="1"/>
            </p:cNvSpPr>
            <p:nvPr/>
          </p:nvSpPr>
          <p:spPr bwMode="auto">
            <a:xfrm flipH="1">
              <a:off x="1952" y="3152"/>
              <a:ext cx="144" cy="0"/>
            </a:xfrm>
            <a:prstGeom prst="line">
              <a:avLst/>
            </a:prstGeom>
            <a:noFill/>
            <a:ln w="28575">
              <a:solidFill>
                <a:srgbClr val="00CC00"/>
              </a:solidFill>
              <a:round/>
            </a:ln>
          </p:spPr>
          <p:txBody>
            <a:bodyPr lIns="0" tIns="0" rIns="0" bIns="0"/>
            <a:lstStyle/>
            <a:p>
              <a:endParaRPr lang="zh-CN" altLang="en-US"/>
            </a:p>
          </p:txBody>
        </p:sp>
        <p:sp>
          <p:nvSpPr>
            <p:cNvPr id="43054" name="Line 64"/>
            <p:cNvSpPr>
              <a:spLocks noChangeShapeType="1"/>
            </p:cNvSpPr>
            <p:nvPr/>
          </p:nvSpPr>
          <p:spPr bwMode="auto">
            <a:xfrm flipH="1">
              <a:off x="1960" y="3544"/>
              <a:ext cx="144" cy="0"/>
            </a:xfrm>
            <a:prstGeom prst="line">
              <a:avLst/>
            </a:prstGeom>
            <a:noFill/>
            <a:ln w="28575">
              <a:solidFill>
                <a:srgbClr val="00CC00"/>
              </a:solidFill>
              <a:round/>
            </a:ln>
          </p:spPr>
          <p:txBody>
            <a:bodyPr lIns="0" tIns="0" rIns="0" bIns="0"/>
            <a:lstStyle/>
            <a:p>
              <a:endParaRPr lang="zh-CN" altLang="en-US"/>
            </a:p>
          </p:txBody>
        </p:sp>
      </p:grpSp>
      <p:grpSp>
        <p:nvGrpSpPr>
          <p:cNvPr id="8" name="Group 65"/>
          <p:cNvGrpSpPr/>
          <p:nvPr/>
        </p:nvGrpSpPr>
        <p:grpSpPr bwMode="auto">
          <a:xfrm>
            <a:off x="2768600" y="2246313"/>
            <a:ext cx="2468563" cy="941387"/>
            <a:chOff x="1744" y="1367"/>
            <a:chExt cx="1555" cy="593"/>
          </a:xfrm>
        </p:grpSpPr>
        <p:sp>
          <p:nvSpPr>
            <p:cNvPr id="43045" name="Rectangle 66"/>
            <p:cNvSpPr>
              <a:spLocks noChangeArrowheads="1"/>
            </p:cNvSpPr>
            <p:nvPr/>
          </p:nvSpPr>
          <p:spPr bwMode="auto">
            <a:xfrm>
              <a:off x="1849" y="1367"/>
              <a:ext cx="1450"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0</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 1</a:t>
              </a:r>
              <a:endParaRPr kumimoji="1" lang="en-US" altLang="zh-CN" sz="2400" b="1" i="1" baseline="30000">
                <a:latin typeface="Times New Roman" panose="02020603050405020304" pitchFamily="18" charset="0"/>
              </a:endParaRPr>
            </a:p>
          </p:txBody>
        </p:sp>
        <p:sp>
          <p:nvSpPr>
            <p:cNvPr id="43046" name="Line 67"/>
            <p:cNvSpPr>
              <a:spLocks noChangeShapeType="1"/>
            </p:cNvSpPr>
            <p:nvPr/>
          </p:nvSpPr>
          <p:spPr bwMode="auto">
            <a:xfrm>
              <a:off x="2216" y="1400"/>
              <a:ext cx="272" cy="0"/>
            </a:xfrm>
            <a:prstGeom prst="line">
              <a:avLst/>
            </a:prstGeom>
            <a:noFill/>
            <a:ln w="19050">
              <a:solidFill>
                <a:schemeClr val="tx1"/>
              </a:solidFill>
              <a:round/>
            </a:ln>
          </p:spPr>
          <p:txBody>
            <a:bodyPr lIns="0" tIns="0" rIns="0" bIns="0"/>
            <a:lstStyle/>
            <a:p>
              <a:endParaRPr lang="zh-CN" altLang="en-US"/>
            </a:p>
          </p:txBody>
        </p:sp>
        <p:sp>
          <p:nvSpPr>
            <p:cNvPr id="43047" name="AutoShape 68"/>
            <p:cNvSpPr/>
            <p:nvPr/>
          </p:nvSpPr>
          <p:spPr bwMode="auto">
            <a:xfrm>
              <a:off x="1744" y="1472"/>
              <a:ext cx="56" cy="488"/>
            </a:xfrm>
            <a:prstGeom prst="leftBrace">
              <a:avLst>
                <a:gd name="adj1" fmla="val 72619"/>
                <a:gd name="adj2" fmla="val 50000"/>
              </a:avLst>
            </a:prstGeom>
            <a:noFill/>
            <a:ln w="28575">
              <a:solidFill>
                <a:schemeClr val="tx1"/>
              </a:solidFill>
              <a:round/>
            </a:ln>
          </p:spPr>
          <p:txBody>
            <a:bodyPr wrap="none" lIns="0" tIns="0" rIns="0" bIns="0" anchor="ctr"/>
            <a:lstStyle/>
            <a:p>
              <a:endParaRPr lang="zh-CN" altLang="en-US"/>
            </a:p>
          </p:txBody>
        </p:sp>
      </p:grpSp>
      <p:sp>
        <p:nvSpPr>
          <p:cNvPr id="190533" name="Rectangle 69"/>
          <p:cNvSpPr>
            <a:spLocks noChangeArrowheads="1"/>
          </p:cNvSpPr>
          <p:nvPr/>
        </p:nvSpPr>
        <p:spPr bwMode="auto">
          <a:xfrm>
            <a:off x="2960688" y="2957513"/>
            <a:ext cx="2822575" cy="365125"/>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2</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zh-CN" altLang="en-US" sz="2400" b="1" i="1">
                <a:latin typeface="Times New Roman" panose="02020603050405020304" pitchFamily="18" charset="0"/>
              </a:rPr>
              <a:t>，</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sp>
        <p:nvSpPr>
          <p:cNvPr id="190534" name="Rectangle 70"/>
          <p:cNvSpPr>
            <a:spLocks noChangeArrowheads="1"/>
          </p:cNvSpPr>
          <p:nvPr/>
        </p:nvSpPr>
        <p:spPr bwMode="auto">
          <a:xfrm>
            <a:off x="2947988" y="2614613"/>
            <a:ext cx="1552575" cy="365125"/>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K</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 1</a:t>
            </a:r>
            <a:endParaRPr kumimoji="1" lang="en-US" altLang="zh-CN" sz="2400" b="1" baseline="30000">
              <a:latin typeface="Times New Roman" panose="02020603050405020304" pitchFamily="18" charset="0"/>
            </a:endParaRPr>
          </a:p>
        </p:txBody>
      </p:sp>
      <p:grpSp>
        <p:nvGrpSpPr>
          <p:cNvPr id="9" name="Group 71"/>
          <p:cNvGrpSpPr/>
          <p:nvPr/>
        </p:nvGrpSpPr>
        <p:grpSpPr bwMode="auto">
          <a:xfrm>
            <a:off x="1471613" y="4402138"/>
            <a:ext cx="434975" cy="365125"/>
            <a:chOff x="1975" y="1701"/>
            <a:chExt cx="274" cy="230"/>
          </a:xfrm>
        </p:grpSpPr>
        <p:sp>
          <p:nvSpPr>
            <p:cNvPr id="43043" name="Rectangle 72"/>
            <p:cNvSpPr>
              <a:spLocks noChangeArrowheads="1"/>
            </p:cNvSpPr>
            <p:nvPr/>
          </p:nvSpPr>
          <p:spPr bwMode="auto">
            <a:xfrm>
              <a:off x="1975" y="1701"/>
              <a:ext cx="274"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2</a:t>
              </a:r>
              <a:r>
                <a:rPr kumimoji="1" lang="en-US" altLang="zh-CN" sz="2400" b="1" i="1" baseline="30000">
                  <a:solidFill>
                    <a:srgbClr val="FF3300"/>
                  </a:solidFill>
                  <a:latin typeface="Times New Roman" panose="02020603050405020304" pitchFamily="18" charset="0"/>
                </a:rPr>
                <a:t>n</a:t>
              </a:r>
              <a:endParaRPr kumimoji="1" lang="en-US" altLang="zh-CN" sz="2400" b="1" i="1" baseline="30000">
                <a:solidFill>
                  <a:srgbClr val="FF3300"/>
                </a:solidFill>
                <a:latin typeface="Times New Roman" panose="02020603050405020304" pitchFamily="18" charset="0"/>
              </a:endParaRPr>
            </a:p>
          </p:txBody>
        </p:sp>
        <p:sp>
          <p:nvSpPr>
            <p:cNvPr id="43044" name="Line 73"/>
            <p:cNvSpPr>
              <a:spLocks noChangeShapeType="1"/>
            </p:cNvSpPr>
            <p:nvPr/>
          </p:nvSpPr>
          <p:spPr bwMode="auto">
            <a:xfrm>
              <a:off x="1976" y="1720"/>
              <a:ext cx="272" cy="0"/>
            </a:xfrm>
            <a:prstGeom prst="line">
              <a:avLst/>
            </a:prstGeom>
            <a:noFill/>
            <a:ln w="19050">
              <a:solidFill>
                <a:srgbClr val="FF3300"/>
              </a:solidFill>
              <a:round/>
            </a:ln>
          </p:spPr>
          <p:txBody>
            <a:bodyPr lIns="0" tIns="0" rIns="0" bIns="0"/>
            <a:lstStyle/>
            <a:p>
              <a:endParaRPr lang="zh-CN" altLang="en-US"/>
            </a:p>
          </p:txBody>
        </p:sp>
      </p:grpSp>
      <p:grpSp>
        <p:nvGrpSpPr>
          <p:cNvPr id="10" name="Group 74"/>
          <p:cNvGrpSpPr/>
          <p:nvPr/>
        </p:nvGrpSpPr>
        <p:grpSpPr bwMode="auto">
          <a:xfrm>
            <a:off x="508000" y="3856038"/>
            <a:ext cx="5168900" cy="1978025"/>
            <a:chOff x="320" y="2381"/>
            <a:chExt cx="3256" cy="1246"/>
          </a:xfrm>
        </p:grpSpPr>
        <p:sp>
          <p:nvSpPr>
            <p:cNvPr id="43038" name="Rectangle 75"/>
            <p:cNvSpPr>
              <a:spLocks noChangeArrowheads="1"/>
            </p:cNvSpPr>
            <p:nvPr/>
          </p:nvSpPr>
          <p:spPr bwMode="auto">
            <a:xfrm>
              <a:off x="320" y="238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ea typeface="黑体" panose="02010609060101010101" pitchFamily="49" charset="-122"/>
                </a:rPr>
                <a:t>1</a:t>
              </a:r>
              <a:endParaRPr kumimoji="1" lang="en-US" altLang="zh-CN" sz="2400" b="1">
                <a:solidFill>
                  <a:srgbClr val="0000FF"/>
                </a:solidFill>
                <a:latin typeface="Times New Roman" panose="02020603050405020304" pitchFamily="18" charset="0"/>
                <a:ea typeface="黑体" panose="02010609060101010101" pitchFamily="49" charset="-122"/>
              </a:endParaRPr>
            </a:p>
          </p:txBody>
        </p:sp>
        <p:sp>
          <p:nvSpPr>
            <p:cNvPr id="43039" name="Line 76"/>
            <p:cNvSpPr>
              <a:spLocks noChangeShapeType="1"/>
            </p:cNvSpPr>
            <p:nvPr/>
          </p:nvSpPr>
          <p:spPr bwMode="auto">
            <a:xfrm>
              <a:off x="480" y="2504"/>
              <a:ext cx="2544" cy="0"/>
            </a:xfrm>
            <a:prstGeom prst="line">
              <a:avLst/>
            </a:prstGeom>
            <a:noFill/>
            <a:ln w="28575">
              <a:solidFill>
                <a:srgbClr val="0000FF"/>
              </a:solidFill>
              <a:round/>
            </a:ln>
          </p:spPr>
          <p:txBody>
            <a:bodyPr lIns="0" tIns="0" rIns="0" bIns="0"/>
            <a:lstStyle/>
            <a:p>
              <a:endParaRPr lang="zh-CN" altLang="en-US"/>
            </a:p>
          </p:txBody>
        </p:sp>
        <p:sp>
          <p:nvSpPr>
            <p:cNvPr id="43040" name="Rectangle 77"/>
            <p:cNvSpPr>
              <a:spLocks noChangeArrowheads="1"/>
            </p:cNvSpPr>
            <p:nvPr/>
          </p:nvSpPr>
          <p:spPr bwMode="auto">
            <a:xfrm>
              <a:off x="3331" y="3397"/>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1K</a:t>
              </a:r>
              <a:endParaRPr kumimoji="1" lang="en-US" altLang="zh-CN" sz="2400" b="1">
                <a:solidFill>
                  <a:srgbClr val="0000FF"/>
                </a:solidFill>
                <a:latin typeface="Times New Roman" panose="02020603050405020304" pitchFamily="18" charset="0"/>
              </a:endParaRPr>
            </a:p>
          </p:txBody>
        </p:sp>
        <p:sp>
          <p:nvSpPr>
            <p:cNvPr id="43041" name="Line 78"/>
            <p:cNvSpPr>
              <a:spLocks noChangeShapeType="1"/>
            </p:cNvSpPr>
            <p:nvPr/>
          </p:nvSpPr>
          <p:spPr bwMode="auto">
            <a:xfrm>
              <a:off x="3016" y="3544"/>
              <a:ext cx="288" cy="0"/>
            </a:xfrm>
            <a:prstGeom prst="line">
              <a:avLst/>
            </a:prstGeom>
            <a:noFill/>
            <a:ln w="28575">
              <a:solidFill>
                <a:srgbClr val="0000FF"/>
              </a:solidFill>
              <a:round/>
            </a:ln>
          </p:spPr>
          <p:txBody>
            <a:bodyPr lIns="0" tIns="0" rIns="0" bIns="0"/>
            <a:lstStyle/>
            <a:p>
              <a:endParaRPr lang="zh-CN" altLang="en-US"/>
            </a:p>
          </p:txBody>
        </p:sp>
        <p:sp>
          <p:nvSpPr>
            <p:cNvPr id="43042" name="Line 79"/>
            <p:cNvSpPr>
              <a:spLocks noChangeShapeType="1"/>
            </p:cNvSpPr>
            <p:nvPr/>
          </p:nvSpPr>
          <p:spPr bwMode="auto">
            <a:xfrm>
              <a:off x="3024" y="2496"/>
              <a:ext cx="0" cy="1048"/>
            </a:xfrm>
            <a:prstGeom prst="line">
              <a:avLst/>
            </a:prstGeom>
            <a:noFill/>
            <a:ln w="28575">
              <a:solidFill>
                <a:srgbClr val="0000FF"/>
              </a:solidFill>
              <a:round/>
            </a:ln>
          </p:spPr>
          <p:txBody>
            <a:bodyPr lIns="0" tIns="0" rIns="0" bIns="0"/>
            <a:lstStyle/>
            <a:p>
              <a:endParaRPr lang="zh-CN" altLang="en-US"/>
            </a:p>
          </p:txBody>
        </p:sp>
      </p:grpSp>
      <p:grpSp>
        <p:nvGrpSpPr>
          <p:cNvPr id="11" name="Group 80"/>
          <p:cNvGrpSpPr/>
          <p:nvPr/>
        </p:nvGrpSpPr>
        <p:grpSpPr bwMode="auto">
          <a:xfrm>
            <a:off x="2692400" y="4406900"/>
            <a:ext cx="3200400" cy="747713"/>
            <a:chOff x="1696" y="2728"/>
            <a:chExt cx="2016" cy="471"/>
          </a:xfrm>
        </p:grpSpPr>
        <p:sp>
          <p:nvSpPr>
            <p:cNvPr id="43029" name="Line 81"/>
            <p:cNvSpPr>
              <a:spLocks noChangeShapeType="1"/>
            </p:cNvSpPr>
            <p:nvPr/>
          </p:nvSpPr>
          <p:spPr bwMode="auto">
            <a:xfrm>
              <a:off x="3160" y="2736"/>
              <a:ext cx="0" cy="264"/>
            </a:xfrm>
            <a:prstGeom prst="line">
              <a:avLst/>
            </a:prstGeom>
            <a:noFill/>
            <a:ln w="28575">
              <a:solidFill>
                <a:srgbClr val="CC66FF"/>
              </a:solidFill>
              <a:round/>
            </a:ln>
          </p:spPr>
          <p:txBody>
            <a:bodyPr lIns="0" tIns="0" rIns="0" bIns="0"/>
            <a:lstStyle/>
            <a:p>
              <a:endParaRPr lang="zh-CN" altLang="en-US"/>
            </a:p>
          </p:txBody>
        </p:sp>
        <p:sp>
          <p:nvSpPr>
            <p:cNvPr id="43030" name="Line 82"/>
            <p:cNvSpPr>
              <a:spLocks noChangeShapeType="1"/>
            </p:cNvSpPr>
            <p:nvPr/>
          </p:nvSpPr>
          <p:spPr bwMode="auto">
            <a:xfrm>
              <a:off x="2752" y="3144"/>
              <a:ext cx="528" cy="0"/>
            </a:xfrm>
            <a:prstGeom prst="line">
              <a:avLst/>
            </a:prstGeom>
            <a:noFill/>
            <a:ln w="28575">
              <a:solidFill>
                <a:srgbClr val="CC66FF"/>
              </a:solidFill>
              <a:round/>
            </a:ln>
          </p:spPr>
          <p:txBody>
            <a:bodyPr lIns="0" tIns="0" rIns="0" bIns="0"/>
            <a:lstStyle/>
            <a:p>
              <a:endParaRPr lang="zh-CN" altLang="en-US"/>
            </a:p>
          </p:txBody>
        </p:sp>
        <p:sp>
          <p:nvSpPr>
            <p:cNvPr id="43031" name="Rectangle 83"/>
            <p:cNvSpPr>
              <a:spLocks noChangeArrowheads="1"/>
            </p:cNvSpPr>
            <p:nvPr/>
          </p:nvSpPr>
          <p:spPr bwMode="auto">
            <a:xfrm>
              <a:off x="3520" y="2969"/>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CC66FF"/>
                  </a:solidFill>
                  <a:latin typeface="Times New Roman" panose="02020603050405020304" pitchFamily="18" charset="0"/>
                </a:rPr>
                <a:t>1J</a:t>
              </a:r>
              <a:endParaRPr kumimoji="1" lang="en-US" altLang="zh-CN" sz="2400" b="1">
                <a:solidFill>
                  <a:srgbClr val="CC66FF"/>
                </a:solidFill>
                <a:latin typeface="Times New Roman" panose="02020603050405020304" pitchFamily="18" charset="0"/>
              </a:endParaRPr>
            </a:p>
          </p:txBody>
        </p:sp>
        <p:sp>
          <p:nvSpPr>
            <p:cNvPr id="43032" name="Rectangle 84"/>
            <p:cNvSpPr>
              <a:spLocks noChangeArrowheads="1"/>
            </p:cNvSpPr>
            <p:nvPr/>
          </p:nvSpPr>
          <p:spPr bwMode="auto">
            <a:xfrm>
              <a:off x="3288" y="2984"/>
              <a:ext cx="192" cy="192"/>
            </a:xfrm>
            <a:prstGeom prst="rect">
              <a:avLst/>
            </a:prstGeom>
            <a:noFill/>
            <a:ln w="38100">
              <a:solidFill>
                <a:srgbClr val="CC66FF"/>
              </a:solidFill>
              <a:miter lim="800000"/>
            </a:ln>
          </p:spPr>
          <p:txBody>
            <a:bodyPr wrap="none" lIns="0" tIns="0" rIns="0" bIns="0" anchor="ctr"/>
            <a:lstStyle/>
            <a:p>
              <a:endParaRPr lang="zh-CN" altLang="en-US"/>
            </a:p>
          </p:txBody>
        </p:sp>
        <p:sp>
          <p:nvSpPr>
            <p:cNvPr id="43033" name="Rectangle 85"/>
            <p:cNvSpPr>
              <a:spLocks noChangeArrowheads="1"/>
            </p:cNvSpPr>
            <p:nvPr/>
          </p:nvSpPr>
          <p:spPr bwMode="auto">
            <a:xfrm>
              <a:off x="3312" y="2965"/>
              <a:ext cx="160"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CC66FF"/>
                  </a:solidFill>
                  <a:latin typeface="Times New Roman" panose="02020603050405020304" pitchFamily="18" charset="0"/>
                </a:rPr>
                <a:t>&amp;</a:t>
              </a:r>
              <a:endParaRPr kumimoji="1" lang="en-US" altLang="zh-CN" sz="2400" b="1">
                <a:solidFill>
                  <a:srgbClr val="CC66FF"/>
                </a:solidFill>
                <a:latin typeface="Times New Roman" panose="02020603050405020304" pitchFamily="18" charset="0"/>
              </a:endParaRPr>
            </a:p>
          </p:txBody>
        </p:sp>
        <p:sp>
          <p:nvSpPr>
            <p:cNvPr id="43034" name="Line 86"/>
            <p:cNvSpPr>
              <a:spLocks noChangeShapeType="1"/>
            </p:cNvSpPr>
            <p:nvPr/>
          </p:nvSpPr>
          <p:spPr bwMode="auto">
            <a:xfrm>
              <a:off x="1832" y="2736"/>
              <a:ext cx="1320" cy="0"/>
            </a:xfrm>
            <a:prstGeom prst="line">
              <a:avLst/>
            </a:prstGeom>
            <a:noFill/>
            <a:ln w="28575">
              <a:solidFill>
                <a:srgbClr val="CC66FF"/>
              </a:solidFill>
              <a:round/>
            </a:ln>
          </p:spPr>
          <p:txBody>
            <a:bodyPr lIns="0" tIns="0" rIns="0" bIns="0"/>
            <a:lstStyle/>
            <a:p>
              <a:endParaRPr lang="zh-CN" altLang="en-US"/>
            </a:p>
          </p:txBody>
        </p:sp>
        <p:sp>
          <p:nvSpPr>
            <p:cNvPr id="43035" name="Line 87"/>
            <p:cNvSpPr>
              <a:spLocks noChangeShapeType="1"/>
            </p:cNvSpPr>
            <p:nvPr/>
          </p:nvSpPr>
          <p:spPr bwMode="auto">
            <a:xfrm>
              <a:off x="1832" y="2728"/>
              <a:ext cx="0" cy="432"/>
            </a:xfrm>
            <a:prstGeom prst="line">
              <a:avLst/>
            </a:prstGeom>
            <a:noFill/>
            <a:ln w="28575">
              <a:solidFill>
                <a:srgbClr val="CC66FF"/>
              </a:solidFill>
              <a:round/>
            </a:ln>
          </p:spPr>
          <p:txBody>
            <a:bodyPr lIns="0" tIns="0" rIns="0" bIns="0"/>
            <a:lstStyle/>
            <a:p>
              <a:endParaRPr lang="zh-CN" altLang="en-US"/>
            </a:p>
          </p:txBody>
        </p:sp>
        <p:sp>
          <p:nvSpPr>
            <p:cNvPr id="43036" name="Line 88"/>
            <p:cNvSpPr>
              <a:spLocks noChangeShapeType="1"/>
            </p:cNvSpPr>
            <p:nvPr/>
          </p:nvSpPr>
          <p:spPr bwMode="auto">
            <a:xfrm>
              <a:off x="3160" y="3008"/>
              <a:ext cx="128" cy="0"/>
            </a:xfrm>
            <a:prstGeom prst="line">
              <a:avLst/>
            </a:prstGeom>
            <a:noFill/>
            <a:ln w="28575">
              <a:solidFill>
                <a:srgbClr val="CC66FF"/>
              </a:solidFill>
              <a:round/>
            </a:ln>
          </p:spPr>
          <p:txBody>
            <a:bodyPr lIns="0" tIns="0" rIns="0" bIns="0"/>
            <a:lstStyle/>
            <a:p>
              <a:endParaRPr lang="zh-CN" altLang="en-US"/>
            </a:p>
          </p:txBody>
        </p:sp>
        <p:sp>
          <p:nvSpPr>
            <p:cNvPr id="43037" name="Line 89"/>
            <p:cNvSpPr>
              <a:spLocks noChangeShapeType="1"/>
            </p:cNvSpPr>
            <p:nvPr/>
          </p:nvSpPr>
          <p:spPr bwMode="auto">
            <a:xfrm>
              <a:off x="1696" y="3144"/>
              <a:ext cx="128" cy="0"/>
            </a:xfrm>
            <a:prstGeom prst="line">
              <a:avLst/>
            </a:prstGeom>
            <a:noFill/>
            <a:ln w="28575">
              <a:solidFill>
                <a:srgbClr val="CC66FF"/>
              </a:solidFill>
              <a:round/>
            </a:ln>
          </p:spPr>
          <p:txBody>
            <a:bodyPr lIns="0" tIns="0" rIns="0" bIns="0"/>
            <a:lstStyle/>
            <a:p>
              <a:endParaRPr lang="zh-CN" altLang="en-US"/>
            </a:p>
          </p:txBody>
        </p:sp>
      </p:grpSp>
      <p:sp>
        <p:nvSpPr>
          <p:cNvPr id="190554" name="Rectangle 90"/>
          <p:cNvSpPr>
            <a:spLocks noChangeArrowheads="1"/>
          </p:cNvSpPr>
          <p:nvPr/>
        </p:nvSpPr>
        <p:spPr bwMode="auto">
          <a:xfrm>
            <a:off x="4494213" y="4643438"/>
            <a:ext cx="434975" cy="365125"/>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CC66FF"/>
                </a:solidFill>
                <a:latin typeface="Times New Roman" panose="02020603050405020304" pitchFamily="18" charset="0"/>
              </a:rPr>
              <a:t>Q</a:t>
            </a:r>
            <a:r>
              <a:rPr kumimoji="1" lang="en-US" altLang="zh-CN" sz="2400" b="1" baseline="-25000">
                <a:solidFill>
                  <a:srgbClr val="CC66FF"/>
                </a:solidFill>
                <a:latin typeface="Times New Roman" panose="02020603050405020304" pitchFamily="18" charset="0"/>
              </a:rPr>
              <a:t>1</a:t>
            </a:r>
            <a:r>
              <a:rPr kumimoji="1" lang="en-US" altLang="zh-CN" sz="2400" b="1" i="1" baseline="30000">
                <a:solidFill>
                  <a:srgbClr val="CC66FF"/>
                </a:solidFill>
                <a:latin typeface="Times New Roman" panose="02020603050405020304" pitchFamily="18" charset="0"/>
              </a:rPr>
              <a:t>n</a:t>
            </a:r>
            <a:endParaRPr kumimoji="1" lang="en-US" altLang="zh-CN" sz="2400" b="1" i="1" baseline="30000">
              <a:solidFill>
                <a:srgbClr val="CC66FF"/>
              </a:solidFill>
              <a:latin typeface="Times New Roman" panose="02020603050405020304" pitchFamily="18" charset="0"/>
            </a:endParaRPr>
          </a:p>
        </p:txBody>
      </p:sp>
      <p:sp>
        <p:nvSpPr>
          <p:cNvPr id="190555" name="Rectangle 91"/>
          <p:cNvSpPr>
            <a:spLocks noChangeArrowheads="1"/>
          </p:cNvSpPr>
          <p:nvPr/>
        </p:nvSpPr>
        <p:spPr bwMode="auto">
          <a:xfrm>
            <a:off x="5065713" y="4338638"/>
            <a:ext cx="434975" cy="365125"/>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CC66FF"/>
                </a:solidFill>
                <a:latin typeface="Times New Roman" panose="02020603050405020304" pitchFamily="18" charset="0"/>
              </a:rPr>
              <a:t>Q</a:t>
            </a:r>
            <a:r>
              <a:rPr kumimoji="1" lang="en-US" altLang="zh-CN" sz="2400" b="1" baseline="-25000">
                <a:solidFill>
                  <a:srgbClr val="CC66FF"/>
                </a:solidFill>
                <a:latin typeface="Times New Roman" panose="02020603050405020304" pitchFamily="18" charset="0"/>
              </a:rPr>
              <a:t>0</a:t>
            </a:r>
            <a:r>
              <a:rPr kumimoji="1" lang="en-US" altLang="zh-CN" sz="2400" b="1" i="1" baseline="30000">
                <a:solidFill>
                  <a:srgbClr val="CC66FF"/>
                </a:solidFill>
                <a:latin typeface="Times New Roman" panose="02020603050405020304" pitchFamily="18" charset="0"/>
              </a:rPr>
              <a:t>n</a:t>
            </a:r>
            <a:endParaRPr kumimoji="1" lang="en-US" altLang="zh-CN" sz="2400" b="1" i="1" baseline="30000">
              <a:solidFill>
                <a:srgbClr val="CC66FF"/>
              </a:solidFill>
              <a:latin typeface="Times New Roman" panose="02020603050405020304" pitchFamily="18" charset="0"/>
            </a:endParaRPr>
          </a:p>
        </p:txBody>
      </p:sp>
      <p:sp>
        <p:nvSpPr>
          <p:cNvPr id="190556" name="Rectangle 92"/>
          <p:cNvSpPr>
            <a:spLocks noChangeArrowheads="1"/>
          </p:cNvSpPr>
          <p:nvPr/>
        </p:nvSpPr>
        <p:spPr bwMode="auto">
          <a:xfrm>
            <a:off x="1308100" y="2400300"/>
            <a:ext cx="1371600" cy="457200"/>
          </a:xfrm>
          <a:prstGeom prst="rect">
            <a:avLst/>
          </a:prstGeom>
          <a:noFill/>
          <a:ln w="28575">
            <a:solidFill>
              <a:srgbClr val="FF3300"/>
            </a:solidFill>
            <a:miter lim="800000"/>
          </a:ln>
        </p:spPr>
        <p:txBody>
          <a:bodyPr wrap="none" lIns="0" tIns="0" rIns="0" bIns="0" anchor="ctr"/>
          <a:lstStyle/>
          <a:p>
            <a:endParaRPr lang="zh-CN" altLang="en-US"/>
          </a:p>
        </p:txBody>
      </p:sp>
      <p:sp>
        <p:nvSpPr>
          <p:cNvPr id="190557" name="Rectangle 93"/>
          <p:cNvSpPr>
            <a:spLocks noChangeArrowheads="1"/>
          </p:cNvSpPr>
          <p:nvPr/>
        </p:nvSpPr>
        <p:spPr bwMode="auto">
          <a:xfrm>
            <a:off x="1282700" y="1231900"/>
            <a:ext cx="1371600" cy="457200"/>
          </a:xfrm>
          <a:prstGeom prst="rect">
            <a:avLst/>
          </a:prstGeom>
          <a:noFill/>
          <a:ln w="28575">
            <a:solidFill>
              <a:srgbClr val="FF3300"/>
            </a:solidFill>
            <a:miter lim="800000"/>
          </a:ln>
        </p:spPr>
        <p:txBody>
          <a:bodyPr wrap="none" lIns="0" tIns="0" rIns="0" bIns="0" anchor="ctr"/>
          <a:lstStyle/>
          <a:p>
            <a:endParaRPr lang="zh-CN" altLang="en-US"/>
          </a:p>
        </p:txBody>
      </p:sp>
      <p:sp>
        <p:nvSpPr>
          <p:cNvPr id="190558" name="Rectangle 94"/>
          <p:cNvSpPr>
            <a:spLocks noChangeArrowheads="1"/>
          </p:cNvSpPr>
          <p:nvPr/>
        </p:nvSpPr>
        <p:spPr bwMode="auto">
          <a:xfrm>
            <a:off x="1295400" y="1816100"/>
            <a:ext cx="1371600" cy="457200"/>
          </a:xfrm>
          <a:prstGeom prst="rect">
            <a:avLst/>
          </a:prstGeom>
          <a:noFill/>
          <a:ln w="28575">
            <a:solidFill>
              <a:srgbClr val="FF3300"/>
            </a:solidFill>
            <a:miter lim="800000"/>
          </a:ln>
        </p:spPr>
        <p:txBody>
          <a:bodyPr wrap="none"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190557"/>
                                        </p:tgtEl>
                                        <p:attrNameLst>
                                          <p:attrName>style.visibility</p:attrName>
                                        </p:attrNameLst>
                                      </p:cBhvr>
                                      <p:to>
                                        <p:strVal val="visible"/>
                                      </p:to>
                                    </p:set>
                                    <p:anim calcmode="lin" valueType="num">
                                      <p:cBhvr>
                                        <p:cTn id="16" dur="500" fill="hold"/>
                                        <p:tgtEl>
                                          <p:spTgt spid="190557"/>
                                        </p:tgtEl>
                                        <p:attrNameLst>
                                          <p:attrName>ppt_w</p:attrName>
                                        </p:attrNameLst>
                                      </p:cBhvr>
                                      <p:tavLst>
                                        <p:tav tm="0">
                                          <p:val>
                                            <p:fltVal val="0"/>
                                          </p:val>
                                        </p:tav>
                                        <p:tav tm="100000">
                                          <p:val>
                                            <p:strVal val="#ppt_w"/>
                                          </p:val>
                                        </p:tav>
                                      </p:tavLst>
                                    </p:anim>
                                    <p:anim calcmode="lin" valueType="num">
                                      <p:cBhvr>
                                        <p:cTn id="17" dur="500" fill="hold"/>
                                        <p:tgtEl>
                                          <p:spTgt spid="19055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9055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90558"/>
                                        </p:tgtEl>
                                        <p:attrNameLst>
                                          <p:attrName>style.visibility</p:attrName>
                                        </p:attrNameLst>
                                      </p:cBhvr>
                                      <p:to>
                                        <p:strVal val="visible"/>
                                      </p:to>
                                    </p:set>
                                    <p:anim calcmode="lin" valueType="num">
                                      <p:cBhvr>
                                        <p:cTn id="27" dur="500" fill="hold"/>
                                        <p:tgtEl>
                                          <p:spTgt spid="190558"/>
                                        </p:tgtEl>
                                        <p:attrNameLst>
                                          <p:attrName>ppt_w</p:attrName>
                                        </p:attrNameLst>
                                      </p:cBhvr>
                                      <p:tavLst>
                                        <p:tav tm="0">
                                          <p:val>
                                            <p:fltVal val="0"/>
                                          </p:val>
                                        </p:tav>
                                        <p:tav tm="100000">
                                          <p:val>
                                            <p:strVal val="#ppt_w"/>
                                          </p:val>
                                        </p:tav>
                                      </p:tavLst>
                                    </p:anim>
                                    <p:anim calcmode="lin" valueType="num">
                                      <p:cBhvr>
                                        <p:cTn id="28" dur="500" fill="hold"/>
                                        <p:tgtEl>
                                          <p:spTgt spid="19055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9055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0507"/>
                                        </p:tgtEl>
                                        <p:attrNameLst>
                                          <p:attrName>style.visibility</p:attrName>
                                        </p:attrNameLst>
                                      </p:cBhvr>
                                      <p:to>
                                        <p:strVal val="visible"/>
                                      </p:to>
                                    </p:set>
                                    <p:animEffect transition="in" filter="wipe(left)">
                                      <p:cBhvr>
                                        <p:cTn id="33" dur="500"/>
                                        <p:tgtEl>
                                          <p:spTgt spid="190507"/>
                                        </p:tgtEl>
                                      </p:cBhvr>
                                    </p:animEffect>
                                  </p:childTnLst>
                                </p:cTn>
                              </p:par>
                            </p:childTnLst>
                          </p:cTn>
                        </p:par>
                        <p:par>
                          <p:cTn id="34" fill="hold">
                            <p:stCondLst>
                              <p:cond delay="500"/>
                            </p:stCondLst>
                            <p:childTnLst>
                              <p:par>
                                <p:cTn id="35" presetID="19" presetClass="entr" presetSubtype="1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0" fill="hold"/>
                                        <p:tgtEl>
                                          <p:spTgt spid="4"/>
                                        </p:tgtEl>
                                        <p:attrNameLst>
                                          <p:attrName>ppt_w</p:attrName>
                                        </p:attrNameLst>
                                      </p:cBhvr>
                                      <p:tavLst>
                                        <p:tav tm="0" fmla="#ppt_w*sin(2.5*pi*$)">
                                          <p:val>
                                            <p:fltVal val="0"/>
                                          </p:val>
                                        </p:tav>
                                        <p:tav tm="100000">
                                          <p:val>
                                            <p:fltVal val="1"/>
                                          </p:val>
                                        </p:tav>
                                      </p:tavLst>
                                    </p:anim>
                                    <p:anim calcmode="lin" valueType="num">
                                      <p:cBhvr>
                                        <p:cTn id="38" dur="5000" fill="hold"/>
                                        <p:tgtEl>
                                          <p:spTgt spid="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90556"/>
                                        </p:tgtEl>
                                        <p:attrNameLst>
                                          <p:attrName>style.visibility</p:attrName>
                                        </p:attrNameLst>
                                      </p:cBhvr>
                                      <p:to>
                                        <p:strVal val="visible"/>
                                      </p:to>
                                    </p:set>
                                    <p:anim calcmode="lin" valueType="num">
                                      <p:cBhvr>
                                        <p:cTn id="43" dur="500" fill="hold"/>
                                        <p:tgtEl>
                                          <p:spTgt spid="190556"/>
                                        </p:tgtEl>
                                        <p:attrNameLst>
                                          <p:attrName>ppt_w</p:attrName>
                                        </p:attrNameLst>
                                      </p:cBhvr>
                                      <p:tavLst>
                                        <p:tav tm="0">
                                          <p:val>
                                            <p:fltVal val="0"/>
                                          </p:val>
                                        </p:tav>
                                        <p:tav tm="100000">
                                          <p:val>
                                            <p:strVal val="#ppt_w"/>
                                          </p:val>
                                        </p:tav>
                                      </p:tavLst>
                                    </p:anim>
                                    <p:anim calcmode="lin" valueType="num">
                                      <p:cBhvr>
                                        <p:cTn id="44" dur="500" fill="hold"/>
                                        <p:tgtEl>
                                          <p:spTgt spid="19055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9055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par>
                          <p:cTn id="50" fill="hold">
                            <p:stCondLst>
                              <p:cond delay="500"/>
                            </p:stCondLst>
                            <p:childTnLst>
                              <p:par>
                                <p:cTn id="51" presetID="2" presetClass="entr" presetSubtype="2"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1+#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blinds(horizont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90534"/>
                                        </p:tgtEl>
                                        <p:attrNameLst>
                                          <p:attrName>style.visibility</p:attrName>
                                        </p:attrNameLst>
                                      </p:cBhvr>
                                      <p:to>
                                        <p:strVal val="visible"/>
                                      </p:to>
                                    </p:set>
                                    <p:animEffect transition="in" filter="wipe(left)">
                                      <p:cBhvr>
                                        <p:cTn id="69" dur="500"/>
                                        <p:tgtEl>
                                          <p:spTgt spid="19053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blinds(horizontal)">
                                      <p:cBhvr>
                                        <p:cTn id="74" dur="500"/>
                                        <p:tgtEl>
                                          <p:spTgt spid="11"/>
                                        </p:tgtEl>
                                      </p:cBhvr>
                                    </p:animEffect>
                                  </p:childTnLst>
                                </p:cTn>
                              </p:par>
                            </p:childTnLst>
                          </p:cTn>
                        </p:par>
                        <p:par>
                          <p:cTn id="75" fill="hold">
                            <p:stCondLst>
                              <p:cond delay="500"/>
                            </p:stCondLst>
                            <p:childTnLst>
                              <p:par>
                                <p:cTn id="76" presetID="2" presetClass="entr" presetSubtype="8" fill="hold" grpId="0" nodeType="afterEffect">
                                  <p:stCondLst>
                                    <p:cond delay="0"/>
                                  </p:stCondLst>
                                  <p:childTnLst>
                                    <p:set>
                                      <p:cBhvr>
                                        <p:cTn id="77" dur="1" fill="hold">
                                          <p:stCondLst>
                                            <p:cond delay="0"/>
                                          </p:stCondLst>
                                        </p:cTn>
                                        <p:tgtEl>
                                          <p:spTgt spid="190555"/>
                                        </p:tgtEl>
                                        <p:attrNameLst>
                                          <p:attrName>style.visibility</p:attrName>
                                        </p:attrNameLst>
                                      </p:cBhvr>
                                      <p:to>
                                        <p:strVal val="visible"/>
                                      </p:to>
                                    </p:set>
                                    <p:anim calcmode="lin" valueType="num">
                                      <p:cBhvr additive="base">
                                        <p:cTn id="78" dur="500" fill="hold"/>
                                        <p:tgtEl>
                                          <p:spTgt spid="190555"/>
                                        </p:tgtEl>
                                        <p:attrNameLst>
                                          <p:attrName>ppt_x</p:attrName>
                                        </p:attrNameLst>
                                      </p:cBhvr>
                                      <p:tavLst>
                                        <p:tav tm="0">
                                          <p:val>
                                            <p:strVal val="0-#ppt_w/2"/>
                                          </p:val>
                                        </p:tav>
                                        <p:tav tm="100000">
                                          <p:val>
                                            <p:strVal val="#ppt_x"/>
                                          </p:val>
                                        </p:tav>
                                      </p:tavLst>
                                    </p:anim>
                                    <p:anim calcmode="lin" valueType="num">
                                      <p:cBhvr additive="base">
                                        <p:cTn id="79" dur="500" fill="hold"/>
                                        <p:tgtEl>
                                          <p:spTgt spid="190555"/>
                                        </p:tgtEl>
                                        <p:attrNameLst>
                                          <p:attrName>ppt_y</p:attrName>
                                        </p:attrNameLst>
                                      </p:cBhvr>
                                      <p:tavLst>
                                        <p:tav tm="0">
                                          <p:val>
                                            <p:strVal val="#ppt_y"/>
                                          </p:val>
                                        </p:tav>
                                        <p:tav tm="100000">
                                          <p:val>
                                            <p:strVal val="#ppt_y"/>
                                          </p:val>
                                        </p:tav>
                                      </p:tavLst>
                                    </p:anim>
                                  </p:childTnLst>
                                </p:cTn>
                              </p:par>
                            </p:childTnLst>
                          </p:cTn>
                        </p:par>
                        <p:par>
                          <p:cTn id="80" fill="hold">
                            <p:stCondLst>
                              <p:cond delay="1000"/>
                            </p:stCondLst>
                            <p:childTnLst>
                              <p:par>
                                <p:cTn id="81" presetID="2" presetClass="entr" presetSubtype="8" fill="hold" grpId="0" nodeType="afterEffect">
                                  <p:stCondLst>
                                    <p:cond delay="0"/>
                                  </p:stCondLst>
                                  <p:childTnLst>
                                    <p:set>
                                      <p:cBhvr>
                                        <p:cTn id="82" dur="1" fill="hold">
                                          <p:stCondLst>
                                            <p:cond delay="0"/>
                                          </p:stCondLst>
                                        </p:cTn>
                                        <p:tgtEl>
                                          <p:spTgt spid="190554"/>
                                        </p:tgtEl>
                                        <p:attrNameLst>
                                          <p:attrName>style.visibility</p:attrName>
                                        </p:attrNameLst>
                                      </p:cBhvr>
                                      <p:to>
                                        <p:strVal val="visible"/>
                                      </p:to>
                                    </p:set>
                                    <p:anim calcmode="lin" valueType="num">
                                      <p:cBhvr additive="base">
                                        <p:cTn id="83" dur="500" fill="hold"/>
                                        <p:tgtEl>
                                          <p:spTgt spid="190554"/>
                                        </p:tgtEl>
                                        <p:attrNameLst>
                                          <p:attrName>ppt_x</p:attrName>
                                        </p:attrNameLst>
                                      </p:cBhvr>
                                      <p:tavLst>
                                        <p:tav tm="0">
                                          <p:val>
                                            <p:strVal val="0-#ppt_w/2"/>
                                          </p:val>
                                        </p:tav>
                                        <p:tav tm="100000">
                                          <p:val>
                                            <p:strVal val="#ppt_x"/>
                                          </p:val>
                                        </p:tav>
                                      </p:tavLst>
                                    </p:anim>
                                    <p:anim calcmode="lin" valueType="num">
                                      <p:cBhvr additive="base">
                                        <p:cTn id="84" dur="500" fill="hold"/>
                                        <p:tgtEl>
                                          <p:spTgt spid="19055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blinds(horizontal)">
                                      <p:cBhvr>
                                        <p:cTn id="89" dur="5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90533"/>
                                        </p:tgtEl>
                                        <p:attrNameLst>
                                          <p:attrName>style.visibility</p:attrName>
                                        </p:attrNameLst>
                                      </p:cBhvr>
                                      <p:to>
                                        <p:strVal val="visible"/>
                                      </p:to>
                                    </p:set>
                                    <p:animEffect transition="in" filter="wipe(left)">
                                      <p:cBhvr>
                                        <p:cTn id="94" dur="500"/>
                                        <p:tgtEl>
                                          <p:spTgt spid="19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7" grpId="0" autoUpdateAnimBg="0"/>
      <p:bldP spid="190533" grpId="0" autoUpdateAnimBg="0"/>
      <p:bldP spid="190534" grpId="0" autoUpdateAnimBg="0"/>
      <p:bldP spid="190554" grpId="0" autoUpdateAnimBg="0"/>
      <p:bldP spid="190555" grpId="0" autoUpdateAnimBg="0"/>
      <p:bldP spid="190556" grpId="0" animBg="1"/>
      <p:bldP spid="190557" grpId="0" animBg="1"/>
      <p:bldP spid="19055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924229" y="488951"/>
            <a:ext cx="1919287" cy="457200"/>
          </a:xfrm>
          <a:prstGeom prst="rect">
            <a:avLst/>
          </a:prstGeom>
          <a:solidFill>
            <a:srgbClr val="CCECFF"/>
          </a:solidFill>
          <a:ln w="9525">
            <a:noFill/>
            <a:miter lim="800000"/>
          </a:ln>
        </p:spPr>
        <p:txBody>
          <a:bodyPr>
            <a:spAutoFit/>
          </a:bodyPr>
          <a:lstStyle/>
          <a:p>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写方程式</a:t>
            </a:r>
            <a:endParaRPr kumimoji="1" lang="zh-CN" altLang="en-US" sz="2400" b="1" baseline="-25000" dirty="0">
              <a:solidFill>
                <a:srgbClr val="FF3300"/>
              </a:solidFill>
              <a:latin typeface="Times New Roman" panose="02020603050405020304" pitchFamily="18" charset="0"/>
            </a:endParaRPr>
          </a:p>
        </p:txBody>
      </p:sp>
      <p:sp>
        <p:nvSpPr>
          <p:cNvPr id="113667" name="Rectangle 3"/>
          <p:cNvSpPr>
            <a:spLocks noChangeArrowheads="1"/>
          </p:cNvSpPr>
          <p:nvPr/>
        </p:nvSpPr>
        <p:spPr bwMode="auto">
          <a:xfrm>
            <a:off x="798513" y="1214438"/>
            <a:ext cx="2033587" cy="457200"/>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 </a:t>
            </a:r>
            <a:r>
              <a:rPr kumimoji="1" lang="zh-CN" altLang="en-US" sz="2400" b="1" dirty="0">
                <a:latin typeface="Times New Roman" panose="02020603050405020304" pitchFamily="18" charset="0"/>
              </a:rPr>
              <a:t>时钟方程</a:t>
            </a:r>
            <a:endParaRPr kumimoji="1" lang="zh-CN" altLang="en-US" sz="2400" b="1" baseline="-25000" dirty="0">
              <a:solidFill>
                <a:srgbClr val="FF3300"/>
              </a:solidFill>
              <a:latin typeface="Times New Roman" panose="02020603050405020304" pitchFamily="18" charset="0"/>
            </a:endParaRPr>
          </a:p>
        </p:txBody>
      </p:sp>
      <p:sp>
        <p:nvSpPr>
          <p:cNvPr id="113668" name="Rectangle 4"/>
          <p:cNvSpPr>
            <a:spLocks noChangeArrowheads="1"/>
          </p:cNvSpPr>
          <p:nvPr/>
        </p:nvSpPr>
        <p:spPr bwMode="auto">
          <a:xfrm>
            <a:off x="798513" y="2408238"/>
            <a:ext cx="2033587" cy="457200"/>
          </a:xfrm>
          <a:prstGeom prst="rect">
            <a:avLst/>
          </a:prstGeom>
          <a:noFill/>
          <a:ln w="9525">
            <a:noFill/>
            <a:miter lim="800000"/>
          </a:ln>
        </p:spPr>
        <p:txBody>
          <a:bodyPr>
            <a:spAutoFit/>
          </a:bodyPr>
          <a:lstStyle/>
          <a:p>
            <a:r>
              <a:rPr kumimoji="1" lang="en-US" altLang="zh-CN" sz="2400" b="1">
                <a:latin typeface="宋体" panose="02010600030101010101" pitchFamily="2" charset="-122"/>
              </a:rPr>
              <a:t>(</a:t>
            </a:r>
            <a:r>
              <a:rPr kumimoji="1" lang="en-US" altLang="zh-CN" sz="2400" b="1">
                <a:latin typeface="Times New Roman" panose="02020603050405020304" pitchFamily="18" charset="0"/>
              </a:rPr>
              <a:t>3</a:t>
            </a:r>
            <a:r>
              <a:rPr kumimoji="1" lang="en-US" altLang="zh-CN" sz="2400" b="1">
                <a:latin typeface="宋体" panose="02010600030101010101" pitchFamily="2" charset="-122"/>
              </a:rPr>
              <a:t>)</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驱动方程</a:t>
            </a:r>
            <a:endParaRPr kumimoji="1" lang="zh-CN" altLang="en-US" sz="2400" b="1" baseline="-25000">
              <a:solidFill>
                <a:srgbClr val="FF3300"/>
              </a:solidFill>
              <a:latin typeface="Times New Roman" panose="02020603050405020304" pitchFamily="18" charset="0"/>
            </a:endParaRPr>
          </a:p>
        </p:txBody>
      </p:sp>
      <p:sp>
        <p:nvSpPr>
          <p:cNvPr id="113669" name="Rectangle 5"/>
          <p:cNvSpPr>
            <a:spLocks noChangeArrowheads="1"/>
          </p:cNvSpPr>
          <p:nvPr/>
        </p:nvSpPr>
        <p:spPr bwMode="auto">
          <a:xfrm>
            <a:off x="798513" y="1811338"/>
            <a:ext cx="2033587" cy="457200"/>
          </a:xfrm>
          <a:prstGeom prst="rect">
            <a:avLst/>
          </a:prstGeom>
          <a:noFill/>
          <a:ln w="9525">
            <a:noFill/>
            <a:miter lim="800000"/>
          </a:ln>
        </p:spPr>
        <p:txBody>
          <a:bodyPr>
            <a:spAutoFit/>
          </a:bodyPr>
          <a:lstStyle/>
          <a:p>
            <a:r>
              <a:rPr kumimoji="1" lang="en-US" altLang="zh-CN" sz="2400" b="1">
                <a:latin typeface="宋体" panose="02010600030101010101" pitchFamily="2" charset="-122"/>
              </a:rPr>
              <a:t>(</a:t>
            </a:r>
            <a:r>
              <a:rPr kumimoji="1" lang="en-US" altLang="zh-CN" sz="2400" b="1">
                <a:latin typeface="Times New Roman" panose="02020603050405020304" pitchFamily="18" charset="0"/>
              </a:rPr>
              <a:t>2</a:t>
            </a:r>
            <a:r>
              <a:rPr kumimoji="1" lang="en-US" altLang="zh-CN" sz="2400" b="1">
                <a:latin typeface="宋体" panose="02010600030101010101" pitchFamily="2" charset="-122"/>
              </a:rPr>
              <a:t>)</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输出方程</a:t>
            </a:r>
            <a:endParaRPr kumimoji="1" lang="zh-CN" altLang="en-US" sz="2400" b="1" baseline="-25000">
              <a:solidFill>
                <a:srgbClr val="FF3300"/>
              </a:solidFill>
              <a:latin typeface="Times New Roman" panose="02020603050405020304" pitchFamily="18" charset="0"/>
            </a:endParaRPr>
          </a:p>
        </p:txBody>
      </p:sp>
      <p:sp>
        <p:nvSpPr>
          <p:cNvPr id="113670" name="Rectangle 6"/>
          <p:cNvSpPr>
            <a:spLocks noChangeArrowheads="1"/>
          </p:cNvSpPr>
          <p:nvPr/>
        </p:nvSpPr>
        <p:spPr bwMode="auto">
          <a:xfrm>
            <a:off x="785813" y="3182938"/>
            <a:ext cx="2033587" cy="457200"/>
          </a:xfrm>
          <a:prstGeom prst="rect">
            <a:avLst/>
          </a:prstGeom>
          <a:noFill/>
          <a:ln w="9525">
            <a:noFill/>
            <a:miter lim="800000"/>
          </a:ln>
        </p:spPr>
        <p:txBody>
          <a:bodyPr>
            <a:spAutoFit/>
          </a:bodyPr>
          <a:lstStyle/>
          <a:p>
            <a:r>
              <a:rPr kumimoji="1" lang="en-US" altLang="zh-CN" sz="2400" b="1">
                <a:latin typeface="宋体" panose="02010600030101010101" pitchFamily="2" charset="-122"/>
              </a:rPr>
              <a:t>(</a:t>
            </a:r>
            <a:r>
              <a:rPr kumimoji="1" lang="en-US" altLang="zh-CN" sz="2400" b="1">
                <a:latin typeface="Times New Roman" panose="02020603050405020304" pitchFamily="18" charset="0"/>
              </a:rPr>
              <a:t>4</a:t>
            </a:r>
            <a:r>
              <a:rPr kumimoji="1" lang="en-US" altLang="zh-CN" sz="2400" b="1">
                <a:latin typeface="宋体" panose="02010600030101010101" pitchFamily="2" charset="-122"/>
              </a:rPr>
              <a:t>)</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状态方程</a:t>
            </a:r>
            <a:endParaRPr kumimoji="1" lang="zh-CN" altLang="en-US" sz="2400" b="1" baseline="-25000">
              <a:solidFill>
                <a:srgbClr val="FF3300"/>
              </a:solidFill>
              <a:latin typeface="Times New Roman" panose="02020603050405020304" pitchFamily="18" charset="0"/>
            </a:endParaRPr>
          </a:p>
        </p:txBody>
      </p:sp>
      <p:grpSp>
        <p:nvGrpSpPr>
          <p:cNvPr id="113671" name="Group 7"/>
          <p:cNvGrpSpPr/>
          <p:nvPr/>
        </p:nvGrpSpPr>
        <p:grpSpPr bwMode="auto">
          <a:xfrm>
            <a:off x="2768600" y="1090613"/>
            <a:ext cx="6311900" cy="720725"/>
            <a:chOff x="1744" y="639"/>
            <a:chExt cx="3976" cy="454"/>
          </a:xfrm>
        </p:grpSpPr>
        <p:sp>
          <p:nvSpPr>
            <p:cNvPr id="113726" name="Rectangle 8"/>
            <p:cNvSpPr>
              <a:spLocks noChangeArrowheads="1"/>
            </p:cNvSpPr>
            <p:nvPr/>
          </p:nvSpPr>
          <p:spPr bwMode="auto">
            <a:xfrm>
              <a:off x="1857" y="863"/>
              <a:ext cx="3748"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下降沿触发</a:t>
              </a:r>
              <a:endParaRPr kumimoji="1" lang="zh-CN" altLang="en-US" sz="2400" b="1">
                <a:latin typeface="Times New Roman" panose="02020603050405020304" pitchFamily="18" charset="0"/>
              </a:endParaRPr>
            </a:p>
          </p:txBody>
        </p:sp>
        <p:sp>
          <p:nvSpPr>
            <p:cNvPr id="113727" name="Rectangle 9"/>
            <p:cNvSpPr>
              <a:spLocks noChangeArrowheads="1"/>
            </p:cNvSpPr>
            <p:nvPr/>
          </p:nvSpPr>
          <p:spPr bwMode="auto">
            <a:xfrm>
              <a:off x="1857" y="639"/>
              <a:ext cx="3863" cy="230"/>
            </a:xfrm>
            <a:prstGeom prst="rect">
              <a:avLst/>
            </a:prstGeom>
            <a:noFill/>
            <a:ln w="9525">
              <a:noFill/>
              <a:miter lim="800000"/>
            </a:ln>
          </p:spPr>
          <p:txBody>
            <a:bodyPr lIns="0" tIns="0" rIns="0" bIns="0">
              <a:spAutoFit/>
            </a:bodyPr>
            <a:lstStyle/>
            <a:p>
              <a:pPr>
                <a:spcBef>
                  <a:spcPct val="20000"/>
                </a:spcBef>
              </a:pPr>
              <a:r>
                <a:rPr kumimoji="1" lang="en-US" altLang="zh-CN" sz="2400" b="1" i="1" dirty="0">
                  <a:latin typeface="Times New Roman" panose="02020603050405020304" pitchFamily="18" charset="0"/>
                </a:rPr>
                <a:t>CP</a:t>
              </a:r>
              <a:r>
                <a:rPr kumimoji="1" lang="en-US" altLang="zh-CN" sz="2400" b="1" baseline="-25000" dirty="0">
                  <a:latin typeface="Times New Roman" panose="02020603050405020304" pitchFamily="18" charset="0"/>
                </a:rPr>
                <a:t>0</a:t>
              </a:r>
              <a:r>
                <a:rPr kumimoji="1" lang="en-US" altLang="zh-CN" sz="2400" b="1" i="1" dirty="0">
                  <a:latin typeface="Times New Roman" panose="02020603050405020304" pitchFamily="18" charset="0"/>
                </a:rPr>
                <a:t>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 CP</a:t>
              </a:r>
              <a:r>
                <a:rPr kumimoji="1" lang="en-US" altLang="zh-CN" sz="2400" b="1" baseline="-25000" dirty="0">
                  <a:latin typeface="Times New Roman" panose="02020603050405020304" pitchFamily="18" charset="0"/>
                </a:rPr>
                <a:t>2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CP   </a:t>
              </a:r>
              <a:r>
                <a:rPr kumimoji="1" lang="en-US" altLang="zh-CN" sz="2400" b="1" dirty="0">
                  <a:latin typeface="Times New Roman" panose="02020603050405020304" pitchFamily="18" charset="0"/>
                </a:rPr>
                <a:t>FF</a:t>
              </a:r>
              <a:r>
                <a:rPr kumimoji="1" lang="en-US" altLang="zh-CN" sz="2400" b="1" baseline="-25000" dirty="0">
                  <a:latin typeface="Times New Roman" panose="02020603050405020304" pitchFamily="18" charset="0"/>
                </a:rPr>
                <a:t>0</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和 </a:t>
              </a:r>
              <a:r>
                <a:rPr kumimoji="1" lang="en-US" altLang="zh-CN" sz="2400" b="1" dirty="0">
                  <a:latin typeface="Times New Roman" panose="02020603050405020304" pitchFamily="18" charset="0"/>
                </a:rPr>
                <a:t>FF</a:t>
              </a:r>
              <a:r>
                <a:rPr kumimoji="1" lang="en-US" altLang="zh-CN" sz="2400" b="1" baseline="-25000" dirty="0">
                  <a:latin typeface="Times New Roman" panose="02020603050405020304" pitchFamily="18" charset="0"/>
                </a:rPr>
                <a:t>1 </a:t>
              </a:r>
              <a:r>
                <a:rPr kumimoji="1" lang="zh-CN" altLang="en-US" sz="2400" b="1" dirty="0">
                  <a:latin typeface="Times New Roman" panose="02020603050405020304" pitchFamily="18" charset="0"/>
                </a:rPr>
                <a:t>由 </a:t>
              </a:r>
              <a:r>
                <a:rPr kumimoji="1" lang="en-US" altLang="zh-CN" sz="2400" b="1" i="1" dirty="0">
                  <a:latin typeface="Times New Roman" panose="02020603050405020304" pitchFamily="18" charset="0"/>
                </a:rPr>
                <a:t>CP</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下降沿触发</a:t>
              </a:r>
              <a:endParaRPr kumimoji="1" lang="zh-CN" altLang="en-US" sz="2400" b="1" dirty="0">
                <a:latin typeface="Times New Roman" panose="02020603050405020304" pitchFamily="18" charset="0"/>
              </a:endParaRPr>
            </a:p>
          </p:txBody>
        </p:sp>
        <p:sp>
          <p:nvSpPr>
            <p:cNvPr id="113728" name="AutoShape 10"/>
            <p:cNvSpPr/>
            <p:nvPr/>
          </p:nvSpPr>
          <p:spPr bwMode="auto">
            <a:xfrm>
              <a:off x="1744" y="720"/>
              <a:ext cx="56" cy="304"/>
            </a:xfrm>
            <a:prstGeom prst="leftBrace">
              <a:avLst>
                <a:gd name="adj1" fmla="val 45238"/>
                <a:gd name="adj2" fmla="val 50000"/>
              </a:avLst>
            </a:prstGeom>
            <a:noFill/>
            <a:ln w="28575">
              <a:solidFill>
                <a:schemeClr val="tx1"/>
              </a:solidFill>
              <a:round/>
            </a:ln>
          </p:spPr>
          <p:txBody>
            <a:bodyPr wrap="none" lIns="0" tIns="0" rIns="0" bIns="0" anchor="ctr"/>
            <a:lstStyle/>
            <a:p>
              <a:endParaRPr lang="zh-CN" altLang="en-US"/>
            </a:p>
          </p:txBody>
        </p:sp>
      </p:grpSp>
      <p:sp>
        <p:nvSpPr>
          <p:cNvPr id="113672" name="Rectangle 11"/>
          <p:cNvSpPr>
            <a:spLocks noChangeArrowheads="1"/>
          </p:cNvSpPr>
          <p:nvPr/>
        </p:nvSpPr>
        <p:spPr bwMode="auto">
          <a:xfrm>
            <a:off x="2886075" y="1846263"/>
            <a:ext cx="1222375" cy="365125"/>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Y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nvGrpSpPr>
          <p:cNvPr id="113673" name="Group 12"/>
          <p:cNvGrpSpPr/>
          <p:nvPr/>
        </p:nvGrpSpPr>
        <p:grpSpPr bwMode="auto">
          <a:xfrm>
            <a:off x="2768600" y="2246313"/>
            <a:ext cx="2468563" cy="941387"/>
            <a:chOff x="1744" y="1367"/>
            <a:chExt cx="1555" cy="593"/>
          </a:xfrm>
        </p:grpSpPr>
        <p:sp>
          <p:nvSpPr>
            <p:cNvPr id="113723" name="Rectangle 13"/>
            <p:cNvSpPr>
              <a:spLocks noChangeArrowheads="1"/>
            </p:cNvSpPr>
            <p:nvPr/>
          </p:nvSpPr>
          <p:spPr bwMode="auto">
            <a:xfrm>
              <a:off x="1849" y="1367"/>
              <a:ext cx="1450"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0</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 1</a:t>
              </a:r>
              <a:endParaRPr kumimoji="1" lang="en-US" altLang="zh-CN" sz="2400" b="1" i="1" baseline="30000">
                <a:latin typeface="Times New Roman" panose="02020603050405020304" pitchFamily="18" charset="0"/>
              </a:endParaRPr>
            </a:p>
          </p:txBody>
        </p:sp>
        <p:sp>
          <p:nvSpPr>
            <p:cNvPr id="113724" name="Line 14"/>
            <p:cNvSpPr>
              <a:spLocks noChangeShapeType="1"/>
            </p:cNvSpPr>
            <p:nvPr/>
          </p:nvSpPr>
          <p:spPr bwMode="auto">
            <a:xfrm>
              <a:off x="2216" y="1400"/>
              <a:ext cx="272" cy="0"/>
            </a:xfrm>
            <a:prstGeom prst="line">
              <a:avLst/>
            </a:prstGeom>
            <a:noFill/>
            <a:ln w="19050">
              <a:solidFill>
                <a:schemeClr val="tx1"/>
              </a:solidFill>
              <a:round/>
            </a:ln>
          </p:spPr>
          <p:txBody>
            <a:bodyPr lIns="0" tIns="0" rIns="0" bIns="0"/>
            <a:lstStyle/>
            <a:p>
              <a:endParaRPr lang="zh-CN" altLang="en-US"/>
            </a:p>
          </p:txBody>
        </p:sp>
        <p:sp>
          <p:nvSpPr>
            <p:cNvPr id="113725" name="AutoShape 15"/>
            <p:cNvSpPr/>
            <p:nvPr/>
          </p:nvSpPr>
          <p:spPr bwMode="auto">
            <a:xfrm>
              <a:off x="1744" y="1472"/>
              <a:ext cx="56" cy="488"/>
            </a:xfrm>
            <a:prstGeom prst="leftBrace">
              <a:avLst>
                <a:gd name="adj1" fmla="val 72619"/>
                <a:gd name="adj2" fmla="val 50000"/>
              </a:avLst>
            </a:prstGeom>
            <a:noFill/>
            <a:ln w="28575">
              <a:solidFill>
                <a:schemeClr val="tx1"/>
              </a:solidFill>
              <a:round/>
            </a:ln>
          </p:spPr>
          <p:txBody>
            <a:bodyPr wrap="none" lIns="0" tIns="0" rIns="0" bIns="0" anchor="ctr"/>
            <a:lstStyle/>
            <a:p>
              <a:endParaRPr lang="zh-CN" altLang="en-US"/>
            </a:p>
          </p:txBody>
        </p:sp>
      </p:grpSp>
      <p:sp>
        <p:nvSpPr>
          <p:cNvPr id="113674" name="Rectangle 16"/>
          <p:cNvSpPr>
            <a:spLocks noChangeArrowheads="1"/>
          </p:cNvSpPr>
          <p:nvPr/>
        </p:nvSpPr>
        <p:spPr bwMode="auto">
          <a:xfrm>
            <a:off x="2960688" y="2982913"/>
            <a:ext cx="2822575" cy="365125"/>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2</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zh-CN" altLang="en-US" sz="2400" b="1" i="1">
                <a:latin typeface="Times New Roman" panose="02020603050405020304" pitchFamily="18" charset="0"/>
              </a:rPr>
              <a:t>，</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sp>
        <p:nvSpPr>
          <p:cNvPr id="113675" name="Rectangle 17"/>
          <p:cNvSpPr>
            <a:spLocks noChangeArrowheads="1"/>
          </p:cNvSpPr>
          <p:nvPr/>
        </p:nvSpPr>
        <p:spPr bwMode="auto">
          <a:xfrm>
            <a:off x="2947988" y="2614613"/>
            <a:ext cx="1552575" cy="365125"/>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K</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 1</a:t>
            </a:r>
            <a:endParaRPr kumimoji="1" lang="en-US" altLang="zh-CN" sz="2400" b="1" baseline="30000">
              <a:latin typeface="Times New Roman" panose="02020603050405020304" pitchFamily="18" charset="0"/>
            </a:endParaRPr>
          </a:p>
        </p:txBody>
      </p:sp>
      <p:sp>
        <p:nvSpPr>
          <p:cNvPr id="191506" name="Rectangle 18"/>
          <p:cNvSpPr>
            <a:spLocks noChangeArrowheads="1"/>
          </p:cNvSpPr>
          <p:nvPr/>
        </p:nvSpPr>
        <p:spPr bwMode="auto">
          <a:xfrm>
            <a:off x="1422400" y="3175000"/>
            <a:ext cx="1371600" cy="457200"/>
          </a:xfrm>
          <a:prstGeom prst="rect">
            <a:avLst/>
          </a:prstGeom>
          <a:noFill/>
          <a:ln w="28575">
            <a:solidFill>
              <a:srgbClr val="FF3300"/>
            </a:solidFill>
            <a:miter lim="800000"/>
          </a:ln>
        </p:spPr>
        <p:txBody>
          <a:bodyPr wrap="none" lIns="0" tIns="0" rIns="0" bIns="0" anchor="ctr"/>
          <a:lstStyle/>
          <a:p>
            <a:endParaRPr lang="zh-CN" altLang="en-US"/>
          </a:p>
        </p:txBody>
      </p:sp>
      <p:grpSp>
        <p:nvGrpSpPr>
          <p:cNvPr id="4" name="Group 19"/>
          <p:cNvGrpSpPr/>
          <p:nvPr/>
        </p:nvGrpSpPr>
        <p:grpSpPr bwMode="auto">
          <a:xfrm>
            <a:off x="1233488" y="3703638"/>
            <a:ext cx="3038475" cy="1195387"/>
            <a:chOff x="3401" y="623"/>
            <a:chExt cx="1914" cy="1169"/>
          </a:xfrm>
        </p:grpSpPr>
        <p:grpSp>
          <p:nvGrpSpPr>
            <p:cNvPr id="113718" name="Group 20"/>
            <p:cNvGrpSpPr/>
            <p:nvPr/>
          </p:nvGrpSpPr>
          <p:grpSpPr bwMode="auto">
            <a:xfrm>
              <a:off x="3497" y="623"/>
              <a:ext cx="1818" cy="357"/>
              <a:chOff x="3497" y="623"/>
              <a:chExt cx="1818" cy="357"/>
            </a:xfrm>
          </p:grpSpPr>
          <p:sp>
            <p:nvSpPr>
              <p:cNvPr id="113720" name="Rectangle 21"/>
              <p:cNvSpPr>
                <a:spLocks noChangeArrowheads="1"/>
              </p:cNvSpPr>
              <p:nvPr/>
            </p:nvSpPr>
            <p:spPr bwMode="auto">
              <a:xfrm>
                <a:off x="3497" y="623"/>
                <a:ext cx="1818" cy="357"/>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J</a:t>
                </a:r>
                <a:r>
                  <a:rPr kumimoji="1" lang="en-US" altLang="zh-CN" sz="2400" b="1" baseline="-25000">
                    <a:solidFill>
                      <a:srgbClr val="FF3300"/>
                    </a:solidFill>
                    <a:latin typeface="Times New Roman" panose="02020603050405020304" pitchFamily="18" charset="0"/>
                  </a:rPr>
                  <a:t>0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solidFill>
                      <a:srgbClr val="FF3300"/>
                    </a:solidFill>
                    <a:latin typeface="Times New Roman" panose="02020603050405020304" pitchFamily="18" charset="0"/>
                  </a:rPr>
                  <a:t>K</a:t>
                </a:r>
                <a:r>
                  <a:rPr kumimoji="1" lang="en-US" altLang="zh-CN" sz="2400" b="1" baseline="-25000">
                    <a:solidFill>
                      <a:srgbClr val="FF3300"/>
                    </a:solidFill>
                    <a:latin typeface="Times New Roman" panose="02020603050405020304" pitchFamily="18" charset="0"/>
                  </a:rPr>
                  <a:t>0</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113721" name="Line 22"/>
              <p:cNvSpPr>
                <a:spLocks noChangeShapeType="1"/>
              </p:cNvSpPr>
              <p:nvPr/>
            </p:nvSpPr>
            <p:spPr bwMode="auto">
              <a:xfrm>
                <a:off x="4296" y="648"/>
                <a:ext cx="272" cy="0"/>
              </a:xfrm>
              <a:prstGeom prst="line">
                <a:avLst/>
              </a:prstGeom>
              <a:noFill/>
              <a:ln w="19050">
                <a:solidFill>
                  <a:schemeClr val="tx1"/>
                </a:solidFill>
                <a:round/>
              </a:ln>
            </p:spPr>
            <p:txBody>
              <a:bodyPr lIns="0" tIns="0" rIns="0" bIns="0"/>
              <a:lstStyle/>
              <a:p>
                <a:endParaRPr lang="zh-CN" altLang="en-US"/>
              </a:p>
            </p:txBody>
          </p:sp>
          <p:sp>
            <p:nvSpPr>
              <p:cNvPr id="113722" name="Line 23"/>
              <p:cNvSpPr>
                <a:spLocks noChangeShapeType="1"/>
              </p:cNvSpPr>
              <p:nvPr/>
            </p:nvSpPr>
            <p:spPr bwMode="auto">
              <a:xfrm>
                <a:off x="4808" y="648"/>
                <a:ext cx="152" cy="0"/>
              </a:xfrm>
              <a:prstGeom prst="line">
                <a:avLst/>
              </a:prstGeom>
              <a:noFill/>
              <a:ln w="19050">
                <a:solidFill>
                  <a:schemeClr val="tx1"/>
                </a:solidFill>
                <a:round/>
              </a:ln>
            </p:spPr>
            <p:txBody>
              <a:bodyPr lIns="0" tIns="0" rIns="0" bIns="0"/>
              <a:lstStyle/>
              <a:p>
                <a:endParaRPr lang="zh-CN" altLang="en-US"/>
              </a:p>
            </p:txBody>
          </p:sp>
        </p:grpSp>
        <p:sp>
          <p:nvSpPr>
            <p:cNvPr id="113719" name="AutoShape 24"/>
            <p:cNvSpPr/>
            <p:nvPr/>
          </p:nvSpPr>
          <p:spPr bwMode="auto">
            <a:xfrm>
              <a:off x="3401" y="712"/>
              <a:ext cx="63" cy="1080"/>
            </a:xfrm>
            <a:prstGeom prst="leftBrace">
              <a:avLst>
                <a:gd name="adj1" fmla="val 142857"/>
                <a:gd name="adj2" fmla="val 50000"/>
              </a:avLst>
            </a:prstGeom>
            <a:noFill/>
            <a:ln w="28575">
              <a:solidFill>
                <a:schemeClr val="tx1"/>
              </a:solidFill>
              <a:round/>
            </a:ln>
          </p:spPr>
          <p:txBody>
            <a:bodyPr wrap="none" lIns="0" tIns="0" rIns="0" bIns="0" anchor="ctr"/>
            <a:lstStyle/>
            <a:p>
              <a:endParaRPr lang="zh-CN" altLang="en-US"/>
            </a:p>
          </p:txBody>
        </p:sp>
      </p:grpSp>
      <p:grpSp>
        <p:nvGrpSpPr>
          <p:cNvPr id="6" name="Group 25"/>
          <p:cNvGrpSpPr/>
          <p:nvPr/>
        </p:nvGrpSpPr>
        <p:grpSpPr bwMode="auto">
          <a:xfrm>
            <a:off x="1398588" y="4173538"/>
            <a:ext cx="2886075" cy="365125"/>
            <a:chOff x="3513" y="1119"/>
            <a:chExt cx="1818" cy="230"/>
          </a:xfrm>
        </p:grpSpPr>
        <p:sp>
          <p:nvSpPr>
            <p:cNvPr id="113715" name="Rectangle 26"/>
            <p:cNvSpPr>
              <a:spLocks noChangeArrowheads="1"/>
            </p:cNvSpPr>
            <p:nvPr/>
          </p:nvSpPr>
          <p:spPr bwMode="auto">
            <a:xfrm>
              <a:off x="3513" y="1119"/>
              <a:ext cx="1818"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J</a:t>
              </a:r>
              <a:r>
                <a:rPr kumimoji="1" lang="en-US" altLang="zh-CN" sz="2400" b="1" baseline="-25000">
                  <a:solidFill>
                    <a:srgbClr val="FF3300"/>
                  </a:solidFill>
                  <a:latin typeface="Times New Roman" panose="02020603050405020304" pitchFamily="18" charset="0"/>
                </a:rPr>
                <a:t>1</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solidFill>
                    <a:srgbClr val="FF3300"/>
                  </a:solidFill>
                  <a:latin typeface="Times New Roman" panose="02020603050405020304" pitchFamily="18" charset="0"/>
                </a:rPr>
                <a:t>K</a:t>
              </a:r>
              <a:r>
                <a:rPr kumimoji="1" lang="en-US" altLang="zh-CN" sz="2400" b="1" baseline="-25000">
                  <a:solidFill>
                    <a:srgbClr val="FF3300"/>
                  </a:solidFill>
                  <a:latin typeface="Times New Roman" panose="02020603050405020304" pitchFamily="18" charset="0"/>
                </a:rPr>
                <a:t>1</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113716" name="Line 27"/>
            <p:cNvSpPr>
              <a:spLocks noChangeShapeType="1"/>
            </p:cNvSpPr>
            <p:nvPr/>
          </p:nvSpPr>
          <p:spPr bwMode="auto">
            <a:xfrm>
              <a:off x="4312" y="1144"/>
              <a:ext cx="272" cy="0"/>
            </a:xfrm>
            <a:prstGeom prst="line">
              <a:avLst/>
            </a:prstGeom>
            <a:noFill/>
            <a:ln w="19050">
              <a:solidFill>
                <a:schemeClr val="tx1"/>
              </a:solidFill>
              <a:round/>
            </a:ln>
          </p:spPr>
          <p:txBody>
            <a:bodyPr lIns="0" tIns="0" rIns="0" bIns="0"/>
            <a:lstStyle/>
            <a:p>
              <a:endParaRPr lang="zh-CN" altLang="en-US"/>
            </a:p>
          </p:txBody>
        </p:sp>
        <p:sp>
          <p:nvSpPr>
            <p:cNvPr id="113717" name="Line 28"/>
            <p:cNvSpPr>
              <a:spLocks noChangeShapeType="1"/>
            </p:cNvSpPr>
            <p:nvPr/>
          </p:nvSpPr>
          <p:spPr bwMode="auto">
            <a:xfrm>
              <a:off x="4824" y="1144"/>
              <a:ext cx="152" cy="0"/>
            </a:xfrm>
            <a:prstGeom prst="line">
              <a:avLst/>
            </a:prstGeom>
            <a:noFill/>
            <a:ln w="19050">
              <a:solidFill>
                <a:schemeClr val="tx1"/>
              </a:solidFill>
              <a:round/>
            </a:ln>
          </p:spPr>
          <p:txBody>
            <a:bodyPr lIns="0" tIns="0" rIns="0" bIns="0"/>
            <a:lstStyle/>
            <a:p>
              <a:endParaRPr lang="zh-CN" altLang="en-US"/>
            </a:p>
          </p:txBody>
        </p:sp>
      </p:grpSp>
      <p:grpSp>
        <p:nvGrpSpPr>
          <p:cNvPr id="7" name="Group 29"/>
          <p:cNvGrpSpPr/>
          <p:nvPr/>
        </p:nvGrpSpPr>
        <p:grpSpPr bwMode="auto">
          <a:xfrm>
            <a:off x="1411288" y="4618038"/>
            <a:ext cx="2886075" cy="365125"/>
            <a:chOff x="3513" y="1607"/>
            <a:chExt cx="1818" cy="230"/>
          </a:xfrm>
        </p:grpSpPr>
        <p:sp>
          <p:nvSpPr>
            <p:cNvPr id="113712" name="Rectangle 30"/>
            <p:cNvSpPr>
              <a:spLocks noChangeArrowheads="1"/>
            </p:cNvSpPr>
            <p:nvPr/>
          </p:nvSpPr>
          <p:spPr bwMode="auto">
            <a:xfrm>
              <a:off x="3513" y="1607"/>
              <a:ext cx="1818"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J</a:t>
              </a:r>
              <a:r>
                <a:rPr kumimoji="1" lang="en-US" altLang="zh-CN" sz="2400" b="1" baseline="-25000">
                  <a:solidFill>
                    <a:srgbClr val="FF3300"/>
                  </a:solidFill>
                  <a:latin typeface="Times New Roman" panose="02020603050405020304" pitchFamily="18" charset="0"/>
                </a:rPr>
                <a:t>2</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solidFill>
                    <a:srgbClr val="FF3300"/>
                  </a:solidFill>
                  <a:latin typeface="Times New Roman" panose="02020603050405020304" pitchFamily="18" charset="0"/>
                </a:rPr>
                <a:t>K</a:t>
              </a:r>
              <a:r>
                <a:rPr kumimoji="1" lang="en-US" altLang="zh-CN" sz="2400" b="1" baseline="-25000">
                  <a:solidFill>
                    <a:srgbClr val="FF3300"/>
                  </a:solidFill>
                  <a:latin typeface="Times New Roman" panose="02020603050405020304" pitchFamily="18" charset="0"/>
                </a:rPr>
                <a:t>2</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113713" name="Line 31"/>
            <p:cNvSpPr>
              <a:spLocks noChangeShapeType="1"/>
            </p:cNvSpPr>
            <p:nvPr/>
          </p:nvSpPr>
          <p:spPr bwMode="auto">
            <a:xfrm>
              <a:off x="4312" y="1632"/>
              <a:ext cx="272" cy="0"/>
            </a:xfrm>
            <a:prstGeom prst="line">
              <a:avLst/>
            </a:prstGeom>
            <a:noFill/>
            <a:ln w="19050">
              <a:solidFill>
                <a:schemeClr val="tx1"/>
              </a:solidFill>
              <a:round/>
            </a:ln>
          </p:spPr>
          <p:txBody>
            <a:bodyPr lIns="0" tIns="0" rIns="0" bIns="0"/>
            <a:lstStyle/>
            <a:p>
              <a:endParaRPr lang="zh-CN" altLang="en-US"/>
            </a:p>
          </p:txBody>
        </p:sp>
        <p:sp>
          <p:nvSpPr>
            <p:cNvPr id="113714" name="Line 32"/>
            <p:cNvSpPr>
              <a:spLocks noChangeShapeType="1"/>
            </p:cNvSpPr>
            <p:nvPr/>
          </p:nvSpPr>
          <p:spPr bwMode="auto">
            <a:xfrm>
              <a:off x="4824" y="1632"/>
              <a:ext cx="152" cy="0"/>
            </a:xfrm>
            <a:prstGeom prst="line">
              <a:avLst/>
            </a:prstGeom>
            <a:noFill/>
            <a:ln w="19050">
              <a:solidFill>
                <a:schemeClr val="tx1"/>
              </a:solidFill>
              <a:round/>
            </a:ln>
          </p:spPr>
          <p:txBody>
            <a:bodyPr lIns="0" tIns="0" rIns="0" bIns="0"/>
            <a:lstStyle/>
            <a:p>
              <a:endParaRPr lang="zh-CN" altLang="en-US"/>
            </a:p>
          </p:txBody>
        </p:sp>
      </p:grpSp>
      <p:sp>
        <p:nvSpPr>
          <p:cNvPr id="191521" name="AutoShape 33"/>
          <p:cNvSpPr>
            <a:spLocks noChangeArrowheads="1"/>
          </p:cNvSpPr>
          <p:nvPr/>
        </p:nvSpPr>
        <p:spPr bwMode="auto">
          <a:xfrm>
            <a:off x="6624638" y="3289300"/>
            <a:ext cx="2184400" cy="396875"/>
          </a:xfrm>
          <a:prstGeom prst="wedgeRectCallout">
            <a:avLst>
              <a:gd name="adj1" fmla="val -180597"/>
              <a:gd name="adj2" fmla="val 228801"/>
            </a:avLst>
          </a:prstGeom>
          <a:solidFill>
            <a:srgbClr val="CCCCFF">
              <a:alpha val="50195"/>
            </a:srgbClr>
          </a:solidFill>
          <a:ln w="9525">
            <a:solidFill>
              <a:srgbClr val="FF3300"/>
            </a:solidFill>
            <a:miter lim="800000"/>
          </a:ln>
        </p:spPr>
        <p:txBody>
          <a:bodyPr lIns="0" tIns="0" rIns="0" bIns="0"/>
          <a:lstStyle/>
          <a:p>
            <a:pPr algn="ctr"/>
            <a:r>
              <a:rPr kumimoji="1" lang="zh-CN" altLang="en-US" sz="2400" b="1">
                <a:latin typeface="Times New Roman" panose="02020603050405020304" pitchFamily="18" charset="0"/>
              </a:rPr>
              <a:t>代入</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K</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sp>
        <p:nvSpPr>
          <p:cNvPr id="191522" name="AutoShape 34"/>
          <p:cNvSpPr>
            <a:spLocks noChangeArrowheads="1"/>
          </p:cNvSpPr>
          <p:nvPr/>
        </p:nvSpPr>
        <p:spPr bwMode="auto">
          <a:xfrm>
            <a:off x="6721475" y="5138738"/>
            <a:ext cx="2346325" cy="776287"/>
          </a:xfrm>
          <a:prstGeom prst="wedgeRectCallout">
            <a:avLst>
              <a:gd name="adj1" fmla="val -175032"/>
              <a:gd name="adj2" fmla="val -93968"/>
            </a:avLst>
          </a:prstGeom>
          <a:solidFill>
            <a:srgbClr val="CCCCFF">
              <a:alpha val="50195"/>
            </a:srgbClr>
          </a:solidFill>
          <a:ln w="9525">
            <a:solidFill>
              <a:srgbClr val="FF3300"/>
            </a:solidFill>
            <a:miter lim="800000"/>
          </a:ln>
        </p:spPr>
        <p:txBody>
          <a:bodyPr lIns="0" tIns="0" rIns="0" bIns="0"/>
          <a:lstStyle/>
          <a:p>
            <a:r>
              <a:rPr kumimoji="1" lang="zh-CN" altLang="en-US" sz="2400" b="1">
                <a:latin typeface="Times New Roman" panose="02020603050405020304" pitchFamily="18" charset="0"/>
              </a:rPr>
              <a:t>代入</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2</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br>
              <a:rPr kumimoji="1" lang="en-US" altLang="zh-CN" sz="2400" b="1" i="1">
                <a:latin typeface="Times New Roman" panose="02020603050405020304" pitchFamily="18" charset="0"/>
              </a:rPr>
            </a:br>
            <a:r>
              <a:rPr kumimoji="1" lang="en-US" altLang="zh-CN" sz="2400" b="1" i="1">
                <a:latin typeface="Times New Roman" panose="02020603050405020304" pitchFamily="18" charset="0"/>
              </a:rPr>
              <a:t>         K</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 1</a:t>
            </a:r>
            <a:endParaRPr kumimoji="1" lang="en-US" altLang="zh-CN" sz="2400" b="1" baseline="30000">
              <a:latin typeface="Times New Roman" panose="02020603050405020304" pitchFamily="18" charset="0"/>
            </a:endParaRPr>
          </a:p>
        </p:txBody>
      </p:sp>
      <p:grpSp>
        <p:nvGrpSpPr>
          <p:cNvPr id="8" name="Group 35"/>
          <p:cNvGrpSpPr/>
          <p:nvPr/>
        </p:nvGrpSpPr>
        <p:grpSpPr bwMode="auto">
          <a:xfrm>
            <a:off x="4302125" y="3703638"/>
            <a:ext cx="3533775" cy="365125"/>
            <a:chOff x="2710" y="2093"/>
            <a:chExt cx="2226" cy="230"/>
          </a:xfrm>
        </p:grpSpPr>
        <p:sp>
          <p:nvSpPr>
            <p:cNvPr id="113706" name="Rectangle 36"/>
            <p:cNvSpPr>
              <a:spLocks noChangeArrowheads="1"/>
            </p:cNvSpPr>
            <p:nvPr/>
          </p:nvSpPr>
          <p:spPr bwMode="auto">
            <a:xfrm>
              <a:off x="2710" y="2093"/>
              <a:ext cx="2226" cy="230"/>
            </a:xfrm>
            <a:prstGeom prst="rect">
              <a:avLst/>
            </a:prstGeom>
            <a:noFill/>
            <a:ln w="9525">
              <a:noFill/>
              <a:miter lim="800000"/>
            </a:ln>
          </p:spPr>
          <p:txBody>
            <a:bodyPr lIns="0" tIns="0" rIns="0" bIns="0">
              <a:spAutoFit/>
            </a:bodyPr>
            <a:lstStyle/>
            <a:p>
              <a:pPr>
                <a:spcBef>
                  <a:spcPct val="20000"/>
                </a:spcBef>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2</a:t>
              </a:r>
              <a:r>
                <a:rPr kumimoji="1" lang="en-US" altLang="zh-CN" sz="2400" b="1" i="1" baseline="30000">
                  <a:solidFill>
                    <a:srgbClr val="FF3300"/>
                  </a:solidFill>
                  <a:latin typeface="Times New Roman" panose="02020603050405020304" pitchFamily="18" charset="0"/>
                </a:rPr>
                <a:t>n</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113707" name="Line 37"/>
            <p:cNvSpPr>
              <a:spLocks noChangeShapeType="1"/>
            </p:cNvSpPr>
            <p:nvPr/>
          </p:nvSpPr>
          <p:spPr bwMode="auto">
            <a:xfrm>
              <a:off x="3176" y="2118"/>
              <a:ext cx="272" cy="0"/>
            </a:xfrm>
            <a:prstGeom prst="line">
              <a:avLst/>
            </a:prstGeom>
            <a:noFill/>
            <a:ln w="19050">
              <a:solidFill>
                <a:schemeClr val="tx1"/>
              </a:solidFill>
              <a:round/>
            </a:ln>
          </p:spPr>
          <p:txBody>
            <a:bodyPr lIns="0" tIns="0" rIns="0" bIns="0"/>
            <a:lstStyle/>
            <a:p>
              <a:endParaRPr lang="zh-CN" altLang="en-US"/>
            </a:p>
          </p:txBody>
        </p:sp>
        <p:sp>
          <p:nvSpPr>
            <p:cNvPr id="113708" name="Line 38"/>
            <p:cNvSpPr>
              <a:spLocks noChangeShapeType="1"/>
            </p:cNvSpPr>
            <p:nvPr/>
          </p:nvSpPr>
          <p:spPr bwMode="auto">
            <a:xfrm>
              <a:off x="3640" y="2118"/>
              <a:ext cx="152" cy="0"/>
            </a:xfrm>
            <a:prstGeom prst="line">
              <a:avLst/>
            </a:prstGeom>
            <a:noFill/>
            <a:ln w="19050">
              <a:solidFill>
                <a:schemeClr val="tx1"/>
              </a:solidFill>
              <a:round/>
            </a:ln>
          </p:spPr>
          <p:txBody>
            <a:bodyPr lIns="0" tIns="0" rIns="0" bIns="0"/>
            <a:lstStyle/>
            <a:p>
              <a:endParaRPr lang="zh-CN" altLang="en-US"/>
            </a:p>
          </p:txBody>
        </p:sp>
        <p:sp>
          <p:nvSpPr>
            <p:cNvPr id="113709" name="Line 39"/>
            <p:cNvSpPr>
              <a:spLocks noChangeShapeType="1"/>
            </p:cNvSpPr>
            <p:nvPr/>
          </p:nvSpPr>
          <p:spPr bwMode="auto">
            <a:xfrm>
              <a:off x="4248" y="2118"/>
              <a:ext cx="272" cy="0"/>
            </a:xfrm>
            <a:prstGeom prst="line">
              <a:avLst/>
            </a:prstGeom>
            <a:noFill/>
            <a:ln w="19050">
              <a:solidFill>
                <a:schemeClr val="tx1"/>
              </a:solidFill>
              <a:round/>
            </a:ln>
          </p:spPr>
          <p:txBody>
            <a:bodyPr lIns="0" tIns="0" rIns="0" bIns="0"/>
            <a:lstStyle/>
            <a:p>
              <a:endParaRPr lang="zh-CN" altLang="en-US"/>
            </a:p>
          </p:txBody>
        </p:sp>
        <p:sp>
          <p:nvSpPr>
            <p:cNvPr id="113710" name="Line 40"/>
            <p:cNvSpPr>
              <a:spLocks noChangeShapeType="1"/>
            </p:cNvSpPr>
            <p:nvPr/>
          </p:nvSpPr>
          <p:spPr bwMode="auto">
            <a:xfrm>
              <a:off x="2864" y="2118"/>
              <a:ext cx="272" cy="0"/>
            </a:xfrm>
            <a:prstGeom prst="line">
              <a:avLst/>
            </a:prstGeom>
            <a:noFill/>
            <a:ln w="19050">
              <a:solidFill>
                <a:srgbClr val="FF3300"/>
              </a:solidFill>
              <a:round/>
            </a:ln>
          </p:spPr>
          <p:txBody>
            <a:bodyPr lIns="0" tIns="0" rIns="0" bIns="0"/>
            <a:lstStyle/>
            <a:p>
              <a:endParaRPr lang="zh-CN" altLang="en-US"/>
            </a:p>
          </p:txBody>
        </p:sp>
        <p:sp>
          <p:nvSpPr>
            <p:cNvPr id="113711" name="Line 41"/>
            <p:cNvSpPr>
              <a:spLocks noChangeShapeType="1"/>
            </p:cNvSpPr>
            <p:nvPr/>
          </p:nvSpPr>
          <p:spPr bwMode="auto">
            <a:xfrm>
              <a:off x="4560" y="2118"/>
              <a:ext cx="272" cy="0"/>
            </a:xfrm>
            <a:prstGeom prst="line">
              <a:avLst/>
            </a:prstGeom>
            <a:noFill/>
            <a:ln w="19050">
              <a:solidFill>
                <a:schemeClr val="tx1"/>
              </a:solidFill>
              <a:round/>
            </a:ln>
          </p:spPr>
          <p:txBody>
            <a:bodyPr lIns="0" tIns="0" rIns="0" bIns="0"/>
            <a:lstStyle/>
            <a:p>
              <a:endParaRPr lang="zh-CN" altLang="en-US"/>
            </a:p>
          </p:txBody>
        </p:sp>
      </p:grpSp>
      <p:grpSp>
        <p:nvGrpSpPr>
          <p:cNvPr id="9" name="Group 42"/>
          <p:cNvGrpSpPr/>
          <p:nvPr/>
        </p:nvGrpSpPr>
        <p:grpSpPr bwMode="auto">
          <a:xfrm>
            <a:off x="4243388" y="4173538"/>
            <a:ext cx="2886075" cy="365125"/>
            <a:chOff x="2729" y="2405"/>
            <a:chExt cx="1818" cy="230"/>
          </a:xfrm>
        </p:grpSpPr>
        <p:sp>
          <p:nvSpPr>
            <p:cNvPr id="113702" name="Rectangle 43"/>
            <p:cNvSpPr>
              <a:spLocks noChangeArrowheads="1"/>
            </p:cNvSpPr>
            <p:nvPr/>
          </p:nvSpPr>
          <p:spPr bwMode="auto">
            <a:xfrm>
              <a:off x="2729" y="2405"/>
              <a:ext cx="1818"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113703" name="Line 44"/>
            <p:cNvSpPr>
              <a:spLocks noChangeShapeType="1"/>
            </p:cNvSpPr>
            <p:nvPr/>
          </p:nvSpPr>
          <p:spPr bwMode="auto">
            <a:xfrm>
              <a:off x="3064" y="2430"/>
              <a:ext cx="272" cy="0"/>
            </a:xfrm>
            <a:prstGeom prst="line">
              <a:avLst/>
            </a:prstGeom>
            <a:noFill/>
            <a:ln w="19050">
              <a:solidFill>
                <a:schemeClr val="tx1"/>
              </a:solidFill>
              <a:round/>
            </a:ln>
          </p:spPr>
          <p:txBody>
            <a:bodyPr lIns="0" tIns="0" rIns="0" bIns="0"/>
            <a:lstStyle/>
            <a:p>
              <a:endParaRPr lang="zh-CN" altLang="en-US"/>
            </a:p>
          </p:txBody>
        </p:sp>
        <p:sp>
          <p:nvSpPr>
            <p:cNvPr id="113704" name="Line 45"/>
            <p:cNvSpPr>
              <a:spLocks noChangeShapeType="1"/>
            </p:cNvSpPr>
            <p:nvPr/>
          </p:nvSpPr>
          <p:spPr bwMode="auto">
            <a:xfrm>
              <a:off x="3520" y="2430"/>
              <a:ext cx="152" cy="0"/>
            </a:xfrm>
            <a:prstGeom prst="line">
              <a:avLst/>
            </a:prstGeom>
            <a:noFill/>
            <a:ln w="19050">
              <a:solidFill>
                <a:schemeClr val="tx1"/>
              </a:solidFill>
              <a:round/>
            </a:ln>
          </p:spPr>
          <p:txBody>
            <a:bodyPr lIns="0" tIns="0" rIns="0" bIns="0"/>
            <a:lstStyle/>
            <a:p>
              <a:endParaRPr lang="zh-CN" altLang="en-US"/>
            </a:p>
          </p:txBody>
        </p:sp>
        <p:sp>
          <p:nvSpPr>
            <p:cNvPr id="113705" name="Line 46"/>
            <p:cNvSpPr>
              <a:spLocks noChangeShapeType="1"/>
            </p:cNvSpPr>
            <p:nvPr/>
          </p:nvSpPr>
          <p:spPr bwMode="auto">
            <a:xfrm>
              <a:off x="4144" y="2430"/>
              <a:ext cx="272" cy="0"/>
            </a:xfrm>
            <a:prstGeom prst="line">
              <a:avLst/>
            </a:prstGeom>
            <a:noFill/>
            <a:ln w="19050">
              <a:solidFill>
                <a:schemeClr val="tx1"/>
              </a:solidFill>
              <a:round/>
            </a:ln>
          </p:spPr>
          <p:txBody>
            <a:bodyPr lIns="0" tIns="0" rIns="0" bIns="0"/>
            <a:lstStyle/>
            <a:p>
              <a:endParaRPr lang="zh-CN" altLang="en-US"/>
            </a:p>
          </p:txBody>
        </p:sp>
      </p:grpSp>
      <p:grpSp>
        <p:nvGrpSpPr>
          <p:cNvPr id="10" name="Group 47"/>
          <p:cNvGrpSpPr/>
          <p:nvPr/>
        </p:nvGrpSpPr>
        <p:grpSpPr bwMode="auto">
          <a:xfrm>
            <a:off x="4324350" y="4618038"/>
            <a:ext cx="4527550" cy="365125"/>
            <a:chOff x="2724" y="2685"/>
            <a:chExt cx="2852" cy="230"/>
          </a:xfrm>
        </p:grpSpPr>
        <p:sp>
          <p:nvSpPr>
            <p:cNvPr id="113698" name="Rectangle 48"/>
            <p:cNvSpPr>
              <a:spLocks noChangeArrowheads="1"/>
            </p:cNvSpPr>
            <p:nvPr/>
          </p:nvSpPr>
          <p:spPr bwMode="auto">
            <a:xfrm>
              <a:off x="2724" y="2685"/>
              <a:ext cx="2852" cy="230"/>
            </a:xfrm>
            <a:prstGeom prst="rect">
              <a:avLst/>
            </a:prstGeom>
            <a:noFill/>
            <a:ln w="9525">
              <a:noFill/>
              <a:miter lim="800000"/>
            </a:ln>
          </p:spPr>
          <p:txBody>
            <a:bodyPr lIns="0" tIns="0" rIns="0" bIns="0">
              <a:spAutoFit/>
            </a:bodyPr>
            <a:lstStyle/>
            <a:p>
              <a:pPr>
                <a:spcBef>
                  <a:spcPct val="20000"/>
                </a:spcBef>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1</a:t>
              </a:r>
              <a:r>
                <a:rPr kumimoji="1" lang="en-US" altLang="zh-CN" sz="2400" b="1" i="1" baseline="30000">
                  <a:solidFill>
                    <a:srgbClr val="FF3300"/>
                  </a:solidFill>
                  <a:latin typeface="Times New Roman" panose="02020603050405020304" pitchFamily="18" charset="0"/>
                </a:rPr>
                <a:t>n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i="1" baseline="30000">
                  <a:solidFill>
                    <a:srgbClr val="FF3300"/>
                  </a:solidFill>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113699" name="Line 49"/>
            <p:cNvSpPr>
              <a:spLocks noChangeShapeType="1"/>
            </p:cNvSpPr>
            <p:nvPr/>
          </p:nvSpPr>
          <p:spPr bwMode="auto">
            <a:xfrm>
              <a:off x="3504" y="2710"/>
              <a:ext cx="272" cy="0"/>
            </a:xfrm>
            <a:prstGeom prst="line">
              <a:avLst/>
            </a:prstGeom>
            <a:noFill/>
            <a:ln w="19050">
              <a:solidFill>
                <a:schemeClr val="tx1"/>
              </a:solidFill>
              <a:round/>
            </a:ln>
          </p:spPr>
          <p:txBody>
            <a:bodyPr lIns="0" tIns="0" rIns="0" bIns="0"/>
            <a:lstStyle/>
            <a:p>
              <a:endParaRPr lang="zh-CN" altLang="en-US"/>
            </a:p>
          </p:txBody>
        </p:sp>
        <p:sp>
          <p:nvSpPr>
            <p:cNvPr id="113700" name="Line 50"/>
            <p:cNvSpPr>
              <a:spLocks noChangeShapeType="1"/>
            </p:cNvSpPr>
            <p:nvPr/>
          </p:nvSpPr>
          <p:spPr bwMode="auto">
            <a:xfrm>
              <a:off x="3931" y="2710"/>
              <a:ext cx="152" cy="0"/>
            </a:xfrm>
            <a:prstGeom prst="line">
              <a:avLst/>
            </a:prstGeom>
            <a:noFill/>
            <a:ln w="19050">
              <a:solidFill>
                <a:schemeClr val="tx1"/>
              </a:solidFill>
              <a:round/>
            </a:ln>
          </p:spPr>
          <p:txBody>
            <a:bodyPr lIns="0" tIns="0" rIns="0" bIns="0"/>
            <a:lstStyle/>
            <a:p>
              <a:endParaRPr lang="zh-CN" altLang="en-US"/>
            </a:p>
          </p:txBody>
        </p:sp>
        <p:sp>
          <p:nvSpPr>
            <p:cNvPr id="113701" name="Line 51"/>
            <p:cNvSpPr>
              <a:spLocks noChangeShapeType="1"/>
            </p:cNvSpPr>
            <p:nvPr/>
          </p:nvSpPr>
          <p:spPr bwMode="auto">
            <a:xfrm>
              <a:off x="5168" y="2710"/>
              <a:ext cx="272" cy="0"/>
            </a:xfrm>
            <a:prstGeom prst="line">
              <a:avLst/>
            </a:prstGeom>
            <a:noFill/>
            <a:ln w="19050">
              <a:solidFill>
                <a:schemeClr val="tx1"/>
              </a:solidFill>
              <a:round/>
            </a:ln>
          </p:spPr>
          <p:txBody>
            <a:bodyPr lIns="0" tIns="0" rIns="0" bIns="0"/>
            <a:lstStyle/>
            <a:p>
              <a:endParaRPr lang="zh-CN" altLang="en-US"/>
            </a:p>
          </p:txBody>
        </p:sp>
      </p:grpSp>
      <p:grpSp>
        <p:nvGrpSpPr>
          <p:cNvPr id="11" name="Group 52"/>
          <p:cNvGrpSpPr/>
          <p:nvPr/>
        </p:nvGrpSpPr>
        <p:grpSpPr bwMode="auto">
          <a:xfrm>
            <a:off x="5697538" y="2768600"/>
            <a:ext cx="2900362" cy="396875"/>
            <a:chOff x="3173" y="1576"/>
            <a:chExt cx="1827" cy="250"/>
          </a:xfrm>
        </p:grpSpPr>
        <p:sp>
          <p:nvSpPr>
            <p:cNvPr id="113696" name="AutoShape 53"/>
            <p:cNvSpPr>
              <a:spLocks noChangeArrowheads="1"/>
            </p:cNvSpPr>
            <p:nvPr/>
          </p:nvSpPr>
          <p:spPr bwMode="auto">
            <a:xfrm>
              <a:off x="3173" y="1576"/>
              <a:ext cx="1827" cy="250"/>
            </a:xfrm>
            <a:prstGeom prst="wedgeRectCallout">
              <a:avLst>
                <a:gd name="adj1" fmla="val -94935"/>
                <a:gd name="adj2" fmla="val 196801"/>
              </a:avLst>
            </a:prstGeom>
            <a:solidFill>
              <a:srgbClr val="CCCCFF">
                <a:alpha val="50195"/>
              </a:srgbClr>
            </a:solidFill>
            <a:ln w="9525">
              <a:solidFill>
                <a:srgbClr val="FF3300"/>
              </a:solidFill>
              <a:miter lim="800000"/>
            </a:ln>
          </p:spPr>
          <p:txBody>
            <a:bodyPr lIns="0" tIns="0" rIns="0" bIns="0"/>
            <a:lstStyle/>
            <a:p>
              <a:r>
                <a:rPr kumimoji="1" lang="zh-CN" altLang="en-US" sz="2400" b="1">
                  <a:latin typeface="Times New Roman" panose="02020603050405020304" pitchFamily="18" charset="0"/>
                </a:rPr>
                <a:t>代入</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0</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a:t>
              </a:r>
              <a:r>
                <a:rPr kumimoji="1" lang="zh-CN" altLang="en-US" sz="2400" b="1" i="1">
                  <a:latin typeface="Times New Roman" panose="02020603050405020304" pitchFamily="18" charset="0"/>
                </a:rPr>
                <a:t>，</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sp>
          <p:nvSpPr>
            <p:cNvPr id="113697" name="Line 54"/>
            <p:cNvSpPr>
              <a:spLocks noChangeShapeType="1"/>
            </p:cNvSpPr>
            <p:nvPr/>
          </p:nvSpPr>
          <p:spPr bwMode="auto">
            <a:xfrm>
              <a:off x="3992" y="1608"/>
              <a:ext cx="256" cy="0"/>
            </a:xfrm>
            <a:prstGeom prst="line">
              <a:avLst/>
            </a:prstGeom>
            <a:noFill/>
            <a:ln w="19050">
              <a:solidFill>
                <a:schemeClr val="tx1"/>
              </a:solidFill>
              <a:round/>
            </a:ln>
          </p:spPr>
          <p:txBody>
            <a:bodyPr lIns="0" tIns="0" rIns="0" bIns="0"/>
            <a:lstStyle/>
            <a:p>
              <a:endParaRPr lang="zh-CN" altLang="en-US"/>
            </a:p>
          </p:txBody>
        </p:sp>
      </p:grpSp>
      <p:grpSp>
        <p:nvGrpSpPr>
          <p:cNvPr id="12" name="Group 55"/>
          <p:cNvGrpSpPr/>
          <p:nvPr/>
        </p:nvGrpSpPr>
        <p:grpSpPr bwMode="auto">
          <a:xfrm>
            <a:off x="990600" y="5164138"/>
            <a:ext cx="6007100" cy="1368425"/>
            <a:chOff x="664" y="3149"/>
            <a:chExt cx="3784" cy="862"/>
          </a:xfrm>
        </p:grpSpPr>
        <p:sp>
          <p:nvSpPr>
            <p:cNvPr id="113687" name="Rectangle 56"/>
            <p:cNvSpPr>
              <a:spLocks noChangeArrowheads="1"/>
            </p:cNvSpPr>
            <p:nvPr/>
          </p:nvSpPr>
          <p:spPr bwMode="auto">
            <a:xfrm>
              <a:off x="1182" y="3149"/>
              <a:ext cx="3194"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CP </a:t>
              </a:r>
              <a:r>
                <a:rPr kumimoji="1" lang="zh-CN" altLang="en-US" sz="2400" b="1">
                  <a:latin typeface="Times New Roman" panose="02020603050405020304" pitchFamily="18" charset="0"/>
                </a:rPr>
                <a:t>下降沿有效</a:t>
              </a:r>
              <a:endParaRPr kumimoji="1" lang="zh-CN" altLang="en-US" sz="2400" b="1">
                <a:latin typeface="Times New Roman" panose="02020603050405020304" pitchFamily="18" charset="0"/>
              </a:endParaRPr>
            </a:p>
          </p:txBody>
        </p:sp>
        <p:sp>
          <p:nvSpPr>
            <p:cNvPr id="113688" name="Line 57"/>
            <p:cNvSpPr>
              <a:spLocks noChangeShapeType="1"/>
            </p:cNvSpPr>
            <p:nvPr/>
          </p:nvSpPr>
          <p:spPr bwMode="auto">
            <a:xfrm>
              <a:off x="1784" y="3174"/>
              <a:ext cx="272" cy="0"/>
            </a:xfrm>
            <a:prstGeom prst="line">
              <a:avLst/>
            </a:prstGeom>
            <a:noFill/>
            <a:ln w="19050">
              <a:solidFill>
                <a:schemeClr val="tx1"/>
              </a:solidFill>
              <a:round/>
            </a:ln>
          </p:spPr>
          <p:txBody>
            <a:bodyPr lIns="0" tIns="0" rIns="0" bIns="0"/>
            <a:lstStyle/>
            <a:p>
              <a:endParaRPr lang="zh-CN" altLang="en-US"/>
            </a:p>
          </p:txBody>
        </p:sp>
        <p:sp>
          <p:nvSpPr>
            <p:cNvPr id="113689" name="Line 58"/>
            <p:cNvSpPr>
              <a:spLocks noChangeShapeType="1"/>
            </p:cNvSpPr>
            <p:nvPr/>
          </p:nvSpPr>
          <p:spPr bwMode="auto">
            <a:xfrm>
              <a:off x="2096" y="3174"/>
              <a:ext cx="272" cy="0"/>
            </a:xfrm>
            <a:prstGeom prst="line">
              <a:avLst/>
            </a:prstGeom>
            <a:noFill/>
            <a:ln w="19050">
              <a:solidFill>
                <a:schemeClr val="tx1"/>
              </a:solidFill>
              <a:round/>
            </a:ln>
          </p:spPr>
          <p:txBody>
            <a:bodyPr lIns="0" tIns="0" rIns="0" bIns="0"/>
            <a:lstStyle/>
            <a:p>
              <a:endParaRPr lang="zh-CN" altLang="en-US"/>
            </a:p>
          </p:txBody>
        </p:sp>
        <p:sp>
          <p:nvSpPr>
            <p:cNvPr id="113690" name="Rectangle 59"/>
            <p:cNvSpPr>
              <a:spLocks noChangeArrowheads="1"/>
            </p:cNvSpPr>
            <p:nvPr/>
          </p:nvSpPr>
          <p:spPr bwMode="auto">
            <a:xfrm>
              <a:off x="1185" y="3469"/>
              <a:ext cx="3186"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下降沿有效</a:t>
              </a:r>
              <a:endParaRPr kumimoji="1" lang="zh-CN" altLang="en-US" sz="2400" b="1">
                <a:latin typeface="Times New Roman" panose="02020603050405020304" pitchFamily="18" charset="0"/>
              </a:endParaRPr>
            </a:p>
          </p:txBody>
        </p:sp>
        <p:sp>
          <p:nvSpPr>
            <p:cNvPr id="113691" name="Line 60"/>
            <p:cNvSpPr>
              <a:spLocks noChangeShapeType="1"/>
            </p:cNvSpPr>
            <p:nvPr/>
          </p:nvSpPr>
          <p:spPr bwMode="auto">
            <a:xfrm>
              <a:off x="1800" y="3494"/>
              <a:ext cx="272" cy="0"/>
            </a:xfrm>
            <a:prstGeom prst="line">
              <a:avLst/>
            </a:prstGeom>
            <a:noFill/>
            <a:ln w="19050">
              <a:solidFill>
                <a:schemeClr val="tx1"/>
              </a:solidFill>
              <a:round/>
            </a:ln>
          </p:spPr>
          <p:txBody>
            <a:bodyPr lIns="0" tIns="0" rIns="0" bIns="0"/>
            <a:lstStyle/>
            <a:p>
              <a:endParaRPr lang="zh-CN" altLang="en-US"/>
            </a:p>
          </p:txBody>
        </p:sp>
        <p:sp>
          <p:nvSpPr>
            <p:cNvPr id="113692" name="Rectangle 61"/>
            <p:cNvSpPr>
              <a:spLocks noChangeArrowheads="1"/>
            </p:cNvSpPr>
            <p:nvPr/>
          </p:nvSpPr>
          <p:spPr bwMode="auto">
            <a:xfrm>
              <a:off x="1180" y="3781"/>
              <a:ext cx="3268"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i="1" baseline="30000">
                  <a:solidFill>
                    <a:srgbClr val="FF3300"/>
                  </a:solidFill>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CP </a:t>
              </a:r>
              <a:r>
                <a:rPr kumimoji="1" lang="zh-CN" altLang="en-US" sz="2400" b="1">
                  <a:latin typeface="Times New Roman" panose="02020603050405020304" pitchFamily="18" charset="0"/>
                </a:rPr>
                <a:t>下降沿有效</a:t>
              </a:r>
              <a:endParaRPr kumimoji="1" lang="zh-CN" altLang="en-US" sz="2400" b="1">
                <a:latin typeface="Times New Roman" panose="02020603050405020304" pitchFamily="18" charset="0"/>
              </a:endParaRPr>
            </a:p>
          </p:txBody>
        </p:sp>
        <p:sp>
          <p:nvSpPr>
            <p:cNvPr id="113693" name="Line 62"/>
            <p:cNvSpPr>
              <a:spLocks noChangeShapeType="1"/>
            </p:cNvSpPr>
            <p:nvPr/>
          </p:nvSpPr>
          <p:spPr bwMode="auto">
            <a:xfrm>
              <a:off x="2408" y="3806"/>
              <a:ext cx="272" cy="0"/>
            </a:xfrm>
            <a:prstGeom prst="line">
              <a:avLst/>
            </a:prstGeom>
            <a:noFill/>
            <a:ln w="19050">
              <a:solidFill>
                <a:schemeClr val="tx1"/>
              </a:solidFill>
              <a:round/>
            </a:ln>
          </p:spPr>
          <p:txBody>
            <a:bodyPr lIns="0" tIns="0" rIns="0" bIns="0"/>
            <a:lstStyle/>
            <a:p>
              <a:endParaRPr lang="zh-CN" altLang="en-US"/>
            </a:p>
          </p:txBody>
        </p:sp>
        <p:sp>
          <p:nvSpPr>
            <p:cNvPr id="113694" name="AutoShape 63"/>
            <p:cNvSpPr/>
            <p:nvPr/>
          </p:nvSpPr>
          <p:spPr bwMode="auto">
            <a:xfrm>
              <a:off x="1056" y="3224"/>
              <a:ext cx="56" cy="712"/>
            </a:xfrm>
            <a:prstGeom prst="leftBrace">
              <a:avLst>
                <a:gd name="adj1" fmla="val 105952"/>
                <a:gd name="adj2" fmla="val 50000"/>
              </a:avLst>
            </a:prstGeom>
            <a:noFill/>
            <a:ln w="28575">
              <a:solidFill>
                <a:schemeClr val="tx1"/>
              </a:solidFill>
              <a:round/>
            </a:ln>
          </p:spPr>
          <p:txBody>
            <a:bodyPr wrap="none" lIns="0" tIns="0" rIns="0" bIns="0" anchor="ctr"/>
            <a:lstStyle/>
            <a:p>
              <a:endParaRPr lang="zh-CN" altLang="en-US"/>
            </a:p>
          </p:txBody>
        </p:sp>
        <p:sp>
          <p:nvSpPr>
            <p:cNvPr id="113695" name="AutoShape 64"/>
            <p:cNvSpPr>
              <a:spLocks noChangeArrowheads="1"/>
            </p:cNvSpPr>
            <p:nvPr/>
          </p:nvSpPr>
          <p:spPr bwMode="auto">
            <a:xfrm>
              <a:off x="664" y="3512"/>
              <a:ext cx="304" cy="96"/>
            </a:xfrm>
            <a:prstGeom prst="notchedRightArrow">
              <a:avLst>
                <a:gd name="adj1" fmla="val 50000"/>
                <a:gd name="adj2" fmla="val 79167"/>
              </a:avLst>
            </a:prstGeom>
            <a:solidFill>
              <a:schemeClr val="accent1"/>
            </a:solidFill>
            <a:ln w="9525">
              <a:solidFill>
                <a:schemeClr val="tx1"/>
              </a:solidFill>
              <a:miter lim="800000"/>
            </a:ln>
          </p:spPr>
          <p:txBody>
            <a:bodyPr wrap="none" lIns="0" tIns="0" rIns="0" bIns="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91506"/>
                                        </p:tgtEl>
                                        <p:attrNameLst>
                                          <p:attrName>style.visibility</p:attrName>
                                        </p:attrNameLst>
                                      </p:cBhvr>
                                      <p:to>
                                        <p:strVal val="visible"/>
                                      </p:to>
                                    </p:set>
                                    <p:anim calcmode="lin" valueType="num">
                                      <p:cBhvr>
                                        <p:cTn id="7" dur="500" fill="hold"/>
                                        <p:tgtEl>
                                          <p:spTgt spid="191506"/>
                                        </p:tgtEl>
                                        <p:attrNameLst>
                                          <p:attrName>ppt_w</p:attrName>
                                        </p:attrNameLst>
                                      </p:cBhvr>
                                      <p:tavLst>
                                        <p:tav tm="0">
                                          <p:val>
                                            <p:fltVal val="0"/>
                                          </p:val>
                                        </p:tav>
                                        <p:tav tm="100000">
                                          <p:val>
                                            <p:strVal val="#ppt_w"/>
                                          </p:val>
                                        </p:tav>
                                      </p:tavLst>
                                    </p:anim>
                                    <p:anim calcmode="lin" valueType="num">
                                      <p:cBhvr>
                                        <p:cTn id="8" dur="500" fill="hold"/>
                                        <p:tgtEl>
                                          <p:spTgt spid="19150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9150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191521"/>
                                        </p:tgtEl>
                                        <p:attrNameLst>
                                          <p:attrName>style.visibility</p:attrName>
                                        </p:attrNameLst>
                                      </p:cBhvr>
                                      <p:to>
                                        <p:strVal val="visible"/>
                                      </p:to>
                                    </p:set>
                                    <p:anim calcmode="lin" valueType="num">
                                      <p:cBhvr additive="base">
                                        <p:cTn id="32" dur="500" fill="hold"/>
                                        <p:tgtEl>
                                          <p:spTgt spid="191521"/>
                                        </p:tgtEl>
                                        <p:attrNameLst>
                                          <p:attrName>ppt_x</p:attrName>
                                        </p:attrNameLst>
                                      </p:cBhvr>
                                      <p:tavLst>
                                        <p:tav tm="0">
                                          <p:val>
                                            <p:strVal val="1+#ppt_w/2"/>
                                          </p:val>
                                        </p:tav>
                                        <p:tav tm="100000">
                                          <p:val>
                                            <p:strVal val="#ppt_x"/>
                                          </p:val>
                                        </p:tav>
                                      </p:tavLst>
                                    </p:anim>
                                    <p:anim calcmode="lin" valueType="num">
                                      <p:cBhvr additive="base">
                                        <p:cTn id="33" dur="500" fill="hold"/>
                                        <p:tgtEl>
                                          <p:spTgt spid="19152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1521"/>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par>
                          <p:cTn id="44" fill="hold">
                            <p:stCondLst>
                              <p:cond delay="500"/>
                            </p:stCondLst>
                            <p:childTnLst>
                              <p:par>
                                <p:cTn id="45" presetID="2" presetClass="entr" presetSubtype="2" fill="hold" grpId="0" nodeType="afterEffect">
                                  <p:stCondLst>
                                    <p:cond delay="0"/>
                                  </p:stCondLst>
                                  <p:childTnLst>
                                    <p:set>
                                      <p:cBhvr>
                                        <p:cTn id="46" dur="1" fill="hold">
                                          <p:stCondLst>
                                            <p:cond delay="0"/>
                                          </p:stCondLst>
                                        </p:cTn>
                                        <p:tgtEl>
                                          <p:spTgt spid="191522"/>
                                        </p:tgtEl>
                                        <p:attrNameLst>
                                          <p:attrName>style.visibility</p:attrName>
                                        </p:attrNameLst>
                                      </p:cBhvr>
                                      <p:to>
                                        <p:strVal val="visible"/>
                                      </p:to>
                                    </p:set>
                                    <p:anim calcmode="lin" valueType="num">
                                      <p:cBhvr additive="base">
                                        <p:cTn id="47" dur="500" fill="hold"/>
                                        <p:tgtEl>
                                          <p:spTgt spid="191522"/>
                                        </p:tgtEl>
                                        <p:attrNameLst>
                                          <p:attrName>ppt_x</p:attrName>
                                        </p:attrNameLst>
                                      </p:cBhvr>
                                      <p:tavLst>
                                        <p:tav tm="0">
                                          <p:val>
                                            <p:strVal val="1+#ppt_w/2"/>
                                          </p:val>
                                        </p:tav>
                                        <p:tav tm="100000">
                                          <p:val>
                                            <p:strVal val="#ppt_x"/>
                                          </p:val>
                                        </p:tav>
                                      </p:tavLst>
                                    </p:anim>
                                    <p:anim calcmode="lin" valueType="num">
                                      <p:cBhvr additive="base">
                                        <p:cTn id="48" dur="500" fill="hold"/>
                                        <p:tgtEl>
                                          <p:spTgt spid="19152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1522"/>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6" grpId="0" animBg="1"/>
      <p:bldP spid="191521" grpId="0" animBg="1" autoUpdateAnimBg="0"/>
      <p:bldP spid="191522"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938213" y="871538"/>
            <a:ext cx="3049587" cy="457200"/>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列状态转换真值表</a:t>
            </a:r>
            <a:endParaRPr kumimoji="1" lang="zh-CN" altLang="en-US" sz="2400" b="1" baseline="-25000">
              <a:solidFill>
                <a:srgbClr val="FF3300"/>
              </a:solidFill>
              <a:latin typeface="Times New Roman" panose="02020603050405020304" pitchFamily="18" charset="0"/>
            </a:endParaRPr>
          </a:p>
        </p:txBody>
      </p:sp>
      <p:sp>
        <p:nvSpPr>
          <p:cNvPr id="192515" name="Rectangle 3"/>
          <p:cNvSpPr>
            <a:spLocks noChangeArrowheads="1"/>
          </p:cNvSpPr>
          <p:nvPr/>
        </p:nvSpPr>
        <p:spPr bwMode="auto">
          <a:xfrm>
            <a:off x="1308100" y="1493838"/>
            <a:ext cx="4116388" cy="457200"/>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设初始状态为</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 000</a:t>
            </a:r>
            <a:endParaRPr kumimoji="1" lang="en-US" altLang="zh-CN" sz="2400" b="1" baseline="-25000">
              <a:solidFill>
                <a:srgbClr val="FF3300"/>
              </a:solidFill>
              <a:latin typeface="Times New Roman" panose="02020603050405020304" pitchFamily="18" charset="0"/>
            </a:endParaRPr>
          </a:p>
        </p:txBody>
      </p:sp>
      <p:grpSp>
        <p:nvGrpSpPr>
          <p:cNvPr id="2" name="Group 4"/>
          <p:cNvGrpSpPr/>
          <p:nvPr/>
        </p:nvGrpSpPr>
        <p:grpSpPr bwMode="auto">
          <a:xfrm>
            <a:off x="1371600" y="2070100"/>
            <a:ext cx="7099300" cy="2555875"/>
            <a:chOff x="872" y="1184"/>
            <a:chExt cx="4472" cy="1610"/>
          </a:xfrm>
        </p:grpSpPr>
        <p:sp>
          <p:nvSpPr>
            <p:cNvPr id="114740" name="Line 5"/>
            <p:cNvSpPr>
              <a:spLocks noChangeShapeType="1"/>
            </p:cNvSpPr>
            <p:nvPr/>
          </p:nvSpPr>
          <p:spPr bwMode="auto">
            <a:xfrm>
              <a:off x="872" y="1184"/>
              <a:ext cx="4472" cy="0"/>
            </a:xfrm>
            <a:prstGeom prst="line">
              <a:avLst/>
            </a:prstGeom>
            <a:noFill/>
            <a:ln w="28575" cap="sq">
              <a:solidFill>
                <a:schemeClr val="tx1"/>
              </a:solidFill>
              <a:round/>
            </a:ln>
          </p:spPr>
          <p:txBody>
            <a:bodyPr lIns="0" tIns="0" rIns="0" bIns="0"/>
            <a:lstStyle/>
            <a:p>
              <a:endParaRPr lang="zh-CN" altLang="en-US"/>
            </a:p>
          </p:txBody>
        </p:sp>
        <p:sp>
          <p:nvSpPr>
            <p:cNvPr id="114741" name="Line 6"/>
            <p:cNvSpPr>
              <a:spLocks noChangeShapeType="1"/>
            </p:cNvSpPr>
            <p:nvPr/>
          </p:nvSpPr>
          <p:spPr bwMode="auto">
            <a:xfrm>
              <a:off x="872" y="1414"/>
              <a:ext cx="4472" cy="0"/>
            </a:xfrm>
            <a:prstGeom prst="line">
              <a:avLst/>
            </a:prstGeom>
            <a:noFill/>
            <a:ln w="12700">
              <a:solidFill>
                <a:schemeClr val="tx1"/>
              </a:solidFill>
              <a:round/>
            </a:ln>
          </p:spPr>
          <p:txBody>
            <a:bodyPr lIns="0" tIns="0" rIns="0" bIns="0"/>
            <a:lstStyle/>
            <a:p>
              <a:endParaRPr lang="zh-CN" altLang="en-US"/>
            </a:p>
          </p:txBody>
        </p:sp>
        <p:sp>
          <p:nvSpPr>
            <p:cNvPr id="114742" name="Line 7"/>
            <p:cNvSpPr>
              <a:spLocks noChangeShapeType="1"/>
            </p:cNvSpPr>
            <p:nvPr/>
          </p:nvSpPr>
          <p:spPr bwMode="auto">
            <a:xfrm>
              <a:off x="872" y="1644"/>
              <a:ext cx="4472" cy="0"/>
            </a:xfrm>
            <a:prstGeom prst="line">
              <a:avLst/>
            </a:prstGeom>
            <a:noFill/>
            <a:ln w="12700">
              <a:solidFill>
                <a:schemeClr val="tx1"/>
              </a:solidFill>
              <a:round/>
            </a:ln>
          </p:spPr>
          <p:txBody>
            <a:bodyPr lIns="0" tIns="0" rIns="0" bIns="0"/>
            <a:lstStyle/>
            <a:p>
              <a:endParaRPr lang="zh-CN" altLang="en-US"/>
            </a:p>
          </p:txBody>
        </p:sp>
        <p:sp>
          <p:nvSpPr>
            <p:cNvPr id="114743" name="Line 8"/>
            <p:cNvSpPr>
              <a:spLocks noChangeShapeType="1"/>
            </p:cNvSpPr>
            <p:nvPr/>
          </p:nvSpPr>
          <p:spPr bwMode="auto">
            <a:xfrm>
              <a:off x="872" y="2794"/>
              <a:ext cx="4472" cy="0"/>
            </a:xfrm>
            <a:prstGeom prst="line">
              <a:avLst/>
            </a:prstGeom>
            <a:noFill/>
            <a:ln w="28575" cap="sq">
              <a:solidFill>
                <a:schemeClr val="tx1"/>
              </a:solidFill>
              <a:round/>
            </a:ln>
          </p:spPr>
          <p:txBody>
            <a:bodyPr lIns="0" tIns="0" rIns="0" bIns="0"/>
            <a:lstStyle/>
            <a:p>
              <a:endParaRPr lang="zh-CN" altLang="en-US"/>
            </a:p>
          </p:txBody>
        </p:sp>
        <p:sp>
          <p:nvSpPr>
            <p:cNvPr id="114744" name="Line 9"/>
            <p:cNvSpPr>
              <a:spLocks noChangeShapeType="1"/>
            </p:cNvSpPr>
            <p:nvPr/>
          </p:nvSpPr>
          <p:spPr bwMode="auto">
            <a:xfrm>
              <a:off x="872" y="1184"/>
              <a:ext cx="0" cy="1610"/>
            </a:xfrm>
            <a:prstGeom prst="line">
              <a:avLst/>
            </a:prstGeom>
            <a:noFill/>
            <a:ln w="28575" cap="sq">
              <a:solidFill>
                <a:schemeClr val="tx1"/>
              </a:solidFill>
              <a:round/>
            </a:ln>
          </p:spPr>
          <p:txBody>
            <a:bodyPr lIns="0" tIns="0" rIns="0" bIns="0"/>
            <a:lstStyle/>
            <a:p>
              <a:endParaRPr lang="zh-CN" altLang="en-US"/>
            </a:p>
          </p:txBody>
        </p:sp>
        <p:sp>
          <p:nvSpPr>
            <p:cNvPr id="114745" name="Line 10"/>
            <p:cNvSpPr>
              <a:spLocks noChangeShapeType="1"/>
            </p:cNvSpPr>
            <p:nvPr/>
          </p:nvSpPr>
          <p:spPr bwMode="auto">
            <a:xfrm>
              <a:off x="2151" y="1184"/>
              <a:ext cx="0" cy="1610"/>
            </a:xfrm>
            <a:prstGeom prst="line">
              <a:avLst/>
            </a:prstGeom>
            <a:noFill/>
            <a:ln w="12700">
              <a:solidFill>
                <a:schemeClr val="tx1"/>
              </a:solidFill>
              <a:round/>
            </a:ln>
          </p:spPr>
          <p:txBody>
            <a:bodyPr lIns="0" tIns="0" rIns="0" bIns="0"/>
            <a:lstStyle/>
            <a:p>
              <a:endParaRPr lang="zh-CN" altLang="en-US"/>
            </a:p>
          </p:txBody>
        </p:sp>
        <p:sp>
          <p:nvSpPr>
            <p:cNvPr id="114746" name="Line 11"/>
            <p:cNvSpPr>
              <a:spLocks noChangeShapeType="1"/>
            </p:cNvSpPr>
            <p:nvPr/>
          </p:nvSpPr>
          <p:spPr bwMode="auto">
            <a:xfrm>
              <a:off x="3544" y="1184"/>
              <a:ext cx="0" cy="1610"/>
            </a:xfrm>
            <a:prstGeom prst="line">
              <a:avLst/>
            </a:prstGeom>
            <a:noFill/>
            <a:ln w="12700">
              <a:solidFill>
                <a:schemeClr val="tx1"/>
              </a:solidFill>
              <a:round/>
            </a:ln>
          </p:spPr>
          <p:txBody>
            <a:bodyPr lIns="0" tIns="0" rIns="0" bIns="0"/>
            <a:lstStyle/>
            <a:p>
              <a:endParaRPr lang="zh-CN" altLang="en-US"/>
            </a:p>
          </p:txBody>
        </p:sp>
        <p:sp>
          <p:nvSpPr>
            <p:cNvPr id="114747" name="Line 12"/>
            <p:cNvSpPr>
              <a:spLocks noChangeShapeType="1"/>
            </p:cNvSpPr>
            <p:nvPr/>
          </p:nvSpPr>
          <p:spPr bwMode="auto">
            <a:xfrm>
              <a:off x="4072" y="1184"/>
              <a:ext cx="0" cy="1610"/>
            </a:xfrm>
            <a:prstGeom prst="line">
              <a:avLst/>
            </a:prstGeom>
            <a:noFill/>
            <a:ln w="12700">
              <a:solidFill>
                <a:schemeClr val="tx1"/>
              </a:solidFill>
              <a:round/>
            </a:ln>
          </p:spPr>
          <p:txBody>
            <a:bodyPr lIns="0" tIns="0" rIns="0" bIns="0"/>
            <a:lstStyle/>
            <a:p>
              <a:endParaRPr lang="zh-CN" altLang="en-US"/>
            </a:p>
          </p:txBody>
        </p:sp>
        <p:sp>
          <p:nvSpPr>
            <p:cNvPr id="114748" name="Line 13"/>
            <p:cNvSpPr>
              <a:spLocks noChangeShapeType="1"/>
            </p:cNvSpPr>
            <p:nvPr/>
          </p:nvSpPr>
          <p:spPr bwMode="auto">
            <a:xfrm>
              <a:off x="5344" y="1184"/>
              <a:ext cx="0" cy="1610"/>
            </a:xfrm>
            <a:prstGeom prst="line">
              <a:avLst/>
            </a:prstGeom>
            <a:noFill/>
            <a:ln w="28575" cap="sq">
              <a:solidFill>
                <a:schemeClr val="tx1"/>
              </a:solidFill>
              <a:round/>
            </a:ln>
          </p:spPr>
          <p:txBody>
            <a:bodyPr lIns="0" tIns="0" rIns="0" bIns="0"/>
            <a:lstStyle/>
            <a:p>
              <a:endParaRPr lang="zh-CN" altLang="en-US"/>
            </a:p>
          </p:txBody>
        </p:sp>
      </p:grpSp>
      <p:sp>
        <p:nvSpPr>
          <p:cNvPr id="192526" name="Rectangle 14"/>
          <p:cNvSpPr>
            <a:spLocks noChangeArrowheads="1"/>
          </p:cNvSpPr>
          <p:nvPr/>
        </p:nvSpPr>
        <p:spPr bwMode="auto">
          <a:xfrm>
            <a:off x="5626100" y="2800350"/>
            <a:ext cx="8382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92527" name="Rectangle 15"/>
          <p:cNvSpPr>
            <a:spLocks noChangeArrowheads="1"/>
          </p:cNvSpPr>
          <p:nvPr/>
        </p:nvSpPr>
        <p:spPr bwMode="auto">
          <a:xfrm>
            <a:off x="4914900" y="2800350"/>
            <a:ext cx="7112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92528" name="Rectangle 16"/>
          <p:cNvSpPr>
            <a:spLocks noChangeArrowheads="1"/>
          </p:cNvSpPr>
          <p:nvPr/>
        </p:nvSpPr>
        <p:spPr bwMode="auto">
          <a:xfrm>
            <a:off x="4178300" y="2800350"/>
            <a:ext cx="7366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92529" name="Rectangle 17"/>
          <p:cNvSpPr>
            <a:spLocks noChangeArrowheads="1"/>
          </p:cNvSpPr>
          <p:nvPr/>
        </p:nvSpPr>
        <p:spPr bwMode="auto">
          <a:xfrm>
            <a:off x="3414713" y="2800350"/>
            <a:ext cx="76358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3" name="Group 18"/>
          <p:cNvGrpSpPr/>
          <p:nvPr/>
        </p:nvGrpSpPr>
        <p:grpSpPr bwMode="auto">
          <a:xfrm>
            <a:off x="1384300" y="2800350"/>
            <a:ext cx="2030413" cy="365125"/>
            <a:chOff x="872" y="1644"/>
            <a:chExt cx="1279" cy="230"/>
          </a:xfrm>
        </p:grpSpPr>
        <p:sp>
          <p:nvSpPr>
            <p:cNvPr id="114737" name="Rectangle 19"/>
            <p:cNvSpPr>
              <a:spLocks noChangeArrowheads="1"/>
            </p:cNvSpPr>
            <p:nvPr/>
          </p:nvSpPr>
          <p:spPr bwMode="auto">
            <a:xfrm>
              <a:off x="1725"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4738" name="Rectangle 20"/>
            <p:cNvSpPr>
              <a:spLocks noChangeArrowheads="1"/>
            </p:cNvSpPr>
            <p:nvPr/>
          </p:nvSpPr>
          <p:spPr bwMode="auto">
            <a:xfrm>
              <a:off x="1298" y="164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4739" name="Rectangle 21"/>
            <p:cNvSpPr>
              <a:spLocks noChangeArrowheads="1"/>
            </p:cNvSpPr>
            <p:nvPr/>
          </p:nvSpPr>
          <p:spPr bwMode="auto">
            <a:xfrm>
              <a:off x="872"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4" name="Group 22"/>
          <p:cNvGrpSpPr/>
          <p:nvPr/>
        </p:nvGrpSpPr>
        <p:grpSpPr bwMode="auto">
          <a:xfrm>
            <a:off x="3611563" y="1209675"/>
            <a:ext cx="3535362" cy="396875"/>
            <a:chOff x="2275" y="650"/>
            <a:chExt cx="2227" cy="250"/>
          </a:xfrm>
        </p:grpSpPr>
        <p:sp>
          <p:nvSpPr>
            <p:cNvPr id="114732" name="AutoShape 23"/>
            <p:cNvSpPr>
              <a:spLocks noChangeArrowheads="1"/>
            </p:cNvSpPr>
            <p:nvPr/>
          </p:nvSpPr>
          <p:spPr bwMode="auto">
            <a:xfrm>
              <a:off x="2275" y="650"/>
              <a:ext cx="2227" cy="250"/>
            </a:xfrm>
            <a:prstGeom prst="wedgeRectCallout">
              <a:avLst>
                <a:gd name="adj1" fmla="val 1236"/>
                <a:gd name="adj2" fmla="val 394398"/>
              </a:avLst>
            </a:prstGeom>
            <a:solidFill>
              <a:srgbClr val="CCCCFF"/>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0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sp>
          <p:nvSpPr>
            <p:cNvPr id="114733" name="Line 24"/>
            <p:cNvSpPr>
              <a:spLocks noChangeShapeType="1"/>
            </p:cNvSpPr>
            <p:nvPr/>
          </p:nvSpPr>
          <p:spPr bwMode="auto">
            <a:xfrm>
              <a:off x="3362" y="676"/>
              <a:ext cx="272" cy="0"/>
            </a:xfrm>
            <a:prstGeom prst="line">
              <a:avLst/>
            </a:prstGeom>
            <a:noFill/>
            <a:ln w="19050">
              <a:solidFill>
                <a:schemeClr val="tx1"/>
              </a:solidFill>
              <a:round/>
            </a:ln>
          </p:spPr>
          <p:txBody>
            <a:bodyPr lIns="0" tIns="0" rIns="0" bIns="0"/>
            <a:lstStyle/>
            <a:p>
              <a:endParaRPr lang="zh-CN" altLang="en-US"/>
            </a:p>
          </p:txBody>
        </p:sp>
        <p:sp>
          <p:nvSpPr>
            <p:cNvPr id="114734" name="Line 25"/>
            <p:cNvSpPr>
              <a:spLocks noChangeShapeType="1"/>
            </p:cNvSpPr>
            <p:nvPr/>
          </p:nvSpPr>
          <p:spPr bwMode="auto">
            <a:xfrm>
              <a:off x="3794" y="676"/>
              <a:ext cx="160" cy="0"/>
            </a:xfrm>
            <a:prstGeom prst="line">
              <a:avLst/>
            </a:prstGeom>
            <a:noFill/>
            <a:ln w="19050">
              <a:solidFill>
                <a:schemeClr val="tx1"/>
              </a:solidFill>
              <a:round/>
            </a:ln>
          </p:spPr>
          <p:txBody>
            <a:bodyPr lIns="0" tIns="0" rIns="0" bIns="0"/>
            <a:lstStyle/>
            <a:p>
              <a:endParaRPr lang="zh-CN" altLang="en-US"/>
            </a:p>
          </p:txBody>
        </p:sp>
        <p:sp>
          <p:nvSpPr>
            <p:cNvPr id="114735" name="Line 26"/>
            <p:cNvSpPr>
              <a:spLocks noChangeShapeType="1"/>
            </p:cNvSpPr>
            <p:nvPr/>
          </p:nvSpPr>
          <p:spPr bwMode="auto">
            <a:xfrm>
              <a:off x="4034" y="676"/>
              <a:ext cx="160" cy="0"/>
            </a:xfrm>
            <a:prstGeom prst="line">
              <a:avLst/>
            </a:prstGeom>
            <a:noFill/>
            <a:ln w="19050">
              <a:solidFill>
                <a:schemeClr val="tx1"/>
              </a:solidFill>
              <a:round/>
            </a:ln>
          </p:spPr>
          <p:txBody>
            <a:bodyPr lIns="0" tIns="0" rIns="0" bIns="0"/>
            <a:lstStyle/>
            <a:p>
              <a:endParaRPr lang="zh-CN" altLang="en-US"/>
            </a:p>
          </p:txBody>
        </p:sp>
        <p:sp>
          <p:nvSpPr>
            <p:cNvPr id="114736" name="Line 27"/>
            <p:cNvSpPr>
              <a:spLocks noChangeShapeType="1"/>
            </p:cNvSpPr>
            <p:nvPr/>
          </p:nvSpPr>
          <p:spPr bwMode="auto">
            <a:xfrm>
              <a:off x="2946" y="676"/>
              <a:ext cx="272" cy="0"/>
            </a:xfrm>
            <a:prstGeom prst="line">
              <a:avLst/>
            </a:prstGeom>
            <a:noFill/>
            <a:ln w="19050">
              <a:solidFill>
                <a:schemeClr val="tx1"/>
              </a:solidFill>
              <a:round/>
            </a:ln>
          </p:spPr>
          <p:txBody>
            <a:bodyPr lIns="0" tIns="0" rIns="0" bIns="0"/>
            <a:lstStyle/>
            <a:p>
              <a:endParaRPr lang="zh-CN" altLang="en-US"/>
            </a:p>
          </p:txBody>
        </p:sp>
      </p:grpSp>
      <p:sp>
        <p:nvSpPr>
          <p:cNvPr id="192540" name="Line 28"/>
          <p:cNvSpPr>
            <a:spLocks noChangeShapeType="1"/>
          </p:cNvSpPr>
          <p:nvPr/>
        </p:nvSpPr>
        <p:spPr bwMode="auto">
          <a:xfrm>
            <a:off x="8128000" y="2857500"/>
            <a:ext cx="0" cy="282575"/>
          </a:xfrm>
          <a:prstGeom prst="line">
            <a:avLst/>
          </a:prstGeom>
          <a:noFill/>
          <a:ln w="19050">
            <a:solidFill>
              <a:schemeClr val="tx1"/>
            </a:solidFill>
            <a:round/>
            <a:tailEnd type="triangle" w="sm" len="med"/>
          </a:ln>
        </p:spPr>
        <p:txBody>
          <a:bodyPr lIns="0" tIns="0" rIns="0" bIns="0"/>
          <a:lstStyle/>
          <a:p>
            <a:endParaRPr lang="zh-CN" altLang="en-US"/>
          </a:p>
        </p:txBody>
      </p:sp>
      <p:sp>
        <p:nvSpPr>
          <p:cNvPr id="192541" name="Line 29"/>
          <p:cNvSpPr>
            <a:spLocks noChangeShapeType="1"/>
          </p:cNvSpPr>
          <p:nvPr/>
        </p:nvSpPr>
        <p:spPr bwMode="auto">
          <a:xfrm>
            <a:off x="6769100" y="2857500"/>
            <a:ext cx="0" cy="282575"/>
          </a:xfrm>
          <a:prstGeom prst="line">
            <a:avLst/>
          </a:prstGeom>
          <a:noFill/>
          <a:ln w="19050">
            <a:solidFill>
              <a:schemeClr val="tx1"/>
            </a:solidFill>
            <a:round/>
            <a:tailEnd type="triangle" w="sm" len="med"/>
          </a:ln>
        </p:spPr>
        <p:txBody>
          <a:bodyPr lIns="0" tIns="0" rIns="0" bIns="0"/>
          <a:lstStyle/>
          <a:p>
            <a:endParaRPr lang="zh-CN" altLang="en-US"/>
          </a:p>
        </p:txBody>
      </p:sp>
      <p:sp>
        <p:nvSpPr>
          <p:cNvPr id="192542" name="Line 30"/>
          <p:cNvSpPr>
            <a:spLocks noChangeShapeType="1"/>
          </p:cNvSpPr>
          <p:nvPr/>
        </p:nvSpPr>
        <p:spPr bwMode="auto">
          <a:xfrm flipV="1">
            <a:off x="7454900" y="2855913"/>
            <a:ext cx="0" cy="282575"/>
          </a:xfrm>
          <a:prstGeom prst="line">
            <a:avLst/>
          </a:prstGeom>
          <a:noFill/>
          <a:ln w="19050">
            <a:solidFill>
              <a:schemeClr val="tx1"/>
            </a:solidFill>
            <a:round/>
            <a:tailEnd type="triangle" w="sm" len="med"/>
          </a:ln>
        </p:spPr>
        <p:txBody>
          <a:bodyPr lIns="0" tIns="0" rIns="0" bIns="0"/>
          <a:lstStyle/>
          <a:p>
            <a:endParaRPr lang="zh-CN" altLang="en-US"/>
          </a:p>
        </p:txBody>
      </p:sp>
      <p:sp>
        <p:nvSpPr>
          <p:cNvPr id="192543" name="AutoShape 31"/>
          <p:cNvSpPr>
            <a:spLocks noChangeArrowheads="1"/>
          </p:cNvSpPr>
          <p:nvPr/>
        </p:nvSpPr>
        <p:spPr bwMode="auto">
          <a:xfrm>
            <a:off x="873125" y="4776788"/>
            <a:ext cx="5578475" cy="425450"/>
          </a:xfrm>
          <a:prstGeom prst="wedgeRectCallout">
            <a:avLst>
              <a:gd name="adj1" fmla="val 62093"/>
              <a:gd name="adj2" fmla="val -513806"/>
            </a:avLst>
          </a:prstGeom>
          <a:solidFill>
            <a:srgbClr val="CCECFF">
              <a:alpha val="50195"/>
            </a:srgbClr>
          </a:solidFill>
          <a:ln w="9525">
            <a:solidFill>
              <a:schemeClr val="tx1"/>
            </a:solid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表示现态条件下能满足的时钟条件</a:t>
            </a:r>
            <a:endParaRPr kumimoji="1" lang="zh-CN" altLang="en-US" sz="2400" b="1">
              <a:latin typeface="Times New Roman" panose="02020603050405020304" pitchFamily="18" charset="0"/>
            </a:endParaRPr>
          </a:p>
        </p:txBody>
      </p:sp>
      <p:sp>
        <p:nvSpPr>
          <p:cNvPr id="192544" name="AutoShape 32"/>
          <p:cNvSpPr>
            <a:spLocks noChangeArrowheads="1"/>
          </p:cNvSpPr>
          <p:nvPr/>
        </p:nvSpPr>
        <p:spPr bwMode="auto">
          <a:xfrm>
            <a:off x="4106863" y="3697288"/>
            <a:ext cx="1579562" cy="384175"/>
          </a:xfrm>
          <a:prstGeom prst="wedgeRectCallout">
            <a:avLst>
              <a:gd name="adj1" fmla="val 65778"/>
              <a:gd name="adj2" fmla="val -198759"/>
            </a:avLst>
          </a:prstGeom>
          <a:solidFill>
            <a:srgbClr val="CCCCFF"/>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 Y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sp>
        <p:nvSpPr>
          <p:cNvPr id="192545" name="Rectangle 33"/>
          <p:cNvSpPr>
            <a:spLocks noChangeArrowheads="1"/>
          </p:cNvSpPr>
          <p:nvPr/>
        </p:nvSpPr>
        <p:spPr bwMode="auto">
          <a:xfrm>
            <a:off x="2690813" y="2800350"/>
            <a:ext cx="763587" cy="365125"/>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92546" name="Rectangle 34"/>
          <p:cNvSpPr>
            <a:spLocks noChangeArrowheads="1"/>
          </p:cNvSpPr>
          <p:nvPr/>
        </p:nvSpPr>
        <p:spPr bwMode="auto">
          <a:xfrm>
            <a:off x="4887913" y="2800350"/>
            <a:ext cx="763587" cy="365125"/>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192547" name="AutoShape 35"/>
          <p:cNvSpPr>
            <a:spLocks noChangeArrowheads="1"/>
          </p:cNvSpPr>
          <p:nvPr/>
        </p:nvSpPr>
        <p:spPr bwMode="auto">
          <a:xfrm>
            <a:off x="3073400" y="3136900"/>
            <a:ext cx="2451100" cy="317500"/>
          </a:xfrm>
          <a:prstGeom prst="curvedUpArrow">
            <a:avLst>
              <a:gd name="adj1" fmla="val 16798"/>
              <a:gd name="adj2" fmla="val 186352"/>
              <a:gd name="adj3" fmla="val 29500"/>
            </a:avLst>
          </a:prstGeom>
          <a:solidFill>
            <a:schemeClr val="hlink"/>
          </a:solidFill>
          <a:ln w="9525">
            <a:solidFill>
              <a:schemeClr val="tx1"/>
            </a:solidFill>
            <a:miter lim="800000"/>
          </a:ln>
        </p:spPr>
        <p:txBody>
          <a:bodyPr wrap="none" lIns="0" tIns="0" rIns="0" bIns="0" anchor="ctr"/>
          <a:lstStyle/>
          <a:p>
            <a:endParaRPr lang="zh-CN" altLang="en-US"/>
          </a:p>
        </p:txBody>
      </p:sp>
      <p:grpSp>
        <p:nvGrpSpPr>
          <p:cNvPr id="5" name="Group 36"/>
          <p:cNvGrpSpPr/>
          <p:nvPr/>
        </p:nvGrpSpPr>
        <p:grpSpPr bwMode="auto">
          <a:xfrm>
            <a:off x="466725" y="4221163"/>
            <a:ext cx="4246563" cy="409575"/>
            <a:chOff x="294" y="2659"/>
            <a:chExt cx="2675" cy="258"/>
          </a:xfrm>
        </p:grpSpPr>
        <p:sp>
          <p:nvSpPr>
            <p:cNvPr id="114729" name="AutoShape 37"/>
            <p:cNvSpPr>
              <a:spLocks noChangeArrowheads="1"/>
            </p:cNvSpPr>
            <p:nvPr/>
          </p:nvSpPr>
          <p:spPr bwMode="auto">
            <a:xfrm>
              <a:off x="294" y="2659"/>
              <a:ext cx="2675" cy="258"/>
            </a:xfrm>
            <a:prstGeom prst="wedgeRectCallout">
              <a:avLst>
                <a:gd name="adj1" fmla="val 27606"/>
                <a:gd name="adj2" fmla="val -303486"/>
              </a:avLst>
            </a:prstGeom>
            <a:solidFill>
              <a:srgbClr val="CCCCFF"/>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4730" name="Line 38"/>
            <p:cNvSpPr>
              <a:spLocks noChangeShapeType="1"/>
            </p:cNvSpPr>
            <p:nvPr/>
          </p:nvSpPr>
          <p:spPr bwMode="auto">
            <a:xfrm>
              <a:off x="1563" y="2689"/>
              <a:ext cx="272" cy="0"/>
            </a:xfrm>
            <a:prstGeom prst="line">
              <a:avLst/>
            </a:prstGeom>
            <a:noFill/>
            <a:ln w="19050">
              <a:solidFill>
                <a:schemeClr val="tx1"/>
              </a:solidFill>
              <a:round/>
            </a:ln>
          </p:spPr>
          <p:txBody>
            <a:bodyPr lIns="0" tIns="0" rIns="0" bIns="0"/>
            <a:lstStyle/>
            <a:p>
              <a:endParaRPr lang="zh-CN" altLang="en-US"/>
            </a:p>
          </p:txBody>
        </p:sp>
        <p:sp>
          <p:nvSpPr>
            <p:cNvPr id="114731" name="Line 39"/>
            <p:cNvSpPr>
              <a:spLocks noChangeShapeType="1"/>
            </p:cNvSpPr>
            <p:nvPr/>
          </p:nvSpPr>
          <p:spPr bwMode="auto">
            <a:xfrm>
              <a:off x="2475" y="2689"/>
              <a:ext cx="160" cy="0"/>
            </a:xfrm>
            <a:prstGeom prst="line">
              <a:avLst/>
            </a:prstGeom>
            <a:noFill/>
            <a:ln w="19050">
              <a:solidFill>
                <a:schemeClr val="tx1"/>
              </a:solidFill>
              <a:round/>
            </a:ln>
          </p:spPr>
          <p:txBody>
            <a:bodyPr lIns="0" tIns="0" rIns="0" bIns="0"/>
            <a:lstStyle/>
            <a:p>
              <a:endParaRPr lang="zh-CN" altLang="en-US"/>
            </a:p>
          </p:txBody>
        </p:sp>
      </p:grpSp>
      <p:grpSp>
        <p:nvGrpSpPr>
          <p:cNvPr id="6" name="Group 40"/>
          <p:cNvGrpSpPr/>
          <p:nvPr/>
        </p:nvGrpSpPr>
        <p:grpSpPr bwMode="auto">
          <a:xfrm>
            <a:off x="1384300" y="2070100"/>
            <a:ext cx="7099300" cy="730250"/>
            <a:chOff x="872" y="1208"/>
            <a:chExt cx="4472" cy="460"/>
          </a:xfrm>
        </p:grpSpPr>
        <p:sp>
          <p:nvSpPr>
            <p:cNvPr id="114712" name="Rectangle 41"/>
            <p:cNvSpPr>
              <a:spLocks noChangeArrowheads="1"/>
            </p:cNvSpPr>
            <p:nvPr/>
          </p:nvSpPr>
          <p:spPr bwMode="auto">
            <a:xfrm>
              <a:off x="3544" y="1438"/>
              <a:ext cx="5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grpSp>
          <p:nvGrpSpPr>
            <p:cNvPr id="114713" name="Group 42"/>
            <p:cNvGrpSpPr/>
            <p:nvPr/>
          </p:nvGrpSpPr>
          <p:grpSpPr bwMode="auto">
            <a:xfrm>
              <a:off x="2151" y="1438"/>
              <a:ext cx="1393" cy="230"/>
              <a:chOff x="2151" y="1414"/>
              <a:chExt cx="1393" cy="230"/>
            </a:xfrm>
          </p:grpSpPr>
          <p:sp>
            <p:nvSpPr>
              <p:cNvPr id="114726" name="Rectangle 43"/>
              <p:cNvSpPr>
                <a:spLocks noChangeArrowheads="1"/>
              </p:cNvSpPr>
              <p:nvPr/>
            </p:nvSpPr>
            <p:spPr bwMode="auto">
              <a:xfrm>
                <a:off x="3096" y="1414"/>
                <a:ext cx="4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4727" name="Rectangle 44"/>
              <p:cNvSpPr>
                <a:spLocks noChangeArrowheads="1"/>
              </p:cNvSpPr>
              <p:nvPr/>
            </p:nvSpPr>
            <p:spPr bwMode="auto">
              <a:xfrm>
                <a:off x="2632" y="1414"/>
                <a:ext cx="46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4728" name="Rectangle 45"/>
              <p:cNvSpPr>
                <a:spLocks noChangeArrowheads="1"/>
              </p:cNvSpPr>
              <p:nvPr/>
            </p:nvSpPr>
            <p:spPr bwMode="auto">
              <a:xfrm>
                <a:off x="2151" y="1414"/>
                <a:ext cx="481"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grpSp>
        <p:grpSp>
          <p:nvGrpSpPr>
            <p:cNvPr id="114714" name="Group 46"/>
            <p:cNvGrpSpPr/>
            <p:nvPr/>
          </p:nvGrpSpPr>
          <p:grpSpPr bwMode="auto">
            <a:xfrm>
              <a:off x="872" y="1438"/>
              <a:ext cx="1279" cy="230"/>
              <a:chOff x="872" y="1414"/>
              <a:chExt cx="1279" cy="230"/>
            </a:xfrm>
          </p:grpSpPr>
          <p:sp>
            <p:nvSpPr>
              <p:cNvPr id="114723" name="Rectangle 47"/>
              <p:cNvSpPr>
                <a:spLocks noChangeArrowheads="1"/>
              </p:cNvSpPr>
              <p:nvPr/>
            </p:nvSpPr>
            <p:spPr bwMode="auto">
              <a:xfrm>
                <a:off x="1725"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4724" name="Rectangle 48"/>
              <p:cNvSpPr>
                <a:spLocks noChangeArrowheads="1"/>
              </p:cNvSpPr>
              <p:nvPr/>
            </p:nvSpPr>
            <p:spPr bwMode="auto">
              <a:xfrm>
                <a:off x="1298" y="1414"/>
                <a:ext cx="427"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4725" name="Rectangle 49"/>
              <p:cNvSpPr>
                <a:spLocks noChangeArrowheads="1"/>
              </p:cNvSpPr>
              <p:nvPr/>
            </p:nvSpPr>
            <p:spPr bwMode="auto">
              <a:xfrm>
                <a:off x="872"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sp>
          <p:nvSpPr>
            <p:cNvPr id="114715" name="Rectangle 50"/>
            <p:cNvSpPr>
              <a:spLocks noChangeArrowheads="1"/>
            </p:cNvSpPr>
            <p:nvPr/>
          </p:nvSpPr>
          <p:spPr bwMode="auto">
            <a:xfrm>
              <a:off x="3544" y="1208"/>
              <a:ext cx="52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114716" name="Rectangle 51"/>
            <p:cNvSpPr>
              <a:spLocks noChangeArrowheads="1"/>
            </p:cNvSpPr>
            <p:nvPr/>
          </p:nvSpPr>
          <p:spPr bwMode="auto">
            <a:xfrm>
              <a:off x="2151" y="1208"/>
              <a:ext cx="1393"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114717" name="Rectangle 52"/>
            <p:cNvSpPr>
              <a:spLocks noChangeArrowheads="1"/>
            </p:cNvSpPr>
            <p:nvPr/>
          </p:nvSpPr>
          <p:spPr bwMode="auto">
            <a:xfrm>
              <a:off x="872" y="1208"/>
              <a:ext cx="1279"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grpSp>
          <p:nvGrpSpPr>
            <p:cNvPr id="114718" name="Group 53"/>
            <p:cNvGrpSpPr/>
            <p:nvPr/>
          </p:nvGrpSpPr>
          <p:grpSpPr bwMode="auto">
            <a:xfrm>
              <a:off x="4072" y="1438"/>
              <a:ext cx="1272" cy="230"/>
              <a:chOff x="4072" y="1414"/>
              <a:chExt cx="1272" cy="230"/>
            </a:xfrm>
          </p:grpSpPr>
          <p:sp>
            <p:nvSpPr>
              <p:cNvPr id="114720" name="Rectangle 54"/>
              <p:cNvSpPr>
                <a:spLocks noChangeArrowheads="1"/>
              </p:cNvSpPr>
              <p:nvPr/>
            </p:nvSpPr>
            <p:spPr bwMode="auto">
              <a:xfrm>
                <a:off x="4072" y="1414"/>
                <a:ext cx="432"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14721" name="Rectangle 55"/>
              <p:cNvSpPr>
                <a:spLocks noChangeArrowheads="1"/>
              </p:cNvSpPr>
              <p:nvPr/>
            </p:nvSpPr>
            <p:spPr bwMode="auto">
              <a:xfrm>
                <a:off x="4928" y="1414"/>
                <a:ext cx="41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14722" name="Rectangle 56"/>
              <p:cNvSpPr>
                <a:spLocks noChangeArrowheads="1"/>
              </p:cNvSpPr>
              <p:nvPr/>
            </p:nvSpPr>
            <p:spPr bwMode="auto">
              <a:xfrm>
                <a:off x="4504" y="1414"/>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grpSp>
        <p:sp>
          <p:nvSpPr>
            <p:cNvPr id="114719" name="Rectangle 57"/>
            <p:cNvSpPr>
              <a:spLocks noChangeArrowheads="1"/>
            </p:cNvSpPr>
            <p:nvPr/>
          </p:nvSpPr>
          <p:spPr bwMode="auto">
            <a:xfrm>
              <a:off x="4072" y="1208"/>
              <a:ext cx="127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时 钟 脉 冲</a:t>
              </a:r>
              <a:endParaRPr kumimoji="1" lang="zh-CN" altLang="en-US" sz="2400" b="1">
                <a:latin typeface="Times New Roman" panose="02020603050405020304" pitchFamily="18" charset="0"/>
              </a:endParaRPr>
            </a:p>
          </p:txBody>
        </p:sp>
      </p:grpSp>
      <p:sp>
        <p:nvSpPr>
          <p:cNvPr id="192570" name="AutoShape 58"/>
          <p:cNvSpPr>
            <a:spLocks noChangeArrowheads="1"/>
          </p:cNvSpPr>
          <p:nvPr/>
        </p:nvSpPr>
        <p:spPr bwMode="auto">
          <a:xfrm>
            <a:off x="1370013" y="5276850"/>
            <a:ext cx="5165725" cy="396875"/>
          </a:xfrm>
          <a:prstGeom prst="wedgeRectCallout">
            <a:avLst>
              <a:gd name="adj1" fmla="val 80088"/>
              <a:gd name="adj2" fmla="val -575602"/>
            </a:avLst>
          </a:prstGeom>
          <a:solidFill>
            <a:srgbClr val="FFCCFF">
              <a:alpha val="50195"/>
            </a:srgbClr>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CP</a:t>
            </a:r>
            <a:r>
              <a:rPr kumimoji="1" lang="zh-CN" altLang="en-US" sz="2400" b="1" i="1">
                <a:latin typeface="Times New Roman" panose="02020603050405020304" pitchFamily="18" charset="0"/>
              </a:rPr>
              <a:t>，</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满足时钟触发条件。</a:t>
            </a:r>
            <a:endParaRPr kumimoji="1" lang="zh-CN" altLang="en-US" sz="2400" b="1">
              <a:latin typeface="Times New Roman" panose="02020603050405020304" pitchFamily="18" charset="0"/>
            </a:endParaRPr>
          </a:p>
        </p:txBody>
      </p:sp>
      <p:sp>
        <p:nvSpPr>
          <p:cNvPr id="192571" name="AutoShape 59"/>
          <p:cNvSpPr>
            <a:spLocks noChangeArrowheads="1"/>
          </p:cNvSpPr>
          <p:nvPr/>
        </p:nvSpPr>
        <p:spPr bwMode="auto">
          <a:xfrm>
            <a:off x="315913" y="5783263"/>
            <a:ext cx="8828087" cy="398462"/>
          </a:xfrm>
          <a:prstGeom prst="wedgeRectCallout">
            <a:avLst>
              <a:gd name="adj1" fmla="val 31102"/>
              <a:gd name="adj2" fmla="val -714144"/>
            </a:avLst>
          </a:prstGeom>
          <a:solidFill>
            <a:srgbClr val="00CC00">
              <a:alpha val="50195"/>
            </a:srgbClr>
          </a:solidFill>
          <a:ln w="9525">
            <a:solidFill>
              <a:schemeClr val="tx1"/>
            </a:solidFill>
            <a:miter lim="800000"/>
          </a:ln>
        </p:spPr>
        <p:txBody>
          <a:bodyPr lIns="0" tIns="0" rIns="0" bIns="0"/>
          <a:lstStyle/>
          <a:p>
            <a:r>
              <a:rPr kumimoji="1" lang="en-US" altLang="zh-CN" sz="2400" b="1" i="1" dirty="0">
                <a:latin typeface="Times New Roman" panose="02020603050405020304" pitchFamily="18" charset="0"/>
              </a:rPr>
              <a:t>CP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为上升沿，</a:t>
            </a:r>
            <a:r>
              <a:rPr kumimoji="1" lang="en-US" altLang="zh-CN" sz="2400" b="1" dirty="0">
                <a:latin typeface="Times New Roman" panose="02020603050405020304" pitchFamily="18" charset="0"/>
              </a:rPr>
              <a:t>FF</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不满足时钟触发条件，其状态保持不变。</a:t>
            </a:r>
            <a:endParaRPr kumimoji="1" lang="zh-CN" altLang="en-US" sz="2400" b="1" dirty="0">
              <a:latin typeface="Times New Roman" panose="02020603050405020304" pitchFamily="18" charset="0"/>
            </a:endParaRPr>
          </a:p>
        </p:txBody>
      </p:sp>
      <p:sp>
        <p:nvSpPr>
          <p:cNvPr id="192572" name="AutoShape 60"/>
          <p:cNvSpPr>
            <a:spLocks noChangeArrowheads="1"/>
          </p:cNvSpPr>
          <p:nvPr/>
        </p:nvSpPr>
        <p:spPr bwMode="auto">
          <a:xfrm>
            <a:off x="1370013" y="6281738"/>
            <a:ext cx="4760912" cy="396875"/>
          </a:xfrm>
          <a:prstGeom prst="wedgeRectCallout">
            <a:avLst>
              <a:gd name="adj1" fmla="val 64069"/>
              <a:gd name="adj2" fmla="val -812398"/>
            </a:avLst>
          </a:prstGeom>
          <a:solidFill>
            <a:srgbClr val="CCCCFF">
              <a:alpha val="50195"/>
            </a:srgbClr>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CP</a:t>
            </a:r>
            <a:r>
              <a:rPr kumimoji="1" lang="zh-CN" altLang="en-US" sz="2400" b="1" i="1">
                <a:latin typeface="Times New Roman" panose="02020603050405020304" pitchFamily="18" charset="0"/>
              </a:rPr>
              <a:t>，</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 </a:t>
            </a:r>
            <a:r>
              <a:rPr kumimoji="1" lang="zh-CN" altLang="en-US" sz="2400" b="1">
                <a:latin typeface="Times New Roman" panose="02020603050405020304" pitchFamily="18" charset="0"/>
              </a:rPr>
              <a:t>满足时钟触发条件。</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wipe(left)">
                                      <p:cBhvr>
                                        <p:cTn id="7" dur="500"/>
                                        <p:tgtEl>
                                          <p:spTgt spid="1925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192543"/>
                                        </p:tgtEl>
                                        <p:attrNameLst>
                                          <p:attrName>style.visibility</p:attrName>
                                        </p:attrNameLst>
                                      </p:cBhvr>
                                      <p:to>
                                        <p:strVal val="visible"/>
                                      </p:to>
                                    </p:set>
                                    <p:anim calcmode="lin" valueType="num">
                                      <p:cBhvr additive="base">
                                        <p:cTn id="19" dur="500" fill="hold"/>
                                        <p:tgtEl>
                                          <p:spTgt spid="192543"/>
                                        </p:tgtEl>
                                        <p:attrNameLst>
                                          <p:attrName>ppt_x</p:attrName>
                                        </p:attrNameLst>
                                      </p:cBhvr>
                                      <p:tavLst>
                                        <p:tav tm="0">
                                          <p:val>
                                            <p:strVal val="1+#ppt_w/2"/>
                                          </p:val>
                                        </p:tav>
                                        <p:tav tm="100000">
                                          <p:val>
                                            <p:strVal val="#ppt_x"/>
                                          </p:val>
                                        </p:tav>
                                      </p:tavLst>
                                    </p:anim>
                                    <p:anim calcmode="lin" valueType="num">
                                      <p:cBhvr additive="base">
                                        <p:cTn id="20" dur="500" fill="hold"/>
                                        <p:tgtEl>
                                          <p:spTgt spid="19254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254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2515"/>
                                        </p:tgtEl>
                                        <p:attrNameLst>
                                          <p:attrName>style.visibility</p:attrName>
                                        </p:attrNameLst>
                                      </p:cBhvr>
                                      <p:to>
                                        <p:strVal val="visible"/>
                                      </p:to>
                                    </p:set>
                                    <p:animEffect transition="in" filter="wipe(left)">
                                      <p:cBhvr>
                                        <p:cTn id="25" dur="500"/>
                                        <p:tgtEl>
                                          <p:spTgt spid="192515"/>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92540"/>
                                        </p:tgtEl>
                                        <p:attrNameLst>
                                          <p:attrName>style.visibility</p:attrName>
                                        </p:attrNameLst>
                                      </p:cBhvr>
                                      <p:to>
                                        <p:strVal val="visible"/>
                                      </p:to>
                                    </p:set>
                                    <p:anim calcmode="lin" valueType="num">
                                      <p:cBhvr additive="base">
                                        <p:cTn id="34" dur="500" fill="hold"/>
                                        <p:tgtEl>
                                          <p:spTgt spid="192540"/>
                                        </p:tgtEl>
                                        <p:attrNameLst>
                                          <p:attrName>ppt_x</p:attrName>
                                        </p:attrNameLst>
                                      </p:cBhvr>
                                      <p:tavLst>
                                        <p:tav tm="0">
                                          <p:val>
                                            <p:strVal val="1+#ppt_w/2"/>
                                          </p:val>
                                        </p:tav>
                                        <p:tav tm="100000">
                                          <p:val>
                                            <p:strVal val="#ppt_x"/>
                                          </p:val>
                                        </p:tav>
                                      </p:tavLst>
                                    </p:anim>
                                    <p:anim calcmode="lin" valueType="num">
                                      <p:cBhvr additive="base">
                                        <p:cTn id="35" dur="500" fill="hold"/>
                                        <p:tgtEl>
                                          <p:spTgt spid="192540"/>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92570"/>
                                        </p:tgtEl>
                                        <p:attrNameLst>
                                          <p:attrName>style.visibility</p:attrName>
                                        </p:attrNameLst>
                                      </p:cBhvr>
                                      <p:to>
                                        <p:strVal val="visible"/>
                                      </p:to>
                                    </p:set>
                                    <p:anim calcmode="lin" valueType="num">
                                      <p:cBhvr additive="base">
                                        <p:cTn id="39" dur="500" fill="hold"/>
                                        <p:tgtEl>
                                          <p:spTgt spid="192570"/>
                                        </p:tgtEl>
                                        <p:attrNameLst>
                                          <p:attrName>ppt_x</p:attrName>
                                        </p:attrNameLst>
                                      </p:cBhvr>
                                      <p:tavLst>
                                        <p:tav tm="0">
                                          <p:val>
                                            <p:strVal val="#ppt_x"/>
                                          </p:val>
                                        </p:tav>
                                        <p:tav tm="100000">
                                          <p:val>
                                            <p:strVal val="#ppt_x"/>
                                          </p:val>
                                        </p:tav>
                                      </p:tavLst>
                                    </p:anim>
                                    <p:anim calcmode="lin" valueType="num">
                                      <p:cBhvr additive="base">
                                        <p:cTn id="40" dur="500" fill="hold"/>
                                        <p:tgtEl>
                                          <p:spTgt spid="19257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92570"/>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1+#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2527"/>
                                        </p:tgtEl>
                                        <p:attrNameLst>
                                          <p:attrName>style.visibility</p:attrName>
                                        </p:attrNameLst>
                                      </p:cBhvr>
                                      <p:to>
                                        <p:strVal val="visible"/>
                                      </p:to>
                                    </p:set>
                                    <p:animEffect transition="in" filter="blinds(horizontal)">
                                      <p:cBhvr>
                                        <p:cTn id="51" dur="500"/>
                                        <p:tgtEl>
                                          <p:spTgt spid="19252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2545"/>
                                        </p:tgtEl>
                                        <p:attrNameLst>
                                          <p:attrName>style.visibility</p:attrName>
                                        </p:attrNameLst>
                                      </p:cBhvr>
                                      <p:to>
                                        <p:strVal val="visible"/>
                                      </p:to>
                                    </p:set>
                                    <p:animEffect transition="in" filter="blinds(horizontal)">
                                      <p:cBhvr>
                                        <p:cTn id="56" dur="500"/>
                                        <p:tgtEl>
                                          <p:spTgt spid="19254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92547"/>
                                        </p:tgtEl>
                                        <p:attrNameLst>
                                          <p:attrName>style.visibility</p:attrName>
                                        </p:attrNameLst>
                                      </p:cBhvr>
                                      <p:to>
                                        <p:strVal val="visible"/>
                                      </p:to>
                                    </p:set>
                                    <p:animEffect transition="in" filter="wipe(left)">
                                      <p:cBhvr>
                                        <p:cTn id="60" dur="500"/>
                                        <p:tgtEl>
                                          <p:spTgt spid="192547"/>
                                        </p:tgtEl>
                                      </p:cBhvr>
                                    </p:animEffect>
                                  </p:childTnLst>
                                </p:cTn>
                              </p:par>
                            </p:childTnLst>
                          </p:cTn>
                        </p:par>
                        <p:par>
                          <p:cTn id="61" fill="hold">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192546"/>
                                        </p:tgtEl>
                                        <p:attrNameLst>
                                          <p:attrName>style.visibility</p:attrName>
                                        </p:attrNameLst>
                                      </p:cBhvr>
                                      <p:to>
                                        <p:strVal val="visible"/>
                                      </p:to>
                                    </p:set>
                                    <p:animEffect transition="in" filter="blinds(horizontal)">
                                      <p:cBhvr>
                                        <p:cTn id="64" dur="500"/>
                                        <p:tgtEl>
                                          <p:spTgt spid="192546"/>
                                        </p:tgtEl>
                                      </p:cBhvr>
                                    </p:animEffect>
                                  </p:childTnLst>
                                </p:cTn>
                              </p:par>
                            </p:childTnLst>
                          </p:cTn>
                        </p:par>
                        <p:par>
                          <p:cTn id="65" fill="hold">
                            <p:stCondLst>
                              <p:cond delay="1500"/>
                            </p:stCondLst>
                            <p:childTnLst>
                              <p:par>
                                <p:cTn id="66" presetID="2" presetClass="entr" presetSubtype="2" fill="hold" grpId="0" nodeType="afterEffect">
                                  <p:stCondLst>
                                    <p:cond delay="0"/>
                                  </p:stCondLst>
                                  <p:childTnLst>
                                    <p:set>
                                      <p:cBhvr>
                                        <p:cTn id="67" dur="1" fill="hold">
                                          <p:stCondLst>
                                            <p:cond delay="0"/>
                                          </p:stCondLst>
                                        </p:cTn>
                                        <p:tgtEl>
                                          <p:spTgt spid="192542"/>
                                        </p:tgtEl>
                                        <p:attrNameLst>
                                          <p:attrName>style.visibility</p:attrName>
                                        </p:attrNameLst>
                                      </p:cBhvr>
                                      <p:to>
                                        <p:strVal val="visible"/>
                                      </p:to>
                                    </p:set>
                                    <p:anim calcmode="lin" valueType="num">
                                      <p:cBhvr additive="base">
                                        <p:cTn id="68" dur="500" fill="hold"/>
                                        <p:tgtEl>
                                          <p:spTgt spid="192542"/>
                                        </p:tgtEl>
                                        <p:attrNameLst>
                                          <p:attrName>ppt_x</p:attrName>
                                        </p:attrNameLst>
                                      </p:cBhvr>
                                      <p:tavLst>
                                        <p:tav tm="0">
                                          <p:val>
                                            <p:strVal val="1+#ppt_w/2"/>
                                          </p:val>
                                        </p:tav>
                                        <p:tav tm="100000">
                                          <p:val>
                                            <p:strVal val="#ppt_x"/>
                                          </p:val>
                                        </p:tav>
                                      </p:tavLst>
                                    </p:anim>
                                    <p:anim calcmode="lin" valueType="num">
                                      <p:cBhvr additive="base">
                                        <p:cTn id="69" dur="500" fill="hold"/>
                                        <p:tgtEl>
                                          <p:spTgt spid="192542"/>
                                        </p:tgtEl>
                                        <p:attrNameLst>
                                          <p:attrName>ppt_y</p:attrName>
                                        </p:attrNameLst>
                                      </p:cBhvr>
                                      <p:tavLst>
                                        <p:tav tm="0">
                                          <p:val>
                                            <p:strVal val="#ppt_y"/>
                                          </p:val>
                                        </p:tav>
                                        <p:tav tm="100000">
                                          <p:val>
                                            <p:strVal val="#ppt_y"/>
                                          </p:val>
                                        </p:tav>
                                      </p:tavLst>
                                    </p:anim>
                                  </p:childTnLst>
                                </p:cTn>
                              </p:par>
                            </p:childTnLst>
                          </p:cTn>
                        </p:par>
                        <p:par>
                          <p:cTn id="70" fill="hold">
                            <p:stCondLst>
                              <p:cond delay="2000"/>
                            </p:stCondLst>
                            <p:childTnLst>
                              <p:par>
                                <p:cTn id="71" presetID="2" presetClass="entr" presetSubtype="4" fill="hold" grpId="0" nodeType="afterEffect">
                                  <p:stCondLst>
                                    <p:cond delay="0"/>
                                  </p:stCondLst>
                                  <p:childTnLst>
                                    <p:set>
                                      <p:cBhvr>
                                        <p:cTn id="72" dur="1" fill="hold">
                                          <p:stCondLst>
                                            <p:cond delay="0"/>
                                          </p:stCondLst>
                                        </p:cTn>
                                        <p:tgtEl>
                                          <p:spTgt spid="192571"/>
                                        </p:tgtEl>
                                        <p:attrNameLst>
                                          <p:attrName>style.visibility</p:attrName>
                                        </p:attrNameLst>
                                      </p:cBhvr>
                                      <p:to>
                                        <p:strVal val="visible"/>
                                      </p:to>
                                    </p:set>
                                    <p:anim calcmode="lin" valueType="num">
                                      <p:cBhvr additive="base">
                                        <p:cTn id="73" dur="500" fill="hold"/>
                                        <p:tgtEl>
                                          <p:spTgt spid="192571"/>
                                        </p:tgtEl>
                                        <p:attrNameLst>
                                          <p:attrName>ppt_x</p:attrName>
                                        </p:attrNameLst>
                                      </p:cBhvr>
                                      <p:tavLst>
                                        <p:tav tm="0">
                                          <p:val>
                                            <p:strVal val="#ppt_x"/>
                                          </p:val>
                                        </p:tav>
                                        <p:tav tm="100000">
                                          <p:val>
                                            <p:strVal val="#ppt_x"/>
                                          </p:val>
                                        </p:tav>
                                      </p:tavLst>
                                    </p:anim>
                                    <p:anim calcmode="lin" valueType="num">
                                      <p:cBhvr additive="base">
                                        <p:cTn id="74" dur="500" fill="hold"/>
                                        <p:tgtEl>
                                          <p:spTgt spid="19257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92571"/>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92528"/>
                                        </p:tgtEl>
                                        <p:attrNameLst>
                                          <p:attrName>style.visibility</p:attrName>
                                        </p:attrNameLst>
                                      </p:cBhvr>
                                      <p:to>
                                        <p:strVal val="visible"/>
                                      </p:to>
                                    </p:set>
                                    <p:animEffect transition="in" filter="blinds(horizontal)">
                                      <p:cBhvr>
                                        <p:cTn id="79" dur="500"/>
                                        <p:tgtEl>
                                          <p:spTgt spid="192528"/>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192541"/>
                                        </p:tgtEl>
                                        <p:attrNameLst>
                                          <p:attrName>style.visibility</p:attrName>
                                        </p:attrNameLst>
                                      </p:cBhvr>
                                      <p:to>
                                        <p:strVal val="visible"/>
                                      </p:to>
                                    </p:set>
                                    <p:anim calcmode="lin" valueType="num">
                                      <p:cBhvr additive="base">
                                        <p:cTn id="84" dur="500" fill="hold"/>
                                        <p:tgtEl>
                                          <p:spTgt spid="192541"/>
                                        </p:tgtEl>
                                        <p:attrNameLst>
                                          <p:attrName>ppt_x</p:attrName>
                                        </p:attrNameLst>
                                      </p:cBhvr>
                                      <p:tavLst>
                                        <p:tav tm="0">
                                          <p:val>
                                            <p:strVal val="1+#ppt_w/2"/>
                                          </p:val>
                                        </p:tav>
                                        <p:tav tm="100000">
                                          <p:val>
                                            <p:strVal val="#ppt_x"/>
                                          </p:val>
                                        </p:tav>
                                      </p:tavLst>
                                    </p:anim>
                                    <p:anim calcmode="lin" valueType="num">
                                      <p:cBhvr additive="base">
                                        <p:cTn id="85" dur="500" fill="hold"/>
                                        <p:tgtEl>
                                          <p:spTgt spid="192541"/>
                                        </p:tgtEl>
                                        <p:attrNameLst>
                                          <p:attrName>ppt_y</p:attrName>
                                        </p:attrNameLst>
                                      </p:cBhvr>
                                      <p:tavLst>
                                        <p:tav tm="0">
                                          <p:val>
                                            <p:strVal val="#ppt_y"/>
                                          </p:val>
                                        </p:tav>
                                        <p:tav tm="100000">
                                          <p:val>
                                            <p:strVal val="#ppt_y"/>
                                          </p:val>
                                        </p:tav>
                                      </p:tavLst>
                                    </p:anim>
                                  </p:childTnLst>
                                </p:cTn>
                              </p:par>
                            </p:childTnLst>
                          </p:cTn>
                        </p:par>
                        <p:par>
                          <p:cTn id="86" fill="hold">
                            <p:stCondLst>
                              <p:cond delay="500"/>
                            </p:stCondLst>
                            <p:childTnLst>
                              <p:par>
                                <p:cTn id="87" presetID="2" presetClass="entr" presetSubtype="4" fill="hold" grpId="0" nodeType="afterEffect">
                                  <p:stCondLst>
                                    <p:cond delay="0"/>
                                  </p:stCondLst>
                                  <p:childTnLst>
                                    <p:set>
                                      <p:cBhvr>
                                        <p:cTn id="88" dur="1" fill="hold">
                                          <p:stCondLst>
                                            <p:cond delay="0"/>
                                          </p:stCondLst>
                                        </p:cTn>
                                        <p:tgtEl>
                                          <p:spTgt spid="192572"/>
                                        </p:tgtEl>
                                        <p:attrNameLst>
                                          <p:attrName>style.visibility</p:attrName>
                                        </p:attrNameLst>
                                      </p:cBhvr>
                                      <p:to>
                                        <p:strVal val="visible"/>
                                      </p:to>
                                    </p:set>
                                    <p:anim calcmode="lin" valueType="num">
                                      <p:cBhvr additive="base">
                                        <p:cTn id="89" dur="500" fill="hold"/>
                                        <p:tgtEl>
                                          <p:spTgt spid="192572"/>
                                        </p:tgtEl>
                                        <p:attrNameLst>
                                          <p:attrName>ppt_x</p:attrName>
                                        </p:attrNameLst>
                                      </p:cBhvr>
                                      <p:tavLst>
                                        <p:tav tm="0">
                                          <p:val>
                                            <p:strVal val="#ppt_x"/>
                                          </p:val>
                                        </p:tav>
                                        <p:tav tm="100000">
                                          <p:val>
                                            <p:strVal val="#ppt_x"/>
                                          </p:val>
                                        </p:tav>
                                      </p:tavLst>
                                    </p:anim>
                                    <p:anim calcmode="lin" valueType="num">
                                      <p:cBhvr additive="base">
                                        <p:cTn id="90" dur="500" fill="hold"/>
                                        <p:tgtEl>
                                          <p:spTgt spid="19257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92572"/>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additive="base">
                                        <p:cTn id="95" dur="500" fill="hold"/>
                                        <p:tgtEl>
                                          <p:spTgt spid="5"/>
                                        </p:tgtEl>
                                        <p:attrNameLst>
                                          <p:attrName>ppt_x</p:attrName>
                                        </p:attrNameLst>
                                      </p:cBhvr>
                                      <p:tavLst>
                                        <p:tav tm="0">
                                          <p:val>
                                            <p:strVal val="#ppt_x"/>
                                          </p:val>
                                        </p:tav>
                                        <p:tav tm="100000">
                                          <p:val>
                                            <p:strVal val="#ppt_x"/>
                                          </p:val>
                                        </p:tav>
                                      </p:tavLst>
                                    </p:anim>
                                    <p:anim calcmode="lin" valueType="num">
                                      <p:cBhvr additive="base">
                                        <p:cTn id="96" dur="500" fill="hold"/>
                                        <p:tgtEl>
                                          <p:spTgt spid="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92529"/>
                                        </p:tgtEl>
                                        <p:attrNameLst>
                                          <p:attrName>style.visibility</p:attrName>
                                        </p:attrNameLst>
                                      </p:cBhvr>
                                      <p:to>
                                        <p:strVal val="visible"/>
                                      </p:to>
                                    </p:set>
                                    <p:animEffect transition="in" filter="blinds(horizontal)">
                                      <p:cBhvr>
                                        <p:cTn id="101" dur="500"/>
                                        <p:tgtEl>
                                          <p:spTgt spid="192529"/>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192544"/>
                                        </p:tgtEl>
                                        <p:attrNameLst>
                                          <p:attrName>style.visibility</p:attrName>
                                        </p:attrNameLst>
                                      </p:cBhvr>
                                      <p:to>
                                        <p:strVal val="visible"/>
                                      </p:to>
                                    </p:set>
                                    <p:anim calcmode="lin" valueType="num">
                                      <p:cBhvr additive="base">
                                        <p:cTn id="106" dur="500" fill="hold"/>
                                        <p:tgtEl>
                                          <p:spTgt spid="192544"/>
                                        </p:tgtEl>
                                        <p:attrNameLst>
                                          <p:attrName>ppt_x</p:attrName>
                                        </p:attrNameLst>
                                      </p:cBhvr>
                                      <p:tavLst>
                                        <p:tav tm="0">
                                          <p:val>
                                            <p:strVal val="#ppt_x"/>
                                          </p:val>
                                        </p:tav>
                                        <p:tav tm="100000">
                                          <p:val>
                                            <p:strVal val="#ppt_x"/>
                                          </p:val>
                                        </p:tav>
                                      </p:tavLst>
                                    </p:anim>
                                    <p:anim calcmode="lin" valueType="num">
                                      <p:cBhvr additive="base">
                                        <p:cTn id="107" dur="500" fill="hold"/>
                                        <p:tgtEl>
                                          <p:spTgt spid="19254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92544"/>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92526"/>
                                        </p:tgtEl>
                                        <p:attrNameLst>
                                          <p:attrName>style.visibility</p:attrName>
                                        </p:attrNameLst>
                                      </p:cBhvr>
                                      <p:to>
                                        <p:strVal val="visible"/>
                                      </p:to>
                                    </p:set>
                                    <p:animEffect transition="in" filter="blinds(horizontal)">
                                      <p:cBhvr>
                                        <p:cTn id="112" dur="500"/>
                                        <p:tgtEl>
                                          <p:spTgt spid="192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nimBg="1" autoUpdateAnimBg="0"/>
      <p:bldP spid="192515" grpId="0" autoUpdateAnimBg="0"/>
      <p:bldP spid="192526" grpId="0" autoUpdateAnimBg="0"/>
      <p:bldP spid="192527" grpId="0" autoUpdateAnimBg="0"/>
      <p:bldP spid="192528" grpId="0" autoUpdateAnimBg="0"/>
      <p:bldP spid="192529" grpId="0" autoUpdateAnimBg="0"/>
      <p:bldP spid="192540" grpId="0" animBg="1"/>
      <p:bldP spid="192541" grpId="0" animBg="1"/>
      <p:bldP spid="192542" grpId="0" animBg="1"/>
      <p:bldP spid="192543" grpId="0" animBg="1" autoUpdateAnimBg="0"/>
      <p:bldP spid="192544" grpId="0" animBg="1" autoUpdateAnimBg="0"/>
      <p:bldP spid="192545" grpId="0" autoUpdateAnimBg="0"/>
      <p:bldP spid="192546" grpId="0" autoUpdateAnimBg="0"/>
      <p:bldP spid="192547" grpId="0" animBg="1"/>
      <p:bldP spid="192570" grpId="0" animBg="1" autoUpdateAnimBg="0"/>
      <p:bldP spid="192571" grpId="0" animBg="1" autoUpdateAnimBg="0"/>
      <p:bldP spid="192572"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p:cNvGrpSpPr/>
          <p:nvPr/>
        </p:nvGrpSpPr>
        <p:grpSpPr bwMode="auto">
          <a:xfrm>
            <a:off x="938213" y="871538"/>
            <a:ext cx="7545387" cy="3754437"/>
            <a:chOff x="591" y="429"/>
            <a:chExt cx="4753" cy="2365"/>
          </a:xfrm>
        </p:grpSpPr>
        <p:sp>
          <p:nvSpPr>
            <p:cNvPr id="115746" name="Rectangle 3"/>
            <p:cNvSpPr>
              <a:spLocks noChangeArrowheads="1"/>
            </p:cNvSpPr>
            <p:nvPr/>
          </p:nvSpPr>
          <p:spPr bwMode="auto">
            <a:xfrm>
              <a:off x="591" y="429"/>
              <a:ext cx="1921" cy="288"/>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列状态转换真值表</a:t>
              </a:r>
              <a:endParaRPr kumimoji="1" lang="zh-CN" altLang="en-US" sz="2400" b="1" baseline="-25000">
                <a:solidFill>
                  <a:srgbClr val="FF3300"/>
                </a:solidFill>
                <a:latin typeface="Times New Roman" panose="02020603050405020304" pitchFamily="18" charset="0"/>
              </a:endParaRPr>
            </a:p>
          </p:txBody>
        </p:sp>
        <p:sp>
          <p:nvSpPr>
            <p:cNvPr id="115747" name="Rectangle 4"/>
            <p:cNvSpPr>
              <a:spLocks noChangeArrowheads="1"/>
            </p:cNvSpPr>
            <p:nvPr/>
          </p:nvSpPr>
          <p:spPr bwMode="auto">
            <a:xfrm>
              <a:off x="824" y="821"/>
              <a:ext cx="2593" cy="288"/>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设初始状态为</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 000</a:t>
              </a:r>
              <a:endParaRPr kumimoji="1" lang="en-US" altLang="zh-CN" sz="2400" b="1" baseline="-25000">
                <a:solidFill>
                  <a:srgbClr val="FF3300"/>
                </a:solidFill>
                <a:latin typeface="Times New Roman" panose="02020603050405020304" pitchFamily="18" charset="0"/>
              </a:endParaRPr>
            </a:p>
          </p:txBody>
        </p:sp>
        <p:sp>
          <p:nvSpPr>
            <p:cNvPr id="115748" name="Rectangle 5"/>
            <p:cNvSpPr>
              <a:spLocks noChangeArrowheads="1"/>
            </p:cNvSpPr>
            <p:nvPr/>
          </p:nvSpPr>
          <p:spPr bwMode="auto">
            <a:xfrm>
              <a:off x="3544" y="164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5749" name="Rectangle 6"/>
            <p:cNvSpPr>
              <a:spLocks noChangeArrowheads="1"/>
            </p:cNvSpPr>
            <p:nvPr/>
          </p:nvSpPr>
          <p:spPr bwMode="auto">
            <a:xfrm>
              <a:off x="3096" y="164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5750" name="Rectangle 7"/>
            <p:cNvSpPr>
              <a:spLocks noChangeArrowheads="1"/>
            </p:cNvSpPr>
            <p:nvPr/>
          </p:nvSpPr>
          <p:spPr bwMode="auto">
            <a:xfrm>
              <a:off x="2632" y="164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5751" name="Rectangle 8"/>
            <p:cNvSpPr>
              <a:spLocks noChangeArrowheads="1"/>
            </p:cNvSpPr>
            <p:nvPr/>
          </p:nvSpPr>
          <p:spPr bwMode="auto">
            <a:xfrm>
              <a:off x="2151" y="164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5752" name="Rectangle 9"/>
            <p:cNvSpPr>
              <a:spLocks noChangeArrowheads="1"/>
            </p:cNvSpPr>
            <p:nvPr/>
          </p:nvSpPr>
          <p:spPr bwMode="auto">
            <a:xfrm>
              <a:off x="1725"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5753" name="Rectangle 10"/>
            <p:cNvSpPr>
              <a:spLocks noChangeArrowheads="1"/>
            </p:cNvSpPr>
            <p:nvPr/>
          </p:nvSpPr>
          <p:spPr bwMode="auto">
            <a:xfrm>
              <a:off x="1298" y="164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5754" name="Rectangle 11"/>
            <p:cNvSpPr>
              <a:spLocks noChangeArrowheads="1"/>
            </p:cNvSpPr>
            <p:nvPr/>
          </p:nvSpPr>
          <p:spPr bwMode="auto">
            <a:xfrm>
              <a:off x="872"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5755" name="Line 12"/>
            <p:cNvSpPr>
              <a:spLocks noChangeShapeType="1"/>
            </p:cNvSpPr>
            <p:nvPr/>
          </p:nvSpPr>
          <p:spPr bwMode="auto">
            <a:xfrm>
              <a:off x="872" y="1184"/>
              <a:ext cx="4472" cy="0"/>
            </a:xfrm>
            <a:prstGeom prst="line">
              <a:avLst/>
            </a:prstGeom>
            <a:noFill/>
            <a:ln w="28575" cap="sq">
              <a:solidFill>
                <a:schemeClr val="tx1"/>
              </a:solidFill>
              <a:round/>
            </a:ln>
          </p:spPr>
          <p:txBody>
            <a:bodyPr lIns="0" tIns="0" rIns="0" bIns="0"/>
            <a:lstStyle/>
            <a:p>
              <a:endParaRPr lang="zh-CN" altLang="en-US"/>
            </a:p>
          </p:txBody>
        </p:sp>
        <p:sp>
          <p:nvSpPr>
            <p:cNvPr id="115756" name="Line 13"/>
            <p:cNvSpPr>
              <a:spLocks noChangeShapeType="1"/>
            </p:cNvSpPr>
            <p:nvPr/>
          </p:nvSpPr>
          <p:spPr bwMode="auto">
            <a:xfrm>
              <a:off x="872" y="1414"/>
              <a:ext cx="4472" cy="0"/>
            </a:xfrm>
            <a:prstGeom prst="line">
              <a:avLst/>
            </a:prstGeom>
            <a:noFill/>
            <a:ln w="12700">
              <a:solidFill>
                <a:schemeClr val="tx1"/>
              </a:solidFill>
              <a:round/>
            </a:ln>
          </p:spPr>
          <p:txBody>
            <a:bodyPr lIns="0" tIns="0" rIns="0" bIns="0"/>
            <a:lstStyle/>
            <a:p>
              <a:endParaRPr lang="zh-CN" altLang="en-US"/>
            </a:p>
          </p:txBody>
        </p:sp>
        <p:sp>
          <p:nvSpPr>
            <p:cNvPr id="115757" name="Line 14"/>
            <p:cNvSpPr>
              <a:spLocks noChangeShapeType="1"/>
            </p:cNvSpPr>
            <p:nvPr/>
          </p:nvSpPr>
          <p:spPr bwMode="auto">
            <a:xfrm>
              <a:off x="872" y="1644"/>
              <a:ext cx="4472" cy="0"/>
            </a:xfrm>
            <a:prstGeom prst="line">
              <a:avLst/>
            </a:prstGeom>
            <a:noFill/>
            <a:ln w="12700">
              <a:solidFill>
                <a:schemeClr val="tx1"/>
              </a:solidFill>
              <a:round/>
            </a:ln>
          </p:spPr>
          <p:txBody>
            <a:bodyPr lIns="0" tIns="0" rIns="0" bIns="0"/>
            <a:lstStyle/>
            <a:p>
              <a:endParaRPr lang="zh-CN" altLang="en-US"/>
            </a:p>
          </p:txBody>
        </p:sp>
        <p:sp>
          <p:nvSpPr>
            <p:cNvPr id="115758" name="Line 15"/>
            <p:cNvSpPr>
              <a:spLocks noChangeShapeType="1"/>
            </p:cNvSpPr>
            <p:nvPr/>
          </p:nvSpPr>
          <p:spPr bwMode="auto">
            <a:xfrm>
              <a:off x="872" y="1184"/>
              <a:ext cx="0" cy="1610"/>
            </a:xfrm>
            <a:prstGeom prst="line">
              <a:avLst/>
            </a:prstGeom>
            <a:noFill/>
            <a:ln w="28575" cap="sq">
              <a:solidFill>
                <a:schemeClr val="tx1"/>
              </a:solidFill>
              <a:round/>
            </a:ln>
          </p:spPr>
          <p:txBody>
            <a:bodyPr lIns="0" tIns="0" rIns="0" bIns="0"/>
            <a:lstStyle/>
            <a:p>
              <a:endParaRPr lang="zh-CN" altLang="en-US"/>
            </a:p>
          </p:txBody>
        </p:sp>
        <p:sp>
          <p:nvSpPr>
            <p:cNvPr id="115759" name="Line 16"/>
            <p:cNvSpPr>
              <a:spLocks noChangeShapeType="1"/>
            </p:cNvSpPr>
            <p:nvPr/>
          </p:nvSpPr>
          <p:spPr bwMode="auto">
            <a:xfrm>
              <a:off x="2151" y="1184"/>
              <a:ext cx="0" cy="1610"/>
            </a:xfrm>
            <a:prstGeom prst="line">
              <a:avLst/>
            </a:prstGeom>
            <a:noFill/>
            <a:ln w="12700">
              <a:solidFill>
                <a:schemeClr val="tx1"/>
              </a:solidFill>
              <a:round/>
            </a:ln>
          </p:spPr>
          <p:txBody>
            <a:bodyPr lIns="0" tIns="0" rIns="0" bIns="0"/>
            <a:lstStyle/>
            <a:p>
              <a:endParaRPr lang="zh-CN" altLang="en-US"/>
            </a:p>
          </p:txBody>
        </p:sp>
        <p:sp>
          <p:nvSpPr>
            <p:cNvPr id="115760" name="Line 17"/>
            <p:cNvSpPr>
              <a:spLocks noChangeShapeType="1"/>
            </p:cNvSpPr>
            <p:nvPr/>
          </p:nvSpPr>
          <p:spPr bwMode="auto">
            <a:xfrm>
              <a:off x="3544" y="1184"/>
              <a:ext cx="0" cy="1610"/>
            </a:xfrm>
            <a:prstGeom prst="line">
              <a:avLst/>
            </a:prstGeom>
            <a:noFill/>
            <a:ln w="12700">
              <a:solidFill>
                <a:schemeClr val="tx1"/>
              </a:solidFill>
              <a:round/>
            </a:ln>
          </p:spPr>
          <p:txBody>
            <a:bodyPr lIns="0" tIns="0" rIns="0" bIns="0"/>
            <a:lstStyle/>
            <a:p>
              <a:endParaRPr lang="zh-CN" altLang="en-US"/>
            </a:p>
          </p:txBody>
        </p:sp>
        <p:sp>
          <p:nvSpPr>
            <p:cNvPr id="115761" name="Line 18"/>
            <p:cNvSpPr>
              <a:spLocks noChangeShapeType="1"/>
            </p:cNvSpPr>
            <p:nvPr/>
          </p:nvSpPr>
          <p:spPr bwMode="auto">
            <a:xfrm>
              <a:off x="4072" y="1184"/>
              <a:ext cx="0" cy="1610"/>
            </a:xfrm>
            <a:prstGeom prst="line">
              <a:avLst/>
            </a:prstGeom>
            <a:noFill/>
            <a:ln w="12700">
              <a:solidFill>
                <a:schemeClr val="tx1"/>
              </a:solidFill>
              <a:round/>
            </a:ln>
          </p:spPr>
          <p:txBody>
            <a:bodyPr lIns="0" tIns="0" rIns="0" bIns="0"/>
            <a:lstStyle/>
            <a:p>
              <a:endParaRPr lang="zh-CN" altLang="en-US"/>
            </a:p>
          </p:txBody>
        </p:sp>
        <p:sp>
          <p:nvSpPr>
            <p:cNvPr id="115762" name="Line 19"/>
            <p:cNvSpPr>
              <a:spLocks noChangeShapeType="1"/>
            </p:cNvSpPr>
            <p:nvPr/>
          </p:nvSpPr>
          <p:spPr bwMode="auto">
            <a:xfrm>
              <a:off x="5344" y="1184"/>
              <a:ext cx="0" cy="1610"/>
            </a:xfrm>
            <a:prstGeom prst="line">
              <a:avLst/>
            </a:prstGeom>
            <a:noFill/>
            <a:ln w="28575" cap="sq">
              <a:solidFill>
                <a:schemeClr val="tx1"/>
              </a:solidFill>
              <a:round/>
            </a:ln>
          </p:spPr>
          <p:txBody>
            <a:bodyPr lIns="0" tIns="0" rIns="0" bIns="0"/>
            <a:lstStyle/>
            <a:p>
              <a:endParaRPr lang="zh-CN" altLang="en-US"/>
            </a:p>
          </p:txBody>
        </p:sp>
        <p:sp>
          <p:nvSpPr>
            <p:cNvPr id="115763" name="Rectangle 20"/>
            <p:cNvSpPr>
              <a:spLocks noChangeArrowheads="1"/>
            </p:cNvSpPr>
            <p:nvPr/>
          </p:nvSpPr>
          <p:spPr bwMode="auto">
            <a:xfrm>
              <a:off x="3544" y="1414"/>
              <a:ext cx="5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sp>
          <p:nvSpPr>
            <p:cNvPr id="115764" name="Rectangle 21"/>
            <p:cNvSpPr>
              <a:spLocks noChangeArrowheads="1"/>
            </p:cNvSpPr>
            <p:nvPr/>
          </p:nvSpPr>
          <p:spPr bwMode="auto">
            <a:xfrm>
              <a:off x="3096" y="1414"/>
              <a:ext cx="4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5765" name="Rectangle 22"/>
            <p:cNvSpPr>
              <a:spLocks noChangeArrowheads="1"/>
            </p:cNvSpPr>
            <p:nvPr/>
          </p:nvSpPr>
          <p:spPr bwMode="auto">
            <a:xfrm>
              <a:off x="2632" y="1414"/>
              <a:ext cx="46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5766" name="Rectangle 23"/>
            <p:cNvSpPr>
              <a:spLocks noChangeArrowheads="1"/>
            </p:cNvSpPr>
            <p:nvPr/>
          </p:nvSpPr>
          <p:spPr bwMode="auto">
            <a:xfrm>
              <a:off x="2151" y="1414"/>
              <a:ext cx="481"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5767" name="Rectangle 24"/>
            <p:cNvSpPr>
              <a:spLocks noChangeArrowheads="1"/>
            </p:cNvSpPr>
            <p:nvPr/>
          </p:nvSpPr>
          <p:spPr bwMode="auto">
            <a:xfrm>
              <a:off x="1725"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5768" name="Rectangle 25"/>
            <p:cNvSpPr>
              <a:spLocks noChangeArrowheads="1"/>
            </p:cNvSpPr>
            <p:nvPr/>
          </p:nvSpPr>
          <p:spPr bwMode="auto">
            <a:xfrm>
              <a:off x="1298" y="1414"/>
              <a:ext cx="427"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5769" name="Rectangle 26"/>
            <p:cNvSpPr>
              <a:spLocks noChangeArrowheads="1"/>
            </p:cNvSpPr>
            <p:nvPr/>
          </p:nvSpPr>
          <p:spPr bwMode="auto">
            <a:xfrm>
              <a:off x="872"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5770" name="Rectangle 27"/>
            <p:cNvSpPr>
              <a:spLocks noChangeArrowheads="1"/>
            </p:cNvSpPr>
            <p:nvPr/>
          </p:nvSpPr>
          <p:spPr bwMode="auto">
            <a:xfrm>
              <a:off x="3544" y="1184"/>
              <a:ext cx="52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115771" name="Rectangle 28"/>
            <p:cNvSpPr>
              <a:spLocks noChangeArrowheads="1"/>
            </p:cNvSpPr>
            <p:nvPr/>
          </p:nvSpPr>
          <p:spPr bwMode="auto">
            <a:xfrm>
              <a:off x="2151" y="1184"/>
              <a:ext cx="1393"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115772" name="Rectangle 29"/>
            <p:cNvSpPr>
              <a:spLocks noChangeArrowheads="1"/>
            </p:cNvSpPr>
            <p:nvPr/>
          </p:nvSpPr>
          <p:spPr bwMode="auto">
            <a:xfrm>
              <a:off x="872" y="1184"/>
              <a:ext cx="1279"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sp>
          <p:nvSpPr>
            <p:cNvPr id="115773" name="Rectangle 30"/>
            <p:cNvSpPr>
              <a:spLocks noChangeArrowheads="1"/>
            </p:cNvSpPr>
            <p:nvPr/>
          </p:nvSpPr>
          <p:spPr bwMode="auto">
            <a:xfrm>
              <a:off x="4072" y="1414"/>
              <a:ext cx="432"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15774" name="Rectangle 31"/>
            <p:cNvSpPr>
              <a:spLocks noChangeArrowheads="1"/>
            </p:cNvSpPr>
            <p:nvPr/>
          </p:nvSpPr>
          <p:spPr bwMode="auto">
            <a:xfrm>
              <a:off x="4928" y="1414"/>
              <a:ext cx="41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15775" name="Rectangle 32"/>
            <p:cNvSpPr>
              <a:spLocks noChangeArrowheads="1"/>
            </p:cNvSpPr>
            <p:nvPr/>
          </p:nvSpPr>
          <p:spPr bwMode="auto">
            <a:xfrm>
              <a:off x="4504" y="1414"/>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115776" name="Rectangle 33"/>
            <p:cNvSpPr>
              <a:spLocks noChangeArrowheads="1"/>
            </p:cNvSpPr>
            <p:nvPr/>
          </p:nvSpPr>
          <p:spPr bwMode="auto">
            <a:xfrm>
              <a:off x="4072" y="1184"/>
              <a:ext cx="127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时 钟 脉 冲</a:t>
              </a:r>
              <a:endParaRPr kumimoji="1" lang="zh-CN" altLang="en-US" sz="2400" b="1">
                <a:latin typeface="Times New Roman" panose="02020603050405020304" pitchFamily="18" charset="0"/>
              </a:endParaRPr>
            </a:p>
          </p:txBody>
        </p:sp>
        <p:sp>
          <p:nvSpPr>
            <p:cNvPr id="115777" name="Line 34"/>
            <p:cNvSpPr>
              <a:spLocks noChangeShapeType="1"/>
            </p:cNvSpPr>
            <p:nvPr/>
          </p:nvSpPr>
          <p:spPr bwMode="auto">
            <a:xfrm>
              <a:off x="5120" y="1680"/>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5778" name="Line 35"/>
            <p:cNvSpPr>
              <a:spLocks noChangeShapeType="1"/>
            </p:cNvSpPr>
            <p:nvPr/>
          </p:nvSpPr>
          <p:spPr bwMode="auto">
            <a:xfrm>
              <a:off x="4264" y="1680"/>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5779" name="Line 36"/>
            <p:cNvSpPr>
              <a:spLocks noChangeShapeType="1"/>
            </p:cNvSpPr>
            <p:nvPr/>
          </p:nvSpPr>
          <p:spPr bwMode="auto">
            <a:xfrm flipV="1">
              <a:off x="4696" y="1679"/>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5780" name="Line 37"/>
            <p:cNvSpPr>
              <a:spLocks noChangeShapeType="1"/>
            </p:cNvSpPr>
            <p:nvPr/>
          </p:nvSpPr>
          <p:spPr bwMode="auto">
            <a:xfrm>
              <a:off x="872" y="2794"/>
              <a:ext cx="4472" cy="0"/>
            </a:xfrm>
            <a:prstGeom prst="line">
              <a:avLst/>
            </a:prstGeom>
            <a:noFill/>
            <a:ln w="28575" cap="sq">
              <a:solidFill>
                <a:schemeClr val="tx1"/>
              </a:solidFill>
              <a:round/>
            </a:ln>
          </p:spPr>
          <p:txBody>
            <a:bodyPr lIns="0" tIns="0" rIns="0" bIns="0"/>
            <a:lstStyle/>
            <a:p>
              <a:endParaRPr lang="zh-CN" altLang="en-US"/>
            </a:p>
          </p:txBody>
        </p:sp>
      </p:grpSp>
      <p:sp>
        <p:nvSpPr>
          <p:cNvPr id="193574" name="Rectangle 38"/>
          <p:cNvSpPr>
            <a:spLocks noChangeArrowheads="1"/>
          </p:cNvSpPr>
          <p:nvPr/>
        </p:nvSpPr>
        <p:spPr bwMode="auto">
          <a:xfrm>
            <a:off x="5626100" y="3165475"/>
            <a:ext cx="8382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93575" name="Rectangle 39"/>
          <p:cNvSpPr>
            <a:spLocks noChangeArrowheads="1"/>
          </p:cNvSpPr>
          <p:nvPr/>
        </p:nvSpPr>
        <p:spPr bwMode="auto">
          <a:xfrm>
            <a:off x="4914900" y="3165475"/>
            <a:ext cx="7112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93576" name="Rectangle 40"/>
          <p:cNvSpPr>
            <a:spLocks noChangeArrowheads="1"/>
          </p:cNvSpPr>
          <p:nvPr/>
        </p:nvSpPr>
        <p:spPr bwMode="auto">
          <a:xfrm>
            <a:off x="4178300" y="3165475"/>
            <a:ext cx="7366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93577" name="Rectangle 41"/>
          <p:cNvSpPr>
            <a:spLocks noChangeArrowheads="1"/>
          </p:cNvSpPr>
          <p:nvPr/>
        </p:nvSpPr>
        <p:spPr bwMode="auto">
          <a:xfrm>
            <a:off x="3414713" y="3165475"/>
            <a:ext cx="76358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3" name="Group 42"/>
          <p:cNvGrpSpPr/>
          <p:nvPr/>
        </p:nvGrpSpPr>
        <p:grpSpPr bwMode="auto">
          <a:xfrm>
            <a:off x="1384300" y="3165475"/>
            <a:ext cx="2030413" cy="365125"/>
            <a:chOff x="872" y="1874"/>
            <a:chExt cx="1279" cy="230"/>
          </a:xfrm>
        </p:grpSpPr>
        <p:sp>
          <p:nvSpPr>
            <p:cNvPr id="115743" name="Rectangle 43"/>
            <p:cNvSpPr>
              <a:spLocks noChangeArrowheads="1"/>
            </p:cNvSpPr>
            <p:nvPr/>
          </p:nvSpPr>
          <p:spPr bwMode="auto">
            <a:xfrm>
              <a:off x="1725" y="187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5744" name="Rectangle 44"/>
            <p:cNvSpPr>
              <a:spLocks noChangeArrowheads="1"/>
            </p:cNvSpPr>
            <p:nvPr/>
          </p:nvSpPr>
          <p:spPr bwMode="auto">
            <a:xfrm>
              <a:off x="1298" y="187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5745" name="Rectangle 45"/>
            <p:cNvSpPr>
              <a:spLocks noChangeArrowheads="1"/>
            </p:cNvSpPr>
            <p:nvPr/>
          </p:nvSpPr>
          <p:spPr bwMode="auto">
            <a:xfrm>
              <a:off x="872" y="187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93582" name="Line 46"/>
          <p:cNvSpPr>
            <a:spLocks noChangeShapeType="1"/>
          </p:cNvSpPr>
          <p:nvPr/>
        </p:nvSpPr>
        <p:spPr bwMode="auto">
          <a:xfrm>
            <a:off x="8128000" y="3213100"/>
            <a:ext cx="0" cy="280988"/>
          </a:xfrm>
          <a:prstGeom prst="line">
            <a:avLst/>
          </a:prstGeom>
          <a:noFill/>
          <a:ln w="19050">
            <a:solidFill>
              <a:schemeClr val="tx1"/>
            </a:solidFill>
            <a:round/>
            <a:tailEnd type="triangle" w="sm" len="med"/>
          </a:ln>
        </p:spPr>
        <p:txBody>
          <a:bodyPr lIns="0" tIns="0" rIns="0" bIns="0"/>
          <a:lstStyle/>
          <a:p>
            <a:endParaRPr lang="zh-CN" altLang="en-US"/>
          </a:p>
        </p:txBody>
      </p:sp>
      <p:sp>
        <p:nvSpPr>
          <p:cNvPr id="193583" name="Line 47"/>
          <p:cNvSpPr>
            <a:spLocks noChangeShapeType="1"/>
          </p:cNvSpPr>
          <p:nvPr/>
        </p:nvSpPr>
        <p:spPr bwMode="auto">
          <a:xfrm>
            <a:off x="6769100" y="3213100"/>
            <a:ext cx="0" cy="280988"/>
          </a:xfrm>
          <a:prstGeom prst="line">
            <a:avLst/>
          </a:prstGeom>
          <a:noFill/>
          <a:ln w="19050">
            <a:solidFill>
              <a:schemeClr val="tx1"/>
            </a:solidFill>
            <a:round/>
            <a:tailEnd type="triangle" w="sm" len="med"/>
          </a:ln>
        </p:spPr>
        <p:txBody>
          <a:bodyPr lIns="0" tIns="0" rIns="0" bIns="0"/>
          <a:lstStyle/>
          <a:p>
            <a:endParaRPr lang="zh-CN" altLang="en-US"/>
          </a:p>
        </p:txBody>
      </p:sp>
      <p:sp>
        <p:nvSpPr>
          <p:cNvPr id="193584" name="Line 48"/>
          <p:cNvSpPr>
            <a:spLocks noChangeShapeType="1"/>
          </p:cNvSpPr>
          <p:nvPr/>
        </p:nvSpPr>
        <p:spPr bwMode="auto">
          <a:xfrm>
            <a:off x="7454900" y="3211513"/>
            <a:ext cx="0" cy="282575"/>
          </a:xfrm>
          <a:prstGeom prst="line">
            <a:avLst/>
          </a:prstGeom>
          <a:noFill/>
          <a:ln w="19050">
            <a:solidFill>
              <a:srgbClr val="FF3300"/>
            </a:solidFill>
            <a:round/>
            <a:tailEnd type="triangle" w="sm" len="med"/>
          </a:ln>
        </p:spPr>
        <p:txBody>
          <a:bodyPr lIns="0" tIns="0" rIns="0" bIns="0"/>
          <a:lstStyle/>
          <a:p>
            <a:endParaRPr lang="zh-CN" altLang="en-US"/>
          </a:p>
        </p:txBody>
      </p:sp>
      <p:sp>
        <p:nvSpPr>
          <p:cNvPr id="193585" name="Rectangle 49"/>
          <p:cNvSpPr>
            <a:spLocks noChangeArrowheads="1"/>
          </p:cNvSpPr>
          <p:nvPr/>
        </p:nvSpPr>
        <p:spPr bwMode="auto">
          <a:xfrm>
            <a:off x="2705100" y="3165475"/>
            <a:ext cx="736600" cy="365125"/>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193586" name="Rectangle 50"/>
          <p:cNvSpPr>
            <a:spLocks noChangeArrowheads="1"/>
          </p:cNvSpPr>
          <p:nvPr/>
        </p:nvSpPr>
        <p:spPr bwMode="auto">
          <a:xfrm>
            <a:off x="4914900" y="3165475"/>
            <a:ext cx="711200" cy="365125"/>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93587" name="AutoShape 51"/>
          <p:cNvSpPr>
            <a:spLocks noChangeArrowheads="1"/>
          </p:cNvSpPr>
          <p:nvPr/>
        </p:nvSpPr>
        <p:spPr bwMode="auto">
          <a:xfrm>
            <a:off x="3073400" y="3530600"/>
            <a:ext cx="2451100" cy="317500"/>
          </a:xfrm>
          <a:prstGeom prst="curvedUpArrow">
            <a:avLst>
              <a:gd name="adj1" fmla="val 16798"/>
              <a:gd name="adj2" fmla="val 186352"/>
              <a:gd name="adj3" fmla="val 29500"/>
            </a:avLst>
          </a:prstGeom>
          <a:solidFill>
            <a:schemeClr val="hlink"/>
          </a:solidFill>
          <a:ln w="9525">
            <a:solidFill>
              <a:schemeClr val="tx1"/>
            </a:solidFill>
            <a:miter lim="800000"/>
          </a:ln>
        </p:spPr>
        <p:txBody>
          <a:bodyPr wrap="none" lIns="0" tIns="0" rIns="0" bIns="0" anchor="ctr"/>
          <a:lstStyle/>
          <a:p>
            <a:endParaRPr lang="zh-CN" altLang="en-US"/>
          </a:p>
        </p:txBody>
      </p:sp>
      <p:grpSp>
        <p:nvGrpSpPr>
          <p:cNvPr id="4" name="Group 52"/>
          <p:cNvGrpSpPr/>
          <p:nvPr/>
        </p:nvGrpSpPr>
        <p:grpSpPr bwMode="auto">
          <a:xfrm>
            <a:off x="3611563" y="1222375"/>
            <a:ext cx="3535362" cy="396875"/>
            <a:chOff x="2275" y="650"/>
            <a:chExt cx="2227" cy="250"/>
          </a:xfrm>
        </p:grpSpPr>
        <p:sp>
          <p:nvSpPr>
            <p:cNvPr id="115738" name="AutoShape 53"/>
            <p:cNvSpPr>
              <a:spLocks noChangeArrowheads="1"/>
            </p:cNvSpPr>
            <p:nvPr/>
          </p:nvSpPr>
          <p:spPr bwMode="auto">
            <a:xfrm>
              <a:off x="2275" y="650"/>
              <a:ext cx="2227" cy="250"/>
            </a:xfrm>
            <a:prstGeom prst="wedgeRectCallout">
              <a:avLst>
                <a:gd name="adj1" fmla="val 875"/>
                <a:gd name="adj2" fmla="val 487199"/>
              </a:avLst>
            </a:prstGeom>
            <a:solidFill>
              <a:srgbClr val="CCCCFF"/>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1 </a:t>
              </a:r>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sp>
          <p:nvSpPr>
            <p:cNvPr id="115739" name="Line 54"/>
            <p:cNvSpPr>
              <a:spLocks noChangeShapeType="1"/>
            </p:cNvSpPr>
            <p:nvPr/>
          </p:nvSpPr>
          <p:spPr bwMode="auto">
            <a:xfrm>
              <a:off x="3362" y="676"/>
              <a:ext cx="272" cy="0"/>
            </a:xfrm>
            <a:prstGeom prst="line">
              <a:avLst/>
            </a:prstGeom>
            <a:noFill/>
            <a:ln w="19050">
              <a:solidFill>
                <a:schemeClr val="tx1"/>
              </a:solidFill>
              <a:round/>
            </a:ln>
          </p:spPr>
          <p:txBody>
            <a:bodyPr lIns="0" tIns="0" rIns="0" bIns="0"/>
            <a:lstStyle/>
            <a:p>
              <a:endParaRPr lang="zh-CN" altLang="en-US"/>
            </a:p>
          </p:txBody>
        </p:sp>
        <p:sp>
          <p:nvSpPr>
            <p:cNvPr id="115740" name="Line 55"/>
            <p:cNvSpPr>
              <a:spLocks noChangeShapeType="1"/>
            </p:cNvSpPr>
            <p:nvPr/>
          </p:nvSpPr>
          <p:spPr bwMode="auto">
            <a:xfrm>
              <a:off x="3794" y="676"/>
              <a:ext cx="160" cy="0"/>
            </a:xfrm>
            <a:prstGeom prst="line">
              <a:avLst/>
            </a:prstGeom>
            <a:noFill/>
            <a:ln w="19050">
              <a:solidFill>
                <a:schemeClr val="tx1"/>
              </a:solidFill>
              <a:round/>
            </a:ln>
          </p:spPr>
          <p:txBody>
            <a:bodyPr lIns="0" tIns="0" rIns="0" bIns="0"/>
            <a:lstStyle/>
            <a:p>
              <a:endParaRPr lang="zh-CN" altLang="en-US"/>
            </a:p>
          </p:txBody>
        </p:sp>
        <p:sp>
          <p:nvSpPr>
            <p:cNvPr id="115741" name="Line 56"/>
            <p:cNvSpPr>
              <a:spLocks noChangeShapeType="1"/>
            </p:cNvSpPr>
            <p:nvPr/>
          </p:nvSpPr>
          <p:spPr bwMode="auto">
            <a:xfrm>
              <a:off x="4034" y="676"/>
              <a:ext cx="160" cy="0"/>
            </a:xfrm>
            <a:prstGeom prst="line">
              <a:avLst/>
            </a:prstGeom>
            <a:noFill/>
            <a:ln w="19050">
              <a:solidFill>
                <a:schemeClr val="tx1"/>
              </a:solidFill>
              <a:round/>
            </a:ln>
          </p:spPr>
          <p:txBody>
            <a:bodyPr lIns="0" tIns="0" rIns="0" bIns="0"/>
            <a:lstStyle/>
            <a:p>
              <a:endParaRPr lang="zh-CN" altLang="en-US"/>
            </a:p>
          </p:txBody>
        </p:sp>
        <p:sp>
          <p:nvSpPr>
            <p:cNvPr id="115742" name="Line 57"/>
            <p:cNvSpPr>
              <a:spLocks noChangeShapeType="1"/>
            </p:cNvSpPr>
            <p:nvPr/>
          </p:nvSpPr>
          <p:spPr bwMode="auto">
            <a:xfrm>
              <a:off x="2946" y="676"/>
              <a:ext cx="272" cy="0"/>
            </a:xfrm>
            <a:prstGeom prst="line">
              <a:avLst/>
            </a:prstGeom>
            <a:noFill/>
            <a:ln w="19050">
              <a:solidFill>
                <a:schemeClr val="tx1"/>
              </a:solidFill>
              <a:round/>
            </a:ln>
          </p:spPr>
          <p:txBody>
            <a:bodyPr lIns="0" tIns="0" rIns="0" bIns="0"/>
            <a:lstStyle/>
            <a:p>
              <a:endParaRPr lang="zh-CN" altLang="en-US"/>
            </a:p>
          </p:txBody>
        </p:sp>
      </p:grpSp>
      <p:grpSp>
        <p:nvGrpSpPr>
          <p:cNvPr id="5" name="Group 58"/>
          <p:cNvGrpSpPr/>
          <p:nvPr/>
        </p:nvGrpSpPr>
        <p:grpSpPr bwMode="auto">
          <a:xfrm>
            <a:off x="2703513" y="4708525"/>
            <a:ext cx="2544762" cy="409575"/>
            <a:chOff x="1703" y="2966"/>
            <a:chExt cx="1603" cy="258"/>
          </a:xfrm>
        </p:grpSpPr>
        <p:sp>
          <p:nvSpPr>
            <p:cNvPr id="115735" name="AutoShape 59"/>
            <p:cNvSpPr>
              <a:spLocks noChangeArrowheads="1"/>
            </p:cNvSpPr>
            <p:nvPr/>
          </p:nvSpPr>
          <p:spPr bwMode="auto">
            <a:xfrm>
              <a:off x="1703" y="2966"/>
              <a:ext cx="1603" cy="258"/>
            </a:xfrm>
            <a:prstGeom prst="wedgeRectCallout">
              <a:avLst>
                <a:gd name="adj1" fmla="val 21991"/>
                <a:gd name="adj2" fmla="val -335657"/>
              </a:avLst>
            </a:prstGeom>
            <a:solidFill>
              <a:srgbClr val="CCCCFF"/>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a:t>
              </a:r>
              <a:r>
                <a:rPr kumimoji="1" lang="en-US" altLang="zh-CN" sz="2400" b="1">
                  <a:latin typeface="Times New Roman" panose="02020603050405020304" pitchFamily="18" charset="0"/>
                </a:rPr>
                <a:t>0 =</a:t>
              </a:r>
              <a:r>
                <a:rPr kumimoji="1" lang="en-US" altLang="zh-CN" sz="2400" b="1">
                  <a:solidFill>
                    <a:srgbClr val="FF3300"/>
                  </a:solidFill>
                  <a:latin typeface="Times New Roman" panose="02020603050405020304" pitchFamily="18" charset="0"/>
                </a:rPr>
                <a:t> 1 </a:t>
              </a:r>
              <a:endParaRPr kumimoji="1" lang="en-US" altLang="zh-CN" sz="2400" b="1">
                <a:solidFill>
                  <a:srgbClr val="FF3300"/>
                </a:solidFill>
                <a:latin typeface="Times New Roman" panose="02020603050405020304" pitchFamily="18" charset="0"/>
              </a:endParaRPr>
            </a:p>
          </p:txBody>
        </p:sp>
        <p:sp>
          <p:nvSpPr>
            <p:cNvPr id="115736" name="Line 60"/>
            <p:cNvSpPr>
              <a:spLocks noChangeShapeType="1"/>
            </p:cNvSpPr>
            <p:nvPr/>
          </p:nvSpPr>
          <p:spPr bwMode="auto">
            <a:xfrm>
              <a:off x="2364" y="2996"/>
              <a:ext cx="272" cy="0"/>
            </a:xfrm>
            <a:prstGeom prst="line">
              <a:avLst/>
            </a:prstGeom>
            <a:noFill/>
            <a:ln w="19050">
              <a:solidFill>
                <a:schemeClr val="tx1"/>
              </a:solidFill>
              <a:round/>
            </a:ln>
          </p:spPr>
          <p:txBody>
            <a:bodyPr lIns="0" tIns="0" rIns="0" bIns="0"/>
            <a:lstStyle/>
            <a:p>
              <a:endParaRPr lang="zh-CN" altLang="en-US"/>
            </a:p>
          </p:txBody>
        </p:sp>
        <p:sp>
          <p:nvSpPr>
            <p:cNvPr id="115737" name="Line 61"/>
            <p:cNvSpPr>
              <a:spLocks noChangeShapeType="1"/>
            </p:cNvSpPr>
            <p:nvPr/>
          </p:nvSpPr>
          <p:spPr bwMode="auto">
            <a:xfrm>
              <a:off x="2804" y="2996"/>
              <a:ext cx="160" cy="0"/>
            </a:xfrm>
            <a:prstGeom prst="line">
              <a:avLst/>
            </a:prstGeom>
            <a:noFill/>
            <a:ln w="19050">
              <a:solidFill>
                <a:schemeClr val="tx1"/>
              </a:solidFill>
              <a:round/>
            </a:ln>
          </p:spPr>
          <p:txBody>
            <a:bodyPr lIns="0" tIns="0" rIns="0" bIns="0"/>
            <a:lstStyle/>
            <a:p>
              <a:endParaRPr lang="zh-CN" altLang="en-US"/>
            </a:p>
          </p:txBody>
        </p:sp>
      </p:grpSp>
      <p:sp>
        <p:nvSpPr>
          <p:cNvPr id="193598" name="AutoShape 62"/>
          <p:cNvSpPr>
            <a:spLocks noChangeArrowheads="1"/>
          </p:cNvSpPr>
          <p:nvPr/>
        </p:nvSpPr>
        <p:spPr bwMode="auto">
          <a:xfrm>
            <a:off x="528638" y="3867150"/>
            <a:ext cx="3873500" cy="777875"/>
          </a:xfrm>
          <a:prstGeom prst="wedgeRectCallout">
            <a:avLst>
              <a:gd name="adj1" fmla="val -18894"/>
              <a:gd name="adj2" fmla="val -92245"/>
            </a:avLst>
          </a:prstGeom>
          <a:solidFill>
            <a:srgbClr val="CCCCFF"/>
          </a:solidFill>
          <a:ln w="9525">
            <a:solidFill>
              <a:schemeClr val="tx1"/>
            </a:solidFill>
            <a:miter lim="800000"/>
          </a:ln>
        </p:spPr>
        <p:txBody>
          <a:bodyPr lIns="0" tIns="0" rIns="0" bIns="0"/>
          <a:lstStyle/>
          <a:p>
            <a:r>
              <a:rPr kumimoji="1" lang="zh-CN" altLang="en-US" sz="2400" b="1" dirty="0">
                <a:latin typeface="Times New Roman" panose="02020603050405020304" pitchFamily="18" charset="0"/>
              </a:rPr>
              <a:t>　　将新状态</a:t>
            </a:r>
            <a:r>
              <a:rPr kumimoji="1" lang="zh-CN" altLang="en-US" sz="2400" b="1" dirty="0">
                <a:latin typeface="宋体" panose="02010600030101010101" pitchFamily="2" charset="-122"/>
              </a:rPr>
              <a:t>“</a:t>
            </a:r>
            <a:r>
              <a:rPr kumimoji="1" lang="en-US" altLang="zh-CN" sz="2400" b="1" dirty="0">
                <a:latin typeface="Times New Roman" panose="02020603050405020304" pitchFamily="18" charset="0"/>
              </a:rPr>
              <a:t>001</a:t>
            </a:r>
            <a:r>
              <a:rPr kumimoji="1" lang="en-US" altLang="zh-CN" sz="2400" b="1" dirty="0">
                <a:latin typeface="宋体" panose="02010600030101010101" pitchFamily="2" charset="-122"/>
              </a:rPr>
              <a:t>”</a:t>
            </a:r>
            <a:r>
              <a:rPr kumimoji="1" lang="zh-CN" altLang="en-US" sz="2400" b="1" dirty="0">
                <a:latin typeface="Times New Roman" panose="02020603050405020304" pitchFamily="18" charset="0"/>
              </a:rPr>
              <a:t>作为现态，再计算下一个次态。</a:t>
            </a:r>
            <a:endParaRPr kumimoji="1" lang="zh-CN" altLang="en-US" sz="2400" b="1" dirty="0">
              <a:latin typeface="Times New Roman" panose="02020603050405020304" pitchFamily="18" charset="0"/>
            </a:endParaRPr>
          </a:p>
        </p:txBody>
      </p:sp>
      <p:sp>
        <p:nvSpPr>
          <p:cNvPr id="193599" name="AutoShape 63"/>
          <p:cNvSpPr>
            <a:spLocks noChangeArrowheads="1"/>
          </p:cNvSpPr>
          <p:nvPr/>
        </p:nvSpPr>
        <p:spPr bwMode="auto">
          <a:xfrm>
            <a:off x="5416550" y="4492625"/>
            <a:ext cx="3530600" cy="765175"/>
          </a:xfrm>
          <a:prstGeom prst="wedgeRectCallout">
            <a:avLst>
              <a:gd name="adj1" fmla="val 7375"/>
              <a:gd name="adj2" fmla="val -168880"/>
            </a:avLst>
          </a:prstGeom>
          <a:solidFill>
            <a:srgbClr val="CCCCFF"/>
          </a:solidFill>
          <a:ln w="9525">
            <a:solidFill>
              <a:schemeClr val="tx1"/>
            </a:solidFill>
            <a:miter lim="800000"/>
          </a:ln>
        </p:spPr>
        <p:txBody>
          <a:bodyPr lIns="0" tIns="0" rIns="0" bIns="0"/>
          <a:lstStyle/>
          <a:p>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为下降沿，</a:t>
            </a: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满足时钟触发条件。</a:t>
            </a:r>
            <a:endParaRPr kumimoji="1" lang="zh-CN" altLang="en-US" sz="2400" b="1">
              <a:latin typeface="Times New Roman" panose="02020603050405020304" pitchFamily="18" charset="0"/>
            </a:endParaRPr>
          </a:p>
        </p:txBody>
      </p:sp>
      <p:grpSp>
        <p:nvGrpSpPr>
          <p:cNvPr id="6" name="Group 64"/>
          <p:cNvGrpSpPr/>
          <p:nvPr/>
        </p:nvGrpSpPr>
        <p:grpSpPr bwMode="auto">
          <a:xfrm>
            <a:off x="622300" y="5419725"/>
            <a:ext cx="4246563" cy="409575"/>
            <a:chOff x="392" y="3414"/>
            <a:chExt cx="2675" cy="258"/>
          </a:xfrm>
        </p:grpSpPr>
        <p:sp>
          <p:nvSpPr>
            <p:cNvPr id="115732" name="AutoShape 65"/>
            <p:cNvSpPr>
              <a:spLocks noChangeArrowheads="1"/>
            </p:cNvSpPr>
            <p:nvPr/>
          </p:nvSpPr>
          <p:spPr bwMode="auto">
            <a:xfrm>
              <a:off x="392" y="3414"/>
              <a:ext cx="2675" cy="258"/>
            </a:xfrm>
            <a:prstGeom prst="wedgeRectCallout">
              <a:avLst>
                <a:gd name="adj1" fmla="val 25139"/>
                <a:gd name="adj2" fmla="val -510852"/>
              </a:avLst>
            </a:prstGeom>
            <a:solidFill>
              <a:srgbClr val="FFCCFF">
                <a:alpha val="50195"/>
              </a:srgbClr>
            </a:solidFill>
            <a:ln w="9525">
              <a:solidFill>
                <a:schemeClr val="tx1"/>
              </a:solidFill>
              <a:miter lim="800000"/>
            </a:ln>
          </p:spPr>
          <p:txBody>
            <a:bodyPr lIns="0" tIns="0" rIns="0" bIns="0"/>
            <a:lstStyle/>
            <a:p>
              <a:r>
                <a:rPr kumimoji="1" lang="en-US" altLang="zh-CN" sz="2400" b="1" i="1" dirty="0">
                  <a:latin typeface="Times New Roman" panose="02020603050405020304" pitchFamily="18" charset="0"/>
                </a:rPr>
                <a:t> Q</a:t>
              </a:r>
              <a:r>
                <a:rPr kumimoji="1" lang="en-US" altLang="zh-CN" sz="2400" b="1" baseline="-25000" dirty="0">
                  <a:latin typeface="Times New Roman" panose="02020603050405020304" pitchFamily="18" charset="0"/>
                </a:rPr>
                <a:t>2</a:t>
              </a:r>
              <a:r>
                <a:rPr kumimoji="1" lang="en-US" altLang="zh-CN" sz="2400" b="1" i="1" baseline="30000" dirty="0">
                  <a:latin typeface="Times New Roman" panose="02020603050405020304" pitchFamily="18" charset="0"/>
                </a:rPr>
                <a:t>n</a:t>
              </a:r>
              <a:r>
                <a:rPr kumimoji="1" lang="en-US" altLang="zh-CN" sz="2400" b="1" baseline="30000" dirty="0">
                  <a:latin typeface="Times New Roman" panose="02020603050405020304" pitchFamily="18" charset="0"/>
                </a:rPr>
                <a:t>+1</a:t>
              </a:r>
              <a:r>
                <a:rPr kumimoji="1" lang="en-US" altLang="zh-CN" sz="2400" b="1" i="1" dirty="0">
                  <a:latin typeface="Times New Roman" panose="02020603050405020304" pitchFamily="18" charset="0"/>
                </a:rPr>
                <a:t>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 Q</a:t>
              </a:r>
              <a:r>
                <a:rPr kumimoji="1" lang="en-US" altLang="zh-CN" sz="2400" b="1" baseline="-25000" dirty="0">
                  <a:latin typeface="Times New Roman" panose="02020603050405020304" pitchFamily="18" charset="0"/>
                </a:rPr>
                <a:t>1</a:t>
              </a:r>
              <a:r>
                <a:rPr kumimoji="1" lang="en-US" altLang="zh-CN" sz="2400" b="1" i="1" baseline="30000" dirty="0">
                  <a:latin typeface="Times New Roman" panose="02020603050405020304" pitchFamily="18" charset="0"/>
                </a:rPr>
                <a:t>n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a:t>
              </a:r>
              <a:r>
                <a:rPr kumimoji="1" lang="en-US" altLang="zh-CN" sz="2400" b="1" i="1" baseline="30000" dirty="0">
                  <a:latin typeface="Times New Roman" panose="02020603050405020304" pitchFamily="18" charset="0"/>
                </a:rPr>
                <a:t>n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2</a:t>
              </a:r>
              <a:r>
                <a:rPr kumimoji="1" lang="en-US" altLang="zh-CN" sz="2400" b="1" i="1" baseline="30000" dirty="0">
                  <a:latin typeface="Times New Roman" panose="02020603050405020304" pitchFamily="18" charset="0"/>
                </a:rPr>
                <a:t>n </a:t>
              </a:r>
              <a:r>
                <a:rPr kumimoji="1" lang="en-US" altLang="zh-CN" sz="2400" b="1" dirty="0">
                  <a:latin typeface="Times New Roman" panose="02020603050405020304" pitchFamily="18" charset="0"/>
                </a:rPr>
                <a:t>=</a:t>
              </a:r>
              <a:r>
                <a:rPr kumimoji="1" lang="en-US" altLang="zh-CN" sz="2400" b="1" dirty="0">
                  <a:solidFill>
                    <a:srgbClr val="FF3300"/>
                  </a:solidFill>
                  <a:latin typeface="Times New Roman" panose="02020603050405020304" pitchFamily="18" charset="0"/>
                </a:rPr>
                <a:t> 0 </a:t>
              </a:r>
              <a:r>
                <a:rPr kumimoji="1" lang="en-US" altLang="zh-CN" sz="2400" b="1" dirty="0">
                  <a:latin typeface="Times New Roman" panose="02020603050405020304" pitchFamily="18" charset="0"/>
                </a:rPr>
                <a:t>·</a:t>
              </a:r>
              <a:r>
                <a:rPr kumimoji="1" lang="en-US" altLang="zh-CN" sz="2400" b="1" dirty="0">
                  <a:solidFill>
                    <a:srgbClr val="FF3300"/>
                  </a:solidFill>
                  <a:latin typeface="Times New Roman" panose="02020603050405020304" pitchFamily="18" charset="0"/>
                </a:rPr>
                <a:t> 1 </a:t>
              </a:r>
              <a:r>
                <a:rPr kumimoji="1" lang="en-US" altLang="zh-CN" sz="2400" b="1" dirty="0">
                  <a:latin typeface="Times New Roman" panose="02020603050405020304" pitchFamily="18" charset="0"/>
                </a:rPr>
                <a:t>·</a:t>
              </a:r>
              <a:r>
                <a:rPr kumimoji="1" lang="en-US" altLang="zh-CN" sz="2400" b="1" dirty="0">
                  <a:solidFill>
                    <a:srgbClr val="FF3300"/>
                  </a:solidFill>
                  <a:latin typeface="Times New Roman" panose="02020603050405020304" pitchFamily="18" charset="0"/>
                </a:rPr>
                <a:t> 0 </a:t>
              </a:r>
              <a:r>
                <a:rPr kumimoji="1" lang="en-US" altLang="zh-CN" sz="2400" b="1" dirty="0">
                  <a:latin typeface="Times New Roman" panose="02020603050405020304" pitchFamily="18" charset="0"/>
                </a:rPr>
                <a:t>=</a:t>
              </a:r>
              <a:r>
                <a:rPr kumimoji="1" lang="en-US" altLang="zh-CN" sz="2400" b="1" dirty="0">
                  <a:solidFill>
                    <a:srgbClr val="FF3300"/>
                  </a:solidFill>
                  <a:latin typeface="Times New Roman" panose="02020603050405020304" pitchFamily="18" charset="0"/>
                </a:rPr>
                <a:t> </a:t>
              </a: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p:txBody>
        </p:sp>
        <p:sp>
          <p:nvSpPr>
            <p:cNvPr id="115733" name="Line 66"/>
            <p:cNvSpPr>
              <a:spLocks noChangeShapeType="1"/>
            </p:cNvSpPr>
            <p:nvPr/>
          </p:nvSpPr>
          <p:spPr bwMode="auto">
            <a:xfrm>
              <a:off x="1661" y="3444"/>
              <a:ext cx="272" cy="0"/>
            </a:xfrm>
            <a:prstGeom prst="line">
              <a:avLst/>
            </a:prstGeom>
            <a:noFill/>
            <a:ln w="19050">
              <a:solidFill>
                <a:schemeClr val="tx1"/>
              </a:solidFill>
              <a:round/>
            </a:ln>
          </p:spPr>
          <p:txBody>
            <a:bodyPr lIns="0" tIns="0" rIns="0" bIns="0"/>
            <a:lstStyle/>
            <a:p>
              <a:endParaRPr lang="zh-CN" altLang="en-US"/>
            </a:p>
          </p:txBody>
        </p:sp>
        <p:sp>
          <p:nvSpPr>
            <p:cNvPr id="115734" name="Line 67"/>
            <p:cNvSpPr>
              <a:spLocks noChangeShapeType="1"/>
            </p:cNvSpPr>
            <p:nvPr/>
          </p:nvSpPr>
          <p:spPr bwMode="auto">
            <a:xfrm>
              <a:off x="2573" y="3444"/>
              <a:ext cx="160" cy="0"/>
            </a:xfrm>
            <a:prstGeom prst="line">
              <a:avLst/>
            </a:prstGeom>
            <a:noFill/>
            <a:ln w="19050">
              <a:solidFill>
                <a:schemeClr val="tx1"/>
              </a:solidFill>
              <a:round/>
            </a:ln>
          </p:spPr>
          <p:txBody>
            <a:bodyPr lIns="0" tIns="0" rIns="0" bIns="0"/>
            <a:lstStyle/>
            <a:p>
              <a:endParaRPr lang="zh-CN" altLang="en-US"/>
            </a:p>
          </p:txBody>
        </p:sp>
      </p:grpSp>
      <p:sp>
        <p:nvSpPr>
          <p:cNvPr id="193604" name="AutoShape 68"/>
          <p:cNvSpPr>
            <a:spLocks noChangeArrowheads="1"/>
          </p:cNvSpPr>
          <p:nvPr/>
        </p:nvSpPr>
        <p:spPr bwMode="auto">
          <a:xfrm>
            <a:off x="5527675" y="3829050"/>
            <a:ext cx="1579563" cy="396875"/>
          </a:xfrm>
          <a:prstGeom prst="wedgeRectCallout">
            <a:avLst>
              <a:gd name="adj1" fmla="val -17236"/>
              <a:gd name="adj2" fmla="val -134398"/>
            </a:avLst>
          </a:prstGeom>
          <a:solidFill>
            <a:srgbClr val="00CC00">
              <a:alpha val="50195"/>
            </a:srgbClr>
          </a:solidFill>
          <a:ln w="9525">
            <a:solidFill>
              <a:schemeClr val="tx1"/>
            </a:solidFill>
            <a:miter lim="800000"/>
          </a:ln>
        </p:spPr>
        <p:txBody>
          <a:bodyPr lIns="0" tIns="0" rIns="0" bIns="0"/>
          <a:lstStyle/>
          <a:p>
            <a:r>
              <a:rPr kumimoji="1" lang="en-US" altLang="zh-CN" sz="2400" b="1" i="1" dirty="0">
                <a:latin typeface="Times New Roman" panose="02020603050405020304" pitchFamily="18" charset="0"/>
              </a:rPr>
              <a:t> Y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 Q</a:t>
            </a:r>
            <a:r>
              <a:rPr kumimoji="1" lang="en-US" altLang="zh-CN" sz="2400" b="1" baseline="-25000" dirty="0">
                <a:latin typeface="Times New Roman" panose="02020603050405020304" pitchFamily="18" charset="0"/>
              </a:rPr>
              <a:t>2</a:t>
            </a:r>
            <a:r>
              <a:rPr kumimoji="1" lang="en-US" altLang="zh-CN" sz="2400" b="1" i="1" baseline="30000" dirty="0">
                <a:latin typeface="Times New Roman" panose="02020603050405020304" pitchFamily="18" charset="0"/>
              </a:rPr>
              <a:t>n</a:t>
            </a:r>
            <a:r>
              <a:rPr kumimoji="1" lang="en-US" altLang="zh-CN" sz="2400" b="1" i="1" dirty="0">
                <a:latin typeface="Times New Roman" panose="02020603050405020304" pitchFamily="18" charset="0"/>
              </a:rPr>
              <a:t> </a:t>
            </a:r>
            <a:r>
              <a:rPr kumimoji="1" lang="en-US" altLang="zh-CN" sz="2400" b="1" dirty="0">
                <a:latin typeface="Times New Roman" panose="02020603050405020304" pitchFamily="18" charset="0"/>
              </a:rPr>
              <a:t>= 0</a:t>
            </a:r>
            <a:endParaRPr kumimoji="1"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3598"/>
                                        </p:tgtEl>
                                        <p:attrNameLst>
                                          <p:attrName>style.visibility</p:attrName>
                                        </p:attrNameLst>
                                      </p:cBhvr>
                                      <p:to>
                                        <p:strVal val="visible"/>
                                      </p:to>
                                    </p:set>
                                    <p:anim calcmode="lin" valueType="num">
                                      <p:cBhvr additive="base">
                                        <p:cTn id="11" dur="500" fill="hold"/>
                                        <p:tgtEl>
                                          <p:spTgt spid="193598"/>
                                        </p:tgtEl>
                                        <p:attrNameLst>
                                          <p:attrName>ppt_x</p:attrName>
                                        </p:attrNameLst>
                                      </p:cBhvr>
                                      <p:tavLst>
                                        <p:tav tm="0">
                                          <p:val>
                                            <p:strVal val="0-#ppt_w/2"/>
                                          </p:val>
                                        </p:tav>
                                        <p:tav tm="100000">
                                          <p:val>
                                            <p:strVal val="#ppt_x"/>
                                          </p:val>
                                        </p:tav>
                                      </p:tavLst>
                                    </p:anim>
                                    <p:anim calcmode="lin" valueType="num">
                                      <p:cBhvr additive="base">
                                        <p:cTn id="12" dur="500" fill="hold"/>
                                        <p:tgtEl>
                                          <p:spTgt spid="1935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59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93582"/>
                                        </p:tgtEl>
                                        <p:attrNameLst>
                                          <p:attrName>style.visibility</p:attrName>
                                        </p:attrNameLst>
                                      </p:cBhvr>
                                      <p:to>
                                        <p:strVal val="visible"/>
                                      </p:to>
                                    </p:set>
                                    <p:anim calcmode="lin" valueType="num">
                                      <p:cBhvr additive="base">
                                        <p:cTn id="17" dur="500" fill="hold"/>
                                        <p:tgtEl>
                                          <p:spTgt spid="193582"/>
                                        </p:tgtEl>
                                        <p:attrNameLst>
                                          <p:attrName>ppt_x</p:attrName>
                                        </p:attrNameLst>
                                      </p:cBhvr>
                                      <p:tavLst>
                                        <p:tav tm="0">
                                          <p:val>
                                            <p:strVal val="1+#ppt_w/2"/>
                                          </p:val>
                                        </p:tav>
                                        <p:tav tm="100000">
                                          <p:val>
                                            <p:strVal val="#ppt_x"/>
                                          </p:val>
                                        </p:tav>
                                      </p:tavLst>
                                    </p:anim>
                                    <p:anim calcmode="lin" valueType="num">
                                      <p:cBhvr additive="base">
                                        <p:cTn id="18" dur="500" fill="hold"/>
                                        <p:tgtEl>
                                          <p:spTgt spid="1935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3575"/>
                                        </p:tgtEl>
                                        <p:attrNameLst>
                                          <p:attrName>style.visibility</p:attrName>
                                        </p:attrNameLst>
                                      </p:cBhvr>
                                      <p:to>
                                        <p:strVal val="visible"/>
                                      </p:to>
                                    </p:set>
                                    <p:animEffect transition="in" filter="blinds(horizontal)">
                                      <p:cBhvr>
                                        <p:cTn id="29" dur="500"/>
                                        <p:tgtEl>
                                          <p:spTgt spid="19357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3585"/>
                                        </p:tgtEl>
                                        <p:attrNameLst>
                                          <p:attrName>style.visibility</p:attrName>
                                        </p:attrNameLst>
                                      </p:cBhvr>
                                      <p:to>
                                        <p:strVal val="visible"/>
                                      </p:to>
                                    </p:set>
                                    <p:animEffect transition="in" filter="blinds(horizontal)">
                                      <p:cBhvr>
                                        <p:cTn id="34" dur="500"/>
                                        <p:tgtEl>
                                          <p:spTgt spid="19358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93587"/>
                                        </p:tgtEl>
                                        <p:attrNameLst>
                                          <p:attrName>style.visibility</p:attrName>
                                        </p:attrNameLst>
                                      </p:cBhvr>
                                      <p:to>
                                        <p:strVal val="visible"/>
                                      </p:to>
                                    </p:set>
                                    <p:animEffect transition="in" filter="wipe(left)">
                                      <p:cBhvr>
                                        <p:cTn id="38" dur="500"/>
                                        <p:tgtEl>
                                          <p:spTgt spid="193587"/>
                                        </p:tgtEl>
                                      </p:cBhvr>
                                    </p:animEffect>
                                  </p:childTnLst>
                                </p:cTn>
                              </p:par>
                            </p:childTnLst>
                          </p:cTn>
                        </p:par>
                        <p:par>
                          <p:cTn id="39" fill="hold">
                            <p:stCondLst>
                              <p:cond delay="1000"/>
                            </p:stCondLst>
                            <p:childTnLst>
                              <p:par>
                                <p:cTn id="40" presetID="3" presetClass="entr" presetSubtype="10" fill="hold" grpId="0" nodeType="afterEffect">
                                  <p:stCondLst>
                                    <p:cond delay="0"/>
                                  </p:stCondLst>
                                  <p:childTnLst>
                                    <p:set>
                                      <p:cBhvr>
                                        <p:cTn id="41" dur="1" fill="hold">
                                          <p:stCondLst>
                                            <p:cond delay="0"/>
                                          </p:stCondLst>
                                        </p:cTn>
                                        <p:tgtEl>
                                          <p:spTgt spid="193586"/>
                                        </p:tgtEl>
                                        <p:attrNameLst>
                                          <p:attrName>style.visibility</p:attrName>
                                        </p:attrNameLst>
                                      </p:cBhvr>
                                      <p:to>
                                        <p:strVal val="visible"/>
                                      </p:to>
                                    </p:set>
                                    <p:animEffect transition="in" filter="blinds(horizontal)">
                                      <p:cBhvr>
                                        <p:cTn id="42" dur="500"/>
                                        <p:tgtEl>
                                          <p:spTgt spid="193586"/>
                                        </p:tgtEl>
                                      </p:cBhvr>
                                    </p:animEffect>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193584"/>
                                        </p:tgtEl>
                                        <p:attrNameLst>
                                          <p:attrName>style.visibility</p:attrName>
                                        </p:attrNameLst>
                                      </p:cBhvr>
                                      <p:to>
                                        <p:strVal val="visible"/>
                                      </p:to>
                                    </p:set>
                                    <p:anim calcmode="lin" valueType="num">
                                      <p:cBhvr additive="base">
                                        <p:cTn id="46" dur="500" fill="hold"/>
                                        <p:tgtEl>
                                          <p:spTgt spid="193584"/>
                                        </p:tgtEl>
                                        <p:attrNameLst>
                                          <p:attrName>ppt_x</p:attrName>
                                        </p:attrNameLst>
                                      </p:cBhvr>
                                      <p:tavLst>
                                        <p:tav tm="0">
                                          <p:val>
                                            <p:strVal val="1+#ppt_w/2"/>
                                          </p:val>
                                        </p:tav>
                                        <p:tav tm="100000">
                                          <p:val>
                                            <p:strVal val="#ppt_x"/>
                                          </p:val>
                                        </p:tav>
                                      </p:tavLst>
                                    </p:anim>
                                    <p:anim calcmode="lin" valueType="num">
                                      <p:cBhvr additive="base">
                                        <p:cTn id="47" dur="500" fill="hold"/>
                                        <p:tgtEl>
                                          <p:spTgt spid="193584"/>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 presetClass="entr" presetSubtype="2" fill="hold" grpId="0" nodeType="afterEffect">
                                  <p:stCondLst>
                                    <p:cond delay="0"/>
                                  </p:stCondLst>
                                  <p:childTnLst>
                                    <p:set>
                                      <p:cBhvr>
                                        <p:cTn id="50" dur="1" fill="hold">
                                          <p:stCondLst>
                                            <p:cond delay="0"/>
                                          </p:stCondLst>
                                        </p:cTn>
                                        <p:tgtEl>
                                          <p:spTgt spid="193599"/>
                                        </p:tgtEl>
                                        <p:attrNameLst>
                                          <p:attrName>style.visibility</p:attrName>
                                        </p:attrNameLst>
                                      </p:cBhvr>
                                      <p:to>
                                        <p:strVal val="visible"/>
                                      </p:to>
                                    </p:set>
                                    <p:anim calcmode="lin" valueType="num">
                                      <p:cBhvr additive="base">
                                        <p:cTn id="51" dur="500" fill="hold"/>
                                        <p:tgtEl>
                                          <p:spTgt spid="193599"/>
                                        </p:tgtEl>
                                        <p:attrNameLst>
                                          <p:attrName>ppt_x</p:attrName>
                                        </p:attrNameLst>
                                      </p:cBhvr>
                                      <p:tavLst>
                                        <p:tav tm="0">
                                          <p:val>
                                            <p:strVal val="1+#ppt_w/2"/>
                                          </p:val>
                                        </p:tav>
                                        <p:tav tm="100000">
                                          <p:val>
                                            <p:strVal val="#ppt_x"/>
                                          </p:val>
                                        </p:tav>
                                      </p:tavLst>
                                    </p:anim>
                                    <p:anim calcmode="lin" valueType="num">
                                      <p:cBhvr additive="base">
                                        <p:cTn id="52" dur="500" fill="hold"/>
                                        <p:tgtEl>
                                          <p:spTgt spid="19359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59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93576"/>
                                        </p:tgtEl>
                                        <p:attrNameLst>
                                          <p:attrName>style.visibility</p:attrName>
                                        </p:attrNameLst>
                                      </p:cBhvr>
                                      <p:to>
                                        <p:strVal val="visible"/>
                                      </p:to>
                                    </p:set>
                                    <p:animEffect transition="in" filter="blinds(horizontal)">
                                      <p:cBhvr>
                                        <p:cTn id="63" dur="500"/>
                                        <p:tgtEl>
                                          <p:spTgt spid="19357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93583"/>
                                        </p:tgtEl>
                                        <p:attrNameLst>
                                          <p:attrName>style.visibility</p:attrName>
                                        </p:attrNameLst>
                                      </p:cBhvr>
                                      <p:to>
                                        <p:strVal val="visible"/>
                                      </p:to>
                                    </p:set>
                                    <p:anim calcmode="lin" valueType="num">
                                      <p:cBhvr additive="base">
                                        <p:cTn id="68" dur="500" fill="hold"/>
                                        <p:tgtEl>
                                          <p:spTgt spid="193583"/>
                                        </p:tgtEl>
                                        <p:attrNameLst>
                                          <p:attrName>ppt_x</p:attrName>
                                        </p:attrNameLst>
                                      </p:cBhvr>
                                      <p:tavLst>
                                        <p:tav tm="0">
                                          <p:val>
                                            <p:strVal val="1+#ppt_w/2"/>
                                          </p:val>
                                        </p:tav>
                                        <p:tav tm="100000">
                                          <p:val>
                                            <p:strVal val="#ppt_x"/>
                                          </p:val>
                                        </p:tav>
                                      </p:tavLst>
                                    </p:anim>
                                    <p:anim calcmode="lin" valueType="num">
                                      <p:cBhvr additive="base">
                                        <p:cTn id="69" dur="500" fill="hold"/>
                                        <p:tgtEl>
                                          <p:spTgt spid="193583"/>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 calcmode="lin" valueType="num">
                                      <p:cBhvr additive="base">
                                        <p:cTn id="74" dur="500" fill="hold"/>
                                        <p:tgtEl>
                                          <p:spTgt spid="6"/>
                                        </p:tgtEl>
                                        <p:attrNameLst>
                                          <p:attrName>ppt_x</p:attrName>
                                        </p:attrNameLst>
                                      </p:cBhvr>
                                      <p:tavLst>
                                        <p:tav tm="0">
                                          <p:val>
                                            <p:strVal val="#ppt_x"/>
                                          </p:val>
                                        </p:tav>
                                        <p:tav tm="100000">
                                          <p:val>
                                            <p:strVal val="#ppt_x"/>
                                          </p:val>
                                        </p:tav>
                                      </p:tavLst>
                                    </p:anim>
                                    <p:anim calcmode="lin" valueType="num">
                                      <p:cBhvr additive="base">
                                        <p:cTn id="75"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93577"/>
                                        </p:tgtEl>
                                        <p:attrNameLst>
                                          <p:attrName>style.visibility</p:attrName>
                                        </p:attrNameLst>
                                      </p:cBhvr>
                                      <p:to>
                                        <p:strVal val="visible"/>
                                      </p:to>
                                    </p:set>
                                    <p:animEffect transition="in" filter="blinds(horizontal)">
                                      <p:cBhvr>
                                        <p:cTn id="80" dur="500"/>
                                        <p:tgtEl>
                                          <p:spTgt spid="193577"/>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93604"/>
                                        </p:tgtEl>
                                        <p:attrNameLst>
                                          <p:attrName>style.visibility</p:attrName>
                                        </p:attrNameLst>
                                      </p:cBhvr>
                                      <p:to>
                                        <p:strVal val="visible"/>
                                      </p:to>
                                    </p:set>
                                    <p:anim calcmode="lin" valueType="num">
                                      <p:cBhvr additive="base">
                                        <p:cTn id="85" dur="500" fill="hold"/>
                                        <p:tgtEl>
                                          <p:spTgt spid="193604"/>
                                        </p:tgtEl>
                                        <p:attrNameLst>
                                          <p:attrName>ppt_x</p:attrName>
                                        </p:attrNameLst>
                                      </p:cBhvr>
                                      <p:tavLst>
                                        <p:tav tm="0">
                                          <p:val>
                                            <p:strVal val="1+#ppt_w/2"/>
                                          </p:val>
                                        </p:tav>
                                        <p:tav tm="100000">
                                          <p:val>
                                            <p:strVal val="#ppt_x"/>
                                          </p:val>
                                        </p:tav>
                                      </p:tavLst>
                                    </p:anim>
                                    <p:anim calcmode="lin" valueType="num">
                                      <p:cBhvr additive="base">
                                        <p:cTn id="86" dur="500" fill="hold"/>
                                        <p:tgtEl>
                                          <p:spTgt spid="1936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604"/>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93574"/>
                                        </p:tgtEl>
                                        <p:attrNameLst>
                                          <p:attrName>style.visibility</p:attrName>
                                        </p:attrNameLst>
                                      </p:cBhvr>
                                      <p:to>
                                        <p:strVal val="visible"/>
                                      </p:to>
                                    </p:set>
                                    <p:animEffect transition="in" filter="blinds(horizontal)">
                                      <p:cBhvr>
                                        <p:cTn id="91" dur="500"/>
                                        <p:tgtEl>
                                          <p:spTgt spid="19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4" grpId="0" autoUpdateAnimBg="0"/>
      <p:bldP spid="193575" grpId="0" autoUpdateAnimBg="0"/>
      <p:bldP spid="193576" grpId="0" autoUpdateAnimBg="0"/>
      <p:bldP spid="193577" grpId="0" autoUpdateAnimBg="0"/>
      <p:bldP spid="193582" grpId="0" animBg="1"/>
      <p:bldP spid="193583" grpId="0" animBg="1"/>
      <p:bldP spid="193584" grpId="0" animBg="1"/>
      <p:bldP spid="193585" grpId="0" autoUpdateAnimBg="0"/>
      <p:bldP spid="193586" grpId="0" autoUpdateAnimBg="0"/>
      <p:bldP spid="193587" grpId="0" animBg="1"/>
      <p:bldP spid="193598" grpId="0" animBg="1" autoUpdateAnimBg="0"/>
      <p:bldP spid="193599" grpId="0" animBg="1" autoUpdateAnimBg="0"/>
      <p:bldP spid="193604"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2"/>
          <p:cNvGrpSpPr/>
          <p:nvPr/>
        </p:nvGrpSpPr>
        <p:grpSpPr bwMode="auto">
          <a:xfrm>
            <a:off x="938213" y="871538"/>
            <a:ext cx="7545387" cy="3754437"/>
            <a:chOff x="591" y="429"/>
            <a:chExt cx="4753" cy="2365"/>
          </a:xfrm>
        </p:grpSpPr>
        <p:sp>
          <p:nvSpPr>
            <p:cNvPr id="116789" name="Rectangle 3"/>
            <p:cNvSpPr>
              <a:spLocks noChangeArrowheads="1"/>
            </p:cNvSpPr>
            <p:nvPr/>
          </p:nvSpPr>
          <p:spPr bwMode="auto">
            <a:xfrm>
              <a:off x="591" y="429"/>
              <a:ext cx="1921" cy="288"/>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列状态转换真值表</a:t>
              </a:r>
              <a:endParaRPr kumimoji="1" lang="zh-CN" altLang="en-US" sz="2400" b="1" baseline="-25000">
                <a:solidFill>
                  <a:srgbClr val="FF3300"/>
                </a:solidFill>
                <a:latin typeface="Times New Roman" panose="02020603050405020304" pitchFamily="18" charset="0"/>
              </a:endParaRPr>
            </a:p>
          </p:txBody>
        </p:sp>
        <p:sp>
          <p:nvSpPr>
            <p:cNvPr id="116790" name="Rectangle 4"/>
            <p:cNvSpPr>
              <a:spLocks noChangeArrowheads="1"/>
            </p:cNvSpPr>
            <p:nvPr/>
          </p:nvSpPr>
          <p:spPr bwMode="auto">
            <a:xfrm>
              <a:off x="824" y="821"/>
              <a:ext cx="2593" cy="288"/>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设初始状态为</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 000</a:t>
              </a:r>
              <a:endParaRPr kumimoji="1" lang="en-US" altLang="zh-CN" sz="2400" b="1" baseline="-25000">
                <a:solidFill>
                  <a:srgbClr val="FF3300"/>
                </a:solidFill>
                <a:latin typeface="Times New Roman" panose="02020603050405020304" pitchFamily="18" charset="0"/>
              </a:endParaRPr>
            </a:p>
          </p:txBody>
        </p:sp>
        <p:sp>
          <p:nvSpPr>
            <p:cNvPr id="116791" name="Rectangle 5"/>
            <p:cNvSpPr>
              <a:spLocks noChangeArrowheads="1"/>
            </p:cNvSpPr>
            <p:nvPr/>
          </p:nvSpPr>
          <p:spPr bwMode="auto">
            <a:xfrm>
              <a:off x="3544" y="164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92" name="Rectangle 6"/>
            <p:cNvSpPr>
              <a:spLocks noChangeArrowheads="1"/>
            </p:cNvSpPr>
            <p:nvPr/>
          </p:nvSpPr>
          <p:spPr bwMode="auto">
            <a:xfrm>
              <a:off x="3096" y="164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93" name="Rectangle 7"/>
            <p:cNvSpPr>
              <a:spLocks noChangeArrowheads="1"/>
            </p:cNvSpPr>
            <p:nvPr/>
          </p:nvSpPr>
          <p:spPr bwMode="auto">
            <a:xfrm>
              <a:off x="2632" y="164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94" name="Rectangle 8"/>
            <p:cNvSpPr>
              <a:spLocks noChangeArrowheads="1"/>
            </p:cNvSpPr>
            <p:nvPr/>
          </p:nvSpPr>
          <p:spPr bwMode="auto">
            <a:xfrm>
              <a:off x="2151" y="164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95" name="Rectangle 9"/>
            <p:cNvSpPr>
              <a:spLocks noChangeArrowheads="1"/>
            </p:cNvSpPr>
            <p:nvPr/>
          </p:nvSpPr>
          <p:spPr bwMode="auto">
            <a:xfrm>
              <a:off x="1725"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96" name="Rectangle 10"/>
            <p:cNvSpPr>
              <a:spLocks noChangeArrowheads="1"/>
            </p:cNvSpPr>
            <p:nvPr/>
          </p:nvSpPr>
          <p:spPr bwMode="auto">
            <a:xfrm>
              <a:off x="1298" y="164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97" name="Rectangle 11"/>
            <p:cNvSpPr>
              <a:spLocks noChangeArrowheads="1"/>
            </p:cNvSpPr>
            <p:nvPr/>
          </p:nvSpPr>
          <p:spPr bwMode="auto">
            <a:xfrm>
              <a:off x="872"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98" name="Line 12"/>
            <p:cNvSpPr>
              <a:spLocks noChangeShapeType="1"/>
            </p:cNvSpPr>
            <p:nvPr/>
          </p:nvSpPr>
          <p:spPr bwMode="auto">
            <a:xfrm>
              <a:off x="872" y="1184"/>
              <a:ext cx="4472" cy="0"/>
            </a:xfrm>
            <a:prstGeom prst="line">
              <a:avLst/>
            </a:prstGeom>
            <a:noFill/>
            <a:ln w="28575" cap="sq">
              <a:solidFill>
                <a:schemeClr val="tx1"/>
              </a:solidFill>
              <a:round/>
            </a:ln>
          </p:spPr>
          <p:txBody>
            <a:bodyPr lIns="0" tIns="0" rIns="0" bIns="0"/>
            <a:lstStyle/>
            <a:p>
              <a:endParaRPr lang="zh-CN" altLang="en-US"/>
            </a:p>
          </p:txBody>
        </p:sp>
        <p:sp>
          <p:nvSpPr>
            <p:cNvPr id="116799" name="Line 13"/>
            <p:cNvSpPr>
              <a:spLocks noChangeShapeType="1"/>
            </p:cNvSpPr>
            <p:nvPr/>
          </p:nvSpPr>
          <p:spPr bwMode="auto">
            <a:xfrm>
              <a:off x="872" y="1414"/>
              <a:ext cx="4472" cy="0"/>
            </a:xfrm>
            <a:prstGeom prst="line">
              <a:avLst/>
            </a:prstGeom>
            <a:noFill/>
            <a:ln w="12700">
              <a:solidFill>
                <a:schemeClr val="tx1"/>
              </a:solidFill>
              <a:round/>
            </a:ln>
          </p:spPr>
          <p:txBody>
            <a:bodyPr lIns="0" tIns="0" rIns="0" bIns="0"/>
            <a:lstStyle/>
            <a:p>
              <a:endParaRPr lang="zh-CN" altLang="en-US"/>
            </a:p>
          </p:txBody>
        </p:sp>
        <p:sp>
          <p:nvSpPr>
            <p:cNvPr id="116800" name="Line 14"/>
            <p:cNvSpPr>
              <a:spLocks noChangeShapeType="1"/>
            </p:cNvSpPr>
            <p:nvPr/>
          </p:nvSpPr>
          <p:spPr bwMode="auto">
            <a:xfrm>
              <a:off x="872" y="1644"/>
              <a:ext cx="4472" cy="0"/>
            </a:xfrm>
            <a:prstGeom prst="line">
              <a:avLst/>
            </a:prstGeom>
            <a:noFill/>
            <a:ln w="12700">
              <a:solidFill>
                <a:schemeClr val="tx1"/>
              </a:solidFill>
              <a:round/>
            </a:ln>
          </p:spPr>
          <p:txBody>
            <a:bodyPr lIns="0" tIns="0" rIns="0" bIns="0"/>
            <a:lstStyle/>
            <a:p>
              <a:endParaRPr lang="zh-CN" altLang="en-US"/>
            </a:p>
          </p:txBody>
        </p:sp>
        <p:sp>
          <p:nvSpPr>
            <p:cNvPr id="116801" name="Line 15"/>
            <p:cNvSpPr>
              <a:spLocks noChangeShapeType="1"/>
            </p:cNvSpPr>
            <p:nvPr/>
          </p:nvSpPr>
          <p:spPr bwMode="auto">
            <a:xfrm>
              <a:off x="872" y="1184"/>
              <a:ext cx="0" cy="1610"/>
            </a:xfrm>
            <a:prstGeom prst="line">
              <a:avLst/>
            </a:prstGeom>
            <a:noFill/>
            <a:ln w="28575" cap="sq">
              <a:solidFill>
                <a:schemeClr val="tx1"/>
              </a:solidFill>
              <a:round/>
            </a:ln>
          </p:spPr>
          <p:txBody>
            <a:bodyPr lIns="0" tIns="0" rIns="0" bIns="0"/>
            <a:lstStyle/>
            <a:p>
              <a:endParaRPr lang="zh-CN" altLang="en-US"/>
            </a:p>
          </p:txBody>
        </p:sp>
        <p:sp>
          <p:nvSpPr>
            <p:cNvPr id="116802" name="Line 16"/>
            <p:cNvSpPr>
              <a:spLocks noChangeShapeType="1"/>
            </p:cNvSpPr>
            <p:nvPr/>
          </p:nvSpPr>
          <p:spPr bwMode="auto">
            <a:xfrm>
              <a:off x="2151" y="1184"/>
              <a:ext cx="0" cy="1610"/>
            </a:xfrm>
            <a:prstGeom prst="line">
              <a:avLst/>
            </a:prstGeom>
            <a:noFill/>
            <a:ln w="12700">
              <a:solidFill>
                <a:schemeClr val="tx1"/>
              </a:solidFill>
              <a:round/>
            </a:ln>
          </p:spPr>
          <p:txBody>
            <a:bodyPr lIns="0" tIns="0" rIns="0" bIns="0"/>
            <a:lstStyle/>
            <a:p>
              <a:endParaRPr lang="zh-CN" altLang="en-US"/>
            </a:p>
          </p:txBody>
        </p:sp>
        <p:sp>
          <p:nvSpPr>
            <p:cNvPr id="116803" name="Line 17"/>
            <p:cNvSpPr>
              <a:spLocks noChangeShapeType="1"/>
            </p:cNvSpPr>
            <p:nvPr/>
          </p:nvSpPr>
          <p:spPr bwMode="auto">
            <a:xfrm>
              <a:off x="3544" y="1184"/>
              <a:ext cx="0" cy="1610"/>
            </a:xfrm>
            <a:prstGeom prst="line">
              <a:avLst/>
            </a:prstGeom>
            <a:noFill/>
            <a:ln w="12700">
              <a:solidFill>
                <a:schemeClr val="tx1"/>
              </a:solidFill>
              <a:round/>
            </a:ln>
          </p:spPr>
          <p:txBody>
            <a:bodyPr lIns="0" tIns="0" rIns="0" bIns="0"/>
            <a:lstStyle/>
            <a:p>
              <a:endParaRPr lang="zh-CN" altLang="en-US"/>
            </a:p>
          </p:txBody>
        </p:sp>
        <p:sp>
          <p:nvSpPr>
            <p:cNvPr id="116804" name="Line 18"/>
            <p:cNvSpPr>
              <a:spLocks noChangeShapeType="1"/>
            </p:cNvSpPr>
            <p:nvPr/>
          </p:nvSpPr>
          <p:spPr bwMode="auto">
            <a:xfrm>
              <a:off x="4072" y="1184"/>
              <a:ext cx="0" cy="1610"/>
            </a:xfrm>
            <a:prstGeom prst="line">
              <a:avLst/>
            </a:prstGeom>
            <a:noFill/>
            <a:ln w="12700">
              <a:solidFill>
                <a:schemeClr val="tx1"/>
              </a:solidFill>
              <a:round/>
            </a:ln>
          </p:spPr>
          <p:txBody>
            <a:bodyPr lIns="0" tIns="0" rIns="0" bIns="0"/>
            <a:lstStyle/>
            <a:p>
              <a:endParaRPr lang="zh-CN" altLang="en-US"/>
            </a:p>
          </p:txBody>
        </p:sp>
        <p:sp>
          <p:nvSpPr>
            <p:cNvPr id="116805" name="Line 19"/>
            <p:cNvSpPr>
              <a:spLocks noChangeShapeType="1"/>
            </p:cNvSpPr>
            <p:nvPr/>
          </p:nvSpPr>
          <p:spPr bwMode="auto">
            <a:xfrm>
              <a:off x="5344" y="1184"/>
              <a:ext cx="0" cy="1610"/>
            </a:xfrm>
            <a:prstGeom prst="line">
              <a:avLst/>
            </a:prstGeom>
            <a:noFill/>
            <a:ln w="28575" cap="sq">
              <a:solidFill>
                <a:schemeClr val="tx1"/>
              </a:solidFill>
              <a:round/>
            </a:ln>
          </p:spPr>
          <p:txBody>
            <a:bodyPr lIns="0" tIns="0" rIns="0" bIns="0"/>
            <a:lstStyle/>
            <a:p>
              <a:endParaRPr lang="zh-CN" altLang="en-US"/>
            </a:p>
          </p:txBody>
        </p:sp>
        <p:sp>
          <p:nvSpPr>
            <p:cNvPr id="116806" name="Rectangle 20"/>
            <p:cNvSpPr>
              <a:spLocks noChangeArrowheads="1"/>
            </p:cNvSpPr>
            <p:nvPr/>
          </p:nvSpPr>
          <p:spPr bwMode="auto">
            <a:xfrm>
              <a:off x="3544" y="1414"/>
              <a:ext cx="5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sp>
          <p:nvSpPr>
            <p:cNvPr id="116807" name="Rectangle 21"/>
            <p:cNvSpPr>
              <a:spLocks noChangeArrowheads="1"/>
            </p:cNvSpPr>
            <p:nvPr/>
          </p:nvSpPr>
          <p:spPr bwMode="auto">
            <a:xfrm>
              <a:off x="3096" y="1414"/>
              <a:ext cx="4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6808" name="Rectangle 22"/>
            <p:cNvSpPr>
              <a:spLocks noChangeArrowheads="1"/>
            </p:cNvSpPr>
            <p:nvPr/>
          </p:nvSpPr>
          <p:spPr bwMode="auto">
            <a:xfrm>
              <a:off x="2632" y="1414"/>
              <a:ext cx="46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6809" name="Rectangle 23"/>
            <p:cNvSpPr>
              <a:spLocks noChangeArrowheads="1"/>
            </p:cNvSpPr>
            <p:nvPr/>
          </p:nvSpPr>
          <p:spPr bwMode="auto">
            <a:xfrm>
              <a:off x="2151" y="1414"/>
              <a:ext cx="481"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6810" name="Rectangle 24"/>
            <p:cNvSpPr>
              <a:spLocks noChangeArrowheads="1"/>
            </p:cNvSpPr>
            <p:nvPr/>
          </p:nvSpPr>
          <p:spPr bwMode="auto">
            <a:xfrm>
              <a:off x="1725"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6811" name="Rectangle 25"/>
            <p:cNvSpPr>
              <a:spLocks noChangeArrowheads="1"/>
            </p:cNvSpPr>
            <p:nvPr/>
          </p:nvSpPr>
          <p:spPr bwMode="auto">
            <a:xfrm>
              <a:off x="1298" y="1414"/>
              <a:ext cx="427"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6812" name="Rectangle 26"/>
            <p:cNvSpPr>
              <a:spLocks noChangeArrowheads="1"/>
            </p:cNvSpPr>
            <p:nvPr/>
          </p:nvSpPr>
          <p:spPr bwMode="auto">
            <a:xfrm>
              <a:off x="872"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6813" name="Rectangle 27"/>
            <p:cNvSpPr>
              <a:spLocks noChangeArrowheads="1"/>
            </p:cNvSpPr>
            <p:nvPr/>
          </p:nvSpPr>
          <p:spPr bwMode="auto">
            <a:xfrm>
              <a:off x="3544" y="1184"/>
              <a:ext cx="52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116814" name="Rectangle 28"/>
            <p:cNvSpPr>
              <a:spLocks noChangeArrowheads="1"/>
            </p:cNvSpPr>
            <p:nvPr/>
          </p:nvSpPr>
          <p:spPr bwMode="auto">
            <a:xfrm>
              <a:off x="2151" y="1184"/>
              <a:ext cx="1393"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116815" name="Rectangle 29"/>
            <p:cNvSpPr>
              <a:spLocks noChangeArrowheads="1"/>
            </p:cNvSpPr>
            <p:nvPr/>
          </p:nvSpPr>
          <p:spPr bwMode="auto">
            <a:xfrm>
              <a:off x="872" y="1184"/>
              <a:ext cx="1279"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sp>
          <p:nvSpPr>
            <p:cNvPr id="116816" name="Rectangle 30"/>
            <p:cNvSpPr>
              <a:spLocks noChangeArrowheads="1"/>
            </p:cNvSpPr>
            <p:nvPr/>
          </p:nvSpPr>
          <p:spPr bwMode="auto">
            <a:xfrm>
              <a:off x="4072" y="1414"/>
              <a:ext cx="432"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16817" name="Rectangle 31"/>
            <p:cNvSpPr>
              <a:spLocks noChangeArrowheads="1"/>
            </p:cNvSpPr>
            <p:nvPr/>
          </p:nvSpPr>
          <p:spPr bwMode="auto">
            <a:xfrm>
              <a:off x="4928" y="1414"/>
              <a:ext cx="41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16818" name="Rectangle 32"/>
            <p:cNvSpPr>
              <a:spLocks noChangeArrowheads="1"/>
            </p:cNvSpPr>
            <p:nvPr/>
          </p:nvSpPr>
          <p:spPr bwMode="auto">
            <a:xfrm>
              <a:off x="4504" y="1414"/>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116819" name="Rectangle 33"/>
            <p:cNvSpPr>
              <a:spLocks noChangeArrowheads="1"/>
            </p:cNvSpPr>
            <p:nvPr/>
          </p:nvSpPr>
          <p:spPr bwMode="auto">
            <a:xfrm>
              <a:off x="4072" y="1184"/>
              <a:ext cx="127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时 钟 脉 冲</a:t>
              </a:r>
              <a:endParaRPr kumimoji="1" lang="zh-CN" altLang="en-US" sz="2400" b="1">
                <a:latin typeface="Times New Roman" panose="02020603050405020304" pitchFamily="18" charset="0"/>
              </a:endParaRPr>
            </a:p>
          </p:txBody>
        </p:sp>
        <p:sp>
          <p:nvSpPr>
            <p:cNvPr id="116820" name="Line 34"/>
            <p:cNvSpPr>
              <a:spLocks noChangeShapeType="1"/>
            </p:cNvSpPr>
            <p:nvPr/>
          </p:nvSpPr>
          <p:spPr bwMode="auto">
            <a:xfrm>
              <a:off x="5120" y="1680"/>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821" name="Line 35"/>
            <p:cNvSpPr>
              <a:spLocks noChangeShapeType="1"/>
            </p:cNvSpPr>
            <p:nvPr/>
          </p:nvSpPr>
          <p:spPr bwMode="auto">
            <a:xfrm>
              <a:off x="4264" y="1680"/>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822" name="Line 36"/>
            <p:cNvSpPr>
              <a:spLocks noChangeShapeType="1"/>
            </p:cNvSpPr>
            <p:nvPr/>
          </p:nvSpPr>
          <p:spPr bwMode="auto">
            <a:xfrm flipV="1">
              <a:off x="4696" y="1679"/>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823" name="Line 37"/>
            <p:cNvSpPr>
              <a:spLocks noChangeShapeType="1"/>
            </p:cNvSpPr>
            <p:nvPr/>
          </p:nvSpPr>
          <p:spPr bwMode="auto">
            <a:xfrm>
              <a:off x="872" y="2794"/>
              <a:ext cx="4472" cy="0"/>
            </a:xfrm>
            <a:prstGeom prst="line">
              <a:avLst/>
            </a:prstGeom>
            <a:noFill/>
            <a:ln w="28575" cap="sq">
              <a:solidFill>
                <a:schemeClr val="tx1"/>
              </a:solidFill>
              <a:round/>
            </a:ln>
          </p:spPr>
          <p:txBody>
            <a:bodyPr lIns="0" tIns="0" rIns="0" bIns="0"/>
            <a:lstStyle/>
            <a:p>
              <a:endParaRPr lang="zh-CN" altLang="en-US"/>
            </a:p>
          </p:txBody>
        </p:sp>
      </p:grpSp>
      <p:sp>
        <p:nvSpPr>
          <p:cNvPr id="194598" name="Rectangle 38"/>
          <p:cNvSpPr>
            <a:spLocks noChangeArrowheads="1"/>
          </p:cNvSpPr>
          <p:nvPr/>
        </p:nvSpPr>
        <p:spPr bwMode="auto">
          <a:xfrm>
            <a:off x="1974850" y="3741738"/>
            <a:ext cx="839788" cy="822325"/>
          </a:xfrm>
          <a:prstGeom prst="rect">
            <a:avLst/>
          </a:prstGeom>
          <a:solidFill>
            <a:srgbClr val="CC99FF">
              <a:alpha val="50195"/>
            </a:srgbClr>
          </a:solidFill>
          <a:ln w="9525">
            <a:noFill/>
            <a:miter lim="800000"/>
          </a:ln>
        </p:spPr>
        <p:txBody>
          <a:bodyPr>
            <a:spAutoFit/>
          </a:bodyPr>
          <a:lstStyle/>
          <a:p>
            <a:r>
              <a:rPr kumimoji="1" lang="zh-CN" altLang="en-US" sz="2400" b="1">
                <a:latin typeface="Times New Roman" panose="02020603050405020304" pitchFamily="18" charset="0"/>
              </a:rPr>
              <a:t>依次类推</a:t>
            </a:r>
            <a:endParaRPr kumimoji="1" lang="zh-CN" altLang="en-US" sz="2400" b="1" baseline="-25000">
              <a:solidFill>
                <a:srgbClr val="FF3300"/>
              </a:solidFill>
              <a:latin typeface="Times New Roman" panose="02020603050405020304" pitchFamily="18" charset="0"/>
            </a:endParaRPr>
          </a:p>
        </p:txBody>
      </p:sp>
      <p:sp>
        <p:nvSpPr>
          <p:cNvPr id="194599" name="Rectangle 39"/>
          <p:cNvSpPr>
            <a:spLocks noChangeArrowheads="1"/>
          </p:cNvSpPr>
          <p:nvPr/>
        </p:nvSpPr>
        <p:spPr bwMode="auto">
          <a:xfrm>
            <a:off x="1306411" y="5636419"/>
            <a:ext cx="5989638" cy="776287"/>
          </a:xfrm>
          <a:prstGeom prst="rect">
            <a:avLst/>
          </a:prstGeom>
          <a:noFill/>
          <a:ln w="9525">
            <a:noFill/>
            <a:miter lim="800000"/>
          </a:ln>
        </p:spPr>
        <p:txBody>
          <a:bodyPr bIns="0">
            <a:spAutoFit/>
          </a:bodyPr>
          <a:lstStyle/>
          <a:p>
            <a:pPr>
              <a:spcBef>
                <a:spcPct val="10000"/>
              </a:spcBef>
            </a:pPr>
            <a:r>
              <a:rPr kumimoji="1" lang="zh-CN" altLang="en-US" sz="2400" b="1" dirty="0">
                <a:latin typeface="Times New Roman" panose="02020603050405020304" pitchFamily="18" charset="0"/>
              </a:rPr>
              <a:t>　　电路构成异步五进制计数器，并由 </a:t>
            </a:r>
            <a:r>
              <a:rPr kumimoji="1" lang="en-US" altLang="zh-CN" sz="2400" b="1" i="1" dirty="0">
                <a:latin typeface="Times New Roman" panose="02020603050405020304" pitchFamily="18" charset="0"/>
              </a:rPr>
              <a:t>Y</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输出进位脉冲信号。</a:t>
            </a:r>
            <a:endParaRPr kumimoji="1" lang="zh-CN" altLang="en-US" sz="2400" b="1" dirty="0">
              <a:latin typeface="Times New Roman" panose="02020603050405020304" pitchFamily="18" charset="0"/>
            </a:endParaRPr>
          </a:p>
        </p:txBody>
      </p:sp>
      <p:sp>
        <p:nvSpPr>
          <p:cNvPr id="194600" name="Rectangle 40"/>
          <p:cNvSpPr>
            <a:spLocks noChangeArrowheads="1"/>
          </p:cNvSpPr>
          <p:nvPr/>
        </p:nvSpPr>
        <p:spPr bwMode="auto">
          <a:xfrm>
            <a:off x="936524" y="5014119"/>
            <a:ext cx="2576512" cy="457200"/>
          </a:xfrm>
          <a:prstGeom prst="rect">
            <a:avLst/>
          </a:prstGeom>
          <a:solidFill>
            <a:srgbClr val="CCECFF"/>
          </a:solidFill>
          <a:ln w="9525">
            <a:noFill/>
            <a:miter lim="800000"/>
          </a:ln>
        </p:spPr>
        <p:txBody>
          <a:bodyPr>
            <a:spAutoFit/>
          </a:bodyPr>
          <a:lstStyle/>
          <a:p>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逻辑功能说明</a:t>
            </a:r>
            <a:endParaRPr kumimoji="1" lang="zh-CN" altLang="en-US" sz="2400" b="1" baseline="-25000" dirty="0">
              <a:solidFill>
                <a:srgbClr val="FF3300"/>
              </a:solidFill>
              <a:latin typeface="Times New Roman" panose="02020603050405020304" pitchFamily="18" charset="0"/>
            </a:endParaRPr>
          </a:p>
        </p:txBody>
      </p:sp>
      <p:sp>
        <p:nvSpPr>
          <p:cNvPr id="116742" name="Rectangle 41"/>
          <p:cNvSpPr>
            <a:spLocks noChangeArrowheads="1"/>
          </p:cNvSpPr>
          <p:nvPr/>
        </p:nvSpPr>
        <p:spPr bwMode="auto">
          <a:xfrm>
            <a:off x="5626100" y="3165475"/>
            <a:ext cx="8382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43" name="Rectangle 42"/>
          <p:cNvSpPr>
            <a:spLocks noChangeArrowheads="1"/>
          </p:cNvSpPr>
          <p:nvPr/>
        </p:nvSpPr>
        <p:spPr bwMode="auto">
          <a:xfrm>
            <a:off x="4914900" y="3165475"/>
            <a:ext cx="7112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44" name="Rectangle 43"/>
          <p:cNvSpPr>
            <a:spLocks noChangeArrowheads="1"/>
          </p:cNvSpPr>
          <p:nvPr/>
        </p:nvSpPr>
        <p:spPr bwMode="auto">
          <a:xfrm>
            <a:off x="4178300" y="3165475"/>
            <a:ext cx="7366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45" name="Rectangle 44"/>
          <p:cNvSpPr>
            <a:spLocks noChangeArrowheads="1"/>
          </p:cNvSpPr>
          <p:nvPr/>
        </p:nvSpPr>
        <p:spPr bwMode="auto">
          <a:xfrm>
            <a:off x="3414713" y="3165475"/>
            <a:ext cx="76358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116746" name="Group 45"/>
          <p:cNvGrpSpPr/>
          <p:nvPr/>
        </p:nvGrpSpPr>
        <p:grpSpPr bwMode="auto">
          <a:xfrm>
            <a:off x="1384300" y="3165475"/>
            <a:ext cx="2030413" cy="365125"/>
            <a:chOff x="872" y="1874"/>
            <a:chExt cx="1279" cy="230"/>
          </a:xfrm>
        </p:grpSpPr>
        <p:sp>
          <p:nvSpPr>
            <p:cNvPr id="116786" name="Rectangle 46"/>
            <p:cNvSpPr>
              <a:spLocks noChangeArrowheads="1"/>
            </p:cNvSpPr>
            <p:nvPr/>
          </p:nvSpPr>
          <p:spPr bwMode="auto">
            <a:xfrm>
              <a:off x="1725" y="187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87" name="Rectangle 47"/>
            <p:cNvSpPr>
              <a:spLocks noChangeArrowheads="1"/>
            </p:cNvSpPr>
            <p:nvPr/>
          </p:nvSpPr>
          <p:spPr bwMode="auto">
            <a:xfrm>
              <a:off x="1298" y="187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88" name="Rectangle 48"/>
            <p:cNvSpPr>
              <a:spLocks noChangeArrowheads="1"/>
            </p:cNvSpPr>
            <p:nvPr/>
          </p:nvSpPr>
          <p:spPr bwMode="auto">
            <a:xfrm>
              <a:off x="872" y="187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16747" name="Line 49"/>
          <p:cNvSpPr>
            <a:spLocks noChangeShapeType="1"/>
          </p:cNvSpPr>
          <p:nvPr/>
        </p:nvSpPr>
        <p:spPr bwMode="auto">
          <a:xfrm>
            <a:off x="8128000" y="3213100"/>
            <a:ext cx="0" cy="280988"/>
          </a:xfrm>
          <a:prstGeom prst="line">
            <a:avLst/>
          </a:prstGeom>
          <a:noFill/>
          <a:ln w="19050">
            <a:solidFill>
              <a:schemeClr val="tx1"/>
            </a:solidFill>
            <a:round/>
            <a:tailEnd type="triangle" w="sm" len="med"/>
          </a:ln>
        </p:spPr>
        <p:txBody>
          <a:bodyPr lIns="0" tIns="0" rIns="0" bIns="0"/>
          <a:lstStyle/>
          <a:p>
            <a:endParaRPr lang="zh-CN" altLang="en-US"/>
          </a:p>
        </p:txBody>
      </p:sp>
      <p:sp>
        <p:nvSpPr>
          <p:cNvPr id="116748" name="Line 50"/>
          <p:cNvSpPr>
            <a:spLocks noChangeShapeType="1"/>
          </p:cNvSpPr>
          <p:nvPr/>
        </p:nvSpPr>
        <p:spPr bwMode="auto">
          <a:xfrm>
            <a:off x="6769100" y="3213100"/>
            <a:ext cx="0" cy="280988"/>
          </a:xfrm>
          <a:prstGeom prst="line">
            <a:avLst/>
          </a:prstGeom>
          <a:noFill/>
          <a:ln w="19050">
            <a:solidFill>
              <a:schemeClr val="tx1"/>
            </a:solidFill>
            <a:round/>
            <a:tailEnd type="triangle" w="sm" len="med"/>
          </a:ln>
        </p:spPr>
        <p:txBody>
          <a:bodyPr lIns="0" tIns="0" rIns="0" bIns="0"/>
          <a:lstStyle/>
          <a:p>
            <a:endParaRPr lang="zh-CN" altLang="en-US"/>
          </a:p>
        </p:txBody>
      </p:sp>
      <p:sp>
        <p:nvSpPr>
          <p:cNvPr id="116749" name="Line 51"/>
          <p:cNvSpPr>
            <a:spLocks noChangeShapeType="1"/>
          </p:cNvSpPr>
          <p:nvPr/>
        </p:nvSpPr>
        <p:spPr bwMode="auto">
          <a:xfrm>
            <a:off x="7454900" y="3211513"/>
            <a:ext cx="0" cy="282575"/>
          </a:xfrm>
          <a:prstGeom prst="line">
            <a:avLst/>
          </a:prstGeom>
          <a:noFill/>
          <a:ln w="19050">
            <a:solidFill>
              <a:schemeClr val="tx1"/>
            </a:solidFill>
            <a:round/>
            <a:tailEnd type="triangle" w="sm" len="med"/>
          </a:ln>
        </p:spPr>
        <p:txBody>
          <a:bodyPr lIns="0" tIns="0" rIns="0" bIns="0"/>
          <a:lstStyle/>
          <a:p>
            <a:endParaRPr lang="zh-CN" altLang="en-US"/>
          </a:p>
        </p:txBody>
      </p:sp>
      <p:sp>
        <p:nvSpPr>
          <p:cNvPr id="194612" name="AutoShape 52"/>
          <p:cNvSpPr>
            <a:spLocks noChangeArrowheads="1"/>
          </p:cNvSpPr>
          <p:nvPr/>
        </p:nvSpPr>
        <p:spPr bwMode="auto">
          <a:xfrm>
            <a:off x="5253038" y="1069975"/>
            <a:ext cx="2824162" cy="765175"/>
          </a:xfrm>
          <a:prstGeom prst="wedgeRectCallout">
            <a:avLst>
              <a:gd name="adj1" fmla="val -112787"/>
              <a:gd name="adj2" fmla="val 193778"/>
            </a:avLst>
          </a:prstGeom>
          <a:solidFill>
            <a:srgbClr val="CCCCFF"/>
          </a:solidFill>
          <a:ln w="9525">
            <a:solidFill>
              <a:srgbClr val="FF3300"/>
            </a:solidFill>
            <a:miter lim="800000"/>
          </a:ln>
        </p:spPr>
        <p:txBody>
          <a:bodyPr lIns="0" tIns="0" rIns="0" bIns="0"/>
          <a:lstStyle/>
          <a:p>
            <a:r>
              <a:rPr kumimoji="1" lang="zh-CN" altLang="en-US" sz="2400" b="1">
                <a:latin typeface="宋体" panose="02010600030101010101" pitchFamily="2" charset="-122"/>
              </a:rPr>
              <a:t>　　一直计算到电路状态进入循环为止。</a:t>
            </a:r>
            <a:endParaRPr kumimoji="1" lang="zh-CN" altLang="en-US" sz="2400" b="1">
              <a:latin typeface="宋体" panose="02010600030101010101" pitchFamily="2" charset="-122"/>
            </a:endParaRPr>
          </a:p>
        </p:txBody>
      </p:sp>
      <p:sp>
        <p:nvSpPr>
          <p:cNvPr id="194613" name="Rectangle 53"/>
          <p:cNvSpPr>
            <a:spLocks noChangeArrowheads="1"/>
          </p:cNvSpPr>
          <p:nvPr/>
        </p:nvSpPr>
        <p:spPr bwMode="auto">
          <a:xfrm>
            <a:off x="1384300" y="2806700"/>
            <a:ext cx="20447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94614" name="Line 54"/>
          <p:cNvSpPr>
            <a:spLocks noChangeShapeType="1"/>
          </p:cNvSpPr>
          <p:nvPr/>
        </p:nvSpPr>
        <p:spPr bwMode="auto">
          <a:xfrm flipH="1" flipV="1">
            <a:off x="3236913" y="2933700"/>
            <a:ext cx="369887" cy="1460500"/>
          </a:xfrm>
          <a:prstGeom prst="line">
            <a:avLst/>
          </a:prstGeom>
          <a:noFill/>
          <a:ln w="28575">
            <a:solidFill>
              <a:srgbClr val="FF3300"/>
            </a:solidFill>
            <a:round/>
            <a:tailEnd type="triangle" w="med" len="lg"/>
          </a:ln>
        </p:spPr>
        <p:txBody>
          <a:bodyPr lIns="0" tIns="0" rIns="0" bIns="0"/>
          <a:lstStyle/>
          <a:p>
            <a:endParaRPr lang="zh-CN" altLang="en-US"/>
          </a:p>
        </p:txBody>
      </p:sp>
      <p:sp>
        <p:nvSpPr>
          <p:cNvPr id="194615" name="Rectangle 55"/>
          <p:cNvSpPr>
            <a:spLocks noChangeArrowheads="1"/>
          </p:cNvSpPr>
          <p:nvPr/>
        </p:nvSpPr>
        <p:spPr bwMode="auto">
          <a:xfrm>
            <a:off x="3429000" y="4292600"/>
            <a:ext cx="2209800" cy="330200"/>
          </a:xfrm>
          <a:prstGeom prst="rect">
            <a:avLst/>
          </a:prstGeom>
          <a:noFill/>
          <a:ln w="28575">
            <a:solidFill>
              <a:srgbClr val="FF3300"/>
            </a:solidFill>
            <a:miter lim="800000"/>
          </a:ln>
        </p:spPr>
        <p:txBody>
          <a:bodyPr wrap="none" lIns="0" tIns="0" rIns="0" bIns="0" anchor="ctr"/>
          <a:lstStyle/>
          <a:p>
            <a:endParaRPr lang="zh-CN" altLang="en-US"/>
          </a:p>
        </p:txBody>
      </p:sp>
      <p:grpSp>
        <p:nvGrpSpPr>
          <p:cNvPr id="4" name="Group 56"/>
          <p:cNvGrpSpPr/>
          <p:nvPr/>
        </p:nvGrpSpPr>
        <p:grpSpPr bwMode="auto">
          <a:xfrm>
            <a:off x="1346200" y="3530600"/>
            <a:ext cx="6743700" cy="1095375"/>
            <a:chOff x="872" y="2104"/>
            <a:chExt cx="4248" cy="690"/>
          </a:xfrm>
        </p:grpSpPr>
        <p:grpSp>
          <p:nvGrpSpPr>
            <p:cNvPr id="116755" name="Group 57"/>
            <p:cNvGrpSpPr/>
            <p:nvPr/>
          </p:nvGrpSpPr>
          <p:grpSpPr bwMode="auto">
            <a:xfrm>
              <a:off x="872" y="2104"/>
              <a:ext cx="4248" cy="690"/>
              <a:chOff x="872" y="2104"/>
              <a:chExt cx="4248" cy="690"/>
            </a:xfrm>
          </p:grpSpPr>
          <p:sp>
            <p:nvSpPr>
              <p:cNvPr id="116757" name="Rectangle 58"/>
              <p:cNvSpPr>
                <a:spLocks noChangeArrowheads="1"/>
              </p:cNvSpPr>
              <p:nvPr/>
            </p:nvSpPr>
            <p:spPr bwMode="auto">
              <a:xfrm>
                <a:off x="3544" y="256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58" name="Rectangle 59"/>
              <p:cNvSpPr>
                <a:spLocks noChangeArrowheads="1"/>
              </p:cNvSpPr>
              <p:nvPr/>
            </p:nvSpPr>
            <p:spPr bwMode="auto">
              <a:xfrm>
                <a:off x="3096" y="256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59" name="Rectangle 60"/>
              <p:cNvSpPr>
                <a:spLocks noChangeArrowheads="1"/>
              </p:cNvSpPr>
              <p:nvPr/>
            </p:nvSpPr>
            <p:spPr bwMode="auto">
              <a:xfrm>
                <a:off x="2632" y="256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60" name="Rectangle 61"/>
              <p:cNvSpPr>
                <a:spLocks noChangeArrowheads="1"/>
              </p:cNvSpPr>
              <p:nvPr/>
            </p:nvSpPr>
            <p:spPr bwMode="auto">
              <a:xfrm>
                <a:off x="2151" y="256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61" name="Rectangle 62"/>
              <p:cNvSpPr>
                <a:spLocks noChangeArrowheads="1"/>
              </p:cNvSpPr>
              <p:nvPr/>
            </p:nvSpPr>
            <p:spPr bwMode="auto">
              <a:xfrm>
                <a:off x="1725" y="256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62" name="Rectangle 63"/>
              <p:cNvSpPr>
                <a:spLocks noChangeArrowheads="1"/>
              </p:cNvSpPr>
              <p:nvPr/>
            </p:nvSpPr>
            <p:spPr bwMode="auto">
              <a:xfrm>
                <a:off x="1298" y="256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63" name="Rectangle 64"/>
              <p:cNvSpPr>
                <a:spLocks noChangeArrowheads="1"/>
              </p:cNvSpPr>
              <p:nvPr/>
            </p:nvSpPr>
            <p:spPr bwMode="auto">
              <a:xfrm>
                <a:off x="872" y="256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64" name="Rectangle 65"/>
              <p:cNvSpPr>
                <a:spLocks noChangeArrowheads="1"/>
              </p:cNvSpPr>
              <p:nvPr/>
            </p:nvSpPr>
            <p:spPr bwMode="auto">
              <a:xfrm>
                <a:off x="3544" y="233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65" name="Rectangle 66"/>
              <p:cNvSpPr>
                <a:spLocks noChangeArrowheads="1"/>
              </p:cNvSpPr>
              <p:nvPr/>
            </p:nvSpPr>
            <p:spPr bwMode="auto">
              <a:xfrm>
                <a:off x="3096" y="233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66" name="Rectangle 67"/>
              <p:cNvSpPr>
                <a:spLocks noChangeArrowheads="1"/>
              </p:cNvSpPr>
              <p:nvPr/>
            </p:nvSpPr>
            <p:spPr bwMode="auto">
              <a:xfrm>
                <a:off x="2632" y="233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67" name="Rectangle 68"/>
              <p:cNvSpPr>
                <a:spLocks noChangeArrowheads="1"/>
              </p:cNvSpPr>
              <p:nvPr/>
            </p:nvSpPr>
            <p:spPr bwMode="auto">
              <a:xfrm>
                <a:off x="2151" y="233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68" name="Rectangle 69"/>
              <p:cNvSpPr>
                <a:spLocks noChangeArrowheads="1"/>
              </p:cNvSpPr>
              <p:nvPr/>
            </p:nvSpPr>
            <p:spPr bwMode="auto">
              <a:xfrm>
                <a:off x="1725" y="233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69" name="Rectangle 70"/>
              <p:cNvSpPr>
                <a:spLocks noChangeArrowheads="1"/>
              </p:cNvSpPr>
              <p:nvPr/>
            </p:nvSpPr>
            <p:spPr bwMode="auto">
              <a:xfrm>
                <a:off x="1298" y="233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70" name="Rectangle 71"/>
              <p:cNvSpPr>
                <a:spLocks noChangeArrowheads="1"/>
              </p:cNvSpPr>
              <p:nvPr/>
            </p:nvSpPr>
            <p:spPr bwMode="auto">
              <a:xfrm>
                <a:off x="872" y="233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71" name="Rectangle 72"/>
              <p:cNvSpPr>
                <a:spLocks noChangeArrowheads="1"/>
              </p:cNvSpPr>
              <p:nvPr/>
            </p:nvSpPr>
            <p:spPr bwMode="auto">
              <a:xfrm>
                <a:off x="3544" y="210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72" name="Rectangle 73"/>
              <p:cNvSpPr>
                <a:spLocks noChangeArrowheads="1"/>
              </p:cNvSpPr>
              <p:nvPr/>
            </p:nvSpPr>
            <p:spPr bwMode="auto">
              <a:xfrm>
                <a:off x="3096" y="210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73" name="Rectangle 74"/>
              <p:cNvSpPr>
                <a:spLocks noChangeArrowheads="1"/>
              </p:cNvSpPr>
              <p:nvPr/>
            </p:nvSpPr>
            <p:spPr bwMode="auto">
              <a:xfrm>
                <a:off x="2632" y="210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74" name="Rectangle 75"/>
              <p:cNvSpPr>
                <a:spLocks noChangeArrowheads="1"/>
              </p:cNvSpPr>
              <p:nvPr/>
            </p:nvSpPr>
            <p:spPr bwMode="auto">
              <a:xfrm>
                <a:off x="2151" y="210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75" name="Rectangle 76"/>
              <p:cNvSpPr>
                <a:spLocks noChangeArrowheads="1"/>
              </p:cNvSpPr>
              <p:nvPr/>
            </p:nvSpPr>
            <p:spPr bwMode="auto">
              <a:xfrm>
                <a:off x="1725" y="210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76" name="Rectangle 77"/>
              <p:cNvSpPr>
                <a:spLocks noChangeArrowheads="1"/>
              </p:cNvSpPr>
              <p:nvPr/>
            </p:nvSpPr>
            <p:spPr bwMode="auto">
              <a:xfrm>
                <a:off x="1298" y="210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6777" name="Rectangle 78"/>
              <p:cNvSpPr>
                <a:spLocks noChangeArrowheads="1"/>
              </p:cNvSpPr>
              <p:nvPr/>
            </p:nvSpPr>
            <p:spPr bwMode="auto">
              <a:xfrm>
                <a:off x="872" y="210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6778" name="Line 79"/>
              <p:cNvSpPr>
                <a:spLocks noChangeShapeType="1"/>
              </p:cNvSpPr>
              <p:nvPr/>
            </p:nvSpPr>
            <p:spPr bwMode="auto">
              <a:xfrm>
                <a:off x="5120" y="212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779" name="Line 80"/>
              <p:cNvSpPr>
                <a:spLocks noChangeShapeType="1"/>
              </p:cNvSpPr>
              <p:nvPr/>
            </p:nvSpPr>
            <p:spPr bwMode="auto">
              <a:xfrm>
                <a:off x="5120" y="2343"/>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780" name="Line 81"/>
              <p:cNvSpPr>
                <a:spLocks noChangeShapeType="1"/>
              </p:cNvSpPr>
              <p:nvPr/>
            </p:nvSpPr>
            <p:spPr bwMode="auto">
              <a:xfrm>
                <a:off x="5120" y="256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781" name="Line 82"/>
              <p:cNvSpPr>
                <a:spLocks noChangeShapeType="1"/>
              </p:cNvSpPr>
              <p:nvPr/>
            </p:nvSpPr>
            <p:spPr bwMode="auto">
              <a:xfrm>
                <a:off x="4264" y="212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782" name="Line 83"/>
              <p:cNvSpPr>
                <a:spLocks noChangeShapeType="1"/>
              </p:cNvSpPr>
              <p:nvPr/>
            </p:nvSpPr>
            <p:spPr bwMode="auto">
              <a:xfrm>
                <a:off x="4264" y="2343"/>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783" name="Line 84"/>
              <p:cNvSpPr>
                <a:spLocks noChangeShapeType="1"/>
              </p:cNvSpPr>
              <p:nvPr/>
            </p:nvSpPr>
            <p:spPr bwMode="auto">
              <a:xfrm>
                <a:off x="4264" y="256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784" name="Line 85"/>
              <p:cNvSpPr>
                <a:spLocks noChangeShapeType="1"/>
              </p:cNvSpPr>
              <p:nvPr/>
            </p:nvSpPr>
            <p:spPr bwMode="auto">
              <a:xfrm flipV="1">
                <a:off x="4696" y="2126"/>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6785" name="Line 86"/>
              <p:cNvSpPr>
                <a:spLocks noChangeShapeType="1"/>
              </p:cNvSpPr>
              <p:nvPr/>
            </p:nvSpPr>
            <p:spPr bwMode="auto">
              <a:xfrm>
                <a:off x="4696" y="2343"/>
                <a:ext cx="0" cy="177"/>
              </a:xfrm>
              <a:prstGeom prst="line">
                <a:avLst/>
              </a:prstGeom>
              <a:noFill/>
              <a:ln w="19050">
                <a:solidFill>
                  <a:schemeClr val="tx1"/>
                </a:solidFill>
                <a:round/>
                <a:tailEnd type="triangle" w="sm" len="med"/>
              </a:ln>
            </p:spPr>
            <p:txBody>
              <a:bodyPr lIns="0" tIns="0" rIns="0" bIns="0"/>
              <a:lstStyle/>
              <a:p>
                <a:endParaRPr lang="zh-CN" altLang="en-US"/>
              </a:p>
            </p:txBody>
          </p:sp>
        </p:grpSp>
        <p:sp>
          <p:nvSpPr>
            <p:cNvPr id="116756" name="Line 87"/>
            <p:cNvSpPr>
              <a:spLocks noChangeShapeType="1"/>
            </p:cNvSpPr>
            <p:nvPr/>
          </p:nvSpPr>
          <p:spPr bwMode="auto">
            <a:xfrm flipV="1">
              <a:off x="4704" y="2575"/>
              <a:ext cx="0" cy="178"/>
            </a:xfrm>
            <a:prstGeom prst="line">
              <a:avLst/>
            </a:prstGeom>
            <a:noFill/>
            <a:ln w="19050">
              <a:solidFill>
                <a:schemeClr val="tx1"/>
              </a:solidFill>
              <a:round/>
              <a:tailEnd type="triangle" w="sm" len="med"/>
            </a:ln>
          </p:spPr>
          <p:txBody>
            <a:bodyPr lIns="0" tIns="0" rIns="0" bIns="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598"/>
                                        </p:tgtEl>
                                        <p:attrNameLst>
                                          <p:attrName>style.visibility</p:attrName>
                                        </p:attrNameLst>
                                      </p:cBhvr>
                                      <p:to>
                                        <p:strVal val="visible"/>
                                      </p:to>
                                    </p:set>
                                    <p:anim calcmode="lin" valueType="num">
                                      <p:cBhvr additive="base">
                                        <p:cTn id="7" dur="500" fill="hold"/>
                                        <p:tgtEl>
                                          <p:spTgt spid="194598"/>
                                        </p:tgtEl>
                                        <p:attrNameLst>
                                          <p:attrName>ppt_x</p:attrName>
                                        </p:attrNameLst>
                                      </p:cBhvr>
                                      <p:tavLst>
                                        <p:tav tm="0">
                                          <p:val>
                                            <p:strVal val="0-#ppt_w/2"/>
                                          </p:val>
                                        </p:tav>
                                        <p:tav tm="100000">
                                          <p:val>
                                            <p:strVal val="#ppt_x"/>
                                          </p:val>
                                        </p:tav>
                                      </p:tavLst>
                                    </p:anim>
                                    <p:anim calcmode="lin" valueType="num">
                                      <p:cBhvr additive="base">
                                        <p:cTn id="8" dur="500" fill="hold"/>
                                        <p:tgtEl>
                                          <p:spTgt spid="1945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459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94615"/>
                                        </p:tgtEl>
                                        <p:attrNameLst>
                                          <p:attrName>style.visibility</p:attrName>
                                        </p:attrNameLst>
                                      </p:cBhvr>
                                      <p:to>
                                        <p:strVal val="visible"/>
                                      </p:to>
                                    </p:set>
                                    <p:anim calcmode="lin" valueType="num">
                                      <p:cBhvr>
                                        <p:cTn id="18" dur="500" fill="hold"/>
                                        <p:tgtEl>
                                          <p:spTgt spid="194615"/>
                                        </p:tgtEl>
                                        <p:attrNameLst>
                                          <p:attrName>ppt_w</p:attrName>
                                        </p:attrNameLst>
                                      </p:cBhvr>
                                      <p:tavLst>
                                        <p:tav tm="0">
                                          <p:val>
                                            <p:fltVal val="0"/>
                                          </p:val>
                                        </p:tav>
                                        <p:tav tm="100000">
                                          <p:val>
                                            <p:strVal val="#ppt_w"/>
                                          </p:val>
                                        </p:tav>
                                      </p:tavLst>
                                    </p:anim>
                                    <p:anim calcmode="lin" valueType="num">
                                      <p:cBhvr>
                                        <p:cTn id="19" dur="500" fill="hold"/>
                                        <p:tgtEl>
                                          <p:spTgt spid="194615"/>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94614"/>
                                        </p:tgtEl>
                                        <p:attrNameLst>
                                          <p:attrName>style.visibility</p:attrName>
                                        </p:attrNameLst>
                                      </p:cBhvr>
                                      <p:to>
                                        <p:strVal val="visible"/>
                                      </p:to>
                                    </p:set>
                                    <p:animEffect transition="in" filter="wipe(down)">
                                      <p:cBhvr>
                                        <p:cTn id="23" dur="500"/>
                                        <p:tgtEl>
                                          <p:spTgt spid="194614"/>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94613"/>
                                        </p:tgtEl>
                                        <p:attrNameLst>
                                          <p:attrName>style.visibility</p:attrName>
                                        </p:attrNameLst>
                                      </p:cBhvr>
                                      <p:to>
                                        <p:strVal val="visible"/>
                                      </p:to>
                                    </p:set>
                                    <p:anim calcmode="lin" valueType="num">
                                      <p:cBhvr>
                                        <p:cTn id="27" dur="500" fill="hold"/>
                                        <p:tgtEl>
                                          <p:spTgt spid="194613"/>
                                        </p:tgtEl>
                                        <p:attrNameLst>
                                          <p:attrName>ppt_w</p:attrName>
                                        </p:attrNameLst>
                                      </p:cBhvr>
                                      <p:tavLst>
                                        <p:tav tm="0">
                                          <p:val>
                                            <p:fltVal val="0"/>
                                          </p:val>
                                        </p:tav>
                                        <p:tav tm="100000">
                                          <p:val>
                                            <p:strVal val="#ppt_w"/>
                                          </p:val>
                                        </p:tav>
                                      </p:tavLst>
                                    </p:anim>
                                    <p:anim calcmode="lin" valueType="num">
                                      <p:cBhvr>
                                        <p:cTn id="28" dur="500" fill="hold"/>
                                        <p:tgtEl>
                                          <p:spTgt spid="194613"/>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94612"/>
                                        </p:tgtEl>
                                        <p:attrNameLst>
                                          <p:attrName>style.visibility</p:attrName>
                                        </p:attrNameLst>
                                      </p:cBhvr>
                                      <p:to>
                                        <p:strVal val="visible"/>
                                      </p:to>
                                    </p:set>
                                    <p:anim calcmode="lin" valueType="num">
                                      <p:cBhvr additive="base">
                                        <p:cTn id="32" dur="500" fill="hold"/>
                                        <p:tgtEl>
                                          <p:spTgt spid="194612"/>
                                        </p:tgtEl>
                                        <p:attrNameLst>
                                          <p:attrName>ppt_x</p:attrName>
                                        </p:attrNameLst>
                                      </p:cBhvr>
                                      <p:tavLst>
                                        <p:tav tm="0">
                                          <p:val>
                                            <p:strVal val="1+#ppt_w/2"/>
                                          </p:val>
                                        </p:tav>
                                        <p:tav tm="100000">
                                          <p:val>
                                            <p:strVal val="#ppt_x"/>
                                          </p:val>
                                        </p:tav>
                                      </p:tavLst>
                                    </p:anim>
                                    <p:anim calcmode="lin" valueType="num">
                                      <p:cBhvr additive="base">
                                        <p:cTn id="33" dur="500" fill="hold"/>
                                        <p:tgtEl>
                                          <p:spTgt spid="1946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4612"/>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4600"/>
                                        </p:tgtEl>
                                        <p:attrNameLst>
                                          <p:attrName>style.visibility</p:attrName>
                                        </p:attrNameLst>
                                      </p:cBhvr>
                                      <p:to>
                                        <p:strVal val="visible"/>
                                      </p:to>
                                    </p:set>
                                    <p:animEffect transition="in" filter="wipe(left)">
                                      <p:cBhvr>
                                        <p:cTn id="38" dur="500"/>
                                        <p:tgtEl>
                                          <p:spTgt spid="19460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4599"/>
                                        </p:tgtEl>
                                        <p:attrNameLst>
                                          <p:attrName>style.visibility</p:attrName>
                                        </p:attrNameLst>
                                      </p:cBhvr>
                                      <p:to>
                                        <p:strVal val="visible"/>
                                      </p:to>
                                    </p:set>
                                    <p:animEffect transition="in" filter="wipe(left)">
                                      <p:cBhvr>
                                        <p:cTn id="43" dur="500"/>
                                        <p:tgtEl>
                                          <p:spTgt spid="194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8" grpId="0" animBg="1" autoUpdateAnimBg="0"/>
      <p:bldP spid="194599" grpId="0" autoUpdateAnimBg="0"/>
      <p:bldP spid="194600" grpId="0" animBg="1" autoUpdateAnimBg="0"/>
      <p:bldP spid="194612" grpId="0" animBg="1" autoUpdateAnimBg="0"/>
      <p:bldP spid="194613" grpId="0" animBg="1"/>
      <p:bldP spid="194614" grpId="0" animBg="1"/>
      <p:bldP spid="19461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938213" y="566738"/>
            <a:ext cx="3697287" cy="457200"/>
          </a:xfrm>
          <a:prstGeom prst="rect">
            <a:avLst/>
          </a:prstGeom>
          <a:solidFill>
            <a:srgbClr val="CCECFF"/>
          </a:solidFill>
          <a:ln w="9525">
            <a:noFill/>
            <a:miter lim="800000"/>
          </a:ln>
        </p:spPr>
        <p:txBody>
          <a:bodyPr>
            <a:spAutoFit/>
          </a:bodyPr>
          <a:lstStyle/>
          <a:p>
            <a:r>
              <a:rPr kumimoji="1" lang="en-US" altLang="zh-CN" sz="2400" b="1" dirty="0">
                <a:latin typeface="Times New Roman" panose="02020603050405020304" pitchFamily="18" charset="0"/>
              </a:rPr>
              <a:t>4.  </a:t>
            </a:r>
            <a:r>
              <a:rPr kumimoji="1" lang="zh-CN" altLang="en-US" sz="2400" b="1" dirty="0">
                <a:latin typeface="Times New Roman" panose="02020603050405020304" pitchFamily="18" charset="0"/>
              </a:rPr>
              <a:t>画状态转换图和时序图</a:t>
            </a:r>
            <a:endParaRPr kumimoji="1" lang="zh-CN" altLang="en-US" sz="2400" b="1" baseline="-25000" dirty="0">
              <a:solidFill>
                <a:srgbClr val="FF3300"/>
              </a:solidFill>
              <a:latin typeface="Times New Roman" panose="02020603050405020304" pitchFamily="18" charset="0"/>
            </a:endParaRPr>
          </a:p>
        </p:txBody>
      </p:sp>
      <p:grpSp>
        <p:nvGrpSpPr>
          <p:cNvPr id="2" name="Group 3"/>
          <p:cNvGrpSpPr/>
          <p:nvPr/>
        </p:nvGrpSpPr>
        <p:grpSpPr bwMode="auto">
          <a:xfrm>
            <a:off x="1371600" y="1135063"/>
            <a:ext cx="1879600" cy="1176337"/>
            <a:chOff x="888" y="731"/>
            <a:chExt cx="1072" cy="661"/>
          </a:xfrm>
        </p:grpSpPr>
        <p:sp>
          <p:nvSpPr>
            <p:cNvPr id="117871" name="Oval 4"/>
            <p:cNvSpPr>
              <a:spLocks noChangeArrowheads="1"/>
            </p:cNvSpPr>
            <p:nvPr/>
          </p:nvSpPr>
          <p:spPr bwMode="auto">
            <a:xfrm>
              <a:off x="888" y="731"/>
              <a:ext cx="661" cy="661"/>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17872" name="Line 5"/>
            <p:cNvSpPr>
              <a:spLocks noChangeShapeType="1"/>
            </p:cNvSpPr>
            <p:nvPr/>
          </p:nvSpPr>
          <p:spPr bwMode="auto">
            <a:xfrm>
              <a:off x="1552" y="1064"/>
              <a:ext cx="376" cy="0"/>
            </a:xfrm>
            <a:prstGeom prst="line">
              <a:avLst/>
            </a:prstGeom>
            <a:noFill/>
            <a:ln w="28575">
              <a:solidFill>
                <a:srgbClr val="CC66FF"/>
              </a:solidFill>
              <a:round/>
              <a:tailEnd type="triangle" w="med" len="med"/>
            </a:ln>
          </p:spPr>
          <p:txBody>
            <a:bodyPr lIns="0" tIns="0" rIns="0" bIns="0"/>
            <a:lstStyle/>
            <a:p>
              <a:endParaRPr lang="zh-CN" altLang="en-US"/>
            </a:p>
          </p:txBody>
        </p:sp>
        <p:sp>
          <p:nvSpPr>
            <p:cNvPr id="117873" name="Rectangle 6"/>
            <p:cNvSpPr>
              <a:spLocks noChangeArrowheads="1"/>
            </p:cNvSpPr>
            <p:nvPr/>
          </p:nvSpPr>
          <p:spPr bwMode="auto">
            <a:xfrm>
              <a:off x="1487" y="773"/>
              <a:ext cx="473" cy="257"/>
            </a:xfrm>
            <a:prstGeom prst="rect">
              <a:avLst/>
            </a:prstGeom>
            <a:noFill/>
            <a:ln w="9525">
              <a:noFill/>
              <a:miter lim="800000"/>
            </a:ln>
          </p:spPr>
          <p:txBody>
            <a:bodyPr>
              <a:spAutoFit/>
            </a:bodyPr>
            <a:lstStyle/>
            <a:p>
              <a:r>
                <a:rPr kumimoji="1" lang="en-US" altLang="zh-CN" sz="2400" b="1" i="1">
                  <a:solidFill>
                    <a:srgbClr val="CC66FF"/>
                  </a:solidFill>
                  <a:latin typeface="Times New Roman" panose="02020603050405020304" pitchFamily="18" charset="0"/>
                </a:rPr>
                <a:t>x</a:t>
              </a:r>
              <a:r>
                <a:rPr kumimoji="1" lang="en-US" altLang="zh-CN" sz="2400" b="1">
                  <a:solidFill>
                    <a:srgbClr val="CC66FF"/>
                  </a:solidFill>
                  <a:latin typeface="Times New Roman" panose="02020603050405020304" pitchFamily="18" charset="0"/>
                </a:rPr>
                <a:t> / </a:t>
              </a:r>
              <a:r>
                <a:rPr kumimoji="1" lang="en-US" altLang="zh-CN" sz="2400" b="1" i="1">
                  <a:solidFill>
                    <a:srgbClr val="CC66FF"/>
                  </a:solidFill>
                  <a:latin typeface="Times New Roman" panose="02020603050405020304" pitchFamily="18" charset="0"/>
                </a:rPr>
                <a:t>y</a:t>
              </a:r>
              <a:endParaRPr kumimoji="1" lang="en-US" altLang="zh-CN" sz="2400" b="1" i="1" baseline="-25000">
                <a:solidFill>
                  <a:srgbClr val="CC66FF"/>
                </a:solidFill>
                <a:latin typeface="Times New Roman" panose="02020603050405020304" pitchFamily="18" charset="0"/>
              </a:endParaRPr>
            </a:p>
          </p:txBody>
        </p:sp>
      </p:grpSp>
      <p:grpSp>
        <p:nvGrpSpPr>
          <p:cNvPr id="3" name="Group 7"/>
          <p:cNvGrpSpPr/>
          <p:nvPr/>
        </p:nvGrpSpPr>
        <p:grpSpPr bwMode="auto">
          <a:xfrm>
            <a:off x="1638300" y="2243138"/>
            <a:ext cx="5321300" cy="1168400"/>
            <a:chOff x="1032" y="1413"/>
            <a:chExt cx="3352" cy="736"/>
          </a:xfrm>
        </p:grpSpPr>
        <p:sp>
          <p:nvSpPr>
            <p:cNvPr id="117853" name="Oval 8"/>
            <p:cNvSpPr>
              <a:spLocks noChangeArrowheads="1"/>
            </p:cNvSpPr>
            <p:nvPr/>
          </p:nvSpPr>
          <p:spPr bwMode="auto">
            <a:xfrm>
              <a:off x="103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dirty="0">
                  <a:latin typeface="Times New Roman" panose="02020603050405020304" pitchFamily="18" charset="0"/>
                </a:rPr>
                <a:t>000</a:t>
              </a:r>
              <a:endParaRPr kumimoji="1" lang="en-US" altLang="zh-CN" sz="2400" b="1" dirty="0">
                <a:latin typeface="Times New Roman" panose="02020603050405020304" pitchFamily="18" charset="0"/>
              </a:endParaRPr>
            </a:p>
          </p:txBody>
        </p:sp>
        <p:sp>
          <p:nvSpPr>
            <p:cNvPr id="117854" name="Oval 9"/>
            <p:cNvSpPr>
              <a:spLocks noChangeArrowheads="1"/>
            </p:cNvSpPr>
            <p:nvPr/>
          </p:nvSpPr>
          <p:spPr bwMode="auto">
            <a:xfrm>
              <a:off x="179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001</a:t>
              </a:r>
              <a:endParaRPr kumimoji="1" lang="en-US" altLang="zh-CN" sz="2400" b="1">
                <a:latin typeface="Times New Roman" panose="02020603050405020304" pitchFamily="18" charset="0"/>
              </a:endParaRPr>
            </a:p>
          </p:txBody>
        </p:sp>
        <p:sp>
          <p:nvSpPr>
            <p:cNvPr id="117855" name="Oval 10"/>
            <p:cNvSpPr>
              <a:spLocks noChangeArrowheads="1"/>
            </p:cNvSpPr>
            <p:nvPr/>
          </p:nvSpPr>
          <p:spPr bwMode="auto">
            <a:xfrm>
              <a:off x="2536"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010</a:t>
              </a:r>
              <a:endParaRPr kumimoji="1" lang="en-US" altLang="zh-CN" sz="2400" b="1">
                <a:latin typeface="Times New Roman" panose="02020603050405020304" pitchFamily="18" charset="0"/>
              </a:endParaRPr>
            </a:p>
          </p:txBody>
        </p:sp>
        <p:sp>
          <p:nvSpPr>
            <p:cNvPr id="117856" name="Oval 11"/>
            <p:cNvSpPr>
              <a:spLocks noChangeArrowheads="1"/>
            </p:cNvSpPr>
            <p:nvPr/>
          </p:nvSpPr>
          <p:spPr bwMode="auto">
            <a:xfrm>
              <a:off x="327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011</a:t>
              </a:r>
              <a:endParaRPr kumimoji="1" lang="en-US" altLang="zh-CN" sz="2400" b="1">
                <a:latin typeface="Times New Roman" panose="02020603050405020304" pitchFamily="18" charset="0"/>
              </a:endParaRPr>
            </a:p>
          </p:txBody>
        </p:sp>
        <p:sp>
          <p:nvSpPr>
            <p:cNvPr id="117857" name="Oval 12"/>
            <p:cNvSpPr>
              <a:spLocks noChangeArrowheads="1"/>
            </p:cNvSpPr>
            <p:nvPr/>
          </p:nvSpPr>
          <p:spPr bwMode="auto">
            <a:xfrm>
              <a:off x="4008"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100</a:t>
              </a:r>
              <a:endParaRPr kumimoji="1" lang="en-US" altLang="zh-CN" sz="2400" b="1">
                <a:latin typeface="Times New Roman" panose="02020603050405020304" pitchFamily="18" charset="0"/>
              </a:endParaRPr>
            </a:p>
          </p:txBody>
        </p:sp>
        <p:sp>
          <p:nvSpPr>
            <p:cNvPr id="117858" name="Line 13"/>
            <p:cNvSpPr>
              <a:spLocks noChangeShapeType="1"/>
            </p:cNvSpPr>
            <p:nvPr/>
          </p:nvSpPr>
          <p:spPr bwMode="auto">
            <a:xfrm>
              <a:off x="1416"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7859" name="Line 14"/>
            <p:cNvSpPr>
              <a:spLocks noChangeShapeType="1"/>
            </p:cNvSpPr>
            <p:nvPr/>
          </p:nvSpPr>
          <p:spPr bwMode="auto">
            <a:xfrm>
              <a:off x="2176"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7860" name="Line 15"/>
            <p:cNvSpPr>
              <a:spLocks noChangeShapeType="1"/>
            </p:cNvSpPr>
            <p:nvPr/>
          </p:nvSpPr>
          <p:spPr bwMode="auto">
            <a:xfrm>
              <a:off x="2912"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7861" name="Line 16"/>
            <p:cNvSpPr>
              <a:spLocks noChangeShapeType="1"/>
            </p:cNvSpPr>
            <p:nvPr/>
          </p:nvSpPr>
          <p:spPr bwMode="auto">
            <a:xfrm>
              <a:off x="3648" y="1704"/>
              <a:ext cx="376" cy="0"/>
            </a:xfrm>
            <a:prstGeom prst="line">
              <a:avLst/>
            </a:prstGeom>
            <a:noFill/>
            <a:ln w="28575">
              <a:solidFill>
                <a:schemeClr val="tx1"/>
              </a:solidFill>
              <a:round/>
              <a:tailEnd type="triangle" w="med" len="med"/>
            </a:ln>
          </p:spPr>
          <p:txBody>
            <a:bodyPr lIns="0" tIns="0" rIns="0" bIns="0"/>
            <a:lstStyle/>
            <a:p>
              <a:endParaRPr lang="zh-CN" altLang="en-US"/>
            </a:p>
          </p:txBody>
        </p:sp>
        <p:grpSp>
          <p:nvGrpSpPr>
            <p:cNvPr id="117862" name="Group 17"/>
            <p:cNvGrpSpPr/>
            <p:nvPr/>
          </p:nvGrpSpPr>
          <p:grpSpPr bwMode="auto">
            <a:xfrm>
              <a:off x="1216" y="1888"/>
              <a:ext cx="2992" cy="240"/>
              <a:chOff x="1272" y="1848"/>
              <a:chExt cx="3736" cy="240"/>
            </a:xfrm>
          </p:grpSpPr>
          <p:sp>
            <p:nvSpPr>
              <p:cNvPr id="117868" name="Line 18"/>
              <p:cNvSpPr>
                <a:spLocks noChangeShapeType="1"/>
              </p:cNvSpPr>
              <p:nvPr/>
            </p:nvSpPr>
            <p:spPr bwMode="auto">
              <a:xfrm flipH="1">
                <a:off x="1272" y="2088"/>
                <a:ext cx="3736" cy="0"/>
              </a:xfrm>
              <a:prstGeom prst="line">
                <a:avLst/>
              </a:prstGeom>
              <a:noFill/>
              <a:ln w="28575">
                <a:solidFill>
                  <a:schemeClr val="tx1"/>
                </a:solidFill>
                <a:round/>
              </a:ln>
            </p:spPr>
            <p:txBody>
              <a:bodyPr lIns="0" tIns="0" rIns="0" bIns="0"/>
              <a:lstStyle/>
              <a:p>
                <a:endParaRPr lang="zh-CN" altLang="en-US"/>
              </a:p>
            </p:txBody>
          </p:sp>
          <p:sp>
            <p:nvSpPr>
              <p:cNvPr id="117869" name="Line 19"/>
              <p:cNvSpPr>
                <a:spLocks noChangeShapeType="1"/>
              </p:cNvSpPr>
              <p:nvPr/>
            </p:nvSpPr>
            <p:spPr bwMode="auto">
              <a:xfrm>
                <a:off x="5000" y="1848"/>
                <a:ext cx="0" cy="240"/>
              </a:xfrm>
              <a:prstGeom prst="line">
                <a:avLst/>
              </a:prstGeom>
              <a:noFill/>
              <a:ln w="28575">
                <a:solidFill>
                  <a:schemeClr val="tx1"/>
                </a:solidFill>
                <a:round/>
              </a:ln>
            </p:spPr>
            <p:txBody>
              <a:bodyPr lIns="0" tIns="0" rIns="0" bIns="0"/>
              <a:lstStyle/>
              <a:p>
                <a:endParaRPr lang="zh-CN" altLang="en-US"/>
              </a:p>
            </p:txBody>
          </p:sp>
          <p:sp>
            <p:nvSpPr>
              <p:cNvPr id="117870" name="Line 20"/>
              <p:cNvSpPr>
                <a:spLocks noChangeShapeType="1"/>
              </p:cNvSpPr>
              <p:nvPr/>
            </p:nvSpPr>
            <p:spPr bwMode="auto">
              <a:xfrm flipV="1">
                <a:off x="1280" y="1848"/>
                <a:ext cx="0" cy="240"/>
              </a:xfrm>
              <a:prstGeom prst="line">
                <a:avLst/>
              </a:prstGeom>
              <a:noFill/>
              <a:ln w="28575">
                <a:solidFill>
                  <a:schemeClr val="tx1"/>
                </a:solidFill>
                <a:round/>
                <a:tailEnd type="triangle" w="med" len="med"/>
              </a:ln>
            </p:spPr>
            <p:txBody>
              <a:bodyPr lIns="0" tIns="0" rIns="0" bIns="0"/>
              <a:lstStyle/>
              <a:p>
                <a:endParaRPr lang="zh-CN" altLang="en-US"/>
              </a:p>
            </p:txBody>
          </p:sp>
        </p:grpSp>
        <p:sp>
          <p:nvSpPr>
            <p:cNvPr id="117863" name="Rectangle 21"/>
            <p:cNvSpPr>
              <a:spLocks noChangeArrowheads="1"/>
            </p:cNvSpPr>
            <p:nvPr/>
          </p:nvSpPr>
          <p:spPr bwMode="auto">
            <a:xfrm>
              <a:off x="1479"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a:t>
              </a:r>
              <a:r>
                <a:rPr kumimoji="1" lang="en-US" altLang="zh-CN" sz="2400" b="1">
                  <a:solidFill>
                    <a:srgbClr val="00CC00"/>
                  </a:solidFill>
                  <a:latin typeface="Times New Roman" panose="02020603050405020304" pitchFamily="18" charset="0"/>
                </a:rPr>
                <a:t> 0</a:t>
              </a:r>
              <a:endParaRPr kumimoji="1" lang="en-US" altLang="zh-CN" sz="2400" b="1" baseline="-25000">
                <a:solidFill>
                  <a:srgbClr val="00CC00"/>
                </a:solidFill>
                <a:latin typeface="Times New Roman" panose="02020603050405020304" pitchFamily="18" charset="0"/>
              </a:endParaRPr>
            </a:p>
          </p:txBody>
        </p:sp>
        <p:sp>
          <p:nvSpPr>
            <p:cNvPr id="117864" name="Rectangle 22"/>
            <p:cNvSpPr>
              <a:spLocks noChangeArrowheads="1"/>
            </p:cNvSpPr>
            <p:nvPr/>
          </p:nvSpPr>
          <p:spPr bwMode="auto">
            <a:xfrm>
              <a:off x="2231"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7865" name="Rectangle 23"/>
            <p:cNvSpPr>
              <a:spLocks noChangeArrowheads="1"/>
            </p:cNvSpPr>
            <p:nvPr/>
          </p:nvSpPr>
          <p:spPr bwMode="auto">
            <a:xfrm>
              <a:off x="2959"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7866" name="Rectangle 24"/>
            <p:cNvSpPr>
              <a:spLocks noChangeArrowheads="1"/>
            </p:cNvSpPr>
            <p:nvPr/>
          </p:nvSpPr>
          <p:spPr bwMode="auto">
            <a:xfrm>
              <a:off x="3695"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7867" name="Rectangle 25"/>
            <p:cNvSpPr>
              <a:spLocks noChangeArrowheads="1"/>
            </p:cNvSpPr>
            <p:nvPr/>
          </p:nvSpPr>
          <p:spPr bwMode="auto">
            <a:xfrm>
              <a:off x="2559" y="1861"/>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a:t>
              </a:r>
              <a:r>
                <a:rPr kumimoji="1" lang="en-US" altLang="zh-CN" sz="2400" b="1">
                  <a:solidFill>
                    <a:srgbClr val="3399FF"/>
                  </a:solidFill>
                  <a:latin typeface="Times New Roman" panose="02020603050405020304" pitchFamily="18" charset="0"/>
                </a:rPr>
                <a:t>1</a:t>
              </a:r>
              <a:endParaRPr kumimoji="1" lang="en-US" altLang="zh-CN" sz="2400" b="1" baseline="-25000">
                <a:solidFill>
                  <a:srgbClr val="3399FF"/>
                </a:solidFill>
                <a:latin typeface="Times New Roman" panose="02020603050405020304" pitchFamily="18" charset="0"/>
              </a:endParaRPr>
            </a:p>
          </p:txBody>
        </p:sp>
      </p:grpSp>
      <p:grpSp>
        <p:nvGrpSpPr>
          <p:cNvPr id="5" name="Group 26"/>
          <p:cNvGrpSpPr/>
          <p:nvPr/>
        </p:nvGrpSpPr>
        <p:grpSpPr bwMode="auto">
          <a:xfrm>
            <a:off x="1104900" y="3605213"/>
            <a:ext cx="7124700" cy="2555875"/>
            <a:chOff x="696" y="2271"/>
            <a:chExt cx="4488" cy="1610"/>
          </a:xfrm>
        </p:grpSpPr>
        <p:grpSp>
          <p:nvGrpSpPr>
            <p:cNvPr id="117766" name="Group 27"/>
            <p:cNvGrpSpPr/>
            <p:nvPr/>
          </p:nvGrpSpPr>
          <p:grpSpPr bwMode="auto">
            <a:xfrm>
              <a:off x="696" y="2740"/>
              <a:ext cx="3192" cy="230"/>
              <a:chOff x="744" y="2972"/>
              <a:chExt cx="3192" cy="230"/>
            </a:xfrm>
          </p:grpSpPr>
          <p:sp>
            <p:nvSpPr>
              <p:cNvPr id="117849" name="Rectangle 28"/>
              <p:cNvSpPr>
                <a:spLocks noChangeArrowheads="1"/>
              </p:cNvSpPr>
              <p:nvPr/>
            </p:nvSpPr>
            <p:spPr bwMode="auto">
              <a:xfrm>
                <a:off x="1601" y="2972"/>
                <a:ext cx="461" cy="230"/>
              </a:xfrm>
              <a:prstGeom prst="rect">
                <a:avLst/>
              </a:prstGeom>
              <a:solidFill>
                <a:srgbClr val="99CC00"/>
              </a:solid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117850" name="Rectangle 29"/>
              <p:cNvSpPr>
                <a:spLocks noChangeArrowheads="1"/>
              </p:cNvSpPr>
              <p:nvPr/>
            </p:nvSpPr>
            <p:spPr bwMode="auto">
              <a:xfrm>
                <a:off x="1165" y="2972"/>
                <a:ext cx="460" cy="230"/>
              </a:xfrm>
              <a:prstGeom prst="rect">
                <a:avLst/>
              </a:prstGeom>
              <a:solidFill>
                <a:srgbClr val="99CC00"/>
              </a:solid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117851" name="Rectangle 30"/>
              <p:cNvSpPr>
                <a:spLocks noChangeArrowheads="1"/>
              </p:cNvSpPr>
              <p:nvPr/>
            </p:nvSpPr>
            <p:spPr bwMode="auto">
              <a:xfrm>
                <a:off x="744" y="2972"/>
                <a:ext cx="461" cy="230"/>
              </a:xfrm>
              <a:prstGeom prst="rect">
                <a:avLst/>
              </a:prstGeom>
              <a:solidFill>
                <a:srgbClr val="99CC00"/>
              </a:solid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117852" name="Rectangle 31"/>
              <p:cNvSpPr>
                <a:spLocks noChangeArrowheads="1"/>
              </p:cNvSpPr>
              <p:nvPr/>
            </p:nvSpPr>
            <p:spPr bwMode="auto">
              <a:xfrm>
                <a:off x="3475" y="2972"/>
                <a:ext cx="461" cy="230"/>
              </a:xfrm>
              <a:prstGeom prst="rect">
                <a:avLst/>
              </a:prstGeom>
              <a:solidFill>
                <a:srgbClr val="99CC00"/>
              </a:solid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grpSp>
        <p:grpSp>
          <p:nvGrpSpPr>
            <p:cNvPr id="117767" name="Group 32"/>
            <p:cNvGrpSpPr/>
            <p:nvPr/>
          </p:nvGrpSpPr>
          <p:grpSpPr bwMode="auto">
            <a:xfrm>
              <a:off x="712" y="2271"/>
              <a:ext cx="4472" cy="1610"/>
              <a:chOff x="720" y="2280"/>
              <a:chExt cx="4472" cy="1610"/>
            </a:xfrm>
          </p:grpSpPr>
          <p:grpSp>
            <p:nvGrpSpPr>
              <p:cNvPr id="117773" name="Group 33"/>
              <p:cNvGrpSpPr/>
              <p:nvPr/>
            </p:nvGrpSpPr>
            <p:grpSpPr bwMode="auto">
              <a:xfrm>
                <a:off x="720" y="2280"/>
                <a:ext cx="4472" cy="1610"/>
                <a:chOff x="872" y="1184"/>
                <a:chExt cx="4472" cy="1610"/>
              </a:xfrm>
            </p:grpSpPr>
            <p:grpSp>
              <p:nvGrpSpPr>
                <p:cNvPr id="117775" name="Group 34"/>
                <p:cNvGrpSpPr/>
                <p:nvPr/>
              </p:nvGrpSpPr>
              <p:grpSpPr bwMode="auto">
                <a:xfrm>
                  <a:off x="872" y="2104"/>
                  <a:ext cx="4248" cy="690"/>
                  <a:chOff x="872" y="2104"/>
                  <a:chExt cx="4248" cy="690"/>
                </a:xfrm>
              </p:grpSpPr>
              <p:sp>
                <p:nvSpPr>
                  <p:cNvPr id="117820" name="Rectangle 35"/>
                  <p:cNvSpPr>
                    <a:spLocks noChangeArrowheads="1"/>
                  </p:cNvSpPr>
                  <p:nvPr/>
                </p:nvSpPr>
                <p:spPr bwMode="auto">
                  <a:xfrm>
                    <a:off x="3544" y="256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21" name="Rectangle 36"/>
                  <p:cNvSpPr>
                    <a:spLocks noChangeArrowheads="1"/>
                  </p:cNvSpPr>
                  <p:nvPr/>
                </p:nvSpPr>
                <p:spPr bwMode="auto">
                  <a:xfrm>
                    <a:off x="3096" y="256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22" name="Rectangle 37"/>
                  <p:cNvSpPr>
                    <a:spLocks noChangeArrowheads="1"/>
                  </p:cNvSpPr>
                  <p:nvPr/>
                </p:nvSpPr>
                <p:spPr bwMode="auto">
                  <a:xfrm>
                    <a:off x="2632" y="256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23" name="Rectangle 38"/>
                  <p:cNvSpPr>
                    <a:spLocks noChangeArrowheads="1"/>
                  </p:cNvSpPr>
                  <p:nvPr/>
                </p:nvSpPr>
                <p:spPr bwMode="auto">
                  <a:xfrm>
                    <a:off x="2151" y="256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24" name="Rectangle 39"/>
                  <p:cNvSpPr>
                    <a:spLocks noChangeArrowheads="1"/>
                  </p:cNvSpPr>
                  <p:nvPr/>
                </p:nvSpPr>
                <p:spPr bwMode="auto">
                  <a:xfrm>
                    <a:off x="1725" y="256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25" name="Rectangle 40"/>
                  <p:cNvSpPr>
                    <a:spLocks noChangeArrowheads="1"/>
                  </p:cNvSpPr>
                  <p:nvPr/>
                </p:nvSpPr>
                <p:spPr bwMode="auto">
                  <a:xfrm>
                    <a:off x="1298" y="256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26" name="Rectangle 41"/>
                  <p:cNvSpPr>
                    <a:spLocks noChangeArrowheads="1"/>
                  </p:cNvSpPr>
                  <p:nvPr/>
                </p:nvSpPr>
                <p:spPr bwMode="auto">
                  <a:xfrm>
                    <a:off x="872" y="256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27" name="Rectangle 42"/>
                  <p:cNvSpPr>
                    <a:spLocks noChangeArrowheads="1"/>
                  </p:cNvSpPr>
                  <p:nvPr/>
                </p:nvSpPr>
                <p:spPr bwMode="auto">
                  <a:xfrm>
                    <a:off x="3544" y="233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28" name="Rectangle 43"/>
                  <p:cNvSpPr>
                    <a:spLocks noChangeArrowheads="1"/>
                  </p:cNvSpPr>
                  <p:nvPr/>
                </p:nvSpPr>
                <p:spPr bwMode="auto">
                  <a:xfrm>
                    <a:off x="3096" y="233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29" name="Rectangle 44"/>
                  <p:cNvSpPr>
                    <a:spLocks noChangeArrowheads="1"/>
                  </p:cNvSpPr>
                  <p:nvPr/>
                </p:nvSpPr>
                <p:spPr bwMode="auto">
                  <a:xfrm>
                    <a:off x="2632" y="233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30" name="Rectangle 45"/>
                  <p:cNvSpPr>
                    <a:spLocks noChangeArrowheads="1"/>
                  </p:cNvSpPr>
                  <p:nvPr/>
                </p:nvSpPr>
                <p:spPr bwMode="auto">
                  <a:xfrm>
                    <a:off x="2151" y="233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31" name="Rectangle 46"/>
                  <p:cNvSpPr>
                    <a:spLocks noChangeArrowheads="1"/>
                  </p:cNvSpPr>
                  <p:nvPr/>
                </p:nvSpPr>
                <p:spPr bwMode="auto">
                  <a:xfrm>
                    <a:off x="1725" y="233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32" name="Rectangle 47"/>
                  <p:cNvSpPr>
                    <a:spLocks noChangeArrowheads="1"/>
                  </p:cNvSpPr>
                  <p:nvPr/>
                </p:nvSpPr>
                <p:spPr bwMode="auto">
                  <a:xfrm>
                    <a:off x="1298" y="233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33" name="Rectangle 48"/>
                  <p:cNvSpPr>
                    <a:spLocks noChangeArrowheads="1"/>
                  </p:cNvSpPr>
                  <p:nvPr/>
                </p:nvSpPr>
                <p:spPr bwMode="auto">
                  <a:xfrm>
                    <a:off x="872" y="233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34" name="Rectangle 49"/>
                  <p:cNvSpPr>
                    <a:spLocks noChangeArrowheads="1"/>
                  </p:cNvSpPr>
                  <p:nvPr/>
                </p:nvSpPr>
                <p:spPr bwMode="auto">
                  <a:xfrm>
                    <a:off x="3544" y="210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35" name="Rectangle 50"/>
                  <p:cNvSpPr>
                    <a:spLocks noChangeArrowheads="1"/>
                  </p:cNvSpPr>
                  <p:nvPr/>
                </p:nvSpPr>
                <p:spPr bwMode="auto">
                  <a:xfrm>
                    <a:off x="3096" y="210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36" name="Rectangle 51"/>
                  <p:cNvSpPr>
                    <a:spLocks noChangeArrowheads="1"/>
                  </p:cNvSpPr>
                  <p:nvPr/>
                </p:nvSpPr>
                <p:spPr bwMode="auto">
                  <a:xfrm>
                    <a:off x="2632" y="210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37" name="Rectangle 52"/>
                  <p:cNvSpPr>
                    <a:spLocks noChangeArrowheads="1"/>
                  </p:cNvSpPr>
                  <p:nvPr/>
                </p:nvSpPr>
                <p:spPr bwMode="auto">
                  <a:xfrm>
                    <a:off x="2151" y="210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38" name="Rectangle 53"/>
                  <p:cNvSpPr>
                    <a:spLocks noChangeArrowheads="1"/>
                  </p:cNvSpPr>
                  <p:nvPr/>
                </p:nvSpPr>
                <p:spPr bwMode="auto">
                  <a:xfrm>
                    <a:off x="1725" y="210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39" name="Rectangle 54"/>
                  <p:cNvSpPr>
                    <a:spLocks noChangeArrowheads="1"/>
                  </p:cNvSpPr>
                  <p:nvPr/>
                </p:nvSpPr>
                <p:spPr bwMode="auto">
                  <a:xfrm>
                    <a:off x="1298" y="210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40" name="Rectangle 55"/>
                  <p:cNvSpPr>
                    <a:spLocks noChangeArrowheads="1"/>
                  </p:cNvSpPr>
                  <p:nvPr/>
                </p:nvSpPr>
                <p:spPr bwMode="auto">
                  <a:xfrm>
                    <a:off x="872" y="210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41" name="Line 56"/>
                  <p:cNvSpPr>
                    <a:spLocks noChangeShapeType="1"/>
                  </p:cNvSpPr>
                  <p:nvPr/>
                </p:nvSpPr>
                <p:spPr bwMode="auto">
                  <a:xfrm>
                    <a:off x="5120" y="212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42" name="Line 57"/>
                  <p:cNvSpPr>
                    <a:spLocks noChangeShapeType="1"/>
                  </p:cNvSpPr>
                  <p:nvPr/>
                </p:nvSpPr>
                <p:spPr bwMode="auto">
                  <a:xfrm>
                    <a:off x="5120" y="2343"/>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43" name="Line 58"/>
                  <p:cNvSpPr>
                    <a:spLocks noChangeShapeType="1"/>
                  </p:cNvSpPr>
                  <p:nvPr/>
                </p:nvSpPr>
                <p:spPr bwMode="auto">
                  <a:xfrm>
                    <a:off x="5120" y="256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44" name="Line 59"/>
                  <p:cNvSpPr>
                    <a:spLocks noChangeShapeType="1"/>
                  </p:cNvSpPr>
                  <p:nvPr/>
                </p:nvSpPr>
                <p:spPr bwMode="auto">
                  <a:xfrm>
                    <a:off x="4264" y="212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45" name="Line 60"/>
                  <p:cNvSpPr>
                    <a:spLocks noChangeShapeType="1"/>
                  </p:cNvSpPr>
                  <p:nvPr/>
                </p:nvSpPr>
                <p:spPr bwMode="auto">
                  <a:xfrm>
                    <a:off x="4264" y="2343"/>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46" name="Line 61"/>
                  <p:cNvSpPr>
                    <a:spLocks noChangeShapeType="1"/>
                  </p:cNvSpPr>
                  <p:nvPr/>
                </p:nvSpPr>
                <p:spPr bwMode="auto">
                  <a:xfrm>
                    <a:off x="4264" y="2567"/>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47" name="Line 62"/>
                  <p:cNvSpPr>
                    <a:spLocks noChangeShapeType="1"/>
                  </p:cNvSpPr>
                  <p:nvPr/>
                </p:nvSpPr>
                <p:spPr bwMode="auto">
                  <a:xfrm flipV="1">
                    <a:off x="4696" y="2126"/>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48" name="Line 63"/>
                  <p:cNvSpPr>
                    <a:spLocks noChangeShapeType="1"/>
                  </p:cNvSpPr>
                  <p:nvPr/>
                </p:nvSpPr>
                <p:spPr bwMode="auto">
                  <a:xfrm>
                    <a:off x="4696" y="2343"/>
                    <a:ext cx="0" cy="177"/>
                  </a:xfrm>
                  <a:prstGeom prst="line">
                    <a:avLst/>
                  </a:prstGeom>
                  <a:noFill/>
                  <a:ln w="19050">
                    <a:solidFill>
                      <a:schemeClr val="tx1"/>
                    </a:solidFill>
                    <a:round/>
                    <a:tailEnd type="triangle" w="sm" len="med"/>
                  </a:ln>
                </p:spPr>
                <p:txBody>
                  <a:bodyPr lIns="0" tIns="0" rIns="0" bIns="0"/>
                  <a:lstStyle/>
                  <a:p>
                    <a:endParaRPr lang="zh-CN" altLang="en-US"/>
                  </a:p>
                </p:txBody>
              </p:sp>
            </p:grpSp>
            <p:sp>
              <p:nvSpPr>
                <p:cNvPr id="117776" name="Rectangle 64"/>
                <p:cNvSpPr>
                  <a:spLocks noChangeArrowheads="1"/>
                </p:cNvSpPr>
                <p:nvPr/>
              </p:nvSpPr>
              <p:spPr bwMode="auto">
                <a:xfrm>
                  <a:off x="3544" y="187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77" name="Rectangle 65"/>
                <p:cNvSpPr>
                  <a:spLocks noChangeArrowheads="1"/>
                </p:cNvSpPr>
                <p:nvPr/>
              </p:nvSpPr>
              <p:spPr bwMode="auto">
                <a:xfrm>
                  <a:off x="3096" y="187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78" name="Rectangle 66"/>
                <p:cNvSpPr>
                  <a:spLocks noChangeArrowheads="1"/>
                </p:cNvSpPr>
                <p:nvPr/>
              </p:nvSpPr>
              <p:spPr bwMode="auto">
                <a:xfrm>
                  <a:off x="2632" y="187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779" name="Rectangle 67"/>
                <p:cNvSpPr>
                  <a:spLocks noChangeArrowheads="1"/>
                </p:cNvSpPr>
                <p:nvPr/>
              </p:nvSpPr>
              <p:spPr bwMode="auto">
                <a:xfrm>
                  <a:off x="2151" y="187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117780" name="Group 68"/>
                <p:cNvGrpSpPr/>
                <p:nvPr/>
              </p:nvGrpSpPr>
              <p:grpSpPr bwMode="auto">
                <a:xfrm>
                  <a:off x="872" y="1874"/>
                  <a:ext cx="1279" cy="230"/>
                  <a:chOff x="872" y="1874"/>
                  <a:chExt cx="1279" cy="230"/>
                </a:xfrm>
              </p:grpSpPr>
              <p:sp>
                <p:nvSpPr>
                  <p:cNvPr id="117817" name="Rectangle 69"/>
                  <p:cNvSpPr>
                    <a:spLocks noChangeArrowheads="1"/>
                  </p:cNvSpPr>
                  <p:nvPr/>
                </p:nvSpPr>
                <p:spPr bwMode="auto">
                  <a:xfrm>
                    <a:off x="1725" y="187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818" name="Rectangle 70"/>
                  <p:cNvSpPr>
                    <a:spLocks noChangeArrowheads="1"/>
                  </p:cNvSpPr>
                  <p:nvPr/>
                </p:nvSpPr>
                <p:spPr bwMode="auto">
                  <a:xfrm>
                    <a:off x="1298" y="187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819" name="Rectangle 71"/>
                  <p:cNvSpPr>
                    <a:spLocks noChangeArrowheads="1"/>
                  </p:cNvSpPr>
                  <p:nvPr/>
                </p:nvSpPr>
                <p:spPr bwMode="auto">
                  <a:xfrm>
                    <a:off x="872" y="187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17781" name="Line 72"/>
                <p:cNvSpPr>
                  <a:spLocks noChangeShapeType="1"/>
                </p:cNvSpPr>
                <p:nvPr/>
              </p:nvSpPr>
              <p:spPr bwMode="auto">
                <a:xfrm>
                  <a:off x="5120" y="1904"/>
                  <a:ext cx="0" cy="177"/>
                </a:xfrm>
                <a:prstGeom prst="line">
                  <a:avLst/>
                </a:prstGeom>
                <a:noFill/>
                <a:ln w="19050">
                  <a:solidFill>
                    <a:schemeClr val="tx1"/>
                  </a:solidFill>
                  <a:round/>
                  <a:tailEnd type="triangle" w="sm" len="med"/>
                </a:ln>
              </p:spPr>
              <p:txBody>
                <a:bodyPr lIns="0" tIns="0" rIns="0" bIns="0"/>
                <a:lstStyle/>
                <a:p>
                  <a:endParaRPr lang="zh-CN" altLang="en-US"/>
                </a:p>
              </p:txBody>
            </p:sp>
            <p:sp>
              <p:nvSpPr>
                <p:cNvPr id="117782" name="Line 73"/>
                <p:cNvSpPr>
                  <a:spLocks noChangeShapeType="1"/>
                </p:cNvSpPr>
                <p:nvPr/>
              </p:nvSpPr>
              <p:spPr bwMode="auto">
                <a:xfrm>
                  <a:off x="4264" y="1904"/>
                  <a:ext cx="0" cy="177"/>
                </a:xfrm>
                <a:prstGeom prst="line">
                  <a:avLst/>
                </a:prstGeom>
                <a:noFill/>
                <a:ln w="19050">
                  <a:solidFill>
                    <a:schemeClr val="tx1"/>
                  </a:solidFill>
                  <a:round/>
                  <a:tailEnd type="triangle" w="sm" len="med"/>
                </a:ln>
              </p:spPr>
              <p:txBody>
                <a:bodyPr lIns="0" tIns="0" rIns="0" bIns="0"/>
                <a:lstStyle/>
                <a:p>
                  <a:endParaRPr lang="zh-CN" altLang="en-US"/>
                </a:p>
              </p:txBody>
            </p:sp>
            <p:sp>
              <p:nvSpPr>
                <p:cNvPr id="117783" name="Line 74"/>
                <p:cNvSpPr>
                  <a:spLocks noChangeShapeType="1"/>
                </p:cNvSpPr>
                <p:nvPr/>
              </p:nvSpPr>
              <p:spPr bwMode="auto">
                <a:xfrm>
                  <a:off x="4696" y="1903"/>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784" name="Rectangle 75"/>
                <p:cNvSpPr>
                  <a:spLocks noChangeArrowheads="1"/>
                </p:cNvSpPr>
                <p:nvPr/>
              </p:nvSpPr>
              <p:spPr bwMode="auto">
                <a:xfrm>
                  <a:off x="3544" y="1644"/>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85" name="Rectangle 76"/>
                <p:cNvSpPr>
                  <a:spLocks noChangeArrowheads="1"/>
                </p:cNvSpPr>
                <p:nvPr/>
              </p:nvSpPr>
              <p:spPr bwMode="auto">
                <a:xfrm>
                  <a:off x="3096" y="1644"/>
                  <a:ext cx="4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7786" name="Rectangle 77"/>
                <p:cNvSpPr>
                  <a:spLocks noChangeArrowheads="1"/>
                </p:cNvSpPr>
                <p:nvPr/>
              </p:nvSpPr>
              <p:spPr bwMode="auto">
                <a:xfrm>
                  <a:off x="2632" y="1644"/>
                  <a:ext cx="46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87" name="Rectangle 78"/>
                <p:cNvSpPr>
                  <a:spLocks noChangeArrowheads="1"/>
                </p:cNvSpPr>
                <p:nvPr/>
              </p:nvSpPr>
              <p:spPr bwMode="auto">
                <a:xfrm>
                  <a:off x="2151" y="1644"/>
                  <a:ext cx="481"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88" name="Rectangle 79"/>
                <p:cNvSpPr>
                  <a:spLocks noChangeArrowheads="1"/>
                </p:cNvSpPr>
                <p:nvPr/>
              </p:nvSpPr>
              <p:spPr bwMode="auto">
                <a:xfrm>
                  <a:off x="1725"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89" name="Rectangle 80"/>
                <p:cNvSpPr>
                  <a:spLocks noChangeArrowheads="1"/>
                </p:cNvSpPr>
                <p:nvPr/>
              </p:nvSpPr>
              <p:spPr bwMode="auto">
                <a:xfrm>
                  <a:off x="1298" y="1644"/>
                  <a:ext cx="42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90" name="Rectangle 81"/>
                <p:cNvSpPr>
                  <a:spLocks noChangeArrowheads="1"/>
                </p:cNvSpPr>
                <p:nvPr/>
              </p:nvSpPr>
              <p:spPr bwMode="auto">
                <a:xfrm>
                  <a:off x="872" y="1644"/>
                  <a:ext cx="42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7791" name="Line 82"/>
                <p:cNvSpPr>
                  <a:spLocks noChangeShapeType="1"/>
                </p:cNvSpPr>
                <p:nvPr/>
              </p:nvSpPr>
              <p:spPr bwMode="auto">
                <a:xfrm>
                  <a:off x="872" y="1184"/>
                  <a:ext cx="4472" cy="0"/>
                </a:xfrm>
                <a:prstGeom prst="line">
                  <a:avLst/>
                </a:prstGeom>
                <a:noFill/>
                <a:ln w="28575" cap="sq">
                  <a:solidFill>
                    <a:schemeClr val="tx1"/>
                  </a:solidFill>
                  <a:round/>
                </a:ln>
              </p:spPr>
              <p:txBody>
                <a:bodyPr lIns="0" tIns="0" rIns="0" bIns="0"/>
                <a:lstStyle/>
                <a:p>
                  <a:endParaRPr lang="zh-CN" altLang="en-US"/>
                </a:p>
              </p:txBody>
            </p:sp>
            <p:sp>
              <p:nvSpPr>
                <p:cNvPr id="117792" name="Line 83"/>
                <p:cNvSpPr>
                  <a:spLocks noChangeShapeType="1"/>
                </p:cNvSpPr>
                <p:nvPr/>
              </p:nvSpPr>
              <p:spPr bwMode="auto">
                <a:xfrm>
                  <a:off x="872" y="1414"/>
                  <a:ext cx="4472" cy="0"/>
                </a:xfrm>
                <a:prstGeom prst="line">
                  <a:avLst/>
                </a:prstGeom>
                <a:noFill/>
                <a:ln w="12700">
                  <a:solidFill>
                    <a:schemeClr val="tx1"/>
                  </a:solidFill>
                  <a:round/>
                </a:ln>
              </p:spPr>
              <p:txBody>
                <a:bodyPr lIns="0" tIns="0" rIns="0" bIns="0"/>
                <a:lstStyle/>
                <a:p>
                  <a:endParaRPr lang="zh-CN" altLang="en-US"/>
                </a:p>
              </p:txBody>
            </p:sp>
            <p:sp>
              <p:nvSpPr>
                <p:cNvPr id="117793" name="Line 84"/>
                <p:cNvSpPr>
                  <a:spLocks noChangeShapeType="1"/>
                </p:cNvSpPr>
                <p:nvPr/>
              </p:nvSpPr>
              <p:spPr bwMode="auto">
                <a:xfrm>
                  <a:off x="872" y="1644"/>
                  <a:ext cx="4472" cy="0"/>
                </a:xfrm>
                <a:prstGeom prst="line">
                  <a:avLst/>
                </a:prstGeom>
                <a:noFill/>
                <a:ln w="12700">
                  <a:solidFill>
                    <a:schemeClr val="tx1"/>
                  </a:solidFill>
                  <a:round/>
                </a:ln>
              </p:spPr>
              <p:txBody>
                <a:bodyPr lIns="0" tIns="0" rIns="0" bIns="0"/>
                <a:lstStyle/>
                <a:p>
                  <a:endParaRPr lang="zh-CN" altLang="en-US"/>
                </a:p>
              </p:txBody>
            </p:sp>
            <p:sp>
              <p:nvSpPr>
                <p:cNvPr id="117794" name="Line 85"/>
                <p:cNvSpPr>
                  <a:spLocks noChangeShapeType="1"/>
                </p:cNvSpPr>
                <p:nvPr/>
              </p:nvSpPr>
              <p:spPr bwMode="auto">
                <a:xfrm>
                  <a:off x="872" y="1184"/>
                  <a:ext cx="0" cy="1610"/>
                </a:xfrm>
                <a:prstGeom prst="line">
                  <a:avLst/>
                </a:prstGeom>
                <a:noFill/>
                <a:ln w="28575" cap="sq">
                  <a:solidFill>
                    <a:schemeClr val="tx1"/>
                  </a:solidFill>
                  <a:round/>
                </a:ln>
              </p:spPr>
              <p:txBody>
                <a:bodyPr lIns="0" tIns="0" rIns="0" bIns="0"/>
                <a:lstStyle/>
                <a:p>
                  <a:endParaRPr lang="zh-CN" altLang="en-US"/>
                </a:p>
              </p:txBody>
            </p:sp>
            <p:sp>
              <p:nvSpPr>
                <p:cNvPr id="117795" name="Line 86"/>
                <p:cNvSpPr>
                  <a:spLocks noChangeShapeType="1"/>
                </p:cNvSpPr>
                <p:nvPr/>
              </p:nvSpPr>
              <p:spPr bwMode="auto">
                <a:xfrm>
                  <a:off x="2151" y="1184"/>
                  <a:ext cx="0" cy="1610"/>
                </a:xfrm>
                <a:prstGeom prst="line">
                  <a:avLst/>
                </a:prstGeom>
                <a:noFill/>
                <a:ln w="12700">
                  <a:solidFill>
                    <a:schemeClr val="tx1"/>
                  </a:solidFill>
                  <a:round/>
                </a:ln>
              </p:spPr>
              <p:txBody>
                <a:bodyPr lIns="0" tIns="0" rIns="0" bIns="0"/>
                <a:lstStyle/>
                <a:p>
                  <a:endParaRPr lang="zh-CN" altLang="en-US"/>
                </a:p>
              </p:txBody>
            </p:sp>
            <p:sp>
              <p:nvSpPr>
                <p:cNvPr id="117796" name="Line 87"/>
                <p:cNvSpPr>
                  <a:spLocks noChangeShapeType="1"/>
                </p:cNvSpPr>
                <p:nvPr/>
              </p:nvSpPr>
              <p:spPr bwMode="auto">
                <a:xfrm>
                  <a:off x="3544" y="1184"/>
                  <a:ext cx="0" cy="1610"/>
                </a:xfrm>
                <a:prstGeom prst="line">
                  <a:avLst/>
                </a:prstGeom>
                <a:noFill/>
                <a:ln w="12700">
                  <a:solidFill>
                    <a:schemeClr val="tx1"/>
                  </a:solidFill>
                  <a:round/>
                </a:ln>
              </p:spPr>
              <p:txBody>
                <a:bodyPr lIns="0" tIns="0" rIns="0" bIns="0"/>
                <a:lstStyle/>
                <a:p>
                  <a:endParaRPr lang="zh-CN" altLang="en-US"/>
                </a:p>
              </p:txBody>
            </p:sp>
            <p:sp>
              <p:nvSpPr>
                <p:cNvPr id="117797" name="Line 88"/>
                <p:cNvSpPr>
                  <a:spLocks noChangeShapeType="1"/>
                </p:cNvSpPr>
                <p:nvPr/>
              </p:nvSpPr>
              <p:spPr bwMode="auto">
                <a:xfrm>
                  <a:off x="4072" y="1184"/>
                  <a:ext cx="0" cy="1610"/>
                </a:xfrm>
                <a:prstGeom prst="line">
                  <a:avLst/>
                </a:prstGeom>
                <a:noFill/>
                <a:ln w="12700">
                  <a:solidFill>
                    <a:schemeClr val="tx1"/>
                  </a:solidFill>
                  <a:round/>
                </a:ln>
              </p:spPr>
              <p:txBody>
                <a:bodyPr lIns="0" tIns="0" rIns="0" bIns="0"/>
                <a:lstStyle/>
                <a:p>
                  <a:endParaRPr lang="zh-CN" altLang="en-US"/>
                </a:p>
              </p:txBody>
            </p:sp>
            <p:sp>
              <p:nvSpPr>
                <p:cNvPr id="117798" name="Line 89"/>
                <p:cNvSpPr>
                  <a:spLocks noChangeShapeType="1"/>
                </p:cNvSpPr>
                <p:nvPr/>
              </p:nvSpPr>
              <p:spPr bwMode="auto">
                <a:xfrm>
                  <a:off x="5344" y="1184"/>
                  <a:ext cx="0" cy="1610"/>
                </a:xfrm>
                <a:prstGeom prst="line">
                  <a:avLst/>
                </a:prstGeom>
                <a:noFill/>
                <a:ln w="28575" cap="sq">
                  <a:solidFill>
                    <a:schemeClr val="tx1"/>
                  </a:solidFill>
                  <a:round/>
                </a:ln>
              </p:spPr>
              <p:txBody>
                <a:bodyPr lIns="0" tIns="0" rIns="0" bIns="0"/>
                <a:lstStyle/>
                <a:p>
                  <a:endParaRPr lang="zh-CN" altLang="en-US"/>
                </a:p>
              </p:txBody>
            </p:sp>
            <p:sp>
              <p:nvSpPr>
                <p:cNvPr id="117799" name="Rectangle 90"/>
                <p:cNvSpPr>
                  <a:spLocks noChangeArrowheads="1"/>
                </p:cNvSpPr>
                <p:nvPr/>
              </p:nvSpPr>
              <p:spPr bwMode="auto">
                <a:xfrm>
                  <a:off x="3544" y="1414"/>
                  <a:ext cx="5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sp>
              <p:nvSpPr>
                <p:cNvPr id="117800" name="Rectangle 91"/>
                <p:cNvSpPr>
                  <a:spLocks noChangeArrowheads="1"/>
                </p:cNvSpPr>
                <p:nvPr/>
              </p:nvSpPr>
              <p:spPr bwMode="auto">
                <a:xfrm>
                  <a:off x="3096" y="1414"/>
                  <a:ext cx="4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7801" name="Rectangle 92"/>
                <p:cNvSpPr>
                  <a:spLocks noChangeArrowheads="1"/>
                </p:cNvSpPr>
                <p:nvPr/>
              </p:nvSpPr>
              <p:spPr bwMode="auto">
                <a:xfrm>
                  <a:off x="2632" y="1414"/>
                  <a:ext cx="46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7802" name="Rectangle 93"/>
                <p:cNvSpPr>
                  <a:spLocks noChangeArrowheads="1"/>
                </p:cNvSpPr>
                <p:nvPr/>
              </p:nvSpPr>
              <p:spPr bwMode="auto">
                <a:xfrm>
                  <a:off x="2151" y="1414"/>
                  <a:ext cx="481"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7803" name="Rectangle 94"/>
                <p:cNvSpPr>
                  <a:spLocks noChangeArrowheads="1"/>
                </p:cNvSpPr>
                <p:nvPr/>
              </p:nvSpPr>
              <p:spPr bwMode="auto">
                <a:xfrm>
                  <a:off x="1725"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7804" name="Rectangle 95"/>
                <p:cNvSpPr>
                  <a:spLocks noChangeArrowheads="1"/>
                </p:cNvSpPr>
                <p:nvPr/>
              </p:nvSpPr>
              <p:spPr bwMode="auto">
                <a:xfrm>
                  <a:off x="1298" y="1414"/>
                  <a:ext cx="427"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7805" name="Rectangle 96"/>
                <p:cNvSpPr>
                  <a:spLocks noChangeArrowheads="1"/>
                </p:cNvSpPr>
                <p:nvPr/>
              </p:nvSpPr>
              <p:spPr bwMode="auto">
                <a:xfrm>
                  <a:off x="872" y="1414"/>
                  <a:ext cx="42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7806" name="Rectangle 97"/>
                <p:cNvSpPr>
                  <a:spLocks noChangeArrowheads="1"/>
                </p:cNvSpPr>
                <p:nvPr/>
              </p:nvSpPr>
              <p:spPr bwMode="auto">
                <a:xfrm>
                  <a:off x="3544" y="1184"/>
                  <a:ext cx="52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117807" name="Rectangle 98"/>
                <p:cNvSpPr>
                  <a:spLocks noChangeArrowheads="1"/>
                </p:cNvSpPr>
                <p:nvPr/>
              </p:nvSpPr>
              <p:spPr bwMode="auto">
                <a:xfrm>
                  <a:off x="2151" y="1184"/>
                  <a:ext cx="1393"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117808" name="Rectangle 99"/>
                <p:cNvSpPr>
                  <a:spLocks noChangeArrowheads="1"/>
                </p:cNvSpPr>
                <p:nvPr/>
              </p:nvSpPr>
              <p:spPr bwMode="auto">
                <a:xfrm>
                  <a:off x="872" y="1184"/>
                  <a:ext cx="1279"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sp>
              <p:nvSpPr>
                <p:cNvPr id="117809" name="Rectangle 100"/>
                <p:cNvSpPr>
                  <a:spLocks noChangeArrowheads="1"/>
                </p:cNvSpPr>
                <p:nvPr/>
              </p:nvSpPr>
              <p:spPr bwMode="auto">
                <a:xfrm>
                  <a:off x="4072" y="1414"/>
                  <a:ext cx="432"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17810" name="Rectangle 101"/>
                <p:cNvSpPr>
                  <a:spLocks noChangeArrowheads="1"/>
                </p:cNvSpPr>
                <p:nvPr/>
              </p:nvSpPr>
              <p:spPr bwMode="auto">
                <a:xfrm>
                  <a:off x="4928" y="1414"/>
                  <a:ext cx="41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17811" name="Rectangle 102"/>
                <p:cNvSpPr>
                  <a:spLocks noChangeArrowheads="1"/>
                </p:cNvSpPr>
                <p:nvPr/>
              </p:nvSpPr>
              <p:spPr bwMode="auto">
                <a:xfrm>
                  <a:off x="4504" y="1414"/>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CP</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117812" name="Rectangle 103"/>
                <p:cNvSpPr>
                  <a:spLocks noChangeArrowheads="1"/>
                </p:cNvSpPr>
                <p:nvPr/>
              </p:nvSpPr>
              <p:spPr bwMode="auto">
                <a:xfrm>
                  <a:off x="4072" y="1184"/>
                  <a:ext cx="127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时 钟 脉 冲</a:t>
                  </a:r>
                  <a:endParaRPr kumimoji="1" lang="zh-CN" altLang="en-US" sz="2400" b="1">
                    <a:latin typeface="Times New Roman" panose="02020603050405020304" pitchFamily="18" charset="0"/>
                  </a:endParaRPr>
                </a:p>
              </p:txBody>
            </p:sp>
            <p:sp>
              <p:nvSpPr>
                <p:cNvPr id="117813" name="Line 104"/>
                <p:cNvSpPr>
                  <a:spLocks noChangeShapeType="1"/>
                </p:cNvSpPr>
                <p:nvPr/>
              </p:nvSpPr>
              <p:spPr bwMode="auto">
                <a:xfrm>
                  <a:off x="5120" y="1680"/>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14" name="Line 105"/>
                <p:cNvSpPr>
                  <a:spLocks noChangeShapeType="1"/>
                </p:cNvSpPr>
                <p:nvPr/>
              </p:nvSpPr>
              <p:spPr bwMode="auto">
                <a:xfrm>
                  <a:off x="4264" y="1680"/>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15" name="Line 106"/>
                <p:cNvSpPr>
                  <a:spLocks noChangeShapeType="1"/>
                </p:cNvSpPr>
                <p:nvPr/>
              </p:nvSpPr>
              <p:spPr bwMode="auto">
                <a:xfrm flipV="1">
                  <a:off x="4696" y="1679"/>
                  <a:ext cx="0" cy="178"/>
                </a:xfrm>
                <a:prstGeom prst="line">
                  <a:avLst/>
                </a:prstGeom>
                <a:noFill/>
                <a:ln w="19050">
                  <a:solidFill>
                    <a:schemeClr val="tx1"/>
                  </a:solidFill>
                  <a:round/>
                  <a:tailEnd type="triangle" w="sm" len="med"/>
                </a:ln>
              </p:spPr>
              <p:txBody>
                <a:bodyPr lIns="0" tIns="0" rIns="0" bIns="0"/>
                <a:lstStyle/>
                <a:p>
                  <a:endParaRPr lang="zh-CN" altLang="en-US"/>
                </a:p>
              </p:txBody>
            </p:sp>
            <p:sp>
              <p:nvSpPr>
                <p:cNvPr id="117816" name="Line 107"/>
                <p:cNvSpPr>
                  <a:spLocks noChangeShapeType="1"/>
                </p:cNvSpPr>
                <p:nvPr/>
              </p:nvSpPr>
              <p:spPr bwMode="auto">
                <a:xfrm>
                  <a:off x="872" y="2794"/>
                  <a:ext cx="4472" cy="0"/>
                </a:xfrm>
                <a:prstGeom prst="line">
                  <a:avLst/>
                </a:prstGeom>
                <a:noFill/>
                <a:ln w="28575" cap="sq">
                  <a:solidFill>
                    <a:schemeClr val="tx1"/>
                  </a:solidFill>
                  <a:round/>
                </a:ln>
              </p:spPr>
              <p:txBody>
                <a:bodyPr lIns="0" tIns="0" rIns="0" bIns="0"/>
                <a:lstStyle/>
                <a:p>
                  <a:endParaRPr lang="zh-CN" altLang="en-US"/>
                </a:p>
              </p:txBody>
            </p:sp>
          </p:grpSp>
          <p:sp>
            <p:nvSpPr>
              <p:cNvPr id="117774" name="Line 108"/>
              <p:cNvSpPr>
                <a:spLocks noChangeShapeType="1"/>
              </p:cNvSpPr>
              <p:nvPr/>
            </p:nvSpPr>
            <p:spPr bwMode="auto">
              <a:xfrm flipV="1">
                <a:off x="4560" y="3662"/>
                <a:ext cx="0" cy="178"/>
              </a:xfrm>
              <a:prstGeom prst="line">
                <a:avLst/>
              </a:prstGeom>
              <a:noFill/>
              <a:ln w="19050">
                <a:solidFill>
                  <a:schemeClr val="tx1"/>
                </a:solidFill>
                <a:round/>
                <a:tailEnd type="triangle" w="sm" len="med"/>
              </a:ln>
            </p:spPr>
            <p:txBody>
              <a:bodyPr lIns="0" tIns="0" rIns="0" bIns="0"/>
              <a:lstStyle/>
              <a:p>
                <a:endParaRPr lang="zh-CN" altLang="en-US"/>
              </a:p>
            </p:txBody>
          </p:sp>
        </p:grpSp>
        <p:grpSp>
          <p:nvGrpSpPr>
            <p:cNvPr id="117768" name="Group 109"/>
            <p:cNvGrpSpPr/>
            <p:nvPr/>
          </p:nvGrpSpPr>
          <p:grpSpPr bwMode="auto">
            <a:xfrm>
              <a:off x="696" y="3636"/>
              <a:ext cx="3192" cy="230"/>
              <a:chOff x="744" y="2972"/>
              <a:chExt cx="3192" cy="230"/>
            </a:xfrm>
          </p:grpSpPr>
          <p:sp>
            <p:nvSpPr>
              <p:cNvPr id="117769" name="Rectangle 110"/>
              <p:cNvSpPr>
                <a:spLocks noChangeArrowheads="1"/>
              </p:cNvSpPr>
              <p:nvPr/>
            </p:nvSpPr>
            <p:spPr bwMode="auto">
              <a:xfrm>
                <a:off x="1601" y="2972"/>
                <a:ext cx="461" cy="230"/>
              </a:xfrm>
              <a:prstGeom prst="rect">
                <a:avLst/>
              </a:prstGeom>
              <a:solidFill>
                <a:srgbClr val="3399FF"/>
              </a:solid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7770" name="Rectangle 111"/>
              <p:cNvSpPr>
                <a:spLocks noChangeArrowheads="1"/>
              </p:cNvSpPr>
              <p:nvPr/>
            </p:nvSpPr>
            <p:spPr bwMode="auto">
              <a:xfrm>
                <a:off x="1165" y="2972"/>
                <a:ext cx="460" cy="230"/>
              </a:xfrm>
              <a:prstGeom prst="rect">
                <a:avLst/>
              </a:prstGeom>
              <a:solidFill>
                <a:srgbClr val="3399FF"/>
              </a:solid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7771" name="Rectangle 112"/>
              <p:cNvSpPr>
                <a:spLocks noChangeArrowheads="1"/>
              </p:cNvSpPr>
              <p:nvPr/>
            </p:nvSpPr>
            <p:spPr bwMode="auto">
              <a:xfrm>
                <a:off x="744" y="2972"/>
                <a:ext cx="461" cy="230"/>
              </a:xfrm>
              <a:prstGeom prst="rect">
                <a:avLst/>
              </a:prstGeom>
              <a:solidFill>
                <a:srgbClr val="3399FF"/>
              </a:solid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1</a:t>
                </a:r>
                <a:endParaRPr kumimoji="1" lang="en-US" altLang="zh-CN" sz="2400" b="1">
                  <a:solidFill>
                    <a:srgbClr val="0000FF"/>
                  </a:solidFill>
                  <a:latin typeface="Times New Roman" panose="02020603050405020304" pitchFamily="18" charset="0"/>
                </a:endParaRPr>
              </a:p>
            </p:txBody>
          </p:sp>
          <p:sp>
            <p:nvSpPr>
              <p:cNvPr id="117772" name="Rectangle 113"/>
              <p:cNvSpPr>
                <a:spLocks noChangeArrowheads="1"/>
              </p:cNvSpPr>
              <p:nvPr/>
            </p:nvSpPr>
            <p:spPr bwMode="auto">
              <a:xfrm>
                <a:off x="3475" y="2972"/>
                <a:ext cx="461" cy="230"/>
              </a:xfrm>
              <a:prstGeom prst="rect">
                <a:avLst/>
              </a:prstGeom>
              <a:solidFill>
                <a:srgbClr val="3399FF"/>
              </a:solidFill>
              <a:ln w="9525">
                <a:noFill/>
                <a:miter lim="800000"/>
              </a:ln>
            </p:spPr>
            <p:txBody>
              <a:bodyPr lIns="0" tIns="0" rIns="0" bIns="0"/>
              <a:lstStyle/>
              <a:p>
                <a:pPr algn="ctr"/>
                <a:r>
                  <a:rPr kumimoji="1" lang="en-US" altLang="zh-CN" sz="2400" b="1">
                    <a:solidFill>
                      <a:srgbClr val="0000FF"/>
                    </a:solidFill>
                    <a:latin typeface="Times New Roman" panose="02020603050405020304" pitchFamily="18" charset="0"/>
                  </a:rPr>
                  <a:t>1</a:t>
                </a:r>
                <a:endParaRPr kumimoji="1" lang="en-US" altLang="zh-CN" sz="2400" b="1">
                  <a:solidFill>
                    <a:srgbClr val="0000FF"/>
                  </a:solidFill>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wipe(left)">
                                      <p:cBhvr>
                                        <p:cTn id="7" dur="500"/>
                                        <p:tgtEl>
                                          <p:spTgt spid="1955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838200" y="1698625"/>
            <a:ext cx="4016375" cy="457200"/>
          </a:xfrm>
          <a:prstGeom prst="rect">
            <a:avLst/>
          </a:prstGeom>
          <a:noFill/>
          <a:ln w="9525">
            <a:noFill/>
            <a:miter lim="800000"/>
          </a:ln>
        </p:spPr>
        <p:txBody>
          <a:bodyPr>
            <a:spAutoFit/>
          </a:bodyPr>
          <a:lstStyle/>
          <a:p>
            <a:pPr marL="457200" indent="-457200"/>
            <a:r>
              <a:rPr kumimoji="1" lang="en-US" altLang="zh-CN" sz="2400" b="1" dirty="0">
                <a:latin typeface="Times New Roman" panose="02020603050405020304" pitchFamily="18" charset="0"/>
                <a:ea typeface="黑体" panose="02010609060101010101" pitchFamily="49" charset="-122"/>
              </a:rPr>
              <a:t>3.    </a:t>
            </a:r>
            <a:r>
              <a:rPr kumimoji="1" lang="zh-CN" altLang="en-US" sz="2400" b="1" dirty="0">
                <a:latin typeface="Times New Roman" panose="02020603050405020304" pitchFamily="18" charset="0"/>
              </a:rPr>
              <a:t>逻辑功能的</a:t>
            </a:r>
            <a:r>
              <a:rPr kumimoji="1" lang="zh-CN" altLang="en-US" sz="2400" b="1" dirty="0">
                <a:solidFill>
                  <a:srgbClr val="0033CC"/>
                </a:solidFill>
                <a:latin typeface="Times New Roman" panose="02020603050405020304" pitchFamily="18" charset="0"/>
              </a:rPr>
              <a:t>功能表</a:t>
            </a:r>
            <a:r>
              <a:rPr kumimoji="1" lang="zh-CN" altLang="en-US" sz="2400" b="1" dirty="0">
                <a:latin typeface="Times New Roman" panose="02020603050405020304" pitchFamily="18" charset="0"/>
              </a:rPr>
              <a:t>描述 </a:t>
            </a:r>
            <a:endParaRPr kumimoji="1" lang="zh-CN" altLang="en-US" sz="2400" b="1" dirty="0">
              <a:latin typeface="Times New Roman" panose="02020603050405020304" pitchFamily="18" charset="0"/>
            </a:endParaRPr>
          </a:p>
        </p:txBody>
      </p:sp>
      <p:grpSp>
        <p:nvGrpSpPr>
          <p:cNvPr id="2" name="Group 4"/>
          <p:cNvGrpSpPr/>
          <p:nvPr/>
        </p:nvGrpSpPr>
        <p:grpSpPr bwMode="auto">
          <a:xfrm>
            <a:off x="468313" y="2595563"/>
            <a:ext cx="8353425" cy="2403475"/>
            <a:chOff x="456" y="1775"/>
            <a:chExt cx="4998" cy="1514"/>
          </a:xfrm>
        </p:grpSpPr>
        <p:sp>
          <p:nvSpPr>
            <p:cNvPr id="52228" name="Text Box 5" descr="窄竖线"/>
            <p:cNvSpPr txBox="1">
              <a:spLocks noChangeArrowheads="1"/>
            </p:cNvSpPr>
            <p:nvPr/>
          </p:nvSpPr>
          <p:spPr bwMode="auto">
            <a:xfrm>
              <a:off x="456" y="2636"/>
              <a:ext cx="416" cy="230"/>
            </a:xfrm>
            <a:prstGeom prst="rect">
              <a:avLst/>
            </a:prstGeom>
            <a:pattFill prst="narVert">
              <a:fgClr>
                <a:srgbClr val="00CC00"/>
              </a:fgClr>
              <a:bgClr>
                <a:srgbClr val="FFFFFF"/>
              </a:bgClr>
            </a:pattFill>
            <a:ln w="9525">
              <a:noFill/>
              <a:miter lim="800000"/>
            </a:ln>
          </p:spPr>
          <p:txBody>
            <a:bodyPr lIns="0" tIns="0" rIns="0" bIns="0">
              <a:spAutoFit/>
            </a:bodyPr>
            <a:lstStyle/>
            <a:p>
              <a:pPr>
                <a:spcBef>
                  <a:spcPct val="50000"/>
                </a:spcBef>
              </a:pPr>
              <a:r>
                <a:rPr kumimoji="1" lang="zh-CN" altLang="en-US" sz="2400" b="1">
                  <a:latin typeface="Times New Roman" panose="02020603050405020304" pitchFamily="18" charset="0"/>
                </a:rPr>
                <a:t>次态 </a:t>
              </a:r>
              <a:endParaRPr kumimoji="1" lang="zh-CN" altLang="en-US" sz="2400" b="1">
                <a:latin typeface="Times New Roman" panose="02020603050405020304" pitchFamily="18" charset="0"/>
              </a:endParaRPr>
            </a:p>
          </p:txBody>
        </p:sp>
        <p:sp>
          <p:nvSpPr>
            <p:cNvPr id="52229" name="Text Box 6" descr="窄竖线"/>
            <p:cNvSpPr txBox="1">
              <a:spLocks noChangeArrowheads="1"/>
            </p:cNvSpPr>
            <p:nvPr/>
          </p:nvSpPr>
          <p:spPr bwMode="auto">
            <a:xfrm>
              <a:off x="456" y="3028"/>
              <a:ext cx="400" cy="230"/>
            </a:xfrm>
            <a:prstGeom prst="rect">
              <a:avLst/>
            </a:prstGeom>
            <a:pattFill prst="narVert">
              <a:fgClr>
                <a:srgbClr val="00CC00"/>
              </a:fgClr>
              <a:bgClr>
                <a:srgbClr val="FFFFFF"/>
              </a:bgClr>
            </a:pattFill>
            <a:ln w="9525">
              <a:noFill/>
              <a:miter lim="800000"/>
            </a:ln>
          </p:spPr>
          <p:txBody>
            <a:bodyPr lIns="0" tIns="0" rIns="0" bIns="0">
              <a:spAutoFit/>
            </a:bodyPr>
            <a:lstStyle/>
            <a:p>
              <a:pPr>
                <a:spcBef>
                  <a:spcPct val="50000"/>
                </a:spcBef>
              </a:pPr>
              <a:r>
                <a:rPr kumimoji="1" lang="zh-CN" altLang="en-US" sz="2400" b="1">
                  <a:latin typeface="Times New Roman" panose="02020603050405020304" pitchFamily="18" charset="0"/>
                </a:rPr>
                <a:t>现态 </a:t>
              </a:r>
              <a:endParaRPr kumimoji="1" lang="zh-CN" altLang="en-US" sz="2400" b="1">
                <a:latin typeface="Times New Roman" panose="02020603050405020304" pitchFamily="18" charset="0"/>
              </a:endParaRPr>
            </a:p>
          </p:txBody>
        </p:sp>
        <p:sp>
          <p:nvSpPr>
            <p:cNvPr id="52230" name="Rectangle 7"/>
            <p:cNvSpPr>
              <a:spLocks noChangeArrowheads="1"/>
            </p:cNvSpPr>
            <p:nvPr/>
          </p:nvSpPr>
          <p:spPr bwMode="auto">
            <a:xfrm>
              <a:off x="960" y="3001"/>
              <a:ext cx="4190" cy="288"/>
            </a:xfrm>
            <a:prstGeom prst="rect">
              <a:avLst/>
            </a:prstGeom>
            <a:solidFill>
              <a:srgbClr val="CCECFF">
                <a:alpha val="50195"/>
              </a:srgbClr>
            </a:solidFill>
            <a:ln w="9525">
              <a:noFill/>
              <a:miter lim="800000"/>
            </a:ln>
          </p:spPr>
          <p:txBody>
            <a:bodyPr>
              <a:spAutoFit/>
            </a:bodyPr>
            <a:lstStyle/>
            <a:p>
              <a:pPr marL="457200" indent="-457200"/>
              <a:r>
                <a:rPr kumimoji="1" lang="zh-CN" altLang="en-US" sz="2400" b="1" dirty="0">
                  <a:latin typeface="Times New Roman" panose="02020603050405020304" pitchFamily="18" charset="0"/>
                </a:rPr>
                <a:t>指锁存器在输入信号变化前的状态，用 </a:t>
              </a:r>
              <a:r>
                <a:rPr kumimoji="1" lang="en-US" altLang="zh-CN" sz="2400" b="1" i="1" dirty="0" err="1">
                  <a:latin typeface="Times New Roman" panose="02020603050405020304" pitchFamily="18" charset="0"/>
                </a:rPr>
                <a:t>Q</a:t>
              </a:r>
              <a:r>
                <a:rPr kumimoji="1" lang="en-US" altLang="zh-CN" sz="2400" b="1" i="1" baseline="30000" dirty="0" err="1">
                  <a:latin typeface="Times New Roman" panose="02020603050405020304" pitchFamily="18" charset="0"/>
                </a:rPr>
                <a:t>n</a:t>
              </a:r>
              <a:r>
                <a:rPr kumimoji="1" lang="en-US" altLang="zh-CN" sz="2400" b="1" baseline="30000" dirty="0">
                  <a:latin typeface="Times New Roman" panose="02020603050405020304" pitchFamily="18" charset="0"/>
                </a:rPr>
                <a:t> </a:t>
              </a:r>
              <a:r>
                <a:rPr kumimoji="1" lang="zh-CN" altLang="en-US" sz="2400" b="1" dirty="0">
                  <a:latin typeface="Times New Roman" panose="02020603050405020304" pitchFamily="18" charset="0"/>
                </a:rPr>
                <a:t>表示。 </a:t>
              </a:r>
              <a:endParaRPr kumimoji="1" lang="zh-CN" altLang="en-US" sz="2400" b="1" dirty="0">
                <a:latin typeface="Times New Roman" panose="02020603050405020304" pitchFamily="18" charset="0"/>
              </a:endParaRPr>
            </a:p>
          </p:txBody>
        </p:sp>
        <p:sp>
          <p:nvSpPr>
            <p:cNvPr id="52231" name="Rectangle 8"/>
            <p:cNvSpPr>
              <a:spLocks noChangeArrowheads="1"/>
            </p:cNvSpPr>
            <p:nvPr/>
          </p:nvSpPr>
          <p:spPr bwMode="auto">
            <a:xfrm>
              <a:off x="960" y="2601"/>
              <a:ext cx="4494" cy="288"/>
            </a:xfrm>
            <a:prstGeom prst="rect">
              <a:avLst/>
            </a:prstGeom>
            <a:solidFill>
              <a:srgbClr val="CCECFF">
                <a:alpha val="50195"/>
              </a:srgbClr>
            </a:solidFill>
            <a:ln w="9525">
              <a:noFill/>
              <a:miter lim="800000"/>
            </a:ln>
          </p:spPr>
          <p:txBody>
            <a:bodyPr>
              <a:spAutoFit/>
            </a:bodyPr>
            <a:lstStyle/>
            <a:p>
              <a:pPr marL="457200" indent="-457200"/>
              <a:r>
                <a:rPr kumimoji="1" lang="zh-CN" altLang="en-US" sz="2400" b="1" dirty="0">
                  <a:latin typeface="Times New Roman" panose="02020603050405020304" pitchFamily="18" charset="0"/>
                </a:rPr>
                <a:t>指锁存器在输入信号变化后的状态，用 </a:t>
              </a:r>
              <a:r>
                <a:rPr kumimoji="1" lang="en-US" altLang="zh-CN" sz="2400" b="1" i="1" dirty="0">
                  <a:latin typeface="Times New Roman" panose="02020603050405020304" pitchFamily="18" charset="0"/>
                </a:rPr>
                <a:t>Q</a:t>
              </a:r>
              <a:r>
                <a:rPr kumimoji="1" lang="en-US" altLang="zh-CN" sz="2400" b="1" i="1" baseline="30000" dirty="0">
                  <a:latin typeface="Times New Roman" panose="02020603050405020304" pitchFamily="18" charset="0"/>
                </a:rPr>
                <a:t>n</a:t>
              </a:r>
              <a:r>
                <a:rPr kumimoji="1" lang="en-US" altLang="zh-CN" sz="2400" b="1" baseline="30000" dirty="0">
                  <a:latin typeface="Times New Roman" panose="02020603050405020304" pitchFamily="18" charset="0"/>
                </a:rPr>
                <a:t>+1 </a:t>
              </a:r>
              <a:r>
                <a:rPr kumimoji="1" lang="zh-CN" altLang="en-US" sz="2400" b="1" dirty="0">
                  <a:latin typeface="Times New Roman" panose="02020603050405020304" pitchFamily="18" charset="0"/>
                </a:rPr>
                <a:t>表示。 </a:t>
              </a:r>
              <a:endParaRPr kumimoji="1" lang="zh-CN" altLang="en-US" sz="2400" b="1" dirty="0">
                <a:latin typeface="Times New Roman" panose="02020603050405020304" pitchFamily="18" charset="0"/>
              </a:endParaRPr>
            </a:p>
          </p:txBody>
        </p:sp>
        <p:sp>
          <p:nvSpPr>
            <p:cNvPr id="52232" name="AutoShape 9"/>
            <p:cNvSpPr>
              <a:spLocks noChangeArrowheads="1"/>
            </p:cNvSpPr>
            <p:nvPr/>
          </p:nvSpPr>
          <p:spPr bwMode="auto">
            <a:xfrm>
              <a:off x="1257" y="1775"/>
              <a:ext cx="3771" cy="485"/>
            </a:xfrm>
            <a:prstGeom prst="wedgeRectCallout">
              <a:avLst>
                <a:gd name="adj1" fmla="val -24620"/>
                <a:gd name="adj2" fmla="val -99074"/>
              </a:avLst>
            </a:prstGeom>
            <a:solidFill>
              <a:srgbClr val="CCECFF">
                <a:alpha val="50195"/>
              </a:srgbClr>
            </a:solidFill>
            <a:ln w="9525">
              <a:solidFill>
                <a:schemeClr val="tx1"/>
              </a:solidFill>
              <a:miter lim="800000"/>
            </a:ln>
          </p:spPr>
          <p:txBody>
            <a:bodyPr lIns="0" tIns="0" rIns="0" bIns="0"/>
            <a:lstStyle/>
            <a:p>
              <a:r>
                <a:rPr kumimoji="1" lang="zh-CN" altLang="en-US" sz="2400" b="1" dirty="0">
                  <a:latin typeface="Times New Roman" panose="02020603050405020304" pitchFamily="18" charset="0"/>
                </a:rPr>
                <a:t>　　锁存器次态与输入信号和电路原有状态之间关系的真值表。</a:t>
              </a:r>
              <a:endParaRPr kumimoji="1" lang="zh-CN" altLang="en-US" sz="24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AutoShape 2"/>
          <p:cNvSpPr>
            <a:spLocks noChangeArrowheads="1"/>
          </p:cNvSpPr>
          <p:nvPr/>
        </p:nvSpPr>
        <p:spPr bwMode="auto">
          <a:xfrm>
            <a:off x="6046788" y="3667125"/>
            <a:ext cx="2546350" cy="777875"/>
          </a:xfrm>
          <a:prstGeom prst="wedgeRectCallout">
            <a:avLst>
              <a:gd name="adj1" fmla="val -74750"/>
              <a:gd name="adj2" fmla="val -27551"/>
            </a:avLst>
          </a:prstGeom>
          <a:solidFill>
            <a:srgbClr val="CCCCFF">
              <a:alpha val="50195"/>
            </a:srgbClr>
          </a:solidFill>
          <a:ln w="9525">
            <a:solidFill>
              <a:schemeClr val="tx1"/>
            </a:solidFill>
            <a:miter lim="800000"/>
          </a:ln>
        </p:spPr>
        <p:txBody>
          <a:bodyPr lIns="0" tIns="0" rIns="0" bIns="0"/>
          <a:lstStyle/>
          <a:p>
            <a:r>
              <a:rPr kumimoji="1" lang="zh-CN" altLang="en-US" sz="2400" b="1">
                <a:latin typeface="Times New Roman" panose="02020603050405020304" pitchFamily="18" charset="0"/>
              </a:rPr>
              <a:t>　　必须画出一个计数周期的波形。</a:t>
            </a:r>
            <a:endParaRPr kumimoji="1" lang="zh-CN" altLang="en-US" sz="2400" b="1">
              <a:latin typeface="Times New Roman" panose="02020603050405020304" pitchFamily="18" charset="0"/>
            </a:endParaRPr>
          </a:p>
        </p:txBody>
      </p:sp>
      <p:grpSp>
        <p:nvGrpSpPr>
          <p:cNvPr id="118787" name="Group 3"/>
          <p:cNvGrpSpPr/>
          <p:nvPr/>
        </p:nvGrpSpPr>
        <p:grpSpPr bwMode="auto">
          <a:xfrm>
            <a:off x="900113" y="566738"/>
            <a:ext cx="6021387" cy="2844800"/>
            <a:chOff x="591" y="357"/>
            <a:chExt cx="3793" cy="1792"/>
          </a:xfrm>
        </p:grpSpPr>
        <p:sp>
          <p:nvSpPr>
            <p:cNvPr id="118893" name="Rectangle 4"/>
            <p:cNvSpPr>
              <a:spLocks noChangeArrowheads="1"/>
            </p:cNvSpPr>
            <p:nvPr/>
          </p:nvSpPr>
          <p:spPr bwMode="auto">
            <a:xfrm>
              <a:off x="591" y="357"/>
              <a:ext cx="2329" cy="288"/>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画状态转换图和时序图</a:t>
              </a:r>
              <a:endParaRPr kumimoji="1" lang="zh-CN" altLang="en-US" sz="2400" b="1" baseline="-25000">
                <a:solidFill>
                  <a:srgbClr val="FF3300"/>
                </a:solidFill>
                <a:latin typeface="Times New Roman" panose="02020603050405020304" pitchFamily="18" charset="0"/>
              </a:endParaRPr>
            </a:p>
          </p:txBody>
        </p:sp>
        <p:sp>
          <p:nvSpPr>
            <p:cNvPr id="118894" name="Oval 5"/>
            <p:cNvSpPr>
              <a:spLocks noChangeArrowheads="1"/>
            </p:cNvSpPr>
            <p:nvPr/>
          </p:nvSpPr>
          <p:spPr bwMode="auto">
            <a:xfrm>
              <a:off x="103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000</a:t>
              </a:r>
              <a:endParaRPr kumimoji="1" lang="en-US" altLang="zh-CN" sz="2400" b="1">
                <a:latin typeface="Times New Roman" panose="02020603050405020304" pitchFamily="18" charset="0"/>
              </a:endParaRPr>
            </a:p>
          </p:txBody>
        </p:sp>
        <p:sp>
          <p:nvSpPr>
            <p:cNvPr id="118895" name="Oval 6"/>
            <p:cNvSpPr>
              <a:spLocks noChangeArrowheads="1"/>
            </p:cNvSpPr>
            <p:nvPr/>
          </p:nvSpPr>
          <p:spPr bwMode="auto">
            <a:xfrm>
              <a:off x="179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001</a:t>
              </a:r>
              <a:endParaRPr kumimoji="1" lang="en-US" altLang="zh-CN" sz="2400" b="1">
                <a:latin typeface="Times New Roman" panose="02020603050405020304" pitchFamily="18" charset="0"/>
              </a:endParaRPr>
            </a:p>
          </p:txBody>
        </p:sp>
        <p:sp>
          <p:nvSpPr>
            <p:cNvPr id="118896" name="Oval 7"/>
            <p:cNvSpPr>
              <a:spLocks noChangeArrowheads="1"/>
            </p:cNvSpPr>
            <p:nvPr/>
          </p:nvSpPr>
          <p:spPr bwMode="auto">
            <a:xfrm>
              <a:off x="2536"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010</a:t>
              </a:r>
              <a:endParaRPr kumimoji="1" lang="en-US" altLang="zh-CN" sz="2400" b="1">
                <a:latin typeface="Times New Roman" panose="02020603050405020304" pitchFamily="18" charset="0"/>
              </a:endParaRPr>
            </a:p>
          </p:txBody>
        </p:sp>
        <p:sp>
          <p:nvSpPr>
            <p:cNvPr id="118897" name="Oval 8"/>
            <p:cNvSpPr>
              <a:spLocks noChangeArrowheads="1"/>
            </p:cNvSpPr>
            <p:nvPr/>
          </p:nvSpPr>
          <p:spPr bwMode="auto">
            <a:xfrm>
              <a:off x="3272"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011</a:t>
              </a:r>
              <a:endParaRPr kumimoji="1" lang="en-US" altLang="zh-CN" sz="2400" b="1">
                <a:latin typeface="Times New Roman" panose="02020603050405020304" pitchFamily="18" charset="0"/>
              </a:endParaRPr>
            </a:p>
          </p:txBody>
        </p:sp>
        <p:sp>
          <p:nvSpPr>
            <p:cNvPr id="118898" name="Oval 9"/>
            <p:cNvSpPr>
              <a:spLocks noChangeArrowheads="1"/>
            </p:cNvSpPr>
            <p:nvPr/>
          </p:nvSpPr>
          <p:spPr bwMode="auto">
            <a:xfrm>
              <a:off x="4008" y="1515"/>
              <a:ext cx="376" cy="376"/>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a:latin typeface="Times New Roman" panose="02020603050405020304" pitchFamily="18" charset="0"/>
                </a:rPr>
                <a:t>100</a:t>
              </a:r>
              <a:endParaRPr kumimoji="1" lang="en-US" altLang="zh-CN" sz="2400" b="1">
                <a:latin typeface="Times New Roman" panose="02020603050405020304" pitchFamily="18" charset="0"/>
              </a:endParaRPr>
            </a:p>
          </p:txBody>
        </p:sp>
        <p:sp>
          <p:nvSpPr>
            <p:cNvPr id="118899" name="Line 10"/>
            <p:cNvSpPr>
              <a:spLocks noChangeShapeType="1"/>
            </p:cNvSpPr>
            <p:nvPr/>
          </p:nvSpPr>
          <p:spPr bwMode="auto">
            <a:xfrm>
              <a:off x="1416"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8900" name="Line 11"/>
            <p:cNvSpPr>
              <a:spLocks noChangeShapeType="1"/>
            </p:cNvSpPr>
            <p:nvPr/>
          </p:nvSpPr>
          <p:spPr bwMode="auto">
            <a:xfrm>
              <a:off x="2176"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8901" name="Line 12"/>
            <p:cNvSpPr>
              <a:spLocks noChangeShapeType="1"/>
            </p:cNvSpPr>
            <p:nvPr/>
          </p:nvSpPr>
          <p:spPr bwMode="auto">
            <a:xfrm>
              <a:off x="2912" y="1704"/>
              <a:ext cx="376"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18902" name="Line 13"/>
            <p:cNvSpPr>
              <a:spLocks noChangeShapeType="1"/>
            </p:cNvSpPr>
            <p:nvPr/>
          </p:nvSpPr>
          <p:spPr bwMode="auto">
            <a:xfrm>
              <a:off x="3648" y="1704"/>
              <a:ext cx="376" cy="0"/>
            </a:xfrm>
            <a:prstGeom prst="line">
              <a:avLst/>
            </a:prstGeom>
            <a:noFill/>
            <a:ln w="28575">
              <a:solidFill>
                <a:schemeClr val="tx1"/>
              </a:solidFill>
              <a:round/>
              <a:tailEnd type="triangle" w="med" len="med"/>
            </a:ln>
          </p:spPr>
          <p:txBody>
            <a:bodyPr lIns="0" tIns="0" rIns="0" bIns="0"/>
            <a:lstStyle/>
            <a:p>
              <a:endParaRPr lang="zh-CN" altLang="en-US"/>
            </a:p>
          </p:txBody>
        </p:sp>
        <p:grpSp>
          <p:nvGrpSpPr>
            <p:cNvPr id="118903" name="Group 14"/>
            <p:cNvGrpSpPr/>
            <p:nvPr/>
          </p:nvGrpSpPr>
          <p:grpSpPr bwMode="auto">
            <a:xfrm>
              <a:off x="1216" y="1888"/>
              <a:ext cx="2992" cy="240"/>
              <a:chOff x="1272" y="1848"/>
              <a:chExt cx="3736" cy="240"/>
            </a:xfrm>
          </p:grpSpPr>
          <p:sp>
            <p:nvSpPr>
              <p:cNvPr id="118914" name="Line 15"/>
              <p:cNvSpPr>
                <a:spLocks noChangeShapeType="1"/>
              </p:cNvSpPr>
              <p:nvPr/>
            </p:nvSpPr>
            <p:spPr bwMode="auto">
              <a:xfrm flipH="1">
                <a:off x="1272" y="2088"/>
                <a:ext cx="3736" cy="0"/>
              </a:xfrm>
              <a:prstGeom prst="line">
                <a:avLst/>
              </a:prstGeom>
              <a:noFill/>
              <a:ln w="28575">
                <a:solidFill>
                  <a:schemeClr val="tx1"/>
                </a:solidFill>
                <a:round/>
              </a:ln>
            </p:spPr>
            <p:txBody>
              <a:bodyPr lIns="0" tIns="0" rIns="0" bIns="0"/>
              <a:lstStyle/>
              <a:p>
                <a:endParaRPr lang="zh-CN" altLang="en-US"/>
              </a:p>
            </p:txBody>
          </p:sp>
          <p:sp>
            <p:nvSpPr>
              <p:cNvPr id="118915" name="Line 16"/>
              <p:cNvSpPr>
                <a:spLocks noChangeShapeType="1"/>
              </p:cNvSpPr>
              <p:nvPr/>
            </p:nvSpPr>
            <p:spPr bwMode="auto">
              <a:xfrm>
                <a:off x="5000" y="1848"/>
                <a:ext cx="0" cy="240"/>
              </a:xfrm>
              <a:prstGeom prst="line">
                <a:avLst/>
              </a:prstGeom>
              <a:noFill/>
              <a:ln w="28575">
                <a:solidFill>
                  <a:schemeClr val="tx1"/>
                </a:solidFill>
                <a:round/>
              </a:ln>
            </p:spPr>
            <p:txBody>
              <a:bodyPr lIns="0" tIns="0" rIns="0" bIns="0"/>
              <a:lstStyle/>
              <a:p>
                <a:endParaRPr lang="zh-CN" altLang="en-US"/>
              </a:p>
            </p:txBody>
          </p:sp>
          <p:sp>
            <p:nvSpPr>
              <p:cNvPr id="118916" name="Line 17"/>
              <p:cNvSpPr>
                <a:spLocks noChangeShapeType="1"/>
              </p:cNvSpPr>
              <p:nvPr/>
            </p:nvSpPr>
            <p:spPr bwMode="auto">
              <a:xfrm flipV="1">
                <a:off x="1280" y="1848"/>
                <a:ext cx="0" cy="240"/>
              </a:xfrm>
              <a:prstGeom prst="line">
                <a:avLst/>
              </a:prstGeom>
              <a:noFill/>
              <a:ln w="28575">
                <a:solidFill>
                  <a:schemeClr val="tx1"/>
                </a:solidFill>
                <a:round/>
                <a:tailEnd type="triangle" w="med" len="med"/>
              </a:ln>
            </p:spPr>
            <p:txBody>
              <a:bodyPr lIns="0" tIns="0" rIns="0" bIns="0"/>
              <a:lstStyle/>
              <a:p>
                <a:endParaRPr lang="zh-CN" altLang="en-US"/>
              </a:p>
            </p:txBody>
          </p:sp>
        </p:grpSp>
        <p:grpSp>
          <p:nvGrpSpPr>
            <p:cNvPr id="118904" name="Group 18"/>
            <p:cNvGrpSpPr/>
            <p:nvPr/>
          </p:nvGrpSpPr>
          <p:grpSpPr bwMode="auto">
            <a:xfrm>
              <a:off x="864" y="715"/>
              <a:ext cx="1184" cy="741"/>
              <a:chOff x="888" y="731"/>
              <a:chExt cx="1072" cy="661"/>
            </a:xfrm>
          </p:grpSpPr>
          <p:sp>
            <p:nvSpPr>
              <p:cNvPr id="118911" name="Oval 19"/>
              <p:cNvSpPr>
                <a:spLocks noChangeArrowheads="1"/>
              </p:cNvSpPr>
              <p:nvPr/>
            </p:nvSpPr>
            <p:spPr bwMode="auto">
              <a:xfrm>
                <a:off x="888" y="731"/>
                <a:ext cx="661" cy="661"/>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18912" name="Line 20"/>
              <p:cNvSpPr>
                <a:spLocks noChangeShapeType="1"/>
              </p:cNvSpPr>
              <p:nvPr/>
            </p:nvSpPr>
            <p:spPr bwMode="auto">
              <a:xfrm>
                <a:off x="1552" y="1064"/>
                <a:ext cx="376" cy="0"/>
              </a:xfrm>
              <a:prstGeom prst="line">
                <a:avLst/>
              </a:prstGeom>
              <a:noFill/>
              <a:ln w="28575">
                <a:solidFill>
                  <a:srgbClr val="CC66FF"/>
                </a:solidFill>
                <a:round/>
                <a:tailEnd type="triangle" w="med" len="med"/>
              </a:ln>
            </p:spPr>
            <p:txBody>
              <a:bodyPr lIns="0" tIns="0" rIns="0" bIns="0"/>
              <a:lstStyle/>
              <a:p>
                <a:endParaRPr lang="zh-CN" altLang="en-US"/>
              </a:p>
            </p:txBody>
          </p:sp>
          <p:sp>
            <p:nvSpPr>
              <p:cNvPr id="118913" name="Rectangle 21"/>
              <p:cNvSpPr>
                <a:spLocks noChangeArrowheads="1"/>
              </p:cNvSpPr>
              <p:nvPr/>
            </p:nvSpPr>
            <p:spPr bwMode="auto">
              <a:xfrm>
                <a:off x="1487" y="773"/>
                <a:ext cx="473" cy="257"/>
              </a:xfrm>
              <a:prstGeom prst="rect">
                <a:avLst/>
              </a:prstGeom>
              <a:noFill/>
              <a:ln w="9525">
                <a:noFill/>
                <a:miter lim="800000"/>
              </a:ln>
            </p:spPr>
            <p:txBody>
              <a:bodyPr>
                <a:spAutoFit/>
              </a:bodyPr>
              <a:lstStyle/>
              <a:p>
                <a:r>
                  <a:rPr kumimoji="1" lang="en-US" altLang="zh-CN" sz="2400" b="1" i="1">
                    <a:solidFill>
                      <a:srgbClr val="CC66FF"/>
                    </a:solidFill>
                    <a:latin typeface="Times New Roman" panose="02020603050405020304" pitchFamily="18" charset="0"/>
                  </a:rPr>
                  <a:t>x</a:t>
                </a:r>
                <a:r>
                  <a:rPr kumimoji="1" lang="en-US" altLang="zh-CN" sz="2400" b="1">
                    <a:solidFill>
                      <a:srgbClr val="CC66FF"/>
                    </a:solidFill>
                    <a:latin typeface="Times New Roman" panose="02020603050405020304" pitchFamily="18" charset="0"/>
                  </a:rPr>
                  <a:t> / </a:t>
                </a:r>
                <a:r>
                  <a:rPr kumimoji="1" lang="en-US" altLang="zh-CN" sz="2400" b="1" i="1">
                    <a:solidFill>
                      <a:srgbClr val="CC66FF"/>
                    </a:solidFill>
                    <a:latin typeface="Times New Roman" panose="02020603050405020304" pitchFamily="18" charset="0"/>
                  </a:rPr>
                  <a:t>y</a:t>
                </a:r>
                <a:endParaRPr kumimoji="1" lang="en-US" altLang="zh-CN" sz="2400" b="1" i="1" baseline="-25000">
                  <a:solidFill>
                    <a:srgbClr val="CC66FF"/>
                  </a:solidFill>
                  <a:latin typeface="Times New Roman" panose="02020603050405020304" pitchFamily="18" charset="0"/>
                </a:endParaRPr>
              </a:p>
            </p:txBody>
          </p:sp>
        </p:grpSp>
        <p:sp>
          <p:nvSpPr>
            <p:cNvPr id="118905" name="Rectangle 22"/>
            <p:cNvSpPr>
              <a:spLocks noChangeArrowheads="1"/>
            </p:cNvSpPr>
            <p:nvPr/>
          </p:nvSpPr>
          <p:spPr bwMode="auto">
            <a:xfrm>
              <a:off x="1479"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a:t>
              </a:r>
              <a:r>
                <a:rPr kumimoji="1" lang="en-US" altLang="zh-CN" sz="2400" b="1">
                  <a:solidFill>
                    <a:srgbClr val="00CC00"/>
                  </a:solidFill>
                  <a:latin typeface="Times New Roman" panose="02020603050405020304" pitchFamily="18" charset="0"/>
                </a:rPr>
                <a:t> 0</a:t>
              </a:r>
              <a:endParaRPr kumimoji="1" lang="en-US" altLang="zh-CN" sz="2400" b="1" baseline="-25000">
                <a:solidFill>
                  <a:srgbClr val="00CC00"/>
                </a:solidFill>
                <a:latin typeface="Times New Roman" panose="02020603050405020304" pitchFamily="18" charset="0"/>
              </a:endParaRPr>
            </a:p>
          </p:txBody>
        </p:sp>
        <p:sp>
          <p:nvSpPr>
            <p:cNvPr id="118906" name="Rectangle 23"/>
            <p:cNvSpPr>
              <a:spLocks noChangeArrowheads="1"/>
            </p:cNvSpPr>
            <p:nvPr/>
          </p:nvSpPr>
          <p:spPr bwMode="auto">
            <a:xfrm>
              <a:off x="2231"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8907" name="Rectangle 24"/>
            <p:cNvSpPr>
              <a:spLocks noChangeArrowheads="1"/>
            </p:cNvSpPr>
            <p:nvPr/>
          </p:nvSpPr>
          <p:spPr bwMode="auto">
            <a:xfrm>
              <a:off x="2959"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8908" name="Rectangle 25"/>
            <p:cNvSpPr>
              <a:spLocks noChangeArrowheads="1"/>
            </p:cNvSpPr>
            <p:nvPr/>
          </p:nvSpPr>
          <p:spPr bwMode="auto">
            <a:xfrm>
              <a:off x="3695" y="1413"/>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0</a:t>
              </a:r>
              <a:endParaRPr kumimoji="1" lang="en-US" altLang="zh-CN" sz="2400" b="1" baseline="-25000">
                <a:latin typeface="Times New Roman" panose="02020603050405020304" pitchFamily="18" charset="0"/>
              </a:endParaRPr>
            </a:p>
          </p:txBody>
        </p:sp>
        <p:sp>
          <p:nvSpPr>
            <p:cNvPr id="118909" name="Rectangle 26"/>
            <p:cNvSpPr>
              <a:spLocks noChangeArrowheads="1"/>
            </p:cNvSpPr>
            <p:nvPr/>
          </p:nvSpPr>
          <p:spPr bwMode="auto">
            <a:xfrm>
              <a:off x="2559" y="1861"/>
              <a:ext cx="337" cy="288"/>
            </a:xfrm>
            <a:prstGeom prst="rect">
              <a:avLst/>
            </a:prstGeom>
            <a:noFill/>
            <a:ln w="9525">
              <a:noFill/>
              <a:miter lim="800000"/>
            </a:ln>
          </p:spPr>
          <p:txBody>
            <a:bodyPr>
              <a:spAutoFit/>
            </a:bodyPr>
            <a:lstStyle/>
            <a:p>
              <a:r>
                <a:rPr kumimoji="1" lang="en-US" altLang="zh-CN" sz="2400" b="1">
                  <a:latin typeface="Times New Roman" panose="02020603050405020304" pitchFamily="18" charset="0"/>
                </a:rPr>
                <a:t>/ </a:t>
              </a:r>
              <a:r>
                <a:rPr kumimoji="1" lang="en-US" altLang="zh-CN" sz="2400" b="1">
                  <a:solidFill>
                    <a:srgbClr val="3399FF"/>
                  </a:solidFill>
                  <a:latin typeface="Times New Roman" panose="02020603050405020304" pitchFamily="18" charset="0"/>
                </a:rPr>
                <a:t>1</a:t>
              </a:r>
              <a:endParaRPr kumimoji="1" lang="en-US" altLang="zh-CN" sz="2400" b="1" baseline="-25000">
                <a:solidFill>
                  <a:srgbClr val="3399FF"/>
                </a:solidFill>
                <a:latin typeface="Times New Roman" panose="02020603050405020304" pitchFamily="18" charset="0"/>
              </a:endParaRPr>
            </a:p>
          </p:txBody>
        </p:sp>
        <p:sp>
          <p:nvSpPr>
            <p:cNvPr id="118910" name="Rectangle 27"/>
            <p:cNvSpPr>
              <a:spLocks noChangeArrowheads="1"/>
            </p:cNvSpPr>
            <p:nvPr/>
          </p:nvSpPr>
          <p:spPr bwMode="auto">
            <a:xfrm>
              <a:off x="1583" y="772"/>
              <a:ext cx="146" cy="230"/>
            </a:xfrm>
            <a:prstGeom prst="rect">
              <a:avLst/>
            </a:prstGeom>
            <a:solidFill>
              <a:schemeClr val="bg1"/>
            </a:solidFill>
            <a:ln w="9525">
              <a:noFill/>
              <a:miter lim="800000"/>
            </a:ln>
          </p:spPr>
          <p:txBody>
            <a:bodyPr lIns="0" tIns="0" rIns="0" bIns="0">
              <a:spAutoFit/>
            </a:bodyPr>
            <a:lstStyle/>
            <a:p>
              <a:pPr>
                <a:spcBef>
                  <a:spcPct val="20000"/>
                </a:spcBef>
              </a:pPr>
              <a:endParaRPr kumimoji="1" lang="zh-CN" altLang="zh-CN" sz="2400" b="1">
                <a:solidFill>
                  <a:srgbClr val="CC66FF"/>
                </a:solidFill>
                <a:latin typeface="Times New Roman" panose="02020603050405020304" pitchFamily="18" charset="0"/>
              </a:endParaRPr>
            </a:p>
          </p:txBody>
        </p:sp>
      </p:grpSp>
      <p:grpSp>
        <p:nvGrpSpPr>
          <p:cNvPr id="5" name="Group 28"/>
          <p:cNvGrpSpPr/>
          <p:nvPr/>
        </p:nvGrpSpPr>
        <p:grpSpPr bwMode="auto">
          <a:xfrm>
            <a:off x="3670300" y="4213225"/>
            <a:ext cx="762000" cy="1838325"/>
            <a:chOff x="2816" y="2622"/>
            <a:chExt cx="480" cy="1158"/>
          </a:xfrm>
        </p:grpSpPr>
        <p:sp>
          <p:nvSpPr>
            <p:cNvPr id="118886" name="Line 29"/>
            <p:cNvSpPr>
              <a:spLocks noChangeShapeType="1"/>
            </p:cNvSpPr>
            <p:nvPr/>
          </p:nvSpPr>
          <p:spPr bwMode="auto">
            <a:xfrm flipV="1">
              <a:off x="2816" y="2622"/>
              <a:ext cx="0" cy="352"/>
            </a:xfrm>
            <a:prstGeom prst="line">
              <a:avLst/>
            </a:prstGeom>
            <a:noFill/>
            <a:ln w="38100">
              <a:solidFill>
                <a:schemeClr val="tx1"/>
              </a:solidFill>
              <a:round/>
            </a:ln>
          </p:spPr>
          <p:txBody>
            <a:bodyPr/>
            <a:lstStyle/>
            <a:p>
              <a:endParaRPr lang="zh-CN" altLang="en-US"/>
            </a:p>
          </p:txBody>
        </p:sp>
        <p:sp>
          <p:nvSpPr>
            <p:cNvPr id="118887" name="Line 30"/>
            <p:cNvSpPr>
              <a:spLocks noChangeShapeType="1"/>
            </p:cNvSpPr>
            <p:nvPr/>
          </p:nvSpPr>
          <p:spPr bwMode="auto">
            <a:xfrm>
              <a:off x="2816" y="2634"/>
              <a:ext cx="480" cy="0"/>
            </a:xfrm>
            <a:prstGeom prst="line">
              <a:avLst/>
            </a:prstGeom>
            <a:noFill/>
            <a:ln w="38100">
              <a:solidFill>
                <a:schemeClr val="tx1"/>
              </a:solidFill>
              <a:round/>
            </a:ln>
          </p:spPr>
          <p:txBody>
            <a:bodyPr/>
            <a:lstStyle/>
            <a:p>
              <a:endParaRPr lang="zh-CN" altLang="en-US"/>
            </a:p>
          </p:txBody>
        </p:sp>
        <p:sp>
          <p:nvSpPr>
            <p:cNvPr id="118888" name="Rectangle 31"/>
            <p:cNvSpPr>
              <a:spLocks noChangeArrowheads="1"/>
            </p:cNvSpPr>
            <p:nvPr/>
          </p:nvSpPr>
          <p:spPr bwMode="auto">
            <a:xfrm>
              <a:off x="2998"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8889" name="Rectangle 32"/>
            <p:cNvSpPr>
              <a:spLocks noChangeArrowheads="1"/>
            </p:cNvSpPr>
            <p:nvPr/>
          </p:nvSpPr>
          <p:spPr bwMode="auto">
            <a:xfrm>
              <a:off x="2998"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8890" name="Rectangle 33"/>
            <p:cNvSpPr>
              <a:spLocks noChangeArrowheads="1"/>
            </p:cNvSpPr>
            <p:nvPr/>
          </p:nvSpPr>
          <p:spPr bwMode="auto">
            <a:xfrm>
              <a:off x="3006"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8891" name="Line 34"/>
            <p:cNvSpPr>
              <a:spLocks noChangeShapeType="1"/>
            </p:cNvSpPr>
            <p:nvPr/>
          </p:nvSpPr>
          <p:spPr bwMode="auto">
            <a:xfrm>
              <a:off x="2816" y="3048"/>
              <a:ext cx="480" cy="0"/>
            </a:xfrm>
            <a:prstGeom prst="line">
              <a:avLst/>
            </a:prstGeom>
            <a:noFill/>
            <a:ln w="38100">
              <a:solidFill>
                <a:schemeClr val="tx1"/>
              </a:solidFill>
              <a:round/>
            </a:ln>
          </p:spPr>
          <p:txBody>
            <a:bodyPr/>
            <a:lstStyle/>
            <a:p>
              <a:endParaRPr lang="zh-CN" altLang="en-US"/>
            </a:p>
          </p:txBody>
        </p:sp>
        <p:sp>
          <p:nvSpPr>
            <p:cNvPr id="118892" name="Line 35"/>
            <p:cNvSpPr>
              <a:spLocks noChangeShapeType="1"/>
            </p:cNvSpPr>
            <p:nvPr/>
          </p:nvSpPr>
          <p:spPr bwMode="auto">
            <a:xfrm>
              <a:off x="2816" y="3780"/>
              <a:ext cx="480" cy="0"/>
            </a:xfrm>
            <a:prstGeom prst="line">
              <a:avLst/>
            </a:prstGeom>
            <a:noFill/>
            <a:ln w="38100">
              <a:solidFill>
                <a:schemeClr val="tx1"/>
              </a:solidFill>
              <a:round/>
            </a:ln>
          </p:spPr>
          <p:txBody>
            <a:bodyPr/>
            <a:lstStyle/>
            <a:p>
              <a:endParaRPr lang="zh-CN" altLang="en-US"/>
            </a:p>
          </p:txBody>
        </p:sp>
      </p:grpSp>
      <p:grpSp>
        <p:nvGrpSpPr>
          <p:cNvPr id="6" name="Group 36"/>
          <p:cNvGrpSpPr/>
          <p:nvPr/>
        </p:nvGrpSpPr>
        <p:grpSpPr bwMode="auto">
          <a:xfrm>
            <a:off x="2908300" y="4213225"/>
            <a:ext cx="762000" cy="1838325"/>
            <a:chOff x="2336" y="2622"/>
            <a:chExt cx="480" cy="1158"/>
          </a:xfrm>
        </p:grpSpPr>
        <p:sp>
          <p:nvSpPr>
            <p:cNvPr id="118878" name="Line 37"/>
            <p:cNvSpPr>
              <a:spLocks noChangeShapeType="1"/>
            </p:cNvSpPr>
            <p:nvPr/>
          </p:nvSpPr>
          <p:spPr bwMode="auto">
            <a:xfrm>
              <a:off x="2336" y="2962"/>
              <a:ext cx="480" cy="0"/>
            </a:xfrm>
            <a:prstGeom prst="line">
              <a:avLst/>
            </a:prstGeom>
            <a:noFill/>
            <a:ln w="38100">
              <a:solidFill>
                <a:schemeClr val="tx1"/>
              </a:solidFill>
              <a:round/>
            </a:ln>
          </p:spPr>
          <p:txBody>
            <a:bodyPr/>
            <a:lstStyle/>
            <a:p>
              <a:endParaRPr lang="zh-CN" altLang="en-US"/>
            </a:p>
          </p:txBody>
        </p:sp>
        <p:sp>
          <p:nvSpPr>
            <p:cNvPr id="118879" name="Line 38"/>
            <p:cNvSpPr>
              <a:spLocks noChangeShapeType="1"/>
            </p:cNvSpPr>
            <p:nvPr/>
          </p:nvSpPr>
          <p:spPr bwMode="auto">
            <a:xfrm flipV="1">
              <a:off x="2336" y="2622"/>
              <a:ext cx="0" cy="352"/>
            </a:xfrm>
            <a:prstGeom prst="line">
              <a:avLst/>
            </a:prstGeom>
            <a:noFill/>
            <a:ln w="38100">
              <a:solidFill>
                <a:schemeClr val="tx1"/>
              </a:solidFill>
              <a:round/>
            </a:ln>
          </p:spPr>
          <p:txBody>
            <a:bodyPr/>
            <a:lstStyle/>
            <a:p>
              <a:endParaRPr lang="zh-CN" altLang="en-US"/>
            </a:p>
          </p:txBody>
        </p:sp>
        <p:sp>
          <p:nvSpPr>
            <p:cNvPr id="118880" name="Line 39"/>
            <p:cNvSpPr>
              <a:spLocks noChangeShapeType="1"/>
            </p:cNvSpPr>
            <p:nvPr/>
          </p:nvSpPr>
          <p:spPr bwMode="auto">
            <a:xfrm flipV="1">
              <a:off x="2336" y="3034"/>
              <a:ext cx="0" cy="352"/>
            </a:xfrm>
            <a:prstGeom prst="line">
              <a:avLst/>
            </a:prstGeom>
            <a:noFill/>
            <a:ln w="38100">
              <a:solidFill>
                <a:schemeClr val="tx1"/>
              </a:solidFill>
              <a:round/>
            </a:ln>
          </p:spPr>
          <p:txBody>
            <a:bodyPr/>
            <a:lstStyle/>
            <a:p>
              <a:endParaRPr lang="zh-CN" altLang="en-US"/>
            </a:p>
          </p:txBody>
        </p:sp>
        <p:sp>
          <p:nvSpPr>
            <p:cNvPr id="118881" name="Rectangle 40"/>
            <p:cNvSpPr>
              <a:spLocks noChangeArrowheads="1"/>
            </p:cNvSpPr>
            <p:nvPr/>
          </p:nvSpPr>
          <p:spPr bwMode="auto">
            <a:xfrm>
              <a:off x="2526"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8882" name="Rectangle 41"/>
            <p:cNvSpPr>
              <a:spLocks noChangeArrowheads="1"/>
            </p:cNvSpPr>
            <p:nvPr/>
          </p:nvSpPr>
          <p:spPr bwMode="auto">
            <a:xfrm>
              <a:off x="2526"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8883" name="Rectangle 42"/>
            <p:cNvSpPr>
              <a:spLocks noChangeArrowheads="1"/>
            </p:cNvSpPr>
            <p:nvPr/>
          </p:nvSpPr>
          <p:spPr bwMode="auto">
            <a:xfrm>
              <a:off x="2534"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8884" name="Line 43"/>
            <p:cNvSpPr>
              <a:spLocks noChangeShapeType="1"/>
            </p:cNvSpPr>
            <p:nvPr/>
          </p:nvSpPr>
          <p:spPr bwMode="auto">
            <a:xfrm>
              <a:off x="2336" y="3048"/>
              <a:ext cx="480" cy="0"/>
            </a:xfrm>
            <a:prstGeom prst="line">
              <a:avLst/>
            </a:prstGeom>
            <a:noFill/>
            <a:ln w="38100">
              <a:solidFill>
                <a:schemeClr val="tx1"/>
              </a:solidFill>
              <a:round/>
            </a:ln>
          </p:spPr>
          <p:txBody>
            <a:bodyPr/>
            <a:lstStyle/>
            <a:p>
              <a:endParaRPr lang="zh-CN" altLang="en-US"/>
            </a:p>
          </p:txBody>
        </p:sp>
        <p:sp>
          <p:nvSpPr>
            <p:cNvPr id="118885" name="Line 44"/>
            <p:cNvSpPr>
              <a:spLocks noChangeShapeType="1"/>
            </p:cNvSpPr>
            <p:nvPr/>
          </p:nvSpPr>
          <p:spPr bwMode="auto">
            <a:xfrm>
              <a:off x="2336" y="3780"/>
              <a:ext cx="480" cy="0"/>
            </a:xfrm>
            <a:prstGeom prst="line">
              <a:avLst/>
            </a:prstGeom>
            <a:noFill/>
            <a:ln w="38100">
              <a:solidFill>
                <a:schemeClr val="tx1"/>
              </a:solidFill>
              <a:round/>
            </a:ln>
          </p:spPr>
          <p:txBody>
            <a:bodyPr/>
            <a:lstStyle/>
            <a:p>
              <a:endParaRPr lang="zh-CN" altLang="en-US"/>
            </a:p>
          </p:txBody>
        </p:sp>
      </p:grpSp>
      <p:grpSp>
        <p:nvGrpSpPr>
          <p:cNvPr id="7" name="Group 45"/>
          <p:cNvGrpSpPr/>
          <p:nvPr/>
        </p:nvGrpSpPr>
        <p:grpSpPr bwMode="auto">
          <a:xfrm>
            <a:off x="2136775" y="4213225"/>
            <a:ext cx="781050" cy="1838325"/>
            <a:chOff x="1850" y="2622"/>
            <a:chExt cx="492" cy="1158"/>
          </a:xfrm>
        </p:grpSpPr>
        <p:sp>
          <p:nvSpPr>
            <p:cNvPr id="118871" name="Line 46"/>
            <p:cNvSpPr>
              <a:spLocks noChangeShapeType="1"/>
            </p:cNvSpPr>
            <p:nvPr/>
          </p:nvSpPr>
          <p:spPr bwMode="auto">
            <a:xfrm flipV="1">
              <a:off x="1856" y="2622"/>
              <a:ext cx="0" cy="352"/>
            </a:xfrm>
            <a:prstGeom prst="line">
              <a:avLst/>
            </a:prstGeom>
            <a:noFill/>
            <a:ln w="38100">
              <a:solidFill>
                <a:schemeClr val="tx1"/>
              </a:solidFill>
              <a:round/>
            </a:ln>
          </p:spPr>
          <p:txBody>
            <a:bodyPr/>
            <a:lstStyle/>
            <a:p>
              <a:endParaRPr lang="zh-CN" altLang="en-US"/>
            </a:p>
          </p:txBody>
        </p:sp>
        <p:sp>
          <p:nvSpPr>
            <p:cNvPr id="118872" name="Line 47"/>
            <p:cNvSpPr>
              <a:spLocks noChangeShapeType="1"/>
            </p:cNvSpPr>
            <p:nvPr/>
          </p:nvSpPr>
          <p:spPr bwMode="auto">
            <a:xfrm>
              <a:off x="1850" y="2634"/>
              <a:ext cx="486" cy="0"/>
            </a:xfrm>
            <a:prstGeom prst="line">
              <a:avLst/>
            </a:prstGeom>
            <a:noFill/>
            <a:ln w="38100">
              <a:solidFill>
                <a:schemeClr val="tx1"/>
              </a:solidFill>
              <a:round/>
            </a:ln>
          </p:spPr>
          <p:txBody>
            <a:bodyPr/>
            <a:lstStyle/>
            <a:p>
              <a:endParaRPr lang="zh-CN" altLang="en-US"/>
            </a:p>
          </p:txBody>
        </p:sp>
        <p:sp>
          <p:nvSpPr>
            <p:cNvPr id="118873" name="Rectangle 48"/>
            <p:cNvSpPr>
              <a:spLocks noChangeArrowheads="1"/>
            </p:cNvSpPr>
            <p:nvPr/>
          </p:nvSpPr>
          <p:spPr bwMode="auto">
            <a:xfrm>
              <a:off x="2054"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8874" name="Rectangle 49"/>
            <p:cNvSpPr>
              <a:spLocks noChangeArrowheads="1"/>
            </p:cNvSpPr>
            <p:nvPr/>
          </p:nvSpPr>
          <p:spPr bwMode="auto">
            <a:xfrm>
              <a:off x="2054"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8875" name="Rectangle 50"/>
            <p:cNvSpPr>
              <a:spLocks noChangeArrowheads="1"/>
            </p:cNvSpPr>
            <p:nvPr/>
          </p:nvSpPr>
          <p:spPr bwMode="auto">
            <a:xfrm>
              <a:off x="2062"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8876" name="Line 51"/>
            <p:cNvSpPr>
              <a:spLocks noChangeShapeType="1"/>
            </p:cNvSpPr>
            <p:nvPr/>
          </p:nvSpPr>
          <p:spPr bwMode="auto">
            <a:xfrm>
              <a:off x="1862" y="3372"/>
              <a:ext cx="480" cy="0"/>
            </a:xfrm>
            <a:prstGeom prst="line">
              <a:avLst/>
            </a:prstGeom>
            <a:noFill/>
            <a:ln w="38100">
              <a:solidFill>
                <a:schemeClr val="tx1"/>
              </a:solidFill>
              <a:round/>
            </a:ln>
          </p:spPr>
          <p:txBody>
            <a:bodyPr/>
            <a:lstStyle/>
            <a:p>
              <a:endParaRPr lang="zh-CN" altLang="en-US"/>
            </a:p>
          </p:txBody>
        </p:sp>
        <p:sp>
          <p:nvSpPr>
            <p:cNvPr id="118877" name="Line 52"/>
            <p:cNvSpPr>
              <a:spLocks noChangeShapeType="1"/>
            </p:cNvSpPr>
            <p:nvPr/>
          </p:nvSpPr>
          <p:spPr bwMode="auto">
            <a:xfrm>
              <a:off x="1856" y="3780"/>
              <a:ext cx="480" cy="0"/>
            </a:xfrm>
            <a:prstGeom prst="line">
              <a:avLst/>
            </a:prstGeom>
            <a:noFill/>
            <a:ln w="38100">
              <a:solidFill>
                <a:schemeClr val="tx1"/>
              </a:solidFill>
              <a:round/>
            </a:ln>
          </p:spPr>
          <p:txBody>
            <a:bodyPr/>
            <a:lstStyle/>
            <a:p>
              <a:endParaRPr lang="zh-CN" altLang="en-US"/>
            </a:p>
          </p:txBody>
        </p:sp>
      </p:grpSp>
      <p:grpSp>
        <p:nvGrpSpPr>
          <p:cNvPr id="8" name="Group 53"/>
          <p:cNvGrpSpPr/>
          <p:nvPr/>
        </p:nvGrpSpPr>
        <p:grpSpPr bwMode="auto">
          <a:xfrm>
            <a:off x="822325" y="4275138"/>
            <a:ext cx="1333500" cy="1776412"/>
            <a:chOff x="1022" y="2661"/>
            <a:chExt cx="840" cy="1119"/>
          </a:xfrm>
        </p:grpSpPr>
        <p:sp>
          <p:nvSpPr>
            <p:cNvPr id="118862" name="Line 54"/>
            <p:cNvSpPr>
              <a:spLocks noChangeShapeType="1"/>
            </p:cNvSpPr>
            <p:nvPr/>
          </p:nvSpPr>
          <p:spPr bwMode="auto">
            <a:xfrm>
              <a:off x="1376" y="2962"/>
              <a:ext cx="480" cy="0"/>
            </a:xfrm>
            <a:prstGeom prst="line">
              <a:avLst/>
            </a:prstGeom>
            <a:noFill/>
            <a:ln w="38100">
              <a:solidFill>
                <a:schemeClr val="tx1"/>
              </a:solidFill>
              <a:round/>
            </a:ln>
          </p:spPr>
          <p:txBody>
            <a:bodyPr/>
            <a:lstStyle/>
            <a:p>
              <a:endParaRPr lang="zh-CN" altLang="en-US"/>
            </a:p>
          </p:txBody>
        </p:sp>
        <p:sp>
          <p:nvSpPr>
            <p:cNvPr id="118863" name="Rectangle 55"/>
            <p:cNvSpPr>
              <a:spLocks noChangeArrowheads="1"/>
            </p:cNvSpPr>
            <p:nvPr/>
          </p:nvSpPr>
          <p:spPr bwMode="auto">
            <a:xfrm>
              <a:off x="1022" y="2661"/>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0</a:t>
              </a:r>
              <a:endParaRPr kumimoji="1" lang="en-US" altLang="zh-CN" sz="2400" b="1" baseline="-25000">
                <a:solidFill>
                  <a:srgbClr val="0000FF"/>
                </a:solidFill>
                <a:latin typeface="Times New Roman" panose="02020603050405020304" pitchFamily="18" charset="0"/>
              </a:endParaRPr>
            </a:p>
          </p:txBody>
        </p:sp>
        <p:sp>
          <p:nvSpPr>
            <p:cNvPr id="118864" name="Rectangle 56"/>
            <p:cNvSpPr>
              <a:spLocks noChangeArrowheads="1"/>
            </p:cNvSpPr>
            <p:nvPr/>
          </p:nvSpPr>
          <p:spPr bwMode="auto">
            <a:xfrm>
              <a:off x="1022" y="3069"/>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1</a:t>
              </a:r>
              <a:endParaRPr kumimoji="1" lang="en-US" altLang="zh-CN" sz="2400" b="1" baseline="-25000">
                <a:solidFill>
                  <a:srgbClr val="0000FF"/>
                </a:solidFill>
                <a:latin typeface="Times New Roman" panose="02020603050405020304" pitchFamily="18" charset="0"/>
              </a:endParaRPr>
            </a:p>
          </p:txBody>
        </p:sp>
        <p:sp>
          <p:nvSpPr>
            <p:cNvPr id="118865" name="Rectangle 57"/>
            <p:cNvSpPr>
              <a:spLocks noChangeArrowheads="1"/>
            </p:cNvSpPr>
            <p:nvPr/>
          </p:nvSpPr>
          <p:spPr bwMode="auto">
            <a:xfrm>
              <a:off x="1022" y="3461"/>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2</a:t>
              </a:r>
              <a:endParaRPr kumimoji="1" lang="en-US" altLang="zh-CN" sz="2400" b="1" baseline="-25000">
                <a:solidFill>
                  <a:srgbClr val="0000FF"/>
                </a:solidFill>
                <a:latin typeface="Times New Roman" panose="02020603050405020304" pitchFamily="18" charset="0"/>
              </a:endParaRPr>
            </a:p>
          </p:txBody>
        </p:sp>
        <p:sp>
          <p:nvSpPr>
            <p:cNvPr id="118866" name="Rectangle 58"/>
            <p:cNvSpPr>
              <a:spLocks noChangeArrowheads="1"/>
            </p:cNvSpPr>
            <p:nvPr/>
          </p:nvSpPr>
          <p:spPr bwMode="auto">
            <a:xfrm>
              <a:off x="1566" y="267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8867" name="Rectangle 59"/>
            <p:cNvSpPr>
              <a:spLocks noChangeArrowheads="1"/>
            </p:cNvSpPr>
            <p:nvPr/>
          </p:nvSpPr>
          <p:spPr bwMode="auto">
            <a:xfrm>
              <a:off x="1566" y="30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8868" name="Rectangle 60"/>
            <p:cNvSpPr>
              <a:spLocks noChangeArrowheads="1"/>
            </p:cNvSpPr>
            <p:nvPr/>
          </p:nvSpPr>
          <p:spPr bwMode="auto">
            <a:xfrm>
              <a:off x="1574" y="34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8869" name="Line 61"/>
            <p:cNvSpPr>
              <a:spLocks noChangeShapeType="1"/>
            </p:cNvSpPr>
            <p:nvPr/>
          </p:nvSpPr>
          <p:spPr bwMode="auto">
            <a:xfrm>
              <a:off x="1382" y="3372"/>
              <a:ext cx="480" cy="0"/>
            </a:xfrm>
            <a:prstGeom prst="line">
              <a:avLst/>
            </a:prstGeom>
            <a:noFill/>
            <a:ln w="38100">
              <a:solidFill>
                <a:schemeClr val="tx1"/>
              </a:solidFill>
              <a:round/>
            </a:ln>
          </p:spPr>
          <p:txBody>
            <a:bodyPr/>
            <a:lstStyle/>
            <a:p>
              <a:endParaRPr lang="zh-CN" altLang="en-US"/>
            </a:p>
          </p:txBody>
        </p:sp>
        <p:sp>
          <p:nvSpPr>
            <p:cNvPr id="118870" name="Line 62"/>
            <p:cNvSpPr>
              <a:spLocks noChangeShapeType="1"/>
            </p:cNvSpPr>
            <p:nvPr/>
          </p:nvSpPr>
          <p:spPr bwMode="auto">
            <a:xfrm>
              <a:off x="1376" y="3780"/>
              <a:ext cx="480" cy="0"/>
            </a:xfrm>
            <a:prstGeom prst="line">
              <a:avLst/>
            </a:prstGeom>
            <a:noFill/>
            <a:ln w="38100">
              <a:solidFill>
                <a:schemeClr val="tx1"/>
              </a:solidFill>
              <a:round/>
            </a:ln>
          </p:spPr>
          <p:txBody>
            <a:bodyPr/>
            <a:lstStyle/>
            <a:p>
              <a:endParaRPr lang="zh-CN" altLang="en-US"/>
            </a:p>
          </p:txBody>
        </p:sp>
      </p:grpSp>
      <p:grpSp>
        <p:nvGrpSpPr>
          <p:cNvPr id="9" name="Group 63"/>
          <p:cNvGrpSpPr/>
          <p:nvPr/>
        </p:nvGrpSpPr>
        <p:grpSpPr bwMode="auto">
          <a:xfrm>
            <a:off x="2143125" y="3606800"/>
            <a:ext cx="3175" cy="3101975"/>
            <a:chOff x="1854" y="2240"/>
            <a:chExt cx="2" cy="1954"/>
          </a:xfrm>
        </p:grpSpPr>
        <p:sp>
          <p:nvSpPr>
            <p:cNvPr id="118860" name="Line 64"/>
            <p:cNvSpPr>
              <a:spLocks noChangeShapeType="1"/>
            </p:cNvSpPr>
            <p:nvPr/>
          </p:nvSpPr>
          <p:spPr bwMode="auto">
            <a:xfrm flipV="1">
              <a:off x="1856" y="2240"/>
              <a:ext cx="0" cy="1954"/>
            </a:xfrm>
            <a:prstGeom prst="line">
              <a:avLst/>
            </a:prstGeom>
            <a:noFill/>
            <a:ln w="19050">
              <a:solidFill>
                <a:schemeClr val="tx1"/>
              </a:solidFill>
              <a:prstDash val="lgDash"/>
              <a:round/>
            </a:ln>
          </p:spPr>
          <p:txBody>
            <a:bodyPr/>
            <a:lstStyle/>
            <a:p>
              <a:endParaRPr lang="zh-CN" altLang="en-US"/>
            </a:p>
          </p:txBody>
        </p:sp>
        <p:sp>
          <p:nvSpPr>
            <p:cNvPr id="118861" name="Line 65"/>
            <p:cNvSpPr>
              <a:spLocks noChangeShapeType="1"/>
            </p:cNvSpPr>
            <p:nvPr/>
          </p:nvSpPr>
          <p:spPr bwMode="auto">
            <a:xfrm>
              <a:off x="1854" y="2286"/>
              <a:ext cx="0" cy="180"/>
            </a:xfrm>
            <a:prstGeom prst="line">
              <a:avLst/>
            </a:prstGeom>
            <a:noFill/>
            <a:ln w="38100">
              <a:solidFill>
                <a:schemeClr val="tx1"/>
              </a:solidFill>
              <a:round/>
              <a:tailEnd type="arrow" w="med" len="med"/>
            </a:ln>
          </p:spPr>
          <p:txBody>
            <a:bodyPr lIns="0" tIns="0" rIns="0" bIns="0"/>
            <a:lstStyle/>
            <a:p>
              <a:endParaRPr lang="zh-CN" altLang="en-US"/>
            </a:p>
          </p:txBody>
        </p:sp>
      </p:grpSp>
      <p:grpSp>
        <p:nvGrpSpPr>
          <p:cNvPr id="10" name="Group 66"/>
          <p:cNvGrpSpPr/>
          <p:nvPr/>
        </p:nvGrpSpPr>
        <p:grpSpPr bwMode="auto">
          <a:xfrm>
            <a:off x="2905125" y="3594100"/>
            <a:ext cx="3175" cy="3101975"/>
            <a:chOff x="1854" y="2240"/>
            <a:chExt cx="2" cy="1954"/>
          </a:xfrm>
        </p:grpSpPr>
        <p:sp>
          <p:nvSpPr>
            <p:cNvPr id="118858" name="Line 67"/>
            <p:cNvSpPr>
              <a:spLocks noChangeShapeType="1"/>
            </p:cNvSpPr>
            <p:nvPr/>
          </p:nvSpPr>
          <p:spPr bwMode="auto">
            <a:xfrm flipV="1">
              <a:off x="1856" y="2240"/>
              <a:ext cx="0" cy="1954"/>
            </a:xfrm>
            <a:prstGeom prst="line">
              <a:avLst/>
            </a:prstGeom>
            <a:noFill/>
            <a:ln w="19050">
              <a:solidFill>
                <a:schemeClr val="tx1"/>
              </a:solidFill>
              <a:prstDash val="lgDash"/>
              <a:round/>
            </a:ln>
          </p:spPr>
          <p:txBody>
            <a:bodyPr/>
            <a:lstStyle/>
            <a:p>
              <a:endParaRPr lang="zh-CN" altLang="en-US"/>
            </a:p>
          </p:txBody>
        </p:sp>
        <p:sp>
          <p:nvSpPr>
            <p:cNvPr id="118859" name="Line 68"/>
            <p:cNvSpPr>
              <a:spLocks noChangeShapeType="1"/>
            </p:cNvSpPr>
            <p:nvPr/>
          </p:nvSpPr>
          <p:spPr bwMode="auto">
            <a:xfrm>
              <a:off x="1854" y="2286"/>
              <a:ext cx="0" cy="180"/>
            </a:xfrm>
            <a:prstGeom prst="line">
              <a:avLst/>
            </a:prstGeom>
            <a:noFill/>
            <a:ln w="38100">
              <a:solidFill>
                <a:schemeClr val="tx1"/>
              </a:solidFill>
              <a:round/>
              <a:tailEnd type="arrow" w="med" len="med"/>
            </a:ln>
          </p:spPr>
          <p:txBody>
            <a:bodyPr lIns="0" tIns="0" rIns="0" bIns="0"/>
            <a:lstStyle/>
            <a:p>
              <a:endParaRPr lang="zh-CN" altLang="en-US"/>
            </a:p>
          </p:txBody>
        </p:sp>
      </p:grpSp>
      <p:grpSp>
        <p:nvGrpSpPr>
          <p:cNvPr id="11" name="Group 69"/>
          <p:cNvGrpSpPr/>
          <p:nvPr/>
        </p:nvGrpSpPr>
        <p:grpSpPr bwMode="auto">
          <a:xfrm>
            <a:off x="3667125" y="3594100"/>
            <a:ext cx="3175" cy="3101975"/>
            <a:chOff x="1854" y="2240"/>
            <a:chExt cx="2" cy="1954"/>
          </a:xfrm>
        </p:grpSpPr>
        <p:sp>
          <p:nvSpPr>
            <p:cNvPr id="118856" name="Line 70"/>
            <p:cNvSpPr>
              <a:spLocks noChangeShapeType="1"/>
            </p:cNvSpPr>
            <p:nvPr/>
          </p:nvSpPr>
          <p:spPr bwMode="auto">
            <a:xfrm flipV="1">
              <a:off x="1856" y="2240"/>
              <a:ext cx="0" cy="1954"/>
            </a:xfrm>
            <a:prstGeom prst="line">
              <a:avLst/>
            </a:prstGeom>
            <a:noFill/>
            <a:ln w="19050">
              <a:solidFill>
                <a:schemeClr val="tx1"/>
              </a:solidFill>
              <a:prstDash val="lgDash"/>
              <a:round/>
            </a:ln>
          </p:spPr>
          <p:txBody>
            <a:bodyPr/>
            <a:lstStyle/>
            <a:p>
              <a:endParaRPr lang="zh-CN" altLang="en-US"/>
            </a:p>
          </p:txBody>
        </p:sp>
        <p:sp>
          <p:nvSpPr>
            <p:cNvPr id="118857" name="Line 71"/>
            <p:cNvSpPr>
              <a:spLocks noChangeShapeType="1"/>
            </p:cNvSpPr>
            <p:nvPr/>
          </p:nvSpPr>
          <p:spPr bwMode="auto">
            <a:xfrm>
              <a:off x="1854" y="2286"/>
              <a:ext cx="0" cy="180"/>
            </a:xfrm>
            <a:prstGeom prst="line">
              <a:avLst/>
            </a:prstGeom>
            <a:noFill/>
            <a:ln w="38100">
              <a:solidFill>
                <a:schemeClr val="tx1"/>
              </a:solidFill>
              <a:round/>
              <a:tailEnd type="arrow" w="med" len="med"/>
            </a:ln>
          </p:spPr>
          <p:txBody>
            <a:bodyPr lIns="0" tIns="0" rIns="0" bIns="0"/>
            <a:lstStyle/>
            <a:p>
              <a:endParaRPr lang="zh-CN" altLang="en-US"/>
            </a:p>
          </p:txBody>
        </p:sp>
      </p:grpSp>
      <p:grpSp>
        <p:nvGrpSpPr>
          <p:cNvPr id="12" name="Group 72"/>
          <p:cNvGrpSpPr/>
          <p:nvPr/>
        </p:nvGrpSpPr>
        <p:grpSpPr bwMode="auto">
          <a:xfrm>
            <a:off x="1689100" y="4300538"/>
            <a:ext cx="165100" cy="1660525"/>
            <a:chOff x="568" y="2485"/>
            <a:chExt cx="104" cy="1046"/>
          </a:xfrm>
        </p:grpSpPr>
        <p:sp>
          <p:nvSpPr>
            <p:cNvPr id="118853" name="Rectangle 73"/>
            <p:cNvSpPr>
              <a:spLocks noChangeArrowheads="1"/>
            </p:cNvSpPr>
            <p:nvPr/>
          </p:nvSpPr>
          <p:spPr bwMode="auto">
            <a:xfrm>
              <a:off x="568" y="248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8854" name="Rectangle 74"/>
            <p:cNvSpPr>
              <a:spLocks noChangeArrowheads="1"/>
            </p:cNvSpPr>
            <p:nvPr/>
          </p:nvSpPr>
          <p:spPr bwMode="auto">
            <a:xfrm>
              <a:off x="568" y="29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8855" name="Rectangle 75"/>
            <p:cNvSpPr>
              <a:spLocks noChangeArrowheads="1"/>
            </p:cNvSpPr>
            <p:nvPr/>
          </p:nvSpPr>
          <p:spPr bwMode="auto">
            <a:xfrm>
              <a:off x="576" y="33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grpSp>
        <p:nvGrpSpPr>
          <p:cNvPr id="13" name="Group 76"/>
          <p:cNvGrpSpPr/>
          <p:nvPr/>
        </p:nvGrpSpPr>
        <p:grpSpPr bwMode="auto">
          <a:xfrm>
            <a:off x="771525" y="3556000"/>
            <a:ext cx="4803775" cy="561975"/>
            <a:chOff x="990" y="2224"/>
            <a:chExt cx="3026" cy="354"/>
          </a:xfrm>
        </p:grpSpPr>
        <p:sp>
          <p:nvSpPr>
            <p:cNvPr id="118831" name="Line 77"/>
            <p:cNvSpPr>
              <a:spLocks noChangeShapeType="1"/>
            </p:cNvSpPr>
            <p:nvPr/>
          </p:nvSpPr>
          <p:spPr bwMode="auto">
            <a:xfrm>
              <a:off x="1856" y="2566"/>
              <a:ext cx="240" cy="0"/>
            </a:xfrm>
            <a:prstGeom prst="line">
              <a:avLst/>
            </a:prstGeom>
            <a:noFill/>
            <a:ln w="38100">
              <a:solidFill>
                <a:schemeClr val="tx1"/>
              </a:solidFill>
              <a:round/>
            </a:ln>
          </p:spPr>
          <p:txBody>
            <a:bodyPr/>
            <a:lstStyle/>
            <a:p>
              <a:endParaRPr lang="zh-CN" altLang="en-US"/>
            </a:p>
          </p:txBody>
        </p:sp>
        <p:sp>
          <p:nvSpPr>
            <p:cNvPr id="118832" name="Line 78"/>
            <p:cNvSpPr>
              <a:spLocks noChangeShapeType="1"/>
            </p:cNvSpPr>
            <p:nvPr/>
          </p:nvSpPr>
          <p:spPr bwMode="auto">
            <a:xfrm>
              <a:off x="1376" y="2566"/>
              <a:ext cx="240" cy="0"/>
            </a:xfrm>
            <a:prstGeom prst="line">
              <a:avLst/>
            </a:prstGeom>
            <a:noFill/>
            <a:ln w="38100">
              <a:solidFill>
                <a:schemeClr val="tx1"/>
              </a:solidFill>
              <a:round/>
            </a:ln>
          </p:spPr>
          <p:txBody>
            <a:bodyPr/>
            <a:lstStyle/>
            <a:p>
              <a:endParaRPr lang="zh-CN" altLang="en-US"/>
            </a:p>
          </p:txBody>
        </p:sp>
        <p:sp>
          <p:nvSpPr>
            <p:cNvPr id="118833" name="Line 79"/>
            <p:cNvSpPr>
              <a:spLocks noChangeShapeType="1"/>
            </p:cNvSpPr>
            <p:nvPr/>
          </p:nvSpPr>
          <p:spPr bwMode="auto">
            <a:xfrm>
              <a:off x="1616" y="2238"/>
              <a:ext cx="240" cy="0"/>
            </a:xfrm>
            <a:prstGeom prst="line">
              <a:avLst/>
            </a:prstGeom>
            <a:noFill/>
            <a:ln w="38100">
              <a:solidFill>
                <a:schemeClr val="tx1"/>
              </a:solidFill>
              <a:round/>
            </a:ln>
          </p:spPr>
          <p:txBody>
            <a:bodyPr/>
            <a:lstStyle/>
            <a:p>
              <a:endParaRPr lang="zh-CN" altLang="en-US"/>
            </a:p>
          </p:txBody>
        </p:sp>
        <p:sp>
          <p:nvSpPr>
            <p:cNvPr id="118834" name="Line 80"/>
            <p:cNvSpPr>
              <a:spLocks noChangeShapeType="1"/>
            </p:cNvSpPr>
            <p:nvPr/>
          </p:nvSpPr>
          <p:spPr bwMode="auto">
            <a:xfrm flipV="1">
              <a:off x="1616" y="2226"/>
              <a:ext cx="0" cy="352"/>
            </a:xfrm>
            <a:prstGeom prst="line">
              <a:avLst/>
            </a:prstGeom>
            <a:noFill/>
            <a:ln w="38100">
              <a:solidFill>
                <a:schemeClr val="tx1"/>
              </a:solidFill>
              <a:round/>
            </a:ln>
          </p:spPr>
          <p:txBody>
            <a:bodyPr/>
            <a:lstStyle/>
            <a:p>
              <a:endParaRPr lang="zh-CN" altLang="en-US"/>
            </a:p>
          </p:txBody>
        </p:sp>
        <p:sp>
          <p:nvSpPr>
            <p:cNvPr id="118835" name="Line 81"/>
            <p:cNvSpPr>
              <a:spLocks noChangeShapeType="1"/>
            </p:cNvSpPr>
            <p:nvPr/>
          </p:nvSpPr>
          <p:spPr bwMode="auto">
            <a:xfrm flipV="1">
              <a:off x="1856" y="2226"/>
              <a:ext cx="0" cy="352"/>
            </a:xfrm>
            <a:prstGeom prst="line">
              <a:avLst/>
            </a:prstGeom>
            <a:noFill/>
            <a:ln w="38100">
              <a:solidFill>
                <a:schemeClr val="tx1"/>
              </a:solidFill>
              <a:round/>
            </a:ln>
          </p:spPr>
          <p:txBody>
            <a:bodyPr/>
            <a:lstStyle/>
            <a:p>
              <a:endParaRPr lang="zh-CN" altLang="en-US"/>
            </a:p>
          </p:txBody>
        </p:sp>
        <p:sp>
          <p:nvSpPr>
            <p:cNvPr id="118836" name="Line 82"/>
            <p:cNvSpPr>
              <a:spLocks noChangeShapeType="1"/>
            </p:cNvSpPr>
            <p:nvPr/>
          </p:nvSpPr>
          <p:spPr bwMode="auto">
            <a:xfrm>
              <a:off x="2576" y="2238"/>
              <a:ext cx="240" cy="0"/>
            </a:xfrm>
            <a:prstGeom prst="line">
              <a:avLst/>
            </a:prstGeom>
            <a:noFill/>
            <a:ln w="38100">
              <a:solidFill>
                <a:schemeClr val="tx1"/>
              </a:solidFill>
              <a:round/>
            </a:ln>
          </p:spPr>
          <p:txBody>
            <a:bodyPr/>
            <a:lstStyle/>
            <a:p>
              <a:endParaRPr lang="zh-CN" altLang="en-US"/>
            </a:p>
          </p:txBody>
        </p:sp>
        <p:sp>
          <p:nvSpPr>
            <p:cNvPr id="118837" name="Line 83"/>
            <p:cNvSpPr>
              <a:spLocks noChangeShapeType="1"/>
            </p:cNvSpPr>
            <p:nvPr/>
          </p:nvSpPr>
          <p:spPr bwMode="auto">
            <a:xfrm>
              <a:off x="2336" y="2566"/>
              <a:ext cx="240" cy="0"/>
            </a:xfrm>
            <a:prstGeom prst="line">
              <a:avLst/>
            </a:prstGeom>
            <a:noFill/>
            <a:ln w="38100">
              <a:solidFill>
                <a:schemeClr val="tx1"/>
              </a:solidFill>
              <a:round/>
            </a:ln>
          </p:spPr>
          <p:txBody>
            <a:bodyPr/>
            <a:lstStyle/>
            <a:p>
              <a:endParaRPr lang="zh-CN" altLang="en-US"/>
            </a:p>
          </p:txBody>
        </p:sp>
        <p:sp>
          <p:nvSpPr>
            <p:cNvPr id="118838" name="Line 84"/>
            <p:cNvSpPr>
              <a:spLocks noChangeShapeType="1"/>
            </p:cNvSpPr>
            <p:nvPr/>
          </p:nvSpPr>
          <p:spPr bwMode="auto">
            <a:xfrm flipV="1">
              <a:off x="2576" y="2226"/>
              <a:ext cx="0" cy="352"/>
            </a:xfrm>
            <a:prstGeom prst="line">
              <a:avLst/>
            </a:prstGeom>
            <a:noFill/>
            <a:ln w="38100">
              <a:solidFill>
                <a:schemeClr val="tx1"/>
              </a:solidFill>
              <a:round/>
            </a:ln>
          </p:spPr>
          <p:txBody>
            <a:bodyPr/>
            <a:lstStyle/>
            <a:p>
              <a:endParaRPr lang="zh-CN" altLang="en-US"/>
            </a:p>
          </p:txBody>
        </p:sp>
        <p:sp>
          <p:nvSpPr>
            <p:cNvPr id="118839" name="Line 85"/>
            <p:cNvSpPr>
              <a:spLocks noChangeShapeType="1"/>
            </p:cNvSpPr>
            <p:nvPr/>
          </p:nvSpPr>
          <p:spPr bwMode="auto">
            <a:xfrm flipV="1">
              <a:off x="2816" y="2226"/>
              <a:ext cx="0" cy="352"/>
            </a:xfrm>
            <a:prstGeom prst="line">
              <a:avLst/>
            </a:prstGeom>
            <a:noFill/>
            <a:ln w="38100">
              <a:solidFill>
                <a:schemeClr val="tx1"/>
              </a:solidFill>
              <a:round/>
            </a:ln>
          </p:spPr>
          <p:txBody>
            <a:bodyPr/>
            <a:lstStyle/>
            <a:p>
              <a:endParaRPr lang="zh-CN" altLang="en-US"/>
            </a:p>
          </p:txBody>
        </p:sp>
        <p:sp>
          <p:nvSpPr>
            <p:cNvPr id="118840" name="Line 86"/>
            <p:cNvSpPr>
              <a:spLocks noChangeShapeType="1"/>
            </p:cNvSpPr>
            <p:nvPr/>
          </p:nvSpPr>
          <p:spPr bwMode="auto">
            <a:xfrm>
              <a:off x="2096" y="2238"/>
              <a:ext cx="240" cy="0"/>
            </a:xfrm>
            <a:prstGeom prst="line">
              <a:avLst/>
            </a:prstGeom>
            <a:noFill/>
            <a:ln w="38100">
              <a:solidFill>
                <a:schemeClr val="tx1"/>
              </a:solidFill>
              <a:round/>
            </a:ln>
          </p:spPr>
          <p:txBody>
            <a:bodyPr/>
            <a:lstStyle/>
            <a:p>
              <a:endParaRPr lang="zh-CN" altLang="en-US"/>
            </a:p>
          </p:txBody>
        </p:sp>
        <p:sp>
          <p:nvSpPr>
            <p:cNvPr id="118841" name="Line 87"/>
            <p:cNvSpPr>
              <a:spLocks noChangeShapeType="1"/>
            </p:cNvSpPr>
            <p:nvPr/>
          </p:nvSpPr>
          <p:spPr bwMode="auto">
            <a:xfrm>
              <a:off x="2816" y="2566"/>
              <a:ext cx="240" cy="0"/>
            </a:xfrm>
            <a:prstGeom prst="line">
              <a:avLst/>
            </a:prstGeom>
            <a:noFill/>
            <a:ln w="38100">
              <a:solidFill>
                <a:schemeClr val="tx1"/>
              </a:solidFill>
              <a:round/>
            </a:ln>
          </p:spPr>
          <p:txBody>
            <a:bodyPr/>
            <a:lstStyle/>
            <a:p>
              <a:endParaRPr lang="zh-CN" altLang="en-US"/>
            </a:p>
          </p:txBody>
        </p:sp>
        <p:sp>
          <p:nvSpPr>
            <p:cNvPr id="118842" name="Line 88"/>
            <p:cNvSpPr>
              <a:spLocks noChangeShapeType="1"/>
            </p:cNvSpPr>
            <p:nvPr/>
          </p:nvSpPr>
          <p:spPr bwMode="auto">
            <a:xfrm flipV="1">
              <a:off x="2096" y="2226"/>
              <a:ext cx="0" cy="352"/>
            </a:xfrm>
            <a:prstGeom prst="line">
              <a:avLst/>
            </a:prstGeom>
            <a:noFill/>
            <a:ln w="38100">
              <a:solidFill>
                <a:schemeClr val="tx1"/>
              </a:solidFill>
              <a:round/>
            </a:ln>
          </p:spPr>
          <p:txBody>
            <a:bodyPr/>
            <a:lstStyle/>
            <a:p>
              <a:endParaRPr lang="zh-CN" altLang="en-US"/>
            </a:p>
          </p:txBody>
        </p:sp>
        <p:sp>
          <p:nvSpPr>
            <p:cNvPr id="118843" name="Line 89"/>
            <p:cNvSpPr>
              <a:spLocks noChangeShapeType="1"/>
            </p:cNvSpPr>
            <p:nvPr/>
          </p:nvSpPr>
          <p:spPr bwMode="auto">
            <a:xfrm flipV="1">
              <a:off x="2336" y="2226"/>
              <a:ext cx="0" cy="352"/>
            </a:xfrm>
            <a:prstGeom prst="line">
              <a:avLst/>
            </a:prstGeom>
            <a:noFill/>
            <a:ln w="38100">
              <a:solidFill>
                <a:schemeClr val="tx1"/>
              </a:solidFill>
              <a:round/>
            </a:ln>
          </p:spPr>
          <p:txBody>
            <a:bodyPr/>
            <a:lstStyle/>
            <a:p>
              <a:endParaRPr lang="zh-CN" altLang="en-US"/>
            </a:p>
          </p:txBody>
        </p:sp>
        <p:sp>
          <p:nvSpPr>
            <p:cNvPr id="118844" name="Line 90"/>
            <p:cNvSpPr>
              <a:spLocks noChangeShapeType="1"/>
            </p:cNvSpPr>
            <p:nvPr/>
          </p:nvSpPr>
          <p:spPr bwMode="auto">
            <a:xfrm>
              <a:off x="3056" y="2238"/>
              <a:ext cx="240" cy="0"/>
            </a:xfrm>
            <a:prstGeom prst="line">
              <a:avLst/>
            </a:prstGeom>
            <a:noFill/>
            <a:ln w="38100">
              <a:solidFill>
                <a:schemeClr val="tx1"/>
              </a:solidFill>
              <a:round/>
            </a:ln>
          </p:spPr>
          <p:txBody>
            <a:bodyPr/>
            <a:lstStyle/>
            <a:p>
              <a:endParaRPr lang="zh-CN" altLang="en-US"/>
            </a:p>
          </p:txBody>
        </p:sp>
        <p:sp>
          <p:nvSpPr>
            <p:cNvPr id="118845" name="Line 91"/>
            <p:cNvSpPr>
              <a:spLocks noChangeShapeType="1"/>
            </p:cNvSpPr>
            <p:nvPr/>
          </p:nvSpPr>
          <p:spPr bwMode="auto">
            <a:xfrm>
              <a:off x="3296" y="2566"/>
              <a:ext cx="240" cy="0"/>
            </a:xfrm>
            <a:prstGeom prst="line">
              <a:avLst/>
            </a:prstGeom>
            <a:noFill/>
            <a:ln w="38100">
              <a:solidFill>
                <a:schemeClr val="tx1"/>
              </a:solidFill>
              <a:round/>
            </a:ln>
          </p:spPr>
          <p:txBody>
            <a:bodyPr/>
            <a:lstStyle/>
            <a:p>
              <a:endParaRPr lang="zh-CN" altLang="en-US"/>
            </a:p>
          </p:txBody>
        </p:sp>
        <p:sp>
          <p:nvSpPr>
            <p:cNvPr id="118846" name="Line 92"/>
            <p:cNvSpPr>
              <a:spLocks noChangeShapeType="1"/>
            </p:cNvSpPr>
            <p:nvPr/>
          </p:nvSpPr>
          <p:spPr bwMode="auto">
            <a:xfrm flipV="1">
              <a:off x="3056" y="2226"/>
              <a:ext cx="0" cy="352"/>
            </a:xfrm>
            <a:prstGeom prst="line">
              <a:avLst/>
            </a:prstGeom>
            <a:noFill/>
            <a:ln w="38100">
              <a:solidFill>
                <a:schemeClr val="tx1"/>
              </a:solidFill>
              <a:round/>
            </a:ln>
          </p:spPr>
          <p:txBody>
            <a:bodyPr/>
            <a:lstStyle/>
            <a:p>
              <a:endParaRPr lang="zh-CN" altLang="en-US"/>
            </a:p>
          </p:txBody>
        </p:sp>
        <p:sp>
          <p:nvSpPr>
            <p:cNvPr id="118847" name="Line 93"/>
            <p:cNvSpPr>
              <a:spLocks noChangeShapeType="1"/>
            </p:cNvSpPr>
            <p:nvPr/>
          </p:nvSpPr>
          <p:spPr bwMode="auto">
            <a:xfrm flipV="1">
              <a:off x="3296" y="2226"/>
              <a:ext cx="0" cy="352"/>
            </a:xfrm>
            <a:prstGeom prst="line">
              <a:avLst/>
            </a:prstGeom>
            <a:noFill/>
            <a:ln w="38100">
              <a:solidFill>
                <a:schemeClr val="tx1"/>
              </a:solidFill>
              <a:round/>
            </a:ln>
          </p:spPr>
          <p:txBody>
            <a:bodyPr/>
            <a:lstStyle/>
            <a:p>
              <a:endParaRPr lang="zh-CN" altLang="en-US"/>
            </a:p>
          </p:txBody>
        </p:sp>
        <p:sp>
          <p:nvSpPr>
            <p:cNvPr id="118848" name="Line 94"/>
            <p:cNvSpPr>
              <a:spLocks noChangeShapeType="1"/>
            </p:cNvSpPr>
            <p:nvPr/>
          </p:nvSpPr>
          <p:spPr bwMode="auto">
            <a:xfrm>
              <a:off x="3536" y="2236"/>
              <a:ext cx="240" cy="0"/>
            </a:xfrm>
            <a:prstGeom prst="line">
              <a:avLst/>
            </a:prstGeom>
            <a:noFill/>
            <a:ln w="38100">
              <a:solidFill>
                <a:schemeClr val="tx1"/>
              </a:solidFill>
              <a:round/>
            </a:ln>
          </p:spPr>
          <p:txBody>
            <a:bodyPr/>
            <a:lstStyle/>
            <a:p>
              <a:endParaRPr lang="zh-CN" altLang="en-US"/>
            </a:p>
          </p:txBody>
        </p:sp>
        <p:sp>
          <p:nvSpPr>
            <p:cNvPr id="118849" name="Line 95"/>
            <p:cNvSpPr>
              <a:spLocks noChangeShapeType="1"/>
            </p:cNvSpPr>
            <p:nvPr/>
          </p:nvSpPr>
          <p:spPr bwMode="auto">
            <a:xfrm flipV="1">
              <a:off x="3536" y="2224"/>
              <a:ext cx="0" cy="352"/>
            </a:xfrm>
            <a:prstGeom prst="line">
              <a:avLst/>
            </a:prstGeom>
            <a:noFill/>
            <a:ln w="38100">
              <a:solidFill>
                <a:schemeClr val="tx1"/>
              </a:solidFill>
              <a:round/>
            </a:ln>
          </p:spPr>
          <p:txBody>
            <a:bodyPr/>
            <a:lstStyle/>
            <a:p>
              <a:endParaRPr lang="zh-CN" altLang="en-US"/>
            </a:p>
          </p:txBody>
        </p:sp>
        <p:sp>
          <p:nvSpPr>
            <p:cNvPr id="118850" name="Line 96"/>
            <p:cNvSpPr>
              <a:spLocks noChangeShapeType="1"/>
            </p:cNvSpPr>
            <p:nvPr/>
          </p:nvSpPr>
          <p:spPr bwMode="auto">
            <a:xfrm flipV="1">
              <a:off x="3776" y="2224"/>
              <a:ext cx="0" cy="352"/>
            </a:xfrm>
            <a:prstGeom prst="line">
              <a:avLst/>
            </a:prstGeom>
            <a:noFill/>
            <a:ln w="38100">
              <a:solidFill>
                <a:schemeClr val="tx1"/>
              </a:solidFill>
              <a:round/>
            </a:ln>
          </p:spPr>
          <p:txBody>
            <a:bodyPr/>
            <a:lstStyle/>
            <a:p>
              <a:endParaRPr lang="zh-CN" altLang="en-US"/>
            </a:p>
          </p:txBody>
        </p:sp>
        <p:sp>
          <p:nvSpPr>
            <p:cNvPr id="118851" name="Line 97"/>
            <p:cNvSpPr>
              <a:spLocks noChangeShapeType="1"/>
            </p:cNvSpPr>
            <p:nvPr/>
          </p:nvSpPr>
          <p:spPr bwMode="auto">
            <a:xfrm>
              <a:off x="3776" y="2564"/>
              <a:ext cx="240" cy="0"/>
            </a:xfrm>
            <a:prstGeom prst="line">
              <a:avLst/>
            </a:prstGeom>
            <a:noFill/>
            <a:ln w="38100">
              <a:solidFill>
                <a:schemeClr val="tx1"/>
              </a:solidFill>
              <a:round/>
            </a:ln>
          </p:spPr>
          <p:txBody>
            <a:bodyPr/>
            <a:lstStyle/>
            <a:p>
              <a:endParaRPr lang="zh-CN" altLang="en-US"/>
            </a:p>
          </p:txBody>
        </p:sp>
        <p:sp>
          <p:nvSpPr>
            <p:cNvPr id="118852" name="Rectangle 98"/>
            <p:cNvSpPr>
              <a:spLocks noChangeArrowheads="1"/>
            </p:cNvSpPr>
            <p:nvPr/>
          </p:nvSpPr>
          <p:spPr bwMode="auto">
            <a:xfrm>
              <a:off x="990" y="2277"/>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i="1">
                <a:latin typeface="Times New Roman" panose="02020603050405020304" pitchFamily="18" charset="0"/>
              </a:endParaRPr>
            </a:p>
          </p:txBody>
        </p:sp>
      </p:grpSp>
      <p:grpSp>
        <p:nvGrpSpPr>
          <p:cNvPr id="14" name="Group 99"/>
          <p:cNvGrpSpPr/>
          <p:nvPr/>
        </p:nvGrpSpPr>
        <p:grpSpPr bwMode="auto">
          <a:xfrm>
            <a:off x="1876425" y="3665538"/>
            <a:ext cx="3200400" cy="377825"/>
            <a:chOff x="1686" y="2293"/>
            <a:chExt cx="2016" cy="238"/>
          </a:xfrm>
        </p:grpSpPr>
        <p:sp>
          <p:nvSpPr>
            <p:cNvPr id="118826" name="Rectangle 100"/>
            <p:cNvSpPr>
              <a:spLocks noChangeArrowheads="1"/>
            </p:cNvSpPr>
            <p:nvPr/>
          </p:nvSpPr>
          <p:spPr bwMode="auto">
            <a:xfrm>
              <a:off x="1686" y="22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8827" name="Rectangle 101"/>
            <p:cNvSpPr>
              <a:spLocks noChangeArrowheads="1"/>
            </p:cNvSpPr>
            <p:nvPr/>
          </p:nvSpPr>
          <p:spPr bwMode="auto">
            <a:xfrm>
              <a:off x="2166" y="23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sp>
          <p:nvSpPr>
            <p:cNvPr id="118828" name="Rectangle 102"/>
            <p:cNvSpPr>
              <a:spLocks noChangeArrowheads="1"/>
            </p:cNvSpPr>
            <p:nvPr/>
          </p:nvSpPr>
          <p:spPr bwMode="auto">
            <a:xfrm>
              <a:off x="2646" y="23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sp>
          <p:nvSpPr>
            <p:cNvPr id="118829" name="Rectangle 103"/>
            <p:cNvSpPr>
              <a:spLocks noChangeArrowheads="1"/>
            </p:cNvSpPr>
            <p:nvPr/>
          </p:nvSpPr>
          <p:spPr bwMode="auto">
            <a:xfrm>
              <a:off x="3118" y="22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sp>
          <p:nvSpPr>
            <p:cNvPr id="118830" name="Rectangle 104"/>
            <p:cNvSpPr>
              <a:spLocks noChangeArrowheads="1"/>
            </p:cNvSpPr>
            <p:nvPr/>
          </p:nvSpPr>
          <p:spPr bwMode="auto">
            <a:xfrm>
              <a:off x="3606" y="22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5</a:t>
              </a:r>
              <a:endParaRPr kumimoji="1" lang="en-US" altLang="zh-CN" sz="2400" b="1">
                <a:latin typeface="Times New Roman" panose="02020603050405020304" pitchFamily="18" charset="0"/>
              </a:endParaRPr>
            </a:p>
          </p:txBody>
        </p:sp>
      </p:grpSp>
      <p:grpSp>
        <p:nvGrpSpPr>
          <p:cNvPr id="15" name="Group 105"/>
          <p:cNvGrpSpPr/>
          <p:nvPr/>
        </p:nvGrpSpPr>
        <p:grpSpPr bwMode="auto">
          <a:xfrm>
            <a:off x="885825" y="6159500"/>
            <a:ext cx="4676775" cy="558800"/>
            <a:chOff x="1062" y="3864"/>
            <a:chExt cx="2946" cy="352"/>
          </a:xfrm>
        </p:grpSpPr>
        <p:sp>
          <p:nvSpPr>
            <p:cNvPr id="118820" name="Line 106"/>
            <p:cNvSpPr>
              <a:spLocks noChangeShapeType="1"/>
            </p:cNvSpPr>
            <p:nvPr/>
          </p:nvSpPr>
          <p:spPr bwMode="auto">
            <a:xfrm>
              <a:off x="1376" y="4206"/>
              <a:ext cx="1930" cy="0"/>
            </a:xfrm>
            <a:prstGeom prst="line">
              <a:avLst/>
            </a:prstGeom>
            <a:noFill/>
            <a:ln w="38100">
              <a:solidFill>
                <a:schemeClr val="tx1"/>
              </a:solidFill>
              <a:round/>
            </a:ln>
          </p:spPr>
          <p:txBody>
            <a:bodyPr/>
            <a:lstStyle/>
            <a:p>
              <a:endParaRPr lang="zh-CN" altLang="en-US"/>
            </a:p>
          </p:txBody>
        </p:sp>
        <p:sp>
          <p:nvSpPr>
            <p:cNvPr id="118821" name="Rectangle 107"/>
            <p:cNvSpPr>
              <a:spLocks noChangeArrowheads="1"/>
            </p:cNvSpPr>
            <p:nvPr/>
          </p:nvSpPr>
          <p:spPr bwMode="auto">
            <a:xfrm>
              <a:off x="1062" y="3893"/>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Y</a:t>
              </a:r>
              <a:endParaRPr kumimoji="1" lang="en-US" altLang="zh-CN" sz="2400" b="1" baseline="-25000">
                <a:latin typeface="Times New Roman" panose="02020603050405020304" pitchFamily="18" charset="0"/>
              </a:endParaRPr>
            </a:p>
          </p:txBody>
        </p:sp>
        <p:sp>
          <p:nvSpPr>
            <p:cNvPr id="118822" name="Line 108"/>
            <p:cNvSpPr>
              <a:spLocks noChangeShapeType="1"/>
            </p:cNvSpPr>
            <p:nvPr/>
          </p:nvSpPr>
          <p:spPr bwMode="auto">
            <a:xfrm flipV="1">
              <a:off x="3288" y="3864"/>
              <a:ext cx="0" cy="352"/>
            </a:xfrm>
            <a:prstGeom prst="line">
              <a:avLst/>
            </a:prstGeom>
            <a:noFill/>
            <a:ln w="38100">
              <a:solidFill>
                <a:schemeClr val="tx1"/>
              </a:solidFill>
              <a:round/>
            </a:ln>
          </p:spPr>
          <p:txBody>
            <a:bodyPr/>
            <a:lstStyle/>
            <a:p>
              <a:endParaRPr lang="zh-CN" altLang="en-US"/>
            </a:p>
          </p:txBody>
        </p:sp>
        <p:sp>
          <p:nvSpPr>
            <p:cNvPr id="118823" name="Line 109"/>
            <p:cNvSpPr>
              <a:spLocks noChangeShapeType="1"/>
            </p:cNvSpPr>
            <p:nvPr/>
          </p:nvSpPr>
          <p:spPr bwMode="auto">
            <a:xfrm>
              <a:off x="3288" y="3876"/>
              <a:ext cx="480" cy="0"/>
            </a:xfrm>
            <a:prstGeom prst="line">
              <a:avLst/>
            </a:prstGeom>
            <a:noFill/>
            <a:ln w="38100">
              <a:solidFill>
                <a:schemeClr val="tx1"/>
              </a:solidFill>
              <a:round/>
            </a:ln>
          </p:spPr>
          <p:txBody>
            <a:bodyPr/>
            <a:lstStyle/>
            <a:p>
              <a:endParaRPr lang="zh-CN" altLang="en-US"/>
            </a:p>
          </p:txBody>
        </p:sp>
        <p:sp>
          <p:nvSpPr>
            <p:cNvPr id="118824" name="Line 110"/>
            <p:cNvSpPr>
              <a:spLocks noChangeShapeType="1"/>
            </p:cNvSpPr>
            <p:nvPr/>
          </p:nvSpPr>
          <p:spPr bwMode="auto">
            <a:xfrm>
              <a:off x="3768" y="4204"/>
              <a:ext cx="240" cy="0"/>
            </a:xfrm>
            <a:prstGeom prst="line">
              <a:avLst/>
            </a:prstGeom>
            <a:noFill/>
            <a:ln w="38100">
              <a:solidFill>
                <a:schemeClr val="tx1"/>
              </a:solidFill>
              <a:round/>
            </a:ln>
          </p:spPr>
          <p:txBody>
            <a:bodyPr/>
            <a:lstStyle/>
            <a:p>
              <a:endParaRPr lang="zh-CN" altLang="en-US"/>
            </a:p>
          </p:txBody>
        </p:sp>
        <p:sp>
          <p:nvSpPr>
            <p:cNvPr id="118825" name="Line 111"/>
            <p:cNvSpPr>
              <a:spLocks noChangeShapeType="1"/>
            </p:cNvSpPr>
            <p:nvPr/>
          </p:nvSpPr>
          <p:spPr bwMode="auto">
            <a:xfrm flipV="1">
              <a:off x="3768" y="3864"/>
              <a:ext cx="0" cy="352"/>
            </a:xfrm>
            <a:prstGeom prst="line">
              <a:avLst/>
            </a:prstGeom>
            <a:noFill/>
            <a:ln w="38100">
              <a:solidFill>
                <a:schemeClr val="tx1"/>
              </a:solidFill>
              <a:round/>
            </a:ln>
          </p:spPr>
          <p:txBody>
            <a:bodyPr/>
            <a:lstStyle/>
            <a:p>
              <a:endParaRPr lang="zh-CN" altLang="en-US"/>
            </a:p>
          </p:txBody>
        </p:sp>
      </p:grpSp>
      <p:grpSp>
        <p:nvGrpSpPr>
          <p:cNvPr id="16" name="Group 112"/>
          <p:cNvGrpSpPr/>
          <p:nvPr/>
        </p:nvGrpSpPr>
        <p:grpSpPr bwMode="auto">
          <a:xfrm>
            <a:off x="4422775" y="3597275"/>
            <a:ext cx="1165225" cy="3101975"/>
            <a:chOff x="3290" y="2250"/>
            <a:chExt cx="734" cy="1954"/>
          </a:xfrm>
        </p:grpSpPr>
        <p:sp>
          <p:nvSpPr>
            <p:cNvPr id="118808" name="Line 113"/>
            <p:cNvSpPr>
              <a:spLocks noChangeShapeType="1"/>
            </p:cNvSpPr>
            <p:nvPr/>
          </p:nvSpPr>
          <p:spPr bwMode="auto">
            <a:xfrm>
              <a:off x="3296" y="2978"/>
              <a:ext cx="716" cy="0"/>
            </a:xfrm>
            <a:prstGeom prst="line">
              <a:avLst/>
            </a:prstGeom>
            <a:noFill/>
            <a:ln w="38100">
              <a:solidFill>
                <a:schemeClr val="tx1"/>
              </a:solidFill>
              <a:round/>
            </a:ln>
          </p:spPr>
          <p:txBody>
            <a:bodyPr/>
            <a:lstStyle/>
            <a:p>
              <a:endParaRPr lang="zh-CN" altLang="en-US"/>
            </a:p>
          </p:txBody>
        </p:sp>
        <p:sp>
          <p:nvSpPr>
            <p:cNvPr id="118809" name="Line 114"/>
            <p:cNvSpPr>
              <a:spLocks noChangeShapeType="1"/>
            </p:cNvSpPr>
            <p:nvPr/>
          </p:nvSpPr>
          <p:spPr bwMode="auto">
            <a:xfrm flipV="1">
              <a:off x="3296" y="2638"/>
              <a:ext cx="0" cy="352"/>
            </a:xfrm>
            <a:prstGeom prst="line">
              <a:avLst/>
            </a:prstGeom>
            <a:noFill/>
            <a:ln w="38100">
              <a:solidFill>
                <a:schemeClr val="tx1"/>
              </a:solidFill>
              <a:round/>
            </a:ln>
          </p:spPr>
          <p:txBody>
            <a:bodyPr/>
            <a:lstStyle/>
            <a:p>
              <a:endParaRPr lang="zh-CN" altLang="en-US"/>
            </a:p>
          </p:txBody>
        </p:sp>
        <p:sp>
          <p:nvSpPr>
            <p:cNvPr id="118810" name="Line 115"/>
            <p:cNvSpPr>
              <a:spLocks noChangeShapeType="1"/>
            </p:cNvSpPr>
            <p:nvPr/>
          </p:nvSpPr>
          <p:spPr bwMode="auto">
            <a:xfrm>
              <a:off x="3296" y="3390"/>
              <a:ext cx="722" cy="0"/>
            </a:xfrm>
            <a:prstGeom prst="line">
              <a:avLst/>
            </a:prstGeom>
            <a:noFill/>
            <a:ln w="38100">
              <a:solidFill>
                <a:schemeClr val="tx1"/>
              </a:solidFill>
              <a:round/>
            </a:ln>
          </p:spPr>
          <p:txBody>
            <a:bodyPr/>
            <a:lstStyle/>
            <a:p>
              <a:endParaRPr lang="zh-CN" altLang="en-US"/>
            </a:p>
          </p:txBody>
        </p:sp>
        <p:sp>
          <p:nvSpPr>
            <p:cNvPr id="118811" name="Line 116"/>
            <p:cNvSpPr>
              <a:spLocks noChangeShapeType="1"/>
            </p:cNvSpPr>
            <p:nvPr/>
          </p:nvSpPr>
          <p:spPr bwMode="auto">
            <a:xfrm flipV="1">
              <a:off x="3296" y="3050"/>
              <a:ext cx="0" cy="352"/>
            </a:xfrm>
            <a:prstGeom prst="line">
              <a:avLst/>
            </a:prstGeom>
            <a:noFill/>
            <a:ln w="38100">
              <a:solidFill>
                <a:schemeClr val="tx1"/>
              </a:solidFill>
              <a:round/>
            </a:ln>
          </p:spPr>
          <p:txBody>
            <a:bodyPr/>
            <a:lstStyle/>
            <a:p>
              <a:endParaRPr lang="zh-CN" altLang="en-US"/>
            </a:p>
          </p:txBody>
        </p:sp>
        <p:sp>
          <p:nvSpPr>
            <p:cNvPr id="118812" name="Line 117"/>
            <p:cNvSpPr>
              <a:spLocks noChangeShapeType="1"/>
            </p:cNvSpPr>
            <p:nvPr/>
          </p:nvSpPr>
          <p:spPr bwMode="auto">
            <a:xfrm flipV="1">
              <a:off x="3296" y="3454"/>
              <a:ext cx="0" cy="352"/>
            </a:xfrm>
            <a:prstGeom prst="line">
              <a:avLst/>
            </a:prstGeom>
            <a:noFill/>
            <a:ln w="38100">
              <a:solidFill>
                <a:schemeClr val="tx1"/>
              </a:solidFill>
              <a:round/>
            </a:ln>
          </p:spPr>
          <p:txBody>
            <a:bodyPr/>
            <a:lstStyle/>
            <a:p>
              <a:endParaRPr lang="zh-CN" altLang="en-US"/>
            </a:p>
          </p:txBody>
        </p:sp>
        <p:sp>
          <p:nvSpPr>
            <p:cNvPr id="118813" name="Line 118"/>
            <p:cNvSpPr>
              <a:spLocks noChangeShapeType="1"/>
            </p:cNvSpPr>
            <p:nvPr/>
          </p:nvSpPr>
          <p:spPr bwMode="auto">
            <a:xfrm>
              <a:off x="3290" y="3464"/>
              <a:ext cx="496" cy="0"/>
            </a:xfrm>
            <a:prstGeom prst="line">
              <a:avLst/>
            </a:prstGeom>
            <a:noFill/>
            <a:ln w="38100">
              <a:solidFill>
                <a:schemeClr val="tx1"/>
              </a:solidFill>
              <a:round/>
            </a:ln>
          </p:spPr>
          <p:txBody>
            <a:bodyPr/>
            <a:lstStyle/>
            <a:p>
              <a:endParaRPr lang="zh-CN" altLang="en-US"/>
            </a:p>
          </p:txBody>
        </p:sp>
        <p:sp>
          <p:nvSpPr>
            <p:cNvPr id="118814" name="Line 119"/>
            <p:cNvSpPr>
              <a:spLocks noChangeShapeType="1"/>
            </p:cNvSpPr>
            <p:nvPr/>
          </p:nvSpPr>
          <p:spPr bwMode="auto">
            <a:xfrm flipV="1">
              <a:off x="3296" y="2250"/>
              <a:ext cx="0" cy="1954"/>
            </a:xfrm>
            <a:prstGeom prst="line">
              <a:avLst/>
            </a:prstGeom>
            <a:noFill/>
            <a:ln w="19050">
              <a:solidFill>
                <a:schemeClr val="tx1"/>
              </a:solidFill>
              <a:prstDash val="lgDash"/>
              <a:round/>
            </a:ln>
          </p:spPr>
          <p:txBody>
            <a:bodyPr/>
            <a:lstStyle/>
            <a:p>
              <a:endParaRPr lang="zh-CN" altLang="en-US"/>
            </a:p>
          </p:txBody>
        </p:sp>
        <p:sp>
          <p:nvSpPr>
            <p:cNvPr id="118815" name="Line 120"/>
            <p:cNvSpPr>
              <a:spLocks noChangeShapeType="1"/>
            </p:cNvSpPr>
            <p:nvPr/>
          </p:nvSpPr>
          <p:spPr bwMode="auto">
            <a:xfrm flipV="1">
              <a:off x="3776" y="2250"/>
              <a:ext cx="0" cy="1954"/>
            </a:xfrm>
            <a:prstGeom prst="line">
              <a:avLst/>
            </a:prstGeom>
            <a:noFill/>
            <a:ln w="19050">
              <a:solidFill>
                <a:schemeClr val="tx1"/>
              </a:solidFill>
              <a:prstDash val="lgDash"/>
              <a:round/>
            </a:ln>
          </p:spPr>
          <p:txBody>
            <a:bodyPr/>
            <a:lstStyle/>
            <a:p>
              <a:endParaRPr lang="zh-CN" altLang="en-US"/>
            </a:p>
          </p:txBody>
        </p:sp>
        <p:sp>
          <p:nvSpPr>
            <p:cNvPr id="118816" name="Line 121"/>
            <p:cNvSpPr>
              <a:spLocks noChangeShapeType="1"/>
            </p:cNvSpPr>
            <p:nvPr/>
          </p:nvSpPr>
          <p:spPr bwMode="auto">
            <a:xfrm>
              <a:off x="3774" y="2302"/>
              <a:ext cx="0" cy="180"/>
            </a:xfrm>
            <a:prstGeom prst="line">
              <a:avLst/>
            </a:prstGeom>
            <a:noFill/>
            <a:ln w="38100">
              <a:solidFill>
                <a:schemeClr val="tx1"/>
              </a:solidFill>
              <a:round/>
              <a:tailEnd type="arrow" w="med" len="med"/>
            </a:ln>
          </p:spPr>
          <p:txBody>
            <a:bodyPr lIns="0" tIns="0" rIns="0" bIns="0"/>
            <a:lstStyle/>
            <a:p>
              <a:endParaRPr lang="zh-CN" altLang="en-US"/>
            </a:p>
          </p:txBody>
        </p:sp>
        <p:sp>
          <p:nvSpPr>
            <p:cNvPr id="118817" name="Line 122"/>
            <p:cNvSpPr>
              <a:spLocks noChangeShapeType="1"/>
            </p:cNvSpPr>
            <p:nvPr/>
          </p:nvSpPr>
          <p:spPr bwMode="auto">
            <a:xfrm>
              <a:off x="3294" y="2308"/>
              <a:ext cx="0" cy="180"/>
            </a:xfrm>
            <a:prstGeom prst="line">
              <a:avLst/>
            </a:prstGeom>
            <a:noFill/>
            <a:ln w="38100">
              <a:solidFill>
                <a:schemeClr val="tx1"/>
              </a:solidFill>
              <a:round/>
              <a:tailEnd type="arrow" w="med" len="med"/>
            </a:ln>
          </p:spPr>
          <p:txBody>
            <a:bodyPr lIns="0" tIns="0" rIns="0" bIns="0"/>
            <a:lstStyle/>
            <a:p>
              <a:endParaRPr lang="zh-CN" altLang="en-US"/>
            </a:p>
          </p:txBody>
        </p:sp>
        <p:sp>
          <p:nvSpPr>
            <p:cNvPr id="118818" name="Line 123"/>
            <p:cNvSpPr>
              <a:spLocks noChangeShapeType="1"/>
            </p:cNvSpPr>
            <p:nvPr/>
          </p:nvSpPr>
          <p:spPr bwMode="auto">
            <a:xfrm flipV="1">
              <a:off x="3776" y="3460"/>
              <a:ext cx="0" cy="352"/>
            </a:xfrm>
            <a:prstGeom prst="line">
              <a:avLst/>
            </a:prstGeom>
            <a:noFill/>
            <a:ln w="38100">
              <a:solidFill>
                <a:schemeClr val="tx1"/>
              </a:solidFill>
              <a:round/>
            </a:ln>
          </p:spPr>
          <p:txBody>
            <a:bodyPr/>
            <a:lstStyle/>
            <a:p>
              <a:endParaRPr lang="zh-CN" altLang="en-US"/>
            </a:p>
          </p:txBody>
        </p:sp>
        <p:sp>
          <p:nvSpPr>
            <p:cNvPr id="118819" name="Line 124"/>
            <p:cNvSpPr>
              <a:spLocks noChangeShapeType="1"/>
            </p:cNvSpPr>
            <p:nvPr/>
          </p:nvSpPr>
          <p:spPr bwMode="auto">
            <a:xfrm>
              <a:off x="3776" y="3800"/>
              <a:ext cx="248" cy="0"/>
            </a:xfrm>
            <a:prstGeom prst="line">
              <a:avLst/>
            </a:prstGeom>
            <a:noFill/>
            <a:ln w="38100">
              <a:solidFill>
                <a:schemeClr val="tx1"/>
              </a:solidFill>
              <a:round/>
            </a:ln>
          </p:spPr>
          <p:txBody>
            <a:bodyPr/>
            <a:lstStyle/>
            <a:p>
              <a:endParaRPr lang="zh-CN" altLang="en-US"/>
            </a:p>
          </p:txBody>
        </p:sp>
      </p:grpSp>
      <p:grpSp>
        <p:nvGrpSpPr>
          <p:cNvPr id="17" name="Group 125"/>
          <p:cNvGrpSpPr/>
          <p:nvPr/>
        </p:nvGrpSpPr>
        <p:grpSpPr bwMode="auto">
          <a:xfrm>
            <a:off x="5178425" y="6159500"/>
            <a:ext cx="3175" cy="558800"/>
            <a:chOff x="4398" y="3944"/>
            <a:chExt cx="2" cy="352"/>
          </a:xfrm>
        </p:grpSpPr>
        <p:sp>
          <p:nvSpPr>
            <p:cNvPr id="118806" name="Line 126"/>
            <p:cNvSpPr>
              <a:spLocks noChangeShapeType="1"/>
            </p:cNvSpPr>
            <p:nvPr/>
          </p:nvSpPr>
          <p:spPr bwMode="auto">
            <a:xfrm flipV="1">
              <a:off x="4400" y="3944"/>
              <a:ext cx="0" cy="352"/>
            </a:xfrm>
            <a:prstGeom prst="line">
              <a:avLst/>
            </a:prstGeom>
            <a:noFill/>
            <a:ln w="38100">
              <a:solidFill>
                <a:srgbClr val="FF3300"/>
              </a:solidFill>
              <a:round/>
            </a:ln>
          </p:spPr>
          <p:txBody>
            <a:bodyPr/>
            <a:lstStyle/>
            <a:p>
              <a:endParaRPr lang="zh-CN" altLang="en-US"/>
            </a:p>
          </p:txBody>
        </p:sp>
        <p:sp>
          <p:nvSpPr>
            <p:cNvPr id="118807" name="Line 127"/>
            <p:cNvSpPr>
              <a:spLocks noChangeShapeType="1"/>
            </p:cNvSpPr>
            <p:nvPr/>
          </p:nvSpPr>
          <p:spPr bwMode="auto">
            <a:xfrm>
              <a:off x="4398" y="4044"/>
              <a:ext cx="0" cy="180"/>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18" name="Group 128"/>
          <p:cNvGrpSpPr/>
          <p:nvPr/>
        </p:nvGrpSpPr>
        <p:grpSpPr bwMode="auto">
          <a:xfrm>
            <a:off x="5283200" y="4249738"/>
            <a:ext cx="165100" cy="1660525"/>
            <a:chOff x="568" y="2485"/>
            <a:chExt cx="104" cy="1046"/>
          </a:xfrm>
        </p:grpSpPr>
        <p:sp>
          <p:nvSpPr>
            <p:cNvPr id="118803" name="Rectangle 129"/>
            <p:cNvSpPr>
              <a:spLocks noChangeArrowheads="1"/>
            </p:cNvSpPr>
            <p:nvPr/>
          </p:nvSpPr>
          <p:spPr bwMode="auto">
            <a:xfrm>
              <a:off x="568" y="248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8804" name="Rectangle 130"/>
            <p:cNvSpPr>
              <a:spLocks noChangeArrowheads="1"/>
            </p:cNvSpPr>
            <p:nvPr/>
          </p:nvSpPr>
          <p:spPr bwMode="auto">
            <a:xfrm>
              <a:off x="568" y="29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18805" name="Rectangle 131"/>
            <p:cNvSpPr>
              <a:spLocks noChangeArrowheads="1"/>
            </p:cNvSpPr>
            <p:nvPr/>
          </p:nvSpPr>
          <p:spPr bwMode="auto">
            <a:xfrm>
              <a:off x="576" y="33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196740" name="AutoShape 132"/>
          <p:cNvSpPr>
            <a:spLocks noChangeArrowheads="1"/>
          </p:cNvSpPr>
          <p:nvPr/>
        </p:nvSpPr>
        <p:spPr bwMode="auto">
          <a:xfrm>
            <a:off x="5700713" y="4773613"/>
            <a:ext cx="3279775" cy="1489075"/>
          </a:xfrm>
          <a:prstGeom prst="wedgeRectCallout">
            <a:avLst>
              <a:gd name="adj1" fmla="val -61324"/>
              <a:gd name="adj2" fmla="val 52347"/>
            </a:avLst>
          </a:prstGeom>
          <a:solidFill>
            <a:srgbClr val="CCCCFF">
              <a:alpha val="50195"/>
            </a:srgbClr>
          </a:solidFill>
          <a:ln w="9525">
            <a:solidFill>
              <a:srgbClr val="FF3300"/>
            </a:solidFill>
            <a:miter lim="800000"/>
          </a:ln>
        </p:spPr>
        <p:txBody>
          <a:bodyPr lIns="0" tIns="0" rIns="0" bIns="0"/>
          <a:lstStyle/>
          <a:p>
            <a:r>
              <a:rPr kumimoji="1" lang="zh-CN" altLang="en-US" sz="2400" b="1">
                <a:latin typeface="Times New Roman" panose="02020603050405020304" pitchFamily="18" charset="0"/>
              </a:rPr>
              <a:t>　　可见，当计数至第 </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5 </a:t>
            </a:r>
            <a:r>
              <a:rPr kumimoji="1" lang="zh-CN" altLang="en-US" sz="2400" b="1">
                <a:latin typeface="Times New Roman" panose="02020603050405020304" pitchFamily="18" charset="0"/>
              </a:rPr>
              <a:t>个计数脉冲 </a:t>
            </a:r>
            <a:r>
              <a:rPr kumimoji="1" lang="en-US" altLang="zh-CN" sz="2400" b="1" i="1">
                <a:latin typeface="Times New Roman" panose="02020603050405020304" pitchFamily="18" charset="0"/>
              </a:rPr>
              <a:t>CP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时，</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 电路状态进入循环，</a:t>
            </a:r>
            <a:r>
              <a:rPr kumimoji="1" lang="en-US" altLang="zh-CN" sz="2400" b="1" i="1">
                <a:latin typeface="Times New Roman" panose="02020603050405020304" pitchFamily="18" charset="0"/>
              </a:rPr>
              <a:t>Y</a:t>
            </a:r>
            <a:r>
              <a:rPr kumimoji="1" lang="en-US" altLang="zh-CN" sz="2400" b="1">
                <a:latin typeface="Times New Roman" panose="02020603050405020304" pitchFamily="18" charset="0"/>
              </a:rPr>
              <a:t> </a:t>
            </a:r>
            <a:br>
              <a:rPr kumimoji="1" lang="en-US" altLang="zh-CN" sz="2400" b="1">
                <a:latin typeface="Times New Roman" panose="02020603050405020304" pitchFamily="18" charset="0"/>
              </a:rPr>
            </a:b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输出进位脉冲下降沿。</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96610"/>
                                        </p:tgtEl>
                                        <p:attrNameLst>
                                          <p:attrName>style.visibility</p:attrName>
                                        </p:attrNameLst>
                                      </p:cBhvr>
                                      <p:to>
                                        <p:strVal val="visible"/>
                                      </p:to>
                                    </p:set>
                                    <p:anim calcmode="lin" valueType="num">
                                      <p:cBhvr additive="base">
                                        <p:cTn id="16" dur="500" fill="hold"/>
                                        <p:tgtEl>
                                          <p:spTgt spid="196610"/>
                                        </p:tgtEl>
                                        <p:attrNameLst>
                                          <p:attrName>ppt_x</p:attrName>
                                        </p:attrNameLst>
                                      </p:cBhvr>
                                      <p:tavLst>
                                        <p:tav tm="0">
                                          <p:val>
                                            <p:strVal val="1+#ppt_w/2"/>
                                          </p:val>
                                        </p:tav>
                                        <p:tav tm="100000">
                                          <p:val>
                                            <p:strVal val="#ppt_x"/>
                                          </p:val>
                                        </p:tav>
                                      </p:tavLst>
                                    </p:anim>
                                    <p:anim calcmode="lin" valueType="num">
                                      <p:cBhvr additive="base">
                                        <p:cTn id="17" dur="500" fill="hold"/>
                                        <p:tgtEl>
                                          <p:spTgt spid="1966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6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linds(horizontal)">
                                      <p:cBhvr>
                                        <p:cTn id="66" dur="500"/>
                                        <p:tgtEl>
                                          <p:spTgt spid="12"/>
                                        </p:tgtEl>
                                      </p:cBhvr>
                                    </p:animEffect>
                                  </p:childTnLst>
                                </p:cTn>
                              </p:par>
                            </p:childTnLst>
                          </p:cTn>
                        </p:par>
                        <p:par>
                          <p:cTn id="67" fill="hold">
                            <p:stCondLst>
                              <p:cond delay="500"/>
                            </p:stCondLst>
                            <p:childTnLst>
                              <p:par>
                                <p:cTn id="68" presetID="3" presetClass="entr" presetSubtype="10"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cTn>
                              </p:par>
                            </p:childTnLst>
                          </p:cTn>
                        </p:par>
                        <p:par>
                          <p:cTn id="71" fill="hold">
                            <p:stCondLst>
                              <p:cond delay="1000"/>
                            </p:stCondLst>
                            <p:childTnLst>
                              <p:par>
                                <p:cTn id="72" presetID="22" presetClass="entr" presetSubtype="1" fill="hold"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up)">
                                      <p:cBhvr>
                                        <p:cTn id="74" dur="500"/>
                                        <p:tgtEl>
                                          <p:spTgt spid="17"/>
                                        </p:tgtEl>
                                      </p:cBhvr>
                                    </p:animEffect>
                                  </p:childTnLst>
                                </p:cTn>
                              </p:par>
                            </p:childTnLst>
                          </p:cTn>
                        </p:par>
                        <p:par>
                          <p:cTn id="75" fill="hold">
                            <p:stCondLst>
                              <p:cond delay="1500"/>
                            </p:stCondLst>
                            <p:childTnLst>
                              <p:par>
                                <p:cTn id="76" presetID="2" presetClass="entr" presetSubtype="2" fill="hold" grpId="0" nodeType="afterEffect">
                                  <p:stCondLst>
                                    <p:cond delay="0"/>
                                  </p:stCondLst>
                                  <p:childTnLst>
                                    <p:set>
                                      <p:cBhvr>
                                        <p:cTn id="77" dur="1" fill="hold">
                                          <p:stCondLst>
                                            <p:cond delay="0"/>
                                          </p:stCondLst>
                                        </p:cTn>
                                        <p:tgtEl>
                                          <p:spTgt spid="196740"/>
                                        </p:tgtEl>
                                        <p:attrNameLst>
                                          <p:attrName>style.visibility</p:attrName>
                                        </p:attrNameLst>
                                      </p:cBhvr>
                                      <p:to>
                                        <p:strVal val="visible"/>
                                      </p:to>
                                    </p:set>
                                    <p:anim calcmode="lin" valueType="num">
                                      <p:cBhvr additive="base">
                                        <p:cTn id="78" dur="500" fill="hold"/>
                                        <p:tgtEl>
                                          <p:spTgt spid="196740"/>
                                        </p:tgtEl>
                                        <p:attrNameLst>
                                          <p:attrName>ppt_x</p:attrName>
                                        </p:attrNameLst>
                                      </p:cBhvr>
                                      <p:tavLst>
                                        <p:tav tm="0">
                                          <p:val>
                                            <p:strVal val="1+#ppt_w/2"/>
                                          </p:val>
                                        </p:tav>
                                        <p:tav tm="100000">
                                          <p:val>
                                            <p:strVal val="#ppt_x"/>
                                          </p:val>
                                        </p:tav>
                                      </p:tavLst>
                                    </p:anim>
                                    <p:anim calcmode="lin" valueType="num">
                                      <p:cBhvr additive="base">
                                        <p:cTn id="79" dur="500" fill="hold"/>
                                        <p:tgtEl>
                                          <p:spTgt spid="196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nimBg="1" autoUpdateAnimBg="0"/>
      <p:bldP spid="196740"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6"/>
          <p:cNvPicPr>
            <a:picLocks noChangeAspect="1" noChangeArrowheads="1"/>
          </p:cNvPicPr>
          <p:nvPr/>
        </p:nvPicPr>
        <p:blipFill>
          <a:blip r:embed="rId1"/>
          <a:srcRect/>
          <a:stretch>
            <a:fillRect/>
          </a:stretch>
        </p:blipFill>
        <p:spPr bwMode="auto">
          <a:xfrm>
            <a:off x="285720" y="571480"/>
            <a:ext cx="8776216" cy="450833"/>
          </a:xfrm>
          <a:prstGeom prst="rect">
            <a:avLst/>
          </a:prstGeom>
          <a:noFill/>
          <a:ln w="9525">
            <a:noFill/>
            <a:miter lim="800000"/>
            <a:headEnd/>
            <a:tailEnd/>
          </a:ln>
        </p:spPr>
      </p:pic>
      <p:sp>
        <p:nvSpPr>
          <p:cNvPr id="119812" name="Rectangle 7"/>
          <p:cNvSpPr>
            <a:spLocks noChangeArrowheads="1"/>
          </p:cNvSpPr>
          <p:nvPr/>
        </p:nvSpPr>
        <p:spPr bwMode="auto">
          <a:xfrm>
            <a:off x="500034" y="6243600"/>
            <a:ext cx="3714776" cy="400110"/>
          </a:xfrm>
          <a:prstGeom prst="rect">
            <a:avLst/>
          </a:prstGeom>
          <a:noFill/>
          <a:ln w="9525">
            <a:noFill/>
            <a:miter lim="800000"/>
          </a:ln>
        </p:spPr>
        <p:txBody>
          <a:bodyPr wrap="square" anchor="ctr">
            <a:spAutoFit/>
          </a:bodyPr>
          <a:lstStyle/>
          <a:p>
            <a:pPr algn="ctr" eaLnBrk="0" hangingPunct="0"/>
            <a:r>
              <a:rPr lang="zh-CN" altLang="en-US" sz="2000" dirty="0"/>
              <a:t>图</a:t>
            </a:r>
            <a:r>
              <a:rPr lang="en-US" altLang="zh-CN" sz="2000" dirty="0"/>
              <a:t>3.44</a:t>
            </a:r>
            <a:r>
              <a:rPr lang="zh-CN" altLang="en-US" sz="2000" dirty="0"/>
              <a:t>　米里型同步时序电路</a:t>
            </a:r>
            <a:endParaRPr lang="zh-CN" altLang="en-US" sz="2400" dirty="0"/>
          </a:p>
        </p:txBody>
      </p:sp>
      <p:pic>
        <p:nvPicPr>
          <p:cNvPr id="119814" name="Picture 6"/>
          <p:cNvPicPr>
            <a:picLocks noChangeAspect="1" noChangeArrowheads="1"/>
          </p:cNvPicPr>
          <p:nvPr/>
        </p:nvPicPr>
        <p:blipFill>
          <a:blip r:embed="rId2"/>
          <a:srcRect/>
          <a:stretch>
            <a:fillRect/>
          </a:stretch>
        </p:blipFill>
        <p:spPr bwMode="auto">
          <a:xfrm>
            <a:off x="285720" y="1285860"/>
            <a:ext cx="4269201" cy="4919675"/>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19815" name="Picture 7"/>
          <p:cNvPicPr>
            <a:picLocks noChangeAspect="1" noChangeArrowheads="1"/>
          </p:cNvPicPr>
          <p:nvPr/>
        </p:nvPicPr>
        <p:blipFill>
          <a:blip r:embed="rId3"/>
          <a:srcRect/>
          <a:stretch>
            <a:fillRect/>
          </a:stretch>
        </p:blipFill>
        <p:spPr bwMode="auto">
          <a:xfrm>
            <a:off x="4643438" y="1357298"/>
            <a:ext cx="4184802" cy="5262578"/>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p:cNvPicPr>
            <a:picLocks noChangeAspect="1" noChangeArrowheads="1"/>
          </p:cNvPicPr>
          <p:nvPr/>
        </p:nvPicPr>
        <p:blipFill>
          <a:blip r:embed="rId1"/>
          <a:srcRect/>
          <a:stretch>
            <a:fillRect/>
          </a:stretch>
        </p:blipFill>
        <p:spPr bwMode="auto">
          <a:xfrm>
            <a:off x="785786" y="714356"/>
            <a:ext cx="7851577" cy="5286412"/>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1"/>
          <a:srcRect/>
          <a:stretch>
            <a:fillRect/>
          </a:stretch>
        </p:blipFill>
        <p:spPr bwMode="auto">
          <a:xfrm>
            <a:off x="214282" y="571480"/>
            <a:ext cx="8572528" cy="568586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ChangeAspect="1" noChangeArrowheads="1"/>
          </p:cNvPicPr>
          <p:nvPr/>
        </p:nvPicPr>
        <p:blipFill>
          <a:blip r:embed="rId1"/>
          <a:srcRect/>
          <a:stretch>
            <a:fillRect/>
          </a:stretch>
        </p:blipFill>
        <p:spPr bwMode="auto">
          <a:xfrm>
            <a:off x="428596" y="642918"/>
            <a:ext cx="3961906" cy="5643578"/>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66915" name="Picture 3"/>
          <p:cNvPicPr>
            <a:picLocks noChangeAspect="1" noChangeArrowheads="1"/>
          </p:cNvPicPr>
          <p:nvPr/>
        </p:nvPicPr>
        <p:blipFill>
          <a:blip r:embed="rId2"/>
          <a:srcRect/>
          <a:stretch>
            <a:fillRect/>
          </a:stretch>
        </p:blipFill>
        <p:spPr bwMode="auto">
          <a:xfrm>
            <a:off x="4572000" y="642918"/>
            <a:ext cx="3938108" cy="5653436"/>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6" name="AutoShape 59"/>
          <p:cNvSpPr>
            <a:spLocks noChangeArrowheads="1"/>
          </p:cNvSpPr>
          <p:nvPr/>
        </p:nvSpPr>
        <p:spPr bwMode="auto">
          <a:xfrm>
            <a:off x="5000628" y="6459538"/>
            <a:ext cx="2755889" cy="398462"/>
          </a:xfrm>
          <a:prstGeom prst="wedgeRectCallout">
            <a:avLst>
              <a:gd name="adj1" fmla="val 19018"/>
              <a:gd name="adj2" fmla="val -133267"/>
            </a:avLst>
          </a:prstGeom>
          <a:solidFill>
            <a:srgbClr val="00CC00">
              <a:alpha val="50195"/>
            </a:srgbClr>
          </a:solidFill>
          <a:ln w="9525">
            <a:solidFill>
              <a:schemeClr val="tx1"/>
            </a:solidFill>
            <a:miter lim="800000"/>
          </a:ln>
        </p:spPr>
        <p:txBody>
          <a:bodyPr lIns="0" tIns="0" rIns="0" bIns="0"/>
          <a:lstStyle/>
          <a:p>
            <a:pPr algn="ctr"/>
            <a:r>
              <a:rPr kumimoji="1" lang="zh-CN" altLang="en-US" sz="2400" b="1" dirty="0">
                <a:latin typeface="Times New Roman" panose="02020603050405020304" pitchFamily="18" charset="0"/>
              </a:rPr>
              <a:t>模</a:t>
            </a:r>
            <a:r>
              <a:rPr kumimoji="1" lang="en-US" altLang="zh-CN" sz="2400" b="1" dirty="0">
                <a:latin typeface="Times New Roman" panose="02020603050405020304" pitchFamily="18" charset="0"/>
              </a:rPr>
              <a:t>4</a:t>
            </a:r>
            <a:r>
              <a:rPr kumimoji="1" lang="zh-CN" altLang="en-US" sz="2400" b="1" dirty="0">
                <a:latin typeface="Times New Roman" panose="02020603050405020304" pitchFamily="18" charset="0"/>
              </a:rPr>
              <a:t>可逆计数器</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4"/>
          <p:cNvPicPr>
            <a:picLocks noChangeAspect="1" noChangeArrowheads="1"/>
          </p:cNvPicPr>
          <p:nvPr/>
        </p:nvPicPr>
        <p:blipFill>
          <a:blip r:embed="rId1"/>
          <a:srcRect/>
          <a:stretch>
            <a:fillRect/>
          </a:stretch>
        </p:blipFill>
        <p:spPr bwMode="auto">
          <a:xfrm>
            <a:off x="714348" y="642918"/>
            <a:ext cx="7498924" cy="500066"/>
          </a:xfrm>
          <a:prstGeom prst="rect">
            <a:avLst/>
          </a:prstGeom>
          <a:noFill/>
          <a:ln w="9525">
            <a:noFill/>
            <a:miter lim="800000"/>
            <a:headEnd/>
            <a:tailEnd/>
          </a:ln>
        </p:spPr>
      </p:pic>
      <p:sp>
        <p:nvSpPr>
          <p:cNvPr id="122883" name="Rectangle 5"/>
          <p:cNvSpPr>
            <a:spLocks noChangeArrowheads="1"/>
          </p:cNvSpPr>
          <p:nvPr/>
        </p:nvSpPr>
        <p:spPr bwMode="auto">
          <a:xfrm>
            <a:off x="2870200" y="3824288"/>
            <a:ext cx="3357563" cy="396875"/>
          </a:xfrm>
          <a:prstGeom prst="rect">
            <a:avLst/>
          </a:prstGeom>
          <a:noFill/>
          <a:ln w="9525">
            <a:noFill/>
            <a:miter lim="800000"/>
          </a:ln>
        </p:spPr>
        <p:txBody>
          <a:bodyPr wrap="none" anchor="ctr">
            <a:spAutoFit/>
          </a:bodyPr>
          <a:lstStyle/>
          <a:p>
            <a:pPr algn="ctr" eaLnBrk="0" hangingPunct="0"/>
            <a:r>
              <a:rPr lang="zh-CN" altLang="en-US" sz="2000" dirty="0"/>
              <a:t>图</a:t>
            </a:r>
            <a:r>
              <a:rPr lang="en-US" altLang="zh-CN" sz="2000" dirty="0"/>
              <a:t>3.47  </a:t>
            </a:r>
            <a:r>
              <a:rPr lang="zh-CN" altLang="en-US" sz="2000" dirty="0"/>
              <a:t>摩尔型同步时序电路</a:t>
            </a:r>
            <a:endParaRPr lang="zh-CN" altLang="en-US" sz="2400" dirty="0"/>
          </a:p>
        </p:txBody>
      </p:sp>
      <p:pic>
        <p:nvPicPr>
          <p:cNvPr id="122885" name="Picture 5"/>
          <p:cNvPicPr>
            <a:picLocks noChangeAspect="1" noChangeArrowheads="1"/>
          </p:cNvPicPr>
          <p:nvPr/>
        </p:nvPicPr>
        <p:blipFill>
          <a:blip r:embed="rId2"/>
          <a:srcRect/>
          <a:stretch>
            <a:fillRect/>
          </a:stretch>
        </p:blipFill>
        <p:spPr bwMode="auto">
          <a:xfrm>
            <a:off x="1285852" y="1214422"/>
            <a:ext cx="6072230" cy="2565979"/>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22887" name="Picture 7"/>
          <p:cNvPicPr>
            <a:picLocks noChangeAspect="1" noChangeArrowheads="1"/>
          </p:cNvPicPr>
          <p:nvPr/>
        </p:nvPicPr>
        <p:blipFill>
          <a:blip r:embed="rId3"/>
          <a:srcRect/>
          <a:stretch>
            <a:fillRect/>
          </a:stretch>
        </p:blipFill>
        <p:spPr bwMode="auto">
          <a:xfrm>
            <a:off x="1000100" y="4439536"/>
            <a:ext cx="7562848" cy="2166058"/>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1"/>
          <a:srcRect/>
          <a:stretch>
            <a:fillRect/>
          </a:stretch>
        </p:blipFill>
        <p:spPr bwMode="auto">
          <a:xfrm>
            <a:off x="785786" y="1285860"/>
            <a:ext cx="7858125" cy="447675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5" name="Picture 3"/>
          <p:cNvPicPr>
            <a:picLocks noChangeAspect="1" noChangeArrowheads="1"/>
          </p:cNvPicPr>
          <p:nvPr/>
        </p:nvPicPr>
        <p:blipFill>
          <a:blip r:embed="rId1"/>
          <a:srcRect/>
          <a:stretch>
            <a:fillRect/>
          </a:stretch>
        </p:blipFill>
        <p:spPr bwMode="auto">
          <a:xfrm>
            <a:off x="3357554" y="214290"/>
            <a:ext cx="5276850" cy="4829175"/>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20836" name="Picture 4"/>
          <p:cNvPicPr>
            <a:picLocks noChangeAspect="1" noChangeArrowheads="1"/>
          </p:cNvPicPr>
          <p:nvPr/>
        </p:nvPicPr>
        <p:blipFill>
          <a:blip r:embed="rId2"/>
          <a:srcRect/>
          <a:stretch>
            <a:fillRect/>
          </a:stretch>
        </p:blipFill>
        <p:spPr bwMode="auto">
          <a:xfrm>
            <a:off x="0" y="428604"/>
            <a:ext cx="3298637" cy="2214578"/>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20837" name="Picture 5"/>
          <p:cNvPicPr>
            <a:picLocks noChangeAspect="1" noChangeArrowheads="1"/>
          </p:cNvPicPr>
          <p:nvPr/>
        </p:nvPicPr>
        <p:blipFill>
          <a:blip r:embed="rId3"/>
          <a:srcRect/>
          <a:stretch>
            <a:fillRect/>
          </a:stretch>
        </p:blipFill>
        <p:spPr bwMode="auto">
          <a:xfrm>
            <a:off x="142844" y="192574"/>
            <a:ext cx="3195635" cy="6665426"/>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20838" name="Picture 6"/>
          <p:cNvPicPr>
            <a:picLocks noChangeAspect="1" noChangeArrowheads="1"/>
          </p:cNvPicPr>
          <p:nvPr/>
        </p:nvPicPr>
        <p:blipFill>
          <a:blip r:embed="rId4"/>
          <a:srcRect/>
          <a:stretch>
            <a:fillRect/>
          </a:stretch>
        </p:blipFill>
        <p:spPr bwMode="auto">
          <a:xfrm>
            <a:off x="3570224" y="764704"/>
            <a:ext cx="5086350" cy="4914900"/>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7" name="AutoShape 59"/>
          <p:cNvSpPr>
            <a:spLocks noChangeArrowheads="1"/>
          </p:cNvSpPr>
          <p:nvPr/>
        </p:nvSpPr>
        <p:spPr bwMode="auto">
          <a:xfrm>
            <a:off x="4429124" y="5643578"/>
            <a:ext cx="2755889" cy="928694"/>
          </a:xfrm>
          <a:prstGeom prst="wedgeRectCallout">
            <a:avLst>
              <a:gd name="adj1" fmla="val 19018"/>
              <a:gd name="adj2" fmla="val -133267"/>
            </a:avLst>
          </a:prstGeom>
          <a:solidFill>
            <a:srgbClr val="00CC00">
              <a:alpha val="50195"/>
            </a:srgbClr>
          </a:solidFill>
          <a:ln w="9525">
            <a:solidFill>
              <a:schemeClr val="tx1"/>
            </a:solidFill>
            <a:miter lim="800000"/>
          </a:ln>
        </p:spPr>
        <p:txBody>
          <a:bodyPr lIns="0" tIns="0" rIns="0" bIns="0"/>
          <a:lstStyle/>
          <a:p>
            <a:pPr algn="ctr"/>
            <a:r>
              <a:rPr kumimoji="1" lang="zh-CN" altLang="en-US" sz="2400" b="1" dirty="0">
                <a:latin typeface="Times New Roman" panose="02020603050405020304" pitchFamily="18" charset="0"/>
              </a:rPr>
              <a:t>具有自启动能力的循环码计数器</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120836"/>
                                        </p:tgtEl>
                                      </p:cBhvr>
                                    </p:animEffect>
                                    <p:set>
                                      <p:cBhvr>
                                        <p:cTn id="11" dur="1" fill="hold">
                                          <p:stCondLst>
                                            <p:cond delay="499"/>
                                          </p:stCondLst>
                                        </p:cTn>
                                        <p:tgtEl>
                                          <p:spTgt spid="120836"/>
                                        </p:tgtEl>
                                        <p:attrNameLst>
                                          <p:attrName>style.visibility</p:attrName>
                                        </p:attrNameLst>
                                      </p:cBhvr>
                                      <p:to>
                                        <p:strVal val="hidden"/>
                                      </p:to>
                                    </p:se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120837"/>
                                        </p:tgtEl>
                                        <p:attrNameLst>
                                          <p:attrName>style.visibility</p:attrName>
                                        </p:attrNameLst>
                                      </p:cBhvr>
                                      <p:to>
                                        <p:strVal val="visible"/>
                                      </p:to>
                                    </p:set>
                                    <p:animEffect transition="in" filter="blinds(horizontal)">
                                      <p:cBhvr>
                                        <p:cTn id="15" dur="500"/>
                                        <p:tgtEl>
                                          <p:spTgt spid="12083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120835"/>
                                        </p:tgtEl>
                                      </p:cBhvr>
                                    </p:animEffect>
                                    <p:set>
                                      <p:cBhvr>
                                        <p:cTn id="20" dur="1" fill="hold">
                                          <p:stCondLst>
                                            <p:cond delay="499"/>
                                          </p:stCondLst>
                                        </p:cTn>
                                        <p:tgtEl>
                                          <p:spTgt spid="120835"/>
                                        </p:tgtEl>
                                        <p:attrNameLst>
                                          <p:attrName>style.visibility</p:attrName>
                                        </p:attrNameLst>
                                      </p:cBhvr>
                                      <p:to>
                                        <p:strVal val="hidden"/>
                                      </p:to>
                                    </p:se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120838"/>
                                        </p:tgtEl>
                                        <p:attrNameLst>
                                          <p:attrName>style.visibility</p:attrName>
                                        </p:attrNameLst>
                                      </p:cBhvr>
                                      <p:to>
                                        <p:strVal val="visible"/>
                                      </p:to>
                                    </p:set>
                                    <p:animEffect transition="in" filter="blinds(horizontal)">
                                      <p:cBhvr>
                                        <p:cTn id="24" dur="500"/>
                                        <p:tgtEl>
                                          <p:spTgt spid="12083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Text Box 3"/>
          <p:cNvSpPr txBox="1">
            <a:spLocks noChangeArrowheads="1"/>
          </p:cNvSpPr>
          <p:nvPr/>
        </p:nvSpPr>
        <p:spPr bwMode="auto">
          <a:xfrm>
            <a:off x="1320800" y="4287838"/>
            <a:ext cx="6537325" cy="519112"/>
          </a:xfrm>
          <a:prstGeom prst="rect">
            <a:avLst/>
          </a:prstGeom>
          <a:noFill/>
          <a:ln w="9525">
            <a:noFill/>
            <a:miter lim="800000"/>
          </a:ln>
        </p:spPr>
        <p:txBody>
          <a:bodyPr>
            <a:spAutoFit/>
          </a:bodyPr>
          <a:lstStyle/>
          <a:p>
            <a:pPr eaLnBrk="0" hangingPunct="0">
              <a:spcBef>
                <a:spcPct val="50000"/>
              </a:spcBef>
            </a:pPr>
            <a:r>
              <a:rPr kumimoji="1" lang="zh-CN" altLang="en-US" sz="2800" b="1" dirty="0">
                <a:latin typeface="宋体" panose="02010600030101010101" pitchFamily="2" charset="-122"/>
              </a:rPr>
              <a:t>掌握同步时序逻辑电路的设计方法。</a:t>
            </a:r>
            <a:endParaRPr kumimoji="1" lang="zh-CN" altLang="en-US" sz="2800" b="1" dirty="0">
              <a:latin typeface="宋体" panose="02010600030101010101" pitchFamily="2" charset="-122"/>
            </a:endParaRPr>
          </a:p>
        </p:txBody>
      </p:sp>
      <p:sp>
        <p:nvSpPr>
          <p:cNvPr id="197636" name="Text Box 4"/>
          <p:cNvSpPr txBox="1">
            <a:spLocks noChangeArrowheads="1"/>
          </p:cNvSpPr>
          <p:nvPr/>
        </p:nvSpPr>
        <p:spPr bwMode="auto">
          <a:xfrm>
            <a:off x="1308100" y="3041650"/>
            <a:ext cx="3681413" cy="641350"/>
          </a:xfrm>
          <a:prstGeom prst="rect">
            <a:avLst/>
          </a:prstGeom>
          <a:noFill/>
          <a:ln w="9525">
            <a:noFill/>
            <a:miter lim="800000"/>
          </a:ln>
        </p:spPr>
        <p:txBody>
          <a:bodyPr>
            <a:spAutoFit/>
          </a:bodyPr>
          <a:lstStyle/>
          <a:p>
            <a:pPr>
              <a:spcBef>
                <a:spcPct val="50000"/>
              </a:spcBef>
            </a:pPr>
            <a:r>
              <a:rPr kumimoji="1" lang="zh-CN" altLang="en-US" sz="3600" b="1">
                <a:solidFill>
                  <a:srgbClr val="FF0000"/>
                </a:solidFill>
                <a:latin typeface="楷体_GB2312" pitchFamily="49" charset="-122"/>
                <a:ea typeface="楷体_GB2312" pitchFamily="49" charset="-122"/>
              </a:rPr>
              <a:t>主要要求：</a:t>
            </a:r>
            <a:endParaRPr kumimoji="1" lang="zh-CN" altLang="en-US" sz="2400">
              <a:solidFill>
                <a:schemeClr val="accent2"/>
              </a:solidFill>
              <a:latin typeface="Times New Roman" panose="02020603050405020304" pitchFamily="18" charset="0"/>
            </a:endParaRPr>
          </a:p>
        </p:txBody>
      </p:sp>
      <p:sp>
        <p:nvSpPr>
          <p:cNvPr id="197637" name="Rectangle 5" descr="水滴"/>
          <p:cNvSpPr>
            <a:spLocks noChangeArrowheads="1"/>
          </p:cNvSpPr>
          <p:nvPr/>
        </p:nvSpPr>
        <p:spPr bwMode="auto">
          <a:xfrm>
            <a:off x="914400" y="44831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197638" name="Rectangle 6"/>
          <p:cNvSpPr>
            <a:spLocks noGrp="1" noChangeArrowheads="1"/>
          </p:cNvSpPr>
          <p:nvPr>
            <p:ph type="title" idx="4294967295"/>
          </p:nvPr>
        </p:nvSpPr>
        <p:spPr>
          <a:xfrm>
            <a:off x="984250" y="1382713"/>
            <a:ext cx="7259638" cy="881062"/>
          </a:xfrm>
        </p:spPr>
        <p:txBody>
          <a:bodyPr/>
          <a:lstStyle/>
          <a:p>
            <a:pPr eaLnBrk="1" hangingPunct="1"/>
            <a:r>
              <a:rPr lang="en-US" altLang="zh-CN" sz="4000" b="1">
                <a:solidFill>
                  <a:srgbClr val="0033CC"/>
                </a:solidFill>
                <a:ea typeface="黑体" panose="02010609060101010101" pitchFamily="49" charset="-122"/>
              </a:rPr>
              <a:t>3.6</a:t>
            </a:r>
            <a:r>
              <a:rPr lang="en-US" altLang="zh-CN" sz="4000" b="1">
                <a:solidFill>
                  <a:srgbClr val="0033CC"/>
                </a:solidFill>
                <a:latin typeface="黑体" panose="02010609060101010101" pitchFamily="49" charset="-122"/>
                <a:ea typeface="黑体" panose="02010609060101010101" pitchFamily="49" charset="-122"/>
              </a:rPr>
              <a:t>  </a:t>
            </a:r>
            <a:r>
              <a:rPr lang="zh-CN" altLang="en-US" sz="4000" b="1">
                <a:solidFill>
                  <a:srgbClr val="0033CC"/>
                </a:solidFill>
                <a:latin typeface="黑体" panose="02010609060101010101" pitchFamily="49" charset="-122"/>
                <a:ea typeface="黑体" panose="02010609060101010101" pitchFamily="49" charset="-122"/>
              </a:rPr>
              <a:t>同步时序逻辑电路的设计</a:t>
            </a:r>
            <a:endParaRPr lang="zh-CN" altLang="en-US" sz="4000" b="1">
              <a:solidFill>
                <a:srgbClr val="0033CC"/>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dissolve">
                                      <p:cBhvr>
                                        <p:cTn id="7" dur="500"/>
                                        <p:tgtEl>
                                          <p:spTgt spid="1976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7636"/>
                                        </p:tgtEl>
                                        <p:attrNameLst>
                                          <p:attrName>style.visibility</p:attrName>
                                        </p:attrNameLst>
                                      </p:cBhvr>
                                      <p:to>
                                        <p:strVal val="visible"/>
                                      </p:to>
                                    </p:set>
                                    <p:animEffect transition="in" filter="wipe(left)">
                                      <p:cBhvr>
                                        <p:cTn id="11" dur="500"/>
                                        <p:tgtEl>
                                          <p:spTgt spid="19763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97637"/>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97635">
                                            <p:txEl>
                                              <p:pRg st="0" end="0"/>
                                            </p:txEl>
                                          </p:spTgt>
                                        </p:tgtEl>
                                        <p:attrNameLst>
                                          <p:attrName>style.visibility</p:attrName>
                                        </p:attrNameLst>
                                      </p:cBhvr>
                                      <p:to>
                                        <p:strVal val="visible"/>
                                      </p:to>
                                    </p:set>
                                    <p:animEffect transition="in" filter="wipe(left)">
                                      <p:cBhvr>
                                        <p:cTn id="18"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dvAuto="0" autoUpdateAnimBg="0" build="p"/>
      <p:bldP spid="197636" grpId="0" autoUpdateAnimBg="0"/>
      <p:bldP spid="197637" grpId="0" animBg="1"/>
      <p:bldP spid="197638"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42900" y="866775"/>
            <a:ext cx="7772400" cy="700088"/>
          </a:xfrm>
        </p:spPr>
        <p:txBody>
          <a:bodyPr/>
          <a:lstStyle/>
          <a:p>
            <a:pPr algn="l" eaLnBrk="1" hangingPunct="1"/>
            <a:r>
              <a:rPr lang="zh-CN" altLang="en-US" sz="3600" b="1" dirty="0">
                <a:solidFill>
                  <a:srgbClr val="FF3300"/>
                </a:solidFill>
                <a:latin typeface="楷体_GB2312" pitchFamily="49" charset="-122"/>
                <a:ea typeface="楷体_GB2312" pitchFamily="49" charset="-122"/>
              </a:rPr>
              <a:t>一、同步时序逻辑电路的设计方法</a:t>
            </a:r>
            <a:endParaRPr lang="zh-CN" altLang="en-US" sz="3600" b="1" dirty="0">
              <a:solidFill>
                <a:srgbClr val="FF3300"/>
              </a:solidFill>
              <a:latin typeface="楷体_GB2312" pitchFamily="49" charset="-122"/>
              <a:ea typeface="楷体_GB2312" pitchFamily="49" charset="-122"/>
            </a:endParaRPr>
          </a:p>
        </p:txBody>
      </p:sp>
      <p:sp>
        <p:nvSpPr>
          <p:cNvPr id="198659" name="Text Box 3"/>
          <p:cNvSpPr txBox="1">
            <a:spLocks noChangeArrowheads="1"/>
          </p:cNvSpPr>
          <p:nvPr/>
        </p:nvSpPr>
        <p:spPr bwMode="auto">
          <a:xfrm>
            <a:off x="935038" y="1825625"/>
            <a:ext cx="6772275" cy="457200"/>
          </a:xfrm>
          <a:prstGeom prst="rect">
            <a:avLst/>
          </a:prstGeom>
          <a:solidFill>
            <a:srgbClr val="CCECFF"/>
          </a:solidFill>
          <a:ln w="9525">
            <a:noFill/>
            <a:miter lim="800000"/>
          </a:ln>
        </p:spPr>
        <p:txBody>
          <a:bodyPr>
            <a:spAutoFit/>
          </a:bodyPr>
          <a:lstStyle/>
          <a:p>
            <a:pPr eaLnBrk="0" hangingPunct="0">
              <a:spcBef>
                <a:spcPct val="50000"/>
              </a:spcBef>
            </a:pP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根据设计要求，设定状态，画出原始状态表</a:t>
            </a:r>
            <a:endParaRPr kumimoji="1" lang="zh-CN" altLang="en-US" sz="2400" b="1" dirty="0">
              <a:latin typeface="宋体" panose="02010600030101010101" pitchFamily="2" charset="-122"/>
            </a:endParaRPr>
          </a:p>
        </p:txBody>
      </p:sp>
      <p:sp>
        <p:nvSpPr>
          <p:cNvPr id="198660" name="Text Box 4"/>
          <p:cNvSpPr txBox="1">
            <a:spLocks noChangeArrowheads="1"/>
          </p:cNvSpPr>
          <p:nvPr/>
        </p:nvSpPr>
        <p:spPr bwMode="auto">
          <a:xfrm>
            <a:off x="935038" y="2463800"/>
            <a:ext cx="2090737" cy="457200"/>
          </a:xfrm>
          <a:prstGeom prst="rect">
            <a:avLst/>
          </a:prstGeom>
          <a:solidFill>
            <a:srgbClr val="CCECFF"/>
          </a:solidFill>
          <a:ln w="9525">
            <a:noFill/>
            <a:miter lim="800000"/>
          </a:ln>
        </p:spPr>
        <p:txBody>
          <a:bodyPr>
            <a:spAutoFit/>
          </a:bodyPr>
          <a:lstStyle/>
          <a:p>
            <a:pPr eaLnBrk="0" hangingPunct="0">
              <a:spcBef>
                <a:spcPct val="50000"/>
              </a:spcBef>
            </a:pP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状态化简</a:t>
            </a:r>
            <a:endParaRPr kumimoji="1" lang="zh-CN" altLang="en-US" sz="2400" b="1" dirty="0">
              <a:latin typeface="宋体" panose="02010600030101010101" pitchFamily="2" charset="-122"/>
            </a:endParaRPr>
          </a:p>
        </p:txBody>
      </p:sp>
      <p:sp>
        <p:nvSpPr>
          <p:cNvPr id="198661" name="Text Box 5"/>
          <p:cNvSpPr txBox="1">
            <a:spLocks noChangeArrowheads="1"/>
          </p:cNvSpPr>
          <p:nvPr/>
        </p:nvSpPr>
        <p:spPr bwMode="auto">
          <a:xfrm>
            <a:off x="935038" y="3090863"/>
            <a:ext cx="5153025" cy="457200"/>
          </a:xfrm>
          <a:prstGeom prst="rect">
            <a:avLst/>
          </a:prstGeom>
          <a:solidFill>
            <a:srgbClr val="CCECFF"/>
          </a:solidFill>
          <a:ln w="9525">
            <a:noFill/>
            <a:miter lim="800000"/>
          </a:ln>
        </p:spPr>
        <p:txBody>
          <a:bodyPr>
            <a:spAutoFit/>
          </a:bodyPr>
          <a:lstStyle/>
          <a:p>
            <a:pPr eaLnBrk="0" hangingPunct="0">
              <a:spcBef>
                <a:spcPct val="50000"/>
              </a:spcBef>
            </a:pPr>
            <a:r>
              <a:rPr kumimoji="1" lang="en-US" altLang="zh-CN" sz="2400" b="1" dirty="0">
                <a:latin typeface="Times New Roman" panose="02020603050405020304" pitchFamily="18" charset="0"/>
              </a:rPr>
              <a:t>3.</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状态编码，列出状态转换编码表</a:t>
            </a:r>
            <a:endParaRPr kumimoji="1" lang="zh-CN" altLang="en-US" sz="2400" b="1" dirty="0">
              <a:latin typeface="宋体" panose="02010600030101010101" pitchFamily="2" charset="-122"/>
            </a:endParaRPr>
          </a:p>
        </p:txBody>
      </p:sp>
      <p:sp>
        <p:nvSpPr>
          <p:cNvPr id="198662" name="Text Box 6"/>
          <p:cNvSpPr txBox="1">
            <a:spLocks noChangeArrowheads="1"/>
          </p:cNvSpPr>
          <p:nvPr/>
        </p:nvSpPr>
        <p:spPr bwMode="auto">
          <a:xfrm>
            <a:off x="917575" y="3775075"/>
            <a:ext cx="7256463" cy="822325"/>
          </a:xfrm>
          <a:prstGeom prst="rect">
            <a:avLst/>
          </a:prstGeom>
          <a:solidFill>
            <a:srgbClr val="CCECFF"/>
          </a:solidFill>
          <a:ln w="9525">
            <a:noFill/>
            <a:miter lim="800000"/>
          </a:ln>
        </p:spPr>
        <p:txBody>
          <a:bodyPr>
            <a:spAutoFit/>
          </a:bodyPr>
          <a:lstStyle/>
          <a:p>
            <a:pPr eaLnBrk="0" hangingPunct="0">
              <a:spcBef>
                <a:spcPct val="50000"/>
              </a:spcBef>
            </a:pPr>
            <a:r>
              <a:rPr kumimoji="1" lang="en-US" altLang="zh-CN" sz="2400" b="1" dirty="0">
                <a:latin typeface="Times New Roman" panose="02020603050405020304" pitchFamily="18" charset="0"/>
              </a:rPr>
              <a:t>4.</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选择触发器的类型，求出状态方程、驱动方程、</a:t>
            </a:r>
            <a:br>
              <a:rPr kumimoji="1" lang="zh-CN" altLang="en-US" sz="2400" b="1" dirty="0">
                <a:latin typeface="宋体" panose="02010600030101010101" pitchFamily="2" charset="-122"/>
              </a:rPr>
            </a:br>
            <a:r>
              <a:rPr kumimoji="1" lang="zh-CN" altLang="en-US" sz="2400" b="1" dirty="0">
                <a:latin typeface="宋体" panose="02010600030101010101" pitchFamily="2" charset="-122"/>
              </a:rPr>
              <a:t>　</a:t>
            </a:r>
            <a:r>
              <a:rPr kumimoji="1" lang="zh-CN" altLang="en-US" sz="2400" b="1" baseline="-25000" dirty="0">
                <a:latin typeface="宋体" panose="02010600030101010101" pitchFamily="2" charset="-122"/>
              </a:rPr>
              <a:t> </a:t>
            </a:r>
            <a:r>
              <a:rPr kumimoji="1" lang="zh-CN" altLang="en-US" sz="2400" b="1" dirty="0">
                <a:latin typeface="宋体" panose="02010600030101010101" pitchFamily="2" charset="-122"/>
              </a:rPr>
              <a:t>输出方程</a:t>
            </a:r>
            <a:endParaRPr kumimoji="1" lang="zh-CN" altLang="en-US" sz="2400" b="1" dirty="0">
              <a:latin typeface="宋体" panose="02010600030101010101" pitchFamily="2" charset="-122"/>
            </a:endParaRPr>
          </a:p>
        </p:txBody>
      </p:sp>
      <p:sp>
        <p:nvSpPr>
          <p:cNvPr id="198663" name="Text Box 7"/>
          <p:cNvSpPr txBox="1">
            <a:spLocks noChangeArrowheads="1"/>
          </p:cNvSpPr>
          <p:nvPr/>
        </p:nvSpPr>
        <p:spPr bwMode="auto">
          <a:xfrm>
            <a:off x="931863" y="4833938"/>
            <a:ext cx="5497512" cy="457200"/>
          </a:xfrm>
          <a:prstGeom prst="rect">
            <a:avLst/>
          </a:prstGeom>
          <a:solidFill>
            <a:srgbClr val="CCECFF"/>
          </a:solidFill>
          <a:ln w="9525">
            <a:noFill/>
            <a:miter lim="800000"/>
          </a:ln>
        </p:spPr>
        <p:txBody>
          <a:bodyPr>
            <a:spAutoFit/>
          </a:bodyPr>
          <a:lstStyle/>
          <a:p>
            <a:pPr eaLnBrk="0" hangingPunct="0">
              <a:spcBef>
                <a:spcPct val="50000"/>
              </a:spcBef>
            </a:pPr>
            <a:r>
              <a:rPr kumimoji="1" lang="en-US" altLang="zh-CN" sz="2400" b="1" dirty="0">
                <a:latin typeface="Times New Roman" panose="02020603050405020304" pitchFamily="18" charset="0"/>
              </a:rPr>
              <a:t>5.</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根据驱动方程和输出方程画逻辑图</a:t>
            </a:r>
            <a:endParaRPr kumimoji="1" lang="zh-CN" altLang="en-US" sz="2400" b="1" dirty="0">
              <a:latin typeface="宋体" panose="02010600030101010101" pitchFamily="2" charset="-122"/>
            </a:endParaRPr>
          </a:p>
        </p:txBody>
      </p:sp>
      <p:sp>
        <p:nvSpPr>
          <p:cNvPr id="198664" name="Text Box 8"/>
          <p:cNvSpPr txBox="1">
            <a:spLocks noChangeArrowheads="1"/>
          </p:cNvSpPr>
          <p:nvPr/>
        </p:nvSpPr>
        <p:spPr bwMode="auto">
          <a:xfrm>
            <a:off x="917575" y="5492750"/>
            <a:ext cx="4210050" cy="457200"/>
          </a:xfrm>
          <a:prstGeom prst="rect">
            <a:avLst/>
          </a:prstGeom>
          <a:solidFill>
            <a:srgbClr val="CCECFF"/>
          </a:solidFill>
          <a:ln w="9525">
            <a:noFill/>
            <a:miter lim="800000"/>
          </a:ln>
        </p:spPr>
        <p:txBody>
          <a:bodyPr>
            <a:spAutoFit/>
          </a:bodyPr>
          <a:lstStyle/>
          <a:p>
            <a:pPr eaLnBrk="0" hangingPunct="0">
              <a:spcBef>
                <a:spcPct val="50000"/>
              </a:spcBef>
            </a:pPr>
            <a:r>
              <a:rPr kumimoji="1" lang="en-US" altLang="zh-CN" sz="2400" b="1" dirty="0">
                <a:latin typeface="Times New Roman" panose="02020603050405020304" pitchFamily="18" charset="0"/>
              </a:rPr>
              <a:t>6.</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检查电路有无自启动能力</a:t>
            </a:r>
            <a:endParaRPr kumimoji="1"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wipe(left)">
                                      <p:cBhvr>
                                        <p:cTn id="12" dur="500"/>
                                        <p:tgtEl>
                                          <p:spTgt spid="1986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60"/>
                                        </p:tgtEl>
                                        <p:attrNameLst>
                                          <p:attrName>style.visibility</p:attrName>
                                        </p:attrNameLst>
                                      </p:cBhvr>
                                      <p:to>
                                        <p:strVal val="visible"/>
                                      </p:to>
                                    </p:set>
                                    <p:animEffect transition="in" filter="wipe(left)">
                                      <p:cBhvr>
                                        <p:cTn id="17" dur="500"/>
                                        <p:tgtEl>
                                          <p:spTgt spid="1986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61"/>
                                        </p:tgtEl>
                                        <p:attrNameLst>
                                          <p:attrName>style.visibility</p:attrName>
                                        </p:attrNameLst>
                                      </p:cBhvr>
                                      <p:to>
                                        <p:strVal val="visible"/>
                                      </p:to>
                                    </p:set>
                                    <p:animEffect transition="in" filter="wipe(left)">
                                      <p:cBhvr>
                                        <p:cTn id="22" dur="500"/>
                                        <p:tgtEl>
                                          <p:spTgt spid="1986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62"/>
                                        </p:tgtEl>
                                        <p:attrNameLst>
                                          <p:attrName>style.visibility</p:attrName>
                                        </p:attrNameLst>
                                      </p:cBhvr>
                                      <p:to>
                                        <p:strVal val="visible"/>
                                      </p:to>
                                    </p:set>
                                    <p:animEffect transition="in" filter="wipe(left)">
                                      <p:cBhvr>
                                        <p:cTn id="27" dur="500"/>
                                        <p:tgtEl>
                                          <p:spTgt spid="1986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63"/>
                                        </p:tgtEl>
                                        <p:attrNameLst>
                                          <p:attrName>style.visibility</p:attrName>
                                        </p:attrNameLst>
                                      </p:cBhvr>
                                      <p:to>
                                        <p:strVal val="visible"/>
                                      </p:to>
                                    </p:set>
                                    <p:animEffect transition="in" filter="wipe(left)">
                                      <p:cBhvr>
                                        <p:cTn id="32" dur="500"/>
                                        <p:tgtEl>
                                          <p:spTgt spid="1986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8664"/>
                                        </p:tgtEl>
                                        <p:attrNameLst>
                                          <p:attrName>style.visibility</p:attrName>
                                        </p:attrNameLst>
                                      </p:cBhvr>
                                      <p:to>
                                        <p:strVal val="visible"/>
                                      </p:to>
                                    </p:set>
                                    <p:animEffect transition="in" filter="wipe(left)">
                                      <p:cBhvr>
                                        <p:cTn id="37" dur="500"/>
                                        <p:tgtEl>
                                          <p:spTgt spid="19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animBg="1" autoUpdateAnimBg="0"/>
      <p:bldP spid="198660" grpId="0" animBg="1" autoUpdateAnimBg="0"/>
      <p:bldP spid="198661" grpId="0" animBg="1" autoUpdateAnimBg="0"/>
      <p:bldP spid="198662" grpId="0" animBg="1" autoUpdateAnimBg="0"/>
      <p:bldP spid="198663" grpId="0" animBg="1" autoUpdateAnimBg="0"/>
      <p:bldP spid="19866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95300" y="1338263"/>
            <a:ext cx="5791200" cy="3343275"/>
            <a:chOff x="312" y="1776"/>
            <a:chExt cx="3648" cy="2106"/>
          </a:xfrm>
        </p:grpSpPr>
        <p:grpSp>
          <p:nvGrpSpPr>
            <p:cNvPr id="53287" name="Group 3"/>
            <p:cNvGrpSpPr/>
            <p:nvPr/>
          </p:nvGrpSpPr>
          <p:grpSpPr bwMode="auto">
            <a:xfrm>
              <a:off x="312" y="2006"/>
              <a:ext cx="824" cy="496"/>
              <a:chOff x="312" y="2342"/>
              <a:chExt cx="824" cy="496"/>
            </a:xfrm>
          </p:grpSpPr>
          <p:sp>
            <p:nvSpPr>
              <p:cNvPr id="53344" name="Rectangle 4"/>
              <p:cNvSpPr>
                <a:spLocks noChangeArrowheads="1"/>
              </p:cNvSpPr>
              <p:nvPr/>
            </p:nvSpPr>
            <p:spPr bwMode="auto">
              <a:xfrm>
                <a:off x="728" y="2608"/>
                <a:ext cx="40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345" name="Rectangle 5"/>
              <p:cNvSpPr>
                <a:spLocks noChangeArrowheads="1"/>
              </p:cNvSpPr>
              <p:nvPr/>
            </p:nvSpPr>
            <p:spPr bwMode="auto">
              <a:xfrm>
                <a:off x="312" y="2608"/>
                <a:ext cx="41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346" name="Rectangle 6"/>
              <p:cNvSpPr>
                <a:spLocks noChangeArrowheads="1"/>
              </p:cNvSpPr>
              <p:nvPr/>
            </p:nvSpPr>
            <p:spPr bwMode="auto">
              <a:xfrm>
                <a:off x="728" y="2342"/>
                <a:ext cx="408" cy="266"/>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347" name="Rectangle 7"/>
              <p:cNvSpPr>
                <a:spLocks noChangeArrowheads="1"/>
              </p:cNvSpPr>
              <p:nvPr/>
            </p:nvSpPr>
            <p:spPr bwMode="auto">
              <a:xfrm>
                <a:off x="312" y="2342"/>
                <a:ext cx="416" cy="266"/>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53288" name="Rectangle 8"/>
            <p:cNvSpPr>
              <a:spLocks noChangeArrowheads="1"/>
            </p:cNvSpPr>
            <p:nvPr/>
          </p:nvSpPr>
          <p:spPr bwMode="auto">
            <a:xfrm>
              <a:off x="1136" y="2272"/>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289" name="Rectangle 9"/>
            <p:cNvSpPr>
              <a:spLocks noChangeArrowheads="1"/>
            </p:cNvSpPr>
            <p:nvPr/>
          </p:nvSpPr>
          <p:spPr bwMode="auto">
            <a:xfrm>
              <a:off x="1560" y="2272"/>
              <a:ext cx="42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a:t>
              </a:r>
              <a:endParaRPr kumimoji="1" lang="en-US" altLang="zh-CN" sz="2400" b="1">
                <a:solidFill>
                  <a:srgbClr val="FF3300"/>
                </a:solidFill>
                <a:latin typeface="Times New Roman" panose="02020603050405020304" pitchFamily="18" charset="0"/>
              </a:endParaRPr>
            </a:p>
          </p:txBody>
        </p:sp>
        <p:sp>
          <p:nvSpPr>
            <p:cNvPr id="53290" name="Rectangle 10"/>
            <p:cNvSpPr>
              <a:spLocks noChangeArrowheads="1"/>
            </p:cNvSpPr>
            <p:nvPr/>
          </p:nvSpPr>
          <p:spPr bwMode="auto">
            <a:xfrm>
              <a:off x="1984" y="2006"/>
              <a:ext cx="1976" cy="496"/>
            </a:xfrm>
            <a:prstGeom prst="rect">
              <a:avLst/>
            </a:prstGeom>
            <a:noFill/>
            <a:ln w="9525">
              <a:noFill/>
              <a:miter lim="800000"/>
            </a:ln>
          </p:spPr>
          <p:txBody>
            <a:bodyPr lIns="0" tIns="0" rIns="0" bIns="0"/>
            <a:lstStyle/>
            <a:p>
              <a:pPr>
                <a:lnSpc>
                  <a:spcPct val="160000"/>
                </a:lnSpc>
              </a:pPr>
              <a:r>
                <a:rPr kumimoji="1" lang="zh-CN" altLang="en-US" sz="2400" b="1">
                  <a:latin typeface="Times New Roman" panose="02020603050405020304" pitchFamily="18" charset="0"/>
                </a:rPr>
                <a:t>锁存器</a:t>
              </a:r>
              <a:r>
                <a:rPr kumimoji="1" lang="zh-CN" altLang="en-US" sz="2400" b="1">
                  <a:solidFill>
                    <a:srgbClr val="FF3300"/>
                  </a:solidFill>
                  <a:latin typeface="Times New Roman" panose="02020603050405020304" pitchFamily="18" charset="0"/>
                </a:rPr>
                <a:t>状态不定</a:t>
              </a:r>
              <a:endParaRPr kumimoji="1" lang="zh-CN" altLang="en-US" sz="2400" b="1">
                <a:solidFill>
                  <a:srgbClr val="FF3300"/>
                </a:solidFill>
                <a:latin typeface="Times New Roman" panose="02020603050405020304" pitchFamily="18" charset="0"/>
              </a:endParaRPr>
            </a:p>
          </p:txBody>
        </p:sp>
        <p:sp>
          <p:nvSpPr>
            <p:cNvPr id="53291" name="Rectangle 11"/>
            <p:cNvSpPr>
              <a:spLocks noChangeArrowheads="1"/>
            </p:cNvSpPr>
            <p:nvPr/>
          </p:nvSpPr>
          <p:spPr bwMode="auto">
            <a:xfrm>
              <a:off x="1136" y="2006"/>
              <a:ext cx="424" cy="266"/>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3292" name="Rectangle 12"/>
            <p:cNvSpPr>
              <a:spLocks noChangeArrowheads="1"/>
            </p:cNvSpPr>
            <p:nvPr/>
          </p:nvSpPr>
          <p:spPr bwMode="auto">
            <a:xfrm>
              <a:off x="1560" y="2006"/>
              <a:ext cx="424" cy="266"/>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a:t>
              </a:r>
              <a:endParaRPr kumimoji="1" lang="en-US" altLang="zh-CN" sz="2400" b="1">
                <a:solidFill>
                  <a:srgbClr val="FF3300"/>
                </a:solidFill>
                <a:latin typeface="Times New Roman" panose="02020603050405020304" pitchFamily="18" charset="0"/>
              </a:endParaRPr>
            </a:p>
          </p:txBody>
        </p:sp>
        <p:grpSp>
          <p:nvGrpSpPr>
            <p:cNvPr id="53293" name="Group 13"/>
            <p:cNvGrpSpPr/>
            <p:nvPr/>
          </p:nvGrpSpPr>
          <p:grpSpPr bwMode="auto">
            <a:xfrm>
              <a:off x="312" y="2502"/>
              <a:ext cx="824" cy="460"/>
              <a:chOff x="312" y="2838"/>
              <a:chExt cx="824" cy="460"/>
            </a:xfrm>
          </p:grpSpPr>
          <p:sp>
            <p:nvSpPr>
              <p:cNvPr id="53340" name="Rectangle 14"/>
              <p:cNvSpPr>
                <a:spLocks noChangeArrowheads="1"/>
              </p:cNvSpPr>
              <p:nvPr/>
            </p:nvSpPr>
            <p:spPr bwMode="auto">
              <a:xfrm>
                <a:off x="728" y="3068"/>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341" name="Rectangle 15"/>
              <p:cNvSpPr>
                <a:spLocks noChangeArrowheads="1"/>
              </p:cNvSpPr>
              <p:nvPr/>
            </p:nvSpPr>
            <p:spPr bwMode="auto">
              <a:xfrm>
                <a:off x="312" y="3068"/>
                <a:ext cx="41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342" name="Rectangle 16"/>
              <p:cNvSpPr>
                <a:spLocks noChangeArrowheads="1"/>
              </p:cNvSpPr>
              <p:nvPr/>
            </p:nvSpPr>
            <p:spPr bwMode="auto">
              <a:xfrm>
                <a:off x="728" y="2838"/>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343" name="Rectangle 17"/>
              <p:cNvSpPr>
                <a:spLocks noChangeArrowheads="1"/>
              </p:cNvSpPr>
              <p:nvPr/>
            </p:nvSpPr>
            <p:spPr bwMode="auto">
              <a:xfrm>
                <a:off x="312" y="2838"/>
                <a:ext cx="41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53294" name="Rectangle 18"/>
            <p:cNvSpPr>
              <a:spLocks noChangeArrowheads="1"/>
            </p:cNvSpPr>
            <p:nvPr/>
          </p:nvSpPr>
          <p:spPr bwMode="auto">
            <a:xfrm>
              <a:off x="1136" y="2732"/>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295" name="Rectangle 19"/>
            <p:cNvSpPr>
              <a:spLocks noChangeArrowheads="1"/>
            </p:cNvSpPr>
            <p:nvPr/>
          </p:nvSpPr>
          <p:spPr bwMode="auto">
            <a:xfrm>
              <a:off x="1136" y="2502"/>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3296" name="Rectangle 20"/>
            <p:cNvSpPr>
              <a:spLocks noChangeArrowheads="1"/>
            </p:cNvSpPr>
            <p:nvPr/>
          </p:nvSpPr>
          <p:spPr bwMode="auto">
            <a:xfrm>
              <a:off x="1560" y="2732"/>
              <a:ext cx="42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297" name="Rectangle 21"/>
            <p:cNvSpPr>
              <a:spLocks noChangeArrowheads="1"/>
            </p:cNvSpPr>
            <p:nvPr/>
          </p:nvSpPr>
          <p:spPr bwMode="auto">
            <a:xfrm>
              <a:off x="1984" y="2502"/>
              <a:ext cx="1976" cy="460"/>
            </a:xfrm>
            <a:prstGeom prst="rect">
              <a:avLst/>
            </a:prstGeom>
            <a:noFill/>
            <a:ln w="9525">
              <a:noFill/>
              <a:miter lim="800000"/>
            </a:ln>
          </p:spPr>
          <p:txBody>
            <a:bodyPr lIns="0" tIns="0" rIns="0" bIns="0"/>
            <a:lstStyle/>
            <a:p>
              <a:pPr>
                <a:lnSpc>
                  <a:spcPct val="160000"/>
                </a:lnSpc>
              </a:pPr>
              <a:r>
                <a:rPr kumimoji="1" lang="zh-CN" altLang="en-US" sz="2400" b="1">
                  <a:latin typeface="Times New Roman" panose="02020603050405020304" pitchFamily="18" charset="0"/>
                </a:rPr>
                <a:t>锁存器</a:t>
              </a:r>
              <a:r>
                <a:rPr kumimoji="1" lang="zh-CN" altLang="en-US" sz="2400" b="1">
                  <a:solidFill>
                    <a:srgbClr val="FF3300"/>
                  </a:solidFill>
                  <a:latin typeface="Times New Roman" panose="02020603050405020304" pitchFamily="18" charset="0"/>
                </a:rPr>
                <a:t>置 </a:t>
              </a: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298" name="Rectangle 22"/>
            <p:cNvSpPr>
              <a:spLocks noChangeArrowheads="1"/>
            </p:cNvSpPr>
            <p:nvPr/>
          </p:nvSpPr>
          <p:spPr bwMode="auto">
            <a:xfrm>
              <a:off x="1560" y="2502"/>
              <a:ext cx="42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nvGrpSpPr>
            <p:cNvPr id="53299" name="Group 23"/>
            <p:cNvGrpSpPr/>
            <p:nvPr/>
          </p:nvGrpSpPr>
          <p:grpSpPr bwMode="auto">
            <a:xfrm>
              <a:off x="312" y="2962"/>
              <a:ext cx="824" cy="460"/>
              <a:chOff x="312" y="3298"/>
              <a:chExt cx="824" cy="460"/>
            </a:xfrm>
          </p:grpSpPr>
          <p:sp>
            <p:nvSpPr>
              <p:cNvPr id="53336" name="Rectangle 24"/>
              <p:cNvSpPr>
                <a:spLocks noChangeArrowheads="1"/>
              </p:cNvSpPr>
              <p:nvPr/>
            </p:nvSpPr>
            <p:spPr bwMode="auto">
              <a:xfrm>
                <a:off x="728" y="3528"/>
                <a:ext cx="40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337" name="Rectangle 25"/>
              <p:cNvSpPr>
                <a:spLocks noChangeArrowheads="1"/>
              </p:cNvSpPr>
              <p:nvPr/>
            </p:nvSpPr>
            <p:spPr bwMode="auto">
              <a:xfrm>
                <a:off x="312" y="3528"/>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338" name="Rectangle 26"/>
              <p:cNvSpPr>
                <a:spLocks noChangeArrowheads="1"/>
              </p:cNvSpPr>
              <p:nvPr/>
            </p:nvSpPr>
            <p:spPr bwMode="auto">
              <a:xfrm>
                <a:off x="728" y="3298"/>
                <a:ext cx="40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339" name="Rectangle 27"/>
              <p:cNvSpPr>
                <a:spLocks noChangeArrowheads="1"/>
              </p:cNvSpPr>
              <p:nvPr/>
            </p:nvSpPr>
            <p:spPr bwMode="auto">
              <a:xfrm>
                <a:off x="312" y="3298"/>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53300" name="Rectangle 28"/>
            <p:cNvSpPr>
              <a:spLocks noChangeArrowheads="1"/>
            </p:cNvSpPr>
            <p:nvPr/>
          </p:nvSpPr>
          <p:spPr bwMode="auto">
            <a:xfrm>
              <a:off x="1136" y="3192"/>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301" name="Rectangle 29"/>
            <p:cNvSpPr>
              <a:spLocks noChangeArrowheads="1"/>
            </p:cNvSpPr>
            <p:nvPr/>
          </p:nvSpPr>
          <p:spPr bwMode="auto">
            <a:xfrm>
              <a:off x="1136" y="2962"/>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3302" name="Rectangle 30"/>
            <p:cNvSpPr>
              <a:spLocks noChangeArrowheads="1"/>
            </p:cNvSpPr>
            <p:nvPr/>
          </p:nvSpPr>
          <p:spPr bwMode="auto">
            <a:xfrm>
              <a:off x="1560" y="3192"/>
              <a:ext cx="42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53303" name="Rectangle 31"/>
            <p:cNvSpPr>
              <a:spLocks noChangeArrowheads="1"/>
            </p:cNvSpPr>
            <p:nvPr/>
          </p:nvSpPr>
          <p:spPr bwMode="auto">
            <a:xfrm>
              <a:off x="1984" y="2962"/>
              <a:ext cx="1976" cy="460"/>
            </a:xfrm>
            <a:prstGeom prst="rect">
              <a:avLst/>
            </a:prstGeom>
            <a:noFill/>
            <a:ln w="9525">
              <a:noFill/>
              <a:miter lim="800000"/>
            </a:ln>
          </p:spPr>
          <p:txBody>
            <a:bodyPr lIns="0" tIns="0" rIns="0" bIns="0"/>
            <a:lstStyle/>
            <a:p>
              <a:pPr>
                <a:lnSpc>
                  <a:spcPct val="160000"/>
                </a:lnSpc>
              </a:pPr>
              <a:r>
                <a:rPr kumimoji="1" lang="zh-CN" altLang="en-US" sz="2400" b="1">
                  <a:latin typeface="Times New Roman" panose="02020603050405020304" pitchFamily="18" charset="0"/>
                </a:rPr>
                <a:t>锁存器</a:t>
              </a:r>
              <a:r>
                <a:rPr kumimoji="1" lang="zh-CN" altLang="en-US" sz="2400" b="1">
                  <a:solidFill>
                    <a:srgbClr val="FF3300"/>
                  </a:solidFill>
                  <a:latin typeface="Times New Roman" panose="02020603050405020304" pitchFamily="18" charset="0"/>
                </a:rPr>
                <a:t>置 </a:t>
              </a: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53304" name="Rectangle 32"/>
            <p:cNvSpPr>
              <a:spLocks noChangeArrowheads="1"/>
            </p:cNvSpPr>
            <p:nvPr/>
          </p:nvSpPr>
          <p:spPr bwMode="auto">
            <a:xfrm>
              <a:off x="1560" y="2962"/>
              <a:ext cx="42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grpSp>
          <p:nvGrpSpPr>
            <p:cNvPr id="53305" name="Group 33"/>
            <p:cNvGrpSpPr/>
            <p:nvPr/>
          </p:nvGrpSpPr>
          <p:grpSpPr bwMode="auto">
            <a:xfrm>
              <a:off x="312" y="3422"/>
              <a:ext cx="824" cy="460"/>
              <a:chOff x="312" y="3758"/>
              <a:chExt cx="824" cy="460"/>
            </a:xfrm>
          </p:grpSpPr>
          <p:sp>
            <p:nvSpPr>
              <p:cNvPr id="53332" name="Rectangle 34"/>
              <p:cNvSpPr>
                <a:spLocks noChangeArrowheads="1"/>
              </p:cNvSpPr>
              <p:nvPr/>
            </p:nvSpPr>
            <p:spPr bwMode="auto">
              <a:xfrm>
                <a:off x="728" y="3988"/>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333" name="Rectangle 35"/>
              <p:cNvSpPr>
                <a:spLocks noChangeArrowheads="1"/>
              </p:cNvSpPr>
              <p:nvPr/>
            </p:nvSpPr>
            <p:spPr bwMode="auto">
              <a:xfrm>
                <a:off x="312" y="3988"/>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334" name="Rectangle 36"/>
              <p:cNvSpPr>
                <a:spLocks noChangeArrowheads="1"/>
              </p:cNvSpPr>
              <p:nvPr/>
            </p:nvSpPr>
            <p:spPr bwMode="auto">
              <a:xfrm>
                <a:off x="728" y="3758"/>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335" name="Rectangle 37"/>
              <p:cNvSpPr>
                <a:spLocks noChangeArrowheads="1"/>
              </p:cNvSpPr>
              <p:nvPr/>
            </p:nvSpPr>
            <p:spPr bwMode="auto">
              <a:xfrm>
                <a:off x="312" y="3758"/>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grpSp>
          <p:nvGrpSpPr>
            <p:cNvPr id="53306" name="Group 38"/>
            <p:cNvGrpSpPr/>
            <p:nvPr/>
          </p:nvGrpSpPr>
          <p:grpSpPr bwMode="auto">
            <a:xfrm>
              <a:off x="1136" y="3422"/>
              <a:ext cx="848" cy="230"/>
              <a:chOff x="1136" y="3758"/>
              <a:chExt cx="848" cy="230"/>
            </a:xfrm>
          </p:grpSpPr>
          <p:sp>
            <p:nvSpPr>
              <p:cNvPr id="53330" name="Rectangle 39"/>
              <p:cNvSpPr>
                <a:spLocks noChangeArrowheads="1"/>
              </p:cNvSpPr>
              <p:nvPr/>
            </p:nvSpPr>
            <p:spPr bwMode="auto">
              <a:xfrm>
                <a:off x="1560" y="3758"/>
                <a:ext cx="424" cy="230"/>
              </a:xfrm>
              <a:prstGeom prst="rect">
                <a:avLst/>
              </a:prstGeom>
              <a:noFill/>
              <a:ln w="9525">
                <a:noFill/>
                <a:miter lim="800000"/>
              </a:ln>
            </p:spPr>
            <p:txBody>
              <a:bodyPr lIns="0" tIns="0" rIns="0" bIns="0"/>
              <a:lstStyle/>
              <a:p>
                <a:pPr algn="ctr"/>
                <a:r>
                  <a:rPr kumimoji="1" lang="en-US" altLang="zh-CN" sz="2400" b="1">
                    <a:solidFill>
                      <a:srgbClr val="A290FA"/>
                    </a:solidFill>
                    <a:latin typeface="Times New Roman" panose="02020603050405020304" pitchFamily="18" charset="0"/>
                  </a:rPr>
                  <a:t>0</a:t>
                </a:r>
                <a:endParaRPr kumimoji="1" lang="en-US" altLang="zh-CN" sz="2400" b="1">
                  <a:solidFill>
                    <a:srgbClr val="A290FA"/>
                  </a:solidFill>
                  <a:latin typeface="Times New Roman" panose="02020603050405020304" pitchFamily="18" charset="0"/>
                </a:endParaRPr>
              </a:p>
            </p:txBody>
          </p:sp>
          <p:sp>
            <p:nvSpPr>
              <p:cNvPr id="53331" name="Rectangle 40"/>
              <p:cNvSpPr>
                <a:spLocks noChangeArrowheads="1"/>
              </p:cNvSpPr>
              <p:nvPr/>
            </p:nvSpPr>
            <p:spPr bwMode="auto">
              <a:xfrm>
                <a:off x="1136" y="3758"/>
                <a:ext cx="424" cy="230"/>
              </a:xfrm>
              <a:prstGeom prst="rect">
                <a:avLst/>
              </a:prstGeom>
              <a:noFill/>
              <a:ln w="9525">
                <a:noFill/>
                <a:miter lim="800000"/>
              </a:ln>
            </p:spPr>
            <p:txBody>
              <a:bodyPr lIns="0" tIns="0" rIns="0" bIns="0"/>
              <a:lstStyle/>
              <a:p>
                <a:pPr algn="ctr"/>
                <a:r>
                  <a:rPr kumimoji="1" lang="en-US" altLang="zh-CN" sz="2400" b="1">
                    <a:solidFill>
                      <a:srgbClr val="A290FA"/>
                    </a:solidFill>
                    <a:latin typeface="Times New Roman" panose="02020603050405020304" pitchFamily="18" charset="0"/>
                  </a:rPr>
                  <a:t>0</a:t>
                </a:r>
                <a:endParaRPr kumimoji="1" lang="en-US" altLang="zh-CN" sz="2400" b="1">
                  <a:solidFill>
                    <a:srgbClr val="A290FA"/>
                  </a:solidFill>
                  <a:latin typeface="Times New Roman" panose="02020603050405020304" pitchFamily="18" charset="0"/>
                </a:endParaRPr>
              </a:p>
            </p:txBody>
          </p:sp>
        </p:grpSp>
        <p:grpSp>
          <p:nvGrpSpPr>
            <p:cNvPr id="53307" name="Group 41"/>
            <p:cNvGrpSpPr/>
            <p:nvPr/>
          </p:nvGrpSpPr>
          <p:grpSpPr bwMode="auto">
            <a:xfrm>
              <a:off x="1136" y="3652"/>
              <a:ext cx="848" cy="230"/>
              <a:chOff x="1136" y="3988"/>
              <a:chExt cx="848" cy="230"/>
            </a:xfrm>
          </p:grpSpPr>
          <p:sp>
            <p:nvSpPr>
              <p:cNvPr id="53328" name="Rectangle 42"/>
              <p:cNvSpPr>
                <a:spLocks noChangeArrowheads="1"/>
              </p:cNvSpPr>
              <p:nvPr/>
            </p:nvSpPr>
            <p:spPr bwMode="auto">
              <a:xfrm>
                <a:off x="1560" y="3988"/>
                <a:ext cx="424" cy="230"/>
              </a:xfrm>
              <a:prstGeom prst="rect">
                <a:avLst/>
              </a:prstGeom>
              <a:noFill/>
              <a:ln w="9525">
                <a:noFill/>
                <a:miter lim="800000"/>
              </a:ln>
            </p:spPr>
            <p:txBody>
              <a:bodyPr lIns="0" tIns="0" rIns="0" bIns="0"/>
              <a:lstStyle/>
              <a:p>
                <a:pPr algn="ctr"/>
                <a:r>
                  <a:rPr kumimoji="1" lang="en-US" altLang="zh-CN" sz="2400" b="1">
                    <a:solidFill>
                      <a:srgbClr val="3399FF"/>
                    </a:solidFill>
                    <a:latin typeface="Times New Roman" panose="02020603050405020304" pitchFamily="18" charset="0"/>
                  </a:rPr>
                  <a:t>1</a:t>
                </a:r>
                <a:endParaRPr kumimoji="1" lang="en-US" altLang="zh-CN" sz="2400" b="1">
                  <a:solidFill>
                    <a:srgbClr val="3399FF"/>
                  </a:solidFill>
                  <a:latin typeface="Times New Roman" panose="02020603050405020304" pitchFamily="18" charset="0"/>
                </a:endParaRPr>
              </a:p>
            </p:txBody>
          </p:sp>
          <p:sp>
            <p:nvSpPr>
              <p:cNvPr id="53329" name="Rectangle 43"/>
              <p:cNvSpPr>
                <a:spLocks noChangeArrowheads="1"/>
              </p:cNvSpPr>
              <p:nvPr/>
            </p:nvSpPr>
            <p:spPr bwMode="auto">
              <a:xfrm>
                <a:off x="1136" y="3988"/>
                <a:ext cx="424" cy="230"/>
              </a:xfrm>
              <a:prstGeom prst="rect">
                <a:avLst/>
              </a:prstGeom>
              <a:noFill/>
              <a:ln w="9525">
                <a:noFill/>
                <a:miter lim="800000"/>
              </a:ln>
            </p:spPr>
            <p:txBody>
              <a:bodyPr lIns="0" tIns="0" rIns="0" bIns="0"/>
              <a:lstStyle/>
              <a:p>
                <a:pPr algn="ctr"/>
                <a:r>
                  <a:rPr kumimoji="1" lang="en-US" altLang="zh-CN" sz="2400" b="1">
                    <a:solidFill>
                      <a:srgbClr val="3399FF"/>
                    </a:solidFill>
                    <a:latin typeface="Times New Roman" panose="02020603050405020304" pitchFamily="18" charset="0"/>
                  </a:rPr>
                  <a:t>1</a:t>
                </a:r>
                <a:endParaRPr kumimoji="1" lang="en-US" altLang="zh-CN" sz="2400" b="1">
                  <a:solidFill>
                    <a:srgbClr val="3399FF"/>
                  </a:solidFill>
                  <a:latin typeface="Times New Roman" panose="02020603050405020304" pitchFamily="18" charset="0"/>
                </a:endParaRPr>
              </a:p>
            </p:txBody>
          </p:sp>
        </p:grpSp>
        <p:sp>
          <p:nvSpPr>
            <p:cNvPr id="53308" name="Rectangle 44"/>
            <p:cNvSpPr>
              <a:spLocks noChangeArrowheads="1"/>
            </p:cNvSpPr>
            <p:nvPr/>
          </p:nvSpPr>
          <p:spPr bwMode="auto">
            <a:xfrm>
              <a:off x="1984" y="3422"/>
              <a:ext cx="1976" cy="460"/>
            </a:xfrm>
            <a:prstGeom prst="rect">
              <a:avLst/>
            </a:prstGeom>
            <a:noFill/>
            <a:ln w="9525">
              <a:noFill/>
              <a:miter lim="800000"/>
            </a:ln>
          </p:spPr>
          <p:txBody>
            <a:bodyPr lIns="0" tIns="0" rIns="0" bIns="0"/>
            <a:lstStyle/>
            <a:p>
              <a:pPr>
                <a:lnSpc>
                  <a:spcPct val="160000"/>
                </a:lnSpc>
              </a:pPr>
              <a:r>
                <a:rPr kumimoji="1" lang="zh-CN" altLang="en-US" sz="2400" b="1">
                  <a:latin typeface="Times New Roman" panose="02020603050405020304" pitchFamily="18" charset="0"/>
                </a:rPr>
                <a:t>锁存器</a:t>
              </a:r>
              <a:r>
                <a:rPr kumimoji="1" lang="zh-CN" altLang="en-US" sz="2400" b="1">
                  <a:solidFill>
                    <a:srgbClr val="FF3300"/>
                  </a:solidFill>
                  <a:latin typeface="Times New Roman" panose="02020603050405020304" pitchFamily="18" charset="0"/>
                </a:rPr>
                <a:t>保持原状态不变</a:t>
              </a:r>
              <a:endParaRPr kumimoji="1" lang="zh-CN" altLang="en-US" sz="2400" b="1">
                <a:solidFill>
                  <a:srgbClr val="FF3300"/>
                </a:solidFill>
                <a:latin typeface="Times New Roman" panose="02020603050405020304" pitchFamily="18" charset="0"/>
              </a:endParaRPr>
            </a:p>
          </p:txBody>
        </p:sp>
        <p:grpSp>
          <p:nvGrpSpPr>
            <p:cNvPr id="53309" name="Group 45"/>
            <p:cNvGrpSpPr/>
            <p:nvPr/>
          </p:nvGrpSpPr>
          <p:grpSpPr bwMode="auto">
            <a:xfrm>
              <a:off x="312" y="1776"/>
              <a:ext cx="3648" cy="2106"/>
              <a:chOff x="312" y="2112"/>
              <a:chExt cx="3648" cy="2106"/>
            </a:xfrm>
          </p:grpSpPr>
          <p:sp>
            <p:nvSpPr>
              <p:cNvPr id="53310" name="Rectangle 46"/>
              <p:cNvSpPr>
                <a:spLocks noChangeArrowheads="1"/>
              </p:cNvSpPr>
              <p:nvPr/>
            </p:nvSpPr>
            <p:spPr bwMode="auto">
              <a:xfrm>
                <a:off x="1984" y="2112"/>
                <a:ext cx="1976"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说       明</a:t>
                </a:r>
                <a:endParaRPr kumimoji="1" lang="zh-CN" altLang="en-US" sz="2400" b="1">
                  <a:latin typeface="Times New Roman" panose="02020603050405020304" pitchFamily="18" charset="0"/>
                </a:endParaRPr>
              </a:p>
            </p:txBody>
          </p:sp>
          <p:sp>
            <p:nvSpPr>
              <p:cNvPr id="53311" name="Rectangle 47"/>
              <p:cNvSpPr>
                <a:spLocks noChangeArrowheads="1"/>
              </p:cNvSpPr>
              <p:nvPr/>
            </p:nvSpPr>
            <p:spPr bwMode="auto">
              <a:xfrm>
                <a:off x="1560" y="2112"/>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53312" name="Rectangle 48"/>
              <p:cNvSpPr>
                <a:spLocks noChangeArrowheads="1"/>
              </p:cNvSpPr>
              <p:nvPr/>
            </p:nvSpPr>
            <p:spPr bwMode="auto">
              <a:xfrm>
                <a:off x="1136" y="2112"/>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53313" name="Rectangle 49"/>
              <p:cNvSpPr>
                <a:spLocks noChangeArrowheads="1"/>
              </p:cNvSpPr>
              <p:nvPr/>
            </p:nvSpPr>
            <p:spPr bwMode="auto">
              <a:xfrm>
                <a:off x="728" y="2112"/>
                <a:ext cx="40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53314" name="Rectangle 50"/>
              <p:cNvSpPr>
                <a:spLocks noChangeArrowheads="1"/>
              </p:cNvSpPr>
              <p:nvPr/>
            </p:nvSpPr>
            <p:spPr bwMode="auto">
              <a:xfrm>
                <a:off x="312" y="2112"/>
                <a:ext cx="41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53315" name="Line 51"/>
              <p:cNvSpPr>
                <a:spLocks noChangeShapeType="1"/>
              </p:cNvSpPr>
              <p:nvPr/>
            </p:nvSpPr>
            <p:spPr bwMode="auto">
              <a:xfrm>
                <a:off x="312" y="2112"/>
                <a:ext cx="3648" cy="0"/>
              </a:xfrm>
              <a:prstGeom prst="line">
                <a:avLst/>
              </a:prstGeom>
              <a:noFill/>
              <a:ln w="28575" cap="sq">
                <a:solidFill>
                  <a:schemeClr val="tx1"/>
                </a:solidFill>
                <a:round/>
              </a:ln>
            </p:spPr>
            <p:txBody>
              <a:bodyPr lIns="0" tIns="0" rIns="0" bIns="0">
                <a:spAutoFit/>
              </a:bodyPr>
              <a:lstStyle/>
              <a:p>
                <a:endParaRPr lang="zh-CN" altLang="en-US"/>
              </a:p>
            </p:txBody>
          </p:sp>
          <p:sp>
            <p:nvSpPr>
              <p:cNvPr id="53316" name="Line 52"/>
              <p:cNvSpPr>
                <a:spLocks noChangeShapeType="1"/>
              </p:cNvSpPr>
              <p:nvPr/>
            </p:nvSpPr>
            <p:spPr bwMode="auto">
              <a:xfrm>
                <a:off x="312" y="2342"/>
                <a:ext cx="3648" cy="0"/>
              </a:xfrm>
              <a:prstGeom prst="line">
                <a:avLst/>
              </a:prstGeom>
              <a:noFill/>
              <a:ln w="12700">
                <a:solidFill>
                  <a:schemeClr val="tx1"/>
                </a:solidFill>
                <a:round/>
              </a:ln>
            </p:spPr>
            <p:txBody>
              <a:bodyPr lIns="0" tIns="0" rIns="0" bIns="0">
                <a:spAutoFit/>
              </a:bodyPr>
              <a:lstStyle/>
              <a:p>
                <a:endParaRPr lang="zh-CN" altLang="en-US"/>
              </a:p>
            </p:txBody>
          </p:sp>
          <p:sp>
            <p:nvSpPr>
              <p:cNvPr id="53317" name="Line 53"/>
              <p:cNvSpPr>
                <a:spLocks noChangeShapeType="1"/>
              </p:cNvSpPr>
              <p:nvPr/>
            </p:nvSpPr>
            <p:spPr bwMode="auto">
              <a:xfrm>
                <a:off x="312" y="2838"/>
                <a:ext cx="3648" cy="0"/>
              </a:xfrm>
              <a:prstGeom prst="line">
                <a:avLst/>
              </a:prstGeom>
              <a:noFill/>
              <a:ln w="12700">
                <a:solidFill>
                  <a:schemeClr val="tx1"/>
                </a:solidFill>
                <a:round/>
              </a:ln>
            </p:spPr>
            <p:txBody>
              <a:bodyPr lIns="0" tIns="0" rIns="0" bIns="0">
                <a:spAutoFit/>
              </a:bodyPr>
              <a:lstStyle/>
              <a:p>
                <a:endParaRPr lang="zh-CN" altLang="en-US"/>
              </a:p>
            </p:txBody>
          </p:sp>
          <p:sp>
            <p:nvSpPr>
              <p:cNvPr id="53318" name="Line 54"/>
              <p:cNvSpPr>
                <a:spLocks noChangeShapeType="1"/>
              </p:cNvSpPr>
              <p:nvPr/>
            </p:nvSpPr>
            <p:spPr bwMode="auto">
              <a:xfrm>
                <a:off x="312" y="3298"/>
                <a:ext cx="3648" cy="0"/>
              </a:xfrm>
              <a:prstGeom prst="line">
                <a:avLst/>
              </a:prstGeom>
              <a:noFill/>
              <a:ln w="12700">
                <a:solidFill>
                  <a:schemeClr val="tx1"/>
                </a:solidFill>
                <a:round/>
              </a:ln>
            </p:spPr>
            <p:txBody>
              <a:bodyPr lIns="0" tIns="0" rIns="0" bIns="0">
                <a:spAutoFit/>
              </a:bodyPr>
              <a:lstStyle/>
              <a:p>
                <a:endParaRPr lang="zh-CN" altLang="en-US"/>
              </a:p>
            </p:txBody>
          </p:sp>
          <p:sp>
            <p:nvSpPr>
              <p:cNvPr id="53319" name="Line 55"/>
              <p:cNvSpPr>
                <a:spLocks noChangeShapeType="1"/>
              </p:cNvSpPr>
              <p:nvPr/>
            </p:nvSpPr>
            <p:spPr bwMode="auto">
              <a:xfrm>
                <a:off x="312" y="3758"/>
                <a:ext cx="3648" cy="0"/>
              </a:xfrm>
              <a:prstGeom prst="line">
                <a:avLst/>
              </a:prstGeom>
              <a:noFill/>
              <a:ln w="12700">
                <a:solidFill>
                  <a:schemeClr val="tx1"/>
                </a:solidFill>
                <a:round/>
              </a:ln>
            </p:spPr>
            <p:txBody>
              <a:bodyPr lIns="0" tIns="0" rIns="0" bIns="0">
                <a:spAutoFit/>
              </a:bodyPr>
              <a:lstStyle/>
              <a:p>
                <a:endParaRPr lang="zh-CN" altLang="en-US"/>
              </a:p>
            </p:txBody>
          </p:sp>
          <p:sp>
            <p:nvSpPr>
              <p:cNvPr id="53320" name="Line 56"/>
              <p:cNvSpPr>
                <a:spLocks noChangeShapeType="1"/>
              </p:cNvSpPr>
              <p:nvPr/>
            </p:nvSpPr>
            <p:spPr bwMode="auto">
              <a:xfrm>
                <a:off x="312" y="4218"/>
                <a:ext cx="3648" cy="0"/>
              </a:xfrm>
              <a:prstGeom prst="line">
                <a:avLst/>
              </a:prstGeom>
              <a:noFill/>
              <a:ln w="28575" cap="sq">
                <a:solidFill>
                  <a:schemeClr val="tx1"/>
                </a:solidFill>
                <a:round/>
              </a:ln>
            </p:spPr>
            <p:txBody>
              <a:bodyPr lIns="0" tIns="0" rIns="0" bIns="0">
                <a:spAutoFit/>
              </a:bodyPr>
              <a:lstStyle/>
              <a:p>
                <a:endParaRPr lang="zh-CN" altLang="en-US"/>
              </a:p>
            </p:txBody>
          </p:sp>
          <p:sp>
            <p:nvSpPr>
              <p:cNvPr id="53321" name="Line 57"/>
              <p:cNvSpPr>
                <a:spLocks noChangeShapeType="1"/>
              </p:cNvSpPr>
              <p:nvPr/>
            </p:nvSpPr>
            <p:spPr bwMode="auto">
              <a:xfrm>
                <a:off x="312" y="2112"/>
                <a:ext cx="0" cy="2106"/>
              </a:xfrm>
              <a:prstGeom prst="line">
                <a:avLst/>
              </a:prstGeom>
              <a:noFill/>
              <a:ln w="28575" cap="sq">
                <a:solidFill>
                  <a:schemeClr val="tx1"/>
                </a:solidFill>
                <a:round/>
              </a:ln>
            </p:spPr>
            <p:txBody>
              <a:bodyPr lIns="0" tIns="0" rIns="0" bIns="0">
                <a:spAutoFit/>
              </a:bodyPr>
              <a:lstStyle/>
              <a:p>
                <a:endParaRPr lang="zh-CN" altLang="en-US"/>
              </a:p>
            </p:txBody>
          </p:sp>
          <p:sp>
            <p:nvSpPr>
              <p:cNvPr id="53322" name="Line 58"/>
              <p:cNvSpPr>
                <a:spLocks noChangeShapeType="1"/>
              </p:cNvSpPr>
              <p:nvPr/>
            </p:nvSpPr>
            <p:spPr bwMode="auto">
              <a:xfrm>
                <a:off x="1136" y="2112"/>
                <a:ext cx="0" cy="2106"/>
              </a:xfrm>
              <a:prstGeom prst="line">
                <a:avLst/>
              </a:prstGeom>
              <a:noFill/>
              <a:ln w="12700">
                <a:solidFill>
                  <a:schemeClr val="tx1"/>
                </a:solidFill>
                <a:round/>
              </a:ln>
            </p:spPr>
            <p:txBody>
              <a:bodyPr lIns="0" tIns="0" rIns="0" bIns="0">
                <a:spAutoFit/>
              </a:bodyPr>
              <a:lstStyle/>
              <a:p>
                <a:endParaRPr lang="zh-CN" altLang="en-US"/>
              </a:p>
            </p:txBody>
          </p:sp>
          <p:sp>
            <p:nvSpPr>
              <p:cNvPr id="53323" name="Line 59"/>
              <p:cNvSpPr>
                <a:spLocks noChangeShapeType="1"/>
              </p:cNvSpPr>
              <p:nvPr/>
            </p:nvSpPr>
            <p:spPr bwMode="auto">
              <a:xfrm>
                <a:off x="1560" y="2112"/>
                <a:ext cx="0" cy="2106"/>
              </a:xfrm>
              <a:prstGeom prst="line">
                <a:avLst/>
              </a:prstGeom>
              <a:noFill/>
              <a:ln w="12700">
                <a:solidFill>
                  <a:schemeClr val="tx1"/>
                </a:solidFill>
                <a:round/>
              </a:ln>
            </p:spPr>
            <p:txBody>
              <a:bodyPr lIns="0" tIns="0" rIns="0" bIns="0">
                <a:spAutoFit/>
              </a:bodyPr>
              <a:lstStyle/>
              <a:p>
                <a:endParaRPr lang="zh-CN" altLang="en-US"/>
              </a:p>
            </p:txBody>
          </p:sp>
          <p:sp>
            <p:nvSpPr>
              <p:cNvPr id="53324" name="Line 60"/>
              <p:cNvSpPr>
                <a:spLocks noChangeShapeType="1"/>
              </p:cNvSpPr>
              <p:nvPr/>
            </p:nvSpPr>
            <p:spPr bwMode="auto">
              <a:xfrm>
                <a:off x="1984" y="2112"/>
                <a:ext cx="0" cy="2106"/>
              </a:xfrm>
              <a:prstGeom prst="line">
                <a:avLst/>
              </a:prstGeom>
              <a:noFill/>
              <a:ln w="12700">
                <a:solidFill>
                  <a:schemeClr val="tx1"/>
                </a:solidFill>
                <a:round/>
              </a:ln>
            </p:spPr>
            <p:txBody>
              <a:bodyPr lIns="0" tIns="0" rIns="0" bIns="0">
                <a:spAutoFit/>
              </a:bodyPr>
              <a:lstStyle/>
              <a:p>
                <a:endParaRPr lang="zh-CN" altLang="en-US"/>
              </a:p>
            </p:txBody>
          </p:sp>
          <p:sp>
            <p:nvSpPr>
              <p:cNvPr id="53325" name="Line 61"/>
              <p:cNvSpPr>
                <a:spLocks noChangeShapeType="1"/>
              </p:cNvSpPr>
              <p:nvPr/>
            </p:nvSpPr>
            <p:spPr bwMode="auto">
              <a:xfrm>
                <a:off x="3960" y="2112"/>
                <a:ext cx="0" cy="2106"/>
              </a:xfrm>
              <a:prstGeom prst="line">
                <a:avLst/>
              </a:prstGeom>
              <a:noFill/>
              <a:ln w="28575" cap="sq">
                <a:solidFill>
                  <a:schemeClr val="tx1"/>
                </a:solidFill>
                <a:round/>
              </a:ln>
            </p:spPr>
            <p:txBody>
              <a:bodyPr lIns="0" tIns="0" rIns="0" bIns="0">
                <a:spAutoFit/>
              </a:bodyPr>
              <a:lstStyle/>
              <a:p>
                <a:endParaRPr lang="zh-CN" altLang="en-US"/>
              </a:p>
            </p:txBody>
          </p:sp>
          <p:sp>
            <p:nvSpPr>
              <p:cNvPr id="53326" name="Line 62"/>
              <p:cNvSpPr>
                <a:spLocks noChangeShapeType="1"/>
              </p:cNvSpPr>
              <p:nvPr/>
            </p:nvSpPr>
            <p:spPr bwMode="auto">
              <a:xfrm>
                <a:off x="457" y="2136"/>
                <a:ext cx="128" cy="0"/>
              </a:xfrm>
              <a:prstGeom prst="line">
                <a:avLst/>
              </a:prstGeom>
              <a:noFill/>
              <a:ln w="19050">
                <a:solidFill>
                  <a:schemeClr val="tx1"/>
                </a:solidFill>
                <a:round/>
              </a:ln>
            </p:spPr>
            <p:txBody>
              <a:bodyPr>
                <a:spAutoFit/>
              </a:bodyPr>
              <a:lstStyle/>
              <a:p>
                <a:endParaRPr lang="zh-CN" altLang="en-US"/>
              </a:p>
            </p:txBody>
          </p:sp>
          <p:sp>
            <p:nvSpPr>
              <p:cNvPr id="53327" name="Line 63"/>
              <p:cNvSpPr>
                <a:spLocks noChangeShapeType="1"/>
              </p:cNvSpPr>
              <p:nvPr/>
            </p:nvSpPr>
            <p:spPr bwMode="auto">
              <a:xfrm>
                <a:off x="900" y="2136"/>
                <a:ext cx="128" cy="0"/>
              </a:xfrm>
              <a:prstGeom prst="line">
                <a:avLst/>
              </a:prstGeom>
              <a:noFill/>
              <a:ln w="19050">
                <a:solidFill>
                  <a:schemeClr val="tx1"/>
                </a:solidFill>
                <a:round/>
              </a:ln>
            </p:spPr>
            <p:txBody>
              <a:bodyPr>
                <a:spAutoFit/>
              </a:bodyPr>
              <a:lstStyle/>
              <a:p>
                <a:endParaRPr lang="zh-CN" altLang="en-US"/>
              </a:p>
            </p:txBody>
          </p:sp>
        </p:grpSp>
      </p:grpSp>
      <p:sp>
        <p:nvSpPr>
          <p:cNvPr id="15449" name="Text Box 89" descr="窄竖线"/>
          <p:cNvSpPr txBox="1">
            <a:spLocks noChangeArrowheads="1"/>
          </p:cNvSpPr>
          <p:nvPr/>
        </p:nvSpPr>
        <p:spPr bwMode="auto">
          <a:xfrm>
            <a:off x="626269" y="866776"/>
            <a:ext cx="5529262" cy="365125"/>
          </a:xfrm>
          <a:prstGeom prst="rect">
            <a:avLst/>
          </a:prstGeom>
          <a:pattFill prst="narVert">
            <a:fgClr>
              <a:srgbClr val="00CC00"/>
            </a:fgClr>
            <a:bgClr>
              <a:srgbClr val="FFFFFF"/>
            </a:bgClr>
          </a:pattFill>
          <a:ln w="9525">
            <a:noFill/>
            <a:miter lim="800000"/>
          </a:ln>
        </p:spPr>
        <p:txBody>
          <a:bodyPr lIns="0" tIns="0" rIns="0" bIns="0">
            <a:spAutoFit/>
          </a:bodyPr>
          <a:lstStyle/>
          <a:p>
            <a:pPr algn="ctr">
              <a:spcBef>
                <a:spcPct val="50000"/>
              </a:spcBef>
            </a:pPr>
            <a:r>
              <a:rPr kumimoji="1" lang="zh-CN" altLang="en-US" sz="2400" b="1" dirty="0">
                <a:latin typeface="Times New Roman" panose="02020603050405020304" pitchFamily="18" charset="0"/>
              </a:rPr>
              <a:t>与非门组成的基本 </a:t>
            </a:r>
            <a:r>
              <a:rPr kumimoji="1" lang="en-US" altLang="zh-CN" sz="2400" b="1" i="1" dirty="0">
                <a:latin typeface="Times New Roman" panose="02020603050405020304" pitchFamily="18" charset="0"/>
              </a:rPr>
              <a:t>SR </a:t>
            </a:r>
            <a:r>
              <a:rPr kumimoji="1" lang="zh-CN" altLang="en-US" sz="2400" b="1" dirty="0">
                <a:latin typeface="Times New Roman" panose="02020603050405020304" pitchFamily="18" charset="0"/>
              </a:rPr>
              <a:t>锁存器功能表 </a:t>
            </a:r>
            <a:endParaRPr kumimoji="1" lang="zh-CN" altLang="en-US" sz="2400" b="1" dirty="0">
              <a:latin typeface="Times New Roman" panose="02020603050405020304" pitchFamily="18" charset="0"/>
            </a:endParaRPr>
          </a:p>
        </p:txBody>
      </p:sp>
      <p:grpSp>
        <p:nvGrpSpPr>
          <p:cNvPr id="10" name="Group 90"/>
          <p:cNvGrpSpPr/>
          <p:nvPr/>
        </p:nvGrpSpPr>
        <p:grpSpPr bwMode="auto">
          <a:xfrm>
            <a:off x="1947863" y="5105400"/>
            <a:ext cx="5702300" cy="1116013"/>
            <a:chOff x="1227" y="3216"/>
            <a:chExt cx="3592" cy="703"/>
          </a:xfrm>
        </p:grpSpPr>
        <p:grpSp>
          <p:nvGrpSpPr>
            <p:cNvPr id="53279" name="Group 91"/>
            <p:cNvGrpSpPr/>
            <p:nvPr/>
          </p:nvGrpSpPr>
          <p:grpSpPr bwMode="auto">
            <a:xfrm>
              <a:off x="1227" y="3216"/>
              <a:ext cx="3592" cy="288"/>
              <a:chOff x="459" y="3216"/>
              <a:chExt cx="3592" cy="288"/>
            </a:xfrm>
          </p:grpSpPr>
          <p:sp>
            <p:nvSpPr>
              <p:cNvPr id="53284" name="Rectangle 92"/>
              <p:cNvSpPr>
                <a:spLocks noChangeArrowheads="1"/>
              </p:cNvSpPr>
              <p:nvPr/>
            </p:nvSpPr>
            <p:spPr bwMode="auto">
              <a:xfrm>
                <a:off x="459" y="3216"/>
                <a:ext cx="3592" cy="288"/>
              </a:xfrm>
              <a:prstGeom prst="rect">
                <a:avLst/>
              </a:prstGeom>
              <a:solidFill>
                <a:srgbClr val="CCCCFF">
                  <a:alpha val="50195"/>
                </a:srgbClr>
              </a:solidFill>
              <a:ln w="9525">
                <a:noFill/>
                <a:miter lim="800000"/>
              </a:ln>
            </p:spPr>
            <p:txBody>
              <a:bodyPr>
                <a:spAutoFit/>
              </a:bodyPr>
              <a:lstStyle/>
              <a:p>
                <a:pPr marL="457200" indent="-457200">
                  <a:spcBef>
                    <a:spcPct val="30000"/>
                  </a:spcBef>
                </a:pPr>
                <a:r>
                  <a:rPr kumimoji="1" lang="en-US" altLang="zh-CN" sz="2400" b="1" dirty="0">
                    <a:solidFill>
                      <a:srgbClr val="FF3300"/>
                    </a:solidFill>
                    <a:latin typeface="Times New Roman" panose="02020603050405020304" pitchFamily="18" charset="0"/>
                  </a:rPr>
                  <a:t>     </a:t>
                </a:r>
                <a:r>
                  <a:rPr kumimoji="1" lang="zh-CN" altLang="en-US" sz="2400" b="1" dirty="0">
                    <a:solidFill>
                      <a:srgbClr val="FF3300"/>
                    </a:solidFill>
                    <a:latin typeface="Times New Roman" panose="02020603050405020304" pitchFamily="18" charset="0"/>
                  </a:rPr>
                  <a:t>置 </a:t>
                </a:r>
                <a:r>
                  <a:rPr kumimoji="1" lang="en-US" altLang="zh-CN" sz="2400" b="1" dirty="0">
                    <a:solidFill>
                      <a:srgbClr val="FF3300"/>
                    </a:solidFill>
                    <a:latin typeface="Times New Roman" panose="02020603050405020304" pitchFamily="18" charset="0"/>
                  </a:rPr>
                  <a:t>0 </a:t>
                </a:r>
                <a:r>
                  <a:rPr kumimoji="1" lang="zh-CN" altLang="en-US" sz="2400" b="1" dirty="0">
                    <a:solidFill>
                      <a:srgbClr val="FF3300"/>
                    </a:solidFill>
                    <a:latin typeface="Times New Roman" panose="02020603050405020304" pitchFamily="18" charset="0"/>
                  </a:rPr>
                  <a:t>端 </a:t>
                </a:r>
                <a:r>
                  <a:rPr kumimoji="1" lang="en-US" altLang="zh-CN" sz="2400" b="1" i="1" dirty="0">
                    <a:solidFill>
                      <a:srgbClr val="FF3300"/>
                    </a:solidFill>
                    <a:latin typeface="Times New Roman" panose="02020603050405020304" pitchFamily="18" charset="0"/>
                  </a:rPr>
                  <a:t>R</a:t>
                </a:r>
                <a:r>
                  <a:rPr kumimoji="1" lang="en-US" altLang="zh-CN" sz="2400" b="1" baseline="-25000" dirty="0">
                    <a:solidFill>
                      <a:srgbClr val="FF3300"/>
                    </a:solidFill>
                    <a:latin typeface="Times New Roman" panose="02020603050405020304" pitchFamily="18" charset="0"/>
                  </a:rPr>
                  <a:t> </a:t>
                </a:r>
                <a:r>
                  <a:rPr kumimoji="1" lang="zh-CN" altLang="en-US" sz="2400" b="1" dirty="0">
                    <a:solidFill>
                      <a:srgbClr val="FF3300"/>
                    </a:solidFill>
                    <a:latin typeface="Times New Roman" panose="02020603050405020304" pitchFamily="18" charset="0"/>
                  </a:rPr>
                  <a:t>和置 </a:t>
                </a:r>
                <a:r>
                  <a:rPr kumimoji="1" lang="en-US" altLang="zh-CN" sz="2400" b="1" dirty="0">
                    <a:solidFill>
                      <a:srgbClr val="FF3300"/>
                    </a:solidFill>
                    <a:latin typeface="Times New Roman" panose="02020603050405020304" pitchFamily="18" charset="0"/>
                  </a:rPr>
                  <a:t>1 </a:t>
                </a:r>
                <a:r>
                  <a:rPr kumimoji="1" lang="zh-CN" altLang="en-US" sz="2400" b="1" dirty="0">
                    <a:solidFill>
                      <a:srgbClr val="FF3300"/>
                    </a:solidFill>
                    <a:latin typeface="Times New Roman" panose="02020603050405020304" pitchFamily="18" charset="0"/>
                  </a:rPr>
                  <a:t>端 </a:t>
                </a:r>
                <a:r>
                  <a:rPr kumimoji="1" lang="en-US" altLang="zh-CN" sz="2400" b="1" i="1" dirty="0">
                    <a:solidFill>
                      <a:srgbClr val="FF3300"/>
                    </a:solidFill>
                    <a:latin typeface="Times New Roman" panose="02020603050405020304" pitchFamily="18" charset="0"/>
                  </a:rPr>
                  <a:t>S</a:t>
                </a:r>
                <a:r>
                  <a:rPr kumimoji="1" lang="en-US" altLang="zh-CN" sz="2400" b="1" baseline="-25000" dirty="0">
                    <a:solidFill>
                      <a:srgbClr val="FF3300"/>
                    </a:solidFill>
                    <a:latin typeface="Times New Roman" panose="02020603050405020304" pitchFamily="18" charset="0"/>
                  </a:rPr>
                  <a:t> </a:t>
                </a:r>
                <a:r>
                  <a:rPr kumimoji="1" lang="zh-CN" altLang="en-US" sz="2400" b="1" dirty="0">
                    <a:solidFill>
                      <a:srgbClr val="FF3300"/>
                    </a:solidFill>
                    <a:latin typeface="Times New Roman" panose="02020603050405020304" pitchFamily="18" charset="0"/>
                  </a:rPr>
                  <a:t>低电平有效。</a:t>
                </a:r>
                <a:endParaRPr kumimoji="1" lang="zh-CN" altLang="en-US" sz="2400" b="1" dirty="0">
                  <a:latin typeface="Times New Roman" panose="02020603050405020304" pitchFamily="18" charset="0"/>
                </a:endParaRPr>
              </a:p>
            </p:txBody>
          </p:sp>
          <p:sp>
            <p:nvSpPr>
              <p:cNvPr id="53285" name="Line 93"/>
              <p:cNvSpPr>
                <a:spLocks noChangeShapeType="1"/>
              </p:cNvSpPr>
              <p:nvPr/>
            </p:nvSpPr>
            <p:spPr bwMode="auto">
              <a:xfrm>
                <a:off x="1384" y="3255"/>
                <a:ext cx="165" cy="0"/>
              </a:xfrm>
              <a:prstGeom prst="line">
                <a:avLst/>
              </a:prstGeom>
              <a:noFill/>
              <a:ln w="19050">
                <a:solidFill>
                  <a:srgbClr val="FF3300"/>
                </a:solidFill>
                <a:round/>
              </a:ln>
            </p:spPr>
            <p:txBody>
              <a:bodyPr>
                <a:spAutoFit/>
              </a:bodyPr>
              <a:lstStyle/>
              <a:p>
                <a:endParaRPr lang="zh-CN" altLang="en-US"/>
              </a:p>
            </p:txBody>
          </p:sp>
          <p:sp>
            <p:nvSpPr>
              <p:cNvPr id="53286" name="Line 94"/>
              <p:cNvSpPr>
                <a:spLocks noChangeShapeType="1"/>
              </p:cNvSpPr>
              <p:nvPr/>
            </p:nvSpPr>
            <p:spPr bwMode="auto">
              <a:xfrm>
                <a:off x="2354" y="3255"/>
                <a:ext cx="163" cy="0"/>
              </a:xfrm>
              <a:prstGeom prst="line">
                <a:avLst/>
              </a:prstGeom>
              <a:noFill/>
              <a:ln w="19050">
                <a:solidFill>
                  <a:srgbClr val="FF3300"/>
                </a:solidFill>
                <a:round/>
              </a:ln>
            </p:spPr>
            <p:txBody>
              <a:bodyPr>
                <a:spAutoFit/>
              </a:bodyPr>
              <a:lstStyle/>
              <a:p>
                <a:endParaRPr lang="zh-CN" altLang="en-US"/>
              </a:p>
            </p:txBody>
          </p:sp>
        </p:grpSp>
        <p:sp>
          <p:nvSpPr>
            <p:cNvPr id="53280" name="Rectangle 95"/>
            <p:cNvSpPr>
              <a:spLocks noChangeArrowheads="1"/>
            </p:cNvSpPr>
            <p:nvPr/>
          </p:nvSpPr>
          <p:spPr bwMode="auto">
            <a:xfrm>
              <a:off x="1429" y="3631"/>
              <a:ext cx="1699" cy="288"/>
            </a:xfrm>
            <a:prstGeom prst="rect">
              <a:avLst/>
            </a:prstGeom>
            <a:solidFill>
              <a:srgbClr val="CCCCFF">
                <a:alpha val="50195"/>
              </a:srgbClr>
            </a:solidFill>
            <a:ln w="9525">
              <a:noFill/>
              <a:miter lim="800000"/>
            </a:ln>
          </p:spPr>
          <p:txBody>
            <a:bodyPr>
              <a:spAutoFit/>
            </a:bodyPr>
            <a:lstStyle/>
            <a:p>
              <a:pPr marL="457200" indent="-457200"/>
              <a:r>
                <a:rPr kumimoji="1" lang="zh-CN" altLang="en-US" sz="2400" b="1" dirty="0">
                  <a:latin typeface="Times New Roman" panose="02020603050405020304" pitchFamily="18" charset="0"/>
                </a:rPr>
                <a:t>禁用 </a:t>
              </a:r>
              <a:r>
                <a:rPr kumimoji="1" lang="en-US" altLang="zh-CN" sz="2400" b="1" i="1" dirty="0">
                  <a:latin typeface="Times New Roman" panose="02020603050405020304" pitchFamily="18" charset="0"/>
                </a:rPr>
                <a:t>R</a:t>
              </a:r>
              <a:r>
                <a:rPr kumimoji="1" lang="en-US" altLang="zh-CN" sz="2400" b="1" baseline="-25000" dirty="0">
                  <a:latin typeface="Times New Roman" panose="02020603050405020304" pitchFamily="18" charset="0"/>
                </a:rPr>
                <a:t>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 </a:t>
              </a:r>
              <a:r>
                <a:rPr kumimoji="1" lang="en-US" altLang="zh-CN" sz="2400" b="1" dirty="0">
                  <a:latin typeface="Times New Roman" panose="02020603050405020304" pitchFamily="18" charset="0"/>
                </a:rPr>
                <a:t>= 0</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sp>
          <p:nvSpPr>
            <p:cNvPr id="53281" name="Line 96"/>
            <p:cNvSpPr>
              <a:spLocks noChangeShapeType="1"/>
            </p:cNvSpPr>
            <p:nvPr/>
          </p:nvSpPr>
          <p:spPr bwMode="auto">
            <a:xfrm>
              <a:off x="1926" y="3668"/>
              <a:ext cx="182" cy="0"/>
            </a:xfrm>
            <a:prstGeom prst="line">
              <a:avLst/>
            </a:prstGeom>
            <a:noFill/>
            <a:ln w="19050">
              <a:solidFill>
                <a:schemeClr val="tx1"/>
              </a:solidFill>
              <a:round/>
            </a:ln>
          </p:spPr>
          <p:txBody>
            <a:bodyPr>
              <a:spAutoFit/>
            </a:bodyPr>
            <a:lstStyle/>
            <a:p>
              <a:endParaRPr lang="zh-CN" altLang="en-US"/>
            </a:p>
          </p:txBody>
        </p:sp>
        <p:sp>
          <p:nvSpPr>
            <p:cNvPr id="53282" name="Line 97"/>
            <p:cNvSpPr>
              <a:spLocks noChangeShapeType="1"/>
            </p:cNvSpPr>
            <p:nvPr/>
          </p:nvSpPr>
          <p:spPr bwMode="auto">
            <a:xfrm>
              <a:off x="2205" y="3668"/>
              <a:ext cx="167" cy="0"/>
            </a:xfrm>
            <a:prstGeom prst="line">
              <a:avLst/>
            </a:prstGeom>
            <a:noFill/>
            <a:ln w="19050">
              <a:solidFill>
                <a:schemeClr val="tx1"/>
              </a:solidFill>
              <a:round/>
            </a:ln>
          </p:spPr>
          <p:txBody>
            <a:bodyPr>
              <a:spAutoFit/>
            </a:bodyPr>
            <a:lstStyle/>
            <a:p>
              <a:endParaRPr lang="zh-CN" altLang="en-US"/>
            </a:p>
          </p:txBody>
        </p:sp>
        <p:sp>
          <p:nvSpPr>
            <p:cNvPr id="53283" name="AutoShape 98"/>
            <p:cNvSpPr>
              <a:spLocks noChangeArrowheads="1"/>
            </p:cNvSpPr>
            <p:nvPr/>
          </p:nvSpPr>
          <p:spPr bwMode="auto">
            <a:xfrm>
              <a:off x="3534" y="3655"/>
              <a:ext cx="1032" cy="232"/>
            </a:xfrm>
            <a:prstGeom prst="wedgeRectCallout">
              <a:avLst>
                <a:gd name="adj1" fmla="val -88181"/>
                <a:gd name="adj2" fmla="val 5171"/>
              </a:avLst>
            </a:prstGeom>
            <a:solidFill>
              <a:srgbClr val="CCCCFF"/>
            </a:solidFill>
            <a:ln w="9525">
              <a:solidFill>
                <a:schemeClr val="tx1"/>
              </a:solidFill>
              <a:miter lim="800000"/>
            </a:ln>
          </p:spPr>
          <p:txBody>
            <a:bodyPr lIns="0" tIns="0" rIns="0" bIns="0"/>
            <a:lstStyle/>
            <a:p>
              <a:pPr algn="just">
                <a:spcBef>
                  <a:spcPct val="20000"/>
                </a:spcBef>
              </a:pPr>
              <a:r>
                <a:rPr kumimoji="1" lang="zh-CN" altLang="en-US" sz="2400" b="1" dirty="0">
                  <a:latin typeface="Times New Roman" panose="02020603050405020304" pitchFamily="18" charset="0"/>
                </a:rPr>
                <a:t>称约束条件 </a:t>
              </a:r>
              <a:endParaRPr kumimoji="1" lang="zh-CN" altLang="en-US" sz="2400" b="1" dirty="0">
                <a:latin typeface="Times New Roman" panose="02020603050405020304" pitchFamily="18" charset="0"/>
              </a:endParaRPr>
            </a:p>
          </p:txBody>
        </p:sp>
      </p:grpSp>
      <p:sp>
        <p:nvSpPr>
          <p:cNvPr id="15459" name="AutoShape 99"/>
          <p:cNvSpPr>
            <a:spLocks noChangeArrowheads="1"/>
          </p:cNvSpPr>
          <p:nvPr/>
        </p:nvSpPr>
        <p:spPr bwMode="auto">
          <a:xfrm>
            <a:off x="722313" y="5084763"/>
            <a:ext cx="1127125" cy="1046162"/>
          </a:xfrm>
          <a:prstGeom prst="irregularSeal1">
            <a:avLst/>
          </a:prstGeom>
          <a:solidFill>
            <a:srgbClr val="FF3300">
              <a:alpha val="50195"/>
            </a:srgbClr>
          </a:solidFill>
          <a:ln w="9525">
            <a:solidFill>
              <a:schemeClr val="tx1"/>
            </a:solidFill>
            <a:miter lim="800000"/>
          </a:ln>
        </p:spPr>
        <p:txBody>
          <a:bodyPr lIns="0" tIns="0" rIns="0" bIns="0" anchor="ctr">
            <a:spAutoFit/>
          </a:bodyPr>
          <a:lstStyle/>
          <a:p>
            <a:pPr algn="ctr" fontAlgn="t"/>
            <a:r>
              <a:rPr kumimoji="1" lang="zh-CN" altLang="en-US" sz="2400" b="1" dirty="0">
                <a:solidFill>
                  <a:srgbClr val="000000"/>
                </a:solidFill>
                <a:latin typeface="Times New Roman" panose="02020603050405020304" pitchFamily="18" charset="0"/>
              </a:rPr>
              <a:t>注意</a:t>
            </a:r>
            <a:endParaRPr kumimoji="1" lang="zh-CN" altLang="en-US" sz="2400" b="1" dirty="0">
              <a:solidFill>
                <a:srgbClr val="000000"/>
              </a:solidFill>
              <a:latin typeface="Times New Roman" panose="02020603050405020304" pitchFamily="18" charset="0"/>
            </a:endParaRPr>
          </a:p>
        </p:txBody>
      </p:sp>
      <p:grpSp>
        <p:nvGrpSpPr>
          <p:cNvPr id="12" name="Group 64"/>
          <p:cNvGrpSpPr/>
          <p:nvPr/>
        </p:nvGrpSpPr>
        <p:grpSpPr bwMode="auto">
          <a:xfrm>
            <a:off x="6435725" y="1000125"/>
            <a:ext cx="2565400" cy="2714625"/>
            <a:chOff x="4104" y="1946"/>
            <a:chExt cx="1472" cy="1710"/>
          </a:xfrm>
        </p:grpSpPr>
        <p:sp>
          <p:nvSpPr>
            <p:cNvPr id="53255" name="Rectangle 65" descr="窄竖线"/>
            <p:cNvSpPr>
              <a:spLocks noChangeArrowheads="1"/>
            </p:cNvSpPr>
            <p:nvPr/>
          </p:nvSpPr>
          <p:spPr bwMode="auto">
            <a:xfrm>
              <a:off x="4145" y="1946"/>
              <a:ext cx="1412" cy="46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dirty="0">
                  <a:latin typeface="Times New Roman" panose="02020603050405020304" pitchFamily="18" charset="0"/>
                </a:rPr>
                <a:t>简化后</a:t>
              </a:r>
              <a:endParaRPr kumimoji="1" lang="en-US" altLang="zh-CN" sz="2400" b="1" dirty="0">
                <a:latin typeface="Times New Roman" panose="02020603050405020304" pitchFamily="18" charset="0"/>
              </a:endParaRPr>
            </a:p>
            <a:p>
              <a:pPr marL="457200" indent="-457200" algn="ctr"/>
              <a:r>
                <a:rPr kumimoji="1" lang="en-US" altLang="zh-CN" sz="2400" b="1" i="1" dirty="0">
                  <a:latin typeface="Times New Roman" panose="02020603050405020304" pitchFamily="18" charset="0"/>
                </a:rPr>
                <a:t>SR</a:t>
              </a:r>
              <a:r>
                <a:rPr kumimoji="1" lang="zh-CN" altLang="en-US" sz="2400" b="1" dirty="0">
                  <a:latin typeface="Times New Roman" panose="02020603050405020304" pitchFamily="18" charset="0"/>
                </a:rPr>
                <a:t>锁存器功能表</a:t>
              </a:r>
              <a:endParaRPr kumimoji="1" lang="zh-CN" altLang="en-US" sz="2400" b="1" dirty="0">
                <a:latin typeface="Times New Roman" panose="02020603050405020304" pitchFamily="18" charset="0"/>
              </a:endParaRPr>
            </a:p>
          </p:txBody>
        </p:sp>
        <p:sp>
          <p:nvSpPr>
            <p:cNvPr id="53256" name="Rectangle 66"/>
            <p:cNvSpPr>
              <a:spLocks noChangeArrowheads="1"/>
            </p:cNvSpPr>
            <p:nvPr/>
          </p:nvSpPr>
          <p:spPr bwMode="auto">
            <a:xfrm>
              <a:off x="4928" y="3426"/>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53257" name="Rectangle 67"/>
            <p:cNvSpPr>
              <a:spLocks noChangeArrowheads="1"/>
            </p:cNvSpPr>
            <p:nvPr/>
          </p:nvSpPr>
          <p:spPr bwMode="auto">
            <a:xfrm>
              <a:off x="4544" y="3426"/>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258" name="Rectangle 68"/>
            <p:cNvSpPr>
              <a:spLocks noChangeArrowheads="1"/>
            </p:cNvSpPr>
            <p:nvPr/>
          </p:nvSpPr>
          <p:spPr bwMode="auto">
            <a:xfrm>
              <a:off x="4104" y="3426"/>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259" name="Rectangle 69"/>
            <p:cNvSpPr>
              <a:spLocks noChangeArrowheads="1"/>
            </p:cNvSpPr>
            <p:nvPr/>
          </p:nvSpPr>
          <p:spPr bwMode="auto">
            <a:xfrm>
              <a:off x="4928" y="3196"/>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53260" name="Rectangle 70"/>
            <p:cNvSpPr>
              <a:spLocks noChangeArrowheads="1"/>
            </p:cNvSpPr>
            <p:nvPr/>
          </p:nvSpPr>
          <p:spPr bwMode="auto">
            <a:xfrm>
              <a:off x="4544" y="3196"/>
              <a:ext cx="384"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261" name="Rectangle 71"/>
            <p:cNvSpPr>
              <a:spLocks noChangeArrowheads="1"/>
            </p:cNvSpPr>
            <p:nvPr/>
          </p:nvSpPr>
          <p:spPr bwMode="auto">
            <a:xfrm>
              <a:off x="4104" y="3196"/>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262" name="Rectangle 72"/>
            <p:cNvSpPr>
              <a:spLocks noChangeArrowheads="1"/>
            </p:cNvSpPr>
            <p:nvPr/>
          </p:nvSpPr>
          <p:spPr bwMode="auto">
            <a:xfrm>
              <a:off x="4928" y="2966"/>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263" name="Rectangle 73"/>
            <p:cNvSpPr>
              <a:spLocks noChangeArrowheads="1"/>
            </p:cNvSpPr>
            <p:nvPr/>
          </p:nvSpPr>
          <p:spPr bwMode="auto">
            <a:xfrm>
              <a:off x="4544" y="2966"/>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3264" name="Rectangle 74"/>
            <p:cNvSpPr>
              <a:spLocks noChangeArrowheads="1"/>
            </p:cNvSpPr>
            <p:nvPr/>
          </p:nvSpPr>
          <p:spPr bwMode="auto">
            <a:xfrm>
              <a:off x="4104" y="2966"/>
              <a:ext cx="440"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3265" name="Rectangle 75"/>
            <p:cNvSpPr>
              <a:spLocks noChangeArrowheads="1"/>
            </p:cNvSpPr>
            <p:nvPr/>
          </p:nvSpPr>
          <p:spPr bwMode="auto">
            <a:xfrm>
              <a:off x="4928" y="2736"/>
              <a:ext cx="648" cy="230"/>
            </a:xfrm>
            <a:prstGeom prst="rect">
              <a:avLst/>
            </a:prstGeom>
            <a:solidFill>
              <a:srgbClr val="CCECFF"/>
            </a:solidFill>
            <a:ln w="9525">
              <a:noFill/>
              <a:miter lim="800000"/>
            </a:ln>
          </p:spPr>
          <p:txBody>
            <a:bodyPr lIns="0" tIns="0" rIns="0" bIns="0"/>
            <a:lstStyle/>
            <a:p>
              <a:pPr algn="ctr"/>
              <a:r>
                <a:rPr kumimoji="1" lang="zh-CN" altLang="en-US" sz="2400" b="1">
                  <a:latin typeface="Times New Roman" panose="02020603050405020304" pitchFamily="18" charset="0"/>
                </a:rPr>
                <a:t>不定</a:t>
              </a:r>
              <a:endParaRPr kumimoji="1" lang="zh-CN" altLang="en-US" sz="2400" b="1">
                <a:latin typeface="Times New Roman" panose="02020603050405020304" pitchFamily="18" charset="0"/>
              </a:endParaRPr>
            </a:p>
          </p:txBody>
        </p:sp>
        <p:sp>
          <p:nvSpPr>
            <p:cNvPr id="53266" name="Rectangle 76"/>
            <p:cNvSpPr>
              <a:spLocks noChangeArrowheads="1"/>
            </p:cNvSpPr>
            <p:nvPr/>
          </p:nvSpPr>
          <p:spPr bwMode="auto">
            <a:xfrm>
              <a:off x="4544" y="2736"/>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3267" name="Rectangle 77"/>
            <p:cNvSpPr>
              <a:spLocks noChangeArrowheads="1"/>
            </p:cNvSpPr>
            <p:nvPr/>
          </p:nvSpPr>
          <p:spPr bwMode="auto">
            <a:xfrm>
              <a:off x="4104" y="2736"/>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3268" name="Rectangle 78"/>
            <p:cNvSpPr>
              <a:spLocks noChangeArrowheads="1"/>
            </p:cNvSpPr>
            <p:nvPr/>
          </p:nvSpPr>
          <p:spPr bwMode="auto">
            <a:xfrm>
              <a:off x="4928" y="2506"/>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53269" name="Rectangle 79"/>
            <p:cNvSpPr>
              <a:spLocks noChangeArrowheads="1"/>
            </p:cNvSpPr>
            <p:nvPr/>
          </p:nvSpPr>
          <p:spPr bwMode="auto">
            <a:xfrm>
              <a:off x="4544" y="2506"/>
              <a:ext cx="384"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53270" name="Rectangle 80"/>
            <p:cNvSpPr>
              <a:spLocks noChangeArrowheads="1"/>
            </p:cNvSpPr>
            <p:nvPr/>
          </p:nvSpPr>
          <p:spPr bwMode="auto">
            <a:xfrm>
              <a:off x="4104" y="2506"/>
              <a:ext cx="440"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53271" name="Line 81"/>
            <p:cNvSpPr>
              <a:spLocks noChangeShapeType="1"/>
            </p:cNvSpPr>
            <p:nvPr/>
          </p:nvSpPr>
          <p:spPr bwMode="auto">
            <a:xfrm>
              <a:off x="4104" y="250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53272" name="Line 82"/>
            <p:cNvSpPr>
              <a:spLocks noChangeShapeType="1"/>
            </p:cNvSpPr>
            <p:nvPr/>
          </p:nvSpPr>
          <p:spPr bwMode="auto">
            <a:xfrm>
              <a:off x="4104" y="2736"/>
              <a:ext cx="1472" cy="0"/>
            </a:xfrm>
            <a:prstGeom prst="line">
              <a:avLst/>
            </a:prstGeom>
            <a:noFill/>
            <a:ln w="12700">
              <a:solidFill>
                <a:schemeClr val="tx1"/>
              </a:solidFill>
              <a:round/>
            </a:ln>
          </p:spPr>
          <p:txBody>
            <a:bodyPr lIns="0" tIns="0" rIns="0" bIns="0">
              <a:spAutoFit/>
            </a:bodyPr>
            <a:lstStyle/>
            <a:p>
              <a:endParaRPr lang="zh-CN" altLang="en-US"/>
            </a:p>
          </p:txBody>
        </p:sp>
        <p:sp>
          <p:nvSpPr>
            <p:cNvPr id="53273" name="Line 83"/>
            <p:cNvSpPr>
              <a:spLocks noChangeShapeType="1"/>
            </p:cNvSpPr>
            <p:nvPr/>
          </p:nvSpPr>
          <p:spPr bwMode="auto">
            <a:xfrm>
              <a:off x="4104" y="365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53274" name="Line 84"/>
            <p:cNvSpPr>
              <a:spLocks noChangeShapeType="1"/>
            </p:cNvSpPr>
            <p:nvPr/>
          </p:nvSpPr>
          <p:spPr bwMode="auto">
            <a:xfrm>
              <a:off x="4104" y="2506"/>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53275" name="Line 85"/>
            <p:cNvSpPr>
              <a:spLocks noChangeShapeType="1"/>
            </p:cNvSpPr>
            <p:nvPr/>
          </p:nvSpPr>
          <p:spPr bwMode="auto">
            <a:xfrm>
              <a:off x="4928" y="2506"/>
              <a:ext cx="0" cy="1150"/>
            </a:xfrm>
            <a:prstGeom prst="line">
              <a:avLst/>
            </a:prstGeom>
            <a:noFill/>
            <a:ln w="12700">
              <a:solidFill>
                <a:schemeClr val="tx1"/>
              </a:solidFill>
              <a:round/>
            </a:ln>
          </p:spPr>
          <p:txBody>
            <a:bodyPr lIns="0" tIns="0" rIns="0" bIns="0">
              <a:spAutoFit/>
            </a:bodyPr>
            <a:lstStyle/>
            <a:p>
              <a:endParaRPr lang="zh-CN" altLang="en-US"/>
            </a:p>
          </p:txBody>
        </p:sp>
        <p:sp>
          <p:nvSpPr>
            <p:cNvPr id="53276" name="Line 86"/>
            <p:cNvSpPr>
              <a:spLocks noChangeShapeType="1"/>
            </p:cNvSpPr>
            <p:nvPr/>
          </p:nvSpPr>
          <p:spPr bwMode="auto">
            <a:xfrm>
              <a:off x="5576" y="2506"/>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53277" name="Line 87"/>
            <p:cNvSpPr>
              <a:spLocks noChangeShapeType="1"/>
            </p:cNvSpPr>
            <p:nvPr/>
          </p:nvSpPr>
          <p:spPr bwMode="auto">
            <a:xfrm>
              <a:off x="4264" y="2536"/>
              <a:ext cx="128" cy="0"/>
            </a:xfrm>
            <a:prstGeom prst="line">
              <a:avLst/>
            </a:prstGeom>
            <a:noFill/>
            <a:ln w="19050">
              <a:solidFill>
                <a:schemeClr val="tx1"/>
              </a:solidFill>
              <a:round/>
            </a:ln>
          </p:spPr>
          <p:txBody>
            <a:bodyPr>
              <a:spAutoFit/>
            </a:bodyPr>
            <a:lstStyle/>
            <a:p>
              <a:endParaRPr lang="zh-CN" altLang="en-US"/>
            </a:p>
          </p:txBody>
        </p:sp>
        <p:sp>
          <p:nvSpPr>
            <p:cNvPr id="53278" name="Line 88"/>
            <p:cNvSpPr>
              <a:spLocks noChangeShapeType="1"/>
            </p:cNvSpPr>
            <p:nvPr/>
          </p:nvSpPr>
          <p:spPr bwMode="auto">
            <a:xfrm>
              <a:off x="4710" y="2536"/>
              <a:ext cx="128" cy="0"/>
            </a:xfrm>
            <a:prstGeom prst="line">
              <a:avLst/>
            </a:prstGeom>
            <a:noFill/>
            <a:ln w="19050">
              <a:solidFill>
                <a:schemeClr val="tx1"/>
              </a:solidFill>
              <a:round/>
            </a:ln>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449"/>
                                        </p:tgtEl>
                                        <p:attrNameLst>
                                          <p:attrName>style.visibility</p:attrName>
                                        </p:attrNameLst>
                                      </p:cBhvr>
                                      <p:to>
                                        <p:strVal val="visible"/>
                                      </p:to>
                                    </p:set>
                                    <p:animEffect transition="in" filter="blinds(horizontal)">
                                      <p:cBhvr>
                                        <p:cTn id="7" dur="500"/>
                                        <p:tgtEl>
                                          <p:spTgt spid="1544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grpId="0" nodeType="clickEffect">
                                  <p:stCondLst>
                                    <p:cond delay="0"/>
                                  </p:stCondLst>
                                  <p:childTnLst>
                                    <p:set>
                                      <p:cBhvr>
                                        <p:cTn id="15" dur="1" fill="hold">
                                          <p:stCondLst>
                                            <p:cond delay="0"/>
                                          </p:stCondLst>
                                        </p:cTn>
                                        <p:tgtEl>
                                          <p:spTgt spid="15459"/>
                                        </p:tgtEl>
                                        <p:attrNameLst>
                                          <p:attrName>style.visibility</p:attrName>
                                        </p:attrNameLst>
                                      </p:cBhvr>
                                      <p:to>
                                        <p:strVal val="visible"/>
                                      </p:to>
                                    </p:set>
                                    <p:anim calcmode="lin" valueType="num">
                                      <p:cBhvr>
                                        <p:cTn id="16" dur="1000" fill="hold"/>
                                        <p:tgtEl>
                                          <p:spTgt spid="15459"/>
                                        </p:tgtEl>
                                        <p:attrNameLst>
                                          <p:attrName>ppt_w</p:attrName>
                                        </p:attrNameLst>
                                      </p:cBhvr>
                                      <p:tavLst>
                                        <p:tav tm="0">
                                          <p:val>
                                            <p:fltVal val="0"/>
                                          </p:val>
                                        </p:tav>
                                        <p:tav tm="100000">
                                          <p:val>
                                            <p:strVal val="#ppt_w"/>
                                          </p:val>
                                        </p:tav>
                                      </p:tavLst>
                                    </p:anim>
                                    <p:anim calcmode="lin" valueType="num">
                                      <p:cBhvr>
                                        <p:cTn id="17" dur="1000" fill="hold"/>
                                        <p:tgtEl>
                                          <p:spTgt spid="15459"/>
                                        </p:tgtEl>
                                        <p:attrNameLst>
                                          <p:attrName>ppt_h</p:attrName>
                                        </p:attrNameLst>
                                      </p:cBhvr>
                                      <p:tavLst>
                                        <p:tav tm="0">
                                          <p:val>
                                            <p:fltVal val="0"/>
                                          </p:val>
                                        </p:tav>
                                        <p:tav tm="100000">
                                          <p:val>
                                            <p:strVal val="#ppt_h"/>
                                          </p:val>
                                        </p:tav>
                                      </p:tavLst>
                                    </p:anim>
                                    <p:anim calcmode="lin" valueType="num">
                                      <p:cBhvr>
                                        <p:cTn id="18" dur="1000" fill="hold"/>
                                        <p:tgtEl>
                                          <p:spTgt spid="15459"/>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5459"/>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9" grpId="0" animBg="1" autoUpdateAnimBg="0"/>
      <p:bldP spid="15459"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idx="4294967295"/>
          </p:nvPr>
        </p:nvSpPr>
        <p:spPr>
          <a:xfrm>
            <a:off x="457200" y="428625"/>
            <a:ext cx="8229600" cy="989013"/>
          </a:xfrm>
        </p:spPr>
        <p:txBody>
          <a:bodyPr/>
          <a:lstStyle/>
          <a:p>
            <a:pPr algn="l" eaLnBrk="1" hangingPunct="1"/>
            <a:r>
              <a:rPr lang="zh-CN" altLang="en-US" sz="3600" b="1" dirty="0">
                <a:solidFill>
                  <a:srgbClr val="FF3300"/>
                </a:solidFill>
                <a:latin typeface="楷体_GB2312" pitchFamily="49" charset="-122"/>
                <a:ea typeface="楷体_GB2312" pitchFamily="49" charset="-122"/>
              </a:rPr>
              <a:t>二、建立原始状态表的方法</a:t>
            </a:r>
            <a:endParaRPr lang="zh-CN" altLang="en-US" sz="3600" b="1" dirty="0">
              <a:solidFill>
                <a:srgbClr val="FF3300"/>
              </a:solidFill>
              <a:latin typeface="楷体_GB2312" pitchFamily="49" charset="-122"/>
              <a:ea typeface="楷体_GB2312" pitchFamily="49" charset="-122"/>
            </a:endParaRPr>
          </a:p>
        </p:txBody>
      </p:sp>
      <p:pic>
        <p:nvPicPr>
          <p:cNvPr id="125955" name="Picture 6"/>
          <p:cNvPicPr>
            <a:picLocks noChangeAspect="1" noChangeArrowheads="1"/>
          </p:cNvPicPr>
          <p:nvPr/>
        </p:nvPicPr>
        <p:blipFill>
          <a:blip r:embed="rId1"/>
          <a:srcRect/>
          <a:stretch>
            <a:fillRect/>
          </a:stretch>
        </p:blipFill>
        <p:spPr bwMode="auto">
          <a:xfrm>
            <a:off x="250825" y="1712913"/>
            <a:ext cx="8675688" cy="344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4"/>
          <p:cNvPicPr>
            <a:picLocks noChangeAspect="1" noChangeArrowheads="1"/>
          </p:cNvPicPr>
          <p:nvPr/>
        </p:nvPicPr>
        <p:blipFill>
          <a:blip r:embed="rId1"/>
          <a:srcRect b="25293"/>
          <a:stretch>
            <a:fillRect/>
          </a:stretch>
        </p:blipFill>
        <p:spPr bwMode="auto">
          <a:xfrm>
            <a:off x="250825" y="642918"/>
            <a:ext cx="8675688" cy="3806947"/>
          </a:xfrm>
          <a:prstGeom prst="rect">
            <a:avLst/>
          </a:prstGeom>
          <a:noFill/>
          <a:ln w="9525">
            <a:noFill/>
            <a:miter lim="800000"/>
            <a:headEnd/>
            <a:tailEnd/>
          </a:ln>
        </p:spPr>
      </p:pic>
      <p:grpSp>
        <p:nvGrpSpPr>
          <p:cNvPr id="30" name="组合 29"/>
          <p:cNvGrpSpPr/>
          <p:nvPr/>
        </p:nvGrpSpPr>
        <p:grpSpPr>
          <a:xfrm>
            <a:off x="214282" y="4429132"/>
            <a:ext cx="4929223" cy="1785950"/>
            <a:chOff x="1285852" y="4538971"/>
            <a:chExt cx="5595334" cy="2033301"/>
          </a:xfrm>
        </p:grpSpPr>
        <p:sp>
          <p:nvSpPr>
            <p:cNvPr id="26" name="Rectangle 21"/>
            <p:cNvSpPr>
              <a:spLocks noChangeArrowheads="1"/>
            </p:cNvSpPr>
            <p:nvPr/>
          </p:nvSpPr>
          <p:spPr bwMode="auto">
            <a:xfrm>
              <a:off x="3714744" y="6110607"/>
              <a:ext cx="1143008" cy="461665"/>
            </a:xfrm>
            <a:prstGeom prst="rect">
              <a:avLst/>
            </a:prstGeom>
            <a:noFill/>
            <a:ln w="9525">
              <a:noFill/>
              <a:miter lim="800000"/>
            </a:ln>
          </p:spPr>
          <p:txBody>
            <a:bodyPr wrap="square">
              <a:spAutoFit/>
            </a:bodyPr>
            <a:lstStyle/>
            <a:p>
              <a:r>
                <a:rPr kumimoji="1" lang="en-US" altLang="zh-CN" sz="2000" b="1" dirty="0">
                  <a:latin typeface="Times New Roman" panose="02020603050405020304" pitchFamily="18" charset="0"/>
                </a:rPr>
                <a:t>X=1</a:t>
              </a:r>
              <a:endParaRPr kumimoji="1" lang="en-US" altLang="zh-CN" sz="2000" b="1" baseline="-25000" dirty="0">
                <a:solidFill>
                  <a:srgbClr val="00CC00"/>
                </a:solidFill>
                <a:latin typeface="Times New Roman" panose="02020603050405020304" pitchFamily="18" charset="0"/>
              </a:endParaRPr>
            </a:p>
          </p:txBody>
        </p:sp>
        <p:grpSp>
          <p:nvGrpSpPr>
            <p:cNvPr id="29" name="组合 28"/>
            <p:cNvGrpSpPr/>
            <p:nvPr/>
          </p:nvGrpSpPr>
          <p:grpSpPr>
            <a:xfrm>
              <a:off x="1285852" y="4538971"/>
              <a:ext cx="5595334" cy="1285884"/>
              <a:chOff x="1285852" y="4538971"/>
              <a:chExt cx="5595334" cy="1285884"/>
            </a:xfrm>
          </p:grpSpPr>
          <p:sp>
            <p:nvSpPr>
              <p:cNvPr id="3" name="Oval 8"/>
              <p:cNvSpPr>
                <a:spLocks noChangeArrowheads="1"/>
              </p:cNvSpPr>
              <p:nvPr/>
            </p:nvSpPr>
            <p:spPr bwMode="auto">
              <a:xfrm>
                <a:off x="2554286" y="5227955"/>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000" b="1" dirty="0">
                    <a:latin typeface="Times New Roman" panose="02020603050405020304" pitchFamily="18" charset="0"/>
                  </a:rPr>
                  <a:t>A/1</a:t>
                </a:r>
                <a:endParaRPr kumimoji="1" lang="en-US" altLang="zh-CN" sz="2000" b="1" dirty="0">
                  <a:latin typeface="Times New Roman" panose="02020603050405020304" pitchFamily="18" charset="0"/>
                </a:endParaRPr>
              </a:p>
            </p:txBody>
          </p:sp>
          <p:sp>
            <p:nvSpPr>
              <p:cNvPr id="4" name="Oval 9"/>
              <p:cNvSpPr>
                <a:spLocks noChangeArrowheads="1"/>
              </p:cNvSpPr>
              <p:nvPr/>
            </p:nvSpPr>
            <p:spPr bwMode="auto">
              <a:xfrm>
                <a:off x="4975232" y="5227955"/>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000" b="1" dirty="0">
                    <a:latin typeface="Times New Roman" panose="02020603050405020304" pitchFamily="18" charset="0"/>
                  </a:rPr>
                  <a:t>B/0</a:t>
                </a:r>
                <a:endParaRPr kumimoji="1" lang="en-US" altLang="zh-CN" sz="2000" b="1" dirty="0">
                  <a:latin typeface="Times New Roman" panose="02020603050405020304" pitchFamily="18" charset="0"/>
                </a:endParaRPr>
              </a:p>
            </p:txBody>
          </p:sp>
          <p:sp>
            <p:nvSpPr>
              <p:cNvPr id="6" name="Rectangle 21"/>
              <p:cNvSpPr>
                <a:spLocks noChangeArrowheads="1"/>
              </p:cNvSpPr>
              <p:nvPr/>
            </p:nvSpPr>
            <p:spPr bwMode="auto">
              <a:xfrm>
                <a:off x="3643306" y="4538971"/>
                <a:ext cx="1143008" cy="461665"/>
              </a:xfrm>
              <a:prstGeom prst="rect">
                <a:avLst/>
              </a:prstGeom>
              <a:noFill/>
              <a:ln w="9525">
                <a:noFill/>
                <a:miter lim="800000"/>
              </a:ln>
            </p:spPr>
            <p:txBody>
              <a:bodyPr wrap="square">
                <a:spAutoFit/>
              </a:bodyPr>
              <a:lstStyle/>
              <a:p>
                <a:r>
                  <a:rPr kumimoji="1" lang="en-US" altLang="zh-CN" sz="2000" b="1" dirty="0">
                    <a:latin typeface="Times New Roman" panose="02020603050405020304" pitchFamily="18" charset="0"/>
                  </a:rPr>
                  <a:t>X=1</a:t>
                </a:r>
                <a:endParaRPr kumimoji="1" lang="en-US" altLang="zh-CN" sz="2000" b="1" baseline="-25000" dirty="0">
                  <a:solidFill>
                    <a:srgbClr val="00CC00"/>
                  </a:solidFill>
                  <a:latin typeface="Times New Roman" panose="02020603050405020304" pitchFamily="18" charset="0"/>
                </a:endParaRPr>
              </a:p>
            </p:txBody>
          </p:sp>
          <p:cxnSp>
            <p:nvCxnSpPr>
              <p:cNvPr id="8" name="曲线连接符 7"/>
              <p:cNvCxnSpPr>
                <a:stCxn id="3" idx="7"/>
                <a:endCxn id="4" idx="1"/>
              </p:cNvCxnSpPr>
              <p:nvPr/>
            </p:nvCxnSpPr>
            <p:spPr>
              <a:xfrm rot="5400000" flipH="1" flipV="1">
                <a:off x="4063209" y="4315932"/>
                <a:ext cx="1588" cy="1998874"/>
              </a:xfrm>
              <a:prstGeom prst="curvedConnector3">
                <a:avLst>
                  <a:gd name="adj1" fmla="val 1990012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4" idx="3"/>
                <a:endCxn id="3" idx="5"/>
              </p:cNvCxnSpPr>
              <p:nvPr/>
            </p:nvCxnSpPr>
            <p:spPr>
              <a:xfrm rot="5400000">
                <a:off x="4063209" y="4738004"/>
                <a:ext cx="1588" cy="1998874"/>
              </a:xfrm>
              <a:prstGeom prst="curvedConnector3">
                <a:avLst>
                  <a:gd name="adj1" fmla="val 1990012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3" idx="1"/>
                <a:endCxn id="3" idx="3"/>
              </p:cNvCxnSpPr>
              <p:nvPr/>
            </p:nvCxnSpPr>
            <p:spPr>
              <a:xfrm rot="16200000" flipH="1">
                <a:off x="2430664" y="5526405"/>
                <a:ext cx="422072" cy="1588"/>
              </a:xfrm>
              <a:prstGeom prst="curvedConnector5">
                <a:avLst>
                  <a:gd name="adj1" fmla="val -54161"/>
                  <a:gd name="adj2" fmla="val -41280617"/>
                  <a:gd name="adj3" fmla="val 15416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4" idx="7"/>
                <a:endCxn id="4" idx="5"/>
              </p:cNvCxnSpPr>
              <p:nvPr/>
            </p:nvCxnSpPr>
            <p:spPr>
              <a:xfrm rot="16200000" flipH="1">
                <a:off x="5273682" y="5526405"/>
                <a:ext cx="422072" cy="1588"/>
              </a:xfrm>
              <a:prstGeom prst="curvedConnector5">
                <a:avLst>
                  <a:gd name="adj1" fmla="val -54161"/>
                  <a:gd name="adj2" fmla="val 46478967"/>
                  <a:gd name="adj3" fmla="val 15416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1"/>
              <p:cNvSpPr>
                <a:spLocks noChangeArrowheads="1"/>
              </p:cNvSpPr>
              <p:nvPr/>
            </p:nvSpPr>
            <p:spPr bwMode="auto">
              <a:xfrm>
                <a:off x="6143636" y="5253352"/>
                <a:ext cx="737550" cy="461665"/>
              </a:xfrm>
              <a:prstGeom prst="rect">
                <a:avLst/>
              </a:prstGeom>
              <a:noFill/>
              <a:ln w="9525">
                <a:noFill/>
                <a:miter lim="800000"/>
              </a:ln>
            </p:spPr>
            <p:txBody>
              <a:bodyPr wrap="square">
                <a:spAutoFit/>
              </a:bodyPr>
              <a:lstStyle/>
              <a:p>
                <a:r>
                  <a:rPr kumimoji="1" lang="en-US" altLang="zh-CN" sz="2000" b="1" dirty="0">
                    <a:latin typeface="Times New Roman" panose="02020603050405020304" pitchFamily="18" charset="0"/>
                  </a:rPr>
                  <a:t>X=0</a:t>
                </a:r>
                <a:endParaRPr kumimoji="1" lang="en-US" altLang="zh-CN" sz="2000" b="1" baseline="-25000" dirty="0">
                  <a:solidFill>
                    <a:srgbClr val="00CC00"/>
                  </a:solidFill>
                  <a:latin typeface="Times New Roman" panose="02020603050405020304" pitchFamily="18" charset="0"/>
                </a:endParaRPr>
              </a:p>
            </p:txBody>
          </p:sp>
          <p:sp>
            <p:nvSpPr>
              <p:cNvPr id="28" name="Rectangle 21"/>
              <p:cNvSpPr>
                <a:spLocks noChangeArrowheads="1"/>
              </p:cNvSpPr>
              <p:nvPr/>
            </p:nvSpPr>
            <p:spPr bwMode="auto">
              <a:xfrm>
                <a:off x="1285852" y="5253351"/>
                <a:ext cx="1143008" cy="461665"/>
              </a:xfrm>
              <a:prstGeom prst="rect">
                <a:avLst/>
              </a:prstGeom>
              <a:noFill/>
              <a:ln w="9525">
                <a:noFill/>
                <a:miter lim="800000"/>
              </a:ln>
            </p:spPr>
            <p:txBody>
              <a:bodyPr wrap="square">
                <a:spAutoFit/>
              </a:bodyPr>
              <a:lstStyle/>
              <a:p>
                <a:r>
                  <a:rPr kumimoji="1" lang="en-US" altLang="zh-CN" sz="2000" b="1" dirty="0">
                    <a:latin typeface="Times New Roman" panose="02020603050405020304" pitchFamily="18" charset="0"/>
                  </a:rPr>
                  <a:t>X=0</a:t>
                </a:r>
                <a:endParaRPr kumimoji="1" lang="en-US" altLang="zh-CN" sz="2000" b="1" baseline="-25000" dirty="0">
                  <a:solidFill>
                    <a:srgbClr val="00CC00"/>
                  </a:solidFill>
                  <a:latin typeface="Times New Roman" panose="02020603050405020304" pitchFamily="18" charset="0"/>
                </a:endParaRPr>
              </a:p>
            </p:txBody>
          </p:sp>
        </p:grpSp>
      </p:grpSp>
      <p:graphicFrame>
        <p:nvGraphicFramePr>
          <p:cNvPr id="31" name="表格 30"/>
          <p:cNvGraphicFramePr>
            <a:graphicFrameLocks noGrp="1"/>
          </p:cNvGraphicFramePr>
          <p:nvPr/>
        </p:nvGraphicFramePr>
        <p:xfrm>
          <a:off x="5286380" y="4572008"/>
          <a:ext cx="3405192" cy="1483360"/>
        </p:xfrm>
        <a:graphic>
          <a:graphicData uri="http://schemas.openxmlformats.org/drawingml/2006/table">
            <a:tbl>
              <a:tblPr firstRow="1" bandRow="1">
                <a:tableStyleId>{D7AC3CCA-C797-4891-BE02-D94E43425B78}</a:tableStyleId>
              </a:tblPr>
              <a:tblGrid>
                <a:gridCol w="851298"/>
                <a:gridCol w="851298"/>
                <a:gridCol w="851298"/>
                <a:gridCol w="851298"/>
              </a:tblGrid>
              <a:tr h="370840">
                <a:tc rowSpan="2">
                  <a:txBody>
                    <a:bodyPr/>
                    <a:lstStyle/>
                    <a:p>
                      <a:pPr algn="ctr"/>
                      <a:r>
                        <a:rPr lang="en-US" altLang="zh-CN" dirty="0"/>
                        <a:t>PS</a:t>
                      </a:r>
                      <a:endParaRPr lang="zh-CN" altLang="en-US" dirty="0"/>
                    </a:p>
                  </a:txBody>
                  <a:tcPr anchor="ctr"/>
                </a:tc>
                <a:tc gridSpan="2">
                  <a:txBody>
                    <a:bodyPr/>
                    <a:lstStyle/>
                    <a:p>
                      <a:pPr algn="ctr"/>
                      <a:r>
                        <a:rPr lang="en-US" altLang="zh-CN" dirty="0"/>
                        <a:t>NS</a:t>
                      </a:r>
                      <a:endParaRPr lang="zh-CN" altLang="en-US" dirty="0"/>
                    </a:p>
                  </a:txBody>
                  <a:tcPr/>
                </a:tc>
                <a:tc hMerge="1">
                  <a:tcPr/>
                </a:tc>
                <a:tc rowSpan="2">
                  <a:txBody>
                    <a:bodyPr/>
                    <a:lstStyle/>
                    <a:p>
                      <a:pPr algn="ctr"/>
                      <a:r>
                        <a:rPr lang="en-US" altLang="zh-CN" dirty="0"/>
                        <a:t>Z</a:t>
                      </a:r>
                      <a:endParaRPr lang="zh-CN" altLang="en-US" dirty="0"/>
                    </a:p>
                  </a:txBody>
                  <a:tcPr anchor="ctr"/>
                </a:tc>
              </a:tr>
              <a:tr h="370840">
                <a:tc vMerge="1">
                  <a:tcPr/>
                </a:tc>
                <a:tc>
                  <a:txBody>
                    <a:bodyPr/>
                    <a:lstStyle/>
                    <a:p>
                      <a:pPr algn="ctr"/>
                      <a:r>
                        <a:rPr lang="en-US" altLang="zh-CN" dirty="0"/>
                        <a:t>X=0</a:t>
                      </a:r>
                      <a:endParaRPr lang="zh-CN" altLang="en-US" dirty="0"/>
                    </a:p>
                  </a:txBody>
                  <a:tcPr/>
                </a:tc>
                <a:tc>
                  <a:txBody>
                    <a:bodyPr/>
                    <a:lstStyle/>
                    <a:p>
                      <a:pPr algn="ctr"/>
                      <a:r>
                        <a:rPr lang="en-US" altLang="zh-CN" dirty="0"/>
                        <a:t>X=1</a:t>
                      </a:r>
                      <a:endParaRPr lang="zh-CN" altLang="en-US" dirty="0"/>
                    </a:p>
                  </a:txBody>
                  <a:tcPr/>
                </a:tc>
                <a:tc vMerge="1">
                  <a:tcPr/>
                </a:tc>
              </a:tr>
              <a:tr h="370840">
                <a:tc>
                  <a:txBody>
                    <a:bodyPr/>
                    <a:lstStyle/>
                    <a:p>
                      <a:pPr algn="ctr"/>
                      <a:r>
                        <a:rPr lang="en-US" altLang="zh-CN" dirty="0"/>
                        <a:t>A</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1</a:t>
                      </a:r>
                      <a:endParaRPr lang="zh-CN" altLang="en-US" dirty="0"/>
                    </a:p>
                  </a:txBody>
                  <a:tcPr/>
                </a:tc>
              </a:tr>
              <a:tr h="370840">
                <a:tc>
                  <a:txBody>
                    <a:bodyPr/>
                    <a:lstStyle/>
                    <a:p>
                      <a:pPr algn="ctr"/>
                      <a:r>
                        <a:rPr lang="en-US" altLang="zh-CN" dirty="0"/>
                        <a:t>B</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0</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标题 1"/>
          <p:cNvSpPr>
            <a:spLocks noGrp="1"/>
          </p:cNvSpPr>
          <p:nvPr>
            <p:ph type="title" idx="4294967295"/>
          </p:nvPr>
        </p:nvSpPr>
        <p:spPr>
          <a:xfrm>
            <a:off x="468313" y="404813"/>
            <a:ext cx="8229600" cy="989012"/>
          </a:xfrm>
        </p:spPr>
        <p:txBody>
          <a:bodyPr/>
          <a:lstStyle/>
          <a:p>
            <a:pPr algn="l" eaLnBrk="1" hangingPunct="1"/>
            <a:r>
              <a:rPr lang="zh-CN" altLang="en-US" sz="3600" b="1" dirty="0">
                <a:solidFill>
                  <a:srgbClr val="FF3300"/>
                </a:solidFill>
                <a:latin typeface="楷体_GB2312" pitchFamily="49" charset="-122"/>
                <a:ea typeface="楷体_GB2312" pitchFamily="49" charset="-122"/>
              </a:rPr>
              <a:t>三、状态编码</a:t>
            </a:r>
            <a:endParaRPr lang="zh-CN" altLang="en-US" sz="3600" b="1" dirty="0">
              <a:solidFill>
                <a:srgbClr val="FF3300"/>
              </a:solidFill>
              <a:latin typeface="楷体_GB2312" pitchFamily="49" charset="-122"/>
              <a:ea typeface="楷体_GB2312" pitchFamily="49" charset="-122"/>
            </a:endParaRPr>
          </a:p>
        </p:txBody>
      </p:sp>
      <p:graphicFrame>
        <p:nvGraphicFramePr>
          <p:cNvPr id="44034" name="Object 3"/>
          <p:cNvGraphicFramePr>
            <a:graphicFrameLocks noChangeAspect="1"/>
          </p:cNvGraphicFramePr>
          <p:nvPr/>
        </p:nvGraphicFramePr>
        <p:xfrm>
          <a:off x="5148263" y="6308725"/>
          <a:ext cx="357187" cy="382588"/>
        </p:xfrm>
        <a:graphic>
          <a:graphicData uri="http://schemas.openxmlformats.org/presentationml/2006/ole">
            <mc:AlternateContent xmlns:mc="http://schemas.openxmlformats.org/markup-compatibility/2006">
              <mc:Choice xmlns:v="urn:schemas-microsoft-com:vml" Requires="v">
                <p:oleObj spid="_x0000_s44088" name="Equation" r:id="rId1" imgW="4267200" imgH="4572000" progId="Equation.DSMT4">
                  <p:embed/>
                </p:oleObj>
              </mc:Choice>
              <mc:Fallback>
                <p:oleObj name="Equation" r:id="rId1" imgW="4267200" imgH="45720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6308725"/>
                        <a:ext cx="357187"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5812" name="Text Box 4"/>
          <p:cNvSpPr txBox="1">
            <a:spLocks noChangeArrowheads="1"/>
          </p:cNvSpPr>
          <p:nvPr/>
        </p:nvSpPr>
        <p:spPr bwMode="auto">
          <a:xfrm>
            <a:off x="4140200" y="5949950"/>
            <a:ext cx="576263" cy="457200"/>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pic>
        <p:nvPicPr>
          <p:cNvPr id="44039" name="Picture 5"/>
          <p:cNvPicPr>
            <a:picLocks noChangeAspect="1" noChangeArrowheads="1"/>
          </p:cNvPicPr>
          <p:nvPr/>
        </p:nvPicPr>
        <p:blipFill>
          <a:blip r:embed="rId3"/>
          <a:srcRect/>
          <a:stretch>
            <a:fillRect/>
          </a:stretch>
        </p:blipFill>
        <p:spPr bwMode="auto">
          <a:xfrm>
            <a:off x="250825" y="1743075"/>
            <a:ext cx="8675688" cy="3341688"/>
          </a:xfrm>
          <a:prstGeom prst="rect">
            <a:avLst/>
          </a:prstGeom>
          <a:noFill/>
          <a:ln w="9525">
            <a:noFill/>
            <a:miter lim="800000"/>
            <a:headEnd/>
            <a:tailEnd/>
          </a:ln>
        </p:spPr>
      </p:pic>
      <p:graphicFrame>
        <p:nvGraphicFramePr>
          <p:cNvPr id="44035" name="Object 6"/>
          <p:cNvGraphicFramePr>
            <a:graphicFrameLocks noChangeAspect="1"/>
          </p:cNvGraphicFramePr>
          <p:nvPr/>
        </p:nvGraphicFramePr>
        <p:xfrm>
          <a:off x="6807200" y="3860800"/>
          <a:ext cx="357188" cy="382588"/>
        </p:xfrm>
        <a:graphic>
          <a:graphicData uri="http://schemas.openxmlformats.org/presentationml/2006/ole">
            <mc:AlternateContent xmlns:mc="http://schemas.openxmlformats.org/markup-compatibility/2006">
              <mc:Choice xmlns:v="urn:schemas-microsoft-com:vml" Requires="v">
                <p:oleObj spid="_x0000_s44089" name="Equation" r:id="rId4" imgW="4267200" imgH="4572000" progId="Equation.DSMT4">
                  <p:embed/>
                </p:oleObj>
              </mc:Choice>
              <mc:Fallback>
                <p:oleObj name="Equation" r:id="rId4" imgW="4267200" imgH="45720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200" y="3860800"/>
                        <a:ext cx="357188"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7"/>
          <p:cNvGraphicFramePr>
            <a:graphicFrameLocks noChangeAspect="1"/>
          </p:cNvGraphicFramePr>
          <p:nvPr/>
        </p:nvGraphicFramePr>
        <p:xfrm>
          <a:off x="5443538" y="3284538"/>
          <a:ext cx="784225" cy="381000"/>
        </p:xfrm>
        <a:graphic>
          <a:graphicData uri="http://schemas.openxmlformats.org/presentationml/2006/ole">
            <mc:AlternateContent xmlns:mc="http://schemas.openxmlformats.org/markup-compatibility/2006">
              <mc:Choice xmlns:v="urn:schemas-microsoft-com:vml" Requires="v">
                <p:oleObj spid="_x0000_s44090" name="Equation" r:id="rId5" imgW="10058400" imgH="4876800" progId="Equation.DSMT4">
                  <p:embed/>
                </p:oleObj>
              </mc:Choice>
              <mc:Fallback>
                <p:oleObj name="Equation" r:id="rId5" imgW="10058400" imgH="4876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538" y="3284538"/>
                        <a:ext cx="7842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wipe(left)">
                                      <p:cBhvr>
                                        <p:cTn id="7" dur="500"/>
                                        <p:tgtEl>
                                          <p:spTgt spid="375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1"/>
          <a:srcRect/>
          <a:stretch>
            <a:fillRect/>
          </a:stretch>
        </p:blipFill>
        <p:spPr bwMode="auto">
          <a:xfrm>
            <a:off x="642910" y="1157291"/>
            <a:ext cx="3286148" cy="2903674"/>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68963" name="Picture 3"/>
          <p:cNvPicPr>
            <a:picLocks noChangeAspect="1" noChangeArrowheads="1"/>
          </p:cNvPicPr>
          <p:nvPr/>
        </p:nvPicPr>
        <p:blipFill>
          <a:blip r:embed="rId2"/>
          <a:srcRect/>
          <a:stretch>
            <a:fillRect/>
          </a:stretch>
        </p:blipFill>
        <p:spPr bwMode="auto">
          <a:xfrm>
            <a:off x="4600103" y="1142985"/>
            <a:ext cx="3071834" cy="1982048"/>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4" name="Text Box 3"/>
          <p:cNvSpPr txBox="1">
            <a:spLocks noChangeArrowheads="1"/>
          </p:cNvSpPr>
          <p:nvPr/>
        </p:nvSpPr>
        <p:spPr bwMode="auto">
          <a:xfrm>
            <a:off x="679419" y="214290"/>
            <a:ext cx="7372350" cy="830997"/>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例</a:t>
            </a:r>
            <a:r>
              <a:rPr kumimoji="1" lang="en-US" altLang="zh-CN" sz="2400" b="1" dirty="0">
                <a:latin typeface="Times New Roman" panose="02020603050405020304" pitchFamily="18" charset="0"/>
              </a:rPr>
              <a:t>15] </a:t>
            </a:r>
            <a:r>
              <a:rPr kumimoji="1" lang="zh-CN" altLang="en-US" sz="2400" b="1" dirty="0">
                <a:latin typeface="Times New Roman" panose="02020603050405020304" pitchFamily="18" charset="0"/>
              </a:rPr>
              <a:t>下图为某个时序机的状态图和状态表，求</a:t>
            </a:r>
            <a:r>
              <a:rPr kumimoji="1" lang="en-US" altLang="zh-CN" sz="2400" b="1" dirty="0">
                <a:latin typeface="Times New Roman" panose="02020603050405020304" pitchFamily="18" charset="0"/>
              </a:rPr>
              <a:t>MDS</a:t>
            </a:r>
            <a:r>
              <a:rPr kumimoji="1" lang="zh-CN" altLang="en-US" sz="2400" b="1" dirty="0">
                <a:latin typeface="Times New Roman" panose="02020603050405020304" pitchFamily="18" charset="0"/>
              </a:rPr>
              <a:t>状态图和状态表。</a:t>
            </a:r>
            <a:endParaRPr kumimoji="1" lang="zh-CN" altLang="en-US" sz="2400" b="1" dirty="0">
              <a:latin typeface="Times New Roman" panose="02020603050405020304" pitchFamily="18" charset="0"/>
            </a:endParaRPr>
          </a:p>
        </p:txBody>
      </p:sp>
      <p:sp>
        <p:nvSpPr>
          <p:cNvPr id="5" name="AutoShape 4"/>
          <p:cNvSpPr>
            <a:spLocks noChangeArrowheads="1"/>
          </p:cNvSpPr>
          <p:nvPr/>
        </p:nvSpPr>
        <p:spPr bwMode="auto">
          <a:xfrm>
            <a:off x="214282" y="319065"/>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pic>
        <p:nvPicPr>
          <p:cNvPr id="168964" name="Picture 4"/>
          <p:cNvPicPr>
            <a:picLocks noChangeAspect="1" noChangeArrowheads="1"/>
          </p:cNvPicPr>
          <p:nvPr/>
        </p:nvPicPr>
        <p:blipFill>
          <a:blip r:embed="rId3"/>
          <a:srcRect/>
          <a:stretch>
            <a:fillRect/>
          </a:stretch>
        </p:blipFill>
        <p:spPr bwMode="auto">
          <a:xfrm>
            <a:off x="4600104" y="3192881"/>
            <a:ext cx="3186606" cy="3593705"/>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68965" name="Picture 5"/>
          <p:cNvPicPr>
            <a:picLocks noChangeAspect="1" noChangeArrowheads="1"/>
          </p:cNvPicPr>
          <p:nvPr/>
        </p:nvPicPr>
        <p:blipFill>
          <a:blip r:embed="rId4"/>
          <a:srcRect/>
          <a:stretch>
            <a:fillRect/>
          </a:stretch>
        </p:blipFill>
        <p:spPr bwMode="auto">
          <a:xfrm>
            <a:off x="642909" y="4214818"/>
            <a:ext cx="3570913" cy="250033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9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9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8964"/>
                                        </p:tgtEl>
                                        <p:attrNameLst>
                                          <p:attrName>style.visibility</p:attrName>
                                        </p:attrNameLst>
                                      </p:cBhvr>
                                      <p:to>
                                        <p:strVal val="visible"/>
                                      </p:to>
                                    </p:set>
                                    <p:animEffect transition="in" filter="blinds(horizontal)">
                                      <p:cBhvr>
                                        <p:cTn id="25" dur="500"/>
                                        <p:tgtEl>
                                          <p:spTgt spid="16896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8965"/>
                                        </p:tgtEl>
                                        <p:attrNameLst>
                                          <p:attrName>style.visibility</p:attrName>
                                        </p:attrNameLst>
                                      </p:cBhvr>
                                      <p:to>
                                        <p:strVal val="visible"/>
                                      </p:to>
                                    </p:set>
                                    <p:animEffect transition="in" filter="blinds(horizontal)">
                                      <p:cBhvr>
                                        <p:cTn id="30" dur="500"/>
                                        <p:tgtEl>
                                          <p:spTgt spid="168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79419" y="324129"/>
            <a:ext cx="7372350" cy="461665"/>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例</a:t>
            </a:r>
            <a:r>
              <a:rPr kumimoji="1" lang="en-US" altLang="zh-CN" sz="2400" b="1" dirty="0">
                <a:latin typeface="Times New Roman" panose="02020603050405020304" pitchFamily="18" charset="0"/>
              </a:rPr>
              <a:t>16] </a:t>
            </a:r>
            <a:r>
              <a:rPr kumimoji="1" lang="zh-CN" altLang="en-US" sz="2400" b="1" dirty="0">
                <a:latin typeface="Times New Roman" panose="02020603050405020304" pitchFamily="18" charset="0"/>
              </a:rPr>
              <a:t>用一对一法实现例</a:t>
            </a:r>
            <a:r>
              <a:rPr kumimoji="1" lang="en-US" altLang="zh-CN" sz="2400" b="1" dirty="0">
                <a:latin typeface="Times New Roman" panose="02020603050405020304" pitchFamily="18" charset="0"/>
              </a:rPr>
              <a:t>15</a:t>
            </a:r>
            <a:r>
              <a:rPr kumimoji="1" lang="zh-CN" altLang="en-US" sz="2400" b="1" dirty="0">
                <a:latin typeface="Times New Roman" panose="02020603050405020304" pitchFamily="18" charset="0"/>
              </a:rPr>
              <a:t>所示时序机。</a:t>
            </a:r>
            <a:endParaRPr kumimoji="1" lang="zh-CN" altLang="en-US" sz="2400" b="1" dirty="0">
              <a:latin typeface="Times New Roman" panose="02020603050405020304" pitchFamily="18" charset="0"/>
            </a:endParaRPr>
          </a:p>
        </p:txBody>
      </p:sp>
      <p:sp>
        <p:nvSpPr>
          <p:cNvPr id="3" name="AutoShape 4"/>
          <p:cNvSpPr>
            <a:spLocks noChangeArrowheads="1"/>
          </p:cNvSpPr>
          <p:nvPr/>
        </p:nvSpPr>
        <p:spPr bwMode="auto">
          <a:xfrm>
            <a:off x="214282" y="428904"/>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pic>
        <p:nvPicPr>
          <p:cNvPr id="169986" name="Picture 2"/>
          <p:cNvPicPr>
            <a:picLocks noChangeAspect="1" noChangeArrowheads="1"/>
          </p:cNvPicPr>
          <p:nvPr/>
        </p:nvPicPr>
        <p:blipFill>
          <a:blip r:embed="rId1"/>
          <a:srcRect/>
          <a:stretch>
            <a:fillRect/>
          </a:stretch>
        </p:blipFill>
        <p:spPr bwMode="auto">
          <a:xfrm>
            <a:off x="428596" y="1142984"/>
            <a:ext cx="3502204" cy="2143140"/>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69987" name="Picture 3"/>
          <p:cNvPicPr>
            <a:picLocks noChangeAspect="1" noChangeArrowheads="1"/>
          </p:cNvPicPr>
          <p:nvPr/>
        </p:nvPicPr>
        <p:blipFill>
          <a:blip r:embed="rId2"/>
          <a:srcRect/>
          <a:stretch>
            <a:fillRect/>
          </a:stretch>
        </p:blipFill>
        <p:spPr bwMode="auto">
          <a:xfrm>
            <a:off x="428596" y="3506418"/>
            <a:ext cx="3500462" cy="3207438"/>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69988" name="Picture 4"/>
          <p:cNvPicPr>
            <a:picLocks noChangeAspect="1" noChangeArrowheads="1"/>
          </p:cNvPicPr>
          <p:nvPr/>
        </p:nvPicPr>
        <p:blipFill>
          <a:blip r:embed="rId3"/>
          <a:srcRect/>
          <a:stretch>
            <a:fillRect/>
          </a:stretch>
        </p:blipFill>
        <p:spPr bwMode="auto">
          <a:xfrm>
            <a:off x="4071934" y="928670"/>
            <a:ext cx="4286280" cy="3790635"/>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69989" name="Picture 5"/>
          <p:cNvPicPr>
            <a:picLocks noChangeAspect="1" noChangeArrowheads="1"/>
          </p:cNvPicPr>
          <p:nvPr/>
        </p:nvPicPr>
        <p:blipFill>
          <a:blip r:embed="rId4"/>
          <a:srcRect/>
          <a:stretch>
            <a:fillRect/>
          </a:stretch>
        </p:blipFill>
        <p:spPr bwMode="auto">
          <a:xfrm>
            <a:off x="4071934" y="4786322"/>
            <a:ext cx="4357718" cy="1853048"/>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99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9987"/>
                                        </p:tgtEl>
                                        <p:attrNameLst>
                                          <p:attrName>style.visibility</p:attrName>
                                        </p:attrNameLst>
                                      </p:cBhvr>
                                      <p:to>
                                        <p:strVal val="visible"/>
                                      </p:to>
                                    </p:set>
                                    <p:anim calcmode="lin" valueType="num">
                                      <p:cBhvr additive="base">
                                        <p:cTn id="23" dur="500" fill="hold"/>
                                        <p:tgtEl>
                                          <p:spTgt spid="169987"/>
                                        </p:tgtEl>
                                        <p:attrNameLst>
                                          <p:attrName>ppt_x</p:attrName>
                                        </p:attrNameLst>
                                      </p:cBhvr>
                                      <p:tavLst>
                                        <p:tav tm="0">
                                          <p:val>
                                            <p:strVal val="#ppt_x"/>
                                          </p:val>
                                        </p:tav>
                                        <p:tav tm="100000">
                                          <p:val>
                                            <p:strVal val="#ppt_x"/>
                                          </p:val>
                                        </p:tav>
                                      </p:tavLst>
                                    </p:anim>
                                    <p:anim calcmode="lin" valueType="num">
                                      <p:cBhvr additive="base">
                                        <p:cTn id="24" dur="500" fill="hold"/>
                                        <p:tgtEl>
                                          <p:spTgt spid="16998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9988"/>
                                        </p:tgtEl>
                                        <p:attrNameLst>
                                          <p:attrName>style.visibility</p:attrName>
                                        </p:attrNameLst>
                                      </p:cBhvr>
                                      <p:to>
                                        <p:strVal val="visible"/>
                                      </p:to>
                                    </p:set>
                                    <p:anim calcmode="lin" valueType="num">
                                      <p:cBhvr additive="base">
                                        <p:cTn id="29" dur="500" fill="hold"/>
                                        <p:tgtEl>
                                          <p:spTgt spid="169988"/>
                                        </p:tgtEl>
                                        <p:attrNameLst>
                                          <p:attrName>ppt_x</p:attrName>
                                        </p:attrNameLst>
                                      </p:cBhvr>
                                      <p:tavLst>
                                        <p:tav tm="0">
                                          <p:val>
                                            <p:strVal val="#ppt_x"/>
                                          </p:val>
                                        </p:tav>
                                        <p:tav tm="100000">
                                          <p:val>
                                            <p:strVal val="#ppt_x"/>
                                          </p:val>
                                        </p:tav>
                                      </p:tavLst>
                                    </p:anim>
                                    <p:anim calcmode="lin" valueType="num">
                                      <p:cBhvr additive="base">
                                        <p:cTn id="30" dur="500" fill="hold"/>
                                        <p:tgtEl>
                                          <p:spTgt spid="16998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9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1"/>
          <a:srcRect/>
          <a:stretch>
            <a:fillRect/>
          </a:stretch>
        </p:blipFill>
        <p:spPr bwMode="auto">
          <a:xfrm>
            <a:off x="2285984" y="1142984"/>
            <a:ext cx="4357718" cy="1853048"/>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73059" name="Picture 3"/>
          <p:cNvPicPr>
            <a:picLocks noChangeAspect="1" noChangeArrowheads="1"/>
          </p:cNvPicPr>
          <p:nvPr/>
        </p:nvPicPr>
        <p:blipFill>
          <a:blip r:embed="rId2"/>
          <a:srcRect/>
          <a:stretch>
            <a:fillRect/>
          </a:stretch>
        </p:blipFill>
        <p:spPr bwMode="auto">
          <a:xfrm>
            <a:off x="357158" y="3286124"/>
            <a:ext cx="8358213" cy="2586591"/>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79419" y="324129"/>
            <a:ext cx="7372350" cy="461665"/>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例</a:t>
            </a:r>
            <a:r>
              <a:rPr kumimoji="1" lang="en-US" altLang="zh-CN" sz="2400" b="1" dirty="0">
                <a:latin typeface="Times New Roman" panose="02020603050405020304" pitchFamily="18" charset="0"/>
              </a:rPr>
              <a:t>17] </a:t>
            </a:r>
            <a:r>
              <a:rPr kumimoji="1" lang="zh-CN" altLang="en-US" sz="2400" b="1" dirty="0">
                <a:latin typeface="Times New Roman" panose="02020603050405020304" pitchFamily="18" charset="0"/>
              </a:rPr>
              <a:t>用计数器法实现例</a:t>
            </a:r>
            <a:r>
              <a:rPr kumimoji="1" lang="en-US" altLang="zh-CN" sz="2400" b="1" dirty="0">
                <a:latin typeface="Times New Roman" panose="02020603050405020304" pitchFamily="18" charset="0"/>
              </a:rPr>
              <a:t>15</a:t>
            </a:r>
            <a:r>
              <a:rPr kumimoji="1" lang="zh-CN" altLang="en-US" sz="2400" b="1" dirty="0">
                <a:latin typeface="Times New Roman" panose="02020603050405020304" pitchFamily="18" charset="0"/>
              </a:rPr>
              <a:t>所示时序机。</a:t>
            </a:r>
            <a:endParaRPr kumimoji="1" lang="zh-CN" altLang="en-US" sz="2400" b="1" dirty="0">
              <a:latin typeface="Times New Roman" panose="02020603050405020304" pitchFamily="18" charset="0"/>
            </a:endParaRPr>
          </a:p>
        </p:txBody>
      </p:sp>
      <p:sp>
        <p:nvSpPr>
          <p:cNvPr id="3" name="AutoShape 4"/>
          <p:cNvSpPr>
            <a:spLocks noChangeArrowheads="1"/>
          </p:cNvSpPr>
          <p:nvPr/>
        </p:nvSpPr>
        <p:spPr bwMode="auto">
          <a:xfrm>
            <a:off x="214282" y="428904"/>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pic>
        <p:nvPicPr>
          <p:cNvPr id="171010" name="Picture 2"/>
          <p:cNvPicPr>
            <a:picLocks noChangeAspect="1" noChangeArrowheads="1"/>
          </p:cNvPicPr>
          <p:nvPr/>
        </p:nvPicPr>
        <p:blipFill>
          <a:blip r:embed="rId1"/>
          <a:srcRect/>
          <a:stretch>
            <a:fillRect/>
          </a:stretch>
        </p:blipFill>
        <p:spPr bwMode="auto">
          <a:xfrm>
            <a:off x="857224" y="928670"/>
            <a:ext cx="2643206" cy="1900936"/>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71011" name="Picture 3"/>
          <p:cNvPicPr>
            <a:picLocks noChangeAspect="1" noChangeArrowheads="1"/>
          </p:cNvPicPr>
          <p:nvPr/>
        </p:nvPicPr>
        <p:blipFill>
          <a:blip r:embed="rId2"/>
          <a:srcRect/>
          <a:stretch>
            <a:fillRect/>
          </a:stretch>
        </p:blipFill>
        <p:spPr bwMode="auto">
          <a:xfrm>
            <a:off x="3643306" y="928670"/>
            <a:ext cx="4876063" cy="4324362"/>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71012" name="Picture 4"/>
          <p:cNvPicPr>
            <a:picLocks noChangeAspect="1" noChangeArrowheads="1"/>
          </p:cNvPicPr>
          <p:nvPr/>
        </p:nvPicPr>
        <p:blipFill>
          <a:blip r:embed="rId3"/>
          <a:srcRect/>
          <a:stretch>
            <a:fillRect/>
          </a:stretch>
        </p:blipFill>
        <p:spPr bwMode="auto">
          <a:xfrm>
            <a:off x="857224" y="5265032"/>
            <a:ext cx="7358114" cy="1592968"/>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71013" name="Picture 5"/>
          <p:cNvPicPr>
            <a:picLocks noChangeAspect="1" noChangeArrowheads="1"/>
          </p:cNvPicPr>
          <p:nvPr/>
        </p:nvPicPr>
        <p:blipFill>
          <a:blip r:embed="rId4"/>
          <a:srcRect/>
          <a:stretch>
            <a:fillRect/>
          </a:stretch>
        </p:blipFill>
        <p:spPr bwMode="auto">
          <a:xfrm>
            <a:off x="857224" y="2786058"/>
            <a:ext cx="2639650" cy="2425805"/>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0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0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0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1012"/>
                                        </p:tgtEl>
                                        <p:attrNameLst>
                                          <p:attrName>style.visibility</p:attrName>
                                        </p:attrNameLst>
                                      </p:cBhvr>
                                      <p:to>
                                        <p:strVal val="visible"/>
                                      </p:to>
                                    </p:set>
                                    <p:animEffect transition="in" filter="blinds(horizontal)">
                                      <p:cBhvr>
                                        <p:cTn id="31" dur="500"/>
                                        <p:tgtEl>
                                          <p:spTgt spid="171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1"/>
          <a:srcRect/>
          <a:stretch>
            <a:fillRect/>
          </a:stretch>
        </p:blipFill>
        <p:spPr bwMode="auto">
          <a:xfrm>
            <a:off x="1500166" y="142852"/>
            <a:ext cx="5643602" cy="6329565"/>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371475" y="509588"/>
            <a:ext cx="7772400" cy="671512"/>
          </a:xfrm>
        </p:spPr>
        <p:txBody>
          <a:bodyPr/>
          <a:lstStyle/>
          <a:p>
            <a:pPr algn="l" eaLnBrk="1" hangingPunct="1"/>
            <a:r>
              <a:rPr lang="zh-CN" altLang="en-US" sz="3600" b="1" dirty="0">
                <a:solidFill>
                  <a:srgbClr val="FF3300"/>
                </a:solidFill>
                <a:latin typeface="楷体_GB2312" pitchFamily="49" charset="-122"/>
                <a:ea typeface="楷体_GB2312" pitchFamily="49" charset="-122"/>
              </a:rPr>
              <a:t>四、同步时序逻辑电路设计举例</a:t>
            </a:r>
            <a:endParaRPr lang="zh-CN" altLang="en-US" sz="3600" b="1" dirty="0">
              <a:solidFill>
                <a:srgbClr val="FF3300"/>
              </a:solidFill>
              <a:latin typeface="楷体_GB2312" pitchFamily="49" charset="-122"/>
              <a:ea typeface="楷体_GB2312" pitchFamily="49" charset="-122"/>
            </a:endParaRPr>
          </a:p>
        </p:txBody>
      </p:sp>
      <p:sp>
        <p:nvSpPr>
          <p:cNvPr id="364547" name="Text Box 3"/>
          <p:cNvSpPr txBox="1">
            <a:spLocks noChangeArrowheads="1"/>
          </p:cNvSpPr>
          <p:nvPr/>
        </p:nvSpPr>
        <p:spPr bwMode="auto">
          <a:xfrm>
            <a:off x="1214414" y="1357298"/>
            <a:ext cx="7372350" cy="822325"/>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例</a:t>
            </a:r>
            <a:r>
              <a:rPr kumimoji="1" lang="en-US" altLang="zh-CN" sz="2400" b="1" dirty="0">
                <a:latin typeface="Times New Roman" panose="02020603050405020304" pitchFamily="18" charset="0"/>
              </a:rPr>
              <a:t>12] </a:t>
            </a:r>
            <a:r>
              <a:rPr kumimoji="1" lang="zh-CN" altLang="en-US" sz="2400" b="1" dirty="0">
                <a:latin typeface="Times New Roman" panose="02020603050405020304" pitchFamily="18" charset="0"/>
              </a:rPr>
              <a:t>用逻辑门和</a:t>
            </a:r>
            <a:r>
              <a:rPr kumimoji="1" lang="en-US" altLang="zh-CN" sz="2400" b="1" dirty="0">
                <a:latin typeface="Times New Roman" panose="02020603050405020304" pitchFamily="18" charset="0"/>
              </a:rPr>
              <a:t>D</a:t>
            </a:r>
            <a:r>
              <a:rPr kumimoji="1" lang="zh-CN" altLang="en-US" sz="2400" b="1" dirty="0">
                <a:latin typeface="Times New Roman" panose="02020603050405020304" pitchFamily="18" charset="0"/>
              </a:rPr>
              <a:t>触发器设计一个同步时序逻辑电路，以检测输入的信号序列是否为连续的“</a:t>
            </a:r>
            <a:r>
              <a:rPr kumimoji="1" lang="en-US" altLang="zh-CN" sz="2400" b="1" dirty="0">
                <a:latin typeface="Times New Roman" panose="02020603050405020304" pitchFamily="18" charset="0"/>
              </a:rPr>
              <a:t>110”</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sp>
        <p:nvSpPr>
          <p:cNvPr id="364548" name="AutoShape 4"/>
          <p:cNvSpPr>
            <a:spLocks noChangeArrowheads="1"/>
          </p:cNvSpPr>
          <p:nvPr/>
        </p:nvSpPr>
        <p:spPr bwMode="auto">
          <a:xfrm>
            <a:off x="823913" y="141445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7" name="Text Box 6"/>
          <p:cNvSpPr txBox="1">
            <a:spLocks noChangeArrowheads="1"/>
          </p:cNvSpPr>
          <p:nvPr/>
        </p:nvSpPr>
        <p:spPr bwMode="auto">
          <a:xfrm>
            <a:off x="588992" y="2236778"/>
            <a:ext cx="2135188" cy="457200"/>
          </a:xfrm>
          <a:prstGeom prst="rect">
            <a:avLst/>
          </a:prstGeom>
          <a:no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解：设计步骤</a:t>
            </a:r>
            <a:endParaRPr kumimoji="1" lang="zh-CN" altLang="en-US" sz="2400" b="1" dirty="0">
              <a:latin typeface="Times New Roman" panose="02020603050405020304" pitchFamily="18" charset="0"/>
            </a:endParaRPr>
          </a:p>
        </p:txBody>
      </p:sp>
      <p:sp>
        <p:nvSpPr>
          <p:cNvPr id="8" name="AutoShape 7"/>
          <p:cNvSpPr>
            <a:spLocks noChangeArrowheads="1"/>
          </p:cNvSpPr>
          <p:nvPr/>
        </p:nvSpPr>
        <p:spPr bwMode="auto">
          <a:xfrm>
            <a:off x="4786314" y="5143512"/>
            <a:ext cx="3973538" cy="1214446"/>
          </a:xfrm>
          <a:prstGeom prst="wedgeRectCallout">
            <a:avLst>
              <a:gd name="adj1" fmla="val -65597"/>
              <a:gd name="adj2" fmla="val 36908"/>
            </a:avLst>
          </a:prstGeom>
          <a:solidFill>
            <a:srgbClr val="CCECFF"/>
          </a:solidFill>
          <a:ln w="9525">
            <a:solidFill>
              <a:schemeClr val="tx1"/>
            </a:solidFill>
            <a:miter lim="800000"/>
          </a:ln>
        </p:spPr>
        <p:txBody>
          <a:bodyPr lIns="0" tIns="0" rIns="0" bIns="0"/>
          <a:lstStyle/>
          <a:p>
            <a:pPr algn="just">
              <a:spcBef>
                <a:spcPct val="30000"/>
              </a:spcBef>
            </a:pPr>
            <a:r>
              <a:rPr kumimoji="1" lang="zh-CN" altLang="en-US" sz="2400" b="1" dirty="0">
                <a:latin typeface="Times New Roman" panose="02020603050405020304" pitchFamily="18" charset="0"/>
              </a:rPr>
              <a:t>　　由于上述 </a:t>
            </a:r>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个状态中无重复状态，因此不需要进行状态化简。</a:t>
            </a:r>
            <a:endParaRPr kumimoji="1" lang="zh-CN" altLang="en-US" sz="2400" b="1" dirty="0">
              <a:solidFill>
                <a:srgbClr val="FF3300"/>
              </a:solidFill>
              <a:latin typeface="Times New Roman" panose="02020603050405020304" pitchFamily="18" charset="0"/>
            </a:endParaRPr>
          </a:p>
        </p:txBody>
      </p:sp>
      <p:sp>
        <p:nvSpPr>
          <p:cNvPr id="9" name="Oval 8"/>
          <p:cNvSpPr>
            <a:spLocks noChangeArrowheads="1"/>
          </p:cNvSpPr>
          <p:nvPr/>
        </p:nvSpPr>
        <p:spPr bwMode="auto">
          <a:xfrm>
            <a:off x="1785918" y="6118248"/>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3</a:t>
            </a:r>
            <a:endParaRPr kumimoji="1" lang="en-US" altLang="zh-CN" sz="2400" b="1" baseline="-25000" dirty="0">
              <a:latin typeface="Times New Roman" panose="02020603050405020304" pitchFamily="18" charset="0"/>
            </a:endParaRPr>
          </a:p>
        </p:txBody>
      </p:sp>
      <p:sp>
        <p:nvSpPr>
          <p:cNvPr id="10" name="Oval 9"/>
          <p:cNvSpPr>
            <a:spLocks noChangeArrowheads="1"/>
          </p:cNvSpPr>
          <p:nvPr/>
        </p:nvSpPr>
        <p:spPr bwMode="auto">
          <a:xfrm>
            <a:off x="2689216" y="5000636"/>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1</a:t>
            </a:r>
            <a:endParaRPr kumimoji="1" lang="en-US" altLang="zh-CN" sz="2400" b="1" baseline="-25000" dirty="0">
              <a:latin typeface="Times New Roman" panose="02020603050405020304" pitchFamily="18" charset="0"/>
            </a:endParaRPr>
          </a:p>
        </p:txBody>
      </p:sp>
      <p:sp>
        <p:nvSpPr>
          <p:cNvPr id="11" name="Oval 10"/>
          <p:cNvSpPr>
            <a:spLocks noChangeArrowheads="1"/>
          </p:cNvSpPr>
          <p:nvPr/>
        </p:nvSpPr>
        <p:spPr bwMode="auto">
          <a:xfrm>
            <a:off x="3428992" y="6143644"/>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2</a:t>
            </a:r>
            <a:endParaRPr kumimoji="1" lang="en-US" altLang="zh-CN" sz="2400" b="1" baseline="-25000" dirty="0">
              <a:latin typeface="Times New Roman" panose="02020603050405020304" pitchFamily="18" charset="0"/>
            </a:endParaRPr>
          </a:p>
        </p:txBody>
      </p:sp>
      <p:sp>
        <p:nvSpPr>
          <p:cNvPr id="12" name="Line 11"/>
          <p:cNvSpPr>
            <a:spLocks noChangeShapeType="1"/>
          </p:cNvSpPr>
          <p:nvPr/>
        </p:nvSpPr>
        <p:spPr bwMode="auto">
          <a:xfrm flipV="1">
            <a:off x="2357422" y="5572140"/>
            <a:ext cx="428628" cy="571504"/>
          </a:xfrm>
          <a:prstGeom prst="line">
            <a:avLst/>
          </a:prstGeom>
          <a:noFill/>
          <a:ln w="28575">
            <a:solidFill>
              <a:schemeClr val="tx1"/>
            </a:solidFill>
            <a:round/>
            <a:tailEnd type="triangle" w="med" len="med"/>
          </a:ln>
        </p:spPr>
        <p:txBody>
          <a:bodyPr lIns="0" tIns="0" rIns="0" bIns="0"/>
          <a:lstStyle/>
          <a:p>
            <a:endParaRPr lang="zh-CN" altLang="en-US"/>
          </a:p>
        </p:txBody>
      </p:sp>
      <p:sp>
        <p:nvSpPr>
          <p:cNvPr id="13" name="Line 12"/>
          <p:cNvSpPr>
            <a:spLocks noChangeShapeType="1"/>
          </p:cNvSpPr>
          <p:nvPr/>
        </p:nvSpPr>
        <p:spPr bwMode="auto">
          <a:xfrm>
            <a:off x="3286116" y="5500702"/>
            <a:ext cx="428628" cy="571504"/>
          </a:xfrm>
          <a:prstGeom prst="line">
            <a:avLst/>
          </a:prstGeom>
          <a:noFill/>
          <a:ln w="28575">
            <a:solidFill>
              <a:schemeClr val="tx1"/>
            </a:solidFill>
            <a:round/>
            <a:tailEnd type="triangle" w="med" len="med"/>
          </a:ln>
        </p:spPr>
        <p:txBody>
          <a:bodyPr lIns="0" tIns="0" rIns="0" bIns="0"/>
          <a:lstStyle/>
          <a:p>
            <a:endParaRPr lang="zh-CN" altLang="en-US"/>
          </a:p>
        </p:txBody>
      </p:sp>
      <p:sp>
        <p:nvSpPr>
          <p:cNvPr id="26" name="Rectangle 25"/>
          <p:cNvSpPr>
            <a:spLocks noChangeArrowheads="1"/>
          </p:cNvSpPr>
          <p:nvPr/>
        </p:nvSpPr>
        <p:spPr bwMode="auto">
          <a:xfrm>
            <a:off x="3428992" y="5357826"/>
            <a:ext cx="785818" cy="461665"/>
          </a:xfrm>
          <a:prstGeom prst="rect">
            <a:avLst/>
          </a:prstGeom>
          <a:noFill/>
          <a:ln w="9525">
            <a:noFill/>
            <a:miter lim="800000"/>
          </a:ln>
        </p:spPr>
        <p:txBody>
          <a:bodyPr wrap="square">
            <a:spAutoFit/>
          </a:bodyPr>
          <a:lstStyle/>
          <a:p>
            <a:r>
              <a:rPr kumimoji="1" lang="en-US" altLang="zh-CN" sz="2400" b="1" dirty="0">
                <a:solidFill>
                  <a:srgbClr val="FF3300"/>
                </a:solidFill>
                <a:latin typeface="Times New Roman" panose="02020603050405020304" pitchFamily="18" charset="0"/>
              </a:rPr>
              <a:t>1/ 0</a:t>
            </a:r>
            <a:endParaRPr kumimoji="1" lang="en-US" altLang="zh-CN" sz="2400" b="1" baseline="-25000" dirty="0">
              <a:solidFill>
                <a:srgbClr val="FF3300"/>
              </a:solidFill>
              <a:latin typeface="Times New Roman" panose="02020603050405020304" pitchFamily="18" charset="0"/>
            </a:endParaRPr>
          </a:p>
        </p:txBody>
      </p:sp>
      <p:sp>
        <p:nvSpPr>
          <p:cNvPr id="28" name="Text Box 27"/>
          <p:cNvSpPr txBox="1">
            <a:spLocks noChangeArrowheads="1"/>
          </p:cNvSpPr>
          <p:nvPr/>
        </p:nvSpPr>
        <p:spPr bwMode="auto">
          <a:xfrm>
            <a:off x="730280" y="2754303"/>
            <a:ext cx="6570662"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根据设计要求设定状态，画状态转换图。</a:t>
            </a:r>
            <a:endParaRPr kumimoji="1" lang="zh-CN" altLang="en-US" sz="2400" b="1" dirty="0">
              <a:latin typeface="Times New Roman" panose="02020603050405020304" pitchFamily="18" charset="0"/>
            </a:endParaRPr>
          </a:p>
        </p:txBody>
      </p:sp>
      <p:sp>
        <p:nvSpPr>
          <p:cNvPr id="29" name="Text Box 28"/>
          <p:cNvSpPr txBox="1">
            <a:spLocks noChangeArrowheads="1"/>
          </p:cNvSpPr>
          <p:nvPr/>
        </p:nvSpPr>
        <p:spPr bwMode="auto">
          <a:xfrm>
            <a:off x="1116042" y="3338503"/>
            <a:ext cx="7742238" cy="1200329"/>
          </a:xfrm>
          <a:prstGeom prst="rect">
            <a:avLst/>
          </a:prstGeom>
          <a:solidFill>
            <a:srgbClr val="CCCCFF">
              <a:alpha val="50195"/>
            </a:srgbClr>
          </a:solidFill>
          <a:ln w="9525">
            <a:noFill/>
            <a:miter lim="800000"/>
          </a:ln>
        </p:spPr>
        <p:txBody>
          <a:bodyPr>
            <a:spAutoFit/>
          </a:bodyPr>
          <a:lstStyle/>
          <a:p>
            <a:pPr algn="just">
              <a:spcBef>
                <a:spcPct val="50000"/>
              </a:spcBef>
            </a:pPr>
            <a:r>
              <a:rPr kumimoji="1" lang="zh-CN" altLang="en-US" sz="2400" b="1" dirty="0">
                <a:latin typeface="Times New Roman" panose="02020603050405020304" pitchFamily="18" charset="0"/>
              </a:rPr>
              <a:t>　　由于检测序列为 </a:t>
            </a:r>
            <a:r>
              <a:rPr kumimoji="1" lang="en-US" altLang="zh-CN" sz="2400" b="1" dirty="0">
                <a:latin typeface="Times New Roman" panose="02020603050405020304" pitchFamily="18" charset="0"/>
              </a:rPr>
              <a:t>110</a:t>
            </a:r>
            <a:r>
              <a:rPr kumimoji="1" lang="zh-CN" altLang="en-US" sz="2400" b="1" dirty="0">
                <a:latin typeface="Times New Roman" panose="02020603050405020304" pitchFamily="18" charset="0"/>
              </a:rPr>
              <a:t>，故电路应有 </a:t>
            </a:r>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种工作状态，将它们分别用 </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1</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表示</a:t>
            </a:r>
            <a:r>
              <a:rPr kumimoji="1" lang="zh-CN" altLang="en-US" sz="2400" b="1" dirty="0">
                <a:latin typeface="宋体" panose="02010600030101010101" pitchFamily="2" charset="-122"/>
              </a:rPr>
              <a:t>；</a:t>
            </a:r>
            <a:r>
              <a:rPr kumimoji="1" lang="zh-CN" altLang="en-US" sz="2400" b="1" dirty="0">
                <a:latin typeface="Times New Roman" panose="02020603050405020304" pitchFamily="18" charset="0"/>
              </a:rPr>
              <a:t>将输出信号用 </a:t>
            </a:r>
            <a:r>
              <a:rPr kumimoji="1" lang="en-US" altLang="zh-CN" sz="2400" b="1" i="1" dirty="0">
                <a:latin typeface="Times New Roman" panose="02020603050405020304" pitchFamily="18" charset="0"/>
              </a:rPr>
              <a:t>Y </a:t>
            </a:r>
            <a:r>
              <a:rPr kumimoji="1" lang="zh-CN" altLang="en-US" sz="2400" b="1" dirty="0">
                <a:latin typeface="Times New Roman" panose="02020603050405020304" pitchFamily="18" charset="0"/>
              </a:rPr>
              <a:t>表示，则可列出下图所示的状态转换图。</a:t>
            </a:r>
            <a:endParaRPr kumimoji="1" lang="zh-CN" altLang="en-US" sz="2400" b="1" dirty="0">
              <a:latin typeface="Times New Roman" panose="02020603050405020304" pitchFamily="18" charset="0"/>
            </a:endParaRPr>
          </a:p>
        </p:txBody>
      </p:sp>
      <p:cxnSp>
        <p:nvCxnSpPr>
          <p:cNvPr id="33" name="直接箭头连接符 32"/>
          <p:cNvCxnSpPr/>
          <p:nvPr/>
        </p:nvCxnSpPr>
        <p:spPr>
          <a:xfrm rot="10800000">
            <a:off x="2357422" y="6429396"/>
            <a:ext cx="1000132"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Line 12"/>
          <p:cNvSpPr>
            <a:spLocks noChangeShapeType="1"/>
          </p:cNvSpPr>
          <p:nvPr/>
        </p:nvSpPr>
        <p:spPr bwMode="auto">
          <a:xfrm>
            <a:off x="3143240" y="5572140"/>
            <a:ext cx="428628" cy="571504"/>
          </a:xfrm>
          <a:prstGeom prst="line">
            <a:avLst/>
          </a:prstGeom>
          <a:noFill/>
          <a:ln w="28575">
            <a:solidFill>
              <a:schemeClr val="tx1"/>
            </a:solidFill>
            <a:round/>
            <a:headEnd type="triangle"/>
            <a:tailEnd type="none" w="med" len="med"/>
          </a:ln>
        </p:spPr>
        <p:txBody>
          <a:bodyPr lIns="0" tIns="0" rIns="0" bIns="0"/>
          <a:lstStyle/>
          <a:p>
            <a:endParaRPr lang="zh-CN" altLang="en-US"/>
          </a:p>
        </p:txBody>
      </p:sp>
      <p:sp>
        <p:nvSpPr>
          <p:cNvPr id="35" name="Rectangle 25"/>
          <p:cNvSpPr>
            <a:spLocks noChangeArrowheads="1"/>
          </p:cNvSpPr>
          <p:nvPr/>
        </p:nvSpPr>
        <p:spPr bwMode="auto">
          <a:xfrm>
            <a:off x="3500430" y="4714884"/>
            <a:ext cx="785818" cy="461665"/>
          </a:xfrm>
          <a:prstGeom prst="rect">
            <a:avLst/>
          </a:prstGeom>
          <a:noFill/>
          <a:ln w="9525">
            <a:noFill/>
            <a:miter lim="800000"/>
          </a:ln>
        </p:spPr>
        <p:txBody>
          <a:bodyPr wrap="square">
            <a:spAutoFit/>
          </a:bodyPr>
          <a:lstStyle/>
          <a:p>
            <a:r>
              <a:rPr kumimoji="1" lang="en-US" altLang="zh-CN" sz="2400" b="1" dirty="0">
                <a:solidFill>
                  <a:srgbClr val="FF3300"/>
                </a:solidFill>
                <a:latin typeface="Times New Roman" panose="02020603050405020304" pitchFamily="18" charset="0"/>
              </a:rPr>
              <a:t>0/ 0</a:t>
            </a:r>
            <a:endParaRPr kumimoji="1" lang="en-US" altLang="zh-CN" sz="2400" b="1" baseline="-25000" dirty="0">
              <a:solidFill>
                <a:srgbClr val="FF3300"/>
              </a:solidFill>
              <a:latin typeface="Times New Roman" panose="02020603050405020304" pitchFamily="18" charset="0"/>
            </a:endParaRPr>
          </a:p>
        </p:txBody>
      </p:sp>
      <p:sp>
        <p:nvSpPr>
          <p:cNvPr id="36" name="Rectangle 25"/>
          <p:cNvSpPr>
            <a:spLocks noChangeArrowheads="1"/>
          </p:cNvSpPr>
          <p:nvPr/>
        </p:nvSpPr>
        <p:spPr bwMode="auto">
          <a:xfrm>
            <a:off x="2571736" y="6396335"/>
            <a:ext cx="785818" cy="461665"/>
          </a:xfrm>
          <a:prstGeom prst="rect">
            <a:avLst/>
          </a:prstGeom>
          <a:noFill/>
          <a:ln w="9525">
            <a:noFill/>
            <a:miter lim="800000"/>
          </a:ln>
        </p:spPr>
        <p:txBody>
          <a:bodyPr wrap="square">
            <a:spAutoFit/>
          </a:bodyPr>
          <a:lstStyle/>
          <a:p>
            <a:r>
              <a:rPr kumimoji="1" lang="en-US" altLang="zh-CN" sz="2400" b="1" dirty="0">
                <a:solidFill>
                  <a:srgbClr val="FF3300"/>
                </a:solidFill>
                <a:latin typeface="Times New Roman" panose="02020603050405020304" pitchFamily="18" charset="0"/>
              </a:rPr>
              <a:t>1/ 0</a:t>
            </a:r>
            <a:endParaRPr kumimoji="1" lang="en-US" altLang="zh-CN" sz="2400" b="1" baseline="-25000" dirty="0">
              <a:solidFill>
                <a:srgbClr val="FF3300"/>
              </a:solidFill>
              <a:latin typeface="Times New Roman" panose="02020603050405020304" pitchFamily="18" charset="0"/>
            </a:endParaRPr>
          </a:p>
        </p:txBody>
      </p:sp>
      <p:sp>
        <p:nvSpPr>
          <p:cNvPr id="37" name="Rectangle 25"/>
          <p:cNvSpPr>
            <a:spLocks noChangeArrowheads="1"/>
          </p:cNvSpPr>
          <p:nvPr/>
        </p:nvSpPr>
        <p:spPr bwMode="auto">
          <a:xfrm>
            <a:off x="2000232" y="5572140"/>
            <a:ext cx="785818" cy="461665"/>
          </a:xfrm>
          <a:prstGeom prst="rect">
            <a:avLst/>
          </a:prstGeom>
          <a:noFill/>
          <a:ln w="9525">
            <a:noFill/>
            <a:miter lim="800000"/>
          </a:ln>
        </p:spPr>
        <p:txBody>
          <a:bodyPr wrap="square">
            <a:spAutoFit/>
          </a:bodyPr>
          <a:lstStyle/>
          <a:p>
            <a:r>
              <a:rPr kumimoji="1" lang="en-US" altLang="zh-CN" sz="2400" b="1" dirty="0">
                <a:solidFill>
                  <a:srgbClr val="FF3300"/>
                </a:solidFill>
                <a:latin typeface="Times New Roman" panose="02020603050405020304" pitchFamily="18" charset="0"/>
              </a:rPr>
              <a:t>0/ 1</a:t>
            </a:r>
            <a:endParaRPr kumimoji="1" lang="en-US" altLang="zh-CN" sz="2400" b="1" baseline="-25000" dirty="0">
              <a:solidFill>
                <a:srgbClr val="FF3300"/>
              </a:solidFill>
              <a:latin typeface="Times New Roman" panose="02020603050405020304" pitchFamily="18" charset="0"/>
            </a:endParaRPr>
          </a:p>
        </p:txBody>
      </p:sp>
      <p:cxnSp>
        <p:nvCxnSpPr>
          <p:cNvPr id="39" name="形状 38"/>
          <p:cNvCxnSpPr>
            <a:stCxn id="10" idx="6"/>
            <a:endCxn id="10" idx="0"/>
          </p:cNvCxnSpPr>
          <p:nvPr/>
        </p:nvCxnSpPr>
        <p:spPr>
          <a:xfrm flipH="1" flipV="1">
            <a:off x="2987666" y="5000636"/>
            <a:ext cx="298450" cy="298450"/>
          </a:xfrm>
          <a:prstGeom prst="curvedConnector4">
            <a:avLst>
              <a:gd name="adj1" fmla="val -76596"/>
              <a:gd name="adj2" fmla="val 17659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形状 39"/>
          <p:cNvCxnSpPr>
            <a:stCxn id="9" idx="1"/>
            <a:endCxn id="9" idx="3"/>
          </p:cNvCxnSpPr>
          <p:nvPr/>
        </p:nvCxnSpPr>
        <p:spPr>
          <a:xfrm rot="16200000" flipH="1">
            <a:off x="1662296" y="6416698"/>
            <a:ext cx="422072" cy="1588"/>
          </a:xfrm>
          <a:prstGeom prst="curvedConnector5">
            <a:avLst>
              <a:gd name="adj1" fmla="val -26450"/>
              <a:gd name="adj2" fmla="val -39020856"/>
              <a:gd name="adj3" fmla="val 13652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25"/>
          <p:cNvSpPr>
            <a:spLocks noChangeArrowheads="1"/>
          </p:cNvSpPr>
          <p:nvPr/>
        </p:nvSpPr>
        <p:spPr bwMode="auto">
          <a:xfrm>
            <a:off x="642910" y="6215082"/>
            <a:ext cx="785818" cy="461665"/>
          </a:xfrm>
          <a:prstGeom prst="rect">
            <a:avLst/>
          </a:prstGeom>
          <a:noFill/>
          <a:ln w="9525">
            <a:noFill/>
            <a:miter lim="800000"/>
          </a:ln>
        </p:spPr>
        <p:txBody>
          <a:bodyPr wrap="square">
            <a:spAutoFit/>
          </a:bodyPr>
          <a:lstStyle/>
          <a:p>
            <a:r>
              <a:rPr kumimoji="1" lang="en-US" altLang="zh-CN" sz="2400" b="1" dirty="0">
                <a:solidFill>
                  <a:srgbClr val="FF3300"/>
                </a:solidFill>
                <a:latin typeface="Times New Roman" panose="02020603050405020304" pitchFamily="18" charset="0"/>
              </a:rPr>
              <a:t>1/ 0</a:t>
            </a:r>
            <a:endParaRPr kumimoji="1" lang="en-US" altLang="zh-CN" sz="2400" b="1" baseline="-25000" dirty="0">
              <a:solidFill>
                <a:srgbClr val="FF3300"/>
              </a:solidFill>
              <a:latin typeface="Times New Roman" panose="02020603050405020304" pitchFamily="18" charset="0"/>
            </a:endParaRPr>
          </a:p>
        </p:txBody>
      </p:sp>
      <p:sp>
        <p:nvSpPr>
          <p:cNvPr id="52" name="Rectangle 25"/>
          <p:cNvSpPr>
            <a:spLocks noChangeArrowheads="1"/>
          </p:cNvSpPr>
          <p:nvPr/>
        </p:nvSpPr>
        <p:spPr bwMode="auto">
          <a:xfrm>
            <a:off x="2786050" y="5715016"/>
            <a:ext cx="785818" cy="461665"/>
          </a:xfrm>
          <a:prstGeom prst="rect">
            <a:avLst/>
          </a:prstGeom>
          <a:noFill/>
          <a:ln w="9525">
            <a:noFill/>
            <a:miter lim="800000"/>
          </a:ln>
        </p:spPr>
        <p:txBody>
          <a:bodyPr wrap="square">
            <a:spAutoFit/>
          </a:bodyPr>
          <a:lstStyle/>
          <a:p>
            <a:r>
              <a:rPr kumimoji="1" lang="en-US" altLang="zh-CN" sz="2400" b="1" dirty="0">
                <a:solidFill>
                  <a:srgbClr val="FF3300"/>
                </a:solidFill>
                <a:latin typeface="Times New Roman" panose="02020603050405020304" pitchFamily="18" charset="0"/>
              </a:rPr>
              <a:t>1/ 0</a:t>
            </a:r>
            <a:endParaRPr kumimoji="1" lang="en-US" altLang="zh-CN" sz="2400" b="1" baseline="-25000" dirty="0">
              <a:solidFill>
                <a:srgbClr val="FF3300"/>
              </a:solidFill>
              <a:latin typeface="Times New Roman" panose="02020603050405020304" pitchFamily="18" charset="0"/>
            </a:endParaRPr>
          </a:p>
        </p:txBody>
      </p:sp>
      <p:sp>
        <p:nvSpPr>
          <p:cNvPr id="53" name="Rectangle 25"/>
          <p:cNvSpPr>
            <a:spLocks noChangeArrowheads="1"/>
          </p:cNvSpPr>
          <p:nvPr/>
        </p:nvSpPr>
        <p:spPr bwMode="auto">
          <a:xfrm>
            <a:off x="1000100" y="4857760"/>
            <a:ext cx="785818" cy="461665"/>
          </a:xfrm>
          <a:prstGeom prst="rect">
            <a:avLst/>
          </a:prstGeom>
          <a:noFill/>
          <a:ln w="9525">
            <a:noFill/>
            <a:miter lim="800000"/>
          </a:ln>
        </p:spPr>
        <p:txBody>
          <a:bodyPr wrap="square">
            <a:spAutoFit/>
          </a:bodyPr>
          <a:lstStyle/>
          <a:p>
            <a:r>
              <a:rPr kumimoji="1" lang="en-US" altLang="zh-CN" sz="2400" b="1" dirty="0">
                <a:solidFill>
                  <a:srgbClr val="FF3300"/>
                </a:solidFill>
                <a:latin typeface="Times New Roman" panose="02020603050405020304" pitchFamily="18" charset="0"/>
              </a:rPr>
              <a:t>X/ Y</a:t>
            </a:r>
            <a:endParaRPr kumimoji="1" lang="en-US" altLang="zh-CN" sz="2400" b="1" baseline="-25000"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wipe(left)">
                                      <p:cBhvr>
                                        <p:cTn id="7" dur="500"/>
                                        <p:tgtEl>
                                          <p:spTgt spid="36454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364548"/>
                                        </p:tgtEl>
                                        <p:attrNameLst>
                                          <p:attrName>style.visibility</p:attrName>
                                        </p:attrNameLst>
                                      </p:cBhvr>
                                      <p:to>
                                        <p:strVal val="visible"/>
                                      </p:to>
                                    </p:set>
                                    <p:anim calcmode="lin" valueType="num">
                                      <p:cBhvr>
                                        <p:cTn id="12" dur="1000" fill="hold"/>
                                        <p:tgtEl>
                                          <p:spTgt spid="364548"/>
                                        </p:tgtEl>
                                        <p:attrNameLst>
                                          <p:attrName>ppt_w</p:attrName>
                                        </p:attrNameLst>
                                      </p:cBhvr>
                                      <p:tavLst>
                                        <p:tav tm="0">
                                          <p:val>
                                            <p:fltVal val="0"/>
                                          </p:val>
                                        </p:tav>
                                        <p:tav tm="100000">
                                          <p:val>
                                            <p:strVal val="#ppt_w"/>
                                          </p:val>
                                        </p:tav>
                                      </p:tavLst>
                                    </p:anim>
                                    <p:anim calcmode="lin" valueType="num">
                                      <p:cBhvr>
                                        <p:cTn id="13" dur="1000" fill="hold"/>
                                        <p:tgtEl>
                                          <p:spTgt spid="364548"/>
                                        </p:tgtEl>
                                        <p:attrNameLst>
                                          <p:attrName>ppt_h</p:attrName>
                                        </p:attrNameLst>
                                      </p:cBhvr>
                                      <p:tavLst>
                                        <p:tav tm="0">
                                          <p:val>
                                            <p:fltVal val="0"/>
                                          </p:val>
                                        </p:tav>
                                        <p:tav tm="100000">
                                          <p:val>
                                            <p:strVal val="#ppt_h"/>
                                          </p:val>
                                        </p:tav>
                                      </p:tavLst>
                                    </p:anim>
                                    <p:anim calcmode="lin" valueType="num">
                                      <p:cBhvr>
                                        <p:cTn id="14" dur="1000" fill="hold"/>
                                        <p:tgtEl>
                                          <p:spTgt spid="36454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64548"/>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364547"/>
                                        </p:tgtEl>
                                        <p:attrNameLst>
                                          <p:attrName>style.visibility</p:attrName>
                                        </p:attrNameLst>
                                      </p:cBhvr>
                                      <p:to>
                                        <p:strVal val="visible"/>
                                      </p:to>
                                    </p:set>
                                    <p:animEffect transition="in" filter="wipe(left)">
                                      <p:cBhvr>
                                        <p:cTn id="19" dur="500"/>
                                        <p:tgtEl>
                                          <p:spTgt spid="36454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par>
                          <p:cTn id="43" fill="hold">
                            <p:stCondLst>
                              <p:cond delay="500"/>
                            </p:stCondLst>
                            <p:childTnLst>
                              <p:par>
                                <p:cTn id="44" presetID="4" presetClass="entr" presetSubtype="16"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ox(in)">
                                      <p:cBhvr>
                                        <p:cTn id="46" dur="500"/>
                                        <p:tgtEl>
                                          <p:spTgt spid="39"/>
                                        </p:tgtEl>
                                      </p:cBhvr>
                                    </p:animEffect>
                                  </p:childTnLst>
                                </p:cTn>
                              </p:par>
                            </p:childTnLst>
                          </p:cTn>
                        </p:par>
                        <p:par>
                          <p:cTn id="47" fill="hold">
                            <p:stCondLst>
                              <p:cond delay="1000"/>
                            </p:stCondLst>
                            <p:childTnLst>
                              <p:par>
                                <p:cTn id="48" presetID="4" presetClass="entr" presetSubtype="16"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ox(in)">
                                      <p:cBhvr>
                                        <p:cTn id="50" dur="500"/>
                                        <p:tgtEl>
                                          <p:spTgt spid="35"/>
                                        </p:tgtEl>
                                      </p:cBhvr>
                                    </p:animEffect>
                                  </p:childTnLst>
                                </p:cTn>
                              </p:par>
                            </p:childTnLst>
                          </p:cTn>
                        </p:par>
                        <p:par>
                          <p:cTn id="51" fill="hold">
                            <p:stCondLst>
                              <p:cond delay="1500"/>
                            </p:stCondLst>
                            <p:childTnLst>
                              <p:par>
                                <p:cTn id="52" presetID="4" presetClass="entr" presetSubtype="16"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ox(in)">
                                      <p:cBhvr>
                                        <p:cTn id="54" dur="500"/>
                                        <p:tgtEl>
                                          <p:spTgt spid="13"/>
                                        </p:tgtEl>
                                      </p:cBhvr>
                                    </p:animEffec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 presetClass="entr" presetSubtype="1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ox(in)">
                                      <p:cBhvr>
                                        <p:cTn id="63" dur="500"/>
                                        <p:tgtEl>
                                          <p:spTgt spid="34"/>
                                        </p:tgtEl>
                                      </p:cBhvr>
                                    </p:animEffect>
                                  </p:childTnLst>
                                </p:cTn>
                              </p:par>
                            </p:childTnLst>
                          </p:cTn>
                        </p:par>
                        <p:par>
                          <p:cTn id="64" fill="hold">
                            <p:stCondLst>
                              <p:cond delay="2500"/>
                            </p:stCondLst>
                            <p:childTnLst>
                              <p:par>
                                <p:cTn id="65" presetID="4" presetClass="entr" presetSubtype="16"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box(in)">
                                      <p:cBhvr>
                                        <p:cTn id="67" dur="500"/>
                                        <p:tgtEl>
                                          <p:spTgt spid="52"/>
                                        </p:tgtEl>
                                      </p:cBhvr>
                                    </p:animEffect>
                                  </p:childTnLst>
                                </p:cTn>
                              </p:par>
                            </p:childTnLst>
                          </p:cTn>
                        </p:par>
                        <p:par>
                          <p:cTn id="68" fill="hold">
                            <p:stCondLst>
                              <p:cond delay="3000"/>
                            </p:stCondLst>
                            <p:childTnLst>
                              <p:par>
                                <p:cTn id="69" presetID="4" presetClass="entr" presetSubtype="16"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box(in)">
                                      <p:cBhvr>
                                        <p:cTn id="71" dur="500"/>
                                        <p:tgtEl>
                                          <p:spTgt spid="36"/>
                                        </p:tgtEl>
                                      </p:cBhvr>
                                    </p:animEffect>
                                  </p:childTnLst>
                                </p:cTn>
                              </p:par>
                              <p:par>
                                <p:cTn id="72" presetID="4" presetClass="entr" presetSubtype="16"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box(in)">
                                      <p:cBhvr>
                                        <p:cTn id="74" dur="500"/>
                                        <p:tgtEl>
                                          <p:spTgt spid="33"/>
                                        </p:tgtEl>
                                      </p:cBhvr>
                                    </p:animEffect>
                                  </p:childTnLst>
                                </p:cTn>
                              </p:par>
                            </p:childTnLst>
                          </p:cTn>
                        </p:par>
                        <p:par>
                          <p:cTn id="75" fill="hold">
                            <p:stCondLst>
                              <p:cond delay="3500"/>
                            </p:stCondLst>
                            <p:childTnLst>
                              <p:par>
                                <p:cTn id="76" presetID="1" presetClass="entr" presetSubtype="0" fill="hold" grpId="0" nodeType="afterEffect">
                                  <p:stCondLst>
                                    <p:cond delay="0"/>
                                  </p:stCondLst>
                                  <p:childTnLst>
                                    <p:set>
                                      <p:cBhvr>
                                        <p:cTn id="77" dur="1" fill="hold">
                                          <p:stCondLst>
                                            <p:cond delay="0"/>
                                          </p:stCondLst>
                                        </p:cTn>
                                        <p:tgtEl>
                                          <p:spTgt spid="9"/>
                                        </p:tgtEl>
                                        <p:attrNameLst>
                                          <p:attrName>style.visibility</p:attrName>
                                        </p:attrNameLst>
                                      </p:cBhvr>
                                      <p:to>
                                        <p:strVal val="visible"/>
                                      </p:to>
                                    </p:set>
                                  </p:childTnLst>
                                </p:cTn>
                              </p:par>
                            </p:childTnLst>
                          </p:cTn>
                        </p:par>
                        <p:par>
                          <p:cTn id="78" fill="hold">
                            <p:stCondLst>
                              <p:cond delay="3500"/>
                            </p:stCondLst>
                            <p:childTnLst>
                              <p:par>
                                <p:cTn id="79" presetID="4" presetClass="entr" presetSubtype="16" fill="hold"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box(in)">
                                      <p:cBhvr>
                                        <p:cTn id="81" dur="500"/>
                                        <p:tgtEl>
                                          <p:spTgt spid="40"/>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box(in)">
                                      <p:cBhvr>
                                        <p:cTn id="84" dur="500"/>
                                        <p:tgtEl>
                                          <p:spTgt spid="51"/>
                                        </p:tgtEl>
                                      </p:cBhvr>
                                    </p:animEffect>
                                  </p:childTnLst>
                                </p:cTn>
                              </p:par>
                            </p:childTnLst>
                          </p:cTn>
                        </p:par>
                        <p:par>
                          <p:cTn id="85" fill="hold">
                            <p:stCondLst>
                              <p:cond delay="4000"/>
                            </p:stCondLst>
                            <p:childTnLst>
                              <p:par>
                                <p:cTn id="86" presetID="4" presetClass="entr" presetSubtype="16" fill="hold" grpId="0"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box(in)">
                                      <p:cBhvr>
                                        <p:cTn id="88" dur="500"/>
                                        <p:tgtEl>
                                          <p:spTgt spid="12"/>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box(in)">
                                      <p:cBhvr>
                                        <p:cTn id="9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utoUpdateAnimBg="0"/>
      <p:bldP spid="364547" grpId="0" animBg="1" autoUpdateAnimBg="0"/>
      <p:bldP spid="364548" grpId="0" animBg="1"/>
      <p:bldP spid="7" grpId="0" autoUpdateAnimBg="0"/>
      <p:bldP spid="9" grpId="0" animBg="1"/>
      <p:bldP spid="10" grpId="0" animBg="1" autoUpdateAnimBg="0"/>
      <p:bldP spid="11" grpId="0" animBg="1"/>
      <p:bldP spid="12" grpId="0" animBg="1"/>
      <p:bldP spid="13" grpId="0" animBg="1"/>
      <p:bldP spid="26" grpId="0"/>
      <p:bldP spid="28" grpId="0" autoUpdateAnimBg="0"/>
      <p:bldP spid="29" grpId="0" animBg="1" autoUpdateAnimBg="0"/>
      <p:bldP spid="34" grpId="0" animBg="1"/>
      <p:bldP spid="35" grpId="0"/>
      <p:bldP spid="36" grpId="0"/>
      <p:bldP spid="37" grpId="0"/>
      <p:bldP spid="51" grpId="0"/>
      <p:bldP spid="52" grpId="0"/>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0738" y="709613"/>
            <a:ext cx="5624512"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状态分配，列出状态转换编码表。</a:t>
            </a:r>
            <a:endParaRPr kumimoji="1" lang="zh-CN" altLang="en-US" sz="2400" b="1" dirty="0">
              <a:latin typeface="Times New Roman" panose="02020603050405020304" pitchFamily="18" charset="0"/>
            </a:endParaRPr>
          </a:p>
        </p:txBody>
      </p:sp>
      <p:sp>
        <p:nvSpPr>
          <p:cNvPr id="5" name="AutoShape 3"/>
          <p:cNvSpPr>
            <a:spLocks noChangeArrowheads="1"/>
          </p:cNvSpPr>
          <p:nvPr/>
        </p:nvSpPr>
        <p:spPr bwMode="auto">
          <a:xfrm>
            <a:off x="1649413" y="1608138"/>
            <a:ext cx="6088062" cy="1147762"/>
          </a:xfrm>
          <a:prstGeom prst="wedgeRectCallout">
            <a:avLst>
              <a:gd name="adj1" fmla="val -36935"/>
              <a:gd name="adj2" fmla="val -82778"/>
            </a:avLst>
          </a:prstGeom>
          <a:solidFill>
            <a:srgbClr val="CCECFF"/>
          </a:solidFill>
          <a:ln w="9525">
            <a:solidFill>
              <a:schemeClr val="tx1"/>
            </a:solidFill>
            <a:miter lim="800000"/>
          </a:ln>
        </p:spPr>
        <p:txBody>
          <a:bodyPr lIns="0" tIns="0" rIns="0" bIns="0"/>
          <a:lstStyle/>
          <a:p>
            <a:pPr>
              <a:spcBef>
                <a:spcPct val="3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将电路状态用二进制码进行编码，通常采用自然二进制码。采用的码位数 </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与电路状态数 </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之间应满足　　　 </a:t>
            </a:r>
            <a:r>
              <a:rPr kumimoji="1" lang="en-US" altLang="zh-CN" sz="2400" b="1">
                <a:solidFill>
                  <a:srgbClr val="FF3300"/>
                </a:solidFill>
                <a:latin typeface="Times New Roman" panose="02020603050405020304" pitchFamily="18" charset="0"/>
              </a:rPr>
              <a:t>2</a:t>
            </a:r>
            <a:r>
              <a:rPr kumimoji="1" lang="en-US" altLang="zh-CN" sz="2400" b="1" i="1" baseline="30000">
                <a:solidFill>
                  <a:srgbClr val="FF3300"/>
                </a:solidFill>
                <a:latin typeface="Times New Roman" panose="02020603050405020304" pitchFamily="18" charset="0"/>
              </a:rPr>
              <a:t>n</a:t>
            </a:r>
            <a:r>
              <a:rPr kumimoji="1" lang="en-US" altLang="zh-CN" sz="2400" b="1">
                <a:solidFill>
                  <a:srgbClr val="FF3300"/>
                </a:solidFill>
                <a:latin typeface="Times New Roman" panose="02020603050405020304" pitchFamily="18" charset="0"/>
              </a:rPr>
              <a:t>≥</a:t>
            </a:r>
            <a:r>
              <a:rPr kumimoji="1" lang="en-US" altLang="zh-CN" sz="2400" b="1" i="1">
                <a:solidFill>
                  <a:srgbClr val="FF3300"/>
                </a:solidFill>
                <a:latin typeface="Times New Roman" panose="02020603050405020304" pitchFamily="18" charset="0"/>
              </a:rPr>
              <a:t>N</a:t>
            </a:r>
            <a:r>
              <a:rPr kumimoji="1" lang="en-US" altLang="zh-CN" sz="2400" b="1">
                <a:solidFill>
                  <a:srgbClr val="FF3300"/>
                </a:solidFill>
                <a:latin typeface="Times New Roman" panose="02020603050405020304" pitchFamily="18" charset="0"/>
              </a:rPr>
              <a:t> &gt; 2</a:t>
            </a:r>
            <a:r>
              <a:rPr kumimoji="1" lang="en-US" altLang="zh-CN" sz="2400" b="1" i="1" baseline="30000">
                <a:solidFill>
                  <a:srgbClr val="FF3300"/>
                </a:solidFill>
                <a:latin typeface="Times New Roman" panose="02020603050405020304" pitchFamily="18" charset="0"/>
              </a:rPr>
              <a:t>n</a:t>
            </a:r>
            <a:r>
              <a:rPr kumimoji="1" lang="en-US" altLang="zh-CN" sz="2400" b="1" baseline="30000">
                <a:solidFill>
                  <a:srgbClr val="FF3300"/>
                </a:solidFill>
                <a:latin typeface="Times New Roman" panose="02020603050405020304" pitchFamily="18" charset="0"/>
              </a:rPr>
              <a:t>-1</a:t>
            </a:r>
            <a:endParaRPr kumimoji="1" lang="en-US" altLang="zh-CN" sz="2400" b="1" baseline="30000">
              <a:solidFill>
                <a:srgbClr val="FF3300"/>
              </a:solidFill>
              <a:latin typeface="Times New Roman" panose="02020603050405020304" pitchFamily="18" charset="0"/>
            </a:endParaRPr>
          </a:p>
        </p:txBody>
      </p:sp>
      <p:sp>
        <p:nvSpPr>
          <p:cNvPr id="6" name="Rectangle 4"/>
          <p:cNvSpPr>
            <a:spLocks noChangeArrowheads="1"/>
          </p:cNvSpPr>
          <p:nvPr/>
        </p:nvSpPr>
        <p:spPr bwMode="auto">
          <a:xfrm>
            <a:off x="1550988" y="1154113"/>
            <a:ext cx="6608762" cy="1746250"/>
          </a:xfrm>
          <a:prstGeom prst="rect">
            <a:avLst/>
          </a:prstGeom>
          <a:solidFill>
            <a:schemeClr val="bg1"/>
          </a:solidFill>
          <a:ln w="9525">
            <a:noFill/>
            <a:miter lim="800000"/>
          </a:ln>
        </p:spPr>
        <p:txBody>
          <a:bodyPr wrap="none" anchor="ctr">
            <a:spAutoFit/>
          </a:bodyPr>
          <a:lstStyle/>
          <a:p>
            <a:endParaRPr lang="zh-CN" altLang="en-US"/>
          </a:p>
        </p:txBody>
      </p:sp>
      <p:sp>
        <p:nvSpPr>
          <p:cNvPr id="7" name="Text Box 5"/>
          <p:cNvSpPr txBox="1">
            <a:spLocks noChangeArrowheads="1"/>
          </p:cNvSpPr>
          <p:nvPr/>
        </p:nvSpPr>
        <p:spPr bwMode="auto">
          <a:xfrm>
            <a:off x="1370013" y="1295400"/>
            <a:ext cx="6505575" cy="1569660"/>
          </a:xfrm>
          <a:prstGeom prst="rect">
            <a:avLst/>
          </a:prstGeom>
          <a:solidFill>
            <a:srgbClr val="CCCCFF">
              <a:alpha val="50195"/>
            </a:srgbClr>
          </a:solidFill>
          <a:ln w="9525">
            <a:noFill/>
            <a:miter lim="800000"/>
          </a:ln>
        </p:spPr>
        <p:txBody>
          <a:bodyPr>
            <a:spAutoFit/>
          </a:bodyPr>
          <a:lstStyle/>
          <a:p>
            <a:pPr algn="just">
              <a:spcBef>
                <a:spcPct val="50000"/>
              </a:spcBef>
            </a:pPr>
            <a:r>
              <a:rPr kumimoji="1" lang="zh-CN" altLang="en-US" sz="2400" b="1" dirty="0">
                <a:latin typeface="Times New Roman" panose="02020603050405020304" pitchFamily="18" charset="0"/>
              </a:rPr>
              <a:t>　　由于电路有 </a:t>
            </a:r>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个状态，因此宜采用两位二进制代码。现采用自然二进制码进行如下编码：</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 00</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rPr>
              <a:t> = 10</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rPr>
              <a:t> = 11</a:t>
            </a:r>
            <a:r>
              <a:rPr kumimoji="1" lang="zh-CN" altLang="en-US" sz="2400" b="1" dirty="0">
                <a:latin typeface="Times New Roman" panose="02020603050405020304" pitchFamily="18" charset="0"/>
              </a:rPr>
              <a:t>，由此可列出电路状态转换编码表如下：</a:t>
            </a:r>
            <a:endParaRPr kumimoji="1" lang="zh-CN" altLang="en-US" sz="2400" b="1" dirty="0">
              <a:latin typeface="Times New Roman" panose="02020603050405020304" pitchFamily="18" charset="0"/>
            </a:endParaRPr>
          </a:p>
        </p:txBody>
      </p:sp>
      <p:grpSp>
        <p:nvGrpSpPr>
          <p:cNvPr id="8" name="Group 6"/>
          <p:cNvGrpSpPr/>
          <p:nvPr/>
        </p:nvGrpSpPr>
        <p:grpSpPr bwMode="auto">
          <a:xfrm>
            <a:off x="798513" y="3057528"/>
            <a:ext cx="7450137" cy="2952754"/>
            <a:chOff x="503" y="1773"/>
            <a:chExt cx="4693" cy="1860"/>
          </a:xfrm>
        </p:grpSpPr>
        <p:sp>
          <p:nvSpPr>
            <p:cNvPr id="9" name="Rectangle 7"/>
            <p:cNvSpPr>
              <a:spLocks noChangeArrowheads="1"/>
            </p:cNvSpPr>
            <p:nvPr/>
          </p:nvSpPr>
          <p:spPr bwMode="auto">
            <a:xfrm>
              <a:off x="471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 name="Rectangle 9"/>
            <p:cNvSpPr>
              <a:spLocks noChangeArrowheads="1"/>
            </p:cNvSpPr>
            <p:nvPr/>
          </p:nvSpPr>
          <p:spPr bwMode="auto">
            <a:xfrm>
              <a:off x="3756" y="315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12" name="Rectangle 10"/>
            <p:cNvSpPr>
              <a:spLocks noChangeArrowheads="1"/>
            </p:cNvSpPr>
            <p:nvPr/>
          </p:nvSpPr>
          <p:spPr bwMode="auto">
            <a:xfrm>
              <a:off x="3276" y="315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14" name="Rectangle 12"/>
            <p:cNvSpPr>
              <a:spLocks noChangeArrowheads="1"/>
            </p:cNvSpPr>
            <p:nvPr/>
          </p:nvSpPr>
          <p:spPr bwMode="auto">
            <a:xfrm>
              <a:off x="2316" y="315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p:txBody>
        </p:sp>
        <p:sp>
          <p:nvSpPr>
            <p:cNvPr id="15" name="Rectangle 13"/>
            <p:cNvSpPr>
              <a:spLocks noChangeArrowheads="1"/>
            </p:cNvSpPr>
            <p:nvPr/>
          </p:nvSpPr>
          <p:spPr bwMode="auto">
            <a:xfrm>
              <a:off x="183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6" name="Rectangle 14"/>
            <p:cNvSpPr>
              <a:spLocks noChangeArrowheads="1"/>
            </p:cNvSpPr>
            <p:nvPr/>
          </p:nvSpPr>
          <p:spPr bwMode="auto">
            <a:xfrm>
              <a:off x="503" y="3153"/>
              <a:ext cx="1333" cy="230"/>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1</a:t>
              </a:r>
              <a:endParaRPr kumimoji="1" lang="en-US" altLang="zh-CN" sz="2400" b="1" baseline="-25000" dirty="0">
                <a:latin typeface="Times New Roman" panose="02020603050405020304" pitchFamily="18" charset="0"/>
              </a:endParaRPr>
            </a:p>
          </p:txBody>
        </p:sp>
        <p:sp>
          <p:nvSpPr>
            <p:cNvPr id="17" name="Rectangle 15"/>
            <p:cNvSpPr>
              <a:spLocks noChangeArrowheads="1"/>
            </p:cNvSpPr>
            <p:nvPr/>
          </p:nvSpPr>
          <p:spPr bwMode="auto">
            <a:xfrm>
              <a:off x="471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9" name="Rectangle 17"/>
            <p:cNvSpPr>
              <a:spLocks noChangeArrowheads="1"/>
            </p:cNvSpPr>
            <p:nvPr/>
          </p:nvSpPr>
          <p:spPr bwMode="auto">
            <a:xfrm>
              <a:off x="375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0" name="Rectangle 18"/>
            <p:cNvSpPr>
              <a:spLocks noChangeArrowheads="1"/>
            </p:cNvSpPr>
            <p:nvPr/>
          </p:nvSpPr>
          <p:spPr bwMode="auto">
            <a:xfrm>
              <a:off x="327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2" name="Rectangle 20"/>
            <p:cNvSpPr>
              <a:spLocks noChangeArrowheads="1"/>
            </p:cNvSpPr>
            <p:nvPr/>
          </p:nvSpPr>
          <p:spPr bwMode="auto">
            <a:xfrm>
              <a:off x="2316" y="292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p:txBody>
        </p:sp>
        <p:sp>
          <p:nvSpPr>
            <p:cNvPr id="23" name="Rectangle 21"/>
            <p:cNvSpPr>
              <a:spLocks noChangeArrowheads="1"/>
            </p:cNvSpPr>
            <p:nvPr/>
          </p:nvSpPr>
          <p:spPr bwMode="auto">
            <a:xfrm>
              <a:off x="183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4" name="Rectangle 22"/>
            <p:cNvSpPr>
              <a:spLocks noChangeArrowheads="1"/>
            </p:cNvSpPr>
            <p:nvPr/>
          </p:nvSpPr>
          <p:spPr bwMode="auto">
            <a:xfrm>
              <a:off x="503" y="2923"/>
              <a:ext cx="1333" cy="230"/>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1</a:t>
              </a:r>
              <a:endParaRPr kumimoji="1" lang="en-US" altLang="zh-CN" sz="2400" b="1" baseline="-25000" dirty="0">
                <a:latin typeface="Times New Roman" panose="02020603050405020304" pitchFamily="18" charset="0"/>
              </a:endParaRPr>
            </a:p>
          </p:txBody>
        </p:sp>
        <p:sp>
          <p:nvSpPr>
            <p:cNvPr id="25" name="Rectangle 23"/>
            <p:cNvSpPr>
              <a:spLocks noChangeArrowheads="1"/>
            </p:cNvSpPr>
            <p:nvPr/>
          </p:nvSpPr>
          <p:spPr bwMode="auto">
            <a:xfrm>
              <a:off x="471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7" name="Rectangle 25"/>
            <p:cNvSpPr>
              <a:spLocks noChangeArrowheads="1"/>
            </p:cNvSpPr>
            <p:nvPr/>
          </p:nvSpPr>
          <p:spPr bwMode="auto">
            <a:xfrm>
              <a:off x="3756" y="269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p:txBody>
        </p:sp>
        <p:sp>
          <p:nvSpPr>
            <p:cNvPr id="28" name="Rectangle 26"/>
            <p:cNvSpPr>
              <a:spLocks noChangeArrowheads="1"/>
            </p:cNvSpPr>
            <p:nvPr/>
          </p:nvSpPr>
          <p:spPr bwMode="auto">
            <a:xfrm>
              <a:off x="327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0" name="Rectangle 28"/>
            <p:cNvSpPr>
              <a:spLocks noChangeArrowheads="1"/>
            </p:cNvSpPr>
            <p:nvPr/>
          </p:nvSpPr>
          <p:spPr bwMode="auto">
            <a:xfrm>
              <a:off x="231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31" name="Rectangle 29"/>
            <p:cNvSpPr>
              <a:spLocks noChangeArrowheads="1"/>
            </p:cNvSpPr>
            <p:nvPr/>
          </p:nvSpPr>
          <p:spPr bwMode="auto">
            <a:xfrm>
              <a:off x="1836" y="269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32" name="Rectangle 30"/>
            <p:cNvSpPr>
              <a:spLocks noChangeArrowheads="1"/>
            </p:cNvSpPr>
            <p:nvPr/>
          </p:nvSpPr>
          <p:spPr bwMode="auto">
            <a:xfrm>
              <a:off x="503" y="2693"/>
              <a:ext cx="1333" cy="230"/>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0</a:t>
              </a:r>
              <a:endParaRPr kumimoji="1" lang="en-US" altLang="zh-CN" sz="2400" b="1" baseline="-25000" dirty="0">
                <a:latin typeface="Times New Roman" panose="02020603050405020304" pitchFamily="18" charset="0"/>
              </a:endParaRPr>
            </a:p>
          </p:txBody>
        </p:sp>
        <p:sp>
          <p:nvSpPr>
            <p:cNvPr id="33" name="Rectangle 31"/>
            <p:cNvSpPr>
              <a:spLocks noChangeArrowheads="1"/>
            </p:cNvSpPr>
            <p:nvPr/>
          </p:nvSpPr>
          <p:spPr bwMode="auto">
            <a:xfrm>
              <a:off x="471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5" name="Rectangle 33"/>
            <p:cNvSpPr>
              <a:spLocks noChangeArrowheads="1"/>
            </p:cNvSpPr>
            <p:nvPr/>
          </p:nvSpPr>
          <p:spPr bwMode="auto">
            <a:xfrm>
              <a:off x="3756" y="246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p:txBody>
        </p:sp>
        <p:sp>
          <p:nvSpPr>
            <p:cNvPr id="36" name="Rectangle 34"/>
            <p:cNvSpPr>
              <a:spLocks noChangeArrowheads="1"/>
            </p:cNvSpPr>
            <p:nvPr/>
          </p:nvSpPr>
          <p:spPr bwMode="auto">
            <a:xfrm>
              <a:off x="327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8" name="Rectangle 36"/>
            <p:cNvSpPr>
              <a:spLocks noChangeArrowheads="1"/>
            </p:cNvSpPr>
            <p:nvPr/>
          </p:nvSpPr>
          <p:spPr bwMode="auto">
            <a:xfrm>
              <a:off x="231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9" name="Rectangle 37"/>
            <p:cNvSpPr>
              <a:spLocks noChangeArrowheads="1"/>
            </p:cNvSpPr>
            <p:nvPr/>
          </p:nvSpPr>
          <p:spPr bwMode="auto">
            <a:xfrm>
              <a:off x="1836" y="246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40" name="Rectangle 38"/>
            <p:cNvSpPr>
              <a:spLocks noChangeArrowheads="1"/>
            </p:cNvSpPr>
            <p:nvPr/>
          </p:nvSpPr>
          <p:spPr bwMode="auto">
            <a:xfrm>
              <a:off x="503" y="2463"/>
              <a:ext cx="1333" cy="230"/>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0</a:t>
              </a:r>
              <a:endParaRPr kumimoji="1" lang="en-US" altLang="zh-CN" sz="2400" b="1" baseline="-25000" dirty="0">
                <a:latin typeface="Times New Roman" panose="02020603050405020304" pitchFamily="18" charset="0"/>
              </a:endParaRPr>
            </a:p>
          </p:txBody>
        </p:sp>
        <p:sp>
          <p:nvSpPr>
            <p:cNvPr id="41" name="Rectangle 39"/>
            <p:cNvSpPr>
              <a:spLocks noChangeArrowheads="1"/>
            </p:cNvSpPr>
            <p:nvPr/>
          </p:nvSpPr>
          <p:spPr bwMode="auto">
            <a:xfrm>
              <a:off x="4716" y="2233"/>
              <a:ext cx="48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p:txBody>
        </p:sp>
        <p:sp>
          <p:nvSpPr>
            <p:cNvPr id="43" name="Rectangle 41"/>
            <p:cNvSpPr>
              <a:spLocks noChangeArrowheads="1"/>
            </p:cNvSpPr>
            <p:nvPr/>
          </p:nvSpPr>
          <p:spPr bwMode="auto">
            <a:xfrm>
              <a:off x="375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4" name="Rectangle 42"/>
            <p:cNvSpPr>
              <a:spLocks noChangeArrowheads="1"/>
            </p:cNvSpPr>
            <p:nvPr/>
          </p:nvSpPr>
          <p:spPr bwMode="auto">
            <a:xfrm>
              <a:off x="327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6" name="Rectangle 44"/>
            <p:cNvSpPr>
              <a:spLocks noChangeArrowheads="1"/>
            </p:cNvSpPr>
            <p:nvPr/>
          </p:nvSpPr>
          <p:spPr bwMode="auto">
            <a:xfrm>
              <a:off x="231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7" name="Rectangle 45"/>
            <p:cNvSpPr>
              <a:spLocks noChangeArrowheads="1"/>
            </p:cNvSpPr>
            <p:nvPr/>
          </p:nvSpPr>
          <p:spPr bwMode="auto">
            <a:xfrm>
              <a:off x="183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8" name="Rectangle 46"/>
            <p:cNvSpPr>
              <a:spLocks noChangeArrowheads="1"/>
            </p:cNvSpPr>
            <p:nvPr/>
          </p:nvSpPr>
          <p:spPr bwMode="auto">
            <a:xfrm>
              <a:off x="503" y="2233"/>
              <a:ext cx="1333" cy="230"/>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0</a:t>
              </a:r>
              <a:endParaRPr kumimoji="1" lang="en-US" altLang="zh-CN" sz="2400" b="1" baseline="-25000" dirty="0">
                <a:latin typeface="Times New Roman" panose="02020603050405020304" pitchFamily="18" charset="0"/>
              </a:endParaRPr>
            </a:p>
          </p:txBody>
        </p:sp>
        <p:sp>
          <p:nvSpPr>
            <p:cNvPr id="49" name="Rectangle 47"/>
            <p:cNvSpPr>
              <a:spLocks noChangeArrowheads="1"/>
            </p:cNvSpPr>
            <p:nvPr/>
          </p:nvSpPr>
          <p:spPr bwMode="auto">
            <a:xfrm>
              <a:off x="471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sp>
          <p:nvSpPr>
            <p:cNvPr id="51" name="Rectangle 49"/>
            <p:cNvSpPr>
              <a:spLocks noChangeArrowheads="1"/>
            </p:cNvSpPr>
            <p:nvPr/>
          </p:nvSpPr>
          <p:spPr bwMode="auto">
            <a:xfrm>
              <a:off x="375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52" name="Rectangle 50"/>
            <p:cNvSpPr>
              <a:spLocks noChangeArrowheads="1"/>
            </p:cNvSpPr>
            <p:nvPr/>
          </p:nvSpPr>
          <p:spPr bwMode="auto">
            <a:xfrm>
              <a:off x="327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54" name="Rectangle 52"/>
            <p:cNvSpPr>
              <a:spLocks noChangeArrowheads="1"/>
            </p:cNvSpPr>
            <p:nvPr/>
          </p:nvSpPr>
          <p:spPr bwMode="auto">
            <a:xfrm>
              <a:off x="231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55" name="Rectangle 53"/>
            <p:cNvSpPr>
              <a:spLocks noChangeArrowheads="1"/>
            </p:cNvSpPr>
            <p:nvPr/>
          </p:nvSpPr>
          <p:spPr bwMode="auto">
            <a:xfrm>
              <a:off x="1836" y="2003"/>
              <a:ext cx="480" cy="230"/>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2</a:t>
              </a:r>
              <a:r>
                <a:rPr kumimoji="1" lang="en-US" altLang="zh-CN" sz="2400" b="1" i="1" baseline="30000" dirty="0">
                  <a:latin typeface="Times New Roman" panose="02020603050405020304" pitchFamily="18" charset="0"/>
                </a:rPr>
                <a:t>n</a:t>
              </a:r>
              <a:endParaRPr kumimoji="1" lang="en-US" altLang="zh-CN" sz="2400" b="1" i="1" baseline="30000" dirty="0">
                <a:latin typeface="Times New Roman" panose="02020603050405020304" pitchFamily="18" charset="0"/>
              </a:endParaRPr>
            </a:p>
          </p:txBody>
        </p:sp>
        <p:sp>
          <p:nvSpPr>
            <p:cNvPr id="56" name="Rectangle 54"/>
            <p:cNvSpPr>
              <a:spLocks noChangeArrowheads="1"/>
            </p:cNvSpPr>
            <p:nvPr/>
          </p:nvSpPr>
          <p:spPr bwMode="auto">
            <a:xfrm>
              <a:off x="4716" y="1773"/>
              <a:ext cx="480"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p:txBody>
        </p:sp>
        <p:sp>
          <p:nvSpPr>
            <p:cNvPr id="57" name="Rectangle 55"/>
            <p:cNvSpPr>
              <a:spLocks noChangeArrowheads="1"/>
            </p:cNvSpPr>
            <p:nvPr/>
          </p:nvSpPr>
          <p:spPr bwMode="auto">
            <a:xfrm>
              <a:off x="3276" y="1773"/>
              <a:ext cx="1440"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58" name="Rectangle 56"/>
            <p:cNvSpPr>
              <a:spLocks noChangeArrowheads="1"/>
            </p:cNvSpPr>
            <p:nvPr/>
          </p:nvSpPr>
          <p:spPr bwMode="auto">
            <a:xfrm>
              <a:off x="1836" y="1773"/>
              <a:ext cx="1440"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sp>
          <p:nvSpPr>
            <p:cNvPr id="59" name="Rectangle 57"/>
            <p:cNvSpPr>
              <a:spLocks noChangeArrowheads="1"/>
            </p:cNvSpPr>
            <p:nvPr/>
          </p:nvSpPr>
          <p:spPr bwMode="auto">
            <a:xfrm>
              <a:off x="503" y="1773"/>
              <a:ext cx="1333" cy="460"/>
            </a:xfrm>
            <a:prstGeom prst="rect">
              <a:avLst/>
            </a:prstGeom>
            <a:noFill/>
            <a:ln w="9525">
              <a:noFill/>
              <a:miter lim="800000"/>
            </a:ln>
          </p:spPr>
          <p:txBody>
            <a:bodyPr lIns="0" tIns="0" rIns="0" bIns="0"/>
            <a:lstStyle/>
            <a:p>
              <a:pPr algn="ctr">
                <a:lnSpc>
                  <a:spcPct val="150000"/>
                </a:lnSpc>
              </a:pPr>
              <a:r>
                <a:rPr kumimoji="1" lang="zh-CN" altLang="en-US" sz="2400" b="1" dirty="0">
                  <a:latin typeface="Times New Roman" panose="02020603050405020304" pitchFamily="18" charset="0"/>
                </a:rPr>
                <a:t>输入条件</a:t>
              </a:r>
              <a:r>
                <a:rPr kumimoji="1" lang="en-US" altLang="zh-CN" sz="2400" b="1" dirty="0">
                  <a:latin typeface="Times New Roman" panose="02020603050405020304" pitchFamily="18" charset="0"/>
                </a:rPr>
                <a:t>X</a:t>
              </a:r>
              <a:endParaRPr kumimoji="1" lang="zh-CN" altLang="en-US" sz="2400" b="1" dirty="0">
                <a:latin typeface="Times New Roman" panose="02020603050405020304" pitchFamily="18" charset="0"/>
              </a:endParaRPr>
            </a:p>
          </p:txBody>
        </p:sp>
        <p:sp>
          <p:nvSpPr>
            <p:cNvPr id="60" name="Line 58"/>
            <p:cNvSpPr>
              <a:spLocks noChangeShapeType="1"/>
            </p:cNvSpPr>
            <p:nvPr/>
          </p:nvSpPr>
          <p:spPr bwMode="auto">
            <a:xfrm>
              <a:off x="503" y="1773"/>
              <a:ext cx="4693" cy="0"/>
            </a:xfrm>
            <a:prstGeom prst="line">
              <a:avLst/>
            </a:prstGeom>
            <a:noFill/>
            <a:ln w="28575" cap="sq">
              <a:solidFill>
                <a:schemeClr val="tx1"/>
              </a:solidFill>
              <a:round/>
            </a:ln>
          </p:spPr>
          <p:txBody>
            <a:bodyPr lIns="0" tIns="0" rIns="0" bIns="0">
              <a:spAutoFit/>
            </a:bodyPr>
            <a:lstStyle/>
            <a:p>
              <a:endParaRPr lang="zh-CN" altLang="en-US"/>
            </a:p>
          </p:txBody>
        </p:sp>
        <p:sp>
          <p:nvSpPr>
            <p:cNvPr id="61" name="Line 59"/>
            <p:cNvSpPr>
              <a:spLocks noChangeShapeType="1"/>
            </p:cNvSpPr>
            <p:nvPr/>
          </p:nvSpPr>
          <p:spPr bwMode="auto">
            <a:xfrm>
              <a:off x="503" y="2233"/>
              <a:ext cx="4693" cy="0"/>
            </a:xfrm>
            <a:prstGeom prst="line">
              <a:avLst/>
            </a:prstGeom>
            <a:noFill/>
            <a:ln w="12700">
              <a:solidFill>
                <a:schemeClr val="tx1"/>
              </a:solidFill>
              <a:round/>
            </a:ln>
          </p:spPr>
          <p:txBody>
            <a:bodyPr lIns="0" tIns="0" rIns="0" bIns="0">
              <a:spAutoFit/>
            </a:bodyPr>
            <a:lstStyle/>
            <a:p>
              <a:endParaRPr lang="zh-CN" altLang="en-US"/>
            </a:p>
          </p:txBody>
        </p:sp>
        <p:sp>
          <p:nvSpPr>
            <p:cNvPr id="63" name="Line 61"/>
            <p:cNvSpPr>
              <a:spLocks noChangeShapeType="1"/>
            </p:cNvSpPr>
            <p:nvPr/>
          </p:nvSpPr>
          <p:spPr bwMode="auto">
            <a:xfrm>
              <a:off x="503" y="1773"/>
              <a:ext cx="0" cy="1860"/>
            </a:xfrm>
            <a:prstGeom prst="line">
              <a:avLst/>
            </a:prstGeom>
            <a:noFill/>
            <a:ln w="28575" cap="sq">
              <a:solidFill>
                <a:schemeClr val="tx1"/>
              </a:solidFill>
              <a:round/>
            </a:ln>
          </p:spPr>
          <p:txBody>
            <a:bodyPr lIns="0" tIns="0" rIns="0" bIns="0">
              <a:spAutoFit/>
            </a:bodyPr>
            <a:lstStyle/>
            <a:p>
              <a:endParaRPr lang="zh-CN" altLang="en-US"/>
            </a:p>
          </p:txBody>
        </p:sp>
        <p:sp>
          <p:nvSpPr>
            <p:cNvPr id="64" name="Line 62"/>
            <p:cNvSpPr>
              <a:spLocks noChangeShapeType="1"/>
            </p:cNvSpPr>
            <p:nvPr/>
          </p:nvSpPr>
          <p:spPr bwMode="auto">
            <a:xfrm>
              <a:off x="1836" y="1773"/>
              <a:ext cx="0" cy="1860"/>
            </a:xfrm>
            <a:prstGeom prst="line">
              <a:avLst/>
            </a:prstGeom>
            <a:noFill/>
            <a:ln w="12700">
              <a:solidFill>
                <a:schemeClr val="tx1"/>
              </a:solidFill>
              <a:round/>
            </a:ln>
          </p:spPr>
          <p:txBody>
            <a:bodyPr lIns="0" tIns="0" rIns="0" bIns="0">
              <a:spAutoFit/>
            </a:bodyPr>
            <a:lstStyle/>
            <a:p>
              <a:endParaRPr lang="zh-CN" altLang="en-US"/>
            </a:p>
          </p:txBody>
        </p:sp>
        <p:sp>
          <p:nvSpPr>
            <p:cNvPr id="65" name="Line 63"/>
            <p:cNvSpPr>
              <a:spLocks noChangeShapeType="1"/>
            </p:cNvSpPr>
            <p:nvPr/>
          </p:nvSpPr>
          <p:spPr bwMode="auto">
            <a:xfrm>
              <a:off x="3276" y="1773"/>
              <a:ext cx="0" cy="1860"/>
            </a:xfrm>
            <a:prstGeom prst="line">
              <a:avLst/>
            </a:prstGeom>
            <a:noFill/>
            <a:ln w="12700">
              <a:solidFill>
                <a:schemeClr val="tx1"/>
              </a:solidFill>
              <a:round/>
            </a:ln>
          </p:spPr>
          <p:txBody>
            <a:bodyPr lIns="0" tIns="0" rIns="0" bIns="0">
              <a:spAutoFit/>
            </a:bodyPr>
            <a:lstStyle/>
            <a:p>
              <a:endParaRPr lang="zh-CN" altLang="en-US"/>
            </a:p>
          </p:txBody>
        </p:sp>
        <p:sp>
          <p:nvSpPr>
            <p:cNvPr id="66" name="Line 64"/>
            <p:cNvSpPr>
              <a:spLocks noChangeShapeType="1"/>
            </p:cNvSpPr>
            <p:nvPr/>
          </p:nvSpPr>
          <p:spPr bwMode="auto">
            <a:xfrm>
              <a:off x="4716" y="1773"/>
              <a:ext cx="0" cy="1860"/>
            </a:xfrm>
            <a:prstGeom prst="line">
              <a:avLst/>
            </a:prstGeom>
            <a:noFill/>
            <a:ln w="12700">
              <a:solidFill>
                <a:schemeClr val="tx1"/>
              </a:solidFill>
              <a:round/>
            </a:ln>
          </p:spPr>
          <p:txBody>
            <a:bodyPr lIns="0" tIns="0" rIns="0" bIns="0">
              <a:spAutoFit/>
            </a:bodyPr>
            <a:lstStyle/>
            <a:p>
              <a:endParaRPr lang="zh-CN" altLang="en-US"/>
            </a:p>
          </p:txBody>
        </p:sp>
        <p:sp>
          <p:nvSpPr>
            <p:cNvPr id="67" name="Line 65"/>
            <p:cNvSpPr>
              <a:spLocks noChangeShapeType="1"/>
            </p:cNvSpPr>
            <p:nvPr/>
          </p:nvSpPr>
          <p:spPr bwMode="auto">
            <a:xfrm>
              <a:off x="5196" y="1773"/>
              <a:ext cx="0" cy="1860"/>
            </a:xfrm>
            <a:prstGeom prst="line">
              <a:avLst/>
            </a:prstGeom>
            <a:noFill/>
            <a:ln w="28575" cap="sq">
              <a:solidFill>
                <a:schemeClr val="tx1"/>
              </a:solidFill>
              <a:round/>
            </a:ln>
          </p:spPr>
          <p:txBody>
            <a:bodyPr lIns="0" tIns="0" rIns="0" bIns="0">
              <a:spAutoFit/>
            </a:bodyPr>
            <a:lstStyle/>
            <a:p>
              <a:endParaRPr lang="zh-CN" altLang="en-US"/>
            </a:p>
          </p:txBody>
        </p:sp>
        <p:sp>
          <p:nvSpPr>
            <p:cNvPr id="68" name="Line 66"/>
            <p:cNvSpPr>
              <a:spLocks noChangeShapeType="1"/>
            </p:cNvSpPr>
            <p:nvPr/>
          </p:nvSpPr>
          <p:spPr bwMode="auto">
            <a:xfrm>
              <a:off x="1836" y="2003"/>
              <a:ext cx="3360" cy="0"/>
            </a:xfrm>
            <a:prstGeom prst="line">
              <a:avLst/>
            </a:prstGeom>
            <a:noFill/>
            <a:ln w="12700">
              <a:solidFill>
                <a:schemeClr val="tx1"/>
              </a:solidFill>
              <a:round/>
            </a:ln>
          </p:spPr>
          <p:txBody>
            <a:bodyPr lIns="0" tIns="0" rIns="0" bIns="0">
              <a:spAutoFit/>
            </a:bodyPr>
            <a:lstStyle/>
            <a:p>
              <a:endParaRPr lang="zh-CN" altLang="en-US"/>
            </a:p>
          </p:txBody>
        </p:sp>
      </p:grpSp>
      <p:sp>
        <p:nvSpPr>
          <p:cNvPr id="70" name="Rectangle 7"/>
          <p:cNvSpPr>
            <a:spLocks noChangeArrowheads="1"/>
          </p:cNvSpPr>
          <p:nvPr/>
        </p:nvSpPr>
        <p:spPr bwMode="auto">
          <a:xfrm>
            <a:off x="7473923" y="5635643"/>
            <a:ext cx="7620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1" name="Rectangle 9"/>
          <p:cNvSpPr>
            <a:spLocks noChangeArrowheads="1"/>
          </p:cNvSpPr>
          <p:nvPr/>
        </p:nvSpPr>
        <p:spPr bwMode="auto">
          <a:xfrm>
            <a:off x="5949923" y="5635643"/>
            <a:ext cx="762000" cy="365125"/>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72" name="Rectangle 10"/>
          <p:cNvSpPr>
            <a:spLocks noChangeArrowheads="1"/>
          </p:cNvSpPr>
          <p:nvPr/>
        </p:nvSpPr>
        <p:spPr bwMode="auto">
          <a:xfrm>
            <a:off x="5187923" y="5635643"/>
            <a:ext cx="762000" cy="365125"/>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73" name="Rectangle 12"/>
          <p:cNvSpPr>
            <a:spLocks noChangeArrowheads="1"/>
          </p:cNvSpPr>
          <p:nvPr/>
        </p:nvSpPr>
        <p:spPr bwMode="auto">
          <a:xfrm>
            <a:off x="3663923" y="5635643"/>
            <a:ext cx="762000" cy="365125"/>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1</a:t>
            </a:r>
            <a:endParaRPr kumimoji="1" lang="en-US" altLang="zh-CN" sz="2400" b="1" dirty="0">
              <a:latin typeface="Times New Roman" panose="02020603050405020304" pitchFamily="18" charset="0"/>
            </a:endParaRPr>
          </a:p>
        </p:txBody>
      </p:sp>
      <p:sp>
        <p:nvSpPr>
          <p:cNvPr id="74" name="Rectangle 13"/>
          <p:cNvSpPr>
            <a:spLocks noChangeArrowheads="1"/>
          </p:cNvSpPr>
          <p:nvPr/>
        </p:nvSpPr>
        <p:spPr bwMode="auto">
          <a:xfrm>
            <a:off x="2901923" y="5635643"/>
            <a:ext cx="762000"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5" name="Rectangle 14"/>
          <p:cNvSpPr>
            <a:spLocks noChangeArrowheads="1"/>
          </p:cNvSpPr>
          <p:nvPr/>
        </p:nvSpPr>
        <p:spPr bwMode="auto">
          <a:xfrm>
            <a:off x="785786" y="5635643"/>
            <a:ext cx="2116137" cy="365125"/>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1</a:t>
            </a:r>
            <a:endParaRPr kumimoji="1" lang="en-US" altLang="zh-CN" sz="2400" b="1" baseline="-25000" dirty="0">
              <a:latin typeface="Times New Roman" panose="02020603050405020304" pitchFamily="18" charset="0"/>
            </a:endParaRPr>
          </a:p>
        </p:txBody>
      </p:sp>
      <p:sp>
        <p:nvSpPr>
          <p:cNvPr id="76" name="Line 58"/>
          <p:cNvSpPr>
            <a:spLocks noChangeShapeType="1"/>
          </p:cNvSpPr>
          <p:nvPr/>
        </p:nvSpPr>
        <p:spPr bwMode="auto">
          <a:xfrm>
            <a:off x="785786" y="6000768"/>
            <a:ext cx="7450137" cy="0"/>
          </a:xfrm>
          <a:prstGeom prst="line">
            <a:avLst/>
          </a:prstGeom>
          <a:noFill/>
          <a:ln w="28575" cap="sq">
            <a:solidFill>
              <a:schemeClr val="tx1"/>
            </a:solidFill>
            <a:round/>
          </a:ln>
        </p:spPr>
        <p:txBody>
          <a:bodyPr lIns="0" tIns="0" rIns="0" bIns="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p:bldP spid="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98500" y="260350"/>
            <a:ext cx="5991225" cy="457200"/>
          </a:xfrm>
          <a:prstGeom prst="rect">
            <a:avLst/>
          </a:prstGeom>
          <a:noFill/>
          <a:ln w="9525">
            <a:noFill/>
            <a:miter lim="800000"/>
          </a:ln>
        </p:spPr>
        <p:txBody>
          <a:bodyPr>
            <a:spAutoFit/>
          </a:bodyPr>
          <a:lstStyle/>
          <a:p>
            <a:pPr marL="457200" indent="-457200"/>
            <a:r>
              <a:rPr kumimoji="1" lang="en-US" altLang="zh-CN" sz="2400" b="1" dirty="0">
                <a:latin typeface="Times New Roman" panose="02020603050405020304" pitchFamily="18" charset="0"/>
                <a:ea typeface="黑体" panose="02010609060101010101" pitchFamily="49" charset="-122"/>
              </a:rPr>
              <a:t>4.  </a:t>
            </a:r>
            <a:r>
              <a:rPr kumimoji="1" lang="en-US" altLang="zh-CN" sz="2400" b="1" i="1" dirty="0">
                <a:latin typeface="Times New Roman" panose="02020603050405020304" pitchFamily="18" charset="0"/>
              </a:rPr>
              <a:t>SR </a:t>
            </a:r>
            <a:r>
              <a:rPr kumimoji="1" lang="zh-CN" altLang="en-US" sz="2400" b="1" dirty="0">
                <a:latin typeface="Times New Roman" panose="02020603050405020304" pitchFamily="18" charset="0"/>
              </a:rPr>
              <a:t>锁存器的状态方程 </a:t>
            </a:r>
            <a:endParaRPr kumimoji="1" lang="zh-CN" altLang="en-US" sz="2400" b="1" dirty="0">
              <a:latin typeface="Times New Roman" panose="02020603050405020304" pitchFamily="18" charset="0"/>
            </a:endParaRPr>
          </a:p>
        </p:txBody>
      </p:sp>
      <p:grpSp>
        <p:nvGrpSpPr>
          <p:cNvPr id="3" name="Group 3"/>
          <p:cNvGrpSpPr/>
          <p:nvPr/>
        </p:nvGrpSpPr>
        <p:grpSpPr bwMode="auto">
          <a:xfrm>
            <a:off x="1371600" y="5224016"/>
            <a:ext cx="2667000" cy="730250"/>
            <a:chOff x="1040" y="3764"/>
            <a:chExt cx="1680" cy="460"/>
          </a:xfrm>
        </p:grpSpPr>
        <p:sp>
          <p:nvSpPr>
            <p:cNvPr id="7288" name="Rectangle 4"/>
            <p:cNvSpPr>
              <a:spLocks noChangeArrowheads="1"/>
            </p:cNvSpPr>
            <p:nvPr/>
          </p:nvSpPr>
          <p:spPr bwMode="auto">
            <a:xfrm>
              <a:off x="1456" y="3994"/>
              <a:ext cx="408"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9" name="Rectangle 5"/>
            <p:cNvSpPr>
              <a:spLocks noChangeArrowheads="1"/>
            </p:cNvSpPr>
            <p:nvPr/>
          </p:nvSpPr>
          <p:spPr bwMode="auto">
            <a:xfrm>
              <a:off x="1040" y="3994"/>
              <a:ext cx="416"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90" name="Rectangle 6"/>
            <p:cNvSpPr>
              <a:spLocks noChangeArrowheads="1"/>
            </p:cNvSpPr>
            <p:nvPr/>
          </p:nvSpPr>
          <p:spPr bwMode="auto">
            <a:xfrm>
              <a:off x="1456" y="3764"/>
              <a:ext cx="408"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91" name="Rectangle 7"/>
            <p:cNvSpPr>
              <a:spLocks noChangeArrowheads="1"/>
            </p:cNvSpPr>
            <p:nvPr/>
          </p:nvSpPr>
          <p:spPr bwMode="auto">
            <a:xfrm>
              <a:off x="1040" y="3764"/>
              <a:ext cx="416"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92" name="Rectangle 8"/>
            <p:cNvSpPr>
              <a:spLocks noChangeArrowheads="1"/>
            </p:cNvSpPr>
            <p:nvPr/>
          </p:nvSpPr>
          <p:spPr bwMode="auto">
            <a:xfrm>
              <a:off x="2288" y="376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93" name="Rectangle 9"/>
            <p:cNvSpPr>
              <a:spLocks noChangeArrowheads="1"/>
            </p:cNvSpPr>
            <p:nvPr/>
          </p:nvSpPr>
          <p:spPr bwMode="auto">
            <a:xfrm>
              <a:off x="1864" y="376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94" name="Rectangle 10"/>
            <p:cNvSpPr>
              <a:spLocks noChangeArrowheads="1"/>
            </p:cNvSpPr>
            <p:nvPr/>
          </p:nvSpPr>
          <p:spPr bwMode="auto">
            <a:xfrm>
              <a:off x="2288" y="399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95" name="Rectangle 11"/>
            <p:cNvSpPr>
              <a:spLocks noChangeArrowheads="1"/>
            </p:cNvSpPr>
            <p:nvPr/>
          </p:nvSpPr>
          <p:spPr bwMode="auto">
            <a:xfrm>
              <a:off x="1864" y="399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96" name="Line 12"/>
            <p:cNvSpPr>
              <a:spLocks noChangeShapeType="1"/>
            </p:cNvSpPr>
            <p:nvPr/>
          </p:nvSpPr>
          <p:spPr bwMode="auto">
            <a:xfrm>
              <a:off x="1040" y="3764"/>
              <a:ext cx="1680" cy="0"/>
            </a:xfrm>
            <a:prstGeom prst="line">
              <a:avLst/>
            </a:prstGeom>
            <a:noFill/>
            <a:ln w="12700">
              <a:solidFill>
                <a:schemeClr val="tx1"/>
              </a:solidFill>
              <a:round/>
            </a:ln>
          </p:spPr>
          <p:txBody>
            <a:bodyPr lIns="0" tIns="0" rIns="0" bIns="0">
              <a:spAutoFit/>
            </a:bodyPr>
            <a:lstStyle/>
            <a:p>
              <a:endParaRPr lang="zh-CN" altLang="en-US"/>
            </a:p>
          </p:txBody>
        </p:sp>
        <p:sp>
          <p:nvSpPr>
            <p:cNvPr id="7297" name="Line 13"/>
            <p:cNvSpPr>
              <a:spLocks noChangeShapeType="1"/>
            </p:cNvSpPr>
            <p:nvPr/>
          </p:nvSpPr>
          <p:spPr bwMode="auto">
            <a:xfrm>
              <a:off x="1040" y="4224"/>
              <a:ext cx="1668" cy="0"/>
            </a:xfrm>
            <a:prstGeom prst="line">
              <a:avLst/>
            </a:prstGeom>
            <a:noFill/>
            <a:ln w="28575" cap="sq">
              <a:solidFill>
                <a:schemeClr val="tx1"/>
              </a:solidFill>
              <a:round/>
            </a:ln>
          </p:spPr>
          <p:txBody>
            <a:bodyPr lIns="0" tIns="0" rIns="0" bIns="0">
              <a:spAutoFit/>
            </a:bodyPr>
            <a:lstStyle/>
            <a:p>
              <a:endParaRPr lang="zh-CN" altLang="en-US"/>
            </a:p>
          </p:txBody>
        </p:sp>
      </p:grpSp>
      <p:grpSp>
        <p:nvGrpSpPr>
          <p:cNvPr id="14" name="Group 14"/>
          <p:cNvGrpSpPr/>
          <p:nvPr/>
        </p:nvGrpSpPr>
        <p:grpSpPr bwMode="auto">
          <a:xfrm>
            <a:off x="1384300" y="3398391"/>
            <a:ext cx="2676525" cy="1095375"/>
            <a:chOff x="1040" y="2614"/>
            <a:chExt cx="1686" cy="690"/>
          </a:xfrm>
        </p:grpSpPr>
        <p:sp>
          <p:nvSpPr>
            <p:cNvPr id="7274" name="Rectangle 15"/>
            <p:cNvSpPr>
              <a:spLocks noChangeArrowheads="1"/>
            </p:cNvSpPr>
            <p:nvPr/>
          </p:nvSpPr>
          <p:spPr bwMode="auto">
            <a:xfrm>
              <a:off x="1456" y="2614"/>
              <a:ext cx="40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75" name="Rectangle 16"/>
            <p:cNvSpPr>
              <a:spLocks noChangeArrowheads="1"/>
            </p:cNvSpPr>
            <p:nvPr/>
          </p:nvSpPr>
          <p:spPr bwMode="auto">
            <a:xfrm>
              <a:off x="1040" y="2614"/>
              <a:ext cx="41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76" name="Rectangle 17"/>
            <p:cNvSpPr>
              <a:spLocks noChangeArrowheads="1"/>
            </p:cNvSpPr>
            <p:nvPr/>
          </p:nvSpPr>
          <p:spPr bwMode="auto">
            <a:xfrm>
              <a:off x="1864" y="261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77" name="Rectangle 18"/>
            <p:cNvSpPr>
              <a:spLocks noChangeArrowheads="1"/>
            </p:cNvSpPr>
            <p:nvPr/>
          </p:nvSpPr>
          <p:spPr bwMode="auto">
            <a:xfrm>
              <a:off x="2288" y="261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78" name="Rectangle 19"/>
            <p:cNvSpPr>
              <a:spLocks noChangeArrowheads="1"/>
            </p:cNvSpPr>
            <p:nvPr/>
          </p:nvSpPr>
          <p:spPr bwMode="auto">
            <a:xfrm>
              <a:off x="1456" y="3074"/>
              <a:ext cx="40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79" name="Rectangle 20"/>
            <p:cNvSpPr>
              <a:spLocks noChangeArrowheads="1"/>
            </p:cNvSpPr>
            <p:nvPr/>
          </p:nvSpPr>
          <p:spPr bwMode="auto">
            <a:xfrm>
              <a:off x="1040" y="3074"/>
              <a:ext cx="41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0" name="Rectangle 21"/>
            <p:cNvSpPr>
              <a:spLocks noChangeArrowheads="1"/>
            </p:cNvSpPr>
            <p:nvPr/>
          </p:nvSpPr>
          <p:spPr bwMode="auto">
            <a:xfrm>
              <a:off x="1456" y="2844"/>
              <a:ext cx="40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1" name="Rectangle 22"/>
            <p:cNvSpPr>
              <a:spLocks noChangeArrowheads="1"/>
            </p:cNvSpPr>
            <p:nvPr/>
          </p:nvSpPr>
          <p:spPr bwMode="auto">
            <a:xfrm>
              <a:off x="1040" y="2844"/>
              <a:ext cx="41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2" name="Rectangle 23"/>
            <p:cNvSpPr>
              <a:spLocks noChangeArrowheads="1"/>
            </p:cNvSpPr>
            <p:nvPr/>
          </p:nvSpPr>
          <p:spPr bwMode="auto">
            <a:xfrm>
              <a:off x="1864" y="307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3" name="Rectangle 24"/>
            <p:cNvSpPr>
              <a:spLocks noChangeArrowheads="1"/>
            </p:cNvSpPr>
            <p:nvPr/>
          </p:nvSpPr>
          <p:spPr bwMode="auto">
            <a:xfrm>
              <a:off x="1864" y="284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4" name="Rectangle 25"/>
            <p:cNvSpPr>
              <a:spLocks noChangeArrowheads="1"/>
            </p:cNvSpPr>
            <p:nvPr/>
          </p:nvSpPr>
          <p:spPr bwMode="auto">
            <a:xfrm>
              <a:off x="2288" y="307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5" name="Rectangle 26"/>
            <p:cNvSpPr>
              <a:spLocks noChangeArrowheads="1"/>
            </p:cNvSpPr>
            <p:nvPr/>
          </p:nvSpPr>
          <p:spPr bwMode="auto">
            <a:xfrm>
              <a:off x="2288" y="284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7286" name="Line 27"/>
            <p:cNvSpPr>
              <a:spLocks noChangeShapeType="1"/>
            </p:cNvSpPr>
            <p:nvPr/>
          </p:nvSpPr>
          <p:spPr bwMode="auto">
            <a:xfrm>
              <a:off x="1040" y="2844"/>
              <a:ext cx="1686" cy="0"/>
            </a:xfrm>
            <a:prstGeom prst="line">
              <a:avLst/>
            </a:prstGeom>
            <a:noFill/>
            <a:ln w="12700">
              <a:solidFill>
                <a:schemeClr val="tx1"/>
              </a:solidFill>
              <a:round/>
            </a:ln>
          </p:spPr>
          <p:txBody>
            <a:bodyPr lIns="0" tIns="0" rIns="0" bIns="0">
              <a:spAutoFit/>
            </a:bodyPr>
            <a:lstStyle/>
            <a:p>
              <a:endParaRPr lang="zh-CN" altLang="en-US"/>
            </a:p>
          </p:txBody>
        </p:sp>
        <p:sp>
          <p:nvSpPr>
            <p:cNvPr id="7287" name="Line 28"/>
            <p:cNvSpPr>
              <a:spLocks noChangeShapeType="1"/>
            </p:cNvSpPr>
            <p:nvPr/>
          </p:nvSpPr>
          <p:spPr bwMode="auto">
            <a:xfrm>
              <a:off x="1040" y="3304"/>
              <a:ext cx="1680" cy="0"/>
            </a:xfrm>
            <a:prstGeom prst="line">
              <a:avLst/>
            </a:prstGeom>
            <a:noFill/>
            <a:ln w="12700">
              <a:solidFill>
                <a:schemeClr val="tx1"/>
              </a:solidFill>
              <a:round/>
            </a:ln>
          </p:spPr>
          <p:txBody>
            <a:bodyPr lIns="0" tIns="0" rIns="0" bIns="0">
              <a:spAutoFit/>
            </a:bodyPr>
            <a:lstStyle/>
            <a:p>
              <a:endParaRPr lang="zh-CN" altLang="en-US"/>
            </a:p>
          </p:txBody>
        </p:sp>
      </p:grpSp>
      <p:sp>
        <p:nvSpPr>
          <p:cNvPr id="76" name="Rectangle 76" descr="窄竖线"/>
          <p:cNvSpPr>
            <a:spLocks noChangeArrowheads="1"/>
          </p:cNvSpPr>
          <p:nvPr/>
        </p:nvSpPr>
        <p:spPr bwMode="auto">
          <a:xfrm>
            <a:off x="573088" y="3172966"/>
            <a:ext cx="481012" cy="1917700"/>
          </a:xfrm>
          <a:prstGeom prst="rect">
            <a:avLst/>
          </a:prstGeom>
          <a:pattFill prst="narVert">
            <a:fgClr>
              <a:srgbClr val="00CC00"/>
            </a:fgClr>
            <a:bgClr>
              <a:srgbClr val="FFFFFF"/>
            </a:bgClr>
          </a:pattFill>
          <a:ln w="9525">
            <a:noFill/>
            <a:miter lim="800000"/>
          </a:ln>
        </p:spPr>
        <p:txBody>
          <a:bodyPr lIns="90000" tIns="46800" rIns="90000" bIns="46800">
            <a:spAutoFit/>
          </a:bodyPr>
          <a:lstStyle/>
          <a:p>
            <a:pPr marL="457200" indent="-457200">
              <a:spcBef>
                <a:spcPct val="100000"/>
              </a:spcBef>
            </a:pPr>
            <a:r>
              <a:rPr kumimoji="1" lang="zh-CN" altLang="en-US" sz="2400" b="1">
                <a:latin typeface="Times New Roman" panose="02020603050405020304" pitchFamily="18" charset="0"/>
              </a:rPr>
              <a:t>功</a:t>
            </a:r>
            <a:endParaRPr kumimoji="1" lang="zh-CN" altLang="en-US" sz="2400" b="1">
              <a:latin typeface="Times New Roman" panose="02020603050405020304" pitchFamily="18" charset="0"/>
            </a:endParaRPr>
          </a:p>
          <a:p>
            <a:pPr marL="457200" indent="-457200">
              <a:spcBef>
                <a:spcPct val="100000"/>
              </a:spcBef>
            </a:pPr>
            <a:r>
              <a:rPr kumimoji="1" lang="zh-CN" altLang="en-US" sz="2400" b="1">
                <a:latin typeface="Times New Roman" panose="02020603050405020304" pitchFamily="18" charset="0"/>
              </a:rPr>
              <a:t>能</a:t>
            </a:r>
            <a:endParaRPr kumimoji="1" lang="zh-CN" altLang="en-US" sz="2400" b="1">
              <a:latin typeface="Times New Roman" panose="02020603050405020304" pitchFamily="18" charset="0"/>
            </a:endParaRPr>
          </a:p>
          <a:p>
            <a:pPr marL="457200" indent="-457200" algn="ctr">
              <a:spcBef>
                <a:spcPct val="100000"/>
              </a:spcBef>
            </a:pPr>
            <a:r>
              <a:rPr kumimoji="1" lang="zh-CN" altLang="en-US" sz="2400" b="1">
                <a:latin typeface="Times New Roman" panose="02020603050405020304" pitchFamily="18" charset="0"/>
              </a:rPr>
              <a:t>表</a:t>
            </a:r>
            <a:endParaRPr kumimoji="1" lang="zh-CN" altLang="en-US" sz="2400" b="1">
              <a:latin typeface="Times New Roman" panose="02020603050405020304" pitchFamily="18" charset="0"/>
            </a:endParaRPr>
          </a:p>
        </p:txBody>
      </p:sp>
      <p:sp>
        <p:nvSpPr>
          <p:cNvPr id="112" name="AutoShape 112"/>
          <p:cNvSpPr>
            <a:spLocks noChangeArrowheads="1"/>
          </p:cNvSpPr>
          <p:nvPr/>
        </p:nvSpPr>
        <p:spPr bwMode="auto">
          <a:xfrm rot="16200000">
            <a:off x="6586538" y="3344416"/>
            <a:ext cx="566738" cy="1309687"/>
          </a:xfrm>
          <a:prstGeom prst="roundRect">
            <a:avLst>
              <a:gd name="adj" fmla="val 46199"/>
            </a:avLst>
          </a:prstGeom>
          <a:noFill/>
          <a:ln w="57150">
            <a:solidFill>
              <a:schemeClr val="accent1"/>
            </a:solidFill>
            <a:round/>
          </a:ln>
        </p:spPr>
        <p:txBody>
          <a:bodyPr anchor="ctr">
            <a:spAutoFit/>
          </a:bodyPr>
          <a:lstStyle/>
          <a:p>
            <a:endParaRPr lang="zh-CN" altLang="en-US"/>
          </a:p>
        </p:txBody>
      </p:sp>
      <p:sp>
        <p:nvSpPr>
          <p:cNvPr id="113" name="AutoShape 113"/>
          <p:cNvSpPr>
            <a:spLocks noChangeArrowheads="1"/>
          </p:cNvSpPr>
          <p:nvPr/>
        </p:nvSpPr>
        <p:spPr bwMode="auto">
          <a:xfrm>
            <a:off x="5500688" y="3072954"/>
            <a:ext cx="1316037" cy="1223962"/>
          </a:xfrm>
          <a:prstGeom prst="roundRect">
            <a:avLst>
              <a:gd name="adj" fmla="val 46199"/>
            </a:avLst>
          </a:prstGeom>
          <a:noFill/>
          <a:ln w="57150">
            <a:solidFill>
              <a:srgbClr val="669900"/>
            </a:solidFill>
            <a:round/>
          </a:ln>
        </p:spPr>
        <p:txBody>
          <a:bodyPr anchor="ctr">
            <a:spAutoFit/>
          </a:bodyPr>
          <a:lstStyle/>
          <a:p>
            <a:endParaRPr lang="zh-CN" altLang="en-US"/>
          </a:p>
        </p:txBody>
      </p:sp>
      <p:grpSp>
        <p:nvGrpSpPr>
          <p:cNvPr id="150530" name="Group 114"/>
          <p:cNvGrpSpPr/>
          <p:nvPr/>
        </p:nvGrpSpPr>
        <p:grpSpPr bwMode="auto">
          <a:xfrm>
            <a:off x="4500563" y="4783162"/>
            <a:ext cx="4044950" cy="525463"/>
            <a:chOff x="2754" y="3124"/>
            <a:chExt cx="2548" cy="331"/>
          </a:xfrm>
        </p:grpSpPr>
        <p:sp>
          <p:nvSpPr>
            <p:cNvPr id="7196" name="Rectangle 115"/>
            <p:cNvSpPr>
              <a:spLocks noChangeArrowheads="1"/>
            </p:cNvSpPr>
            <p:nvPr/>
          </p:nvSpPr>
          <p:spPr bwMode="auto">
            <a:xfrm>
              <a:off x="2754" y="3124"/>
              <a:ext cx="2548" cy="268"/>
            </a:xfrm>
            <a:prstGeom prst="rect">
              <a:avLst/>
            </a:prstGeom>
            <a:solidFill>
              <a:srgbClr val="FFFFFF"/>
            </a:solidFill>
            <a:ln w="9525">
              <a:noFill/>
              <a:miter lim="800000"/>
            </a:ln>
          </p:spPr>
          <p:txBody>
            <a:bodyPr wrap="none" anchor="ctr"/>
            <a:lstStyle/>
            <a:p>
              <a:endParaRPr lang="zh-CN" altLang="en-US"/>
            </a:p>
          </p:txBody>
        </p:sp>
        <p:sp>
          <p:nvSpPr>
            <p:cNvPr id="7197" name="AutoShape 116"/>
            <p:cNvSpPr>
              <a:spLocks noChangeArrowheads="1"/>
            </p:cNvSpPr>
            <p:nvPr/>
          </p:nvSpPr>
          <p:spPr bwMode="auto">
            <a:xfrm rot="5400000" flipV="1">
              <a:off x="3922" y="3191"/>
              <a:ext cx="288" cy="240"/>
            </a:xfrm>
            <a:prstGeom prst="rightArrow">
              <a:avLst>
                <a:gd name="adj1" fmla="val 50843"/>
                <a:gd name="adj2" fmla="val 43333"/>
              </a:avLst>
            </a:prstGeom>
            <a:solidFill>
              <a:srgbClr val="99CC00"/>
            </a:solidFill>
            <a:ln w="9525">
              <a:solidFill>
                <a:schemeClr val="tx1"/>
              </a:solidFill>
              <a:miter lim="800000"/>
            </a:ln>
          </p:spPr>
          <p:txBody>
            <a:bodyPr anchor="ctr">
              <a:spAutoFit/>
            </a:bodyPr>
            <a:lstStyle/>
            <a:p>
              <a:endParaRPr lang="zh-CN" altLang="en-US"/>
            </a:p>
          </p:txBody>
        </p:sp>
      </p:grpSp>
      <p:sp>
        <p:nvSpPr>
          <p:cNvPr id="123" name="Oval 123"/>
          <p:cNvSpPr>
            <a:spLocks noChangeArrowheads="1"/>
          </p:cNvSpPr>
          <p:nvPr/>
        </p:nvSpPr>
        <p:spPr bwMode="auto">
          <a:xfrm>
            <a:off x="1398588" y="885825"/>
            <a:ext cx="6069012" cy="1066800"/>
          </a:xfrm>
          <a:prstGeom prst="ellipse">
            <a:avLst/>
          </a:prstGeom>
          <a:solidFill>
            <a:srgbClr val="CCCCFF">
              <a:alpha val="50195"/>
            </a:srgbClr>
          </a:solidFill>
          <a:ln w="9525">
            <a:solidFill>
              <a:schemeClr val="tx1"/>
            </a:solidFill>
            <a:round/>
          </a:ln>
        </p:spPr>
        <p:txBody>
          <a:bodyPr lIns="18000" tIns="10800" rIns="18000" bIns="10800" anchor="ctr">
            <a:spAutoFit/>
          </a:bodyPr>
          <a:lstStyle/>
          <a:p>
            <a:pPr algn="ctr"/>
            <a:r>
              <a:rPr kumimoji="1" lang="en-US" altLang="zh-CN" sz="2400" b="1" i="1">
                <a:latin typeface="Times New Roman" panose="02020603050405020304" pitchFamily="18" charset="0"/>
              </a:rPr>
              <a:t>SR</a:t>
            </a:r>
            <a:r>
              <a:rPr kumimoji="1" lang="zh-CN" altLang="en-US" sz="2400" b="1">
                <a:latin typeface="Times New Roman" panose="02020603050405020304" pitchFamily="18" charset="0"/>
              </a:rPr>
              <a:t>锁存器功能也可用功能表与状态方程来描述。</a:t>
            </a:r>
            <a:endParaRPr kumimoji="1" lang="zh-CN" altLang="en-US" sz="2400" b="1">
              <a:latin typeface="Times New Roman" panose="02020603050405020304" pitchFamily="18" charset="0"/>
            </a:endParaRPr>
          </a:p>
        </p:txBody>
      </p:sp>
      <p:sp>
        <p:nvSpPr>
          <p:cNvPr id="124" name="Rectangle 124"/>
          <p:cNvSpPr>
            <a:spLocks noChangeArrowheads="1"/>
          </p:cNvSpPr>
          <p:nvPr/>
        </p:nvSpPr>
        <p:spPr bwMode="auto">
          <a:xfrm>
            <a:off x="1258888" y="719138"/>
            <a:ext cx="7057528" cy="1419456"/>
          </a:xfrm>
          <a:prstGeom prst="rect">
            <a:avLst/>
          </a:prstGeom>
          <a:solidFill>
            <a:srgbClr val="CCECFF"/>
          </a:solidFill>
          <a:ln w="9525">
            <a:noFill/>
            <a:miter lim="800000"/>
          </a:ln>
        </p:spPr>
        <p:txBody>
          <a:bodyPr wrap="square" tIns="190800" bIns="190800">
            <a:spAutoFit/>
          </a:bodyPr>
          <a:lstStyle/>
          <a:p>
            <a:pPr>
              <a:lnSpc>
                <a:spcPct val="140000"/>
              </a:lnSpc>
            </a:pPr>
            <a:r>
              <a:rPr kumimoji="1" lang="zh-CN" altLang="en-US" sz="2400" b="1" dirty="0">
                <a:solidFill>
                  <a:srgbClr val="0000FF"/>
                </a:solidFill>
                <a:latin typeface="Times New Roman" panose="02020603050405020304" pitchFamily="18" charset="0"/>
              </a:rPr>
              <a:t>　　状态方程</a:t>
            </a:r>
            <a:r>
              <a:rPr kumimoji="1" lang="zh-CN" altLang="en-US" sz="2400" b="1" dirty="0">
                <a:latin typeface="Times New Roman" panose="02020603050405020304" pitchFamily="18" charset="0"/>
              </a:rPr>
              <a:t>指锁存器次态与输入信号和电路原有状态之间的逻辑关系式。也叫特征方程、特性方程。        </a:t>
            </a:r>
            <a:endParaRPr kumimoji="1" lang="zh-CN" altLang="en-US" sz="2400" b="1" dirty="0">
              <a:latin typeface="Times New Roman" panose="02020603050405020304" pitchFamily="18" charset="0"/>
            </a:endParaRPr>
          </a:p>
        </p:txBody>
      </p:sp>
      <p:grpSp>
        <p:nvGrpSpPr>
          <p:cNvPr id="9" name="组合 8"/>
          <p:cNvGrpSpPr/>
          <p:nvPr/>
        </p:nvGrpSpPr>
        <p:grpSpPr>
          <a:xfrm>
            <a:off x="1357313" y="2626866"/>
            <a:ext cx="2722562" cy="3343275"/>
            <a:chOff x="1357313" y="2482850"/>
            <a:chExt cx="2722562" cy="3343275"/>
          </a:xfrm>
        </p:grpSpPr>
        <p:grpSp>
          <p:nvGrpSpPr>
            <p:cNvPr id="29" name="Group 29"/>
            <p:cNvGrpSpPr/>
            <p:nvPr/>
          </p:nvGrpSpPr>
          <p:grpSpPr bwMode="auto">
            <a:xfrm>
              <a:off x="1403350" y="2482850"/>
              <a:ext cx="2676525" cy="3343275"/>
              <a:chOff x="312" y="2080"/>
              <a:chExt cx="1686" cy="2106"/>
            </a:xfrm>
          </p:grpSpPr>
          <p:sp>
            <p:nvSpPr>
              <p:cNvPr id="7230" name="Rectangle 30"/>
              <p:cNvSpPr>
                <a:spLocks noChangeArrowheads="1"/>
              </p:cNvSpPr>
              <p:nvPr/>
            </p:nvSpPr>
            <p:spPr bwMode="auto">
              <a:xfrm>
                <a:off x="728" y="257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31" name="Rectangle 31"/>
              <p:cNvSpPr>
                <a:spLocks noChangeArrowheads="1"/>
              </p:cNvSpPr>
              <p:nvPr/>
            </p:nvSpPr>
            <p:spPr bwMode="auto">
              <a:xfrm>
                <a:off x="312" y="257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32" name="Rectangle 32"/>
              <p:cNvSpPr>
                <a:spLocks noChangeArrowheads="1"/>
              </p:cNvSpPr>
              <p:nvPr/>
            </p:nvSpPr>
            <p:spPr bwMode="auto">
              <a:xfrm>
                <a:off x="728" y="2310"/>
                <a:ext cx="408" cy="266"/>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33" name="Rectangle 33"/>
              <p:cNvSpPr>
                <a:spLocks noChangeArrowheads="1"/>
              </p:cNvSpPr>
              <p:nvPr/>
            </p:nvSpPr>
            <p:spPr bwMode="auto">
              <a:xfrm>
                <a:off x="312" y="2310"/>
                <a:ext cx="416" cy="266"/>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34" name="Rectangle 34"/>
              <p:cNvSpPr>
                <a:spLocks noChangeArrowheads="1"/>
              </p:cNvSpPr>
              <p:nvPr/>
            </p:nvSpPr>
            <p:spPr bwMode="auto">
              <a:xfrm>
                <a:off x="1136" y="2576"/>
                <a:ext cx="424"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sp>
            <p:nvSpPr>
              <p:cNvPr id="7235" name="Rectangle 35"/>
              <p:cNvSpPr>
                <a:spLocks noChangeArrowheads="1"/>
              </p:cNvSpPr>
              <p:nvPr/>
            </p:nvSpPr>
            <p:spPr bwMode="auto">
              <a:xfrm>
                <a:off x="1136" y="2310"/>
                <a:ext cx="424" cy="266"/>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7236" name="Rectangle 36"/>
              <p:cNvSpPr>
                <a:spLocks noChangeArrowheads="1"/>
              </p:cNvSpPr>
              <p:nvPr/>
            </p:nvSpPr>
            <p:spPr bwMode="auto">
              <a:xfrm>
                <a:off x="1560" y="2576"/>
                <a:ext cx="424"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sp>
            <p:nvSpPr>
              <p:cNvPr id="7237" name="Rectangle 37"/>
              <p:cNvSpPr>
                <a:spLocks noChangeArrowheads="1"/>
              </p:cNvSpPr>
              <p:nvPr/>
            </p:nvSpPr>
            <p:spPr bwMode="auto">
              <a:xfrm>
                <a:off x="1560" y="2310"/>
                <a:ext cx="424" cy="266"/>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7238" name="Rectangle 38"/>
              <p:cNvSpPr>
                <a:spLocks noChangeArrowheads="1"/>
              </p:cNvSpPr>
              <p:nvPr/>
            </p:nvSpPr>
            <p:spPr bwMode="auto">
              <a:xfrm>
                <a:off x="728" y="3036"/>
                <a:ext cx="408"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239" name="Rectangle 39"/>
              <p:cNvSpPr>
                <a:spLocks noChangeArrowheads="1"/>
              </p:cNvSpPr>
              <p:nvPr/>
            </p:nvSpPr>
            <p:spPr bwMode="auto">
              <a:xfrm>
                <a:off x="312" y="303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40" name="Rectangle 40"/>
              <p:cNvSpPr>
                <a:spLocks noChangeArrowheads="1"/>
              </p:cNvSpPr>
              <p:nvPr/>
            </p:nvSpPr>
            <p:spPr bwMode="auto">
              <a:xfrm>
                <a:off x="728" y="2806"/>
                <a:ext cx="408"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241" name="Rectangle 41"/>
              <p:cNvSpPr>
                <a:spLocks noChangeArrowheads="1"/>
              </p:cNvSpPr>
              <p:nvPr/>
            </p:nvSpPr>
            <p:spPr bwMode="auto">
              <a:xfrm>
                <a:off x="312" y="280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42" name="Rectangle 42"/>
              <p:cNvSpPr>
                <a:spLocks noChangeArrowheads="1"/>
              </p:cNvSpPr>
              <p:nvPr/>
            </p:nvSpPr>
            <p:spPr bwMode="auto">
              <a:xfrm>
                <a:off x="1136" y="303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43" name="Rectangle 43"/>
              <p:cNvSpPr>
                <a:spLocks noChangeArrowheads="1"/>
              </p:cNvSpPr>
              <p:nvPr/>
            </p:nvSpPr>
            <p:spPr bwMode="auto">
              <a:xfrm>
                <a:off x="1136" y="280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244" name="Rectangle 44"/>
              <p:cNvSpPr>
                <a:spLocks noChangeArrowheads="1"/>
              </p:cNvSpPr>
              <p:nvPr/>
            </p:nvSpPr>
            <p:spPr bwMode="auto">
              <a:xfrm>
                <a:off x="1560" y="303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7245" name="Rectangle 45"/>
              <p:cNvSpPr>
                <a:spLocks noChangeArrowheads="1"/>
              </p:cNvSpPr>
              <p:nvPr/>
            </p:nvSpPr>
            <p:spPr bwMode="auto">
              <a:xfrm>
                <a:off x="1560" y="280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7246" name="Rectangle 46"/>
              <p:cNvSpPr>
                <a:spLocks noChangeArrowheads="1"/>
              </p:cNvSpPr>
              <p:nvPr/>
            </p:nvSpPr>
            <p:spPr bwMode="auto">
              <a:xfrm>
                <a:off x="728" y="349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47" name="Rectangle 47"/>
              <p:cNvSpPr>
                <a:spLocks noChangeArrowheads="1"/>
              </p:cNvSpPr>
              <p:nvPr/>
            </p:nvSpPr>
            <p:spPr bwMode="auto">
              <a:xfrm>
                <a:off x="312" y="3496"/>
                <a:ext cx="416"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248" name="Rectangle 48"/>
              <p:cNvSpPr>
                <a:spLocks noChangeArrowheads="1"/>
              </p:cNvSpPr>
              <p:nvPr/>
            </p:nvSpPr>
            <p:spPr bwMode="auto">
              <a:xfrm>
                <a:off x="728" y="326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49" name="Rectangle 49"/>
              <p:cNvSpPr>
                <a:spLocks noChangeArrowheads="1"/>
              </p:cNvSpPr>
              <p:nvPr/>
            </p:nvSpPr>
            <p:spPr bwMode="auto">
              <a:xfrm>
                <a:off x="312" y="3266"/>
                <a:ext cx="416"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250" name="Rectangle 50"/>
              <p:cNvSpPr>
                <a:spLocks noChangeArrowheads="1"/>
              </p:cNvSpPr>
              <p:nvPr/>
            </p:nvSpPr>
            <p:spPr bwMode="auto">
              <a:xfrm>
                <a:off x="1136" y="349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51" name="Rectangle 51"/>
              <p:cNvSpPr>
                <a:spLocks noChangeArrowheads="1"/>
              </p:cNvSpPr>
              <p:nvPr/>
            </p:nvSpPr>
            <p:spPr bwMode="auto">
              <a:xfrm>
                <a:off x="1136" y="326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252" name="Rectangle 52"/>
              <p:cNvSpPr>
                <a:spLocks noChangeArrowheads="1"/>
              </p:cNvSpPr>
              <p:nvPr/>
            </p:nvSpPr>
            <p:spPr bwMode="auto">
              <a:xfrm>
                <a:off x="1560" y="349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253" name="Rectangle 53"/>
              <p:cNvSpPr>
                <a:spLocks noChangeArrowheads="1"/>
              </p:cNvSpPr>
              <p:nvPr/>
            </p:nvSpPr>
            <p:spPr bwMode="auto">
              <a:xfrm>
                <a:off x="1560" y="326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254" name="Rectangle 54"/>
              <p:cNvSpPr>
                <a:spLocks noChangeArrowheads="1"/>
              </p:cNvSpPr>
              <p:nvPr/>
            </p:nvSpPr>
            <p:spPr bwMode="auto">
              <a:xfrm>
                <a:off x="728" y="395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255" name="Rectangle 55"/>
              <p:cNvSpPr>
                <a:spLocks noChangeArrowheads="1"/>
              </p:cNvSpPr>
              <p:nvPr/>
            </p:nvSpPr>
            <p:spPr bwMode="auto">
              <a:xfrm>
                <a:off x="312" y="395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256" name="Rectangle 56"/>
              <p:cNvSpPr>
                <a:spLocks noChangeArrowheads="1"/>
              </p:cNvSpPr>
              <p:nvPr/>
            </p:nvSpPr>
            <p:spPr bwMode="auto">
              <a:xfrm>
                <a:off x="728" y="372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257" name="Rectangle 57"/>
              <p:cNvSpPr>
                <a:spLocks noChangeArrowheads="1"/>
              </p:cNvSpPr>
              <p:nvPr/>
            </p:nvSpPr>
            <p:spPr bwMode="auto">
              <a:xfrm>
                <a:off x="312" y="372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258" name="Rectangle 58"/>
              <p:cNvSpPr>
                <a:spLocks noChangeArrowheads="1"/>
              </p:cNvSpPr>
              <p:nvPr/>
            </p:nvSpPr>
            <p:spPr bwMode="auto">
              <a:xfrm>
                <a:off x="1560" y="372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7259" name="Rectangle 59"/>
              <p:cNvSpPr>
                <a:spLocks noChangeArrowheads="1"/>
              </p:cNvSpPr>
              <p:nvPr/>
            </p:nvSpPr>
            <p:spPr bwMode="auto">
              <a:xfrm>
                <a:off x="1136" y="372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260" name="Rectangle 60"/>
              <p:cNvSpPr>
                <a:spLocks noChangeArrowheads="1"/>
              </p:cNvSpPr>
              <p:nvPr/>
            </p:nvSpPr>
            <p:spPr bwMode="auto">
              <a:xfrm>
                <a:off x="1560" y="395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7261" name="Rectangle 61"/>
              <p:cNvSpPr>
                <a:spLocks noChangeArrowheads="1"/>
              </p:cNvSpPr>
              <p:nvPr/>
            </p:nvSpPr>
            <p:spPr bwMode="auto">
              <a:xfrm>
                <a:off x="1136" y="395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62" name="Rectangle 62"/>
              <p:cNvSpPr>
                <a:spLocks noChangeArrowheads="1"/>
              </p:cNvSpPr>
              <p:nvPr/>
            </p:nvSpPr>
            <p:spPr bwMode="auto">
              <a:xfrm>
                <a:off x="1560" y="2080"/>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7263" name="Rectangle 63"/>
              <p:cNvSpPr>
                <a:spLocks noChangeArrowheads="1"/>
              </p:cNvSpPr>
              <p:nvPr/>
            </p:nvSpPr>
            <p:spPr bwMode="auto">
              <a:xfrm>
                <a:off x="1136" y="2080"/>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7264" name="Line 66"/>
              <p:cNvSpPr>
                <a:spLocks noChangeShapeType="1"/>
              </p:cNvSpPr>
              <p:nvPr/>
            </p:nvSpPr>
            <p:spPr bwMode="auto">
              <a:xfrm>
                <a:off x="312" y="2080"/>
                <a:ext cx="1676" cy="0"/>
              </a:xfrm>
              <a:prstGeom prst="line">
                <a:avLst/>
              </a:prstGeom>
              <a:noFill/>
              <a:ln w="28575" cap="sq">
                <a:solidFill>
                  <a:schemeClr val="tx1"/>
                </a:solidFill>
                <a:round/>
              </a:ln>
            </p:spPr>
            <p:txBody>
              <a:bodyPr lIns="0" tIns="0" rIns="0" bIns="0">
                <a:spAutoFit/>
              </a:bodyPr>
              <a:lstStyle/>
              <a:p>
                <a:endParaRPr lang="zh-CN" altLang="en-US"/>
              </a:p>
            </p:txBody>
          </p:sp>
          <p:sp>
            <p:nvSpPr>
              <p:cNvPr id="7265" name="Line 67"/>
              <p:cNvSpPr>
                <a:spLocks noChangeShapeType="1"/>
              </p:cNvSpPr>
              <p:nvPr/>
            </p:nvSpPr>
            <p:spPr bwMode="auto">
              <a:xfrm>
                <a:off x="312" y="2310"/>
                <a:ext cx="1680" cy="0"/>
              </a:xfrm>
              <a:prstGeom prst="line">
                <a:avLst/>
              </a:prstGeom>
              <a:noFill/>
              <a:ln w="12700">
                <a:solidFill>
                  <a:schemeClr val="tx1"/>
                </a:solidFill>
                <a:round/>
              </a:ln>
            </p:spPr>
            <p:txBody>
              <a:bodyPr lIns="0" tIns="0" rIns="0" bIns="0">
                <a:spAutoFit/>
              </a:bodyPr>
              <a:lstStyle/>
              <a:p>
                <a:endParaRPr lang="zh-CN" altLang="en-US"/>
              </a:p>
            </p:txBody>
          </p:sp>
          <p:sp>
            <p:nvSpPr>
              <p:cNvPr id="7266" name="Line 68"/>
              <p:cNvSpPr>
                <a:spLocks noChangeShapeType="1"/>
              </p:cNvSpPr>
              <p:nvPr/>
            </p:nvSpPr>
            <p:spPr bwMode="auto">
              <a:xfrm>
                <a:off x="312" y="2806"/>
                <a:ext cx="1686" cy="0"/>
              </a:xfrm>
              <a:prstGeom prst="line">
                <a:avLst/>
              </a:prstGeom>
              <a:noFill/>
              <a:ln w="12700">
                <a:solidFill>
                  <a:schemeClr val="tx1"/>
                </a:solidFill>
                <a:round/>
              </a:ln>
            </p:spPr>
            <p:txBody>
              <a:bodyPr lIns="0" tIns="0" rIns="0" bIns="0">
                <a:spAutoFit/>
              </a:bodyPr>
              <a:lstStyle/>
              <a:p>
                <a:endParaRPr lang="zh-CN" altLang="en-US"/>
              </a:p>
            </p:txBody>
          </p:sp>
          <p:sp>
            <p:nvSpPr>
              <p:cNvPr id="7267" name="Line 69"/>
              <p:cNvSpPr>
                <a:spLocks noChangeShapeType="1"/>
              </p:cNvSpPr>
              <p:nvPr/>
            </p:nvSpPr>
            <p:spPr bwMode="auto">
              <a:xfrm>
                <a:off x="312" y="3266"/>
                <a:ext cx="1680" cy="0"/>
              </a:xfrm>
              <a:prstGeom prst="line">
                <a:avLst/>
              </a:prstGeom>
              <a:noFill/>
              <a:ln w="12700">
                <a:solidFill>
                  <a:schemeClr val="tx1"/>
                </a:solidFill>
                <a:round/>
              </a:ln>
            </p:spPr>
            <p:txBody>
              <a:bodyPr lIns="0" tIns="0" rIns="0" bIns="0">
                <a:spAutoFit/>
              </a:bodyPr>
              <a:lstStyle/>
              <a:p>
                <a:endParaRPr lang="zh-CN" altLang="en-US"/>
              </a:p>
            </p:txBody>
          </p:sp>
          <p:sp>
            <p:nvSpPr>
              <p:cNvPr id="7268" name="Line 70"/>
              <p:cNvSpPr>
                <a:spLocks noChangeShapeType="1"/>
              </p:cNvSpPr>
              <p:nvPr/>
            </p:nvSpPr>
            <p:spPr bwMode="auto">
              <a:xfrm>
                <a:off x="312" y="3726"/>
                <a:ext cx="1680" cy="0"/>
              </a:xfrm>
              <a:prstGeom prst="line">
                <a:avLst/>
              </a:prstGeom>
              <a:noFill/>
              <a:ln w="12700">
                <a:solidFill>
                  <a:schemeClr val="tx1"/>
                </a:solidFill>
                <a:round/>
              </a:ln>
            </p:spPr>
            <p:txBody>
              <a:bodyPr lIns="0" tIns="0" rIns="0" bIns="0">
                <a:spAutoFit/>
              </a:bodyPr>
              <a:lstStyle/>
              <a:p>
                <a:endParaRPr lang="zh-CN" altLang="en-US"/>
              </a:p>
            </p:txBody>
          </p:sp>
          <p:sp>
            <p:nvSpPr>
              <p:cNvPr id="7269" name="Line 71"/>
              <p:cNvSpPr>
                <a:spLocks noChangeShapeType="1"/>
              </p:cNvSpPr>
              <p:nvPr/>
            </p:nvSpPr>
            <p:spPr bwMode="auto">
              <a:xfrm>
                <a:off x="312" y="4186"/>
                <a:ext cx="1668" cy="0"/>
              </a:xfrm>
              <a:prstGeom prst="line">
                <a:avLst/>
              </a:prstGeom>
              <a:noFill/>
              <a:ln w="28575" cap="sq">
                <a:solidFill>
                  <a:schemeClr val="tx1"/>
                </a:solidFill>
                <a:round/>
              </a:ln>
            </p:spPr>
            <p:txBody>
              <a:bodyPr lIns="0" tIns="0" rIns="0" bIns="0">
                <a:spAutoFit/>
              </a:bodyPr>
              <a:lstStyle/>
              <a:p>
                <a:endParaRPr lang="zh-CN" altLang="en-US"/>
              </a:p>
            </p:txBody>
          </p:sp>
          <p:sp>
            <p:nvSpPr>
              <p:cNvPr id="7270" name="Line 72"/>
              <p:cNvSpPr>
                <a:spLocks noChangeShapeType="1"/>
              </p:cNvSpPr>
              <p:nvPr/>
            </p:nvSpPr>
            <p:spPr bwMode="auto">
              <a:xfrm>
                <a:off x="312" y="2080"/>
                <a:ext cx="0" cy="2106"/>
              </a:xfrm>
              <a:prstGeom prst="line">
                <a:avLst/>
              </a:prstGeom>
              <a:noFill/>
              <a:ln w="28575" cap="sq">
                <a:solidFill>
                  <a:schemeClr val="tx1"/>
                </a:solidFill>
                <a:round/>
              </a:ln>
            </p:spPr>
            <p:txBody>
              <a:bodyPr lIns="0" tIns="0" rIns="0" bIns="0">
                <a:spAutoFit/>
              </a:bodyPr>
              <a:lstStyle/>
              <a:p>
                <a:endParaRPr lang="zh-CN" altLang="en-US"/>
              </a:p>
            </p:txBody>
          </p:sp>
          <p:sp>
            <p:nvSpPr>
              <p:cNvPr id="7271" name="Line 73"/>
              <p:cNvSpPr>
                <a:spLocks noChangeShapeType="1"/>
              </p:cNvSpPr>
              <p:nvPr/>
            </p:nvSpPr>
            <p:spPr bwMode="auto">
              <a:xfrm>
                <a:off x="1136" y="2080"/>
                <a:ext cx="0" cy="2106"/>
              </a:xfrm>
              <a:prstGeom prst="line">
                <a:avLst/>
              </a:prstGeom>
              <a:noFill/>
              <a:ln w="12700">
                <a:solidFill>
                  <a:schemeClr val="tx1"/>
                </a:solidFill>
                <a:round/>
              </a:ln>
            </p:spPr>
            <p:txBody>
              <a:bodyPr lIns="0" tIns="0" rIns="0" bIns="0">
                <a:spAutoFit/>
              </a:bodyPr>
              <a:lstStyle/>
              <a:p>
                <a:endParaRPr lang="zh-CN" altLang="en-US"/>
              </a:p>
            </p:txBody>
          </p:sp>
          <p:sp>
            <p:nvSpPr>
              <p:cNvPr id="7272" name="Line 74"/>
              <p:cNvSpPr>
                <a:spLocks noChangeShapeType="1"/>
              </p:cNvSpPr>
              <p:nvPr/>
            </p:nvSpPr>
            <p:spPr bwMode="auto">
              <a:xfrm>
                <a:off x="1560" y="2080"/>
                <a:ext cx="0" cy="2106"/>
              </a:xfrm>
              <a:prstGeom prst="line">
                <a:avLst/>
              </a:prstGeom>
              <a:noFill/>
              <a:ln w="12700">
                <a:solidFill>
                  <a:schemeClr val="tx1"/>
                </a:solidFill>
                <a:round/>
              </a:ln>
            </p:spPr>
            <p:txBody>
              <a:bodyPr lIns="0" tIns="0" rIns="0" bIns="0">
                <a:spAutoFit/>
              </a:bodyPr>
              <a:lstStyle/>
              <a:p>
                <a:endParaRPr lang="zh-CN" altLang="en-US"/>
              </a:p>
            </p:txBody>
          </p:sp>
          <p:sp>
            <p:nvSpPr>
              <p:cNvPr id="7273" name="Line 75"/>
              <p:cNvSpPr>
                <a:spLocks noChangeShapeType="1"/>
              </p:cNvSpPr>
              <p:nvPr/>
            </p:nvSpPr>
            <p:spPr bwMode="auto">
              <a:xfrm>
                <a:off x="1984" y="2080"/>
                <a:ext cx="0" cy="2106"/>
              </a:xfrm>
              <a:prstGeom prst="line">
                <a:avLst/>
              </a:prstGeom>
              <a:noFill/>
              <a:ln w="28575" cap="sq">
                <a:solidFill>
                  <a:schemeClr val="tx1"/>
                </a:solidFill>
                <a:round/>
              </a:ln>
            </p:spPr>
            <p:txBody>
              <a:bodyPr lIns="0" tIns="0" rIns="0" bIns="0">
                <a:spAutoFit/>
              </a:bodyPr>
              <a:lstStyle/>
              <a:p>
                <a:endParaRPr lang="zh-CN" altLang="en-US"/>
              </a:p>
            </p:txBody>
          </p:sp>
        </p:grpSp>
        <p:sp>
          <p:nvSpPr>
            <p:cNvPr id="7184" name="Rectangle 51"/>
            <p:cNvSpPr>
              <a:spLocks noChangeArrowheads="1"/>
            </p:cNvSpPr>
            <p:nvPr/>
          </p:nvSpPr>
          <p:spPr bwMode="auto">
            <a:xfrm>
              <a:off x="2000250" y="2500313"/>
              <a:ext cx="774700" cy="365125"/>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S</a:t>
              </a:r>
              <a:endParaRPr kumimoji="1" lang="en-US" altLang="zh-CN" sz="2400" b="1" baseline="-25000" dirty="0">
                <a:latin typeface="Times New Roman" panose="02020603050405020304" pitchFamily="18" charset="0"/>
              </a:endParaRPr>
            </a:p>
          </p:txBody>
        </p:sp>
        <p:sp>
          <p:nvSpPr>
            <p:cNvPr id="7185" name="Rectangle 52"/>
            <p:cNvSpPr>
              <a:spLocks noChangeArrowheads="1"/>
            </p:cNvSpPr>
            <p:nvPr/>
          </p:nvSpPr>
          <p:spPr bwMode="auto">
            <a:xfrm>
              <a:off x="1357313" y="2500313"/>
              <a:ext cx="762000" cy="365125"/>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R</a:t>
              </a:r>
              <a:endParaRPr kumimoji="1" lang="en-US" altLang="zh-CN" sz="2400" b="1" baseline="-25000" dirty="0">
                <a:latin typeface="Times New Roman" panose="02020603050405020304" pitchFamily="18" charset="0"/>
              </a:endParaRPr>
            </a:p>
          </p:txBody>
        </p:sp>
        <p:sp>
          <p:nvSpPr>
            <p:cNvPr id="7186" name="Line 68"/>
            <p:cNvSpPr>
              <a:spLocks noChangeShapeType="1"/>
            </p:cNvSpPr>
            <p:nvPr/>
          </p:nvSpPr>
          <p:spPr bwMode="auto">
            <a:xfrm>
              <a:off x="1576388" y="2571750"/>
              <a:ext cx="292100" cy="0"/>
            </a:xfrm>
            <a:prstGeom prst="line">
              <a:avLst/>
            </a:prstGeom>
            <a:noFill/>
            <a:ln w="19050">
              <a:solidFill>
                <a:schemeClr val="tx1"/>
              </a:solidFill>
              <a:round/>
            </a:ln>
          </p:spPr>
          <p:txBody>
            <a:bodyPr>
              <a:spAutoFit/>
            </a:bodyPr>
            <a:lstStyle/>
            <a:p>
              <a:endParaRPr lang="zh-CN" altLang="en-US"/>
            </a:p>
          </p:txBody>
        </p:sp>
        <p:sp>
          <p:nvSpPr>
            <p:cNvPr id="7187" name="Line 69"/>
            <p:cNvSpPr>
              <a:spLocks noChangeShapeType="1"/>
            </p:cNvSpPr>
            <p:nvPr/>
          </p:nvSpPr>
          <p:spPr bwMode="auto">
            <a:xfrm>
              <a:off x="2214563" y="2559050"/>
              <a:ext cx="292100" cy="0"/>
            </a:xfrm>
            <a:prstGeom prst="line">
              <a:avLst/>
            </a:prstGeom>
            <a:noFill/>
            <a:ln w="19050">
              <a:solidFill>
                <a:schemeClr val="tx1"/>
              </a:solidFill>
              <a:round/>
            </a:ln>
          </p:spPr>
          <p:txBody>
            <a:bodyPr>
              <a:spAutoFit/>
            </a:bodyPr>
            <a:lstStyle/>
            <a:p>
              <a:endParaRPr lang="zh-CN" altLang="en-US"/>
            </a:p>
          </p:txBody>
        </p:sp>
      </p:grpSp>
      <p:grpSp>
        <p:nvGrpSpPr>
          <p:cNvPr id="10" name="组合 9"/>
          <p:cNvGrpSpPr/>
          <p:nvPr/>
        </p:nvGrpSpPr>
        <p:grpSpPr>
          <a:xfrm>
            <a:off x="4076700" y="2287141"/>
            <a:ext cx="4457700" cy="2482850"/>
            <a:chOff x="4076700" y="2143125"/>
            <a:chExt cx="4457700" cy="2482850"/>
          </a:xfrm>
        </p:grpSpPr>
        <p:grpSp>
          <p:nvGrpSpPr>
            <p:cNvPr id="150528" name="Group 77"/>
            <p:cNvGrpSpPr/>
            <p:nvPr/>
          </p:nvGrpSpPr>
          <p:grpSpPr bwMode="auto">
            <a:xfrm>
              <a:off x="4076700" y="2262188"/>
              <a:ext cx="4457700" cy="2363787"/>
              <a:chOff x="2536" y="2541"/>
              <a:chExt cx="2808" cy="1489"/>
            </a:xfrm>
          </p:grpSpPr>
          <p:sp>
            <p:nvSpPr>
              <p:cNvPr id="7198" name="Rectangle 78"/>
              <p:cNvSpPr>
                <a:spLocks noChangeArrowheads="1"/>
              </p:cNvSpPr>
              <p:nvPr/>
            </p:nvSpPr>
            <p:spPr bwMode="auto">
              <a:xfrm>
                <a:off x="2873" y="3800"/>
                <a:ext cx="2471" cy="230"/>
              </a:xfrm>
              <a:prstGeom prst="rect">
                <a:avLst/>
              </a:prstGeom>
              <a:solidFill>
                <a:srgbClr val="CCCCFF"/>
              </a:solidFill>
              <a:ln w="9525">
                <a:noFill/>
                <a:miter lim="800000"/>
              </a:ln>
            </p:spPr>
            <p:txBody>
              <a:bodyPr lIns="90000" tIns="0" rIns="90000" bIns="0">
                <a:spAutoFit/>
              </a:bodyPr>
              <a:lstStyle/>
              <a:p>
                <a:pPr marL="457200" indent="-457200" eaLnBrk="0" hangingPunct="0"/>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SR</a:t>
                </a:r>
                <a:r>
                  <a:rPr kumimoji="1" lang="zh-CN" altLang="en-US" sz="2400" b="1" dirty="0">
                    <a:latin typeface="Times New Roman" panose="02020603050405020304" pitchFamily="18" charset="0"/>
                  </a:rPr>
                  <a:t>锁存器</a:t>
                </a:r>
                <a:r>
                  <a:rPr kumimoji="1" lang="en-US" altLang="zh-CN" sz="2400" b="1" i="1" dirty="0">
                    <a:latin typeface="Times New Roman" panose="02020603050405020304" pitchFamily="18" charset="0"/>
                  </a:rPr>
                  <a:t>Q</a:t>
                </a:r>
                <a:r>
                  <a:rPr kumimoji="1" lang="en-US" altLang="zh-CN" sz="2400" b="1" baseline="30000" dirty="0">
                    <a:latin typeface="Times New Roman" panose="02020603050405020304" pitchFamily="18" charset="0"/>
                  </a:rPr>
                  <a:t>n+1</a:t>
                </a:r>
                <a:r>
                  <a:rPr kumimoji="1" lang="zh-CN" altLang="en-US" sz="2400" b="1" dirty="0">
                    <a:latin typeface="Times New Roman" panose="02020603050405020304" pitchFamily="18" charset="0"/>
                  </a:rPr>
                  <a:t>的卡诺图</a:t>
                </a:r>
                <a:endParaRPr kumimoji="1" lang="zh-CN" altLang="en-US" sz="2400" b="1" dirty="0">
                  <a:latin typeface="Times New Roman" panose="02020603050405020304" pitchFamily="18" charset="0"/>
                </a:endParaRPr>
              </a:p>
            </p:txBody>
          </p:sp>
          <p:grpSp>
            <p:nvGrpSpPr>
              <p:cNvPr id="7199" name="Group 79"/>
              <p:cNvGrpSpPr/>
              <p:nvPr/>
            </p:nvGrpSpPr>
            <p:grpSpPr bwMode="auto">
              <a:xfrm>
                <a:off x="3004" y="2541"/>
                <a:ext cx="2142" cy="1227"/>
                <a:chOff x="2708" y="2541"/>
                <a:chExt cx="2142" cy="1227"/>
              </a:xfrm>
            </p:grpSpPr>
            <p:sp>
              <p:nvSpPr>
                <p:cNvPr id="7201" name="Rectangle 80"/>
                <p:cNvSpPr>
                  <a:spLocks noChangeArrowheads="1"/>
                </p:cNvSpPr>
                <p:nvPr/>
              </p:nvSpPr>
              <p:spPr bwMode="auto">
                <a:xfrm>
                  <a:off x="4404" y="3336"/>
                  <a:ext cx="446"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7202" name="Rectangle 81"/>
                <p:cNvSpPr>
                  <a:spLocks noChangeArrowheads="1"/>
                </p:cNvSpPr>
                <p:nvPr/>
              </p:nvSpPr>
              <p:spPr bwMode="auto">
                <a:xfrm>
                  <a:off x="3946" y="3336"/>
                  <a:ext cx="458"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7203" name="Rectangle 82"/>
                <p:cNvSpPr>
                  <a:spLocks noChangeArrowheads="1"/>
                </p:cNvSpPr>
                <p:nvPr/>
              </p:nvSpPr>
              <p:spPr bwMode="auto">
                <a:xfrm>
                  <a:off x="3523" y="3336"/>
                  <a:ext cx="423"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7204" name="Rectangle 83"/>
                <p:cNvSpPr>
                  <a:spLocks noChangeArrowheads="1"/>
                </p:cNvSpPr>
                <p:nvPr/>
              </p:nvSpPr>
              <p:spPr bwMode="auto">
                <a:xfrm>
                  <a:off x="3063" y="3336"/>
                  <a:ext cx="460"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7205" name="Rectangle 84"/>
                <p:cNvSpPr>
                  <a:spLocks noChangeArrowheads="1"/>
                </p:cNvSpPr>
                <p:nvPr/>
              </p:nvSpPr>
              <p:spPr bwMode="auto">
                <a:xfrm>
                  <a:off x="4404" y="2908"/>
                  <a:ext cx="446" cy="428"/>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7206" name="Rectangle 85"/>
                <p:cNvSpPr>
                  <a:spLocks noChangeArrowheads="1"/>
                </p:cNvSpPr>
                <p:nvPr/>
              </p:nvSpPr>
              <p:spPr bwMode="auto">
                <a:xfrm>
                  <a:off x="3946" y="2908"/>
                  <a:ext cx="458" cy="428"/>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7207" name="Rectangle 86"/>
                <p:cNvSpPr>
                  <a:spLocks noChangeArrowheads="1"/>
                </p:cNvSpPr>
                <p:nvPr/>
              </p:nvSpPr>
              <p:spPr bwMode="auto">
                <a:xfrm>
                  <a:off x="3523" y="2908"/>
                  <a:ext cx="423" cy="428"/>
                </a:xfrm>
                <a:prstGeom prst="rect">
                  <a:avLst/>
                </a:prstGeom>
                <a:noFill/>
                <a:ln w="9525">
                  <a:noFill/>
                  <a:miter lim="800000"/>
                </a:ln>
              </p:spPr>
              <p:txBody>
                <a:bodyPr/>
                <a:lstStyle/>
                <a:p>
                  <a:pPr algn="ctr"/>
                  <a:endParaRPr kumimoji="1" lang="zh-CN" altLang="zh-CN" sz="2400">
                    <a:latin typeface="Times New Roman" panose="02020603050405020304" pitchFamily="18" charset="0"/>
                  </a:endParaRPr>
                </a:p>
              </p:txBody>
            </p:sp>
            <p:sp>
              <p:nvSpPr>
                <p:cNvPr id="7208" name="Rectangle 87"/>
                <p:cNvSpPr>
                  <a:spLocks noChangeArrowheads="1"/>
                </p:cNvSpPr>
                <p:nvPr/>
              </p:nvSpPr>
              <p:spPr bwMode="auto">
                <a:xfrm>
                  <a:off x="3063" y="2908"/>
                  <a:ext cx="460" cy="428"/>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7209" name="Line 88"/>
                <p:cNvSpPr>
                  <a:spLocks noChangeShapeType="1"/>
                </p:cNvSpPr>
                <p:nvPr/>
              </p:nvSpPr>
              <p:spPr bwMode="auto">
                <a:xfrm>
                  <a:off x="3063" y="2908"/>
                  <a:ext cx="1787" cy="0"/>
                </a:xfrm>
                <a:prstGeom prst="line">
                  <a:avLst/>
                </a:prstGeom>
                <a:noFill/>
                <a:ln w="28575" cap="sq">
                  <a:solidFill>
                    <a:schemeClr val="tx1"/>
                  </a:solidFill>
                  <a:round/>
                </a:ln>
              </p:spPr>
              <p:txBody>
                <a:bodyPr>
                  <a:spAutoFit/>
                </a:bodyPr>
                <a:lstStyle/>
                <a:p>
                  <a:endParaRPr lang="zh-CN" altLang="en-US"/>
                </a:p>
              </p:txBody>
            </p:sp>
            <p:sp>
              <p:nvSpPr>
                <p:cNvPr id="7210" name="Line 89"/>
                <p:cNvSpPr>
                  <a:spLocks noChangeShapeType="1"/>
                </p:cNvSpPr>
                <p:nvPr/>
              </p:nvSpPr>
              <p:spPr bwMode="auto">
                <a:xfrm>
                  <a:off x="3063" y="3336"/>
                  <a:ext cx="1787" cy="0"/>
                </a:xfrm>
                <a:prstGeom prst="line">
                  <a:avLst/>
                </a:prstGeom>
                <a:noFill/>
                <a:ln w="12700">
                  <a:solidFill>
                    <a:schemeClr val="tx1"/>
                  </a:solidFill>
                  <a:round/>
                </a:ln>
              </p:spPr>
              <p:txBody>
                <a:bodyPr>
                  <a:spAutoFit/>
                </a:bodyPr>
                <a:lstStyle/>
                <a:p>
                  <a:endParaRPr lang="zh-CN" altLang="en-US"/>
                </a:p>
              </p:txBody>
            </p:sp>
            <p:sp>
              <p:nvSpPr>
                <p:cNvPr id="7211" name="Line 90"/>
                <p:cNvSpPr>
                  <a:spLocks noChangeShapeType="1"/>
                </p:cNvSpPr>
                <p:nvPr/>
              </p:nvSpPr>
              <p:spPr bwMode="auto">
                <a:xfrm>
                  <a:off x="3063" y="3768"/>
                  <a:ext cx="1787" cy="0"/>
                </a:xfrm>
                <a:prstGeom prst="line">
                  <a:avLst/>
                </a:prstGeom>
                <a:noFill/>
                <a:ln w="28575" cap="sq">
                  <a:solidFill>
                    <a:schemeClr val="tx1"/>
                  </a:solidFill>
                  <a:round/>
                </a:ln>
              </p:spPr>
              <p:txBody>
                <a:bodyPr>
                  <a:spAutoFit/>
                </a:bodyPr>
                <a:lstStyle/>
                <a:p>
                  <a:endParaRPr lang="zh-CN" altLang="en-US"/>
                </a:p>
              </p:txBody>
            </p:sp>
            <p:sp>
              <p:nvSpPr>
                <p:cNvPr id="7212" name="Line 91"/>
                <p:cNvSpPr>
                  <a:spLocks noChangeShapeType="1"/>
                </p:cNvSpPr>
                <p:nvPr/>
              </p:nvSpPr>
              <p:spPr bwMode="auto">
                <a:xfrm>
                  <a:off x="3063" y="2908"/>
                  <a:ext cx="0" cy="860"/>
                </a:xfrm>
                <a:prstGeom prst="line">
                  <a:avLst/>
                </a:prstGeom>
                <a:noFill/>
                <a:ln w="28575" cap="sq">
                  <a:solidFill>
                    <a:schemeClr val="tx1"/>
                  </a:solidFill>
                  <a:round/>
                </a:ln>
              </p:spPr>
              <p:txBody>
                <a:bodyPr>
                  <a:spAutoFit/>
                </a:bodyPr>
                <a:lstStyle/>
                <a:p>
                  <a:endParaRPr lang="zh-CN" altLang="en-US"/>
                </a:p>
              </p:txBody>
            </p:sp>
            <p:sp>
              <p:nvSpPr>
                <p:cNvPr id="7213" name="Line 92"/>
                <p:cNvSpPr>
                  <a:spLocks noChangeShapeType="1"/>
                </p:cNvSpPr>
                <p:nvPr/>
              </p:nvSpPr>
              <p:spPr bwMode="auto">
                <a:xfrm>
                  <a:off x="3523" y="2908"/>
                  <a:ext cx="0" cy="860"/>
                </a:xfrm>
                <a:prstGeom prst="line">
                  <a:avLst/>
                </a:prstGeom>
                <a:noFill/>
                <a:ln w="12700">
                  <a:solidFill>
                    <a:schemeClr val="tx1"/>
                  </a:solidFill>
                  <a:round/>
                </a:ln>
              </p:spPr>
              <p:txBody>
                <a:bodyPr>
                  <a:spAutoFit/>
                </a:bodyPr>
                <a:lstStyle/>
                <a:p>
                  <a:endParaRPr lang="zh-CN" altLang="en-US"/>
                </a:p>
              </p:txBody>
            </p:sp>
            <p:sp>
              <p:nvSpPr>
                <p:cNvPr id="7214" name="Line 93"/>
                <p:cNvSpPr>
                  <a:spLocks noChangeShapeType="1"/>
                </p:cNvSpPr>
                <p:nvPr/>
              </p:nvSpPr>
              <p:spPr bwMode="auto">
                <a:xfrm>
                  <a:off x="3946" y="2908"/>
                  <a:ext cx="0" cy="860"/>
                </a:xfrm>
                <a:prstGeom prst="line">
                  <a:avLst/>
                </a:prstGeom>
                <a:noFill/>
                <a:ln w="12700">
                  <a:solidFill>
                    <a:schemeClr val="tx1"/>
                  </a:solidFill>
                  <a:round/>
                </a:ln>
              </p:spPr>
              <p:txBody>
                <a:bodyPr>
                  <a:spAutoFit/>
                </a:bodyPr>
                <a:lstStyle/>
                <a:p>
                  <a:endParaRPr lang="zh-CN" altLang="en-US"/>
                </a:p>
              </p:txBody>
            </p:sp>
            <p:sp>
              <p:nvSpPr>
                <p:cNvPr id="7215" name="Line 94"/>
                <p:cNvSpPr>
                  <a:spLocks noChangeShapeType="1"/>
                </p:cNvSpPr>
                <p:nvPr/>
              </p:nvSpPr>
              <p:spPr bwMode="auto">
                <a:xfrm>
                  <a:off x="4404" y="2908"/>
                  <a:ext cx="0" cy="860"/>
                </a:xfrm>
                <a:prstGeom prst="line">
                  <a:avLst/>
                </a:prstGeom>
                <a:noFill/>
                <a:ln w="12700">
                  <a:solidFill>
                    <a:schemeClr val="tx1"/>
                  </a:solidFill>
                  <a:round/>
                </a:ln>
              </p:spPr>
              <p:txBody>
                <a:bodyPr>
                  <a:spAutoFit/>
                </a:bodyPr>
                <a:lstStyle/>
                <a:p>
                  <a:endParaRPr lang="zh-CN" altLang="en-US"/>
                </a:p>
              </p:txBody>
            </p:sp>
            <p:sp>
              <p:nvSpPr>
                <p:cNvPr id="7216" name="Line 95"/>
                <p:cNvSpPr>
                  <a:spLocks noChangeShapeType="1"/>
                </p:cNvSpPr>
                <p:nvPr/>
              </p:nvSpPr>
              <p:spPr bwMode="auto">
                <a:xfrm>
                  <a:off x="4850" y="2908"/>
                  <a:ext cx="0" cy="860"/>
                </a:xfrm>
                <a:prstGeom prst="line">
                  <a:avLst/>
                </a:prstGeom>
                <a:noFill/>
                <a:ln w="28575" cap="sq">
                  <a:solidFill>
                    <a:schemeClr val="tx1"/>
                  </a:solidFill>
                  <a:round/>
                </a:ln>
              </p:spPr>
              <p:txBody>
                <a:bodyPr>
                  <a:spAutoFit/>
                </a:bodyPr>
                <a:lstStyle/>
                <a:p>
                  <a:endParaRPr lang="zh-CN" altLang="en-US"/>
                </a:p>
              </p:txBody>
            </p:sp>
            <p:sp>
              <p:nvSpPr>
                <p:cNvPr id="7217" name="Line 96"/>
                <p:cNvSpPr>
                  <a:spLocks noChangeShapeType="1"/>
                </p:cNvSpPr>
                <p:nvPr/>
              </p:nvSpPr>
              <p:spPr bwMode="auto">
                <a:xfrm flipH="1" flipV="1">
                  <a:off x="2708" y="2541"/>
                  <a:ext cx="347" cy="355"/>
                </a:xfrm>
                <a:prstGeom prst="line">
                  <a:avLst/>
                </a:prstGeom>
                <a:noFill/>
                <a:ln w="19050">
                  <a:solidFill>
                    <a:schemeClr val="tx1"/>
                  </a:solidFill>
                  <a:round/>
                </a:ln>
              </p:spPr>
              <p:txBody>
                <a:bodyPr>
                  <a:spAutoFit/>
                </a:bodyPr>
                <a:lstStyle/>
                <a:p>
                  <a:endParaRPr lang="zh-CN" altLang="en-US"/>
                </a:p>
              </p:txBody>
            </p:sp>
            <p:sp>
              <p:nvSpPr>
                <p:cNvPr id="7218" name="Text Box 99"/>
                <p:cNvSpPr txBox="1">
                  <a:spLocks noChangeArrowheads="1"/>
                </p:cNvSpPr>
                <p:nvPr/>
              </p:nvSpPr>
              <p:spPr bwMode="auto">
                <a:xfrm>
                  <a:off x="2759" y="3013"/>
                  <a:ext cx="229" cy="633"/>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spcBef>
                      <a:spcPct val="5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219" name="Text Box 100"/>
                <p:cNvSpPr txBox="1">
                  <a:spLocks noChangeArrowheads="1"/>
                </p:cNvSpPr>
                <p:nvPr/>
              </p:nvSpPr>
              <p:spPr bwMode="auto">
                <a:xfrm>
                  <a:off x="3158" y="2620"/>
                  <a:ext cx="796"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00     01</a:t>
                  </a:r>
                  <a:endParaRPr kumimoji="1" lang="en-US" altLang="zh-CN" sz="2400" b="1">
                    <a:latin typeface="Times New Roman" panose="02020603050405020304" pitchFamily="18" charset="0"/>
                  </a:endParaRPr>
                </a:p>
              </p:txBody>
            </p:sp>
            <p:sp>
              <p:nvSpPr>
                <p:cNvPr id="7220" name="Text Box 101"/>
                <p:cNvSpPr txBox="1">
                  <a:spLocks noChangeArrowheads="1"/>
                </p:cNvSpPr>
                <p:nvPr/>
              </p:nvSpPr>
              <p:spPr bwMode="auto">
                <a:xfrm>
                  <a:off x="4022" y="2620"/>
                  <a:ext cx="314"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11   </a:t>
                  </a:r>
                  <a:endParaRPr kumimoji="1" lang="en-US" altLang="zh-CN" sz="2400" b="1">
                    <a:latin typeface="Times New Roman" panose="02020603050405020304" pitchFamily="18" charset="0"/>
                  </a:endParaRPr>
                </a:p>
              </p:txBody>
            </p:sp>
            <p:sp>
              <p:nvSpPr>
                <p:cNvPr id="7221" name="Text Box 102"/>
                <p:cNvSpPr txBox="1">
                  <a:spLocks noChangeArrowheads="1"/>
                </p:cNvSpPr>
                <p:nvPr/>
              </p:nvSpPr>
              <p:spPr bwMode="auto">
                <a:xfrm>
                  <a:off x="4470" y="2620"/>
                  <a:ext cx="314" cy="288"/>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10   </a:t>
                  </a:r>
                  <a:endParaRPr kumimoji="1" lang="en-US" altLang="zh-CN" sz="2400" b="1" dirty="0">
                    <a:latin typeface="Times New Roman" panose="02020603050405020304" pitchFamily="18" charset="0"/>
                  </a:endParaRPr>
                </a:p>
              </p:txBody>
            </p:sp>
            <p:sp>
              <p:nvSpPr>
                <p:cNvPr id="7222" name="Rectangle 103"/>
                <p:cNvSpPr>
                  <a:spLocks noChangeArrowheads="1"/>
                </p:cNvSpPr>
                <p:nvPr/>
              </p:nvSpPr>
              <p:spPr bwMode="auto">
                <a:xfrm>
                  <a:off x="3542" y="3006"/>
                  <a:ext cx="367" cy="266"/>
                </a:xfrm>
                <a:prstGeom prst="rect">
                  <a:avLst/>
                </a:prstGeom>
                <a:noFill/>
                <a:ln w="9525">
                  <a:noFill/>
                  <a:miter lim="800000"/>
                </a:ln>
              </p:spPr>
              <p:txBody>
                <a:bodyPr/>
                <a:lstStyle/>
                <a:p>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7223" name="Rectangle 104"/>
                <p:cNvSpPr>
                  <a:spLocks noChangeArrowheads="1"/>
                </p:cNvSpPr>
                <p:nvPr/>
              </p:nvSpPr>
              <p:spPr bwMode="auto">
                <a:xfrm>
                  <a:off x="3092" y="3006"/>
                  <a:ext cx="379" cy="266"/>
                </a:xfrm>
                <a:prstGeom prst="rect">
                  <a:avLst/>
                </a:prstGeom>
                <a:noFill/>
                <a:ln w="9525">
                  <a:noFill/>
                  <a:miter lim="800000"/>
                </a:ln>
              </p:spPr>
              <p:txBody>
                <a:bodyPr/>
                <a:lstStyle/>
                <a:p>
                  <a:r>
                    <a:rPr kumimoji="1" lang="en-US" altLang="zh-CN" sz="2400" b="1" i="1" dirty="0">
                      <a:latin typeface="Times New Roman" panose="02020603050405020304" pitchFamily="18" charset="0"/>
                    </a:rPr>
                    <a:t> </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p:txBody>
            </p:sp>
            <p:sp>
              <p:nvSpPr>
                <p:cNvPr id="7224" name="Rectangle 105"/>
                <p:cNvSpPr>
                  <a:spLocks noChangeArrowheads="1"/>
                </p:cNvSpPr>
                <p:nvPr/>
              </p:nvSpPr>
              <p:spPr bwMode="auto">
                <a:xfrm>
                  <a:off x="3560" y="3410"/>
                  <a:ext cx="360" cy="266"/>
                </a:xfrm>
                <a:prstGeom prst="rect">
                  <a:avLst/>
                </a:prstGeom>
                <a:noFill/>
                <a:ln w="9525">
                  <a:noFill/>
                  <a:miter lim="800000"/>
                </a:ln>
              </p:spPr>
              <p:txBody>
                <a:bodyPr/>
                <a:lstStyle/>
                <a:p>
                  <a:r>
                    <a:rPr kumimoji="1" lang="en-US" altLang="zh-CN" sz="2400" b="1" i="1">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7225" name="Rectangle 106"/>
                <p:cNvSpPr>
                  <a:spLocks noChangeArrowheads="1"/>
                </p:cNvSpPr>
                <p:nvPr/>
              </p:nvSpPr>
              <p:spPr bwMode="auto">
                <a:xfrm>
                  <a:off x="3100" y="3410"/>
                  <a:ext cx="366" cy="266"/>
                </a:xfrm>
                <a:prstGeom prst="rect">
                  <a:avLst/>
                </a:prstGeom>
                <a:noFill/>
                <a:ln w="9525">
                  <a:noFill/>
                  <a:miter lim="800000"/>
                </a:ln>
              </p:spPr>
              <p:txBody>
                <a:bodyPr/>
                <a:lstStyle/>
                <a:p>
                  <a:r>
                    <a:rPr kumimoji="1" lang="en-US" altLang="zh-CN" sz="2400" b="1" i="1">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7226" name="Rectangle 107"/>
                <p:cNvSpPr>
                  <a:spLocks noChangeArrowheads="1"/>
                </p:cNvSpPr>
                <p:nvPr/>
              </p:nvSpPr>
              <p:spPr bwMode="auto">
                <a:xfrm>
                  <a:off x="3542" y="3411"/>
                  <a:ext cx="367" cy="301"/>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endParaRPr kumimoji="1" lang="en-US" altLang="zh-CN" sz="2400" b="1" baseline="-25000">
                    <a:solidFill>
                      <a:srgbClr val="FF3300"/>
                    </a:solidFill>
                    <a:latin typeface="Times New Roman" panose="02020603050405020304" pitchFamily="18" charset="0"/>
                  </a:endParaRPr>
                </a:p>
              </p:txBody>
            </p:sp>
            <p:sp>
              <p:nvSpPr>
                <p:cNvPr id="7227" name="Rectangle 108"/>
                <p:cNvSpPr>
                  <a:spLocks noChangeArrowheads="1"/>
                </p:cNvSpPr>
                <p:nvPr/>
              </p:nvSpPr>
              <p:spPr bwMode="auto">
                <a:xfrm>
                  <a:off x="3092" y="3411"/>
                  <a:ext cx="378" cy="302"/>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endParaRPr kumimoji="1" lang="en-US" altLang="zh-CN" sz="2400" b="1" baseline="-25000">
                    <a:solidFill>
                      <a:srgbClr val="FF3300"/>
                    </a:solidFill>
                    <a:latin typeface="Times New Roman" panose="02020603050405020304" pitchFamily="18" charset="0"/>
                  </a:endParaRPr>
                </a:p>
              </p:txBody>
            </p:sp>
            <p:sp>
              <p:nvSpPr>
                <p:cNvPr id="7228" name="Rectangle 109"/>
                <p:cNvSpPr>
                  <a:spLocks noChangeArrowheads="1"/>
                </p:cNvSpPr>
                <p:nvPr/>
              </p:nvSpPr>
              <p:spPr bwMode="auto">
                <a:xfrm>
                  <a:off x="3992" y="3411"/>
                  <a:ext cx="384" cy="302"/>
                </a:xfrm>
                <a:prstGeom prst="rect">
                  <a:avLst/>
                </a:prstGeom>
                <a:noFill/>
                <a:ln w="9525">
                  <a:noFill/>
                  <a:miter lim="800000"/>
                </a:ln>
              </p:spPr>
              <p:txBody>
                <a:bodyPr/>
                <a:lstStyle/>
                <a:p>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 1</a:t>
                  </a:r>
                  <a:endParaRPr kumimoji="1" lang="en-US" altLang="zh-CN" sz="2400" b="1">
                    <a:solidFill>
                      <a:srgbClr val="FF3300"/>
                    </a:solidFill>
                    <a:latin typeface="Times New Roman" panose="02020603050405020304" pitchFamily="18" charset="0"/>
                  </a:endParaRPr>
                </a:p>
              </p:txBody>
            </p:sp>
            <p:sp>
              <p:nvSpPr>
                <p:cNvPr id="7229" name="Rectangle 110"/>
                <p:cNvSpPr>
                  <a:spLocks noChangeArrowheads="1"/>
                </p:cNvSpPr>
                <p:nvPr/>
              </p:nvSpPr>
              <p:spPr bwMode="auto">
                <a:xfrm>
                  <a:off x="3100" y="2982"/>
                  <a:ext cx="389" cy="302"/>
                </a:xfrm>
                <a:prstGeom prst="rect">
                  <a:avLst/>
                </a:prstGeom>
                <a:noFill/>
                <a:ln w="9525">
                  <a:noFill/>
                  <a:miter lim="800000"/>
                </a:ln>
              </p:spPr>
              <p:txBody>
                <a:bodyPr/>
                <a:lstStyle/>
                <a:p>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grpSp>
          <p:sp>
            <p:nvSpPr>
              <p:cNvPr id="7200" name="AutoShape 111"/>
              <p:cNvSpPr>
                <a:spLocks noChangeArrowheads="1"/>
              </p:cNvSpPr>
              <p:nvPr/>
            </p:nvSpPr>
            <p:spPr bwMode="auto">
              <a:xfrm>
                <a:off x="2536" y="3080"/>
                <a:ext cx="384" cy="240"/>
              </a:xfrm>
              <a:prstGeom prst="rightArrow">
                <a:avLst>
                  <a:gd name="adj1" fmla="val 50000"/>
                  <a:gd name="adj2" fmla="val 40000"/>
                </a:avLst>
              </a:prstGeom>
              <a:solidFill>
                <a:srgbClr val="99CC00"/>
              </a:solidFill>
              <a:ln w="9525">
                <a:solidFill>
                  <a:schemeClr val="tx1"/>
                </a:solidFill>
                <a:miter lim="800000"/>
              </a:ln>
            </p:spPr>
            <p:txBody>
              <a:bodyPr wrap="none" anchor="ctr">
                <a:spAutoFit/>
              </a:bodyPr>
              <a:lstStyle/>
              <a:p>
                <a:endParaRPr lang="zh-CN" altLang="en-US"/>
              </a:p>
            </p:txBody>
          </p:sp>
        </p:grpSp>
        <p:sp>
          <p:nvSpPr>
            <p:cNvPr id="7188" name="Rectangle 52"/>
            <p:cNvSpPr>
              <a:spLocks noChangeArrowheads="1"/>
            </p:cNvSpPr>
            <p:nvPr/>
          </p:nvSpPr>
          <p:spPr bwMode="auto">
            <a:xfrm>
              <a:off x="4524375" y="2492375"/>
              <a:ext cx="762000" cy="365125"/>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R</a:t>
              </a:r>
              <a:endParaRPr kumimoji="1" lang="en-US" altLang="zh-CN" sz="2400" b="1" baseline="-25000" dirty="0">
                <a:latin typeface="Times New Roman" panose="02020603050405020304" pitchFamily="18" charset="0"/>
              </a:endParaRPr>
            </a:p>
          </p:txBody>
        </p:sp>
        <p:sp>
          <p:nvSpPr>
            <p:cNvPr id="7189" name="Line 68"/>
            <p:cNvSpPr>
              <a:spLocks noChangeShapeType="1"/>
            </p:cNvSpPr>
            <p:nvPr/>
          </p:nvSpPr>
          <p:spPr bwMode="auto">
            <a:xfrm>
              <a:off x="4743450" y="2563813"/>
              <a:ext cx="292100" cy="0"/>
            </a:xfrm>
            <a:prstGeom prst="line">
              <a:avLst/>
            </a:prstGeom>
            <a:noFill/>
            <a:ln w="19050">
              <a:solidFill>
                <a:schemeClr val="tx1"/>
              </a:solidFill>
              <a:round/>
            </a:ln>
          </p:spPr>
          <p:txBody>
            <a:bodyPr>
              <a:spAutoFit/>
            </a:bodyPr>
            <a:lstStyle/>
            <a:p>
              <a:endParaRPr lang="zh-CN" altLang="en-US"/>
            </a:p>
          </p:txBody>
        </p:sp>
        <p:sp>
          <p:nvSpPr>
            <p:cNvPr id="7190" name="Rectangle 51"/>
            <p:cNvSpPr>
              <a:spLocks noChangeArrowheads="1"/>
            </p:cNvSpPr>
            <p:nvPr/>
          </p:nvSpPr>
          <p:spPr bwMode="auto">
            <a:xfrm>
              <a:off x="4929188" y="2143125"/>
              <a:ext cx="774700" cy="365125"/>
            </a:xfrm>
            <a:prstGeom prst="rect">
              <a:avLst/>
            </a:prstGeom>
            <a:noFill/>
            <a:ln w="9525">
              <a:noFill/>
              <a:miter lim="800000"/>
            </a:ln>
          </p:spPr>
          <p:txBody>
            <a:bodyPr lIns="0" tIns="0" rIns="0" bIns="0"/>
            <a:lstStyle/>
            <a:p>
              <a:pPr algn="ctr"/>
              <a:r>
                <a:rPr kumimoji="1" lang="en-US" altLang="zh-CN" sz="2400" b="1" i="1" dirty="0" err="1">
                  <a:latin typeface="Times New Roman" panose="02020603050405020304" pitchFamily="18" charset="0"/>
                </a:rPr>
                <a:t>SQ</a:t>
              </a:r>
              <a:r>
                <a:rPr kumimoji="1" lang="en-US" altLang="zh-CN" sz="2400" b="1" i="1" baseline="30000" dirty="0" err="1">
                  <a:latin typeface="Times New Roman" panose="02020603050405020304" pitchFamily="18" charset="0"/>
                </a:rPr>
                <a:t>n</a:t>
              </a:r>
              <a:endParaRPr kumimoji="1" lang="en-US" altLang="zh-CN" sz="2400" b="1" baseline="-25000" dirty="0">
                <a:latin typeface="Times New Roman" panose="02020603050405020304" pitchFamily="18" charset="0"/>
              </a:endParaRPr>
            </a:p>
          </p:txBody>
        </p:sp>
        <p:sp>
          <p:nvSpPr>
            <p:cNvPr id="7191" name="Line 69"/>
            <p:cNvSpPr>
              <a:spLocks noChangeShapeType="1"/>
            </p:cNvSpPr>
            <p:nvPr/>
          </p:nvSpPr>
          <p:spPr bwMode="auto">
            <a:xfrm>
              <a:off x="5000625" y="2143125"/>
              <a:ext cx="292100" cy="0"/>
            </a:xfrm>
            <a:prstGeom prst="line">
              <a:avLst/>
            </a:prstGeom>
            <a:noFill/>
            <a:ln w="19050">
              <a:solidFill>
                <a:schemeClr val="tx1"/>
              </a:solidFill>
              <a:round/>
            </a:ln>
          </p:spPr>
          <p:txBody>
            <a:bodyPr>
              <a:spAutoFit/>
            </a:bodyPr>
            <a:lstStyle/>
            <a:p>
              <a:endParaRPr lang="zh-CN" altLang="en-US"/>
            </a:p>
          </p:txBody>
        </p:sp>
      </p:grpSp>
      <p:grpSp>
        <p:nvGrpSpPr>
          <p:cNvPr id="11" name="组合 10"/>
          <p:cNvGrpSpPr/>
          <p:nvPr/>
        </p:nvGrpSpPr>
        <p:grpSpPr>
          <a:xfrm>
            <a:off x="4067175" y="5308625"/>
            <a:ext cx="4578350" cy="928687"/>
            <a:chOff x="4067175" y="4786313"/>
            <a:chExt cx="4578350" cy="928687"/>
          </a:xfrm>
        </p:grpSpPr>
        <p:grpSp>
          <p:nvGrpSpPr>
            <p:cNvPr id="150531" name="Group 117"/>
            <p:cNvGrpSpPr/>
            <p:nvPr/>
          </p:nvGrpSpPr>
          <p:grpSpPr bwMode="auto">
            <a:xfrm>
              <a:off x="4067175" y="4786313"/>
              <a:ext cx="4578350" cy="928687"/>
              <a:chOff x="2564" y="3332"/>
              <a:chExt cx="2884" cy="585"/>
            </a:xfrm>
          </p:grpSpPr>
          <p:sp>
            <p:nvSpPr>
              <p:cNvPr id="7192" name="Rectangle 118" descr="窄竖线"/>
              <p:cNvSpPr>
                <a:spLocks noChangeArrowheads="1"/>
              </p:cNvSpPr>
              <p:nvPr/>
            </p:nvSpPr>
            <p:spPr bwMode="auto">
              <a:xfrm>
                <a:off x="2564" y="3400"/>
                <a:ext cx="903" cy="288"/>
              </a:xfrm>
              <a:prstGeom prst="rect">
                <a:avLst/>
              </a:prstGeom>
              <a:pattFill prst="narVert">
                <a:fgClr>
                  <a:srgbClr val="00CC00"/>
                </a:fgClr>
                <a:bgClr>
                  <a:srgbClr val="FFFFFF"/>
                </a:bgClr>
              </a:pattFill>
              <a:ln w="9525">
                <a:noFill/>
                <a:miter lim="800000"/>
              </a:ln>
            </p:spPr>
            <p:txBody>
              <a:bodyPr lIns="90000" tIns="46800" rIns="90000" bIns="46800">
                <a:spAutoFit/>
              </a:bodyPr>
              <a:lstStyle/>
              <a:p>
                <a:pPr marL="457200" indent="-457200" eaLnBrk="0" hangingPunct="0"/>
                <a:r>
                  <a:rPr kumimoji="1" lang="zh-CN" altLang="en-US" sz="2400" b="1">
                    <a:latin typeface="Times New Roman" panose="02020603050405020304" pitchFamily="18" charset="0"/>
                  </a:rPr>
                  <a:t>状态方程</a:t>
                </a:r>
                <a:endParaRPr kumimoji="1" lang="zh-CN" altLang="en-US" sz="2400" b="1">
                  <a:latin typeface="Times New Roman" panose="02020603050405020304" pitchFamily="18" charset="0"/>
                </a:endParaRPr>
              </a:p>
            </p:txBody>
          </p:sp>
          <p:graphicFrame>
            <p:nvGraphicFramePr>
              <p:cNvPr id="7170" name="Object 119"/>
              <p:cNvGraphicFramePr>
                <a:graphicFrameLocks noChangeAspect="1"/>
              </p:cNvGraphicFramePr>
              <p:nvPr/>
            </p:nvGraphicFramePr>
            <p:xfrm>
              <a:off x="3820" y="3332"/>
              <a:ext cx="1197" cy="315"/>
            </p:xfrm>
            <a:graphic>
              <a:graphicData uri="http://schemas.openxmlformats.org/presentationml/2006/ole">
                <mc:AlternateContent xmlns:mc="http://schemas.openxmlformats.org/markup-compatibility/2006">
                  <mc:Choice xmlns:v="urn:schemas-microsoft-com:vml" Requires="v">
                    <p:oleObj spid="_x0000_s4" name="公式" r:id="rId1" imgW="23164800" imgH="6096000" progId="Equation.3">
                      <p:embed/>
                    </p:oleObj>
                  </mc:Choice>
                  <mc:Fallback>
                    <p:oleObj name="公式" r:id="rId1" imgW="23164800" imgH="6096000" progId="Equation.3">
                      <p:embed/>
                      <p:pic>
                        <p:nvPicPr>
                          <p:cNvPr id="0" name="Object 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 y="3332"/>
                            <a:ext cx="1197"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93" name="Group 120"/>
              <p:cNvGrpSpPr/>
              <p:nvPr/>
            </p:nvGrpSpPr>
            <p:grpSpPr bwMode="auto">
              <a:xfrm>
                <a:off x="3535" y="3475"/>
                <a:ext cx="1913" cy="442"/>
                <a:chOff x="3544" y="2075"/>
                <a:chExt cx="1557" cy="442"/>
              </a:xfrm>
            </p:grpSpPr>
            <p:sp>
              <p:nvSpPr>
                <p:cNvPr id="7194" name="AutoShape 121"/>
                <p:cNvSpPr/>
                <p:nvPr/>
              </p:nvSpPr>
              <p:spPr bwMode="auto">
                <a:xfrm>
                  <a:off x="3544" y="2075"/>
                  <a:ext cx="96" cy="352"/>
                </a:xfrm>
                <a:prstGeom prst="leftBrace">
                  <a:avLst>
                    <a:gd name="adj1" fmla="val 30556"/>
                    <a:gd name="adj2" fmla="val 50000"/>
                  </a:avLst>
                </a:prstGeom>
                <a:noFill/>
                <a:ln w="28575">
                  <a:solidFill>
                    <a:schemeClr val="tx1"/>
                  </a:solidFill>
                  <a:round/>
                </a:ln>
              </p:spPr>
              <p:txBody>
                <a:bodyPr wrap="none" anchor="ctr">
                  <a:spAutoFit/>
                </a:bodyPr>
                <a:lstStyle/>
                <a:p>
                  <a:endParaRPr lang="zh-CN" altLang="en-US"/>
                </a:p>
              </p:txBody>
            </p:sp>
            <p:sp>
              <p:nvSpPr>
                <p:cNvPr id="7195" name="Rectangle 122"/>
                <p:cNvSpPr>
                  <a:spLocks noChangeArrowheads="1"/>
                </p:cNvSpPr>
                <p:nvPr/>
              </p:nvSpPr>
              <p:spPr bwMode="auto">
                <a:xfrm>
                  <a:off x="3662" y="2226"/>
                  <a:ext cx="1439" cy="291"/>
                </a:xfrm>
                <a:prstGeom prst="rect">
                  <a:avLst/>
                </a:prstGeom>
                <a:noFill/>
                <a:ln w="9525">
                  <a:noFill/>
                  <a:miter lim="800000"/>
                </a:ln>
              </p:spPr>
              <p:txBody>
                <a:bodyPr>
                  <a:spAutoFit/>
                </a:bodyPr>
                <a:lstStyle/>
                <a:p>
                  <a:pPr marL="457200" indent="-457200"/>
                  <a:r>
                    <a:rPr kumimoji="1" lang="en-US" altLang="zh-CN" sz="2400" b="1" dirty="0">
                      <a:solidFill>
                        <a:srgbClr val="FF3300"/>
                      </a:solidFill>
                      <a:latin typeface="宋体" panose="02010600030101010101" pitchFamily="2" charset="-122"/>
                    </a:rPr>
                    <a:t>        (</a:t>
                  </a:r>
                  <a:r>
                    <a:rPr kumimoji="1" lang="zh-CN" altLang="en-US" sz="2400" b="1" dirty="0">
                      <a:solidFill>
                        <a:srgbClr val="FF3300"/>
                      </a:solidFill>
                      <a:latin typeface="宋体" panose="02010600030101010101" pitchFamily="2" charset="-122"/>
                    </a:rPr>
                    <a:t>约束条件</a:t>
                  </a:r>
                  <a:r>
                    <a:rPr kumimoji="1" lang="en-US" altLang="zh-CN" sz="2400" b="1" dirty="0">
                      <a:solidFill>
                        <a:srgbClr val="FF3300"/>
                      </a:solidFill>
                      <a:latin typeface="宋体" panose="02010600030101010101" pitchFamily="2" charset="-122"/>
                    </a:rPr>
                    <a:t>)</a:t>
                  </a:r>
                  <a:endParaRPr kumimoji="1" lang="en-US" altLang="zh-CN" sz="2400" b="1" dirty="0">
                    <a:solidFill>
                      <a:srgbClr val="FF3300"/>
                    </a:solidFill>
                    <a:latin typeface="宋体" panose="02010600030101010101" pitchFamily="2" charset="-122"/>
                  </a:endParaRPr>
                </a:p>
              </p:txBody>
            </p:sp>
          </p:grpSp>
        </p:grpSp>
        <p:graphicFrame>
          <p:nvGraphicFramePr>
            <p:cNvPr id="7171" name="Object 3"/>
            <p:cNvGraphicFramePr>
              <a:graphicFrameLocks noChangeAspect="1"/>
            </p:cNvGraphicFramePr>
            <p:nvPr/>
          </p:nvGraphicFramePr>
          <p:xfrm>
            <a:off x="5999163" y="5297488"/>
            <a:ext cx="1065212" cy="393700"/>
          </p:xfrm>
          <a:graphic>
            <a:graphicData uri="http://schemas.openxmlformats.org/presentationml/2006/ole">
              <mc:AlternateContent xmlns:mc="http://schemas.openxmlformats.org/markup-compatibility/2006">
                <mc:Choice xmlns:v="urn:schemas-microsoft-com:vml" Requires="v">
                  <p:oleObj spid="_x0000_s5" name="公式" r:id="rId3" imgW="14020800" imgH="5181600" progId="Equation.3">
                    <p:embed/>
                  </p:oleObj>
                </mc:Choice>
                <mc:Fallback>
                  <p:oleObj name="公式" r:id="rId3" imgW="14020800" imgH="518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63" y="5297488"/>
                          <a:ext cx="10652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blinds(horizontal)">
                                      <p:cBhvr>
                                        <p:cTn id="11" dur="500"/>
                                        <p:tgtEl>
                                          <p:spTgt spid="123"/>
                                        </p:tgtEl>
                                      </p:cBhvr>
                                    </p:animEffec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wipe(left)">
                                      <p:cBhvr>
                                        <p:cTn id="16" dur="500"/>
                                        <p:tgtEl>
                                          <p:spTgt spid="1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additive="base">
                                        <p:cTn id="21" dur="500" fill="hold"/>
                                        <p:tgtEl>
                                          <p:spTgt spid="76"/>
                                        </p:tgtEl>
                                        <p:attrNameLst>
                                          <p:attrName>ppt_x</p:attrName>
                                        </p:attrNameLst>
                                      </p:cBhvr>
                                      <p:tavLst>
                                        <p:tav tm="0">
                                          <p:val>
                                            <p:strVal val="0-#ppt_w/2"/>
                                          </p:val>
                                        </p:tav>
                                        <p:tav tm="100000">
                                          <p:val>
                                            <p:strVal val="#ppt_x"/>
                                          </p:val>
                                        </p:tav>
                                      </p:tavLst>
                                    </p:anim>
                                    <p:anim calcmode="lin" valueType="num">
                                      <p:cBhvr additive="base">
                                        <p:cTn id="22" dur="500" fill="hold"/>
                                        <p:tgtEl>
                                          <p:spTgt spid="76"/>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wipe(left)">
                                      <p:cBhvr>
                                        <p:cTn id="44" dur="500"/>
                                        <p:tgtEl>
                                          <p:spTgt spid="112"/>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wipe(up)">
                                      <p:cBhvr>
                                        <p:cTn id="48" dur="500"/>
                                        <p:tgtEl>
                                          <p:spTgt spid="113"/>
                                        </p:tgtEl>
                                      </p:cBhvr>
                                    </p:animEffect>
                                  </p:childTnLst>
                                </p:cTn>
                              </p:par>
                            </p:childTnLst>
                          </p:cTn>
                        </p:par>
                        <p:par>
                          <p:cTn id="49" fill="hold">
                            <p:stCondLst>
                              <p:cond delay="1000"/>
                            </p:stCondLst>
                            <p:childTnLst>
                              <p:par>
                                <p:cTn id="50" presetID="22" presetClass="entr" presetSubtype="1" fill="hold" nodeType="afterEffect">
                                  <p:stCondLst>
                                    <p:cond delay="0"/>
                                  </p:stCondLst>
                                  <p:childTnLst>
                                    <p:set>
                                      <p:cBhvr>
                                        <p:cTn id="51" dur="1" fill="hold">
                                          <p:stCondLst>
                                            <p:cond delay="0"/>
                                          </p:stCondLst>
                                        </p:cTn>
                                        <p:tgtEl>
                                          <p:spTgt spid="150530"/>
                                        </p:tgtEl>
                                        <p:attrNameLst>
                                          <p:attrName>style.visibility</p:attrName>
                                        </p:attrNameLst>
                                      </p:cBhvr>
                                      <p:to>
                                        <p:strVal val="visible"/>
                                      </p:to>
                                    </p:set>
                                    <p:animEffect transition="in" filter="wipe(up)">
                                      <p:cBhvr>
                                        <p:cTn id="52" dur="500"/>
                                        <p:tgtEl>
                                          <p:spTgt spid="15053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76" grpId="0" animBg="1" autoUpdateAnimBg="0"/>
      <p:bldP spid="112" grpId="0" animBg="1"/>
      <p:bldP spid="113" grpId="0" animBg="1"/>
      <p:bldP spid="123" grpId="0" animBg="1" autoUpdateAnimBg="0"/>
      <p:bldP spid="124"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 Box 67"/>
          <p:cNvSpPr txBox="1">
            <a:spLocks noChangeArrowheads="1"/>
          </p:cNvSpPr>
          <p:nvPr/>
        </p:nvSpPr>
        <p:spPr bwMode="auto">
          <a:xfrm>
            <a:off x="285720" y="757222"/>
            <a:ext cx="7094537"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3</a:t>
            </a:r>
            <a:r>
              <a:rPr kumimoji="1" lang="en-US" altLang="zh-CN" sz="2400" b="1" dirty="0">
                <a:latin typeface="宋体" panose="02010600030101010101" pitchFamily="2" charset="-122"/>
              </a:rPr>
              <a:t>)</a:t>
            </a:r>
            <a:r>
              <a:rPr kumimoji="1" lang="zh-CN" altLang="en-US" sz="2400" b="1" dirty="0">
                <a:latin typeface="Times New Roman" panose="02020603050405020304" pitchFamily="18" charset="0"/>
              </a:rPr>
              <a:t>根据状态转换编码表求输出方程和状态方程。</a:t>
            </a:r>
            <a:endParaRPr kumimoji="1" lang="zh-CN" altLang="en-US" sz="2400" b="1" dirty="0">
              <a:latin typeface="Times New Roman" panose="02020603050405020304" pitchFamily="18" charset="0"/>
            </a:endParaRPr>
          </a:p>
        </p:txBody>
      </p:sp>
      <p:graphicFrame>
        <p:nvGraphicFramePr>
          <p:cNvPr id="174084" name="Object 4"/>
          <p:cNvGraphicFramePr>
            <a:graphicFrameLocks noChangeAspect="1"/>
          </p:cNvGraphicFramePr>
          <p:nvPr/>
        </p:nvGraphicFramePr>
        <p:xfrm>
          <a:off x="754063" y="1357313"/>
          <a:ext cx="7070725" cy="1133475"/>
        </p:xfrm>
        <a:graphic>
          <a:graphicData uri="http://schemas.openxmlformats.org/presentationml/2006/ole">
            <mc:AlternateContent xmlns:mc="http://schemas.openxmlformats.org/markup-compatibility/2006">
              <mc:Choice xmlns:v="urn:schemas-microsoft-com:vml" Requires="v">
                <p:oleObj spid="_x0000_s174156" name="Equation" r:id="rId1" imgW="87477600" imgH="14020800" progId="Equation.DSMT4">
                  <p:embed/>
                </p:oleObj>
              </mc:Choice>
              <mc:Fallback>
                <p:oleObj name="Equation" r:id="rId1" imgW="87477600" imgH="14020800" progId="Equation.DSMT4">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3" y="1357313"/>
                        <a:ext cx="707072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5" name="Object 5"/>
          <p:cNvGraphicFramePr>
            <a:graphicFrameLocks noChangeAspect="1"/>
          </p:cNvGraphicFramePr>
          <p:nvPr/>
        </p:nvGraphicFramePr>
        <p:xfrm>
          <a:off x="711183" y="2579685"/>
          <a:ext cx="1503363" cy="492125"/>
        </p:xfrm>
        <a:graphic>
          <a:graphicData uri="http://schemas.openxmlformats.org/presentationml/2006/ole">
            <mc:AlternateContent xmlns:mc="http://schemas.openxmlformats.org/markup-compatibility/2006">
              <mc:Choice xmlns:v="urn:schemas-microsoft-com:vml" Requires="v">
                <p:oleObj spid="_x0000_s174157" name="Equation" r:id="rId3" imgW="18592800" imgH="6096000" progId="Equation.DSMT4">
                  <p:embed/>
                </p:oleObj>
              </mc:Choice>
              <mc:Fallback>
                <p:oleObj name="Equation" r:id="rId3" imgW="18592800" imgH="60960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83" y="2579685"/>
                        <a:ext cx="150336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 name="Text Box 94"/>
          <p:cNvSpPr txBox="1">
            <a:spLocks noChangeArrowheads="1"/>
          </p:cNvSpPr>
          <p:nvPr/>
        </p:nvSpPr>
        <p:spPr bwMode="auto">
          <a:xfrm>
            <a:off x="223807" y="3286124"/>
            <a:ext cx="5719762"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4</a:t>
            </a:r>
            <a:r>
              <a:rPr kumimoji="1" lang="en-US" altLang="zh-CN" sz="2400" b="1" dirty="0">
                <a:latin typeface="宋体" panose="02010600030101010101" pitchFamily="2" charset="-122"/>
              </a:rPr>
              <a:t>) </a:t>
            </a:r>
            <a:r>
              <a:rPr kumimoji="1" lang="zh-CN" altLang="en-US" sz="2400" b="1" dirty="0">
                <a:latin typeface="Times New Roman" panose="02020603050405020304" pitchFamily="18" charset="0"/>
              </a:rPr>
              <a:t>选择触发器类型，并求驱动方程。</a:t>
            </a:r>
            <a:endParaRPr kumimoji="1" lang="zh-CN" altLang="en-US" sz="2400" b="1" dirty="0">
              <a:latin typeface="Times New Roman" panose="02020603050405020304" pitchFamily="18" charset="0"/>
            </a:endParaRPr>
          </a:p>
        </p:txBody>
      </p:sp>
      <p:sp>
        <p:nvSpPr>
          <p:cNvPr id="155" name="Text Box 98"/>
          <p:cNvSpPr txBox="1">
            <a:spLocks noChangeArrowheads="1"/>
          </p:cNvSpPr>
          <p:nvPr/>
        </p:nvSpPr>
        <p:spPr bwMode="auto">
          <a:xfrm>
            <a:off x="773082" y="3781424"/>
            <a:ext cx="7056437" cy="1015663"/>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选用 </a:t>
            </a:r>
            <a:r>
              <a:rPr kumimoji="1" lang="en-US" altLang="zh-CN" sz="2400" b="1" dirty="0">
                <a:latin typeface="Times New Roman" panose="02020603050405020304" pitchFamily="18" charset="0"/>
              </a:rPr>
              <a:t>D</a:t>
            </a:r>
            <a:r>
              <a:rPr kumimoji="1" lang="zh-CN" altLang="en-US" sz="2400" b="1" dirty="0">
                <a:latin typeface="Times New Roman" panose="02020603050405020304" pitchFamily="18" charset="0"/>
              </a:rPr>
              <a:t>触发器。其特性方程为 </a:t>
            </a:r>
            <a:r>
              <a:rPr kumimoji="1" lang="en-US" altLang="zh-CN" sz="2400" b="1" i="1" dirty="0">
                <a:latin typeface="Times New Roman" panose="02020603050405020304" pitchFamily="18" charset="0"/>
              </a:rPr>
              <a:t>Q</a:t>
            </a:r>
            <a:r>
              <a:rPr kumimoji="1" lang="en-US" altLang="zh-CN" sz="2400" b="1" i="1" baseline="30000" dirty="0">
                <a:latin typeface="Times New Roman" panose="02020603050405020304" pitchFamily="18" charset="0"/>
              </a:rPr>
              <a:t>n</a:t>
            </a:r>
            <a:r>
              <a:rPr kumimoji="1" lang="en-US" altLang="zh-CN" sz="2400" b="1" baseline="30000" dirty="0">
                <a:latin typeface="Times New Roman" panose="02020603050405020304" pitchFamily="18" charset="0"/>
              </a:rPr>
              <a:t>+1</a:t>
            </a:r>
            <a:r>
              <a:rPr kumimoji="1" lang="en-US" altLang="zh-CN" sz="2400" b="1" dirty="0">
                <a:latin typeface="Times New Roman" panose="02020603050405020304" pitchFamily="18" charset="0"/>
              </a:rPr>
              <a:t>=</a:t>
            </a:r>
            <a:r>
              <a:rPr kumimoji="1" lang="en-US" altLang="zh-CN" sz="2400" b="1" baseline="30000" dirty="0">
                <a:latin typeface="Times New Roman" panose="02020603050405020304" pitchFamily="18" charset="0"/>
              </a:rPr>
              <a:t> </a:t>
            </a:r>
            <a:r>
              <a:rPr kumimoji="1" lang="en-US" altLang="zh-CN" sz="2400" b="1" dirty="0">
                <a:latin typeface="Times New Roman" panose="02020603050405020304" pitchFamily="18" charset="0"/>
              </a:rPr>
              <a:t>D</a:t>
            </a:r>
            <a:endParaRPr kumimoji="1" lang="zh-CN" altLang="en-US" sz="2400" b="1" dirty="0">
              <a:latin typeface="Times New Roman" panose="02020603050405020304" pitchFamily="18" charset="0"/>
            </a:endParaRPr>
          </a:p>
          <a:p>
            <a:pPr>
              <a:spcBef>
                <a:spcPct val="50000"/>
              </a:spcBef>
            </a:pPr>
            <a:r>
              <a:rPr kumimoji="1" lang="zh-CN" altLang="en-US" sz="2400" b="1" dirty="0">
                <a:latin typeface="Times New Roman" panose="02020603050405020304" pitchFamily="18" charset="0"/>
              </a:rPr>
              <a:t>将它与状态方程进行比较，可得驱动方程</a:t>
            </a:r>
            <a:endParaRPr kumimoji="1" lang="zh-CN" altLang="en-US" sz="2400" b="1" dirty="0">
              <a:latin typeface="Times New Roman" panose="02020603050405020304" pitchFamily="18" charset="0"/>
            </a:endParaRPr>
          </a:p>
        </p:txBody>
      </p:sp>
      <p:sp>
        <p:nvSpPr>
          <p:cNvPr id="158" name="Text Box 102"/>
          <p:cNvSpPr txBox="1">
            <a:spLocks noChangeArrowheads="1"/>
          </p:cNvSpPr>
          <p:nvPr/>
        </p:nvSpPr>
        <p:spPr bwMode="auto">
          <a:xfrm>
            <a:off x="214282" y="5640386"/>
            <a:ext cx="3430587" cy="822325"/>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5</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根据驱动方程和输 </a:t>
            </a:r>
            <a:br>
              <a:rPr kumimoji="1" lang="zh-CN" altLang="en-US" sz="2400" b="1" dirty="0">
                <a:latin typeface="Times New Roman" panose="02020603050405020304" pitchFamily="18" charset="0"/>
              </a:rPr>
            </a:br>
            <a:r>
              <a:rPr kumimoji="1" lang="zh-CN" altLang="en-US" sz="2400" b="1" dirty="0">
                <a:latin typeface="Times New Roman" panose="02020603050405020304" pitchFamily="18" charset="0"/>
              </a:rPr>
              <a:t>       出方程画逻辑图。</a:t>
            </a:r>
            <a:endParaRPr kumimoji="1" lang="zh-CN" altLang="en-US" sz="2400" b="1" dirty="0">
              <a:latin typeface="Times New Roman" panose="02020603050405020304" pitchFamily="18" charset="0"/>
            </a:endParaRPr>
          </a:p>
        </p:txBody>
      </p:sp>
      <p:sp>
        <p:nvSpPr>
          <p:cNvPr id="206" name="Rectangle 105"/>
          <p:cNvSpPr>
            <a:spLocks noChangeArrowheads="1"/>
          </p:cNvSpPr>
          <p:nvPr/>
        </p:nvSpPr>
        <p:spPr bwMode="auto">
          <a:xfrm>
            <a:off x="1928794" y="5000636"/>
            <a:ext cx="1928826" cy="369332"/>
          </a:xfrm>
          <a:prstGeom prst="rect">
            <a:avLst/>
          </a:prstGeom>
          <a:solidFill>
            <a:srgbClr val="FF3300">
              <a:alpha val="50195"/>
            </a:srgbClr>
          </a:solidFill>
          <a:ln w="9525">
            <a:noFill/>
            <a:miter lim="800000"/>
          </a:ln>
        </p:spPr>
        <p:txBody>
          <a:bodyPr wrap="square" anchor="ctr">
            <a:spAutoFit/>
          </a:bodyPr>
          <a:lstStyle/>
          <a:p>
            <a:endParaRPr lang="zh-CN" altLang="en-US"/>
          </a:p>
        </p:txBody>
      </p:sp>
      <p:sp>
        <p:nvSpPr>
          <p:cNvPr id="207" name="Rectangle 106"/>
          <p:cNvSpPr>
            <a:spLocks noChangeArrowheads="1"/>
          </p:cNvSpPr>
          <p:nvPr/>
        </p:nvSpPr>
        <p:spPr bwMode="auto">
          <a:xfrm>
            <a:off x="4214810" y="4988494"/>
            <a:ext cx="1428760" cy="369332"/>
          </a:xfrm>
          <a:prstGeom prst="rect">
            <a:avLst/>
          </a:prstGeom>
          <a:solidFill>
            <a:srgbClr val="00CC00">
              <a:alpha val="50195"/>
            </a:srgbClr>
          </a:solidFill>
          <a:ln w="9525">
            <a:noFill/>
            <a:miter lim="800000"/>
          </a:ln>
        </p:spPr>
        <p:txBody>
          <a:bodyPr wrap="square" anchor="ctr">
            <a:spAutoFit/>
          </a:bodyPr>
          <a:lstStyle/>
          <a:p>
            <a:endParaRPr lang="zh-CN" altLang="en-US"/>
          </a:p>
        </p:txBody>
      </p:sp>
      <p:graphicFrame>
        <p:nvGraphicFramePr>
          <p:cNvPr id="174086" name="Object 6"/>
          <p:cNvGraphicFramePr>
            <a:graphicFrameLocks noChangeAspect="1"/>
          </p:cNvGraphicFramePr>
          <p:nvPr/>
        </p:nvGraphicFramePr>
        <p:xfrm>
          <a:off x="2165350" y="4929188"/>
          <a:ext cx="1376363" cy="500062"/>
        </p:xfrm>
        <a:graphic>
          <a:graphicData uri="http://schemas.openxmlformats.org/presentationml/2006/ole">
            <mc:AlternateContent xmlns:mc="http://schemas.openxmlformats.org/markup-compatibility/2006">
              <mc:Choice xmlns:v="urn:schemas-microsoft-com:vml" Requires="v">
                <p:oleObj spid="_x0000_s174158" name="Equation" r:id="rId5" imgW="20116800" imgH="7315200" progId="Equation.DSMT4">
                  <p:embed/>
                </p:oleObj>
              </mc:Choice>
              <mc:Fallback>
                <p:oleObj name="Equation" r:id="rId5" imgW="20116800" imgH="73152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350" y="4929188"/>
                        <a:ext cx="137636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graphicFrame>
        <p:nvGraphicFramePr>
          <p:cNvPr id="174087" name="Object 7"/>
          <p:cNvGraphicFramePr>
            <a:graphicFrameLocks noChangeAspect="1"/>
          </p:cNvGraphicFramePr>
          <p:nvPr/>
        </p:nvGraphicFramePr>
        <p:xfrm>
          <a:off x="4351344" y="5000625"/>
          <a:ext cx="1149350" cy="428625"/>
        </p:xfrm>
        <a:graphic>
          <a:graphicData uri="http://schemas.openxmlformats.org/presentationml/2006/ole">
            <mc:AlternateContent xmlns:mc="http://schemas.openxmlformats.org/markup-compatibility/2006">
              <mc:Choice xmlns:v="urn:schemas-microsoft-com:vml" Requires="v">
                <p:oleObj spid="_x0000_s174159" name="Equation" r:id="rId7" imgW="15544800" imgH="5791200" progId="Equation.DSMT4">
                  <p:embed/>
                </p:oleObj>
              </mc:Choice>
              <mc:Fallback>
                <p:oleObj name="Equation" r:id="rId7" imgW="15544800" imgH="57912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1344" y="5000625"/>
                        <a:ext cx="11493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4086"/>
                                        </p:tgtEl>
                                        <p:attrNameLst>
                                          <p:attrName>style.visibility</p:attrName>
                                        </p:attrNameLst>
                                      </p:cBhvr>
                                      <p:to>
                                        <p:strVal val="visible"/>
                                      </p:to>
                                    </p:set>
                                    <p:animEffect transition="in" filter="blinds(horizontal)">
                                      <p:cBhvr>
                                        <p:cTn id="23" dur="500"/>
                                        <p:tgtEl>
                                          <p:spTgt spid="17408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6"/>
                                        </p:tgtEl>
                                        <p:attrNameLst>
                                          <p:attrName>style.visibility</p:attrName>
                                        </p:attrNameLst>
                                      </p:cBhvr>
                                      <p:to>
                                        <p:strVal val="visible"/>
                                      </p:to>
                                    </p:set>
                                    <p:animEffect transition="in" filter="blinds(horizontal)">
                                      <p:cBhvr>
                                        <p:cTn id="26" dur="500"/>
                                        <p:tgtEl>
                                          <p:spTgt spid="206"/>
                                        </p:tgtEl>
                                      </p:cBhvr>
                                    </p:animEffect>
                                  </p:childTnLst>
                                </p:cTn>
                              </p:par>
                              <p:par>
                                <p:cTn id="27" presetID="3" presetClass="entr" presetSubtype="10" fill="hold" nodeType="withEffect">
                                  <p:stCondLst>
                                    <p:cond delay="0"/>
                                  </p:stCondLst>
                                  <p:childTnLst>
                                    <p:set>
                                      <p:cBhvr>
                                        <p:cTn id="28" dur="1" fill="hold">
                                          <p:stCondLst>
                                            <p:cond delay="0"/>
                                          </p:stCondLst>
                                        </p:cTn>
                                        <p:tgtEl>
                                          <p:spTgt spid="174087"/>
                                        </p:tgtEl>
                                        <p:attrNameLst>
                                          <p:attrName>style.visibility</p:attrName>
                                        </p:attrNameLst>
                                      </p:cBhvr>
                                      <p:to>
                                        <p:strVal val="visible"/>
                                      </p:to>
                                    </p:set>
                                    <p:animEffect transition="in" filter="blinds(horizontal)">
                                      <p:cBhvr>
                                        <p:cTn id="29" dur="500"/>
                                        <p:tgtEl>
                                          <p:spTgt spid="17408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07"/>
                                        </p:tgtEl>
                                        <p:attrNameLst>
                                          <p:attrName>style.visibility</p:attrName>
                                        </p:attrNameLst>
                                      </p:cBhvr>
                                      <p:to>
                                        <p:strVal val="visible"/>
                                      </p:to>
                                    </p:set>
                                    <p:animEffect transition="in" filter="blinds(horizontal)">
                                      <p:cBhvr>
                                        <p:cTn id="32" dur="500"/>
                                        <p:tgtEl>
                                          <p:spTgt spid="20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51" grpId="0"/>
      <p:bldP spid="155" grpId="0" animBg="1"/>
      <p:bldP spid="158" grpId="0"/>
      <p:bldP spid="206" grpId="0" animBg="1"/>
      <p:bldP spid="207"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3" name="Text Box 3"/>
          <p:cNvSpPr txBox="1">
            <a:spLocks noChangeArrowheads="1"/>
          </p:cNvSpPr>
          <p:nvPr/>
        </p:nvSpPr>
        <p:spPr bwMode="auto">
          <a:xfrm>
            <a:off x="1089025" y="981075"/>
            <a:ext cx="7372350" cy="457200"/>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例</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设计一个脉冲序列为 </a:t>
            </a:r>
            <a:r>
              <a:rPr kumimoji="1" lang="en-US" altLang="zh-CN" sz="2400" b="1" dirty="0">
                <a:latin typeface="Times New Roman" panose="02020603050405020304" pitchFamily="18" charset="0"/>
              </a:rPr>
              <a:t>10100 </a:t>
            </a:r>
            <a:r>
              <a:rPr kumimoji="1" lang="zh-CN" altLang="en-US" sz="2400" b="1" dirty="0">
                <a:latin typeface="Times New Roman" panose="02020603050405020304" pitchFamily="18" charset="0"/>
              </a:rPr>
              <a:t>的序列脉冲发生器。</a:t>
            </a:r>
            <a:endParaRPr kumimoji="1" lang="zh-CN" altLang="en-US" sz="2400" b="1" dirty="0">
              <a:latin typeface="Times New Roman" panose="02020603050405020304" pitchFamily="18" charset="0"/>
            </a:endParaRPr>
          </a:p>
        </p:txBody>
      </p:sp>
      <p:sp>
        <p:nvSpPr>
          <p:cNvPr id="199684" name="AutoShape 4"/>
          <p:cNvSpPr>
            <a:spLocks noChangeArrowheads="1"/>
          </p:cNvSpPr>
          <p:nvPr/>
        </p:nvSpPr>
        <p:spPr bwMode="auto">
          <a:xfrm>
            <a:off x="623888" y="108585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199685" name="AutoShape 5"/>
          <p:cNvSpPr>
            <a:spLocks noChangeArrowheads="1"/>
          </p:cNvSpPr>
          <p:nvPr/>
        </p:nvSpPr>
        <p:spPr bwMode="auto">
          <a:xfrm>
            <a:off x="3394075" y="1987550"/>
            <a:ext cx="4967288" cy="774700"/>
          </a:xfrm>
          <a:prstGeom prst="wedgeRectCallout">
            <a:avLst>
              <a:gd name="adj1" fmla="val -22324"/>
              <a:gd name="adj2" fmla="val -113116"/>
            </a:avLst>
          </a:prstGeom>
          <a:solidFill>
            <a:srgbClr val="CCECFF"/>
          </a:solidFill>
          <a:ln w="9525">
            <a:solidFill>
              <a:schemeClr val="tx1"/>
            </a:solidFill>
            <a:miter lim="800000"/>
          </a:ln>
        </p:spPr>
        <p:txBody>
          <a:bodyPr lIns="0" tIns="0" rIns="0" bIns="0"/>
          <a:lstStyle/>
          <a:p>
            <a:pPr>
              <a:spcBef>
                <a:spcPct val="3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即在输入脉冲作用下，周期性地依次输出数码</a:t>
            </a:r>
            <a:r>
              <a:rPr kumimoji="1" lang="zh-CN" altLang="en-US" sz="2400" b="1">
                <a:latin typeface="宋体" panose="02010600030101010101" pitchFamily="2" charset="-122"/>
              </a:rPr>
              <a:t>“</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0</a:t>
            </a:r>
            <a:r>
              <a:rPr kumimoji="1" lang="en-US" altLang="zh-CN" sz="2400" b="1">
                <a:latin typeface="宋体" panose="02010600030101010101" pitchFamily="2" charset="-122"/>
              </a:rPr>
              <a:t>”</a:t>
            </a:r>
            <a:r>
              <a:rPr kumimoji="1" lang="zh-CN" altLang="en-US" sz="2400" b="1">
                <a:latin typeface="Times New Roman" panose="02020603050405020304" pitchFamily="18" charset="0"/>
              </a:rPr>
              <a:t>。</a:t>
            </a:r>
            <a:endParaRPr kumimoji="1" lang="zh-CN" altLang="en-US" sz="2400" b="1">
              <a:solidFill>
                <a:srgbClr val="FF3300"/>
              </a:solidFill>
              <a:latin typeface="Times New Roman" panose="02020603050405020304" pitchFamily="18" charset="0"/>
            </a:endParaRPr>
          </a:p>
        </p:txBody>
      </p:sp>
      <p:sp>
        <p:nvSpPr>
          <p:cNvPr id="199686" name="Text Box 6"/>
          <p:cNvSpPr txBox="1">
            <a:spLocks noChangeArrowheads="1"/>
          </p:cNvSpPr>
          <p:nvPr/>
        </p:nvSpPr>
        <p:spPr bwMode="auto">
          <a:xfrm>
            <a:off x="479425" y="1600200"/>
            <a:ext cx="2135188" cy="457200"/>
          </a:xfrm>
          <a:prstGeom prst="rect">
            <a:avLst/>
          </a:prstGeom>
          <a:no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解：设计步骤</a:t>
            </a:r>
            <a:endParaRPr kumimoji="1" lang="zh-CN" altLang="en-US" sz="2400" b="1" dirty="0">
              <a:latin typeface="Times New Roman" panose="02020603050405020304" pitchFamily="18" charset="0"/>
            </a:endParaRPr>
          </a:p>
        </p:txBody>
      </p:sp>
      <p:sp>
        <p:nvSpPr>
          <p:cNvPr id="199687" name="AutoShape 7"/>
          <p:cNvSpPr>
            <a:spLocks noChangeArrowheads="1"/>
          </p:cNvSpPr>
          <p:nvPr/>
        </p:nvSpPr>
        <p:spPr bwMode="auto">
          <a:xfrm>
            <a:off x="2003425" y="5465763"/>
            <a:ext cx="4973638" cy="733425"/>
          </a:xfrm>
          <a:prstGeom prst="wedgeRectCallout">
            <a:avLst>
              <a:gd name="adj1" fmla="val -31806"/>
              <a:gd name="adj2" fmla="val -80519"/>
            </a:avLst>
          </a:prstGeom>
          <a:solidFill>
            <a:srgbClr val="CCECFF"/>
          </a:solidFill>
          <a:ln w="9525">
            <a:solidFill>
              <a:schemeClr val="tx1"/>
            </a:solidFill>
            <a:miter lim="800000"/>
          </a:ln>
        </p:spPr>
        <p:txBody>
          <a:bodyPr lIns="0" tIns="0" rIns="0" bIns="0"/>
          <a:lstStyle/>
          <a:p>
            <a:pPr algn="just">
              <a:spcBef>
                <a:spcPct val="30000"/>
              </a:spcBef>
            </a:pPr>
            <a:r>
              <a:rPr kumimoji="1" lang="zh-CN" altLang="en-US" sz="2400" b="1">
                <a:latin typeface="Times New Roman" panose="02020603050405020304" pitchFamily="18" charset="0"/>
              </a:rPr>
              <a:t>　　由于上述 </a:t>
            </a:r>
            <a:r>
              <a:rPr kumimoji="1" lang="en-US" altLang="zh-CN" sz="2400" b="1">
                <a:latin typeface="Times New Roman" panose="02020603050405020304" pitchFamily="18" charset="0"/>
              </a:rPr>
              <a:t>5 </a:t>
            </a:r>
            <a:r>
              <a:rPr kumimoji="1" lang="zh-CN" altLang="en-US" sz="2400" b="1">
                <a:latin typeface="Times New Roman" panose="02020603050405020304" pitchFamily="18" charset="0"/>
              </a:rPr>
              <a:t>个状态中无重复状态，因此不需要进行状态化简。</a:t>
            </a:r>
            <a:endParaRPr kumimoji="1" lang="zh-CN" altLang="en-US" sz="2400" b="1">
              <a:solidFill>
                <a:srgbClr val="FF3300"/>
              </a:solidFill>
              <a:latin typeface="Times New Roman" panose="02020603050405020304" pitchFamily="18" charset="0"/>
            </a:endParaRPr>
          </a:p>
        </p:txBody>
      </p:sp>
      <p:sp>
        <p:nvSpPr>
          <p:cNvPr id="199688" name="Oval 8"/>
          <p:cNvSpPr>
            <a:spLocks noChangeArrowheads="1"/>
          </p:cNvSpPr>
          <p:nvPr/>
        </p:nvSpPr>
        <p:spPr bwMode="auto">
          <a:xfrm>
            <a:off x="1438275" y="41703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99689" name="Oval 9"/>
          <p:cNvSpPr>
            <a:spLocks noChangeArrowheads="1"/>
          </p:cNvSpPr>
          <p:nvPr/>
        </p:nvSpPr>
        <p:spPr bwMode="auto">
          <a:xfrm>
            <a:off x="2644775" y="41703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199690" name="Oval 10"/>
          <p:cNvSpPr>
            <a:spLocks noChangeArrowheads="1"/>
          </p:cNvSpPr>
          <p:nvPr/>
        </p:nvSpPr>
        <p:spPr bwMode="auto">
          <a:xfrm>
            <a:off x="3825875" y="41703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99691" name="Line 11"/>
          <p:cNvSpPr>
            <a:spLocks noChangeShapeType="1"/>
          </p:cNvSpPr>
          <p:nvPr/>
        </p:nvSpPr>
        <p:spPr bwMode="auto">
          <a:xfrm>
            <a:off x="2047875" y="4470400"/>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99692" name="Line 12"/>
          <p:cNvSpPr>
            <a:spLocks noChangeShapeType="1"/>
          </p:cNvSpPr>
          <p:nvPr/>
        </p:nvSpPr>
        <p:spPr bwMode="auto">
          <a:xfrm>
            <a:off x="3254375" y="4470400"/>
            <a:ext cx="596900" cy="0"/>
          </a:xfrm>
          <a:prstGeom prst="line">
            <a:avLst/>
          </a:prstGeom>
          <a:noFill/>
          <a:ln w="28575">
            <a:solidFill>
              <a:schemeClr val="tx1"/>
            </a:solidFill>
            <a:round/>
            <a:tailEnd type="triangle" w="med" len="med"/>
          </a:ln>
        </p:spPr>
        <p:txBody>
          <a:bodyPr lIns="0" tIns="0" rIns="0" bIns="0"/>
          <a:lstStyle/>
          <a:p>
            <a:endParaRPr lang="zh-CN" altLang="en-US"/>
          </a:p>
        </p:txBody>
      </p:sp>
      <p:grpSp>
        <p:nvGrpSpPr>
          <p:cNvPr id="2" name="Group 13"/>
          <p:cNvGrpSpPr/>
          <p:nvPr/>
        </p:nvGrpSpPr>
        <p:grpSpPr bwMode="auto">
          <a:xfrm>
            <a:off x="1730375" y="4762500"/>
            <a:ext cx="4738688" cy="381000"/>
            <a:chOff x="1272" y="1848"/>
            <a:chExt cx="3736" cy="240"/>
          </a:xfrm>
        </p:grpSpPr>
        <p:sp>
          <p:nvSpPr>
            <p:cNvPr id="129049" name="Line 14"/>
            <p:cNvSpPr>
              <a:spLocks noChangeShapeType="1"/>
            </p:cNvSpPr>
            <p:nvPr/>
          </p:nvSpPr>
          <p:spPr bwMode="auto">
            <a:xfrm flipH="1">
              <a:off x="1272" y="2088"/>
              <a:ext cx="3736" cy="0"/>
            </a:xfrm>
            <a:prstGeom prst="line">
              <a:avLst/>
            </a:prstGeom>
            <a:noFill/>
            <a:ln w="28575">
              <a:solidFill>
                <a:schemeClr val="tx1"/>
              </a:solidFill>
              <a:round/>
            </a:ln>
          </p:spPr>
          <p:txBody>
            <a:bodyPr lIns="0" tIns="0" rIns="0" bIns="0"/>
            <a:lstStyle/>
            <a:p>
              <a:endParaRPr lang="zh-CN" altLang="en-US"/>
            </a:p>
          </p:txBody>
        </p:sp>
        <p:sp>
          <p:nvSpPr>
            <p:cNvPr id="129050" name="Line 15"/>
            <p:cNvSpPr>
              <a:spLocks noChangeShapeType="1"/>
            </p:cNvSpPr>
            <p:nvPr/>
          </p:nvSpPr>
          <p:spPr bwMode="auto">
            <a:xfrm>
              <a:off x="5000" y="1848"/>
              <a:ext cx="0" cy="240"/>
            </a:xfrm>
            <a:prstGeom prst="line">
              <a:avLst/>
            </a:prstGeom>
            <a:noFill/>
            <a:ln w="28575">
              <a:solidFill>
                <a:schemeClr val="tx1"/>
              </a:solidFill>
              <a:round/>
            </a:ln>
          </p:spPr>
          <p:txBody>
            <a:bodyPr lIns="0" tIns="0" rIns="0" bIns="0"/>
            <a:lstStyle/>
            <a:p>
              <a:endParaRPr lang="zh-CN" altLang="en-US"/>
            </a:p>
          </p:txBody>
        </p:sp>
        <p:sp>
          <p:nvSpPr>
            <p:cNvPr id="129051" name="Line 16"/>
            <p:cNvSpPr>
              <a:spLocks noChangeShapeType="1"/>
            </p:cNvSpPr>
            <p:nvPr/>
          </p:nvSpPr>
          <p:spPr bwMode="auto">
            <a:xfrm flipV="1">
              <a:off x="1280" y="1848"/>
              <a:ext cx="0" cy="240"/>
            </a:xfrm>
            <a:prstGeom prst="line">
              <a:avLst/>
            </a:prstGeom>
            <a:noFill/>
            <a:ln w="28575">
              <a:solidFill>
                <a:schemeClr val="tx1"/>
              </a:solidFill>
              <a:round/>
              <a:tailEnd type="triangle" w="med" len="med"/>
            </a:ln>
          </p:spPr>
          <p:txBody>
            <a:bodyPr lIns="0" tIns="0" rIns="0" bIns="0"/>
            <a:lstStyle/>
            <a:p>
              <a:endParaRPr lang="zh-CN" altLang="en-US"/>
            </a:p>
          </p:txBody>
        </p:sp>
      </p:grpSp>
      <p:sp>
        <p:nvSpPr>
          <p:cNvPr id="199697" name="Rectangle 17"/>
          <p:cNvSpPr>
            <a:spLocks noChangeArrowheads="1"/>
          </p:cNvSpPr>
          <p:nvPr/>
        </p:nvSpPr>
        <p:spPr bwMode="auto">
          <a:xfrm>
            <a:off x="2185988" y="4008438"/>
            <a:ext cx="534987"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rPr>
              <a:t>/ 1</a:t>
            </a:r>
            <a:endParaRPr kumimoji="1" lang="en-US" altLang="zh-CN" sz="2400" b="1" baseline="-25000">
              <a:solidFill>
                <a:srgbClr val="FF3300"/>
              </a:solidFill>
              <a:latin typeface="Times New Roman" panose="02020603050405020304" pitchFamily="18" charset="0"/>
            </a:endParaRPr>
          </a:p>
        </p:txBody>
      </p:sp>
      <p:sp>
        <p:nvSpPr>
          <p:cNvPr id="199698" name="Rectangle 18"/>
          <p:cNvSpPr>
            <a:spLocks noChangeArrowheads="1"/>
          </p:cNvSpPr>
          <p:nvPr/>
        </p:nvSpPr>
        <p:spPr bwMode="auto">
          <a:xfrm>
            <a:off x="3379788" y="4008438"/>
            <a:ext cx="534987"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rPr>
              <a:t>/ 0</a:t>
            </a:r>
            <a:endParaRPr kumimoji="1" lang="en-US" altLang="zh-CN" sz="2400" b="1" baseline="-25000">
              <a:solidFill>
                <a:srgbClr val="FF3300"/>
              </a:solidFill>
              <a:latin typeface="Times New Roman" panose="02020603050405020304" pitchFamily="18" charset="0"/>
            </a:endParaRPr>
          </a:p>
        </p:txBody>
      </p:sp>
      <p:sp>
        <p:nvSpPr>
          <p:cNvPr id="199699" name="Oval 19"/>
          <p:cNvSpPr>
            <a:spLocks noChangeArrowheads="1"/>
          </p:cNvSpPr>
          <p:nvPr/>
        </p:nvSpPr>
        <p:spPr bwMode="auto">
          <a:xfrm>
            <a:off x="4994275" y="41703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199700" name="Oval 20"/>
          <p:cNvSpPr>
            <a:spLocks noChangeArrowheads="1"/>
          </p:cNvSpPr>
          <p:nvPr/>
        </p:nvSpPr>
        <p:spPr bwMode="auto">
          <a:xfrm>
            <a:off x="6162675" y="4170363"/>
            <a:ext cx="596900" cy="596900"/>
          </a:xfrm>
          <a:prstGeom prst="ellipse">
            <a:avLst/>
          </a:prstGeom>
          <a:noFill/>
          <a:ln w="28575">
            <a:solidFill>
              <a:schemeClr val="tx1"/>
            </a:solidFill>
            <a:round/>
          </a:ln>
        </p:spPr>
        <p:txBody>
          <a:bodyPr wrap="none" lIns="0" tIns="0" rIns="0" bIns="0" anchor="ctr"/>
          <a:lstStyle/>
          <a:p>
            <a:pPr algn="ctr">
              <a:spcBef>
                <a:spcPct val="2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4</a:t>
            </a:r>
            <a:endParaRPr kumimoji="1" lang="en-US" altLang="zh-CN" sz="2400" b="1" baseline="-25000">
              <a:latin typeface="Times New Roman" panose="02020603050405020304" pitchFamily="18" charset="0"/>
            </a:endParaRPr>
          </a:p>
        </p:txBody>
      </p:sp>
      <p:sp>
        <p:nvSpPr>
          <p:cNvPr id="199701" name="Line 21"/>
          <p:cNvSpPr>
            <a:spLocks noChangeShapeType="1"/>
          </p:cNvSpPr>
          <p:nvPr/>
        </p:nvSpPr>
        <p:spPr bwMode="auto">
          <a:xfrm>
            <a:off x="4422775" y="4470400"/>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99702" name="Line 22"/>
          <p:cNvSpPr>
            <a:spLocks noChangeShapeType="1"/>
          </p:cNvSpPr>
          <p:nvPr/>
        </p:nvSpPr>
        <p:spPr bwMode="auto">
          <a:xfrm>
            <a:off x="5591175" y="4470400"/>
            <a:ext cx="596900" cy="0"/>
          </a:xfrm>
          <a:prstGeom prst="line">
            <a:avLst/>
          </a:prstGeom>
          <a:noFill/>
          <a:ln w="28575">
            <a:solidFill>
              <a:schemeClr val="tx1"/>
            </a:solidFill>
            <a:round/>
            <a:tailEnd type="triangle" w="med" len="med"/>
          </a:ln>
        </p:spPr>
        <p:txBody>
          <a:bodyPr lIns="0" tIns="0" rIns="0" bIns="0"/>
          <a:lstStyle/>
          <a:p>
            <a:endParaRPr lang="zh-CN" altLang="en-US"/>
          </a:p>
        </p:txBody>
      </p:sp>
      <p:sp>
        <p:nvSpPr>
          <p:cNvPr id="199703" name="Rectangle 23"/>
          <p:cNvSpPr>
            <a:spLocks noChangeArrowheads="1"/>
          </p:cNvSpPr>
          <p:nvPr/>
        </p:nvSpPr>
        <p:spPr bwMode="auto">
          <a:xfrm>
            <a:off x="4535488" y="4008438"/>
            <a:ext cx="534987"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rPr>
              <a:t>/ 1</a:t>
            </a:r>
            <a:endParaRPr kumimoji="1" lang="en-US" altLang="zh-CN" sz="2400" b="1" baseline="-25000">
              <a:solidFill>
                <a:srgbClr val="FF3300"/>
              </a:solidFill>
              <a:latin typeface="Times New Roman" panose="02020603050405020304" pitchFamily="18" charset="0"/>
            </a:endParaRPr>
          </a:p>
        </p:txBody>
      </p:sp>
      <p:sp>
        <p:nvSpPr>
          <p:cNvPr id="199704" name="Rectangle 24"/>
          <p:cNvSpPr>
            <a:spLocks noChangeArrowheads="1"/>
          </p:cNvSpPr>
          <p:nvPr/>
        </p:nvSpPr>
        <p:spPr bwMode="auto">
          <a:xfrm>
            <a:off x="5703888" y="4008438"/>
            <a:ext cx="534987"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rPr>
              <a:t>/ 0</a:t>
            </a:r>
            <a:endParaRPr kumimoji="1" lang="en-US" altLang="zh-CN" sz="2400" b="1" baseline="-25000">
              <a:solidFill>
                <a:srgbClr val="FF3300"/>
              </a:solidFill>
              <a:latin typeface="Times New Roman" panose="02020603050405020304" pitchFamily="18" charset="0"/>
            </a:endParaRPr>
          </a:p>
        </p:txBody>
      </p:sp>
      <p:sp>
        <p:nvSpPr>
          <p:cNvPr id="199705" name="Rectangle 25"/>
          <p:cNvSpPr>
            <a:spLocks noChangeArrowheads="1"/>
          </p:cNvSpPr>
          <p:nvPr/>
        </p:nvSpPr>
        <p:spPr bwMode="auto">
          <a:xfrm>
            <a:off x="3946525" y="4752975"/>
            <a:ext cx="534988"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rPr>
              <a:t>/ 0</a:t>
            </a:r>
            <a:endParaRPr kumimoji="1" lang="en-US" altLang="zh-CN" sz="2400" b="1" baseline="-25000">
              <a:solidFill>
                <a:srgbClr val="FF3300"/>
              </a:solidFill>
              <a:latin typeface="Times New Roman" panose="02020603050405020304" pitchFamily="18" charset="0"/>
            </a:endParaRPr>
          </a:p>
        </p:txBody>
      </p:sp>
      <p:sp>
        <p:nvSpPr>
          <p:cNvPr id="199706" name="Rectangle 26"/>
          <p:cNvSpPr>
            <a:spLocks noChangeArrowheads="1"/>
          </p:cNvSpPr>
          <p:nvPr/>
        </p:nvSpPr>
        <p:spPr bwMode="auto">
          <a:xfrm>
            <a:off x="3157538" y="1506538"/>
            <a:ext cx="5292725" cy="1384300"/>
          </a:xfrm>
          <a:prstGeom prst="rect">
            <a:avLst/>
          </a:prstGeom>
          <a:solidFill>
            <a:schemeClr val="bg1"/>
          </a:solidFill>
          <a:ln w="9525">
            <a:noFill/>
            <a:miter lim="800000"/>
          </a:ln>
        </p:spPr>
        <p:txBody>
          <a:bodyPr wrap="none" anchor="ctr">
            <a:spAutoFit/>
          </a:bodyPr>
          <a:lstStyle/>
          <a:p>
            <a:endParaRPr lang="zh-CN" altLang="en-US"/>
          </a:p>
        </p:txBody>
      </p:sp>
      <p:sp>
        <p:nvSpPr>
          <p:cNvPr id="199707" name="Text Box 27"/>
          <p:cNvSpPr txBox="1">
            <a:spLocks noChangeArrowheads="1"/>
          </p:cNvSpPr>
          <p:nvPr/>
        </p:nvSpPr>
        <p:spPr bwMode="auto">
          <a:xfrm>
            <a:off x="620713" y="2117725"/>
            <a:ext cx="6570662"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根据设计要求设定状态，画状态转换图。</a:t>
            </a:r>
            <a:endParaRPr kumimoji="1" lang="zh-CN" altLang="en-US" sz="2400" b="1" dirty="0">
              <a:latin typeface="Times New Roman" panose="02020603050405020304" pitchFamily="18" charset="0"/>
            </a:endParaRPr>
          </a:p>
        </p:txBody>
      </p:sp>
      <p:sp>
        <p:nvSpPr>
          <p:cNvPr id="199708" name="Text Box 28"/>
          <p:cNvSpPr txBox="1">
            <a:spLocks noChangeArrowheads="1"/>
          </p:cNvSpPr>
          <p:nvPr/>
        </p:nvSpPr>
        <p:spPr bwMode="auto">
          <a:xfrm>
            <a:off x="1006475" y="2701925"/>
            <a:ext cx="7742238" cy="1187450"/>
          </a:xfrm>
          <a:prstGeom prst="rect">
            <a:avLst/>
          </a:prstGeom>
          <a:solidFill>
            <a:srgbClr val="CCCCFF">
              <a:alpha val="50195"/>
            </a:srgbClr>
          </a:solidFill>
          <a:ln w="9525">
            <a:noFill/>
            <a:miter lim="800000"/>
          </a:ln>
        </p:spPr>
        <p:txBody>
          <a:bodyPr>
            <a:spAutoFit/>
          </a:bodyPr>
          <a:lstStyle/>
          <a:p>
            <a:pPr algn="just">
              <a:spcBef>
                <a:spcPct val="50000"/>
              </a:spcBef>
            </a:pPr>
            <a:r>
              <a:rPr kumimoji="1" lang="zh-CN" altLang="en-US" sz="2400" b="1" dirty="0">
                <a:latin typeface="Times New Roman" panose="02020603050405020304" pitchFamily="18" charset="0"/>
              </a:rPr>
              <a:t>　　由于串行输出脉冲序列为 </a:t>
            </a:r>
            <a:r>
              <a:rPr kumimoji="1" lang="en-US" altLang="zh-CN" sz="2400" b="1" dirty="0">
                <a:latin typeface="Times New Roman" panose="02020603050405020304" pitchFamily="18" charset="0"/>
              </a:rPr>
              <a:t>10100</a:t>
            </a:r>
            <a:r>
              <a:rPr kumimoji="1" lang="zh-CN" altLang="en-US" sz="2400" b="1" dirty="0">
                <a:latin typeface="Times New Roman" panose="02020603050405020304" pitchFamily="18" charset="0"/>
              </a:rPr>
              <a:t>，故电路应有 </a:t>
            </a:r>
            <a:r>
              <a:rPr kumimoji="1" lang="en-US" altLang="zh-CN" sz="2400" b="1" dirty="0">
                <a:latin typeface="Times New Roman" panose="02020603050405020304" pitchFamily="18" charset="0"/>
              </a:rPr>
              <a:t>5 </a:t>
            </a:r>
            <a:r>
              <a:rPr kumimoji="1" lang="zh-CN" altLang="en-US" sz="2400" b="1" dirty="0">
                <a:latin typeface="Times New Roman" panose="02020603050405020304" pitchFamily="18" charset="0"/>
              </a:rPr>
              <a:t>种工作状态，将它们分别用 </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0</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a:t>
            </a:r>
            <a:r>
              <a:rPr kumimoji="1" lang="zh-CN" altLang="en-US" sz="2400" b="1" dirty="0">
                <a:latin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表示</a:t>
            </a:r>
            <a:r>
              <a:rPr kumimoji="1" lang="zh-CN" altLang="en-US" sz="2400" b="1" dirty="0">
                <a:latin typeface="宋体" panose="02010600030101010101" pitchFamily="2" charset="-122"/>
              </a:rPr>
              <a:t>；</a:t>
            </a:r>
            <a:r>
              <a:rPr kumimoji="1" lang="zh-CN" altLang="en-US" sz="2400" b="1" dirty="0">
                <a:latin typeface="Times New Roman" panose="02020603050405020304" pitchFamily="18" charset="0"/>
              </a:rPr>
              <a:t>将串行输出信号用 </a:t>
            </a:r>
            <a:r>
              <a:rPr kumimoji="1" lang="en-US" altLang="zh-CN" sz="2400" b="1" i="1" dirty="0">
                <a:latin typeface="Times New Roman" panose="02020603050405020304" pitchFamily="18" charset="0"/>
              </a:rPr>
              <a:t>Y </a:t>
            </a:r>
            <a:r>
              <a:rPr kumimoji="1" lang="zh-CN" altLang="en-US" sz="2400" b="1" dirty="0">
                <a:latin typeface="Times New Roman" panose="02020603050405020304" pitchFamily="18" charset="0"/>
              </a:rPr>
              <a:t>表示，则可列出下图所示的状态转换图。</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p:cTn id="7" dur="1000" fill="hold"/>
                                        <p:tgtEl>
                                          <p:spTgt spid="199684"/>
                                        </p:tgtEl>
                                        <p:attrNameLst>
                                          <p:attrName>ppt_w</p:attrName>
                                        </p:attrNameLst>
                                      </p:cBhvr>
                                      <p:tavLst>
                                        <p:tav tm="0">
                                          <p:val>
                                            <p:fltVal val="0"/>
                                          </p:val>
                                        </p:tav>
                                        <p:tav tm="100000">
                                          <p:val>
                                            <p:strVal val="#ppt_w"/>
                                          </p:val>
                                        </p:tav>
                                      </p:tavLst>
                                    </p:anim>
                                    <p:anim calcmode="lin" valueType="num">
                                      <p:cBhvr>
                                        <p:cTn id="8" dur="1000" fill="hold"/>
                                        <p:tgtEl>
                                          <p:spTgt spid="199684"/>
                                        </p:tgtEl>
                                        <p:attrNameLst>
                                          <p:attrName>ppt_h</p:attrName>
                                        </p:attrNameLst>
                                      </p:cBhvr>
                                      <p:tavLst>
                                        <p:tav tm="0">
                                          <p:val>
                                            <p:fltVal val="0"/>
                                          </p:val>
                                        </p:tav>
                                        <p:tav tm="100000">
                                          <p:val>
                                            <p:strVal val="#ppt_h"/>
                                          </p:val>
                                        </p:tav>
                                      </p:tavLst>
                                    </p:anim>
                                    <p:anim calcmode="lin" valueType="num">
                                      <p:cBhvr>
                                        <p:cTn id="9" dur="1000" fill="hold"/>
                                        <p:tgtEl>
                                          <p:spTgt spid="19968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968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99683"/>
                                        </p:tgtEl>
                                        <p:attrNameLst>
                                          <p:attrName>style.visibility</p:attrName>
                                        </p:attrNameLst>
                                      </p:cBhvr>
                                      <p:to>
                                        <p:strVal val="visible"/>
                                      </p:to>
                                    </p:set>
                                    <p:animEffect transition="in" filter="wipe(left)">
                                      <p:cBhvr>
                                        <p:cTn id="14" dur="500"/>
                                        <p:tgtEl>
                                          <p:spTgt spid="199683"/>
                                        </p:tgtEl>
                                      </p:cBhvr>
                                    </p:animEffec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199685"/>
                                        </p:tgtEl>
                                        <p:attrNameLst>
                                          <p:attrName>style.visibility</p:attrName>
                                        </p:attrNameLst>
                                      </p:cBhvr>
                                      <p:to>
                                        <p:strVal val="visible"/>
                                      </p:to>
                                    </p:set>
                                    <p:anim calcmode="lin" valueType="num">
                                      <p:cBhvr additive="base">
                                        <p:cTn id="18" dur="500" fill="hold"/>
                                        <p:tgtEl>
                                          <p:spTgt spid="199685"/>
                                        </p:tgtEl>
                                        <p:attrNameLst>
                                          <p:attrName>ppt_x</p:attrName>
                                        </p:attrNameLst>
                                      </p:cBhvr>
                                      <p:tavLst>
                                        <p:tav tm="0">
                                          <p:val>
                                            <p:strVal val="1+#ppt_w/2"/>
                                          </p:val>
                                        </p:tav>
                                        <p:tav tm="100000">
                                          <p:val>
                                            <p:strVal val="#ppt_x"/>
                                          </p:val>
                                        </p:tav>
                                      </p:tavLst>
                                    </p:anim>
                                    <p:anim calcmode="lin" valueType="num">
                                      <p:cBhvr additive="base">
                                        <p:cTn id="19" dur="500" fill="hold"/>
                                        <p:tgtEl>
                                          <p:spTgt spid="19968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99706"/>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99686"/>
                                        </p:tgtEl>
                                        <p:attrNameLst>
                                          <p:attrName>style.visibility</p:attrName>
                                        </p:attrNameLst>
                                      </p:cBhvr>
                                      <p:to>
                                        <p:strVal val="visible"/>
                                      </p:to>
                                    </p:set>
                                    <p:animEffect transition="in" filter="wipe(left)">
                                      <p:cBhvr>
                                        <p:cTn id="27" dur="500"/>
                                        <p:tgtEl>
                                          <p:spTgt spid="1996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9707"/>
                                        </p:tgtEl>
                                        <p:attrNameLst>
                                          <p:attrName>style.visibility</p:attrName>
                                        </p:attrNameLst>
                                      </p:cBhvr>
                                      <p:to>
                                        <p:strVal val="visible"/>
                                      </p:to>
                                    </p:set>
                                    <p:animEffect transition="in" filter="wipe(left)">
                                      <p:cBhvr>
                                        <p:cTn id="32" dur="500"/>
                                        <p:tgtEl>
                                          <p:spTgt spid="1997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9708"/>
                                        </p:tgtEl>
                                        <p:attrNameLst>
                                          <p:attrName>style.visibility</p:attrName>
                                        </p:attrNameLst>
                                      </p:cBhvr>
                                      <p:to>
                                        <p:strVal val="visible"/>
                                      </p:to>
                                    </p:set>
                                    <p:animEffect transition="in" filter="wipe(left)">
                                      <p:cBhvr>
                                        <p:cTn id="37" dur="500"/>
                                        <p:tgtEl>
                                          <p:spTgt spid="19970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9688"/>
                                        </p:tgtEl>
                                        <p:attrNameLst>
                                          <p:attrName>style.visibility</p:attrName>
                                        </p:attrNameLst>
                                      </p:cBhvr>
                                      <p:to>
                                        <p:strVal val="visible"/>
                                      </p:to>
                                    </p:set>
                                    <p:animEffect transition="in" filter="blinds(horizontal)">
                                      <p:cBhvr>
                                        <p:cTn id="42" dur="500"/>
                                        <p:tgtEl>
                                          <p:spTgt spid="199688"/>
                                        </p:tgtEl>
                                      </p:cBhvr>
                                    </p:animEffect>
                                  </p:childTnLst>
                                </p:cTn>
                              </p:par>
                            </p:childTnLst>
                          </p:cTn>
                        </p:par>
                        <p:par>
                          <p:cTn id="43" fill="hold">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199697"/>
                                        </p:tgtEl>
                                        <p:attrNameLst>
                                          <p:attrName>style.visibility</p:attrName>
                                        </p:attrNameLst>
                                      </p:cBhvr>
                                      <p:to>
                                        <p:strVal val="visible"/>
                                      </p:to>
                                    </p:set>
                                    <p:animEffect transition="in" filter="box(in)">
                                      <p:cBhvr>
                                        <p:cTn id="46" dur="500"/>
                                        <p:tgtEl>
                                          <p:spTgt spid="199697"/>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99691"/>
                                        </p:tgtEl>
                                        <p:attrNameLst>
                                          <p:attrName>style.visibility</p:attrName>
                                        </p:attrNameLst>
                                      </p:cBhvr>
                                      <p:to>
                                        <p:strVal val="visible"/>
                                      </p:to>
                                    </p:set>
                                    <p:animEffect transition="in" filter="wipe(left)">
                                      <p:cBhvr>
                                        <p:cTn id="50" dur="500"/>
                                        <p:tgtEl>
                                          <p:spTgt spid="199691"/>
                                        </p:tgtEl>
                                      </p:cBhvr>
                                    </p:animEffect>
                                  </p:childTnLst>
                                </p:cTn>
                              </p:par>
                            </p:childTnLst>
                          </p:cTn>
                        </p:par>
                        <p:par>
                          <p:cTn id="51" fill="hold">
                            <p:stCondLst>
                              <p:cond delay="1500"/>
                            </p:stCondLst>
                            <p:childTnLst>
                              <p:par>
                                <p:cTn id="52" presetID="3" presetClass="entr" presetSubtype="10" fill="hold" grpId="0" nodeType="afterEffect">
                                  <p:stCondLst>
                                    <p:cond delay="0"/>
                                  </p:stCondLst>
                                  <p:childTnLst>
                                    <p:set>
                                      <p:cBhvr>
                                        <p:cTn id="53" dur="1" fill="hold">
                                          <p:stCondLst>
                                            <p:cond delay="0"/>
                                          </p:stCondLst>
                                        </p:cTn>
                                        <p:tgtEl>
                                          <p:spTgt spid="199689"/>
                                        </p:tgtEl>
                                        <p:attrNameLst>
                                          <p:attrName>style.visibility</p:attrName>
                                        </p:attrNameLst>
                                      </p:cBhvr>
                                      <p:to>
                                        <p:strVal val="visible"/>
                                      </p:to>
                                    </p:set>
                                    <p:animEffect transition="in" filter="blinds(horizontal)">
                                      <p:cBhvr>
                                        <p:cTn id="54" dur="500"/>
                                        <p:tgtEl>
                                          <p:spTgt spid="199689"/>
                                        </p:tgtEl>
                                      </p:cBhvr>
                                    </p:animEffect>
                                  </p:childTnLst>
                                </p:cTn>
                              </p:par>
                            </p:childTnLst>
                          </p:cTn>
                        </p:par>
                        <p:par>
                          <p:cTn id="55" fill="hold">
                            <p:stCondLst>
                              <p:cond delay="2000"/>
                            </p:stCondLst>
                            <p:childTnLst>
                              <p:par>
                                <p:cTn id="56" presetID="4" presetClass="entr" presetSubtype="16" fill="hold" grpId="0" nodeType="afterEffect">
                                  <p:stCondLst>
                                    <p:cond delay="0"/>
                                  </p:stCondLst>
                                  <p:childTnLst>
                                    <p:set>
                                      <p:cBhvr>
                                        <p:cTn id="57" dur="1" fill="hold">
                                          <p:stCondLst>
                                            <p:cond delay="0"/>
                                          </p:stCondLst>
                                        </p:cTn>
                                        <p:tgtEl>
                                          <p:spTgt spid="199698"/>
                                        </p:tgtEl>
                                        <p:attrNameLst>
                                          <p:attrName>style.visibility</p:attrName>
                                        </p:attrNameLst>
                                      </p:cBhvr>
                                      <p:to>
                                        <p:strVal val="visible"/>
                                      </p:to>
                                    </p:set>
                                    <p:animEffect transition="in" filter="box(in)">
                                      <p:cBhvr>
                                        <p:cTn id="58" dur="500"/>
                                        <p:tgtEl>
                                          <p:spTgt spid="199698"/>
                                        </p:tgtEl>
                                      </p:cBhvr>
                                    </p:animEffect>
                                  </p:childTnLst>
                                </p:cTn>
                              </p:par>
                            </p:childTnLst>
                          </p:cTn>
                        </p:par>
                        <p:par>
                          <p:cTn id="59" fill="hold">
                            <p:stCondLst>
                              <p:cond delay="2500"/>
                            </p:stCondLst>
                            <p:childTnLst>
                              <p:par>
                                <p:cTn id="60" presetID="22" presetClass="entr" presetSubtype="8" fill="hold" grpId="0" nodeType="afterEffect">
                                  <p:stCondLst>
                                    <p:cond delay="0"/>
                                  </p:stCondLst>
                                  <p:childTnLst>
                                    <p:set>
                                      <p:cBhvr>
                                        <p:cTn id="61" dur="1" fill="hold">
                                          <p:stCondLst>
                                            <p:cond delay="0"/>
                                          </p:stCondLst>
                                        </p:cTn>
                                        <p:tgtEl>
                                          <p:spTgt spid="199692"/>
                                        </p:tgtEl>
                                        <p:attrNameLst>
                                          <p:attrName>style.visibility</p:attrName>
                                        </p:attrNameLst>
                                      </p:cBhvr>
                                      <p:to>
                                        <p:strVal val="visible"/>
                                      </p:to>
                                    </p:set>
                                    <p:animEffect transition="in" filter="wipe(left)">
                                      <p:cBhvr>
                                        <p:cTn id="62" dur="500"/>
                                        <p:tgtEl>
                                          <p:spTgt spid="199692"/>
                                        </p:tgtEl>
                                      </p:cBhvr>
                                    </p:animEffect>
                                  </p:childTnLst>
                                </p:cTn>
                              </p:par>
                            </p:childTnLst>
                          </p:cTn>
                        </p:par>
                        <p:par>
                          <p:cTn id="63" fill="hold">
                            <p:stCondLst>
                              <p:cond delay="3000"/>
                            </p:stCondLst>
                            <p:childTnLst>
                              <p:par>
                                <p:cTn id="64" presetID="3" presetClass="entr" presetSubtype="10" fill="hold" grpId="0" nodeType="afterEffect">
                                  <p:stCondLst>
                                    <p:cond delay="0"/>
                                  </p:stCondLst>
                                  <p:childTnLst>
                                    <p:set>
                                      <p:cBhvr>
                                        <p:cTn id="65" dur="1" fill="hold">
                                          <p:stCondLst>
                                            <p:cond delay="0"/>
                                          </p:stCondLst>
                                        </p:cTn>
                                        <p:tgtEl>
                                          <p:spTgt spid="199690"/>
                                        </p:tgtEl>
                                        <p:attrNameLst>
                                          <p:attrName>style.visibility</p:attrName>
                                        </p:attrNameLst>
                                      </p:cBhvr>
                                      <p:to>
                                        <p:strVal val="visible"/>
                                      </p:to>
                                    </p:set>
                                    <p:animEffect transition="in" filter="blinds(horizontal)">
                                      <p:cBhvr>
                                        <p:cTn id="66" dur="500"/>
                                        <p:tgtEl>
                                          <p:spTgt spid="199690"/>
                                        </p:tgtEl>
                                      </p:cBhvr>
                                    </p:animEffect>
                                  </p:childTnLst>
                                </p:cTn>
                              </p:par>
                            </p:childTnLst>
                          </p:cTn>
                        </p:par>
                        <p:par>
                          <p:cTn id="67" fill="hold">
                            <p:stCondLst>
                              <p:cond delay="3500"/>
                            </p:stCondLst>
                            <p:childTnLst>
                              <p:par>
                                <p:cTn id="68" presetID="4" presetClass="entr" presetSubtype="16" fill="hold" grpId="0" nodeType="afterEffect">
                                  <p:stCondLst>
                                    <p:cond delay="0"/>
                                  </p:stCondLst>
                                  <p:childTnLst>
                                    <p:set>
                                      <p:cBhvr>
                                        <p:cTn id="69" dur="1" fill="hold">
                                          <p:stCondLst>
                                            <p:cond delay="0"/>
                                          </p:stCondLst>
                                        </p:cTn>
                                        <p:tgtEl>
                                          <p:spTgt spid="199703"/>
                                        </p:tgtEl>
                                        <p:attrNameLst>
                                          <p:attrName>style.visibility</p:attrName>
                                        </p:attrNameLst>
                                      </p:cBhvr>
                                      <p:to>
                                        <p:strVal val="visible"/>
                                      </p:to>
                                    </p:set>
                                    <p:animEffect transition="in" filter="box(in)">
                                      <p:cBhvr>
                                        <p:cTn id="70" dur="500"/>
                                        <p:tgtEl>
                                          <p:spTgt spid="199703"/>
                                        </p:tgtEl>
                                      </p:cBhvr>
                                    </p:animEffect>
                                  </p:childTnLst>
                                </p:cTn>
                              </p:par>
                            </p:childTnLst>
                          </p:cTn>
                        </p:par>
                        <p:par>
                          <p:cTn id="71" fill="hold">
                            <p:stCondLst>
                              <p:cond delay="4000"/>
                            </p:stCondLst>
                            <p:childTnLst>
                              <p:par>
                                <p:cTn id="72" presetID="22" presetClass="entr" presetSubtype="8" fill="hold" grpId="0" nodeType="afterEffect">
                                  <p:stCondLst>
                                    <p:cond delay="0"/>
                                  </p:stCondLst>
                                  <p:childTnLst>
                                    <p:set>
                                      <p:cBhvr>
                                        <p:cTn id="73" dur="1" fill="hold">
                                          <p:stCondLst>
                                            <p:cond delay="0"/>
                                          </p:stCondLst>
                                        </p:cTn>
                                        <p:tgtEl>
                                          <p:spTgt spid="199701"/>
                                        </p:tgtEl>
                                        <p:attrNameLst>
                                          <p:attrName>style.visibility</p:attrName>
                                        </p:attrNameLst>
                                      </p:cBhvr>
                                      <p:to>
                                        <p:strVal val="visible"/>
                                      </p:to>
                                    </p:set>
                                    <p:animEffect transition="in" filter="wipe(left)">
                                      <p:cBhvr>
                                        <p:cTn id="74" dur="500"/>
                                        <p:tgtEl>
                                          <p:spTgt spid="199701"/>
                                        </p:tgtEl>
                                      </p:cBhvr>
                                    </p:animEffect>
                                  </p:childTnLst>
                                </p:cTn>
                              </p:par>
                            </p:childTnLst>
                          </p:cTn>
                        </p:par>
                        <p:par>
                          <p:cTn id="75" fill="hold">
                            <p:stCondLst>
                              <p:cond delay="4500"/>
                            </p:stCondLst>
                            <p:childTnLst>
                              <p:par>
                                <p:cTn id="76" presetID="3" presetClass="entr" presetSubtype="10" fill="hold" grpId="0" nodeType="afterEffect">
                                  <p:stCondLst>
                                    <p:cond delay="0"/>
                                  </p:stCondLst>
                                  <p:childTnLst>
                                    <p:set>
                                      <p:cBhvr>
                                        <p:cTn id="77" dur="1" fill="hold">
                                          <p:stCondLst>
                                            <p:cond delay="0"/>
                                          </p:stCondLst>
                                        </p:cTn>
                                        <p:tgtEl>
                                          <p:spTgt spid="199699"/>
                                        </p:tgtEl>
                                        <p:attrNameLst>
                                          <p:attrName>style.visibility</p:attrName>
                                        </p:attrNameLst>
                                      </p:cBhvr>
                                      <p:to>
                                        <p:strVal val="visible"/>
                                      </p:to>
                                    </p:set>
                                    <p:animEffect transition="in" filter="blinds(horizontal)">
                                      <p:cBhvr>
                                        <p:cTn id="78" dur="500"/>
                                        <p:tgtEl>
                                          <p:spTgt spid="199699"/>
                                        </p:tgtEl>
                                      </p:cBhvr>
                                    </p:animEffect>
                                  </p:childTnLst>
                                </p:cTn>
                              </p:par>
                            </p:childTnLst>
                          </p:cTn>
                        </p:par>
                        <p:par>
                          <p:cTn id="79" fill="hold">
                            <p:stCondLst>
                              <p:cond delay="5000"/>
                            </p:stCondLst>
                            <p:childTnLst>
                              <p:par>
                                <p:cTn id="80" presetID="4" presetClass="entr" presetSubtype="16" fill="hold" grpId="0" nodeType="afterEffect">
                                  <p:stCondLst>
                                    <p:cond delay="0"/>
                                  </p:stCondLst>
                                  <p:childTnLst>
                                    <p:set>
                                      <p:cBhvr>
                                        <p:cTn id="81" dur="1" fill="hold">
                                          <p:stCondLst>
                                            <p:cond delay="0"/>
                                          </p:stCondLst>
                                        </p:cTn>
                                        <p:tgtEl>
                                          <p:spTgt spid="199704"/>
                                        </p:tgtEl>
                                        <p:attrNameLst>
                                          <p:attrName>style.visibility</p:attrName>
                                        </p:attrNameLst>
                                      </p:cBhvr>
                                      <p:to>
                                        <p:strVal val="visible"/>
                                      </p:to>
                                    </p:set>
                                    <p:animEffect transition="in" filter="box(in)">
                                      <p:cBhvr>
                                        <p:cTn id="82" dur="500"/>
                                        <p:tgtEl>
                                          <p:spTgt spid="199704"/>
                                        </p:tgtEl>
                                      </p:cBhvr>
                                    </p:animEffect>
                                  </p:childTnLst>
                                </p:cTn>
                              </p:par>
                            </p:childTnLst>
                          </p:cTn>
                        </p:par>
                        <p:par>
                          <p:cTn id="83" fill="hold">
                            <p:stCondLst>
                              <p:cond delay="5500"/>
                            </p:stCondLst>
                            <p:childTnLst>
                              <p:par>
                                <p:cTn id="84" presetID="22" presetClass="entr" presetSubtype="8" fill="hold" grpId="0" nodeType="afterEffect">
                                  <p:stCondLst>
                                    <p:cond delay="0"/>
                                  </p:stCondLst>
                                  <p:childTnLst>
                                    <p:set>
                                      <p:cBhvr>
                                        <p:cTn id="85" dur="1" fill="hold">
                                          <p:stCondLst>
                                            <p:cond delay="0"/>
                                          </p:stCondLst>
                                        </p:cTn>
                                        <p:tgtEl>
                                          <p:spTgt spid="199702"/>
                                        </p:tgtEl>
                                        <p:attrNameLst>
                                          <p:attrName>style.visibility</p:attrName>
                                        </p:attrNameLst>
                                      </p:cBhvr>
                                      <p:to>
                                        <p:strVal val="visible"/>
                                      </p:to>
                                    </p:set>
                                    <p:animEffect transition="in" filter="wipe(left)">
                                      <p:cBhvr>
                                        <p:cTn id="86" dur="500"/>
                                        <p:tgtEl>
                                          <p:spTgt spid="199702"/>
                                        </p:tgtEl>
                                      </p:cBhvr>
                                    </p:animEffect>
                                  </p:childTnLst>
                                </p:cTn>
                              </p:par>
                            </p:childTnLst>
                          </p:cTn>
                        </p:par>
                        <p:par>
                          <p:cTn id="87" fill="hold">
                            <p:stCondLst>
                              <p:cond delay="6000"/>
                            </p:stCondLst>
                            <p:childTnLst>
                              <p:par>
                                <p:cTn id="88" presetID="3" presetClass="entr" presetSubtype="10" fill="hold" grpId="0" nodeType="afterEffect">
                                  <p:stCondLst>
                                    <p:cond delay="0"/>
                                  </p:stCondLst>
                                  <p:childTnLst>
                                    <p:set>
                                      <p:cBhvr>
                                        <p:cTn id="89" dur="1" fill="hold">
                                          <p:stCondLst>
                                            <p:cond delay="0"/>
                                          </p:stCondLst>
                                        </p:cTn>
                                        <p:tgtEl>
                                          <p:spTgt spid="199700"/>
                                        </p:tgtEl>
                                        <p:attrNameLst>
                                          <p:attrName>style.visibility</p:attrName>
                                        </p:attrNameLst>
                                      </p:cBhvr>
                                      <p:to>
                                        <p:strVal val="visible"/>
                                      </p:to>
                                    </p:set>
                                    <p:animEffect transition="in" filter="blinds(horizontal)">
                                      <p:cBhvr>
                                        <p:cTn id="90" dur="500"/>
                                        <p:tgtEl>
                                          <p:spTgt spid="199700"/>
                                        </p:tgtEl>
                                      </p:cBhvr>
                                    </p:animEffect>
                                  </p:childTnLst>
                                </p:cTn>
                              </p:par>
                            </p:childTnLst>
                          </p:cTn>
                        </p:par>
                        <p:par>
                          <p:cTn id="91" fill="hold">
                            <p:stCondLst>
                              <p:cond delay="6500"/>
                            </p:stCondLst>
                            <p:childTnLst>
                              <p:par>
                                <p:cTn id="92" presetID="22" presetClass="entr" presetSubtype="2" fill="hold" nodeType="after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wipe(right)">
                                      <p:cBhvr>
                                        <p:cTn id="94" dur="500"/>
                                        <p:tgtEl>
                                          <p:spTgt spid="2"/>
                                        </p:tgtEl>
                                      </p:cBhvr>
                                    </p:animEffect>
                                  </p:childTnLst>
                                </p:cTn>
                              </p:par>
                            </p:childTnLst>
                          </p:cTn>
                        </p:par>
                        <p:par>
                          <p:cTn id="95" fill="hold">
                            <p:stCondLst>
                              <p:cond delay="7000"/>
                            </p:stCondLst>
                            <p:childTnLst>
                              <p:par>
                                <p:cTn id="96" presetID="4" presetClass="entr" presetSubtype="16" fill="hold" grpId="0" nodeType="afterEffect">
                                  <p:stCondLst>
                                    <p:cond delay="0"/>
                                  </p:stCondLst>
                                  <p:childTnLst>
                                    <p:set>
                                      <p:cBhvr>
                                        <p:cTn id="97" dur="1" fill="hold">
                                          <p:stCondLst>
                                            <p:cond delay="0"/>
                                          </p:stCondLst>
                                        </p:cTn>
                                        <p:tgtEl>
                                          <p:spTgt spid="199705"/>
                                        </p:tgtEl>
                                        <p:attrNameLst>
                                          <p:attrName>style.visibility</p:attrName>
                                        </p:attrNameLst>
                                      </p:cBhvr>
                                      <p:to>
                                        <p:strVal val="visible"/>
                                      </p:to>
                                    </p:set>
                                    <p:animEffect transition="in" filter="box(in)">
                                      <p:cBhvr>
                                        <p:cTn id="98" dur="500"/>
                                        <p:tgtEl>
                                          <p:spTgt spid="199705"/>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99687"/>
                                        </p:tgtEl>
                                        <p:attrNameLst>
                                          <p:attrName>style.visibility</p:attrName>
                                        </p:attrNameLst>
                                      </p:cBhvr>
                                      <p:to>
                                        <p:strVal val="visible"/>
                                      </p:to>
                                    </p:set>
                                    <p:anim calcmode="lin" valueType="num">
                                      <p:cBhvr additive="base">
                                        <p:cTn id="103" dur="500" fill="hold"/>
                                        <p:tgtEl>
                                          <p:spTgt spid="199687"/>
                                        </p:tgtEl>
                                        <p:attrNameLst>
                                          <p:attrName>ppt_x</p:attrName>
                                        </p:attrNameLst>
                                      </p:cBhvr>
                                      <p:tavLst>
                                        <p:tav tm="0">
                                          <p:val>
                                            <p:strVal val="1+#ppt_w/2"/>
                                          </p:val>
                                        </p:tav>
                                        <p:tav tm="100000">
                                          <p:val>
                                            <p:strVal val="#ppt_x"/>
                                          </p:val>
                                        </p:tav>
                                      </p:tavLst>
                                    </p:anim>
                                    <p:anim calcmode="lin" valueType="num">
                                      <p:cBhvr additive="base">
                                        <p:cTn id="104" dur="500" fill="hold"/>
                                        <p:tgtEl>
                                          <p:spTgt spid="199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nimBg="1" autoUpdateAnimBg="0"/>
      <p:bldP spid="199684" grpId="0" animBg="1"/>
      <p:bldP spid="199685" grpId="0" animBg="1" autoUpdateAnimBg="0"/>
      <p:bldP spid="199686" grpId="0" autoUpdateAnimBg="0"/>
      <p:bldP spid="199687" grpId="0" animBg="1" autoUpdateAnimBg="0"/>
      <p:bldP spid="199688" grpId="0" animBg="1" autoUpdateAnimBg="0"/>
      <p:bldP spid="199689" grpId="0" animBg="1" autoUpdateAnimBg="0"/>
      <p:bldP spid="199690" grpId="0" animBg="1" autoUpdateAnimBg="0"/>
      <p:bldP spid="199691" grpId="0" animBg="1"/>
      <p:bldP spid="199692" grpId="0" animBg="1"/>
      <p:bldP spid="199697" grpId="0" autoUpdateAnimBg="0"/>
      <p:bldP spid="199698" grpId="0" autoUpdateAnimBg="0"/>
      <p:bldP spid="199699" grpId="0" animBg="1" autoUpdateAnimBg="0"/>
      <p:bldP spid="199700" grpId="0" animBg="1" autoUpdateAnimBg="0"/>
      <p:bldP spid="199701" grpId="0" animBg="1"/>
      <p:bldP spid="199702" grpId="0" animBg="1"/>
      <p:bldP spid="199703" grpId="0" autoUpdateAnimBg="0"/>
      <p:bldP spid="199704" grpId="0" autoUpdateAnimBg="0"/>
      <p:bldP spid="199705" grpId="0" autoUpdateAnimBg="0"/>
      <p:bldP spid="199706" grpId="0" animBg="1"/>
      <p:bldP spid="199707" grpId="0" autoUpdateAnimBg="0"/>
      <p:bldP spid="199708"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820738" y="709613"/>
            <a:ext cx="5624512"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状态分配，列出状态转换编码表。</a:t>
            </a:r>
            <a:endParaRPr kumimoji="1" lang="zh-CN" altLang="en-US" sz="2400" b="1" dirty="0">
              <a:latin typeface="Times New Roman" panose="02020603050405020304" pitchFamily="18" charset="0"/>
            </a:endParaRPr>
          </a:p>
        </p:txBody>
      </p:sp>
      <p:sp>
        <p:nvSpPr>
          <p:cNvPr id="200707" name="AutoShape 3"/>
          <p:cNvSpPr>
            <a:spLocks noChangeArrowheads="1"/>
          </p:cNvSpPr>
          <p:nvPr/>
        </p:nvSpPr>
        <p:spPr bwMode="auto">
          <a:xfrm>
            <a:off x="1649413" y="1608138"/>
            <a:ext cx="6088062" cy="1147762"/>
          </a:xfrm>
          <a:prstGeom prst="wedgeRectCallout">
            <a:avLst>
              <a:gd name="adj1" fmla="val -36935"/>
              <a:gd name="adj2" fmla="val -82778"/>
            </a:avLst>
          </a:prstGeom>
          <a:solidFill>
            <a:srgbClr val="CCECFF"/>
          </a:solidFill>
          <a:ln w="9525">
            <a:solidFill>
              <a:schemeClr val="tx1"/>
            </a:solidFill>
            <a:miter lim="800000"/>
          </a:ln>
        </p:spPr>
        <p:txBody>
          <a:bodyPr lIns="0" tIns="0" rIns="0" bIns="0"/>
          <a:lstStyle/>
          <a:p>
            <a:pPr>
              <a:spcBef>
                <a:spcPct val="3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将电路状态用二进制码进行编码，通常采用自然二进制码。采用的码位数 </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与电路状态数 </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之间应满足　　　 </a:t>
            </a:r>
            <a:r>
              <a:rPr kumimoji="1" lang="en-US" altLang="zh-CN" sz="2400" b="1">
                <a:solidFill>
                  <a:srgbClr val="FF3300"/>
                </a:solidFill>
                <a:latin typeface="Times New Roman" panose="02020603050405020304" pitchFamily="18" charset="0"/>
              </a:rPr>
              <a:t>2</a:t>
            </a:r>
            <a:r>
              <a:rPr kumimoji="1" lang="en-US" altLang="zh-CN" sz="2400" b="1" i="1" baseline="30000">
                <a:solidFill>
                  <a:srgbClr val="FF3300"/>
                </a:solidFill>
                <a:latin typeface="Times New Roman" panose="02020603050405020304" pitchFamily="18" charset="0"/>
              </a:rPr>
              <a:t>n</a:t>
            </a:r>
            <a:r>
              <a:rPr kumimoji="1" lang="en-US" altLang="zh-CN" sz="2400" b="1">
                <a:solidFill>
                  <a:srgbClr val="FF3300"/>
                </a:solidFill>
                <a:latin typeface="Times New Roman" panose="02020603050405020304" pitchFamily="18" charset="0"/>
              </a:rPr>
              <a:t>≥</a:t>
            </a:r>
            <a:r>
              <a:rPr kumimoji="1" lang="en-US" altLang="zh-CN" sz="2400" b="1" i="1">
                <a:solidFill>
                  <a:srgbClr val="FF3300"/>
                </a:solidFill>
                <a:latin typeface="Times New Roman" panose="02020603050405020304" pitchFamily="18" charset="0"/>
              </a:rPr>
              <a:t>N</a:t>
            </a:r>
            <a:r>
              <a:rPr kumimoji="1" lang="en-US" altLang="zh-CN" sz="2400" b="1">
                <a:solidFill>
                  <a:srgbClr val="FF3300"/>
                </a:solidFill>
                <a:latin typeface="Times New Roman" panose="02020603050405020304" pitchFamily="18" charset="0"/>
              </a:rPr>
              <a:t> &gt; 2</a:t>
            </a:r>
            <a:r>
              <a:rPr kumimoji="1" lang="en-US" altLang="zh-CN" sz="2400" b="1" i="1" baseline="30000">
                <a:solidFill>
                  <a:srgbClr val="FF3300"/>
                </a:solidFill>
                <a:latin typeface="Times New Roman" panose="02020603050405020304" pitchFamily="18" charset="0"/>
              </a:rPr>
              <a:t>n</a:t>
            </a:r>
            <a:r>
              <a:rPr kumimoji="1" lang="en-US" altLang="zh-CN" sz="2400" b="1" baseline="30000">
                <a:solidFill>
                  <a:srgbClr val="FF3300"/>
                </a:solidFill>
                <a:latin typeface="Times New Roman" panose="02020603050405020304" pitchFamily="18" charset="0"/>
              </a:rPr>
              <a:t>-1</a:t>
            </a:r>
            <a:endParaRPr kumimoji="1" lang="en-US" altLang="zh-CN" sz="2400" b="1" baseline="30000">
              <a:solidFill>
                <a:srgbClr val="FF3300"/>
              </a:solidFill>
              <a:latin typeface="Times New Roman" panose="02020603050405020304" pitchFamily="18" charset="0"/>
            </a:endParaRPr>
          </a:p>
        </p:txBody>
      </p:sp>
      <p:sp>
        <p:nvSpPr>
          <p:cNvPr id="200708" name="Rectangle 4"/>
          <p:cNvSpPr>
            <a:spLocks noChangeArrowheads="1"/>
          </p:cNvSpPr>
          <p:nvPr/>
        </p:nvSpPr>
        <p:spPr bwMode="auto">
          <a:xfrm>
            <a:off x="1550988" y="1154113"/>
            <a:ext cx="6608762" cy="1746250"/>
          </a:xfrm>
          <a:prstGeom prst="rect">
            <a:avLst/>
          </a:prstGeom>
          <a:solidFill>
            <a:schemeClr val="bg1"/>
          </a:solidFill>
          <a:ln w="9525">
            <a:noFill/>
            <a:miter lim="800000"/>
          </a:ln>
        </p:spPr>
        <p:txBody>
          <a:bodyPr wrap="none" anchor="ctr">
            <a:spAutoFit/>
          </a:bodyPr>
          <a:lstStyle/>
          <a:p>
            <a:endParaRPr lang="zh-CN" altLang="en-US"/>
          </a:p>
        </p:txBody>
      </p:sp>
      <p:sp>
        <p:nvSpPr>
          <p:cNvPr id="200709" name="Text Box 5"/>
          <p:cNvSpPr txBox="1">
            <a:spLocks noChangeArrowheads="1"/>
          </p:cNvSpPr>
          <p:nvPr/>
        </p:nvSpPr>
        <p:spPr bwMode="auto">
          <a:xfrm>
            <a:off x="1370013" y="1295400"/>
            <a:ext cx="6505575" cy="1552575"/>
          </a:xfrm>
          <a:prstGeom prst="rect">
            <a:avLst/>
          </a:prstGeom>
          <a:solidFill>
            <a:srgbClr val="CCCCFF">
              <a:alpha val="50195"/>
            </a:srgbClr>
          </a:solidFill>
          <a:ln w="9525">
            <a:noFill/>
            <a:miter lim="800000"/>
          </a:ln>
        </p:spPr>
        <p:txBody>
          <a:bodyPr>
            <a:spAutoFit/>
          </a:bodyPr>
          <a:lstStyle/>
          <a:p>
            <a:pPr algn="just">
              <a:spcBef>
                <a:spcPct val="50000"/>
              </a:spcBef>
            </a:pPr>
            <a:r>
              <a:rPr kumimoji="1" lang="zh-CN" altLang="en-US" sz="2400" b="1" dirty="0">
                <a:latin typeface="Times New Roman" panose="02020603050405020304" pitchFamily="18" charset="0"/>
              </a:rPr>
              <a:t>　　由于电路有 </a:t>
            </a:r>
            <a:r>
              <a:rPr kumimoji="1" lang="en-US" altLang="zh-CN" sz="2400" b="1" dirty="0">
                <a:latin typeface="Times New Roman" panose="02020603050405020304" pitchFamily="18" charset="0"/>
              </a:rPr>
              <a:t>5 </a:t>
            </a:r>
            <a:r>
              <a:rPr kumimoji="1" lang="zh-CN" altLang="en-US" sz="2400" b="1" dirty="0">
                <a:latin typeface="Times New Roman" panose="02020603050405020304" pitchFamily="18" charset="0"/>
              </a:rPr>
              <a:t>个状态，因此宜采用三位二进制代码。现采用自然二进制码进行如下编码：</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0</a:t>
            </a:r>
            <a:r>
              <a:rPr kumimoji="1" lang="en-US" altLang="zh-CN" sz="2400" b="1" dirty="0">
                <a:latin typeface="Times New Roman" panose="02020603050405020304" pitchFamily="18" charset="0"/>
              </a:rPr>
              <a:t> = 000</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 001</a:t>
            </a:r>
            <a:r>
              <a:rPr kumimoji="1" lang="zh-CN" altLang="en-US" sz="2400" b="1" dirty="0">
                <a:latin typeface="Times New Roman" panose="02020603050405020304" pitchFamily="18" charset="0"/>
              </a:rPr>
              <a:t>，</a:t>
            </a:r>
            <a:r>
              <a:rPr kumimoji="1" lang="zh-CN" altLang="en-US" sz="2400" b="1" dirty="0">
                <a:latin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rPr>
              <a:t> = 100</a:t>
            </a:r>
            <a:r>
              <a:rPr kumimoji="1" lang="zh-CN" altLang="en-US" sz="2400" b="1" dirty="0">
                <a:latin typeface="Times New Roman" panose="02020603050405020304" pitchFamily="18" charset="0"/>
              </a:rPr>
              <a:t>，由此可列出电路状态转换编码表如下：</a:t>
            </a:r>
            <a:endParaRPr kumimoji="1" lang="zh-CN" altLang="en-US" sz="2400" b="1" dirty="0">
              <a:latin typeface="Times New Roman" panose="02020603050405020304" pitchFamily="18" charset="0"/>
            </a:endParaRPr>
          </a:p>
        </p:txBody>
      </p:sp>
      <p:grpSp>
        <p:nvGrpSpPr>
          <p:cNvPr id="2" name="Group 6"/>
          <p:cNvGrpSpPr/>
          <p:nvPr/>
        </p:nvGrpSpPr>
        <p:grpSpPr bwMode="auto">
          <a:xfrm>
            <a:off x="798513" y="3057525"/>
            <a:ext cx="7450137" cy="2555875"/>
            <a:chOff x="503" y="1773"/>
            <a:chExt cx="4693" cy="1610"/>
          </a:xfrm>
        </p:grpSpPr>
        <p:sp>
          <p:nvSpPr>
            <p:cNvPr id="130056" name="Rectangle 7"/>
            <p:cNvSpPr>
              <a:spLocks noChangeArrowheads="1"/>
            </p:cNvSpPr>
            <p:nvPr/>
          </p:nvSpPr>
          <p:spPr bwMode="auto">
            <a:xfrm>
              <a:off x="471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57" name="Rectangle 8"/>
            <p:cNvSpPr>
              <a:spLocks noChangeArrowheads="1"/>
            </p:cNvSpPr>
            <p:nvPr/>
          </p:nvSpPr>
          <p:spPr bwMode="auto">
            <a:xfrm>
              <a:off x="423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58" name="Rectangle 9"/>
            <p:cNvSpPr>
              <a:spLocks noChangeArrowheads="1"/>
            </p:cNvSpPr>
            <p:nvPr/>
          </p:nvSpPr>
          <p:spPr bwMode="auto">
            <a:xfrm>
              <a:off x="375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59" name="Rectangle 10"/>
            <p:cNvSpPr>
              <a:spLocks noChangeArrowheads="1"/>
            </p:cNvSpPr>
            <p:nvPr/>
          </p:nvSpPr>
          <p:spPr bwMode="auto">
            <a:xfrm>
              <a:off x="327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60" name="Rectangle 11"/>
            <p:cNvSpPr>
              <a:spLocks noChangeArrowheads="1"/>
            </p:cNvSpPr>
            <p:nvPr/>
          </p:nvSpPr>
          <p:spPr bwMode="auto">
            <a:xfrm>
              <a:off x="279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61" name="Rectangle 12"/>
            <p:cNvSpPr>
              <a:spLocks noChangeArrowheads="1"/>
            </p:cNvSpPr>
            <p:nvPr/>
          </p:nvSpPr>
          <p:spPr bwMode="auto">
            <a:xfrm>
              <a:off x="231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62" name="Rectangle 13"/>
            <p:cNvSpPr>
              <a:spLocks noChangeArrowheads="1"/>
            </p:cNvSpPr>
            <p:nvPr/>
          </p:nvSpPr>
          <p:spPr bwMode="auto">
            <a:xfrm>
              <a:off x="1836" y="315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63" name="Rectangle 14"/>
            <p:cNvSpPr>
              <a:spLocks noChangeArrowheads="1"/>
            </p:cNvSpPr>
            <p:nvPr/>
          </p:nvSpPr>
          <p:spPr bwMode="auto">
            <a:xfrm>
              <a:off x="503" y="3153"/>
              <a:ext cx="1333"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4</a:t>
              </a:r>
              <a:endParaRPr kumimoji="1" lang="en-US" altLang="zh-CN" sz="2400" b="1" baseline="-25000">
                <a:latin typeface="Times New Roman" panose="02020603050405020304" pitchFamily="18" charset="0"/>
              </a:endParaRPr>
            </a:p>
          </p:txBody>
        </p:sp>
        <p:sp>
          <p:nvSpPr>
            <p:cNvPr id="130064" name="Rectangle 15"/>
            <p:cNvSpPr>
              <a:spLocks noChangeArrowheads="1"/>
            </p:cNvSpPr>
            <p:nvPr/>
          </p:nvSpPr>
          <p:spPr bwMode="auto">
            <a:xfrm>
              <a:off x="471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65" name="Rectangle 16"/>
            <p:cNvSpPr>
              <a:spLocks noChangeArrowheads="1"/>
            </p:cNvSpPr>
            <p:nvPr/>
          </p:nvSpPr>
          <p:spPr bwMode="auto">
            <a:xfrm>
              <a:off x="423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66" name="Rectangle 17"/>
            <p:cNvSpPr>
              <a:spLocks noChangeArrowheads="1"/>
            </p:cNvSpPr>
            <p:nvPr/>
          </p:nvSpPr>
          <p:spPr bwMode="auto">
            <a:xfrm>
              <a:off x="375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67" name="Rectangle 18"/>
            <p:cNvSpPr>
              <a:spLocks noChangeArrowheads="1"/>
            </p:cNvSpPr>
            <p:nvPr/>
          </p:nvSpPr>
          <p:spPr bwMode="auto">
            <a:xfrm>
              <a:off x="327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68" name="Rectangle 19"/>
            <p:cNvSpPr>
              <a:spLocks noChangeArrowheads="1"/>
            </p:cNvSpPr>
            <p:nvPr/>
          </p:nvSpPr>
          <p:spPr bwMode="auto">
            <a:xfrm>
              <a:off x="279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69" name="Rectangle 20"/>
            <p:cNvSpPr>
              <a:spLocks noChangeArrowheads="1"/>
            </p:cNvSpPr>
            <p:nvPr/>
          </p:nvSpPr>
          <p:spPr bwMode="auto">
            <a:xfrm>
              <a:off x="231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70" name="Rectangle 21"/>
            <p:cNvSpPr>
              <a:spLocks noChangeArrowheads="1"/>
            </p:cNvSpPr>
            <p:nvPr/>
          </p:nvSpPr>
          <p:spPr bwMode="auto">
            <a:xfrm>
              <a:off x="1836" y="292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71" name="Rectangle 22"/>
            <p:cNvSpPr>
              <a:spLocks noChangeArrowheads="1"/>
            </p:cNvSpPr>
            <p:nvPr/>
          </p:nvSpPr>
          <p:spPr bwMode="auto">
            <a:xfrm>
              <a:off x="503" y="2923"/>
              <a:ext cx="1333"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130072" name="Rectangle 23"/>
            <p:cNvSpPr>
              <a:spLocks noChangeArrowheads="1"/>
            </p:cNvSpPr>
            <p:nvPr/>
          </p:nvSpPr>
          <p:spPr bwMode="auto">
            <a:xfrm>
              <a:off x="471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73" name="Rectangle 24"/>
            <p:cNvSpPr>
              <a:spLocks noChangeArrowheads="1"/>
            </p:cNvSpPr>
            <p:nvPr/>
          </p:nvSpPr>
          <p:spPr bwMode="auto">
            <a:xfrm>
              <a:off x="423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74" name="Rectangle 25"/>
            <p:cNvSpPr>
              <a:spLocks noChangeArrowheads="1"/>
            </p:cNvSpPr>
            <p:nvPr/>
          </p:nvSpPr>
          <p:spPr bwMode="auto">
            <a:xfrm>
              <a:off x="375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75" name="Rectangle 26"/>
            <p:cNvSpPr>
              <a:spLocks noChangeArrowheads="1"/>
            </p:cNvSpPr>
            <p:nvPr/>
          </p:nvSpPr>
          <p:spPr bwMode="auto">
            <a:xfrm>
              <a:off x="327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76" name="Rectangle 27"/>
            <p:cNvSpPr>
              <a:spLocks noChangeArrowheads="1"/>
            </p:cNvSpPr>
            <p:nvPr/>
          </p:nvSpPr>
          <p:spPr bwMode="auto">
            <a:xfrm>
              <a:off x="279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77" name="Rectangle 28"/>
            <p:cNvSpPr>
              <a:spLocks noChangeArrowheads="1"/>
            </p:cNvSpPr>
            <p:nvPr/>
          </p:nvSpPr>
          <p:spPr bwMode="auto">
            <a:xfrm>
              <a:off x="231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78" name="Rectangle 29"/>
            <p:cNvSpPr>
              <a:spLocks noChangeArrowheads="1"/>
            </p:cNvSpPr>
            <p:nvPr/>
          </p:nvSpPr>
          <p:spPr bwMode="auto">
            <a:xfrm>
              <a:off x="1836" y="269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79" name="Rectangle 30"/>
            <p:cNvSpPr>
              <a:spLocks noChangeArrowheads="1"/>
            </p:cNvSpPr>
            <p:nvPr/>
          </p:nvSpPr>
          <p:spPr bwMode="auto">
            <a:xfrm>
              <a:off x="503" y="2693"/>
              <a:ext cx="1333"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30080" name="Rectangle 31"/>
            <p:cNvSpPr>
              <a:spLocks noChangeArrowheads="1"/>
            </p:cNvSpPr>
            <p:nvPr/>
          </p:nvSpPr>
          <p:spPr bwMode="auto">
            <a:xfrm>
              <a:off x="471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81" name="Rectangle 32"/>
            <p:cNvSpPr>
              <a:spLocks noChangeArrowheads="1"/>
            </p:cNvSpPr>
            <p:nvPr/>
          </p:nvSpPr>
          <p:spPr bwMode="auto">
            <a:xfrm>
              <a:off x="423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82" name="Rectangle 33"/>
            <p:cNvSpPr>
              <a:spLocks noChangeArrowheads="1"/>
            </p:cNvSpPr>
            <p:nvPr/>
          </p:nvSpPr>
          <p:spPr bwMode="auto">
            <a:xfrm>
              <a:off x="375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83" name="Rectangle 34"/>
            <p:cNvSpPr>
              <a:spLocks noChangeArrowheads="1"/>
            </p:cNvSpPr>
            <p:nvPr/>
          </p:nvSpPr>
          <p:spPr bwMode="auto">
            <a:xfrm>
              <a:off x="327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84" name="Rectangle 35"/>
            <p:cNvSpPr>
              <a:spLocks noChangeArrowheads="1"/>
            </p:cNvSpPr>
            <p:nvPr/>
          </p:nvSpPr>
          <p:spPr bwMode="auto">
            <a:xfrm>
              <a:off x="279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85" name="Rectangle 36"/>
            <p:cNvSpPr>
              <a:spLocks noChangeArrowheads="1"/>
            </p:cNvSpPr>
            <p:nvPr/>
          </p:nvSpPr>
          <p:spPr bwMode="auto">
            <a:xfrm>
              <a:off x="231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86" name="Rectangle 37"/>
            <p:cNvSpPr>
              <a:spLocks noChangeArrowheads="1"/>
            </p:cNvSpPr>
            <p:nvPr/>
          </p:nvSpPr>
          <p:spPr bwMode="auto">
            <a:xfrm>
              <a:off x="1836" y="246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87" name="Rectangle 38"/>
            <p:cNvSpPr>
              <a:spLocks noChangeArrowheads="1"/>
            </p:cNvSpPr>
            <p:nvPr/>
          </p:nvSpPr>
          <p:spPr bwMode="auto">
            <a:xfrm>
              <a:off x="503" y="2463"/>
              <a:ext cx="1333"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130088" name="Rectangle 39"/>
            <p:cNvSpPr>
              <a:spLocks noChangeArrowheads="1"/>
            </p:cNvSpPr>
            <p:nvPr/>
          </p:nvSpPr>
          <p:spPr bwMode="auto">
            <a:xfrm>
              <a:off x="471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89" name="Rectangle 40"/>
            <p:cNvSpPr>
              <a:spLocks noChangeArrowheads="1"/>
            </p:cNvSpPr>
            <p:nvPr/>
          </p:nvSpPr>
          <p:spPr bwMode="auto">
            <a:xfrm>
              <a:off x="423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30090" name="Rectangle 41"/>
            <p:cNvSpPr>
              <a:spLocks noChangeArrowheads="1"/>
            </p:cNvSpPr>
            <p:nvPr/>
          </p:nvSpPr>
          <p:spPr bwMode="auto">
            <a:xfrm>
              <a:off x="375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91" name="Rectangle 42"/>
            <p:cNvSpPr>
              <a:spLocks noChangeArrowheads="1"/>
            </p:cNvSpPr>
            <p:nvPr/>
          </p:nvSpPr>
          <p:spPr bwMode="auto">
            <a:xfrm>
              <a:off x="327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92" name="Rectangle 43"/>
            <p:cNvSpPr>
              <a:spLocks noChangeArrowheads="1"/>
            </p:cNvSpPr>
            <p:nvPr/>
          </p:nvSpPr>
          <p:spPr bwMode="auto">
            <a:xfrm>
              <a:off x="279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93" name="Rectangle 44"/>
            <p:cNvSpPr>
              <a:spLocks noChangeArrowheads="1"/>
            </p:cNvSpPr>
            <p:nvPr/>
          </p:nvSpPr>
          <p:spPr bwMode="auto">
            <a:xfrm>
              <a:off x="231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94" name="Rectangle 45"/>
            <p:cNvSpPr>
              <a:spLocks noChangeArrowheads="1"/>
            </p:cNvSpPr>
            <p:nvPr/>
          </p:nvSpPr>
          <p:spPr bwMode="auto">
            <a:xfrm>
              <a:off x="1836" y="2233"/>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30095" name="Rectangle 46"/>
            <p:cNvSpPr>
              <a:spLocks noChangeArrowheads="1"/>
            </p:cNvSpPr>
            <p:nvPr/>
          </p:nvSpPr>
          <p:spPr bwMode="auto">
            <a:xfrm>
              <a:off x="503" y="2233"/>
              <a:ext cx="1333"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30096" name="Rectangle 47"/>
            <p:cNvSpPr>
              <a:spLocks noChangeArrowheads="1"/>
            </p:cNvSpPr>
            <p:nvPr/>
          </p:nvSpPr>
          <p:spPr bwMode="auto">
            <a:xfrm>
              <a:off x="471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sp>
          <p:nvSpPr>
            <p:cNvPr id="130097" name="Rectangle 48"/>
            <p:cNvSpPr>
              <a:spLocks noChangeArrowheads="1"/>
            </p:cNvSpPr>
            <p:nvPr/>
          </p:nvSpPr>
          <p:spPr bwMode="auto">
            <a:xfrm>
              <a:off x="423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30098" name="Rectangle 49"/>
            <p:cNvSpPr>
              <a:spLocks noChangeArrowheads="1"/>
            </p:cNvSpPr>
            <p:nvPr/>
          </p:nvSpPr>
          <p:spPr bwMode="auto">
            <a:xfrm>
              <a:off x="375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30099" name="Rectangle 50"/>
            <p:cNvSpPr>
              <a:spLocks noChangeArrowheads="1"/>
            </p:cNvSpPr>
            <p:nvPr/>
          </p:nvSpPr>
          <p:spPr bwMode="auto">
            <a:xfrm>
              <a:off x="327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30100" name="Rectangle 51"/>
            <p:cNvSpPr>
              <a:spLocks noChangeArrowheads="1"/>
            </p:cNvSpPr>
            <p:nvPr/>
          </p:nvSpPr>
          <p:spPr bwMode="auto">
            <a:xfrm>
              <a:off x="279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30101" name="Rectangle 52"/>
            <p:cNvSpPr>
              <a:spLocks noChangeArrowheads="1"/>
            </p:cNvSpPr>
            <p:nvPr/>
          </p:nvSpPr>
          <p:spPr bwMode="auto">
            <a:xfrm>
              <a:off x="231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30102" name="Rectangle 53"/>
            <p:cNvSpPr>
              <a:spLocks noChangeArrowheads="1"/>
            </p:cNvSpPr>
            <p:nvPr/>
          </p:nvSpPr>
          <p:spPr bwMode="auto">
            <a:xfrm>
              <a:off x="1836" y="2003"/>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30103" name="Rectangle 54"/>
            <p:cNvSpPr>
              <a:spLocks noChangeArrowheads="1"/>
            </p:cNvSpPr>
            <p:nvPr/>
          </p:nvSpPr>
          <p:spPr bwMode="auto">
            <a:xfrm>
              <a:off x="4716" y="1773"/>
              <a:ext cx="480"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p:txBody>
        </p:sp>
        <p:sp>
          <p:nvSpPr>
            <p:cNvPr id="130104" name="Rectangle 55"/>
            <p:cNvSpPr>
              <a:spLocks noChangeArrowheads="1"/>
            </p:cNvSpPr>
            <p:nvPr/>
          </p:nvSpPr>
          <p:spPr bwMode="auto">
            <a:xfrm>
              <a:off x="3276" y="1773"/>
              <a:ext cx="1440"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130105" name="Rectangle 56"/>
            <p:cNvSpPr>
              <a:spLocks noChangeArrowheads="1"/>
            </p:cNvSpPr>
            <p:nvPr/>
          </p:nvSpPr>
          <p:spPr bwMode="auto">
            <a:xfrm>
              <a:off x="1836" y="1773"/>
              <a:ext cx="1440"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sp>
          <p:nvSpPr>
            <p:cNvPr id="130106" name="Rectangle 57"/>
            <p:cNvSpPr>
              <a:spLocks noChangeArrowheads="1"/>
            </p:cNvSpPr>
            <p:nvPr/>
          </p:nvSpPr>
          <p:spPr bwMode="auto">
            <a:xfrm>
              <a:off x="503" y="1773"/>
              <a:ext cx="1333" cy="460"/>
            </a:xfrm>
            <a:prstGeom prst="rect">
              <a:avLst/>
            </a:prstGeom>
            <a:noFill/>
            <a:ln w="9525">
              <a:noFill/>
              <a:miter lim="800000"/>
            </a:ln>
          </p:spPr>
          <p:txBody>
            <a:bodyPr lIns="0" tIns="0" rIns="0" bIns="0"/>
            <a:lstStyle/>
            <a:p>
              <a:pPr algn="ctr">
                <a:lnSpc>
                  <a:spcPct val="150000"/>
                </a:lnSpc>
              </a:pPr>
              <a:r>
                <a:rPr kumimoji="1" lang="zh-CN" altLang="en-US" sz="2400" b="1">
                  <a:latin typeface="Times New Roman" panose="02020603050405020304" pitchFamily="18" charset="0"/>
                </a:rPr>
                <a:t>状态转换顺序</a:t>
              </a:r>
              <a:endParaRPr kumimoji="1" lang="zh-CN" altLang="en-US" sz="2400" b="1">
                <a:latin typeface="Times New Roman" panose="02020603050405020304" pitchFamily="18" charset="0"/>
              </a:endParaRPr>
            </a:p>
          </p:txBody>
        </p:sp>
        <p:sp>
          <p:nvSpPr>
            <p:cNvPr id="130107" name="Line 58"/>
            <p:cNvSpPr>
              <a:spLocks noChangeShapeType="1"/>
            </p:cNvSpPr>
            <p:nvPr/>
          </p:nvSpPr>
          <p:spPr bwMode="auto">
            <a:xfrm>
              <a:off x="503" y="1773"/>
              <a:ext cx="4693" cy="0"/>
            </a:xfrm>
            <a:prstGeom prst="line">
              <a:avLst/>
            </a:prstGeom>
            <a:noFill/>
            <a:ln w="28575" cap="sq">
              <a:solidFill>
                <a:schemeClr val="tx1"/>
              </a:solidFill>
              <a:round/>
            </a:ln>
          </p:spPr>
          <p:txBody>
            <a:bodyPr lIns="0" tIns="0" rIns="0" bIns="0">
              <a:spAutoFit/>
            </a:bodyPr>
            <a:lstStyle/>
            <a:p>
              <a:endParaRPr lang="zh-CN" altLang="en-US"/>
            </a:p>
          </p:txBody>
        </p:sp>
        <p:sp>
          <p:nvSpPr>
            <p:cNvPr id="130108" name="Line 59"/>
            <p:cNvSpPr>
              <a:spLocks noChangeShapeType="1"/>
            </p:cNvSpPr>
            <p:nvPr/>
          </p:nvSpPr>
          <p:spPr bwMode="auto">
            <a:xfrm>
              <a:off x="503" y="2233"/>
              <a:ext cx="4693" cy="0"/>
            </a:xfrm>
            <a:prstGeom prst="line">
              <a:avLst/>
            </a:prstGeom>
            <a:noFill/>
            <a:ln w="12700">
              <a:solidFill>
                <a:schemeClr val="tx1"/>
              </a:solidFill>
              <a:round/>
            </a:ln>
          </p:spPr>
          <p:txBody>
            <a:bodyPr lIns="0" tIns="0" rIns="0" bIns="0">
              <a:spAutoFit/>
            </a:bodyPr>
            <a:lstStyle/>
            <a:p>
              <a:endParaRPr lang="zh-CN" altLang="en-US"/>
            </a:p>
          </p:txBody>
        </p:sp>
        <p:sp>
          <p:nvSpPr>
            <p:cNvPr id="130109" name="Line 60"/>
            <p:cNvSpPr>
              <a:spLocks noChangeShapeType="1"/>
            </p:cNvSpPr>
            <p:nvPr/>
          </p:nvSpPr>
          <p:spPr bwMode="auto">
            <a:xfrm>
              <a:off x="503" y="3383"/>
              <a:ext cx="4693" cy="0"/>
            </a:xfrm>
            <a:prstGeom prst="line">
              <a:avLst/>
            </a:prstGeom>
            <a:noFill/>
            <a:ln w="28575" cap="sq">
              <a:solidFill>
                <a:schemeClr val="tx1"/>
              </a:solidFill>
              <a:round/>
            </a:ln>
          </p:spPr>
          <p:txBody>
            <a:bodyPr lIns="0" tIns="0" rIns="0" bIns="0">
              <a:spAutoFit/>
            </a:bodyPr>
            <a:lstStyle/>
            <a:p>
              <a:endParaRPr lang="zh-CN" altLang="en-US"/>
            </a:p>
          </p:txBody>
        </p:sp>
        <p:sp>
          <p:nvSpPr>
            <p:cNvPr id="130110" name="Line 61"/>
            <p:cNvSpPr>
              <a:spLocks noChangeShapeType="1"/>
            </p:cNvSpPr>
            <p:nvPr/>
          </p:nvSpPr>
          <p:spPr bwMode="auto">
            <a:xfrm>
              <a:off x="503" y="1773"/>
              <a:ext cx="0" cy="1610"/>
            </a:xfrm>
            <a:prstGeom prst="line">
              <a:avLst/>
            </a:prstGeom>
            <a:noFill/>
            <a:ln w="28575" cap="sq">
              <a:solidFill>
                <a:schemeClr val="tx1"/>
              </a:solidFill>
              <a:round/>
            </a:ln>
          </p:spPr>
          <p:txBody>
            <a:bodyPr lIns="0" tIns="0" rIns="0" bIns="0">
              <a:spAutoFit/>
            </a:bodyPr>
            <a:lstStyle/>
            <a:p>
              <a:endParaRPr lang="zh-CN" altLang="en-US"/>
            </a:p>
          </p:txBody>
        </p:sp>
        <p:sp>
          <p:nvSpPr>
            <p:cNvPr id="130111" name="Line 62"/>
            <p:cNvSpPr>
              <a:spLocks noChangeShapeType="1"/>
            </p:cNvSpPr>
            <p:nvPr/>
          </p:nvSpPr>
          <p:spPr bwMode="auto">
            <a:xfrm>
              <a:off x="1836" y="1773"/>
              <a:ext cx="0" cy="1610"/>
            </a:xfrm>
            <a:prstGeom prst="line">
              <a:avLst/>
            </a:prstGeom>
            <a:noFill/>
            <a:ln w="12700">
              <a:solidFill>
                <a:schemeClr val="tx1"/>
              </a:solidFill>
              <a:round/>
            </a:ln>
          </p:spPr>
          <p:txBody>
            <a:bodyPr lIns="0" tIns="0" rIns="0" bIns="0">
              <a:spAutoFit/>
            </a:bodyPr>
            <a:lstStyle/>
            <a:p>
              <a:endParaRPr lang="zh-CN" altLang="en-US"/>
            </a:p>
          </p:txBody>
        </p:sp>
        <p:sp>
          <p:nvSpPr>
            <p:cNvPr id="130112" name="Line 63"/>
            <p:cNvSpPr>
              <a:spLocks noChangeShapeType="1"/>
            </p:cNvSpPr>
            <p:nvPr/>
          </p:nvSpPr>
          <p:spPr bwMode="auto">
            <a:xfrm>
              <a:off x="3276" y="1773"/>
              <a:ext cx="0" cy="1610"/>
            </a:xfrm>
            <a:prstGeom prst="line">
              <a:avLst/>
            </a:prstGeom>
            <a:noFill/>
            <a:ln w="12700">
              <a:solidFill>
                <a:schemeClr val="tx1"/>
              </a:solidFill>
              <a:round/>
            </a:ln>
          </p:spPr>
          <p:txBody>
            <a:bodyPr lIns="0" tIns="0" rIns="0" bIns="0">
              <a:spAutoFit/>
            </a:bodyPr>
            <a:lstStyle/>
            <a:p>
              <a:endParaRPr lang="zh-CN" altLang="en-US"/>
            </a:p>
          </p:txBody>
        </p:sp>
        <p:sp>
          <p:nvSpPr>
            <p:cNvPr id="130113" name="Line 64"/>
            <p:cNvSpPr>
              <a:spLocks noChangeShapeType="1"/>
            </p:cNvSpPr>
            <p:nvPr/>
          </p:nvSpPr>
          <p:spPr bwMode="auto">
            <a:xfrm>
              <a:off x="4716" y="1773"/>
              <a:ext cx="0" cy="1610"/>
            </a:xfrm>
            <a:prstGeom prst="line">
              <a:avLst/>
            </a:prstGeom>
            <a:noFill/>
            <a:ln w="12700">
              <a:solidFill>
                <a:schemeClr val="tx1"/>
              </a:solidFill>
              <a:round/>
            </a:ln>
          </p:spPr>
          <p:txBody>
            <a:bodyPr lIns="0" tIns="0" rIns="0" bIns="0">
              <a:spAutoFit/>
            </a:bodyPr>
            <a:lstStyle/>
            <a:p>
              <a:endParaRPr lang="zh-CN" altLang="en-US"/>
            </a:p>
          </p:txBody>
        </p:sp>
        <p:sp>
          <p:nvSpPr>
            <p:cNvPr id="130114" name="Line 65"/>
            <p:cNvSpPr>
              <a:spLocks noChangeShapeType="1"/>
            </p:cNvSpPr>
            <p:nvPr/>
          </p:nvSpPr>
          <p:spPr bwMode="auto">
            <a:xfrm>
              <a:off x="5196" y="1773"/>
              <a:ext cx="0" cy="1610"/>
            </a:xfrm>
            <a:prstGeom prst="line">
              <a:avLst/>
            </a:prstGeom>
            <a:noFill/>
            <a:ln w="28575" cap="sq">
              <a:solidFill>
                <a:schemeClr val="tx1"/>
              </a:solidFill>
              <a:round/>
            </a:ln>
          </p:spPr>
          <p:txBody>
            <a:bodyPr lIns="0" tIns="0" rIns="0" bIns="0">
              <a:spAutoFit/>
            </a:bodyPr>
            <a:lstStyle/>
            <a:p>
              <a:endParaRPr lang="zh-CN" altLang="en-US"/>
            </a:p>
          </p:txBody>
        </p:sp>
        <p:sp>
          <p:nvSpPr>
            <p:cNvPr id="130115" name="Line 66"/>
            <p:cNvSpPr>
              <a:spLocks noChangeShapeType="1"/>
            </p:cNvSpPr>
            <p:nvPr/>
          </p:nvSpPr>
          <p:spPr bwMode="auto">
            <a:xfrm>
              <a:off x="1836" y="2003"/>
              <a:ext cx="3360" cy="0"/>
            </a:xfrm>
            <a:prstGeom prst="line">
              <a:avLst/>
            </a:prstGeom>
            <a:noFill/>
            <a:ln w="12700">
              <a:solidFill>
                <a:schemeClr val="tx1"/>
              </a:solidFill>
              <a:round/>
            </a:ln>
          </p:spPr>
          <p:txBody>
            <a:bodyPr lIns="0" tIns="0" rIns="0" bIns="0">
              <a:spAutoFit/>
            </a:bodyPr>
            <a:lstStyle/>
            <a:p>
              <a:endParaRPr lang="zh-CN" altLang="en-US"/>
            </a:p>
          </p:txBody>
        </p:sp>
      </p:grpSp>
      <p:sp>
        <p:nvSpPr>
          <p:cNvPr id="200771" name="Text Box 67"/>
          <p:cNvSpPr txBox="1">
            <a:spLocks noChangeArrowheads="1"/>
          </p:cNvSpPr>
          <p:nvPr/>
        </p:nvSpPr>
        <p:spPr bwMode="auto">
          <a:xfrm>
            <a:off x="827088" y="5802313"/>
            <a:ext cx="7094537"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3</a:t>
            </a:r>
            <a:r>
              <a:rPr kumimoji="1" lang="en-US" altLang="zh-CN" sz="2400" b="1" dirty="0">
                <a:latin typeface="宋体" panose="02010600030101010101" pitchFamily="2" charset="-122"/>
              </a:rPr>
              <a:t>)</a:t>
            </a:r>
            <a:r>
              <a:rPr kumimoji="1" lang="zh-CN" altLang="en-US" sz="2400" b="1" dirty="0">
                <a:latin typeface="Times New Roman" panose="02020603050405020304" pitchFamily="18" charset="0"/>
              </a:rPr>
              <a:t>根据状态转换编码表求输出方程和状态方程。</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0708"/>
                                        </p:tgtEl>
                                        <p:attrNameLst>
                                          <p:attrName>style.visibility</p:attrName>
                                        </p:attrNameLst>
                                      </p:cBhvr>
                                      <p:to>
                                        <p:strVal val="visible"/>
                                      </p:to>
                                    </p:set>
                                  </p:childTnLst>
                                  <p:subTnLst>
                                    <p:set>
                                      <p:cBhvr override="childStyle">
                                        <p:cTn dur="1" fill="hold" display="0" masterRel="nextClick" afterEffect="1"/>
                                        <p:tgtEl>
                                          <p:spTgt spid="200708"/>
                                        </p:tgtEl>
                                        <p:attrNameLst>
                                          <p:attrName>style.visibility</p:attrName>
                                        </p:attrNameLst>
                                      </p:cBhvr>
                                      <p:to>
                                        <p:strVal val="hidden"/>
                                      </p:to>
                                    </p:set>
                                  </p:sub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0706"/>
                                        </p:tgtEl>
                                        <p:attrNameLst>
                                          <p:attrName>style.visibility</p:attrName>
                                        </p:attrNameLst>
                                      </p:cBhvr>
                                      <p:to>
                                        <p:strVal val="visible"/>
                                      </p:to>
                                    </p:set>
                                    <p:animEffect transition="in" filter="wipe(left)">
                                      <p:cBhvr>
                                        <p:cTn id="10" dur="500"/>
                                        <p:tgtEl>
                                          <p:spTgt spid="200706"/>
                                        </p:tgtEl>
                                      </p:cBhvr>
                                    </p:animEffect>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200707"/>
                                        </p:tgtEl>
                                        <p:attrNameLst>
                                          <p:attrName>style.visibility</p:attrName>
                                        </p:attrNameLst>
                                      </p:cBhvr>
                                      <p:to>
                                        <p:strVal val="visible"/>
                                      </p:to>
                                    </p:set>
                                    <p:anim calcmode="lin" valueType="num">
                                      <p:cBhvr additive="base">
                                        <p:cTn id="14" dur="500" fill="hold"/>
                                        <p:tgtEl>
                                          <p:spTgt spid="200707"/>
                                        </p:tgtEl>
                                        <p:attrNameLst>
                                          <p:attrName>ppt_x</p:attrName>
                                        </p:attrNameLst>
                                      </p:cBhvr>
                                      <p:tavLst>
                                        <p:tav tm="0">
                                          <p:val>
                                            <p:strVal val="1+#ppt_w/2"/>
                                          </p:val>
                                        </p:tav>
                                        <p:tav tm="100000">
                                          <p:val>
                                            <p:strVal val="#ppt_x"/>
                                          </p:val>
                                        </p:tav>
                                      </p:tavLst>
                                    </p:anim>
                                    <p:anim calcmode="lin" valueType="num">
                                      <p:cBhvr additive="base">
                                        <p:cTn id="15" dur="500" fill="hold"/>
                                        <p:tgtEl>
                                          <p:spTgt spid="20070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0070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0709"/>
                                        </p:tgtEl>
                                        <p:attrNameLst>
                                          <p:attrName>style.visibility</p:attrName>
                                        </p:attrNameLst>
                                      </p:cBhvr>
                                      <p:to>
                                        <p:strVal val="visible"/>
                                      </p:to>
                                    </p:set>
                                    <p:animEffect transition="in" filter="wipe(left)">
                                      <p:cBhvr>
                                        <p:cTn id="20" dur="500"/>
                                        <p:tgtEl>
                                          <p:spTgt spid="20070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0771"/>
                                        </p:tgtEl>
                                        <p:attrNameLst>
                                          <p:attrName>style.visibility</p:attrName>
                                        </p:attrNameLst>
                                      </p:cBhvr>
                                      <p:to>
                                        <p:strVal val="visible"/>
                                      </p:to>
                                    </p:set>
                                    <p:animEffect transition="in" filter="wipe(left)">
                                      <p:cBhvr>
                                        <p:cTn id="30" dur="500"/>
                                        <p:tgtEl>
                                          <p:spTgt spid="200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utoUpdateAnimBg="0"/>
      <p:bldP spid="200707" grpId="0" animBg="1" autoUpdateAnimBg="0"/>
      <p:bldP spid="200708" grpId="0" animBg="1"/>
      <p:bldP spid="200709" grpId="0" animBg="1" autoUpdateAnimBg="0"/>
      <p:bldP spid="200771"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07975" y="446088"/>
            <a:ext cx="8836025" cy="4232275"/>
            <a:chOff x="197" y="313"/>
            <a:chExt cx="5566" cy="2666"/>
          </a:xfrm>
        </p:grpSpPr>
        <p:sp>
          <p:nvSpPr>
            <p:cNvPr id="45066" name="AutoShape 3"/>
            <p:cNvSpPr>
              <a:spLocks noChangeArrowheads="1"/>
            </p:cNvSpPr>
            <p:nvPr/>
          </p:nvSpPr>
          <p:spPr bwMode="auto">
            <a:xfrm>
              <a:off x="5229" y="856"/>
              <a:ext cx="334" cy="744"/>
            </a:xfrm>
            <a:prstGeom prst="roundRect">
              <a:avLst>
                <a:gd name="adj" fmla="val 46199"/>
              </a:avLst>
            </a:prstGeom>
            <a:noFill/>
            <a:ln w="19050">
              <a:solidFill>
                <a:srgbClr val="00CC00"/>
              </a:solidFill>
              <a:round/>
            </a:ln>
          </p:spPr>
          <p:txBody>
            <a:bodyPr anchor="ctr">
              <a:spAutoFit/>
            </a:bodyPr>
            <a:lstStyle/>
            <a:p>
              <a:endParaRPr lang="zh-CN" altLang="en-US"/>
            </a:p>
          </p:txBody>
        </p:sp>
        <p:grpSp>
          <p:nvGrpSpPr>
            <p:cNvPr id="45067" name="Group 4"/>
            <p:cNvGrpSpPr/>
            <p:nvPr/>
          </p:nvGrpSpPr>
          <p:grpSpPr bwMode="auto">
            <a:xfrm>
              <a:off x="715" y="313"/>
              <a:ext cx="2298" cy="1300"/>
              <a:chOff x="292" y="340"/>
              <a:chExt cx="2298" cy="1300"/>
            </a:xfrm>
          </p:grpSpPr>
          <p:sp>
            <p:nvSpPr>
              <p:cNvPr id="45173" name="Text Box 5"/>
              <p:cNvSpPr txBox="1">
                <a:spLocks noChangeArrowheads="1"/>
              </p:cNvSpPr>
              <p:nvPr/>
            </p:nvSpPr>
            <p:spPr bwMode="auto">
              <a:xfrm>
                <a:off x="2095" y="594"/>
                <a:ext cx="495"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10   </a:t>
                </a:r>
                <a:endParaRPr kumimoji="1" lang="en-US" altLang="zh-CN" sz="2400" b="1">
                  <a:latin typeface="Times New Roman" panose="02020603050405020304" pitchFamily="18" charset="0"/>
                </a:endParaRPr>
              </a:p>
            </p:txBody>
          </p:sp>
          <p:sp>
            <p:nvSpPr>
              <p:cNvPr id="45174" name="Rectangle 6"/>
              <p:cNvSpPr>
                <a:spLocks noChangeArrowheads="1"/>
              </p:cNvSpPr>
              <p:nvPr/>
            </p:nvSpPr>
            <p:spPr bwMode="auto">
              <a:xfrm>
                <a:off x="2035" y="1246"/>
                <a:ext cx="40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75" name="Rectangle 7"/>
              <p:cNvSpPr>
                <a:spLocks noChangeArrowheads="1"/>
              </p:cNvSpPr>
              <p:nvPr/>
            </p:nvSpPr>
            <p:spPr bwMode="auto">
              <a:xfrm>
                <a:off x="1617" y="1246"/>
                <a:ext cx="418"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76" name="Rectangle 8"/>
              <p:cNvSpPr>
                <a:spLocks noChangeArrowheads="1"/>
              </p:cNvSpPr>
              <p:nvPr/>
            </p:nvSpPr>
            <p:spPr bwMode="auto">
              <a:xfrm>
                <a:off x="1231" y="1246"/>
                <a:ext cx="38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77" name="Rectangle 9"/>
              <p:cNvSpPr>
                <a:spLocks noChangeArrowheads="1"/>
              </p:cNvSpPr>
              <p:nvPr/>
            </p:nvSpPr>
            <p:spPr bwMode="auto">
              <a:xfrm>
                <a:off x="812" y="1246"/>
                <a:ext cx="419"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78" name="Rectangle 10"/>
              <p:cNvSpPr>
                <a:spLocks noChangeArrowheads="1"/>
              </p:cNvSpPr>
              <p:nvPr/>
            </p:nvSpPr>
            <p:spPr bwMode="auto">
              <a:xfrm>
                <a:off x="2035" y="857"/>
                <a:ext cx="40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79" name="Rectangle 11"/>
              <p:cNvSpPr>
                <a:spLocks noChangeArrowheads="1"/>
              </p:cNvSpPr>
              <p:nvPr/>
            </p:nvSpPr>
            <p:spPr bwMode="auto">
              <a:xfrm>
                <a:off x="1617" y="857"/>
                <a:ext cx="418"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80" name="Rectangle 12"/>
              <p:cNvSpPr>
                <a:spLocks noChangeArrowheads="1"/>
              </p:cNvSpPr>
              <p:nvPr/>
            </p:nvSpPr>
            <p:spPr bwMode="auto">
              <a:xfrm>
                <a:off x="1231" y="857"/>
                <a:ext cx="38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81" name="Rectangle 13"/>
              <p:cNvSpPr>
                <a:spLocks noChangeArrowheads="1"/>
              </p:cNvSpPr>
              <p:nvPr/>
            </p:nvSpPr>
            <p:spPr bwMode="auto">
              <a:xfrm>
                <a:off x="812" y="857"/>
                <a:ext cx="419"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82" name="Line 14"/>
              <p:cNvSpPr>
                <a:spLocks noChangeShapeType="1"/>
              </p:cNvSpPr>
              <p:nvPr/>
            </p:nvSpPr>
            <p:spPr bwMode="auto">
              <a:xfrm>
                <a:off x="812" y="857"/>
                <a:ext cx="1629" cy="0"/>
              </a:xfrm>
              <a:prstGeom prst="line">
                <a:avLst/>
              </a:prstGeom>
              <a:noFill/>
              <a:ln w="28575" cap="sq">
                <a:solidFill>
                  <a:schemeClr val="tx1"/>
                </a:solidFill>
                <a:round/>
              </a:ln>
            </p:spPr>
            <p:txBody>
              <a:bodyPr>
                <a:spAutoFit/>
              </a:bodyPr>
              <a:lstStyle/>
              <a:p>
                <a:endParaRPr lang="zh-CN" altLang="en-US"/>
              </a:p>
            </p:txBody>
          </p:sp>
          <p:sp>
            <p:nvSpPr>
              <p:cNvPr id="45183" name="Line 15"/>
              <p:cNvSpPr>
                <a:spLocks noChangeShapeType="1"/>
              </p:cNvSpPr>
              <p:nvPr/>
            </p:nvSpPr>
            <p:spPr bwMode="auto">
              <a:xfrm>
                <a:off x="812" y="1246"/>
                <a:ext cx="1629" cy="0"/>
              </a:xfrm>
              <a:prstGeom prst="line">
                <a:avLst/>
              </a:prstGeom>
              <a:noFill/>
              <a:ln w="12700">
                <a:solidFill>
                  <a:schemeClr val="tx1"/>
                </a:solidFill>
                <a:round/>
              </a:ln>
            </p:spPr>
            <p:txBody>
              <a:bodyPr>
                <a:spAutoFit/>
              </a:bodyPr>
              <a:lstStyle/>
              <a:p>
                <a:endParaRPr lang="zh-CN" altLang="en-US"/>
              </a:p>
            </p:txBody>
          </p:sp>
          <p:sp>
            <p:nvSpPr>
              <p:cNvPr id="45184" name="Line 16"/>
              <p:cNvSpPr>
                <a:spLocks noChangeShapeType="1"/>
              </p:cNvSpPr>
              <p:nvPr/>
            </p:nvSpPr>
            <p:spPr bwMode="auto">
              <a:xfrm>
                <a:off x="812" y="1640"/>
                <a:ext cx="1629" cy="0"/>
              </a:xfrm>
              <a:prstGeom prst="line">
                <a:avLst/>
              </a:prstGeom>
              <a:noFill/>
              <a:ln w="28575" cap="sq">
                <a:solidFill>
                  <a:schemeClr val="tx1"/>
                </a:solidFill>
                <a:round/>
              </a:ln>
            </p:spPr>
            <p:txBody>
              <a:bodyPr>
                <a:spAutoFit/>
              </a:bodyPr>
              <a:lstStyle/>
              <a:p>
                <a:endParaRPr lang="zh-CN" altLang="en-US"/>
              </a:p>
            </p:txBody>
          </p:sp>
          <p:sp>
            <p:nvSpPr>
              <p:cNvPr id="45185" name="Line 17"/>
              <p:cNvSpPr>
                <a:spLocks noChangeShapeType="1"/>
              </p:cNvSpPr>
              <p:nvPr/>
            </p:nvSpPr>
            <p:spPr bwMode="auto">
              <a:xfrm>
                <a:off x="812" y="857"/>
                <a:ext cx="0" cy="783"/>
              </a:xfrm>
              <a:prstGeom prst="line">
                <a:avLst/>
              </a:prstGeom>
              <a:noFill/>
              <a:ln w="28575" cap="sq">
                <a:solidFill>
                  <a:schemeClr val="tx1"/>
                </a:solidFill>
                <a:round/>
              </a:ln>
            </p:spPr>
            <p:txBody>
              <a:bodyPr>
                <a:spAutoFit/>
              </a:bodyPr>
              <a:lstStyle/>
              <a:p>
                <a:endParaRPr lang="zh-CN" altLang="en-US"/>
              </a:p>
            </p:txBody>
          </p:sp>
          <p:sp>
            <p:nvSpPr>
              <p:cNvPr id="45186" name="Line 18"/>
              <p:cNvSpPr>
                <a:spLocks noChangeShapeType="1"/>
              </p:cNvSpPr>
              <p:nvPr/>
            </p:nvSpPr>
            <p:spPr bwMode="auto">
              <a:xfrm>
                <a:off x="1213" y="857"/>
                <a:ext cx="0" cy="783"/>
              </a:xfrm>
              <a:prstGeom prst="line">
                <a:avLst/>
              </a:prstGeom>
              <a:noFill/>
              <a:ln w="12700">
                <a:solidFill>
                  <a:schemeClr val="tx1"/>
                </a:solidFill>
                <a:round/>
              </a:ln>
            </p:spPr>
            <p:txBody>
              <a:bodyPr>
                <a:spAutoFit/>
              </a:bodyPr>
              <a:lstStyle/>
              <a:p>
                <a:endParaRPr lang="zh-CN" altLang="en-US"/>
              </a:p>
            </p:txBody>
          </p:sp>
          <p:sp>
            <p:nvSpPr>
              <p:cNvPr id="45187" name="Line 19"/>
              <p:cNvSpPr>
                <a:spLocks noChangeShapeType="1"/>
              </p:cNvSpPr>
              <p:nvPr/>
            </p:nvSpPr>
            <p:spPr bwMode="auto">
              <a:xfrm>
                <a:off x="1626" y="857"/>
                <a:ext cx="0" cy="783"/>
              </a:xfrm>
              <a:prstGeom prst="line">
                <a:avLst/>
              </a:prstGeom>
              <a:noFill/>
              <a:ln w="12700">
                <a:solidFill>
                  <a:schemeClr val="tx1"/>
                </a:solidFill>
                <a:round/>
              </a:ln>
            </p:spPr>
            <p:txBody>
              <a:bodyPr>
                <a:spAutoFit/>
              </a:bodyPr>
              <a:lstStyle/>
              <a:p>
                <a:endParaRPr lang="zh-CN" altLang="en-US"/>
              </a:p>
            </p:txBody>
          </p:sp>
          <p:sp>
            <p:nvSpPr>
              <p:cNvPr id="45188" name="Line 20"/>
              <p:cNvSpPr>
                <a:spLocks noChangeShapeType="1"/>
              </p:cNvSpPr>
              <p:nvPr/>
            </p:nvSpPr>
            <p:spPr bwMode="auto">
              <a:xfrm>
                <a:off x="2035" y="857"/>
                <a:ext cx="0" cy="783"/>
              </a:xfrm>
              <a:prstGeom prst="line">
                <a:avLst/>
              </a:prstGeom>
              <a:noFill/>
              <a:ln w="12700">
                <a:solidFill>
                  <a:schemeClr val="tx1"/>
                </a:solidFill>
                <a:round/>
              </a:ln>
            </p:spPr>
            <p:txBody>
              <a:bodyPr>
                <a:spAutoFit/>
              </a:bodyPr>
              <a:lstStyle/>
              <a:p>
                <a:endParaRPr lang="zh-CN" altLang="en-US"/>
              </a:p>
            </p:txBody>
          </p:sp>
          <p:sp>
            <p:nvSpPr>
              <p:cNvPr id="45189" name="Line 21"/>
              <p:cNvSpPr>
                <a:spLocks noChangeShapeType="1"/>
              </p:cNvSpPr>
              <p:nvPr/>
            </p:nvSpPr>
            <p:spPr bwMode="auto">
              <a:xfrm>
                <a:off x="2441" y="857"/>
                <a:ext cx="0" cy="783"/>
              </a:xfrm>
              <a:prstGeom prst="line">
                <a:avLst/>
              </a:prstGeom>
              <a:noFill/>
              <a:ln w="28575" cap="sq">
                <a:solidFill>
                  <a:schemeClr val="tx1"/>
                </a:solidFill>
                <a:round/>
              </a:ln>
            </p:spPr>
            <p:txBody>
              <a:bodyPr>
                <a:spAutoFit/>
              </a:bodyPr>
              <a:lstStyle/>
              <a:p>
                <a:endParaRPr lang="zh-CN" altLang="en-US"/>
              </a:p>
            </p:txBody>
          </p:sp>
          <p:sp>
            <p:nvSpPr>
              <p:cNvPr id="45190" name="Line 22"/>
              <p:cNvSpPr>
                <a:spLocks noChangeShapeType="1"/>
              </p:cNvSpPr>
              <p:nvPr/>
            </p:nvSpPr>
            <p:spPr bwMode="auto">
              <a:xfrm flipH="1" flipV="1">
                <a:off x="460" y="500"/>
                <a:ext cx="345" cy="346"/>
              </a:xfrm>
              <a:prstGeom prst="line">
                <a:avLst/>
              </a:prstGeom>
              <a:noFill/>
              <a:ln w="19050">
                <a:solidFill>
                  <a:schemeClr val="tx1"/>
                </a:solidFill>
                <a:round/>
              </a:ln>
            </p:spPr>
            <p:txBody>
              <a:bodyPr>
                <a:spAutoFit/>
              </a:bodyPr>
              <a:lstStyle/>
              <a:p>
                <a:endParaRPr lang="zh-CN" altLang="en-US"/>
              </a:p>
            </p:txBody>
          </p:sp>
          <p:sp>
            <p:nvSpPr>
              <p:cNvPr id="45191" name="Text Box 23"/>
              <p:cNvSpPr txBox="1">
                <a:spLocks noChangeArrowheads="1"/>
              </p:cNvSpPr>
              <p:nvPr/>
            </p:nvSpPr>
            <p:spPr bwMode="auto">
              <a:xfrm>
                <a:off x="292" y="604"/>
                <a:ext cx="406"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192" name="Text Box 24"/>
              <p:cNvSpPr txBox="1">
                <a:spLocks noChangeArrowheads="1"/>
              </p:cNvSpPr>
              <p:nvPr/>
            </p:nvSpPr>
            <p:spPr bwMode="auto">
              <a:xfrm>
                <a:off x="539" y="340"/>
                <a:ext cx="910"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193" name="Text Box 25"/>
              <p:cNvSpPr txBox="1">
                <a:spLocks noChangeArrowheads="1"/>
              </p:cNvSpPr>
              <p:nvPr/>
            </p:nvSpPr>
            <p:spPr bwMode="auto">
              <a:xfrm>
                <a:off x="535" y="952"/>
                <a:ext cx="209" cy="633"/>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spcBef>
                    <a:spcPct val="5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5194" name="Text Box 26"/>
              <p:cNvSpPr txBox="1">
                <a:spLocks noChangeArrowheads="1"/>
              </p:cNvSpPr>
              <p:nvPr/>
            </p:nvSpPr>
            <p:spPr bwMode="auto">
              <a:xfrm>
                <a:off x="899" y="594"/>
                <a:ext cx="892"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00    01</a:t>
                </a:r>
                <a:endParaRPr kumimoji="1" lang="en-US" altLang="zh-CN" sz="2400" b="1">
                  <a:latin typeface="Times New Roman" panose="02020603050405020304" pitchFamily="18" charset="0"/>
                </a:endParaRPr>
              </a:p>
            </p:txBody>
          </p:sp>
          <p:sp>
            <p:nvSpPr>
              <p:cNvPr id="45195" name="Text Box 27"/>
              <p:cNvSpPr txBox="1">
                <a:spLocks noChangeArrowheads="1"/>
              </p:cNvSpPr>
              <p:nvPr/>
            </p:nvSpPr>
            <p:spPr bwMode="auto">
              <a:xfrm>
                <a:off x="1687" y="594"/>
                <a:ext cx="374"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11   </a:t>
                </a:r>
                <a:endParaRPr kumimoji="1" lang="en-US" altLang="zh-CN" sz="2400" b="1">
                  <a:latin typeface="Times New Roman" panose="02020603050405020304" pitchFamily="18" charset="0"/>
                </a:endParaRPr>
              </a:p>
            </p:txBody>
          </p:sp>
          <p:sp>
            <p:nvSpPr>
              <p:cNvPr id="45196" name="Rectangle 28"/>
              <p:cNvSpPr>
                <a:spLocks noChangeArrowheads="1"/>
              </p:cNvSpPr>
              <p:nvPr/>
            </p:nvSpPr>
            <p:spPr bwMode="auto">
              <a:xfrm>
                <a:off x="2067" y="1318"/>
                <a:ext cx="335" cy="242"/>
              </a:xfrm>
              <a:prstGeom prst="rect">
                <a:avLst/>
              </a:prstGeom>
              <a:noFill/>
              <a:ln w="9525">
                <a:noFill/>
                <a:miter lim="800000"/>
              </a:ln>
            </p:spPr>
            <p:txBody>
              <a:bodyPr/>
              <a:lstStyle/>
              <a:p>
                <a:r>
                  <a:rPr kumimoji="1" lang="en-US" altLang="zh-CN" sz="2400" b="1">
                    <a:latin typeface="Times New Roman" panose="02020603050405020304" pitchFamily="18" charset="0"/>
                  </a:rPr>
                  <a:t>×</a:t>
                </a:r>
                <a:r>
                  <a:rPr kumimoji="1" lang="en-US" altLang="zh-CN" sz="2400" b="1" baseline="-25000">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45197" name="Rectangle 29"/>
              <p:cNvSpPr>
                <a:spLocks noChangeArrowheads="1"/>
              </p:cNvSpPr>
              <p:nvPr/>
            </p:nvSpPr>
            <p:spPr bwMode="auto">
              <a:xfrm>
                <a:off x="1650" y="1318"/>
                <a:ext cx="346" cy="242"/>
              </a:xfrm>
              <a:prstGeom prst="rect">
                <a:avLst/>
              </a:prstGeom>
              <a:noFill/>
              <a:ln w="9525">
                <a:noFill/>
                <a:miter lim="800000"/>
              </a:ln>
            </p:spPr>
            <p:txBody>
              <a:bodyPr/>
              <a:lstStyle/>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198" name="Rectangle 30"/>
              <p:cNvSpPr>
                <a:spLocks noChangeArrowheads="1"/>
              </p:cNvSpPr>
              <p:nvPr/>
            </p:nvSpPr>
            <p:spPr bwMode="auto">
              <a:xfrm>
                <a:off x="846" y="1318"/>
                <a:ext cx="333" cy="242"/>
              </a:xfrm>
              <a:prstGeom prst="rect">
                <a:avLst/>
              </a:prstGeom>
              <a:noFill/>
              <a:ln w="9525">
                <a:noFill/>
                <a:miter lim="800000"/>
              </a:ln>
            </p:spPr>
            <p:txBody>
              <a:bodyPr/>
              <a:lstStyle/>
              <a:p>
                <a:pPr algn="ct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5199" name="Rectangle 31"/>
              <p:cNvSpPr>
                <a:spLocks noChangeArrowheads="1"/>
              </p:cNvSpPr>
              <p:nvPr/>
            </p:nvSpPr>
            <p:spPr bwMode="auto">
              <a:xfrm>
                <a:off x="1650" y="928"/>
                <a:ext cx="345" cy="275"/>
              </a:xfrm>
              <a:prstGeom prst="rect">
                <a:avLst/>
              </a:prstGeom>
              <a:noFill/>
              <a:ln w="9525">
                <a:noFill/>
                <a:miter lim="800000"/>
              </a:ln>
            </p:spPr>
            <p:txBody>
              <a:bodyPr/>
              <a:lstStyle/>
              <a:p>
                <a:pPr algn="ct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45200" name="Rectangle 32"/>
              <p:cNvSpPr>
                <a:spLocks noChangeArrowheads="1"/>
              </p:cNvSpPr>
              <p:nvPr/>
            </p:nvSpPr>
            <p:spPr bwMode="auto">
              <a:xfrm>
                <a:off x="1265" y="928"/>
                <a:ext cx="350" cy="275"/>
              </a:xfrm>
              <a:prstGeom prst="rect">
                <a:avLst/>
              </a:prstGeom>
              <a:noFill/>
              <a:ln w="9525">
                <a:noFill/>
                <a:miter lim="800000"/>
              </a:ln>
            </p:spPr>
            <p:txBody>
              <a:bodyPr/>
              <a:lstStyle/>
              <a:p>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sp>
            <p:nvSpPr>
              <p:cNvPr id="45201" name="Rectangle 33"/>
              <p:cNvSpPr>
                <a:spLocks noChangeArrowheads="1"/>
              </p:cNvSpPr>
              <p:nvPr/>
            </p:nvSpPr>
            <p:spPr bwMode="auto">
              <a:xfrm>
                <a:off x="846" y="928"/>
                <a:ext cx="354" cy="275"/>
              </a:xfrm>
              <a:prstGeom prst="rect">
                <a:avLst/>
              </a:prstGeom>
              <a:noFill/>
              <a:ln w="9525">
                <a:noFill/>
                <a:miter lim="800000"/>
              </a:ln>
            </p:spPr>
            <p:txBody>
              <a:bodyP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5202" name="Rectangle 34"/>
              <p:cNvSpPr>
                <a:spLocks noChangeArrowheads="1"/>
              </p:cNvSpPr>
              <p:nvPr/>
            </p:nvSpPr>
            <p:spPr bwMode="auto">
              <a:xfrm>
                <a:off x="1255" y="1318"/>
                <a:ext cx="345" cy="242"/>
              </a:xfrm>
              <a:prstGeom prst="rect">
                <a:avLst/>
              </a:prstGeom>
              <a:noFill/>
              <a:ln w="9525">
                <a:noFill/>
                <a:miter lim="800000"/>
              </a:ln>
            </p:spPr>
            <p:txBody>
              <a:bodyPr/>
              <a:lstStyle/>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203" name="Rectangle 35"/>
              <p:cNvSpPr>
                <a:spLocks noChangeArrowheads="1"/>
              </p:cNvSpPr>
              <p:nvPr/>
            </p:nvSpPr>
            <p:spPr bwMode="auto">
              <a:xfrm>
                <a:off x="2056" y="920"/>
                <a:ext cx="344" cy="275"/>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i="1" baseline="-25000">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grpSp>
        <p:sp>
          <p:nvSpPr>
            <p:cNvPr id="45068" name="Rectangle 36"/>
            <p:cNvSpPr>
              <a:spLocks noChangeArrowheads="1"/>
            </p:cNvSpPr>
            <p:nvPr/>
          </p:nvSpPr>
          <p:spPr bwMode="auto">
            <a:xfrm>
              <a:off x="5200" y="1221"/>
              <a:ext cx="40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69" name="Rectangle 37"/>
            <p:cNvSpPr>
              <a:spLocks noChangeArrowheads="1"/>
            </p:cNvSpPr>
            <p:nvPr/>
          </p:nvSpPr>
          <p:spPr bwMode="auto">
            <a:xfrm>
              <a:off x="4782" y="1221"/>
              <a:ext cx="418"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70" name="Rectangle 38"/>
            <p:cNvSpPr>
              <a:spLocks noChangeArrowheads="1"/>
            </p:cNvSpPr>
            <p:nvPr/>
          </p:nvSpPr>
          <p:spPr bwMode="auto">
            <a:xfrm>
              <a:off x="4396" y="1221"/>
              <a:ext cx="38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71" name="Rectangle 39"/>
            <p:cNvSpPr>
              <a:spLocks noChangeArrowheads="1"/>
            </p:cNvSpPr>
            <p:nvPr/>
          </p:nvSpPr>
          <p:spPr bwMode="auto">
            <a:xfrm>
              <a:off x="3977" y="1221"/>
              <a:ext cx="419"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72" name="Rectangle 40"/>
            <p:cNvSpPr>
              <a:spLocks noChangeArrowheads="1"/>
            </p:cNvSpPr>
            <p:nvPr/>
          </p:nvSpPr>
          <p:spPr bwMode="auto">
            <a:xfrm>
              <a:off x="5200" y="832"/>
              <a:ext cx="40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73" name="Rectangle 41"/>
            <p:cNvSpPr>
              <a:spLocks noChangeArrowheads="1"/>
            </p:cNvSpPr>
            <p:nvPr/>
          </p:nvSpPr>
          <p:spPr bwMode="auto">
            <a:xfrm>
              <a:off x="4782" y="832"/>
              <a:ext cx="418"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74" name="Rectangle 42"/>
            <p:cNvSpPr>
              <a:spLocks noChangeArrowheads="1"/>
            </p:cNvSpPr>
            <p:nvPr/>
          </p:nvSpPr>
          <p:spPr bwMode="auto">
            <a:xfrm>
              <a:off x="4396" y="832"/>
              <a:ext cx="38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75" name="Rectangle 43"/>
            <p:cNvSpPr>
              <a:spLocks noChangeArrowheads="1"/>
            </p:cNvSpPr>
            <p:nvPr/>
          </p:nvSpPr>
          <p:spPr bwMode="auto">
            <a:xfrm>
              <a:off x="3977" y="832"/>
              <a:ext cx="419"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076" name="Line 44"/>
            <p:cNvSpPr>
              <a:spLocks noChangeShapeType="1"/>
            </p:cNvSpPr>
            <p:nvPr/>
          </p:nvSpPr>
          <p:spPr bwMode="auto">
            <a:xfrm>
              <a:off x="3977" y="832"/>
              <a:ext cx="1629" cy="0"/>
            </a:xfrm>
            <a:prstGeom prst="line">
              <a:avLst/>
            </a:prstGeom>
            <a:noFill/>
            <a:ln w="28575" cap="sq">
              <a:solidFill>
                <a:schemeClr val="tx1"/>
              </a:solidFill>
              <a:round/>
            </a:ln>
          </p:spPr>
          <p:txBody>
            <a:bodyPr>
              <a:spAutoFit/>
            </a:bodyPr>
            <a:lstStyle/>
            <a:p>
              <a:endParaRPr lang="zh-CN" altLang="en-US"/>
            </a:p>
          </p:txBody>
        </p:sp>
        <p:sp>
          <p:nvSpPr>
            <p:cNvPr id="45077" name="Line 45"/>
            <p:cNvSpPr>
              <a:spLocks noChangeShapeType="1"/>
            </p:cNvSpPr>
            <p:nvPr/>
          </p:nvSpPr>
          <p:spPr bwMode="auto">
            <a:xfrm>
              <a:off x="3977" y="1221"/>
              <a:ext cx="1629" cy="0"/>
            </a:xfrm>
            <a:prstGeom prst="line">
              <a:avLst/>
            </a:prstGeom>
            <a:noFill/>
            <a:ln w="12700">
              <a:solidFill>
                <a:schemeClr val="tx1"/>
              </a:solidFill>
              <a:round/>
            </a:ln>
          </p:spPr>
          <p:txBody>
            <a:bodyPr>
              <a:spAutoFit/>
            </a:bodyPr>
            <a:lstStyle/>
            <a:p>
              <a:endParaRPr lang="zh-CN" altLang="en-US"/>
            </a:p>
          </p:txBody>
        </p:sp>
        <p:sp>
          <p:nvSpPr>
            <p:cNvPr id="45078" name="Line 46"/>
            <p:cNvSpPr>
              <a:spLocks noChangeShapeType="1"/>
            </p:cNvSpPr>
            <p:nvPr/>
          </p:nvSpPr>
          <p:spPr bwMode="auto">
            <a:xfrm>
              <a:off x="3977" y="1615"/>
              <a:ext cx="1629" cy="0"/>
            </a:xfrm>
            <a:prstGeom prst="line">
              <a:avLst/>
            </a:prstGeom>
            <a:noFill/>
            <a:ln w="28575" cap="sq">
              <a:solidFill>
                <a:schemeClr val="tx1"/>
              </a:solidFill>
              <a:round/>
            </a:ln>
          </p:spPr>
          <p:txBody>
            <a:bodyPr>
              <a:spAutoFit/>
            </a:bodyPr>
            <a:lstStyle/>
            <a:p>
              <a:endParaRPr lang="zh-CN" altLang="en-US"/>
            </a:p>
          </p:txBody>
        </p:sp>
        <p:sp>
          <p:nvSpPr>
            <p:cNvPr id="45079" name="Line 47"/>
            <p:cNvSpPr>
              <a:spLocks noChangeShapeType="1"/>
            </p:cNvSpPr>
            <p:nvPr/>
          </p:nvSpPr>
          <p:spPr bwMode="auto">
            <a:xfrm>
              <a:off x="3977" y="832"/>
              <a:ext cx="0" cy="783"/>
            </a:xfrm>
            <a:prstGeom prst="line">
              <a:avLst/>
            </a:prstGeom>
            <a:noFill/>
            <a:ln w="28575" cap="sq">
              <a:solidFill>
                <a:schemeClr val="tx1"/>
              </a:solidFill>
              <a:round/>
            </a:ln>
          </p:spPr>
          <p:txBody>
            <a:bodyPr>
              <a:spAutoFit/>
            </a:bodyPr>
            <a:lstStyle/>
            <a:p>
              <a:endParaRPr lang="zh-CN" altLang="en-US"/>
            </a:p>
          </p:txBody>
        </p:sp>
        <p:sp>
          <p:nvSpPr>
            <p:cNvPr id="45080" name="Line 48"/>
            <p:cNvSpPr>
              <a:spLocks noChangeShapeType="1"/>
            </p:cNvSpPr>
            <p:nvPr/>
          </p:nvSpPr>
          <p:spPr bwMode="auto">
            <a:xfrm>
              <a:off x="4378" y="832"/>
              <a:ext cx="0" cy="783"/>
            </a:xfrm>
            <a:prstGeom prst="line">
              <a:avLst/>
            </a:prstGeom>
            <a:noFill/>
            <a:ln w="12700">
              <a:solidFill>
                <a:schemeClr val="tx1"/>
              </a:solidFill>
              <a:round/>
            </a:ln>
          </p:spPr>
          <p:txBody>
            <a:bodyPr>
              <a:spAutoFit/>
            </a:bodyPr>
            <a:lstStyle/>
            <a:p>
              <a:endParaRPr lang="zh-CN" altLang="en-US"/>
            </a:p>
          </p:txBody>
        </p:sp>
        <p:sp>
          <p:nvSpPr>
            <p:cNvPr id="45081" name="Line 49"/>
            <p:cNvSpPr>
              <a:spLocks noChangeShapeType="1"/>
            </p:cNvSpPr>
            <p:nvPr/>
          </p:nvSpPr>
          <p:spPr bwMode="auto">
            <a:xfrm>
              <a:off x="4800" y="832"/>
              <a:ext cx="0" cy="783"/>
            </a:xfrm>
            <a:prstGeom prst="line">
              <a:avLst/>
            </a:prstGeom>
            <a:noFill/>
            <a:ln w="12700">
              <a:solidFill>
                <a:schemeClr val="tx1"/>
              </a:solidFill>
              <a:round/>
            </a:ln>
          </p:spPr>
          <p:txBody>
            <a:bodyPr>
              <a:spAutoFit/>
            </a:bodyPr>
            <a:lstStyle/>
            <a:p>
              <a:endParaRPr lang="zh-CN" altLang="en-US"/>
            </a:p>
          </p:txBody>
        </p:sp>
        <p:sp>
          <p:nvSpPr>
            <p:cNvPr id="45082" name="Line 50"/>
            <p:cNvSpPr>
              <a:spLocks noChangeShapeType="1"/>
            </p:cNvSpPr>
            <p:nvPr/>
          </p:nvSpPr>
          <p:spPr bwMode="auto">
            <a:xfrm>
              <a:off x="5200" y="832"/>
              <a:ext cx="0" cy="783"/>
            </a:xfrm>
            <a:prstGeom prst="line">
              <a:avLst/>
            </a:prstGeom>
            <a:noFill/>
            <a:ln w="12700">
              <a:solidFill>
                <a:schemeClr val="tx1"/>
              </a:solidFill>
              <a:round/>
            </a:ln>
          </p:spPr>
          <p:txBody>
            <a:bodyPr>
              <a:spAutoFit/>
            </a:bodyPr>
            <a:lstStyle/>
            <a:p>
              <a:endParaRPr lang="zh-CN" altLang="en-US"/>
            </a:p>
          </p:txBody>
        </p:sp>
        <p:sp>
          <p:nvSpPr>
            <p:cNvPr id="45083" name="Line 51"/>
            <p:cNvSpPr>
              <a:spLocks noChangeShapeType="1"/>
            </p:cNvSpPr>
            <p:nvPr/>
          </p:nvSpPr>
          <p:spPr bwMode="auto">
            <a:xfrm>
              <a:off x="5606" y="832"/>
              <a:ext cx="0" cy="783"/>
            </a:xfrm>
            <a:prstGeom prst="line">
              <a:avLst/>
            </a:prstGeom>
            <a:noFill/>
            <a:ln w="28575" cap="sq">
              <a:solidFill>
                <a:schemeClr val="tx1"/>
              </a:solidFill>
              <a:round/>
            </a:ln>
          </p:spPr>
          <p:txBody>
            <a:bodyPr>
              <a:spAutoFit/>
            </a:bodyPr>
            <a:lstStyle/>
            <a:p>
              <a:endParaRPr lang="zh-CN" altLang="en-US"/>
            </a:p>
          </p:txBody>
        </p:sp>
        <p:sp>
          <p:nvSpPr>
            <p:cNvPr id="45084" name="Line 52"/>
            <p:cNvSpPr>
              <a:spLocks noChangeShapeType="1"/>
            </p:cNvSpPr>
            <p:nvPr/>
          </p:nvSpPr>
          <p:spPr bwMode="auto">
            <a:xfrm flipH="1" flipV="1">
              <a:off x="3625" y="475"/>
              <a:ext cx="345" cy="346"/>
            </a:xfrm>
            <a:prstGeom prst="line">
              <a:avLst/>
            </a:prstGeom>
            <a:noFill/>
            <a:ln w="19050">
              <a:solidFill>
                <a:schemeClr val="tx1"/>
              </a:solidFill>
              <a:round/>
            </a:ln>
          </p:spPr>
          <p:txBody>
            <a:bodyPr>
              <a:spAutoFit/>
            </a:bodyPr>
            <a:lstStyle/>
            <a:p>
              <a:endParaRPr lang="zh-CN" altLang="en-US"/>
            </a:p>
          </p:txBody>
        </p:sp>
        <p:sp>
          <p:nvSpPr>
            <p:cNvPr id="45085" name="Text Box 53"/>
            <p:cNvSpPr txBox="1">
              <a:spLocks noChangeArrowheads="1"/>
            </p:cNvSpPr>
            <p:nvPr/>
          </p:nvSpPr>
          <p:spPr bwMode="auto">
            <a:xfrm>
              <a:off x="3457" y="579"/>
              <a:ext cx="406"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086" name="Text Box 54"/>
            <p:cNvSpPr txBox="1">
              <a:spLocks noChangeArrowheads="1"/>
            </p:cNvSpPr>
            <p:nvPr/>
          </p:nvSpPr>
          <p:spPr bwMode="auto">
            <a:xfrm>
              <a:off x="3704" y="315"/>
              <a:ext cx="910"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087" name="Text Box 55"/>
            <p:cNvSpPr txBox="1">
              <a:spLocks noChangeArrowheads="1"/>
            </p:cNvSpPr>
            <p:nvPr/>
          </p:nvSpPr>
          <p:spPr bwMode="auto">
            <a:xfrm>
              <a:off x="3700" y="927"/>
              <a:ext cx="209" cy="633"/>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spcBef>
                  <a:spcPct val="5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5088" name="Text Box 56"/>
            <p:cNvSpPr txBox="1">
              <a:spLocks noChangeArrowheads="1"/>
            </p:cNvSpPr>
            <p:nvPr/>
          </p:nvSpPr>
          <p:spPr bwMode="auto">
            <a:xfrm>
              <a:off x="4064" y="569"/>
              <a:ext cx="892"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00    01</a:t>
              </a:r>
              <a:endParaRPr kumimoji="1" lang="en-US" altLang="zh-CN" sz="2400" b="1">
                <a:latin typeface="Times New Roman" panose="02020603050405020304" pitchFamily="18" charset="0"/>
              </a:endParaRPr>
            </a:p>
          </p:txBody>
        </p:sp>
        <p:sp>
          <p:nvSpPr>
            <p:cNvPr id="45089" name="Text Box 57"/>
            <p:cNvSpPr txBox="1">
              <a:spLocks noChangeArrowheads="1"/>
            </p:cNvSpPr>
            <p:nvPr/>
          </p:nvSpPr>
          <p:spPr bwMode="auto">
            <a:xfrm>
              <a:off x="4852" y="569"/>
              <a:ext cx="374"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11   </a:t>
              </a:r>
              <a:endParaRPr kumimoji="1" lang="en-US" altLang="zh-CN" sz="2400" b="1">
                <a:latin typeface="Times New Roman" panose="02020603050405020304" pitchFamily="18" charset="0"/>
              </a:endParaRPr>
            </a:p>
          </p:txBody>
        </p:sp>
        <p:sp>
          <p:nvSpPr>
            <p:cNvPr id="45090" name="Rectangle 58"/>
            <p:cNvSpPr>
              <a:spLocks noChangeArrowheads="1"/>
            </p:cNvSpPr>
            <p:nvPr/>
          </p:nvSpPr>
          <p:spPr bwMode="auto">
            <a:xfrm>
              <a:off x="5232" y="1293"/>
              <a:ext cx="335" cy="242"/>
            </a:xfrm>
            <a:prstGeom prst="rect">
              <a:avLst/>
            </a:prstGeom>
            <a:noFill/>
            <a:ln w="9525">
              <a:noFill/>
              <a:miter lim="800000"/>
            </a:ln>
          </p:spPr>
          <p:txBody>
            <a:bodyPr/>
            <a:lstStyle/>
            <a:p>
              <a:r>
                <a:rPr kumimoji="1" lang="en-US" altLang="zh-CN" sz="2400" b="1">
                  <a:latin typeface="Times New Roman" panose="02020603050405020304" pitchFamily="18" charset="0"/>
                </a:rPr>
                <a:t>×</a:t>
              </a:r>
              <a:r>
                <a:rPr kumimoji="1" lang="en-US" altLang="zh-CN" sz="2400" b="1" baseline="-25000">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45091" name="Rectangle 59"/>
            <p:cNvSpPr>
              <a:spLocks noChangeArrowheads="1"/>
            </p:cNvSpPr>
            <p:nvPr/>
          </p:nvSpPr>
          <p:spPr bwMode="auto">
            <a:xfrm>
              <a:off x="4815" y="1293"/>
              <a:ext cx="346" cy="242"/>
            </a:xfrm>
            <a:prstGeom prst="rect">
              <a:avLst/>
            </a:prstGeom>
            <a:noFill/>
            <a:ln w="9525">
              <a:noFill/>
              <a:miter lim="800000"/>
            </a:ln>
          </p:spPr>
          <p:txBody>
            <a:bodyPr/>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092" name="Rectangle 60"/>
            <p:cNvSpPr>
              <a:spLocks noChangeArrowheads="1"/>
            </p:cNvSpPr>
            <p:nvPr/>
          </p:nvSpPr>
          <p:spPr bwMode="auto">
            <a:xfrm>
              <a:off x="4011" y="1293"/>
              <a:ext cx="333" cy="242"/>
            </a:xfrm>
            <a:prstGeom prst="rect">
              <a:avLst/>
            </a:prstGeom>
            <a:noFill/>
            <a:ln w="9525">
              <a:noFill/>
              <a:miter lim="800000"/>
            </a:ln>
          </p:spPr>
          <p:txBody>
            <a:bodyPr/>
            <a:lstStyle/>
            <a:p>
              <a:pPr algn="ct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5093" name="Rectangle 61"/>
            <p:cNvSpPr>
              <a:spLocks noChangeArrowheads="1"/>
            </p:cNvSpPr>
            <p:nvPr/>
          </p:nvSpPr>
          <p:spPr bwMode="auto">
            <a:xfrm>
              <a:off x="4815" y="903"/>
              <a:ext cx="345" cy="275"/>
            </a:xfrm>
            <a:prstGeom prst="rect">
              <a:avLst/>
            </a:prstGeom>
            <a:noFill/>
            <a:ln w="9525">
              <a:noFill/>
              <a:miter lim="800000"/>
            </a:ln>
          </p:spPr>
          <p:txBody>
            <a:bodyPr/>
            <a:lstStyle/>
            <a:p>
              <a:pPr algn="ct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5094" name="Rectangle 62"/>
            <p:cNvSpPr>
              <a:spLocks noChangeArrowheads="1"/>
            </p:cNvSpPr>
            <p:nvPr/>
          </p:nvSpPr>
          <p:spPr bwMode="auto">
            <a:xfrm>
              <a:off x="4430" y="903"/>
              <a:ext cx="350" cy="275"/>
            </a:xfrm>
            <a:prstGeom prst="rect">
              <a:avLst/>
            </a:prstGeom>
            <a:noFill/>
            <a:ln w="9525">
              <a:noFill/>
              <a:miter lim="800000"/>
            </a:ln>
          </p:spPr>
          <p:txBody>
            <a:bodyPr/>
            <a:lstStyle/>
            <a:p>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sp>
          <p:nvSpPr>
            <p:cNvPr id="45095" name="Rectangle 63"/>
            <p:cNvSpPr>
              <a:spLocks noChangeArrowheads="1"/>
            </p:cNvSpPr>
            <p:nvPr/>
          </p:nvSpPr>
          <p:spPr bwMode="auto">
            <a:xfrm>
              <a:off x="4011" y="903"/>
              <a:ext cx="354" cy="275"/>
            </a:xfrm>
            <a:prstGeom prst="rect">
              <a:avLst/>
            </a:prstGeom>
            <a:noFill/>
            <a:ln w="9525">
              <a:noFill/>
              <a:miter lim="800000"/>
            </a:ln>
          </p:spPr>
          <p:txBody>
            <a:bodyP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5096" name="Rectangle 64"/>
            <p:cNvSpPr>
              <a:spLocks noChangeArrowheads="1"/>
            </p:cNvSpPr>
            <p:nvPr/>
          </p:nvSpPr>
          <p:spPr bwMode="auto">
            <a:xfrm>
              <a:off x="4420" y="1293"/>
              <a:ext cx="345" cy="242"/>
            </a:xfrm>
            <a:prstGeom prst="rect">
              <a:avLst/>
            </a:prstGeom>
            <a:noFill/>
            <a:ln w="9525">
              <a:noFill/>
              <a:miter lim="800000"/>
            </a:ln>
          </p:spPr>
          <p:txBody>
            <a:bodyPr/>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097" name="Rectangle 65"/>
            <p:cNvSpPr>
              <a:spLocks noChangeArrowheads="1"/>
            </p:cNvSpPr>
            <p:nvPr/>
          </p:nvSpPr>
          <p:spPr bwMode="auto">
            <a:xfrm>
              <a:off x="5221" y="895"/>
              <a:ext cx="344" cy="275"/>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i="1" baseline="-25000">
                  <a:latin typeface="Times New Roman" panose="02020603050405020304" pitchFamily="18" charset="0"/>
                </a:rPr>
                <a:t> </a:t>
              </a:r>
              <a:r>
                <a:rPr kumimoji="1" lang="en-US" altLang="zh-CN" sz="2400" b="1">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45098" name="Text Box 66"/>
            <p:cNvSpPr txBox="1">
              <a:spLocks noChangeArrowheads="1"/>
            </p:cNvSpPr>
            <p:nvPr/>
          </p:nvSpPr>
          <p:spPr bwMode="auto">
            <a:xfrm>
              <a:off x="5235" y="567"/>
              <a:ext cx="495"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10   </a:t>
              </a:r>
              <a:endParaRPr kumimoji="1" lang="en-US" altLang="zh-CN" sz="2400" b="1">
                <a:latin typeface="Times New Roman" panose="02020603050405020304" pitchFamily="18" charset="0"/>
              </a:endParaRPr>
            </a:p>
          </p:txBody>
        </p:sp>
        <p:sp>
          <p:nvSpPr>
            <p:cNvPr id="45099" name="AutoShape 67"/>
            <p:cNvSpPr>
              <a:spLocks noChangeArrowheads="1"/>
            </p:cNvSpPr>
            <p:nvPr/>
          </p:nvSpPr>
          <p:spPr bwMode="auto">
            <a:xfrm>
              <a:off x="4417" y="848"/>
              <a:ext cx="334" cy="744"/>
            </a:xfrm>
            <a:prstGeom prst="roundRect">
              <a:avLst>
                <a:gd name="adj" fmla="val 46199"/>
              </a:avLst>
            </a:prstGeom>
            <a:noFill/>
            <a:ln w="19050">
              <a:solidFill>
                <a:srgbClr val="00CC00"/>
              </a:solidFill>
              <a:round/>
            </a:ln>
          </p:spPr>
          <p:txBody>
            <a:bodyPr anchor="ctr">
              <a:spAutoFit/>
            </a:bodyPr>
            <a:lstStyle/>
            <a:p>
              <a:endParaRPr lang="zh-CN" altLang="en-US"/>
            </a:p>
          </p:txBody>
        </p:sp>
        <p:sp>
          <p:nvSpPr>
            <p:cNvPr id="45100" name="Oval 68"/>
            <p:cNvSpPr>
              <a:spLocks noChangeArrowheads="1"/>
            </p:cNvSpPr>
            <p:nvPr/>
          </p:nvSpPr>
          <p:spPr bwMode="auto">
            <a:xfrm>
              <a:off x="2078" y="862"/>
              <a:ext cx="341" cy="341"/>
            </a:xfrm>
            <a:prstGeom prst="ellipse">
              <a:avLst/>
            </a:prstGeom>
            <a:noFill/>
            <a:ln w="19050">
              <a:solidFill>
                <a:srgbClr val="00CC00"/>
              </a:solidFill>
              <a:round/>
            </a:ln>
          </p:spPr>
          <p:txBody>
            <a:bodyPr anchor="ctr">
              <a:spAutoFit/>
            </a:bodyPr>
            <a:lstStyle/>
            <a:p>
              <a:endParaRPr lang="zh-CN" altLang="en-US"/>
            </a:p>
          </p:txBody>
        </p:sp>
        <p:grpSp>
          <p:nvGrpSpPr>
            <p:cNvPr id="45101" name="Group 69"/>
            <p:cNvGrpSpPr/>
            <p:nvPr/>
          </p:nvGrpSpPr>
          <p:grpSpPr bwMode="auto">
            <a:xfrm>
              <a:off x="722" y="1679"/>
              <a:ext cx="2298" cy="1300"/>
              <a:chOff x="292" y="340"/>
              <a:chExt cx="2298" cy="1300"/>
            </a:xfrm>
          </p:grpSpPr>
          <p:sp>
            <p:nvSpPr>
              <p:cNvPr id="45142" name="Text Box 70"/>
              <p:cNvSpPr txBox="1">
                <a:spLocks noChangeArrowheads="1"/>
              </p:cNvSpPr>
              <p:nvPr/>
            </p:nvSpPr>
            <p:spPr bwMode="auto">
              <a:xfrm>
                <a:off x="2095" y="594"/>
                <a:ext cx="495"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10   </a:t>
                </a:r>
                <a:endParaRPr kumimoji="1" lang="en-US" altLang="zh-CN" sz="2400" b="1">
                  <a:latin typeface="Times New Roman" panose="02020603050405020304" pitchFamily="18" charset="0"/>
                </a:endParaRPr>
              </a:p>
            </p:txBody>
          </p:sp>
          <p:sp>
            <p:nvSpPr>
              <p:cNvPr id="45143" name="Rectangle 71"/>
              <p:cNvSpPr>
                <a:spLocks noChangeArrowheads="1"/>
              </p:cNvSpPr>
              <p:nvPr/>
            </p:nvSpPr>
            <p:spPr bwMode="auto">
              <a:xfrm>
                <a:off x="2035" y="1246"/>
                <a:ext cx="40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44" name="Rectangle 72"/>
              <p:cNvSpPr>
                <a:spLocks noChangeArrowheads="1"/>
              </p:cNvSpPr>
              <p:nvPr/>
            </p:nvSpPr>
            <p:spPr bwMode="auto">
              <a:xfrm>
                <a:off x="1617" y="1246"/>
                <a:ext cx="418"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45" name="Rectangle 73"/>
              <p:cNvSpPr>
                <a:spLocks noChangeArrowheads="1"/>
              </p:cNvSpPr>
              <p:nvPr/>
            </p:nvSpPr>
            <p:spPr bwMode="auto">
              <a:xfrm>
                <a:off x="1231" y="1246"/>
                <a:ext cx="38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46" name="Rectangle 74"/>
              <p:cNvSpPr>
                <a:spLocks noChangeArrowheads="1"/>
              </p:cNvSpPr>
              <p:nvPr/>
            </p:nvSpPr>
            <p:spPr bwMode="auto">
              <a:xfrm>
                <a:off x="812" y="1246"/>
                <a:ext cx="419"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47" name="Rectangle 75"/>
              <p:cNvSpPr>
                <a:spLocks noChangeArrowheads="1"/>
              </p:cNvSpPr>
              <p:nvPr/>
            </p:nvSpPr>
            <p:spPr bwMode="auto">
              <a:xfrm>
                <a:off x="2035" y="857"/>
                <a:ext cx="40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48" name="Rectangle 76"/>
              <p:cNvSpPr>
                <a:spLocks noChangeArrowheads="1"/>
              </p:cNvSpPr>
              <p:nvPr/>
            </p:nvSpPr>
            <p:spPr bwMode="auto">
              <a:xfrm>
                <a:off x="1617" y="857"/>
                <a:ext cx="418"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49" name="Rectangle 77"/>
              <p:cNvSpPr>
                <a:spLocks noChangeArrowheads="1"/>
              </p:cNvSpPr>
              <p:nvPr/>
            </p:nvSpPr>
            <p:spPr bwMode="auto">
              <a:xfrm>
                <a:off x="1231" y="857"/>
                <a:ext cx="38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50" name="Rectangle 78"/>
              <p:cNvSpPr>
                <a:spLocks noChangeArrowheads="1"/>
              </p:cNvSpPr>
              <p:nvPr/>
            </p:nvSpPr>
            <p:spPr bwMode="auto">
              <a:xfrm>
                <a:off x="812" y="857"/>
                <a:ext cx="419"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51" name="Line 79"/>
              <p:cNvSpPr>
                <a:spLocks noChangeShapeType="1"/>
              </p:cNvSpPr>
              <p:nvPr/>
            </p:nvSpPr>
            <p:spPr bwMode="auto">
              <a:xfrm>
                <a:off x="812" y="857"/>
                <a:ext cx="1629" cy="0"/>
              </a:xfrm>
              <a:prstGeom prst="line">
                <a:avLst/>
              </a:prstGeom>
              <a:noFill/>
              <a:ln w="28575" cap="sq">
                <a:solidFill>
                  <a:schemeClr val="tx1"/>
                </a:solidFill>
                <a:round/>
              </a:ln>
            </p:spPr>
            <p:txBody>
              <a:bodyPr>
                <a:spAutoFit/>
              </a:bodyPr>
              <a:lstStyle/>
              <a:p>
                <a:endParaRPr lang="zh-CN" altLang="en-US"/>
              </a:p>
            </p:txBody>
          </p:sp>
          <p:sp>
            <p:nvSpPr>
              <p:cNvPr id="45152" name="Line 80"/>
              <p:cNvSpPr>
                <a:spLocks noChangeShapeType="1"/>
              </p:cNvSpPr>
              <p:nvPr/>
            </p:nvSpPr>
            <p:spPr bwMode="auto">
              <a:xfrm>
                <a:off x="812" y="1246"/>
                <a:ext cx="1629" cy="0"/>
              </a:xfrm>
              <a:prstGeom prst="line">
                <a:avLst/>
              </a:prstGeom>
              <a:noFill/>
              <a:ln w="12700">
                <a:solidFill>
                  <a:schemeClr val="tx1"/>
                </a:solidFill>
                <a:round/>
              </a:ln>
            </p:spPr>
            <p:txBody>
              <a:bodyPr>
                <a:spAutoFit/>
              </a:bodyPr>
              <a:lstStyle/>
              <a:p>
                <a:endParaRPr lang="zh-CN" altLang="en-US"/>
              </a:p>
            </p:txBody>
          </p:sp>
          <p:sp>
            <p:nvSpPr>
              <p:cNvPr id="45153" name="Line 81"/>
              <p:cNvSpPr>
                <a:spLocks noChangeShapeType="1"/>
              </p:cNvSpPr>
              <p:nvPr/>
            </p:nvSpPr>
            <p:spPr bwMode="auto">
              <a:xfrm>
                <a:off x="812" y="1640"/>
                <a:ext cx="1629" cy="0"/>
              </a:xfrm>
              <a:prstGeom prst="line">
                <a:avLst/>
              </a:prstGeom>
              <a:noFill/>
              <a:ln w="28575" cap="sq">
                <a:solidFill>
                  <a:schemeClr val="tx1"/>
                </a:solidFill>
                <a:round/>
              </a:ln>
            </p:spPr>
            <p:txBody>
              <a:bodyPr>
                <a:spAutoFit/>
              </a:bodyPr>
              <a:lstStyle/>
              <a:p>
                <a:endParaRPr lang="zh-CN" altLang="en-US"/>
              </a:p>
            </p:txBody>
          </p:sp>
          <p:sp>
            <p:nvSpPr>
              <p:cNvPr id="45154" name="Line 82"/>
              <p:cNvSpPr>
                <a:spLocks noChangeShapeType="1"/>
              </p:cNvSpPr>
              <p:nvPr/>
            </p:nvSpPr>
            <p:spPr bwMode="auto">
              <a:xfrm>
                <a:off x="812" y="857"/>
                <a:ext cx="0" cy="783"/>
              </a:xfrm>
              <a:prstGeom prst="line">
                <a:avLst/>
              </a:prstGeom>
              <a:noFill/>
              <a:ln w="28575" cap="sq">
                <a:solidFill>
                  <a:schemeClr val="tx1"/>
                </a:solidFill>
                <a:round/>
              </a:ln>
            </p:spPr>
            <p:txBody>
              <a:bodyPr>
                <a:spAutoFit/>
              </a:bodyPr>
              <a:lstStyle/>
              <a:p>
                <a:endParaRPr lang="zh-CN" altLang="en-US"/>
              </a:p>
            </p:txBody>
          </p:sp>
          <p:sp>
            <p:nvSpPr>
              <p:cNvPr id="45155" name="Line 83"/>
              <p:cNvSpPr>
                <a:spLocks noChangeShapeType="1"/>
              </p:cNvSpPr>
              <p:nvPr/>
            </p:nvSpPr>
            <p:spPr bwMode="auto">
              <a:xfrm>
                <a:off x="1213" y="857"/>
                <a:ext cx="0" cy="783"/>
              </a:xfrm>
              <a:prstGeom prst="line">
                <a:avLst/>
              </a:prstGeom>
              <a:noFill/>
              <a:ln w="12700">
                <a:solidFill>
                  <a:schemeClr val="tx1"/>
                </a:solidFill>
                <a:round/>
              </a:ln>
            </p:spPr>
            <p:txBody>
              <a:bodyPr>
                <a:spAutoFit/>
              </a:bodyPr>
              <a:lstStyle/>
              <a:p>
                <a:endParaRPr lang="zh-CN" altLang="en-US"/>
              </a:p>
            </p:txBody>
          </p:sp>
          <p:sp>
            <p:nvSpPr>
              <p:cNvPr id="45156" name="Line 84"/>
              <p:cNvSpPr>
                <a:spLocks noChangeShapeType="1"/>
              </p:cNvSpPr>
              <p:nvPr/>
            </p:nvSpPr>
            <p:spPr bwMode="auto">
              <a:xfrm>
                <a:off x="1626" y="857"/>
                <a:ext cx="0" cy="783"/>
              </a:xfrm>
              <a:prstGeom prst="line">
                <a:avLst/>
              </a:prstGeom>
              <a:noFill/>
              <a:ln w="12700">
                <a:solidFill>
                  <a:schemeClr val="tx1"/>
                </a:solidFill>
                <a:round/>
              </a:ln>
            </p:spPr>
            <p:txBody>
              <a:bodyPr>
                <a:spAutoFit/>
              </a:bodyPr>
              <a:lstStyle/>
              <a:p>
                <a:endParaRPr lang="zh-CN" altLang="en-US"/>
              </a:p>
            </p:txBody>
          </p:sp>
          <p:sp>
            <p:nvSpPr>
              <p:cNvPr id="45157" name="Line 85"/>
              <p:cNvSpPr>
                <a:spLocks noChangeShapeType="1"/>
              </p:cNvSpPr>
              <p:nvPr/>
            </p:nvSpPr>
            <p:spPr bwMode="auto">
              <a:xfrm>
                <a:off x="2035" y="857"/>
                <a:ext cx="0" cy="783"/>
              </a:xfrm>
              <a:prstGeom prst="line">
                <a:avLst/>
              </a:prstGeom>
              <a:noFill/>
              <a:ln w="12700">
                <a:solidFill>
                  <a:schemeClr val="tx1"/>
                </a:solidFill>
                <a:round/>
              </a:ln>
            </p:spPr>
            <p:txBody>
              <a:bodyPr>
                <a:spAutoFit/>
              </a:bodyPr>
              <a:lstStyle/>
              <a:p>
                <a:endParaRPr lang="zh-CN" altLang="en-US"/>
              </a:p>
            </p:txBody>
          </p:sp>
          <p:sp>
            <p:nvSpPr>
              <p:cNvPr id="45158" name="Line 86"/>
              <p:cNvSpPr>
                <a:spLocks noChangeShapeType="1"/>
              </p:cNvSpPr>
              <p:nvPr/>
            </p:nvSpPr>
            <p:spPr bwMode="auto">
              <a:xfrm>
                <a:off x="2441" y="857"/>
                <a:ext cx="0" cy="783"/>
              </a:xfrm>
              <a:prstGeom prst="line">
                <a:avLst/>
              </a:prstGeom>
              <a:noFill/>
              <a:ln w="28575" cap="sq">
                <a:solidFill>
                  <a:schemeClr val="tx1"/>
                </a:solidFill>
                <a:round/>
              </a:ln>
            </p:spPr>
            <p:txBody>
              <a:bodyPr>
                <a:spAutoFit/>
              </a:bodyPr>
              <a:lstStyle/>
              <a:p>
                <a:endParaRPr lang="zh-CN" altLang="en-US"/>
              </a:p>
            </p:txBody>
          </p:sp>
          <p:sp>
            <p:nvSpPr>
              <p:cNvPr id="45159" name="Line 87"/>
              <p:cNvSpPr>
                <a:spLocks noChangeShapeType="1"/>
              </p:cNvSpPr>
              <p:nvPr/>
            </p:nvSpPr>
            <p:spPr bwMode="auto">
              <a:xfrm flipH="1" flipV="1">
                <a:off x="460" y="500"/>
                <a:ext cx="345" cy="346"/>
              </a:xfrm>
              <a:prstGeom prst="line">
                <a:avLst/>
              </a:prstGeom>
              <a:noFill/>
              <a:ln w="19050">
                <a:solidFill>
                  <a:schemeClr val="tx1"/>
                </a:solidFill>
                <a:round/>
              </a:ln>
            </p:spPr>
            <p:txBody>
              <a:bodyPr>
                <a:spAutoFit/>
              </a:bodyPr>
              <a:lstStyle/>
              <a:p>
                <a:endParaRPr lang="zh-CN" altLang="en-US"/>
              </a:p>
            </p:txBody>
          </p:sp>
          <p:sp>
            <p:nvSpPr>
              <p:cNvPr id="45160" name="Text Box 88"/>
              <p:cNvSpPr txBox="1">
                <a:spLocks noChangeArrowheads="1"/>
              </p:cNvSpPr>
              <p:nvPr/>
            </p:nvSpPr>
            <p:spPr bwMode="auto">
              <a:xfrm>
                <a:off x="292" y="604"/>
                <a:ext cx="406"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161" name="Text Box 89"/>
              <p:cNvSpPr txBox="1">
                <a:spLocks noChangeArrowheads="1"/>
              </p:cNvSpPr>
              <p:nvPr/>
            </p:nvSpPr>
            <p:spPr bwMode="auto">
              <a:xfrm>
                <a:off x="539" y="340"/>
                <a:ext cx="910"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162" name="Text Box 90"/>
              <p:cNvSpPr txBox="1">
                <a:spLocks noChangeArrowheads="1"/>
              </p:cNvSpPr>
              <p:nvPr/>
            </p:nvSpPr>
            <p:spPr bwMode="auto">
              <a:xfrm>
                <a:off x="535" y="952"/>
                <a:ext cx="209" cy="633"/>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spcBef>
                    <a:spcPct val="5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5163" name="Text Box 91"/>
              <p:cNvSpPr txBox="1">
                <a:spLocks noChangeArrowheads="1"/>
              </p:cNvSpPr>
              <p:nvPr/>
            </p:nvSpPr>
            <p:spPr bwMode="auto">
              <a:xfrm>
                <a:off x="899" y="594"/>
                <a:ext cx="892"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00    01</a:t>
                </a:r>
                <a:endParaRPr kumimoji="1" lang="en-US" altLang="zh-CN" sz="2400" b="1">
                  <a:latin typeface="Times New Roman" panose="02020603050405020304" pitchFamily="18" charset="0"/>
                </a:endParaRPr>
              </a:p>
            </p:txBody>
          </p:sp>
          <p:sp>
            <p:nvSpPr>
              <p:cNvPr id="45164" name="Text Box 92"/>
              <p:cNvSpPr txBox="1">
                <a:spLocks noChangeArrowheads="1"/>
              </p:cNvSpPr>
              <p:nvPr/>
            </p:nvSpPr>
            <p:spPr bwMode="auto">
              <a:xfrm>
                <a:off x="1687" y="594"/>
                <a:ext cx="374"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11   </a:t>
                </a:r>
                <a:endParaRPr kumimoji="1" lang="en-US" altLang="zh-CN" sz="2400" b="1">
                  <a:latin typeface="Times New Roman" panose="02020603050405020304" pitchFamily="18" charset="0"/>
                </a:endParaRPr>
              </a:p>
            </p:txBody>
          </p:sp>
          <p:sp>
            <p:nvSpPr>
              <p:cNvPr id="45165" name="Rectangle 93"/>
              <p:cNvSpPr>
                <a:spLocks noChangeArrowheads="1"/>
              </p:cNvSpPr>
              <p:nvPr/>
            </p:nvSpPr>
            <p:spPr bwMode="auto">
              <a:xfrm>
                <a:off x="2067" y="1318"/>
                <a:ext cx="335" cy="242"/>
              </a:xfrm>
              <a:prstGeom prst="rect">
                <a:avLst/>
              </a:prstGeom>
              <a:noFill/>
              <a:ln w="9525">
                <a:noFill/>
                <a:miter lim="800000"/>
              </a:ln>
            </p:spPr>
            <p:txBody>
              <a:bodyPr/>
              <a:lstStyle/>
              <a:p>
                <a:r>
                  <a:rPr kumimoji="1" lang="en-US" altLang="zh-CN" sz="2400" b="1">
                    <a:latin typeface="Times New Roman" panose="02020603050405020304" pitchFamily="18" charset="0"/>
                  </a:rPr>
                  <a:t>×</a:t>
                </a:r>
                <a:r>
                  <a:rPr kumimoji="1" lang="en-US" altLang="zh-CN" sz="2400" b="1" baseline="-25000">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45166" name="Rectangle 94"/>
              <p:cNvSpPr>
                <a:spLocks noChangeArrowheads="1"/>
              </p:cNvSpPr>
              <p:nvPr/>
            </p:nvSpPr>
            <p:spPr bwMode="auto">
              <a:xfrm>
                <a:off x="1650" y="1318"/>
                <a:ext cx="346" cy="242"/>
              </a:xfrm>
              <a:prstGeom prst="rect">
                <a:avLst/>
              </a:prstGeom>
              <a:noFill/>
              <a:ln w="9525">
                <a:noFill/>
                <a:miter lim="800000"/>
              </a:ln>
            </p:spPr>
            <p:txBody>
              <a:bodyPr/>
              <a:lstStyle/>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167" name="Rectangle 95"/>
              <p:cNvSpPr>
                <a:spLocks noChangeArrowheads="1"/>
              </p:cNvSpPr>
              <p:nvPr/>
            </p:nvSpPr>
            <p:spPr bwMode="auto">
              <a:xfrm>
                <a:off x="846" y="1318"/>
                <a:ext cx="333" cy="242"/>
              </a:xfrm>
              <a:prstGeom prst="rect">
                <a:avLst/>
              </a:prstGeom>
              <a:noFill/>
              <a:ln w="9525">
                <a:noFill/>
                <a:miter lim="800000"/>
              </a:ln>
            </p:spPr>
            <p:txBody>
              <a:bodyPr/>
              <a:lstStyle/>
              <a:p>
                <a:pPr algn="ct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5168" name="Rectangle 96"/>
              <p:cNvSpPr>
                <a:spLocks noChangeArrowheads="1"/>
              </p:cNvSpPr>
              <p:nvPr/>
            </p:nvSpPr>
            <p:spPr bwMode="auto">
              <a:xfrm>
                <a:off x="1650" y="928"/>
                <a:ext cx="345" cy="275"/>
              </a:xfrm>
              <a:prstGeom prst="rect">
                <a:avLst/>
              </a:prstGeom>
              <a:noFill/>
              <a:ln w="9525">
                <a:noFill/>
                <a:miter lim="800000"/>
              </a:ln>
            </p:spPr>
            <p:txBody>
              <a:bodyPr/>
              <a:lstStyle/>
              <a:p>
                <a:pPr algn="ct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5169" name="Rectangle 97"/>
              <p:cNvSpPr>
                <a:spLocks noChangeArrowheads="1"/>
              </p:cNvSpPr>
              <p:nvPr/>
            </p:nvSpPr>
            <p:spPr bwMode="auto">
              <a:xfrm>
                <a:off x="1265" y="928"/>
                <a:ext cx="350" cy="275"/>
              </a:xfrm>
              <a:prstGeom prst="rect">
                <a:avLst/>
              </a:prstGeom>
              <a:noFill/>
              <a:ln w="9525">
                <a:noFill/>
                <a:miter lim="800000"/>
              </a:ln>
            </p:spPr>
            <p:txBody>
              <a:bodyPr/>
              <a:lstStyle/>
              <a:p>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sp>
            <p:nvSpPr>
              <p:cNvPr id="45170" name="Rectangle 98"/>
              <p:cNvSpPr>
                <a:spLocks noChangeArrowheads="1"/>
              </p:cNvSpPr>
              <p:nvPr/>
            </p:nvSpPr>
            <p:spPr bwMode="auto">
              <a:xfrm>
                <a:off x="846" y="928"/>
                <a:ext cx="354" cy="275"/>
              </a:xfrm>
              <a:prstGeom prst="rect">
                <a:avLst/>
              </a:prstGeom>
              <a:noFill/>
              <a:ln w="9525">
                <a:noFill/>
                <a:miter lim="800000"/>
              </a:ln>
            </p:spPr>
            <p:txBody>
              <a:bodyP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5171" name="Rectangle 99"/>
              <p:cNvSpPr>
                <a:spLocks noChangeArrowheads="1"/>
              </p:cNvSpPr>
              <p:nvPr/>
            </p:nvSpPr>
            <p:spPr bwMode="auto">
              <a:xfrm>
                <a:off x="1255" y="1318"/>
                <a:ext cx="345" cy="242"/>
              </a:xfrm>
              <a:prstGeom prst="rect">
                <a:avLst/>
              </a:prstGeom>
              <a:noFill/>
              <a:ln w="9525">
                <a:noFill/>
                <a:miter lim="800000"/>
              </a:ln>
            </p:spPr>
            <p:txBody>
              <a:bodyPr/>
              <a:lstStyle/>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172" name="Rectangle 100"/>
              <p:cNvSpPr>
                <a:spLocks noChangeArrowheads="1"/>
              </p:cNvSpPr>
              <p:nvPr/>
            </p:nvSpPr>
            <p:spPr bwMode="auto">
              <a:xfrm>
                <a:off x="2056" y="920"/>
                <a:ext cx="344" cy="275"/>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i="1" baseline="-25000">
                    <a:latin typeface="Times New Roman" panose="02020603050405020304" pitchFamily="18" charset="0"/>
                  </a:rPr>
                  <a:t> </a:t>
                </a:r>
                <a:r>
                  <a:rPr kumimoji="1" lang="en-US" altLang="zh-CN" sz="2400" b="1">
                    <a:latin typeface="Times New Roman" panose="02020603050405020304" pitchFamily="18" charset="0"/>
                  </a:rPr>
                  <a:t>1</a:t>
                </a:r>
                <a:endParaRPr kumimoji="1" lang="en-US" altLang="zh-CN" sz="2400" b="1" baseline="-25000">
                  <a:latin typeface="Times New Roman" panose="02020603050405020304" pitchFamily="18" charset="0"/>
                </a:endParaRPr>
              </a:p>
            </p:txBody>
          </p:sp>
        </p:grpSp>
        <p:grpSp>
          <p:nvGrpSpPr>
            <p:cNvPr id="45102" name="Group 101"/>
            <p:cNvGrpSpPr/>
            <p:nvPr/>
          </p:nvGrpSpPr>
          <p:grpSpPr bwMode="auto">
            <a:xfrm>
              <a:off x="3465" y="1678"/>
              <a:ext cx="2298" cy="1300"/>
              <a:chOff x="292" y="340"/>
              <a:chExt cx="2298" cy="1300"/>
            </a:xfrm>
          </p:grpSpPr>
          <p:sp>
            <p:nvSpPr>
              <p:cNvPr id="45111" name="Text Box 102"/>
              <p:cNvSpPr txBox="1">
                <a:spLocks noChangeArrowheads="1"/>
              </p:cNvSpPr>
              <p:nvPr/>
            </p:nvSpPr>
            <p:spPr bwMode="auto">
              <a:xfrm>
                <a:off x="2095" y="594"/>
                <a:ext cx="495"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10   </a:t>
                </a:r>
                <a:endParaRPr kumimoji="1" lang="en-US" altLang="zh-CN" sz="2400" b="1">
                  <a:latin typeface="Times New Roman" panose="02020603050405020304" pitchFamily="18" charset="0"/>
                </a:endParaRPr>
              </a:p>
            </p:txBody>
          </p:sp>
          <p:sp>
            <p:nvSpPr>
              <p:cNvPr id="45112" name="Rectangle 103"/>
              <p:cNvSpPr>
                <a:spLocks noChangeArrowheads="1"/>
              </p:cNvSpPr>
              <p:nvPr/>
            </p:nvSpPr>
            <p:spPr bwMode="auto">
              <a:xfrm>
                <a:off x="2035" y="1246"/>
                <a:ext cx="40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13" name="Rectangle 104"/>
              <p:cNvSpPr>
                <a:spLocks noChangeArrowheads="1"/>
              </p:cNvSpPr>
              <p:nvPr/>
            </p:nvSpPr>
            <p:spPr bwMode="auto">
              <a:xfrm>
                <a:off x="1617" y="1246"/>
                <a:ext cx="418"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14" name="Rectangle 105"/>
              <p:cNvSpPr>
                <a:spLocks noChangeArrowheads="1"/>
              </p:cNvSpPr>
              <p:nvPr/>
            </p:nvSpPr>
            <p:spPr bwMode="auto">
              <a:xfrm>
                <a:off x="1231" y="1246"/>
                <a:ext cx="386"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15" name="Rectangle 106"/>
              <p:cNvSpPr>
                <a:spLocks noChangeArrowheads="1"/>
              </p:cNvSpPr>
              <p:nvPr/>
            </p:nvSpPr>
            <p:spPr bwMode="auto">
              <a:xfrm>
                <a:off x="812" y="1246"/>
                <a:ext cx="419" cy="394"/>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16" name="Rectangle 107"/>
              <p:cNvSpPr>
                <a:spLocks noChangeArrowheads="1"/>
              </p:cNvSpPr>
              <p:nvPr/>
            </p:nvSpPr>
            <p:spPr bwMode="auto">
              <a:xfrm>
                <a:off x="2035" y="857"/>
                <a:ext cx="40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17" name="Rectangle 108"/>
              <p:cNvSpPr>
                <a:spLocks noChangeArrowheads="1"/>
              </p:cNvSpPr>
              <p:nvPr/>
            </p:nvSpPr>
            <p:spPr bwMode="auto">
              <a:xfrm>
                <a:off x="1617" y="857"/>
                <a:ext cx="418"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18" name="Rectangle 109"/>
              <p:cNvSpPr>
                <a:spLocks noChangeArrowheads="1"/>
              </p:cNvSpPr>
              <p:nvPr/>
            </p:nvSpPr>
            <p:spPr bwMode="auto">
              <a:xfrm>
                <a:off x="1231" y="857"/>
                <a:ext cx="386"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19" name="Rectangle 110"/>
              <p:cNvSpPr>
                <a:spLocks noChangeArrowheads="1"/>
              </p:cNvSpPr>
              <p:nvPr/>
            </p:nvSpPr>
            <p:spPr bwMode="auto">
              <a:xfrm>
                <a:off x="812" y="857"/>
                <a:ext cx="419" cy="389"/>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45120" name="Line 111"/>
              <p:cNvSpPr>
                <a:spLocks noChangeShapeType="1"/>
              </p:cNvSpPr>
              <p:nvPr/>
            </p:nvSpPr>
            <p:spPr bwMode="auto">
              <a:xfrm>
                <a:off x="812" y="857"/>
                <a:ext cx="1629" cy="0"/>
              </a:xfrm>
              <a:prstGeom prst="line">
                <a:avLst/>
              </a:prstGeom>
              <a:noFill/>
              <a:ln w="28575" cap="sq">
                <a:solidFill>
                  <a:schemeClr val="tx1"/>
                </a:solidFill>
                <a:round/>
              </a:ln>
            </p:spPr>
            <p:txBody>
              <a:bodyPr>
                <a:spAutoFit/>
              </a:bodyPr>
              <a:lstStyle/>
              <a:p>
                <a:endParaRPr lang="zh-CN" altLang="en-US"/>
              </a:p>
            </p:txBody>
          </p:sp>
          <p:sp>
            <p:nvSpPr>
              <p:cNvPr id="45121" name="Line 112"/>
              <p:cNvSpPr>
                <a:spLocks noChangeShapeType="1"/>
              </p:cNvSpPr>
              <p:nvPr/>
            </p:nvSpPr>
            <p:spPr bwMode="auto">
              <a:xfrm>
                <a:off x="812" y="1246"/>
                <a:ext cx="1629" cy="0"/>
              </a:xfrm>
              <a:prstGeom prst="line">
                <a:avLst/>
              </a:prstGeom>
              <a:noFill/>
              <a:ln w="12700">
                <a:solidFill>
                  <a:schemeClr val="tx1"/>
                </a:solidFill>
                <a:round/>
              </a:ln>
            </p:spPr>
            <p:txBody>
              <a:bodyPr>
                <a:spAutoFit/>
              </a:bodyPr>
              <a:lstStyle/>
              <a:p>
                <a:endParaRPr lang="zh-CN" altLang="en-US"/>
              </a:p>
            </p:txBody>
          </p:sp>
          <p:sp>
            <p:nvSpPr>
              <p:cNvPr id="45122" name="Line 113"/>
              <p:cNvSpPr>
                <a:spLocks noChangeShapeType="1"/>
              </p:cNvSpPr>
              <p:nvPr/>
            </p:nvSpPr>
            <p:spPr bwMode="auto">
              <a:xfrm>
                <a:off x="812" y="1640"/>
                <a:ext cx="1629" cy="0"/>
              </a:xfrm>
              <a:prstGeom prst="line">
                <a:avLst/>
              </a:prstGeom>
              <a:noFill/>
              <a:ln w="28575" cap="sq">
                <a:solidFill>
                  <a:schemeClr val="tx1"/>
                </a:solidFill>
                <a:round/>
              </a:ln>
            </p:spPr>
            <p:txBody>
              <a:bodyPr>
                <a:spAutoFit/>
              </a:bodyPr>
              <a:lstStyle/>
              <a:p>
                <a:endParaRPr lang="zh-CN" altLang="en-US"/>
              </a:p>
            </p:txBody>
          </p:sp>
          <p:sp>
            <p:nvSpPr>
              <p:cNvPr id="45123" name="Line 114"/>
              <p:cNvSpPr>
                <a:spLocks noChangeShapeType="1"/>
              </p:cNvSpPr>
              <p:nvPr/>
            </p:nvSpPr>
            <p:spPr bwMode="auto">
              <a:xfrm>
                <a:off x="812" y="857"/>
                <a:ext cx="0" cy="783"/>
              </a:xfrm>
              <a:prstGeom prst="line">
                <a:avLst/>
              </a:prstGeom>
              <a:noFill/>
              <a:ln w="28575" cap="sq">
                <a:solidFill>
                  <a:schemeClr val="tx1"/>
                </a:solidFill>
                <a:round/>
              </a:ln>
            </p:spPr>
            <p:txBody>
              <a:bodyPr>
                <a:spAutoFit/>
              </a:bodyPr>
              <a:lstStyle/>
              <a:p>
                <a:endParaRPr lang="zh-CN" altLang="en-US"/>
              </a:p>
            </p:txBody>
          </p:sp>
          <p:sp>
            <p:nvSpPr>
              <p:cNvPr id="45124" name="Line 115"/>
              <p:cNvSpPr>
                <a:spLocks noChangeShapeType="1"/>
              </p:cNvSpPr>
              <p:nvPr/>
            </p:nvSpPr>
            <p:spPr bwMode="auto">
              <a:xfrm>
                <a:off x="1213" y="857"/>
                <a:ext cx="0" cy="783"/>
              </a:xfrm>
              <a:prstGeom prst="line">
                <a:avLst/>
              </a:prstGeom>
              <a:noFill/>
              <a:ln w="12700">
                <a:solidFill>
                  <a:schemeClr val="tx1"/>
                </a:solidFill>
                <a:round/>
              </a:ln>
            </p:spPr>
            <p:txBody>
              <a:bodyPr>
                <a:spAutoFit/>
              </a:bodyPr>
              <a:lstStyle/>
              <a:p>
                <a:endParaRPr lang="zh-CN" altLang="en-US"/>
              </a:p>
            </p:txBody>
          </p:sp>
          <p:sp>
            <p:nvSpPr>
              <p:cNvPr id="45125" name="Line 116"/>
              <p:cNvSpPr>
                <a:spLocks noChangeShapeType="1"/>
              </p:cNvSpPr>
              <p:nvPr/>
            </p:nvSpPr>
            <p:spPr bwMode="auto">
              <a:xfrm>
                <a:off x="1626" y="857"/>
                <a:ext cx="0" cy="783"/>
              </a:xfrm>
              <a:prstGeom prst="line">
                <a:avLst/>
              </a:prstGeom>
              <a:noFill/>
              <a:ln w="12700">
                <a:solidFill>
                  <a:schemeClr val="tx1"/>
                </a:solidFill>
                <a:round/>
              </a:ln>
            </p:spPr>
            <p:txBody>
              <a:bodyPr>
                <a:spAutoFit/>
              </a:bodyPr>
              <a:lstStyle/>
              <a:p>
                <a:endParaRPr lang="zh-CN" altLang="en-US"/>
              </a:p>
            </p:txBody>
          </p:sp>
          <p:sp>
            <p:nvSpPr>
              <p:cNvPr id="45126" name="Line 117"/>
              <p:cNvSpPr>
                <a:spLocks noChangeShapeType="1"/>
              </p:cNvSpPr>
              <p:nvPr/>
            </p:nvSpPr>
            <p:spPr bwMode="auto">
              <a:xfrm>
                <a:off x="2035" y="857"/>
                <a:ext cx="0" cy="783"/>
              </a:xfrm>
              <a:prstGeom prst="line">
                <a:avLst/>
              </a:prstGeom>
              <a:noFill/>
              <a:ln w="12700">
                <a:solidFill>
                  <a:schemeClr val="tx1"/>
                </a:solidFill>
                <a:round/>
              </a:ln>
            </p:spPr>
            <p:txBody>
              <a:bodyPr>
                <a:spAutoFit/>
              </a:bodyPr>
              <a:lstStyle/>
              <a:p>
                <a:endParaRPr lang="zh-CN" altLang="en-US"/>
              </a:p>
            </p:txBody>
          </p:sp>
          <p:sp>
            <p:nvSpPr>
              <p:cNvPr id="45127" name="Line 118"/>
              <p:cNvSpPr>
                <a:spLocks noChangeShapeType="1"/>
              </p:cNvSpPr>
              <p:nvPr/>
            </p:nvSpPr>
            <p:spPr bwMode="auto">
              <a:xfrm>
                <a:off x="2441" y="857"/>
                <a:ext cx="0" cy="783"/>
              </a:xfrm>
              <a:prstGeom prst="line">
                <a:avLst/>
              </a:prstGeom>
              <a:noFill/>
              <a:ln w="28575" cap="sq">
                <a:solidFill>
                  <a:schemeClr val="tx1"/>
                </a:solidFill>
                <a:round/>
              </a:ln>
            </p:spPr>
            <p:txBody>
              <a:bodyPr>
                <a:spAutoFit/>
              </a:bodyPr>
              <a:lstStyle/>
              <a:p>
                <a:endParaRPr lang="zh-CN" altLang="en-US"/>
              </a:p>
            </p:txBody>
          </p:sp>
          <p:sp>
            <p:nvSpPr>
              <p:cNvPr id="45128" name="Line 119"/>
              <p:cNvSpPr>
                <a:spLocks noChangeShapeType="1"/>
              </p:cNvSpPr>
              <p:nvPr/>
            </p:nvSpPr>
            <p:spPr bwMode="auto">
              <a:xfrm flipH="1" flipV="1">
                <a:off x="460" y="500"/>
                <a:ext cx="345" cy="346"/>
              </a:xfrm>
              <a:prstGeom prst="line">
                <a:avLst/>
              </a:prstGeom>
              <a:noFill/>
              <a:ln w="19050">
                <a:solidFill>
                  <a:schemeClr val="tx1"/>
                </a:solidFill>
                <a:round/>
              </a:ln>
            </p:spPr>
            <p:txBody>
              <a:bodyPr>
                <a:spAutoFit/>
              </a:bodyPr>
              <a:lstStyle/>
              <a:p>
                <a:endParaRPr lang="zh-CN" altLang="en-US"/>
              </a:p>
            </p:txBody>
          </p:sp>
          <p:sp>
            <p:nvSpPr>
              <p:cNvPr id="45129" name="Text Box 120"/>
              <p:cNvSpPr txBox="1">
                <a:spLocks noChangeArrowheads="1"/>
              </p:cNvSpPr>
              <p:nvPr/>
            </p:nvSpPr>
            <p:spPr bwMode="auto">
              <a:xfrm>
                <a:off x="292" y="604"/>
                <a:ext cx="406"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130" name="Text Box 121"/>
              <p:cNvSpPr txBox="1">
                <a:spLocks noChangeArrowheads="1"/>
              </p:cNvSpPr>
              <p:nvPr/>
            </p:nvSpPr>
            <p:spPr bwMode="auto">
              <a:xfrm>
                <a:off x="539" y="340"/>
                <a:ext cx="910"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5131" name="Text Box 122"/>
              <p:cNvSpPr txBox="1">
                <a:spLocks noChangeArrowheads="1"/>
              </p:cNvSpPr>
              <p:nvPr/>
            </p:nvSpPr>
            <p:spPr bwMode="auto">
              <a:xfrm>
                <a:off x="535" y="952"/>
                <a:ext cx="209" cy="633"/>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spcBef>
                    <a:spcPct val="5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5132" name="Text Box 123"/>
              <p:cNvSpPr txBox="1">
                <a:spLocks noChangeArrowheads="1"/>
              </p:cNvSpPr>
              <p:nvPr/>
            </p:nvSpPr>
            <p:spPr bwMode="auto">
              <a:xfrm>
                <a:off x="899" y="594"/>
                <a:ext cx="892"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00    01</a:t>
                </a:r>
                <a:endParaRPr kumimoji="1" lang="en-US" altLang="zh-CN" sz="2400" b="1">
                  <a:latin typeface="Times New Roman" panose="02020603050405020304" pitchFamily="18" charset="0"/>
                </a:endParaRPr>
              </a:p>
            </p:txBody>
          </p:sp>
          <p:sp>
            <p:nvSpPr>
              <p:cNvPr id="45133" name="Text Box 124"/>
              <p:cNvSpPr txBox="1">
                <a:spLocks noChangeArrowheads="1"/>
              </p:cNvSpPr>
              <p:nvPr/>
            </p:nvSpPr>
            <p:spPr bwMode="auto">
              <a:xfrm>
                <a:off x="1687" y="594"/>
                <a:ext cx="374"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11   </a:t>
                </a:r>
                <a:endParaRPr kumimoji="1" lang="en-US" altLang="zh-CN" sz="2400" b="1">
                  <a:latin typeface="Times New Roman" panose="02020603050405020304" pitchFamily="18" charset="0"/>
                </a:endParaRPr>
              </a:p>
            </p:txBody>
          </p:sp>
          <p:sp>
            <p:nvSpPr>
              <p:cNvPr id="45134" name="Rectangle 125"/>
              <p:cNvSpPr>
                <a:spLocks noChangeArrowheads="1"/>
              </p:cNvSpPr>
              <p:nvPr/>
            </p:nvSpPr>
            <p:spPr bwMode="auto">
              <a:xfrm>
                <a:off x="2067" y="1318"/>
                <a:ext cx="335" cy="242"/>
              </a:xfrm>
              <a:prstGeom prst="rect">
                <a:avLst/>
              </a:prstGeom>
              <a:noFill/>
              <a:ln w="9525">
                <a:noFill/>
                <a:miter lim="800000"/>
              </a:ln>
            </p:spPr>
            <p:txBody>
              <a:bodyPr/>
              <a:lstStyle/>
              <a:p>
                <a:r>
                  <a:rPr kumimoji="1" lang="en-US" altLang="zh-CN" sz="2400" b="1">
                    <a:latin typeface="Times New Roman" panose="02020603050405020304" pitchFamily="18" charset="0"/>
                  </a:rPr>
                  <a:t>×</a:t>
                </a:r>
                <a:r>
                  <a:rPr kumimoji="1" lang="en-US" altLang="zh-CN" sz="2400" b="1" baseline="-25000">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45135" name="Rectangle 126"/>
              <p:cNvSpPr>
                <a:spLocks noChangeArrowheads="1"/>
              </p:cNvSpPr>
              <p:nvPr/>
            </p:nvSpPr>
            <p:spPr bwMode="auto">
              <a:xfrm>
                <a:off x="1650" y="1318"/>
                <a:ext cx="346" cy="242"/>
              </a:xfrm>
              <a:prstGeom prst="rect">
                <a:avLst/>
              </a:prstGeom>
              <a:noFill/>
              <a:ln w="9525">
                <a:noFill/>
                <a:miter lim="800000"/>
              </a:ln>
            </p:spPr>
            <p:txBody>
              <a:bodyPr/>
              <a:lstStyle/>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136" name="Rectangle 127"/>
              <p:cNvSpPr>
                <a:spLocks noChangeArrowheads="1"/>
              </p:cNvSpPr>
              <p:nvPr/>
            </p:nvSpPr>
            <p:spPr bwMode="auto">
              <a:xfrm>
                <a:off x="846" y="1318"/>
                <a:ext cx="333" cy="242"/>
              </a:xfrm>
              <a:prstGeom prst="rect">
                <a:avLst/>
              </a:prstGeom>
              <a:noFill/>
              <a:ln w="9525">
                <a:noFill/>
                <a:miter lim="800000"/>
              </a:ln>
            </p:spPr>
            <p:txBody>
              <a:bodyPr/>
              <a:lstStyle/>
              <a:p>
                <a:pPr algn="ct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5137" name="Rectangle 128"/>
              <p:cNvSpPr>
                <a:spLocks noChangeArrowheads="1"/>
              </p:cNvSpPr>
              <p:nvPr/>
            </p:nvSpPr>
            <p:spPr bwMode="auto">
              <a:xfrm>
                <a:off x="1650" y="928"/>
                <a:ext cx="345" cy="275"/>
              </a:xfrm>
              <a:prstGeom prst="rect">
                <a:avLst/>
              </a:prstGeom>
              <a:noFill/>
              <a:ln w="9525">
                <a:noFill/>
                <a:miter lim="800000"/>
              </a:ln>
            </p:spPr>
            <p:txBody>
              <a:bodyPr/>
              <a:lstStyle/>
              <a:p>
                <a:pPr algn="ct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45138" name="Rectangle 129"/>
              <p:cNvSpPr>
                <a:spLocks noChangeArrowheads="1"/>
              </p:cNvSpPr>
              <p:nvPr/>
            </p:nvSpPr>
            <p:spPr bwMode="auto">
              <a:xfrm>
                <a:off x="1265" y="928"/>
                <a:ext cx="350" cy="275"/>
              </a:xfrm>
              <a:prstGeom prst="rect">
                <a:avLst/>
              </a:prstGeom>
              <a:noFill/>
              <a:ln w="9525">
                <a:noFill/>
                <a:miter lim="800000"/>
              </a:ln>
            </p:spPr>
            <p:txBody>
              <a:bodyPr/>
              <a:lstStyle/>
              <a:p>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sp>
            <p:nvSpPr>
              <p:cNvPr id="45139" name="Rectangle 130"/>
              <p:cNvSpPr>
                <a:spLocks noChangeArrowheads="1"/>
              </p:cNvSpPr>
              <p:nvPr/>
            </p:nvSpPr>
            <p:spPr bwMode="auto">
              <a:xfrm>
                <a:off x="846" y="928"/>
                <a:ext cx="354" cy="275"/>
              </a:xfrm>
              <a:prstGeom prst="rect">
                <a:avLst/>
              </a:prstGeom>
              <a:noFill/>
              <a:ln w="9525">
                <a:noFill/>
                <a:miter lim="800000"/>
              </a:ln>
            </p:spPr>
            <p:txBody>
              <a:bodyP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5140" name="Rectangle 131"/>
              <p:cNvSpPr>
                <a:spLocks noChangeArrowheads="1"/>
              </p:cNvSpPr>
              <p:nvPr/>
            </p:nvSpPr>
            <p:spPr bwMode="auto">
              <a:xfrm>
                <a:off x="1255" y="1318"/>
                <a:ext cx="345" cy="242"/>
              </a:xfrm>
              <a:prstGeom prst="rect">
                <a:avLst/>
              </a:prstGeom>
              <a:noFill/>
              <a:ln w="9525">
                <a:noFill/>
                <a:miter lim="800000"/>
              </a:ln>
            </p:spPr>
            <p:txBody>
              <a:bodyPr/>
              <a:lstStyle/>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5141" name="Rectangle 132"/>
              <p:cNvSpPr>
                <a:spLocks noChangeArrowheads="1"/>
              </p:cNvSpPr>
              <p:nvPr/>
            </p:nvSpPr>
            <p:spPr bwMode="auto">
              <a:xfrm>
                <a:off x="2056" y="920"/>
                <a:ext cx="344" cy="275"/>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i="1" baseline="-25000">
                    <a:latin typeface="Times New Roman" panose="02020603050405020304" pitchFamily="18" charset="0"/>
                  </a:rPr>
                  <a:t> </a:t>
                </a:r>
                <a:r>
                  <a:rPr kumimoji="1" lang="en-US" altLang="zh-CN" sz="2400" b="1">
                    <a:latin typeface="Times New Roman" panose="02020603050405020304" pitchFamily="18" charset="0"/>
                  </a:rPr>
                  <a:t>1</a:t>
                </a:r>
                <a:endParaRPr kumimoji="1" lang="en-US" altLang="zh-CN" sz="2400" b="1" baseline="-25000">
                  <a:latin typeface="Times New Roman" panose="02020603050405020304" pitchFamily="18" charset="0"/>
                </a:endParaRPr>
              </a:p>
            </p:txBody>
          </p:sp>
        </p:grpSp>
        <p:sp>
          <p:nvSpPr>
            <p:cNvPr id="45103" name="AutoShape 133"/>
            <p:cNvSpPr/>
            <p:nvPr/>
          </p:nvSpPr>
          <p:spPr bwMode="auto">
            <a:xfrm>
              <a:off x="1280" y="2259"/>
              <a:ext cx="298" cy="288"/>
            </a:xfrm>
            <a:prstGeom prst="rightBracket">
              <a:avLst>
                <a:gd name="adj" fmla="val 40625"/>
              </a:avLst>
            </a:prstGeom>
            <a:noFill/>
            <a:ln w="19050">
              <a:solidFill>
                <a:srgbClr val="00CC00"/>
              </a:solidFill>
              <a:round/>
            </a:ln>
          </p:spPr>
          <p:txBody>
            <a:bodyPr anchor="ctr">
              <a:spAutoFit/>
            </a:bodyPr>
            <a:lstStyle/>
            <a:p>
              <a:endParaRPr lang="zh-CN" altLang="en-US"/>
            </a:p>
          </p:txBody>
        </p:sp>
        <p:sp>
          <p:nvSpPr>
            <p:cNvPr id="45104" name="AutoShape 134"/>
            <p:cNvSpPr/>
            <p:nvPr/>
          </p:nvSpPr>
          <p:spPr bwMode="auto">
            <a:xfrm flipH="1">
              <a:off x="2519" y="2247"/>
              <a:ext cx="298" cy="288"/>
            </a:xfrm>
            <a:prstGeom prst="rightBracket">
              <a:avLst>
                <a:gd name="adj" fmla="val 40625"/>
              </a:avLst>
            </a:prstGeom>
            <a:noFill/>
            <a:ln w="19050">
              <a:solidFill>
                <a:srgbClr val="00CC00"/>
              </a:solidFill>
              <a:round/>
            </a:ln>
          </p:spPr>
          <p:txBody>
            <a:bodyPr anchor="ctr">
              <a:spAutoFit/>
            </a:bodyPr>
            <a:lstStyle/>
            <a:p>
              <a:endParaRPr lang="zh-CN" altLang="en-US"/>
            </a:p>
          </p:txBody>
        </p:sp>
        <p:sp>
          <p:nvSpPr>
            <p:cNvPr id="45105" name="AutoShape 135"/>
            <p:cNvSpPr/>
            <p:nvPr/>
          </p:nvSpPr>
          <p:spPr bwMode="auto">
            <a:xfrm>
              <a:off x="4031" y="2256"/>
              <a:ext cx="298" cy="288"/>
            </a:xfrm>
            <a:prstGeom prst="rightBracket">
              <a:avLst>
                <a:gd name="adj" fmla="val 40625"/>
              </a:avLst>
            </a:prstGeom>
            <a:noFill/>
            <a:ln w="19050">
              <a:solidFill>
                <a:srgbClr val="00CC00"/>
              </a:solidFill>
              <a:round/>
            </a:ln>
          </p:spPr>
          <p:txBody>
            <a:bodyPr anchor="ctr">
              <a:spAutoFit/>
            </a:bodyPr>
            <a:lstStyle/>
            <a:p>
              <a:endParaRPr lang="zh-CN" altLang="en-US"/>
            </a:p>
          </p:txBody>
        </p:sp>
        <p:sp>
          <p:nvSpPr>
            <p:cNvPr id="45106" name="AutoShape 136"/>
            <p:cNvSpPr/>
            <p:nvPr/>
          </p:nvSpPr>
          <p:spPr bwMode="auto">
            <a:xfrm flipH="1">
              <a:off x="5270" y="2253"/>
              <a:ext cx="298" cy="288"/>
            </a:xfrm>
            <a:prstGeom prst="rightBracket">
              <a:avLst>
                <a:gd name="adj" fmla="val 40625"/>
              </a:avLst>
            </a:prstGeom>
            <a:noFill/>
            <a:ln w="19050">
              <a:solidFill>
                <a:srgbClr val="00CC00"/>
              </a:solidFill>
              <a:round/>
            </a:ln>
          </p:spPr>
          <p:txBody>
            <a:bodyPr anchor="ctr">
              <a:spAutoFit/>
            </a:bodyPr>
            <a:lstStyle/>
            <a:p>
              <a:endParaRPr lang="zh-CN" altLang="en-US"/>
            </a:p>
          </p:txBody>
        </p:sp>
        <p:sp>
          <p:nvSpPr>
            <p:cNvPr id="45107" name="Text Box 137" descr="窄竖线"/>
            <p:cNvSpPr txBox="1">
              <a:spLocks noChangeArrowheads="1"/>
            </p:cNvSpPr>
            <p:nvPr/>
          </p:nvSpPr>
          <p:spPr bwMode="auto">
            <a:xfrm>
              <a:off x="198" y="588"/>
              <a:ext cx="533" cy="978"/>
            </a:xfrm>
            <a:prstGeom prst="rect">
              <a:avLst/>
            </a:prstGeom>
            <a:pattFill prst="narVert">
              <a:fgClr>
                <a:srgbClr val="00CC00"/>
              </a:fgClr>
              <a:bgClr>
                <a:srgbClr val="FFFFFF"/>
              </a:bgClr>
            </a:pattFill>
            <a:ln w="9525">
              <a:noFill/>
              <a:miter lim="800000"/>
            </a:ln>
          </p:spPr>
          <p:txBody>
            <a:bodyPr>
              <a:spAutoFit/>
            </a:bodyPr>
            <a:lstStyle/>
            <a:p>
              <a:pPr algn="ct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br>
                <a:rPr kumimoji="1" lang="en-US" altLang="zh-CN" sz="2400" b="1" baseline="30000">
                  <a:latin typeface="Times New Roman" panose="02020603050405020304" pitchFamily="18" charset="0"/>
                </a:rPr>
              </a:br>
              <a:r>
                <a:rPr kumimoji="1" lang="en-US" altLang="zh-CN" sz="2400" b="1" baseline="30000">
                  <a:latin typeface="Times New Roman" panose="02020603050405020304" pitchFamily="18" charset="0"/>
                </a:rPr>
                <a:t> </a:t>
              </a:r>
              <a:r>
                <a:rPr kumimoji="1" lang="zh-CN" altLang="en-US" sz="2400" b="1">
                  <a:latin typeface="Times New Roman" panose="02020603050405020304" pitchFamily="18" charset="0"/>
                </a:rPr>
                <a:t>卡</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诺</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图</a:t>
              </a:r>
              <a:endParaRPr kumimoji="1" lang="zh-CN" altLang="en-US" sz="2400" b="1">
                <a:latin typeface="Times New Roman" panose="02020603050405020304" pitchFamily="18" charset="0"/>
              </a:endParaRPr>
            </a:p>
          </p:txBody>
        </p:sp>
        <p:sp>
          <p:nvSpPr>
            <p:cNvPr id="45108" name="Text Box 138" descr="窄竖线"/>
            <p:cNvSpPr txBox="1">
              <a:spLocks noChangeArrowheads="1"/>
            </p:cNvSpPr>
            <p:nvPr/>
          </p:nvSpPr>
          <p:spPr bwMode="auto">
            <a:xfrm>
              <a:off x="2951" y="587"/>
              <a:ext cx="533" cy="978"/>
            </a:xfrm>
            <a:prstGeom prst="rect">
              <a:avLst/>
            </a:prstGeom>
            <a:pattFill prst="narVert">
              <a:fgClr>
                <a:srgbClr val="00CC00"/>
              </a:fgClr>
              <a:bgClr>
                <a:srgbClr val="FFFFFF"/>
              </a:bgClr>
            </a:pattFill>
            <a:ln w="9525">
              <a:noFill/>
              <a:miter lim="800000"/>
            </a:ln>
          </p:spPr>
          <p:txBody>
            <a:bodyPr>
              <a:spAutoFit/>
            </a:bodyPr>
            <a:lstStyle/>
            <a:p>
              <a:pPr algn="ct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br>
                <a:rPr kumimoji="1" lang="en-US" altLang="zh-CN" sz="2400" b="1" baseline="30000">
                  <a:latin typeface="Times New Roman" panose="02020603050405020304" pitchFamily="18" charset="0"/>
                </a:rPr>
              </a:br>
              <a:r>
                <a:rPr kumimoji="1" lang="en-US" altLang="zh-CN" sz="2400" b="1" baseline="30000">
                  <a:latin typeface="Times New Roman" panose="02020603050405020304" pitchFamily="18" charset="0"/>
                </a:rPr>
                <a:t> </a:t>
              </a:r>
              <a:r>
                <a:rPr kumimoji="1" lang="zh-CN" altLang="en-US" sz="2400" b="1">
                  <a:latin typeface="Times New Roman" panose="02020603050405020304" pitchFamily="18" charset="0"/>
                </a:rPr>
                <a:t>卡</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诺</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图</a:t>
              </a:r>
              <a:endParaRPr kumimoji="1" lang="zh-CN" altLang="en-US" sz="2400" b="1">
                <a:latin typeface="Times New Roman" panose="02020603050405020304" pitchFamily="18" charset="0"/>
              </a:endParaRPr>
            </a:p>
          </p:txBody>
        </p:sp>
        <p:sp>
          <p:nvSpPr>
            <p:cNvPr id="45109" name="Text Box 139" descr="窄竖线"/>
            <p:cNvSpPr txBox="1">
              <a:spLocks noChangeArrowheads="1"/>
            </p:cNvSpPr>
            <p:nvPr/>
          </p:nvSpPr>
          <p:spPr bwMode="auto">
            <a:xfrm>
              <a:off x="197" y="1965"/>
              <a:ext cx="533" cy="978"/>
            </a:xfrm>
            <a:prstGeom prst="rect">
              <a:avLst/>
            </a:prstGeom>
            <a:pattFill prst="narVert">
              <a:fgClr>
                <a:srgbClr val="00CC00"/>
              </a:fgClr>
              <a:bgClr>
                <a:srgbClr val="FFFFFF"/>
              </a:bgClr>
            </a:pattFill>
            <a:ln w="9525">
              <a:noFill/>
              <a:miter lim="800000"/>
            </a:ln>
          </p:spPr>
          <p:txBody>
            <a:bodyPr>
              <a:spAutoFit/>
            </a:bodyPr>
            <a:lstStyle/>
            <a:p>
              <a:pPr algn="ctr">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br>
                <a:rPr kumimoji="1" lang="en-US" altLang="zh-CN" sz="2400" b="1" baseline="30000">
                  <a:latin typeface="Times New Roman" panose="02020603050405020304" pitchFamily="18" charset="0"/>
                </a:rPr>
              </a:br>
              <a:r>
                <a:rPr kumimoji="1" lang="en-US" altLang="zh-CN" sz="2400" b="1" baseline="30000">
                  <a:latin typeface="Times New Roman" panose="02020603050405020304" pitchFamily="18" charset="0"/>
                </a:rPr>
                <a:t> </a:t>
              </a:r>
              <a:r>
                <a:rPr kumimoji="1" lang="zh-CN" altLang="en-US" sz="2400" b="1">
                  <a:latin typeface="Times New Roman" panose="02020603050405020304" pitchFamily="18" charset="0"/>
                </a:rPr>
                <a:t>卡</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诺</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图</a:t>
              </a:r>
              <a:endParaRPr kumimoji="1" lang="zh-CN" altLang="en-US" sz="2400" b="1">
                <a:latin typeface="Times New Roman" panose="02020603050405020304" pitchFamily="18" charset="0"/>
              </a:endParaRPr>
            </a:p>
          </p:txBody>
        </p:sp>
        <p:sp>
          <p:nvSpPr>
            <p:cNvPr id="45110" name="Text Box 140" descr="窄竖线"/>
            <p:cNvSpPr txBox="1">
              <a:spLocks noChangeArrowheads="1"/>
            </p:cNvSpPr>
            <p:nvPr/>
          </p:nvSpPr>
          <p:spPr bwMode="auto">
            <a:xfrm>
              <a:off x="2961" y="1956"/>
              <a:ext cx="533" cy="978"/>
            </a:xfrm>
            <a:prstGeom prst="rect">
              <a:avLst/>
            </a:prstGeom>
            <a:pattFill prst="narVert">
              <a:fgClr>
                <a:srgbClr val="00CC00"/>
              </a:fgClr>
              <a:bgClr>
                <a:srgbClr val="FFFFFF"/>
              </a:bgClr>
            </a:pattFill>
            <a:ln w="9525">
              <a:noFill/>
              <a:miter lim="800000"/>
            </a:ln>
          </p:spPr>
          <p:txBody>
            <a:bodyPr>
              <a:spAutoFit/>
            </a:bodyPr>
            <a:lstStyle/>
            <a:p>
              <a:pPr algn="ctr">
                <a:spcBef>
                  <a:spcPct val="50000"/>
                </a:spcBef>
              </a:pPr>
              <a:r>
                <a:rPr kumimoji="1" lang="en-US" altLang="zh-CN" sz="2400" b="1" i="1">
                  <a:latin typeface="Times New Roman" panose="02020603050405020304" pitchFamily="18" charset="0"/>
                </a:rPr>
                <a:t>Y</a:t>
              </a:r>
              <a:br>
                <a:rPr kumimoji="1" lang="en-US" altLang="zh-CN" sz="2400" b="1" baseline="30000">
                  <a:latin typeface="Times New Roman" panose="02020603050405020304" pitchFamily="18" charset="0"/>
                </a:rPr>
              </a:br>
              <a:r>
                <a:rPr kumimoji="1" lang="en-US" altLang="zh-CN" sz="2400" b="1" baseline="30000">
                  <a:latin typeface="Times New Roman" panose="02020603050405020304" pitchFamily="18" charset="0"/>
                </a:rPr>
                <a:t> </a:t>
              </a:r>
              <a:r>
                <a:rPr kumimoji="1" lang="zh-CN" altLang="en-US" sz="2400" b="1">
                  <a:latin typeface="Times New Roman" panose="02020603050405020304" pitchFamily="18" charset="0"/>
                </a:rPr>
                <a:t>卡</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诺</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图</a:t>
              </a:r>
              <a:endParaRPr kumimoji="1" lang="zh-CN" altLang="en-US" sz="2400" b="1">
                <a:latin typeface="Times New Roman" panose="02020603050405020304" pitchFamily="18" charset="0"/>
              </a:endParaRPr>
            </a:p>
          </p:txBody>
        </p:sp>
      </p:grpSp>
      <p:grpSp>
        <p:nvGrpSpPr>
          <p:cNvPr id="6" name="Group 141"/>
          <p:cNvGrpSpPr/>
          <p:nvPr/>
        </p:nvGrpSpPr>
        <p:grpSpPr bwMode="auto">
          <a:xfrm>
            <a:off x="1308100" y="4814888"/>
            <a:ext cx="1828800" cy="1058862"/>
            <a:chOff x="827" y="3049"/>
            <a:chExt cx="1152" cy="667"/>
          </a:xfrm>
        </p:grpSpPr>
        <p:sp>
          <p:nvSpPr>
            <p:cNvPr id="45065" name="Text Box 142"/>
            <p:cNvSpPr txBox="1">
              <a:spLocks noChangeArrowheads="1"/>
            </p:cNvSpPr>
            <p:nvPr/>
          </p:nvSpPr>
          <p:spPr bwMode="auto">
            <a:xfrm>
              <a:off x="827" y="3049"/>
              <a:ext cx="1152" cy="288"/>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输出方程为</a:t>
              </a:r>
              <a:endParaRPr kumimoji="1" lang="zh-CN" altLang="en-US" sz="2400" b="1" dirty="0">
                <a:latin typeface="Times New Roman" panose="02020603050405020304" pitchFamily="18" charset="0"/>
              </a:endParaRPr>
            </a:p>
          </p:txBody>
        </p:sp>
        <p:graphicFrame>
          <p:nvGraphicFramePr>
            <p:cNvPr id="45059" name="Object 143"/>
            <p:cNvGraphicFramePr>
              <a:graphicFrameLocks noChangeAspect="1"/>
            </p:cNvGraphicFramePr>
            <p:nvPr/>
          </p:nvGraphicFramePr>
          <p:xfrm>
            <a:off x="863" y="3436"/>
            <a:ext cx="896" cy="280"/>
          </p:xfrm>
          <a:graphic>
            <a:graphicData uri="http://schemas.openxmlformats.org/presentationml/2006/ole">
              <mc:AlternateContent xmlns:mc="http://schemas.openxmlformats.org/markup-compatibility/2006">
                <mc:Choice xmlns:v="urn:schemas-microsoft-com:vml" Requires="v">
                  <p:oleObj spid="_x0000_s3" name="公式" r:id="rId1" imgW="34137600" imgH="10668000" progId="Equation.3">
                    <p:embed/>
                  </p:oleObj>
                </mc:Choice>
                <mc:Fallback>
                  <p:oleObj name="公式" r:id="rId1" imgW="34137600" imgH="10668000" progId="Equation.3">
                    <p:embed/>
                    <p:pic>
                      <p:nvPicPr>
                        <p:cNvPr id="0" name="Object 1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 y="3436"/>
                          <a:ext cx="89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44"/>
          <p:cNvGrpSpPr/>
          <p:nvPr/>
        </p:nvGrpSpPr>
        <p:grpSpPr bwMode="auto">
          <a:xfrm>
            <a:off x="4081463" y="4803775"/>
            <a:ext cx="2841625" cy="1958975"/>
            <a:chOff x="2574" y="3050"/>
            <a:chExt cx="1790" cy="1234"/>
          </a:xfrm>
        </p:grpSpPr>
        <p:sp>
          <p:nvSpPr>
            <p:cNvPr id="45063" name="Text Box 145"/>
            <p:cNvSpPr txBox="1">
              <a:spLocks noChangeArrowheads="1"/>
            </p:cNvSpPr>
            <p:nvPr/>
          </p:nvSpPr>
          <p:spPr bwMode="auto">
            <a:xfrm>
              <a:off x="2719" y="3050"/>
              <a:ext cx="1152" cy="288"/>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状态方程为</a:t>
              </a:r>
              <a:endParaRPr kumimoji="1" lang="zh-CN" altLang="en-US" sz="2400" b="1" dirty="0">
                <a:latin typeface="Times New Roman" panose="02020603050405020304" pitchFamily="18" charset="0"/>
              </a:endParaRPr>
            </a:p>
          </p:txBody>
        </p:sp>
        <p:graphicFrame>
          <p:nvGraphicFramePr>
            <p:cNvPr id="45058" name="Object 146"/>
            <p:cNvGraphicFramePr>
              <a:graphicFrameLocks noChangeAspect="1"/>
            </p:cNvGraphicFramePr>
            <p:nvPr/>
          </p:nvGraphicFramePr>
          <p:xfrm>
            <a:off x="2732" y="3340"/>
            <a:ext cx="1632" cy="944"/>
          </p:xfrm>
          <a:graphic>
            <a:graphicData uri="http://schemas.openxmlformats.org/presentationml/2006/ole">
              <mc:AlternateContent xmlns:mc="http://schemas.openxmlformats.org/markup-compatibility/2006">
                <mc:Choice xmlns:v="urn:schemas-microsoft-com:vml" Requires="v">
                  <p:oleObj spid="_x0000_s4" name="公式" r:id="rId3" imgW="62179200" imgH="35966400" progId="Equation.3">
                    <p:embed/>
                  </p:oleObj>
                </mc:Choice>
                <mc:Fallback>
                  <p:oleObj name="公式" r:id="rId3" imgW="62179200" imgH="35966400" progId="Equation.3">
                    <p:embed/>
                    <p:pic>
                      <p:nvPicPr>
                        <p:cNvPr id="0" name="Object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 y="3340"/>
                          <a:ext cx="1632" cy="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4" name="AutoShape 147"/>
            <p:cNvSpPr/>
            <p:nvPr/>
          </p:nvSpPr>
          <p:spPr bwMode="auto">
            <a:xfrm>
              <a:off x="2574" y="3427"/>
              <a:ext cx="122" cy="795"/>
            </a:xfrm>
            <a:prstGeom prst="leftBrace">
              <a:avLst>
                <a:gd name="adj1" fmla="val 54303"/>
                <a:gd name="adj2" fmla="val 50000"/>
              </a:avLst>
            </a:prstGeom>
            <a:noFill/>
            <a:ln w="28575">
              <a:solidFill>
                <a:schemeClr val="tx1"/>
              </a:solidFill>
              <a:round/>
            </a:ln>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55875" y="4056063"/>
            <a:ext cx="4668838" cy="1593850"/>
            <a:chOff x="1346" y="1635"/>
            <a:chExt cx="2941" cy="1004"/>
          </a:xfrm>
        </p:grpSpPr>
        <p:sp>
          <p:nvSpPr>
            <p:cNvPr id="46215" name="AutoShape 3"/>
            <p:cNvSpPr>
              <a:spLocks noChangeArrowheads="1"/>
            </p:cNvSpPr>
            <p:nvPr/>
          </p:nvSpPr>
          <p:spPr bwMode="auto">
            <a:xfrm>
              <a:off x="1346" y="1635"/>
              <a:ext cx="2941" cy="1004"/>
            </a:xfrm>
            <a:prstGeom prst="wedgeRectCallout">
              <a:avLst>
                <a:gd name="adj1" fmla="val 4269"/>
                <a:gd name="adj2" fmla="val -74301"/>
              </a:avLst>
            </a:prstGeom>
            <a:solidFill>
              <a:srgbClr val="CCECFF"/>
            </a:solidFill>
            <a:ln w="9525">
              <a:solidFill>
                <a:schemeClr val="tx1"/>
              </a:solidFill>
              <a:miter lim="800000"/>
            </a:ln>
          </p:spPr>
          <p:txBody>
            <a:bodyPr/>
            <a:lstStyle/>
            <a:p>
              <a:pPr algn="ctr" eaLnBrk="0" hangingPunct="0">
                <a:spcBef>
                  <a:spcPct val="50000"/>
                </a:spcBef>
              </a:pPr>
              <a:endParaRPr kumimoji="1" lang="zh-CN" altLang="zh-CN" sz="2400" b="1">
                <a:latin typeface="宋体" panose="02010600030101010101" pitchFamily="2" charset="-122"/>
              </a:endParaRPr>
            </a:p>
          </p:txBody>
        </p:sp>
        <p:sp>
          <p:nvSpPr>
            <p:cNvPr id="46216" name="AutoShape 4"/>
            <p:cNvSpPr/>
            <p:nvPr/>
          </p:nvSpPr>
          <p:spPr bwMode="auto">
            <a:xfrm>
              <a:off x="1449" y="1777"/>
              <a:ext cx="122" cy="795"/>
            </a:xfrm>
            <a:prstGeom prst="leftBrace">
              <a:avLst>
                <a:gd name="adj1" fmla="val 54303"/>
                <a:gd name="adj2" fmla="val 50000"/>
              </a:avLst>
            </a:prstGeom>
            <a:noFill/>
            <a:ln w="19050">
              <a:solidFill>
                <a:schemeClr val="tx1"/>
              </a:solidFill>
              <a:round/>
            </a:ln>
          </p:spPr>
          <p:txBody>
            <a:bodyPr wrap="none" anchor="ctr">
              <a:spAutoFit/>
            </a:bodyPr>
            <a:lstStyle/>
            <a:p>
              <a:endParaRPr lang="zh-CN" altLang="en-US"/>
            </a:p>
          </p:txBody>
        </p:sp>
        <p:sp>
          <p:nvSpPr>
            <p:cNvPr id="46217" name="Rectangle 5"/>
            <p:cNvSpPr>
              <a:spLocks noChangeArrowheads="1"/>
            </p:cNvSpPr>
            <p:nvPr/>
          </p:nvSpPr>
          <p:spPr bwMode="auto">
            <a:xfrm>
              <a:off x="2976" y="1707"/>
              <a:ext cx="466" cy="261"/>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46218" name="Rectangle 6"/>
            <p:cNvSpPr>
              <a:spLocks noChangeArrowheads="1"/>
            </p:cNvSpPr>
            <p:nvPr/>
          </p:nvSpPr>
          <p:spPr bwMode="auto">
            <a:xfrm>
              <a:off x="2149" y="2029"/>
              <a:ext cx="226" cy="261"/>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46219" name="Rectangle 7"/>
            <p:cNvSpPr>
              <a:spLocks noChangeArrowheads="1"/>
            </p:cNvSpPr>
            <p:nvPr/>
          </p:nvSpPr>
          <p:spPr bwMode="auto">
            <a:xfrm>
              <a:off x="2805" y="2352"/>
              <a:ext cx="226" cy="261"/>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46220" name="Rectangle 8"/>
            <p:cNvSpPr>
              <a:spLocks noChangeArrowheads="1"/>
            </p:cNvSpPr>
            <p:nvPr/>
          </p:nvSpPr>
          <p:spPr bwMode="auto">
            <a:xfrm>
              <a:off x="2771" y="2021"/>
              <a:ext cx="226" cy="261"/>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46221" name="Rectangle 9"/>
            <p:cNvSpPr>
              <a:spLocks noChangeArrowheads="1"/>
            </p:cNvSpPr>
            <p:nvPr/>
          </p:nvSpPr>
          <p:spPr bwMode="auto">
            <a:xfrm>
              <a:off x="3828" y="1699"/>
              <a:ext cx="129" cy="261"/>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46222" name="Rectangle 10"/>
            <p:cNvSpPr>
              <a:spLocks noChangeArrowheads="1"/>
            </p:cNvSpPr>
            <p:nvPr/>
          </p:nvSpPr>
          <p:spPr bwMode="auto">
            <a:xfrm>
              <a:off x="3400" y="2362"/>
              <a:ext cx="129" cy="261"/>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46223" name="Line 11"/>
            <p:cNvSpPr>
              <a:spLocks noChangeShapeType="1"/>
            </p:cNvSpPr>
            <p:nvPr/>
          </p:nvSpPr>
          <p:spPr bwMode="auto">
            <a:xfrm>
              <a:off x="3870" y="1719"/>
              <a:ext cx="66" cy="1"/>
            </a:xfrm>
            <a:prstGeom prst="line">
              <a:avLst/>
            </a:prstGeom>
            <a:noFill/>
            <a:ln w="6350">
              <a:solidFill>
                <a:srgbClr val="000000"/>
              </a:solidFill>
              <a:round/>
            </a:ln>
          </p:spPr>
          <p:txBody>
            <a:bodyPr/>
            <a:lstStyle/>
            <a:p>
              <a:endParaRPr lang="zh-CN" altLang="en-US"/>
            </a:p>
          </p:txBody>
        </p:sp>
        <p:sp>
          <p:nvSpPr>
            <p:cNvPr id="46224" name="Line 12"/>
            <p:cNvSpPr>
              <a:spLocks noChangeShapeType="1"/>
            </p:cNvSpPr>
            <p:nvPr/>
          </p:nvSpPr>
          <p:spPr bwMode="auto">
            <a:xfrm>
              <a:off x="2389" y="2030"/>
              <a:ext cx="215" cy="1"/>
            </a:xfrm>
            <a:prstGeom prst="line">
              <a:avLst/>
            </a:prstGeom>
            <a:noFill/>
            <a:ln w="6350">
              <a:solidFill>
                <a:srgbClr val="000000"/>
              </a:solidFill>
              <a:round/>
            </a:ln>
          </p:spPr>
          <p:txBody>
            <a:bodyPr/>
            <a:lstStyle/>
            <a:p>
              <a:endParaRPr lang="zh-CN" altLang="en-US"/>
            </a:p>
          </p:txBody>
        </p:sp>
        <p:sp>
          <p:nvSpPr>
            <p:cNvPr id="46225" name="Line 13"/>
            <p:cNvSpPr>
              <a:spLocks noChangeShapeType="1"/>
            </p:cNvSpPr>
            <p:nvPr/>
          </p:nvSpPr>
          <p:spPr bwMode="auto">
            <a:xfrm>
              <a:off x="2790" y="2030"/>
              <a:ext cx="215" cy="1"/>
            </a:xfrm>
            <a:prstGeom prst="line">
              <a:avLst/>
            </a:prstGeom>
            <a:noFill/>
            <a:ln w="6350">
              <a:solidFill>
                <a:srgbClr val="000000"/>
              </a:solidFill>
              <a:round/>
            </a:ln>
          </p:spPr>
          <p:txBody>
            <a:bodyPr/>
            <a:lstStyle/>
            <a:p>
              <a:endParaRPr lang="zh-CN" altLang="en-US"/>
            </a:p>
          </p:txBody>
        </p:sp>
        <p:sp>
          <p:nvSpPr>
            <p:cNvPr id="46226" name="Line 14"/>
            <p:cNvSpPr>
              <a:spLocks noChangeShapeType="1"/>
            </p:cNvSpPr>
            <p:nvPr/>
          </p:nvSpPr>
          <p:spPr bwMode="auto">
            <a:xfrm>
              <a:off x="2159" y="2365"/>
              <a:ext cx="215" cy="1"/>
            </a:xfrm>
            <a:prstGeom prst="line">
              <a:avLst/>
            </a:prstGeom>
            <a:noFill/>
            <a:ln w="6350">
              <a:solidFill>
                <a:srgbClr val="000000"/>
              </a:solidFill>
              <a:round/>
            </a:ln>
          </p:spPr>
          <p:txBody>
            <a:bodyPr/>
            <a:lstStyle/>
            <a:p>
              <a:endParaRPr lang="zh-CN" altLang="en-US"/>
            </a:p>
          </p:txBody>
        </p:sp>
        <p:sp>
          <p:nvSpPr>
            <p:cNvPr id="46227" name="Line 15"/>
            <p:cNvSpPr>
              <a:spLocks noChangeShapeType="1"/>
            </p:cNvSpPr>
            <p:nvPr/>
          </p:nvSpPr>
          <p:spPr bwMode="auto">
            <a:xfrm>
              <a:off x="2389" y="2365"/>
              <a:ext cx="215" cy="1"/>
            </a:xfrm>
            <a:prstGeom prst="line">
              <a:avLst/>
            </a:prstGeom>
            <a:noFill/>
            <a:ln w="6350">
              <a:solidFill>
                <a:srgbClr val="000000"/>
              </a:solidFill>
              <a:round/>
            </a:ln>
          </p:spPr>
          <p:txBody>
            <a:bodyPr/>
            <a:lstStyle/>
            <a:p>
              <a:endParaRPr lang="zh-CN" altLang="en-US"/>
            </a:p>
          </p:txBody>
        </p:sp>
        <p:sp>
          <p:nvSpPr>
            <p:cNvPr id="46228" name="Line 16"/>
            <p:cNvSpPr>
              <a:spLocks noChangeShapeType="1"/>
            </p:cNvSpPr>
            <p:nvPr/>
          </p:nvSpPr>
          <p:spPr bwMode="auto">
            <a:xfrm>
              <a:off x="2808" y="2365"/>
              <a:ext cx="215" cy="1"/>
            </a:xfrm>
            <a:prstGeom prst="line">
              <a:avLst/>
            </a:prstGeom>
            <a:noFill/>
            <a:ln w="6350">
              <a:solidFill>
                <a:srgbClr val="000000"/>
              </a:solidFill>
              <a:round/>
            </a:ln>
          </p:spPr>
          <p:txBody>
            <a:bodyPr/>
            <a:lstStyle/>
            <a:p>
              <a:endParaRPr lang="zh-CN" altLang="en-US"/>
            </a:p>
          </p:txBody>
        </p:sp>
        <p:sp>
          <p:nvSpPr>
            <p:cNvPr id="46229" name="Line 17"/>
            <p:cNvSpPr>
              <a:spLocks noChangeShapeType="1"/>
            </p:cNvSpPr>
            <p:nvPr/>
          </p:nvSpPr>
          <p:spPr bwMode="auto">
            <a:xfrm>
              <a:off x="3039" y="2365"/>
              <a:ext cx="215" cy="1"/>
            </a:xfrm>
            <a:prstGeom prst="line">
              <a:avLst/>
            </a:prstGeom>
            <a:noFill/>
            <a:ln w="6350">
              <a:solidFill>
                <a:srgbClr val="000000"/>
              </a:solidFill>
              <a:round/>
            </a:ln>
          </p:spPr>
          <p:txBody>
            <a:bodyPr/>
            <a:lstStyle/>
            <a:p>
              <a:endParaRPr lang="zh-CN" altLang="en-US"/>
            </a:p>
          </p:txBody>
        </p:sp>
        <p:sp>
          <p:nvSpPr>
            <p:cNvPr id="46230" name="Line 18"/>
            <p:cNvSpPr>
              <a:spLocks noChangeShapeType="1"/>
            </p:cNvSpPr>
            <p:nvPr/>
          </p:nvSpPr>
          <p:spPr bwMode="auto">
            <a:xfrm>
              <a:off x="3440" y="2389"/>
              <a:ext cx="66" cy="1"/>
            </a:xfrm>
            <a:prstGeom prst="line">
              <a:avLst/>
            </a:prstGeom>
            <a:noFill/>
            <a:ln w="6350">
              <a:solidFill>
                <a:srgbClr val="000000"/>
              </a:solidFill>
              <a:round/>
            </a:ln>
          </p:spPr>
          <p:txBody>
            <a:bodyPr/>
            <a:lstStyle/>
            <a:p>
              <a:endParaRPr lang="zh-CN" altLang="en-US"/>
            </a:p>
          </p:txBody>
        </p:sp>
        <p:sp>
          <p:nvSpPr>
            <p:cNvPr id="46231" name="Rectangle 19"/>
            <p:cNvSpPr>
              <a:spLocks noChangeArrowheads="1"/>
            </p:cNvSpPr>
            <p:nvPr/>
          </p:nvSpPr>
          <p:spPr bwMode="auto">
            <a:xfrm>
              <a:off x="3649" y="236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2" name="Rectangle 20"/>
            <p:cNvSpPr>
              <a:spLocks noChangeArrowheads="1"/>
            </p:cNvSpPr>
            <p:nvPr/>
          </p:nvSpPr>
          <p:spPr bwMode="auto">
            <a:xfrm>
              <a:off x="3182" y="236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3" name="Rectangle 21"/>
            <p:cNvSpPr>
              <a:spLocks noChangeArrowheads="1"/>
            </p:cNvSpPr>
            <p:nvPr/>
          </p:nvSpPr>
          <p:spPr bwMode="auto">
            <a:xfrm>
              <a:off x="2951" y="236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4" name="Rectangle 22"/>
            <p:cNvSpPr>
              <a:spLocks noChangeArrowheads="1"/>
            </p:cNvSpPr>
            <p:nvPr/>
          </p:nvSpPr>
          <p:spPr bwMode="auto">
            <a:xfrm>
              <a:off x="2532" y="236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5" name="Rectangle 23"/>
            <p:cNvSpPr>
              <a:spLocks noChangeArrowheads="1"/>
            </p:cNvSpPr>
            <p:nvPr/>
          </p:nvSpPr>
          <p:spPr bwMode="auto">
            <a:xfrm>
              <a:off x="2302" y="236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6" name="Rectangle 24"/>
            <p:cNvSpPr>
              <a:spLocks noChangeArrowheads="1"/>
            </p:cNvSpPr>
            <p:nvPr/>
          </p:nvSpPr>
          <p:spPr bwMode="auto">
            <a:xfrm>
              <a:off x="1765" y="236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7" name="Rectangle 25"/>
            <p:cNvSpPr>
              <a:spLocks noChangeArrowheads="1"/>
            </p:cNvSpPr>
            <p:nvPr/>
          </p:nvSpPr>
          <p:spPr bwMode="auto">
            <a:xfrm>
              <a:off x="3148" y="2032"/>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8" name="Rectangle 26"/>
            <p:cNvSpPr>
              <a:spLocks noChangeArrowheads="1"/>
            </p:cNvSpPr>
            <p:nvPr/>
          </p:nvSpPr>
          <p:spPr bwMode="auto">
            <a:xfrm>
              <a:off x="2933" y="2032"/>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39" name="Rectangle 27"/>
            <p:cNvSpPr>
              <a:spLocks noChangeArrowheads="1"/>
            </p:cNvSpPr>
            <p:nvPr/>
          </p:nvSpPr>
          <p:spPr bwMode="auto">
            <a:xfrm>
              <a:off x="2532" y="2032"/>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0" name="Rectangle 28"/>
            <p:cNvSpPr>
              <a:spLocks noChangeArrowheads="1"/>
            </p:cNvSpPr>
            <p:nvPr/>
          </p:nvSpPr>
          <p:spPr bwMode="auto">
            <a:xfrm>
              <a:off x="2302" y="2032"/>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1" name="Rectangle 29"/>
            <p:cNvSpPr>
              <a:spLocks noChangeArrowheads="1"/>
            </p:cNvSpPr>
            <p:nvPr/>
          </p:nvSpPr>
          <p:spPr bwMode="auto">
            <a:xfrm>
              <a:off x="1765" y="2032"/>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2" name="Rectangle 30"/>
            <p:cNvSpPr>
              <a:spLocks noChangeArrowheads="1"/>
            </p:cNvSpPr>
            <p:nvPr/>
          </p:nvSpPr>
          <p:spPr bwMode="auto">
            <a:xfrm>
              <a:off x="4079"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3" name="Rectangle 31"/>
            <p:cNvSpPr>
              <a:spLocks noChangeArrowheads="1"/>
            </p:cNvSpPr>
            <p:nvPr/>
          </p:nvSpPr>
          <p:spPr bwMode="auto">
            <a:xfrm>
              <a:off x="3612"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4" name="Rectangle 32"/>
            <p:cNvSpPr>
              <a:spLocks noChangeArrowheads="1"/>
            </p:cNvSpPr>
            <p:nvPr/>
          </p:nvSpPr>
          <p:spPr bwMode="auto">
            <a:xfrm>
              <a:off x="3381"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5" name="Rectangle 33"/>
            <p:cNvSpPr>
              <a:spLocks noChangeArrowheads="1"/>
            </p:cNvSpPr>
            <p:nvPr/>
          </p:nvSpPr>
          <p:spPr bwMode="auto">
            <a:xfrm>
              <a:off x="3166"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6" name="Rectangle 34"/>
            <p:cNvSpPr>
              <a:spLocks noChangeArrowheads="1"/>
            </p:cNvSpPr>
            <p:nvPr/>
          </p:nvSpPr>
          <p:spPr bwMode="auto">
            <a:xfrm>
              <a:off x="2747"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7" name="Rectangle 35"/>
            <p:cNvSpPr>
              <a:spLocks noChangeArrowheads="1"/>
            </p:cNvSpPr>
            <p:nvPr/>
          </p:nvSpPr>
          <p:spPr bwMode="auto">
            <a:xfrm>
              <a:off x="2517"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8" name="Rectangle 36"/>
            <p:cNvSpPr>
              <a:spLocks noChangeArrowheads="1"/>
            </p:cNvSpPr>
            <p:nvPr/>
          </p:nvSpPr>
          <p:spPr bwMode="auto">
            <a:xfrm>
              <a:off x="2302"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49" name="Rectangle 37"/>
            <p:cNvSpPr>
              <a:spLocks noChangeArrowheads="1"/>
            </p:cNvSpPr>
            <p:nvPr/>
          </p:nvSpPr>
          <p:spPr bwMode="auto">
            <a:xfrm>
              <a:off x="1765" y="169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50" name="Rectangle 38"/>
            <p:cNvSpPr>
              <a:spLocks noChangeArrowheads="1"/>
            </p:cNvSpPr>
            <p:nvPr/>
          </p:nvSpPr>
          <p:spPr bwMode="auto">
            <a:xfrm>
              <a:off x="3496" y="238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1" name="Rectangle 39"/>
            <p:cNvSpPr>
              <a:spLocks noChangeArrowheads="1"/>
            </p:cNvSpPr>
            <p:nvPr/>
          </p:nvSpPr>
          <p:spPr bwMode="auto">
            <a:xfrm>
              <a:off x="3029" y="238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2" name="Rectangle 40"/>
            <p:cNvSpPr>
              <a:spLocks noChangeArrowheads="1"/>
            </p:cNvSpPr>
            <p:nvPr/>
          </p:nvSpPr>
          <p:spPr bwMode="auto">
            <a:xfrm>
              <a:off x="2798" y="238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3" name="Rectangle 41"/>
            <p:cNvSpPr>
              <a:spLocks noChangeArrowheads="1"/>
            </p:cNvSpPr>
            <p:nvPr/>
          </p:nvSpPr>
          <p:spPr bwMode="auto">
            <a:xfrm>
              <a:off x="2379" y="238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4" name="Rectangle 42"/>
            <p:cNvSpPr>
              <a:spLocks noChangeArrowheads="1"/>
            </p:cNvSpPr>
            <p:nvPr/>
          </p:nvSpPr>
          <p:spPr bwMode="auto">
            <a:xfrm>
              <a:off x="2149" y="238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5" name="Rectangle 43"/>
            <p:cNvSpPr>
              <a:spLocks noChangeArrowheads="1"/>
            </p:cNvSpPr>
            <p:nvPr/>
          </p:nvSpPr>
          <p:spPr bwMode="auto">
            <a:xfrm>
              <a:off x="1612" y="238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6" name="Rectangle 44"/>
            <p:cNvSpPr>
              <a:spLocks noChangeArrowheads="1"/>
            </p:cNvSpPr>
            <p:nvPr/>
          </p:nvSpPr>
          <p:spPr bwMode="auto">
            <a:xfrm>
              <a:off x="2995" y="2047"/>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7" name="Rectangle 45"/>
            <p:cNvSpPr>
              <a:spLocks noChangeArrowheads="1"/>
            </p:cNvSpPr>
            <p:nvPr/>
          </p:nvSpPr>
          <p:spPr bwMode="auto">
            <a:xfrm>
              <a:off x="2780" y="2047"/>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8" name="Rectangle 46"/>
            <p:cNvSpPr>
              <a:spLocks noChangeArrowheads="1"/>
            </p:cNvSpPr>
            <p:nvPr/>
          </p:nvSpPr>
          <p:spPr bwMode="auto">
            <a:xfrm>
              <a:off x="2379" y="2047"/>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59" name="Rectangle 47"/>
            <p:cNvSpPr>
              <a:spLocks noChangeArrowheads="1"/>
            </p:cNvSpPr>
            <p:nvPr/>
          </p:nvSpPr>
          <p:spPr bwMode="auto">
            <a:xfrm>
              <a:off x="2149" y="2047"/>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0" name="Rectangle 48"/>
            <p:cNvSpPr>
              <a:spLocks noChangeArrowheads="1"/>
            </p:cNvSpPr>
            <p:nvPr/>
          </p:nvSpPr>
          <p:spPr bwMode="auto">
            <a:xfrm>
              <a:off x="1612" y="2047"/>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1" name="Rectangle 49"/>
            <p:cNvSpPr>
              <a:spLocks noChangeArrowheads="1"/>
            </p:cNvSpPr>
            <p:nvPr/>
          </p:nvSpPr>
          <p:spPr bwMode="auto">
            <a:xfrm>
              <a:off x="3926" y="171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2" name="Rectangle 50"/>
            <p:cNvSpPr>
              <a:spLocks noChangeArrowheads="1"/>
            </p:cNvSpPr>
            <p:nvPr/>
          </p:nvSpPr>
          <p:spPr bwMode="auto">
            <a:xfrm>
              <a:off x="3459" y="171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3" name="Rectangle 51"/>
            <p:cNvSpPr>
              <a:spLocks noChangeArrowheads="1"/>
            </p:cNvSpPr>
            <p:nvPr/>
          </p:nvSpPr>
          <p:spPr bwMode="auto">
            <a:xfrm>
              <a:off x="3228" y="171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4" name="Rectangle 52"/>
            <p:cNvSpPr>
              <a:spLocks noChangeArrowheads="1"/>
            </p:cNvSpPr>
            <p:nvPr/>
          </p:nvSpPr>
          <p:spPr bwMode="auto">
            <a:xfrm>
              <a:off x="2976" y="1711"/>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5" name="Rectangle 53"/>
            <p:cNvSpPr>
              <a:spLocks noChangeArrowheads="1"/>
            </p:cNvSpPr>
            <p:nvPr/>
          </p:nvSpPr>
          <p:spPr bwMode="auto">
            <a:xfrm>
              <a:off x="2594" y="171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6" name="Rectangle 54"/>
            <p:cNvSpPr>
              <a:spLocks noChangeArrowheads="1"/>
            </p:cNvSpPr>
            <p:nvPr/>
          </p:nvSpPr>
          <p:spPr bwMode="auto">
            <a:xfrm>
              <a:off x="2364" y="171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7" name="Rectangle 55"/>
            <p:cNvSpPr>
              <a:spLocks noChangeArrowheads="1"/>
            </p:cNvSpPr>
            <p:nvPr/>
          </p:nvSpPr>
          <p:spPr bwMode="auto">
            <a:xfrm>
              <a:off x="2149" y="171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8" name="Rectangle 56"/>
            <p:cNvSpPr>
              <a:spLocks noChangeArrowheads="1"/>
            </p:cNvSpPr>
            <p:nvPr/>
          </p:nvSpPr>
          <p:spPr bwMode="auto">
            <a:xfrm>
              <a:off x="1612" y="171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69" name="Rectangle 57"/>
            <p:cNvSpPr>
              <a:spLocks noChangeArrowheads="1"/>
            </p:cNvSpPr>
            <p:nvPr/>
          </p:nvSpPr>
          <p:spPr bwMode="auto">
            <a:xfrm>
              <a:off x="3630" y="250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70" name="Rectangle 58"/>
            <p:cNvSpPr>
              <a:spLocks noChangeArrowheads="1"/>
            </p:cNvSpPr>
            <p:nvPr/>
          </p:nvSpPr>
          <p:spPr bwMode="auto">
            <a:xfrm>
              <a:off x="3163" y="250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71" name="Rectangle 59"/>
            <p:cNvSpPr>
              <a:spLocks noChangeArrowheads="1"/>
            </p:cNvSpPr>
            <p:nvPr/>
          </p:nvSpPr>
          <p:spPr bwMode="auto">
            <a:xfrm>
              <a:off x="2935" y="250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272" name="Rectangle 60"/>
            <p:cNvSpPr>
              <a:spLocks noChangeArrowheads="1"/>
            </p:cNvSpPr>
            <p:nvPr/>
          </p:nvSpPr>
          <p:spPr bwMode="auto">
            <a:xfrm>
              <a:off x="2514" y="250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73" name="Rectangle 61"/>
            <p:cNvSpPr>
              <a:spLocks noChangeArrowheads="1"/>
            </p:cNvSpPr>
            <p:nvPr/>
          </p:nvSpPr>
          <p:spPr bwMode="auto">
            <a:xfrm>
              <a:off x="2286" y="250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274" name="Rectangle 62"/>
            <p:cNvSpPr>
              <a:spLocks noChangeArrowheads="1"/>
            </p:cNvSpPr>
            <p:nvPr/>
          </p:nvSpPr>
          <p:spPr bwMode="auto">
            <a:xfrm>
              <a:off x="1893" y="2367"/>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75" name="Rectangle 63"/>
            <p:cNvSpPr>
              <a:spLocks noChangeArrowheads="1"/>
            </p:cNvSpPr>
            <p:nvPr/>
          </p:nvSpPr>
          <p:spPr bwMode="auto">
            <a:xfrm>
              <a:off x="1746" y="250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76" name="Rectangle 64"/>
            <p:cNvSpPr>
              <a:spLocks noChangeArrowheads="1"/>
            </p:cNvSpPr>
            <p:nvPr/>
          </p:nvSpPr>
          <p:spPr bwMode="auto">
            <a:xfrm>
              <a:off x="3125" y="216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77" name="Rectangle 65"/>
            <p:cNvSpPr>
              <a:spLocks noChangeArrowheads="1"/>
            </p:cNvSpPr>
            <p:nvPr/>
          </p:nvSpPr>
          <p:spPr bwMode="auto">
            <a:xfrm>
              <a:off x="2915" y="216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78" name="Rectangle 66"/>
            <p:cNvSpPr>
              <a:spLocks noChangeArrowheads="1"/>
            </p:cNvSpPr>
            <p:nvPr/>
          </p:nvSpPr>
          <p:spPr bwMode="auto">
            <a:xfrm>
              <a:off x="2509" y="216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79" name="Rectangle 67"/>
            <p:cNvSpPr>
              <a:spLocks noChangeArrowheads="1"/>
            </p:cNvSpPr>
            <p:nvPr/>
          </p:nvSpPr>
          <p:spPr bwMode="auto">
            <a:xfrm>
              <a:off x="2283" y="216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80" name="Rectangle 68"/>
            <p:cNvSpPr>
              <a:spLocks noChangeArrowheads="1"/>
            </p:cNvSpPr>
            <p:nvPr/>
          </p:nvSpPr>
          <p:spPr bwMode="auto">
            <a:xfrm>
              <a:off x="1893" y="2032"/>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81" name="Rectangle 69"/>
            <p:cNvSpPr>
              <a:spLocks noChangeArrowheads="1"/>
            </p:cNvSpPr>
            <p:nvPr/>
          </p:nvSpPr>
          <p:spPr bwMode="auto">
            <a:xfrm>
              <a:off x="1742" y="216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82" name="Rectangle 70"/>
            <p:cNvSpPr>
              <a:spLocks noChangeArrowheads="1"/>
            </p:cNvSpPr>
            <p:nvPr/>
          </p:nvSpPr>
          <p:spPr bwMode="auto">
            <a:xfrm>
              <a:off x="4062"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283" name="Rectangle 71"/>
            <p:cNvSpPr>
              <a:spLocks noChangeArrowheads="1"/>
            </p:cNvSpPr>
            <p:nvPr/>
          </p:nvSpPr>
          <p:spPr bwMode="auto">
            <a:xfrm>
              <a:off x="3595"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284" name="Rectangle 72"/>
            <p:cNvSpPr>
              <a:spLocks noChangeArrowheads="1"/>
            </p:cNvSpPr>
            <p:nvPr/>
          </p:nvSpPr>
          <p:spPr bwMode="auto">
            <a:xfrm>
              <a:off x="3358"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85" name="Rectangle 73"/>
            <p:cNvSpPr>
              <a:spLocks noChangeArrowheads="1"/>
            </p:cNvSpPr>
            <p:nvPr/>
          </p:nvSpPr>
          <p:spPr bwMode="auto">
            <a:xfrm>
              <a:off x="3148"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86" name="Rectangle 74"/>
            <p:cNvSpPr>
              <a:spLocks noChangeArrowheads="1"/>
            </p:cNvSpPr>
            <p:nvPr/>
          </p:nvSpPr>
          <p:spPr bwMode="auto">
            <a:xfrm>
              <a:off x="2731"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287" name="Rectangle 75"/>
            <p:cNvSpPr>
              <a:spLocks noChangeArrowheads="1"/>
            </p:cNvSpPr>
            <p:nvPr/>
          </p:nvSpPr>
          <p:spPr bwMode="auto">
            <a:xfrm>
              <a:off x="2494"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88" name="Rectangle 76"/>
            <p:cNvSpPr>
              <a:spLocks noChangeArrowheads="1"/>
            </p:cNvSpPr>
            <p:nvPr/>
          </p:nvSpPr>
          <p:spPr bwMode="auto">
            <a:xfrm>
              <a:off x="2283"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289" name="Rectangle 77"/>
            <p:cNvSpPr>
              <a:spLocks noChangeArrowheads="1"/>
            </p:cNvSpPr>
            <p:nvPr/>
          </p:nvSpPr>
          <p:spPr bwMode="auto">
            <a:xfrm>
              <a:off x="1893" y="1697"/>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90" name="Rectangle 78"/>
            <p:cNvSpPr>
              <a:spLocks noChangeArrowheads="1"/>
            </p:cNvSpPr>
            <p:nvPr/>
          </p:nvSpPr>
          <p:spPr bwMode="auto">
            <a:xfrm>
              <a:off x="1749" y="183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291" name="Rectangle 79"/>
            <p:cNvSpPr>
              <a:spLocks noChangeArrowheads="1"/>
            </p:cNvSpPr>
            <p:nvPr/>
          </p:nvSpPr>
          <p:spPr bwMode="auto">
            <a:xfrm>
              <a:off x="3426" y="2382"/>
              <a:ext cx="96"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92" name="Rectangle 80"/>
            <p:cNvSpPr>
              <a:spLocks noChangeArrowheads="1"/>
            </p:cNvSpPr>
            <p:nvPr/>
          </p:nvSpPr>
          <p:spPr bwMode="auto">
            <a:xfrm>
              <a:off x="3856" y="1712"/>
              <a:ext cx="96"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293" name="Rectangle 81"/>
            <p:cNvSpPr>
              <a:spLocks noChangeArrowheads="1"/>
            </p:cNvSpPr>
            <p:nvPr/>
          </p:nvSpPr>
          <p:spPr bwMode="auto">
            <a:xfrm>
              <a:off x="3292" y="236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294" name="Rectangle 82"/>
            <p:cNvSpPr>
              <a:spLocks noChangeArrowheads="1"/>
            </p:cNvSpPr>
            <p:nvPr/>
          </p:nvSpPr>
          <p:spPr bwMode="auto">
            <a:xfrm>
              <a:off x="2652" y="236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295" name="Rectangle 83"/>
            <p:cNvSpPr>
              <a:spLocks noChangeArrowheads="1"/>
            </p:cNvSpPr>
            <p:nvPr/>
          </p:nvSpPr>
          <p:spPr bwMode="auto">
            <a:xfrm>
              <a:off x="2003" y="236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296" name="Rectangle 84"/>
            <p:cNvSpPr>
              <a:spLocks noChangeArrowheads="1"/>
            </p:cNvSpPr>
            <p:nvPr/>
          </p:nvSpPr>
          <p:spPr bwMode="auto">
            <a:xfrm>
              <a:off x="2642" y="2025"/>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297" name="Rectangle 85"/>
            <p:cNvSpPr>
              <a:spLocks noChangeArrowheads="1"/>
            </p:cNvSpPr>
            <p:nvPr/>
          </p:nvSpPr>
          <p:spPr bwMode="auto">
            <a:xfrm>
              <a:off x="2003" y="2025"/>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298" name="Rectangle 86"/>
            <p:cNvSpPr>
              <a:spLocks noChangeArrowheads="1"/>
            </p:cNvSpPr>
            <p:nvPr/>
          </p:nvSpPr>
          <p:spPr bwMode="auto">
            <a:xfrm>
              <a:off x="3722" y="169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299" name="Rectangle 87"/>
            <p:cNvSpPr>
              <a:spLocks noChangeArrowheads="1"/>
            </p:cNvSpPr>
            <p:nvPr/>
          </p:nvSpPr>
          <p:spPr bwMode="auto">
            <a:xfrm>
              <a:off x="2867" y="169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300" name="Rectangle 88"/>
            <p:cNvSpPr>
              <a:spLocks noChangeArrowheads="1"/>
            </p:cNvSpPr>
            <p:nvPr/>
          </p:nvSpPr>
          <p:spPr bwMode="auto">
            <a:xfrm>
              <a:off x="2003" y="169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301" name="Rectangle 89"/>
            <p:cNvSpPr>
              <a:spLocks noChangeArrowheads="1"/>
            </p:cNvSpPr>
            <p:nvPr/>
          </p:nvSpPr>
          <p:spPr bwMode="auto">
            <a:xfrm>
              <a:off x="1829" y="2354"/>
              <a:ext cx="62"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302" name="Rectangle 90"/>
            <p:cNvSpPr>
              <a:spLocks noChangeArrowheads="1"/>
            </p:cNvSpPr>
            <p:nvPr/>
          </p:nvSpPr>
          <p:spPr bwMode="auto">
            <a:xfrm>
              <a:off x="1829" y="2019"/>
              <a:ext cx="62"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303" name="Rectangle 91"/>
            <p:cNvSpPr>
              <a:spLocks noChangeArrowheads="1"/>
            </p:cNvSpPr>
            <p:nvPr/>
          </p:nvSpPr>
          <p:spPr bwMode="auto">
            <a:xfrm>
              <a:off x="1829" y="1684"/>
              <a:ext cx="62"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304" name="Line 92"/>
            <p:cNvSpPr>
              <a:spLocks noChangeShapeType="1"/>
            </p:cNvSpPr>
            <p:nvPr/>
          </p:nvSpPr>
          <p:spPr bwMode="auto">
            <a:xfrm>
              <a:off x="2569" y="1727"/>
              <a:ext cx="215" cy="1"/>
            </a:xfrm>
            <a:prstGeom prst="line">
              <a:avLst/>
            </a:prstGeom>
            <a:noFill/>
            <a:ln w="6350">
              <a:solidFill>
                <a:srgbClr val="000000"/>
              </a:solidFill>
              <a:round/>
            </a:ln>
          </p:spPr>
          <p:txBody>
            <a:bodyPr/>
            <a:lstStyle/>
            <a:p>
              <a:endParaRPr lang="zh-CN" altLang="en-US"/>
            </a:p>
          </p:txBody>
        </p:sp>
        <p:sp>
          <p:nvSpPr>
            <p:cNvPr id="46305" name="Line 93"/>
            <p:cNvSpPr>
              <a:spLocks noChangeShapeType="1"/>
            </p:cNvSpPr>
            <p:nvPr/>
          </p:nvSpPr>
          <p:spPr bwMode="auto">
            <a:xfrm>
              <a:off x="3456" y="1727"/>
              <a:ext cx="215" cy="1"/>
            </a:xfrm>
            <a:prstGeom prst="line">
              <a:avLst/>
            </a:prstGeom>
            <a:noFill/>
            <a:ln w="6350">
              <a:solidFill>
                <a:srgbClr val="000000"/>
              </a:solidFill>
              <a:round/>
            </a:ln>
          </p:spPr>
          <p:txBody>
            <a:bodyPr/>
            <a:lstStyle/>
            <a:p>
              <a:endParaRPr lang="zh-CN" altLang="en-US"/>
            </a:p>
          </p:txBody>
        </p:sp>
      </p:grpSp>
      <p:sp>
        <p:nvSpPr>
          <p:cNvPr id="202846" name="Text Box 94"/>
          <p:cNvSpPr txBox="1">
            <a:spLocks noChangeArrowheads="1"/>
          </p:cNvSpPr>
          <p:nvPr/>
        </p:nvSpPr>
        <p:spPr bwMode="auto">
          <a:xfrm>
            <a:off x="820738" y="509588"/>
            <a:ext cx="5719762"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4</a:t>
            </a:r>
            <a:r>
              <a:rPr kumimoji="1" lang="en-US" altLang="zh-CN" sz="2400" b="1" dirty="0">
                <a:latin typeface="宋体" panose="02010600030101010101" pitchFamily="2" charset="-122"/>
              </a:rPr>
              <a:t>) </a:t>
            </a:r>
            <a:r>
              <a:rPr kumimoji="1" lang="zh-CN" altLang="en-US" sz="2400" b="1" dirty="0">
                <a:latin typeface="Times New Roman" panose="02020603050405020304" pitchFamily="18" charset="0"/>
              </a:rPr>
              <a:t>选择触发器类型，并求驱动方程。</a:t>
            </a:r>
            <a:endParaRPr kumimoji="1" lang="zh-CN" altLang="en-US" sz="2400" b="1" dirty="0">
              <a:latin typeface="Times New Roman" panose="02020603050405020304" pitchFamily="18" charset="0"/>
            </a:endParaRPr>
          </a:p>
        </p:txBody>
      </p:sp>
      <p:sp>
        <p:nvSpPr>
          <p:cNvPr id="202847" name="AutoShape 95"/>
          <p:cNvSpPr>
            <a:spLocks noChangeArrowheads="1"/>
          </p:cNvSpPr>
          <p:nvPr/>
        </p:nvSpPr>
        <p:spPr bwMode="auto">
          <a:xfrm>
            <a:off x="1649413" y="1408113"/>
            <a:ext cx="5202237" cy="758825"/>
          </a:xfrm>
          <a:prstGeom prst="wedgeRectCallout">
            <a:avLst>
              <a:gd name="adj1" fmla="val -34713"/>
              <a:gd name="adj2" fmla="val -99583"/>
            </a:avLst>
          </a:prstGeom>
          <a:solidFill>
            <a:srgbClr val="CCECFF"/>
          </a:solidFill>
          <a:ln w="9525">
            <a:solidFill>
              <a:schemeClr val="tx1"/>
            </a:solidFill>
            <a:miter lim="800000"/>
          </a:ln>
        </p:spPr>
        <p:txBody>
          <a:bodyPr lIns="0" tIns="0" rIns="0" bIns="0"/>
          <a:lstStyle/>
          <a:p>
            <a:pPr>
              <a:spcBef>
                <a:spcPct val="3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由于 </a:t>
            </a:r>
            <a:r>
              <a:rPr kumimoji="1" lang="en-US" altLang="zh-CN" sz="2400" b="1" i="1">
                <a:latin typeface="Times New Roman" panose="02020603050405020304" pitchFamily="18" charset="0"/>
              </a:rPr>
              <a:t>JK</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触发器的使用比较灵活，由此设计中多选用 </a:t>
            </a:r>
            <a:r>
              <a:rPr kumimoji="1" lang="en-US" altLang="zh-CN" sz="2400" b="1" i="1">
                <a:latin typeface="Times New Roman" panose="02020603050405020304" pitchFamily="18" charset="0"/>
              </a:rPr>
              <a:t>JK</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触发器。</a:t>
            </a:r>
            <a:endParaRPr kumimoji="1" lang="zh-CN" altLang="en-US" sz="2400" b="1" baseline="30000">
              <a:solidFill>
                <a:srgbClr val="FF3300"/>
              </a:solidFill>
              <a:latin typeface="Times New Roman" panose="02020603050405020304" pitchFamily="18" charset="0"/>
            </a:endParaRPr>
          </a:p>
        </p:txBody>
      </p:sp>
      <p:sp>
        <p:nvSpPr>
          <p:cNvPr id="202848" name="Rectangle 96"/>
          <p:cNvSpPr>
            <a:spLocks noChangeArrowheads="1"/>
          </p:cNvSpPr>
          <p:nvPr/>
        </p:nvSpPr>
        <p:spPr bwMode="auto">
          <a:xfrm>
            <a:off x="1370013" y="995363"/>
            <a:ext cx="5778500" cy="1219200"/>
          </a:xfrm>
          <a:prstGeom prst="rect">
            <a:avLst/>
          </a:prstGeom>
          <a:solidFill>
            <a:schemeClr val="bg1"/>
          </a:solidFill>
          <a:ln w="9525">
            <a:noFill/>
            <a:miter lim="800000"/>
          </a:ln>
        </p:spPr>
        <p:txBody>
          <a:bodyPr anchor="ctr">
            <a:spAutoFit/>
          </a:bodyPr>
          <a:lstStyle/>
          <a:p>
            <a:endParaRPr lang="zh-CN" altLang="en-US"/>
          </a:p>
        </p:txBody>
      </p:sp>
      <p:grpSp>
        <p:nvGrpSpPr>
          <p:cNvPr id="3" name="Group 97"/>
          <p:cNvGrpSpPr/>
          <p:nvPr/>
        </p:nvGrpSpPr>
        <p:grpSpPr bwMode="auto">
          <a:xfrm>
            <a:off x="1393825" y="1042988"/>
            <a:ext cx="7056437" cy="1004887"/>
            <a:chOff x="878" y="657"/>
            <a:chExt cx="4445" cy="633"/>
          </a:xfrm>
        </p:grpSpPr>
        <p:sp>
          <p:nvSpPr>
            <p:cNvPr id="46212" name="Text Box 98"/>
            <p:cNvSpPr txBox="1">
              <a:spLocks noChangeArrowheads="1"/>
            </p:cNvSpPr>
            <p:nvPr/>
          </p:nvSpPr>
          <p:spPr bwMode="auto">
            <a:xfrm>
              <a:off x="878" y="657"/>
              <a:ext cx="4445" cy="633"/>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选用 </a:t>
              </a:r>
              <a:r>
                <a:rPr kumimoji="1" lang="en-US" altLang="zh-CN" sz="2400" b="1" i="1" dirty="0">
                  <a:latin typeface="Times New Roman" panose="02020603050405020304" pitchFamily="18" charset="0"/>
                </a:rPr>
                <a:t>JK</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触发器。其特性方程为 </a:t>
              </a:r>
              <a:r>
                <a:rPr kumimoji="1" lang="en-US" altLang="zh-CN" sz="2400" b="1" i="1" dirty="0">
                  <a:latin typeface="Times New Roman" panose="02020603050405020304" pitchFamily="18" charset="0"/>
                </a:rPr>
                <a:t>Q</a:t>
              </a:r>
              <a:r>
                <a:rPr kumimoji="1" lang="en-US" altLang="zh-CN" sz="2400" b="1" i="1" baseline="30000" dirty="0">
                  <a:latin typeface="Times New Roman" panose="02020603050405020304" pitchFamily="18" charset="0"/>
                </a:rPr>
                <a:t>n</a:t>
              </a:r>
              <a:r>
                <a:rPr kumimoji="1" lang="en-US" altLang="zh-CN" sz="2400" b="1" baseline="30000" dirty="0">
                  <a:latin typeface="Times New Roman" panose="02020603050405020304" pitchFamily="18" charset="0"/>
                </a:rPr>
                <a:t>+1 </a:t>
              </a:r>
              <a:r>
                <a:rPr kumimoji="1" lang="en-US" altLang="zh-CN" sz="2400" b="1" dirty="0">
                  <a:latin typeface="Times New Roman" panose="02020603050405020304" pitchFamily="18" charset="0"/>
                </a:rPr>
                <a:t>= </a:t>
              </a:r>
              <a:r>
                <a:rPr kumimoji="1" lang="en-US" altLang="zh-CN" sz="2400" b="1" i="1" dirty="0" err="1">
                  <a:solidFill>
                    <a:srgbClr val="FF3300"/>
                  </a:solidFill>
                  <a:latin typeface="Times New Roman" panose="02020603050405020304" pitchFamily="18" charset="0"/>
                </a:rPr>
                <a:t>J</a:t>
              </a:r>
              <a:r>
                <a:rPr kumimoji="1" lang="en-US" altLang="zh-CN" sz="2400" b="1" i="1" dirty="0" err="1">
                  <a:latin typeface="Times New Roman" panose="02020603050405020304" pitchFamily="18" charset="0"/>
                </a:rPr>
                <a:t>Q</a:t>
              </a:r>
              <a:r>
                <a:rPr kumimoji="1" lang="en-US" altLang="zh-CN" sz="2400" b="1" i="1" baseline="30000" dirty="0" err="1">
                  <a:latin typeface="Times New Roman" panose="02020603050405020304" pitchFamily="18" charset="0"/>
                </a:rPr>
                <a:t>n</a:t>
              </a:r>
              <a:r>
                <a:rPr kumimoji="1" lang="en-US" altLang="zh-CN" sz="2400" b="1" dirty="0">
                  <a:latin typeface="Times New Roman" panose="02020603050405020304" pitchFamily="18" charset="0"/>
                </a:rPr>
                <a:t> +</a:t>
              </a:r>
              <a:r>
                <a:rPr kumimoji="1" lang="en-US" altLang="zh-CN" sz="2400" b="1" i="1" dirty="0" err="1">
                  <a:solidFill>
                    <a:srgbClr val="00CC00"/>
                  </a:solidFill>
                  <a:latin typeface="Times New Roman" panose="02020603050405020304" pitchFamily="18" charset="0"/>
                </a:rPr>
                <a:t>K</a:t>
              </a:r>
              <a:r>
                <a:rPr kumimoji="1" lang="en-US" altLang="zh-CN" sz="2400" b="1" i="1" dirty="0" err="1">
                  <a:latin typeface="Times New Roman" panose="02020603050405020304" pitchFamily="18" charset="0"/>
                </a:rPr>
                <a:t>Q</a:t>
              </a:r>
              <a:r>
                <a:rPr kumimoji="1" lang="en-US" altLang="zh-CN" sz="2400" b="1" i="1" baseline="30000" dirty="0" err="1">
                  <a:latin typeface="Times New Roman" panose="02020603050405020304" pitchFamily="18" charset="0"/>
                </a:rPr>
                <a:t>n</a:t>
              </a:r>
              <a:r>
                <a:rPr kumimoji="1" lang="en-US" altLang="zh-CN" sz="2400" b="1" i="1" dirty="0">
                  <a:latin typeface="Times New Roman" panose="02020603050405020304" pitchFamily="18" charset="0"/>
                </a:rPr>
                <a:t> </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a:spcBef>
                  <a:spcPct val="50000"/>
                </a:spcBef>
              </a:pPr>
              <a:r>
                <a:rPr kumimoji="1" lang="zh-CN" altLang="en-US" sz="2400" b="1" dirty="0">
                  <a:latin typeface="Times New Roman" panose="02020603050405020304" pitchFamily="18" charset="0"/>
                </a:rPr>
                <a:t>将它与状态方程进行比较，可得驱动方程</a:t>
              </a:r>
              <a:endParaRPr kumimoji="1" lang="zh-CN" altLang="en-US" sz="2400" b="1" dirty="0">
                <a:latin typeface="Times New Roman" panose="02020603050405020304" pitchFamily="18" charset="0"/>
              </a:endParaRPr>
            </a:p>
          </p:txBody>
        </p:sp>
        <p:sp>
          <p:nvSpPr>
            <p:cNvPr id="46213" name="Line 99"/>
            <p:cNvSpPr>
              <a:spLocks noChangeShapeType="1"/>
            </p:cNvSpPr>
            <p:nvPr/>
          </p:nvSpPr>
          <p:spPr bwMode="auto">
            <a:xfrm>
              <a:off x="4264" y="704"/>
              <a:ext cx="175" cy="0"/>
            </a:xfrm>
            <a:prstGeom prst="line">
              <a:avLst/>
            </a:prstGeom>
            <a:noFill/>
            <a:ln w="19050">
              <a:solidFill>
                <a:schemeClr val="tx1"/>
              </a:solidFill>
              <a:round/>
            </a:ln>
          </p:spPr>
          <p:txBody>
            <a:bodyPr>
              <a:spAutoFit/>
            </a:bodyPr>
            <a:lstStyle/>
            <a:p>
              <a:endParaRPr lang="zh-CN" altLang="en-US"/>
            </a:p>
          </p:txBody>
        </p:sp>
        <p:sp>
          <p:nvSpPr>
            <p:cNvPr id="46214" name="Line 100"/>
            <p:cNvSpPr>
              <a:spLocks noChangeShapeType="1"/>
            </p:cNvSpPr>
            <p:nvPr/>
          </p:nvSpPr>
          <p:spPr bwMode="auto">
            <a:xfrm>
              <a:off x="4617" y="696"/>
              <a:ext cx="158" cy="0"/>
            </a:xfrm>
            <a:prstGeom prst="line">
              <a:avLst/>
            </a:prstGeom>
            <a:noFill/>
            <a:ln w="19050">
              <a:solidFill>
                <a:srgbClr val="00CC00"/>
              </a:solidFill>
              <a:round/>
            </a:ln>
          </p:spPr>
          <p:txBody>
            <a:bodyPr>
              <a:spAutoFit/>
            </a:bodyPr>
            <a:lstStyle/>
            <a:p>
              <a:endParaRPr lang="zh-CN" altLang="en-US"/>
            </a:p>
          </p:txBody>
        </p:sp>
      </p:grpSp>
      <p:sp>
        <p:nvSpPr>
          <p:cNvPr id="202853" name="Rectangle 101"/>
          <p:cNvSpPr>
            <a:spLocks noChangeArrowheads="1"/>
          </p:cNvSpPr>
          <p:nvPr/>
        </p:nvSpPr>
        <p:spPr bwMode="auto">
          <a:xfrm>
            <a:off x="1862138" y="3621088"/>
            <a:ext cx="5778500" cy="2119312"/>
          </a:xfrm>
          <a:prstGeom prst="rect">
            <a:avLst/>
          </a:prstGeom>
          <a:solidFill>
            <a:schemeClr val="bg1"/>
          </a:solidFill>
          <a:ln w="9525">
            <a:noFill/>
            <a:miter lim="800000"/>
          </a:ln>
        </p:spPr>
        <p:txBody>
          <a:bodyPr anchor="ctr">
            <a:spAutoFit/>
          </a:bodyPr>
          <a:lstStyle/>
          <a:p>
            <a:endParaRPr lang="zh-CN" altLang="en-US"/>
          </a:p>
        </p:txBody>
      </p:sp>
      <p:sp>
        <p:nvSpPr>
          <p:cNvPr id="202854" name="Text Box 102"/>
          <p:cNvSpPr txBox="1">
            <a:spLocks noChangeArrowheads="1"/>
          </p:cNvSpPr>
          <p:nvPr/>
        </p:nvSpPr>
        <p:spPr bwMode="auto">
          <a:xfrm>
            <a:off x="811213" y="2863850"/>
            <a:ext cx="3430587" cy="822325"/>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5</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根据驱动方程和输 </a:t>
            </a:r>
            <a:br>
              <a:rPr kumimoji="1" lang="zh-CN" altLang="en-US" sz="2400" b="1" dirty="0">
                <a:latin typeface="Times New Roman" panose="02020603050405020304" pitchFamily="18" charset="0"/>
              </a:rPr>
            </a:br>
            <a:r>
              <a:rPr kumimoji="1" lang="zh-CN" altLang="en-US" sz="2400" b="1" dirty="0">
                <a:latin typeface="Times New Roman" panose="02020603050405020304" pitchFamily="18" charset="0"/>
              </a:rPr>
              <a:t>       出方程画逻辑图。</a:t>
            </a:r>
            <a:endParaRPr kumimoji="1" lang="zh-CN" altLang="en-US" sz="2400" b="1" dirty="0">
              <a:latin typeface="Times New Roman" panose="02020603050405020304" pitchFamily="18" charset="0"/>
            </a:endParaRPr>
          </a:p>
        </p:txBody>
      </p:sp>
      <p:grpSp>
        <p:nvGrpSpPr>
          <p:cNvPr id="4" name="Group 103"/>
          <p:cNvGrpSpPr/>
          <p:nvPr/>
        </p:nvGrpSpPr>
        <p:grpSpPr bwMode="auto">
          <a:xfrm>
            <a:off x="4533900" y="2089150"/>
            <a:ext cx="3086100" cy="1474788"/>
            <a:chOff x="2856" y="1316"/>
            <a:chExt cx="1944" cy="929"/>
          </a:xfrm>
        </p:grpSpPr>
        <p:sp>
          <p:nvSpPr>
            <p:cNvPr id="46166" name="AutoShape 104"/>
            <p:cNvSpPr/>
            <p:nvPr/>
          </p:nvSpPr>
          <p:spPr bwMode="auto">
            <a:xfrm>
              <a:off x="2856" y="1384"/>
              <a:ext cx="122" cy="795"/>
            </a:xfrm>
            <a:prstGeom prst="leftBrace">
              <a:avLst>
                <a:gd name="adj1" fmla="val 54303"/>
                <a:gd name="adj2" fmla="val 50000"/>
              </a:avLst>
            </a:prstGeom>
            <a:noFill/>
            <a:ln w="28575">
              <a:solidFill>
                <a:schemeClr val="tx1"/>
              </a:solidFill>
              <a:round/>
            </a:ln>
          </p:spPr>
          <p:txBody>
            <a:bodyPr wrap="none" anchor="ctr">
              <a:spAutoFit/>
            </a:bodyPr>
            <a:lstStyle/>
            <a:p>
              <a:endParaRPr lang="zh-CN" altLang="en-US"/>
            </a:p>
          </p:txBody>
        </p:sp>
        <p:sp>
          <p:nvSpPr>
            <p:cNvPr id="46167" name="Rectangle 105"/>
            <p:cNvSpPr>
              <a:spLocks noChangeArrowheads="1"/>
            </p:cNvSpPr>
            <p:nvPr/>
          </p:nvSpPr>
          <p:spPr bwMode="auto">
            <a:xfrm>
              <a:off x="3022" y="1329"/>
              <a:ext cx="866" cy="261"/>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46168" name="Rectangle 106"/>
            <p:cNvSpPr>
              <a:spLocks noChangeArrowheads="1"/>
            </p:cNvSpPr>
            <p:nvPr/>
          </p:nvSpPr>
          <p:spPr bwMode="auto">
            <a:xfrm>
              <a:off x="4173" y="1322"/>
              <a:ext cx="627" cy="261"/>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46169" name="Rectangle 107"/>
            <p:cNvSpPr>
              <a:spLocks noChangeArrowheads="1"/>
            </p:cNvSpPr>
            <p:nvPr/>
          </p:nvSpPr>
          <p:spPr bwMode="auto">
            <a:xfrm>
              <a:off x="3004" y="1643"/>
              <a:ext cx="884" cy="261"/>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46170" name="Rectangle 108"/>
            <p:cNvSpPr>
              <a:spLocks noChangeArrowheads="1"/>
            </p:cNvSpPr>
            <p:nvPr/>
          </p:nvSpPr>
          <p:spPr bwMode="auto">
            <a:xfrm>
              <a:off x="3013" y="1956"/>
              <a:ext cx="875" cy="261"/>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46171" name="Rectangle 109"/>
            <p:cNvSpPr>
              <a:spLocks noChangeArrowheads="1"/>
            </p:cNvSpPr>
            <p:nvPr/>
          </p:nvSpPr>
          <p:spPr bwMode="auto">
            <a:xfrm>
              <a:off x="4181" y="1645"/>
              <a:ext cx="619" cy="261"/>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46172" name="Rectangle 110"/>
            <p:cNvSpPr>
              <a:spLocks noChangeArrowheads="1"/>
            </p:cNvSpPr>
            <p:nvPr/>
          </p:nvSpPr>
          <p:spPr bwMode="auto">
            <a:xfrm>
              <a:off x="4172" y="1976"/>
              <a:ext cx="628" cy="261"/>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46173" name="Line 111"/>
            <p:cNvSpPr>
              <a:spLocks noChangeShapeType="1"/>
            </p:cNvSpPr>
            <p:nvPr/>
          </p:nvSpPr>
          <p:spPr bwMode="auto">
            <a:xfrm>
              <a:off x="3420" y="1975"/>
              <a:ext cx="215" cy="1"/>
            </a:xfrm>
            <a:prstGeom prst="line">
              <a:avLst/>
            </a:prstGeom>
            <a:noFill/>
            <a:ln w="6350">
              <a:solidFill>
                <a:srgbClr val="000000"/>
              </a:solidFill>
              <a:round/>
            </a:ln>
          </p:spPr>
          <p:txBody>
            <a:bodyPr/>
            <a:lstStyle/>
            <a:p>
              <a:endParaRPr lang="zh-CN" altLang="en-US"/>
            </a:p>
          </p:txBody>
        </p:sp>
        <p:sp>
          <p:nvSpPr>
            <p:cNvPr id="46174" name="Rectangle 112"/>
            <p:cNvSpPr>
              <a:spLocks noChangeArrowheads="1"/>
            </p:cNvSpPr>
            <p:nvPr/>
          </p:nvSpPr>
          <p:spPr bwMode="auto">
            <a:xfrm>
              <a:off x="4579" y="1992"/>
              <a:ext cx="96"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175" name="Rectangle 113"/>
            <p:cNvSpPr>
              <a:spLocks noChangeArrowheads="1"/>
            </p:cNvSpPr>
            <p:nvPr/>
          </p:nvSpPr>
          <p:spPr bwMode="auto">
            <a:xfrm>
              <a:off x="3936" y="1968"/>
              <a:ext cx="48"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46176" name="Rectangle 114"/>
            <p:cNvSpPr>
              <a:spLocks noChangeArrowheads="1"/>
            </p:cNvSpPr>
            <p:nvPr/>
          </p:nvSpPr>
          <p:spPr bwMode="auto">
            <a:xfrm>
              <a:off x="3936" y="1632"/>
              <a:ext cx="48"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46177" name="Rectangle 115"/>
            <p:cNvSpPr>
              <a:spLocks noChangeArrowheads="1"/>
            </p:cNvSpPr>
            <p:nvPr/>
          </p:nvSpPr>
          <p:spPr bwMode="auto">
            <a:xfrm>
              <a:off x="4573" y="1338"/>
              <a:ext cx="96"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178" name="Rectangle 116"/>
            <p:cNvSpPr>
              <a:spLocks noChangeArrowheads="1"/>
            </p:cNvSpPr>
            <p:nvPr/>
          </p:nvSpPr>
          <p:spPr bwMode="auto">
            <a:xfrm>
              <a:off x="3936" y="1338"/>
              <a:ext cx="48"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46179" name="Rectangle 117"/>
            <p:cNvSpPr>
              <a:spLocks noChangeArrowheads="1"/>
            </p:cNvSpPr>
            <p:nvPr/>
          </p:nvSpPr>
          <p:spPr bwMode="auto">
            <a:xfrm>
              <a:off x="4322" y="211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180" name="Rectangle 118"/>
            <p:cNvSpPr>
              <a:spLocks noChangeArrowheads="1"/>
            </p:cNvSpPr>
            <p:nvPr/>
          </p:nvSpPr>
          <p:spPr bwMode="auto">
            <a:xfrm>
              <a:off x="3547" y="2111"/>
              <a:ext cx="56" cy="134"/>
            </a:xfrm>
            <a:prstGeom prst="rect">
              <a:avLst/>
            </a:prstGeom>
            <a:noFill/>
            <a:ln w="9525">
              <a:noFill/>
              <a:miter lim="800000"/>
            </a:ln>
          </p:spPr>
          <p:txBody>
            <a:bodyPr wrap="none" lIns="0" tIns="0" rIns="0" bIns="0">
              <a:spAutoFit/>
            </a:bodyPr>
            <a:lstStyle/>
            <a:p>
              <a:r>
                <a:rPr kumimoji="1" lang="en-US" altLang="zh-CN" sz="1400" b="1" dirty="0">
                  <a:solidFill>
                    <a:srgbClr val="000000"/>
                  </a:solidFill>
                  <a:latin typeface="Times New Roman" panose="02020603050405020304" pitchFamily="18" charset="0"/>
                </a:rPr>
                <a:t>2</a:t>
              </a:r>
              <a:endParaRPr kumimoji="1" lang="en-US" altLang="zh-CN" sz="2400" dirty="0">
                <a:latin typeface="Times New Roman" panose="02020603050405020304" pitchFamily="18" charset="0"/>
              </a:endParaRPr>
            </a:p>
          </p:txBody>
        </p:sp>
        <p:sp>
          <p:nvSpPr>
            <p:cNvPr id="46181" name="Rectangle 119"/>
            <p:cNvSpPr>
              <a:spLocks noChangeArrowheads="1"/>
            </p:cNvSpPr>
            <p:nvPr/>
          </p:nvSpPr>
          <p:spPr bwMode="auto">
            <a:xfrm>
              <a:off x="3137" y="2111"/>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182" name="Rectangle 120"/>
            <p:cNvSpPr>
              <a:spLocks noChangeArrowheads="1"/>
            </p:cNvSpPr>
            <p:nvPr/>
          </p:nvSpPr>
          <p:spPr bwMode="auto">
            <a:xfrm>
              <a:off x="4704" y="1776"/>
              <a:ext cx="56" cy="134"/>
            </a:xfrm>
            <a:prstGeom prst="rect">
              <a:avLst/>
            </a:prstGeom>
            <a:noFill/>
            <a:ln w="9525">
              <a:noFill/>
              <a:miter lim="800000"/>
            </a:ln>
          </p:spPr>
          <p:txBody>
            <a:bodyPr wrap="none" lIns="0" tIns="0" rIns="0" bIns="0">
              <a:spAutoFit/>
            </a:bodyPr>
            <a:lstStyle/>
            <a:p>
              <a:r>
                <a:rPr kumimoji="1" lang="en-US" altLang="zh-CN" sz="1400" b="1" dirty="0">
                  <a:solidFill>
                    <a:srgbClr val="000000"/>
                  </a:solidFill>
                  <a:latin typeface="Times New Roman" panose="02020603050405020304" pitchFamily="18" charset="0"/>
                </a:rPr>
                <a:t>0</a:t>
              </a:r>
              <a:endParaRPr kumimoji="1" lang="en-US" altLang="zh-CN" sz="2400" dirty="0">
                <a:latin typeface="Times New Roman" panose="02020603050405020304" pitchFamily="18" charset="0"/>
              </a:endParaRPr>
            </a:p>
          </p:txBody>
        </p:sp>
        <p:sp>
          <p:nvSpPr>
            <p:cNvPr id="46183" name="Rectangle 121"/>
            <p:cNvSpPr>
              <a:spLocks noChangeArrowheads="1"/>
            </p:cNvSpPr>
            <p:nvPr/>
          </p:nvSpPr>
          <p:spPr bwMode="auto">
            <a:xfrm>
              <a:off x="4313" y="177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184" name="Rectangle 122"/>
            <p:cNvSpPr>
              <a:spLocks noChangeArrowheads="1"/>
            </p:cNvSpPr>
            <p:nvPr/>
          </p:nvSpPr>
          <p:spPr bwMode="auto">
            <a:xfrm>
              <a:off x="3523" y="177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6185" name="Rectangle 123"/>
            <p:cNvSpPr>
              <a:spLocks noChangeArrowheads="1"/>
            </p:cNvSpPr>
            <p:nvPr/>
          </p:nvSpPr>
          <p:spPr bwMode="auto">
            <a:xfrm>
              <a:off x="3132" y="1776"/>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46186" name="Rectangle 124"/>
            <p:cNvSpPr>
              <a:spLocks noChangeArrowheads="1"/>
            </p:cNvSpPr>
            <p:nvPr/>
          </p:nvSpPr>
          <p:spPr bwMode="auto">
            <a:xfrm>
              <a:off x="4317" y="1457"/>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187" name="Rectangle 125"/>
            <p:cNvSpPr>
              <a:spLocks noChangeArrowheads="1"/>
            </p:cNvSpPr>
            <p:nvPr/>
          </p:nvSpPr>
          <p:spPr bwMode="auto">
            <a:xfrm>
              <a:off x="3755" y="1457"/>
              <a:ext cx="56" cy="134"/>
            </a:xfrm>
            <a:prstGeom prst="rect">
              <a:avLst/>
            </a:prstGeom>
            <a:noFill/>
            <a:ln w="9525">
              <a:noFill/>
              <a:miter lim="800000"/>
            </a:ln>
          </p:spPr>
          <p:txBody>
            <a:bodyPr wrap="none" lIns="0" tIns="0" rIns="0" bIns="0">
              <a:spAutoFit/>
            </a:bodyPr>
            <a:lstStyle/>
            <a:p>
              <a:r>
                <a:rPr kumimoji="1" lang="en-US" altLang="zh-CN" sz="1400" b="1" dirty="0">
                  <a:solidFill>
                    <a:srgbClr val="000000"/>
                  </a:solidFill>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46188" name="Rectangle 126"/>
            <p:cNvSpPr>
              <a:spLocks noChangeArrowheads="1"/>
            </p:cNvSpPr>
            <p:nvPr/>
          </p:nvSpPr>
          <p:spPr bwMode="auto">
            <a:xfrm>
              <a:off x="3544" y="1457"/>
              <a:ext cx="56" cy="134"/>
            </a:xfrm>
            <a:prstGeom prst="rect">
              <a:avLst/>
            </a:prstGeom>
            <a:noFill/>
            <a:ln w="9525">
              <a:noFill/>
              <a:miter lim="800000"/>
            </a:ln>
          </p:spPr>
          <p:txBody>
            <a:bodyPr wrap="none" lIns="0" tIns="0" rIns="0" bIns="0">
              <a:spAutoFit/>
            </a:bodyPr>
            <a:lstStyle/>
            <a:p>
              <a:r>
                <a:rPr kumimoji="1" lang="en-US" altLang="zh-CN" sz="1400" b="1" dirty="0">
                  <a:solidFill>
                    <a:srgbClr val="000000"/>
                  </a:solidFill>
                  <a:latin typeface="Times New Roman" panose="02020603050405020304" pitchFamily="18" charset="0"/>
                </a:rPr>
                <a:t>0</a:t>
              </a:r>
              <a:endParaRPr kumimoji="1" lang="en-US" altLang="zh-CN" sz="2400" dirty="0">
                <a:latin typeface="Times New Roman" panose="02020603050405020304" pitchFamily="18" charset="0"/>
              </a:endParaRPr>
            </a:p>
          </p:txBody>
        </p:sp>
        <p:sp>
          <p:nvSpPr>
            <p:cNvPr id="46189" name="Rectangle 127"/>
            <p:cNvSpPr>
              <a:spLocks noChangeArrowheads="1"/>
            </p:cNvSpPr>
            <p:nvPr/>
          </p:nvSpPr>
          <p:spPr bwMode="auto">
            <a:xfrm>
              <a:off x="3139" y="1457"/>
              <a:ext cx="56" cy="134"/>
            </a:xfrm>
            <a:prstGeom prst="rect">
              <a:avLst/>
            </a:prstGeom>
            <a:noFill/>
            <a:ln w="9525">
              <a:noFill/>
              <a:miter lim="800000"/>
            </a:ln>
          </p:spPr>
          <p:txBody>
            <a:bodyPr wrap="none" lIns="0" tIns="0" rIns="0" bIns="0">
              <a:spAutoFit/>
            </a:bodyPr>
            <a:lstStyle/>
            <a:p>
              <a:r>
                <a:rPr kumimoji="1" lang="en-US" altLang="zh-CN" sz="1400" b="1">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6190" name="Rectangle 128"/>
            <p:cNvSpPr>
              <a:spLocks noChangeArrowheads="1"/>
            </p:cNvSpPr>
            <p:nvPr/>
          </p:nvSpPr>
          <p:spPr bwMode="auto">
            <a:xfrm>
              <a:off x="4437" y="197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191" name="Rectangle 129"/>
            <p:cNvSpPr>
              <a:spLocks noChangeArrowheads="1"/>
            </p:cNvSpPr>
            <p:nvPr/>
          </p:nvSpPr>
          <p:spPr bwMode="auto">
            <a:xfrm>
              <a:off x="3264" y="1970"/>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192" name="Rectangle 130"/>
            <p:cNvSpPr>
              <a:spLocks noChangeArrowheads="1"/>
            </p:cNvSpPr>
            <p:nvPr/>
          </p:nvSpPr>
          <p:spPr bwMode="auto">
            <a:xfrm>
              <a:off x="4423" y="1635"/>
              <a:ext cx="105" cy="230"/>
            </a:xfrm>
            <a:prstGeom prst="rect">
              <a:avLst/>
            </a:prstGeom>
            <a:noFill/>
            <a:ln w="9525">
              <a:noFill/>
              <a:miter lim="800000"/>
            </a:ln>
          </p:spPr>
          <p:txBody>
            <a:bodyPr wrap="none" lIns="0" tIns="0" rIns="0" bIns="0">
              <a:spAutoFit/>
            </a:bodyPr>
            <a:lstStyle/>
            <a:p>
              <a:r>
                <a:rPr kumimoji="1" lang="en-US" altLang="zh-CN" sz="2400" b="1" dirty="0">
                  <a:solidFill>
                    <a:srgbClr val="000000"/>
                  </a:solidFill>
                  <a:latin typeface="Symbol" panose="05050102010706020507" pitchFamily="18" charset="2"/>
                </a:rPr>
                <a:t>=</a:t>
              </a:r>
              <a:endParaRPr kumimoji="1" lang="en-US" altLang="zh-CN" sz="2400" dirty="0">
                <a:latin typeface="Times New Roman" panose="02020603050405020304" pitchFamily="18" charset="0"/>
              </a:endParaRPr>
            </a:p>
          </p:txBody>
        </p:sp>
        <p:sp>
          <p:nvSpPr>
            <p:cNvPr id="46193" name="Rectangle 131"/>
            <p:cNvSpPr>
              <a:spLocks noChangeArrowheads="1"/>
            </p:cNvSpPr>
            <p:nvPr/>
          </p:nvSpPr>
          <p:spPr bwMode="auto">
            <a:xfrm>
              <a:off x="3243" y="1635"/>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194" name="Rectangle 132"/>
            <p:cNvSpPr>
              <a:spLocks noChangeArrowheads="1"/>
            </p:cNvSpPr>
            <p:nvPr/>
          </p:nvSpPr>
          <p:spPr bwMode="auto">
            <a:xfrm>
              <a:off x="4431" y="1316"/>
              <a:ext cx="105" cy="230"/>
            </a:xfrm>
            <a:prstGeom prst="rect">
              <a:avLst/>
            </a:prstGeom>
            <a:noFill/>
            <a:ln w="9525">
              <a:noFill/>
              <a:miter lim="800000"/>
            </a:ln>
          </p:spPr>
          <p:txBody>
            <a:bodyPr wrap="none" lIns="0" tIns="0" rIns="0" bIns="0">
              <a:spAutoFit/>
            </a:bodyPr>
            <a:lstStyle/>
            <a:p>
              <a:r>
                <a:rPr kumimoji="1" lang="en-US" altLang="zh-CN" sz="2400" b="1">
                  <a:solidFill>
                    <a:srgbClr val="000000"/>
                  </a:solidFill>
                  <a:latin typeface="Symbol" panose="05050102010706020507" pitchFamily="18" charset="2"/>
                </a:rPr>
                <a:t>=</a:t>
              </a:r>
              <a:endParaRPr kumimoji="1" lang="en-US" altLang="zh-CN" sz="2400">
                <a:latin typeface="Times New Roman" panose="02020603050405020304" pitchFamily="18" charset="0"/>
              </a:endParaRPr>
            </a:p>
          </p:txBody>
        </p:sp>
        <p:sp>
          <p:nvSpPr>
            <p:cNvPr id="46195" name="Rectangle 133"/>
            <p:cNvSpPr>
              <a:spLocks noChangeArrowheads="1"/>
            </p:cNvSpPr>
            <p:nvPr/>
          </p:nvSpPr>
          <p:spPr bwMode="auto">
            <a:xfrm>
              <a:off x="3264" y="1316"/>
              <a:ext cx="105" cy="230"/>
            </a:xfrm>
            <a:prstGeom prst="rect">
              <a:avLst/>
            </a:prstGeom>
            <a:noFill/>
            <a:ln w="9525">
              <a:noFill/>
              <a:miter lim="800000"/>
            </a:ln>
          </p:spPr>
          <p:txBody>
            <a:bodyPr wrap="none" lIns="0" tIns="0" rIns="0" bIns="0">
              <a:spAutoFit/>
            </a:bodyPr>
            <a:lstStyle/>
            <a:p>
              <a:r>
                <a:rPr kumimoji="1" lang="en-US" altLang="zh-CN" sz="2400" b="1" dirty="0">
                  <a:solidFill>
                    <a:srgbClr val="000000"/>
                  </a:solidFill>
                  <a:latin typeface="Symbol" panose="05050102010706020507" pitchFamily="18" charset="2"/>
                </a:rPr>
                <a:t>=</a:t>
              </a:r>
              <a:endParaRPr kumimoji="1" lang="en-US" altLang="zh-CN" sz="2400" dirty="0">
                <a:latin typeface="Times New Roman" panose="02020603050405020304" pitchFamily="18" charset="0"/>
              </a:endParaRPr>
            </a:p>
          </p:txBody>
        </p:sp>
        <p:sp>
          <p:nvSpPr>
            <p:cNvPr id="46196" name="Rectangle 134"/>
            <p:cNvSpPr>
              <a:spLocks noChangeArrowheads="1"/>
            </p:cNvSpPr>
            <p:nvPr/>
          </p:nvSpPr>
          <p:spPr bwMode="auto">
            <a:xfrm>
              <a:off x="4183" y="1992"/>
              <a:ext cx="128"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46197" name="Rectangle 135"/>
            <p:cNvSpPr>
              <a:spLocks noChangeArrowheads="1"/>
            </p:cNvSpPr>
            <p:nvPr/>
          </p:nvSpPr>
          <p:spPr bwMode="auto">
            <a:xfrm>
              <a:off x="3410" y="1992"/>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198" name="Rectangle 136"/>
            <p:cNvSpPr>
              <a:spLocks noChangeArrowheads="1"/>
            </p:cNvSpPr>
            <p:nvPr/>
          </p:nvSpPr>
          <p:spPr bwMode="auto">
            <a:xfrm>
              <a:off x="3026" y="1992"/>
              <a:ext cx="96"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46199" name="Rectangle 137"/>
            <p:cNvSpPr>
              <a:spLocks noChangeArrowheads="1"/>
            </p:cNvSpPr>
            <p:nvPr/>
          </p:nvSpPr>
          <p:spPr bwMode="auto">
            <a:xfrm>
              <a:off x="4569" y="1657"/>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00" name="Rectangle 138"/>
            <p:cNvSpPr>
              <a:spLocks noChangeArrowheads="1"/>
            </p:cNvSpPr>
            <p:nvPr/>
          </p:nvSpPr>
          <p:spPr bwMode="auto">
            <a:xfrm>
              <a:off x="4179" y="1657"/>
              <a:ext cx="128" cy="230"/>
            </a:xfrm>
            <a:prstGeom prst="rect">
              <a:avLst/>
            </a:prstGeom>
            <a:noFill/>
            <a:ln w="9525">
              <a:noFill/>
              <a:miter lim="800000"/>
            </a:ln>
          </p:spPr>
          <p:txBody>
            <a:bodyPr wrap="none" lIns="0" tIns="0" rIns="0" bIns="0">
              <a:spAutoFit/>
            </a:bodyPr>
            <a:lstStyle/>
            <a:p>
              <a:r>
                <a:rPr kumimoji="1" lang="en-US" altLang="zh-CN" sz="2400" b="1" i="1" dirty="0">
                  <a:solidFill>
                    <a:srgbClr val="000000"/>
                  </a:solidFill>
                  <a:latin typeface="Times New Roman" panose="02020603050405020304" pitchFamily="18" charset="0"/>
                </a:rPr>
                <a:t>K</a:t>
              </a:r>
              <a:endParaRPr kumimoji="1" lang="en-US" altLang="zh-CN" sz="2400" dirty="0">
                <a:latin typeface="Times New Roman" panose="02020603050405020304" pitchFamily="18" charset="0"/>
              </a:endParaRPr>
            </a:p>
          </p:txBody>
        </p:sp>
        <p:sp>
          <p:nvSpPr>
            <p:cNvPr id="46201" name="Rectangle 139"/>
            <p:cNvSpPr>
              <a:spLocks noChangeArrowheads="1"/>
            </p:cNvSpPr>
            <p:nvPr/>
          </p:nvSpPr>
          <p:spPr bwMode="auto">
            <a:xfrm>
              <a:off x="3389" y="1657"/>
              <a:ext cx="139" cy="230"/>
            </a:xfrm>
            <a:prstGeom prst="rect">
              <a:avLst/>
            </a:prstGeom>
            <a:noFill/>
            <a:ln w="9525">
              <a:noFill/>
              <a:miter lim="800000"/>
            </a:ln>
          </p:spPr>
          <p:txBody>
            <a:bodyPr wrap="none" lIns="0" tIns="0" rIns="0" bIns="0">
              <a:spAutoFit/>
            </a:bodyPr>
            <a:lstStyle/>
            <a:p>
              <a:r>
                <a:rPr kumimoji="1" lang="en-US" altLang="zh-CN" sz="2400" b="1" i="1" dirty="0">
                  <a:solidFill>
                    <a:srgbClr val="000000"/>
                  </a:solidFill>
                  <a:latin typeface="Times New Roman" panose="02020603050405020304" pitchFamily="18" charset="0"/>
                </a:rPr>
                <a:t>Q</a:t>
              </a:r>
              <a:endParaRPr kumimoji="1" lang="en-US" altLang="zh-CN" sz="2400" dirty="0">
                <a:latin typeface="Times New Roman" panose="02020603050405020304" pitchFamily="18" charset="0"/>
              </a:endParaRPr>
            </a:p>
          </p:txBody>
        </p:sp>
        <p:sp>
          <p:nvSpPr>
            <p:cNvPr id="46202" name="Rectangle 140"/>
            <p:cNvSpPr>
              <a:spLocks noChangeArrowheads="1"/>
            </p:cNvSpPr>
            <p:nvPr/>
          </p:nvSpPr>
          <p:spPr bwMode="auto">
            <a:xfrm>
              <a:off x="3026" y="1657"/>
              <a:ext cx="96"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46203" name="Rectangle 141"/>
            <p:cNvSpPr>
              <a:spLocks noChangeArrowheads="1"/>
            </p:cNvSpPr>
            <p:nvPr/>
          </p:nvSpPr>
          <p:spPr bwMode="auto">
            <a:xfrm>
              <a:off x="4176" y="1338"/>
              <a:ext cx="128" cy="230"/>
            </a:xfrm>
            <a:prstGeom prst="rect">
              <a:avLst/>
            </a:prstGeom>
            <a:noFill/>
            <a:ln w="9525">
              <a:noFill/>
              <a:miter lim="800000"/>
            </a:ln>
          </p:spPr>
          <p:txBody>
            <a:bodyPr wrap="none" lIns="0" tIns="0" rIns="0" bIns="0">
              <a:spAutoFit/>
            </a:bodyPr>
            <a:lstStyle/>
            <a:p>
              <a:r>
                <a:rPr kumimoji="1" lang="en-US" altLang="zh-CN" sz="2400" b="1" i="1" dirty="0">
                  <a:solidFill>
                    <a:srgbClr val="000000"/>
                  </a:solidFill>
                  <a:latin typeface="Times New Roman" panose="02020603050405020304" pitchFamily="18" charset="0"/>
                </a:rPr>
                <a:t>K</a:t>
              </a:r>
              <a:endParaRPr kumimoji="1" lang="en-US" altLang="zh-CN" sz="2400" dirty="0">
                <a:latin typeface="Times New Roman" panose="02020603050405020304" pitchFamily="18" charset="0"/>
              </a:endParaRPr>
            </a:p>
          </p:txBody>
        </p:sp>
        <p:sp>
          <p:nvSpPr>
            <p:cNvPr id="46204" name="Rectangle 142"/>
            <p:cNvSpPr>
              <a:spLocks noChangeArrowheads="1"/>
            </p:cNvSpPr>
            <p:nvPr/>
          </p:nvSpPr>
          <p:spPr bwMode="auto">
            <a:xfrm>
              <a:off x="3625" y="1338"/>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05" name="Rectangle 143"/>
            <p:cNvSpPr>
              <a:spLocks noChangeArrowheads="1"/>
            </p:cNvSpPr>
            <p:nvPr/>
          </p:nvSpPr>
          <p:spPr bwMode="auto">
            <a:xfrm>
              <a:off x="3410" y="1338"/>
              <a:ext cx="139" cy="230"/>
            </a:xfrm>
            <a:prstGeom prst="rect">
              <a:avLst/>
            </a:prstGeom>
            <a:noFill/>
            <a:ln w="9525">
              <a:noFill/>
              <a:miter lim="800000"/>
            </a:ln>
          </p:spPr>
          <p:txBody>
            <a:bodyPr wrap="none" lIns="0" tIns="0" rIns="0" bIns="0">
              <a:spAutoFit/>
            </a:bodyPr>
            <a:lstStyle/>
            <a:p>
              <a:r>
                <a:rPr kumimoji="1" lang="en-US" altLang="zh-CN" sz="2400" b="1" i="1">
                  <a:solidFill>
                    <a:srgbClr val="0000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46206" name="Rectangle 144"/>
            <p:cNvSpPr>
              <a:spLocks noChangeArrowheads="1"/>
            </p:cNvSpPr>
            <p:nvPr/>
          </p:nvSpPr>
          <p:spPr bwMode="auto">
            <a:xfrm>
              <a:off x="3026" y="1338"/>
              <a:ext cx="96" cy="230"/>
            </a:xfrm>
            <a:prstGeom prst="rect">
              <a:avLst/>
            </a:prstGeom>
            <a:noFill/>
            <a:ln w="9525">
              <a:noFill/>
              <a:miter lim="800000"/>
            </a:ln>
          </p:spPr>
          <p:txBody>
            <a:bodyPr wrap="none" lIns="0" tIns="0" rIns="0" bIns="0">
              <a:spAutoFit/>
            </a:bodyPr>
            <a:lstStyle/>
            <a:p>
              <a:r>
                <a:rPr kumimoji="1" lang="en-US" altLang="zh-CN" sz="2400" b="1" i="1" dirty="0">
                  <a:solidFill>
                    <a:srgbClr val="000000"/>
                  </a:solidFill>
                  <a:latin typeface="Times New Roman" panose="02020603050405020304" pitchFamily="18" charset="0"/>
                </a:rPr>
                <a:t>J</a:t>
              </a:r>
              <a:endParaRPr kumimoji="1" lang="en-US" altLang="zh-CN" sz="2400" dirty="0">
                <a:latin typeface="Times New Roman" panose="02020603050405020304" pitchFamily="18" charset="0"/>
              </a:endParaRPr>
            </a:p>
          </p:txBody>
        </p:sp>
        <p:sp>
          <p:nvSpPr>
            <p:cNvPr id="46207" name="Rectangle 145"/>
            <p:cNvSpPr>
              <a:spLocks noChangeArrowheads="1"/>
            </p:cNvSpPr>
            <p:nvPr/>
          </p:nvSpPr>
          <p:spPr bwMode="auto">
            <a:xfrm>
              <a:off x="3563" y="1977"/>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08" name="Rectangle 146"/>
            <p:cNvSpPr>
              <a:spLocks noChangeArrowheads="1"/>
            </p:cNvSpPr>
            <p:nvPr/>
          </p:nvSpPr>
          <p:spPr bwMode="auto">
            <a:xfrm>
              <a:off x="4722" y="1642"/>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09" name="Rectangle 147"/>
            <p:cNvSpPr>
              <a:spLocks noChangeArrowheads="1"/>
            </p:cNvSpPr>
            <p:nvPr/>
          </p:nvSpPr>
          <p:spPr bwMode="auto">
            <a:xfrm>
              <a:off x="3542" y="1642"/>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10" name="Rectangle 148"/>
            <p:cNvSpPr>
              <a:spLocks noChangeArrowheads="1"/>
            </p:cNvSpPr>
            <p:nvPr/>
          </p:nvSpPr>
          <p:spPr bwMode="auto">
            <a:xfrm>
              <a:off x="3778" y="1323"/>
              <a:ext cx="62" cy="134"/>
            </a:xfrm>
            <a:prstGeom prst="rect">
              <a:avLst/>
            </a:prstGeom>
            <a:noFill/>
            <a:ln w="9525">
              <a:noFill/>
              <a:miter lim="800000"/>
            </a:ln>
          </p:spPr>
          <p:txBody>
            <a:bodyPr wrap="none" lIns="0" tIns="0" rIns="0" bIns="0">
              <a:spAutoFit/>
            </a:bodyPr>
            <a:lstStyle/>
            <a:p>
              <a:r>
                <a:rPr kumimoji="1" lang="en-US" altLang="zh-CN" sz="1400" b="1" i="1">
                  <a:solidFill>
                    <a:srgbClr val="000000"/>
                  </a:solidFill>
                  <a:latin typeface="Times New Roman" panose="02020603050405020304" pitchFamily="18" charset="0"/>
                </a:rPr>
                <a:t>n</a:t>
              </a:r>
              <a:endParaRPr kumimoji="1" lang="en-US" altLang="zh-CN" sz="2400">
                <a:latin typeface="Times New Roman" panose="02020603050405020304" pitchFamily="18" charset="0"/>
              </a:endParaRPr>
            </a:p>
          </p:txBody>
        </p:sp>
        <p:sp>
          <p:nvSpPr>
            <p:cNvPr id="46211" name="Rectangle 149"/>
            <p:cNvSpPr>
              <a:spLocks noChangeArrowheads="1"/>
            </p:cNvSpPr>
            <p:nvPr/>
          </p:nvSpPr>
          <p:spPr bwMode="auto">
            <a:xfrm>
              <a:off x="3563" y="1323"/>
              <a:ext cx="62" cy="134"/>
            </a:xfrm>
            <a:prstGeom prst="rect">
              <a:avLst/>
            </a:prstGeom>
            <a:noFill/>
            <a:ln w="9525">
              <a:noFill/>
              <a:miter lim="800000"/>
            </a:ln>
          </p:spPr>
          <p:txBody>
            <a:bodyPr wrap="none" lIns="0" tIns="0" rIns="0" bIns="0">
              <a:spAutoFit/>
            </a:bodyPr>
            <a:lstStyle/>
            <a:p>
              <a:r>
                <a:rPr kumimoji="1" lang="en-US" altLang="zh-CN" sz="1400" b="1" i="1" dirty="0">
                  <a:solidFill>
                    <a:srgbClr val="000000"/>
                  </a:solidFill>
                  <a:latin typeface="Times New Roman" panose="02020603050405020304" pitchFamily="18" charset="0"/>
                </a:rPr>
                <a:t>n</a:t>
              </a:r>
              <a:endParaRPr kumimoji="1" lang="en-US" altLang="zh-CN" sz="2400" dirty="0">
                <a:latin typeface="Times New Roman" panose="02020603050405020304" pitchFamily="18" charset="0"/>
              </a:endParaRPr>
            </a:p>
          </p:txBody>
        </p:sp>
      </p:grpSp>
      <p:grpSp>
        <p:nvGrpSpPr>
          <p:cNvPr id="5" name="Group 150"/>
          <p:cNvGrpSpPr/>
          <p:nvPr/>
        </p:nvGrpSpPr>
        <p:grpSpPr bwMode="auto">
          <a:xfrm>
            <a:off x="1274763" y="3687763"/>
            <a:ext cx="6078537" cy="3078162"/>
            <a:chOff x="803" y="2323"/>
            <a:chExt cx="3829" cy="1939"/>
          </a:xfrm>
        </p:grpSpPr>
        <p:sp>
          <p:nvSpPr>
            <p:cNvPr id="46095" name="AutoShape 151"/>
            <p:cNvSpPr>
              <a:spLocks noChangeArrowheads="1"/>
            </p:cNvSpPr>
            <p:nvPr/>
          </p:nvSpPr>
          <p:spPr bwMode="auto">
            <a:xfrm>
              <a:off x="803" y="2323"/>
              <a:ext cx="3829" cy="1939"/>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46083" name="Object 152"/>
            <p:cNvGraphicFramePr>
              <a:graphicFrameLocks noChangeAspect="1"/>
            </p:cNvGraphicFramePr>
            <p:nvPr/>
          </p:nvGraphicFramePr>
          <p:xfrm>
            <a:off x="1134" y="2346"/>
            <a:ext cx="3143" cy="1749"/>
          </p:xfrm>
          <a:graphic>
            <a:graphicData uri="http://schemas.openxmlformats.org/presentationml/2006/ole">
              <mc:AlternateContent xmlns:mc="http://schemas.openxmlformats.org/markup-compatibility/2006">
                <mc:Choice xmlns:v="urn:schemas-microsoft-com:vml" Requires="v">
                  <p:oleObj spid="_x0000_s46118" name="BMP 图象" r:id="rId1" imgW="6057900" imgH="3371850" progId="Paint.Picture">
                    <p:embed/>
                  </p:oleObj>
                </mc:Choice>
                <mc:Fallback>
                  <p:oleObj name="BMP 图象" r:id="rId1" imgW="6057900" imgH="3371850" progId="Paint.Picture">
                    <p:embed/>
                    <p:pic>
                      <p:nvPicPr>
                        <p:cNvPr id="0" name="Object 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 y="2346"/>
                          <a:ext cx="3143" cy="174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6" name="Rectangle 153"/>
            <p:cNvSpPr>
              <a:spLocks noChangeArrowheads="1"/>
            </p:cNvSpPr>
            <p:nvPr/>
          </p:nvSpPr>
          <p:spPr bwMode="auto">
            <a:xfrm>
              <a:off x="1613" y="2906"/>
              <a:ext cx="248" cy="192"/>
            </a:xfrm>
            <a:prstGeom prst="rect">
              <a:avLst/>
            </a:prstGeom>
            <a:noFill/>
            <a:ln w="9525">
              <a:noFill/>
              <a:miter lim="800000"/>
            </a:ln>
          </p:spPr>
          <p:txBody>
            <a:bodyPr wrap="none" lIns="0" tIns="0" rIns="0" bIns="0">
              <a:spAutoFit/>
            </a:bodyPr>
            <a:lstStyle/>
            <a:p>
              <a:pPr>
                <a:spcBef>
                  <a:spcPct val="20000"/>
                </a:spcBef>
              </a:pPr>
              <a:r>
                <a:rPr kumimoji="1" lang="en-US" altLang="zh-CN" sz="2000" b="1">
                  <a:latin typeface="Times New Roman" panose="02020603050405020304" pitchFamily="18" charset="0"/>
                </a:rPr>
                <a:t>FF</a:t>
              </a:r>
              <a:r>
                <a:rPr kumimoji="1" lang="en-US" altLang="zh-CN" sz="2000" b="1" baseline="-25000">
                  <a:latin typeface="Times New Roman" panose="02020603050405020304" pitchFamily="18" charset="0"/>
                </a:rPr>
                <a:t>0</a:t>
              </a:r>
              <a:endParaRPr kumimoji="1" lang="en-US" altLang="zh-CN" sz="2000" b="1" baseline="-25000">
                <a:latin typeface="Times New Roman" panose="02020603050405020304" pitchFamily="18" charset="0"/>
              </a:endParaRPr>
            </a:p>
          </p:txBody>
        </p:sp>
        <p:sp>
          <p:nvSpPr>
            <p:cNvPr id="46097" name="Rectangle 154"/>
            <p:cNvSpPr>
              <a:spLocks noChangeArrowheads="1"/>
            </p:cNvSpPr>
            <p:nvPr/>
          </p:nvSpPr>
          <p:spPr bwMode="auto">
            <a:xfrm>
              <a:off x="1500" y="313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baseline="-25000">
                <a:solidFill>
                  <a:srgbClr val="FF3300"/>
                </a:solidFill>
                <a:latin typeface="Times New Roman" panose="02020603050405020304" pitchFamily="18" charset="0"/>
              </a:endParaRPr>
            </a:p>
          </p:txBody>
        </p:sp>
        <p:sp>
          <p:nvSpPr>
            <p:cNvPr id="46098" name="Rectangle 155"/>
            <p:cNvSpPr>
              <a:spLocks noChangeArrowheads="1"/>
            </p:cNvSpPr>
            <p:nvPr/>
          </p:nvSpPr>
          <p:spPr bwMode="auto">
            <a:xfrm>
              <a:off x="1499" y="348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1K</a:t>
              </a:r>
              <a:endParaRPr kumimoji="1" lang="en-US" altLang="zh-CN" sz="2400" b="1" baseline="-25000">
                <a:solidFill>
                  <a:srgbClr val="00CC00"/>
                </a:solidFill>
                <a:latin typeface="Times New Roman" panose="02020603050405020304" pitchFamily="18" charset="0"/>
              </a:endParaRPr>
            </a:p>
          </p:txBody>
        </p:sp>
        <p:sp>
          <p:nvSpPr>
            <p:cNvPr id="46099" name="Rectangle 156"/>
            <p:cNvSpPr>
              <a:spLocks noChangeArrowheads="1"/>
            </p:cNvSpPr>
            <p:nvPr/>
          </p:nvSpPr>
          <p:spPr bwMode="auto">
            <a:xfrm>
              <a:off x="1526" y="363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R</a:t>
              </a:r>
              <a:endParaRPr kumimoji="1" lang="en-US" altLang="zh-CN" sz="2400" b="1" baseline="-25000">
                <a:solidFill>
                  <a:srgbClr val="0000FF"/>
                </a:solidFill>
                <a:latin typeface="Times New Roman" panose="02020603050405020304" pitchFamily="18" charset="0"/>
              </a:endParaRPr>
            </a:p>
          </p:txBody>
        </p:sp>
        <p:sp>
          <p:nvSpPr>
            <p:cNvPr id="46100" name="Rectangle 157"/>
            <p:cNvSpPr>
              <a:spLocks noChangeArrowheads="1"/>
            </p:cNvSpPr>
            <p:nvPr/>
          </p:nvSpPr>
          <p:spPr bwMode="auto">
            <a:xfrm>
              <a:off x="1630" y="3292"/>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46101" name="Rectangle 158"/>
            <p:cNvSpPr>
              <a:spLocks noChangeArrowheads="1"/>
            </p:cNvSpPr>
            <p:nvPr/>
          </p:nvSpPr>
          <p:spPr bwMode="auto">
            <a:xfrm>
              <a:off x="2510" y="2907"/>
              <a:ext cx="248" cy="192"/>
            </a:xfrm>
            <a:prstGeom prst="rect">
              <a:avLst/>
            </a:prstGeom>
            <a:noFill/>
            <a:ln w="9525">
              <a:noFill/>
              <a:miter lim="800000"/>
            </a:ln>
          </p:spPr>
          <p:txBody>
            <a:bodyPr wrap="none" lIns="0" tIns="0" rIns="0" bIns="0">
              <a:spAutoFit/>
            </a:bodyPr>
            <a:lstStyle/>
            <a:p>
              <a:pPr>
                <a:spcBef>
                  <a:spcPct val="20000"/>
                </a:spcBef>
              </a:pPr>
              <a:r>
                <a:rPr kumimoji="1" lang="en-US" altLang="zh-CN" sz="2000" b="1">
                  <a:latin typeface="Times New Roman" panose="02020603050405020304" pitchFamily="18" charset="0"/>
                </a:rPr>
                <a:t>FF</a:t>
              </a:r>
              <a:r>
                <a:rPr kumimoji="1" lang="en-US" altLang="zh-CN" sz="2000" b="1" baseline="-25000">
                  <a:latin typeface="Times New Roman" panose="02020603050405020304" pitchFamily="18" charset="0"/>
                </a:rPr>
                <a:t>1</a:t>
              </a:r>
              <a:endParaRPr kumimoji="1" lang="en-US" altLang="zh-CN" sz="2000" b="1" baseline="-25000">
                <a:latin typeface="Times New Roman" panose="02020603050405020304" pitchFamily="18" charset="0"/>
              </a:endParaRPr>
            </a:p>
          </p:txBody>
        </p:sp>
        <p:sp>
          <p:nvSpPr>
            <p:cNvPr id="46102" name="Rectangle 159"/>
            <p:cNvSpPr>
              <a:spLocks noChangeArrowheads="1"/>
            </p:cNvSpPr>
            <p:nvPr/>
          </p:nvSpPr>
          <p:spPr bwMode="auto">
            <a:xfrm>
              <a:off x="2389" y="3145"/>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baseline="-25000">
                <a:solidFill>
                  <a:srgbClr val="FF3300"/>
                </a:solidFill>
                <a:latin typeface="Times New Roman" panose="02020603050405020304" pitchFamily="18" charset="0"/>
              </a:endParaRPr>
            </a:p>
          </p:txBody>
        </p:sp>
        <p:sp>
          <p:nvSpPr>
            <p:cNvPr id="46103" name="Rectangle 160"/>
            <p:cNvSpPr>
              <a:spLocks noChangeArrowheads="1"/>
            </p:cNvSpPr>
            <p:nvPr/>
          </p:nvSpPr>
          <p:spPr bwMode="auto">
            <a:xfrm>
              <a:off x="2415" y="363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R</a:t>
              </a:r>
              <a:endParaRPr kumimoji="1" lang="en-US" altLang="zh-CN" sz="2400" b="1" baseline="-25000">
                <a:solidFill>
                  <a:srgbClr val="0000FF"/>
                </a:solidFill>
                <a:latin typeface="Times New Roman" panose="02020603050405020304" pitchFamily="18" charset="0"/>
              </a:endParaRPr>
            </a:p>
          </p:txBody>
        </p:sp>
        <p:sp>
          <p:nvSpPr>
            <p:cNvPr id="46104" name="Rectangle 161"/>
            <p:cNvSpPr>
              <a:spLocks noChangeArrowheads="1"/>
            </p:cNvSpPr>
            <p:nvPr/>
          </p:nvSpPr>
          <p:spPr bwMode="auto">
            <a:xfrm>
              <a:off x="2519" y="3301"/>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46105" name="Rectangle 162"/>
            <p:cNvSpPr>
              <a:spLocks noChangeArrowheads="1"/>
            </p:cNvSpPr>
            <p:nvPr/>
          </p:nvSpPr>
          <p:spPr bwMode="auto">
            <a:xfrm>
              <a:off x="3386" y="2915"/>
              <a:ext cx="248" cy="192"/>
            </a:xfrm>
            <a:prstGeom prst="rect">
              <a:avLst/>
            </a:prstGeom>
            <a:noFill/>
            <a:ln w="9525">
              <a:noFill/>
              <a:miter lim="800000"/>
            </a:ln>
          </p:spPr>
          <p:txBody>
            <a:bodyPr wrap="none" lIns="0" tIns="0" rIns="0" bIns="0">
              <a:spAutoFit/>
            </a:bodyPr>
            <a:lstStyle/>
            <a:p>
              <a:pPr>
                <a:spcBef>
                  <a:spcPct val="20000"/>
                </a:spcBef>
              </a:pPr>
              <a:r>
                <a:rPr kumimoji="1" lang="en-US" altLang="zh-CN" sz="2000" b="1">
                  <a:latin typeface="Times New Roman" panose="02020603050405020304" pitchFamily="18" charset="0"/>
                </a:rPr>
                <a:t>FF</a:t>
              </a:r>
              <a:r>
                <a:rPr kumimoji="1" lang="en-US" altLang="zh-CN" sz="2000" b="1" baseline="-25000">
                  <a:latin typeface="Times New Roman" panose="02020603050405020304" pitchFamily="18" charset="0"/>
                </a:rPr>
                <a:t>2</a:t>
              </a:r>
              <a:endParaRPr kumimoji="1" lang="en-US" altLang="zh-CN" sz="2000" b="1" baseline="-25000">
                <a:latin typeface="Times New Roman" panose="02020603050405020304" pitchFamily="18" charset="0"/>
              </a:endParaRPr>
            </a:p>
          </p:txBody>
        </p:sp>
        <p:sp>
          <p:nvSpPr>
            <p:cNvPr id="46106" name="Rectangle 163"/>
            <p:cNvSpPr>
              <a:spLocks noChangeArrowheads="1"/>
            </p:cNvSpPr>
            <p:nvPr/>
          </p:nvSpPr>
          <p:spPr bwMode="auto">
            <a:xfrm>
              <a:off x="3445" y="3113"/>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baseline="-25000">
                <a:solidFill>
                  <a:srgbClr val="FF3300"/>
                </a:solidFill>
                <a:latin typeface="Times New Roman" panose="02020603050405020304" pitchFamily="18" charset="0"/>
              </a:endParaRPr>
            </a:p>
          </p:txBody>
        </p:sp>
        <p:sp>
          <p:nvSpPr>
            <p:cNvPr id="46107" name="Rectangle 164"/>
            <p:cNvSpPr>
              <a:spLocks noChangeArrowheads="1"/>
            </p:cNvSpPr>
            <p:nvPr/>
          </p:nvSpPr>
          <p:spPr bwMode="auto">
            <a:xfrm>
              <a:off x="3395" y="3301"/>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46108" name="Rectangle 165"/>
            <p:cNvSpPr>
              <a:spLocks noChangeArrowheads="1"/>
            </p:cNvSpPr>
            <p:nvPr/>
          </p:nvSpPr>
          <p:spPr bwMode="auto">
            <a:xfrm>
              <a:off x="1261" y="3478"/>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黑体" panose="02010609060101010101" pitchFamily="49" charset="-122"/>
                  <a:ea typeface="黑体" panose="02010609060101010101" pitchFamily="49" charset="-122"/>
                </a:rPr>
                <a:t>1</a:t>
              </a:r>
              <a:endParaRPr kumimoji="1" lang="en-US" altLang="zh-CN" sz="2400" b="1" baseline="-25000">
                <a:solidFill>
                  <a:srgbClr val="00CC00"/>
                </a:solidFill>
                <a:latin typeface="黑体" panose="02010609060101010101" pitchFamily="49" charset="-122"/>
                <a:ea typeface="黑体" panose="02010609060101010101" pitchFamily="49" charset="-122"/>
              </a:endParaRPr>
            </a:p>
          </p:txBody>
        </p:sp>
        <p:sp>
          <p:nvSpPr>
            <p:cNvPr id="46109" name="Rectangle 166"/>
            <p:cNvSpPr>
              <a:spLocks noChangeArrowheads="1"/>
            </p:cNvSpPr>
            <p:nvPr/>
          </p:nvSpPr>
          <p:spPr bwMode="auto">
            <a:xfrm>
              <a:off x="881" y="3776"/>
              <a:ext cx="299"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46110" name="Rectangle 167"/>
            <p:cNvSpPr>
              <a:spLocks noChangeArrowheads="1"/>
            </p:cNvSpPr>
            <p:nvPr/>
          </p:nvSpPr>
          <p:spPr bwMode="auto">
            <a:xfrm>
              <a:off x="901" y="3985"/>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R</a:t>
              </a:r>
              <a:r>
                <a:rPr kumimoji="1" lang="en-US" altLang="zh-CN" sz="2400" b="1" baseline="-25000">
                  <a:solidFill>
                    <a:srgbClr val="0000FF"/>
                  </a:solidFill>
                  <a:latin typeface="Times New Roman" panose="02020603050405020304" pitchFamily="18" charset="0"/>
                </a:rPr>
                <a:t>D</a:t>
              </a:r>
              <a:endParaRPr kumimoji="1" lang="en-US" altLang="zh-CN" sz="2400" b="1" baseline="-25000">
                <a:solidFill>
                  <a:srgbClr val="0000FF"/>
                </a:solidFill>
                <a:latin typeface="Times New Roman" panose="02020603050405020304" pitchFamily="18" charset="0"/>
              </a:endParaRPr>
            </a:p>
          </p:txBody>
        </p:sp>
        <p:sp>
          <p:nvSpPr>
            <p:cNvPr id="46111" name="Line 168"/>
            <p:cNvSpPr>
              <a:spLocks noChangeShapeType="1"/>
            </p:cNvSpPr>
            <p:nvPr/>
          </p:nvSpPr>
          <p:spPr bwMode="auto">
            <a:xfrm>
              <a:off x="905" y="4015"/>
              <a:ext cx="216" cy="0"/>
            </a:xfrm>
            <a:prstGeom prst="line">
              <a:avLst/>
            </a:prstGeom>
            <a:noFill/>
            <a:ln w="19050">
              <a:solidFill>
                <a:srgbClr val="0000FF"/>
              </a:solidFill>
              <a:round/>
            </a:ln>
          </p:spPr>
          <p:txBody>
            <a:bodyPr lIns="0" tIns="0" rIns="0" bIns="0"/>
            <a:lstStyle/>
            <a:p>
              <a:endParaRPr lang="zh-CN" altLang="en-US"/>
            </a:p>
          </p:txBody>
        </p:sp>
        <p:sp>
          <p:nvSpPr>
            <p:cNvPr id="46112" name="Line 169"/>
            <p:cNvSpPr>
              <a:spLocks noChangeShapeType="1"/>
            </p:cNvSpPr>
            <p:nvPr/>
          </p:nvSpPr>
          <p:spPr bwMode="auto">
            <a:xfrm flipV="1">
              <a:off x="1380" y="2839"/>
              <a:ext cx="0" cy="432"/>
            </a:xfrm>
            <a:prstGeom prst="line">
              <a:avLst/>
            </a:prstGeom>
            <a:noFill/>
            <a:ln w="28575">
              <a:solidFill>
                <a:srgbClr val="FF3300"/>
              </a:solidFill>
              <a:round/>
            </a:ln>
          </p:spPr>
          <p:txBody>
            <a:bodyPr>
              <a:spAutoFit/>
            </a:bodyPr>
            <a:lstStyle/>
            <a:p>
              <a:endParaRPr lang="zh-CN" altLang="en-US"/>
            </a:p>
          </p:txBody>
        </p:sp>
        <p:sp>
          <p:nvSpPr>
            <p:cNvPr id="46113" name="Line 170"/>
            <p:cNvSpPr>
              <a:spLocks noChangeShapeType="1"/>
            </p:cNvSpPr>
            <p:nvPr/>
          </p:nvSpPr>
          <p:spPr bwMode="auto">
            <a:xfrm>
              <a:off x="1374" y="3266"/>
              <a:ext cx="113" cy="0"/>
            </a:xfrm>
            <a:prstGeom prst="line">
              <a:avLst/>
            </a:prstGeom>
            <a:noFill/>
            <a:ln w="28575">
              <a:solidFill>
                <a:srgbClr val="FF3300"/>
              </a:solidFill>
              <a:round/>
            </a:ln>
          </p:spPr>
          <p:txBody>
            <a:bodyPr>
              <a:spAutoFit/>
            </a:bodyPr>
            <a:lstStyle/>
            <a:p>
              <a:endParaRPr lang="zh-CN" altLang="en-US"/>
            </a:p>
          </p:txBody>
        </p:sp>
        <p:sp>
          <p:nvSpPr>
            <p:cNvPr id="46114" name="Line 171"/>
            <p:cNvSpPr>
              <a:spLocks noChangeShapeType="1"/>
            </p:cNvSpPr>
            <p:nvPr/>
          </p:nvSpPr>
          <p:spPr bwMode="auto">
            <a:xfrm>
              <a:off x="1377" y="3599"/>
              <a:ext cx="111" cy="0"/>
            </a:xfrm>
            <a:prstGeom prst="line">
              <a:avLst/>
            </a:prstGeom>
            <a:noFill/>
            <a:ln w="28575">
              <a:solidFill>
                <a:srgbClr val="00CC00"/>
              </a:solidFill>
              <a:round/>
            </a:ln>
          </p:spPr>
          <p:txBody>
            <a:bodyPr>
              <a:spAutoFit/>
            </a:bodyPr>
            <a:lstStyle/>
            <a:p>
              <a:endParaRPr lang="zh-CN" altLang="en-US"/>
            </a:p>
          </p:txBody>
        </p:sp>
        <p:sp>
          <p:nvSpPr>
            <p:cNvPr id="46115" name="Rectangle 172"/>
            <p:cNvSpPr>
              <a:spLocks noChangeArrowheads="1"/>
            </p:cNvSpPr>
            <p:nvPr/>
          </p:nvSpPr>
          <p:spPr bwMode="auto">
            <a:xfrm>
              <a:off x="2388" y="3474"/>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1K</a:t>
              </a:r>
              <a:endParaRPr kumimoji="1" lang="en-US" altLang="zh-CN" sz="2400" b="1" baseline="-25000">
                <a:solidFill>
                  <a:srgbClr val="00CC00"/>
                </a:solidFill>
                <a:latin typeface="Times New Roman" panose="02020603050405020304" pitchFamily="18" charset="0"/>
              </a:endParaRPr>
            </a:p>
          </p:txBody>
        </p:sp>
        <p:sp>
          <p:nvSpPr>
            <p:cNvPr id="46116" name="Line 173"/>
            <p:cNvSpPr>
              <a:spLocks noChangeShapeType="1"/>
            </p:cNvSpPr>
            <p:nvPr/>
          </p:nvSpPr>
          <p:spPr bwMode="auto">
            <a:xfrm flipV="1">
              <a:off x="2273" y="3268"/>
              <a:ext cx="0" cy="330"/>
            </a:xfrm>
            <a:prstGeom prst="line">
              <a:avLst/>
            </a:prstGeom>
            <a:noFill/>
            <a:ln w="28575">
              <a:solidFill>
                <a:srgbClr val="00CC00"/>
              </a:solidFill>
              <a:round/>
            </a:ln>
          </p:spPr>
          <p:txBody>
            <a:bodyPr>
              <a:spAutoFit/>
            </a:bodyPr>
            <a:lstStyle/>
            <a:p>
              <a:endParaRPr lang="zh-CN" altLang="en-US"/>
            </a:p>
          </p:txBody>
        </p:sp>
        <p:sp>
          <p:nvSpPr>
            <p:cNvPr id="46117" name="Line 174"/>
            <p:cNvSpPr>
              <a:spLocks noChangeShapeType="1"/>
            </p:cNvSpPr>
            <p:nvPr/>
          </p:nvSpPr>
          <p:spPr bwMode="auto">
            <a:xfrm>
              <a:off x="1979" y="3271"/>
              <a:ext cx="401" cy="0"/>
            </a:xfrm>
            <a:prstGeom prst="line">
              <a:avLst/>
            </a:prstGeom>
            <a:noFill/>
            <a:ln w="28575">
              <a:solidFill>
                <a:srgbClr val="FF3300"/>
              </a:solidFill>
              <a:round/>
            </a:ln>
          </p:spPr>
          <p:txBody>
            <a:bodyPr>
              <a:spAutoFit/>
            </a:bodyPr>
            <a:lstStyle/>
            <a:p>
              <a:endParaRPr lang="zh-CN" altLang="en-US"/>
            </a:p>
          </p:txBody>
        </p:sp>
        <p:sp>
          <p:nvSpPr>
            <p:cNvPr id="6" name="Line 175"/>
            <p:cNvSpPr>
              <a:spLocks noChangeShapeType="1"/>
            </p:cNvSpPr>
            <p:nvPr/>
          </p:nvSpPr>
          <p:spPr bwMode="auto">
            <a:xfrm>
              <a:off x="2270" y="3598"/>
              <a:ext cx="116" cy="0"/>
            </a:xfrm>
            <a:prstGeom prst="line">
              <a:avLst/>
            </a:prstGeom>
            <a:noFill/>
            <a:ln w="28575">
              <a:solidFill>
                <a:srgbClr val="00CC00"/>
              </a:solidFill>
              <a:round/>
            </a:ln>
          </p:spPr>
          <p:txBody>
            <a:bodyPr>
              <a:spAutoFit/>
            </a:bodyPr>
            <a:lstStyle/>
            <a:p>
              <a:endParaRPr lang="zh-CN" altLang="en-US"/>
            </a:p>
          </p:txBody>
        </p:sp>
        <p:sp>
          <p:nvSpPr>
            <p:cNvPr id="46119" name="Rectangle 176"/>
            <p:cNvSpPr>
              <a:spLocks noChangeArrowheads="1"/>
            </p:cNvSpPr>
            <p:nvPr/>
          </p:nvSpPr>
          <p:spPr bwMode="auto">
            <a:xfrm>
              <a:off x="3262" y="3138"/>
              <a:ext cx="173" cy="173"/>
            </a:xfrm>
            <a:prstGeom prst="rect">
              <a:avLst/>
            </a:prstGeom>
            <a:noFill/>
            <a:ln w="28575">
              <a:solidFill>
                <a:srgbClr val="FF3300"/>
              </a:solidFill>
              <a:miter lim="800000"/>
            </a:ln>
          </p:spPr>
          <p:txBody>
            <a:bodyPr anchor="ctr">
              <a:spAutoFit/>
            </a:bodyPr>
            <a:lstStyle/>
            <a:p>
              <a:endParaRPr lang="zh-CN" altLang="en-US"/>
            </a:p>
          </p:txBody>
        </p:sp>
        <p:sp>
          <p:nvSpPr>
            <p:cNvPr id="46120" name="Rectangle 177"/>
            <p:cNvSpPr>
              <a:spLocks noChangeArrowheads="1"/>
            </p:cNvSpPr>
            <p:nvPr/>
          </p:nvSpPr>
          <p:spPr bwMode="auto">
            <a:xfrm>
              <a:off x="2846" y="3029"/>
              <a:ext cx="284" cy="250"/>
            </a:xfrm>
            <a:prstGeom prst="rect">
              <a:avLst/>
            </a:prstGeom>
            <a:noFill/>
            <a:ln w="9525">
              <a:noFill/>
              <a:miter lim="800000"/>
            </a:ln>
          </p:spPr>
          <p:txBody>
            <a:bodyPr wrap="none">
              <a:spAutoFit/>
            </a:bodyPr>
            <a:lstStyle/>
            <a:p>
              <a:pPr>
                <a:spcBef>
                  <a:spcPct val="50000"/>
                </a:spcBef>
              </a:pPr>
              <a:r>
                <a:rPr kumimoji="1" lang="en-US" altLang="zh-CN" sz="2000" b="1" i="1">
                  <a:latin typeface="Times New Roman" panose="02020603050405020304" pitchFamily="18" charset="0"/>
                </a:rPr>
                <a:t>Q</a:t>
              </a:r>
              <a:r>
                <a:rPr kumimoji="1" lang="en-US" altLang="zh-CN" sz="2000" b="1" baseline="-25000">
                  <a:latin typeface="Times New Roman" panose="02020603050405020304" pitchFamily="18" charset="0"/>
                </a:rPr>
                <a:t>1</a:t>
              </a:r>
              <a:endParaRPr kumimoji="1" lang="en-US" altLang="zh-CN" sz="2000" b="1" i="1" baseline="30000">
                <a:latin typeface="Times New Roman" panose="02020603050405020304" pitchFamily="18" charset="0"/>
              </a:endParaRPr>
            </a:p>
          </p:txBody>
        </p:sp>
        <p:sp>
          <p:nvSpPr>
            <p:cNvPr id="46121" name="Line 178"/>
            <p:cNvSpPr>
              <a:spLocks noChangeShapeType="1"/>
            </p:cNvSpPr>
            <p:nvPr/>
          </p:nvSpPr>
          <p:spPr bwMode="auto">
            <a:xfrm>
              <a:off x="3140" y="3188"/>
              <a:ext cx="126" cy="0"/>
            </a:xfrm>
            <a:prstGeom prst="line">
              <a:avLst/>
            </a:prstGeom>
            <a:noFill/>
            <a:ln w="28575">
              <a:solidFill>
                <a:srgbClr val="FF3300"/>
              </a:solidFill>
              <a:round/>
            </a:ln>
          </p:spPr>
          <p:txBody>
            <a:bodyPr>
              <a:spAutoFit/>
            </a:bodyPr>
            <a:lstStyle/>
            <a:p>
              <a:endParaRPr lang="zh-CN" altLang="en-US"/>
            </a:p>
          </p:txBody>
        </p:sp>
        <p:sp>
          <p:nvSpPr>
            <p:cNvPr id="46122" name="Line 179"/>
            <p:cNvSpPr>
              <a:spLocks noChangeShapeType="1"/>
            </p:cNvSpPr>
            <p:nvPr/>
          </p:nvSpPr>
          <p:spPr bwMode="auto">
            <a:xfrm>
              <a:off x="2874" y="3274"/>
              <a:ext cx="382" cy="0"/>
            </a:xfrm>
            <a:prstGeom prst="line">
              <a:avLst/>
            </a:prstGeom>
            <a:noFill/>
            <a:ln w="28575">
              <a:solidFill>
                <a:srgbClr val="FF3300"/>
              </a:solidFill>
              <a:round/>
            </a:ln>
          </p:spPr>
          <p:txBody>
            <a:bodyPr>
              <a:spAutoFit/>
            </a:bodyPr>
            <a:lstStyle/>
            <a:p>
              <a:endParaRPr lang="zh-CN" altLang="en-US"/>
            </a:p>
          </p:txBody>
        </p:sp>
        <p:sp>
          <p:nvSpPr>
            <p:cNvPr id="46123" name="Line 180"/>
            <p:cNvSpPr>
              <a:spLocks noChangeShapeType="1"/>
            </p:cNvSpPr>
            <p:nvPr/>
          </p:nvSpPr>
          <p:spPr bwMode="auto">
            <a:xfrm>
              <a:off x="3135" y="3596"/>
              <a:ext cx="128" cy="0"/>
            </a:xfrm>
            <a:prstGeom prst="line">
              <a:avLst/>
            </a:prstGeom>
            <a:noFill/>
            <a:ln w="28575">
              <a:solidFill>
                <a:srgbClr val="00CC00"/>
              </a:solidFill>
              <a:round/>
            </a:ln>
          </p:spPr>
          <p:txBody>
            <a:bodyPr>
              <a:spAutoFit/>
            </a:bodyPr>
            <a:lstStyle/>
            <a:p>
              <a:endParaRPr lang="zh-CN" altLang="en-US"/>
            </a:p>
          </p:txBody>
        </p:sp>
        <p:sp>
          <p:nvSpPr>
            <p:cNvPr id="46124" name="Rectangle 181"/>
            <p:cNvSpPr>
              <a:spLocks noChangeArrowheads="1"/>
            </p:cNvSpPr>
            <p:nvPr/>
          </p:nvSpPr>
          <p:spPr bwMode="auto">
            <a:xfrm>
              <a:off x="3403" y="2379"/>
              <a:ext cx="276" cy="392"/>
            </a:xfrm>
            <a:prstGeom prst="rect">
              <a:avLst/>
            </a:prstGeom>
            <a:noFill/>
            <a:ln w="38100">
              <a:solidFill>
                <a:srgbClr val="FF66FF"/>
              </a:solidFill>
              <a:miter lim="800000"/>
            </a:ln>
          </p:spPr>
          <p:txBody>
            <a:bodyPr anchor="ctr">
              <a:spAutoFit/>
            </a:bodyPr>
            <a:lstStyle/>
            <a:p>
              <a:endParaRPr lang="zh-CN" altLang="en-US"/>
            </a:p>
          </p:txBody>
        </p:sp>
        <p:sp>
          <p:nvSpPr>
            <p:cNvPr id="46125" name="Line 182"/>
            <p:cNvSpPr>
              <a:spLocks noChangeShapeType="1"/>
            </p:cNvSpPr>
            <p:nvPr/>
          </p:nvSpPr>
          <p:spPr bwMode="auto">
            <a:xfrm>
              <a:off x="4179" y="2593"/>
              <a:ext cx="152" cy="0"/>
            </a:xfrm>
            <a:prstGeom prst="line">
              <a:avLst/>
            </a:prstGeom>
            <a:noFill/>
            <a:ln w="28575">
              <a:solidFill>
                <a:srgbClr val="FF66FF"/>
              </a:solidFill>
              <a:round/>
            </a:ln>
          </p:spPr>
          <p:txBody>
            <a:bodyPr>
              <a:spAutoFit/>
            </a:bodyPr>
            <a:lstStyle/>
            <a:p>
              <a:endParaRPr lang="zh-CN" altLang="en-US"/>
            </a:p>
          </p:txBody>
        </p:sp>
        <p:sp>
          <p:nvSpPr>
            <p:cNvPr id="46126" name="Line 183"/>
            <p:cNvSpPr>
              <a:spLocks noChangeShapeType="1"/>
            </p:cNvSpPr>
            <p:nvPr/>
          </p:nvSpPr>
          <p:spPr bwMode="auto">
            <a:xfrm>
              <a:off x="2061" y="2487"/>
              <a:ext cx="1335" cy="0"/>
            </a:xfrm>
            <a:prstGeom prst="line">
              <a:avLst/>
            </a:prstGeom>
            <a:noFill/>
            <a:ln w="28575">
              <a:solidFill>
                <a:srgbClr val="FF66FF"/>
              </a:solidFill>
              <a:round/>
            </a:ln>
          </p:spPr>
          <p:txBody>
            <a:bodyPr>
              <a:spAutoFit/>
            </a:bodyPr>
            <a:lstStyle/>
            <a:p>
              <a:endParaRPr lang="zh-CN" altLang="en-US"/>
            </a:p>
          </p:txBody>
        </p:sp>
        <p:sp>
          <p:nvSpPr>
            <p:cNvPr id="46127" name="Line 184"/>
            <p:cNvSpPr>
              <a:spLocks noChangeShapeType="1"/>
            </p:cNvSpPr>
            <p:nvPr/>
          </p:nvSpPr>
          <p:spPr bwMode="auto">
            <a:xfrm flipV="1">
              <a:off x="3262" y="2680"/>
              <a:ext cx="0" cy="162"/>
            </a:xfrm>
            <a:prstGeom prst="line">
              <a:avLst/>
            </a:prstGeom>
            <a:noFill/>
            <a:ln w="28575">
              <a:solidFill>
                <a:srgbClr val="FF66FF"/>
              </a:solidFill>
              <a:round/>
            </a:ln>
          </p:spPr>
          <p:txBody>
            <a:bodyPr>
              <a:spAutoFit/>
            </a:bodyPr>
            <a:lstStyle/>
            <a:p>
              <a:endParaRPr lang="zh-CN" altLang="en-US"/>
            </a:p>
          </p:txBody>
        </p:sp>
        <p:sp>
          <p:nvSpPr>
            <p:cNvPr id="46128" name="Line 185"/>
            <p:cNvSpPr>
              <a:spLocks noChangeShapeType="1"/>
            </p:cNvSpPr>
            <p:nvPr/>
          </p:nvSpPr>
          <p:spPr bwMode="auto">
            <a:xfrm flipV="1">
              <a:off x="2067" y="2479"/>
              <a:ext cx="0" cy="1268"/>
            </a:xfrm>
            <a:prstGeom prst="line">
              <a:avLst/>
            </a:prstGeom>
            <a:noFill/>
            <a:ln w="28575">
              <a:solidFill>
                <a:srgbClr val="FF66FF"/>
              </a:solidFill>
              <a:round/>
            </a:ln>
          </p:spPr>
          <p:txBody>
            <a:bodyPr>
              <a:spAutoFit/>
            </a:bodyPr>
            <a:lstStyle/>
            <a:p>
              <a:endParaRPr lang="zh-CN" altLang="en-US"/>
            </a:p>
          </p:txBody>
        </p:sp>
        <p:sp>
          <p:nvSpPr>
            <p:cNvPr id="46129" name="Rectangle 186"/>
            <p:cNvSpPr>
              <a:spLocks noChangeArrowheads="1"/>
            </p:cNvSpPr>
            <p:nvPr/>
          </p:nvSpPr>
          <p:spPr bwMode="auto">
            <a:xfrm>
              <a:off x="3423" y="2336"/>
              <a:ext cx="249" cy="250"/>
            </a:xfrm>
            <a:prstGeom prst="rect">
              <a:avLst/>
            </a:prstGeom>
            <a:noFill/>
            <a:ln w="9525">
              <a:noFill/>
              <a:miter lim="800000"/>
            </a:ln>
          </p:spPr>
          <p:txBody>
            <a:bodyPr wrap="none">
              <a:spAutoFit/>
            </a:bodyPr>
            <a:lstStyle/>
            <a:p>
              <a:pPr>
                <a:spcBef>
                  <a:spcPct val="50000"/>
                </a:spcBef>
              </a:pPr>
              <a:r>
                <a:rPr kumimoji="1" lang="en-US" altLang="zh-CN" sz="2000" b="1">
                  <a:solidFill>
                    <a:srgbClr val="FF66FF"/>
                  </a:solidFill>
                  <a:latin typeface="Times New Roman" panose="02020603050405020304" pitchFamily="18" charset="0"/>
                </a:rPr>
                <a:t>&amp;</a:t>
              </a:r>
              <a:endParaRPr kumimoji="1" lang="en-US" altLang="zh-CN" sz="2000" b="1">
                <a:solidFill>
                  <a:srgbClr val="FF66FF"/>
                </a:solidFill>
                <a:latin typeface="Times New Roman" panose="02020603050405020304" pitchFamily="18" charset="0"/>
              </a:endParaRPr>
            </a:p>
          </p:txBody>
        </p:sp>
        <p:sp>
          <p:nvSpPr>
            <p:cNvPr id="46130" name="Line 187"/>
            <p:cNvSpPr>
              <a:spLocks noChangeShapeType="1"/>
            </p:cNvSpPr>
            <p:nvPr/>
          </p:nvSpPr>
          <p:spPr bwMode="auto">
            <a:xfrm>
              <a:off x="1183" y="4057"/>
              <a:ext cx="1975" cy="0"/>
            </a:xfrm>
            <a:prstGeom prst="line">
              <a:avLst/>
            </a:prstGeom>
            <a:noFill/>
            <a:ln w="28575">
              <a:solidFill>
                <a:srgbClr val="0000FF"/>
              </a:solidFill>
              <a:round/>
            </a:ln>
          </p:spPr>
          <p:txBody>
            <a:bodyPr>
              <a:spAutoFit/>
            </a:bodyPr>
            <a:lstStyle/>
            <a:p>
              <a:endParaRPr lang="zh-CN" altLang="en-US"/>
            </a:p>
          </p:txBody>
        </p:sp>
        <p:sp>
          <p:nvSpPr>
            <p:cNvPr id="46131" name="Oval 188"/>
            <p:cNvSpPr>
              <a:spLocks noChangeArrowheads="1"/>
            </p:cNvSpPr>
            <p:nvPr/>
          </p:nvSpPr>
          <p:spPr bwMode="auto">
            <a:xfrm>
              <a:off x="2332" y="3731"/>
              <a:ext cx="48" cy="48"/>
            </a:xfrm>
            <a:prstGeom prst="ellipse">
              <a:avLst/>
            </a:prstGeom>
            <a:solidFill>
              <a:schemeClr val="bg1">
                <a:alpha val="50195"/>
              </a:schemeClr>
            </a:solidFill>
            <a:ln w="28575">
              <a:solidFill>
                <a:srgbClr val="0000FF"/>
              </a:solidFill>
              <a:round/>
            </a:ln>
          </p:spPr>
          <p:txBody>
            <a:bodyPr anchor="ctr">
              <a:spAutoFit/>
            </a:bodyPr>
            <a:lstStyle/>
            <a:p>
              <a:endParaRPr lang="zh-CN" altLang="en-US"/>
            </a:p>
          </p:txBody>
        </p:sp>
        <p:sp>
          <p:nvSpPr>
            <p:cNvPr id="46132" name="Line 189"/>
            <p:cNvSpPr>
              <a:spLocks noChangeShapeType="1"/>
            </p:cNvSpPr>
            <p:nvPr/>
          </p:nvSpPr>
          <p:spPr bwMode="auto">
            <a:xfrm>
              <a:off x="2271" y="3760"/>
              <a:ext cx="64" cy="0"/>
            </a:xfrm>
            <a:prstGeom prst="line">
              <a:avLst/>
            </a:prstGeom>
            <a:noFill/>
            <a:ln w="28575">
              <a:solidFill>
                <a:srgbClr val="0000FF"/>
              </a:solidFill>
              <a:round/>
            </a:ln>
          </p:spPr>
          <p:txBody>
            <a:bodyPr>
              <a:spAutoFit/>
            </a:bodyPr>
            <a:lstStyle/>
            <a:p>
              <a:endParaRPr lang="zh-CN" altLang="en-US"/>
            </a:p>
          </p:txBody>
        </p:sp>
        <p:sp>
          <p:nvSpPr>
            <p:cNvPr id="46133" name="Line 190"/>
            <p:cNvSpPr>
              <a:spLocks noChangeShapeType="1"/>
            </p:cNvSpPr>
            <p:nvPr/>
          </p:nvSpPr>
          <p:spPr bwMode="auto">
            <a:xfrm flipV="1">
              <a:off x="2269" y="3753"/>
              <a:ext cx="0" cy="310"/>
            </a:xfrm>
            <a:prstGeom prst="line">
              <a:avLst/>
            </a:prstGeom>
            <a:noFill/>
            <a:ln w="28575">
              <a:solidFill>
                <a:srgbClr val="0000FF"/>
              </a:solidFill>
              <a:round/>
            </a:ln>
          </p:spPr>
          <p:txBody>
            <a:bodyPr>
              <a:spAutoFit/>
            </a:bodyPr>
            <a:lstStyle/>
            <a:p>
              <a:endParaRPr lang="zh-CN" altLang="en-US"/>
            </a:p>
          </p:txBody>
        </p:sp>
        <p:sp>
          <p:nvSpPr>
            <p:cNvPr id="46134" name="Oval 191"/>
            <p:cNvSpPr>
              <a:spLocks noChangeArrowheads="1"/>
            </p:cNvSpPr>
            <p:nvPr/>
          </p:nvSpPr>
          <p:spPr bwMode="auto">
            <a:xfrm>
              <a:off x="1435" y="3723"/>
              <a:ext cx="48" cy="48"/>
            </a:xfrm>
            <a:prstGeom prst="ellipse">
              <a:avLst/>
            </a:prstGeom>
            <a:solidFill>
              <a:schemeClr val="bg1">
                <a:alpha val="50195"/>
              </a:schemeClr>
            </a:solidFill>
            <a:ln w="28575">
              <a:solidFill>
                <a:srgbClr val="0000FF"/>
              </a:solidFill>
              <a:round/>
            </a:ln>
          </p:spPr>
          <p:txBody>
            <a:bodyPr anchor="ctr">
              <a:spAutoFit/>
            </a:bodyPr>
            <a:lstStyle/>
            <a:p>
              <a:endParaRPr lang="zh-CN" altLang="en-US"/>
            </a:p>
          </p:txBody>
        </p:sp>
        <p:sp>
          <p:nvSpPr>
            <p:cNvPr id="46135" name="Line 192"/>
            <p:cNvSpPr>
              <a:spLocks noChangeShapeType="1"/>
            </p:cNvSpPr>
            <p:nvPr/>
          </p:nvSpPr>
          <p:spPr bwMode="auto">
            <a:xfrm>
              <a:off x="1376" y="3747"/>
              <a:ext cx="82" cy="0"/>
            </a:xfrm>
            <a:prstGeom prst="line">
              <a:avLst/>
            </a:prstGeom>
            <a:noFill/>
            <a:ln w="28575">
              <a:solidFill>
                <a:srgbClr val="0000FF"/>
              </a:solidFill>
              <a:round/>
            </a:ln>
          </p:spPr>
          <p:txBody>
            <a:bodyPr>
              <a:spAutoFit/>
            </a:bodyPr>
            <a:lstStyle/>
            <a:p>
              <a:endParaRPr lang="zh-CN" altLang="en-US"/>
            </a:p>
          </p:txBody>
        </p:sp>
        <p:sp>
          <p:nvSpPr>
            <p:cNvPr id="46136" name="Line 193"/>
            <p:cNvSpPr>
              <a:spLocks noChangeShapeType="1"/>
            </p:cNvSpPr>
            <p:nvPr/>
          </p:nvSpPr>
          <p:spPr bwMode="auto">
            <a:xfrm flipV="1">
              <a:off x="1385" y="3747"/>
              <a:ext cx="0" cy="313"/>
            </a:xfrm>
            <a:prstGeom prst="line">
              <a:avLst/>
            </a:prstGeom>
            <a:noFill/>
            <a:ln w="28575">
              <a:solidFill>
                <a:srgbClr val="0000FF"/>
              </a:solidFill>
              <a:round/>
            </a:ln>
          </p:spPr>
          <p:txBody>
            <a:bodyPr>
              <a:spAutoFit/>
            </a:bodyPr>
            <a:lstStyle/>
            <a:p>
              <a:endParaRPr lang="zh-CN" altLang="en-US"/>
            </a:p>
          </p:txBody>
        </p:sp>
        <p:sp>
          <p:nvSpPr>
            <p:cNvPr id="46137" name="Oval 194"/>
            <p:cNvSpPr>
              <a:spLocks noChangeArrowheads="1"/>
            </p:cNvSpPr>
            <p:nvPr/>
          </p:nvSpPr>
          <p:spPr bwMode="auto">
            <a:xfrm>
              <a:off x="3198" y="3731"/>
              <a:ext cx="48" cy="48"/>
            </a:xfrm>
            <a:prstGeom prst="ellipse">
              <a:avLst/>
            </a:prstGeom>
            <a:solidFill>
              <a:schemeClr val="bg1">
                <a:alpha val="50195"/>
              </a:schemeClr>
            </a:solidFill>
            <a:ln w="28575">
              <a:solidFill>
                <a:srgbClr val="0000FF"/>
              </a:solidFill>
              <a:round/>
            </a:ln>
          </p:spPr>
          <p:txBody>
            <a:bodyPr anchor="ctr">
              <a:spAutoFit/>
            </a:bodyPr>
            <a:lstStyle/>
            <a:p>
              <a:endParaRPr lang="zh-CN" altLang="en-US"/>
            </a:p>
          </p:txBody>
        </p:sp>
        <p:sp>
          <p:nvSpPr>
            <p:cNvPr id="46138" name="Line 195"/>
            <p:cNvSpPr>
              <a:spLocks noChangeShapeType="1"/>
            </p:cNvSpPr>
            <p:nvPr/>
          </p:nvSpPr>
          <p:spPr bwMode="auto">
            <a:xfrm>
              <a:off x="3144" y="3755"/>
              <a:ext cx="64" cy="0"/>
            </a:xfrm>
            <a:prstGeom prst="line">
              <a:avLst/>
            </a:prstGeom>
            <a:noFill/>
            <a:ln w="28575">
              <a:solidFill>
                <a:srgbClr val="0000FF"/>
              </a:solidFill>
              <a:round/>
            </a:ln>
          </p:spPr>
          <p:txBody>
            <a:bodyPr>
              <a:spAutoFit/>
            </a:bodyPr>
            <a:lstStyle/>
            <a:p>
              <a:endParaRPr lang="zh-CN" altLang="en-US"/>
            </a:p>
          </p:txBody>
        </p:sp>
        <p:sp>
          <p:nvSpPr>
            <p:cNvPr id="46139" name="Line 196"/>
            <p:cNvSpPr>
              <a:spLocks noChangeShapeType="1"/>
            </p:cNvSpPr>
            <p:nvPr/>
          </p:nvSpPr>
          <p:spPr bwMode="auto">
            <a:xfrm flipV="1">
              <a:off x="3153" y="3754"/>
              <a:ext cx="0" cy="310"/>
            </a:xfrm>
            <a:prstGeom prst="line">
              <a:avLst/>
            </a:prstGeom>
            <a:noFill/>
            <a:ln w="28575">
              <a:solidFill>
                <a:srgbClr val="0000FF"/>
              </a:solidFill>
              <a:round/>
            </a:ln>
          </p:spPr>
          <p:txBody>
            <a:bodyPr>
              <a:spAutoFit/>
            </a:bodyPr>
            <a:lstStyle/>
            <a:p>
              <a:endParaRPr lang="zh-CN" altLang="en-US"/>
            </a:p>
          </p:txBody>
        </p:sp>
        <p:sp>
          <p:nvSpPr>
            <p:cNvPr id="46140" name="Rectangle 197"/>
            <p:cNvSpPr>
              <a:spLocks noChangeArrowheads="1"/>
            </p:cNvSpPr>
            <p:nvPr/>
          </p:nvSpPr>
          <p:spPr bwMode="auto">
            <a:xfrm>
              <a:off x="3294" y="3627"/>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R</a:t>
              </a:r>
              <a:endParaRPr kumimoji="1" lang="en-US" altLang="zh-CN" sz="2400" b="1" baseline="-25000">
                <a:solidFill>
                  <a:srgbClr val="0000FF"/>
                </a:solidFill>
                <a:latin typeface="Times New Roman" panose="02020603050405020304" pitchFamily="18" charset="0"/>
              </a:endParaRPr>
            </a:p>
          </p:txBody>
        </p:sp>
        <p:sp>
          <p:nvSpPr>
            <p:cNvPr id="46141" name="Rectangle 198"/>
            <p:cNvSpPr>
              <a:spLocks noChangeArrowheads="1"/>
            </p:cNvSpPr>
            <p:nvPr/>
          </p:nvSpPr>
          <p:spPr bwMode="auto">
            <a:xfrm>
              <a:off x="3283" y="3127"/>
              <a:ext cx="133" cy="192"/>
            </a:xfrm>
            <a:prstGeom prst="rect">
              <a:avLst/>
            </a:prstGeom>
            <a:noFill/>
            <a:ln w="9525">
              <a:noFill/>
              <a:miter lim="800000"/>
            </a:ln>
          </p:spPr>
          <p:txBody>
            <a:bodyPr wrap="none" lIns="0" tIns="0" rIns="0" bIns="0">
              <a:spAutoFit/>
            </a:bodyPr>
            <a:lstStyle/>
            <a:p>
              <a:pPr>
                <a:spcBef>
                  <a:spcPct val="20000"/>
                </a:spcBef>
              </a:pPr>
              <a:r>
                <a:rPr kumimoji="1" lang="en-US" altLang="zh-CN" sz="2000" b="1">
                  <a:solidFill>
                    <a:srgbClr val="FF3300"/>
                  </a:solidFill>
                  <a:latin typeface="Times New Roman" panose="02020603050405020304" pitchFamily="18" charset="0"/>
                </a:rPr>
                <a:t>&amp;</a:t>
              </a:r>
              <a:endParaRPr kumimoji="1" lang="en-US" altLang="zh-CN" sz="2000" b="1" baseline="-25000">
                <a:solidFill>
                  <a:srgbClr val="FF3300"/>
                </a:solidFill>
                <a:latin typeface="Times New Roman" panose="02020603050405020304" pitchFamily="18" charset="0"/>
              </a:endParaRPr>
            </a:p>
          </p:txBody>
        </p:sp>
        <p:sp>
          <p:nvSpPr>
            <p:cNvPr id="46142" name="Rectangle 199"/>
            <p:cNvSpPr>
              <a:spLocks noChangeArrowheads="1"/>
            </p:cNvSpPr>
            <p:nvPr/>
          </p:nvSpPr>
          <p:spPr bwMode="auto">
            <a:xfrm>
              <a:off x="3262" y="3465"/>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1K</a:t>
              </a:r>
              <a:endParaRPr kumimoji="1" lang="en-US" altLang="zh-CN" sz="2400" b="1" baseline="-25000">
                <a:solidFill>
                  <a:srgbClr val="00CC00"/>
                </a:solidFill>
                <a:latin typeface="Times New Roman" panose="02020603050405020304" pitchFamily="18" charset="0"/>
              </a:endParaRPr>
            </a:p>
          </p:txBody>
        </p:sp>
        <p:sp>
          <p:nvSpPr>
            <p:cNvPr id="46143" name="Rectangle 200"/>
            <p:cNvSpPr>
              <a:spLocks noChangeArrowheads="1"/>
            </p:cNvSpPr>
            <p:nvPr/>
          </p:nvSpPr>
          <p:spPr bwMode="auto">
            <a:xfrm>
              <a:off x="3005" y="347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黑体" panose="02010609060101010101" pitchFamily="49" charset="-122"/>
                  <a:ea typeface="黑体" panose="02010609060101010101" pitchFamily="49" charset="-122"/>
                </a:rPr>
                <a:t>1</a:t>
              </a:r>
              <a:endParaRPr kumimoji="1" lang="en-US" altLang="zh-CN" sz="2400" b="1" baseline="-25000">
                <a:solidFill>
                  <a:srgbClr val="00CC00"/>
                </a:solidFill>
                <a:latin typeface="黑体" panose="02010609060101010101" pitchFamily="49" charset="-122"/>
                <a:ea typeface="黑体" panose="02010609060101010101" pitchFamily="49" charset="-122"/>
              </a:endParaRPr>
            </a:p>
          </p:txBody>
        </p:sp>
        <p:sp>
          <p:nvSpPr>
            <p:cNvPr id="46144" name="Line 201"/>
            <p:cNvSpPr>
              <a:spLocks noChangeShapeType="1"/>
            </p:cNvSpPr>
            <p:nvPr/>
          </p:nvSpPr>
          <p:spPr bwMode="auto">
            <a:xfrm>
              <a:off x="3253" y="2680"/>
              <a:ext cx="152" cy="0"/>
            </a:xfrm>
            <a:prstGeom prst="line">
              <a:avLst/>
            </a:prstGeom>
            <a:noFill/>
            <a:ln w="28575">
              <a:solidFill>
                <a:srgbClr val="FF66FF"/>
              </a:solidFill>
              <a:round/>
            </a:ln>
          </p:spPr>
          <p:txBody>
            <a:bodyPr>
              <a:spAutoFit/>
            </a:bodyPr>
            <a:lstStyle/>
            <a:p>
              <a:endParaRPr lang="zh-CN" altLang="en-US"/>
            </a:p>
          </p:txBody>
        </p:sp>
        <p:sp>
          <p:nvSpPr>
            <p:cNvPr id="46145" name="Line 202"/>
            <p:cNvSpPr>
              <a:spLocks noChangeShapeType="1"/>
            </p:cNvSpPr>
            <p:nvPr/>
          </p:nvSpPr>
          <p:spPr bwMode="auto">
            <a:xfrm>
              <a:off x="2011" y="3755"/>
              <a:ext cx="65" cy="0"/>
            </a:xfrm>
            <a:prstGeom prst="line">
              <a:avLst/>
            </a:prstGeom>
            <a:noFill/>
            <a:ln w="28575">
              <a:solidFill>
                <a:srgbClr val="FF66FF"/>
              </a:solidFill>
              <a:round/>
            </a:ln>
          </p:spPr>
          <p:txBody>
            <a:bodyPr>
              <a:spAutoFit/>
            </a:bodyPr>
            <a:lstStyle/>
            <a:p>
              <a:endParaRPr lang="zh-CN" altLang="en-US"/>
            </a:p>
          </p:txBody>
        </p:sp>
        <p:sp>
          <p:nvSpPr>
            <p:cNvPr id="46146" name="Rectangle 203"/>
            <p:cNvSpPr>
              <a:spLocks noChangeArrowheads="1"/>
            </p:cNvSpPr>
            <p:nvPr/>
          </p:nvSpPr>
          <p:spPr bwMode="auto">
            <a:xfrm>
              <a:off x="3846" y="2380"/>
              <a:ext cx="288" cy="400"/>
            </a:xfrm>
            <a:prstGeom prst="rect">
              <a:avLst/>
            </a:prstGeom>
            <a:noFill/>
            <a:ln w="38100">
              <a:solidFill>
                <a:srgbClr val="FF66FF"/>
              </a:solidFill>
              <a:miter lim="800000"/>
            </a:ln>
          </p:spPr>
          <p:txBody>
            <a:bodyPr anchor="ctr">
              <a:spAutoFit/>
            </a:bodyPr>
            <a:lstStyle/>
            <a:p>
              <a:endParaRPr lang="zh-CN" altLang="en-US"/>
            </a:p>
          </p:txBody>
        </p:sp>
        <p:sp>
          <p:nvSpPr>
            <p:cNvPr id="46147" name="Line 204"/>
            <p:cNvSpPr>
              <a:spLocks noChangeShapeType="1"/>
            </p:cNvSpPr>
            <p:nvPr/>
          </p:nvSpPr>
          <p:spPr bwMode="auto">
            <a:xfrm flipV="1">
              <a:off x="3153" y="2923"/>
              <a:ext cx="0" cy="260"/>
            </a:xfrm>
            <a:prstGeom prst="line">
              <a:avLst/>
            </a:prstGeom>
            <a:noFill/>
            <a:ln w="28575">
              <a:solidFill>
                <a:srgbClr val="FF3300"/>
              </a:solidFill>
              <a:round/>
            </a:ln>
          </p:spPr>
          <p:txBody>
            <a:bodyPr>
              <a:spAutoFit/>
            </a:bodyPr>
            <a:lstStyle/>
            <a:p>
              <a:endParaRPr lang="zh-CN" altLang="en-US"/>
            </a:p>
          </p:txBody>
        </p:sp>
        <p:sp>
          <p:nvSpPr>
            <p:cNvPr id="46148" name="Line 205"/>
            <p:cNvSpPr>
              <a:spLocks noChangeShapeType="1"/>
            </p:cNvSpPr>
            <p:nvPr/>
          </p:nvSpPr>
          <p:spPr bwMode="auto">
            <a:xfrm flipV="1">
              <a:off x="2273" y="2922"/>
              <a:ext cx="0" cy="329"/>
            </a:xfrm>
            <a:prstGeom prst="line">
              <a:avLst/>
            </a:prstGeom>
            <a:noFill/>
            <a:ln w="28575">
              <a:solidFill>
                <a:srgbClr val="FF3300"/>
              </a:solidFill>
              <a:round/>
            </a:ln>
          </p:spPr>
          <p:txBody>
            <a:bodyPr>
              <a:spAutoFit/>
            </a:bodyPr>
            <a:lstStyle/>
            <a:p>
              <a:endParaRPr lang="zh-CN" altLang="en-US"/>
            </a:p>
          </p:txBody>
        </p:sp>
        <p:sp>
          <p:nvSpPr>
            <p:cNvPr id="46149" name="Line 206"/>
            <p:cNvSpPr>
              <a:spLocks noChangeShapeType="1"/>
            </p:cNvSpPr>
            <p:nvPr/>
          </p:nvSpPr>
          <p:spPr bwMode="auto">
            <a:xfrm>
              <a:off x="2262" y="2933"/>
              <a:ext cx="879" cy="0"/>
            </a:xfrm>
            <a:prstGeom prst="line">
              <a:avLst/>
            </a:prstGeom>
            <a:noFill/>
            <a:ln w="28575">
              <a:solidFill>
                <a:srgbClr val="FF3300"/>
              </a:solidFill>
              <a:round/>
            </a:ln>
          </p:spPr>
          <p:txBody>
            <a:bodyPr>
              <a:spAutoFit/>
            </a:bodyPr>
            <a:lstStyle/>
            <a:p>
              <a:endParaRPr lang="zh-CN" altLang="en-US"/>
            </a:p>
          </p:txBody>
        </p:sp>
        <p:sp>
          <p:nvSpPr>
            <p:cNvPr id="46150" name="Oval 207"/>
            <p:cNvSpPr>
              <a:spLocks noChangeArrowheads="1"/>
            </p:cNvSpPr>
            <p:nvPr/>
          </p:nvSpPr>
          <p:spPr bwMode="auto">
            <a:xfrm>
              <a:off x="2235" y="3225"/>
              <a:ext cx="70" cy="70"/>
            </a:xfrm>
            <a:prstGeom prst="ellipse">
              <a:avLst/>
            </a:prstGeom>
            <a:solidFill>
              <a:schemeClr val="tx1"/>
            </a:solidFill>
            <a:ln w="9525">
              <a:solidFill>
                <a:schemeClr val="tx1"/>
              </a:solidFill>
              <a:round/>
            </a:ln>
          </p:spPr>
          <p:txBody>
            <a:bodyPr wrap="none" anchor="ctr">
              <a:spAutoFit/>
            </a:bodyPr>
            <a:lstStyle/>
            <a:p>
              <a:endParaRPr lang="zh-CN" altLang="en-US"/>
            </a:p>
          </p:txBody>
        </p:sp>
        <p:sp>
          <p:nvSpPr>
            <p:cNvPr id="46151" name="Oval 208"/>
            <p:cNvSpPr>
              <a:spLocks noChangeArrowheads="1"/>
            </p:cNvSpPr>
            <p:nvPr/>
          </p:nvSpPr>
          <p:spPr bwMode="auto">
            <a:xfrm>
              <a:off x="4142" y="2567"/>
              <a:ext cx="53" cy="53"/>
            </a:xfrm>
            <a:prstGeom prst="ellipse">
              <a:avLst/>
            </a:prstGeom>
            <a:solidFill>
              <a:schemeClr val="bg1"/>
            </a:solidFill>
            <a:ln w="28575">
              <a:solidFill>
                <a:srgbClr val="FF00FF"/>
              </a:solidFill>
              <a:round/>
            </a:ln>
          </p:spPr>
          <p:txBody>
            <a:bodyPr anchor="ctr">
              <a:spAutoFit/>
            </a:bodyPr>
            <a:lstStyle/>
            <a:p>
              <a:endParaRPr lang="zh-CN" altLang="en-US"/>
            </a:p>
          </p:txBody>
        </p:sp>
        <p:sp>
          <p:nvSpPr>
            <p:cNvPr id="46152" name="Rectangle 209"/>
            <p:cNvSpPr>
              <a:spLocks noChangeArrowheads="1"/>
            </p:cNvSpPr>
            <p:nvPr/>
          </p:nvSpPr>
          <p:spPr bwMode="auto">
            <a:xfrm>
              <a:off x="3900" y="2346"/>
              <a:ext cx="196" cy="250"/>
            </a:xfrm>
            <a:prstGeom prst="rect">
              <a:avLst/>
            </a:prstGeom>
            <a:noFill/>
            <a:ln w="9525">
              <a:noFill/>
              <a:miter lim="800000"/>
            </a:ln>
          </p:spPr>
          <p:txBody>
            <a:bodyPr wrap="none">
              <a:spAutoFit/>
            </a:bodyPr>
            <a:lstStyle/>
            <a:p>
              <a:pPr eaLnBrk="0" hangingPunct="0">
                <a:spcBef>
                  <a:spcPct val="50000"/>
                </a:spcBef>
              </a:pPr>
              <a:r>
                <a:rPr kumimoji="1" lang="en-US" altLang="zh-CN" sz="2000" b="1">
                  <a:solidFill>
                    <a:srgbClr val="FF00FF"/>
                  </a:solidFill>
                  <a:latin typeface="Times New Roman" panose="02020603050405020304" pitchFamily="18" charset="0"/>
                </a:rPr>
                <a:t>1</a:t>
              </a:r>
              <a:endParaRPr kumimoji="1" lang="en-US" altLang="zh-CN" sz="2000" b="1">
                <a:solidFill>
                  <a:srgbClr val="FF00FF"/>
                </a:solidFill>
                <a:latin typeface="Times New Roman" panose="02020603050405020304" pitchFamily="18" charset="0"/>
              </a:endParaRPr>
            </a:p>
          </p:txBody>
        </p:sp>
        <p:sp>
          <p:nvSpPr>
            <p:cNvPr id="46153" name="Rectangle 210"/>
            <p:cNvSpPr>
              <a:spLocks noChangeArrowheads="1"/>
            </p:cNvSpPr>
            <p:nvPr/>
          </p:nvSpPr>
          <p:spPr bwMode="auto">
            <a:xfrm>
              <a:off x="4401" y="2461"/>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FF00FF"/>
                  </a:solidFill>
                  <a:latin typeface="Times New Roman" panose="02020603050405020304" pitchFamily="18" charset="0"/>
                </a:rPr>
                <a:t>Y</a:t>
              </a:r>
              <a:endParaRPr kumimoji="1" lang="en-US" altLang="zh-CN" sz="2400" b="1" i="1" baseline="-25000">
                <a:solidFill>
                  <a:srgbClr val="FF00FF"/>
                </a:solidFill>
                <a:latin typeface="Times New Roman" panose="02020603050405020304" pitchFamily="18" charset="0"/>
              </a:endParaRPr>
            </a:p>
          </p:txBody>
        </p:sp>
        <p:sp>
          <p:nvSpPr>
            <p:cNvPr id="46154" name="Rectangle 211"/>
            <p:cNvSpPr>
              <a:spLocks noChangeArrowheads="1"/>
            </p:cNvSpPr>
            <p:nvPr/>
          </p:nvSpPr>
          <p:spPr bwMode="auto">
            <a:xfrm>
              <a:off x="3788" y="3732"/>
              <a:ext cx="284" cy="250"/>
            </a:xfrm>
            <a:prstGeom prst="rect">
              <a:avLst/>
            </a:prstGeom>
            <a:noFill/>
            <a:ln w="9525">
              <a:noFill/>
              <a:miter lim="800000"/>
            </a:ln>
          </p:spPr>
          <p:txBody>
            <a:bodyPr wrap="none">
              <a:spAutoFit/>
            </a:bodyPr>
            <a:lstStyle/>
            <a:p>
              <a:pPr>
                <a:spcBef>
                  <a:spcPct val="50000"/>
                </a:spcBef>
              </a:pPr>
              <a:r>
                <a:rPr kumimoji="1" lang="en-US" altLang="zh-CN" sz="2000" b="1" i="1">
                  <a:latin typeface="Times New Roman" panose="02020603050405020304" pitchFamily="18" charset="0"/>
                </a:rPr>
                <a:t>Q</a:t>
              </a:r>
              <a:r>
                <a:rPr kumimoji="1" lang="en-US" altLang="zh-CN" sz="2000" b="1" baseline="-25000">
                  <a:latin typeface="Times New Roman" panose="02020603050405020304" pitchFamily="18" charset="0"/>
                </a:rPr>
                <a:t>2</a:t>
              </a:r>
              <a:endParaRPr kumimoji="1" lang="en-US" altLang="zh-CN" sz="2000" b="1" i="1" baseline="30000">
                <a:latin typeface="Times New Roman" panose="02020603050405020304" pitchFamily="18" charset="0"/>
              </a:endParaRPr>
            </a:p>
          </p:txBody>
        </p:sp>
        <p:sp>
          <p:nvSpPr>
            <p:cNvPr id="46155" name="Line 212"/>
            <p:cNvSpPr>
              <a:spLocks noChangeShapeType="1"/>
            </p:cNvSpPr>
            <p:nvPr/>
          </p:nvSpPr>
          <p:spPr bwMode="auto">
            <a:xfrm flipV="1">
              <a:off x="3843" y="2845"/>
              <a:ext cx="0" cy="914"/>
            </a:xfrm>
            <a:prstGeom prst="line">
              <a:avLst/>
            </a:prstGeom>
            <a:noFill/>
            <a:ln w="28575">
              <a:solidFill>
                <a:srgbClr val="FF3300"/>
              </a:solidFill>
              <a:round/>
            </a:ln>
          </p:spPr>
          <p:txBody>
            <a:bodyPr>
              <a:spAutoFit/>
            </a:bodyPr>
            <a:lstStyle/>
            <a:p>
              <a:endParaRPr lang="zh-CN" altLang="en-US"/>
            </a:p>
          </p:txBody>
        </p:sp>
        <p:sp>
          <p:nvSpPr>
            <p:cNvPr id="46156" name="Line 213"/>
            <p:cNvSpPr>
              <a:spLocks noChangeShapeType="1"/>
            </p:cNvSpPr>
            <p:nvPr/>
          </p:nvSpPr>
          <p:spPr bwMode="auto">
            <a:xfrm>
              <a:off x="3750" y="3757"/>
              <a:ext cx="103" cy="0"/>
            </a:xfrm>
            <a:prstGeom prst="line">
              <a:avLst/>
            </a:prstGeom>
            <a:noFill/>
            <a:ln w="28575">
              <a:solidFill>
                <a:srgbClr val="FF3300"/>
              </a:solidFill>
              <a:round/>
            </a:ln>
          </p:spPr>
          <p:txBody>
            <a:bodyPr>
              <a:spAutoFit/>
            </a:bodyPr>
            <a:lstStyle/>
            <a:p>
              <a:endParaRPr lang="zh-CN" altLang="en-US"/>
            </a:p>
          </p:txBody>
        </p:sp>
        <p:sp>
          <p:nvSpPr>
            <p:cNvPr id="46157" name="Line 214"/>
            <p:cNvSpPr>
              <a:spLocks noChangeShapeType="1"/>
            </p:cNvSpPr>
            <p:nvPr/>
          </p:nvSpPr>
          <p:spPr bwMode="auto">
            <a:xfrm>
              <a:off x="1376" y="2842"/>
              <a:ext cx="2468" cy="0"/>
            </a:xfrm>
            <a:prstGeom prst="line">
              <a:avLst/>
            </a:prstGeom>
            <a:noFill/>
            <a:ln w="28575">
              <a:solidFill>
                <a:srgbClr val="FF3300"/>
              </a:solidFill>
              <a:round/>
            </a:ln>
          </p:spPr>
          <p:txBody>
            <a:bodyPr>
              <a:spAutoFit/>
            </a:bodyPr>
            <a:lstStyle/>
            <a:p>
              <a:endParaRPr lang="zh-CN" altLang="en-US"/>
            </a:p>
          </p:txBody>
        </p:sp>
        <p:sp>
          <p:nvSpPr>
            <p:cNvPr id="46158" name="Oval 215"/>
            <p:cNvSpPr>
              <a:spLocks noChangeArrowheads="1"/>
            </p:cNvSpPr>
            <p:nvPr/>
          </p:nvSpPr>
          <p:spPr bwMode="auto">
            <a:xfrm>
              <a:off x="1990" y="3723"/>
              <a:ext cx="53" cy="53"/>
            </a:xfrm>
            <a:prstGeom prst="ellipse">
              <a:avLst/>
            </a:prstGeom>
            <a:solidFill>
              <a:schemeClr val="bg1"/>
            </a:solidFill>
            <a:ln w="28575">
              <a:solidFill>
                <a:srgbClr val="FF00FF"/>
              </a:solidFill>
              <a:round/>
            </a:ln>
          </p:spPr>
          <p:txBody>
            <a:bodyPr anchor="ctr">
              <a:spAutoFit/>
            </a:bodyPr>
            <a:lstStyle/>
            <a:p>
              <a:endParaRPr lang="zh-CN" altLang="en-US"/>
            </a:p>
          </p:txBody>
        </p:sp>
        <p:sp>
          <p:nvSpPr>
            <p:cNvPr id="46159" name="Oval 216"/>
            <p:cNvSpPr>
              <a:spLocks noChangeArrowheads="1"/>
            </p:cNvSpPr>
            <p:nvPr/>
          </p:nvSpPr>
          <p:spPr bwMode="auto">
            <a:xfrm>
              <a:off x="3700" y="2566"/>
              <a:ext cx="53" cy="53"/>
            </a:xfrm>
            <a:prstGeom prst="ellipse">
              <a:avLst/>
            </a:prstGeom>
            <a:solidFill>
              <a:schemeClr val="bg1"/>
            </a:solidFill>
            <a:ln w="28575">
              <a:solidFill>
                <a:srgbClr val="FF00FF"/>
              </a:solidFill>
              <a:round/>
            </a:ln>
          </p:spPr>
          <p:txBody>
            <a:bodyPr anchor="ctr">
              <a:spAutoFit/>
            </a:bodyPr>
            <a:lstStyle/>
            <a:p>
              <a:endParaRPr lang="zh-CN" altLang="en-US"/>
            </a:p>
          </p:txBody>
        </p:sp>
        <p:sp>
          <p:nvSpPr>
            <p:cNvPr id="46160" name="Line 217"/>
            <p:cNvSpPr>
              <a:spLocks noChangeShapeType="1"/>
            </p:cNvSpPr>
            <p:nvPr/>
          </p:nvSpPr>
          <p:spPr bwMode="auto">
            <a:xfrm>
              <a:off x="3742" y="2593"/>
              <a:ext cx="126" cy="0"/>
            </a:xfrm>
            <a:prstGeom prst="line">
              <a:avLst/>
            </a:prstGeom>
            <a:noFill/>
            <a:ln w="28575">
              <a:solidFill>
                <a:srgbClr val="FF66FF"/>
              </a:solidFill>
              <a:round/>
            </a:ln>
          </p:spPr>
          <p:txBody>
            <a:bodyPr>
              <a:spAutoFit/>
            </a:bodyPr>
            <a:lstStyle/>
            <a:p>
              <a:endParaRPr lang="zh-CN" altLang="en-US"/>
            </a:p>
          </p:txBody>
        </p:sp>
        <p:sp>
          <p:nvSpPr>
            <p:cNvPr id="46161" name="Rectangle 218"/>
            <p:cNvSpPr>
              <a:spLocks noChangeArrowheads="1"/>
            </p:cNvSpPr>
            <p:nvPr/>
          </p:nvSpPr>
          <p:spPr bwMode="auto">
            <a:xfrm>
              <a:off x="2088" y="3024"/>
              <a:ext cx="168" cy="192"/>
            </a:xfrm>
            <a:prstGeom prst="rect">
              <a:avLst/>
            </a:prstGeom>
            <a:noFill/>
            <a:ln w="9525">
              <a:noFill/>
              <a:miter lim="800000"/>
            </a:ln>
          </p:spPr>
          <p:txBody>
            <a:bodyPr wrap="none" lIns="0" tIns="0" rIns="0" bIns="0">
              <a:spAutoFit/>
            </a:bodyPr>
            <a:lstStyle/>
            <a:p>
              <a:pPr>
                <a:spcBef>
                  <a:spcPct val="20000"/>
                </a:spcBef>
              </a:pPr>
              <a:r>
                <a:rPr kumimoji="1" lang="en-US" altLang="zh-CN" sz="2000" b="1" i="1">
                  <a:latin typeface="Times New Roman" panose="02020603050405020304" pitchFamily="18" charset="0"/>
                </a:rPr>
                <a:t>Q</a:t>
              </a:r>
              <a:r>
                <a:rPr kumimoji="1" lang="en-US" altLang="zh-CN" sz="2000" b="1" baseline="-25000">
                  <a:latin typeface="Times New Roman" panose="02020603050405020304" pitchFamily="18" charset="0"/>
                </a:rPr>
                <a:t>0</a:t>
              </a:r>
              <a:endParaRPr kumimoji="1" lang="en-US" altLang="zh-CN" sz="2000" b="1" i="1" baseline="30000">
                <a:latin typeface="Times New Roman" panose="02020603050405020304" pitchFamily="18" charset="0"/>
              </a:endParaRPr>
            </a:p>
          </p:txBody>
        </p:sp>
        <p:sp>
          <p:nvSpPr>
            <p:cNvPr id="46162" name="Line 219"/>
            <p:cNvSpPr>
              <a:spLocks noChangeShapeType="1"/>
            </p:cNvSpPr>
            <p:nvPr/>
          </p:nvSpPr>
          <p:spPr bwMode="auto">
            <a:xfrm>
              <a:off x="3840" y="3791"/>
              <a:ext cx="174" cy="0"/>
            </a:xfrm>
            <a:prstGeom prst="line">
              <a:avLst/>
            </a:prstGeom>
            <a:noFill/>
            <a:ln w="19050">
              <a:solidFill>
                <a:schemeClr val="tx1"/>
              </a:solidFill>
              <a:round/>
            </a:ln>
          </p:spPr>
          <p:txBody>
            <a:bodyPr>
              <a:spAutoFit/>
            </a:bodyPr>
            <a:lstStyle/>
            <a:p>
              <a:endParaRPr lang="zh-CN" altLang="en-US"/>
            </a:p>
          </p:txBody>
        </p:sp>
        <p:grpSp>
          <p:nvGrpSpPr>
            <p:cNvPr id="46163" name="Group 220"/>
            <p:cNvGrpSpPr/>
            <p:nvPr/>
          </p:nvGrpSpPr>
          <p:grpSpPr bwMode="auto">
            <a:xfrm>
              <a:off x="3003" y="2496"/>
              <a:ext cx="189" cy="192"/>
              <a:chOff x="3003" y="2544"/>
              <a:chExt cx="189" cy="192"/>
            </a:xfrm>
          </p:grpSpPr>
          <p:sp>
            <p:nvSpPr>
              <p:cNvPr id="46164" name="Rectangle 221"/>
              <p:cNvSpPr>
                <a:spLocks noChangeArrowheads="1"/>
              </p:cNvSpPr>
              <p:nvPr/>
            </p:nvSpPr>
            <p:spPr bwMode="auto">
              <a:xfrm>
                <a:off x="3024" y="2544"/>
                <a:ext cx="168" cy="192"/>
              </a:xfrm>
              <a:prstGeom prst="rect">
                <a:avLst/>
              </a:prstGeom>
              <a:noFill/>
              <a:ln w="9525">
                <a:noFill/>
                <a:miter lim="800000"/>
              </a:ln>
            </p:spPr>
            <p:txBody>
              <a:bodyPr wrap="none" lIns="0" tIns="0" rIns="0" bIns="0">
                <a:spAutoFit/>
              </a:bodyPr>
              <a:lstStyle/>
              <a:p>
                <a:pPr>
                  <a:spcBef>
                    <a:spcPct val="20000"/>
                  </a:spcBef>
                </a:pPr>
                <a:r>
                  <a:rPr kumimoji="1" lang="en-US" altLang="zh-CN" sz="2000" b="1" i="1">
                    <a:latin typeface="Times New Roman" panose="02020603050405020304" pitchFamily="18" charset="0"/>
                  </a:rPr>
                  <a:t>Q</a:t>
                </a:r>
                <a:r>
                  <a:rPr kumimoji="1" lang="en-US" altLang="zh-CN" sz="2000" b="1" baseline="-25000">
                    <a:latin typeface="Times New Roman" panose="02020603050405020304" pitchFamily="18" charset="0"/>
                  </a:rPr>
                  <a:t>0</a:t>
                </a:r>
                <a:endParaRPr kumimoji="1" lang="en-US" altLang="zh-CN" sz="2000" b="1" i="1" baseline="30000">
                  <a:latin typeface="Times New Roman" panose="02020603050405020304" pitchFamily="18" charset="0"/>
                </a:endParaRPr>
              </a:p>
            </p:txBody>
          </p:sp>
          <p:sp>
            <p:nvSpPr>
              <p:cNvPr id="46165" name="Line 222"/>
              <p:cNvSpPr>
                <a:spLocks noChangeShapeType="1"/>
              </p:cNvSpPr>
              <p:nvPr/>
            </p:nvSpPr>
            <p:spPr bwMode="auto">
              <a:xfrm>
                <a:off x="3003" y="2570"/>
                <a:ext cx="174" cy="0"/>
              </a:xfrm>
              <a:prstGeom prst="line">
                <a:avLst/>
              </a:prstGeom>
              <a:noFill/>
              <a:ln w="19050">
                <a:solidFill>
                  <a:schemeClr val="tx1"/>
                </a:solidFill>
                <a:round/>
              </a:ln>
            </p:spPr>
            <p:txBody>
              <a:bodyPr>
                <a:spAutoFit/>
              </a:bodyPr>
              <a:lstStyle/>
              <a:p>
                <a:endParaRPr lang="zh-CN" altLang="en-US"/>
              </a:p>
            </p:txBody>
          </p:sp>
        </p:grpSp>
      </p:grpSp>
      <p:grpSp>
        <p:nvGrpSpPr>
          <p:cNvPr id="7" name="Group 223"/>
          <p:cNvGrpSpPr/>
          <p:nvPr/>
        </p:nvGrpSpPr>
        <p:grpSpPr bwMode="auto">
          <a:xfrm>
            <a:off x="6500813" y="4495800"/>
            <a:ext cx="1828800" cy="733425"/>
            <a:chOff x="4095" y="2832"/>
            <a:chExt cx="1152" cy="462"/>
          </a:xfrm>
        </p:grpSpPr>
        <p:sp>
          <p:nvSpPr>
            <p:cNvPr id="46094" name="AutoShape 224"/>
            <p:cNvSpPr>
              <a:spLocks noChangeArrowheads="1"/>
            </p:cNvSpPr>
            <p:nvPr/>
          </p:nvSpPr>
          <p:spPr bwMode="auto">
            <a:xfrm>
              <a:off x="4095" y="2832"/>
              <a:ext cx="1152" cy="462"/>
            </a:xfrm>
            <a:prstGeom prst="wedgeRectCallout">
              <a:avLst>
                <a:gd name="adj1" fmla="val -41838"/>
                <a:gd name="adj2" fmla="val -75106"/>
              </a:avLst>
            </a:prstGeom>
            <a:solidFill>
              <a:srgbClr val="FFCCFF">
                <a:alpha val="50195"/>
              </a:srgbClr>
            </a:solidFill>
            <a:ln w="9525">
              <a:solidFill>
                <a:schemeClr val="tx1"/>
              </a:solidFill>
              <a:miter lim="800000"/>
            </a:ln>
          </p:spPr>
          <p:txBody>
            <a:bodyPr lIns="0" tIns="0" rIns="0" bIns="0"/>
            <a:lstStyle/>
            <a:p>
              <a:pPr>
                <a:spcBef>
                  <a:spcPct val="30000"/>
                </a:spcBef>
              </a:pPr>
              <a:r>
                <a:rPr kumimoji="1" lang="en-US" altLang="zh-CN" sz="2400" b="1">
                  <a:latin typeface="Times New Roman" panose="02020603050405020304" pitchFamily="18" charset="0"/>
                </a:rPr>
                <a:t>        </a:t>
              </a:r>
              <a:endParaRPr kumimoji="1" lang="en-US" altLang="zh-CN" sz="2400" b="1">
                <a:solidFill>
                  <a:srgbClr val="FF3300"/>
                </a:solidFill>
                <a:latin typeface="Times New Roman" panose="02020603050405020304" pitchFamily="18" charset="0"/>
              </a:endParaRPr>
            </a:p>
          </p:txBody>
        </p:sp>
        <p:graphicFrame>
          <p:nvGraphicFramePr>
            <p:cNvPr id="46082" name="Object 225"/>
            <p:cNvGraphicFramePr>
              <a:graphicFrameLocks noChangeAspect="1"/>
            </p:cNvGraphicFramePr>
            <p:nvPr/>
          </p:nvGraphicFramePr>
          <p:xfrm>
            <a:off x="4201" y="2942"/>
            <a:ext cx="896" cy="280"/>
          </p:xfrm>
          <a:graphic>
            <a:graphicData uri="http://schemas.openxmlformats.org/presentationml/2006/ole">
              <mc:AlternateContent xmlns:mc="http://schemas.openxmlformats.org/markup-compatibility/2006">
                <mc:Choice xmlns:v="urn:schemas-microsoft-com:vml" Requires="v">
                  <p:oleObj spid="_x0000_s8" name="Equation" r:id="rId3" imgW="34137600" imgH="10668000" progId="Equation.3">
                    <p:embed/>
                  </p:oleObj>
                </mc:Choice>
                <mc:Fallback>
                  <p:oleObj name="Equation" r:id="rId3" imgW="34137600" imgH="10668000" progId="Equation.3">
                    <p:embed/>
                    <p:pic>
                      <p:nvPicPr>
                        <p:cNvPr id="0" name="Object 2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1" y="2942"/>
                          <a:ext cx="89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2846"/>
                                        </p:tgtEl>
                                        <p:attrNameLst>
                                          <p:attrName>style.visibility</p:attrName>
                                        </p:attrNameLst>
                                      </p:cBhvr>
                                      <p:to>
                                        <p:strVal val="visible"/>
                                      </p:to>
                                    </p:set>
                                    <p:animEffect transition="in" filter="wipe(left)">
                                      <p:cBhvr>
                                        <p:cTn id="7" dur="500"/>
                                        <p:tgtEl>
                                          <p:spTgt spid="20284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2847"/>
                                        </p:tgtEl>
                                        <p:attrNameLst>
                                          <p:attrName>style.visibility</p:attrName>
                                        </p:attrNameLst>
                                      </p:cBhvr>
                                      <p:to>
                                        <p:strVal val="visible"/>
                                      </p:to>
                                    </p:set>
                                    <p:anim calcmode="lin" valueType="num">
                                      <p:cBhvr additive="base">
                                        <p:cTn id="11" dur="500" fill="hold"/>
                                        <p:tgtEl>
                                          <p:spTgt spid="202847"/>
                                        </p:tgtEl>
                                        <p:attrNameLst>
                                          <p:attrName>ppt_x</p:attrName>
                                        </p:attrNameLst>
                                      </p:cBhvr>
                                      <p:tavLst>
                                        <p:tav tm="0">
                                          <p:val>
                                            <p:strVal val="1+#ppt_w/2"/>
                                          </p:val>
                                        </p:tav>
                                        <p:tav tm="100000">
                                          <p:val>
                                            <p:strVal val="#ppt_x"/>
                                          </p:val>
                                        </p:tav>
                                      </p:tavLst>
                                    </p:anim>
                                    <p:anim calcmode="lin" valueType="num">
                                      <p:cBhvr additive="base">
                                        <p:cTn id="12" dur="500" fill="hold"/>
                                        <p:tgtEl>
                                          <p:spTgt spid="20284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2848"/>
                                        </p:tgtEl>
                                        <p:attrNameLst>
                                          <p:attrName>style.visibility</p:attrName>
                                        </p:attrNameLst>
                                      </p:cBhvr>
                                      <p:to>
                                        <p:strVal val="visible"/>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2853"/>
                                        </p:tgtEl>
                                        <p:attrNameLst>
                                          <p:attrName>style.visibility</p:attrName>
                                        </p:attrNameLst>
                                      </p:cBhvr>
                                      <p:to>
                                        <p:strVal val="visible"/>
                                      </p:to>
                                    </p:se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02854"/>
                                        </p:tgtEl>
                                        <p:attrNameLst>
                                          <p:attrName>style.visibility</p:attrName>
                                        </p:attrNameLst>
                                      </p:cBhvr>
                                      <p:to>
                                        <p:strVal val="visible"/>
                                      </p:to>
                                    </p:set>
                                    <p:animEffect transition="in" filter="wipe(left)">
                                      <p:cBhvr>
                                        <p:cTn id="38" dur="500"/>
                                        <p:tgtEl>
                                          <p:spTgt spid="202854"/>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2" presetClass="entr" presetSubtype="2"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1+#ppt_w/2"/>
                                          </p:val>
                                        </p:tav>
                                        <p:tav tm="100000">
                                          <p:val>
                                            <p:strVal val="#ppt_x"/>
                                          </p:val>
                                        </p:tav>
                                      </p:tavLst>
                                    </p:anim>
                                    <p:anim calcmode="lin" valueType="num">
                                      <p:cBhvr additive="base">
                                        <p:cTn id="4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6" grpId="0" autoUpdateAnimBg="0"/>
      <p:bldP spid="202847" grpId="0" animBg="1" autoUpdateAnimBg="0"/>
      <p:bldP spid="202848" grpId="0" animBg="1"/>
      <p:bldP spid="202853" grpId="0" animBg="1"/>
      <p:bldP spid="202854"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820738" y="877888"/>
            <a:ext cx="5337175" cy="457200"/>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6</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检查电路有无自启动能力。</a:t>
            </a:r>
            <a:endParaRPr kumimoji="1" lang="zh-CN" altLang="en-US" sz="2400" b="1" dirty="0">
              <a:latin typeface="Times New Roman" panose="02020603050405020304" pitchFamily="18" charset="0"/>
            </a:endParaRPr>
          </a:p>
        </p:txBody>
      </p:sp>
      <p:sp>
        <p:nvSpPr>
          <p:cNvPr id="203779" name="AutoShape 3"/>
          <p:cNvSpPr>
            <a:spLocks noChangeArrowheads="1"/>
          </p:cNvSpPr>
          <p:nvPr/>
        </p:nvSpPr>
        <p:spPr bwMode="auto">
          <a:xfrm>
            <a:off x="2025650" y="1898650"/>
            <a:ext cx="6219825" cy="1192213"/>
          </a:xfrm>
          <a:prstGeom prst="wedgeRectCallout">
            <a:avLst>
              <a:gd name="adj1" fmla="val -22407"/>
              <a:gd name="adj2" fmla="val -81426"/>
            </a:avLst>
          </a:prstGeom>
          <a:solidFill>
            <a:srgbClr val="CCECFF"/>
          </a:solidFill>
          <a:ln w="9525">
            <a:solidFill>
              <a:schemeClr val="tx1"/>
            </a:solidFill>
            <a:miter lim="800000"/>
          </a:ln>
        </p:spPr>
        <p:txBody>
          <a:bodyPr/>
          <a:lstStyle/>
          <a:p>
            <a:pPr eaLnBrk="0" hangingPunct="0">
              <a:spcBef>
                <a:spcPct val="50000"/>
              </a:spcBef>
            </a:pPr>
            <a:r>
              <a:rPr kumimoji="1" lang="zh-CN" altLang="en-US" sz="2400" b="1">
                <a:latin typeface="宋体" panose="02010600030101010101" pitchFamily="2" charset="-122"/>
              </a:rPr>
              <a:t>　　若电路由于某种原因进入了无效状态，通过继续输入时钟脉冲，能自动进入有效状态的，称为能自启动，否则称不能自启动。</a:t>
            </a:r>
            <a:endParaRPr kumimoji="1" lang="zh-CN" altLang="en-US" sz="2400" b="1">
              <a:latin typeface="宋体" panose="02010600030101010101" pitchFamily="2" charset="-122"/>
            </a:endParaRPr>
          </a:p>
        </p:txBody>
      </p:sp>
      <p:sp>
        <p:nvSpPr>
          <p:cNvPr id="203780" name="Rectangle 4"/>
          <p:cNvSpPr>
            <a:spLocks noChangeArrowheads="1"/>
          </p:cNvSpPr>
          <p:nvPr/>
        </p:nvSpPr>
        <p:spPr bwMode="auto">
          <a:xfrm>
            <a:off x="1827213" y="1449388"/>
            <a:ext cx="6526212" cy="2119312"/>
          </a:xfrm>
          <a:prstGeom prst="rect">
            <a:avLst/>
          </a:prstGeom>
          <a:solidFill>
            <a:schemeClr val="bg1"/>
          </a:solidFill>
          <a:ln w="9525">
            <a:noFill/>
            <a:miter lim="800000"/>
          </a:ln>
        </p:spPr>
        <p:txBody>
          <a:bodyPr anchor="ctr">
            <a:spAutoFit/>
          </a:bodyPr>
          <a:lstStyle/>
          <a:p>
            <a:endParaRPr lang="zh-CN" altLang="en-US"/>
          </a:p>
        </p:txBody>
      </p:sp>
      <p:sp>
        <p:nvSpPr>
          <p:cNvPr id="203781" name="Text Box 5"/>
          <p:cNvSpPr txBox="1">
            <a:spLocks noChangeArrowheads="1"/>
          </p:cNvSpPr>
          <p:nvPr/>
        </p:nvSpPr>
        <p:spPr bwMode="auto">
          <a:xfrm>
            <a:off x="1312863" y="1546225"/>
            <a:ext cx="7431087" cy="931863"/>
          </a:xfrm>
          <a:prstGeom prst="rect">
            <a:avLst/>
          </a:prstGeom>
          <a:solidFill>
            <a:srgbClr val="CCECFF">
              <a:alpha val="50195"/>
            </a:srgbClr>
          </a:solidFill>
          <a:ln w="9525">
            <a:noFill/>
            <a:miter lim="800000"/>
          </a:ln>
        </p:spPr>
        <p:txBody>
          <a:bodyPr>
            <a:spAutoFit/>
          </a:bodyPr>
          <a:lstStyle/>
          <a:p>
            <a:pPr>
              <a:spcBef>
                <a:spcPct val="30000"/>
              </a:spcBef>
            </a:pPr>
            <a:r>
              <a:rPr kumimoji="1" lang="zh-CN" altLang="en-US" sz="2400" b="1" dirty="0">
                <a:latin typeface="Times New Roman" panose="02020603050405020304" pitchFamily="18" charset="0"/>
              </a:rPr>
              <a:t>　　将 </a:t>
            </a:r>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个无效状态 </a:t>
            </a:r>
            <a:r>
              <a:rPr kumimoji="1" lang="en-US" altLang="zh-CN" sz="2400" b="1" dirty="0">
                <a:latin typeface="Times New Roman" panose="02020603050405020304" pitchFamily="18" charset="0"/>
              </a:rPr>
              <a:t>101</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110</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111 </a:t>
            </a:r>
            <a:r>
              <a:rPr kumimoji="1" lang="zh-CN" altLang="en-US" sz="2400" b="1" dirty="0">
                <a:latin typeface="Times New Roman" panose="02020603050405020304" pitchFamily="18" charset="0"/>
              </a:rPr>
              <a:t>代入状态方程</a:t>
            </a:r>
            <a:endParaRPr kumimoji="1" lang="zh-CN" altLang="en-US" sz="2400" b="1" dirty="0">
              <a:latin typeface="Times New Roman" panose="02020603050405020304" pitchFamily="18" charset="0"/>
            </a:endParaRPr>
          </a:p>
          <a:p>
            <a:pPr>
              <a:spcBef>
                <a:spcPct val="30000"/>
              </a:spcBef>
            </a:pPr>
            <a:r>
              <a:rPr kumimoji="1" lang="zh-CN" altLang="en-US" sz="2400" b="1" dirty="0">
                <a:latin typeface="Times New Roman" panose="02020603050405020304" pitchFamily="18" charset="0"/>
              </a:rPr>
              <a:t>计算后，获得的次态 </a:t>
            </a:r>
            <a:r>
              <a:rPr kumimoji="1" lang="en-US" altLang="zh-CN" sz="2400" b="1" dirty="0">
                <a:latin typeface="Times New Roman" panose="02020603050405020304" pitchFamily="18" charset="0"/>
              </a:rPr>
              <a:t>010</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010</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000 </a:t>
            </a:r>
            <a:r>
              <a:rPr kumimoji="1" lang="zh-CN" altLang="en-US" sz="2400" b="1" dirty="0">
                <a:latin typeface="Times New Roman" panose="02020603050405020304" pitchFamily="18" charset="0"/>
              </a:rPr>
              <a:t>均为有效状态。</a:t>
            </a:r>
            <a:endParaRPr kumimoji="1" lang="zh-CN" altLang="en-US" sz="2400" b="1" dirty="0">
              <a:latin typeface="Times New Roman" panose="02020603050405020304" pitchFamily="18" charset="0"/>
            </a:endParaRPr>
          </a:p>
        </p:txBody>
      </p:sp>
      <p:grpSp>
        <p:nvGrpSpPr>
          <p:cNvPr id="2" name="Group 6"/>
          <p:cNvGrpSpPr/>
          <p:nvPr/>
        </p:nvGrpSpPr>
        <p:grpSpPr bwMode="auto">
          <a:xfrm>
            <a:off x="1379538" y="3000375"/>
            <a:ext cx="6991350" cy="2128838"/>
            <a:chOff x="869" y="1912"/>
            <a:chExt cx="4404" cy="1341"/>
          </a:xfrm>
        </p:grpSpPr>
        <p:sp>
          <p:nvSpPr>
            <p:cNvPr id="131081" name="AutoShape 7"/>
            <p:cNvSpPr>
              <a:spLocks noChangeArrowheads="1"/>
            </p:cNvSpPr>
            <p:nvPr/>
          </p:nvSpPr>
          <p:spPr bwMode="auto">
            <a:xfrm>
              <a:off x="869" y="1912"/>
              <a:ext cx="4404" cy="1341"/>
            </a:xfrm>
            <a:prstGeom prst="wedgeRectCallout">
              <a:avLst>
                <a:gd name="adj1" fmla="val -7699"/>
                <a:gd name="adj2" fmla="val -67000"/>
              </a:avLst>
            </a:prstGeom>
            <a:solidFill>
              <a:srgbClr val="CCCCFF">
                <a:alpha val="50195"/>
              </a:srgbClr>
            </a:solidFill>
            <a:ln w="9525">
              <a:solidFill>
                <a:schemeClr val="tx1"/>
              </a:solidFill>
              <a:miter lim="800000"/>
            </a:ln>
          </p:spPr>
          <p:txBody>
            <a:bodyPr/>
            <a:lstStyle/>
            <a:p>
              <a:pPr eaLnBrk="0" hangingPunct="0">
                <a:lnSpc>
                  <a:spcPct val="150000"/>
                </a:lnSpc>
                <a:spcBef>
                  <a:spcPct val="80000"/>
                </a:spcBef>
              </a:pPr>
              <a:r>
                <a:rPr kumimoji="1" lang="zh-CN" altLang="en-US" sz="2400" b="1">
                  <a:latin typeface="宋体" panose="02010600030101010101" pitchFamily="2" charset="-122"/>
                </a:rPr>
                <a:t>例如</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 101 </a:t>
              </a:r>
              <a:r>
                <a:rPr kumimoji="1" lang="zh-CN" altLang="en-US" sz="2400" b="1">
                  <a:latin typeface="宋体" panose="02010600030101010101" pitchFamily="2" charset="-122"/>
                </a:rPr>
                <a:t>时： </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en-US" altLang="zh-CN" sz="2400" b="1">
                  <a:latin typeface="Times New Roman" panose="02020603050405020304" pitchFamily="18" charset="0"/>
                </a:rPr>
                <a:t>= 1 · 0 · 1 = 0</a:t>
              </a:r>
              <a:br>
                <a:rPr kumimoji="1" lang="en-US" altLang="zh-CN" sz="2400" b="1">
                  <a:latin typeface="Times New Roman" panose="02020603050405020304" pitchFamily="18" charset="0"/>
                </a:rPr>
              </a:b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en-US" altLang="zh-CN" sz="2400" b="1">
                  <a:latin typeface="Times New Roman" panose="02020603050405020304" pitchFamily="18" charset="0"/>
                </a:rPr>
                <a:t>= 1 · 0 + 1 · 0 = 1</a:t>
              </a:r>
              <a:br>
                <a:rPr kumimoji="1" lang="en-US" altLang="zh-CN" sz="2400" b="1">
                  <a:latin typeface="Times New Roman" panose="02020603050405020304" pitchFamily="18" charset="0"/>
                </a:rPr>
              </a:b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en-US" altLang="zh-CN" sz="2400" b="1">
                  <a:latin typeface="Times New Roman" panose="02020603050405020304" pitchFamily="18" charset="0"/>
                </a:rPr>
                <a:t>= 1 · 1 = 0</a:t>
              </a:r>
              <a:endParaRPr kumimoji="1" lang="en-US" altLang="zh-CN" sz="2400" b="1">
                <a:latin typeface="Times New Roman" panose="02020603050405020304" pitchFamily="18" charset="0"/>
              </a:endParaRPr>
            </a:p>
            <a:p>
              <a:pPr eaLnBrk="0" hangingPunct="0">
                <a:lnSpc>
                  <a:spcPct val="10000"/>
                </a:lnSpc>
                <a:spcBef>
                  <a:spcPct val="80000"/>
                </a:spcBef>
              </a:pPr>
              <a:r>
                <a:rPr kumimoji="1" lang="zh-CN" altLang="en-US" sz="2400" b="1">
                  <a:latin typeface="Times New Roman" panose="02020603050405020304" pitchFamily="18" charset="0"/>
                </a:rPr>
                <a:t>其余同理</a:t>
              </a:r>
              <a:endParaRPr kumimoji="1" lang="zh-CN" altLang="en-US" sz="2400" b="1">
                <a:latin typeface="Times New Roman" panose="02020603050405020304" pitchFamily="18" charset="0"/>
              </a:endParaRPr>
            </a:p>
          </p:txBody>
        </p:sp>
        <p:sp>
          <p:nvSpPr>
            <p:cNvPr id="131082" name="Line 8"/>
            <p:cNvSpPr>
              <a:spLocks noChangeShapeType="1"/>
            </p:cNvSpPr>
            <p:nvPr/>
          </p:nvSpPr>
          <p:spPr bwMode="auto">
            <a:xfrm>
              <a:off x="4398" y="2058"/>
              <a:ext cx="150" cy="0"/>
            </a:xfrm>
            <a:prstGeom prst="line">
              <a:avLst/>
            </a:prstGeom>
            <a:noFill/>
            <a:ln w="19050">
              <a:solidFill>
                <a:schemeClr val="tx1"/>
              </a:solidFill>
              <a:round/>
            </a:ln>
          </p:spPr>
          <p:txBody>
            <a:bodyPr>
              <a:spAutoFit/>
            </a:bodyPr>
            <a:lstStyle/>
            <a:p>
              <a:endParaRPr lang="zh-CN" altLang="en-US"/>
            </a:p>
          </p:txBody>
        </p:sp>
        <p:sp>
          <p:nvSpPr>
            <p:cNvPr id="131083" name="Line 9"/>
            <p:cNvSpPr>
              <a:spLocks noChangeShapeType="1"/>
            </p:cNvSpPr>
            <p:nvPr/>
          </p:nvSpPr>
          <p:spPr bwMode="auto">
            <a:xfrm>
              <a:off x="4158" y="2405"/>
              <a:ext cx="150" cy="0"/>
            </a:xfrm>
            <a:prstGeom prst="line">
              <a:avLst/>
            </a:prstGeom>
            <a:noFill/>
            <a:ln w="19050">
              <a:solidFill>
                <a:schemeClr val="tx1"/>
              </a:solidFill>
              <a:round/>
            </a:ln>
          </p:spPr>
          <p:txBody>
            <a:bodyPr>
              <a:spAutoFit/>
            </a:bodyPr>
            <a:lstStyle/>
            <a:p>
              <a:endParaRPr lang="zh-CN" altLang="en-US"/>
            </a:p>
          </p:txBody>
        </p:sp>
        <p:sp>
          <p:nvSpPr>
            <p:cNvPr id="131084" name="Line 10"/>
            <p:cNvSpPr>
              <a:spLocks noChangeShapeType="1"/>
            </p:cNvSpPr>
            <p:nvPr/>
          </p:nvSpPr>
          <p:spPr bwMode="auto">
            <a:xfrm>
              <a:off x="4451" y="2405"/>
              <a:ext cx="150" cy="0"/>
            </a:xfrm>
            <a:prstGeom prst="line">
              <a:avLst/>
            </a:prstGeom>
            <a:noFill/>
            <a:ln w="19050">
              <a:solidFill>
                <a:schemeClr val="tx1"/>
              </a:solidFill>
              <a:round/>
            </a:ln>
          </p:spPr>
          <p:txBody>
            <a:bodyPr>
              <a:spAutoFit/>
            </a:bodyPr>
            <a:lstStyle/>
            <a:p>
              <a:endParaRPr lang="zh-CN" altLang="en-US"/>
            </a:p>
          </p:txBody>
        </p:sp>
        <p:sp>
          <p:nvSpPr>
            <p:cNvPr id="131085" name="Line 11"/>
            <p:cNvSpPr>
              <a:spLocks noChangeShapeType="1"/>
            </p:cNvSpPr>
            <p:nvPr/>
          </p:nvSpPr>
          <p:spPr bwMode="auto">
            <a:xfrm>
              <a:off x="3901" y="2743"/>
              <a:ext cx="150" cy="0"/>
            </a:xfrm>
            <a:prstGeom prst="line">
              <a:avLst/>
            </a:prstGeom>
            <a:noFill/>
            <a:ln w="19050">
              <a:solidFill>
                <a:schemeClr val="tx1"/>
              </a:solidFill>
              <a:round/>
            </a:ln>
          </p:spPr>
          <p:txBody>
            <a:bodyPr>
              <a:spAutoFit/>
            </a:bodyPr>
            <a:lstStyle/>
            <a:p>
              <a:endParaRPr lang="zh-CN" altLang="en-US"/>
            </a:p>
          </p:txBody>
        </p:sp>
        <p:sp>
          <p:nvSpPr>
            <p:cNvPr id="131086" name="Line 12"/>
            <p:cNvSpPr>
              <a:spLocks noChangeShapeType="1"/>
            </p:cNvSpPr>
            <p:nvPr/>
          </p:nvSpPr>
          <p:spPr bwMode="auto">
            <a:xfrm>
              <a:off x="4143" y="2743"/>
              <a:ext cx="150" cy="0"/>
            </a:xfrm>
            <a:prstGeom prst="line">
              <a:avLst/>
            </a:prstGeom>
            <a:noFill/>
            <a:ln w="19050">
              <a:solidFill>
                <a:schemeClr val="tx1"/>
              </a:solidFill>
              <a:round/>
            </a:ln>
          </p:spPr>
          <p:txBody>
            <a:bodyPr>
              <a:spAutoFit/>
            </a:bodyPr>
            <a:lstStyle/>
            <a:p>
              <a:endParaRPr lang="zh-CN" altLang="en-US"/>
            </a:p>
          </p:txBody>
        </p:sp>
      </p:grpSp>
      <p:sp>
        <p:nvSpPr>
          <p:cNvPr id="203789" name="Text Box 13"/>
          <p:cNvSpPr txBox="1">
            <a:spLocks noChangeArrowheads="1"/>
          </p:cNvSpPr>
          <p:nvPr/>
        </p:nvSpPr>
        <p:spPr bwMode="auto">
          <a:xfrm>
            <a:off x="1098550" y="2520950"/>
            <a:ext cx="7302500" cy="2647950"/>
          </a:xfrm>
          <a:prstGeom prst="rect">
            <a:avLst/>
          </a:prstGeom>
          <a:solidFill>
            <a:schemeClr val="bg1"/>
          </a:solidFill>
          <a:ln w="9525">
            <a:noFill/>
            <a:miter lim="800000"/>
          </a:ln>
        </p:spPr>
        <p:txBody>
          <a:bodyPr>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203790" name="Text Box 14"/>
          <p:cNvSpPr txBox="1">
            <a:spLocks noChangeArrowheads="1"/>
          </p:cNvSpPr>
          <p:nvPr/>
        </p:nvSpPr>
        <p:spPr bwMode="auto">
          <a:xfrm>
            <a:off x="1331913" y="2781300"/>
            <a:ext cx="4297362" cy="457200"/>
          </a:xfrm>
          <a:prstGeom prst="rect">
            <a:avLst/>
          </a:prstGeom>
          <a:solidFill>
            <a:srgbClr val="CCECFF">
              <a:alpha val="50195"/>
            </a:srgbClr>
          </a:solidFill>
          <a:ln w="9525">
            <a:noFill/>
            <a:miter lim="800000"/>
          </a:ln>
        </p:spPr>
        <p:txBody>
          <a:bodyPr>
            <a:spAutoFit/>
          </a:bodyPr>
          <a:lstStyle/>
          <a:p>
            <a:pPr>
              <a:spcBef>
                <a:spcPct val="50000"/>
              </a:spcBef>
            </a:pPr>
            <a:r>
              <a:rPr kumimoji="1" lang="zh-CN" altLang="en-US" sz="2400" b="1" dirty="0" smtClean="0">
                <a:latin typeface="Times New Roman" panose="02020603050405020304" pitchFamily="18" charset="0"/>
              </a:rPr>
              <a:t>　　因此，该电路能自启动。</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wipe(left)">
                                      <p:cBhvr>
                                        <p:cTn id="7" dur="500"/>
                                        <p:tgtEl>
                                          <p:spTgt spid="20377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3779"/>
                                        </p:tgtEl>
                                        <p:attrNameLst>
                                          <p:attrName>style.visibility</p:attrName>
                                        </p:attrNameLst>
                                      </p:cBhvr>
                                      <p:to>
                                        <p:strVal val="visible"/>
                                      </p:to>
                                    </p:set>
                                    <p:anim calcmode="lin" valueType="num">
                                      <p:cBhvr additive="base">
                                        <p:cTn id="11" dur="500" fill="hold"/>
                                        <p:tgtEl>
                                          <p:spTgt spid="203779"/>
                                        </p:tgtEl>
                                        <p:attrNameLst>
                                          <p:attrName>ppt_x</p:attrName>
                                        </p:attrNameLst>
                                      </p:cBhvr>
                                      <p:tavLst>
                                        <p:tav tm="0">
                                          <p:val>
                                            <p:strVal val="1+#ppt_w/2"/>
                                          </p:val>
                                        </p:tav>
                                        <p:tav tm="100000">
                                          <p:val>
                                            <p:strVal val="#ppt_x"/>
                                          </p:val>
                                        </p:tav>
                                      </p:tavLst>
                                    </p:anim>
                                    <p:anim calcmode="lin" valueType="num">
                                      <p:cBhvr additive="base">
                                        <p:cTn id="12" dur="500" fill="hold"/>
                                        <p:tgtEl>
                                          <p:spTgt spid="20377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3780"/>
                                        </p:tgtEl>
                                        <p:attrNameLst>
                                          <p:attrName>style.visibility</p:attrName>
                                        </p:attrNameLst>
                                      </p:cBhvr>
                                      <p:to>
                                        <p:strVal val="visible"/>
                                      </p:to>
                                    </p:se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3781"/>
                                        </p:tgtEl>
                                        <p:attrNameLst>
                                          <p:attrName>style.visibility</p:attrName>
                                        </p:attrNameLst>
                                      </p:cBhvr>
                                      <p:to>
                                        <p:strVal val="visible"/>
                                      </p:to>
                                    </p:set>
                                    <p:animEffect transition="in" filter="wipe(left)">
                                      <p:cBhvr>
                                        <p:cTn id="20" dur="500"/>
                                        <p:tgtEl>
                                          <p:spTgt spid="203781"/>
                                        </p:tgtEl>
                                      </p:cBhvr>
                                    </p:animEffect>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03789"/>
                                        </p:tgtEl>
                                        <p:attrNameLst>
                                          <p:attrName>style.visibility</p:attrName>
                                        </p:attrNameLst>
                                      </p:cBhvr>
                                      <p:to>
                                        <p:strVal val="visible"/>
                                      </p:to>
                                    </p:se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03790"/>
                                        </p:tgtEl>
                                        <p:attrNameLst>
                                          <p:attrName>style.visibility</p:attrName>
                                        </p:attrNameLst>
                                      </p:cBhvr>
                                      <p:to>
                                        <p:strVal val="visible"/>
                                      </p:to>
                                    </p:set>
                                    <p:animEffect transition="in" filter="wipe(left)">
                                      <p:cBhvr>
                                        <p:cTn id="33" dur="500"/>
                                        <p:tgtEl>
                                          <p:spTgt spid="203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P spid="203779" grpId="0" animBg="1" autoUpdateAnimBg="0"/>
      <p:bldP spid="203780" grpId="0" animBg="1"/>
      <p:bldP spid="203781" grpId="0" animBg="1" autoUpdateAnimBg="0"/>
      <p:bldP spid="203789" grpId="0" animBg="1" autoUpdateAnimBg="0"/>
      <p:bldP spid="203790" grpId="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Text Box 3"/>
          <p:cNvSpPr txBox="1">
            <a:spLocks noChangeArrowheads="1"/>
          </p:cNvSpPr>
          <p:nvPr/>
        </p:nvSpPr>
        <p:spPr bwMode="auto">
          <a:xfrm>
            <a:off x="935038" y="2389188"/>
            <a:ext cx="3349625" cy="457200"/>
          </a:xfrm>
          <a:prstGeom prst="rect">
            <a:avLst/>
          </a:prstGeom>
          <a:noFill/>
          <a:ln w="9525">
            <a:noFill/>
            <a:miter lim="800000"/>
          </a:ln>
        </p:spPr>
        <p:txBody>
          <a:bodyPr>
            <a:spAutoFit/>
          </a:bodyPr>
          <a:lstStyle/>
          <a:p>
            <a:pPr eaLnBrk="0" hangingPunct="0">
              <a:spcBef>
                <a:spcPct val="50000"/>
              </a:spcBef>
            </a:pPr>
            <a:r>
              <a:rPr kumimoji="1" lang="en-US" altLang="zh-CN" sz="2400" b="1">
                <a:latin typeface="Times New Roman" panose="02020603050405020304" pitchFamily="18" charset="0"/>
              </a:rPr>
              <a:t>1.</a:t>
            </a:r>
            <a:r>
              <a:rPr kumimoji="1" lang="en-US" altLang="zh-CN" sz="2400" b="1">
                <a:latin typeface="宋体" panose="02010600030101010101" pitchFamily="2" charset="-122"/>
              </a:rPr>
              <a:t> </a:t>
            </a:r>
            <a:r>
              <a:rPr kumimoji="1" lang="zh-CN" altLang="en-US" sz="2400" b="1">
                <a:latin typeface="宋体" panose="02010600030101010101" pitchFamily="2" charset="-122"/>
              </a:rPr>
              <a:t>输入先准备好变量</a:t>
            </a:r>
            <a:endParaRPr kumimoji="1" lang="zh-CN" altLang="en-US" sz="2400" b="1">
              <a:latin typeface="宋体" panose="02010600030101010101" pitchFamily="2" charset="-122"/>
            </a:endParaRPr>
          </a:p>
        </p:txBody>
      </p:sp>
      <p:sp>
        <p:nvSpPr>
          <p:cNvPr id="132099" name="Text Box 4"/>
          <p:cNvSpPr txBox="1">
            <a:spLocks noChangeArrowheads="1"/>
          </p:cNvSpPr>
          <p:nvPr/>
        </p:nvSpPr>
        <p:spPr bwMode="auto">
          <a:xfrm>
            <a:off x="900113" y="2995613"/>
            <a:ext cx="3095625" cy="457200"/>
          </a:xfrm>
          <a:prstGeom prst="rect">
            <a:avLst/>
          </a:prstGeom>
          <a:noFill/>
          <a:ln w="9525">
            <a:noFill/>
            <a:miter lim="800000"/>
          </a:ln>
        </p:spPr>
        <p:txBody>
          <a:bodyPr>
            <a:spAutoFit/>
          </a:bodyPr>
          <a:lstStyle/>
          <a:p>
            <a:pPr eaLnBrk="0" hangingPunct="0">
              <a:spcBef>
                <a:spcPct val="50000"/>
              </a:spcBef>
            </a:pPr>
            <a:r>
              <a:rPr kumimoji="1" lang="en-US" altLang="zh-CN" sz="2400" b="1">
                <a:latin typeface="Times New Roman" panose="02020603050405020304" pitchFamily="18" charset="0"/>
              </a:rPr>
              <a:t>2.</a:t>
            </a:r>
            <a:r>
              <a:rPr kumimoji="1" lang="en-US" altLang="zh-CN" sz="2400" b="1">
                <a:latin typeface="宋体" panose="02010600030101010101" pitchFamily="2" charset="-122"/>
              </a:rPr>
              <a:t> </a:t>
            </a:r>
            <a:r>
              <a:rPr kumimoji="1" lang="zh-CN" altLang="en-US" sz="2400" b="1">
                <a:latin typeface="宋体" panose="02010600030101010101" pitchFamily="2" charset="-122"/>
              </a:rPr>
              <a:t>一层一层往出画</a:t>
            </a:r>
            <a:endParaRPr kumimoji="1" lang="zh-CN" altLang="en-US" sz="2400" b="1">
              <a:latin typeface="宋体" panose="02010600030101010101" pitchFamily="2" charset="-122"/>
            </a:endParaRPr>
          </a:p>
        </p:txBody>
      </p:sp>
      <p:sp>
        <p:nvSpPr>
          <p:cNvPr id="132100" name="Text Box 5"/>
          <p:cNvSpPr txBox="1">
            <a:spLocks noChangeArrowheads="1"/>
          </p:cNvSpPr>
          <p:nvPr/>
        </p:nvSpPr>
        <p:spPr bwMode="auto">
          <a:xfrm>
            <a:off x="900113" y="3643313"/>
            <a:ext cx="2951162" cy="457200"/>
          </a:xfrm>
          <a:prstGeom prst="rect">
            <a:avLst/>
          </a:prstGeom>
          <a:noFill/>
          <a:ln w="9525">
            <a:noFill/>
            <a:miter lim="800000"/>
          </a:ln>
        </p:spPr>
        <p:txBody>
          <a:bodyPr>
            <a:spAutoFit/>
          </a:bodyPr>
          <a:lstStyle/>
          <a:p>
            <a:pPr eaLnBrk="0" hangingPunct="0">
              <a:spcBef>
                <a:spcPct val="50000"/>
              </a:spcBef>
            </a:pPr>
            <a:r>
              <a:rPr kumimoji="1" lang="en-US" altLang="zh-CN" sz="2400" b="1">
                <a:latin typeface="Times New Roman" panose="02020603050405020304" pitchFamily="18" charset="0"/>
              </a:rPr>
              <a:t>3.</a:t>
            </a:r>
            <a:r>
              <a:rPr kumimoji="1" lang="en-US" altLang="zh-CN" sz="2400" b="1">
                <a:latin typeface="宋体" panose="02010600030101010101" pitchFamily="2" charset="-122"/>
              </a:rPr>
              <a:t> </a:t>
            </a:r>
            <a:r>
              <a:rPr kumimoji="1" lang="zh-CN" altLang="en-US" sz="2400" b="1">
                <a:latin typeface="宋体" panose="02010600030101010101" pitchFamily="2" charset="-122"/>
              </a:rPr>
              <a:t>谁复杂先画谁</a:t>
            </a:r>
            <a:endParaRPr kumimoji="1" lang="zh-CN" altLang="en-US" sz="2400" b="1">
              <a:latin typeface="宋体" panose="02010600030101010101" pitchFamily="2" charset="-122"/>
            </a:endParaRPr>
          </a:p>
        </p:txBody>
      </p:sp>
      <p:sp>
        <p:nvSpPr>
          <p:cNvPr id="132101" name="Text Box 6"/>
          <p:cNvSpPr txBox="1">
            <a:spLocks noChangeArrowheads="1"/>
          </p:cNvSpPr>
          <p:nvPr/>
        </p:nvSpPr>
        <p:spPr bwMode="auto">
          <a:xfrm>
            <a:off x="5221288" y="3979863"/>
            <a:ext cx="2376487" cy="457200"/>
          </a:xfrm>
          <a:prstGeom prst="rect">
            <a:avLst/>
          </a:prstGeom>
          <a:noFill/>
          <a:ln w="9525">
            <a:noFill/>
            <a:miter lim="800000"/>
          </a:ln>
        </p:spPr>
        <p:txBody>
          <a:bodyPr>
            <a:spAutoFit/>
          </a:bodyPr>
          <a:lstStyle/>
          <a:p>
            <a:pPr eaLnBrk="0" hangingPunct="0">
              <a:spcBef>
                <a:spcPct val="50000"/>
              </a:spcBef>
            </a:pPr>
            <a:r>
              <a:rPr kumimoji="1" lang="en-US" altLang="zh-CN" sz="2400" b="1">
                <a:latin typeface="Times New Roman" panose="02020603050405020304" pitchFamily="18" charset="0"/>
              </a:rPr>
              <a:t>4.</a:t>
            </a:r>
            <a:r>
              <a:rPr kumimoji="1" lang="en-US" altLang="zh-CN" sz="2400" b="1">
                <a:latin typeface="宋体" panose="02010600030101010101" pitchFamily="2" charset="-122"/>
              </a:rPr>
              <a:t> </a:t>
            </a:r>
            <a:r>
              <a:rPr kumimoji="1" lang="zh-CN" altLang="en-US" sz="2400" b="1">
                <a:latin typeface="宋体" panose="02010600030101010101" pitchFamily="2" charset="-122"/>
              </a:rPr>
              <a:t>叠加输出</a:t>
            </a:r>
            <a:endParaRPr kumimoji="1" lang="zh-CN" altLang="en-US" sz="2400" b="1">
              <a:latin typeface="宋体" panose="02010600030101010101" pitchFamily="2" charset="-122"/>
            </a:endParaRPr>
          </a:p>
        </p:txBody>
      </p:sp>
      <p:sp>
        <p:nvSpPr>
          <p:cNvPr id="132102" name="Text Box 9"/>
          <p:cNvSpPr txBox="1">
            <a:spLocks noChangeArrowheads="1"/>
          </p:cNvSpPr>
          <p:nvPr/>
        </p:nvSpPr>
        <p:spPr bwMode="auto">
          <a:xfrm>
            <a:off x="900113" y="1698625"/>
            <a:ext cx="2951162" cy="457200"/>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a:latin typeface="宋体" panose="02010600030101010101" pitchFamily="2" charset="-122"/>
              </a:rPr>
              <a:t>组合逻辑电路画法</a:t>
            </a:r>
            <a:endParaRPr kumimoji="1" lang="zh-CN" altLang="en-US" sz="2400" b="1">
              <a:latin typeface="Times New Roman" panose="02020603050405020304" pitchFamily="18" charset="0"/>
            </a:endParaRPr>
          </a:p>
        </p:txBody>
      </p:sp>
      <p:sp>
        <p:nvSpPr>
          <p:cNvPr id="132103" name="AutoShape 10"/>
          <p:cNvSpPr>
            <a:spLocks noChangeArrowheads="1"/>
          </p:cNvSpPr>
          <p:nvPr/>
        </p:nvSpPr>
        <p:spPr bwMode="auto">
          <a:xfrm>
            <a:off x="468313" y="17780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132104" name="Text Box 12"/>
          <p:cNvSpPr txBox="1">
            <a:spLocks noChangeArrowheads="1"/>
          </p:cNvSpPr>
          <p:nvPr/>
        </p:nvSpPr>
        <p:spPr bwMode="auto">
          <a:xfrm>
            <a:off x="5256213" y="2316163"/>
            <a:ext cx="2628900" cy="457200"/>
          </a:xfrm>
          <a:prstGeom prst="rect">
            <a:avLst/>
          </a:prstGeom>
          <a:noFill/>
          <a:ln w="9525">
            <a:noFill/>
            <a:miter lim="800000"/>
          </a:ln>
        </p:spPr>
        <p:txBody>
          <a:bodyPr>
            <a:spAutoFit/>
          </a:bodyPr>
          <a:lstStyle/>
          <a:p>
            <a:pPr eaLnBrk="0" hangingPunct="0">
              <a:spcBef>
                <a:spcPct val="50000"/>
              </a:spcBef>
            </a:pPr>
            <a:r>
              <a:rPr kumimoji="1" lang="en-US" altLang="zh-CN" sz="2400" b="1">
                <a:latin typeface="Times New Roman" panose="02020603050405020304" pitchFamily="18" charset="0"/>
              </a:rPr>
              <a:t>1.</a:t>
            </a:r>
            <a:r>
              <a:rPr kumimoji="1" lang="en-US" altLang="zh-CN" sz="2400" b="1">
                <a:latin typeface="宋体" panose="02010600030101010101" pitchFamily="2" charset="-122"/>
              </a:rPr>
              <a:t> </a:t>
            </a:r>
            <a:r>
              <a:rPr kumimoji="1" lang="zh-CN" altLang="en-US" sz="2400" b="1">
                <a:latin typeface="宋体" panose="02010600030101010101" pitchFamily="2" charset="-122"/>
              </a:rPr>
              <a:t>准备元件</a:t>
            </a:r>
            <a:endParaRPr kumimoji="1" lang="zh-CN" altLang="en-US" sz="2400" b="1">
              <a:latin typeface="宋体" panose="02010600030101010101" pitchFamily="2" charset="-122"/>
            </a:endParaRPr>
          </a:p>
        </p:txBody>
      </p:sp>
      <p:sp>
        <p:nvSpPr>
          <p:cNvPr id="132105" name="Text Box 13"/>
          <p:cNvSpPr txBox="1">
            <a:spLocks noChangeArrowheads="1"/>
          </p:cNvSpPr>
          <p:nvPr/>
        </p:nvSpPr>
        <p:spPr bwMode="auto">
          <a:xfrm>
            <a:off x="5237163" y="2873375"/>
            <a:ext cx="2216150" cy="457200"/>
          </a:xfrm>
          <a:prstGeom prst="rect">
            <a:avLst/>
          </a:prstGeom>
          <a:noFill/>
          <a:ln w="9525">
            <a:noFill/>
            <a:miter lim="800000"/>
          </a:ln>
        </p:spPr>
        <p:txBody>
          <a:bodyPr>
            <a:spAutoFit/>
          </a:bodyPr>
          <a:lstStyle/>
          <a:p>
            <a:pPr eaLnBrk="0" hangingPunct="0">
              <a:spcBef>
                <a:spcPct val="50000"/>
              </a:spcBef>
            </a:pPr>
            <a:r>
              <a:rPr kumimoji="1" lang="en-US" altLang="zh-CN" sz="2400" b="1">
                <a:latin typeface="Times New Roman" panose="02020603050405020304" pitchFamily="18" charset="0"/>
              </a:rPr>
              <a:t>2.</a:t>
            </a:r>
            <a:r>
              <a:rPr kumimoji="1" lang="en-US" altLang="zh-CN" sz="2400" b="1">
                <a:latin typeface="宋体" panose="02010600030101010101" pitchFamily="2" charset="-122"/>
              </a:rPr>
              <a:t> </a:t>
            </a:r>
            <a:r>
              <a:rPr kumimoji="1" lang="zh-CN" altLang="en-US" sz="2400" b="1">
                <a:latin typeface="宋体" panose="02010600030101010101" pitchFamily="2" charset="-122"/>
              </a:rPr>
              <a:t>同步时序</a:t>
            </a:r>
            <a:endParaRPr kumimoji="1" lang="zh-CN" altLang="en-US" sz="2400" b="1">
              <a:latin typeface="宋体" panose="02010600030101010101" pitchFamily="2" charset="-122"/>
            </a:endParaRPr>
          </a:p>
        </p:txBody>
      </p:sp>
      <p:sp>
        <p:nvSpPr>
          <p:cNvPr id="132106" name="Text Box 14"/>
          <p:cNvSpPr txBox="1">
            <a:spLocks noChangeArrowheads="1"/>
          </p:cNvSpPr>
          <p:nvPr/>
        </p:nvSpPr>
        <p:spPr bwMode="auto">
          <a:xfrm>
            <a:off x="5237163" y="3425825"/>
            <a:ext cx="2576512" cy="457200"/>
          </a:xfrm>
          <a:prstGeom prst="rect">
            <a:avLst/>
          </a:prstGeom>
          <a:noFill/>
          <a:ln w="9525">
            <a:noFill/>
            <a:miter lim="800000"/>
          </a:ln>
        </p:spPr>
        <p:txBody>
          <a:bodyPr>
            <a:spAutoFit/>
          </a:bodyPr>
          <a:lstStyle/>
          <a:p>
            <a:pPr eaLnBrk="0" hangingPunct="0">
              <a:spcBef>
                <a:spcPct val="50000"/>
              </a:spcBef>
            </a:pPr>
            <a:r>
              <a:rPr kumimoji="1" lang="en-US" altLang="zh-CN" sz="2400" b="1">
                <a:latin typeface="Times New Roman" panose="02020603050405020304" pitchFamily="18" charset="0"/>
              </a:rPr>
              <a:t>3.</a:t>
            </a:r>
            <a:r>
              <a:rPr kumimoji="1" lang="en-US" altLang="zh-CN" sz="2400" b="1">
                <a:latin typeface="宋体" panose="02010600030101010101" pitchFamily="2" charset="-122"/>
              </a:rPr>
              <a:t> </a:t>
            </a:r>
            <a:r>
              <a:rPr kumimoji="1" lang="zh-CN" altLang="en-US" sz="2400" b="1">
                <a:latin typeface="宋体" panose="02010600030101010101" pitchFamily="2" charset="-122"/>
              </a:rPr>
              <a:t>逐层写激励</a:t>
            </a:r>
            <a:endParaRPr kumimoji="1" lang="zh-CN" altLang="en-US" sz="2400" b="1">
              <a:latin typeface="宋体" panose="02010600030101010101" pitchFamily="2" charset="-122"/>
            </a:endParaRPr>
          </a:p>
        </p:txBody>
      </p:sp>
      <p:sp>
        <p:nvSpPr>
          <p:cNvPr id="132107" name="Text Box 15"/>
          <p:cNvSpPr txBox="1">
            <a:spLocks noChangeArrowheads="1"/>
          </p:cNvSpPr>
          <p:nvPr/>
        </p:nvSpPr>
        <p:spPr bwMode="auto">
          <a:xfrm>
            <a:off x="5221288" y="1698625"/>
            <a:ext cx="2951162" cy="457200"/>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a:latin typeface="宋体" panose="02010600030101010101" pitchFamily="2" charset="-122"/>
              </a:rPr>
              <a:t>时序逻辑电路画法</a:t>
            </a:r>
            <a:endParaRPr kumimoji="1" lang="zh-CN" altLang="en-US" sz="2400" b="1">
              <a:latin typeface="Times New Roman" panose="02020603050405020304" pitchFamily="18" charset="0"/>
            </a:endParaRPr>
          </a:p>
        </p:txBody>
      </p:sp>
      <p:sp>
        <p:nvSpPr>
          <p:cNvPr id="132108" name="AutoShape 16"/>
          <p:cNvSpPr>
            <a:spLocks noChangeArrowheads="1"/>
          </p:cNvSpPr>
          <p:nvPr/>
        </p:nvSpPr>
        <p:spPr bwMode="auto">
          <a:xfrm>
            <a:off x="4789488" y="1795463"/>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132109" name="Rectangle 18"/>
          <p:cNvSpPr>
            <a:spLocks noGrp="1" noChangeArrowheads="1"/>
          </p:cNvSpPr>
          <p:nvPr>
            <p:ph type="title"/>
          </p:nvPr>
        </p:nvSpPr>
        <p:spPr>
          <a:xfrm>
            <a:off x="539750" y="333375"/>
            <a:ext cx="7772400" cy="700088"/>
          </a:xfrm>
          <a:noFill/>
        </p:spPr>
        <p:txBody>
          <a:bodyPr/>
          <a:lstStyle/>
          <a:p>
            <a:pPr eaLnBrk="1" hangingPunct="1"/>
            <a:r>
              <a:rPr lang="zh-CN" altLang="en-US" sz="3600" b="1">
                <a:solidFill>
                  <a:srgbClr val="0000FF"/>
                </a:solidFill>
              </a:rPr>
              <a:t>补充：逻辑电路图画法</a:t>
            </a:r>
            <a:endParaRPr lang="zh-CN" altLang="en-US" sz="3600" b="1">
              <a:solidFill>
                <a:srgbClr val="0000FF"/>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title" idx="4294967295"/>
          </p:nvPr>
        </p:nvSpPr>
        <p:spPr>
          <a:xfrm>
            <a:off x="3305175" y="1371600"/>
            <a:ext cx="2562225" cy="647700"/>
          </a:xfrm>
        </p:spPr>
        <p:txBody>
          <a:bodyPr/>
          <a:lstStyle/>
          <a:p>
            <a:pPr eaLnBrk="1" hangingPunct="1"/>
            <a:r>
              <a:rPr lang="zh-CN" altLang="en-US" sz="4000" b="1">
                <a:solidFill>
                  <a:srgbClr val="0033CC"/>
                </a:solidFill>
                <a:ea typeface="黑体" panose="02010609060101010101" pitchFamily="49" charset="-122"/>
              </a:rPr>
              <a:t>小  结</a:t>
            </a:r>
            <a:endParaRPr lang="zh-CN" altLang="en-US" sz="4000" b="1">
              <a:solidFill>
                <a:srgbClr val="0033CC"/>
              </a:solidFill>
              <a:ea typeface="黑体" panose="02010609060101010101" pitchFamily="49" charset="-122"/>
            </a:endParaRPr>
          </a:p>
        </p:txBody>
      </p:sp>
      <p:sp>
        <p:nvSpPr>
          <p:cNvPr id="204804" name="Rectangle 4" descr="水滴"/>
          <p:cNvSpPr>
            <a:spLocks noChangeArrowheads="1"/>
          </p:cNvSpPr>
          <p:nvPr/>
        </p:nvSpPr>
        <p:spPr bwMode="auto">
          <a:xfrm>
            <a:off x="768350" y="2995613"/>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204805" name="Text Box 5"/>
          <p:cNvSpPr txBox="1">
            <a:spLocks noChangeArrowheads="1"/>
          </p:cNvSpPr>
          <p:nvPr/>
        </p:nvSpPr>
        <p:spPr bwMode="auto">
          <a:xfrm>
            <a:off x="1308100" y="2784475"/>
            <a:ext cx="7835900" cy="3084513"/>
          </a:xfrm>
          <a:prstGeom prst="rect">
            <a:avLst/>
          </a:prstGeom>
          <a:noFill/>
          <a:ln w="9525">
            <a:noFill/>
            <a:miter lim="800000"/>
          </a:ln>
        </p:spPr>
        <p:txBody>
          <a:bodyPr>
            <a:spAutoFit/>
          </a:bodyPr>
          <a:lstStyle/>
          <a:p>
            <a:pPr fontAlgn="t">
              <a:spcBef>
                <a:spcPct val="50000"/>
              </a:spcBef>
            </a:pPr>
            <a:r>
              <a:rPr kumimoji="1" lang="zh-CN" altLang="en-US" sz="2800" b="1">
                <a:solidFill>
                  <a:srgbClr val="FF3300"/>
                </a:solidFill>
                <a:latin typeface="Times New Roman" panose="02020603050405020304" pitchFamily="18" charset="0"/>
              </a:rPr>
              <a:t>时序逻辑电路由触发器</a:t>
            </a:r>
            <a:r>
              <a:rPr kumimoji="1" lang="zh-CN" altLang="en-US" sz="2800" b="1">
                <a:latin typeface="Times New Roman" panose="02020603050405020304" pitchFamily="18" charset="0"/>
              </a:rPr>
              <a:t>和组合逻辑电路</a:t>
            </a:r>
            <a:r>
              <a:rPr kumimoji="1" lang="zh-CN" altLang="en-US" sz="2800" b="1">
                <a:solidFill>
                  <a:srgbClr val="FF3300"/>
                </a:solidFill>
                <a:latin typeface="Times New Roman" panose="02020603050405020304" pitchFamily="18" charset="0"/>
              </a:rPr>
              <a:t>组成</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a:p>
            <a:pPr fontAlgn="t">
              <a:spcBef>
                <a:spcPct val="50000"/>
              </a:spcBef>
            </a:pPr>
            <a:r>
              <a:rPr kumimoji="1" lang="zh-CN" altLang="en-US" sz="2800" b="1">
                <a:latin typeface="Times New Roman" panose="02020603050405020304" pitchFamily="18" charset="0"/>
              </a:rPr>
              <a:t>其中触发器必不可少。时序逻辑电路的</a:t>
            </a:r>
            <a:r>
              <a:rPr kumimoji="1" lang="zh-CN" altLang="en-US" sz="2800" b="1">
                <a:solidFill>
                  <a:srgbClr val="FF3300"/>
                </a:solidFill>
                <a:latin typeface="Times New Roman" panose="02020603050405020304" pitchFamily="18" charset="0"/>
              </a:rPr>
              <a:t>输出</a:t>
            </a:r>
            <a:endParaRPr kumimoji="1" lang="zh-CN" altLang="en-US" sz="2800" b="1">
              <a:solidFill>
                <a:srgbClr val="FF3300"/>
              </a:solidFill>
              <a:latin typeface="Times New Roman" panose="02020603050405020304" pitchFamily="18" charset="0"/>
            </a:endParaRPr>
          </a:p>
          <a:p>
            <a:pPr fontAlgn="t">
              <a:spcBef>
                <a:spcPct val="50000"/>
              </a:spcBef>
            </a:pPr>
            <a:r>
              <a:rPr kumimoji="1" lang="zh-CN" altLang="en-US" sz="2800" b="1">
                <a:solidFill>
                  <a:srgbClr val="FF3300"/>
                </a:solidFill>
                <a:latin typeface="Times New Roman" panose="02020603050405020304" pitchFamily="18" charset="0"/>
              </a:rPr>
              <a:t>不仅与输入有关，而且还与电路原来的状态</a:t>
            </a:r>
            <a:endParaRPr kumimoji="1" lang="zh-CN" altLang="en-US" sz="2800" b="1">
              <a:solidFill>
                <a:srgbClr val="FF3300"/>
              </a:solidFill>
              <a:latin typeface="Times New Roman" panose="02020603050405020304" pitchFamily="18" charset="0"/>
            </a:endParaRPr>
          </a:p>
          <a:p>
            <a:pPr fontAlgn="t">
              <a:spcBef>
                <a:spcPct val="50000"/>
              </a:spcBef>
            </a:pPr>
            <a:r>
              <a:rPr kumimoji="1" lang="zh-CN" altLang="en-US" sz="2800" b="1">
                <a:solidFill>
                  <a:srgbClr val="FF3300"/>
                </a:solidFill>
                <a:latin typeface="Times New Roman" panose="02020603050405020304" pitchFamily="18" charset="0"/>
              </a:rPr>
              <a:t>有关</a:t>
            </a:r>
            <a:r>
              <a:rPr kumimoji="1" lang="zh-CN" altLang="en-US" sz="2800" b="1">
                <a:latin typeface="Times New Roman" panose="02020603050405020304" pitchFamily="18" charset="0"/>
              </a:rPr>
              <a:t>。时序逻辑电路的工作状态由触发器存</a:t>
            </a:r>
            <a:endParaRPr kumimoji="1" lang="zh-CN" altLang="en-US" sz="2800" b="1">
              <a:latin typeface="Times New Roman" panose="02020603050405020304" pitchFamily="18" charset="0"/>
            </a:endParaRPr>
          </a:p>
          <a:p>
            <a:pPr fontAlgn="t">
              <a:spcBef>
                <a:spcPct val="50000"/>
              </a:spcBef>
            </a:pPr>
            <a:r>
              <a:rPr kumimoji="1" lang="zh-CN" altLang="en-US" sz="2800" b="1">
                <a:latin typeface="Times New Roman" panose="02020603050405020304" pitchFamily="18" charset="0"/>
              </a:rPr>
              <a:t>储和表示。</a:t>
            </a:r>
            <a:endParaRPr kumimoji="1" lang="zh-CN" altLang="en-US" sz="2800" b="1">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dissolve">
                                      <p:cBhvr>
                                        <p:cTn id="7" dur="500"/>
                                        <p:tgtEl>
                                          <p:spTgt spid="2048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4804"/>
                                        </p:tgtEl>
                                        <p:attrNameLst>
                                          <p:attrName>style.visibility</p:attrName>
                                        </p:attrNameLst>
                                      </p:cBhvr>
                                      <p:to>
                                        <p:strVal val="visible"/>
                                      </p:to>
                                    </p:set>
                                    <p:animEffect transition="in" filter="dissolve">
                                      <p:cBhvr>
                                        <p:cTn id="11" dur="500"/>
                                        <p:tgtEl>
                                          <p:spTgt spid="20480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04805"/>
                                        </p:tgtEl>
                                        <p:attrNameLst>
                                          <p:attrName>style.visibility</p:attrName>
                                        </p:attrNameLst>
                                      </p:cBhvr>
                                      <p:to>
                                        <p:strVal val="visible"/>
                                      </p:to>
                                    </p:set>
                                    <p:animEffect transition="in" filter="blinds(horizontal)">
                                      <p:cBhvr>
                                        <p:cTn id="15"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p:bldP spid="204804" grpId="0" animBg="1"/>
      <p:bldP spid="204805"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1195388" y="815975"/>
            <a:ext cx="7378700" cy="5222875"/>
          </a:xfrm>
          <a:prstGeom prst="rect">
            <a:avLst/>
          </a:prstGeom>
          <a:noFill/>
          <a:ln w="9525">
            <a:noFill/>
            <a:miter lim="800000"/>
          </a:ln>
        </p:spPr>
        <p:txBody>
          <a:bodyPr>
            <a:spAutoFit/>
          </a:bodyPr>
          <a:lstStyle/>
          <a:p>
            <a:pPr algn="just" fontAlgn="t">
              <a:lnSpc>
                <a:spcPct val="150000"/>
              </a:lnSpc>
            </a:pPr>
            <a:r>
              <a:rPr kumimoji="1" lang="zh-CN" altLang="en-US" sz="2800" b="1">
                <a:latin typeface="Times New Roman" panose="02020603050405020304" pitchFamily="18" charset="0"/>
              </a:rPr>
              <a:t>时序逻辑电路按时钟控制方式不同分为</a:t>
            </a:r>
            <a:r>
              <a:rPr kumimoji="1" lang="zh-CN" altLang="en-US" sz="2800" b="1">
                <a:solidFill>
                  <a:srgbClr val="0033CC"/>
                </a:solidFill>
                <a:latin typeface="Times New Roman" panose="02020603050405020304" pitchFamily="18" charset="0"/>
              </a:rPr>
              <a:t>同步时序逻辑电路</a:t>
            </a:r>
            <a:r>
              <a:rPr kumimoji="1" lang="zh-CN" altLang="en-US" sz="2800" b="1">
                <a:latin typeface="Times New Roman" panose="02020603050405020304" pitchFamily="18" charset="0"/>
              </a:rPr>
              <a:t>和</a:t>
            </a:r>
            <a:r>
              <a:rPr kumimoji="1" lang="zh-CN" altLang="en-US" sz="2800" b="1">
                <a:solidFill>
                  <a:srgbClr val="0033CC"/>
                </a:solidFill>
                <a:latin typeface="Times New Roman" panose="02020603050405020304" pitchFamily="18" charset="0"/>
              </a:rPr>
              <a:t>异步时序逻辑电路</a:t>
            </a:r>
            <a:r>
              <a:rPr kumimoji="1" lang="zh-CN" altLang="en-US" sz="2800" b="1">
                <a:latin typeface="Times New Roman" panose="02020603050405020304" pitchFamily="18" charset="0"/>
              </a:rPr>
              <a:t>。前者所有触发器的时钟输入端 </a:t>
            </a:r>
            <a:r>
              <a:rPr kumimoji="1" lang="en-US" altLang="zh-CN" sz="2800" b="1" i="1">
                <a:latin typeface="Times New Roman" panose="02020603050405020304" pitchFamily="18" charset="0"/>
              </a:rPr>
              <a:t>CP </a:t>
            </a:r>
            <a:r>
              <a:rPr kumimoji="1" lang="zh-CN" altLang="en-US" sz="2800" b="1">
                <a:latin typeface="Times New Roman" panose="02020603050405020304" pitchFamily="18" charset="0"/>
              </a:rPr>
              <a:t>连在一起，在同一个时钟脉冲 </a:t>
            </a:r>
            <a:r>
              <a:rPr kumimoji="1" lang="en-US" altLang="zh-CN" sz="2800" b="1" i="1">
                <a:latin typeface="Times New Roman" panose="02020603050405020304" pitchFamily="18" charset="0"/>
              </a:rPr>
              <a:t>CP </a:t>
            </a:r>
            <a:r>
              <a:rPr kumimoji="1" lang="zh-CN" altLang="en-US" sz="2800" b="1">
                <a:latin typeface="Times New Roman" panose="02020603050405020304" pitchFamily="18" charset="0"/>
              </a:rPr>
              <a:t>作用下，凡具备翻转条件的触发器在同一时刻翻转。后者时钟脉冲</a:t>
            </a:r>
            <a:r>
              <a:rPr kumimoji="1" lang="zh-CN" altLang="en-US" sz="2800" b="1" i="1">
                <a:latin typeface="Times New Roman" panose="02020603050405020304" pitchFamily="18" charset="0"/>
              </a:rPr>
              <a:t> </a:t>
            </a:r>
            <a:r>
              <a:rPr kumimoji="1" lang="en-US" altLang="zh-CN" sz="2800" b="1" i="1">
                <a:latin typeface="Times New Roman" panose="02020603050405020304" pitchFamily="18" charset="0"/>
              </a:rPr>
              <a:t>CP </a:t>
            </a:r>
            <a:r>
              <a:rPr kumimoji="1" lang="zh-CN" altLang="en-US" sz="2800" b="1">
                <a:latin typeface="Times New Roman" panose="02020603050405020304" pitchFamily="18" charset="0"/>
              </a:rPr>
              <a:t>只触发部分触发器，其余触发器由电路内部信号触发，因此，其触发器的翻转不在同一输入时钟脉冲作用下同步进行。</a:t>
            </a:r>
            <a:endParaRPr kumimoji="1" lang="zh-CN" altLang="en-US" sz="2800" b="1">
              <a:latin typeface="Times New Roman" panose="02020603050405020304" pitchFamily="18" charset="0"/>
            </a:endParaRPr>
          </a:p>
        </p:txBody>
      </p:sp>
      <p:sp>
        <p:nvSpPr>
          <p:cNvPr id="205827" name="Rectangle 3" descr="水滴"/>
          <p:cNvSpPr>
            <a:spLocks noChangeArrowheads="1"/>
          </p:cNvSpPr>
          <p:nvPr/>
        </p:nvSpPr>
        <p:spPr bwMode="auto">
          <a:xfrm>
            <a:off x="749300" y="12065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5827"/>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205826"/>
                                        </p:tgtEl>
                                        <p:attrNameLst>
                                          <p:attrName>style.visibility</p:attrName>
                                        </p:attrNameLst>
                                      </p:cBhvr>
                                      <p:to>
                                        <p:strVal val="visible"/>
                                      </p:to>
                                    </p:set>
                                    <p:animEffect transition="in" filter="checkerboard(across)">
                                      <p:cBhvr>
                                        <p:cTn id="10" dur="500"/>
                                        <p:tgtEl>
                                          <p:spTgt spid="205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2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1308100" y="3541713"/>
            <a:ext cx="6872288" cy="1716087"/>
          </a:xfrm>
          <a:prstGeom prst="rect">
            <a:avLst/>
          </a:prstGeom>
          <a:noFill/>
          <a:ln w="9525">
            <a:noFill/>
            <a:miter lim="800000"/>
          </a:ln>
        </p:spPr>
        <p:txBody>
          <a:bodyPr>
            <a:spAutoFit/>
          </a:bodyPr>
          <a:lstStyle/>
          <a:p>
            <a:pPr fontAlgn="ctr">
              <a:spcBef>
                <a:spcPct val="40000"/>
              </a:spcBef>
            </a:pPr>
            <a:r>
              <a:rPr kumimoji="1" lang="zh-CN" altLang="en-US" sz="2800" b="1">
                <a:solidFill>
                  <a:srgbClr val="0033CC"/>
                </a:solidFill>
                <a:latin typeface="Times New Roman" panose="02020603050405020304" pitchFamily="18" charset="0"/>
              </a:rPr>
              <a:t>时序逻辑电路分析</a:t>
            </a:r>
            <a:r>
              <a:rPr kumimoji="1" lang="zh-CN" altLang="en-US" sz="2800" b="1">
                <a:latin typeface="Times New Roman" panose="02020603050405020304" pitchFamily="18" charset="0"/>
              </a:rPr>
              <a:t>的关键是求出状态方程</a:t>
            </a:r>
            <a:endParaRPr kumimoji="1" lang="zh-CN" altLang="en-US" sz="2800" b="1">
              <a:latin typeface="Times New Roman" panose="02020603050405020304" pitchFamily="18" charset="0"/>
            </a:endParaRPr>
          </a:p>
          <a:p>
            <a:pPr fontAlgn="ctr">
              <a:spcBef>
                <a:spcPct val="40000"/>
              </a:spcBef>
            </a:pPr>
            <a:r>
              <a:rPr kumimoji="1" lang="zh-CN" altLang="en-US" sz="2800" b="1">
                <a:latin typeface="Times New Roman" panose="02020603050405020304" pitchFamily="18" charset="0"/>
              </a:rPr>
              <a:t>和状态转换真值表，然后由此分析时序逻</a:t>
            </a:r>
            <a:endParaRPr kumimoji="1" lang="zh-CN" altLang="en-US" sz="2800" b="1">
              <a:latin typeface="Times New Roman" panose="02020603050405020304" pitchFamily="18" charset="0"/>
            </a:endParaRPr>
          </a:p>
          <a:p>
            <a:pPr fontAlgn="ctr">
              <a:spcBef>
                <a:spcPct val="40000"/>
              </a:spcBef>
            </a:pPr>
            <a:r>
              <a:rPr kumimoji="1" lang="zh-CN" altLang="en-US" sz="2800" b="1">
                <a:latin typeface="Times New Roman" panose="02020603050405020304" pitchFamily="18" charset="0"/>
              </a:rPr>
              <a:t>辑电路的功能。</a:t>
            </a:r>
            <a:endParaRPr kumimoji="1" lang="zh-CN" altLang="en-US" sz="2800" b="1">
              <a:latin typeface="Times New Roman" panose="02020603050405020304" pitchFamily="18" charset="0"/>
            </a:endParaRPr>
          </a:p>
        </p:txBody>
      </p:sp>
      <p:sp>
        <p:nvSpPr>
          <p:cNvPr id="206851" name="Rectangle 3" descr="水滴"/>
          <p:cNvSpPr>
            <a:spLocks noChangeArrowheads="1"/>
          </p:cNvSpPr>
          <p:nvPr/>
        </p:nvSpPr>
        <p:spPr bwMode="auto">
          <a:xfrm>
            <a:off x="711200" y="372745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206852" name="Rectangle 4"/>
          <p:cNvSpPr>
            <a:spLocks noChangeArrowheads="1"/>
          </p:cNvSpPr>
          <p:nvPr/>
        </p:nvSpPr>
        <p:spPr bwMode="auto">
          <a:xfrm>
            <a:off x="1325563" y="1277938"/>
            <a:ext cx="6843712" cy="1801812"/>
          </a:xfrm>
          <a:prstGeom prst="rect">
            <a:avLst/>
          </a:prstGeom>
          <a:noFill/>
          <a:ln w="9525">
            <a:noFill/>
            <a:miter lim="800000"/>
          </a:ln>
        </p:spPr>
        <p:txBody>
          <a:bodyPr>
            <a:spAutoFit/>
          </a:bodyPr>
          <a:lstStyle/>
          <a:p>
            <a:pPr fontAlgn="t">
              <a:spcBef>
                <a:spcPct val="50000"/>
              </a:spcBef>
            </a:pPr>
            <a:r>
              <a:rPr kumimoji="1" lang="zh-CN" altLang="en-US" sz="2800" b="1">
                <a:latin typeface="Times New Roman" panose="02020603050405020304" pitchFamily="18" charset="0"/>
              </a:rPr>
              <a:t>描述时序电路逻辑功能的方法有逻辑图、</a:t>
            </a:r>
            <a:endParaRPr kumimoji="1" lang="zh-CN" altLang="en-US" sz="2800" b="1">
              <a:latin typeface="Times New Roman" panose="02020603050405020304" pitchFamily="18" charset="0"/>
            </a:endParaRPr>
          </a:p>
          <a:p>
            <a:pPr fontAlgn="t">
              <a:spcBef>
                <a:spcPct val="50000"/>
              </a:spcBef>
            </a:pPr>
            <a:r>
              <a:rPr kumimoji="1" lang="zh-CN" altLang="en-US" sz="2800" b="1">
                <a:latin typeface="Times New Roman" panose="02020603050405020304" pitchFamily="18" charset="0"/>
              </a:rPr>
              <a:t>状态方程、驱动方程、输出方程、状态转</a:t>
            </a:r>
            <a:endParaRPr kumimoji="1" lang="zh-CN" altLang="en-US" sz="2800" b="1">
              <a:latin typeface="Times New Roman" panose="02020603050405020304" pitchFamily="18" charset="0"/>
            </a:endParaRPr>
          </a:p>
          <a:p>
            <a:pPr fontAlgn="t">
              <a:spcBef>
                <a:spcPct val="50000"/>
              </a:spcBef>
            </a:pPr>
            <a:r>
              <a:rPr kumimoji="1" lang="zh-CN" altLang="en-US" sz="2800" b="1">
                <a:latin typeface="Times New Roman" panose="02020603050405020304" pitchFamily="18" charset="0"/>
              </a:rPr>
              <a:t>换真值表、状态转换图和时序图等。</a:t>
            </a:r>
            <a:endParaRPr kumimoji="1" lang="zh-CN" altLang="en-US" sz="2800" b="1">
              <a:latin typeface="宋体" panose="02010600030101010101" pitchFamily="2" charset="-122"/>
              <a:cs typeface="Times New Roman" panose="02020603050405020304" pitchFamily="18" charset="0"/>
            </a:endParaRPr>
          </a:p>
        </p:txBody>
      </p:sp>
      <p:sp>
        <p:nvSpPr>
          <p:cNvPr id="206853" name="Rectangle 5" descr="水滴"/>
          <p:cNvSpPr>
            <a:spLocks noChangeArrowheads="1"/>
          </p:cNvSpPr>
          <p:nvPr/>
        </p:nvSpPr>
        <p:spPr bwMode="auto">
          <a:xfrm>
            <a:off x="744538" y="142875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6853"/>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206852"/>
                                        </p:tgtEl>
                                        <p:attrNameLst>
                                          <p:attrName>style.visibility</p:attrName>
                                        </p:attrNameLst>
                                      </p:cBhvr>
                                      <p:to>
                                        <p:strVal val="visible"/>
                                      </p:to>
                                    </p:set>
                                    <p:animEffect transition="in" filter="checkerboard(across)">
                                      <p:cBhvr>
                                        <p:cTn id="10" dur="500"/>
                                        <p:tgtEl>
                                          <p:spTgt spid="20685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1"/>
                                        </p:tgtEl>
                                        <p:attrNameLst>
                                          <p:attrName>style.visibility</p:attrName>
                                        </p:attrNameLst>
                                      </p:cBhvr>
                                      <p:to>
                                        <p:strVal val="visible"/>
                                      </p:to>
                                    </p:set>
                                  </p:childTnLst>
                                </p:cTn>
                              </p:par>
                            </p:childTnLst>
                          </p:cTn>
                        </p:par>
                        <p:par>
                          <p:cTn id="15" fill="hold">
                            <p:stCondLst>
                              <p:cond delay="500"/>
                            </p:stCondLst>
                            <p:childTnLst>
                              <p:par>
                                <p:cTn id="16" presetID="5" presetClass="entr" presetSubtype="10" fill="hold" grpId="0" nodeType="afterEffect">
                                  <p:stCondLst>
                                    <p:cond delay="0"/>
                                  </p:stCondLst>
                                  <p:childTnLst>
                                    <p:set>
                                      <p:cBhvr>
                                        <p:cTn id="17" dur="1" fill="hold">
                                          <p:stCondLst>
                                            <p:cond delay="0"/>
                                          </p:stCondLst>
                                        </p:cTn>
                                        <p:tgtEl>
                                          <p:spTgt spid="206850"/>
                                        </p:tgtEl>
                                        <p:attrNameLst>
                                          <p:attrName>style.visibility</p:attrName>
                                        </p:attrNameLst>
                                      </p:cBhvr>
                                      <p:to>
                                        <p:strVal val="visible"/>
                                      </p:to>
                                    </p:set>
                                    <p:animEffect transition="in" filter="checkerboard(across)">
                                      <p:cBhvr>
                                        <p:cTn id="18" dur="500"/>
                                        <p:tgtEl>
                                          <p:spTgt spid="20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1" grpId="0" animBg="1"/>
      <p:bldP spid="206852" grpId="0" autoUpdateAnimBg="0"/>
      <p:bldP spid="2068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p:nvPr/>
        </p:nvGrpSpPr>
        <p:grpSpPr bwMode="auto">
          <a:xfrm>
            <a:off x="3221038" y="1357313"/>
            <a:ext cx="2565400" cy="2271712"/>
            <a:chOff x="4104" y="2225"/>
            <a:chExt cx="1472" cy="1431"/>
          </a:xfrm>
        </p:grpSpPr>
        <p:sp>
          <p:nvSpPr>
            <p:cNvPr id="54278" name="Rectangle 65" descr="窄竖线"/>
            <p:cNvSpPr>
              <a:spLocks noChangeArrowheads="1"/>
            </p:cNvSpPr>
            <p:nvPr/>
          </p:nvSpPr>
          <p:spPr bwMode="auto">
            <a:xfrm>
              <a:off x="4145" y="2225"/>
              <a:ext cx="1412" cy="233"/>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en-US" altLang="zh-CN" sz="2400" b="1" i="1">
                  <a:latin typeface="Times New Roman" panose="02020603050405020304" pitchFamily="18" charset="0"/>
                </a:rPr>
                <a:t>SR</a:t>
              </a:r>
              <a:r>
                <a:rPr kumimoji="1" lang="zh-CN" altLang="en-US" sz="2400" b="1">
                  <a:latin typeface="Times New Roman" panose="02020603050405020304" pitchFamily="18" charset="0"/>
                </a:rPr>
                <a:t>锁存器功能表</a:t>
              </a:r>
              <a:endParaRPr kumimoji="1" lang="zh-CN" altLang="en-US" sz="2400" b="1">
                <a:latin typeface="Times New Roman" panose="02020603050405020304" pitchFamily="18" charset="0"/>
              </a:endParaRPr>
            </a:p>
          </p:txBody>
        </p:sp>
        <p:sp>
          <p:nvSpPr>
            <p:cNvPr id="54279" name="Rectangle 66"/>
            <p:cNvSpPr>
              <a:spLocks noChangeArrowheads="1"/>
            </p:cNvSpPr>
            <p:nvPr/>
          </p:nvSpPr>
          <p:spPr bwMode="auto">
            <a:xfrm>
              <a:off x="4928" y="3426"/>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54280" name="Rectangle 67"/>
            <p:cNvSpPr>
              <a:spLocks noChangeArrowheads="1"/>
            </p:cNvSpPr>
            <p:nvPr/>
          </p:nvSpPr>
          <p:spPr bwMode="auto">
            <a:xfrm>
              <a:off x="4544" y="3426"/>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4281" name="Rectangle 68"/>
            <p:cNvSpPr>
              <a:spLocks noChangeArrowheads="1"/>
            </p:cNvSpPr>
            <p:nvPr/>
          </p:nvSpPr>
          <p:spPr bwMode="auto">
            <a:xfrm>
              <a:off x="4104" y="3426"/>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4282" name="Rectangle 69"/>
            <p:cNvSpPr>
              <a:spLocks noChangeArrowheads="1"/>
            </p:cNvSpPr>
            <p:nvPr/>
          </p:nvSpPr>
          <p:spPr bwMode="auto">
            <a:xfrm>
              <a:off x="4928" y="3196"/>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54283" name="Rectangle 70"/>
            <p:cNvSpPr>
              <a:spLocks noChangeArrowheads="1"/>
            </p:cNvSpPr>
            <p:nvPr/>
          </p:nvSpPr>
          <p:spPr bwMode="auto">
            <a:xfrm>
              <a:off x="4544" y="3196"/>
              <a:ext cx="384"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4284" name="Rectangle 71"/>
            <p:cNvSpPr>
              <a:spLocks noChangeArrowheads="1"/>
            </p:cNvSpPr>
            <p:nvPr/>
          </p:nvSpPr>
          <p:spPr bwMode="auto">
            <a:xfrm>
              <a:off x="4104" y="3196"/>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4285" name="Rectangle 72"/>
            <p:cNvSpPr>
              <a:spLocks noChangeArrowheads="1"/>
            </p:cNvSpPr>
            <p:nvPr/>
          </p:nvSpPr>
          <p:spPr bwMode="auto">
            <a:xfrm>
              <a:off x="4928" y="2966"/>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4286" name="Rectangle 73"/>
            <p:cNvSpPr>
              <a:spLocks noChangeArrowheads="1"/>
            </p:cNvSpPr>
            <p:nvPr/>
          </p:nvSpPr>
          <p:spPr bwMode="auto">
            <a:xfrm>
              <a:off x="4544" y="2966"/>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4287" name="Rectangle 74"/>
            <p:cNvSpPr>
              <a:spLocks noChangeArrowheads="1"/>
            </p:cNvSpPr>
            <p:nvPr/>
          </p:nvSpPr>
          <p:spPr bwMode="auto">
            <a:xfrm>
              <a:off x="4104" y="2966"/>
              <a:ext cx="440"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54288" name="Rectangle 75"/>
            <p:cNvSpPr>
              <a:spLocks noChangeArrowheads="1"/>
            </p:cNvSpPr>
            <p:nvPr/>
          </p:nvSpPr>
          <p:spPr bwMode="auto">
            <a:xfrm>
              <a:off x="4928" y="2736"/>
              <a:ext cx="648" cy="230"/>
            </a:xfrm>
            <a:prstGeom prst="rect">
              <a:avLst/>
            </a:prstGeom>
            <a:solidFill>
              <a:srgbClr val="CCECFF"/>
            </a:solidFill>
            <a:ln w="9525">
              <a:noFill/>
              <a:miter lim="800000"/>
            </a:ln>
          </p:spPr>
          <p:txBody>
            <a:bodyPr lIns="0" tIns="0" rIns="0" bIns="0"/>
            <a:lstStyle/>
            <a:p>
              <a:pPr algn="ctr"/>
              <a:r>
                <a:rPr kumimoji="1" lang="zh-CN" altLang="en-US" sz="2400" b="1">
                  <a:latin typeface="Times New Roman" panose="02020603050405020304" pitchFamily="18" charset="0"/>
                </a:rPr>
                <a:t>不定</a:t>
              </a:r>
              <a:endParaRPr kumimoji="1" lang="zh-CN" altLang="en-US" sz="2400" b="1">
                <a:latin typeface="Times New Roman" panose="02020603050405020304" pitchFamily="18" charset="0"/>
              </a:endParaRPr>
            </a:p>
          </p:txBody>
        </p:sp>
        <p:sp>
          <p:nvSpPr>
            <p:cNvPr id="54289" name="Rectangle 76"/>
            <p:cNvSpPr>
              <a:spLocks noChangeArrowheads="1"/>
            </p:cNvSpPr>
            <p:nvPr/>
          </p:nvSpPr>
          <p:spPr bwMode="auto">
            <a:xfrm>
              <a:off x="4544" y="2736"/>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4290" name="Rectangle 77"/>
            <p:cNvSpPr>
              <a:spLocks noChangeArrowheads="1"/>
            </p:cNvSpPr>
            <p:nvPr/>
          </p:nvSpPr>
          <p:spPr bwMode="auto">
            <a:xfrm>
              <a:off x="4104" y="2736"/>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4291" name="Rectangle 78"/>
            <p:cNvSpPr>
              <a:spLocks noChangeArrowheads="1"/>
            </p:cNvSpPr>
            <p:nvPr/>
          </p:nvSpPr>
          <p:spPr bwMode="auto">
            <a:xfrm>
              <a:off x="4928" y="2506"/>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54292" name="Rectangle 79"/>
            <p:cNvSpPr>
              <a:spLocks noChangeArrowheads="1"/>
            </p:cNvSpPr>
            <p:nvPr/>
          </p:nvSpPr>
          <p:spPr bwMode="auto">
            <a:xfrm>
              <a:off x="4544" y="2506"/>
              <a:ext cx="384"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54293" name="Rectangle 80"/>
            <p:cNvSpPr>
              <a:spLocks noChangeArrowheads="1"/>
            </p:cNvSpPr>
            <p:nvPr/>
          </p:nvSpPr>
          <p:spPr bwMode="auto">
            <a:xfrm>
              <a:off x="4104" y="2506"/>
              <a:ext cx="440"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54294" name="Line 81"/>
            <p:cNvSpPr>
              <a:spLocks noChangeShapeType="1"/>
            </p:cNvSpPr>
            <p:nvPr/>
          </p:nvSpPr>
          <p:spPr bwMode="auto">
            <a:xfrm>
              <a:off x="4104" y="250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54295" name="Line 82"/>
            <p:cNvSpPr>
              <a:spLocks noChangeShapeType="1"/>
            </p:cNvSpPr>
            <p:nvPr/>
          </p:nvSpPr>
          <p:spPr bwMode="auto">
            <a:xfrm>
              <a:off x="4104" y="2736"/>
              <a:ext cx="1472" cy="0"/>
            </a:xfrm>
            <a:prstGeom prst="line">
              <a:avLst/>
            </a:prstGeom>
            <a:noFill/>
            <a:ln w="12700">
              <a:solidFill>
                <a:schemeClr val="tx1"/>
              </a:solidFill>
              <a:round/>
            </a:ln>
          </p:spPr>
          <p:txBody>
            <a:bodyPr lIns="0" tIns="0" rIns="0" bIns="0">
              <a:spAutoFit/>
            </a:bodyPr>
            <a:lstStyle/>
            <a:p>
              <a:endParaRPr lang="zh-CN" altLang="en-US"/>
            </a:p>
          </p:txBody>
        </p:sp>
        <p:sp>
          <p:nvSpPr>
            <p:cNvPr id="54296" name="Line 83"/>
            <p:cNvSpPr>
              <a:spLocks noChangeShapeType="1"/>
            </p:cNvSpPr>
            <p:nvPr/>
          </p:nvSpPr>
          <p:spPr bwMode="auto">
            <a:xfrm>
              <a:off x="4104" y="365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54297" name="Line 84"/>
            <p:cNvSpPr>
              <a:spLocks noChangeShapeType="1"/>
            </p:cNvSpPr>
            <p:nvPr/>
          </p:nvSpPr>
          <p:spPr bwMode="auto">
            <a:xfrm>
              <a:off x="4104" y="2506"/>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54298" name="Line 85"/>
            <p:cNvSpPr>
              <a:spLocks noChangeShapeType="1"/>
            </p:cNvSpPr>
            <p:nvPr/>
          </p:nvSpPr>
          <p:spPr bwMode="auto">
            <a:xfrm>
              <a:off x="4928" y="2506"/>
              <a:ext cx="0" cy="1150"/>
            </a:xfrm>
            <a:prstGeom prst="line">
              <a:avLst/>
            </a:prstGeom>
            <a:noFill/>
            <a:ln w="12700">
              <a:solidFill>
                <a:schemeClr val="tx1"/>
              </a:solidFill>
              <a:round/>
            </a:ln>
          </p:spPr>
          <p:txBody>
            <a:bodyPr lIns="0" tIns="0" rIns="0" bIns="0">
              <a:spAutoFit/>
            </a:bodyPr>
            <a:lstStyle/>
            <a:p>
              <a:endParaRPr lang="zh-CN" altLang="en-US"/>
            </a:p>
          </p:txBody>
        </p:sp>
        <p:sp>
          <p:nvSpPr>
            <p:cNvPr id="54299" name="Line 86"/>
            <p:cNvSpPr>
              <a:spLocks noChangeShapeType="1"/>
            </p:cNvSpPr>
            <p:nvPr/>
          </p:nvSpPr>
          <p:spPr bwMode="auto">
            <a:xfrm>
              <a:off x="5576" y="2506"/>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54300" name="Line 87"/>
            <p:cNvSpPr>
              <a:spLocks noChangeShapeType="1"/>
            </p:cNvSpPr>
            <p:nvPr/>
          </p:nvSpPr>
          <p:spPr bwMode="auto">
            <a:xfrm>
              <a:off x="4263" y="2536"/>
              <a:ext cx="128" cy="0"/>
            </a:xfrm>
            <a:prstGeom prst="line">
              <a:avLst/>
            </a:prstGeom>
            <a:noFill/>
            <a:ln w="19050">
              <a:solidFill>
                <a:schemeClr val="tx1"/>
              </a:solidFill>
              <a:round/>
            </a:ln>
          </p:spPr>
          <p:txBody>
            <a:bodyPr>
              <a:spAutoFit/>
            </a:bodyPr>
            <a:lstStyle/>
            <a:p>
              <a:endParaRPr lang="zh-CN" altLang="en-US"/>
            </a:p>
          </p:txBody>
        </p:sp>
        <p:sp>
          <p:nvSpPr>
            <p:cNvPr id="54301" name="Line 88"/>
            <p:cNvSpPr>
              <a:spLocks noChangeShapeType="1"/>
            </p:cNvSpPr>
            <p:nvPr/>
          </p:nvSpPr>
          <p:spPr bwMode="auto">
            <a:xfrm>
              <a:off x="4673" y="2536"/>
              <a:ext cx="128" cy="0"/>
            </a:xfrm>
            <a:prstGeom prst="line">
              <a:avLst/>
            </a:prstGeom>
            <a:noFill/>
            <a:ln w="19050">
              <a:solidFill>
                <a:schemeClr val="tx1"/>
              </a:solidFill>
              <a:round/>
            </a:ln>
          </p:spPr>
          <p:txBody>
            <a:bodyPr>
              <a:spAutoFit/>
            </a:bodyPr>
            <a:lstStyle/>
            <a:p>
              <a:endParaRPr lang="zh-CN" altLang="en-US"/>
            </a:p>
          </p:txBody>
        </p:sp>
      </p:grpSp>
      <p:sp>
        <p:nvSpPr>
          <p:cNvPr id="54276" name="Rectangle 65" descr="窄竖线"/>
          <p:cNvSpPr>
            <a:spLocks noChangeArrowheads="1"/>
          </p:cNvSpPr>
          <p:nvPr/>
        </p:nvSpPr>
        <p:spPr bwMode="auto">
          <a:xfrm>
            <a:off x="3071813" y="4143375"/>
            <a:ext cx="3071812" cy="369888"/>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en-US" altLang="zh-CN" sz="2400" b="1" i="1" dirty="0">
                <a:latin typeface="Times New Roman" panose="02020603050405020304" pitchFamily="18" charset="0"/>
              </a:rPr>
              <a:t>SR</a:t>
            </a:r>
            <a:r>
              <a:rPr kumimoji="1" lang="zh-CN" altLang="en-US" sz="2400" b="1" dirty="0">
                <a:latin typeface="Times New Roman" panose="02020603050405020304" pitchFamily="18" charset="0"/>
              </a:rPr>
              <a:t>锁存器状态转移图</a:t>
            </a:r>
            <a:endParaRPr kumimoji="1" lang="zh-CN" altLang="en-US" sz="2400" b="1" dirty="0">
              <a:latin typeface="Times New Roman" panose="02020603050405020304" pitchFamily="18" charset="0"/>
            </a:endParaRPr>
          </a:p>
        </p:txBody>
      </p:sp>
      <p:sp>
        <p:nvSpPr>
          <p:cNvPr id="29" name="Rectangle 2"/>
          <p:cNvSpPr>
            <a:spLocks noChangeArrowheads="1"/>
          </p:cNvSpPr>
          <p:nvPr/>
        </p:nvSpPr>
        <p:spPr bwMode="auto">
          <a:xfrm>
            <a:off x="627063" y="669925"/>
            <a:ext cx="5991225" cy="457200"/>
          </a:xfrm>
          <a:prstGeom prst="rect">
            <a:avLst/>
          </a:prstGeom>
          <a:noFill/>
          <a:ln w="9525">
            <a:noFill/>
            <a:miter lim="800000"/>
          </a:ln>
        </p:spPr>
        <p:txBody>
          <a:bodyPr>
            <a:spAutoFit/>
          </a:bodyPr>
          <a:lstStyle/>
          <a:p>
            <a:pPr marL="457200" indent="-457200"/>
            <a:r>
              <a:rPr kumimoji="1" lang="en-US" altLang="zh-CN" sz="2400" b="1" dirty="0">
                <a:latin typeface="Times New Roman" panose="02020603050405020304" pitchFamily="18" charset="0"/>
                <a:ea typeface="黑体" panose="02010609060101010101" pitchFamily="49" charset="-122"/>
              </a:rPr>
              <a:t>5.  </a:t>
            </a:r>
            <a:r>
              <a:rPr kumimoji="1" lang="en-US" altLang="zh-CN" sz="2400" b="1" i="1" dirty="0">
                <a:latin typeface="Times New Roman" panose="02020603050405020304" pitchFamily="18" charset="0"/>
              </a:rPr>
              <a:t>SR </a:t>
            </a:r>
            <a:r>
              <a:rPr kumimoji="1" lang="zh-CN" altLang="en-US" sz="2400" b="1" dirty="0">
                <a:latin typeface="Times New Roman" panose="02020603050405020304" pitchFamily="18" charset="0"/>
              </a:rPr>
              <a:t>锁存器的状态转移图 </a:t>
            </a:r>
            <a:endParaRPr kumimoji="1" lang="zh-CN" altLang="en-US" sz="2400" b="1" dirty="0">
              <a:latin typeface="Times New Roman" panose="02020603050405020304" pitchFamily="18" charset="0"/>
            </a:endParaRPr>
          </a:p>
        </p:txBody>
      </p:sp>
      <p:sp>
        <p:nvSpPr>
          <p:cNvPr id="6" name="Rectangle 2"/>
          <p:cNvSpPr>
            <a:spLocks noChangeArrowheads="1"/>
          </p:cNvSpPr>
          <p:nvPr/>
        </p:nvSpPr>
        <p:spPr bwMode="auto">
          <a:xfrm>
            <a:off x="7236296" y="4310930"/>
            <a:ext cx="162700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7380312" y="3522686"/>
            <a:ext cx="261355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14966178" y="10777092"/>
          <a:ext cx="830263" cy="179388"/>
        </p:xfrm>
        <a:graphic>
          <a:graphicData uri="http://schemas.openxmlformats.org/presentationml/2006/ole">
            <mc:AlternateContent xmlns:mc="http://schemas.openxmlformats.org/markup-compatibility/2006">
              <mc:Choice xmlns:v="urn:schemas-microsoft-com:vml" Requires="v">
                <p:oleObj spid="_x0000_s175153" name="Formula" r:id="rId1" imgW="830580" imgH="177800" progId="Equation.Ribbit">
                  <p:embed/>
                </p:oleObj>
              </mc:Choice>
              <mc:Fallback>
                <p:oleObj name="Formula" r:id="rId1" imgW="830580" imgH="177800" progId="Equation.Ribbit">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6178" y="10777092"/>
                        <a:ext cx="830263" cy="17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
          <p:cNvSpPr>
            <a:spLocks noChangeArrowheads="1"/>
          </p:cNvSpPr>
          <p:nvPr/>
        </p:nvSpPr>
        <p:spPr bwMode="auto">
          <a:xfrm>
            <a:off x="7380312" y="55172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4" name="组合 23"/>
          <p:cNvGrpSpPr/>
          <p:nvPr/>
        </p:nvGrpSpPr>
        <p:grpSpPr>
          <a:xfrm>
            <a:off x="755575" y="4869160"/>
            <a:ext cx="6956080" cy="1616994"/>
            <a:chOff x="755575" y="4869160"/>
            <a:chExt cx="6956080" cy="1616994"/>
          </a:xfrm>
        </p:grpSpPr>
        <p:sp>
          <p:nvSpPr>
            <p:cNvPr id="3" name="椭圆 2"/>
            <p:cNvSpPr/>
            <p:nvPr/>
          </p:nvSpPr>
          <p:spPr>
            <a:xfrm>
              <a:off x="2334854" y="5435963"/>
              <a:ext cx="936104" cy="88741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Times New Roman" panose="02020603050405020304" pitchFamily="18" charset="0"/>
                  <a:cs typeface="Times New Roman" panose="02020603050405020304" pitchFamily="18" charset="0"/>
                </a:rPr>
                <a:t>0</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31" name="椭圆 30"/>
            <p:cNvSpPr/>
            <p:nvPr/>
          </p:nvSpPr>
          <p:spPr>
            <a:xfrm>
              <a:off x="5364088" y="5445224"/>
              <a:ext cx="936104" cy="88741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Times New Roman" panose="02020603050405020304" pitchFamily="18" charset="0"/>
                  <a:cs typeface="Times New Roman" panose="02020603050405020304" pitchFamily="18" charset="0"/>
                </a:rPr>
                <a:t>1</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5" name="曲线连接符 4"/>
            <p:cNvCxnSpPr>
              <a:stCxn id="3" idx="0"/>
              <a:endCxn id="31" idx="0"/>
            </p:cNvCxnSpPr>
            <p:nvPr/>
          </p:nvCxnSpPr>
          <p:spPr>
            <a:xfrm rot="16200000" flipH="1">
              <a:off x="4312892" y="3925976"/>
              <a:ext cx="9261" cy="3029234"/>
            </a:xfrm>
            <a:prstGeom prst="curvedConnector3">
              <a:avLst>
                <a:gd name="adj1" fmla="val -246841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nvGraphicFramePr>
          <p:xfrm>
            <a:off x="7048969" y="5688647"/>
            <a:ext cx="662686" cy="314914"/>
          </p:xfrm>
          <a:graphic>
            <a:graphicData uri="http://schemas.openxmlformats.org/presentationml/2006/ole">
              <mc:AlternateContent xmlns:mc="http://schemas.openxmlformats.org/markup-compatibility/2006">
                <mc:Choice xmlns:v="urn:schemas-microsoft-com:vml" Requires="v">
                  <p:oleObj spid="_x0000_s175154" name="Formula" r:id="rId3" imgW="384175" imgH="181610" progId="Equation.Ribbit">
                    <p:embed/>
                  </p:oleObj>
                </mc:Choice>
                <mc:Fallback>
                  <p:oleObj name="Formula" r:id="rId3" imgW="384175" imgH="181610" progId="Equation.Ribbi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969" y="5688647"/>
                          <a:ext cx="662686" cy="314914"/>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755575" y="5780510"/>
            <a:ext cx="629897" cy="314949"/>
          </p:xfrm>
          <a:graphic>
            <a:graphicData uri="http://schemas.openxmlformats.org/presentationml/2006/ole">
              <mc:AlternateContent xmlns:mc="http://schemas.openxmlformats.org/markup-compatibility/2006">
                <mc:Choice xmlns:v="urn:schemas-microsoft-com:vml" Requires="v">
                  <p:oleObj spid="_x0000_s175155" name="Formula" r:id="rId5" imgW="367030" imgH="181610" progId="Equation.Ribbit">
                    <p:embed/>
                  </p:oleObj>
                </mc:Choice>
                <mc:Fallback>
                  <p:oleObj name="Formula" r:id="rId5" imgW="367030" imgH="181610" progId="Equation.Ribbit">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5" y="5780510"/>
                          <a:ext cx="629897" cy="314949"/>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3673996" y="6199767"/>
            <a:ext cx="1300467" cy="286387"/>
          </p:xfrm>
          <a:graphic>
            <a:graphicData uri="http://schemas.openxmlformats.org/presentationml/2006/ole">
              <mc:AlternateContent xmlns:mc="http://schemas.openxmlformats.org/markup-compatibility/2006">
                <mc:Choice xmlns:v="urn:schemas-microsoft-com:vml" Requires="v">
                  <p:oleObj spid="_x0000_s175156" name="Formula" r:id="rId7" imgW="824230" imgH="177800" progId="Equation.Ribbit">
                    <p:embed/>
                  </p:oleObj>
                </mc:Choice>
                <mc:Fallback>
                  <p:oleObj name="Formula" r:id="rId7" imgW="824230" imgH="177800" progId="Equation.Ribbit">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3996" y="6199767"/>
                          <a:ext cx="1300467" cy="286387"/>
                        </a:xfrm>
                        <a:prstGeom prst="rect">
                          <a:avLst/>
                        </a:prstGeom>
                        <a:noFill/>
                      </p:spPr>
                    </p:pic>
                  </p:oleObj>
                </mc:Fallback>
              </mc:AlternateContent>
            </a:graphicData>
          </a:graphic>
        </p:graphicFrame>
        <p:graphicFrame>
          <p:nvGraphicFramePr>
            <p:cNvPr id="42" name="对象 41"/>
            <p:cNvGraphicFramePr>
              <a:graphicFrameLocks noChangeAspect="1"/>
            </p:cNvGraphicFramePr>
            <p:nvPr/>
          </p:nvGraphicFramePr>
          <p:xfrm>
            <a:off x="3673996" y="4869160"/>
            <a:ext cx="1351788" cy="292629"/>
          </p:xfrm>
          <a:graphic>
            <a:graphicData uri="http://schemas.openxmlformats.org/presentationml/2006/ole">
              <mc:AlternateContent xmlns:mc="http://schemas.openxmlformats.org/markup-compatibility/2006">
                <mc:Choice xmlns:v="urn:schemas-microsoft-com:vml" Requires="v">
                  <p:oleObj spid="_x0000_s175157" name="Formula" r:id="rId9" imgW="830580" imgH="177800" progId="Equation.Ribbit">
                    <p:embed/>
                  </p:oleObj>
                </mc:Choice>
                <mc:Fallback>
                  <p:oleObj name="Formula" r:id="rId9" imgW="830580" imgH="177800" progId="Equation.Ribbit">
                    <p:embed/>
                    <p:pic>
                      <p:nvPicPr>
                        <p:cNvPr id="0" name="对象 12"/>
                        <p:cNvPicPr>
                          <a:picLocks noChangeAspect="1" noChangeArrowheads="1"/>
                        </p:cNvPicPr>
                        <p:nvPr/>
                      </p:nvPicPr>
                      <p:blipFill>
                        <a:blip r:embed="rId2"/>
                        <a:srcRect/>
                        <a:stretch>
                          <a:fillRect/>
                        </a:stretch>
                      </p:blipFill>
                      <p:spPr bwMode="auto">
                        <a:xfrm>
                          <a:off x="3673996" y="4869160"/>
                          <a:ext cx="1351788" cy="292629"/>
                        </a:xfrm>
                        <a:prstGeom prst="rect">
                          <a:avLst/>
                        </a:prstGeom>
                        <a:noFill/>
                      </p:spPr>
                    </p:pic>
                  </p:oleObj>
                </mc:Fallback>
              </mc:AlternateContent>
            </a:graphicData>
          </a:graphic>
        </p:graphicFrame>
        <p:cxnSp>
          <p:nvCxnSpPr>
            <p:cNvPr id="43" name="曲线连接符 42"/>
            <p:cNvCxnSpPr>
              <a:stCxn id="31" idx="4"/>
              <a:endCxn id="3" idx="4"/>
            </p:cNvCxnSpPr>
            <p:nvPr/>
          </p:nvCxnSpPr>
          <p:spPr>
            <a:xfrm rot="5400000" flipH="1">
              <a:off x="4312892" y="4813389"/>
              <a:ext cx="9261" cy="3029234"/>
            </a:xfrm>
            <a:prstGeom prst="curvedConnector3">
              <a:avLst>
                <a:gd name="adj1" fmla="val -246841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3" idx="3"/>
              <a:endCxn id="3" idx="1"/>
            </p:cNvCxnSpPr>
            <p:nvPr/>
          </p:nvCxnSpPr>
          <p:spPr>
            <a:xfrm rot="5400000" flipH="1">
              <a:off x="2158195" y="5879669"/>
              <a:ext cx="627496" cy="12700"/>
            </a:xfrm>
            <a:prstGeom prst="curvedConnector5">
              <a:avLst>
                <a:gd name="adj1" fmla="val -36431"/>
                <a:gd name="adj2" fmla="val 8091457"/>
                <a:gd name="adj3" fmla="val 13643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31" idx="5"/>
              <a:endCxn id="31" idx="7"/>
            </p:cNvCxnSpPr>
            <p:nvPr/>
          </p:nvCxnSpPr>
          <p:spPr>
            <a:xfrm rot="5400000" flipH="1">
              <a:off x="5849355" y="5888930"/>
              <a:ext cx="627496" cy="12700"/>
            </a:xfrm>
            <a:prstGeom prst="curvedConnector5">
              <a:avLst>
                <a:gd name="adj1" fmla="val -36431"/>
                <a:gd name="adj2" fmla="val -6814677"/>
                <a:gd name="adj3" fmla="val 13643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P spid="29"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827088" y="1700213"/>
            <a:ext cx="3765550" cy="528637"/>
          </a:xfrm>
          <a:prstGeom prst="rect">
            <a:avLst/>
          </a:prstGeom>
          <a:noFill/>
          <a:ln w="9525">
            <a:solidFill>
              <a:schemeClr val="accent2"/>
            </a:solidFill>
            <a:miter lim="800000"/>
          </a:ln>
        </p:spPr>
        <p:txBody>
          <a:bodyPr wrap="none">
            <a:spAutoFit/>
          </a:bodyPr>
          <a:lstStyle/>
          <a:p>
            <a:pPr>
              <a:spcBef>
                <a:spcPct val="50000"/>
              </a:spcBef>
            </a:pPr>
            <a:r>
              <a:rPr kumimoji="1" lang="zh-CN" altLang="en-US" sz="2800" b="1">
                <a:latin typeface="Times New Roman" panose="02020603050405020304" pitchFamily="18" charset="0"/>
              </a:rPr>
              <a:t>按有无统一时钟脉冲分</a:t>
            </a:r>
            <a:endParaRPr kumimoji="1" lang="zh-CN" altLang="en-US" sz="2800" b="1">
              <a:latin typeface="Times New Roman" panose="02020603050405020304" pitchFamily="18" charset="0"/>
            </a:endParaRPr>
          </a:p>
        </p:txBody>
      </p:sp>
      <p:sp>
        <p:nvSpPr>
          <p:cNvPr id="136195" name="Rectangle 3"/>
          <p:cNvSpPr>
            <a:spLocks noChangeArrowheads="1"/>
          </p:cNvSpPr>
          <p:nvPr/>
        </p:nvSpPr>
        <p:spPr bwMode="auto">
          <a:xfrm>
            <a:off x="827088" y="2276475"/>
            <a:ext cx="7847012" cy="947738"/>
          </a:xfrm>
          <a:prstGeom prst="rect">
            <a:avLst/>
          </a:prstGeom>
          <a:noFill/>
          <a:ln w="9525">
            <a:noFill/>
            <a:miter lim="800000"/>
          </a:ln>
        </p:spPr>
        <p:txBody>
          <a:bodyPr>
            <a:spAutoFit/>
          </a:bodyPr>
          <a:lstStyle/>
          <a:p>
            <a:pPr>
              <a:spcBef>
                <a:spcPct val="50000"/>
              </a:spcBef>
            </a:pPr>
            <a:r>
              <a:rPr kumimoji="1" lang="zh-CN" altLang="en-US" sz="2800" b="1">
                <a:latin typeface="Times New Roman" panose="02020603050405020304" pitchFamily="18" charset="0"/>
              </a:rPr>
              <a:t>同步</a:t>
            </a:r>
            <a:r>
              <a:rPr kumimoji="1" lang="en-US" altLang="zh-CN" sz="2800" b="1">
                <a:latin typeface="Times New Roman" panose="02020603050405020304" pitchFamily="18" charset="0"/>
              </a:rPr>
              <a:t>— </a:t>
            </a:r>
            <a:r>
              <a:rPr kumimoji="1" lang="zh-CN" altLang="en-US" sz="2800" b="1">
                <a:latin typeface="楷体_GB2312" pitchFamily="49" charset="-122"/>
                <a:ea typeface="楷体_GB2312" pitchFamily="49" charset="-122"/>
              </a:rPr>
              <a:t>有统一</a:t>
            </a:r>
            <a:r>
              <a:rPr kumimoji="1" lang="en-US" altLang="zh-CN" sz="2800" b="1">
                <a:latin typeface="楷体_GB2312" pitchFamily="49" charset="-122"/>
                <a:ea typeface="楷体_GB2312" pitchFamily="49" charset="-122"/>
              </a:rPr>
              <a:t>CP</a:t>
            </a:r>
            <a:r>
              <a:rPr kumimoji="1" lang="zh-CN" altLang="en-US" sz="2800" b="1">
                <a:latin typeface="楷体_GB2312" pitchFamily="49" charset="-122"/>
                <a:ea typeface="楷体_GB2312" pitchFamily="49" charset="-122"/>
              </a:rPr>
              <a:t>，状态变更与</a:t>
            </a:r>
            <a:r>
              <a:rPr kumimoji="1" lang="en-US" altLang="zh-CN" sz="2800" b="1">
                <a:latin typeface="楷体_GB2312" pitchFamily="49" charset="-122"/>
                <a:ea typeface="楷体_GB2312" pitchFamily="49" charset="-122"/>
              </a:rPr>
              <a:t>CP</a:t>
            </a:r>
            <a:r>
              <a:rPr kumimoji="1" lang="zh-CN" altLang="en-US" sz="2800" b="1">
                <a:latin typeface="楷体_GB2312" pitchFamily="49" charset="-122"/>
                <a:ea typeface="楷体_GB2312" pitchFamily="49" charset="-122"/>
              </a:rPr>
              <a:t>同步。</a:t>
            </a:r>
            <a:endParaRPr kumimoji="1" lang="zh-CN" altLang="en-US" sz="2800" b="1">
              <a:latin typeface="楷体_GB2312" pitchFamily="49" charset="-122"/>
              <a:ea typeface="楷体_GB2312" pitchFamily="49" charset="-122"/>
            </a:endParaRPr>
          </a:p>
          <a:p>
            <a:pPr>
              <a:lnSpc>
                <a:spcPct val="50000"/>
              </a:lnSpc>
              <a:spcBef>
                <a:spcPct val="50000"/>
              </a:spcBef>
            </a:pPr>
            <a:r>
              <a:rPr kumimoji="1" lang="zh-CN" altLang="en-US" sz="2800" b="1">
                <a:latin typeface="Times New Roman" panose="02020603050405020304" pitchFamily="18" charset="0"/>
              </a:rPr>
              <a:t>异步</a:t>
            </a:r>
            <a:r>
              <a:rPr kumimoji="1" lang="en-US" altLang="zh-CN" sz="2800" b="1">
                <a:latin typeface="Times New Roman" panose="02020603050405020304" pitchFamily="18" charset="0"/>
              </a:rPr>
              <a:t>— </a:t>
            </a:r>
            <a:r>
              <a:rPr kumimoji="1" lang="zh-CN" altLang="en-US" sz="2800" b="1">
                <a:latin typeface="楷体_GB2312" pitchFamily="49" charset="-122"/>
                <a:ea typeface="楷体_GB2312" pitchFamily="49" charset="-122"/>
              </a:rPr>
              <a:t>无统一</a:t>
            </a:r>
            <a:r>
              <a:rPr kumimoji="1" lang="en-US" altLang="zh-CN" sz="2800" b="1">
                <a:latin typeface="楷体_GB2312" pitchFamily="49" charset="-122"/>
                <a:ea typeface="楷体_GB2312" pitchFamily="49" charset="-122"/>
              </a:rPr>
              <a:t>CP</a:t>
            </a:r>
            <a:r>
              <a:rPr kumimoji="1" lang="zh-CN" altLang="en-US" sz="2800" b="1">
                <a:latin typeface="楷体_GB2312" pitchFamily="49" charset="-122"/>
                <a:ea typeface="楷体_GB2312" pitchFamily="49" charset="-122"/>
              </a:rPr>
              <a:t>，状态变更不同步，逐级进</a:t>
            </a:r>
            <a:r>
              <a:rPr kumimoji="1" lang="zh-CN" altLang="en-US" sz="2800" b="1">
                <a:latin typeface="Times New Roman" panose="02020603050405020304" pitchFamily="18" charset="0"/>
                <a:ea typeface="楷体_GB2312" pitchFamily="49" charset="-122"/>
              </a:rPr>
              <a:t>行。</a:t>
            </a:r>
            <a:endParaRPr kumimoji="1" lang="zh-CN" altLang="en-US" sz="2800" b="1">
              <a:latin typeface="Times New Roman" panose="02020603050405020304" pitchFamily="18" charset="0"/>
              <a:ea typeface="楷体_GB2312" pitchFamily="49" charset="-122"/>
            </a:endParaRPr>
          </a:p>
        </p:txBody>
      </p:sp>
      <p:sp>
        <p:nvSpPr>
          <p:cNvPr id="136196" name="Rectangle 4"/>
          <p:cNvSpPr>
            <a:spLocks noGrp="1" noChangeArrowheads="1"/>
          </p:cNvSpPr>
          <p:nvPr>
            <p:ph type="title" idx="4294967295"/>
          </p:nvPr>
        </p:nvSpPr>
        <p:spPr>
          <a:xfrm>
            <a:off x="755650" y="981075"/>
            <a:ext cx="2819400" cy="381000"/>
          </a:xfrm>
        </p:spPr>
        <p:txBody>
          <a:bodyPr/>
          <a:lstStyle/>
          <a:p>
            <a:pPr eaLnBrk="1" hangingPunct="1"/>
            <a:r>
              <a:rPr lang="en-US" altLang="zh-CN" sz="2400" b="1">
                <a:solidFill>
                  <a:schemeClr val="tx1"/>
                </a:solidFill>
              </a:rPr>
              <a:t> </a:t>
            </a:r>
            <a:r>
              <a:rPr kumimoji="1" lang="zh-CN" altLang="en-US" sz="2800" b="1">
                <a:solidFill>
                  <a:schemeClr val="tx1"/>
                </a:solidFill>
                <a:latin typeface="Times New Roman" panose="02020603050405020304" pitchFamily="18" charset="0"/>
              </a:rPr>
              <a:t>时序电路分类</a:t>
            </a:r>
            <a:endParaRPr kumimoji="1" lang="zh-CN" altLang="en-US" sz="2800" b="1">
              <a:solidFill>
                <a:schemeClr val="tx1"/>
              </a:solidFill>
              <a:latin typeface="Times New Roman" panose="02020603050405020304" pitchFamily="18" charset="0"/>
            </a:endParaRPr>
          </a:p>
        </p:txBody>
      </p:sp>
      <p:sp>
        <p:nvSpPr>
          <p:cNvPr id="136197" name="Rectangle 5"/>
          <p:cNvSpPr>
            <a:spLocks noChangeArrowheads="1"/>
          </p:cNvSpPr>
          <p:nvPr/>
        </p:nvSpPr>
        <p:spPr bwMode="auto">
          <a:xfrm>
            <a:off x="827088" y="3500438"/>
            <a:ext cx="3051175" cy="528637"/>
          </a:xfrm>
          <a:prstGeom prst="rect">
            <a:avLst/>
          </a:prstGeom>
          <a:noFill/>
          <a:ln w="9525">
            <a:solidFill>
              <a:schemeClr val="accent2"/>
            </a:solidFill>
            <a:miter lim="800000"/>
          </a:ln>
        </p:spPr>
        <p:txBody>
          <a:bodyPr wrap="none">
            <a:spAutoFit/>
          </a:bodyPr>
          <a:lstStyle/>
          <a:p>
            <a:r>
              <a:rPr kumimoji="1" lang="zh-CN" altLang="en-US" sz="2800" b="1">
                <a:latin typeface="Times New Roman" panose="02020603050405020304" pitchFamily="18" charset="0"/>
              </a:rPr>
              <a:t>按输出信号特点分</a:t>
            </a:r>
            <a:endParaRPr kumimoji="1" lang="zh-CN" altLang="en-US" sz="2800" b="1">
              <a:latin typeface="Times New Roman" panose="02020603050405020304" pitchFamily="18" charset="0"/>
            </a:endParaRPr>
          </a:p>
        </p:txBody>
      </p:sp>
      <p:sp>
        <p:nvSpPr>
          <p:cNvPr id="136198" name="Rectangle 6"/>
          <p:cNvSpPr>
            <a:spLocks noChangeArrowheads="1"/>
          </p:cNvSpPr>
          <p:nvPr/>
        </p:nvSpPr>
        <p:spPr bwMode="auto">
          <a:xfrm>
            <a:off x="830263" y="4146550"/>
            <a:ext cx="8134350" cy="1587500"/>
          </a:xfrm>
          <a:prstGeom prst="rect">
            <a:avLst/>
          </a:prstGeom>
          <a:noFill/>
          <a:ln w="9525">
            <a:noFill/>
            <a:miter lim="800000"/>
          </a:ln>
        </p:spPr>
        <p:txBody>
          <a:bodyPr>
            <a:spAutoFit/>
          </a:bodyPr>
          <a:lstStyle/>
          <a:p>
            <a:pPr>
              <a:spcBef>
                <a:spcPct val="50000"/>
              </a:spcBef>
            </a:pPr>
            <a:r>
              <a:rPr kumimoji="1" lang="en-US" altLang="zh-CN" sz="2800" b="1">
                <a:latin typeface="Times New Roman" panose="02020603050405020304" pitchFamily="18" charset="0"/>
              </a:rPr>
              <a:t>Mealy</a:t>
            </a:r>
            <a:r>
              <a:rPr kumimoji="1" lang="zh-CN" altLang="en-US" sz="2800" b="1">
                <a:latin typeface="Times New Roman" panose="02020603050405020304" pitchFamily="18" charset="0"/>
              </a:rPr>
              <a:t>型</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米里型</a:t>
            </a:r>
            <a:r>
              <a:rPr kumimoji="1" lang="en-US" altLang="zh-CN" sz="2800" b="1">
                <a:latin typeface="Times New Roman" panose="02020603050405020304" pitchFamily="18" charset="0"/>
              </a:rPr>
              <a:t>)—</a:t>
            </a:r>
            <a:r>
              <a:rPr kumimoji="1" lang="zh-CN" altLang="en-US" sz="2800" b="1">
                <a:latin typeface="楷体_GB2312" pitchFamily="49" charset="-122"/>
                <a:ea typeface="楷体_GB2312" pitchFamily="49" charset="-122"/>
              </a:rPr>
              <a:t>输出不仅与现态有关</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还与外部输入有关。</a:t>
            </a:r>
            <a:endParaRPr kumimoji="1" lang="zh-CN" altLang="en-US" sz="2800" b="1">
              <a:latin typeface="楷体_GB2312" pitchFamily="49" charset="-122"/>
              <a:ea typeface="楷体_GB2312" pitchFamily="49" charset="-122"/>
            </a:endParaRPr>
          </a:p>
          <a:p>
            <a:pPr>
              <a:spcBef>
                <a:spcPct val="50000"/>
              </a:spcBef>
            </a:pPr>
            <a:r>
              <a:rPr kumimoji="1" lang="en-US" altLang="zh-CN" sz="2800" b="1">
                <a:latin typeface="Times New Roman" panose="02020603050405020304" pitchFamily="18" charset="0"/>
              </a:rPr>
              <a:t>Moore</a:t>
            </a:r>
            <a:r>
              <a:rPr kumimoji="1" lang="zh-CN" altLang="en-US" sz="2800" b="1">
                <a:latin typeface="Times New Roman" panose="02020603050405020304" pitchFamily="18" charset="0"/>
              </a:rPr>
              <a:t>型</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摩尔型</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ea typeface="楷体_GB2312" pitchFamily="49" charset="-122"/>
              </a:rPr>
              <a:t>输出仅与现态有关。</a:t>
            </a:r>
            <a:endParaRPr kumimoji="1" lang="zh-CN" altLang="en-US" sz="2800" b="1">
              <a:latin typeface="Times New Roman" panose="02020603050405020304" pitchFamily="18" charset="0"/>
              <a:ea typeface="楷体_GB2312" pitchFamily="49" charset="-122"/>
            </a:endParaRPr>
          </a:p>
        </p:txBody>
      </p:sp>
      <p:sp>
        <p:nvSpPr>
          <p:cNvPr id="378891" name="Rectangle 11" descr="水滴"/>
          <p:cNvSpPr>
            <a:spLocks noChangeArrowheads="1"/>
          </p:cNvSpPr>
          <p:nvPr/>
        </p:nvSpPr>
        <p:spPr bwMode="auto">
          <a:xfrm>
            <a:off x="744538" y="1100138"/>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8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1"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981075" y="1144588"/>
            <a:ext cx="7669213" cy="4581525"/>
          </a:xfrm>
          <a:prstGeom prst="rect">
            <a:avLst/>
          </a:prstGeom>
          <a:noFill/>
          <a:ln w="9525">
            <a:noFill/>
            <a:miter lim="800000"/>
          </a:ln>
        </p:spPr>
        <p:txBody>
          <a:bodyPr>
            <a:spAutoFit/>
          </a:bodyPr>
          <a:lstStyle/>
          <a:p>
            <a:pPr algn="just" fontAlgn="ctr">
              <a:lnSpc>
                <a:spcPct val="150000"/>
              </a:lnSpc>
            </a:pPr>
            <a:r>
              <a:rPr kumimoji="1" lang="zh-CN" altLang="en-US" sz="2800" b="1">
                <a:latin typeface="Times New Roman" panose="02020603050405020304" pitchFamily="18" charset="0"/>
              </a:rPr>
              <a:t>寄存器主要用以存放数码。</a:t>
            </a:r>
            <a:r>
              <a:rPr kumimoji="1" lang="zh-CN" altLang="en-US" sz="2800" b="1">
                <a:solidFill>
                  <a:srgbClr val="0033CC"/>
                </a:solidFill>
                <a:latin typeface="Times New Roman" panose="02020603050405020304" pitchFamily="18" charset="0"/>
              </a:rPr>
              <a:t>移位寄存器不但可存放数码，还能对数码进行移位操作</a:t>
            </a:r>
            <a:r>
              <a:rPr kumimoji="1" lang="zh-CN" altLang="en-US" sz="2800" b="1">
                <a:latin typeface="Times New Roman" panose="02020603050405020304" pitchFamily="18" charset="0"/>
              </a:rPr>
              <a:t>。移位寄存器有单向移位寄存器和双向移位寄存器。集成移位寄存器使用方便、功能全、输入和输出方式灵活，功能表是其正确使用的依据。移位寄存器常用于实现数据的串并行转换，构成环形计数器、扭环计数器和顺序脉冲发生器等。</a:t>
            </a:r>
            <a:endParaRPr kumimoji="1" lang="zh-CN" altLang="en-US" sz="2800" b="1">
              <a:latin typeface="Times New Roman" panose="02020603050405020304" pitchFamily="18" charset="0"/>
            </a:endParaRPr>
          </a:p>
        </p:txBody>
      </p:sp>
      <p:sp>
        <p:nvSpPr>
          <p:cNvPr id="209923" name="Rectangle 3" descr="水滴"/>
          <p:cNvSpPr>
            <a:spLocks noChangeArrowheads="1"/>
          </p:cNvSpPr>
          <p:nvPr/>
        </p:nvSpPr>
        <p:spPr bwMode="auto">
          <a:xfrm>
            <a:off x="587375" y="14732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9923"/>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209922"/>
                                        </p:tgtEl>
                                        <p:attrNameLst>
                                          <p:attrName>style.visibility</p:attrName>
                                        </p:attrNameLst>
                                      </p:cBhvr>
                                      <p:to>
                                        <p:strVal val="visible"/>
                                      </p:to>
                                    </p:set>
                                    <p:animEffect transition="in" filter="checkerboard(across)">
                                      <p:cBhvr>
                                        <p:cTn id="10" dur="500"/>
                                        <p:tgtEl>
                                          <p:spTgt spid="20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3"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1109663" y="1116013"/>
            <a:ext cx="7669212" cy="2016125"/>
          </a:xfrm>
          <a:prstGeom prst="rect">
            <a:avLst/>
          </a:prstGeom>
          <a:noFill/>
          <a:ln w="9525">
            <a:noFill/>
            <a:miter lim="800000"/>
          </a:ln>
        </p:spPr>
        <p:txBody>
          <a:bodyPr>
            <a:spAutoFit/>
          </a:bodyPr>
          <a:lstStyle/>
          <a:p>
            <a:pPr algn="just">
              <a:lnSpc>
                <a:spcPct val="150000"/>
              </a:lnSpc>
            </a:pPr>
            <a:r>
              <a:rPr kumimoji="1" lang="zh-CN" altLang="en-US" sz="2800" b="1">
                <a:solidFill>
                  <a:srgbClr val="0000CC"/>
                </a:solidFill>
                <a:latin typeface="宋体" panose="02010600030101010101" pitchFamily="2" charset="-122"/>
              </a:rPr>
              <a:t>顺序脉冲指在每个循环周期内，在时间上按一定先后顺序排列的脉冲信号</a:t>
            </a:r>
            <a:r>
              <a:rPr kumimoji="1" lang="zh-CN" altLang="en-US" sz="2800" b="1">
                <a:solidFill>
                  <a:srgbClr val="0000CC"/>
                </a:solidFill>
                <a:latin typeface="Times New Roman" panose="02020603050405020304" pitchFamily="18" charset="0"/>
              </a:rPr>
              <a:t>。</a:t>
            </a:r>
            <a:r>
              <a:rPr kumimoji="1" lang="zh-CN" altLang="en-US" sz="2800" b="1">
                <a:latin typeface="Times New Roman" panose="02020603050405020304" pitchFamily="18" charset="0"/>
              </a:rPr>
              <a:t>常用之控制某些设备按照事先规定的顺序进行运算或操作。</a:t>
            </a:r>
            <a:endParaRPr kumimoji="1" lang="zh-CN" altLang="en-US" sz="2800" b="1">
              <a:latin typeface="Times New Roman" panose="02020603050405020304" pitchFamily="18" charset="0"/>
            </a:endParaRPr>
          </a:p>
        </p:txBody>
      </p:sp>
      <p:sp>
        <p:nvSpPr>
          <p:cNvPr id="210947" name="Rectangle 3" descr="水滴"/>
          <p:cNvSpPr>
            <a:spLocks noChangeArrowheads="1"/>
          </p:cNvSpPr>
          <p:nvPr/>
        </p:nvSpPr>
        <p:spPr bwMode="auto">
          <a:xfrm>
            <a:off x="787400" y="14732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0947"/>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210946"/>
                                        </p:tgtEl>
                                        <p:attrNameLst>
                                          <p:attrName>style.visibility</p:attrName>
                                        </p:attrNameLst>
                                      </p:cBhvr>
                                      <p:to>
                                        <p:strVal val="visible"/>
                                      </p:to>
                                    </p:set>
                                    <p:animEffect transition="in" filter="checkerboard(across)">
                                      <p:cBhvr>
                                        <p:cTn id="10" dur="500"/>
                                        <p:tgtEl>
                                          <p:spTgt spid="210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295400" y="1231900"/>
            <a:ext cx="6835775" cy="4581525"/>
          </a:xfrm>
          <a:prstGeom prst="rect">
            <a:avLst/>
          </a:prstGeom>
          <a:noFill/>
          <a:ln w="9525">
            <a:noFill/>
            <a:miter lim="800000"/>
          </a:ln>
        </p:spPr>
        <p:txBody>
          <a:bodyPr>
            <a:spAutoFit/>
          </a:bodyPr>
          <a:lstStyle/>
          <a:p>
            <a:pPr algn="just" fontAlgn="ctr">
              <a:lnSpc>
                <a:spcPct val="150000"/>
              </a:lnSpc>
            </a:pPr>
            <a:r>
              <a:rPr kumimoji="1" lang="zh-CN" altLang="en-US" sz="2800" b="1">
                <a:solidFill>
                  <a:srgbClr val="0033CC"/>
                </a:solidFill>
                <a:latin typeface="Times New Roman" panose="02020603050405020304" pitchFamily="18" charset="0"/>
              </a:rPr>
              <a:t>计数器</a:t>
            </a:r>
            <a:r>
              <a:rPr kumimoji="1" lang="zh-CN" altLang="en-US" sz="2800" b="1">
                <a:latin typeface="Times New Roman" panose="02020603050405020304" pitchFamily="18" charset="0"/>
              </a:rPr>
              <a:t>是快速记录输入脉冲个数的部件。按计数进制分有：二进制计数器、十进制计数器和任意进制计数器；按计数增减分有：加法计数器、减法计数器和加</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减计数器；按触发器翻转是否同步分有：同步计数器和异步计数器。计数器除了用于计数外，还常用于分频、定时等。</a:t>
            </a:r>
            <a:endParaRPr kumimoji="1" lang="zh-CN" altLang="en-US" sz="2800" b="1">
              <a:latin typeface="Times New Roman" panose="02020603050405020304" pitchFamily="18" charset="0"/>
            </a:endParaRPr>
          </a:p>
        </p:txBody>
      </p:sp>
      <p:sp>
        <p:nvSpPr>
          <p:cNvPr id="207875" name="Rectangle 3" descr="水滴"/>
          <p:cNvSpPr>
            <a:spLocks noChangeArrowheads="1"/>
          </p:cNvSpPr>
          <p:nvPr/>
        </p:nvSpPr>
        <p:spPr bwMode="auto">
          <a:xfrm>
            <a:off x="736600" y="15875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7875"/>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207874"/>
                                        </p:tgtEl>
                                        <p:attrNameLst>
                                          <p:attrName>style.visibility</p:attrName>
                                        </p:attrNameLst>
                                      </p:cBhvr>
                                      <p:to>
                                        <p:strVal val="visible"/>
                                      </p:to>
                                    </p:set>
                                    <p:animEffect transition="in" filter="checkerboard(across)">
                                      <p:cBhvr>
                                        <p:cTn id="10" dur="5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p:txBody>
          <a:bodyPr/>
          <a:lstStyle/>
          <a:p>
            <a:pPr eaLnBrk="1" hangingPunct="1"/>
            <a:r>
              <a:rPr lang="zh-CN" altLang="en-US" sz="2400">
                <a:solidFill>
                  <a:schemeClr val="bg1"/>
                </a:solidFill>
              </a:rPr>
              <a:t>波形分析举例</a:t>
            </a:r>
            <a:endParaRPr lang="zh-CN" altLang="en-US" sz="2400">
              <a:solidFill>
                <a:schemeClr val="bg1"/>
              </a:solidFill>
            </a:endParaRPr>
          </a:p>
        </p:txBody>
      </p:sp>
      <p:sp>
        <p:nvSpPr>
          <p:cNvPr id="16387" name="Rectangle 3"/>
          <p:cNvSpPr>
            <a:spLocks noChangeArrowheads="1"/>
          </p:cNvSpPr>
          <p:nvPr/>
        </p:nvSpPr>
        <p:spPr bwMode="auto">
          <a:xfrm>
            <a:off x="6413500" y="2011363"/>
            <a:ext cx="723900" cy="1536700"/>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16388" name="Rectangle 4"/>
          <p:cNvSpPr>
            <a:spLocks noChangeArrowheads="1"/>
          </p:cNvSpPr>
          <p:nvPr/>
        </p:nvSpPr>
        <p:spPr bwMode="auto">
          <a:xfrm>
            <a:off x="7385050" y="2017713"/>
            <a:ext cx="336550" cy="1536700"/>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16389" name="AutoShape 5"/>
          <p:cNvSpPr>
            <a:spLocks noChangeArrowheads="1"/>
          </p:cNvSpPr>
          <p:nvPr/>
        </p:nvSpPr>
        <p:spPr bwMode="auto">
          <a:xfrm>
            <a:off x="338138" y="7874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16390" name="Rectangle 6"/>
          <p:cNvSpPr>
            <a:spLocks noChangeArrowheads="1"/>
          </p:cNvSpPr>
          <p:nvPr/>
        </p:nvSpPr>
        <p:spPr bwMode="auto">
          <a:xfrm>
            <a:off x="654050" y="4743450"/>
            <a:ext cx="1250950" cy="457200"/>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解：</a:t>
            </a:r>
            <a:endParaRPr kumimoji="1" lang="zh-CN" altLang="en-US" sz="2400" b="1" baseline="-25000">
              <a:solidFill>
                <a:srgbClr val="FF3300"/>
              </a:solidFill>
              <a:latin typeface="Times New Roman" panose="02020603050405020304" pitchFamily="18" charset="0"/>
            </a:endParaRPr>
          </a:p>
        </p:txBody>
      </p:sp>
      <p:grpSp>
        <p:nvGrpSpPr>
          <p:cNvPr id="2" name="Group 7"/>
          <p:cNvGrpSpPr/>
          <p:nvPr/>
        </p:nvGrpSpPr>
        <p:grpSpPr bwMode="auto">
          <a:xfrm>
            <a:off x="623888" y="698500"/>
            <a:ext cx="7426325" cy="822325"/>
            <a:chOff x="453" y="416"/>
            <a:chExt cx="4678" cy="518"/>
          </a:xfrm>
        </p:grpSpPr>
        <p:sp>
          <p:nvSpPr>
            <p:cNvPr id="8296" name="Rectangle 8"/>
            <p:cNvSpPr>
              <a:spLocks noChangeArrowheads="1"/>
            </p:cNvSpPr>
            <p:nvPr/>
          </p:nvSpPr>
          <p:spPr bwMode="auto">
            <a:xfrm>
              <a:off x="453" y="416"/>
              <a:ext cx="4678" cy="518"/>
            </a:xfrm>
            <a:prstGeom prst="rect">
              <a:avLst/>
            </a:prstGeom>
            <a:noFill/>
            <a:ln w="9525">
              <a:noFill/>
              <a:miter lim="800000"/>
            </a:ln>
          </p:spPr>
          <p:txBody>
            <a:bodyPr>
              <a:spAutoFit/>
            </a:bodyPr>
            <a:lstStyle/>
            <a:p>
              <a:pPr algn="just"/>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例</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设下图中锁存器初始状态为</a:t>
              </a: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0</a:t>
              </a:r>
              <a:r>
                <a:rPr kumimoji="1" lang="zh-CN" altLang="en-US" sz="2400" b="1" dirty="0">
                  <a:latin typeface="宋体" panose="02010600030101010101" pitchFamily="2" charset="-122"/>
                </a:rPr>
                <a:t>，试对应输入波形</a:t>
              </a:r>
              <a:endParaRPr kumimoji="1" lang="zh-CN" altLang="en-US" sz="2400" b="1" dirty="0">
                <a:latin typeface="宋体" panose="02010600030101010101" pitchFamily="2" charset="-122"/>
              </a:endParaRPr>
            </a:p>
            <a:p>
              <a:pPr algn="just"/>
              <a:r>
                <a:rPr kumimoji="1" lang="zh-CN" altLang="en-US" sz="2400" b="1" dirty="0">
                  <a:latin typeface="宋体" panose="02010600030101010101" pitchFamily="2" charset="-122"/>
                </a:rPr>
                <a:t>     画出</a:t>
              </a:r>
              <a:r>
                <a:rPr kumimoji="1" lang="zh-CN" altLang="en-US" sz="2400" b="1" dirty="0">
                  <a:latin typeface="Times New Roman" panose="02020603050405020304" pitchFamily="18" charset="0"/>
                </a:rPr>
                <a:t> </a:t>
              </a:r>
              <a:r>
                <a:rPr kumimoji="1" lang="en-US" altLang="zh-CN" sz="2400" b="1" i="1" dirty="0">
                  <a:latin typeface="Times New Roman" panose="02020603050405020304" pitchFamily="18" charset="0"/>
                </a:rPr>
                <a:t>Q </a:t>
              </a:r>
              <a:r>
                <a:rPr kumimoji="1" lang="zh-CN" altLang="en-US" sz="2400" b="1" dirty="0">
                  <a:latin typeface="宋体" panose="02010600030101010101" pitchFamily="2" charset="-122"/>
                </a:rPr>
                <a:t>和</a:t>
              </a:r>
              <a:r>
                <a:rPr kumimoji="1" lang="zh-CN" altLang="en-US" sz="2400" b="1" dirty="0">
                  <a:latin typeface="Times New Roman" panose="02020603050405020304" pitchFamily="18" charset="0"/>
                </a:rPr>
                <a:t> </a:t>
              </a:r>
              <a:r>
                <a:rPr kumimoji="1" lang="en-US" altLang="zh-CN" sz="2400" b="1" i="1" dirty="0">
                  <a:latin typeface="Times New Roman" panose="02020603050405020304" pitchFamily="18" charset="0"/>
                </a:rPr>
                <a:t>Q </a:t>
              </a:r>
              <a:r>
                <a:rPr kumimoji="1" lang="zh-CN" altLang="en-US" sz="2400" b="1" dirty="0">
                  <a:latin typeface="宋体" panose="02010600030101010101" pitchFamily="2" charset="-122"/>
                </a:rPr>
                <a:t>的波形。</a:t>
              </a:r>
              <a:endParaRPr kumimoji="1" lang="zh-CN" altLang="en-US" sz="2400" b="1" dirty="0">
                <a:solidFill>
                  <a:srgbClr val="FF3300"/>
                </a:solidFill>
                <a:latin typeface="Times New Roman" panose="02020603050405020304" pitchFamily="18" charset="0"/>
                <a:ea typeface="隶书" panose="02010509060101010101" pitchFamily="49" charset="-122"/>
              </a:endParaRPr>
            </a:p>
          </p:txBody>
        </p:sp>
        <p:sp>
          <p:nvSpPr>
            <p:cNvPr id="8297" name="Line 9"/>
            <p:cNvSpPr>
              <a:spLocks noChangeShapeType="1"/>
            </p:cNvSpPr>
            <p:nvPr/>
          </p:nvSpPr>
          <p:spPr bwMode="auto">
            <a:xfrm>
              <a:off x="1888" y="696"/>
              <a:ext cx="120" cy="0"/>
            </a:xfrm>
            <a:prstGeom prst="line">
              <a:avLst/>
            </a:prstGeom>
            <a:noFill/>
            <a:ln w="19050">
              <a:solidFill>
                <a:schemeClr val="tx1"/>
              </a:solidFill>
              <a:round/>
            </a:ln>
          </p:spPr>
          <p:txBody>
            <a:bodyPr>
              <a:spAutoFit/>
            </a:bodyPr>
            <a:lstStyle/>
            <a:p>
              <a:endParaRPr lang="zh-CN" altLang="en-US"/>
            </a:p>
          </p:txBody>
        </p:sp>
      </p:grpSp>
      <p:grpSp>
        <p:nvGrpSpPr>
          <p:cNvPr id="3" name="Group 10"/>
          <p:cNvGrpSpPr/>
          <p:nvPr/>
        </p:nvGrpSpPr>
        <p:grpSpPr bwMode="auto">
          <a:xfrm>
            <a:off x="717550" y="1873250"/>
            <a:ext cx="7366000" cy="1905000"/>
            <a:chOff x="864" y="912"/>
            <a:chExt cx="4640" cy="1200"/>
          </a:xfrm>
        </p:grpSpPr>
        <p:graphicFrame>
          <p:nvGraphicFramePr>
            <p:cNvPr id="8194" name="Object 11"/>
            <p:cNvGraphicFramePr>
              <a:graphicFrameLocks noChangeAspect="1"/>
            </p:cNvGraphicFramePr>
            <p:nvPr/>
          </p:nvGraphicFramePr>
          <p:xfrm>
            <a:off x="1152" y="965"/>
            <a:ext cx="1338" cy="1062"/>
          </p:xfrm>
          <a:graphic>
            <a:graphicData uri="http://schemas.openxmlformats.org/presentationml/2006/ole">
              <mc:AlternateContent xmlns:mc="http://schemas.openxmlformats.org/markup-compatibility/2006">
                <mc:Choice xmlns:v="urn:schemas-microsoft-com:vml" Requires="v">
                  <p:oleObj spid="_x0000_s8212" name="BMP 图象" r:id="rId1" imgW="2124075" imgH="1685925" progId="Paint.Picture">
                    <p:embed/>
                  </p:oleObj>
                </mc:Choice>
                <mc:Fallback>
                  <p:oleObj name="BMP 图象" r:id="rId1" imgW="2124075" imgH="1685925" progId="Paint.Picture">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965"/>
                          <a:ext cx="1338" cy="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0" name="AutoShape 12"/>
            <p:cNvSpPr>
              <a:spLocks noChangeArrowheads="1"/>
            </p:cNvSpPr>
            <p:nvPr/>
          </p:nvSpPr>
          <p:spPr bwMode="auto">
            <a:xfrm>
              <a:off x="864" y="912"/>
              <a:ext cx="4640" cy="1200"/>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8261" name="Rectangle 13"/>
            <p:cNvSpPr>
              <a:spLocks noChangeArrowheads="1"/>
            </p:cNvSpPr>
            <p:nvPr/>
          </p:nvSpPr>
          <p:spPr bwMode="auto">
            <a:xfrm>
              <a:off x="2472" y="1669"/>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8262" name="Line 14"/>
            <p:cNvSpPr>
              <a:spLocks noChangeShapeType="1"/>
            </p:cNvSpPr>
            <p:nvPr/>
          </p:nvSpPr>
          <p:spPr bwMode="auto">
            <a:xfrm>
              <a:off x="2544" y="1720"/>
              <a:ext cx="128" cy="0"/>
            </a:xfrm>
            <a:prstGeom prst="line">
              <a:avLst/>
            </a:prstGeom>
            <a:noFill/>
            <a:ln w="19050">
              <a:solidFill>
                <a:schemeClr val="tx1"/>
              </a:solidFill>
              <a:round/>
            </a:ln>
          </p:spPr>
          <p:txBody>
            <a:bodyPr>
              <a:spAutoFit/>
            </a:bodyPr>
            <a:lstStyle/>
            <a:p>
              <a:endParaRPr lang="zh-CN" altLang="en-US"/>
            </a:p>
          </p:txBody>
        </p:sp>
        <p:sp>
          <p:nvSpPr>
            <p:cNvPr id="8263" name="Rectangle 15"/>
            <p:cNvSpPr>
              <a:spLocks noChangeArrowheads="1"/>
            </p:cNvSpPr>
            <p:nvPr/>
          </p:nvSpPr>
          <p:spPr bwMode="auto">
            <a:xfrm>
              <a:off x="2464" y="1053"/>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8264" name="Rectangle 16"/>
            <p:cNvSpPr>
              <a:spLocks noChangeArrowheads="1"/>
            </p:cNvSpPr>
            <p:nvPr/>
          </p:nvSpPr>
          <p:spPr bwMode="auto">
            <a:xfrm>
              <a:off x="896" y="1677"/>
              <a:ext cx="31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8265" name="Rectangle 17"/>
            <p:cNvSpPr>
              <a:spLocks noChangeArrowheads="1"/>
            </p:cNvSpPr>
            <p:nvPr/>
          </p:nvSpPr>
          <p:spPr bwMode="auto">
            <a:xfrm>
              <a:off x="872" y="1069"/>
              <a:ext cx="336"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8266" name="Line 18"/>
            <p:cNvSpPr>
              <a:spLocks noChangeShapeType="1"/>
            </p:cNvSpPr>
            <p:nvPr/>
          </p:nvSpPr>
          <p:spPr bwMode="auto">
            <a:xfrm>
              <a:off x="944" y="1720"/>
              <a:ext cx="128" cy="0"/>
            </a:xfrm>
            <a:prstGeom prst="line">
              <a:avLst/>
            </a:prstGeom>
            <a:noFill/>
            <a:ln w="19050">
              <a:solidFill>
                <a:schemeClr val="tx1"/>
              </a:solidFill>
              <a:round/>
            </a:ln>
          </p:spPr>
          <p:txBody>
            <a:bodyPr>
              <a:spAutoFit/>
            </a:bodyPr>
            <a:lstStyle/>
            <a:p>
              <a:endParaRPr lang="zh-CN" altLang="en-US"/>
            </a:p>
          </p:txBody>
        </p:sp>
        <p:sp>
          <p:nvSpPr>
            <p:cNvPr id="8267" name="Line 19"/>
            <p:cNvSpPr>
              <a:spLocks noChangeShapeType="1"/>
            </p:cNvSpPr>
            <p:nvPr/>
          </p:nvSpPr>
          <p:spPr bwMode="auto">
            <a:xfrm>
              <a:off x="928" y="1112"/>
              <a:ext cx="128" cy="0"/>
            </a:xfrm>
            <a:prstGeom prst="line">
              <a:avLst/>
            </a:prstGeom>
            <a:noFill/>
            <a:ln w="19050">
              <a:solidFill>
                <a:schemeClr val="tx1"/>
              </a:solidFill>
              <a:round/>
            </a:ln>
          </p:spPr>
          <p:txBody>
            <a:bodyPr>
              <a:spAutoFit/>
            </a:bodyPr>
            <a:lstStyle/>
            <a:p>
              <a:endParaRPr lang="zh-CN" altLang="en-US"/>
            </a:p>
          </p:txBody>
        </p:sp>
        <p:sp>
          <p:nvSpPr>
            <p:cNvPr id="8268" name="Rectangle 20"/>
            <p:cNvSpPr>
              <a:spLocks noChangeArrowheads="1"/>
            </p:cNvSpPr>
            <p:nvPr/>
          </p:nvSpPr>
          <p:spPr bwMode="auto">
            <a:xfrm>
              <a:off x="1481" y="1669"/>
              <a:ext cx="223"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8269" name="Rectangle 21"/>
            <p:cNvSpPr>
              <a:spLocks noChangeArrowheads="1"/>
            </p:cNvSpPr>
            <p:nvPr/>
          </p:nvSpPr>
          <p:spPr bwMode="auto">
            <a:xfrm>
              <a:off x="1473" y="1069"/>
              <a:ext cx="255"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8270" name="Line 22"/>
            <p:cNvSpPr>
              <a:spLocks noChangeShapeType="1"/>
            </p:cNvSpPr>
            <p:nvPr/>
          </p:nvSpPr>
          <p:spPr bwMode="auto">
            <a:xfrm flipH="1" flipV="1">
              <a:off x="4113" y="1980"/>
              <a:ext cx="240" cy="0"/>
            </a:xfrm>
            <a:prstGeom prst="line">
              <a:avLst/>
            </a:prstGeom>
            <a:noFill/>
            <a:ln w="38100">
              <a:solidFill>
                <a:schemeClr val="tx1"/>
              </a:solidFill>
              <a:round/>
            </a:ln>
          </p:spPr>
          <p:txBody>
            <a:bodyPr/>
            <a:lstStyle/>
            <a:p>
              <a:endParaRPr lang="zh-CN" altLang="en-US"/>
            </a:p>
          </p:txBody>
        </p:sp>
        <p:sp>
          <p:nvSpPr>
            <p:cNvPr id="8271" name="Line 23"/>
            <p:cNvSpPr>
              <a:spLocks noChangeShapeType="1"/>
            </p:cNvSpPr>
            <p:nvPr/>
          </p:nvSpPr>
          <p:spPr bwMode="auto">
            <a:xfrm flipH="1">
              <a:off x="4341" y="1551"/>
              <a:ext cx="0" cy="432"/>
            </a:xfrm>
            <a:prstGeom prst="line">
              <a:avLst/>
            </a:prstGeom>
            <a:noFill/>
            <a:ln w="38100">
              <a:solidFill>
                <a:schemeClr val="tx1"/>
              </a:solidFill>
              <a:round/>
            </a:ln>
          </p:spPr>
          <p:txBody>
            <a:bodyPr/>
            <a:lstStyle/>
            <a:p>
              <a:endParaRPr lang="zh-CN" altLang="en-US"/>
            </a:p>
          </p:txBody>
        </p:sp>
        <p:sp>
          <p:nvSpPr>
            <p:cNvPr id="8272" name="Line 24"/>
            <p:cNvSpPr>
              <a:spLocks noChangeShapeType="1"/>
            </p:cNvSpPr>
            <p:nvPr/>
          </p:nvSpPr>
          <p:spPr bwMode="auto">
            <a:xfrm flipH="1">
              <a:off x="4125" y="1548"/>
              <a:ext cx="0" cy="432"/>
            </a:xfrm>
            <a:prstGeom prst="line">
              <a:avLst/>
            </a:prstGeom>
            <a:noFill/>
            <a:ln w="38100">
              <a:solidFill>
                <a:schemeClr val="tx1"/>
              </a:solidFill>
              <a:round/>
            </a:ln>
          </p:spPr>
          <p:txBody>
            <a:bodyPr/>
            <a:lstStyle/>
            <a:p>
              <a:endParaRPr lang="zh-CN" altLang="en-US"/>
            </a:p>
          </p:txBody>
        </p:sp>
        <p:sp>
          <p:nvSpPr>
            <p:cNvPr id="8273" name="Line 25"/>
            <p:cNvSpPr>
              <a:spLocks noChangeShapeType="1"/>
            </p:cNvSpPr>
            <p:nvPr/>
          </p:nvSpPr>
          <p:spPr bwMode="auto">
            <a:xfrm flipH="1" flipV="1">
              <a:off x="5265" y="1560"/>
              <a:ext cx="126" cy="0"/>
            </a:xfrm>
            <a:prstGeom prst="line">
              <a:avLst/>
            </a:prstGeom>
            <a:noFill/>
            <a:ln w="38100">
              <a:solidFill>
                <a:schemeClr val="tx1"/>
              </a:solidFill>
              <a:round/>
            </a:ln>
          </p:spPr>
          <p:txBody>
            <a:bodyPr/>
            <a:lstStyle/>
            <a:p>
              <a:endParaRPr lang="zh-CN" altLang="en-US"/>
            </a:p>
          </p:txBody>
        </p:sp>
        <p:sp>
          <p:nvSpPr>
            <p:cNvPr id="8274" name="Line 26"/>
            <p:cNvSpPr>
              <a:spLocks noChangeShapeType="1"/>
            </p:cNvSpPr>
            <p:nvPr/>
          </p:nvSpPr>
          <p:spPr bwMode="auto">
            <a:xfrm flipH="1" flipV="1">
              <a:off x="5049" y="1980"/>
              <a:ext cx="240" cy="0"/>
            </a:xfrm>
            <a:prstGeom prst="line">
              <a:avLst/>
            </a:prstGeom>
            <a:noFill/>
            <a:ln w="38100">
              <a:solidFill>
                <a:schemeClr val="tx1"/>
              </a:solidFill>
              <a:round/>
            </a:ln>
          </p:spPr>
          <p:txBody>
            <a:bodyPr/>
            <a:lstStyle/>
            <a:p>
              <a:endParaRPr lang="zh-CN" altLang="en-US"/>
            </a:p>
          </p:txBody>
        </p:sp>
        <p:sp>
          <p:nvSpPr>
            <p:cNvPr id="8275" name="Line 27"/>
            <p:cNvSpPr>
              <a:spLocks noChangeShapeType="1"/>
            </p:cNvSpPr>
            <p:nvPr/>
          </p:nvSpPr>
          <p:spPr bwMode="auto">
            <a:xfrm flipH="1">
              <a:off x="5277" y="1560"/>
              <a:ext cx="0" cy="432"/>
            </a:xfrm>
            <a:prstGeom prst="line">
              <a:avLst/>
            </a:prstGeom>
            <a:noFill/>
            <a:ln w="38100">
              <a:solidFill>
                <a:schemeClr val="tx1"/>
              </a:solidFill>
              <a:round/>
            </a:ln>
          </p:spPr>
          <p:txBody>
            <a:bodyPr/>
            <a:lstStyle/>
            <a:p>
              <a:endParaRPr lang="zh-CN" altLang="en-US"/>
            </a:p>
          </p:txBody>
        </p:sp>
        <p:sp>
          <p:nvSpPr>
            <p:cNvPr id="8276" name="Line 28"/>
            <p:cNvSpPr>
              <a:spLocks noChangeShapeType="1"/>
            </p:cNvSpPr>
            <p:nvPr/>
          </p:nvSpPr>
          <p:spPr bwMode="auto">
            <a:xfrm flipH="1">
              <a:off x="5058" y="1560"/>
              <a:ext cx="0" cy="432"/>
            </a:xfrm>
            <a:prstGeom prst="line">
              <a:avLst/>
            </a:prstGeom>
            <a:noFill/>
            <a:ln w="38100">
              <a:solidFill>
                <a:schemeClr val="tx1"/>
              </a:solidFill>
              <a:round/>
            </a:ln>
          </p:spPr>
          <p:txBody>
            <a:bodyPr/>
            <a:lstStyle/>
            <a:p>
              <a:endParaRPr lang="zh-CN" altLang="en-US"/>
            </a:p>
          </p:txBody>
        </p:sp>
        <p:sp>
          <p:nvSpPr>
            <p:cNvPr id="8277" name="Line 29"/>
            <p:cNvSpPr>
              <a:spLocks noChangeShapeType="1"/>
            </p:cNvSpPr>
            <p:nvPr/>
          </p:nvSpPr>
          <p:spPr bwMode="auto">
            <a:xfrm flipH="1" flipV="1">
              <a:off x="4329" y="1560"/>
              <a:ext cx="741" cy="0"/>
            </a:xfrm>
            <a:prstGeom prst="line">
              <a:avLst/>
            </a:prstGeom>
            <a:noFill/>
            <a:ln w="38100">
              <a:solidFill>
                <a:schemeClr val="tx1"/>
              </a:solidFill>
              <a:round/>
            </a:ln>
          </p:spPr>
          <p:txBody>
            <a:bodyPr/>
            <a:lstStyle/>
            <a:p>
              <a:endParaRPr lang="zh-CN" altLang="en-US"/>
            </a:p>
          </p:txBody>
        </p:sp>
        <p:sp>
          <p:nvSpPr>
            <p:cNvPr id="8278" name="Line 30"/>
            <p:cNvSpPr>
              <a:spLocks noChangeShapeType="1"/>
            </p:cNvSpPr>
            <p:nvPr/>
          </p:nvSpPr>
          <p:spPr bwMode="auto">
            <a:xfrm flipH="1" flipV="1">
              <a:off x="3048" y="1560"/>
              <a:ext cx="1083" cy="0"/>
            </a:xfrm>
            <a:prstGeom prst="line">
              <a:avLst/>
            </a:prstGeom>
            <a:noFill/>
            <a:ln w="38100">
              <a:solidFill>
                <a:schemeClr val="tx1"/>
              </a:solidFill>
              <a:round/>
            </a:ln>
          </p:spPr>
          <p:txBody>
            <a:bodyPr/>
            <a:lstStyle/>
            <a:p>
              <a:endParaRPr lang="zh-CN" altLang="en-US"/>
            </a:p>
          </p:txBody>
        </p:sp>
        <p:sp>
          <p:nvSpPr>
            <p:cNvPr id="8279" name="Line 31"/>
            <p:cNvSpPr>
              <a:spLocks noChangeShapeType="1"/>
            </p:cNvSpPr>
            <p:nvPr/>
          </p:nvSpPr>
          <p:spPr bwMode="auto">
            <a:xfrm flipH="1" flipV="1">
              <a:off x="4895" y="1000"/>
              <a:ext cx="490" cy="0"/>
            </a:xfrm>
            <a:prstGeom prst="line">
              <a:avLst/>
            </a:prstGeom>
            <a:noFill/>
            <a:ln w="38100">
              <a:solidFill>
                <a:schemeClr val="tx1"/>
              </a:solidFill>
              <a:round/>
            </a:ln>
          </p:spPr>
          <p:txBody>
            <a:bodyPr/>
            <a:lstStyle/>
            <a:p>
              <a:endParaRPr lang="zh-CN" altLang="en-US"/>
            </a:p>
          </p:txBody>
        </p:sp>
        <p:sp>
          <p:nvSpPr>
            <p:cNvPr id="8280" name="Line 32"/>
            <p:cNvSpPr>
              <a:spLocks noChangeShapeType="1"/>
            </p:cNvSpPr>
            <p:nvPr/>
          </p:nvSpPr>
          <p:spPr bwMode="auto">
            <a:xfrm flipH="1" flipV="1">
              <a:off x="4677" y="1426"/>
              <a:ext cx="240" cy="0"/>
            </a:xfrm>
            <a:prstGeom prst="line">
              <a:avLst/>
            </a:prstGeom>
            <a:noFill/>
            <a:ln w="38100">
              <a:solidFill>
                <a:schemeClr val="tx1"/>
              </a:solidFill>
              <a:round/>
            </a:ln>
          </p:spPr>
          <p:txBody>
            <a:bodyPr/>
            <a:lstStyle/>
            <a:p>
              <a:endParaRPr lang="zh-CN" altLang="en-US"/>
            </a:p>
          </p:txBody>
        </p:sp>
        <p:sp>
          <p:nvSpPr>
            <p:cNvPr id="8281" name="Line 33"/>
            <p:cNvSpPr>
              <a:spLocks noChangeShapeType="1"/>
            </p:cNvSpPr>
            <p:nvPr/>
          </p:nvSpPr>
          <p:spPr bwMode="auto">
            <a:xfrm flipH="1">
              <a:off x="4905" y="1000"/>
              <a:ext cx="0" cy="432"/>
            </a:xfrm>
            <a:prstGeom prst="line">
              <a:avLst/>
            </a:prstGeom>
            <a:noFill/>
            <a:ln w="38100">
              <a:solidFill>
                <a:schemeClr val="tx1"/>
              </a:solidFill>
              <a:round/>
            </a:ln>
          </p:spPr>
          <p:txBody>
            <a:bodyPr/>
            <a:lstStyle/>
            <a:p>
              <a:endParaRPr lang="zh-CN" altLang="en-US"/>
            </a:p>
          </p:txBody>
        </p:sp>
        <p:sp>
          <p:nvSpPr>
            <p:cNvPr id="8282" name="Line 34"/>
            <p:cNvSpPr>
              <a:spLocks noChangeShapeType="1"/>
            </p:cNvSpPr>
            <p:nvPr/>
          </p:nvSpPr>
          <p:spPr bwMode="auto">
            <a:xfrm flipH="1" flipV="1">
              <a:off x="3972" y="1000"/>
              <a:ext cx="240" cy="0"/>
            </a:xfrm>
            <a:prstGeom prst="line">
              <a:avLst/>
            </a:prstGeom>
            <a:noFill/>
            <a:ln w="38100">
              <a:solidFill>
                <a:schemeClr val="tx1"/>
              </a:solidFill>
              <a:round/>
            </a:ln>
          </p:spPr>
          <p:txBody>
            <a:bodyPr/>
            <a:lstStyle/>
            <a:p>
              <a:endParaRPr lang="zh-CN" altLang="en-US"/>
            </a:p>
          </p:txBody>
        </p:sp>
        <p:sp>
          <p:nvSpPr>
            <p:cNvPr id="8283" name="Line 35"/>
            <p:cNvSpPr>
              <a:spLocks noChangeShapeType="1"/>
            </p:cNvSpPr>
            <p:nvPr/>
          </p:nvSpPr>
          <p:spPr bwMode="auto">
            <a:xfrm flipH="1" flipV="1">
              <a:off x="3744" y="1429"/>
              <a:ext cx="240" cy="0"/>
            </a:xfrm>
            <a:prstGeom prst="line">
              <a:avLst/>
            </a:prstGeom>
            <a:noFill/>
            <a:ln w="38100">
              <a:solidFill>
                <a:schemeClr val="tx1"/>
              </a:solidFill>
              <a:round/>
            </a:ln>
          </p:spPr>
          <p:txBody>
            <a:bodyPr/>
            <a:lstStyle/>
            <a:p>
              <a:endParaRPr lang="zh-CN" altLang="en-US"/>
            </a:p>
          </p:txBody>
        </p:sp>
        <p:sp>
          <p:nvSpPr>
            <p:cNvPr id="8284" name="Line 36"/>
            <p:cNvSpPr>
              <a:spLocks noChangeShapeType="1"/>
            </p:cNvSpPr>
            <p:nvPr/>
          </p:nvSpPr>
          <p:spPr bwMode="auto">
            <a:xfrm flipH="1">
              <a:off x="3972" y="988"/>
              <a:ext cx="0" cy="432"/>
            </a:xfrm>
            <a:prstGeom prst="line">
              <a:avLst/>
            </a:prstGeom>
            <a:noFill/>
            <a:ln w="38100">
              <a:solidFill>
                <a:schemeClr val="tx1"/>
              </a:solidFill>
              <a:round/>
            </a:ln>
          </p:spPr>
          <p:txBody>
            <a:bodyPr/>
            <a:lstStyle/>
            <a:p>
              <a:endParaRPr lang="zh-CN" altLang="en-US"/>
            </a:p>
          </p:txBody>
        </p:sp>
        <p:sp>
          <p:nvSpPr>
            <p:cNvPr id="8285" name="Line 37"/>
            <p:cNvSpPr>
              <a:spLocks noChangeShapeType="1"/>
            </p:cNvSpPr>
            <p:nvPr/>
          </p:nvSpPr>
          <p:spPr bwMode="auto">
            <a:xfrm flipV="1">
              <a:off x="4212" y="1000"/>
              <a:ext cx="240" cy="0"/>
            </a:xfrm>
            <a:prstGeom prst="line">
              <a:avLst/>
            </a:prstGeom>
            <a:noFill/>
            <a:ln w="38100">
              <a:solidFill>
                <a:schemeClr val="tx1"/>
              </a:solidFill>
              <a:round/>
            </a:ln>
          </p:spPr>
          <p:txBody>
            <a:bodyPr/>
            <a:lstStyle/>
            <a:p>
              <a:endParaRPr lang="zh-CN" altLang="en-US"/>
            </a:p>
          </p:txBody>
        </p:sp>
        <p:sp>
          <p:nvSpPr>
            <p:cNvPr id="8286" name="Line 38"/>
            <p:cNvSpPr>
              <a:spLocks noChangeShapeType="1"/>
            </p:cNvSpPr>
            <p:nvPr/>
          </p:nvSpPr>
          <p:spPr bwMode="auto">
            <a:xfrm flipV="1">
              <a:off x="4437" y="1426"/>
              <a:ext cx="240" cy="0"/>
            </a:xfrm>
            <a:prstGeom prst="line">
              <a:avLst/>
            </a:prstGeom>
            <a:noFill/>
            <a:ln w="38100">
              <a:solidFill>
                <a:schemeClr val="tx1"/>
              </a:solidFill>
              <a:round/>
            </a:ln>
          </p:spPr>
          <p:txBody>
            <a:bodyPr/>
            <a:lstStyle/>
            <a:p>
              <a:endParaRPr lang="zh-CN" altLang="en-US"/>
            </a:p>
          </p:txBody>
        </p:sp>
        <p:sp>
          <p:nvSpPr>
            <p:cNvPr id="8287" name="Line 39"/>
            <p:cNvSpPr>
              <a:spLocks noChangeShapeType="1"/>
            </p:cNvSpPr>
            <p:nvPr/>
          </p:nvSpPr>
          <p:spPr bwMode="auto">
            <a:xfrm>
              <a:off x="4449" y="988"/>
              <a:ext cx="0" cy="432"/>
            </a:xfrm>
            <a:prstGeom prst="line">
              <a:avLst/>
            </a:prstGeom>
            <a:noFill/>
            <a:ln w="38100">
              <a:solidFill>
                <a:schemeClr val="tx1"/>
              </a:solidFill>
              <a:round/>
            </a:ln>
          </p:spPr>
          <p:txBody>
            <a:bodyPr/>
            <a:lstStyle/>
            <a:p>
              <a:endParaRPr lang="zh-CN" altLang="en-US"/>
            </a:p>
          </p:txBody>
        </p:sp>
        <p:sp>
          <p:nvSpPr>
            <p:cNvPr id="8288" name="Line 40"/>
            <p:cNvSpPr>
              <a:spLocks noChangeShapeType="1"/>
            </p:cNvSpPr>
            <p:nvPr/>
          </p:nvSpPr>
          <p:spPr bwMode="auto">
            <a:xfrm flipV="1">
              <a:off x="3288" y="1000"/>
              <a:ext cx="240" cy="0"/>
            </a:xfrm>
            <a:prstGeom prst="line">
              <a:avLst/>
            </a:prstGeom>
            <a:noFill/>
            <a:ln w="38100">
              <a:solidFill>
                <a:schemeClr val="tx1"/>
              </a:solidFill>
              <a:round/>
            </a:ln>
          </p:spPr>
          <p:txBody>
            <a:bodyPr/>
            <a:lstStyle/>
            <a:p>
              <a:endParaRPr lang="zh-CN" altLang="en-US"/>
            </a:p>
          </p:txBody>
        </p:sp>
        <p:sp>
          <p:nvSpPr>
            <p:cNvPr id="8289" name="Line 41"/>
            <p:cNvSpPr>
              <a:spLocks noChangeShapeType="1"/>
            </p:cNvSpPr>
            <p:nvPr/>
          </p:nvSpPr>
          <p:spPr bwMode="auto">
            <a:xfrm flipV="1">
              <a:off x="3504" y="1429"/>
              <a:ext cx="240" cy="0"/>
            </a:xfrm>
            <a:prstGeom prst="line">
              <a:avLst/>
            </a:prstGeom>
            <a:noFill/>
            <a:ln w="38100">
              <a:solidFill>
                <a:schemeClr val="tx1"/>
              </a:solidFill>
              <a:round/>
            </a:ln>
          </p:spPr>
          <p:txBody>
            <a:bodyPr/>
            <a:lstStyle/>
            <a:p>
              <a:endParaRPr lang="zh-CN" altLang="en-US"/>
            </a:p>
          </p:txBody>
        </p:sp>
        <p:sp>
          <p:nvSpPr>
            <p:cNvPr id="8290" name="Line 42"/>
            <p:cNvSpPr>
              <a:spLocks noChangeShapeType="1"/>
            </p:cNvSpPr>
            <p:nvPr/>
          </p:nvSpPr>
          <p:spPr bwMode="auto">
            <a:xfrm>
              <a:off x="3516" y="991"/>
              <a:ext cx="0" cy="432"/>
            </a:xfrm>
            <a:prstGeom prst="line">
              <a:avLst/>
            </a:prstGeom>
            <a:noFill/>
            <a:ln w="38100">
              <a:solidFill>
                <a:schemeClr val="tx1"/>
              </a:solidFill>
              <a:round/>
            </a:ln>
          </p:spPr>
          <p:txBody>
            <a:bodyPr/>
            <a:lstStyle/>
            <a:p>
              <a:endParaRPr lang="zh-CN" altLang="en-US"/>
            </a:p>
          </p:txBody>
        </p:sp>
        <p:sp>
          <p:nvSpPr>
            <p:cNvPr id="8291" name="Line 43"/>
            <p:cNvSpPr>
              <a:spLocks noChangeShapeType="1"/>
            </p:cNvSpPr>
            <p:nvPr/>
          </p:nvSpPr>
          <p:spPr bwMode="auto">
            <a:xfrm flipH="1" flipV="1">
              <a:off x="3048" y="1000"/>
              <a:ext cx="288" cy="0"/>
            </a:xfrm>
            <a:prstGeom prst="line">
              <a:avLst/>
            </a:prstGeom>
            <a:noFill/>
            <a:ln w="38100">
              <a:solidFill>
                <a:schemeClr val="tx1"/>
              </a:solidFill>
              <a:round/>
            </a:ln>
          </p:spPr>
          <p:txBody>
            <a:bodyPr/>
            <a:lstStyle/>
            <a:p>
              <a:endParaRPr lang="zh-CN" altLang="en-US"/>
            </a:p>
          </p:txBody>
        </p:sp>
        <p:sp>
          <p:nvSpPr>
            <p:cNvPr id="8292" name="Rectangle 44"/>
            <p:cNvSpPr>
              <a:spLocks noChangeArrowheads="1"/>
            </p:cNvSpPr>
            <p:nvPr/>
          </p:nvSpPr>
          <p:spPr bwMode="auto">
            <a:xfrm>
              <a:off x="2832" y="1627"/>
              <a:ext cx="31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8293" name="Rectangle 45"/>
            <p:cNvSpPr>
              <a:spLocks noChangeArrowheads="1"/>
            </p:cNvSpPr>
            <p:nvPr/>
          </p:nvSpPr>
          <p:spPr bwMode="auto">
            <a:xfrm>
              <a:off x="2808" y="1053"/>
              <a:ext cx="336"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8294" name="Line 46"/>
            <p:cNvSpPr>
              <a:spLocks noChangeShapeType="1"/>
            </p:cNvSpPr>
            <p:nvPr/>
          </p:nvSpPr>
          <p:spPr bwMode="auto">
            <a:xfrm>
              <a:off x="2880" y="1670"/>
              <a:ext cx="128" cy="0"/>
            </a:xfrm>
            <a:prstGeom prst="line">
              <a:avLst/>
            </a:prstGeom>
            <a:noFill/>
            <a:ln w="19050">
              <a:solidFill>
                <a:schemeClr val="tx1"/>
              </a:solidFill>
              <a:round/>
            </a:ln>
          </p:spPr>
          <p:txBody>
            <a:bodyPr>
              <a:spAutoFit/>
            </a:bodyPr>
            <a:lstStyle/>
            <a:p>
              <a:endParaRPr lang="zh-CN" altLang="en-US"/>
            </a:p>
          </p:txBody>
        </p:sp>
        <p:sp>
          <p:nvSpPr>
            <p:cNvPr id="8295" name="Line 47"/>
            <p:cNvSpPr>
              <a:spLocks noChangeShapeType="1"/>
            </p:cNvSpPr>
            <p:nvPr/>
          </p:nvSpPr>
          <p:spPr bwMode="auto">
            <a:xfrm>
              <a:off x="2864" y="1096"/>
              <a:ext cx="128" cy="0"/>
            </a:xfrm>
            <a:prstGeom prst="line">
              <a:avLst/>
            </a:prstGeom>
            <a:noFill/>
            <a:ln w="19050">
              <a:solidFill>
                <a:schemeClr val="tx1"/>
              </a:solidFill>
              <a:round/>
            </a:ln>
          </p:spPr>
          <p:txBody>
            <a:bodyPr>
              <a:spAutoFit/>
            </a:bodyPr>
            <a:lstStyle/>
            <a:p>
              <a:endParaRPr lang="zh-CN" altLang="en-US"/>
            </a:p>
          </p:txBody>
        </p:sp>
      </p:grpSp>
      <p:grpSp>
        <p:nvGrpSpPr>
          <p:cNvPr id="4" name="Group 48"/>
          <p:cNvGrpSpPr/>
          <p:nvPr/>
        </p:nvGrpSpPr>
        <p:grpSpPr bwMode="auto">
          <a:xfrm>
            <a:off x="4146550" y="2012950"/>
            <a:ext cx="774700" cy="2222500"/>
            <a:chOff x="2672" y="1088"/>
            <a:chExt cx="488" cy="1400"/>
          </a:xfrm>
        </p:grpSpPr>
        <p:sp>
          <p:nvSpPr>
            <p:cNvPr id="8258" name="AutoShape 49"/>
            <p:cNvSpPr>
              <a:spLocks noChangeArrowheads="1"/>
            </p:cNvSpPr>
            <p:nvPr/>
          </p:nvSpPr>
          <p:spPr bwMode="auto">
            <a:xfrm>
              <a:off x="2672" y="2248"/>
              <a:ext cx="488" cy="240"/>
            </a:xfrm>
            <a:prstGeom prst="wedgeRectCallout">
              <a:avLst>
                <a:gd name="adj1" fmla="val -4917"/>
                <a:gd name="adj2" fmla="val -117917"/>
              </a:avLst>
            </a:prstGeom>
            <a:solidFill>
              <a:srgbClr val="CCCCFF">
                <a:alpha val="50195"/>
              </a:srgbClr>
            </a:solidFill>
            <a:ln w="9525">
              <a:solidFill>
                <a:schemeClr val="tx1"/>
              </a:solidFill>
              <a:miter lim="800000"/>
            </a:ln>
          </p:spPr>
          <p:txBody>
            <a:bodyPr lIns="72000" tIns="0" rIns="72000" bIns="0"/>
            <a:lstStyle/>
            <a:p>
              <a:r>
                <a:rPr kumimoji="1" lang="zh-CN" altLang="en-US" sz="2400" b="1">
                  <a:latin typeface="Times New Roman" panose="02020603050405020304" pitchFamily="18" charset="0"/>
                </a:rPr>
                <a:t>保持</a:t>
              </a:r>
              <a:endParaRPr kumimoji="1" lang="zh-CN" altLang="en-US" sz="2400" b="1">
                <a:latin typeface="Times New Roman" panose="02020603050405020304" pitchFamily="18" charset="0"/>
              </a:endParaRPr>
            </a:p>
          </p:txBody>
        </p:sp>
        <p:sp>
          <p:nvSpPr>
            <p:cNvPr id="8259" name="Rectangle 50"/>
            <p:cNvSpPr>
              <a:spLocks noChangeArrowheads="1"/>
            </p:cNvSpPr>
            <p:nvPr/>
          </p:nvSpPr>
          <p:spPr bwMode="auto">
            <a:xfrm>
              <a:off x="2702" y="1088"/>
              <a:ext cx="456" cy="968"/>
            </a:xfrm>
            <a:prstGeom prst="rect">
              <a:avLst/>
            </a:prstGeom>
            <a:solidFill>
              <a:srgbClr val="FF3300">
                <a:alpha val="50195"/>
              </a:srgbClr>
            </a:solidFill>
            <a:ln w="9525">
              <a:noFill/>
              <a:miter lim="800000"/>
            </a:ln>
          </p:spPr>
          <p:txBody>
            <a:bodyPr anchor="ctr">
              <a:spAutoFit/>
            </a:bodyPr>
            <a:lstStyle/>
            <a:p>
              <a:endParaRPr lang="zh-CN" altLang="en-US"/>
            </a:p>
          </p:txBody>
        </p:sp>
      </p:grpSp>
      <p:sp>
        <p:nvSpPr>
          <p:cNvPr id="16435" name="Rectangle 51"/>
          <p:cNvSpPr>
            <a:spLocks noChangeArrowheads="1"/>
          </p:cNvSpPr>
          <p:nvPr/>
        </p:nvSpPr>
        <p:spPr bwMode="auto">
          <a:xfrm>
            <a:off x="7137400" y="2024063"/>
            <a:ext cx="255588" cy="1511300"/>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16436" name="Rectangle 52"/>
          <p:cNvSpPr>
            <a:spLocks noChangeArrowheads="1"/>
          </p:cNvSpPr>
          <p:nvPr/>
        </p:nvSpPr>
        <p:spPr bwMode="auto">
          <a:xfrm>
            <a:off x="7716838" y="2008188"/>
            <a:ext cx="196850" cy="1562100"/>
          </a:xfrm>
          <a:prstGeom prst="rect">
            <a:avLst/>
          </a:prstGeom>
          <a:solidFill>
            <a:srgbClr val="FF3300">
              <a:alpha val="50195"/>
            </a:srgbClr>
          </a:solidFill>
          <a:ln w="9525">
            <a:noFill/>
            <a:miter lim="800000"/>
          </a:ln>
        </p:spPr>
        <p:txBody>
          <a:bodyPr anchor="ctr">
            <a:spAutoFit/>
          </a:bodyPr>
          <a:lstStyle/>
          <a:p>
            <a:endParaRPr lang="zh-CN" altLang="en-US"/>
          </a:p>
        </p:txBody>
      </p:sp>
      <p:grpSp>
        <p:nvGrpSpPr>
          <p:cNvPr id="5" name="Group 53"/>
          <p:cNvGrpSpPr/>
          <p:nvPr/>
        </p:nvGrpSpPr>
        <p:grpSpPr bwMode="auto">
          <a:xfrm>
            <a:off x="4924425" y="2686050"/>
            <a:ext cx="2784475" cy="2616200"/>
            <a:chOff x="3514" y="1424"/>
            <a:chExt cx="1754" cy="1648"/>
          </a:xfrm>
        </p:grpSpPr>
        <p:sp>
          <p:nvSpPr>
            <p:cNvPr id="8250" name="Line 54"/>
            <p:cNvSpPr>
              <a:spLocks noChangeShapeType="1"/>
            </p:cNvSpPr>
            <p:nvPr/>
          </p:nvSpPr>
          <p:spPr bwMode="auto">
            <a:xfrm>
              <a:off x="3514" y="1432"/>
              <a:ext cx="0" cy="1640"/>
            </a:xfrm>
            <a:prstGeom prst="line">
              <a:avLst/>
            </a:prstGeom>
            <a:noFill/>
            <a:ln w="19050">
              <a:solidFill>
                <a:schemeClr val="tx1"/>
              </a:solidFill>
              <a:prstDash val="lgDash"/>
              <a:round/>
            </a:ln>
          </p:spPr>
          <p:txBody>
            <a:bodyPr>
              <a:spAutoFit/>
            </a:bodyPr>
            <a:lstStyle/>
            <a:p>
              <a:endParaRPr lang="zh-CN" altLang="en-US"/>
            </a:p>
          </p:txBody>
        </p:sp>
        <p:sp>
          <p:nvSpPr>
            <p:cNvPr id="8251" name="Line 55"/>
            <p:cNvSpPr>
              <a:spLocks noChangeShapeType="1"/>
            </p:cNvSpPr>
            <p:nvPr/>
          </p:nvSpPr>
          <p:spPr bwMode="auto">
            <a:xfrm>
              <a:off x="3970" y="1424"/>
              <a:ext cx="0" cy="1640"/>
            </a:xfrm>
            <a:prstGeom prst="line">
              <a:avLst/>
            </a:prstGeom>
            <a:noFill/>
            <a:ln w="19050">
              <a:solidFill>
                <a:schemeClr val="tx1"/>
              </a:solidFill>
              <a:prstDash val="lgDash"/>
              <a:round/>
            </a:ln>
          </p:spPr>
          <p:txBody>
            <a:bodyPr>
              <a:spAutoFit/>
            </a:bodyPr>
            <a:lstStyle/>
            <a:p>
              <a:endParaRPr lang="zh-CN" altLang="en-US"/>
            </a:p>
          </p:txBody>
        </p:sp>
        <p:sp>
          <p:nvSpPr>
            <p:cNvPr id="8252" name="Line 56"/>
            <p:cNvSpPr>
              <a:spLocks noChangeShapeType="1"/>
            </p:cNvSpPr>
            <p:nvPr/>
          </p:nvSpPr>
          <p:spPr bwMode="auto">
            <a:xfrm>
              <a:off x="4122" y="1984"/>
              <a:ext cx="0" cy="1084"/>
            </a:xfrm>
            <a:prstGeom prst="line">
              <a:avLst/>
            </a:prstGeom>
            <a:noFill/>
            <a:ln w="19050">
              <a:solidFill>
                <a:schemeClr val="tx1"/>
              </a:solidFill>
              <a:prstDash val="lgDash"/>
              <a:round/>
            </a:ln>
          </p:spPr>
          <p:txBody>
            <a:bodyPr>
              <a:spAutoFit/>
            </a:bodyPr>
            <a:lstStyle/>
            <a:p>
              <a:endParaRPr lang="zh-CN" altLang="en-US"/>
            </a:p>
          </p:txBody>
        </p:sp>
        <p:sp>
          <p:nvSpPr>
            <p:cNvPr id="8253" name="Line 57"/>
            <p:cNvSpPr>
              <a:spLocks noChangeShapeType="1"/>
            </p:cNvSpPr>
            <p:nvPr/>
          </p:nvSpPr>
          <p:spPr bwMode="auto">
            <a:xfrm>
              <a:off x="4344" y="1984"/>
              <a:ext cx="0" cy="1084"/>
            </a:xfrm>
            <a:prstGeom prst="line">
              <a:avLst/>
            </a:prstGeom>
            <a:noFill/>
            <a:ln w="19050">
              <a:solidFill>
                <a:schemeClr val="tx1"/>
              </a:solidFill>
              <a:prstDash val="lgDash"/>
              <a:round/>
            </a:ln>
          </p:spPr>
          <p:txBody>
            <a:bodyPr>
              <a:spAutoFit/>
            </a:bodyPr>
            <a:lstStyle/>
            <a:p>
              <a:endParaRPr lang="zh-CN" altLang="en-US"/>
            </a:p>
          </p:txBody>
        </p:sp>
        <p:sp>
          <p:nvSpPr>
            <p:cNvPr id="8254" name="Line 58"/>
            <p:cNvSpPr>
              <a:spLocks noChangeShapeType="1"/>
            </p:cNvSpPr>
            <p:nvPr/>
          </p:nvSpPr>
          <p:spPr bwMode="auto">
            <a:xfrm>
              <a:off x="4444" y="1424"/>
              <a:ext cx="0" cy="1640"/>
            </a:xfrm>
            <a:prstGeom prst="line">
              <a:avLst/>
            </a:prstGeom>
            <a:noFill/>
            <a:ln w="19050">
              <a:solidFill>
                <a:schemeClr val="tx1"/>
              </a:solidFill>
              <a:prstDash val="lgDash"/>
              <a:round/>
            </a:ln>
          </p:spPr>
          <p:txBody>
            <a:bodyPr>
              <a:spAutoFit/>
            </a:bodyPr>
            <a:lstStyle/>
            <a:p>
              <a:endParaRPr lang="zh-CN" altLang="en-US"/>
            </a:p>
          </p:txBody>
        </p:sp>
        <p:sp>
          <p:nvSpPr>
            <p:cNvPr id="8255" name="Line 59"/>
            <p:cNvSpPr>
              <a:spLocks noChangeShapeType="1"/>
            </p:cNvSpPr>
            <p:nvPr/>
          </p:nvSpPr>
          <p:spPr bwMode="auto">
            <a:xfrm>
              <a:off x="4900" y="1430"/>
              <a:ext cx="0" cy="1640"/>
            </a:xfrm>
            <a:prstGeom prst="line">
              <a:avLst/>
            </a:prstGeom>
            <a:noFill/>
            <a:ln w="19050">
              <a:solidFill>
                <a:schemeClr val="tx1"/>
              </a:solidFill>
              <a:prstDash val="lgDash"/>
              <a:round/>
            </a:ln>
          </p:spPr>
          <p:txBody>
            <a:bodyPr>
              <a:spAutoFit/>
            </a:bodyPr>
            <a:lstStyle/>
            <a:p>
              <a:endParaRPr lang="zh-CN" altLang="en-US"/>
            </a:p>
          </p:txBody>
        </p:sp>
        <p:sp>
          <p:nvSpPr>
            <p:cNvPr id="8256" name="Line 60"/>
            <p:cNvSpPr>
              <a:spLocks noChangeShapeType="1"/>
            </p:cNvSpPr>
            <p:nvPr/>
          </p:nvSpPr>
          <p:spPr bwMode="auto">
            <a:xfrm>
              <a:off x="5058" y="1984"/>
              <a:ext cx="0" cy="1084"/>
            </a:xfrm>
            <a:prstGeom prst="line">
              <a:avLst/>
            </a:prstGeom>
            <a:noFill/>
            <a:ln w="19050">
              <a:solidFill>
                <a:schemeClr val="tx1"/>
              </a:solidFill>
              <a:prstDash val="lgDash"/>
              <a:round/>
            </a:ln>
          </p:spPr>
          <p:txBody>
            <a:bodyPr>
              <a:spAutoFit/>
            </a:bodyPr>
            <a:lstStyle/>
            <a:p>
              <a:endParaRPr lang="zh-CN" altLang="en-US"/>
            </a:p>
          </p:txBody>
        </p:sp>
        <p:sp>
          <p:nvSpPr>
            <p:cNvPr id="8257" name="Line 61"/>
            <p:cNvSpPr>
              <a:spLocks noChangeShapeType="1"/>
            </p:cNvSpPr>
            <p:nvPr/>
          </p:nvSpPr>
          <p:spPr bwMode="auto">
            <a:xfrm>
              <a:off x="5268" y="1984"/>
              <a:ext cx="0" cy="1084"/>
            </a:xfrm>
            <a:prstGeom prst="line">
              <a:avLst/>
            </a:prstGeom>
            <a:noFill/>
            <a:ln w="19050">
              <a:solidFill>
                <a:schemeClr val="tx1"/>
              </a:solidFill>
              <a:prstDash val="lgDash"/>
              <a:round/>
            </a:ln>
          </p:spPr>
          <p:txBody>
            <a:bodyPr>
              <a:spAutoFit/>
            </a:bodyPr>
            <a:lstStyle/>
            <a:p>
              <a:endParaRPr lang="zh-CN" altLang="en-US"/>
            </a:p>
          </p:txBody>
        </p:sp>
      </p:grpSp>
      <p:sp>
        <p:nvSpPr>
          <p:cNvPr id="16446" name="AutoShape 62"/>
          <p:cNvSpPr>
            <a:spLocks noChangeArrowheads="1"/>
          </p:cNvSpPr>
          <p:nvPr/>
        </p:nvSpPr>
        <p:spPr bwMode="auto">
          <a:xfrm>
            <a:off x="381000" y="4210050"/>
            <a:ext cx="3600450" cy="381000"/>
          </a:xfrm>
          <a:prstGeom prst="wedgeRectCallout">
            <a:avLst>
              <a:gd name="adj1" fmla="val 66755"/>
              <a:gd name="adj2" fmla="val 188750"/>
            </a:avLst>
          </a:prstGeom>
          <a:solidFill>
            <a:srgbClr val="CCCCFF">
              <a:alpha val="50195"/>
            </a:srgbClr>
          </a:solidFill>
          <a:ln w="9525">
            <a:solidFill>
              <a:schemeClr val="tx1"/>
            </a:solidFill>
            <a:miter lim="800000"/>
          </a:ln>
        </p:spPr>
        <p:txBody>
          <a:bodyPr lIns="72000" tIns="0" rIns="72000" bIns="0"/>
          <a:lstStyle/>
          <a:p>
            <a:pPr algn="ctr"/>
            <a:r>
              <a:rPr kumimoji="1" lang="zh-CN" altLang="en-US" sz="2400" b="1">
                <a:latin typeface="Times New Roman" panose="02020603050405020304" pitchFamily="18" charset="0"/>
              </a:rPr>
              <a:t>初态为 </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，故保持为 </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grpSp>
        <p:nvGrpSpPr>
          <p:cNvPr id="6" name="Group 63"/>
          <p:cNvGrpSpPr/>
          <p:nvPr/>
        </p:nvGrpSpPr>
        <p:grpSpPr bwMode="auto">
          <a:xfrm>
            <a:off x="4914900" y="1998663"/>
            <a:ext cx="755650" cy="2235200"/>
            <a:chOff x="3156" y="1079"/>
            <a:chExt cx="476" cy="1408"/>
          </a:xfrm>
        </p:grpSpPr>
        <p:sp>
          <p:nvSpPr>
            <p:cNvPr id="8248" name="Rectangle 64"/>
            <p:cNvSpPr>
              <a:spLocks noChangeArrowheads="1"/>
            </p:cNvSpPr>
            <p:nvPr/>
          </p:nvSpPr>
          <p:spPr bwMode="auto">
            <a:xfrm>
              <a:off x="3156" y="1079"/>
              <a:ext cx="456" cy="976"/>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8249" name="AutoShape 65"/>
            <p:cNvSpPr>
              <a:spLocks noChangeArrowheads="1"/>
            </p:cNvSpPr>
            <p:nvPr/>
          </p:nvSpPr>
          <p:spPr bwMode="auto">
            <a:xfrm>
              <a:off x="3208" y="2247"/>
              <a:ext cx="424" cy="240"/>
            </a:xfrm>
            <a:prstGeom prst="wedgeRectCallout">
              <a:avLst>
                <a:gd name="adj1" fmla="val -3773"/>
                <a:gd name="adj2" fmla="val -117917"/>
              </a:avLst>
            </a:prstGeom>
            <a:solidFill>
              <a:srgbClr val="CCCCFF">
                <a:alpha val="50195"/>
              </a:srgbClr>
            </a:solidFill>
            <a:ln w="9525">
              <a:solidFill>
                <a:schemeClr val="tx1"/>
              </a:solidFill>
              <a:miter lim="800000"/>
            </a:ln>
          </p:spPr>
          <p:txBody>
            <a:bodyPr lIns="72000" tIns="0" rIns="72000" bIns="0"/>
            <a:lstStyle/>
            <a:p>
              <a:r>
                <a:rPr kumimoji="1" lang="zh-CN" altLang="en-US" sz="2400" b="1">
                  <a:latin typeface="Times New Roman" panose="02020603050405020304" pitchFamily="18" charset="0"/>
                </a:rPr>
                <a:t>置</a:t>
              </a:r>
              <a:r>
                <a:rPr kumimoji="1" lang="zh-CN" altLang="en-US" sz="2400" b="1" baseline="-25000">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7" name="Group 66"/>
          <p:cNvGrpSpPr/>
          <p:nvPr/>
        </p:nvGrpSpPr>
        <p:grpSpPr bwMode="auto">
          <a:xfrm>
            <a:off x="5378450" y="2011363"/>
            <a:ext cx="774700" cy="2222500"/>
            <a:chOff x="3448" y="1087"/>
            <a:chExt cx="488" cy="1400"/>
          </a:xfrm>
        </p:grpSpPr>
        <p:sp>
          <p:nvSpPr>
            <p:cNvPr id="8246" name="Rectangle 67"/>
            <p:cNvSpPr>
              <a:spLocks noChangeArrowheads="1"/>
            </p:cNvSpPr>
            <p:nvPr/>
          </p:nvSpPr>
          <p:spPr bwMode="auto">
            <a:xfrm>
              <a:off x="3626" y="1087"/>
              <a:ext cx="146" cy="968"/>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8247" name="AutoShape 68"/>
            <p:cNvSpPr>
              <a:spLocks noChangeArrowheads="1"/>
            </p:cNvSpPr>
            <p:nvPr/>
          </p:nvSpPr>
          <p:spPr bwMode="auto">
            <a:xfrm>
              <a:off x="3448" y="2247"/>
              <a:ext cx="488" cy="240"/>
            </a:xfrm>
            <a:prstGeom prst="wedgeRectCallout">
              <a:avLst>
                <a:gd name="adj1" fmla="val -4917"/>
                <a:gd name="adj2" fmla="val -117917"/>
              </a:avLst>
            </a:prstGeom>
            <a:solidFill>
              <a:srgbClr val="CCCCFF">
                <a:alpha val="50195"/>
              </a:srgbClr>
            </a:solidFill>
            <a:ln w="9525">
              <a:solidFill>
                <a:schemeClr val="tx1"/>
              </a:solidFill>
              <a:miter lim="800000"/>
            </a:ln>
          </p:spPr>
          <p:txBody>
            <a:bodyPr lIns="72000" tIns="0" rIns="72000" bIns="0"/>
            <a:lstStyle/>
            <a:p>
              <a:r>
                <a:rPr kumimoji="1" lang="zh-CN" altLang="en-US" sz="2400" b="1">
                  <a:latin typeface="Times New Roman" panose="02020603050405020304" pitchFamily="18" charset="0"/>
                </a:rPr>
                <a:t>保持</a:t>
              </a:r>
              <a:endParaRPr kumimoji="1" lang="zh-CN" altLang="en-US" sz="2400" b="1">
                <a:latin typeface="Times New Roman" panose="02020603050405020304" pitchFamily="18" charset="0"/>
              </a:endParaRPr>
            </a:p>
          </p:txBody>
        </p:sp>
      </p:grpSp>
      <p:sp>
        <p:nvSpPr>
          <p:cNvPr id="16453" name="Rectangle 69"/>
          <p:cNvSpPr>
            <a:spLocks noChangeArrowheads="1"/>
          </p:cNvSpPr>
          <p:nvPr/>
        </p:nvSpPr>
        <p:spPr bwMode="auto">
          <a:xfrm>
            <a:off x="6254750" y="2016125"/>
            <a:ext cx="155575" cy="1536700"/>
          </a:xfrm>
          <a:prstGeom prst="rect">
            <a:avLst/>
          </a:prstGeom>
          <a:solidFill>
            <a:srgbClr val="FF3300">
              <a:alpha val="50195"/>
            </a:srgbClr>
          </a:solidFill>
          <a:ln w="9525">
            <a:noFill/>
            <a:miter lim="800000"/>
          </a:ln>
        </p:spPr>
        <p:txBody>
          <a:bodyPr anchor="ctr">
            <a:spAutoFit/>
          </a:bodyPr>
          <a:lstStyle/>
          <a:p>
            <a:endParaRPr lang="zh-CN" altLang="en-US"/>
          </a:p>
        </p:txBody>
      </p:sp>
      <p:grpSp>
        <p:nvGrpSpPr>
          <p:cNvPr id="8" name="Group 70"/>
          <p:cNvGrpSpPr/>
          <p:nvPr/>
        </p:nvGrpSpPr>
        <p:grpSpPr bwMode="auto">
          <a:xfrm>
            <a:off x="3781425" y="4722813"/>
            <a:ext cx="1160463" cy="547687"/>
            <a:chOff x="2794" y="2715"/>
            <a:chExt cx="731" cy="345"/>
          </a:xfrm>
        </p:grpSpPr>
        <p:sp>
          <p:nvSpPr>
            <p:cNvPr id="8244" name="Line 71"/>
            <p:cNvSpPr>
              <a:spLocks noChangeShapeType="1"/>
            </p:cNvSpPr>
            <p:nvPr/>
          </p:nvSpPr>
          <p:spPr bwMode="auto">
            <a:xfrm flipH="1">
              <a:off x="3048" y="3060"/>
              <a:ext cx="477" cy="0"/>
            </a:xfrm>
            <a:prstGeom prst="line">
              <a:avLst/>
            </a:prstGeom>
            <a:noFill/>
            <a:ln w="38100">
              <a:solidFill>
                <a:schemeClr val="tx1"/>
              </a:solidFill>
              <a:round/>
            </a:ln>
          </p:spPr>
          <p:txBody>
            <a:bodyPr/>
            <a:lstStyle/>
            <a:p>
              <a:endParaRPr lang="zh-CN" altLang="en-US"/>
            </a:p>
          </p:txBody>
        </p:sp>
        <p:sp>
          <p:nvSpPr>
            <p:cNvPr id="8245" name="Rectangle 72"/>
            <p:cNvSpPr>
              <a:spLocks noChangeArrowheads="1"/>
            </p:cNvSpPr>
            <p:nvPr/>
          </p:nvSpPr>
          <p:spPr bwMode="auto">
            <a:xfrm>
              <a:off x="2794" y="2715"/>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grpSp>
      <p:sp>
        <p:nvSpPr>
          <p:cNvPr id="16457" name="Line 73"/>
          <p:cNvSpPr>
            <a:spLocks noChangeShapeType="1"/>
          </p:cNvSpPr>
          <p:nvPr/>
        </p:nvSpPr>
        <p:spPr bwMode="auto">
          <a:xfrm flipH="1">
            <a:off x="4908550" y="5270500"/>
            <a:ext cx="757238" cy="0"/>
          </a:xfrm>
          <a:prstGeom prst="line">
            <a:avLst/>
          </a:prstGeom>
          <a:noFill/>
          <a:ln w="38100">
            <a:solidFill>
              <a:schemeClr val="tx1"/>
            </a:solidFill>
            <a:round/>
          </a:ln>
        </p:spPr>
        <p:txBody>
          <a:bodyPr/>
          <a:lstStyle/>
          <a:p>
            <a:endParaRPr lang="zh-CN" altLang="en-US"/>
          </a:p>
        </p:txBody>
      </p:sp>
      <p:sp>
        <p:nvSpPr>
          <p:cNvPr id="16458" name="Line 74"/>
          <p:cNvSpPr>
            <a:spLocks noChangeShapeType="1"/>
          </p:cNvSpPr>
          <p:nvPr/>
        </p:nvSpPr>
        <p:spPr bwMode="auto">
          <a:xfrm flipH="1">
            <a:off x="5632450" y="5270500"/>
            <a:ext cx="280988" cy="0"/>
          </a:xfrm>
          <a:prstGeom prst="line">
            <a:avLst/>
          </a:prstGeom>
          <a:noFill/>
          <a:ln w="38100">
            <a:solidFill>
              <a:schemeClr val="tx1"/>
            </a:solidFill>
            <a:round/>
          </a:ln>
        </p:spPr>
        <p:txBody>
          <a:bodyPr/>
          <a:lstStyle/>
          <a:p>
            <a:endParaRPr lang="zh-CN" altLang="en-US"/>
          </a:p>
        </p:txBody>
      </p:sp>
      <p:sp>
        <p:nvSpPr>
          <p:cNvPr id="16459" name="Line 75"/>
          <p:cNvSpPr>
            <a:spLocks noChangeShapeType="1"/>
          </p:cNvSpPr>
          <p:nvPr/>
        </p:nvSpPr>
        <p:spPr bwMode="auto">
          <a:xfrm flipH="1">
            <a:off x="7142163" y="5270500"/>
            <a:ext cx="257175" cy="0"/>
          </a:xfrm>
          <a:prstGeom prst="line">
            <a:avLst/>
          </a:prstGeom>
          <a:noFill/>
          <a:ln w="38100">
            <a:solidFill>
              <a:schemeClr val="tx1"/>
            </a:solidFill>
            <a:round/>
          </a:ln>
        </p:spPr>
        <p:txBody>
          <a:bodyPr/>
          <a:lstStyle/>
          <a:p>
            <a:endParaRPr lang="zh-CN" altLang="en-US"/>
          </a:p>
        </p:txBody>
      </p:sp>
      <p:sp>
        <p:nvSpPr>
          <p:cNvPr id="16460" name="Line 76"/>
          <p:cNvSpPr>
            <a:spLocks noChangeShapeType="1"/>
          </p:cNvSpPr>
          <p:nvPr/>
        </p:nvSpPr>
        <p:spPr bwMode="auto">
          <a:xfrm flipH="1">
            <a:off x="7713663" y="4603750"/>
            <a:ext cx="190500" cy="0"/>
          </a:xfrm>
          <a:prstGeom prst="line">
            <a:avLst/>
          </a:prstGeom>
          <a:noFill/>
          <a:ln w="38100">
            <a:solidFill>
              <a:schemeClr val="tx1"/>
            </a:solidFill>
            <a:round/>
          </a:ln>
        </p:spPr>
        <p:txBody>
          <a:bodyPr/>
          <a:lstStyle/>
          <a:p>
            <a:endParaRPr lang="zh-CN" altLang="en-US"/>
          </a:p>
        </p:txBody>
      </p:sp>
      <p:sp>
        <p:nvSpPr>
          <p:cNvPr id="16461" name="Line 77"/>
          <p:cNvSpPr>
            <a:spLocks noChangeShapeType="1"/>
          </p:cNvSpPr>
          <p:nvPr/>
        </p:nvSpPr>
        <p:spPr bwMode="auto">
          <a:xfrm flipH="1">
            <a:off x="6246813" y="4603750"/>
            <a:ext cx="161925" cy="0"/>
          </a:xfrm>
          <a:prstGeom prst="line">
            <a:avLst/>
          </a:prstGeom>
          <a:noFill/>
          <a:ln w="38100">
            <a:solidFill>
              <a:schemeClr val="tx1"/>
            </a:solidFill>
            <a:round/>
          </a:ln>
        </p:spPr>
        <p:txBody>
          <a:bodyPr/>
          <a:lstStyle/>
          <a:p>
            <a:endParaRPr lang="zh-CN" altLang="en-US"/>
          </a:p>
        </p:txBody>
      </p:sp>
      <p:grpSp>
        <p:nvGrpSpPr>
          <p:cNvPr id="9" name="Group 78"/>
          <p:cNvGrpSpPr/>
          <p:nvPr/>
        </p:nvGrpSpPr>
        <p:grpSpPr bwMode="auto">
          <a:xfrm>
            <a:off x="7361238" y="4584700"/>
            <a:ext cx="361950" cy="685800"/>
            <a:chOff x="5049" y="2620"/>
            <a:chExt cx="228" cy="432"/>
          </a:xfrm>
        </p:grpSpPr>
        <p:sp>
          <p:nvSpPr>
            <p:cNvPr id="8242" name="Line 79"/>
            <p:cNvSpPr>
              <a:spLocks noChangeShapeType="1"/>
            </p:cNvSpPr>
            <p:nvPr/>
          </p:nvSpPr>
          <p:spPr bwMode="auto">
            <a:xfrm flipH="1">
              <a:off x="5049" y="2632"/>
              <a:ext cx="228" cy="0"/>
            </a:xfrm>
            <a:prstGeom prst="line">
              <a:avLst/>
            </a:prstGeom>
            <a:noFill/>
            <a:ln w="38100">
              <a:solidFill>
                <a:schemeClr val="tx1"/>
              </a:solidFill>
              <a:round/>
            </a:ln>
          </p:spPr>
          <p:txBody>
            <a:bodyPr/>
            <a:lstStyle/>
            <a:p>
              <a:endParaRPr lang="zh-CN" altLang="en-US"/>
            </a:p>
          </p:txBody>
        </p:sp>
        <p:sp>
          <p:nvSpPr>
            <p:cNvPr id="8243" name="Line 80"/>
            <p:cNvSpPr>
              <a:spLocks noChangeShapeType="1"/>
            </p:cNvSpPr>
            <p:nvPr/>
          </p:nvSpPr>
          <p:spPr bwMode="auto">
            <a:xfrm flipH="1" flipV="1">
              <a:off x="5058" y="2620"/>
              <a:ext cx="0" cy="432"/>
            </a:xfrm>
            <a:prstGeom prst="line">
              <a:avLst/>
            </a:prstGeom>
            <a:noFill/>
            <a:ln w="38100">
              <a:solidFill>
                <a:schemeClr val="tx1"/>
              </a:solidFill>
              <a:round/>
            </a:ln>
          </p:spPr>
          <p:txBody>
            <a:bodyPr/>
            <a:lstStyle/>
            <a:p>
              <a:endParaRPr lang="zh-CN" altLang="en-US"/>
            </a:p>
          </p:txBody>
        </p:sp>
      </p:grpSp>
      <p:grpSp>
        <p:nvGrpSpPr>
          <p:cNvPr id="10" name="Group 81"/>
          <p:cNvGrpSpPr/>
          <p:nvPr/>
        </p:nvGrpSpPr>
        <p:grpSpPr bwMode="auto">
          <a:xfrm>
            <a:off x="6399213" y="4598988"/>
            <a:ext cx="757237" cy="685800"/>
            <a:chOff x="4443" y="2629"/>
            <a:chExt cx="477" cy="432"/>
          </a:xfrm>
        </p:grpSpPr>
        <p:sp>
          <p:nvSpPr>
            <p:cNvPr id="8240" name="Line 82"/>
            <p:cNvSpPr>
              <a:spLocks noChangeShapeType="1"/>
            </p:cNvSpPr>
            <p:nvPr/>
          </p:nvSpPr>
          <p:spPr bwMode="auto">
            <a:xfrm flipH="1">
              <a:off x="4443" y="3052"/>
              <a:ext cx="477" cy="0"/>
            </a:xfrm>
            <a:prstGeom prst="line">
              <a:avLst/>
            </a:prstGeom>
            <a:noFill/>
            <a:ln w="38100">
              <a:solidFill>
                <a:schemeClr val="tx1"/>
              </a:solidFill>
              <a:round/>
            </a:ln>
          </p:spPr>
          <p:txBody>
            <a:bodyPr/>
            <a:lstStyle/>
            <a:p>
              <a:endParaRPr lang="zh-CN" altLang="en-US"/>
            </a:p>
          </p:txBody>
        </p:sp>
        <p:sp>
          <p:nvSpPr>
            <p:cNvPr id="8241" name="Line 83"/>
            <p:cNvSpPr>
              <a:spLocks noChangeShapeType="1"/>
            </p:cNvSpPr>
            <p:nvPr/>
          </p:nvSpPr>
          <p:spPr bwMode="auto">
            <a:xfrm flipH="1" flipV="1">
              <a:off x="4449" y="2629"/>
              <a:ext cx="0" cy="432"/>
            </a:xfrm>
            <a:prstGeom prst="line">
              <a:avLst/>
            </a:prstGeom>
            <a:noFill/>
            <a:ln w="38100">
              <a:solidFill>
                <a:schemeClr val="tx1"/>
              </a:solidFill>
              <a:round/>
            </a:ln>
          </p:spPr>
          <p:txBody>
            <a:bodyPr/>
            <a:lstStyle/>
            <a:p>
              <a:endParaRPr lang="zh-CN" altLang="en-US"/>
            </a:p>
          </p:txBody>
        </p:sp>
      </p:grpSp>
      <p:grpSp>
        <p:nvGrpSpPr>
          <p:cNvPr id="11" name="Group 84"/>
          <p:cNvGrpSpPr/>
          <p:nvPr/>
        </p:nvGrpSpPr>
        <p:grpSpPr bwMode="auto">
          <a:xfrm>
            <a:off x="5875338" y="4603750"/>
            <a:ext cx="381000" cy="685800"/>
            <a:chOff x="4113" y="2632"/>
            <a:chExt cx="240" cy="432"/>
          </a:xfrm>
        </p:grpSpPr>
        <p:sp>
          <p:nvSpPr>
            <p:cNvPr id="8238" name="Line 85"/>
            <p:cNvSpPr>
              <a:spLocks noChangeShapeType="1"/>
            </p:cNvSpPr>
            <p:nvPr/>
          </p:nvSpPr>
          <p:spPr bwMode="auto">
            <a:xfrm flipH="1">
              <a:off x="4113" y="2632"/>
              <a:ext cx="240" cy="0"/>
            </a:xfrm>
            <a:prstGeom prst="line">
              <a:avLst/>
            </a:prstGeom>
            <a:noFill/>
            <a:ln w="38100">
              <a:solidFill>
                <a:schemeClr val="tx1"/>
              </a:solidFill>
              <a:round/>
            </a:ln>
          </p:spPr>
          <p:txBody>
            <a:bodyPr/>
            <a:lstStyle/>
            <a:p>
              <a:endParaRPr lang="zh-CN" altLang="en-US"/>
            </a:p>
          </p:txBody>
        </p:sp>
        <p:sp>
          <p:nvSpPr>
            <p:cNvPr id="8239" name="Line 86"/>
            <p:cNvSpPr>
              <a:spLocks noChangeShapeType="1"/>
            </p:cNvSpPr>
            <p:nvPr/>
          </p:nvSpPr>
          <p:spPr bwMode="auto">
            <a:xfrm flipH="1" flipV="1">
              <a:off x="4125" y="2632"/>
              <a:ext cx="0" cy="432"/>
            </a:xfrm>
            <a:prstGeom prst="line">
              <a:avLst/>
            </a:prstGeom>
            <a:noFill/>
            <a:ln w="38100">
              <a:solidFill>
                <a:schemeClr val="tx1"/>
              </a:solidFill>
              <a:round/>
            </a:ln>
          </p:spPr>
          <p:txBody>
            <a:bodyPr/>
            <a:lstStyle/>
            <a:p>
              <a:endParaRPr lang="zh-CN" altLang="en-US"/>
            </a:p>
          </p:txBody>
        </p:sp>
      </p:grpSp>
      <p:grpSp>
        <p:nvGrpSpPr>
          <p:cNvPr id="12" name="Group 87"/>
          <p:cNvGrpSpPr/>
          <p:nvPr/>
        </p:nvGrpSpPr>
        <p:grpSpPr bwMode="auto">
          <a:xfrm>
            <a:off x="3781425" y="5461000"/>
            <a:ext cx="4122738" cy="704850"/>
            <a:chOff x="2442" y="3260"/>
            <a:chExt cx="2597" cy="444"/>
          </a:xfrm>
        </p:grpSpPr>
        <p:sp>
          <p:nvSpPr>
            <p:cNvPr id="8223" name="Rectangle 88"/>
            <p:cNvSpPr>
              <a:spLocks noChangeArrowheads="1"/>
            </p:cNvSpPr>
            <p:nvPr/>
          </p:nvSpPr>
          <p:spPr bwMode="auto">
            <a:xfrm>
              <a:off x="2442" y="3339"/>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grpSp>
          <p:nvGrpSpPr>
            <p:cNvPr id="8224" name="Group 89"/>
            <p:cNvGrpSpPr/>
            <p:nvPr/>
          </p:nvGrpSpPr>
          <p:grpSpPr bwMode="auto">
            <a:xfrm flipV="1">
              <a:off x="2696" y="3260"/>
              <a:ext cx="2343" cy="444"/>
              <a:chOff x="3048" y="3268"/>
              <a:chExt cx="2343" cy="444"/>
            </a:xfrm>
          </p:grpSpPr>
          <p:sp>
            <p:nvSpPr>
              <p:cNvPr id="8226" name="Line 90"/>
              <p:cNvSpPr>
                <a:spLocks noChangeShapeType="1"/>
              </p:cNvSpPr>
              <p:nvPr/>
            </p:nvSpPr>
            <p:spPr bwMode="auto">
              <a:xfrm flipH="1">
                <a:off x="3048" y="3700"/>
                <a:ext cx="477" cy="0"/>
              </a:xfrm>
              <a:prstGeom prst="line">
                <a:avLst/>
              </a:prstGeom>
              <a:noFill/>
              <a:ln w="38100">
                <a:solidFill>
                  <a:schemeClr val="tx1"/>
                </a:solidFill>
                <a:round/>
              </a:ln>
            </p:spPr>
            <p:txBody>
              <a:bodyPr/>
              <a:lstStyle/>
              <a:p>
                <a:endParaRPr lang="zh-CN" altLang="en-US"/>
              </a:p>
            </p:txBody>
          </p:sp>
          <p:sp>
            <p:nvSpPr>
              <p:cNvPr id="8227" name="Line 91"/>
              <p:cNvSpPr>
                <a:spLocks noChangeShapeType="1"/>
              </p:cNvSpPr>
              <p:nvPr/>
            </p:nvSpPr>
            <p:spPr bwMode="auto">
              <a:xfrm flipH="1">
                <a:off x="3504" y="3700"/>
                <a:ext cx="477" cy="0"/>
              </a:xfrm>
              <a:prstGeom prst="line">
                <a:avLst/>
              </a:prstGeom>
              <a:noFill/>
              <a:ln w="38100">
                <a:solidFill>
                  <a:schemeClr val="tx1"/>
                </a:solidFill>
                <a:round/>
              </a:ln>
            </p:spPr>
            <p:txBody>
              <a:bodyPr/>
              <a:lstStyle/>
              <a:p>
                <a:endParaRPr lang="zh-CN" altLang="en-US"/>
              </a:p>
            </p:txBody>
          </p:sp>
          <p:sp>
            <p:nvSpPr>
              <p:cNvPr id="8228" name="Line 92"/>
              <p:cNvSpPr>
                <a:spLocks noChangeShapeType="1"/>
              </p:cNvSpPr>
              <p:nvPr/>
            </p:nvSpPr>
            <p:spPr bwMode="auto">
              <a:xfrm flipH="1">
                <a:off x="3960" y="3700"/>
                <a:ext cx="177" cy="0"/>
              </a:xfrm>
              <a:prstGeom prst="line">
                <a:avLst/>
              </a:prstGeom>
              <a:noFill/>
              <a:ln w="38100">
                <a:solidFill>
                  <a:schemeClr val="tx1"/>
                </a:solidFill>
                <a:round/>
              </a:ln>
            </p:spPr>
            <p:txBody>
              <a:bodyPr/>
              <a:lstStyle/>
              <a:p>
                <a:endParaRPr lang="zh-CN" altLang="en-US"/>
              </a:p>
            </p:txBody>
          </p:sp>
          <p:sp>
            <p:nvSpPr>
              <p:cNvPr id="8229" name="Line 93"/>
              <p:cNvSpPr>
                <a:spLocks noChangeShapeType="1"/>
              </p:cNvSpPr>
              <p:nvPr/>
            </p:nvSpPr>
            <p:spPr bwMode="auto">
              <a:xfrm flipH="1">
                <a:off x="4911" y="3700"/>
                <a:ext cx="162" cy="0"/>
              </a:xfrm>
              <a:prstGeom prst="line">
                <a:avLst/>
              </a:prstGeom>
              <a:noFill/>
              <a:ln w="38100">
                <a:solidFill>
                  <a:schemeClr val="tx1"/>
                </a:solidFill>
                <a:round/>
              </a:ln>
            </p:spPr>
            <p:txBody>
              <a:bodyPr/>
              <a:lstStyle/>
              <a:p>
                <a:endParaRPr lang="zh-CN" altLang="en-US"/>
              </a:p>
            </p:txBody>
          </p:sp>
          <p:sp>
            <p:nvSpPr>
              <p:cNvPr id="8230" name="Line 94"/>
              <p:cNvSpPr>
                <a:spLocks noChangeShapeType="1"/>
              </p:cNvSpPr>
              <p:nvPr/>
            </p:nvSpPr>
            <p:spPr bwMode="auto">
              <a:xfrm flipH="1">
                <a:off x="5271" y="3280"/>
                <a:ext cx="120" cy="0"/>
              </a:xfrm>
              <a:prstGeom prst="line">
                <a:avLst/>
              </a:prstGeom>
              <a:noFill/>
              <a:ln w="38100">
                <a:solidFill>
                  <a:schemeClr val="tx1"/>
                </a:solidFill>
                <a:round/>
              </a:ln>
            </p:spPr>
            <p:txBody>
              <a:bodyPr/>
              <a:lstStyle/>
              <a:p>
                <a:endParaRPr lang="zh-CN" altLang="en-US"/>
              </a:p>
            </p:txBody>
          </p:sp>
          <p:sp>
            <p:nvSpPr>
              <p:cNvPr id="8231" name="Line 95"/>
              <p:cNvSpPr>
                <a:spLocks noChangeShapeType="1"/>
              </p:cNvSpPr>
              <p:nvPr/>
            </p:nvSpPr>
            <p:spPr bwMode="auto">
              <a:xfrm flipH="1">
                <a:off x="4347" y="3280"/>
                <a:ext cx="102" cy="0"/>
              </a:xfrm>
              <a:prstGeom prst="line">
                <a:avLst/>
              </a:prstGeom>
              <a:noFill/>
              <a:ln w="38100">
                <a:solidFill>
                  <a:schemeClr val="tx1"/>
                </a:solidFill>
                <a:round/>
              </a:ln>
            </p:spPr>
            <p:txBody>
              <a:bodyPr/>
              <a:lstStyle/>
              <a:p>
                <a:endParaRPr lang="zh-CN" altLang="en-US"/>
              </a:p>
            </p:txBody>
          </p:sp>
          <p:sp>
            <p:nvSpPr>
              <p:cNvPr id="8232" name="Line 96"/>
              <p:cNvSpPr>
                <a:spLocks noChangeShapeType="1"/>
              </p:cNvSpPr>
              <p:nvPr/>
            </p:nvSpPr>
            <p:spPr bwMode="auto">
              <a:xfrm flipH="1">
                <a:off x="5049" y="3280"/>
                <a:ext cx="228" cy="0"/>
              </a:xfrm>
              <a:prstGeom prst="line">
                <a:avLst/>
              </a:prstGeom>
              <a:noFill/>
              <a:ln w="38100">
                <a:solidFill>
                  <a:schemeClr val="tx1"/>
                </a:solidFill>
                <a:round/>
              </a:ln>
            </p:spPr>
            <p:txBody>
              <a:bodyPr/>
              <a:lstStyle/>
              <a:p>
                <a:endParaRPr lang="zh-CN" altLang="en-US"/>
              </a:p>
            </p:txBody>
          </p:sp>
          <p:sp>
            <p:nvSpPr>
              <p:cNvPr id="8233" name="Line 97"/>
              <p:cNvSpPr>
                <a:spLocks noChangeShapeType="1"/>
              </p:cNvSpPr>
              <p:nvPr/>
            </p:nvSpPr>
            <p:spPr bwMode="auto">
              <a:xfrm flipH="1" flipV="1">
                <a:off x="5058" y="3268"/>
                <a:ext cx="0" cy="432"/>
              </a:xfrm>
              <a:prstGeom prst="line">
                <a:avLst/>
              </a:prstGeom>
              <a:noFill/>
              <a:ln w="38100">
                <a:solidFill>
                  <a:schemeClr val="tx1"/>
                </a:solidFill>
                <a:round/>
              </a:ln>
            </p:spPr>
            <p:txBody>
              <a:bodyPr/>
              <a:lstStyle/>
              <a:p>
                <a:endParaRPr lang="zh-CN" altLang="en-US"/>
              </a:p>
            </p:txBody>
          </p:sp>
          <p:sp>
            <p:nvSpPr>
              <p:cNvPr id="8234" name="Line 98"/>
              <p:cNvSpPr>
                <a:spLocks noChangeShapeType="1"/>
              </p:cNvSpPr>
              <p:nvPr/>
            </p:nvSpPr>
            <p:spPr bwMode="auto">
              <a:xfrm flipH="1">
                <a:off x="4443" y="3700"/>
                <a:ext cx="477" cy="0"/>
              </a:xfrm>
              <a:prstGeom prst="line">
                <a:avLst/>
              </a:prstGeom>
              <a:noFill/>
              <a:ln w="38100">
                <a:solidFill>
                  <a:schemeClr val="tx1"/>
                </a:solidFill>
                <a:round/>
              </a:ln>
            </p:spPr>
            <p:txBody>
              <a:bodyPr/>
              <a:lstStyle/>
              <a:p>
                <a:endParaRPr lang="zh-CN" altLang="en-US"/>
              </a:p>
            </p:txBody>
          </p:sp>
          <p:sp>
            <p:nvSpPr>
              <p:cNvPr id="8235" name="Line 99"/>
              <p:cNvSpPr>
                <a:spLocks noChangeShapeType="1"/>
              </p:cNvSpPr>
              <p:nvPr/>
            </p:nvSpPr>
            <p:spPr bwMode="auto">
              <a:xfrm flipH="1" flipV="1">
                <a:off x="4449" y="3277"/>
                <a:ext cx="0" cy="432"/>
              </a:xfrm>
              <a:prstGeom prst="line">
                <a:avLst/>
              </a:prstGeom>
              <a:noFill/>
              <a:ln w="38100">
                <a:solidFill>
                  <a:schemeClr val="tx1"/>
                </a:solidFill>
                <a:round/>
              </a:ln>
            </p:spPr>
            <p:txBody>
              <a:bodyPr/>
              <a:lstStyle/>
              <a:p>
                <a:endParaRPr lang="zh-CN" altLang="en-US"/>
              </a:p>
            </p:txBody>
          </p:sp>
          <p:sp>
            <p:nvSpPr>
              <p:cNvPr id="8236" name="Line 100"/>
              <p:cNvSpPr>
                <a:spLocks noChangeShapeType="1"/>
              </p:cNvSpPr>
              <p:nvPr/>
            </p:nvSpPr>
            <p:spPr bwMode="auto">
              <a:xfrm flipH="1">
                <a:off x="4113" y="3280"/>
                <a:ext cx="240" cy="0"/>
              </a:xfrm>
              <a:prstGeom prst="line">
                <a:avLst/>
              </a:prstGeom>
              <a:noFill/>
              <a:ln w="38100">
                <a:solidFill>
                  <a:schemeClr val="tx1"/>
                </a:solidFill>
                <a:round/>
              </a:ln>
            </p:spPr>
            <p:txBody>
              <a:bodyPr/>
              <a:lstStyle/>
              <a:p>
                <a:endParaRPr lang="zh-CN" altLang="en-US"/>
              </a:p>
            </p:txBody>
          </p:sp>
          <p:sp>
            <p:nvSpPr>
              <p:cNvPr id="8237" name="Line 101"/>
              <p:cNvSpPr>
                <a:spLocks noChangeShapeType="1"/>
              </p:cNvSpPr>
              <p:nvPr/>
            </p:nvSpPr>
            <p:spPr bwMode="auto">
              <a:xfrm flipH="1" flipV="1">
                <a:off x="4125" y="3280"/>
                <a:ext cx="0" cy="432"/>
              </a:xfrm>
              <a:prstGeom prst="line">
                <a:avLst/>
              </a:prstGeom>
              <a:noFill/>
              <a:ln w="38100">
                <a:solidFill>
                  <a:schemeClr val="tx1"/>
                </a:solidFill>
                <a:round/>
              </a:ln>
            </p:spPr>
            <p:txBody>
              <a:bodyPr/>
              <a:lstStyle/>
              <a:p>
                <a:endParaRPr lang="zh-CN" altLang="en-US"/>
              </a:p>
            </p:txBody>
          </p:sp>
        </p:grpSp>
        <p:sp>
          <p:nvSpPr>
            <p:cNvPr id="8225" name="Line 102"/>
            <p:cNvSpPr>
              <a:spLocks noChangeShapeType="1"/>
            </p:cNvSpPr>
            <p:nvPr/>
          </p:nvSpPr>
          <p:spPr bwMode="auto">
            <a:xfrm flipV="1">
              <a:off x="2509" y="3386"/>
              <a:ext cx="134" cy="8"/>
            </a:xfrm>
            <a:prstGeom prst="line">
              <a:avLst/>
            </a:prstGeom>
            <a:noFill/>
            <a:ln w="19050">
              <a:solidFill>
                <a:schemeClr val="tx1"/>
              </a:solidFill>
              <a:round/>
            </a:ln>
          </p:spPr>
          <p:txBody>
            <a:bodyPr>
              <a:spAutoFit/>
            </a:bodyPr>
            <a:lstStyle/>
            <a:p>
              <a:endParaRPr lang="zh-CN" altLang="en-US"/>
            </a:p>
          </p:txBody>
        </p:sp>
      </p:grpSp>
      <p:grpSp>
        <p:nvGrpSpPr>
          <p:cNvPr id="14" name="Group 103"/>
          <p:cNvGrpSpPr/>
          <p:nvPr/>
        </p:nvGrpSpPr>
        <p:grpSpPr bwMode="auto">
          <a:xfrm>
            <a:off x="5721350" y="2003425"/>
            <a:ext cx="698500" cy="2228850"/>
            <a:chOff x="3688" y="1082"/>
            <a:chExt cx="400" cy="1404"/>
          </a:xfrm>
        </p:grpSpPr>
        <p:sp>
          <p:nvSpPr>
            <p:cNvPr id="8221" name="Rectangle 104"/>
            <p:cNvSpPr>
              <a:spLocks noChangeArrowheads="1"/>
            </p:cNvSpPr>
            <p:nvPr/>
          </p:nvSpPr>
          <p:spPr bwMode="auto">
            <a:xfrm>
              <a:off x="3774" y="1082"/>
              <a:ext cx="227" cy="976"/>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8222" name="AutoShape 105"/>
            <p:cNvSpPr>
              <a:spLocks noChangeArrowheads="1"/>
            </p:cNvSpPr>
            <p:nvPr/>
          </p:nvSpPr>
          <p:spPr bwMode="auto">
            <a:xfrm>
              <a:off x="3688" y="2246"/>
              <a:ext cx="400" cy="240"/>
            </a:xfrm>
            <a:prstGeom prst="wedgeRectCallout">
              <a:avLst>
                <a:gd name="adj1" fmla="val -1000"/>
                <a:gd name="adj2" fmla="val -117917"/>
              </a:avLst>
            </a:prstGeom>
            <a:solidFill>
              <a:srgbClr val="CCCCFF">
                <a:alpha val="50195"/>
              </a:srgbClr>
            </a:solidFill>
            <a:ln w="9525">
              <a:solidFill>
                <a:schemeClr val="tx1"/>
              </a:solidFill>
              <a:miter lim="800000"/>
            </a:ln>
          </p:spPr>
          <p:txBody>
            <a:bodyPr lIns="72000" tIns="0" rIns="72000" bIns="0"/>
            <a:lstStyle/>
            <a:p>
              <a:r>
                <a:rPr kumimoji="1" lang="zh-CN" altLang="en-US" sz="2400" b="1">
                  <a:latin typeface="Times New Roman" panose="02020603050405020304" pitchFamily="18" charset="0"/>
                </a:rPr>
                <a:t>置</a:t>
              </a:r>
              <a:r>
                <a:rPr kumimoji="1" lang="zh-CN" altLang="en-US" sz="2400" b="1" baseline="-25000">
                  <a:latin typeface="Times New Roman" panose="02020603050405020304" pitchFamily="18" charset="0"/>
                </a:rPr>
                <a:t> </a:t>
              </a: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p:cTn id="7" dur="1000" fill="hold"/>
                                        <p:tgtEl>
                                          <p:spTgt spid="16389"/>
                                        </p:tgtEl>
                                        <p:attrNameLst>
                                          <p:attrName>ppt_w</p:attrName>
                                        </p:attrNameLst>
                                      </p:cBhvr>
                                      <p:tavLst>
                                        <p:tav tm="0">
                                          <p:val>
                                            <p:fltVal val="0"/>
                                          </p:val>
                                        </p:tav>
                                        <p:tav tm="100000">
                                          <p:val>
                                            <p:strVal val="#ppt_w"/>
                                          </p:val>
                                        </p:tav>
                                      </p:tavLst>
                                    </p:anim>
                                    <p:anim calcmode="lin" valueType="num">
                                      <p:cBhvr>
                                        <p:cTn id="8" dur="1000" fill="hold"/>
                                        <p:tgtEl>
                                          <p:spTgt spid="16389"/>
                                        </p:tgtEl>
                                        <p:attrNameLst>
                                          <p:attrName>ppt_h</p:attrName>
                                        </p:attrNameLst>
                                      </p:cBhvr>
                                      <p:tavLst>
                                        <p:tav tm="0">
                                          <p:val>
                                            <p:fltVal val="0"/>
                                          </p:val>
                                        </p:tav>
                                        <p:tav tm="100000">
                                          <p:val>
                                            <p:strVal val="#ppt_h"/>
                                          </p:val>
                                        </p:tav>
                                      </p:tavLst>
                                    </p:anim>
                                    <p:anim calcmode="lin" valueType="num">
                                      <p:cBhvr>
                                        <p:cTn id="9" dur="1000" fill="hold"/>
                                        <p:tgtEl>
                                          <p:spTgt spid="1638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38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wipe(left)">
                                      <p:cBhvr>
                                        <p:cTn id="22" dur="500"/>
                                        <p:tgtEl>
                                          <p:spTgt spid="16390"/>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6446"/>
                                        </p:tgtEl>
                                        <p:attrNameLst>
                                          <p:attrName>style.visibility</p:attrName>
                                        </p:attrNameLst>
                                      </p:cBhvr>
                                      <p:to>
                                        <p:strVal val="visible"/>
                                      </p:to>
                                    </p:set>
                                    <p:anim calcmode="lin" valueType="num">
                                      <p:cBhvr additive="base">
                                        <p:cTn id="40" dur="500" fill="hold"/>
                                        <p:tgtEl>
                                          <p:spTgt spid="16446"/>
                                        </p:tgtEl>
                                        <p:attrNameLst>
                                          <p:attrName>ppt_x</p:attrName>
                                        </p:attrNameLst>
                                      </p:cBhvr>
                                      <p:tavLst>
                                        <p:tav tm="0">
                                          <p:val>
                                            <p:strVal val="0-#ppt_w/2"/>
                                          </p:val>
                                        </p:tav>
                                        <p:tav tm="100000">
                                          <p:val>
                                            <p:strVal val="#ppt_x"/>
                                          </p:val>
                                        </p:tav>
                                      </p:tavLst>
                                    </p:anim>
                                    <p:anim calcmode="lin" valueType="num">
                                      <p:cBhvr additive="base">
                                        <p:cTn id="41" dur="500" fill="hold"/>
                                        <p:tgtEl>
                                          <p:spTgt spid="1644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6446"/>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457"/>
                                        </p:tgtEl>
                                        <p:attrNameLst>
                                          <p:attrName>style.visibility</p:attrName>
                                        </p:attrNameLst>
                                      </p:cBhvr>
                                      <p:to>
                                        <p:strVal val="visible"/>
                                      </p:to>
                                    </p:set>
                                    <p:animEffect transition="in" filter="wipe(left)">
                                      <p:cBhvr>
                                        <p:cTn id="51" dur="500"/>
                                        <p:tgtEl>
                                          <p:spTgt spid="1645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458"/>
                                        </p:tgtEl>
                                        <p:attrNameLst>
                                          <p:attrName>style.visibility</p:attrName>
                                        </p:attrNameLst>
                                      </p:cBhvr>
                                      <p:to>
                                        <p:strVal val="visible"/>
                                      </p:to>
                                    </p:set>
                                    <p:animEffect transition="in" filter="wipe(left)">
                                      <p:cBhvr>
                                        <p:cTn id="61" dur="500"/>
                                        <p:tgtEl>
                                          <p:spTgt spid="1645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linds(horizontal)">
                                      <p:cBhvr>
                                        <p:cTn id="6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6453"/>
                                        </p:tgtEl>
                                        <p:attrNameLst>
                                          <p:attrName>style.visibility</p:attrName>
                                        </p:attrNameLst>
                                      </p:cBhvr>
                                      <p:to>
                                        <p:strVal val="visible"/>
                                      </p:to>
                                    </p:set>
                                    <p:animEffect transition="in" filter="blinds(horizontal)">
                                      <p:cBhvr>
                                        <p:cTn id="76" dur="500"/>
                                        <p:tgtEl>
                                          <p:spTgt spid="16453"/>
                                        </p:tgtEl>
                                      </p:cBhvr>
                                    </p:animEffect>
                                  </p:childTnLst>
                                  <p:subTnLst>
                                    <p:set>
                                      <p:cBhvr override="childStyle">
                                        <p:cTn dur="1" fill="hold" display="0" masterRel="nextClick" afterEffect="1"/>
                                        <p:tgtEl>
                                          <p:spTgt spid="16453"/>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6461"/>
                                        </p:tgtEl>
                                        <p:attrNameLst>
                                          <p:attrName>style.visibility</p:attrName>
                                        </p:attrNameLst>
                                      </p:cBhvr>
                                      <p:to>
                                        <p:strVal val="visible"/>
                                      </p:to>
                                    </p:set>
                                    <p:animEffect transition="in" filter="wipe(left)">
                                      <p:cBhvr>
                                        <p:cTn id="81" dur="500"/>
                                        <p:tgtEl>
                                          <p:spTgt spid="1646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6387"/>
                                        </p:tgtEl>
                                        <p:attrNameLst>
                                          <p:attrName>style.visibility</p:attrName>
                                        </p:attrNameLst>
                                      </p:cBhvr>
                                      <p:to>
                                        <p:strVal val="visible"/>
                                      </p:to>
                                    </p:set>
                                    <p:animEffect transition="in" filter="blinds(horizontal)">
                                      <p:cBhvr>
                                        <p:cTn id="86" dur="500"/>
                                        <p:tgtEl>
                                          <p:spTgt spid="16387"/>
                                        </p:tgtEl>
                                      </p:cBhvr>
                                    </p:animEffect>
                                  </p:childTnLst>
                                  <p:subTnLst>
                                    <p:set>
                                      <p:cBhvr override="childStyle">
                                        <p:cTn dur="1" fill="hold" display="0" masterRel="nextClick" afterEffect="1"/>
                                        <p:tgtEl>
                                          <p:spTgt spid="16387"/>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6435"/>
                                        </p:tgtEl>
                                        <p:attrNameLst>
                                          <p:attrName>style.visibility</p:attrName>
                                        </p:attrNameLst>
                                      </p:cBhvr>
                                      <p:to>
                                        <p:strVal val="visible"/>
                                      </p:to>
                                    </p:set>
                                    <p:animEffect transition="in" filter="blinds(horizontal)">
                                      <p:cBhvr>
                                        <p:cTn id="96" dur="500"/>
                                        <p:tgtEl>
                                          <p:spTgt spid="16435"/>
                                        </p:tgtEl>
                                      </p:cBhvr>
                                    </p:animEffect>
                                  </p:childTnLst>
                                  <p:subTnLst>
                                    <p:set>
                                      <p:cBhvr override="childStyle">
                                        <p:cTn dur="1" fill="hold" display="0" masterRel="nextClick" afterEffect="1"/>
                                        <p:tgtEl>
                                          <p:spTgt spid="16435"/>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6459"/>
                                        </p:tgtEl>
                                        <p:attrNameLst>
                                          <p:attrName>style.visibility</p:attrName>
                                        </p:attrNameLst>
                                      </p:cBhvr>
                                      <p:to>
                                        <p:strVal val="visible"/>
                                      </p:to>
                                    </p:set>
                                    <p:animEffect transition="in" filter="wipe(left)">
                                      <p:cBhvr>
                                        <p:cTn id="101" dur="500"/>
                                        <p:tgtEl>
                                          <p:spTgt spid="16459"/>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16388"/>
                                        </p:tgtEl>
                                        <p:attrNameLst>
                                          <p:attrName>style.visibility</p:attrName>
                                        </p:attrNameLst>
                                      </p:cBhvr>
                                      <p:to>
                                        <p:strVal val="visible"/>
                                      </p:to>
                                    </p:set>
                                    <p:animEffect transition="in" filter="blinds(horizontal)">
                                      <p:cBhvr>
                                        <p:cTn id="106" dur="500"/>
                                        <p:tgtEl>
                                          <p:spTgt spid="16388"/>
                                        </p:tgtEl>
                                      </p:cBhvr>
                                    </p:animEffect>
                                  </p:childTnLst>
                                  <p:subTnLst>
                                    <p:set>
                                      <p:cBhvr override="childStyle">
                                        <p:cTn dur="1" fill="hold" display="0" masterRel="nextClick" afterEffect="1"/>
                                        <p:tgtEl>
                                          <p:spTgt spid="1638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left)">
                                      <p:cBhvr>
                                        <p:cTn id="111" dur="500"/>
                                        <p:tgtEl>
                                          <p:spTgt spid="9"/>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6436"/>
                                        </p:tgtEl>
                                        <p:attrNameLst>
                                          <p:attrName>style.visibility</p:attrName>
                                        </p:attrNameLst>
                                      </p:cBhvr>
                                      <p:to>
                                        <p:strVal val="visible"/>
                                      </p:to>
                                    </p:set>
                                    <p:animEffect transition="in" filter="blinds(horizontal)">
                                      <p:cBhvr>
                                        <p:cTn id="116" dur="500"/>
                                        <p:tgtEl>
                                          <p:spTgt spid="16436"/>
                                        </p:tgtEl>
                                      </p:cBhvr>
                                    </p:animEffect>
                                  </p:childTnLst>
                                  <p:subTnLst>
                                    <p:set>
                                      <p:cBhvr override="childStyle">
                                        <p:cTn dur="1" fill="hold" display="0" masterRel="nextClick" afterEffect="1"/>
                                        <p:tgtEl>
                                          <p:spTgt spid="16436"/>
                                        </p:tgtEl>
                                        <p:attrNameLst>
                                          <p:attrName>style.visibility</p:attrName>
                                        </p:attrNameLst>
                                      </p:cBhvr>
                                      <p:to>
                                        <p:strVal val="hidden"/>
                                      </p:to>
                                    </p:set>
                                  </p:sub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6460"/>
                                        </p:tgtEl>
                                        <p:attrNameLst>
                                          <p:attrName>style.visibility</p:attrName>
                                        </p:attrNameLst>
                                      </p:cBhvr>
                                      <p:to>
                                        <p:strVal val="visible"/>
                                      </p:to>
                                    </p:set>
                                    <p:animEffect transition="in" filter="wipe(left)">
                                      <p:cBhvr>
                                        <p:cTn id="121" dur="500"/>
                                        <p:tgtEl>
                                          <p:spTgt spid="16460"/>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wipe(left)">
                                      <p:cBhvr>
                                        <p:cTn id="1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88" grpId="0" animBg="1"/>
      <p:bldP spid="16389" grpId="0" animBg="1"/>
      <p:bldP spid="16390" grpId="0" autoUpdateAnimBg="0"/>
      <p:bldP spid="16435" grpId="0" animBg="1"/>
      <p:bldP spid="16436" grpId="0" animBg="1"/>
      <p:bldP spid="16446" grpId="0" animBg="1" autoUpdateAnimBg="0"/>
      <p:bldP spid="16453" grpId="0" animBg="1"/>
      <p:bldP spid="16457" grpId="0" animBg="1"/>
      <p:bldP spid="16458" grpId="0" animBg="1"/>
      <p:bldP spid="16459" grpId="0" animBg="1"/>
      <p:bldP spid="16460" grpId="0" animBg="1"/>
      <p:bldP spid="164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88900" y="517525"/>
            <a:ext cx="6400800" cy="579438"/>
          </a:xfrm>
          <a:prstGeom prst="rect">
            <a:avLst/>
          </a:prstGeom>
          <a:noFill/>
          <a:ln w="9525">
            <a:noFill/>
            <a:miter lim="800000"/>
          </a:ln>
        </p:spPr>
        <p:txBody>
          <a:bodyPr>
            <a:spAutoFit/>
          </a:bodyP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二</a:t>
            </a:r>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基本</a:t>
            </a:r>
            <a:r>
              <a:rPr kumimoji="1" lang="zh-CN" altLang="en-US" sz="3200" b="1" dirty="0">
                <a:solidFill>
                  <a:srgbClr val="0033CC"/>
                </a:solidFill>
                <a:latin typeface="Times New Roman" panose="02020603050405020304" pitchFamily="18" charset="0"/>
              </a:rPr>
              <a:t> </a:t>
            </a:r>
            <a:r>
              <a:rPr kumimoji="1" lang="en-US" altLang="zh-CN" sz="3200" b="1" i="1" dirty="0">
                <a:solidFill>
                  <a:srgbClr val="0033CC"/>
                </a:solidFill>
                <a:latin typeface="Times New Roman" panose="02020603050405020304" pitchFamily="18" charset="0"/>
              </a:rPr>
              <a:t>SR </a:t>
            </a:r>
            <a:r>
              <a:rPr kumimoji="1" lang="zh-CN" altLang="en-US" sz="3200" b="1" dirty="0">
                <a:solidFill>
                  <a:srgbClr val="0033CC"/>
                </a:solidFill>
                <a:latin typeface="宋体" panose="02010600030101010101" pitchFamily="2" charset="-122"/>
              </a:rPr>
              <a:t>锁存器的两种形式</a:t>
            </a:r>
            <a:endParaRPr kumimoji="1" lang="zh-CN" altLang="en-US" sz="3200" b="1" dirty="0">
              <a:solidFill>
                <a:srgbClr val="0033CC"/>
              </a:solidFill>
              <a:latin typeface="宋体" panose="02010600030101010101" pitchFamily="2" charset="-122"/>
            </a:endParaRPr>
          </a:p>
        </p:txBody>
      </p:sp>
      <p:grpSp>
        <p:nvGrpSpPr>
          <p:cNvPr id="2" name="Group 3"/>
          <p:cNvGrpSpPr/>
          <p:nvPr/>
        </p:nvGrpSpPr>
        <p:grpSpPr bwMode="auto">
          <a:xfrm>
            <a:off x="498475" y="1168400"/>
            <a:ext cx="8356600" cy="5295900"/>
            <a:chOff x="314" y="736"/>
            <a:chExt cx="5191" cy="3336"/>
          </a:xfrm>
        </p:grpSpPr>
        <p:grpSp>
          <p:nvGrpSpPr>
            <p:cNvPr id="9222" name="Group 4"/>
            <p:cNvGrpSpPr/>
            <p:nvPr/>
          </p:nvGrpSpPr>
          <p:grpSpPr bwMode="auto">
            <a:xfrm>
              <a:off x="314" y="736"/>
              <a:ext cx="3886" cy="3336"/>
              <a:chOff x="514" y="736"/>
              <a:chExt cx="3846" cy="3336"/>
            </a:xfrm>
          </p:grpSpPr>
          <p:grpSp>
            <p:nvGrpSpPr>
              <p:cNvPr id="9225" name="Group 5"/>
              <p:cNvGrpSpPr/>
              <p:nvPr/>
            </p:nvGrpSpPr>
            <p:grpSpPr bwMode="auto">
              <a:xfrm>
                <a:off x="514" y="2922"/>
                <a:ext cx="3846" cy="1150"/>
                <a:chOff x="514" y="3154"/>
                <a:chExt cx="3846" cy="1150"/>
              </a:xfrm>
            </p:grpSpPr>
            <p:sp>
              <p:nvSpPr>
                <p:cNvPr id="9250" name="Rectangle 6" descr="窄竖线"/>
                <p:cNvSpPr>
                  <a:spLocks noChangeArrowheads="1"/>
                </p:cNvSpPr>
                <p:nvPr/>
              </p:nvSpPr>
              <p:spPr bwMode="auto">
                <a:xfrm>
                  <a:off x="514" y="3224"/>
                  <a:ext cx="350" cy="1027"/>
                </a:xfrm>
                <a:prstGeom prst="rect">
                  <a:avLst/>
                </a:prstGeom>
                <a:pattFill prst="narVert">
                  <a:fgClr>
                    <a:srgbClr val="00CC00"/>
                  </a:fgClr>
                  <a:bgClr>
                    <a:srgbClr val="FFFFFF"/>
                  </a:bgClr>
                </a:pattFill>
                <a:ln w="9525">
                  <a:noFill/>
                  <a:miter lim="800000"/>
                </a:ln>
              </p:spPr>
              <p:txBody>
                <a:bodyPr>
                  <a:spAutoFit/>
                </a:bodyPr>
                <a:lstStyle/>
                <a:p>
                  <a:pPr>
                    <a:spcBef>
                      <a:spcPct val="30000"/>
                    </a:spcBef>
                  </a:pPr>
                  <a:r>
                    <a:rPr kumimoji="1" lang="zh-CN" altLang="en-US" sz="2800" b="1">
                      <a:latin typeface="Times New Roman" panose="02020603050405020304" pitchFamily="18" charset="0"/>
                    </a:rPr>
                    <a:t>功</a:t>
                  </a:r>
                  <a:endParaRPr kumimoji="1" lang="zh-CN" altLang="en-US" sz="2800" b="1">
                    <a:latin typeface="Times New Roman" panose="02020603050405020304" pitchFamily="18" charset="0"/>
                  </a:endParaRPr>
                </a:p>
                <a:p>
                  <a:pPr>
                    <a:spcBef>
                      <a:spcPct val="30000"/>
                    </a:spcBef>
                  </a:pPr>
                  <a:r>
                    <a:rPr kumimoji="1" lang="zh-CN" altLang="en-US" sz="2800" b="1">
                      <a:latin typeface="Times New Roman" panose="02020603050405020304" pitchFamily="18" charset="0"/>
                    </a:rPr>
                    <a:t>能</a:t>
                  </a:r>
                  <a:endParaRPr kumimoji="1" lang="zh-CN" altLang="en-US" sz="2800" b="1">
                    <a:latin typeface="Times New Roman" panose="02020603050405020304" pitchFamily="18" charset="0"/>
                  </a:endParaRPr>
                </a:p>
                <a:p>
                  <a:pPr>
                    <a:spcBef>
                      <a:spcPct val="30000"/>
                    </a:spcBef>
                  </a:pPr>
                  <a:r>
                    <a:rPr kumimoji="1" lang="zh-CN" altLang="en-US" sz="2800" b="1">
                      <a:latin typeface="Times New Roman" panose="02020603050405020304" pitchFamily="18" charset="0"/>
                    </a:rPr>
                    <a:t>表</a:t>
                  </a:r>
                  <a:endParaRPr kumimoji="1" lang="zh-CN" altLang="en-US" sz="2800" b="1" baseline="-25000">
                    <a:solidFill>
                      <a:srgbClr val="FF3300"/>
                    </a:solidFill>
                    <a:latin typeface="Times New Roman" panose="02020603050405020304" pitchFamily="18" charset="0"/>
                  </a:endParaRPr>
                </a:p>
              </p:txBody>
            </p:sp>
            <p:sp>
              <p:nvSpPr>
                <p:cNvPr id="9251" name="Rectangle 7"/>
                <p:cNvSpPr>
                  <a:spLocks noChangeArrowheads="1"/>
                </p:cNvSpPr>
                <p:nvPr/>
              </p:nvSpPr>
              <p:spPr bwMode="auto">
                <a:xfrm>
                  <a:off x="1872" y="4074"/>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9252" name="Rectangle 8"/>
                <p:cNvSpPr>
                  <a:spLocks noChangeArrowheads="1"/>
                </p:cNvSpPr>
                <p:nvPr/>
              </p:nvSpPr>
              <p:spPr bwMode="auto">
                <a:xfrm>
                  <a:off x="1488" y="4074"/>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9253" name="Rectangle 9"/>
                <p:cNvSpPr>
                  <a:spLocks noChangeArrowheads="1"/>
                </p:cNvSpPr>
                <p:nvPr/>
              </p:nvSpPr>
              <p:spPr bwMode="auto">
                <a:xfrm>
                  <a:off x="1048" y="4074"/>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9254" name="Rectangle 10"/>
                <p:cNvSpPr>
                  <a:spLocks noChangeArrowheads="1"/>
                </p:cNvSpPr>
                <p:nvPr/>
              </p:nvSpPr>
              <p:spPr bwMode="auto">
                <a:xfrm>
                  <a:off x="1872" y="3844"/>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9255" name="Rectangle 11"/>
                <p:cNvSpPr>
                  <a:spLocks noChangeArrowheads="1"/>
                </p:cNvSpPr>
                <p:nvPr/>
              </p:nvSpPr>
              <p:spPr bwMode="auto">
                <a:xfrm>
                  <a:off x="1488" y="3844"/>
                  <a:ext cx="384"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9256" name="Rectangle 12"/>
                <p:cNvSpPr>
                  <a:spLocks noChangeArrowheads="1"/>
                </p:cNvSpPr>
                <p:nvPr/>
              </p:nvSpPr>
              <p:spPr bwMode="auto">
                <a:xfrm>
                  <a:off x="1048" y="3844"/>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9257" name="Rectangle 13"/>
                <p:cNvSpPr>
                  <a:spLocks noChangeArrowheads="1"/>
                </p:cNvSpPr>
                <p:nvPr/>
              </p:nvSpPr>
              <p:spPr bwMode="auto">
                <a:xfrm>
                  <a:off x="1872" y="3614"/>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9258" name="Rectangle 14"/>
                <p:cNvSpPr>
                  <a:spLocks noChangeArrowheads="1"/>
                </p:cNvSpPr>
                <p:nvPr/>
              </p:nvSpPr>
              <p:spPr bwMode="auto">
                <a:xfrm>
                  <a:off x="1488" y="3614"/>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9259" name="Rectangle 15"/>
                <p:cNvSpPr>
                  <a:spLocks noChangeArrowheads="1"/>
                </p:cNvSpPr>
                <p:nvPr/>
              </p:nvSpPr>
              <p:spPr bwMode="auto">
                <a:xfrm>
                  <a:off x="1048" y="3614"/>
                  <a:ext cx="440"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9260" name="Rectangle 16"/>
                <p:cNvSpPr>
                  <a:spLocks noChangeArrowheads="1"/>
                </p:cNvSpPr>
                <p:nvPr/>
              </p:nvSpPr>
              <p:spPr bwMode="auto">
                <a:xfrm>
                  <a:off x="1872" y="3384"/>
                  <a:ext cx="648" cy="230"/>
                </a:xfrm>
                <a:prstGeom prst="rect">
                  <a:avLst/>
                </a:prstGeom>
                <a:solidFill>
                  <a:srgbClr val="CCECFF"/>
                </a:solidFill>
                <a:ln w="9525">
                  <a:noFill/>
                  <a:miter lim="800000"/>
                </a:ln>
              </p:spPr>
              <p:txBody>
                <a:bodyPr lIns="0" tIns="0" rIns="0" bIns="0"/>
                <a:lstStyle/>
                <a:p>
                  <a:pPr algn="ctr"/>
                  <a:r>
                    <a:rPr kumimoji="1" lang="zh-CN" altLang="en-US" sz="2400" b="1">
                      <a:latin typeface="Times New Roman" panose="02020603050405020304" pitchFamily="18" charset="0"/>
                    </a:rPr>
                    <a:t>不定</a:t>
                  </a:r>
                  <a:endParaRPr kumimoji="1" lang="zh-CN" altLang="en-US" sz="2400" b="1">
                    <a:latin typeface="Times New Roman" panose="02020603050405020304" pitchFamily="18" charset="0"/>
                  </a:endParaRPr>
                </a:p>
              </p:txBody>
            </p:sp>
            <p:sp>
              <p:nvSpPr>
                <p:cNvPr id="9261" name="Rectangle 17"/>
                <p:cNvSpPr>
                  <a:spLocks noChangeArrowheads="1"/>
                </p:cNvSpPr>
                <p:nvPr/>
              </p:nvSpPr>
              <p:spPr bwMode="auto">
                <a:xfrm>
                  <a:off x="1488" y="3384"/>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262" name="Rectangle 18"/>
                <p:cNvSpPr>
                  <a:spLocks noChangeArrowheads="1"/>
                </p:cNvSpPr>
                <p:nvPr/>
              </p:nvSpPr>
              <p:spPr bwMode="auto">
                <a:xfrm>
                  <a:off x="1048" y="3384"/>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263" name="Rectangle 19"/>
                <p:cNvSpPr>
                  <a:spLocks noChangeArrowheads="1"/>
                </p:cNvSpPr>
                <p:nvPr/>
              </p:nvSpPr>
              <p:spPr bwMode="auto">
                <a:xfrm>
                  <a:off x="1872" y="3154"/>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9264" name="Rectangle 20"/>
                <p:cNvSpPr>
                  <a:spLocks noChangeArrowheads="1"/>
                </p:cNvSpPr>
                <p:nvPr/>
              </p:nvSpPr>
              <p:spPr bwMode="auto">
                <a:xfrm>
                  <a:off x="1488" y="3154"/>
                  <a:ext cx="384"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65" name="Rectangle 21"/>
                <p:cNvSpPr>
                  <a:spLocks noChangeArrowheads="1"/>
                </p:cNvSpPr>
                <p:nvPr/>
              </p:nvSpPr>
              <p:spPr bwMode="auto">
                <a:xfrm>
                  <a:off x="1048" y="3154"/>
                  <a:ext cx="440"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66" name="Line 22"/>
                <p:cNvSpPr>
                  <a:spLocks noChangeShapeType="1"/>
                </p:cNvSpPr>
                <p:nvPr/>
              </p:nvSpPr>
              <p:spPr bwMode="auto">
                <a:xfrm>
                  <a:off x="1048" y="3154"/>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9267" name="Line 23"/>
                <p:cNvSpPr>
                  <a:spLocks noChangeShapeType="1"/>
                </p:cNvSpPr>
                <p:nvPr/>
              </p:nvSpPr>
              <p:spPr bwMode="auto">
                <a:xfrm>
                  <a:off x="1048" y="3384"/>
                  <a:ext cx="1472" cy="0"/>
                </a:xfrm>
                <a:prstGeom prst="line">
                  <a:avLst/>
                </a:prstGeom>
                <a:noFill/>
                <a:ln w="12700">
                  <a:solidFill>
                    <a:schemeClr val="tx1"/>
                  </a:solidFill>
                  <a:round/>
                </a:ln>
              </p:spPr>
              <p:txBody>
                <a:bodyPr lIns="0" tIns="0" rIns="0" bIns="0">
                  <a:spAutoFit/>
                </a:bodyPr>
                <a:lstStyle/>
                <a:p>
                  <a:endParaRPr lang="zh-CN" altLang="en-US"/>
                </a:p>
              </p:txBody>
            </p:sp>
            <p:sp>
              <p:nvSpPr>
                <p:cNvPr id="9268" name="Line 24"/>
                <p:cNvSpPr>
                  <a:spLocks noChangeShapeType="1"/>
                </p:cNvSpPr>
                <p:nvPr/>
              </p:nvSpPr>
              <p:spPr bwMode="auto">
                <a:xfrm>
                  <a:off x="1048" y="4304"/>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9269" name="Line 25"/>
                <p:cNvSpPr>
                  <a:spLocks noChangeShapeType="1"/>
                </p:cNvSpPr>
                <p:nvPr/>
              </p:nvSpPr>
              <p:spPr bwMode="auto">
                <a:xfrm>
                  <a:off x="1048" y="3154"/>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9270" name="Line 26"/>
                <p:cNvSpPr>
                  <a:spLocks noChangeShapeType="1"/>
                </p:cNvSpPr>
                <p:nvPr/>
              </p:nvSpPr>
              <p:spPr bwMode="auto">
                <a:xfrm>
                  <a:off x="1872" y="3154"/>
                  <a:ext cx="0" cy="1150"/>
                </a:xfrm>
                <a:prstGeom prst="line">
                  <a:avLst/>
                </a:prstGeom>
                <a:noFill/>
                <a:ln w="12700">
                  <a:solidFill>
                    <a:schemeClr val="tx1"/>
                  </a:solidFill>
                  <a:round/>
                </a:ln>
              </p:spPr>
              <p:txBody>
                <a:bodyPr lIns="0" tIns="0" rIns="0" bIns="0">
                  <a:spAutoFit/>
                </a:bodyPr>
                <a:lstStyle/>
                <a:p>
                  <a:endParaRPr lang="zh-CN" altLang="en-US"/>
                </a:p>
              </p:txBody>
            </p:sp>
            <p:sp>
              <p:nvSpPr>
                <p:cNvPr id="9271" name="Line 27"/>
                <p:cNvSpPr>
                  <a:spLocks noChangeShapeType="1"/>
                </p:cNvSpPr>
                <p:nvPr/>
              </p:nvSpPr>
              <p:spPr bwMode="auto">
                <a:xfrm>
                  <a:off x="2528" y="3154"/>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9272" name="Line 28"/>
                <p:cNvSpPr>
                  <a:spLocks noChangeShapeType="1"/>
                </p:cNvSpPr>
                <p:nvPr/>
              </p:nvSpPr>
              <p:spPr bwMode="auto">
                <a:xfrm>
                  <a:off x="1160" y="3184"/>
                  <a:ext cx="128" cy="0"/>
                </a:xfrm>
                <a:prstGeom prst="line">
                  <a:avLst/>
                </a:prstGeom>
                <a:noFill/>
                <a:ln w="38100">
                  <a:solidFill>
                    <a:srgbClr val="FF3300"/>
                  </a:solidFill>
                  <a:round/>
                </a:ln>
              </p:spPr>
              <p:txBody>
                <a:bodyPr>
                  <a:spAutoFit/>
                </a:bodyPr>
                <a:lstStyle/>
                <a:p>
                  <a:endParaRPr lang="zh-CN" altLang="en-US"/>
                </a:p>
              </p:txBody>
            </p:sp>
            <p:sp>
              <p:nvSpPr>
                <p:cNvPr id="9273" name="Line 29"/>
                <p:cNvSpPr>
                  <a:spLocks noChangeShapeType="1"/>
                </p:cNvSpPr>
                <p:nvPr/>
              </p:nvSpPr>
              <p:spPr bwMode="auto">
                <a:xfrm>
                  <a:off x="1568" y="3184"/>
                  <a:ext cx="128" cy="0"/>
                </a:xfrm>
                <a:prstGeom prst="line">
                  <a:avLst/>
                </a:prstGeom>
                <a:noFill/>
                <a:ln w="38100">
                  <a:solidFill>
                    <a:srgbClr val="FF3300"/>
                  </a:solidFill>
                  <a:round/>
                </a:ln>
              </p:spPr>
              <p:txBody>
                <a:bodyPr>
                  <a:spAutoFit/>
                </a:bodyPr>
                <a:lstStyle/>
                <a:p>
                  <a:endParaRPr lang="zh-CN" altLang="en-US"/>
                </a:p>
              </p:txBody>
            </p:sp>
            <p:sp>
              <p:nvSpPr>
                <p:cNvPr id="9274" name="Rectangle 30"/>
                <p:cNvSpPr>
                  <a:spLocks noChangeArrowheads="1"/>
                </p:cNvSpPr>
                <p:nvPr/>
              </p:nvSpPr>
              <p:spPr bwMode="auto">
                <a:xfrm>
                  <a:off x="3712" y="4074"/>
                  <a:ext cx="648" cy="230"/>
                </a:xfrm>
                <a:prstGeom prst="rect">
                  <a:avLst/>
                </a:prstGeom>
                <a:solidFill>
                  <a:srgbClr val="CCECFF"/>
                </a:solidFill>
                <a:ln w="9525">
                  <a:noFill/>
                  <a:miter lim="800000"/>
                </a:ln>
              </p:spPr>
              <p:txBody>
                <a:bodyPr lIns="0" tIns="0" rIns="0" bIns="0"/>
                <a:lstStyle/>
                <a:p>
                  <a:pPr algn="ctr"/>
                  <a:r>
                    <a:rPr kumimoji="1" lang="zh-CN" altLang="en-US" sz="2400" b="1">
                      <a:latin typeface="Times New Roman" panose="02020603050405020304" pitchFamily="18" charset="0"/>
                    </a:rPr>
                    <a:t>不定</a:t>
                  </a:r>
                  <a:endParaRPr kumimoji="1" lang="zh-CN" altLang="en-US" sz="2400" b="1" baseline="30000">
                    <a:latin typeface="Times New Roman" panose="02020603050405020304" pitchFamily="18" charset="0"/>
                  </a:endParaRPr>
                </a:p>
              </p:txBody>
            </p:sp>
            <p:sp>
              <p:nvSpPr>
                <p:cNvPr id="9275" name="Rectangle 31"/>
                <p:cNvSpPr>
                  <a:spLocks noChangeArrowheads="1"/>
                </p:cNvSpPr>
                <p:nvPr/>
              </p:nvSpPr>
              <p:spPr bwMode="auto">
                <a:xfrm>
                  <a:off x="3328" y="4074"/>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9276" name="Rectangle 32"/>
                <p:cNvSpPr>
                  <a:spLocks noChangeArrowheads="1"/>
                </p:cNvSpPr>
                <p:nvPr/>
              </p:nvSpPr>
              <p:spPr bwMode="auto">
                <a:xfrm>
                  <a:off x="2888" y="4074"/>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9277" name="Rectangle 33"/>
                <p:cNvSpPr>
                  <a:spLocks noChangeArrowheads="1"/>
                </p:cNvSpPr>
                <p:nvPr/>
              </p:nvSpPr>
              <p:spPr bwMode="auto">
                <a:xfrm>
                  <a:off x="3712" y="3844"/>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9278" name="Rectangle 34"/>
                <p:cNvSpPr>
                  <a:spLocks noChangeArrowheads="1"/>
                </p:cNvSpPr>
                <p:nvPr/>
              </p:nvSpPr>
              <p:spPr bwMode="auto">
                <a:xfrm>
                  <a:off x="3328" y="3844"/>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279" name="Rectangle 35"/>
                <p:cNvSpPr>
                  <a:spLocks noChangeArrowheads="1"/>
                </p:cNvSpPr>
                <p:nvPr/>
              </p:nvSpPr>
              <p:spPr bwMode="auto">
                <a:xfrm>
                  <a:off x="2888" y="3844"/>
                  <a:ext cx="440"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9280" name="Rectangle 36"/>
                <p:cNvSpPr>
                  <a:spLocks noChangeArrowheads="1"/>
                </p:cNvSpPr>
                <p:nvPr/>
              </p:nvSpPr>
              <p:spPr bwMode="auto">
                <a:xfrm>
                  <a:off x="3712" y="3614"/>
                  <a:ext cx="648"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9281" name="Rectangle 37"/>
                <p:cNvSpPr>
                  <a:spLocks noChangeArrowheads="1"/>
                </p:cNvSpPr>
                <p:nvPr/>
              </p:nvSpPr>
              <p:spPr bwMode="auto">
                <a:xfrm>
                  <a:off x="3328" y="3614"/>
                  <a:ext cx="384" cy="230"/>
                </a:xfrm>
                <a:prstGeom prst="rect">
                  <a:avLst/>
                </a:prstGeom>
                <a:solidFill>
                  <a:srgbClr val="CCECFF"/>
                </a:solid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9282" name="Rectangle 38"/>
                <p:cNvSpPr>
                  <a:spLocks noChangeArrowheads="1"/>
                </p:cNvSpPr>
                <p:nvPr/>
              </p:nvSpPr>
              <p:spPr bwMode="auto">
                <a:xfrm>
                  <a:off x="2888" y="3614"/>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283" name="Rectangle 39"/>
                <p:cNvSpPr>
                  <a:spLocks noChangeArrowheads="1"/>
                </p:cNvSpPr>
                <p:nvPr/>
              </p:nvSpPr>
              <p:spPr bwMode="auto">
                <a:xfrm>
                  <a:off x="3712" y="3384"/>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a:latin typeface="Times New Roman" panose="02020603050405020304" pitchFamily="18" charset="0"/>
                  </a:endParaRPr>
                </a:p>
              </p:txBody>
            </p:sp>
            <p:sp>
              <p:nvSpPr>
                <p:cNvPr id="9284" name="Rectangle 40"/>
                <p:cNvSpPr>
                  <a:spLocks noChangeArrowheads="1"/>
                </p:cNvSpPr>
                <p:nvPr/>
              </p:nvSpPr>
              <p:spPr bwMode="auto">
                <a:xfrm>
                  <a:off x="3328" y="3384"/>
                  <a:ext cx="384"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285" name="Rectangle 41"/>
                <p:cNvSpPr>
                  <a:spLocks noChangeArrowheads="1"/>
                </p:cNvSpPr>
                <p:nvPr/>
              </p:nvSpPr>
              <p:spPr bwMode="auto">
                <a:xfrm>
                  <a:off x="2888" y="3384"/>
                  <a:ext cx="440" cy="230"/>
                </a:xfrm>
                <a:prstGeom prst="rect">
                  <a:avLst/>
                </a:prstGeom>
                <a:solidFill>
                  <a:srgbClr val="CCECFF"/>
                </a:solid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286" name="Rectangle 42"/>
                <p:cNvSpPr>
                  <a:spLocks noChangeArrowheads="1"/>
                </p:cNvSpPr>
                <p:nvPr/>
              </p:nvSpPr>
              <p:spPr bwMode="auto">
                <a:xfrm>
                  <a:off x="3712" y="3154"/>
                  <a:ext cx="648"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9287" name="Rectangle 43"/>
                <p:cNvSpPr>
                  <a:spLocks noChangeArrowheads="1"/>
                </p:cNvSpPr>
                <p:nvPr/>
              </p:nvSpPr>
              <p:spPr bwMode="auto">
                <a:xfrm>
                  <a:off x="3328" y="3154"/>
                  <a:ext cx="384"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88" name="Rectangle 44"/>
                <p:cNvSpPr>
                  <a:spLocks noChangeArrowheads="1"/>
                </p:cNvSpPr>
                <p:nvPr/>
              </p:nvSpPr>
              <p:spPr bwMode="auto">
                <a:xfrm>
                  <a:off x="2888" y="3154"/>
                  <a:ext cx="440" cy="230"/>
                </a:xfrm>
                <a:prstGeom prst="rect">
                  <a:avLst/>
                </a:prstGeom>
                <a:solidFill>
                  <a:srgbClr val="CCECFF"/>
                </a:solidFill>
                <a:ln w="9525">
                  <a:noFill/>
                  <a:miter lim="800000"/>
                </a:ln>
              </p:spPr>
              <p:txBody>
                <a:bodyPr lIns="0" tIns="0" rIns="0" bIns="0"/>
                <a:lstStyle/>
                <a:p>
                  <a:pPr algn="ct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89" name="Line 45"/>
                <p:cNvSpPr>
                  <a:spLocks noChangeShapeType="1"/>
                </p:cNvSpPr>
                <p:nvPr/>
              </p:nvSpPr>
              <p:spPr bwMode="auto">
                <a:xfrm>
                  <a:off x="2888" y="3154"/>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9290" name="Line 46"/>
                <p:cNvSpPr>
                  <a:spLocks noChangeShapeType="1"/>
                </p:cNvSpPr>
                <p:nvPr/>
              </p:nvSpPr>
              <p:spPr bwMode="auto">
                <a:xfrm>
                  <a:off x="2888" y="3384"/>
                  <a:ext cx="1472" cy="0"/>
                </a:xfrm>
                <a:prstGeom prst="line">
                  <a:avLst/>
                </a:prstGeom>
                <a:noFill/>
                <a:ln w="12700">
                  <a:solidFill>
                    <a:schemeClr val="tx1"/>
                  </a:solidFill>
                  <a:round/>
                </a:ln>
              </p:spPr>
              <p:txBody>
                <a:bodyPr lIns="0" tIns="0" rIns="0" bIns="0">
                  <a:spAutoFit/>
                </a:bodyPr>
                <a:lstStyle/>
                <a:p>
                  <a:endParaRPr lang="zh-CN" altLang="en-US"/>
                </a:p>
              </p:txBody>
            </p:sp>
            <p:sp>
              <p:nvSpPr>
                <p:cNvPr id="9291" name="Line 47"/>
                <p:cNvSpPr>
                  <a:spLocks noChangeShapeType="1"/>
                </p:cNvSpPr>
                <p:nvPr/>
              </p:nvSpPr>
              <p:spPr bwMode="auto">
                <a:xfrm>
                  <a:off x="2888" y="4304"/>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9292" name="Line 48"/>
                <p:cNvSpPr>
                  <a:spLocks noChangeShapeType="1"/>
                </p:cNvSpPr>
                <p:nvPr/>
              </p:nvSpPr>
              <p:spPr bwMode="auto">
                <a:xfrm>
                  <a:off x="2888" y="3154"/>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9293" name="Line 49"/>
                <p:cNvSpPr>
                  <a:spLocks noChangeShapeType="1"/>
                </p:cNvSpPr>
                <p:nvPr/>
              </p:nvSpPr>
              <p:spPr bwMode="auto">
                <a:xfrm>
                  <a:off x="3712" y="3154"/>
                  <a:ext cx="0" cy="1150"/>
                </a:xfrm>
                <a:prstGeom prst="line">
                  <a:avLst/>
                </a:prstGeom>
                <a:noFill/>
                <a:ln w="12700">
                  <a:solidFill>
                    <a:schemeClr val="tx1"/>
                  </a:solidFill>
                  <a:round/>
                </a:ln>
              </p:spPr>
              <p:txBody>
                <a:bodyPr lIns="0" tIns="0" rIns="0" bIns="0">
                  <a:spAutoFit/>
                </a:bodyPr>
                <a:lstStyle/>
                <a:p>
                  <a:endParaRPr lang="zh-CN" altLang="en-US"/>
                </a:p>
              </p:txBody>
            </p:sp>
            <p:sp>
              <p:nvSpPr>
                <p:cNvPr id="9294" name="Line 50"/>
                <p:cNvSpPr>
                  <a:spLocks noChangeShapeType="1"/>
                </p:cNvSpPr>
                <p:nvPr/>
              </p:nvSpPr>
              <p:spPr bwMode="auto">
                <a:xfrm>
                  <a:off x="4360" y="3154"/>
                  <a:ext cx="0" cy="1150"/>
                </a:xfrm>
                <a:prstGeom prst="line">
                  <a:avLst/>
                </a:prstGeom>
                <a:noFill/>
                <a:ln w="28575" cap="sq">
                  <a:solidFill>
                    <a:schemeClr val="tx1"/>
                  </a:solidFill>
                  <a:round/>
                </a:ln>
              </p:spPr>
              <p:txBody>
                <a:bodyPr lIns="0" tIns="0" rIns="0" bIns="0">
                  <a:spAutoFit/>
                </a:bodyPr>
                <a:lstStyle/>
                <a:p>
                  <a:endParaRPr lang="zh-CN" altLang="en-US"/>
                </a:p>
              </p:txBody>
            </p:sp>
          </p:grpSp>
          <p:grpSp>
            <p:nvGrpSpPr>
              <p:cNvPr id="9226" name="Group 51"/>
              <p:cNvGrpSpPr/>
              <p:nvPr/>
            </p:nvGrpSpPr>
            <p:grpSpPr bwMode="auto">
              <a:xfrm>
                <a:off x="525" y="736"/>
                <a:ext cx="3835" cy="2120"/>
                <a:chOff x="525" y="952"/>
                <a:chExt cx="3835" cy="2120"/>
              </a:xfrm>
            </p:grpSpPr>
            <p:graphicFrame>
              <p:nvGraphicFramePr>
                <p:cNvPr id="9218" name="Object 52"/>
                <p:cNvGraphicFramePr>
                  <a:graphicFrameLocks noChangeAspect="1"/>
                </p:cNvGraphicFramePr>
                <p:nvPr/>
              </p:nvGraphicFramePr>
              <p:xfrm>
                <a:off x="3097" y="1641"/>
                <a:ext cx="1038" cy="1374"/>
              </p:xfrm>
              <a:graphic>
                <a:graphicData uri="http://schemas.openxmlformats.org/presentationml/2006/ole">
                  <mc:AlternateContent xmlns:mc="http://schemas.openxmlformats.org/markup-compatibility/2006">
                    <mc:Choice xmlns:v="urn:schemas-microsoft-com:vml" Requires="v">
                      <p:oleObj spid="_x0000_s3" name="BMP 图象" r:id="rId1" imgW="1647825" imgH="2181225" progId="Paint.Picture">
                        <p:embed/>
                      </p:oleObj>
                    </mc:Choice>
                    <mc:Fallback>
                      <p:oleObj name="BMP 图象" r:id="rId1" imgW="1647825" imgH="2181225" progId="Paint.Picture">
                        <p:embed/>
                        <p:pic>
                          <p:nvPicPr>
                            <p:cNvPr id="0" name="Object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 y="1641"/>
                              <a:ext cx="1038" cy="1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3"/>
                <p:cNvGraphicFramePr>
                  <a:graphicFrameLocks noChangeAspect="1"/>
                </p:cNvGraphicFramePr>
                <p:nvPr/>
              </p:nvGraphicFramePr>
              <p:xfrm>
                <a:off x="1213" y="1643"/>
                <a:ext cx="1062" cy="1338"/>
              </p:xfrm>
              <a:graphic>
                <a:graphicData uri="http://schemas.openxmlformats.org/presentationml/2006/ole">
                  <mc:AlternateContent xmlns:mc="http://schemas.openxmlformats.org/markup-compatibility/2006">
                    <mc:Choice xmlns:v="urn:schemas-microsoft-com:vml" Requires="v">
                      <p:oleObj spid="_x0000_s4" name="BMP 图象" r:id="rId3" imgW="1685925" imgH="2124075" progId="Paint.Picture">
                        <p:embed/>
                      </p:oleObj>
                    </mc:Choice>
                    <mc:Fallback>
                      <p:oleObj name="BMP 图象" r:id="rId3" imgW="1685925" imgH="2124075" progId="Paint.Picture">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 y="1643"/>
                              <a:ext cx="1062"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7" name="AutoShape 54"/>
                <p:cNvSpPr>
                  <a:spLocks noChangeArrowheads="1"/>
                </p:cNvSpPr>
                <p:nvPr/>
              </p:nvSpPr>
              <p:spPr bwMode="auto">
                <a:xfrm>
                  <a:off x="1048" y="960"/>
                  <a:ext cx="1464" cy="211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9228" name="Rectangle 55"/>
                <p:cNvSpPr>
                  <a:spLocks noChangeArrowheads="1"/>
                </p:cNvSpPr>
                <p:nvPr/>
              </p:nvSpPr>
              <p:spPr bwMode="auto">
                <a:xfrm>
                  <a:off x="2056" y="1437"/>
                  <a:ext cx="24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9229" name="Line 56"/>
                <p:cNvSpPr>
                  <a:spLocks noChangeShapeType="1"/>
                </p:cNvSpPr>
                <p:nvPr/>
              </p:nvSpPr>
              <p:spPr bwMode="auto">
                <a:xfrm>
                  <a:off x="2128" y="1488"/>
                  <a:ext cx="128" cy="0"/>
                </a:xfrm>
                <a:prstGeom prst="line">
                  <a:avLst/>
                </a:prstGeom>
                <a:noFill/>
                <a:ln w="19050">
                  <a:solidFill>
                    <a:schemeClr val="tx1"/>
                  </a:solidFill>
                  <a:round/>
                </a:ln>
              </p:spPr>
              <p:txBody>
                <a:bodyPr>
                  <a:spAutoFit/>
                </a:bodyPr>
                <a:lstStyle/>
                <a:p>
                  <a:endParaRPr lang="zh-CN" altLang="en-US"/>
                </a:p>
              </p:txBody>
            </p:sp>
            <p:sp>
              <p:nvSpPr>
                <p:cNvPr id="9230" name="Rectangle 57"/>
                <p:cNvSpPr>
                  <a:spLocks noChangeArrowheads="1"/>
                </p:cNvSpPr>
                <p:nvPr/>
              </p:nvSpPr>
              <p:spPr bwMode="auto">
                <a:xfrm>
                  <a:off x="1233" y="1437"/>
                  <a:ext cx="248"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9231" name="Rectangle 58"/>
                <p:cNvSpPr>
                  <a:spLocks noChangeArrowheads="1"/>
                </p:cNvSpPr>
                <p:nvPr/>
              </p:nvSpPr>
              <p:spPr bwMode="auto">
                <a:xfrm>
                  <a:off x="1183" y="2773"/>
                  <a:ext cx="308"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32" name="Rectangle 59"/>
                <p:cNvSpPr>
                  <a:spLocks noChangeArrowheads="1"/>
                </p:cNvSpPr>
                <p:nvPr/>
              </p:nvSpPr>
              <p:spPr bwMode="auto">
                <a:xfrm>
                  <a:off x="2064" y="2765"/>
                  <a:ext cx="327"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33" name="Line 60"/>
                <p:cNvSpPr>
                  <a:spLocks noChangeShapeType="1"/>
                </p:cNvSpPr>
                <p:nvPr/>
              </p:nvSpPr>
              <p:spPr bwMode="auto">
                <a:xfrm>
                  <a:off x="1232" y="2816"/>
                  <a:ext cx="128" cy="0"/>
                </a:xfrm>
                <a:prstGeom prst="line">
                  <a:avLst/>
                </a:prstGeom>
                <a:noFill/>
                <a:ln w="38100">
                  <a:solidFill>
                    <a:srgbClr val="FF3300"/>
                  </a:solidFill>
                  <a:round/>
                </a:ln>
              </p:spPr>
              <p:txBody>
                <a:bodyPr>
                  <a:spAutoFit/>
                </a:bodyPr>
                <a:lstStyle/>
                <a:p>
                  <a:endParaRPr lang="zh-CN" altLang="en-US"/>
                </a:p>
              </p:txBody>
            </p:sp>
            <p:sp>
              <p:nvSpPr>
                <p:cNvPr id="9234" name="Line 61"/>
                <p:cNvSpPr>
                  <a:spLocks noChangeShapeType="1"/>
                </p:cNvSpPr>
                <p:nvPr/>
              </p:nvSpPr>
              <p:spPr bwMode="auto">
                <a:xfrm>
                  <a:off x="2120" y="2808"/>
                  <a:ext cx="128" cy="0"/>
                </a:xfrm>
                <a:prstGeom prst="line">
                  <a:avLst/>
                </a:prstGeom>
                <a:noFill/>
                <a:ln w="38100">
                  <a:solidFill>
                    <a:srgbClr val="FF3300"/>
                  </a:solidFill>
                  <a:round/>
                </a:ln>
              </p:spPr>
              <p:txBody>
                <a:bodyPr>
                  <a:spAutoFit/>
                </a:bodyPr>
                <a:lstStyle/>
                <a:p>
                  <a:endParaRPr lang="zh-CN" altLang="en-US"/>
                </a:p>
              </p:txBody>
            </p:sp>
            <p:sp>
              <p:nvSpPr>
                <p:cNvPr id="9235" name="Rectangle 62"/>
                <p:cNvSpPr>
                  <a:spLocks noChangeArrowheads="1"/>
                </p:cNvSpPr>
                <p:nvPr/>
              </p:nvSpPr>
              <p:spPr bwMode="auto">
                <a:xfrm>
                  <a:off x="1361" y="2365"/>
                  <a:ext cx="218"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9236" name="Rectangle 63"/>
                <p:cNvSpPr>
                  <a:spLocks noChangeArrowheads="1"/>
                </p:cNvSpPr>
                <p:nvPr/>
              </p:nvSpPr>
              <p:spPr bwMode="auto">
                <a:xfrm>
                  <a:off x="1937" y="2365"/>
                  <a:ext cx="24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9237" name="AutoShape 64"/>
                <p:cNvSpPr>
                  <a:spLocks noChangeArrowheads="1"/>
                </p:cNvSpPr>
                <p:nvPr/>
              </p:nvSpPr>
              <p:spPr bwMode="auto">
                <a:xfrm>
                  <a:off x="2904" y="952"/>
                  <a:ext cx="1456" cy="2120"/>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9238" name="Rectangle 65"/>
                <p:cNvSpPr>
                  <a:spLocks noChangeArrowheads="1"/>
                </p:cNvSpPr>
                <p:nvPr/>
              </p:nvSpPr>
              <p:spPr bwMode="auto">
                <a:xfrm>
                  <a:off x="3913" y="1437"/>
                  <a:ext cx="248"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9239" name="Line 66"/>
                <p:cNvSpPr>
                  <a:spLocks noChangeShapeType="1"/>
                </p:cNvSpPr>
                <p:nvPr/>
              </p:nvSpPr>
              <p:spPr bwMode="auto">
                <a:xfrm>
                  <a:off x="3984" y="1488"/>
                  <a:ext cx="128" cy="0"/>
                </a:xfrm>
                <a:prstGeom prst="line">
                  <a:avLst/>
                </a:prstGeom>
                <a:noFill/>
                <a:ln w="19050">
                  <a:solidFill>
                    <a:schemeClr val="tx1"/>
                  </a:solidFill>
                  <a:round/>
                </a:ln>
              </p:spPr>
              <p:txBody>
                <a:bodyPr>
                  <a:spAutoFit/>
                </a:bodyPr>
                <a:lstStyle/>
                <a:p>
                  <a:endParaRPr lang="zh-CN" altLang="en-US"/>
                </a:p>
              </p:txBody>
            </p:sp>
            <p:sp>
              <p:nvSpPr>
                <p:cNvPr id="9240" name="Rectangle 67"/>
                <p:cNvSpPr>
                  <a:spLocks noChangeArrowheads="1"/>
                </p:cNvSpPr>
                <p:nvPr/>
              </p:nvSpPr>
              <p:spPr bwMode="auto">
                <a:xfrm>
                  <a:off x="3087" y="1437"/>
                  <a:ext cx="248"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9241" name="Rectangle 68"/>
                <p:cNvSpPr>
                  <a:spLocks noChangeArrowheads="1"/>
                </p:cNvSpPr>
                <p:nvPr/>
              </p:nvSpPr>
              <p:spPr bwMode="auto">
                <a:xfrm>
                  <a:off x="3040" y="2773"/>
                  <a:ext cx="308"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42" name="Rectangle 69"/>
                <p:cNvSpPr>
                  <a:spLocks noChangeArrowheads="1"/>
                </p:cNvSpPr>
                <p:nvPr/>
              </p:nvSpPr>
              <p:spPr bwMode="auto">
                <a:xfrm>
                  <a:off x="3921" y="2765"/>
                  <a:ext cx="327"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9243" name="Rectangle 70"/>
                <p:cNvSpPr>
                  <a:spLocks noChangeArrowheads="1"/>
                </p:cNvSpPr>
                <p:nvPr/>
              </p:nvSpPr>
              <p:spPr bwMode="auto">
                <a:xfrm>
                  <a:off x="3218" y="2365"/>
                  <a:ext cx="217"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9244" name="Rectangle 71"/>
                <p:cNvSpPr>
                  <a:spLocks noChangeArrowheads="1"/>
                </p:cNvSpPr>
                <p:nvPr/>
              </p:nvSpPr>
              <p:spPr bwMode="auto">
                <a:xfrm>
                  <a:off x="3793" y="2365"/>
                  <a:ext cx="24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9245" name="Rectangle 72" descr="窄竖线"/>
                <p:cNvSpPr>
                  <a:spLocks noChangeArrowheads="1"/>
                </p:cNvSpPr>
                <p:nvPr/>
              </p:nvSpPr>
              <p:spPr bwMode="auto">
                <a:xfrm>
                  <a:off x="525" y="1024"/>
                  <a:ext cx="339" cy="1941"/>
                </a:xfrm>
                <a:prstGeom prst="rect">
                  <a:avLst/>
                </a:prstGeom>
                <a:pattFill prst="narVert">
                  <a:fgClr>
                    <a:srgbClr val="00CC00"/>
                  </a:fgClr>
                  <a:bgClr>
                    <a:srgbClr val="FFFFFF"/>
                  </a:bgClr>
                </a:pattFill>
                <a:ln w="9525">
                  <a:noFill/>
                  <a:miter lim="800000"/>
                </a:ln>
              </p:spPr>
              <p:txBody>
                <a:bodyPr>
                  <a:spAutoFit/>
                </a:bodyPr>
                <a:lstStyle/>
                <a:p>
                  <a:pPr>
                    <a:spcBef>
                      <a:spcPct val="100000"/>
                    </a:spcBef>
                  </a:pPr>
                  <a:r>
                    <a:rPr kumimoji="1" lang="zh-CN" altLang="en-US" sz="2800" b="1">
                      <a:latin typeface="Times New Roman" panose="02020603050405020304" pitchFamily="18" charset="0"/>
                    </a:rPr>
                    <a:t>逻</a:t>
                  </a:r>
                  <a:endParaRPr kumimoji="1" lang="zh-CN" altLang="en-US" sz="2800" b="1">
                    <a:latin typeface="Times New Roman" panose="02020603050405020304" pitchFamily="18" charset="0"/>
                  </a:endParaRPr>
                </a:p>
                <a:p>
                  <a:pPr>
                    <a:spcBef>
                      <a:spcPct val="100000"/>
                    </a:spcBef>
                  </a:pPr>
                  <a:r>
                    <a:rPr kumimoji="1" lang="zh-CN" altLang="en-US" sz="2800" b="1">
                      <a:latin typeface="Times New Roman" panose="02020603050405020304" pitchFamily="18" charset="0"/>
                    </a:rPr>
                    <a:t>辑</a:t>
                  </a:r>
                  <a:endParaRPr kumimoji="1" lang="zh-CN" altLang="en-US" sz="2800" b="1">
                    <a:latin typeface="Times New Roman" panose="02020603050405020304" pitchFamily="18" charset="0"/>
                  </a:endParaRPr>
                </a:p>
                <a:p>
                  <a:pPr>
                    <a:spcBef>
                      <a:spcPct val="100000"/>
                    </a:spcBef>
                  </a:pPr>
                  <a:r>
                    <a:rPr kumimoji="1" lang="zh-CN" altLang="en-US" sz="2800" b="1">
                      <a:latin typeface="Times New Roman" panose="02020603050405020304" pitchFamily="18" charset="0"/>
                    </a:rPr>
                    <a:t>符</a:t>
                  </a:r>
                  <a:endParaRPr kumimoji="1" lang="zh-CN" altLang="en-US" sz="2800" b="1">
                    <a:latin typeface="Times New Roman" panose="02020603050405020304" pitchFamily="18" charset="0"/>
                  </a:endParaRPr>
                </a:p>
                <a:p>
                  <a:pPr>
                    <a:spcBef>
                      <a:spcPct val="100000"/>
                    </a:spcBef>
                  </a:pPr>
                  <a:r>
                    <a:rPr kumimoji="1" lang="zh-CN" altLang="en-US" sz="2800" b="1">
                      <a:latin typeface="Times New Roman" panose="02020603050405020304" pitchFamily="18" charset="0"/>
                    </a:rPr>
                    <a:t>号</a:t>
                  </a:r>
                  <a:endParaRPr kumimoji="1" lang="zh-CN" altLang="en-US" sz="2800" b="1" baseline="-25000">
                    <a:solidFill>
                      <a:srgbClr val="FF3300"/>
                    </a:solidFill>
                    <a:latin typeface="Times New Roman" panose="02020603050405020304" pitchFamily="18" charset="0"/>
                  </a:endParaRPr>
                </a:p>
              </p:txBody>
            </p:sp>
            <p:sp>
              <p:nvSpPr>
                <p:cNvPr id="9246" name="Oval 73"/>
                <p:cNvSpPr>
                  <a:spLocks noChangeArrowheads="1"/>
                </p:cNvSpPr>
                <p:nvPr/>
              </p:nvSpPr>
              <p:spPr bwMode="auto">
                <a:xfrm>
                  <a:off x="1432" y="2640"/>
                  <a:ext cx="56" cy="56"/>
                </a:xfrm>
                <a:prstGeom prst="ellipse">
                  <a:avLst/>
                </a:prstGeom>
                <a:noFill/>
                <a:ln w="38100">
                  <a:solidFill>
                    <a:srgbClr val="FF3300"/>
                  </a:solidFill>
                  <a:round/>
                </a:ln>
              </p:spPr>
              <p:txBody>
                <a:bodyPr wrap="none" anchor="ctr">
                  <a:spAutoFit/>
                </a:bodyPr>
                <a:lstStyle/>
                <a:p>
                  <a:endParaRPr lang="zh-CN" altLang="en-US"/>
                </a:p>
              </p:txBody>
            </p:sp>
            <p:sp>
              <p:nvSpPr>
                <p:cNvPr id="9247" name="Oval 74"/>
                <p:cNvSpPr>
                  <a:spLocks noChangeArrowheads="1"/>
                </p:cNvSpPr>
                <p:nvPr/>
              </p:nvSpPr>
              <p:spPr bwMode="auto">
                <a:xfrm>
                  <a:off x="2040" y="2640"/>
                  <a:ext cx="56" cy="56"/>
                </a:xfrm>
                <a:prstGeom prst="ellipse">
                  <a:avLst/>
                </a:prstGeom>
                <a:noFill/>
                <a:ln w="38100">
                  <a:solidFill>
                    <a:srgbClr val="FF3300"/>
                  </a:solidFill>
                  <a:round/>
                </a:ln>
              </p:spPr>
              <p:txBody>
                <a:bodyPr wrap="none" anchor="ctr">
                  <a:spAutoFit/>
                </a:bodyPr>
                <a:lstStyle/>
                <a:p>
                  <a:endParaRPr lang="zh-CN" altLang="en-US"/>
                </a:p>
              </p:txBody>
            </p:sp>
            <p:sp>
              <p:nvSpPr>
                <p:cNvPr id="9248" name="Rectangle 75"/>
                <p:cNvSpPr>
                  <a:spLocks noChangeArrowheads="1"/>
                </p:cNvSpPr>
                <p:nvPr/>
              </p:nvSpPr>
              <p:spPr bwMode="auto">
                <a:xfrm>
                  <a:off x="1216" y="1000"/>
                  <a:ext cx="1163" cy="460"/>
                </a:xfrm>
                <a:prstGeom prst="rect">
                  <a:avLst/>
                </a:prstGeom>
                <a:solidFill>
                  <a:srgbClr val="00CC99">
                    <a:alpha val="50195"/>
                  </a:srgbClr>
                </a:solidFill>
                <a:ln w="9525">
                  <a:noFill/>
                  <a:miter lim="800000"/>
                </a:ln>
              </p:spPr>
              <p:txBody>
                <a:bodyPr lIns="0" tIns="0" rIns="0" bIns="0">
                  <a:spAutoFit/>
                </a:bodyPr>
                <a:lstStyle/>
                <a:p>
                  <a:pPr algn="ctr"/>
                  <a:r>
                    <a:rPr kumimoji="1" lang="zh-CN" altLang="en-US" sz="2400" b="1">
                      <a:latin typeface="Times New Roman" panose="02020603050405020304" pitchFamily="18" charset="0"/>
                    </a:rPr>
                    <a:t>置 </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、置</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信号</a:t>
                  </a:r>
                  <a:r>
                    <a:rPr kumimoji="1" lang="zh-CN" altLang="en-US" sz="2400" b="1">
                      <a:solidFill>
                        <a:srgbClr val="FF3300"/>
                      </a:solidFill>
                      <a:latin typeface="Times New Roman" panose="02020603050405020304" pitchFamily="18" charset="0"/>
                    </a:rPr>
                    <a:t>低电平有效</a:t>
                  </a:r>
                  <a:endParaRPr kumimoji="1" lang="zh-CN" altLang="en-US" sz="2400" b="1" baseline="-25000">
                    <a:solidFill>
                      <a:srgbClr val="FF3300"/>
                    </a:solidFill>
                    <a:latin typeface="Times New Roman" panose="02020603050405020304" pitchFamily="18" charset="0"/>
                  </a:endParaRPr>
                </a:p>
              </p:txBody>
            </p:sp>
            <p:sp>
              <p:nvSpPr>
                <p:cNvPr id="9249" name="Rectangle 76"/>
                <p:cNvSpPr>
                  <a:spLocks noChangeArrowheads="1"/>
                </p:cNvSpPr>
                <p:nvPr/>
              </p:nvSpPr>
              <p:spPr bwMode="auto">
                <a:xfrm>
                  <a:off x="3024" y="1000"/>
                  <a:ext cx="1163" cy="460"/>
                </a:xfrm>
                <a:prstGeom prst="rect">
                  <a:avLst/>
                </a:prstGeom>
                <a:solidFill>
                  <a:srgbClr val="00CC99">
                    <a:alpha val="50195"/>
                  </a:srgbClr>
                </a:solidFill>
                <a:ln w="9525">
                  <a:noFill/>
                  <a:miter lim="800000"/>
                </a:ln>
              </p:spPr>
              <p:txBody>
                <a:bodyPr lIns="0" tIns="0" rIns="0" bIns="0">
                  <a:spAutoFit/>
                </a:bodyPr>
                <a:lstStyle/>
                <a:p>
                  <a:pPr algn="ctr"/>
                  <a:r>
                    <a:rPr kumimoji="1" lang="zh-CN" altLang="en-US" sz="2400" b="1">
                      <a:latin typeface="Times New Roman" panose="02020603050405020304" pitchFamily="18" charset="0"/>
                    </a:rPr>
                    <a:t>置 </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、置</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信号</a:t>
                  </a:r>
                  <a:r>
                    <a:rPr kumimoji="1" lang="zh-CN" altLang="en-US" sz="2400" b="1">
                      <a:solidFill>
                        <a:srgbClr val="FF3300"/>
                      </a:solidFill>
                      <a:latin typeface="Times New Roman" panose="02020603050405020304" pitchFamily="18" charset="0"/>
                    </a:rPr>
                    <a:t>高电平有效</a:t>
                  </a:r>
                  <a:endParaRPr kumimoji="1" lang="zh-CN" altLang="en-US" sz="2400" b="1" baseline="-25000">
                    <a:solidFill>
                      <a:srgbClr val="FF3300"/>
                    </a:solidFill>
                    <a:latin typeface="Times New Roman" panose="02020603050405020304" pitchFamily="18" charset="0"/>
                  </a:endParaRPr>
                </a:p>
              </p:txBody>
            </p:sp>
          </p:grpSp>
        </p:grpSp>
        <p:sp>
          <p:nvSpPr>
            <p:cNvPr id="9223" name="AutoShape 77"/>
            <p:cNvSpPr>
              <a:spLocks noChangeArrowheads="1"/>
            </p:cNvSpPr>
            <p:nvPr/>
          </p:nvSpPr>
          <p:spPr bwMode="auto">
            <a:xfrm>
              <a:off x="4442" y="1184"/>
              <a:ext cx="858" cy="717"/>
            </a:xfrm>
            <a:prstGeom prst="irregularSeal1">
              <a:avLst/>
            </a:prstGeom>
            <a:solidFill>
              <a:srgbClr val="FFCCFF">
                <a:alpha val="50195"/>
              </a:srgbClr>
            </a:solidFill>
            <a:ln w="9525">
              <a:solidFill>
                <a:schemeClr val="tx1"/>
              </a:solidFill>
              <a:miter lim="800000"/>
            </a:ln>
          </p:spPr>
          <p:txBody>
            <a:bodyPr anchor="ctr">
              <a:spAutoFit/>
            </a:bodyPr>
            <a:lstStyle/>
            <a:p>
              <a:pPr algn="ctr" fontAlgn="t">
                <a:spcBef>
                  <a:spcPct val="50000"/>
                </a:spcBef>
              </a:pPr>
              <a:r>
                <a:rPr kumimoji="1" lang="zh-CN" altLang="en-US" sz="2400" b="1">
                  <a:solidFill>
                    <a:srgbClr val="FF3300"/>
                  </a:solidFill>
                  <a:latin typeface="Times New Roman" panose="02020603050405020304" pitchFamily="18" charset="0"/>
                </a:rPr>
                <a:t>注意</a:t>
              </a:r>
              <a:endParaRPr kumimoji="1" lang="zh-CN" altLang="en-US" sz="2400" b="1">
                <a:solidFill>
                  <a:srgbClr val="FF3300"/>
                </a:solidFill>
                <a:latin typeface="Times New Roman" panose="02020603050405020304" pitchFamily="18" charset="0"/>
              </a:endParaRPr>
            </a:p>
          </p:txBody>
        </p:sp>
        <p:sp>
          <p:nvSpPr>
            <p:cNvPr id="9224" name="Rectangle 78"/>
            <p:cNvSpPr>
              <a:spLocks noChangeArrowheads="1"/>
            </p:cNvSpPr>
            <p:nvPr/>
          </p:nvSpPr>
          <p:spPr bwMode="auto">
            <a:xfrm>
              <a:off x="4272" y="1948"/>
              <a:ext cx="1233" cy="926"/>
            </a:xfrm>
            <a:prstGeom prst="rect">
              <a:avLst/>
            </a:prstGeom>
            <a:solidFill>
              <a:srgbClr val="CCCCFF"/>
            </a:solidFill>
            <a:ln w="9525">
              <a:solidFill>
                <a:srgbClr val="FF99FF"/>
              </a:solidFill>
              <a:miter lim="800000"/>
            </a:ln>
          </p:spPr>
          <p:txBody>
            <a:bodyPr lIns="0" tIns="0" rIns="0" bIns="0">
              <a:spAutoFit/>
            </a:bodyPr>
            <a:lstStyle/>
            <a:p>
              <a:r>
                <a:rPr kumimoji="1" lang="zh-CN" altLang="en-US" sz="2400" b="1">
                  <a:latin typeface="Times New Roman" panose="02020603050405020304" pitchFamily="18" charset="0"/>
                </a:rPr>
                <a:t>　　弄清输入信号是低电平有效还是高电平有效。</a:t>
              </a:r>
              <a:endParaRPr kumimoji="1" lang="zh-CN" altLang="en-US" sz="2400" b="1" baseline="-25000">
                <a:solidFill>
                  <a:srgbClr val="FF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3500" y="1125538"/>
            <a:ext cx="9080500" cy="3659187"/>
            <a:chOff x="40" y="706"/>
            <a:chExt cx="5264" cy="2305"/>
          </a:xfrm>
        </p:grpSpPr>
        <p:sp>
          <p:nvSpPr>
            <p:cNvPr id="55299" name="Rectangle 3"/>
            <p:cNvSpPr>
              <a:spLocks noChangeArrowheads="1"/>
            </p:cNvSpPr>
            <p:nvPr/>
          </p:nvSpPr>
          <p:spPr bwMode="auto">
            <a:xfrm>
              <a:off x="40" y="706"/>
              <a:ext cx="4116" cy="365"/>
            </a:xfrm>
            <a:prstGeom prst="rect">
              <a:avLst/>
            </a:prstGeom>
            <a:noFill/>
            <a:ln w="9525">
              <a:noFill/>
              <a:miter lim="800000"/>
            </a:ln>
          </p:spPr>
          <p:txBody>
            <a:bodyPr>
              <a:spAutoFit/>
            </a:bodyP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三</a:t>
              </a:r>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基本</a:t>
              </a:r>
              <a:r>
                <a:rPr kumimoji="1" lang="zh-CN" altLang="en-US" sz="3200" b="1" dirty="0">
                  <a:solidFill>
                    <a:srgbClr val="0033CC"/>
                  </a:solidFill>
                  <a:latin typeface="Times New Roman" panose="02020603050405020304" pitchFamily="18" charset="0"/>
                </a:rPr>
                <a:t> </a:t>
              </a:r>
              <a:r>
                <a:rPr kumimoji="1" lang="en-US" altLang="zh-CN" sz="3200" b="1" i="1" dirty="0">
                  <a:solidFill>
                    <a:srgbClr val="0033CC"/>
                  </a:solidFill>
                  <a:latin typeface="Times New Roman" panose="02020603050405020304" pitchFamily="18" charset="0"/>
                </a:rPr>
                <a:t>SR </a:t>
              </a:r>
              <a:r>
                <a:rPr kumimoji="1" lang="zh-CN" altLang="en-US" sz="3200" b="1" dirty="0">
                  <a:solidFill>
                    <a:srgbClr val="0033CC"/>
                  </a:solidFill>
                  <a:latin typeface="宋体" panose="02010600030101010101" pitchFamily="2" charset="-122"/>
                </a:rPr>
                <a:t>锁存器的优缺点 </a:t>
              </a:r>
              <a:endParaRPr kumimoji="1" lang="zh-CN" altLang="en-US" sz="3200" b="1" dirty="0">
                <a:solidFill>
                  <a:srgbClr val="0033CC"/>
                </a:solidFill>
                <a:latin typeface="宋体" panose="02010600030101010101" pitchFamily="2" charset="-122"/>
              </a:endParaRPr>
            </a:p>
          </p:txBody>
        </p:sp>
        <p:sp>
          <p:nvSpPr>
            <p:cNvPr id="55300" name="Rectangle 4"/>
            <p:cNvSpPr>
              <a:spLocks noChangeArrowheads="1"/>
            </p:cNvSpPr>
            <p:nvPr/>
          </p:nvSpPr>
          <p:spPr bwMode="auto">
            <a:xfrm>
              <a:off x="560" y="1507"/>
              <a:ext cx="539" cy="288"/>
            </a:xfrm>
            <a:prstGeom prst="rect">
              <a:avLst/>
            </a:prstGeom>
            <a:solidFill>
              <a:srgbClr val="00CC00">
                <a:alpha val="50195"/>
              </a:srgbClr>
            </a:solidFill>
            <a:ln w="9525">
              <a:noFill/>
              <a:miter lim="800000"/>
            </a:ln>
          </p:spPr>
          <p:txBody>
            <a:bodyPr lIns="90000" tIns="46800" rIns="90000" bIns="46800">
              <a:spAutoFit/>
            </a:bodyPr>
            <a:lstStyle/>
            <a:p>
              <a:r>
                <a:rPr kumimoji="1" lang="zh-CN" altLang="en-US" sz="2400" b="1" dirty="0">
                  <a:latin typeface="Times New Roman" panose="02020603050405020304" pitchFamily="18" charset="0"/>
                </a:rPr>
                <a:t>优点</a:t>
              </a:r>
              <a:endParaRPr kumimoji="1" lang="zh-CN" altLang="en-US" sz="2400" b="1" baseline="-25000" dirty="0">
                <a:solidFill>
                  <a:srgbClr val="FF3300"/>
                </a:solidFill>
                <a:latin typeface="Times New Roman" panose="02020603050405020304" pitchFamily="18" charset="0"/>
              </a:endParaRPr>
            </a:p>
          </p:txBody>
        </p:sp>
        <p:sp>
          <p:nvSpPr>
            <p:cNvPr id="55301" name="Rectangle 5"/>
            <p:cNvSpPr>
              <a:spLocks noChangeArrowheads="1"/>
            </p:cNvSpPr>
            <p:nvPr/>
          </p:nvSpPr>
          <p:spPr bwMode="auto">
            <a:xfrm>
              <a:off x="560" y="2171"/>
              <a:ext cx="539" cy="288"/>
            </a:xfrm>
            <a:prstGeom prst="rect">
              <a:avLst/>
            </a:prstGeom>
            <a:solidFill>
              <a:srgbClr val="00CC00">
                <a:alpha val="50195"/>
              </a:srgbClr>
            </a:solidFill>
            <a:ln w="9525">
              <a:noFill/>
              <a:miter lim="800000"/>
            </a:ln>
          </p:spPr>
          <p:txBody>
            <a:bodyPr lIns="90000" tIns="46800" rIns="90000" bIns="46800">
              <a:spAutoFit/>
            </a:bodyPr>
            <a:lstStyle/>
            <a:p>
              <a:r>
                <a:rPr kumimoji="1" lang="zh-CN" altLang="en-US" sz="2400" b="1" dirty="0">
                  <a:latin typeface="Times New Roman" panose="02020603050405020304" pitchFamily="18" charset="0"/>
                </a:rPr>
                <a:t>缺点</a:t>
              </a:r>
              <a:endParaRPr kumimoji="1" lang="zh-CN" altLang="en-US" sz="2400" b="1" baseline="-25000" dirty="0">
                <a:solidFill>
                  <a:srgbClr val="FF3300"/>
                </a:solidFill>
                <a:latin typeface="Times New Roman" panose="02020603050405020304" pitchFamily="18" charset="0"/>
              </a:endParaRPr>
            </a:p>
          </p:txBody>
        </p:sp>
        <p:sp>
          <p:nvSpPr>
            <p:cNvPr id="55302" name="Rectangle 6"/>
            <p:cNvSpPr>
              <a:spLocks noChangeArrowheads="1"/>
            </p:cNvSpPr>
            <p:nvPr/>
          </p:nvSpPr>
          <p:spPr bwMode="auto">
            <a:xfrm>
              <a:off x="1232" y="1507"/>
              <a:ext cx="3263" cy="288"/>
            </a:xfrm>
            <a:prstGeom prst="rect">
              <a:avLst/>
            </a:prstGeom>
            <a:solidFill>
              <a:srgbClr val="CCCCFF">
                <a:alpha val="50195"/>
              </a:srgbClr>
            </a:solidFill>
            <a:ln w="9525">
              <a:noFill/>
              <a:miter lim="800000"/>
            </a:ln>
          </p:spPr>
          <p:txBody>
            <a:bodyPr lIns="90000" tIns="46800" rIns="90000" bIns="46800">
              <a:spAutoFit/>
            </a:bodyPr>
            <a:lstStyle/>
            <a:p>
              <a:r>
                <a:rPr kumimoji="1" lang="zh-CN" altLang="en-US" sz="2400" b="1" dirty="0">
                  <a:latin typeface="Times New Roman" panose="02020603050405020304" pitchFamily="18" charset="0"/>
                </a:rPr>
                <a:t>电路简单，是构成各种锁存器的基础。 </a:t>
              </a:r>
              <a:endParaRPr kumimoji="1" lang="zh-CN" altLang="en-US" sz="2400" b="1" dirty="0">
                <a:latin typeface="Times New Roman" panose="02020603050405020304" pitchFamily="18" charset="0"/>
              </a:endParaRPr>
            </a:p>
          </p:txBody>
        </p:sp>
        <p:sp>
          <p:nvSpPr>
            <p:cNvPr id="55303" name="Rectangle 7"/>
            <p:cNvSpPr>
              <a:spLocks noChangeArrowheads="1"/>
            </p:cNvSpPr>
            <p:nvPr/>
          </p:nvSpPr>
          <p:spPr bwMode="auto">
            <a:xfrm>
              <a:off x="1240" y="2179"/>
              <a:ext cx="4064" cy="288"/>
            </a:xfrm>
            <a:prstGeom prst="rect">
              <a:avLst/>
            </a:prstGeom>
            <a:solidFill>
              <a:srgbClr val="CCCCFF">
                <a:alpha val="50195"/>
              </a:srgbClr>
            </a:solidFill>
            <a:ln w="9525">
              <a:noFill/>
              <a:miter lim="800000"/>
            </a:ln>
          </p:spPr>
          <p:txBody>
            <a:bodyPr lIns="90000" tIns="46800" rIns="90000" bIns="46800">
              <a:spAutoFit/>
            </a:bodyPr>
            <a:lstStyle/>
            <a:p>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输出受输入信号直接控制，不能定时控制。 </a:t>
              </a:r>
              <a:endParaRPr kumimoji="1" lang="zh-CN" altLang="en-US" sz="2400" b="1" dirty="0">
                <a:latin typeface="Times New Roman" panose="02020603050405020304" pitchFamily="18" charset="0"/>
              </a:endParaRPr>
            </a:p>
          </p:txBody>
        </p:sp>
        <p:sp>
          <p:nvSpPr>
            <p:cNvPr id="55304" name="Rectangle 8"/>
            <p:cNvSpPr>
              <a:spLocks noChangeArrowheads="1"/>
            </p:cNvSpPr>
            <p:nvPr/>
          </p:nvSpPr>
          <p:spPr bwMode="auto">
            <a:xfrm>
              <a:off x="1240" y="2723"/>
              <a:ext cx="1520" cy="288"/>
            </a:xfrm>
            <a:prstGeom prst="rect">
              <a:avLst/>
            </a:prstGeom>
            <a:solidFill>
              <a:srgbClr val="CCCCFF">
                <a:alpha val="50195"/>
              </a:srgbClr>
            </a:solidFill>
            <a:ln w="9525">
              <a:noFill/>
              <a:miter lim="800000"/>
            </a:ln>
          </p:spPr>
          <p:txBody>
            <a:bodyPr lIns="90000" tIns="46800" rIns="90000" bIns="46800">
              <a:spAutoFit/>
            </a:bodyPr>
            <a:lstStyle/>
            <a:p>
              <a:r>
                <a:rPr kumimoji="1" lang="en-US" altLang="zh-CN" sz="2400" b="1" dirty="0">
                  <a:latin typeface="Times New Roman" panose="02020603050405020304" pitchFamily="18" charset="0"/>
                </a:rPr>
                <a:t>2. </a:t>
              </a:r>
              <a:r>
                <a:rPr kumimoji="1" lang="zh-CN" altLang="en-US" sz="2400" b="1" dirty="0">
                  <a:latin typeface="Times New Roman" panose="02020603050405020304" pitchFamily="18" charset="0"/>
                </a:rPr>
                <a:t>有约束条件。 </a:t>
              </a:r>
              <a:endParaRPr kumimoji="1" lang="zh-CN" altLang="en-US" sz="24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49250" y="774700"/>
            <a:ext cx="4078288" cy="609600"/>
          </a:xfrm>
        </p:spPr>
        <p:txBody>
          <a:bodyPr/>
          <a:lstStyle/>
          <a:p>
            <a:pPr algn="l" eaLnBrk="1" hangingPunct="1"/>
            <a:r>
              <a:rPr lang="zh-CN" altLang="en-US" sz="3600" b="1" dirty="0">
                <a:solidFill>
                  <a:srgbClr val="FF3300"/>
                </a:solidFill>
                <a:ea typeface="楷体_GB2312" pitchFamily="49" charset="-122"/>
              </a:rPr>
              <a:t>三、门控</a:t>
            </a:r>
            <a:r>
              <a:rPr lang="en-US" altLang="zh-CN" sz="3600" b="1" dirty="0">
                <a:solidFill>
                  <a:srgbClr val="FF3300"/>
                </a:solidFill>
                <a:ea typeface="楷体_GB2312" pitchFamily="49" charset="-122"/>
              </a:rPr>
              <a:t>SR</a:t>
            </a:r>
            <a:r>
              <a:rPr lang="zh-CN" altLang="en-US" sz="3600" b="1" dirty="0">
                <a:solidFill>
                  <a:srgbClr val="FF3300"/>
                </a:solidFill>
                <a:ea typeface="楷体_GB2312" pitchFamily="49" charset="-122"/>
              </a:rPr>
              <a:t>锁存器</a:t>
            </a:r>
            <a:r>
              <a:rPr lang="zh-CN" altLang="en-US" dirty="0"/>
              <a:t> </a:t>
            </a:r>
            <a:endParaRPr lang="zh-CN" altLang="en-US" dirty="0"/>
          </a:p>
        </p:txBody>
      </p:sp>
      <p:sp>
        <p:nvSpPr>
          <p:cNvPr id="19460" name="Rectangle 4"/>
          <p:cNvSpPr>
            <a:spLocks noChangeArrowheads="1"/>
          </p:cNvSpPr>
          <p:nvPr/>
        </p:nvSpPr>
        <p:spPr bwMode="auto">
          <a:xfrm>
            <a:off x="755650" y="1739900"/>
            <a:ext cx="7731125" cy="1187450"/>
          </a:xfrm>
          <a:prstGeom prst="rect">
            <a:avLst/>
          </a:prstGeom>
          <a:noFill/>
          <a:ln w="9525">
            <a:noFill/>
            <a:miter lim="800000"/>
          </a:ln>
        </p:spPr>
        <p:txBody>
          <a:bodyPr>
            <a:spAutoFit/>
          </a:bodyPr>
          <a:lstStyle/>
          <a:p>
            <a:pPr marL="457200" indent="-457200">
              <a:spcBef>
                <a:spcPct val="20000"/>
              </a:spcBef>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有时候锁存器的工作状态不仅要由输入信号决定，而且要求在一定的控制信号下工作。为此，需要增加一个</a:t>
            </a:r>
            <a:r>
              <a:rPr kumimoji="1" lang="zh-CN" altLang="en-US" sz="2400" b="1" dirty="0">
                <a:solidFill>
                  <a:srgbClr val="FF0000"/>
                </a:solidFill>
                <a:latin typeface="Times New Roman" panose="02020603050405020304" pitchFamily="18" charset="0"/>
              </a:rPr>
              <a:t>控制端 </a:t>
            </a:r>
            <a:r>
              <a:rPr kumimoji="1" lang="en-US" altLang="zh-CN" sz="2400" b="1" i="1" dirty="0">
                <a:solidFill>
                  <a:srgbClr val="FF0000"/>
                </a:solidFill>
                <a:latin typeface="Times New Roman" panose="02020603050405020304" pitchFamily="18" charset="0"/>
              </a:rPr>
              <a:t>EN</a:t>
            </a:r>
            <a:r>
              <a:rPr kumimoji="1" lang="zh-CN" altLang="en-US" sz="2400" b="1" dirty="0">
                <a:solidFill>
                  <a:srgbClr val="FF3300"/>
                </a:solidFill>
                <a:latin typeface="Times New Roman" panose="02020603050405020304" pitchFamily="18" charset="0"/>
              </a:rPr>
              <a:t>。</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19461" name="AutoShape 5"/>
          <p:cNvSpPr>
            <a:spLocks noChangeArrowheads="1"/>
          </p:cNvSpPr>
          <p:nvPr/>
        </p:nvSpPr>
        <p:spPr bwMode="auto">
          <a:xfrm>
            <a:off x="4787900" y="2997200"/>
            <a:ext cx="3816350" cy="1079500"/>
          </a:xfrm>
          <a:prstGeom prst="wedgeRectCallout">
            <a:avLst>
              <a:gd name="adj1" fmla="val -50958"/>
              <a:gd name="adj2" fmla="val -77352"/>
            </a:avLst>
          </a:prstGeom>
          <a:solidFill>
            <a:srgbClr val="CCCCFF">
              <a:alpha val="50195"/>
            </a:srgbClr>
          </a:solidFill>
          <a:ln w="9525">
            <a:solidFill>
              <a:schemeClr val="tx1"/>
            </a:solidFill>
            <a:miter lim="800000"/>
          </a:ln>
        </p:spPr>
        <p:txBody>
          <a:bodyPr lIns="0" tIns="0" rIns="0" bIns="0"/>
          <a:lstStyle/>
          <a:p>
            <a:pPr>
              <a:spcBef>
                <a:spcPct val="20000"/>
              </a:spcBef>
            </a:pPr>
            <a:r>
              <a:rPr kumimoji="1" lang="en-US" altLang="zh-CN" sz="2400" b="1" i="1" dirty="0">
                <a:solidFill>
                  <a:srgbClr val="FF0000"/>
                </a:solidFill>
                <a:latin typeface="Times New Roman" panose="02020603050405020304" pitchFamily="18" charset="0"/>
              </a:rPr>
              <a:t>EN </a:t>
            </a:r>
            <a:r>
              <a:rPr kumimoji="1" lang="zh-CN" altLang="en-US" sz="2400" b="1" dirty="0">
                <a:solidFill>
                  <a:srgbClr val="FF0000"/>
                </a:solidFill>
                <a:latin typeface="Times New Roman" panose="02020603050405020304" pitchFamily="18" charset="0"/>
              </a:rPr>
              <a:t>即使能信号 ，只有在</a:t>
            </a:r>
            <a:r>
              <a:rPr kumimoji="1" lang="en-US" altLang="zh-CN" sz="2400" b="1" dirty="0">
                <a:solidFill>
                  <a:srgbClr val="FF0000"/>
                </a:solidFill>
                <a:latin typeface="Times New Roman" panose="02020603050405020304" pitchFamily="18" charset="0"/>
              </a:rPr>
              <a:t>EN = 1</a:t>
            </a:r>
            <a:r>
              <a:rPr kumimoji="1" lang="zh-CN" altLang="en-US" sz="2400" b="1" dirty="0">
                <a:solidFill>
                  <a:srgbClr val="FF0000"/>
                </a:solidFill>
                <a:latin typeface="Times New Roman" panose="02020603050405020304" pitchFamily="18" charset="0"/>
              </a:rPr>
              <a:t>高电平时，锁存器才允许接受数据输入信号。</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19462" name="Rectangle 6"/>
          <p:cNvSpPr>
            <a:spLocks noChangeArrowheads="1"/>
          </p:cNvSpPr>
          <p:nvPr/>
        </p:nvSpPr>
        <p:spPr bwMode="auto">
          <a:xfrm>
            <a:off x="971550" y="4916488"/>
            <a:ext cx="6929438" cy="457200"/>
          </a:xfrm>
          <a:prstGeom prst="rect">
            <a:avLst/>
          </a:prstGeom>
          <a:noFill/>
          <a:ln w="9525">
            <a:noFill/>
            <a:miter lim="800000"/>
          </a:ln>
        </p:spPr>
        <p:txBody>
          <a:bodyPr>
            <a:spAutoFit/>
          </a:bodyPr>
          <a:lstStyle/>
          <a:p>
            <a:pPr marL="457200" indent="-457200">
              <a:spcBef>
                <a:spcPct val="20000"/>
              </a:spcBef>
            </a:pPr>
            <a:r>
              <a:rPr kumimoji="1" lang="zh-CN" altLang="en-US" sz="2400" b="1" dirty="0">
                <a:latin typeface="Times New Roman" panose="02020603050405020304" pitchFamily="18" charset="0"/>
              </a:rPr>
              <a:t>　　具有使能信号控制的锁存器称为</a:t>
            </a:r>
            <a:r>
              <a:rPr kumimoji="1" lang="zh-CN" altLang="en-US" sz="2400" b="1" dirty="0">
                <a:solidFill>
                  <a:srgbClr val="00CC00"/>
                </a:solidFill>
                <a:latin typeface="Times New Roman" panose="02020603050405020304" pitchFamily="18" charset="0"/>
              </a:rPr>
              <a:t>门控锁存器</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wipe(left)">
                                      <p:cBhvr>
                                        <p:cTn id="12" dur="500"/>
                                        <p:tgtEl>
                                          <p:spTgt spid="19460"/>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9461"/>
                                        </p:tgtEl>
                                        <p:attrNameLst>
                                          <p:attrName>style.visibility</p:attrName>
                                        </p:attrNameLst>
                                      </p:cBhvr>
                                      <p:to>
                                        <p:strVal val="visible"/>
                                      </p:to>
                                    </p:set>
                                    <p:anim calcmode="lin" valueType="num">
                                      <p:cBhvr additive="base">
                                        <p:cTn id="16" dur="500" fill="hold"/>
                                        <p:tgtEl>
                                          <p:spTgt spid="19461"/>
                                        </p:tgtEl>
                                        <p:attrNameLst>
                                          <p:attrName>ppt_x</p:attrName>
                                        </p:attrNameLst>
                                      </p:cBhvr>
                                      <p:tavLst>
                                        <p:tav tm="0">
                                          <p:val>
                                            <p:strVal val="1+#ppt_w/2"/>
                                          </p:val>
                                        </p:tav>
                                        <p:tav tm="100000">
                                          <p:val>
                                            <p:strVal val="#ppt_x"/>
                                          </p:val>
                                        </p:tav>
                                      </p:tavLst>
                                    </p:anim>
                                    <p:anim calcmode="lin" valueType="num">
                                      <p:cBhvr additive="base">
                                        <p:cTn id="17"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0" grpId="0" autoUpdateAnimBg="0"/>
      <p:bldP spid="19461" grpId="0" animBg="1" autoUpdateAnimBg="0"/>
      <p:bldP spid="194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lstStyle/>
          <a:p>
            <a:pPr eaLnBrk="1" hangingPunct="1"/>
            <a:r>
              <a:rPr lang="en-US" altLang="zh-CN" sz="3200" b="1" dirty="0">
                <a:solidFill>
                  <a:schemeClr val="bg1"/>
                </a:solidFill>
                <a:latin typeface="宋体" panose="02010600030101010101" pitchFamily="2" charset="-122"/>
              </a:rPr>
              <a:t>(</a:t>
            </a:r>
            <a:r>
              <a:rPr lang="zh-CN" altLang="en-US" sz="3200" b="1" dirty="0">
                <a:solidFill>
                  <a:schemeClr val="bg1"/>
                </a:solidFill>
                <a:latin typeface="宋体" panose="02010600030101010101" pitchFamily="2" charset="-122"/>
              </a:rPr>
              <a:t>一</a:t>
            </a:r>
            <a:r>
              <a:rPr lang="en-US" altLang="zh-CN" sz="3200" b="1" dirty="0">
                <a:solidFill>
                  <a:schemeClr val="bg1"/>
                </a:solidFill>
                <a:latin typeface="宋体" panose="02010600030101010101" pitchFamily="2" charset="-122"/>
              </a:rPr>
              <a:t>)</a:t>
            </a:r>
            <a:r>
              <a:rPr lang="zh-CN" altLang="en-US" sz="3200" b="1" dirty="0">
                <a:solidFill>
                  <a:schemeClr val="bg1"/>
                </a:solidFill>
                <a:latin typeface="宋体" panose="02010600030101010101" pitchFamily="2" charset="-122"/>
              </a:rPr>
              <a:t>同步</a:t>
            </a:r>
            <a:r>
              <a:rPr lang="zh-CN" altLang="en-US" sz="3200" b="1" dirty="0">
                <a:solidFill>
                  <a:schemeClr val="bg1"/>
                </a:solidFill>
              </a:rPr>
              <a:t> </a:t>
            </a:r>
            <a:r>
              <a:rPr lang="en-US" altLang="zh-CN" sz="3200" b="1" i="1" dirty="0">
                <a:solidFill>
                  <a:schemeClr val="bg1"/>
                </a:solidFill>
              </a:rPr>
              <a:t>RS </a:t>
            </a:r>
            <a:r>
              <a:rPr lang="zh-CN" altLang="en-US" sz="3200" b="1" dirty="0">
                <a:solidFill>
                  <a:schemeClr val="bg1"/>
                </a:solidFill>
                <a:latin typeface="宋体" panose="02010600030101010101" pitchFamily="2" charset="-122"/>
              </a:rPr>
              <a:t>触发器</a:t>
            </a:r>
            <a:endParaRPr lang="zh-CN" altLang="en-US" dirty="0">
              <a:solidFill>
                <a:schemeClr val="bg1"/>
              </a:solidFill>
            </a:endParaRPr>
          </a:p>
        </p:txBody>
      </p:sp>
      <p:grpSp>
        <p:nvGrpSpPr>
          <p:cNvPr id="2" name="Group 3"/>
          <p:cNvGrpSpPr/>
          <p:nvPr/>
        </p:nvGrpSpPr>
        <p:grpSpPr bwMode="auto">
          <a:xfrm>
            <a:off x="611188" y="1557338"/>
            <a:ext cx="4394200" cy="4610100"/>
            <a:chOff x="448" y="701"/>
            <a:chExt cx="2768" cy="2904"/>
          </a:xfrm>
        </p:grpSpPr>
        <p:graphicFrame>
          <p:nvGraphicFramePr>
            <p:cNvPr id="10242" name="Object 4"/>
            <p:cNvGraphicFramePr>
              <a:graphicFrameLocks noChangeAspect="1"/>
            </p:cNvGraphicFramePr>
            <p:nvPr/>
          </p:nvGraphicFramePr>
          <p:xfrm>
            <a:off x="787" y="833"/>
            <a:ext cx="2114" cy="2622"/>
          </p:xfrm>
          <a:graphic>
            <a:graphicData uri="http://schemas.openxmlformats.org/presentationml/2006/ole">
              <mc:AlternateContent xmlns:mc="http://schemas.openxmlformats.org/markup-compatibility/2006">
                <mc:Choice xmlns:v="urn:schemas-microsoft-com:vml" Requires="v">
                  <p:oleObj spid="_x0000_s10260" name="BMP 图象" r:id="rId1" imgW="3876675" imgH="4162425" progId="Paint.Picture">
                    <p:embed/>
                  </p:oleObj>
                </mc:Choice>
                <mc:Fallback>
                  <p:oleObj name="BMP 图象" r:id="rId1" imgW="3876675" imgH="416242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 y="833"/>
                          <a:ext cx="2114" cy="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7" name="AutoShape 5"/>
            <p:cNvSpPr>
              <a:spLocks noChangeArrowheads="1"/>
            </p:cNvSpPr>
            <p:nvPr/>
          </p:nvSpPr>
          <p:spPr bwMode="auto">
            <a:xfrm>
              <a:off x="448" y="712"/>
              <a:ext cx="2768" cy="287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10268" name="Rectangle 6"/>
            <p:cNvSpPr>
              <a:spLocks noChangeArrowheads="1"/>
            </p:cNvSpPr>
            <p:nvPr/>
          </p:nvSpPr>
          <p:spPr bwMode="auto">
            <a:xfrm>
              <a:off x="880" y="701"/>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0269" name="Rectangle 7"/>
            <p:cNvSpPr>
              <a:spLocks noChangeArrowheads="1"/>
            </p:cNvSpPr>
            <p:nvPr/>
          </p:nvSpPr>
          <p:spPr bwMode="auto">
            <a:xfrm>
              <a:off x="2568" y="701"/>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0270" name="Rectangle 8"/>
            <p:cNvSpPr>
              <a:spLocks noChangeArrowheads="1"/>
            </p:cNvSpPr>
            <p:nvPr/>
          </p:nvSpPr>
          <p:spPr bwMode="auto">
            <a:xfrm>
              <a:off x="527" y="1525"/>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10271" name="Rectangle 9"/>
            <p:cNvSpPr>
              <a:spLocks noChangeArrowheads="1"/>
            </p:cNvSpPr>
            <p:nvPr/>
          </p:nvSpPr>
          <p:spPr bwMode="auto">
            <a:xfrm>
              <a:off x="2833" y="1557"/>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0272" name="Line 10"/>
            <p:cNvSpPr>
              <a:spLocks noChangeShapeType="1"/>
            </p:cNvSpPr>
            <p:nvPr/>
          </p:nvSpPr>
          <p:spPr bwMode="auto">
            <a:xfrm>
              <a:off x="2640" y="752"/>
              <a:ext cx="128" cy="0"/>
            </a:xfrm>
            <a:prstGeom prst="line">
              <a:avLst/>
            </a:prstGeom>
            <a:noFill/>
            <a:ln w="19050">
              <a:solidFill>
                <a:schemeClr val="tx1"/>
              </a:solidFill>
              <a:round/>
            </a:ln>
          </p:spPr>
          <p:txBody>
            <a:bodyPr>
              <a:spAutoFit/>
            </a:bodyPr>
            <a:lstStyle/>
            <a:p>
              <a:endParaRPr lang="zh-CN" altLang="en-US"/>
            </a:p>
          </p:txBody>
        </p:sp>
        <p:sp>
          <p:nvSpPr>
            <p:cNvPr id="10273" name="Rectangle 11"/>
            <p:cNvSpPr>
              <a:spLocks noChangeArrowheads="1"/>
            </p:cNvSpPr>
            <p:nvPr/>
          </p:nvSpPr>
          <p:spPr bwMode="auto">
            <a:xfrm>
              <a:off x="944" y="3293"/>
              <a:ext cx="223"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66FF"/>
                  </a:solidFill>
                  <a:latin typeface="Times New Roman" panose="02020603050405020304" pitchFamily="18" charset="0"/>
                </a:rPr>
                <a:t>S</a:t>
              </a:r>
              <a:endParaRPr kumimoji="1" lang="en-US" altLang="zh-CN" sz="2400" b="1" baseline="-25000">
                <a:solidFill>
                  <a:srgbClr val="FF66FF"/>
                </a:solidFill>
                <a:latin typeface="Times New Roman" panose="02020603050405020304" pitchFamily="18" charset="0"/>
              </a:endParaRPr>
            </a:p>
          </p:txBody>
        </p:sp>
        <p:sp>
          <p:nvSpPr>
            <p:cNvPr id="10274" name="Rectangle 12"/>
            <p:cNvSpPr>
              <a:spLocks noChangeArrowheads="1"/>
            </p:cNvSpPr>
            <p:nvPr/>
          </p:nvSpPr>
          <p:spPr bwMode="auto">
            <a:xfrm>
              <a:off x="2672" y="3301"/>
              <a:ext cx="244"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66FF"/>
                  </a:solidFill>
                  <a:latin typeface="Times New Roman" panose="02020603050405020304" pitchFamily="18" charset="0"/>
                </a:rPr>
                <a:t>R</a:t>
              </a:r>
              <a:endParaRPr kumimoji="1" lang="en-US" altLang="zh-CN" sz="2400" b="1" baseline="-25000">
                <a:solidFill>
                  <a:srgbClr val="FF66FF"/>
                </a:solidFill>
                <a:latin typeface="Times New Roman" panose="02020603050405020304" pitchFamily="18" charset="0"/>
              </a:endParaRPr>
            </a:p>
          </p:txBody>
        </p:sp>
        <p:sp>
          <p:nvSpPr>
            <p:cNvPr id="10275" name="Rectangle 13"/>
            <p:cNvSpPr>
              <a:spLocks noChangeArrowheads="1"/>
            </p:cNvSpPr>
            <p:nvPr/>
          </p:nvSpPr>
          <p:spPr bwMode="auto">
            <a:xfrm>
              <a:off x="527" y="2541"/>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10276" name="Rectangle 14"/>
            <p:cNvSpPr>
              <a:spLocks noChangeArrowheads="1"/>
            </p:cNvSpPr>
            <p:nvPr/>
          </p:nvSpPr>
          <p:spPr bwMode="auto">
            <a:xfrm>
              <a:off x="2825" y="2557"/>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4</a:t>
              </a:r>
              <a:endParaRPr kumimoji="1" lang="en-US" altLang="zh-CN" sz="2400" b="1" baseline="-25000">
                <a:latin typeface="Times New Roman" panose="02020603050405020304" pitchFamily="18" charset="0"/>
              </a:endParaRPr>
            </a:p>
          </p:txBody>
        </p:sp>
        <p:sp>
          <p:nvSpPr>
            <p:cNvPr id="10277" name="Rectangle 15"/>
            <p:cNvSpPr>
              <a:spLocks noChangeArrowheads="1"/>
            </p:cNvSpPr>
            <p:nvPr/>
          </p:nvSpPr>
          <p:spPr bwMode="auto">
            <a:xfrm>
              <a:off x="1808" y="3317"/>
              <a:ext cx="383"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00CC66"/>
                  </a:solidFill>
                  <a:latin typeface="Times New Roman" panose="02020603050405020304" pitchFamily="18" charset="0"/>
                </a:rPr>
                <a:t>EN</a:t>
              </a:r>
              <a:endParaRPr kumimoji="1" lang="en-US" altLang="zh-CN" sz="2400" b="1" baseline="-25000">
                <a:solidFill>
                  <a:srgbClr val="00CC66"/>
                </a:solidFill>
                <a:latin typeface="Times New Roman" panose="02020603050405020304" pitchFamily="18" charset="0"/>
              </a:endParaRPr>
            </a:p>
          </p:txBody>
        </p:sp>
        <p:sp>
          <p:nvSpPr>
            <p:cNvPr id="10278" name="Rectangle 16"/>
            <p:cNvSpPr>
              <a:spLocks noChangeArrowheads="1"/>
            </p:cNvSpPr>
            <p:nvPr/>
          </p:nvSpPr>
          <p:spPr bwMode="auto">
            <a:xfrm>
              <a:off x="1120" y="2125"/>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10279" name="Rectangle 17"/>
            <p:cNvSpPr>
              <a:spLocks noChangeArrowheads="1"/>
            </p:cNvSpPr>
            <p:nvPr/>
          </p:nvSpPr>
          <p:spPr bwMode="auto">
            <a:xfrm>
              <a:off x="2264" y="2125"/>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4</a:t>
              </a:r>
              <a:endParaRPr kumimoji="1" lang="en-US" altLang="zh-CN" sz="2400" b="1" baseline="-25000">
                <a:latin typeface="Times New Roman" panose="02020603050405020304" pitchFamily="18" charset="0"/>
              </a:endParaRPr>
            </a:p>
          </p:txBody>
        </p:sp>
        <p:sp>
          <p:nvSpPr>
            <p:cNvPr id="10280" name="Oval 18"/>
            <p:cNvSpPr>
              <a:spLocks noChangeArrowheads="1"/>
            </p:cNvSpPr>
            <p:nvPr/>
          </p:nvSpPr>
          <p:spPr bwMode="auto">
            <a:xfrm>
              <a:off x="1080" y="2256"/>
              <a:ext cx="56" cy="56"/>
            </a:xfrm>
            <a:prstGeom prst="ellipse">
              <a:avLst/>
            </a:prstGeom>
            <a:solidFill>
              <a:schemeClr val="tx1"/>
            </a:solidFill>
            <a:ln w="9525">
              <a:solidFill>
                <a:schemeClr val="tx1"/>
              </a:solidFill>
              <a:round/>
            </a:ln>
          </p:spPr>
          <p:txBody>
            <a:bodyPr wrap="none" anchor="ctr">
              <a:spAutoFit/>
            </a:bodyPr>
            <a:lstStyle/>
            <a:p>
              <a:endParaRPr lang="zh-CN" altLang="en-US"/>
            </a:p>
          </p:txBody>
        </p:sp>
        <p:sp>
          <p:nvSpPr>
            <p:cNvPr id="10281" name="Oval 19"/>
            <p:cNvSpPr>
              <a:spLocks noChangeArrowheads="1"/>
            </p:cNvSpPr>
            <p:nvPr/>
          </p:nvSpPr>
          <p:spPr bwMode="auto">
            <a:xfrm>
              <a:off x="2536" y="2256"/>
              <a:ext cx="56" cy="56"/>
            </a:xfrm>
            <a:prstGeom prst="ellipse">
              <a:avLst/>
            </a:prstGeom>
            <a:solidFill>
              <a:schemeClr val="tx1"/>
            </a:solidFill>
            <a:ln w="9525">
              <a:solidFill>
                <a:schemeClr val="tx1"/>
              </a:solidFill>
              <a:round/>
            </a:ln>
          </p:spPr>
          <p:txBody>
            <a:bodyPr wrap="none" anchor="ctr">
              <a:spAutoFit/>
            </a:bodyPr>
            <a:lstStyle/>
            <a:p>
              <a:endParaRPr lang="zh-CN" altLang="en-US"/>
            </a:p>
          </p:txBody>
        </p:sp>
      </p:grpSp>
      <p:sp>
        <p:nvSpPr>
          <p:cNvPr id="20500" name="Rectangle 20"/>
          <p:cNvSpPr>
            <a:spLocks noChangeArrowheads="1"/>
          </p:cNvSpPr>
          <p:nvPr/>
        </p:nvSpPr>
        <p:spPr bwMode="auto">
          <a:xfrm>
            <a:off x="25400" y="530225"/>
            <a:ext cx="4498975" cy="579438"/>
          </a:xfrm>
          <a:prstGeom prst="rect">
            <a:avLst/>
          </a:prstGeom>
          <a:noFill/>
          <a:ln w="9525">
            <a:noFill/>
            <a:miter lim="800000"/>
          </a:ln>
        </p:spPr>
        <p:txBody>
          <a:bodyPr>
            <a:spAutoFit/>
          </a:bodyPr>
          <a:lstStyle/>
          <a:p>
            <a:r>
              <a:rPr kumimoji="1" lang="en-US" altLang="zh-CN" sz="3200" b="1">
                <a:solidFill>
                  <a:srgbClr val="0033CC"/>
                </a:solidFill>
                <a:latin typeface="宋体" panose="02010600030101010101" pitchFamily="2" charset="-122"/>
              </a:rPr>
              <a:t>(</a:t>
            </a:r>
            <a:r>
              <a:rPr kumimoji="1" lang="zh-CN" altLang="en-US" sz="3200" b="1">
                <a:solidFill>
                  <a:srgbClr val="0033CC"/>
                </a:solidFill>
                <a:latin typeface="宋体" panose="02010600030101010101" pitchFamily="2" charset="-122"/>
              </a:rPr>
              <a:t>一</a:t>
            </a:r>
            <a:r>
              <a:rPr kumimoji="1" lang="en-US" altLang="zh-CN" sz="3200" b="1">
                <a:solidFill>
                  <a:srgbClr val="0033CC"/>
                </a:solidFill>
                <a:latin typeface="宋体" panose="02010600030101010101" pitchFamily="2" charset="-122"/>
              </a:rPr>
              <a:t>)</a:t>
            </a:r>
            <a:r>
              <a:rPr kumimoji="1" lang="zh-CN" altLang="en-US" sz="3200" b="1">
                <a:solidFill>
                  <a:srgbClr val="0033CC"/>
                </a:solidFill>
                <a:latin typeface="宋体" panose="02010600030101010101" pitchFamily="2" charset="-122"/>
              </a:rPr>
              <a:t>门控</a:t>
            </a:r>
            <a:r>
              <a:rPr kumimoji="1" lang="zh-CN" altLang="en-US" sz="3200" b="1">
                <a:solidFill>
                  <a:srgbClr val="0033CC"/>
                </a:solidFill>
                <a:latin typeface="Times New Roman" panose="02020603050405020304" pitchFamily="18" charset="0"/>
              </a:rPr>
              <a:t> </a:t>
            </a:r>
            <a:r>
              <a:rPr kumimoji="1" lang="en-US" altLang="zh-CN" sz="3200" b="1" i="1">
                <a:solidFill>
                  <a:srgbClr val="0033CC"/>
                </a:solidFill>
                <a:latin typeface="Times New Roman" panose="02020603050405020304" pitchFamily="18" charset="0"/>
              </a:rPr>
              <a:t>SR </a:t>
            </a:r>
            <a:r>
              <a:rPr kumimoji="1" lang="zh-CN" altLang="en-US" sz="3200" b="1">
                <a:solidFill>
                  <a:srgbClr val="0033CC"/>
                </a:solidFill>
                <a:latin typeface="宋体" panose="02010600030101010101" pitchFamily="2" charset="-122"/>
              </a:rPr>
              <a:t>锁存器 </a:t>
            </a:r>
            <a:endParaRPr kumimoji="1" lang="zh-CN" altLang="en-US" sz="3200" b="1">
              <a:solidFill>
                <a:srgbClr val="0033CC"/>
              </a:solidFill>
              <a:latin typeface="宋体" panose="02010600030101010101" pitchFamily="2" charset="-122"/>
            </a:endParaRPr>
          </a:p>
        </p:txBody>
      </p:sp>
      <p:sp>
        <p:nvSpPr>
          <p:cNvPr id="20501" name="Rectangle 21" descr="窄竖线"/>
          <p:cNvSpPr>
            <a:spLocks noChangeArrowheads="1"/>
          </p:cNvSpPr>
          <p:nvPr/>
        </p:nvSpPr>
        <p:spPr bwMode="auto">
          <a:xfrm>
            <a:off x="5334000" y="1511300"/>
            <a:ext cx="1600200" cy="457200"/>
          </a:xfrm>
          <a:prstGeom prst="rect">
            <a:avLst/>
          </a:prstGeom>
          <a:pattFill prst="narVert">
            <a:fgClr>
              <a:srgbClr val="00CC66"/>
            </a:fgClr>
            <a:bgClr>
              <a:srgbClr val="FFFFFF"/>
            </a:bgClr>
          </a:pattFill>
          <a:ln w="9525">
            <a:noFill/>
            <a:miter lim="800000"/>
          </a:ln>
        </p:spPr>
        <p:txBody>
          <a:bodyPr>
            <a:spAutoFit/>
          </a:bodyPr>
          <a:lstStyle/>
          <a:p>
            <a:pPr marL="457200" indent="-457200" algn="ctr"/>
            <a:r>
              <a:rPr kumimoji="1" lang="zh-CN" altLang="en-US" sz="2400" b="1">
                <a:latin typeface="Times New Roman" panose="02020603050405020304" pitchFamily="18" charset="0"/>
              </a:rPr>
              <a:t>工作原理 </a:t>
            </a:r>
            <a:endParaRPr kumimoji="1" lang="zh-CN" altLang="en-US" sz="2400" b="1">
              <a:latin typeface="Times New Roman" panose="02020603050405020304" pitchFamily="18" charset="0"/>
            </a:endParaRPr>
          </a:p>
        </p:txBody>
      </p:sp>
      <p:sp>
        <p:nvSpPr>
          <p:cNvPr id="20502" name="Rectangle 22"/>
          <p:cNvSpPr>
            <a:spLocks noChangeArrowheads="1"/>
          </p:cNvSpPr>
          <p:nvPr/>
        </p:nvSpPr>
        <p:spPr bwMode="auto">
          <a:xfrm>
            <a:off x="5346700" y="2146300"/>
            <a:ext cx="3540125" cy="1917700"/>
          </a:xfrm>
          <a:prstGeom prst="rect">
            <a:avLst/>
          </a:prstGeom>
          <a:solidFill>
            <a:srgbClr val="CCCCFF">
              <a:alpha val="50195"/>
            </a:srgbClr>
          </a:solidFill>
          <a:ln w="9525">
            <a:noFill/>
            <a:miter lim="800000"/>
          </a:ln>
        </p:spPr>
        <p:txBody>
          <a:bodyPr>
            <a:spAutoFit/>
          </a:bodyPr>
          <a:lstStyle/>
          <a:p>
            <a:pPr marL="457200" indent="-457200"/>
            <a:r>
              <a:rPr kumimoji="1" lang="en-US" altLang="zh-CN" sz="2000" dirty="0">
                <a:solidFill>
                  <a:srgbClr val="CC66FF"/>
                </a:solidFill>
                <a:latin typeface="Times New Roman" panose="02020603050405020304" pitchFamily="18" charset="0"/>
              </a:rPr>
              <a:t>★    </a:t>
            </a:r>
            <a:r>
              <a:rPr kumimoji="1" lang="en-US" altLang="zh-CN" sz="2400" b="1" i="1" dirty="0">
                <a:latin typeface="Times New Roman" panose="02020603050405020304" pitchFamily="18" charset="0"/>
              </a:rPr>
              <a:t>EN </a:t>
            </a:r>
            <a:r>
              <a:rPr kumimoji="1" lang="en-US" altLang="zh-CN" sz="2400" b="1" dirty="0">
                <a:latin typeface="Times New Roman" panose="02020603050405020304" pitchFamily="18" charset="0"/>
              </a:rPr>
              <a:t>= 0 </a:t>
            </a:r>
            <a:r>
              <a:rPr kumimoji="1" lang="zh-CN" altLang="en-US" sz="2400" b="1" dirty="0">
                <a:latin typeface="Times New Roman" panose="02020603050405020304" pitchFamily="18" charset="0"/>
              </a:rPr>
              <a:t>时，</a:t>
            </a:r>
            <a:r>
              <a:rPr kumimoji="1" lang="en-US" altLang="zh-CN" sz="2400" b="1" dirty="0">
                <a:latin typeface="Times New Roman" panose="02020603050405020304" pitchFamily="18" charset="0"/>
              </a:rPr>
              <a:t>G</a:t>
            </a:r>
            <a:r>
              <a:rPr kumimoji="1" lang="en-US" altLang="zh-CN" sz="2400" b="1" baseline="-25000" dirty="0">
                <a:latin typeface="Times New Roman" panose="02020603050405020304" pitchFamily="18" charset="0"/>
              </a:rPr>
              <a:t>3</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G</a:t>
            </a:r>
            <a:r>
              <a:rPr kumimoji="1" lang="en-US" altLang="zh-CN" sz="2400" b="1" baseline="-25000" dirty="0">
                <a:latin typeface="Times New Roman" panose="02020603050405020304" pitchFamily="18" charset="0"/>
              </a:rPr>
              <a:t>4</a:t>
            </a:r>
            <a:endParaRPr kumimoji="1" lang="en-US" altLang="zh-CN" sz="2400" b="1" baseline="-25000" dirty="0">
              <a:latin typeface="Times New Roman" panose="02020603050405020304" pitchFamily="18" charset="0"/>
            </a:endParaRPr>
          </a:p>
          <a:p>
            <a:pPr marL="457200" indent="-457200"/>
            <a:r>
              <a:rPr kumimoji="1" lang="zh-CN" altLang="en-US" sz="2400" b="1" dirty="0">
                <a:latin typeface="Times New Roman" panose="02020603050405020304" pitchFamily="18" charset="0"/>
              </a:rPr>
              <a:t>被封锁，输入信号 </a:t>
            </a:r>
            <a:r>
              <a:rPr kumimoji="1" lang="en-US" altLang="zh-CN" sz="2400" b="1" i="1" dirty="0">
                <a:latin typeface="Times New Roman" panose="02020603050405020304" pitchFamily="18" charset="0"/>
              </a:rPr>
              <a:t>R</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S</a:t>
            </a:r>
            <a:endParaRPr kumimoji="1" lang="en-US" altLang="zh-CN" sz="2400" b="1" i="1" dirty="0">
              <a:latin typeface="Times New Roman" panose="02020603050405020304" pitchFamily="18" charset="0"/>
            </a:endParaRPr>
          </a:p>
          <a:p>
            <a:pPr marL="457200" indent="-457200"/>
            <a:r>
              <a:rPr kumimoji="1" lang="zh-CN" altLang="en-US" sz="2400" b="1" dirty="0">
                <a:latin typeface="Times New Roman" panose="02020603050405020304" pitchFamily="18" charset="0"/>
              </a:rPr>
              <a:t>不起作用。基本 </a:t>
            </a:r>
            <a:r>
              <a:rPr kumimoji="1" lang="en-US" altLang="zh-CN" sz="2400" b="1" i="1" dirty="0">
                <a:latin typeface="Times New Roman" panose="02020603050405020304" pitchFamily="18" charset="0"/>
              </a:rPr>
              <a:t>SR </a:t>
            </a:r>
            <a:r>
              <a:rPr kumimoji="1" lang="zh-CN" altLang="en-US" sz="2400" b="1" dirty="0">
                <a:latin typeface="Times New Roman" panose="02020603050405020304" pitchFamily="18" charset="0"/>
              </a:rPr>
              <a:t>锁存</a:t>
            </a:r>
            <a:endParaRPr kumimoji="1" lang="zh-CN" altLang="en-US" sz="2400" b="1" dirty="0">
              <a:latin typeface="Times New Roman" panose="02020603050405020304" pitchFamily="18" charset="0"/>
            </a:endParaRPr>
          </a:p>
          <a:p>
            <a:pPr marL="457200" indent="-457200"/>
            <a:r>
              <a:rPr kumimoji="1" lang="zh-CN" altLang="en-US" sz="2400" b="1" dirty="0">
                <a:latin typeface="Times New Roman" panose="02020603050405020304" pitchFamily="18" charset="0"/>
              </a:rPr>
              <a:t>器的输入均为 </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，锁存器</a:t>
            </a:r>
            <a:endParaRPr kumimoji="1" lang="zh-CN" altLang="en-US" sz="2400" b="1" dirty="0">
              <a:latin typeface="Times New Roman" panose="02020603050405020304" pitchFamily="18" charset="0"/>
            </a:endParaRPr>
          </a:p>
          <a:p>
            <a:pPr marL="457200" indent="-457200"/>
            <a:r>
              <a:rPr kumimoji="1" lang="zh-CN" altLang="en-US" sz="2400" b="1" dirty="0">
                <a:latin typeface="Times New Roman" panose="02020603050405020304" pitchFamily="18" charset="0"/>
              </a:rPr>
              <a:t>状态保持不变。 </a:t>
            </a:r>
            <a:endParaRPr kumimoji="1" lang="zh-CN" altLang="en-US" sz="2400" b="1" dirty="0">
              <a:latin typeface="Times New Roman" panose="02020603050405020304" pitchFamily="18" charset="0"/>
            </a:endParaRPr>
          </a:p>
        </p:txBody>
      </p:sp>
      <p:sp>
        <p:nvSpPr>
          <p:cNvPr id="20503" name="Rectangle 23"/>
          <p:cNvSpPr>
            <a:spLocks noChangeArrowheads="1"/>
          </p:cNvSpPr>
          <p:nvPr/>
        </p:nvSpPr>
        <p:spPr bwMode="auto">
          <a:xfrm>
            <a:off x="5359400" y="4292600"/>
            <a:ext cx="3489325" cy="1552575"/>
          </a:xfrm>
          <a:prstGeom prst="rect">
            <a:avLst/>
          </a:prstGeom>
          <a:solidFill>
            <a:srgbClr val="CCCCFF">
              <a:alpha val="50195"/>
            </a:srgbClr>
          </a:solidFill>
          <a:ln w="9525">
            <a:noFill/>
            <a:miter lim="800000"/>
          </a:ln>
        </p:spPr>
        <p:txBody>
          <a:bodyPr>
            <a:spAutoFit/>
          </a:bodyPr>
          <a:lstStyle/>
          <a:p>
            <a:pPr marL="457200" indent="-457200"/>
            <a:r>
              <a:rPr kumimoji="1" lang="en-US" altLang="zh-CN" sz="2000" dirty="0">
                <a:solidFill>
                  <a:srgbClr val="CC66FF"/>
                </a:solidFill>
                <a:latin typeface="Times New Roman" panose="02020603050405020304" pitchFamily="18" charset="0"/>
              </a:rPr>
              <a:t>★    </a:t>
            </a:r>
            <a:r>
              <a:rPr kumimoji="1" lang="en-US" altLang="zh-CN" sz="2400" b="1" i="1" dirty="0">
                <a:latin typeface="Times New Roman" panose="02020603050405020304" pitchFamily="18" charset="0"/>
              </a:rPr>
              <a:t>EN </a:t>
            </a:r>
            <a:r>
              <a:rPr kumimoji="1" lang="en-US" altLang="zh-CN" sz="2400" b="1" dirty="0">
                <a:latin typeface="Times New Roman" panose="02020603050405020304" pitchFamily="18" charset="0"/>
              </a:rPr>
              <a:t>= 1 </a:t>
            </a:r>
            <a:r>
              <a:rPr kumimoji="1" lang="zh-CN" altLang="en-US" sz="2400" b="1" dirty="0">
                <a:latin typeface="Times New Roman" panose="02020603050405020304" pitchFamily="18" charset="0"/>
              </a:rPr>
              <a:t>时，</a:t>
            </a:r>
            <a:r>
              <a:rPr kumimoji="1" lang="en-US" altLang="zh-CN" sz="2400" b="1" dirty="0">
                <a:latin typeface="Times New Roman" panose="02020603050405020304" pitchFamily="18" charset="0"/>
              </a:rPr>
              <a:t>G</a:t>
            </a:r>
            <a:r>
              <a:rPr kumimoji="1" lang="en-US" altLang="zh-CN" sz="2400" b="1" baseline="-25000" dirty="0">
                <a:latin typeface="Times New Roman" panose="02020603050405020304" pitchFamily="18" charset="0"/>
              </a:rPr>
              <a:t>3</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G</a:t>
            </a:r>
            <a:r>
              <a:rPr kumimoji="1" lang="en-US" altLang="zh-CN" sz="2400" b="1" baseline="-25000" dirty="0">
                <a:latin typeface="Times New Roman" panose="02020603050405020304" pitchFamily="18" charset="0"/>
              </a:rPr>
              <a:t>4</a:t>
            </a:r>
            <a:endParaRPr kumimoji="1" lang="en-US" altLang="zh-CN" sz="2400" b="1" baseline="-25000" dirty="0">
              <a:latin typeface="Times New Roman" panose="02020603050405020304" pitchFamily="18" charset="0"/>
            </a:endParaRPr>
          </a:p>
          <a:p>
            <a:pPr marL="457200" indent="-457200"/>
            <a:r>
              <a:rPr kumimoji="1" lang="zh-CN" altLang="en-US" sz="2400" b="1" dirty="0">
                <a:latin typeface="Times New Roman" panose="02020603050405020304" pitchFamily="18" charset="0"/>
              </a:rPr>
              <a:t>解除封锁，将输入信号</a:t>
            </a:r>
            <a:endParaRPr kumimoji="1" lang="zh-CN" altLang="en-US" sz="2400" b="1" dirty="0">
              <a:latin typeface="Times New Roman" panose="02020603050405020304" pitchFamily="18" charset="0"/>
            </a:endParaRPr>
          </a:p>
          <a:p>
            <a:pPr marL="457200" indent="-457200"/>
            <a:r>
              <a:rPr kumimoji="1" lang="zh-CN" altLang="en-US" sz="2400" b="1" dirty="0">
                <a:latin typeface="Times New Roman" panose="02020603050405020304" pitchFamily="18" charset="0"/>
              </a:rPr>
              <a:t> </a:t>
            </a:r>
            <a:r>
              <a:rPr kumimoji="1" lang="en-US" altLang="zh-CN" sz="2400" b="1" i="1" dirty="0">
                <a:latin typeface="Times New Roman" panose="02020603050405020304" pitchFamily="18" charset="0"/>
              </a:rPr>
              <a:t>R </a:t>
            </a:r>
            <a:r>
              <a:rPr kumimoji="1" lang="zh-CN" altLang="en-US" sz="2400" b="1" dirty="0">
                <a:latin typeface="Times New Roman" panose="02020603050405020304" pitchFamily="18" charset="0"/>
              </a:rPr>
              <a:t>和 </a:t>
            </a:r>
            <a:r>
              <a:rPr kumimoji="1" lang="en-US" altLang="zh-CN" sz="2400" b="1" i="1" dirty="0">
                <a:latin typeface="Times New Roman" panose="02020603050405020304" pitchFamily="18" charset="0"/>
              </a:rPr>
              <a:t>S </a:t>
            </a:r>
            <a:r>
              <a:rPr kumimoji="1" lang="zh-CN" altLang="en-US" sz="2400" b="1" dirty="0">
                <a:latin typeface="Times New Roman" panose="02020603050405020304" pitchFamily="18" charset="0"/>
              </a:rPr>
              <a:t>取非后送至基本</a:t>
            </a:r>
            <a:endParaRPr kumimoji="1" lang="zh-CN" altLang="en-US" sz="2400" b="1" dirty="0">
              <a:latin typeface="Times New Roman" panose="02020603050405020304" pitchFamily="18" charset="0"/>
            </a:endParaRPr>
          </a:p>
          <a:p>
            <a:pPr marL="457200" indent="-457200"/>
            <a:r>
              <a:rPr kumimoji="1" lang="zh-CN" altLang="en-US" sz="2400" b="1" dirty="0">
                <a:latin typeface="Times New Roman" panose="02020603050405020304" pitchFamily="18" charset="0"/>
              </a:rPr>
              <a:t> </a:t>
            </a:r>
            <a:r>
              <a:rPr kumimoji="1" lang="en-US" altLang="zh-CN" sz="2400" b="1" i="1" dirty="0">
                <a:latin typeface="Times New Roman" panose="02020603050405020304" pitchFamily="18" charset="0"/>
              </a:rPr>
              <a:t>SR</a:t>
            </a:r>
            <a:r>
              <a:rPr kumimoji="1" lang="zh-CN" altLang="en-US" sz="2400" b="1" dirty="0">
                <a:latin typeface="Times New Roman" panose="02020603050405020304" pitchFamily="18" charset="0"/>
              </a:rPr>
              <a:t>锁存器的输入端。 </a:t>
            </a:r>
            <a:endParaRPr kumimoji="1" lang="zh-CN" altLang="en-US" sz="2400" b="1" dirty="0">
              <a:latin typeface="Times New Roman" panose="02020603050405020304" pitchFamily="18" charset="0"/>
            </a:endParaRPr>
          </a:p>
        </p:txBody>
      </p:sp>
      <p:grpSp>
        <p:nvGrpSpPr>
          <p:cNvPr id="3" name="Group 24"/>
          <p:cNvGrpSpPr/>
          <p:nvPr/>
        </p:nvGrpSpPr>
        <p:grpSpPr bwMode="auto">
          <a:xfrm>
            <a:off x="1304925" y="3898900"/>
            <a:ext cx="3003550" cy="2235200"/>
            <a:chOff x="822" y="2176"/>
            <a:chExt cx="1892" cy="1408"/>
          </a:xfrm>
        </p:grpSpPr>
        <p:sp>
          <p:nvSpPr>
            <p:cNvPr id="10264" name="Rectangle 25"/>
            <p:cNvSpPr>
              <a:spLocks noChangeArrowheads="1"/>
            </p:cNvSpPr>
            <p:nvPr/>
          </p:nvSpPr>
          <p:spPr bwMode="auto">
            <a:xfrm>
              <a:off x="1580" y="3296"/>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0265" name="Rectangle 26"/>
            <p:cNvSpPr>
              <a:spLocks noChangeArrowheads="1"/>
            </p:cNvSpPr>
            <p:nvPr/>
          </p:nvSpPr>
          <p:spPr bwMode="auto">
            <a:xfrm>
              <a:off x="822" y="2176"/>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10266" name="Rectangle 27"/>
            <p:cNvSpPr>
              <a:spLocks noChangeArrowheads="1"/>
            </p:cNvSpPr>
            <p:nvPr/>
          </p:nvSpPr>
          <p:spPr bwMode="auto">
            <a:xfrm>
              <a:off x="2502" y="2176"/>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grpSp>
      <p:grpSp>
        <p:nvGrpSpPr>
          <p:cNvPr id="4" name="Group 28"/>
          <p:cNvGrpSpPr/>
          <p:nvPr/>
        </p:nvGrpSpPr>
        <p:grpSpPr bwMode="auto">
          <a:xfrm>
            <a:off x="1292225" y="3975100"/>
            <a:ext cx="3054350" cy="2235200"/>
            <a:chOff x="814" y="2224"/>
            <a:chExt cx="1924" cy="1408"/>
          </a:xfrm>
        </p:grpSpPr>
        <p:sp>
          <p:nvSpPr>
            <p:cNvPr id="10259" name="Rectangle 29"/>
            <p:cNvSpPr>
              <a:spLocks noChangeArrowheads="1"/>
            </p:cNvSpPr>
            <p:nvPr/>
          </p:nvSpPr>
          <p:spPr bwMode="auto">
            <a:xfrm>
              <a:off x="1572" y="3344"/>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5" name="Rectangle 30"/>
            <p:cNvSpPr>
              <a:spLocks noChangeArrowheads="1"/>
            </p:cNvSpPr>
            <p:nvPr/>
          </p:nvSpPr>
          <p:spPr bwMode="auto">
            <a:xfrm>
              <a:off x="814" y="2224"/>
              <a:ext cx="223" cy="288"/>
            </a:xfrm>
            <a:prstGeom prst="rect">
              <a:avLst/>
            </a:prstGeom>
            <a:noFill/>
            <a:ln w="9525">
              <a:noFill/>
              <a:miter lim="800000"/>
            </a:ln>
          </p:spPr>
          <p:txBody>
            <a:bodyPr wrap="none">
              <a:spAutoFit/>
            </a:bodyPr>
            <a:lstStyle/>
            <a:p>
              <a:pPr algn="just" fontAlgn="t">
                <a:spcBef>
                  <a:spcPct val="50000"/>
                </a:spcBef>
              </a:pPr>
              <a:r>
                <a:rPr kumimoji="1" lang="en-US" altLang="zh-CN" sz="2400" b="1" i="1">
                  <a:solidFill>
                    <a:srgbClr val="FF3300"/>
                  </a:solidFill>
                  <a:latin typeface="Times New Roman" panose="02020603050405020304" pitchFamily="18" charset="0"/>
                </a:rPr>
                <a:t>S</a:t>
              </a:r>
              <a:endParaRPr kumimoji="1" lang="en-US" altLang="zh-CN" sz="2400" b="1" i="1">
                <a:solidFill>
                  <a:srgbClr val="FF3300"/>
                </a:solidFill>
                <a:latin typeface="Times New Roman" panose="02020603050405020304" pitchFamily="18" charset="0"/>
              </a:endParaRPr>
            </a:p>
          </p:txBody>
        </p:sp>
        <p:sp>
          <p:nvSpPr>
            <p:cNvPr id="10261" name="Rectangle 31"/>
            <p:cNvSpPr>
              <a:spLocks noChangeArrowheads="1"/>
            </p:cNvSpPr>
            <p:nvPr/>
          </p:nvSpPr>
          <p:spPr bwMode="auto">
            <a:xfrm>
              <a:off x="2494" y="2224"/>
              <a:ext cx="244" cy="288"/>
            </a:xfrm>
            <a:prstGeom prst="rect">
              <a:avLst/>
            </a:prstGeom>
            <a:noFill/>
            <a:ln w="9525">
              <a:noFill/>
              <a:miter lim="800000"/>
            </a:ln>
          </p:spPr>
          <p:txBody>
            <a:bodyPr wrap="none">
              <a:spAutoFit/>
            </a:bodyPr>
            <a:lstStyle/>
            <a:p>
              <a:pPr algn="just" fontAlgn="t">
                <a:spcBef>
                  <a:spcPct val="50000"/>
                </a:spcBef>
              </a:pPr>
              <a:r>
                <a:rPr kumimoji="1" lang="en-US" altLang="zh-CN" sz="2400" b="1" i="1">
                  <a:solidFill>
                    <a:srgbClr val="FF3300"/>
                  </a:solidFill>
                  <a:latin typeface="Times New Roman" panose="02020603050405020304" pitchFamily="18" charset="0"/>
                </a:rPr>
                <a:t>R</a:t>
              </a:r>
              <a:endParaRPr kumimoji="1" lang="en-US" altLang="zh-CN" sz="2400" b="1" i="1">
                <a:solidFill>
                  <a:srgbClr val="FF3300"/>
                </a:solidFill>
                <a:latin typeface="Times New Roman" panose="02020603050405020304" pitchFamily="18" charset="0"/>
              </a:endParaRPr>
            </a:p>
          </p:txBody>
        </p:sp>
        <p:sp>
          <p:nvSpPr>
            <p:cNvPr id="10262" name="Line 32"/>
            <p:cNvSpPr>
              <a:spLocks noChangeShapeType="1"/>
            </p:cNvSpPr>
            <p:nvPr/>
          </p:nvSpPr>
          <p:spPr bwMode="auto">
            <a:xfrm>
              <a:off x="872" y="2264"/>
              <a:ext cx="112" cy="0"/>
            </a:xfrm>
            <a:prstGeom prst="line">
              <a:avLst/>
            </a:prstGeom>
            <a:noFill/>
            <a:ln w="19050">
              <a:solidFill>
                <a:srgbClr val="FF3300"/>
              </a:solidFill>
              <a:round/>
            </a:ln>
          </p:spPr>
          <p:txBody>
            <a:bodyPr>
              <a:spAutoFit/>
            </a:bodyPr>
            <a:lstStyle/>
            <a:p>
              <a:endParaRPr lang="zh-CN" altLang="en-US"/>
            </a:p>
          </p:txBody>
        </p:sp>
        <p:sp>
          <p:nvSpPr>
            <p:cNvPr id="10263" name="Line 33"/>
            <p:cNvSpPr>
              <a:spLocks noChangeShapeType="1"/>
            </p:cNvSpPr>
            <p:nvPr/>
          </p:nvSpPr>
          <p:spPr bwMode="auto">
            <a:xfrm>
              <a:off x="2568" y="2272"/>
              <a:ext cx="112" cy="0"/>
            </a:xfrm>
            <a:prstGeom prst="line">
              <a:avLst/>
            </a:prstGeom>
            <a:noFill/>
            <a:ln w="19050">
              <a:solidFill>
                <a:srgbClr val="FF3300"/>
              </a:solidFill>
              <a:round/>
            </a:ln>
          </p:spPr>
          <p:txBody>
            <a:bodyPr>
              <a:spAutoFit/>
            </a:bodyPr>
            <a:lstStyle/>
            <a:p>
              <a:endParaRPr lang="zh-CN" altLang="en-US"/>
            </a:p>
          </p:txBody>
        </p:sp>
      </p:grpSp>
      <p:sp>
        <p:nvSpPr>
          <p:cNvPr id="20514" name="Rectangle 34"/>
          <p:cNvSpPr>
            <a:spLocks noChangeArrowheads="1"/>
          </p:cNvSpPr>
          <p:nvPr/>
        </p:nvSpPr>
        <p:spPr bwMode="auto">
          <a:xfrm>
            <a:off x="749300" y="1041400"/>
            <a:ext cx="3852863"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1.  </a:t>
            </a:r>
            <a:r>
              <a:rPr kumimoji="1" lang="zh-CN" altLang="en-US" sz="2400" b="1">
                <a:latin typeface="Times New Roman" panose="02020603050405020304" pitchFamily="18" charset="0"/>
              </a:rPr>
              <a:t>电路结构与工作原理</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grpSp>
        <p:nvGrpSpPr>
          <p:cNvPr id="6" name="Group 35"/>
          <p:cNvGrpSpPr/>
          <p:nvPr/>
        </p:nvGrpSpPr>
        <p:grpSpPr bwMode="auto">
          <a:xfrm>
            <a:off x="423863" y="1552575"/>
            <a:ext cx="4762500" cy="5164138"/>
            <a:chOff x="307" y="978"/>
            <a:chExt cx="2927" cy="3253"/>
          </a:xfrm>
        </p:grpSpPr>
        <p:grpSp>
          <p:nvGrpSpPr>
            <p:cNvPr id="10253" name="Group 36"/>
            <p:cNvGrpSpPr/>
            <p:nvPr/>
          </p:nvGrpSpPr>
          <p:grpSpPr bwMode="auto">
            <a:xfrm>
              <a:off x="416" y="978"/>
              <a:ext cx="2664" cy="1519"/>
              <a:chOff x="480" y="682"/>
              <a:chExt cx="2544" cy="1542"/>
            </a:xfrm>
          </p:grpSpPr>
          <p:sp>
            <p:nvSpPr>
              <p:cNvPr id="10257" name="Rectangle 37"/>
              <p:cNvSpPr>
                <a:spLocks noChangeArrowheads="1"/>
              </p:cNvSpPr>
              <p:nvPr/>
            </p:nvSpPr>
            <p:spPr bwMode="auto">
              <a:xfrm>
                <a:off x="480" y="1104"/>
                <a:ext cx="2544" cy="1120"/>
              </a:xfrm>
              <a:prstGeom prst="rect">
                <a:avLst/>
              </a:prstGeom>
              <a:noFill/>
              <a:ln w="38100">
                <a:solidFill>
                  <a:srgbClr val="00CC00"/>
                </a:solidFill>
                <a:miter lim="800000"/>
              </a:ln>
            </p:spPr>
            <p:txBody>
              <a:bodyPr anchor="ctr">
                <a:spAutoFit/>
              </a:bodyPr>
              <a:lstStyle/>
              <a:p>
                <a:endParaRPr lang="zh-CN" altLang="en-US"/>
              </a:p>
            </p:txBody>
          </p:sp>
          <p:sp>
            <p:nvSpPr>
              <p:cNvPr id="10258" name="AutoShape 38"/>
              <p:cNvSpPr>
                <a:spLocks noChangeArrowheads="1"/>
              </p:cNvSpPr>
              <p:nvPr/>
            </p:nvSpPr>
            <p:spPr bwMode="auto">
              <a:xfrm>
                <a:off x="1176" y="682"/>
                <a:ext cx="1224" cy="264"/>
              </a:xfrm>
              <a:prstGeom prst="wedgeRectCallout">
                <a:avLst>
                  <a:gd name="adj1" fmla="val -21324"/>
                  <a:gd name="adj2" fmla="val 100000"/>
                </a:avLst>
              </a:prstGeom>
              <a:solidFill>
                <a:srgbClr val="CCCCFF"/>
              </a:solidFill>
              <a:ln w="9525">
                <a:solidFill>
                  <a:srgbClr val="00CC00"/>
                </a:solidFill>
                <a:miter lim="800000"/>
              </a:ln>
            </p:spPr>
            <p:txBody>
              <a:bodyPr lIns="0" tIns="0" rIns="0" bIns="0"/>
              <a:lstStyle/>
              <a:p>
                <a:pPr>
                  <a:spcBef>
                    <a:spcPct val="20000"/>
                  </a:spcBef>
                </a:pPr>
                <a:r>
                  <a:rPr kumimoji="1" lang="zh-CN" altLang="en-US" sz="2400" b="1">
                    <a:latin typeface="Times New Roman" panose="02020603050405020304" pitchFamily="18" charset="0"/>
                  </a:rPr>
                  <a:t>基本</a:t>
                </a:r>
                <a:r>
                  <a:rPr kumimoji="1" lang="zh-CN" altLang="en-US" sz="2400" b="1" baseline="-25000">
                    <a:latin typeface="Times New Roman" panose="02020603050405020304" pitchFamily="18" charset="0"/>
                  </a:rPr>
                  <a:t> </a:t>
                </a:r>
                <a:r>
                  <a:rPr kumimoji="1" lang="en-US" altLang="zh-CN" sz="2400" b="1" i="1">
                    <a:latin typeface="Times New Roman" panose="02020603050405020304" pitchFamily="18" charset="0"/>
                  </a:rPr>
                  <a:t>SR</a:t>
                </a:r>
                <a:r>
                  <a:rPr kumimoji="1" lang="en-US" altLang="zh-CN" sz="2400" b="1" i="1" baseline="-25000">
                    <a:latin typeface="Times New Roman" panose="02020603050405020304" pitchFamily="18" charset="0"/>
                  </a:rPr>
                  <a:t> </a:t>
                </a:r>
                <a:r>
                  <a:rPr kumimoji="1" lang="zh-CN" altLang="en-US" sz="2400" b="1">
                    <a:latin typeface="Times New Roman" panose="02020603050405020304" pitchFamily="18" charset="0"/>
                  </a:rPr>
                  <a:t>锁存器 </a:t>
                </a:r>
                <a:endParaRPr kumimoji="1" lang="zh-CN" altLang="en-US" sz="2400" b="1">
                  <a:latin typeface="Times New Roman" panose="02020603050405020304" pitchFamily="18" charset="0"/>
                </a:endParaRPr>
              </a:p>
            </p:txBody>
          </p:sp>
        </p:grpSp>
        <p:grpSp>
          <p:nvGrpSpPr>
            <p:cNvPr id="10254" name="Group 39"/>
            <p:cNvGrpSpPr/>
            <p:nvPr/>
          </p:nvGrpSpPr>
          <p:grpSpPr bwMode="auto">
            <a:xfrm>
              <a:off x="307" y="2687"/>
              <a:ext cx="2927" cy="1544"/>
              <a:chOff x="355" y="2392"/>
              <a:chExt cx="2831" cy="1591"/>
            </a:xfrm>
          </p:grpSpPr>
          <p:sp>
            <p:nvSpPr>
              <p:cNvPr id="10255" name="Rectangle 40"/>
              <p:cNvSpPr>
                <a:spLocks noChangeArrowheads="1"/>
              </p:cNvSpPr>
              <p:nvPr/>
            </p:nvSpPr>
            <p:spPr bwMode="auto">
              <a:xfrm>
                <a:off x="480" y="2392"/>
                <a:ext cx="2544" cy="840"/>
              </a:xfrm>
              <a:prstGeom prst="rect">
                <a:avLst/>
              </a:prstGeom>
              <a:noFill/>
              <a:ln w="38100">
                <a:solidFill>
                  <a:schemeClr val="accent1"/>
                </a:solidFill>
                <a:miter lim="800000"/>
              </a:ln>
            </p:spPr>
            <p:txBody>
              <a:bodyPr anchor="ctr">
                <a:spAutoFit/>
              </a:bodyPr>
              <a:lstStyle/>
              <a:p>
                <a:endParaRPr lang="zh-CN" altLang="en-US"/>
              </a:p>
            </p:txBody>
          </p:sp>
          <p:sp>
            <p:nvSpPr>
              <p:cNvPr id="10256" name="AutoShape 41"/>
              <p:cNvSpPr>
                <a:spLocks noChangeArrowheads="1"/>
              </p:cNvSpPr>
              <p:nvPr/>
            </p:nvSpPr>
            <p:spPr bwMode="auto">
              <a:xfrm>
                <a:off x="355" y="3736"/>
                <a:ext cx="2831" cy="247"/>
              </a:xfrm>
              <a:prstGeom prst="wedgeRectCallout">
                <a:avLst>
                  <a:gd name="adj1" fmla="val -14218"/>
                  <a:gd name="adj2" fmla="val -243926"/>
                </a:avLst>
              </a:prstGeom>
              <a:solidFill>
                <a:srgbClr val="CCCCFF"/>
              </a:solidFill>
              <a:ln w="9525">
                <a:solidFill>
                  <a:schemeClr val="accent1"/>
                </a:solidFill>
                <a:miter lim="800000"/>
              </a:ln>
            </p:spPr>
            <p:txBody>
              <a:bodyPr lIns="0" tIns="0" rIns="0" bIns="0"/>
              <a:lstStyle/>
              <a:p>
                <a:pPr>
                  <a:spcBef>
                    <a:spcPct val="2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增加了由</a:t>
                </a:r>
                <a:r>
                  <a:rPr kumimoji="1" lang="en-US" altLang="zh-CN" sz="2400" b="1">
                    <a:latin typeface="Times New Roman" panose="02020603050405020304" pitchFamily="18" charset="0"/>
                  </a:rPr>
                  <a:t>EN</a:t>
                </a:r>
                <a:r>
                  <a:rPr kumimoji="1" lang="en-US" altLang="zh-CN" sz="2400" b="1" i="1" baseline="-25000">
                    <a:latin typeface="Times New Roman" panose="02020603050405020304" pitchFamily="18" charset="0"/>
                  </a:rPr>
                  <a:t> </a:t>
                </a:r>
                <a:r>
                  <a:rPr kumimoji="1" lang="zh-CN" altLang="en-US" sz="2400" b="1">
                    <a:latin typeface="Times New Roman" panose="02020603050405020304" pitchFamily="18" charset="0"/>
                  </a:rPr>
                  <a:t>控制的门</a:t>
                </a:r>
                <a:r>
                  <a:rPr kumimoji="1" lang="zh-CN" altLang="en-US" sz="2400" b="1" baseline="-25000">
                    <a:latin typeface="Times New Roman" panose="02020603050405020304" pitchFamily="18" charset="0"/>
                  </a:rPr>
                  <a:t> </a:t>
                </a: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3</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4 </a:t>
                </a:r>
                <a:endParaRPr kumimoji="1" lang="en-US" altLang="zh-CN" sz="2400" b="1" baseline="-2500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00"/>
                                        </p:tgtEl>
                                        <p:attrNameLst>
                                          <p:attrName>style.visibility</p:attrName>
                                        </p:attrNameLst>
                                      </p:cBhvr>
                                      <p:to>
                                        <p:strVal val="visible"/>
                                      </p:to>
                                    </p:set>
                                    <p:animEffect transition="in" filter="dissolve">
                                      <p:cBhvr>
                                        <p:cTn id="7" dur="500"/>
                                        <p:tgtEl>
                                          <p:spTgt spid="205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4"/>
                                        </p:tgtEl>
                                        <p:attrNameLst>
                                          <p:attrName>style.visibility</p:attrName>
                                        </p:attrNameLst>
                                      </p:cBhvr>
                                      <p:to>
                                        <p:strVal val="visible"/>
                                      </p:to>
                                    </p:set>
                                    <p:animEffect transition="in" filter="wipe(left)">
                                      <p:cBhvr>
                                        <p:cTn id="12" dur="500"/>
                                        <p:tgtEl>
                                          <p:spTgt spid="205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01"/>
                                        </p:tgtEl>
                                        <p:attrNameLst>
                                          <p:attrName>style.visibility</p:attrName>
                                        </p:attrNameLst>
                                      </p:cBhvr>
                                      <p:to>
                                        <p:strVal val="visible"/>
                                      </p:to>
                                    </p:set>
                                    <p:animEffect transition="in" filter="wipe(left)">
                                      <p:cBhvr>
                                        <p:cTn id="22" dur="500"/>
                                        <p:tgtEl>
                                          <p:spTgt spid="205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02"/>
                                        </p:tgtEl>
                                        <p:attrNameLst>
                                          <p:attrName>style.visibility</p:attrName>
                                        </p:attrNameLst>
                                      </p:cBhvr>
                                      <p:to>
                                        <p:strVal val="visible"/>
                                      </p:to>
                                    </p:set>
                                    <p:animEffect transition="in" filter="wipe(left)">
                                      <p:cBhvr>
                                        <p:cTn id="27" dur="500"/>
                                        <p:tgtEl>
                                          <p:spTgt spid="20502"/>
                                        </p:tgtEl>
                                      </p:cBhvr>
                                    </p:animEffect>
                                  </p:childTnLst>
                                </p:cTn>
                              </p:par>
                            </p:childTnLst>
                          </p:cTn>
                        </p:par>
                        <p:par>
                          <p:cTn id="28" fill="hold">
                            <p:stCondLst>
                              <p:cond delay="500"/>
                            </p:stCondLst>
                            <p:childTnLst>
                              <p:par>
                                <p:cTn id="29" presetID="23" presetClass="entr" presetSubtype="1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503"/>
                                        </p:tgtEl>
                                        <p:attrNameLst>
                                          <p:attrName>style.visibility</p:attrName>
                                        </p:attrNameLst>
                                      </p:cBhvr>
                                      <p:to>
                                        <p:strVal val="visible"/>
                                      </p:to>
                                    </p:set>
                                    <p:animEffect transition="in" filter="wipe(left)">
                                      <p:cBhvr>
                                        <p:cTn id="37" dur="500"/>
                                        <p:tgtEl>
                                          <p:spTgt spid="20503"/>
                                        </p:tgtEl>
                                      </p:cBhvr>
                                    </p:animEffect>
                                  </p:childTnLst>
                                </p:cTn>
                              </p:par>
                            </p:childTnLst>
                          </p:cTn>
                        </p:par>
                        <p:par>
                          <p:cTn id="38" fill="hold">
                            <p:stCondLst>
                              <p:cond delay="500"/>
                            </p:stCondLst>
                            <p:childTnLst>
                              <p:par>
                                <p:cTn id="39" presetID="23" presetClass="entr" presetSubtype="16"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0" grpId="0" autoUpdateAnimBg="0"/>
      <p:bldP spid="20501" grpId="0" animBg="1" autoUpdateAnimBg="0"/>
      <p:bldP spid="20502" grpId="0" animBg="1" autoUpdateAnimBg="0"/>
      <p:bldP spid="20503" grpId="0" animBg="1" autoUpdateAnimBg="0"/>
      <p:bldP spid="205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9" name="Rectangle 3"/>
          <p:cNvSpPr>
            <a:spLocks noGrp="1" noChangeArrowheads="1"/>
          </p:cNvSpPr>
          <p:nvPr>
            <p:ph type="title"/>
          </p:nvPr>
        </p:nvSpPr>
        <p:spPr>
          <a:xfrm>
            <a:off x="2411413" y="596900"/>
            <a:ext cx="4556125" cy="711200"/>
          </a:xfrm>
        </p:spPr>
        <p:txBody>
          <a:bodyPr/>
          <a:lstStyle/>
          <a:p>
            <a:pPr eaLnBrk="1" hangingPunct="1"/>
            <a:r>
              <a:rPr lang="zh-CN" altLang="en-US" sz="4000" b="1">
                <a:solidFill>
                  <a:srgbClr val="0033CC"/>
                </a:solidFill>
                <a:ea typeface="黑体" panose="02010609060101010101" pitchFamily="49" charset="-122"/>
              </a:rPr>
              <a:t>概 述</a:t>
            </a:r>
            <a:endParaRPr lang="zh-CN" altLang="en-US" sz="4000" b="1">
              <a:solidFill>
                <a:srgbClr val="0033CC"/>
              </a:solidFill>
              <a:ea typeface="黑体" panose="02010609060101010101" pitchFamily="49" charset="-122"/>
            </a:endParaRPr>
          </a:p>
        </p:txBody>
      </p:sp>
      <p:sp>
        <p:nvSpPr>
          <p:cNvPr id="219140" name="Text Box 4" descr="棚架"/>
          <p:cNvSpPr txBox="1">
            <a:spLocks noChangeArrowheads="1"/>
          </p:cNvSpPr>
          <p:nvPr/>
        </p:nvSpPr>
        <p:spPr bwMode="auto">
          <a:xfrm>
            <a:off x="1231900" y="1473200"/>
            <a:ext cx="3821113" cy="519113"/>
          </a:xfrm>
          <a:prstGeom prst="rect">
            <a:avLst/>
          </a:prstGeom>
          <a:noFill/>
          <a:ln w="9525">
            <a:noFill/>
            <a:miter lim="800000"/>
          </a:ln>
        </p:spPr>
        <p:txBody>
          <a:bodyPr>
            <a:spAutoFit/>
          </a:bodyPr>
          <a:lstStyle/>
          <a:p>
            <a:pPr>
              <a:spcBef>
                <a:spcPct val="50000"/>
              </a:spcBef>
            </a:pPr>
            <a:r>
              <a:rPr kumimoji="1" lang="zh-CN" altLang="en-US" sz="2800" b="1">
                <a:latin typeface="宋体" panose="02010600030101010101" pitchFamily="2" charset="-122"/>
              </a:rPr>
              <a:t>时序逻辑电路的特点</a:t>
            </a:r>
            <a:endParaRPr kumimoji="1" lang="zh-CN" altLang="en-US" sz="2800" b="1">
              <a:latin typeface="宋体" panose="02010600030101010101" pitchFamily="2" charset="-122"/>
            </a:endParaRPr>
          </a:p>
        </p:txBody>
      </p:sp>
      <p:sp>
        <p:nvSpPr>
          <p:cNvPr id="219141" name="Text Box 5"/>
          <p:cNvSpPr txBox="1">
            <a:spLocks noChangeArrowheads="1"/>
          </p:cNvSpPr>
          <p:nvPr/>
        </p:nvSpPr>
        <p:spPr bwMode="auto">
          <a:xfrm>
            <a:off x="3319463" y="2100263"/>
            <a:ext cx="5410200" cy="822325"/>
          </a:xfrm>
          <a:prstGeom prst="rect">
            <a:avLst/>
          </a:prstGeom>
          <a:solidFill>
            <a:srgbClr val="99CCFF">
              <a:alpha val="50195"/>
            </a:srgbClr>
          </a:solidFill>
          <a:ln w="9525">
            <a:noFill/>
            <a:miter lim="800000"/>
          </a:ln>
        </p:spPr>
        <p:txBody>
          <a:bodyPr>
            <a:spAutoFit/>
          </a:bodyPr>
          <a:lstStyle/>
          <a:p>
            <a:pPr>
              <a:spcBef>
                <a:spcPct val="50000"/>
              </a:spcBef>
            </a:pPr>
            <a:r>
              <a:rPr kumimoji="1" lang="zh-CN" altLang="en-US" sz="2400" b="1" dirty="0">
                <a:solidFill>
                  <a:srgbClr val="00CC00"/>
                </a:solidFill>
                <a:latin typeface="Times New Roman" panose="02020603050405020304" pitchFamily="18" charset="0"/>
              </a:rPr>
              <a:t>任何时刻的输出不仅取决于该时刻的输入信号，而且与电路原有的状态有关。</a:t>
            </a:r>
            <a:endParaRPr kumimoji="1" lang="zh-CN" altLang="en-US" sz="2400" b="1" dirty="0">
              <a:solidFill>
                <a:srgbClr val="00CC00"/>
              </a:solidFill>
              <a:latin typeface="Times New Roman" panose="02020603050405020304" pitchFamily="18" charset="0"/>
            </a:endParaRPr>
          </a:p>
        </p:txBody>
      </p:sp>
      <p:sp>
        <p:nvSpPr>
          <p:cNvPr id="219142" name="Oval 6"/>
          <p:cNvSpPr>
            <a:spLocks noChangeArrowheads="1"/>
          </p:cNvSpPr>
          <p:nvPr/>
        </p:nvSpPr>
        <p:spPr bwMode="auto">
          <a:xfrm>
            <a:off x="688975" y="1601788"/>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219143" name="Text Box 7"/>
          <p:cNvSpPr txBox="1">
            <a:spLocks noChangeArrowheads="1"/>
          </p:cNvSpPr>
          <p:nvPr/>
        </p:nvSpPr>
        <p:spPr bwMode="auto">
          <a:xfrm>
            <a:off x="1206500" y="2266950"/>
            <a:ext cx="2497138" cy="457200"/>
          </a:xfrm>
          <a:prstGeom prst="rect">
            <a:avLst/>
          </a:prstGeom>
          <a:noFill/>
          <a:ln w="9525">
            <a:noFill/>
            <a:miter lim="800000"/>
          </a:ln>
        </p:spPr>
        <p:txBody>
          <a:bodyPr>
            <a:spAutoFit/>
          </a:bodyPr>
          <a:lstStyle/>
          <a:p>
            <a:pPr>
              <a:spcBef>
                <a:spcPct val="50000"/>
              </a:spcBef>
            </a:pPr>
            <a:r>
              <a:rPr kumimoji="1" lang="zh-CN" altLang="en-US" sz="2400" b="1" dirty="0">
                <a:solidFill>
                  <a:srgbClr val="0066FF"/>
                </a:solidFill>
                <a:latin typeface="Times New Roman" panose="02020603050405020304" pitchFamily="18" charset="0"/>
              </a:rPr>
              <a:t>逻辑功能特点：</a:t>
            </a:r>
            <a:endParaRPr kumimoji="1" lang="zh-CN" altLang="en-US" sz="2400" b="1" dirty="0">
              <a:solidFill>
                <a:srgbClr val="0066FF"/>
              </a:solidFill>
              <a:latin typeface="Times New Roman" panose="02020603050405020304" pitchFamily="18" charset="0"/>
            </a:endParaRPr>
          </a:p>
        </p:txBody>
      </p:sp>
      <p:sp>
        <p:nvSpPr>
          <p:cNvPr id="219144" name="Text Box 8"/>
          <p:cNvSpPr txBox="1">
            <a:spLocks noChangeArrowheads="1"/>
          </p:cNvSpPr>
          <p:nvPr/>
        </p:nvSpPr>
        <p:spPr bwMode="auto">
          <a:xfrm>
            <a:off x="1231900" y="3003550"/>
            <a:ext cx="2470150" cy="457200"/>
          </a:xfrm>
          <a:prstGeom prst="rect">
            <a:avLst/>
          </a:prstGeom>
          <a:noFill/>
          <a:ln w="9525">
            <a:noFill/>
            <a:miter lim="800000"/>
          </a:ln>
        </p:spPr>
        <p:txBody>
          <a:bodyPr>
            <a:spAutoFit/>
          </a:bodyPr>
          <a:lstStyle/>
          <a:p>
            <a:pPr>
              <a:spcBef>
                <a:spcPct val="50000"/>
              </a:spcBef>
            </a:pPr>
            <a:r>
              <a:rPr kumimoji="1" lang="zh-CN" altLang="en-US" sz="2400" b="1" dirty="0">
                <a:solidFill>
                  <a:srgbClr val="0066FF"/>
                </a:solidFill>
                <a:latin typeface="Times New Roman" panose="02020603050405020304" pitchFamily="18" charset="0"/>
              </a:rPr>
              <a:t>电路结构特点：</a:t>
            </a:r>
            <a:endParaRPr kumimoji="1" lang="zh-CN" altLang="en-US" sz="2400" b="1" dirty="0">
              <a:solidFill>
                <a:srgbClr val="0066FF"/>
              </a:solidFill>
              <a:latin typeface="Times New Roman" panose="02020603050405020304" pitchFamily="18" charset="0"/>
            </a:endParaRPr>
          </a:p>
        </p:txBody>
      </p:sp>
      <p:sp>
        <p:nvSpPr>
          <p:cNvPr id="219145" name="Text Box 9"/>
          <p:cNvSpPr txBox="1">
            <a:spLocks noChangeArrowheads="1"/>
          </p:cNvSpPr>
          <p:nvPr/>
        </p:nvSpPr>
        <p:spPr bwMode="auto">
          <a:xfrm>
            <a:off x="3324225" y="3001963"/>
            <a:ext cx="5419725" cy="457200"/>
          </a:xfrm>
          <a:prstGeom prst="rect">
            <a:avLst/>
          </a:prstGeom>
          <a:solidFill>
            <a:srgbClr val="99CCFF">
              <a:alpha val="50195"/>
            </a:srgbClr>
          </a:solidFill>
          <a:ln w="9525">
            <a:noFill/>
            <a:miter lim="800000"/>
          </a:ln>
        </p:spPr>
        <p:txBody>
          <a:bodyPr>
            <a:spAutoFit/>
          </a:bodyPr>
          <a:lstStyle/>
          <a:p>
            <a:pPr algn="just">
              <a:spcBef>
                <a:spcPct val="50000"/>
              </a:spcBef>
            </a:pPr>
            <a:r>
              <a:rPr kumimoji="1" lang="zh-CN" altLang="en-US" sz="2400" b="1" dirty="0">
                <a:latin typeface="Times New Roman" panose="02020603050405020304" pitchFamily="18" charset="0"/>
              </a:rPr>
              <a:t>由存储电路和组合逻辑电路组成。</a:t>
            </a:r>
            <a:endParaRPr kumimoji="1" lang="zh-CN" altLang="en-US" sz="2400" b="1" dirty="0">
              <a:latin typeface="Times New Roman" panose="02020603050405020304" pitchFamily="18" charset="0"/>
            </a:endParaRPr>
          </a:p>
        </p:txBody>
      </p:sp>
      <p:sp>
        <p:nvSpPr>
          <p:cNvPr id="219146" name="Oval 10"/>
          <p:cNvSpPr>
            <a:spLocks noChangeArrowheads="1"/>
          </p:cNvSpPr>
          <p:nvPr/>
        </p:nvSpPr>
        <p:spPr bwMode="auto">
          <a:xfrm>
            <a:off x="688975" y="3741738"/>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219147" name="Text Box 11" descr="棚架"/>
          <p:cNvSpPr txBox="1">
            <a:spLocks noChangeArrowheads="1"/>
          </p:cNvSpPr>
          <p:nvPr/>
        </p:nvSpPr>
        <p:spPr bwMode="auto">
          <a:xfrm>
            <a:off x="1258888" y="3581400"/>
            <a:ext cx="3752850" cy="519113"/>
          </a:xfrm>
          <a:prstGeom prst="rect">
            <a:avLst/>
          </a:prstGeom>
          <a:noFill/>
          <a:ln w="9525">
            <a:noFill/>
            <a:miter lim="800000"/>
          </a:ln>
        </p:spPr>
        <p:txBody>
          <a:bodyPr>
            <a:spAutoFit/>
          </a:bodyPr>
          <a:lstStyle/>
          <a:p>
            <a:pPr>
              <a:spcBef>
                <a:spcPct val="50000"/>
              </a:spcBef>
            </a:pPr>
            <a:r>
              <a:rPr kumimoji="1" lang="zh-CN" altLang="en-US" sz="2800" b="1">
                <a:latin typeface="宋体" panose="02010600030101010101" pitchFamily="2" charset="-122"/>
              </a:rPr>
              <a:t>时序逻辑电路的类型</a:t>
            </a:r>
            <a:endParaRPr kumimoji="1" lang="zh-CN" altLang="en-US" sz="2800" b="1">
              <a:latin typeface="宋体" panose="02010600030101010101" pitchFamily="2" charset="-122"/>
            </a:endParaRPr>
          </a:p>
        </p:txBody>
      </p:sp>
      <p:grpSp>
        <p:nvGrpSpPr>
          <p:cNvPr id="2" name="Group 12"/>
          <p:cNvGrpSpPr/>
          <p:nvPr/>
        </p:nvGrpSpPr>
        <p:grpSpPr bwMode="auto">
          <a:xfrm>
            <a:off x="1779588" y="4225925"/>
            <a:ext cx="6054725" cy="461963"/>
            <a:chOff x="1121" y="2910"/>
            <a:chExt cx="3814" cy="291"/>
          </a:xfrm>
        </p:grpSpPr>
        <p:sp>
          <p:nvSpPr>
            <p:cNvPr id="49166" name="Text Box 13" descr="窄竖线"/>
            <p:cNvSpPr txBox="1">
              <a:spLocks noChangeArrowheads="1"/>
            </p:cNvSpPr>
            <p:nvPr/>
          </p:nvSpPr>
          <p:spPr bwMode="auto">
            <a:xfrm>
              <a:off x="1121" y="2913"/>
              <a:ext cx="1711"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a:solidFill>
                    <a:srgbClr val="6666FF"/>
                  </a:solidFill>
                  <a:latin typeface="Times New Roman" panose="02020603050405020304" pitchFamily="18" charset="0"/>
                </a:rPr>
                <a:t>同步</a:t>
              </a:r>
              <a:r>
                <a:rPr kumimoji="1" lang="zh-CN" altLang="en-US" sz="2400" b="1">
                  <a:latin typeface="Times New Roman" panose="02020603050405020304" pitchFamily="18" charset="0"/>
                </a:rPr>
                <a:t>时序逻辑电路 </a:t>
              </a:r>
              <a:endParaRPr kumimoji="1" lang="zh-CN" altLang="en-US" sz="2400" b="1">
                <a:latin typeface="Times New Roman" panose="02020603050405020304" pitchFamily="18" charset="0"/>
              </a:endParaRPr>
            </a:p>
          </p:txBody>
        </p:sp>
        <p:sp>
          <p:nvSpPr>
            <p:cNvPr id="49167" name="Text Box 14" descr="窄竖线"/>
            <p:cNvSpPr txBox="1">
              <a:spLocks noChangeArrowheads="1"/>
            </p:cNvSpPr>
            <p:nvPr/>
          </p:nvSpPr>
          <p:spPr bwMode="auto">
            <a:xfrm>
              <a:off x="3257" y="2910"/>
              <a:ext cx="1678"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a:solidFill>
                    <a:srgbClr val="6666FF"/>
                  </a:solidFill>
                  <a:latin typeface="Times New Roman" panose="02020603050405020304" pitchFamily="18" charset="0"/>
                </a:rPr>
                <a:t>异步</a:t>
              </a:r>
              <a:r>
                <a:rPr kumimoji="1" lang="zh-CN" altLang="en-US" sz="2400" b="1">
                  <a:latin typeface="Times New Roman" panose="02020603050405020304" pitchFamily="18" charset="0"/>
                </a:rPr>
                <a:t>时序逻辑电路 </a:t>
              </a:r>
              <a:endParaRPr kumimoji="1" lang="zh-CN" altLang="en-US" sz="2400" b="1">
                <a:latin typeface="Times New Roman" panose="02020603050405020304" pitchFamily="18" charset="0"/>
              </a:endParaRPr>
            </a:p>
          </p:txBody>
        </p:sp>
      </p:grpSp>
      <p:sp>
        <p:nvSpPr>
          <p:cNvPr id="219151" name="AutoShape 15"/>
          <p:cNvSpPr>
            <a:spLocks noChangeArrowheads="1"/>
          </p:cNvSpPr>
          <p:nvPr/>
        </p:nvSpPr>
        <p:spPr bwMode="auto">
          <a:xfrm>
            <a:off x="798513" y="4830763"/>
            <a:ext cx="7920037" cy="739775"/>
          </a:xfrm>
          <a:prstGeom prst="wedgeRectCallout">
            <a:avLst>
              <a:gd name="adj1" fmla="val -33745"/>
              <a:gd name="adj2" fmla="val -77037"/>
            </a:avLst>
          </a:prstGeom>
          <a:solidFill>
            <a:srgbClr val="CCECFF"/>
          </a:solidFill>
          <a:ln w="9525">
            <a:solidFill>
              <a:schemeClr val="tx1"/>
            </a:solidFill>
            <a:miter lim="800000"/>
          </a:ln>
        </p:spPr>
        <p:txBody>
          <a:bodyPr lIns="0" tIns="0" rIns="0" bIns="0">
            <a:spAutoFit/>
          </a:bodyPr>
          <a:lstStyle/>
          <a:p>
            <a:pPr>
              <a:spcBef>
                <a:spcPct val="20000"/>
              </a:spcBef>
            </a:pPr>
            <a:r>
              <a:rPr kumimoji="1" lang="zh-CN" altLang="en-US" sz="2400" b="1">
                <a:latin typeface="Times New Roman" panose="02020603050405020304" pitchFamily="18" charset="0"/>
              </a:rPr>
              <a:t>　　所有触发器的时钟端连在一起。</a:t>
            </a:r>
            <a:r>
              <a:rPr kumimoji="1" lang="zh-CN" altLang="en-US" sz="2400" b="1">
                <a:solidFill>
                  <a:srgbClr val="6666FF"/>
                </a:solidFill>
                <a:latin typeface="Times New Roman" panose="02020603050405020304" pitchFamily="18" charset="0"/>
              </a:rPr>
              <a:t>所有触发器在同一个时钟脉冲</a:t>
            </a:r>
            <a:r>
              <a:rPr kumimoji="1" lang="zh-CN" altLang="en-US" sz="2400" b="1" i="1">
                <a:solidFill>
                  <a:srgbClr val="6666FF"/>
                </a:solidFill>
                <a:latin typeface="Times New Roman" panose="02020603050405020304" pitchFamily="18" charset="0"/>
              </a:rPr>
              <a:t> </a:t>
            </a:r>
            <a:r>
              <a:rPr kumimoji="1" lang="en-US" altLang="zh-CN" sz="2400" b="1" i="1">
                <a:solidFill>
                  <a:srgbClr val="6666FF"/>
                </a:solidFill>
                <a:latin typeface="Times New Roman" panose="02020603050405020304" pitchFamily="18" charset="0"/>
              </a:rPr>
              <a:t>CP </a:t>
            </a:r>
            <a:r>
              <a:rPr kumimoji="1" lang="zh-CN" altLang="en-US" sz="2400" b="1">
                <a:solidFill>
                  <a:srgbClr val="6666FF"/>
                </a:solidFill>
                <a:latin typeface="Times New Roman" panose="02020603050405020304" pitchFamily="18" charset="0"/>
              </a:rPr>
              <a:t>控制下同步工作。</a:t>
            </a:r>
            <a:endParaRPr kumimoji="1" lang="zh-CN" altLang="en-US" sz="2400" b="1">
              <a:solidFill>
                <a:srgbClr val="6666FF"/>
              </a:solidFill>
              <a:latin typeface="Times New Roman" panose="02020603050405020304" pitchFamily="18" charset="0"/>
            </a:endParaRPr>
          </a:p>
        </p:txBody>
      </p:sp>
      <p:sp>
        <p:nvSpPr>
          <p:cNvPr id="219152" name="AutoShape 16"/>
          <p:cNvSpPr>
            <a:spLocks noChangeArrowheads="1"/>
          </p:cNvSpPr>
          <p:nvPr/>
        </p:nvSpPr>
        <p:spPr bwMode="auto">
          <a:xfrm>
            <a:off x="795338" y="5626100"/>
            <a:ext cx="8067675" cy="738188"/>
          </a:xfrm>
          <a:prstGeom prst="wedgeRectCallout">
            <a:avLst>
              <a:gd name="adj1" fmla="val 9227"/>
              <a:gd name="adj2" fmla="val -182903"/>
            </a:avLst>
          </a:prstGeom>
          <a:solidFill>
            <a:srgbClr val="CCECFF">
              <a:alpha val="50195"/>
            </a:srgbClr>
          </a:solidFill>
          <a:ln w="9525">
            <a:solidFill>
              <a:srgbClr val="00CC00"/>
            </a:solidFill>
            <a:miter lim="800000"/>
          </a:ln>
        </p:spPr>
        <p:txBody>
          <a:bodyPr lIns="0" tIns="0" rIns="0" bIns="0"/>
          <a:lstStyle/>
          <a:p>
            <a:pPr>
              <a:spcBef>
                <a:spcPct val="20000"/>
              </a:spcBef>
            </a:pPr>
            <a:r>
              <a:rPr kumimoji="1" lang="zh-CN" altLang="en-US" sz="2400" b="1">
                <a:latin typeface="宋体" panose="02010600030101010101" pitchFamily="2" charset="-122"/>
              </a:rPr>
              <a:t>　　时钟脉冲</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CP </a:t>
            </a:r>
            <a:r>
              <a:rPr kumimoji="1" lang="zh-CN" altLang="en-US" sz="2400" b="1">
                <a:latin typeface="宋体" panose="02010600030101010101" pitchFamily="2" charset="-122"/>
              </a:rPr>
              <a:t>只触发部分触发器，其余触发器由电路内部信号触发。因此，触发器</a:t>
            </a:r>
            <a:r>
              <a:rPr kumimoji="1" lang="zh-CN" altLang="en-US" sz="2400" b="1">
                <a:solidFill>
                  <a:srgbClr val="6666FF"/>
                </a:solidFill>
                <a:latin typeface="宋体" panose="02010600030101010101" pitchFamily="2" charset="-122"/>
              </a:rPr>
              <a:t>不在同一时钟作用下同步工作</a:t>
            </a:r>
            <a:r>
              <a:rPr kumimoji="1" lang="zh-CN" altLang="en-US" sz="2400" b="1">
                <a:latin typeface="宋体" panose="02010600030101010101" pitchFamily="2" charset="-122"/>
              </a:rPr>
              <a:t>。</a:t>
            </a:r>
            <a:endParaRPr kumimoji="1" lang="zh-CN" altLang="en-US" sz="2400" b="1">
              <a:latin typeface="宋体" panose="02010600030101010101" pitchFamily="2" charset="-122"/>
            </a:endParaRPr>
          </a:p>
        </p:txBody>
      </p:sp>
      <p:sp>
        <p:nvSpPr>
          <p:cNvPr id="16" name="Text Box 9"/>
          <p:cNvSpPr txBox="1">
            <a:spLocks noChangeArrowheads="1"/>
          </p:cNvSpPr>
          <p:nvPr/>
        </p:nvSpPr>
        <p:spPr bwMode="auto">
          <a:xfrm>
            <a:off x="3338162" y="3001963"/>
            <a:ext cx="5419725" cy="457200"/>
          </a:xfrm>
          <a:prstGeom prst="rect">
            <a:avLst/>
          </a:prstGeom>
          <a:solidFill>
            <a:srgbClr val="99CCFF">
              <a:alpha val="50195"/>
            </a:srgbClr>
          </a:solidFill>
          <a:ln w="9525">
            <a:noFill/>
            <a:miter lim="800000"/>
          </a:ln>
        </p:spPr>
        <p:txBody>
          <a:bodyPr>
            <a:spAutoFit/>
          </a:bodyPr>
          <a:lstStyle/>
          <a:p>
            <a:pPr algn="just">
              <a:spcBef>
                <a:spcPct val="50000"/>
              </a:spcBef>
            </a:pPr>
            <a:r>
              <a:rPr kumimoji="1" lang="zh-CN" altLang="en-US" sz="2400" b="1" dirty="0">
                <a:latin typeface="Times New Roman" panose="02020603050405020304" pitchFamily="18" charset="0"/>
              </a:rPr>
              <a:t>由存储电路和组合逻辑电路组成。</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9139"/>
                                        </p:tgtEl>
                                        <p:attrNameLst>
                                          <p:attrName>style.visibility</p:attrName>
                                        </p:attrNameLst>
                                      </p:cBhvr>
                                      <p:to>
                                        <p:strVal val="visible"/>
                                      </p:to>
                                    </p:set>
                                    <p:animEffect transition="in" filter="dissolve">
                                      <p:cBhvr>
                                        <p:cTn id="7" dur="500"/>
                                        <p:tgtEl>
                                          <p:spTgt spid="2191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19142"/>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19140"/>
                                        </p:tgtEl>
                                        <p:attrNameLst>
                                          <p:attrName>style.visibility</p:attrName>
                                        </p:attrNameLst>
                                      </p:cBhvr>
                                      <p:to>
                                        <p:strVal val="visible"/>
                                      </p:to>
                                    </p:set>
                                    <p:animEffect transition="in" filter="wipe(left)">
                                      <p:cBhvr>
                                        <p:cTn id="15" dur="500"/>
                                        <p:tgtEl>
                                          <p:spTgt spid="2191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9143"/>
                                        </p:tgtEl>
                                        <p:attrNameLst>
                                          <p:attrName>style.visibility</p:attrName>
                                        </p:attrNameLst>
                                      </p:cBhvr>
                                      <p:to>
                                        <p:strVal val="visible"/>
                                      </p:to>
                                    </p:set>
                                    <p:animEffect transition="in" filter="wipe(left)">
                                      <p:cBhvr>
                                        <p:cTn id="20" dur="500"/>
                                        <p:tgtEl>
                                          <p:spTgt spid="21914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19141"/>
                                        </p:tgtEl>
                                        <p:attrNameLst>
                                          <p:attrName>style.visibility</p:attrName>
                                        </p:attrNameLst>
                                      </p:cBhvr>
                                      <p:to>
                                        <p:strVal val="visible"/>
                                      </p:to>
                                    </p:set>
                                    <p:animEffect transition="in" filter="wipe(left)">
                                      <p:cBhvr>
                                        <p:cTn id="24" dur="500"/>
                                        <p:tgtEl>
                                          <p:spTgt spid="21914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9144"/>
                                        </p:tgtEl>
                                        <p:attrNameLst>
                                          <p:attrName>style.visibility</p:attrName>
                                        </p:attrNameLst>
                                      </p:cBhvr>
                                      <p:to>
                                        <p:strVal val="visible"/>
                                      </p:to>
                                    </p:set>
                                    <p:animEffect transition="in" filter="wipe(left)">
                                      <p:cBhvr>
                                        <p:cTn id="29" dur="500"/>
                                        <p:tgtEl>
                                          <p:spTgt spid="21914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19145"/>
                                        </p:tgtEl>
                                        <p:attrNameLst>
                                          <p:attrName>style.visibility</p:attrName>
                                        </p:attrNameLst>
                                      </p:cBhvr>
                                      <p:to>
                                        <p:strVal val="visible"/>
                                      </p:to>
                                    </p:set>
                                    <p:animEffect transition="in" filter="wipe(left)">
                                      <p:cBhvr>
                                        <p:cTn id="33" dur="500"/>
                                        <p:tgtEl>
                                          <p:spTgt spid="21914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19146"/>
                                        </p:tgtEl>
                                        <p:attrNameLst>
                                          <p:attrName>style.visibility</p:attrName>
                                        </p:attrNameLst>
                                      </p:cBhvr>
                                      <p:to>
                                        <p:strVal val="visible"/>
                                      </p:to>
                                    </p:se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19147"/>
                                        </p:tgtEl>
                                        <p:attrNameLst>
                                          <p:attrName>style.visibility</p:attrName>
                                        </p:attrNameLst>
                                      </p:cBhvr>
                                      <p:to>
                                        <p:strVal val="visible"/>
                                      </p:to>
                                    </p:set>
                                    <p:animEffect transition="in" filter="wipe(left)">
                                      <p:cBhvr>
                                        <p:cTn id="41" dur="500"/>
                                        <p:tgtEl>
                                          <p:spTgt spid="21914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19151"/>
                                        </p:tgtEl>
                                        <p:attrNameLst>
                                          <p:attrName>style.visibility</p:attrName>
                                        </p:attrNameLst>
                                      </p:cBhvr>
                                      <p:to>
                                        <p:strVal val="visible"/>
                                      </p:to>
                                    </p:set>
                                    <p:anim calcmode="lin" valueType="num">
                                      <p:cBhvr additive="base">
                                        <p:cTn id="51" dur="500" fill="hold"/>
                                        <p:tgtEl>
                                          <p:spTgt spid="219151"/>
                                        </p:tgtEl>
                                        <p:attrNameLst>
                                          <p:attrName>ppt_x</p:attrName>
                                        </p:attrNameLst>
                                      </p:cBhvr>
                                      <p:tavLst>
                                        <p:tav tm="0">
                                          <p:val>
                                            <p:strVal val="#ppt_x"/>
                                          </p:val>
                                        </p:tav>
                                        <p:tav tm="100000">
                                          <p:val>
                                            <p:strVal val="#ppt_x"/>
                                          </p:val>
                                        </p:tav>
                                      </p:tavLst>
                                    </p:anim>
                                    <p:anim calcmode="lin" valueType="num">
                                      <p:cBhvr additive="base">
                                        <p:cTn id="52" dur="500" fill="hold"/>
                                        <p:tgtEl>
                                          <p:spTgt spid="21915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1915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9152"/>
                                        </p:tgtEl>
                                        <p:attrNameLst>
                                          <p:attrName>style.visibility</p:attrName>
                                        </p:attrNameLst>
                                      </p:cBhvr>
                                      <p:to>
                                        <p:strVal val="visible"/>
                                      </p:to>
                                    </p:set>
                                    <p:anim calcmode="lin" valueType="num">
                                      <p:cBhvr additive="base">
                                        <p:cTn id="57" dur="500" fill="hold"/>
                                        <p:tgtEl>
                                          <p:spTgt spid="219152"/>
                                        </p:tgtEl>
                                        <p:attrNameLst>
                                          <p:attrName>ppt_x</p:attrName>
                                        </p:attrNameLst>
                                      </p:cBhvr>
                                      <p:tavLst>
                                        <p:tav tm="0">
                                          <p:val>
                                            <p:strVal val="#ppt_x"/>
                                          </p:val>
                                        </p:tav>
                                        <p:tav tm="100000">
                                          <p:val>
                                            <p:strVal val="#ppt_x"/>
                                          </p:val>
                                        </p:tav>
                                      </p:tavLst>
                                    </p:anim>
                                    <p:anim calcmode="lin" valueType="num">
                                      <p:cBhvr additive="base">
                                        <p:cTn id="58" dur="500" fill="hold"/>
                                        <p:tgtEl>
                                          <p:spTgt spid="219152"/>
                                        </p:tgtEl>
                                        <p:attrNameLst>
                                          <p:attrName>ppt_y</p:attrName>
                                        </p:attrNameLst>
                                      </p:cBhvr>
                                      <p:tavLst>
                                        <p:tav tm="0">
                                          <p:val>
                                            <p:strVal val="1+#ppt_h/2"/>
                                          </p:val>
                                        </p:tav>
                                        <p:tav tm="100000">
                                          <p:val>
                                            <p:strVal val="#ppt_y"/>
                                          </p:val>
                                        </p:tav>
                                      </p:tavLst>
                                    </p:anim>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p:bldP spid="219140" grpId="0" autoUpdateAnimBg="0"/>
      <p:bldP spid="219141" grpId="0" animBg="1" autoUpdateAnimBg="0"/>
      <p:bldP spid="219142" grpId="0" animBg="1"/>
      <p:bldP spid="219143" grpId="0" autoUpdateAnimBg="0"/>
      <p:bldP spid="219144" grpId="0" autoUpdateAnimBg="0"/>
      <p:bldP spid="219145" grpId="0" animBg="1" autoUpdateAnimBg="0"/>
      <p:bldP spid="219146" grpId="0" animBg="1"/>
      <p:bldP spid="219147" grpId="0" autoUpdateAnimBg="0"/>
      <p:bldP spid="219151" grpId="0" animBg="1" autoUpdateAnimBg="0"/>
      <p:bldP spid="219152" grpId="0" animBg="1" autoUpdateAnimBg="0"/>
      <p:bldP spid="16"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535613" y="3236913"/>
            <a:ext cx="2136775" cy="2382837"/>
            <a:chOff x="3192" y="715"/>
            <a:chExt cx="1346" cy="1501"/>
          </a:xfrm>
        </p:grpSpPr>
        <p:sp>
          <p:nvSpPr>
            <p:cNvPr id="11325" name="AutoShape 3"/>
            <p:cNvSpPr>
              <a:spLocks noChangeArrowheads="1"/>
            </p:cNvSpPr>
            <p:nvPr/>
          </p:nvSpPr>
          <p:spPr bwMode="auto">
            <a:xfrm>
              <a:off x="3192" y="720"/>
              <a:ext cx="1346" cy="1496"/>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11267" name="Object 4"/>
            <p:cNvGraphicFramePr>
              <a:graphicFrameLocks noChangeAspect="1"/>
            </p:cNvGraphicFramePr>
            <p:nvPr/>
          </p:nvGraphicFramePr>
          <p:xfrm>
            <a:off x="3326" y="859"/>
            <a:ext cx="1044" cy="1146"/>
          </p:xfrm>
          <a:graphic>
            <a:graphicData uri="http://schemas.openxmlformats.org/presentationml/2006/ole">
              <mc:AlternateContent xmlns:mc="http://schemas.openxmlformats.org/markup-compatibility/2006">
                <mc:Choice xmlns:v="urn:schemas-microsoft-com:vml" Requires="v">
                  <p:oleObj spid="_x0000_s11300" name="BMP 图像" r:id="rId1" imgW="1657350" imgH="1819275" progId="Paint.Picture">
                    <p:embed/>
                  </p:oleObj>
                </mc:Choice>
                <mc:Fallback>
                  <p:oleObj name="BMP 图像" r:id="rId1" imgW="1657350" imgH="181927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 y="859"/>
                          <a:ext cx="1044" cy="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26" name="Rectangle 5"/>
            <p:cNvSpPr>
              <a:spLocks noChangeArrowheads="1"/>
            </p:cNvSpPr>
            <p:nvPr/>
          </p:nvSpPr>
          <p:spPr bwMode="auto">
            <a:xfrm>
              <a:off x="3361" y="723"/>
              <a:ext cx="232" cy="250"/>
            </a:xfrm>
            <a:prstGeom prst="rect">
              <a:avLst/>
            </a:prstGeom>
            <a:noFill/>
            <a:ln w="9525">
              <a:noFill/>
              <a:miter lim="800000"/>
            </a:ln>
          </p:spPr>
          <p:txBody>
            <a:bodyPr wrap="none">
              <a:spAutoFit/>
            </a:bodyPr>
            <a:lstStyle/>
            <a:p>
              <a:pPr algn="just" fontAlgn="t">
                <a:spcBef>
                  <a:spcPct val="50000"/>
                </a:spcBef>
              </a:pPr>
              <a:r>
                <a:rPr kumimoji="1" lang="en-US" altLang="zh-CN" sz="2000" b="1" i="1">
                  <a:latin typeface="Times New Roman" panose="02020603050405020304" pitchFamily="18" charset="0"/>
                </a:rPr>
                <a:t>Q</a:t>
              </a:r>
              <a:endParaRPr kumimoji="1" lang="en-US" altLang="zh-CN" sz="2000" b="1" i="1">
                <a:latin typeface="Times New Roman" panose="02020603050405020304" pitchFamily="18" charset="0"/>
              </a:endParaRPr>
            </a:p>
          </p:txBody>
        </p:sp>
        <p:sp>
          <p:nvSpPr>
            <p:cNvPr id="11327" name="Rectangle 6"/>
            <p:cNvSpPr>
              <a:spLocks noChangeArrowheads="1"/>
            </p:cNvSpPr>
            <p:nvPr/>
          </p:nvSpPr>
          <p:spPr bwMode="auto">
            <a:xfrm>
              <a:off x="4145" y="715"/>
              <a:ext cx="232" cy="250"/>
            </a:xfrm>
            <a:prstGeom prst="rect">
              <a:avLst/>
            </a:prstGeom>
            <a:noFill/>
            <a:ln w="9525">
              <a:noFill/>
              <a:miter lim="800000"/>
            </a:ln>
          </p:spPr>
          <p:txBody>
            <a:bodyPr wrap="none">
              <a:spAutoFit/>
            </a:bodyPr>
            <a:lstStyle/>
            <a:p>
              <a:pPr algn="just" fontAlgn="t">
                <a:spcBef>
                  <a:spcPct val="50000"/>
                </a:spcBef>
              </a:pPr>
              <a:r>
                <a:rPr kumimoji="1" lang="en-US" altLang="zh-CN" sz="2000" b="1" i="1">
                  <a:latin typeface="Times New Roman" panose="02020603050405020304" pitchFamily="18" charset="0"/>
                </a:rPr>
                <a:t>Q</a:t>
              </a:r>
              <a:endParaRPr kumimoji="1" lang="en-US" altLang="zh-CN" sz="2000" b="1" i="1">
                <a:latin typeface="Times New Roman" panose="02020603050405020304" pitchFamily="18" charset="0"/>
              </a:endParaRPr>
            </a:p>
          </p:txBody>
        </p:sp>
        <p:sp>
          <p:nvSpPr>
            <p:cNvPr id="11328" name="Rectangle 7"/>
            <p:cNvSpPr>
              <a:spLocks noChangeArrowheads="1"/>
            </p:cNvSpPr>
            <p:nvPr/>
          </p:nvSpPr>
          <p:spPr bwMode="auto">
            <a:xfrm>
              <a:off x="3513" y="1483"/>
              <a:ext cx="116" cy="250"/>
            </a:xfrm>
            <a:prstGeom prst="rect">
              <a:avLst/>
            </a:prstGeom>
            <a:noFill/>
            <a:ln w="9525">
              <a:noFill/>
              <a:miter lim="800000"/>
            </a:ln>
          </p:spPr>
          <p:txBody>
            <a:bodyPr wrap="none">
              <a:spAutoFit/>
            </a:bodyPr>
            <a:lstStyle/>
            <a:p>
              <a:pPr algn="just" fontAlgn="t">
                <a:spcBef>
                  <a:spcPct val="50000"/>
                </a:spcBef>
              </a:pPr>
              <a:endParaRPr kumimoji="1" lang="zh-CN" altLang="zh-CN" sz="2000" b="1">
                <a:latin typeface="Times New Roman" panose="02020603050405020304" pitchFamily="18" charset="0"/>
              </a:endParaRPr>
            </a:p>
          </p:txBody>
        </p:sp>
        <p:sp>
          <p:nvSpPr>
            <p:cNvPr id="11329" name="Rectangle 8"/>
            <p:cNvSpPr>
              <a:spLocks noChangeArrowheads="1"/>
            </p:cNvSpPr>
            <p:nvPr/>
          </p:nvSpPr>
          <p:spPr bwMode="auto">
            <a:xfrm>
              <a:off x="3713" y="1499"/>
              <a:ext cx="339" cy="250"/>
            </a:xfrm>
            <a:prstGeom prst="rect">
              <a:avLst/>
            </a:prstGeom>
            <a:noFill/>
            <a:ln w="9525">
              <a:noFill/>
              <a:miter lim="800000"/>
            </a:ln>
          </p:spPr>
          <p:txBody>
            <a:bodyPr wrap="none">
              <a:spAutoFit/>
            </a:bodyPr>
            <a:lstStyle/>
            <a:p>
              <a:pPr algn="just" fontAlgn="t">
                <a:spcBef>
                  <a:spcPct val="50000"/>
                </a:spcBef>
              </a:pPr>
              <a:r>
                <a:rPr kumimoji="1" lang="en-US" altLang="zh-CN" sz="2000" b="1">
                  <a:latin typeface="Times New Roman" panose="02020603050405020304" pitchFamily="18" charset="0"/>
                </a:rPr>
                <a:t>EN</a:t>
              </a:r>
              <a:endParaRPr kumimoji="1" lang="en-US" altLang="zh-CN" sz="2000" b="1">
                <a:solidFill>
                  <a:srgbClr val="FF3300"/>
                </a:solidFill>
                <a:latin typeface="Times New Roman" panose="02020603050405020304" pitchFamily="18" charset="0"/>
              </a:endParaRPr>
            </a:p>
          </p:txBody>
        </p:sp>
        <p:sp>
          <p:nvSpPr>
            <p:cNvPr id="11330" name="Rectangle 9"/>
            <p:cNvSpPr>
              <a:spLocks noChangeArrowheads="1"/>
            </p:cNvSpPr>
            <p:nvPr/>
          </p:nvSpPr>
          <p:spPr bwMode="auto">
            <a:xfrm>
              <a:off x="3929" y="1483"/>
              <a:ext cx="116" cy="250"/>
            </a:xfrm>
            <a:prstGeom prst="rect">
              <a:avLst/>
            </a:prstGeom>
            <a:noFill/>
            <a:ln w="9525">
              <a:noFill/>
              <a:miter lim="800000"/>
            </a:ln>
          </p:spPr>
          <p:txBody>
            <a:bodyPr wrap="none">
              <a:spAutoFit/>
            </a:bodyPr>
            <a:lstStyle/>
            <a:p>
              <a:pPr algn="just" fontAlgn="t">
                <a:spcBef>
                  <a:spcPct val="50000"/>
                </a:spcBef>
              </a:pPr>
              <a:endParaRPr kumimoji="1" lang="zh-CN" altLang="zh-CN" sz="2000" b="1">
                <a:latin typeface="Times New Roman" panose="02020603050405020304" pitchFamily="18" charset="0"/>
              </a:endParaRPr>
            </a:p>
          </p:txBody>
        </p:sp>
        <p:sp>
          <p:nvSpPr>
            <p:cNvPr id="11331" name="Line 10"/>
            <p:cNvSpPr>
              <a:spLocks noChangeShapeType="1"/>
            </p:cNvSpPr>
            <p:nvPr/>
          </p:nvSpPr>
          <p:spPr bwMode="auto">
            <a:xfrm>
              <a:off x="4216" y="768"/>
              <a:ext cx="96" cy="0"/>
            </a:xfrm>
            <a:prstGeom prst="line">
              <a:avLst/>
            </a:prstGeom>
            <a:noFill/>
            <a:ln w="19050">
              <a:solidFill>
                <a:schemeClr val="tx1"/>
              </a:solidFill>
              <a:round/>
            </a:ln>
          </p:spPr>
          <p:txBody>
            <a:bodyPr>
              <a:spAutoFit/>
            </a:bodyPr>
            <a:lstStyle/>
            <a:p>
              <a:endParaRPr lang="zh-CN" altLang="en-US"/>
            </a:p>
          </p:txBody>
        </p:sp>
        <p:sp>
          <p:nvSpPr>
            <p:cNvPr id="11332" name="Oval 11"/>
            <p:cNvSpPr>
              <a:spLocks noChangeArrowheads="1"/>
            </p:cNvSpPr>
            <p:nvPr/>
          </p:nvSpPr>
          <p:spPr bwMode="auto">
            <a:xfrm>
              <a:off x="4152" y="1016"/>
              <a:ext cx="40" cy="40"/>
            </a:xfrm>
            <a:prstGeom prst="ellipse">
              <a:avLst/>
            </a:prstGeom>
            <a:noFill/>
            <a:ln w="28575">
              <a:solidFill>
                <a:srgbClr val="FF3300"/>
              </a:solidFill>
              <a:round/>
            </a:ln>
          </p:spPr>
          <p:txBody>
            <a:bodyPr anchor="ctr">
              <a:spAutoFit/>
            </a:bodyPr>
            <a:lstStyle/>
            <a:p>
              <a:endParaRPr lang="zh-CN" altLang="en-US"/>
            </a:p>
          </p:txBody>
        </p:sp>
      </p:grpSp>
      <p:grpSp>
        <p:nvGrpSpPr>
          <p:cNvPr id="3" name="Group 12"/>
          <p:cNvGrpSpPr/>
          <p:nvPr/>
        </p:nvGrpSpPr>
        <p:grpSpPr bwMode="auto">
          <a:xfrm>
            <a:off x="5765800" y="2054225"/>
            <a:ext cx="1511300" cy="730250"/>
            <a:chOff x="4584" y="1460"/>
            <a:chExt cx="952" cy="460"/>
          </a:xfrm>
        </p:grpSpPr>
        <p:sp>
          <p:nvSpPr>
            <p:cNvPr id="11319" name="Rectangle 13"/>
            <p:cNvSpPr>
              <a:spLocks noChangeArrowheads="1"/>
            </p:cNvSpPr>
            <p:nvPr/>
          </p:nvSpPr>
          <p:spPr bwMode="auto">
            <a:xfrm>
              <a:off x="5139" y="1690"/>
              <a:ext cx="397"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1320" name="Rectangle 14"/>
            <p:cNvSpPr>
              <a:spLocks noChangeArrowheads="1"/>
            </p:cNvSpPr>
            <p:nvPr/>
          </p:nvSpPr>
          <p:spPr bwMode="auto">
            <a:xfrm>
              <a:off x="4861" y="1690"/>
              <a:ext cx="27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1321" name="Rectangle 15"/>
            <p:cNvSpPr>
              <a:spLocks noChangeArrowheads="1"/>
            </p:cNvSpPr>
            <p:nvPr/>
          </p:nvSpPr>
          <p:spPr bwMode="auto">
            <a:xfrm>
              <a:off x="4584" y="1690"/>
              <a:ext cx="277"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1322" name="Rectangle 16"/>
            <p:cNvSpPr>
              <a:spLocks noChangeArrowheads="1"/>
            </p:cNvSpPr>
            <p:nvPr/>
          </p:nvSpPr>
          <p:spPr bwMode="auto">
            <a:xfrm>
              <a:off x="5139" y="1460"/>
              <a:ext cx="397" cy="230"/>
            </a:xfrm>
            <a:prstGeom prst="rect">
              <a:avLst/>
            </a:prstGeom>
            <a:solidFill>
              <a:srgbClr val="FF3300">
                <a:alpha val="50195"/>
              </a:srgbClr>
            </a:solidFill>
            <a:ln w="9525">
              <a:noFill/>
              <a:miter lim="800000"/>
            </a:ln>
          </p:spPr>
          <p:txBody>
            <a:bodyPr lIns="0" tIns="0" rIns="0" bIns="0"/>
            <a:lstStyle/>
            <a:p>
              <a:pPr algn="ct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11323" name="Rectangle 17"/>
            <p:cNvSpPr>
              <a:spLocks noChangeArrowheads="1"/>
            </p:cNvSpPr>
            <p:nvPr/>
          </p:nvSpPr>
          <p:spPr bwMode="auto">
            <a:xfrm>
              <a:off x="4861" y="1460"/>
              <a:ext cx="27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1324" name="Rectangle 18"/>
            <p:cNvSpPr>
              <a:spLocks noChangeArrowheads="1"/>
            </p:cNvSpPr>
            <p:nvPr/>
          </p:nvSpPr>
          <p:spPr bwMode="auto">
            <a:xfrm>
              <a:off x="4584" y="1460"/>
              <a:ext cx="277"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11270" name="Group 19"/>
          <p:cNvGrpSpPr/>
          <p:nvPr/>
        </p:nvGrpSpPr>
        <p:grpSpPr bwMode="auto">
          <a:xfrm>
            <a:off x="539750" y="1223963"/>
            <a:ext cx="4394200" cy="4610100"/>
            <a:chOff x="448" y="701"/>
            <a:chExt cx="2768" cy="2904"/>
          </a:xfrm>
        </p:grpSpPr>
        <p:graphicFrame>
          <p:nvGraphicFramePr>
            <p:cNvPr id="11266" name="Object 20"/>
            <p:cNvGraphicFramePr>
              <a:graphicFrameLocks noChangeAspect="1"/>
            </p:cNvGraphicFramePr>
            <p:nvPr/>
          </p:nvGraphicFramePr>
          <p:xfrm>
            <a:off x="787" y="833"/>
            <a:ext cx="2114" cy="2622"/>
          </p:xfrm>
          <a:graphic>
            <a:graphicData uri="http://schemas.openxmlformats.org/presentationml/2006/ole">
              <mc:AlternateContent xmlns:mc="http://schemas.openxmlformats.org/markup-compatibility/2006">
                <mc:Choice xmlns:v="urn:schemas-microsoft-com:vml" Requires="v">
                  <p:oleObj spid="_x0000_s11301" name="BMP 图象" r:id="rId3" imgW="3876675" imgH="4162425" progId="Paint.Picture">
                    <p:embed/>
                  </p:oleObj>
                </mc:Choice>
                <mc:Fallback>
                  <p:oleObj name="BMP 图象" r:id="rId3" imgW="3876675" imgH="4162425" progId="Paint.Picture">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 y="833"/>
                          <a:ext cx="2114" cy="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04" name="AutoShape 21"/>
            <p:cNvSpPr>
              <a:spLocks noChangeArrowheads="1"/>
            </p:cNvSpPr>
            <p:nvPr/>
          </p:nvSpPr>
          <p:spPr bwMode="auto">
            <a:xfrm>
              <a:off x="448" y="712"/>
              <a:ext cx="2768" cy="287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11305" name="Rectangle 22"/>
            <p:cNvSpPr>
              <a:spLocks noChangeArrowheads="1"/>
            </p:cNvSpPr>
            <p:nvPr/>
          </p:nvSpPr>
          <p:spPr bwMode="auto">
            <a:xfrm>
              <a:off x="880" y="701"/>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1306" name="Rectangle 23"/>
            <p:cNvSpPr>
              <a:spLocks noChangeArrowheads="1"/>
            </p:cNvSpPr>
            <p:nvPr/>
          </p:nvSpPr>
          <p:spPr bwMode="auto">
            <a:xfrm>
              <a:off x="2568" y="701"/>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1307" name="Rectangle 24"/>
            <p:cNvSpPr>
              <a:spLocks noChangeArrowheads="1"/>
            </p:cNvSpPr>
            <p:nvPr/>
          </p:nvSpPr>
          <p:spPr bwMode="auto">
            <a:xfrm>
              <a:off x="527" y="1525"/>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11308" name="Rectangle 25"/>
            <p:cNvSpPr>
              <a:spLocks noChangeArrowheads="1"/>
            </p:cNvSpPr>
            <p:nvPr/>
          </p:nvSpPr>
          <p:spPr bwMode="auto">
            <a:xfrm>
              <a:off x="2833" y="1557"/>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11309" name="Line 26"/>
            <p:cNvSpPr>
              <a:spLocks noChangeShapeType="1"/>
            </p:cNvSpPr>
            <p:nvPr/>
          </p:nvSpPr>
          <p:spPr bwMode="auto">
            <a:xfrm>
              <a:off x="2640" y="752"/>
              <a:ext cx="128" cy="0"/>
            </a:xfrm>
            <a:prstGeom prst="line">
              <a:avLst/>
            </a:prstGeom>
            <a:noFill/>
            <a:ln w="19050">
              <a:solidFill>
                <a:schemeClr val="tx1"/>
              </a:solidFill>
              <a:round/>
            </a:ln>
          </p:spPr>
          <p:txBody>
            <a:bodyPr>
              <a:spAutoFit/>
            </a:bodyPr>
            <a:lstStyle/>
            <a:p>
              <a:endParaRPr lang="zh-CN" altLang="en-US"/>
            </a:p>
          </p:txBody>
        </p:sp>
        <p:sp>
          <p:nvSpPr>
            <p:cNvPr id="11310" name="Rectangle 27"/>
            <p:cNvSpPr>
              <a:spLocks noChangeArrowheads="1"/>
            </p:cNvSpPr>
            <p:nvPr/>
          </p:nvSpPr>
          <p:spPr bwMode="auto">
            <a:xfrm>
              <a:off x="944" y="3293"/>
              <a:ext cx="223"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66FF"/>
                  </a:solidFill>
                  <a:latin typeface="Times New Roman" panose="02020603050405020304" pitchFamily="18" charset="0"/>
                </a:rPr>
                <a:t>S</a:t>
              </a:r>
              <a:endParaRPr kumimoji="1" lang="en-US" altLang="zh-CN" sz="2400" b="1" baseline="-25000">
                <a:solidFill>
                  <a:srgbClr val="FF66FF"/>
                </a:solidFill>
                <a:latin typeface="Times New Roman" panose="02020603050405020304" pitchFamily="18" charset="0"/>
              </a:endParaRPr>
            </a:p>
          </p:txBody>
        </p:sp>
        <p:sp>
          <p:nvSpPr>
            <p:cNvPr id="11311" name="Rectangle 28"/>
            <p:cNvSpPr>
              <a:spLocks noChangeArrowheads="1"/>
            </p:cNvSpPr>
            <p:nvPr/>
          </p:nvSpPr>
          <p:spPr bwMode="auto">
            <a:xfrm>
              <a:off x="2672" y="3301"/>
              <a:ext cx="244"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66FF"/>
                  </a:solidFill>
                  <a:latin typeface="Times New Roman" panose="02020603050405020304" pitchFamily="18" charset="0"/>
                </a:rPr>
                <a:t>R</a:t>
              </a:r>
              <a:endParaRPr kumimoji="1" lang="en-US" altLang="zh-CN" sz="2400" b="1" baseline="-25000">
                <a:solidFill>
                  <a:srgbClr val="FF66FF"/>
                </a:solidFill>
                <a:latin typeface="Times New Roman" panose="02020603050405020304" pitchFamily="18" charset="0"/>
              </a:endParaRPr>
            </a:p>
          </p:txBody>
        </p:sp>
        <p:sp>
          <p:nvSpPr>
            <p:cNvPr id="11312" name="Rectangle 29"/>
            <p:cNvSpPr>
              <a:spLocks noChangeArrowheads="1"/>
            </p:cNvSpPr>
            <p:nvPr/>
          </p:nvSpPr>
          <p:spPr bwMode="auto">
            <a:xfrm>
              <a:off x="527" y="2541"/>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11313" name="Rectangle 30"/>
            <p:cNvSpPr>
              <a:spLocks noChangeArrowheads="1"/>
            </p:cNvSpPr>
            <p:nvPr/>
          </p:nvSpPr>
          <p:spPr bwMode="auto">
            <a:xfrm>
              <a:off x="2825" y="2557"/>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4</a:t>
              </a:r>
              <a:endParaRPr kumimoji="1" lang="en-US" altLang="zh-CN" sz="2400" b="1" baseline="-25000">
                <a:latin typeface="Times New Roman" panose="02020603050405020304" pitchFamily="18" charset="0"/>
              </a:endParaRPr>
            </a:p>
          </p:txBody>
        </p:sp>
        <p:sp>
          <p:nvSpPr>
            <p:cNvPr id="11314" name="Rectangle 31"/>
            <p:cNvSpPr>
              <a:spLocks noChangeArrowheads="1"/>
            </p:cNvSpPr>
            <p:nvPr/>
          </p:nvSpPr>
          <p:spPr bwMode="auto">
            <a:xfrm>
              <a:off x="1808" y="3317"/>
              <a:ext cx="383"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00CC66"/>
                  </a:solidFill>
                  <a:latin typeface="Times New Roman" panose="02020603050405020304" pitchFamily="18" charset="0"/>
                </a:rPr>
                <a:t>EN</a:t>
              </a:r>
              <a:endParaRPr kumimoji="1" lang="en-US" altLang="zh-CN" sz="2400" b="1" baseline="-25000">
                <a:solidFill>
                  <a:srgbClr val="00CC66"/>
                </a:solidFill>
                <a:latin typeface="Times New Roman" panose="02020603050405020304" pitchFamily="18" charset="0"/>
              </a:endParaRPr>
            </a:p>
          </p:txBody>
        </p:sp>
        <p:sp>
          <p:nvSpPr>
            <p:cNvPr id="11315" name="Rectangle 32"/>
            <p:cNvSpPr>
              <a:spLocks noChangeArrowheads="1"/>
            </p:cNvSpPr>
            <p:nvPr/>
          </p:nvSpPr>
          <p:spPr bwMode="auto">
            <a:xfrm>
              <a:off x="1120" y="2125"/>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11316" name="Rectangle 33"/>
            <p:cNvSpPr>
              <a:spLocks noChangeArrowheads="1"/>
            </p:cNvSpPr>
            <p:nvPr/>
          </p:nvSpPr>
          <p:spPr bwMode="auto">
            <a:xfrm>
              <a:off x="2264" y="2125"/>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4</a:t>
              </a:r>
              <a:endParaRPr kumimoji="1" lang="en-US" altLang="zh-CN" sz="2400" b="1" baseline="-25000">
                <a:latin typeface="Times New Roman" panose="02020603050405020304" pitchFamily="18" charset="0"/>
              </a:endParaRPr>
            </a:p>
          </p:txBody>
        </p:sp>
        <p:sp>
          <p:nvSpPr>
            <p:cNvPr id="11317" name="Oval 34"/>
            <p:cNvSpPr>
              <a:spLocks noChangeArrowheads="1"/>
            </p:cNvSpPr>
            <p:nvPr/>
          </p:nvSpPr>
          <p:spPr bwMode="auto">
            <a:xfrm>
              <a:off x="1080" y="2256"/>
              <a:ext cx="56" cy="56"/>
            </a:xfrm>
            <a:prstGeom prst="ellipse">
              <a:avLst/>
            </a:prstGeom>
            <a:solidFill>
              <a:schemeClr val="tx1"/>
            </a:solidFill>
            <a:ln w="9525">
              <a:solidFill>
                <a:schemeClr val="tx1"/>
              </a:solidFill>
              <a:round/>
            </a:ln>
          </p:spPr>
          <p:txBody>
            <a:bodyPr wrap="none" anchor="ctr">
              <a:spAutoFit/>
            </a:bodyPr>
            <a:lstStyle/>
            <a:p>
              <a:endParaRPr lang="zh-CN" altLang="en-US"/>
            </a:p>
          </p:txBody>
        </p:sp>
        <p:sp>
          <p:nvSpPr>
            <p:cNvPr id="11318" name="Oval 35"/>
            <p:cNvSpPr>
              <a:spLocks noChangeArrowheads="1"/>
            </p:cNvSpPr>
            <p:nvPr/>
          </p:nvSpPr>
          <p:spPr bwMode="auto">
            <a:xfrm>
              <a:off x="2536" y="2256"/>
              <a:ext cx="56" cy="56"/>
            </a:xfrm>
            <a:prstGeom prst="ellipse">
              <a:avLst/>
            </a:prstGeom>
            <a:solidFill>
              <a:schemeClr val="tx1"/>
            </a:solidFill>
            <a:ln w="9525">
              <a:solidFill>
                <a:schemeClr val="tx1"/>
              </a:solidFill>
              <a:round/>
            </a:ln>
          </p:spPr>
          <p:txBody>
            <a:bodyPr wrap="none" anchor="ctr">
              <a:spAutoFit/>
            </a:bodyPr>
            <a:lstStyle/>
            <a:p>
              <a:endParaRPr lang="zh-CN" altLang="en-US"/>
            </a:p>
          </p:txBody>
        </p:sp>
      </p:grpSp>
      <p:grpSp>
        <p:nvGrpSpPr>
          <p:cNvPr id="5" name="Group 36"/>
          <p:cNvGrpSpPr/>
          <p:nvPr/>
        </p:nvGrpSpPr>
        <p:grpSpPr bwMode="auto">
          <a:xfrm>
            <a:off x="5765800" y="1323975"/>
            <a:ext cx="1511300" cy="1825625"/>
            <a:chOff x="4584" y="1000"/>
            <a:chExt cx="952" cy="1150"/>
          </a:xfrm>
        </p:grpSpPr>
        <p:sp>
          <p:nvSpPr>
            <p:cNvPr id="11283" name="Rectangle 37"/>
            <p:cNvSpPr>
              <a:spLocks noChangeArrowheads="1"/>
            </p:cNvSpPr>
            <p:nvPr/>
          </p:nvSpPr>
          <p:spPr bwMode="auto">
            <a:xfrm>
              <a:off x="5139" y="1920"/>
              <a:ext cx="397"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不定</a:t>
              </a:r>
              <a:endParaRPr kumimoji="1" lang="zh-CN" altLang="en-US" sz="2400" b="1" baseline="30000">
                <a:latin typeface="Times New Roman" panose="02020603050405020304" pitchFamily="18" charset="0"/>
              </a:endParaRPr>
            </a:p>
          </p:txBody>
        </p:sp>
        <p:sp>
          <p:nvSpPr>
            <p:cNvPr id="11284" name="Rectangle 38"/>
            <p:cNvSpPr>
              <a:spLocks noChangeArrowheads="1"/>
            </p:cNvSpPr>
            <p:nvPr/>
          </p:nvSpPr>
          <p:spPr bwMode="auto">
            <a:xfrm>
              <a:off x="4861" y="1920"/>
              <a:ext cx="27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285" name="Rectangle 39"/>
            <p:cNvSpPr>
              <a:spLocks noChangeArrowheads="1"/>
            </p:cNvSpPr>
            <p:nvPr/>
          </p:nvSpPr>
          <p:spPr bwMode="auto">
            <a:xfrm>
              <a:off x="4584" y="1920"/>
              <a:ext cx="27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286" name="Rectangle 40"/>
            <p:cNvSpPr>
              <a:spLocks noChangeArrowheads="1"/>
            </p:cNvSpPr>
            <p:nvPr/>
          </p:nvSpPr>
          <p:spPr bwMode="auto">
            <a:xfrm>
              <a:off x="5139" y="1690"/>
              <a:ext cx="39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287" name="Rectangle 41"/>
            <p:cNvSpPr>
              <a:spLocks noChangeArrowheads="1"/>
            </p:cNvSpPr>
            <p:nvPr/>
          </p:nvSpPr>
          <p:spPr bwMode="auto">
            <a:xfrm>
              <a:off x="4861" y="1690"/>
              <a:ext cx="27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288" name="Rectangle 42"/>
            <p:cNvSpPr>
              <a:spLocks noChangeArrowheads="1"/>
            </p:cNvSpPr>
            <p:nvPr/>
          </p:nvSpPr>
          <p:spPr bwMode="auto">
            <a:xfrm>
              <a:off x="4584" y="1690"/>
              <a:ext cx="27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289" name="Rectangle 43"/>
            <p:cNvSpPr>
              <a:spLocks noChangeArrowheads="1"/>
            </p:cNvSpPr>
            <p:nvPr/>
          </p:nvSpPr>
          <p:spPr bwMode="auto">
            <a:xfrm>
              <a:off x="5139" y="1460"/>
              <a:ext cx="39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 </a:t>
              </a:r>
              <a:endParaRPr kumimoji="1" lang="en-US" altLang="zh-CN" sz="2400" b="1">
                <a:latin typeface="Times New Roman" panose="02020603050405020304" pitchFamily="18" charset="0"/>
              </a:endParaRPr>
            </a:p>
          </p:txBody>
        </p:sp>
        <p:sp>
          <p:nvSpPr>
            <p:cNvPr id="11290" name="Rectangle 44"/>
            <p:cNvSpPr>
              <a:spLocks noChangeArrowheads="1"/>
            </p:cNvSpPr>
            <p:nvPr/>
          </p:nvSpPr>
          <p:spPr bwMode="auto">
            <a:xfrm>
              <a:off x="4861" y="1460"/>
              <a:ext cx="27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1291" name="Rectangle 45"/>
            <p:cNvSpPr>
              <a:spLocks noChangeArrowheads="1"/>
            </p:cNvSpPr>
            <p:nvPr/>
          </p:nvSpPr>
          <p:spPr bwMode="auto">
            <a:xfrm>
              <a:off x="4584" y="1460"/>
              <a:ext cx="27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292" name="Rectangle 46"/>
            <p:cNvSpPr>
              <a:spLocks noChangeArrowheads="1"/>
            </p:cNvSpPr>
            <p:nvPr/>
          </p:nvSpPr>
          <p:spPr bwMode="auto">
            <a:xfrm>
              <a:off x="5139" y="1230"/>
              <a:ext cx="397"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1293" name="Rectangle 47"/>
            <p:cNvSpPr>
              <a:spLocks noChangeArrowheads="1"/>
            </p:cNvSpPr>
            <p:nvPr/>
          </p:nvSpPr>
          <p:spPr bwMode="auto">
            <a:xfrm>
              <a:off x="4861" y="1230"/>
              <a:ext cx="27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294" name="Rectangle 48"/>
            <p:cNvSpPr>
              <a:spLocks noChangeArrowheads="1"/>
            </p:cNvSpPr>
            <p:nvPr/>
          </p:nvSpPr>
          <p:spPr bwMode="auto">
            <a:xfrm>
              <a:off x="4584" y="1230"/>
              <a:ext cx="277"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295" name="Rectangle 49"/>
            <p:cNvSpPr>
              <a:spLocks noChangeArrowheads="1"/>
            </p:cNvSpPr>
            <p:nvPr/>
          </p:nvSpPr>
          <p:spPr bwMode="auto">
            <a:xfrm>
              <a:off x="5139" y="1000"/>
              <a:ext cx="397"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1296" name="Rectangle 50"/>
            <p:cNvSpPr>
              <a:spLocks noChangeArrowheads="1"/>
            </p:cNvSpPr>
            <p:nvPr/>
          </p:nvSpPr>
          <p:spPr bwMode="auto">
            <a:xfrm>
              <a:off x="4861" y="1000"/>
              <a:ext cx="27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i="1">
                <a:latin typeface="Times New Roman" panose="02020603050405020304" pitchFamily="18" charset="0"/>
              </a:endParaRPr>
            </a:p>
          </p:txBody>
        </p:sp>
        <p:sp>
          <p:nvSpPr>
            <p:cNvPr id="11297" name="Rectangle 51"/>
            <p:cNvSpPr>
              <a:spLocks noChangeArrowheads="1"/>
            </p:cNvSpPr>
            <p:nvPr/>
          </p:nvSpPr>
          <p:spPr bwMode="auto">
            <a:xfrm>
              <a:off x="4584" y="1000"/>
              <a:ext cx="277"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i="1">
                <a:latin typeface="Times New Roman" panose="02020603050405020304" pitchFamily="18" charset="0"/>
              </a:endParaRPr>
            </a:p>
          </p:txBody>
        </p:sp>
        <p:sp>
          <p:nvSpPr>
            <p:cNvPr id="11298" name="Line 52"/>
            <p:cNvSpPr>
              <a:spLocks noChangeShapeType="1"/>
            </p:cNvSpPr>
            <p:nvPr/>
          </p:nvSpPr>
          <p:spPr bwMode="auto">
            <a:xfrm>
              <a:off x="4584" y="1000"/>
              <a:ext cx="952" cy="0"/>
            </a:xfrm>
            <a:prstGeom prst="line">
              <a:avLst/>
            </a:prstGeom>
            <a:noFill/>
            <a:ln w="28575" cap="sq">
              <a:solidFill>
                <a:schemeClr val="tx1"/>
              </a:solidFill>
              <a:round/>
            </a:ln>
          </p:spPr>
          <p:txBody>
            <a:bodyPr lIns="0" tIns="0" rIns="0" bIns="0">
              <a:spAutoFit/>
            </a:bodyPr>
            <a:lstStyle/>
            <a:p>
              <a:endParaRPr lang="zh-CN" altLang="en-US"/>
            </a:p>
          </p:txBody>
        </p:sp>
        <p:sp>
          <p:nvSpPr>
            <p:cNvPr id="11299" name="Line 53"/>
            <p:cNvSpPr>
              <a:spLocks noChangeShapeType="1"/>
            </p:cNvSpPr>
            <p:nvPr/>
          </p:nvSpPr>
          <p:spPr bwMode="auto">
            <a:xfrm>
              <a:off x="4584" y="1230"/>
              <a:ext cx="952" cy="0"/>
            </a:xfrm>
            <a:prstGeom prst="line">
              <a:avLst/>
            </a:prstGeom>
            <a:noFill/>
            <a:ln w="12700">
              <a:solidFill>
                <a:schemeClr val="tx1"/>
              </a:solidFill>
              <a:round/>
            </a:ln>
          </p:spPr>
          <p:txBody>
            <a:bodyPr lIns="0" tIns="0" rIns="0" bIns="0">
              <a:spAutoFit/>
            </a:bodyPr>
            <a:lstStyle/>
            <a:p>
              <a:endParaRPr lang="zh-CN" altLang="en-US"/>
            </a:p>
          </p:txBody>
        </p:sp>
        <p:sp>
          <p:nvSpPr>
            <p:cNvPr id="4" name="Line 54"/>
            <p:cNvSpPr>
              <a:spLocks noChangeShapeType="1"/>
            </p:cNvSpPr>
            <p:nvPr/>
          </p:nvSpPr>
          <p:spPr bwMode="auto">
            <a:xfrm>
              <a:off x="4584" y="2150"/>
              <a:ext cx="952" cy="0"/>
            </a:xfrm>
            <a:prstGeom prst="line">
              <a:avLst/>
            </a:prstGeom>
            <a:noFill/>
            <a:ln w="28575" cap="sq">
              <a:solidFill>
                <a:schemeClr val="tx1"/>
              </a:solidFill>
              <a:round/>
            </a:ln>
          </p:spPr>
          <p:txBody>
            <a:bodyPr lIns="0" tIns="0" rIns="0" bIns="0">
              <a:spAutoFit/>
            </a:bodyPr>
            <a:lstStyle/>
            <a:p>
              <a:endParaRPr lang="zh-CN" altLang="en-US"/>
            </a:p>
          </p:txBody>
        </p:sp>
        <p:sp>
          <p:nvSpPr>
            <p:cNvPr id="6" name="Line 55"/>
            <p:cNvSpPr>
              <a:spLocks noChangeShapeType="1"/>
            </p:cNvSpPr>
            <p:nvPr/>
          </p:nvSpPr>
          <p:spPr bwMode="auto">
            <a:xfrm>
              <a:off x="4584" y="1000"/>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11302" name="Line 56"/>
            <p:cNvSpPr>
              <a:spLocks noChangeShapeType="1"/>
            </p:cNvSpPr>
            <p:nvPr/>
          </p:nvSpPr>
          <p:spPr bwMode="auto">
            <a:xfrm>
              <a:off x="5139" y="1000"/>
              <a:ext cx="0" cy="1150"/>
            </a:xfrm>
            <a:prstGeom prst="line">
              <a:avLst/>
            </a:prstGeom>
            <a:noFill/>
            <a:ln w="12700">
              <a:solidFill>
                <a:schemeClr val="tx1"/>
              </a:solidFill>
              <a:round/>
            </a:ln>
          </p:spPr>
          <p:txBody>
            <a:bodyPr lIns="0" tIns="0" rIns="0" bIns="0">
              <a:spAutoFit/>
            </a:bodyPr>
            <a:lstStyle/>
            <a:p>
              <a:endParaRPr lang="zh-CN" altLang="en-US"/>
            </a:p>
          </p:txBody>
        </p:sp>
        <p:sp>
          <p:nvSpPr>
            <p:cNvPr id="11303" name="Line 57"/>
            <p:cNvSpPr>
              <a:spLocks noChangeShapeType="1"/>
            </p:cNvSpPr>
            <p:nvPr/>
          </p:nvSpPr>
          <p:spPr bwMode="auto">
            <a:xfrm>
              <a:off x="5536" y="1000"/>
              <a:ext cx="0" cy="1150"/>
            </a:xfrm>
            <a:prstGeom prst="line">
              <a:avLst/>
            </a:prstGeom>
            <a:noFill/>
            <a:ln w="28575" cap="sq">
              <a:solidFill>
                <a:schemeClr val="tx1"/>
              </a:solidFill>
              <a:round/>
            </a:ln>
          </p:spPr>
          <p:txBody>
            <a:bodyPr lIns="0" tIns="0" rIns="0" bIns="0">
              <a:spAutoFit/>
            </a:bodyPr>
            <a:lstStyle/>
            <a:p>
              <a:endParaRPr lang="zh-CN" altLang="en-US"/>
            </a:p>
          </p:txBody>
        </p:sp>
      </p:grpSp>
      <p:sp>
        <p:nvSpPr>
          <p:cNvPr id="21562" name="Rectangle 58" descr="窄竖线"/>
          <p:cNvSpPr>
            <a:spLocks noChangeArrowheads="1"/>
          </p:cNvSpPr>
          <p:nvPr/>
        </p:nvSpPr>
        <p:spPr bwMode="auto">
          <a:xfrm>
            <a:off x="5840413" y="841375"/>
            <a:ext cx="1344612" cy="457200"/>
          </a:xfrm>
          <a:prstGeom prst="rect">
            <a:avLst/>
          </a:prstGeom>
          <a:pattFill prst="narVert">
            <a:fgClr>
              <a:srgbClr val="CC99FF"/>
            </a:fgClr>
            <a:bgClr>
              <a:schemeClr val="bg1"/>
            </a:bgClr>
          </a:pattFill>
          <a:ln w="9525">
            <a:noFill/>
            <a:miter lim="800000"/>
          </a:ln>
        </p:spPr>
        <p:txBody>
          <a:bodyPr>
            <a:spAutoFit/>
          </a:bodyPr>
          <a:lstStyle/>
          <a:p>
            <a:pPr marL="457200" indent="-457200" algn="ctr"/>
            <a:r>
              <a:rPr kumimoji="1" lang="en-US" altLang="zh-CN" sz="2400" b="1" i="1">
                <a:solidFill>
                  <a:srgbClr val="FF3300"/>
                </a:solidFill>
                <a:latin typeface="Times New Roman" panose="02020603050405020304" pitchFamily="18" charset="0"/>
              </a:rPr>
              <a:t>SR</a:t>
            </a:r>
            <a:r>
              <a:rPr kumimoji="1" lang="zh-CN" altLang="en-US" sz="2400" b="1">
                <a:solidFill>
                  <a:srgbClr val="FF3300"/>
                </a:solidFill>
                <a:latin typeface="Times New Roman" panose="02020603050405020304" pitchFamily="18" charset="0"/>
              </a:rPr>
              <a:t>功能</a:t>
            </a: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sp>
        <p:nvSpPr>
          <p:cNvPr id="21563" name="AutoShape 59"/>
          <p:cNvSpPr>
            <a:spLocks noChangeArrowheads="1"/>
          </p:cNvSpPr>
          <p:nvPr/>
        </p:nvSpPr>
        <p:spPr bwMode="auto">
          <a:xfrm>
            <a:off x="7423150" y="2066925"/>
            <a:ext cx="1676400" cy="812800"/>
          </a:xfrm>
          <a:prstGeom prst="wedgeRectCallout">
            <a:avLst>
              <a:gd name="adj1" fmla="val -57671"/>
              <a:gd name="adj2" fmla="val -6056"/>
            </a:avLst>
          </a:prstGeom>
          <a:solidFill>
            <a:srgbClr val="CCCCFF">
              <a:alpha val="50195"/>
            </a:srgbClr>
          </a:solidFill>
          <a:ln w="9525">
            <a:solidFill>
              <a:srgbClr val="FF3300"/>
            </a:solidFill>
            <a:miter lim="800000"/>
          </a:ln>
        </p:spPr>
        <p:txBody>
          <a:bodyPr lIns="36000" tIns="36000" rIns="36000" bIns="36000">
            <a:spAutoFit/>
          </a:bodyPr>
          <a:lstStyle/>
          <a:p>
            <a:r>
              <a:rPr kumimoji="1" lang="en-US" altLang="zh-CN" sz="2400" b="1" i="1">
                <a:solidFill>
                  <a:srgbClr val="FF3300"/>
                </a:solidFill>
                <a:latin typeface="Times New Roman" panose="02020603050405020304" pitchFamily="18" charset="0"/>
              </a:rPr>
              <a:t> R</a:t>
            </a:r>
            <a:r>
              <a:rPr kumimoji="1" lang="zh-CN" altLang="en-US" sz="2400" b="1">
                <a:solidFill>
                  <a:srgbClr val="FF3300"/>
                </a:solidFill>
                <a:latin typeface="Times New Roman" panose="02020603050405020304" pitchFamily="18" charset="0"/>
              </a:rPr>
              <a:t>、</a:t>
            </a:r>
            <a:r>
              <a:rPr kumimoji="1" lang="en-US" altLang="zh-CN" sz="2400" b="1" i="1">
                <a:solidFill>
                  <a:srgbClr val="FF3300"/>
                </a:solidFill>
                <a:latin typeface="Times New Roman" panose="02020603050405020304" pitchFamily="18" charset="0"/>
              </a:rPr>
              <a:t>S </a:t>
            </a:r>
            <a:r>
              <a:rPr kumimoji="1" lang="zh-CN" altLang="en-US" sz="2400" b="1">
                <a:solidFill>
                  <a:srgbClr val="FF3300"/>
                </a:solidFill>
                <a:latin typeface="Times New Roman" panose="02020603050405020304" pitchFamily="18" charset="0"/>
              </a:rPr>
              <a:t>信号高电平有效 </a:t>
            </a:r>
            <a:endParaRPr kumimoji="1" lang="zh-CN" altLang="en-US" sz="2400" b="1">
              <a:solidFill>
                <a:srgbClr val="FF3300"/>
              </a:solidFill>
              <a:latin typeface="Times New Roman" panose="02020603050405020304" pitchFamily="18" charset="0"/>
            </a:endParaRPr>
          </a:p>
        </p:txBody>
      </p:sp>
      <p:grpSp>
        <p:nvGrpSpPr>
          <p:cNvPr id="7" name="Group 60"/>
          <p:cNvGrpSpPr/>
          <p:nvPr/>
        </p:nvGrpSpPr>
        <p:grpSpPr bwMode="auto">
          <a:xfrm>
            <a:off x="5768975" y="4478338"/>
            <a:ext cx="1638300" cy="1035050"/>
            <a:chOff x="3338" y="1499"/>
            <a:chExt cx="1032" cy="652"/>
          </a:xfrm>
        </p:grpSpPr>
        <p:sp>
          <p:nvSpPr>
            <p:cNvPr id="11276" name="Line 61"/>
            <p:cNvSpPr>
              <a:spLocks noChangeShapeType="1"/>
            </p:cNvSpPr>
            <p:nvPr/>
          </p:nvSpPr>
          <p:spPr bwMode="auto">
            <a:xfrm>
              <a:off x="3488" y="1720"/>
              <a:ext cx="0" cy="288"/>
            </a:xfrm>
            <a:prstGeom prst="line">
              <a:avLst/>
            </a:prstGeom>
            <a:noFill/>
            <a:ln w="28575">
              <a:solidFill>
                <a:srgbClr val="FF3300"/>
              </a:solidFill>
              <a:prstDash val="sysDot"/>
              <a:round/>
            </a:ln>
          </p:spPr>
          <p:txBody>
            <a:bodyPr>
              <a:spAutoFit/>
            </a:bodyPr>
            <a:lstStyle/>
            <a:p>
              <a:endParaRPr lang="zh-CN" altLang="en-US"/>
            </a:p>
          </p:txBody>
        </p:sp>
        <p:sp>
          <p:nvSpPr>
            <p:cNvPr id="11277" name="Oval 62"/>
            <p:cNvSpPr>
              <a:spLocks noChangeArrowheads="1"/>
            </p:cNvSpPr>
            <p:nvPr/>
          </p:nvSpPr>
          <p:spPr bwMode="auto">
            <a:xfrm>
              <a:off x="3472" y="1728"/>
              <a:ext cx="40" cy="40"/>
            </a:xfrm>
            <a:prstGeom prst="ellipse">
              <a:avLst/>
            </a:prstGeom>
            <a:solidFill>
              <a:schemeClr val="bg1"/>
            </a:solidFill>
            <a:ln w="28575">
              <a:solidFill>
                <a:srgbClr val="FF3300"/>
              </a:solidFill>
              <a:round/>
            </a:ln>
          </p:spPr>
          <p:txBody>
            <a:bodyPr anchor="ctr">
              <a:spAutoFit/>
            </a:bodyPr>
            <a:lstStyle/>
            <a:p>
              <a:endParaRPr lang="zh-CN" altLang="en-US"/>
            </a:p>
          </p:txBody>
        </p:sp>
        <p:sp>
          <p:nvSpPr>
            <p:cNvPr id="11278" name="Rectangle 63"/>
            <p:cNvSpPr>
              <a:spLocks noChangeArrowheads="1"/>
            </p:cNvSpPr>
            <p:nvPr/>
          </p:nvSpPr>
          <p:spPr bwMode="auto">
            <a:xfrm>
              <a:off x="3386" y="1499"/>
              <a:ext cx="205" cy="250"/>
            </a:xfrm>
            <a:prstGeom prst="rect">
              <a:avLst/>
            </a:prstGeom>
            <a:noFill/>
            <a:ln w="9525">
              <a:noFill/>
              <a:miter lim="800000"/>
            </a:ln>
          </p:spPr>
          <p:txBody>
            <a:bodyPr wrap="none">
              <a:spAutoFit/>
            </a:bodyPr>
            <a:lstStyle/>
            <a:p>
              <a:pPr algn="just" fontAlgn="t">
                <a:spcBef>
                  <a:spcPct val="50000"/>
                </a:spcBef>
              </a:pPr>
              <a:r>
                <a:rPr kumimoji="1" lang="en-US" altLang="zh-CN" sz="2000" b="1">
                  <a:solidFill>
                    <a:srgbClr val="FF3300"/>
                  </a:solidFill>
                  <a:latin typeface="Times New Roman" panose="02020603050405020304" pitchFamily="18" charset="0"/>
                </a:rPr>
                <a:t>S</a:t>
              </a:r>
              <a:endParaRPr kumimoji="1" lang="en-US" altLang="zh-CN" sz="2000" b="1">
                <a:solidFill>
                  <a:srgbClr val="FF3300"/>
                </a:solidFill>
                <a:latin typeface="Times New Roman" panose="02020603050405020304" pitchFamily="18" charset="0"/>
              </a:endParaRPr>
            </a:p>
          </p:txBody>
        </p:sp>
        <p:sp>
          <p:nvSpPr>
            <p:cNvPr id="11279" name="Rectangle 64"/>
            <p:cNvSpPr>
              <a:spLocks noChangeArrowheads="1"/>
            </p:cNvSpPr>
            <p:nvPr/>
          </p:nvSpPr>
          <p:spPr bwMode="auto">
            <a:xfrm>
              <a:off x="3338" y="1964"/>
              <a:ext cx="116" cy="187"/>
            </a:xfrm>
            <a:prstGeom prst="rect">
              <a:avLst/>
            </a:prstGeom>
            <a:noFill/>
            <a:ln w="9525">
              <a:noFill/>
              <a:miter lim="800000"/>
            </a:ln>
          </p:spPr>
          <p:txBody>
            <a:bodyPr wrap="none">
              <a:spAutoFit/>
            </a:bodyPr>
            <a:lstStyle/>
            <a:p>
              <a:pPr algn="just">
                <a:spcBef>
                  <a:spcPct val="50000"/>
                </a:spcBef>
              </a:pPr>
              <a:endParaRPr kumimoji="1" lang="en-US" altLang="zh-CN" sz="2000" b="1" baseline="-25000">
                <a:solidFill>
                  <a:srgbClr val="FF3300"/>
                </a:solidFill>
                <a:latin typeface="Times New Roman" panose="02020603050405020304" pitchFamily="18" charset="0"/>
              </a:endParaRPr>
            </a:p>
          </p:txBody>
        </p:sp>
        <p:sp>
          <p:nvSpPr>
            <p:cNvPr id="11280" name="Line 66"/>
            <p:cNvSpPr>
              <a:spLocks noChangeShapeType="1"/>
            </p:cNvSpPr>
            <p:nvPr/>
          </p:nvSpPr>
          <p:spPr bwMode="auto">
            <a:xfrm>
              <a:off x="4256" y="1720"/>
              <a:ext cx="0" cy="288"/>
            </a:xfrm>
            <a:prstGeom prst="line">
              <a:avLst/>
            </a:prstGeom>
            <a:noFill/>
            <a:ln w="28575">
              <a:solidFill>
                <a:srgbClr val="FF3300"/>
              </a:solidFill>
              <a:prstDash val="sysDot"/>
              <a:round/>
            </a:ln>
          </p:spPr>
          <p:txBody>
            <a:bodyPr>
              <a:spAutoFit/>
            </a:bodyPr>
            <a:lstStyle/>
            <a:p>
              <a:endParaRPr lang="zh-CN" altLang="en-US"/>
            </a:p>
          </p:txBody>
        </p:sp>
        <p:sp>
          <p:nvSpPr>
            <p:cNvPr id="11281" name="Oval 67"/>
            <p:cNvSpPr>
              <a:spLocks noChangeArrowheads="1"/>
            </p:cNvSpPr>
            <p:nvPr/>
          </p:nvSpPr>
          <p:spPr bwMode="auto">
            <a:xfrm>
              <a:off x="4240" y="1728"/>
              <a:ext cx="40" cy="40"/>
            </a:xfrm>
            <a:prstGeom prst="ellipse">
              <a:avLst/>
            </a:prstGeom>
            <a:solidFill>
              <a:schemeClr val="bg1"/>
            </a:solidFill>
            <a:ln w="28575">
              <a:solidFill>
                <a:srgbClr val="FF3300"/>
              </a:solidFill>
              <a:round/>
            </a:ln>
          </p:spPr>
          <p:txBody>
            <a:bodyPr anchor="ctr">
              <a:spAutoFit/>
            </a:bodyPr>
            <a:lstStyle/>
            <a:p>
              <a:endParaRPr lang="zh-CN" altLang="en-US"/>
            </a:p>
          </p:txBody>
        </p:sp>
        <p:sp>
          <p:nvSpPr>
            <p:cNvPr id="11282" name="Rectangle 68"/>
            <p:cNvSpPr>
              <a:spLocks noChangeArrowheads="1"/>
            </p:cNvSpPr>
            <p:nvPr/>
          </p:nvSpPr>
          <p:spPr bwMode="auto">
            <a:xfrm>
              <a:off x="4138" y="1499"/>
              <a:ext cx="232" cy="250"/>
            </a:xfrm>
            <a:prstGeom prst="rect">
              <a:avLst/>
            </a:prstGeom>
            <a:noFill/>
            <a:ln w="9525">
              <a:noFill/>
              <a:miter lim="800000"/>
            </a:ln>
          </p:spPr>
          <p:txBody>
            <a:bodyPr wrap="none">
              <a:spAutoFit/>
            </a:bodyPr>
            <a:lstStyle/>
            <a:p>
              <a:pPr algn="just" fontAlgn="t">
                <a:spcBef>
                  <a:spcPct val="50000"/>
                </a:spcBef>
              </a:pPr>
              <a:r>
                <a:rPr kumimoji="1" lang="en-US" altLang="zh-CN" sz="2000" b="1">
                  <a:solidFill>
                    <a:srgbClr val="FF3300"/>
                  </a:solidFill>
                  <a:latin typeface="Times New Roman" panose="02020603050405020304" pitchFamily="18" charset="0"/>
                </a:rPr>
                <a:t>R</a:t>
              </a:r>
              <a:endParaRPr kumimoji="1" lang="en-US" altLang="zh-CN" sz="2000" b="1">
                <a:solidFill>
                  <a:srgbClr val="FF3300"/>
                </a:solidFill>
                <a:latin typeface="Times New Roman" panose="02020603050405020304" pitchFamily="18" charset="0"/>
              </a:endParaRPr>
            </a:p>
          </p:txBody>
        </p:sp>
      </p:grpSp>
      <p:sp>
        <p:nvSpPr>
          <p:cNvPr id="21584" name="Rectangle 80"/>
          <p:cNvSpPr>
            <a:spLocks noChangeArrowheads="1"/>
          </p:cNvSpPr>
          <p:nvPr/>
        </p:nvSpPr>
        <p:spPr bwMode="auto">
          <a:xfrm>
            <a:off x="704850" y="765175"/>
            <a:ext cx="3981450"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2.  </a:t>
            </a:r>
            <a:r>
              <a:rPr kumimoji="1" lang="zh-CN" altLang="en-US" sz="2400" b="1">
                <a:latin typeface="Times New Roman" panose="02020603050405020304" pitchFamily="18" charset="0"/>
              </a:rPr>
              <a:t>逻辑功能与逻辑符号</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584"/>
                                        </p:tgtEl>
                                        <p:attrNameLst>
                                          <p:attrName>style.visibility</p:attrName>
                                        </p:attrNameLst>
                                      </p:cBhvr>
                                      <p:to>
                                        <p:strVal val="visible"/>
                                      </p:to>
                                    </p:set>
                                    <p:anim calcmode="lin" valueType="num">
                                      <p:cBhvr>
                                        <p:cTn id="7" dur="500" fill="hold"/>
                                        <p:tgtEl>
                                          <p:spTgt spid="21584"/>
                                        </p:tgtEl>
                                        <p:attrNameLst>
                                          <p:attrName>ppt_w</p:attrName>
                                        </p:attrNameLst>
                                      </p:cBhvr>
                                      <p:tavLst>
                                        <p:tav tm="0">
                                          <p:val>
                                            <p:fltVal val="0"/>
                                          </p:val>
                                        </p:tav>
                                        <p:tav tm="100000">
                                          <p:val>
                                            <p:strVal val="#ppt_w"/>
                                          </p:val>
                                        </p:tav>
                                      </p:tavLst>
                                    </p:anim>
                                    <p:anim calcmode="lin" valueType="num">
                                      <p:cBhvr>
                                        <p:cTn id="8" dur="500" fill="hold"/>
                                        <p:tgtEl>
                                          <p:spTgt spid="2158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562"/>
                                        </p:tgtEl>
                                        <p:attrNameLst>
                                          <p:attrName>style.visibility</p:attrName>
                                        </p:attrNameLst>
                                      </p:cBhvr>
                                      <p:to>
                                        <p:strVal val="visible"/>
                                      </p:to>
                                    </p:set>
                                    <p:animEffect transition="in" filter="blinds(horizontal)">
                                      <p:cBhvr>
                                        <p:cTn id="13" dur="500"/>
                                        <p:tgtEl>
                                          <p:spTgt spid="21562"/>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1563"/>
                                        </p:tgtEl>
                                        <p:attrNameLst>
                                          <p:attrName>style.visibility</p:attrName>
                                        </p:attrNameLst>
                                      </p:cBhvr>
                                      <p:to>
                                        <p:strVal val="visible"/>
                                      </p:to>
                                    </p:set>
                                    <p:animEffect transition="in" filter="wipe(left)">
                                      <p:cBhvr>
                                        <p:cTn id="25" dur="500"/>
                                        <p:tgtEl>
                                          <p:spTgt spid="21563"/>
                                        </p:tgtEl>
                                      </p:cBhvr>
                                    </p:animEffect>
                                  </p:childTnLst>
                                  <p:subTnLst>
                                    <p:set>
                                      <p:cBhvr override="childStyle">
                                        <p:cTn dur="1" fill="hold" display="0" masterRel="nextClick" afterEffect="1"/>
                                        <p:tgtEl>
                                          <p:spTgt spid="2156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62" grpId="0" animBg="1" autoUpdateAnimBg="0"/>
      <p:bldP spid="21563" grpId="0" animBg="1" autoUpdateAnimBg="0"/>
      <p:bldP spid="2158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98500" y="260350"/>
            <a:ext cx="8016875" cy="461963"/>
          </a:xfrm>
          <a:prstGeom prst="rect">
            <a:avLst/>
          </a:prstGeom>
          <a:noFill/>
          <a:ln w="9525">
            <a:noFill/>
            <a:miter lim="800000"/>
          </a:ln>
        </p:spPr>
        <p:txBody>
          <a:bodyPr>
            <a:spAutoFit/>
          </a:bodyPr>
          <a:lstStyle/>
          <a:p>
            <a:pPr marL="457200" indent="-457200"/>
            <a:r>
              <a:rPr kumimoji="1" lang="en-US" altLang="zh-CN" sz="2400" b="1" dirty="0">
                <a:latin typeface="Times New Roman" panose="02020603050405020304" pitchFamily="18" charset="0"/>
                <a:ea typeface="黑体" panose="02010609060101010101" pitchFamily="49" charset="-122"/>
              </a:rPr>
              <a:t>3.  </a:t>
            </a:r>
            <a:r>
              <a:rPr kumimoji="1" lang="zh-CN" altLang="en-US" sz="2400" b="1" dirty="0">
                <a:latin typeface="Times New Roman" panose="02020603050405020304" pitchFamily="18" charset="0"/>
              </a:rPr>
              <a:t>门控 </a:t>
            </a:r>
            <a:r>
              <a:rPr kumimoji="1" lang="en-US" altLang="zh-CN" sz="2400" b="1" i="1" dirty="0">
                <a:latin typeface="Times New Roman" panose="02020603050405020304" pitchFamily="18" charset="0"/>
              </a:rPr>
              <a:t>SR </a:t>
            </a:r>
            <a:r>
              <a:rPr kumimoji="1" lang="zh-CN" altLang="en-US" sz="2400" b="1" dirty="0">
                <a:latin typeface="Times New Roman" panose="02020603050405020304" pitchFamily="18" charset="0"/>
              </a:rPr>
              <a:t>锁存器的功能表、状态方程和状态转移图</a:t>
            </a:r>
            <a:endParaRPr kumimoji="1" lang="zh-CN" altLang="en-US" sz="2400" b="1" dirty="0">
              <a:latin typeface="Times New Roman" panose="02020603050405020304" pitchFamily="18" charset="0"/>
            </a:endParaRPr>
          </a:p>
        </p:txBody>
      </p:sp>
      <p:grpSp>
        <p:nvGrpSpPr>
          <p:cNvPr id="2" name="Group 3"/>
          <p:cNvGrpSpPr/>
          <p:nvPr/>
        </p:nvGrpSpPr>
        <p:grpSpPr bwMode="auto">
          <a:xfrm>
            <a:off x="1371600" y="3825875"/>
            <a:ext cx="2667000" cy="730250"/>
            <a:chOff x="1040" y="3764"/>
            <a:chExt cx="1680" cy="460"/>
          </a:xfrm>
        </p:grpSpPr>
        <p:sp>
          <p:nvSpPr>
            <p:cNvPr id="12404" name="Rectangle 4"/>
            <p:cNvSpPr>
              <a:spLocks noChangeArrowheads="1"/>
            </p:cNvSpPr>
            <p:nvPr/>
          </p:nvSpPr>
          <p:spPr bwMode="auto">
            <a:xfrm>
              <a:off x="1456" y="3994"/>
              <a:ext cx="408"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5" name="Rectangle 5"/>
            <p:cNvSpPr>
              <a:spLocks noChangeArrowheads="1"/>
            </p:cNvSpPr>
            <p:nvPr/>
          </p:nvSpPr>
          <p:spPr bwMode="auto">
            <a:xfrm>
              <a:off x="1040" y="3994"/>
              <a:ext cx="416"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6" name="Rectangle 6"/>
            <p:cNvSpPr>
              <a:spLocks noChangeArrowheads="1"/>
            </p:cNvSpPr>
            <p:nvPr/>
          </p:nvSpPr>
          <p:spPr bwMode="auto">
            <a:xfrm>
              <a:off x="1456" y="3764"/>
              <a:ext cx="408"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7" name="Rectangle 7"/>
            <p:cNvSpPr>
              <a:spLocks noChangeArrowheads="1"/>
            </p:cNvSpPr>
            <p:nvPr/>
          </p:nvSpPr>
          <p:spPr bwMode="auto">
            <a:xfrm>
              <a:off x="1040" y="3764"/>
              <a:ext cx="416"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8" name="Rectangle 8"/>
            <p:cNvSpPr>
              <a:spLocks noChangeArrowheads="1"/>
            </p:cNvSpPr>
            <p:nvPr/>
          </p:nvSpPr>
          <p:spPr bwMode="auto">
            <a:xfrm>
              <a:off x="2288" y="376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9" name="Rectangle 9"/>
            <p:cNvSpPr>
              <a:spLocks noChangeArrowheads="1"/>
            </p:cNvSpPr>
            <p:nvPr/>
          </p:nvSpPr>
          <p:spPr bwMode="auto">
            <a:xfrm>
              <a:off x="1864" y="376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10" name="Rectangle 10"/>
            <p:cNvSpPr>
              <a:spLocks noChangeArrowheads="1"/>
            </p:cNvSpPr>
            <p:nvPr/>
          </p:nvSpPr>
          <p:spPr bwMode="auto">
            <a:xfrm>
              <a:off x="2288" y="399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11" name="Rectangle 11"/>
            <p:cNvSpPr>
              <a:spLocks noChangeArrowheads="1"/>
            </p:cNvSpPr>
            <p:nvPr/>
          </p:nvSpPr>
          <p:spPr bwMode="auto">
            <a:xfrm>
              <a:off x="1864" y="3994"/>
              <a:ext cx="424" cy="230"/>
            </a:xfrm>
            <a:prstGeom prst="rect">
              <a:avLst/>
            </a:prstGeom>
            <a:solidFill>
              <a:srgbClr val="00CC99">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12" name="Line 12"/>
            <p:cNvSpPr>
              <a:spLocks noChangeShapeType="1"/>
            </p:cNvSpPr>
            <p:nvPr/>
          </p:nvSpPr>
          <p:spPr bwMode="auto">
            <a:xfrm>
              <a:off x="1040" y="3764"/>
              <a:ext cx="1680" cy="0"/>
            </a:xfrm>
            <a:prstGeom prst="line">
              <a:avLst/>
            </a:prstGeom>
            <a:noFill/>
            <a:ln w="12700">
              <a:solidFill>
                <a:schemeClr val="tx1"/>
              </a:solidFill>
              <a:round/>
            </a:ln>
          </p:spPr>
          <p:txBody>
            <a:bodyPr lIns="0" tIns="0" rIns="0" bIns="0">
              <a:spAutoFit/>
            </a:bodyPr>
            <a:lstStyle/>
            <a:p>
              <a:endParaRPr lang="zh-CN" altLang="en-US"/>
            </a:p>
          </p:txBody>
        </p:sp>
        <p:sp>
          <p:nvSpPr>
            <p:cNvPr id="12413" name="Line 13"/>
            <p:cNvSpPr>
              <a:spLocks noChangeShapeType="1"/>
            </p:cNvSpPr>
            <p:nvPr/>
          </p:nvSpPr>
          <p:spPr bwMode="auto">
            <a:xfrm>
              <a:off x="1040" y="4224"/>
              <a:ext cx="1668" cy="0"/>
            </a:xfrm>
            <a:prstGeom prst="line">
              <a:avLst/>
            </a:prstGeom>
            <a:noFill/>
            <a:ln w="28575" cap="sq">
              <a:solidFill>
                <a:schemeClr val="tx1"/>
              </a:solidFill>
              <a:round/>
            </a:ln>
          </p:spPr>
          <p:txBody>
            <a:bodyPr lIns="0" tIns="0" rIns="0" bIns="0">
              <a:spAutoFit/>
            </a:bodyPr>
            <a:lstStyle/>
            <a:p>
              <a:endParaRPr lang="zh-CN" altLang="en-US"/>
            </a:p>
          </p:txBody>
        </p:sp>
      </p:grpSp>
      <p:grpSp>
        <p:nvGrpSpPr>
          <p:cNvPr id="3" name="Group 14"/>
          <p:cNvGrpSpPr/>
          <p:nvPr/>
        </p:nvGrpSpPr>
        <p:grpSpPr bwMode="auto">
          <a:xfrm>
            <a:off x="1384300" y="2000250"/>
            <a:ext cx="2676525" cy="1095375"/>
            <a:chOff x="1040" y="2614"/>
            <a:chExt cx="1686" cy="690"/>
          </a:xfrm>
        </p:grpSpPr>
        <p:sp>
          <p:nvSpPr>
            <p:cNvPr id="12390" name="Rectangle 15"/>
            <p:cNvSpPr>
              <a:spLocks noChangeArrowheads="1"/>
            </p:cNvSpPr>
            <p:nvPr/>
          </p:nvSpPr>
          <p:spPr bwMode="auto">
            <a:xfrm>
              <a:off x="1456" y="2614"/>
              <a:ext cx="40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1" name="Rectangle 16"/>
            <p:cNvSpPr>
              <a:spLocks noChangeArrowheads="1"/>
            </p:cNvSpPr>
            <p:nvPr/>
          </p:nvSpPr>
          <p:spPr bwMode="auto">
            <a:xfrm>
              <a:off x="1040" y="2614"/>
              <a:ext cx="41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2" name="Rectangle 17"/>
            <p:cNvSpPr>
              <a:spLocks noChangeArrowheads="1"/>
            </p:cNvSpPr>
            <p:nvPr/>
          </p:nvSpPr>
          <p:spPr bwMode="auto">
            <a:xfrm>
              <a:off x="1864" y="261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3" name="Rectangle 18"/>
            <p:cNvSpPr>
              <a:spLocks noChangeArrowheads="1"/>
            </p:cNvSpPr>
            <p:nvPr/>
          </p:nvSpPr>
          <p:spPr bwMode="auto">
            <a:xfrm>
              <a:off x="2288" y="261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4" name="Rectangle 19"/>
            <p:cNvSpPr>
              <a:spLocks noChangeArrowheads="1"/>
            </p:cNvSpPr>
            <p:nvPr/>
          </p:nvSpPr>
          <p:spPr bwMode="auto">
            <a:xfrm>
              <a:off x="1456" y="3074"/>
              <a:ext cx="40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5" name="Rectangle 20"/>
            <p:cNvSpPr>
              <a:spLocks noChangeArrowheads="1"/>
            </p:cNvSpPr>
            <p:nvPr/>
          </p:nvSpPr>
          <p:spPr bwMode="auto">
            <a:xfrm>
              <a:off x="1040" y="3074"/>
              <a:ext cx="41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6" name="Rectangle 21"/>
            <p:cNvSpPr>
              <a:spLocks noChangeArrowheads="1"/>
            </p:cNvSpPr>
            <p:nvPr/>
          </p:nvSpPr>
          <p:spPr bwMode="auto">
            <a:xfrm>
              <a:off x="1456" y="2844"/>
              <a:ext cx="40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7" name="Rectangle 22"/>
            <p:cNvSpPr>
              <a:spLocks noChangeArrowheads="1"/>
            </p:cNvSpPr>
            <p:nvPr/>
          </p:nvSpPr>
          <p:spPr bwMode="auto">
            <a:xfrm>
              <a:off x="1040" y="2844"/>
              <a:ext cx="41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8" name="Rectangle 23"/>
            <p:cNvSpPr>
              <a:spLocks noChangeArrowheads="1"/>
            </p:cNvSpPr>
            <p:nvPr/>
          </p:nvSpPr>
          <p:spPr bwMode="auto">
            <a:xfrm>
              <a:off x="1864" y="307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399" name="Rectangle 24"/>
            <p:cNvSpPr>
              <a:spLocks noChangeArrowheads="1"/>
            </p:cNvSpPr>
            <p:nvPr/>
          </p:nvSpPr>
          <p:spPr bwMode="auto">
            <a:xfrm>
              <a:off x="1864" y="284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0" name="Rectangle 25"/>
            <p:cNvSpPr>
              <a:spLocks noChangeArrowheads="1"/>
            </p:cNvSpPr>
            <p:nvPr/>
          </p:nvSpPr>
          <p:spPr bwMode="auto">
            <a:xfrm>
              <a:off x="2288" y="307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1" name="Rectangle 26"/>
            <p:cNvSpPr>
              <a:spLocks noChangeArrowheads="1"/>
            </p:cNvSpPr>
            <p:nvPr/>
          </p:nvSpPr>
          <p:spPr bwMode="auto">
            <a:xfrm>
              <a:off x="2288" y="2844"/>
              <a:ext cx="424"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2402" name="Line 27"/>
            <p:cNvSpPr>
              <a:spLocks noChangeShapeType="1"/>
            </p:cNvSpPr>
            <p:nvPr/>
          </p:nvSpPr>
          <p:spPr bwMode="auto">
            <a:xfrm>
              <a:off x="1040" y="2844"/>
              <a:ext cx="1686" cy="0"/>
            </a:xfrm>
            <a:prstGeom prst="line">
              <a:avLst/>
            </a:prstGeom>
            <a:noFill/>
            <a:ln w="12700">
              <a:solidFill>
                <a:schemeClr val="tx1"/>
              </a:solidFill>
              <a:round/>
            </a:ln>
          </p:spPr>
          <p:txBody>
            <a:bodyPr lIns="0" tIns="0" rIns="0" bIns="0">
              <a:spAutoFit/>
            </a:bodyPr>
            <a:lstStyle/>
            <a:p>
              <a:endParaRPr lang="zh-CN" altLang="en-US"/>
            </a:p>
          </p:txBody>
        </p:sp>
        <p:sp>
          <p:nvSpPr>
            <p:cNvPr id="12403" name="Line 28"/>
            <p:cNvSpPr>
              <a:spLocks noChangeShapeType="1"/>
            </p:cNvSpPr>
            <p:nvPr/>
          </p:nvSpPr>
          <p:spPr bwMode="auto">
            <a:xfrm>
              <a:off x="1040" y="3304"/>
              <a:ext cx="1680" cy="0"/>
            </a:xfrm>
            <a:prstGeom prst="line">
              <a:avLst/>
            </a:prstGeom>
            <a:noFill/>
            <a:ln w="12700">
              <a:solidFill>
                <a:schemeClr val="tx1"/>
              </a:solidFill>
              <a:round/>
            </a:ln>
          </p:spPr>
          <p:txBody>
            <a:bodyPr lIns="0" tIns="0" rIns="0" bIns="0">
              <a:spAutoFit/>
            </a:bodyPr>
            <a:lstStyle/>
            <a:p>
              <a:endParaRPr lang="zh-CN" altLang="en-US"/>
            </a:p>
          </p:txBody>
        </p:sp>
      </p:grpSp>
      <p:grpSp>
        <p:nvGrpSpPr>
          <p:cNvPr id="4" name="Group 29"/>
          <p:cNvGrpSpPr/>
          <p:nvPr/>
        </p:nvGrpSpPr>
        <p:grpSpPr bwMode="auto">
          <a:xfrm>
            <a:off x="1403350" y="1228725"/>
            <a:ext cx="2676525" cy="3343275"/>
            <a:chOff x="312" y="2080"/>
            <a:chExt cx="1686" cy="2106"/>
          </a:xfrm>
        </p:grpSpPr>
        <p:sp>
          <p:nvSpPr>
            <p:cNvPr id="12344" name="Rectangle 30"/>
            <p:cNvSpPr>
              <a:spLocks noChangeArrowheads="1"/>
            </p:cNvSpPr>
            <p:nvPr/>
          </p:nvSpPr>
          <p:spPr bwMode="auto">
            <a:xfrm>
              <a:off x="728" y="257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45" name="Rectangle 31"/>
            <p:cNvSpPr>
              <a:spLocks noChangeArrowheads="1"/>
            </p:cNvSpPr>
            <p:nvPr/>
          </p:nvSpPr>
          <p:spPr bwMode="auto">
            <a:xfrm>
              <a:off x="312" y="257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46" name="Rectangle 32"/>
            <p:cNvSpPr>
              <a:spLocks noChangeArrowheads="1"/>
            </p:cNvSpPr>
            <p:nvPr/>
          </p:nvSpPr>
          <p:spPr bwMode="auto">
            <a:xfrm>
              <a:off x="728" y="2310"/>
              <a:ext cx="408" cy="266"/>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47" name="Rectangle 33"/>
            <p:cNvSpPr>
              <a:spLocks noChangeArrowheads="1"/>
            </p:cNvSpPr>
            <p:nvPr/>
          </p:nvSpPr>
          <p:spPr bwMode="auto">
            <a:xfrm>
              <a:off x="312" y="2310"/>
              <a:ext cx="416" cy="266"/>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48" name="Rectangle 34"/>
            <p:cNvSpPr>
              <a:spLocks noChangeArrowheads="1"/>
            </p:cNvSpPr>
            <p:nvPr/>
          </p:nvSpPr>
          <p:spPr bwMode="auto">
            <a:xfrm>
              <a:off x="1136" y="2576"/>
              <a:ext cx="424"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sp>
          <p:nvSpPr>
            <p:cNvPr id="12349" name="Rectangle 35"/>
            <p:cNvSpPr>
              <a:spLocks noChangeArrowheads="1"/>
            </p:cNvSpPr>
            <p:nvPr/>
          </p:nvSpPr>
          <p:spPr bwMode="auto">
            <a:xfrm>
              <a:off x="1136" y="2310"/>
              <a:ext cx="424" cy="266"/>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12350" name="Rectangle 36"/>
            <p:cNvSpPr>
              <a:spLocks noChangeArrowheads="1"/>
            </p:cNvSpPr>
            <p:nvPr/>
          </p:nvSpPr>
          <p:spPr bwMode="auto">
            <a:xfrm>
              <a:off x="1560" y="2576"/>
              <a:ext cx="424" cy="230"/>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sp>
          <p:nvSpPr>
            <p:cNvPr id="12351" name="Rectangle 37"/>
            <p:cNvSpPr>
              <a:spLocks noChangeArrowheads="1"/>
            </p:cNvSpPr>
            <p:nvPr/>
          </p:nvSpPr>
          <p:spPr bwMode="auto">
            <a:xfrm>
              <a:off x="1560" y="2310"/>
              <a:ext cx="424" cy="266"/>
            </a:xfrm>
            <a:prstGeom prst="rect">
              <a:avLst/>
            </a:prstGeom>
            <a:noFill/>
            <a:ln w="9525">
              <a:noFill/>
              <a:miter lim="800000"/>
            </a:ln>
          </p:spPr>
          <p:txBody>
            <a:bodyPr lIns="0" tIns="0" rIns="0" bIns="0"/>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12352" name="Rectangle 38"/>
            <p:cNvSpPr>
              <a:spLocks noChangeArrowheads="1"/>
            </p:cNvSpPr>
            <p:nvPr/>
          </p:nvSpPr>
          <p:spPr bwMode="auto">
            <a:xfrm>
              <a:off x="728" y="3036"/>
              <a:ext cx="408"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12353" name="Rectangle 39"/>
            <p:cNvSpPr>
              <a:spLocks noChangeArrowheads="1"/>
            </p:cNvSpPr>
            <p:nvPr/>
          </p:nvSpPr>
          <p:spPr bwMode="auto">
            <a:xfrm>
              <a:off x="312" y="303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54" name="Rectangle 40"/>
            <p:cNvSpPr>
              <a:spLocks noChangeArrowheads="1"/>
            </p:cNvSpPr>
            <p:nvPr/>
          </p:nvSpPr>
          <p:spPr bwMode="auto">
            <a:xfrm>
              <a:off x="728" y="2806"/>
              <a:ext cx="408"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12355" name="Rectangle 41"/>
            <p:cNvSpPr>
              <a:spLocks noChangeArrowheads="1"/>
            </p:cNvSpPr>
            <p:nvPr/>
          </p:nvSpPr>
          <p:spPr bwMode="auto">
            <a:xfrm>
              <a:off x="312" y="280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56" name="Rectangle 42"/>
            <p:cNvSpPr>
              <a:spLocks noChangeArrowheads="1"/>
            </p:cNvSpPr>
            <p:nvPr/>
          </p:nvSpPr>
          <p:spPr bwMode="auto">
            <a:xfrm>
              <a:off x="1136" y="303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57" name="Rectangle 43"/>
            <p:cNvSpPr>
              <a:spLocks noChangeArrowheads="1"/>
            </p:cNvSpPr>
            <p:nvPr/>
          </p:nvSpPr>
          <p:spPr bwMode="auto">
            <a:xfrm>
              <a:off x="1136" y="280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58" name="Rectangle 44"/>
            <p:cNvSpPr>
              <a:spLocks noChangeArrowheads="1"/>
            </p:cNvSpPr>
            <p:nvPr/>
          </p:nvSpPr>
          <p:spPr bwMode="auto">
            <a:xfrm>
              <a:off x="1560" y="303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12359" name="Rectangle 45"/>
            <p:cNvSpPr>
              <a:spLocks noChangeArrowheads="1"/>
            </p:cNvSpPr>
            <p:nvPr/>
          </p:nvSpPr>
          <p:spPr bwMode="auto">
            <a:xfrm>
              <a:off x="1560" y="280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12360" name="Rectangle 46"/>
            <p:cNvSpPr>
              <a:spLocks noChangeArrowheads="1"/>
            </p:cNvSpPr>
            <p:nvPr/>
          </p:nvSpPr>
          <p:spPr bwMode="auto">
            <a:xfrm>
              <a:off x="728" y="349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61" name="Rectangle 47"/>
            <p:cNvSpPr>
              <a:spLocks noChangeArrowheads="1"/>
            </p:cNvSpPr>
            <p:nvPr/>
          </p:nvSpPr>
          <p:spPr bwMode="auto">
            <a:xfrm>
              <a:off x="312" y="3496"/>
              <a:ext cx="416"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12362" name="Rectangle 48"/>
            <p:cNvSpPr>
              <a:spLocks noChangeArrowheads="1"/>
            </p:cNvSpPr>
            <p:nvPr/>
          </p:nvSpPr>
          <p:spPr bwMode="auto">
            <a:xfrm>
              <a:off x="728" y="326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63" name="Rectangle 49"/>
            <p:cNvSpPr>
              <a:spLocks noChangeArrowheads="1"/>
            </p:cNvSpPr>
            <p:nvPr/>
          </p:nvSpPr>
          <p:spPr bwMode="auto">
            <a:xfrm>
              <a:off x="312" y="3266"/>
              <a:ext cx="416"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12364" name="Rectangle 50"/>
            <p:cNvSpPr>
              <a:spLocks noChangeArrowheads="1"/>
            </p:cNvSpPr>
            <p:nvPr/>
          </p:nvSpPr>
          <p:spPr bwMode="auto">
            <a:xfrm>
              <a:off x="1136" y="349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65" name="Rectangle 51"/>
            <p:cNvSpPr>
              <a:spLocks noChangeArrowheads="1"/>
            </p:cNvSpPr>
            <p:nvPr/>
          </p:nvSpPr>
          <p:spPr bwMode="auto">
            <a:xfrm>
              <a:off x="1136" y="326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66" name="Rectangle 52"/>
            <p:cNvSpPr>
              <a:spLocks noChangeArrowheads="1"/>
            </p:cNvSpPr>
            <p:nvPr/>
          </p:nvSpPr>
          <p:spPr bwMode="auto">
            <a:xfrm>
              <a:off x="1560" y="349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12367" name="Rectangle 53"/>
            <p:cNvSpPr>
              <a:spLocks noChangeArrowheads="1"/>
            </p:cNvSpPr>
            <p:nvPr/>
          </p:nvSpPr>
          <p:spPr bwMode="auto">
            <a:xfrm>
              <a:off x="1560" y="3266"/>
              <a:ext cx="424" cy="230"/>
            </a:xfrm>
            <a:prstGeom prst="rect">
              <a:avLst/>
            </a:prstGeom>
            <a:noFill/>
            <a:ln w="9525">
              <a:noFill/>
              <a:miter lim="800000"/>
            </a:ln>
          </p:spPr>
          <p:txBody>
            <a:bodyPr lIns="0" tIns="0" rIns="0" bIns="0"/>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12368" name="Rectangle 54"/>
            <p:cNvSpPr>
              <a:spLocks noChangeArrowheads="1"/>
            </p:cNvSpPr>
            <p:nvPr/>
          </p:nvSpPr>
          <p:spPr bwMode="auto">
            <a:xfrm>
              <a:off x="728" y="395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69" name="Rectangle 55"/>
            <p:cNvSpPr>
              <a:spLocks noChangeArrowheads="1"/>
            </p:cNvSpPr>
            <p:nvPr/>
          </p:nvSpPr>
          <p:spPr bwMode="auto">
            <a:xfrm>
              <a:off x="312" y="395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70" name="Rectangle 56"/>
            <p:cNvSpPr>
              <a:spLocks noChangeArrowheads="1"/>
            </p:cNvSpPr>
            <p:nvPr/>
          </p:nvSpPr>
          <p:spPr bwMode="auto">
            <a:xfrm>
              <a:off x="728" y="3726"/>
              <a:ext cx="40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71" name="Rectangle 57"/>
            <p:cNvSpPr>
              <a:spLocks noChangeArrowheads="1"/>
            </p:cNvSpPr>
            <p:nvPr/>
          </p:nvSpPr>
          <p:spPr bwMode="auto">
            <a:xfrm>
              <a:off x="312" y="3726"/>
              <a:ext cx="41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72" name="Rectangle 58"/>
            <p:cNvSpPr>
              <a:spLocks noChangeArrowheads="1"/>
            </p:cNvSpPr>
            <p:nvPr/>
          </p:nvSpPr>
          <p:spPr bwMode="auto">
            <a:xfrm>
              <a:off x="1560" y="372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2373" name="Rectangle 59"/>
            <p:cNvSpPr>
              <a:spLocks noChangeArrowheads="1"/>
            </p:cNvSpPr>
            <p:nvPr/>
          </p:nvSpPr>
          <p:spPr bwMode="auto">
            <a:xfrm>
              <a:off x="1136" y="372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2374" name="Rectangle 60"/>
            <p:cNvSpPr>
              <a:spLocks noChangeArrowheads="1"/>
            </p:cNvSpPr>
            <p:nvPr/>
          </p:nvSpPr>
          <p:spPr bwMode="auto">
            <a:xfrm>
              <a:off x="1560" y="395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2375" name="Rectangle 61"/>
            <p:cNvSpPr>
              <a:spLocks noChangeArrowheads="1"/>
            </p:cNvSpPr>
            <p:nvPr/>
          </p:nvSpPr>
          <p:spPr bwMode="auto">
            <a:xfrm>
              <a:off x="1136" y="3956"/>
              <a:ext cx="42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76" name="Rectangle 62"/>
            <p:cNvSpPr>
              <a:spLocks noChangeArrowheads="1"/>
            </p:cNvSpPr>
            <p:nvPr/>
          </p:nvSpPr>
          <p:spPr bwMode="auto">
            <a:xfrm>
              <a:off x="1560" y="2080"/>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2377" name="Rectangle 63"/>
            <p:cNvSpPr>
              <a:spLocks noChangeArrowheads="1"/>
            </p:cNvSpPr>
            <p:nvPr/>
          </p:nvSpPr>
          <p:spPr bwMode="auto">
            <a:xfrm>
              <a:off x="1136" y="2080"/>
              <a:ext cx="42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2378" name="Rectangle 64"/>
            <p:cNvSpPr>
              <a:spLocks noChangeArrowheads="1"/>
            </p:cNvSpPr>
            <p:nvPr/>
          </p:nvSpPr>
          <p:spPr bwMode="auto">
            <a:xfrm>
              <a:off x="728" y="2080"/>
              <a:ext cx="40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12379" name="Rectangle 65"/>
            <p:cNvSpPr>
              <a:spLocks noChangeArrowheads="1"/>
            </p:cNvSpPr>
            <p:nvPr/>
          </p:nvSpPr>
          <p:spPr bwMode="auto">
            <a:xfrm>
              <a:off x="312" y="2080"/>
              <a:ext cx="41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12380" name="Line 66"/>
            <p:cNvSpPr>
              <a:spLocks noChangeShapeType="1"/>
            </p:cNvSpPr>
            <p:nvPr/>
          </p:nvSpPr>
          <p:spPr bwMode="auto">
            <a:xfrm>
              <a:off x="312" y="2080"/>
              <a:ext cx="1676" cy="0"/>
            </a:xfrm>
            <a:prstGeom prst="line">
              <a:avLst/>
            </a:prstGeom>
            <a:noFill/>
            <a:ln w="28575" cap="sq">
              <a:solidFill>
                <a:schemeClr val="tx1"/>
              </a:solidFill>
              <a:round/>
            </a:ln>
          </p:spPr>
          <p:txBody>
            <a:bodyPr lIns="0" tIns="0" rIns="0" bIns="0">
              <a:spAutoFit/>
            </a:bodyPr>
            <a:lstStyle/>
            <a:p>
              <a:endParaRPr lang="zh-CN" altLang="en-US"/>
            </a:p>
          </p:txBody>
        </p:sp>
        <p:sp>
          <p:nvSpPr>
            <p:cNvPr id="12381" name="Line 67"/>
            <p:cNvSpPr>
              <a:spLocks noChangeShapeType="1"/>
            </p:cNvSpPr>
            <p:nvPr/>
          </p:nvSpPr>
          <p:spPr bwMode="auto">
            <a:xfrm>
              <a:off x="312" y="2310"/>
              <a:ext cx="1680" cy="0"/>
            </a:xfrm>
            <a:prstGeom prst="line">
              <a:avLst/>
            </a:prstGeom>
            <a:noFill/>
            <a:ln w="12700">
              <a:solidFill>
                <a:schemeClr val="tx1"/>
              </a:solidFill>
              <a:round/>
            </a:ln>
          </p:spPr>
          <p:txBody>
            <a:bodyPr lIns="0" tIns="0" rIns="0" bIns="0">
              <a:spAutoFit/>
            </a:bodyPr>
            <a:lstStyle/>
            <a:p>
              <a:endParaRPr lang="zh-CN" altLang="en-US"/>
            </a:p>
          </p:txBody>
        </p:sp>
        <p:sp>
          <p:nvSpPr>
            <p:cNvPr id="12382" name="Line 68"/>
            <p:cNvSpPr>
              <a:spLocks noChangeShapeType="1"/>
            </p:cNvSpPr>
            <p:nvPr/>
          </p:nvSpPr>
          <p:spPr bwMode="auto">
            <a:xfrm>
              <a:off x="312" y="2806"/>
              <a:ext cx="1686" cy="0"/>
            </a:xfrm>
            <a:prstGeom prst="line">
              <a:avLst/>
            </a:prstGeom>
            <a:noFill/>
            <a:ln w="12700">
              <a:solidFill>
                <a:schemeClr val="tx1"/>
              </a:solidFill>
              <a:round/>
            </a:ln>
          </p:spPr>
          <p:txBody>
            <a:bodyPr lIns="0" tIns="0" rIns="0" bIns="0">
              <a:spAutoFit/>
            </a:bodyPr>
            <a:lstStyle/>
            <a:p>
              <a:endParaRPr lang="zh-CN" altLang="en-US"/>
            </a:p>
          </p:txBody>
        </p:sp>
        <p:sp>
          <p:nvSpPr>
            <p:cNvPr id="12383" name="Line 69"/>
            <p:cNvSpPr>
              <a:spLocks noChangeShapeType="1"/>
            </p:cNvSpPr>
            <p:nvPr/>
          </p:nvSpPr>
          <p:spPr bwMode="auto">
            <a:xfrm>
              <a:off x="312" y="3266"/>
              <a:ext cx="1680" cy="0"/>
            </a:xfrm>
            <a:prstGeom prst="line">
              <a:avLst/>
            </a:prstGeom>
            <a:noFill/>
            <a:ln w="12700">
              <a:solidFill>
                <a:schemeClr val="tx1"/>
              </a:solidFill>
              <a:round/>
            </a:ln>
          </p:spPr>
          <p:txBody>
            <a:bodyPr lIns="0" tIns="0" rIns="0" bIns="0">
              <a:spAutoFit/>
            </a:bodyPr>
            <a:lstStyle/>
            <a:p>
              <a:endParaRPr lang="zh-CN" altLang="en-US"/>
            </a:p>
          </p:txBody>
        </p:sp>
        <p:sp>
          <p:nvSpPr>
            <p:cNvPr id="12384" name="Line 70"/>
            <p:cNvSpPr>
              <a:spLocks noChangeShapeType="1"/>
            </p:cNvSpPr>
            <p:nvPr/>
          </p:nvSpPr>
          <p:spPr bwMode="auto">
            <a:xfrm>
              <a:off x="312" y="3726"/>
              <a:ext cx="1680" cy="0"/>
            </a:xfrm>
            <a:prstGeom prst="line">
              <a:avLst/>
            </a:prstGeom>
            <a:noFill/>
            <a:ln w="12700">
              <a:solidFill>
                <a:schemeClr val="tx1"/>
              </a:solidFill>
              <a:round/>
            </a:ln>
          </p:spPr>
          <p:txBody>
            <a:bodyPr lIns="0" tIns="0" rIns="0" bIns="0">
              <a:spAutoFit/>
            </a:bodyPr>
            <a:lstStyle/>
            <a:p>
              <a:endParaRPr lang="zh-CN" altLang="en-US"/>
            </a:p>
          </p:txBody>
        </p:sp>
        <p:sp>
          <p:nvSpPr>
            <p:cNvPr id="12385" name="Line 71"/>
            <p:cNvSpPr>
              <a:spLocks noChangeShapeType="1"/>
            </p:cNvSpPr>
            <p:nvPr/>
          </p:nvSpPr>
          <p:spPr bwMode="auto">
            <a:xfrm>
              <a:off x="312" y="4186"/>
              <a:ext cx="1668" cy="0"/>
            </a:xfrm>
            <a:prstGeom prst="line">
              <a:avLst/>
            </a:prstGeom>
            <a:noFill/>
            <a:ln w="28575" cap="sq">
              <a:solidFill>
                <a:schemeClr val="tx1"/>
              </a:solidFill>
              <a:round/>
            </a:ln>
          </p:spPr>
          <p:txBody>
            <a:bodyPr lIns="0" tIns="0" rIns="0" bIns="0">
              <a:spAutoFit/>
            </a:bodyPr>
            <a:lstStyle/>
            <a:p>
              <a:endParaRPr lang="zh-CN" altLang="en-US"/>
            </a:p>
          </p:txBody>
        </p:sp>
        <p:sp>
          <p:nvSpPr>
            <p:cNvPr id="12386" name="Line 72"/>
            <p:cNvSpPr>
              <a:spLocks noChangeShapeType="1"/>
            </p:cNvSpPr>
            <p:nvPr/>
          </p:nvSpPr>
          <p:spPr bwMode="auto">
            <a:xfrm>
              <a:off x="312" y="2080"/>
              <a:ext cx="0" cy="2106"/>
            </a:xfrm>
            <a:prstGeom prst="line">
              <a:avLst/>
            </a:prstGeom>
            <a:noFill/>
            <a:ln w="28575" cap="sq">
              <a:solidFill>
                <a:schemeClr val="tx1"/>
              </a:solidFill>
              <a:round/>
            </a:ln>
          </p:spPr>
          <p:txBody>
            <a:bodyPr lIns="0" tIns="0" rIns="0" bIns="0">
              <a:spAutoFit/>
            </a:bodyPr>
            <a:lstStyle/>
            <a:p>
              <a:endParaRPr lang="zh-CN" altLang="en-US"/>
            </a:p>
          </p:txBody>
        </p:sp>
        <p:sp>
          <p:nvSpPr>
            <p:cNvPr id="12387" name="Line 73"/>
            <p:cNvSpPr>
              <a:spLocks noChangeShapeType="1"/>
            </p:cNvSpPr>
            <p:nvPr/>
          </p:nvSpPr>
          <p:spPr bwMode="auto">
            <a:xfrm>
              <a:off x="1136" y="2080"/>
              <a:ext cx="0" cy="2106"/>
            </a:xfrm>
            <a:prstGeom prst="line">
              <a:avLst/>
            </a:prstGeom>
            <a:noFill/>
            <a:ln w="12700">
              <a:solidFill>
                <a:schemeClr val="tx1"/>
              </a:solidFill>
              <a:round/>
            </a:ln>
          </p:spPr>
          <p:txBody>
            <a:bodyPr lIns="0" tIns="0" rIns="0" bIns="0">
              <a:spAutoFit/>
            </a:bodyPr>
            <a:lstStyle/>
            <a:p>
              <a:endParaRPr lang="zh-CN" altLang="en-US"/>
            </a:p>
          </p:txBody>
        </p:sp>
        <p:sp>
          <p:nvSpPr>
            <p:cNvPr id="12388" name="Line 74"/>
            <p:cNvSpPr>
              <a:spLocks noChangeShapeType="1"/>
            </p:cNvSpPr>
            <p:nvPr/>
          </p:nvSpPr>
          <p:spPr bwMode="auto">
            <a:xfrm>
              <a:off x="1560" y="2080"/>
              <a:ext cx="0" cy="2106"/>
            </a:xfrm>
            <a:prstGeom prst="line">
              <a:avLst/>
            </a:prstGeom>
            <a:noFill/>
            <a:ln w="12700">
              <a:solidFill>
                <a:schemeClr val="tx1"/>
              </a:solidFill>
              <a:round/>
            </a:ln>
          </p:spPr>
          <p:txBody>
            <a:bodyPr lIns="0" tIns="0" rIns="0" bIns="0">
              <a:spAutoFit/>
            </a:bodyPr>
            <a:lstStyle/>
            <a:p>
              <a:endParaRPr lang="zh-CN" altLang="en-US"/>
            </a:p>
          </p:txBody>
        </p:sp>
        <p:sp>
          <p:nvSpPr>
            <p:cNvPr id="12389" name="Line 75"/>
            <p:cNvSpPr>
              <a:spLocks noChangeShapeType="1"/>
            </p:cNvSpPr>
            <p:nvPr/>
          </p:nvSpPr>
          <p:spPr bwMode="auto">
            <a:xfrm>
              <a:off x="1984" y="2080"/>
              <a:ext cx="0" cy="2106"/>
            </a:xfrm>
            <a:prstGeom prst="line">
              <a:avLst/>
            </a:prstGeom>
            <a:noFill/>
            <a:ln w="28575" cap="sq">
              <a:solidFill>
                <a:schemeClr val="tx1"/>
              </a:solidFill>
              <a:round/>
            </a:ln>
          </p:spPr>
          <p:txBody>
            <a:bodyPr lIns="0" tIns="0" rIns="0" bIns="0">
              <a:spAutoFit/>
            </a:bodyPr>
            <a:lstStyle/>
            <a:p>
              <a:endParaRPr lang="zh-CN" altLang="en-US"/>
            </a:p>
          </p:txBody>
        </p:sp>
      </p:grpSp>
      <p:sp>
        <p:nvSpPr>
          <p:cNvPr id="23628" name="Rectangle 76" descr="窄竖线"/>
          <p:cNvSpPr>
            <a:spLocks noChangeArrowheads="1"/>
          </p:cNvSpPr>
          <p:nvPr/>
        </p:nvSpPr>
        <p:spPr bwMode="auto">
          <a:xfrm>
            <a:off x="573088" y="1774825"/>
            <a:ext cx="481012" cy="1917700"/>
          </a:xfrm>
          <a:prstGeom prst="rect">
            <a:avLst/>
          </a:prstGeom>
          <a:pattFill prst="narVert">
            <a:fgClr>
              <a:srgbClr val="00CC00"/>
            </a:fgClr>
            <a:bgClr>
              <a:srgbClr val="FFFFFF"/>
            </a:bgClr>
          </a:pattFill>
          <a:ln w="9525">
            <a:noFill/>
            <a:miter lim="800000"/>
          </a:ln>
        </p:spPr>
        <p:txBody>
          <a:bodyPr lIns="90000" tIns="46800" rIns="90000" bIns="46800">
            <a:spAutoFit/>
          </a:bodyPr>
          <a:lstStyle/>
          <a:p>
            <a:pPr marL="457200" indent="-457200">
              <a:spcBef>
                <a:spcPct val="100000"/>
              </a:spcBef>
            </a:pPr>
            <a:r>
              <a:rPr kumimoji="1" lang="zh-CN" altLang="en-US" sz="2400" b="1">
                <a:latin typeface="Times New Roman" panose="02020603050405020304" pitchFamily="18" charset="0"/>
              </a:rPr>
              <a:t>功</a:t>
            </a:r>
            <a:endParaRPr kumimoji="1" lang="zh-CN" altLang="en-US" sz="2400" b="1">
              <a:latin typeface="Times New Roman" panose="02020603050405020304" pitchFamily="18" charset="0"/>
            </a:endParaRPr>
          </a:p>
          <a:p>
            <a:pPr marL="457200" indent="-457200">
              <a:spcBef>
                <a:spcPct val="100000"/>
              </a:spcBef>
            </a:pPr>
            <a:r>
              <a:rPr kumimoji="1" lang="zh-CN" altLang="en-US" sz="2400" b="1">
                <a:latin typeface="Times New Roman" panose="02020603050405020304" pitchFamily="18" charset="0"/>
              </a:rPr>
              <a:t>能</a:t>
            </a:r>
            <a:endParaRPr kumimoji="1" lang="zh-CN" altLang="en-US" sz="2400" b="1">
              <a:latin typeface="Times New Roman" panose="02020603050405020304" pitchFamily="18" charset="0"/>
            </a:endParaRPr>
          </a:p>
          <a:p>
            <a:pPr marL="457200" indent="-457200" algn="ctr">
              <a:spcBef>
                <a:spcPct val="100000"/>
              </a:spcBef>
            </a:pPr>
            <a:r>
              <a:rPr kumimoji="1" lang="zh-CN" altLang="en-US" sz="2400" b="1">
                <a:latin typeface="Times New Roman" panose="02020603050405020304" pitchFamily="18" charset="0"/>
              </a:rPr>
              <a:t>表</a:t>
            </a:r>
            <a:endParaRPr kumimoji="1" lang="zh-CN" altLang="en-US" sz="2400" b="1">
              <a:latin typeface="Times New Roman" panose="02020603050405020304" pitchFamily="18" charset="0"/>
            </a:endParaRPr>
          </a:p>
        </p:txBody>
      </p:sp>
      <p:grpSp>
        <p:nvGrpSpPr>
          <p:cNvPr id="5" name="Group 77"/>
          <p:cNvGrpSpPr/>
          <p:nvPr/>
        </p:nvGrpSpPr>
        <p:grpSpPr bwMode="auto">
          <a:xfrm>
            <a:off x="4076700" y="833438"/>
            <a:ext cx="4457700" cy="2538412"/>
            <a:chOff x="2536" y="2431"/>
            <a:chExt cx="2808" cy="1599"/>
          </a:xfrm>
        </p:grpSpPr>
        <p:sp>
          <p:nvSpPr>
            <p:cNvPr id="12310" name="Rectangle 78"/>
            <p:cNvSpPr>
              <a:spLocks noChangeArrowheads="1"/>
            </p:cNvSpPr>
            <p:nvPr/>
          </p:nvSpPr>
          <p:spPr bwMode="auto">
            <a:xfrm>
              <a:off x="2873" y="3800"/>
              <a:ext cx="2471" cy="230"/>
            </a:xfrm>
            <a:prstGeom prst="rect">
              <a:avLst/>
            </a:prstGeom>
            <a:solidFill>
              <a:srgbClr val="CCCCFF"/>
            </a:solidFill>
            <a:ln w="9525">
              <a:noFill/>
              <a:miter lim="800000"/>
            </a:ln>
          </p:spPr>
          <p:txBody>
            <a:bodyPr lIns="90000" tIns="0" rIns="90000" bIns="0">
              <a:spAutoFit/>
            </a:bodyPr>
            <a:lstStyle/>
            <a:p>
              <a:pPr marL="457200" indent="-457200" eaLnBrk="0" hangingPunct="0"/>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SR</a:t>
              </a:r>
              <a:r>
                <a:rPr kumimoji="1" lang="zh-CN" altLang="en-US" sz="2400" b="1">
                  <a:latin typeface="Times New Roman" panose="02020603050405020304" pitchFamily="18" charset="0"/>
                </a:rPr>
                <a:t>锁存器</a:t>
              </a:r>
              <a:r>
                <a:rPr kumimoji="1" lang="en-US" altLang="zh-CN" sz="2400" b="1" i="1">
                  <a:latin typeface="Times New Roman" panose="02020603050405020304" pitchFamily="18" charset="0"/>
                </a:rPr>
                <a:t>Q</a:t>
              </a:r>
              <a:r>
                <a:rPr kumimoji="1" lang="en-US" altLang="zh-CN" sz="2400" b="1" baseline="30000">
                  <a:latin typeface="Times New Roman" panose="02020603050405020304" pitchFamily="18" charset="0"/>
                </a:rPr>
                <a:t>n+1</a:t>
              </a:r>
              <a:r>
                <a:rPr kumimoji="1" lang="zh-CN" altLang="en-US" sz="2400" b="1">
                  <a:latin typeface="Times New Roman" panose="02020603050405020304" pitchFamily="18" charset="0"/>
                </a:rPr>
                <a:t>的卡诺图</a:t>
              </a:r>
              <a:endParaRPr kumimoji="1" lang="zh-CN" altLang="en-US" sz="2400" b="1">
                <a:latin typeface="Times New Roman" panose="02020603050405020304" pitchFamily="18" charset="0"/>
              </a:endParaRPr>
            </a:p>
          </p:txBody>
        </p:sp>
        <p:grpSp>
          <p:nvGrpSpPr>
            <p:cNvPr id="12311" name="Group 79"/>
            <p:cNvGrpSpPr/>
            <p:nvPr/>
          </p:nvGrpSpPr>
          <p:grpSpPr bwMode="auto">
            <a:xfrm>
              <a:off x="2906" y="2431"/>
              <a:ext cx="2240" cy="1337"/>
              <a:chOff x="2610" y="2431"/>
              <a:chExt cx="2240" cy="1337"/>
            </a:xfrm>
          </p:grpSpPr>
          <p:sp>
            <p:nvSpPr>
              <p:cNvPr id="12313" name="Rectangle 80"/>
              <p:cNvSpPr>
                <a:spLocks noChangeArrowheads="1"/>
              </p:cNvSpPr>
              <p:nvPr/>
            </p:nvSpPr>
            <p:spPr bwMode="auto">
              <a:xfrm>
                <a:off x="4404" y="3336"/>
                <a:ext cx="446"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12314" name="Rectangle 81"/>
              <p:cNvSpPr>
                <a:spLocks noChangeArrowheads="1"/>
              </p:cNvSpPr>
              <p:nvPr/>
            </p:nvSpPr>
            <p:spPr bwMode="auto">
              <a:xfrm>
                <a:off x="3946" y="3336"/>
                <a:ext cx="458"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12315" name="Rectangle 82"/>
              <p:cNvSpPr>
                <a:spLocks noChangeArrowheads="1"/>
              </p:cNvSpPr>
              <p:nvPr/>
            </p:nvSpPr>
            <p:spPr bwMode="auto">
              <a:xfrm>
                <a:off x="3523" y="3336"/>
                <a:ext cx="423"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12316" name="Rectangle 83"/>
              <p:cNvSpPr>
                <a:spLocks noChangeArrowheads="1"/>
              </p:cNvSpPr>
              <p:nvPr/>
            </p:nvSpPr>
            <p:spPr bwMode="auto">
              <a:xfrm>
                <a:off x="3063" y="3336"/>
                <a:ext cx="460" cy="432"/>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12317" name="Rectangle 84"/>
              <p:cNvSpPr>
                <a:spLocks noChangeArrowheads="1"/>
              </p:cNvSpPr>
              <p:nvPr/>
            </p:nvSpPr>
            <p:spPr bwMode="auto">
              <a:xfrm>
                <a:off x="4404" y="2908"/>
                <a:ext cx="446" cy="428"/>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12318" name="Rectangle 85"/>
              <p:cNvSpPr>
                <a:spLocks noChangeArrowheads="1"/>
              </p:cNvSpPr>
              <p:nvPr/>
            </p:nvSpPr>
            <p:spPr bwMode="auto">
              <a:xfrm>
                <a:off x="3946" y="2908"/>
                <a:ext cx="458" cy="428"/>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12319" name="Rectangle 86"/>
              <p:cNvSpPr>
                <a:spLocks noChangeArrowheads="1"/>
              </p:cNvSpPr>
              <p:nvPr/>
            </p:nvSpPr>
            <p:spPr bwMode="auto">
              <a:xfrm>
                <a:off x="3523" y="2908"/>
                <a:ext cx="423" cy="428"/>
              </a:xfrm>
              <a:prstGeom prst="rect">
                <a:avLst/>
              </a:prstGeom>
              <a:noFill/>
              <a:ln w="9525">
                <a:noFill/>
                <a:miter lim="800000"/>
              </a:ln>
            </p:spPr>
            <p:txBody>
              <a:bodyPr/>
              <a:lstStyle/>
              <a:p>
                <a:pPr algn="ctr"/>
                <a:endParaRPr kumimoji="1" lang="zh-CN" altLang="zh-CN" sz="2400">
                  <a:latin typeface="Times New Roman" panose="02020603050405020304" pitchFamily="18" charset="0"/>
                </a:endParaRPr>
              </a:p>
            </p:txBody>
          </p:sp>
          <p:sp>
            <p:nvSpPr>
              <p:cNvPr id="12320" name="Rectangle 87"/>
              <p:cNvSpPr>
                <a:spLocks noChangeArrowheads="1"/>
              </p:cNvSpPr>
              <p:nvPr/>
            </p:nvSpPr>
            <p:spPr bwMode="auto">
              <a:xfrm>
                <a:off x="3063" y="2908"/>
                <a:ext cx="460" cy="428"/>
              </a:xfrm>
              <a:prstGeom prst="rect">
                <a:avLst/>
              </a:prstGeom>
              <a:noFill/>
              <a:ln w="9525">
                <a:noFill/>
                <a:miter lim="800000"/>
              </a:ln>
            </p:spPr>
            <p:txBody>
              <a:bodyPr/>
              <a:lstStyle/>
              <a:p>
                <a:endParaRPr kumimoji="1" lang="zh-CN" altLang="zh-CN" sz="2400">
                  <a:latin typeface="Times New Roman" panose="02020603050405020304" pitchFamily="18" charset="0"/>
                </a:endParaRPr>
              </a:p>
            </p:txBody>
          </p:sp>
          <p:sp>
            <p:nvSpPr>
              <p:cNvPr id="12321" name="Line 88"/>
              <p:cNvSpPr>
                <a:spLocks noChangeShapeType="1"/>
              </p:cNvSpPr>
              <p:nvPr/>
            </p:nvSpPr>
            <p:spPr bwMode="auto">
              <a:xfrm>
                <a:off x="3063" y="2908"/>
                <a:ext cx="1787" cy="0"/>
              </a:xfrm>
              <a:prstGeom prst="line">
                <a:avLst/>
              </a:prstGeom>
              <a:noFill/>
              <a:ln w="28575" cap="sq">
                <a:solidFill>
                  <a:schemeClr val="tx1"/>
                </a:solidFill>
                <a:round/>
              </a:ln>
            </p:spPr>
            <p:txBody>
              <a:bodyPr>
                <a:spAutoFit/>
              </a:bodyPr>
              <a:lstStyle/>
              <a:p>
                <a:endParaRPr lang="zh-CN" altLang="en-US"/>
              </a:p>
            </p:txBody>
          </p:sp>
          <p:sp>
            <p:nvSpPr>
              <p:cNvPr id="12322" name="Line 89"/>
              <p:cNvSpPr>
                <a:spLocks noChangeShapeType="1"/>
              </p:cNvSpPr>
              <p:nvPr/>
            </p:nvSpPr>
            <p:spPr bwMode="auto">
              <a:xfrm>
                <a:off x="3063" y="3336"/>
                <a:ext cx="1787" cy="0"/>
              </a:xfrm>
              <a:prstGeom prst="line">
                <a:avLst/>
              </a:prstGeom>
              <a:noFill/>
              <a:ln w="12700">
                <a:solidFill>
                  <a:schemeClr val="tx1"/>
                </a:solidFill>
                <a:round/>
              </a:ln>
            </p:spPr>
            <p:txBody>
              <a:bodyPr>
                <a:spAutoFit/>
              </a:bodyPr>
              <a:lstStyle/>
              <a:p>
                <a:endParaRPr lang="zh-CN" altLang="en-US"/>
              </a:p>
            </p:txBody>
          </p:sp>
          <p:sp>
            <p:nvSpPr>
              <p:cNvPr id="12323" name="Line 90"/>
              <p:cNvSpPr>
                <a:spLocks noChangeShapeType="1"/>
              </p:cNvSpPr>
              <p:nvPr/>
            </p:nvSpPr>
            <p:spPr bwMode="auto">
              <a:xfrm>
                <a:off x="3063" y="3768"/>
                <a:ext cx="1787" cy="0"/>
              </a:xfrm>
              <a:prstGeom prst="line">
                <a:avLst/>
              </a:prstGeom>
              <a:noFill/>
              <a:ln w="28575" cap="sq">
                <a:solidFill>
                  <a:schemeClr val="tx1"/>
                </a:solidFill>
                <a:round/>
              </a:ln>
            </p:spPr>
            <p:txBody>
              <a:bodyPr>
                <a:spAutoFit/>
              </a:bodyPr>
              <a:lstStyle/>
              <a:p>
                <a:endParaRPr lang="zh-CN" altLang="en-US"/>
              </a:p>
            </p:txBody>
          </p:sp>
          <p:sp>
            <p:nvSpPr>
              <p:cNvPr id="12324" name="Line 91"/>
              <p:cNvSpPr>
                <a:spLocks noChangeShapeType="1"/>
              </p:cNvSpPr>
              <p:nvPr/>
            </p:nvSpPr>
            <p:spPr bwMode="auto">
              <a:xfrm>
                <a:off x="3063" y="2908"/>
                <a:ext cx="0" cy="860"/>
              </a:xfrm>
              <a:prstGeom prst="line">
                <a:avLst/>
              </a:prstGeom>
              <a:noFill/>
              <a:ln w="28575" cap="sq">
                <a:solidFill>
                  <a:schemeClr val="tx1"/>
                </a:solidFill>
                <a:round/>
              </a:ln>
            </p:spPr>
            <p:txBody>
              <a:bodyPr>
                <a:spAutoFit/>
              </a:bodyPr>
              <a:lstStyle/>
              <a:p>
                <a:endParaRPr lang="zh-CN" altLang="en-US"/>
              </a:p>
            </p:txBody>
          </p:sp>
          <p:sp>
            <p:nvSpPr>
              <p:cNvPr id="12325" name="Line 92"/>
              <p:cNvSpPr>
                <a:spLocks noChangeShapeType="1"/>
              </p:cNvSpPr>
              <p:nvPr/>
            </p:nvSpPr>
            <p:spPr bwMode="auto">
              <a:xfrm>
                <a:off x="3523" y="2908"/>
                <a:ext cx="0" cy="860"/>
              </a:xfrm>
              <a:prstGeom prst="line">
                <a:avLst/>
              </a:prstGeom>
              <a:noFill/>
              <a:ln w="12700">
                <a:solidFill>
                  <a:schemeClr val="tx1"/>
                </a:solidFill>
                <a:round/>
              </a:ln>
            </p:spPr>
            <p:txBody>
              <a:bodyPr>
                <a:spAutoFit/>
              </a:bodyPr>
              <a:lstStyle/>
              <a:p>
                <a:endParaRPr lang="zh-CN" altLang="en-US"/>
              </a:p>
            </p:txBody>
          </p:sp>
          <p:sp>
            <p:nvSpPr>
              <p:cNvPr id="12326" name="Line 93"/>
              <p:cNvSpPr>
                <a:spLocks noChangeShapeType="1"/>
              </p:cNvSpPr>
              <p:nvPr/>
            </p:nvSpPr>
            <p:spPr bwMode="auto">
              <a:xfrm>
                <a:off x="3946" y="2908"/>
                <a:ext cx="0" cy="860"/>
              </a:xfrm>
              <a:prstGeom prst="line">
                <a:avLst/>
              </a:prstGeom>
              <a:noFill/>
              <a:ln w="12700">
                <a:solidFill>
                  <a:schemeClr val="tx1"/>
                </a:solidFill>
                <a:round/>
              </a:ln>
            </p:spPr>
            <p:txBody>
              <a:bodyPr>
                <a:spAutoFit/>
              </a:bodyPr>
              <a:lstStyle/>
              <a:p>
                <a:endParaRPr lang="zh-CN" altLang="en-US"/>
              </a:p>
            </p:txBody>
          </p:sp>
          <p:sp>
            <p:nvSpPr>
              <p:cNvPr id="12327" name="Line 94"/>
              <p:cNvSpPr>
                <a:spLocks noChangeShapeType="1"/>
              </p:cNvSpPr>
              <p:nvPr/>
            </p:nvSpPr>
            <p:spPr bwMode="auto">
              <a:xfrm>
                <a:off x="4404" y="2908"/>
                <a:ext cx="0" cy="860"/>
              </a:xfrm>
              <a:prstGeom prst="line">
                <a:avLst/>
              </a:prstGeom>
              <a:noFill/>
              <a:ln w="12700">
                <a:solidFill>
                  <a:schemeClr val="tx1"/>
                </a:solidFill>
                <a:round/>
              </a:ln>
            </p:spPr>
            <p:txBody>
              <a:bodyPr>
                <a:spAutoFit/>
              </a:bodyPr>
              <a:lstStyle/>
              <a:p>
                <a:endParaRPr lang="zh-CN" altLang="en-US"/>
              </a:p>
            </p:txBody>
          </p:sp>
          <p:sp>
            <p:nvSpPr>
              <p:cNvPr id="12328" name="Line 95"/>
              <p:cNvSpPr>
                <a:spLocks noChangeShapeType="1"/>
              </p:cNvSpPr>
              <p:nvPr/>
            </p:nvSpPr>
            <p:spPr bwMode="auto">
              <a:xfrm>
                <a:off x="4850" y="2908"/>
                <a:ext cx="0" cy="860"/>
              </a:xfrm>
              <a:prstGeom prst="line">
                <a:avLst/>
              </a:prstGeom>
              <a:noFill/>
              <a:ln w="28575" cap="sq">
                <a:solidFill>
                  <a:schemeClr val="tx1"/>
                </a:solidFill>
                <a:round/>
              </a:ln>
            </p:spPr>
            <p:txBody>
              <a:bodyPr>
                <a:spAutoFit/>
              </a:bodyPr>
              <a:lstStyle/>
              <a:p>
                <a:endParaRPr lang="zh-CN" altLang="en-US"/>
              </a:p>
            </p:txBody>
          </p:sp>
          <p:sp>
            <p:nvSpPr>
              <p:cNvPr id="12329" name="Line 96"/>
              <p:cNvSpPr>
                <a:spLocks noChangeShapeType="1"/>
              </p:cNvSpPr>
              <p:nvPr/>
            </p:nvSpPr>
            <p:spPr bwMode="auto">
              <a:xfrm flipH="1" flipV="1">
                <a:off x="2708" y="2541"/>
                <a:ext cx="347" cy="355"/>
              </a:xfrm>
              <a:prstGeom prst="line">
                <a:avLst/>
              </a:prstGeom>
              <a:noFill/>
              <a:ln w="19050">
                <a:solidFill>
                  <a:schemeClr val="tx1"/>
                </a:solidFill>
                <a:round/>
              </a:ln>
            </p:spPr>
            <p:txBody>
              <a:bodyPr>
                <a:spAutoFit/>
              </a:bodyPr>
              <a:lstStyle/>
              <a:p>
                <a:endParaRPr lang="zh-CN" altLang="en-US"/>
              </a:p>
            </p:txBody>
          </p:sp>
          <p:sp>
            <p:nvSpPr>
              <p:cNvPr id="12330" name="Text Box 97"/>
              <p:cNvSpPr txBox="1">
                <a:spLocks noChangeArrowheads="1"/>
              </p:cNvSpPr>
              <p:nvPr/>
            </p:nvSpPr>
            <p:spPr bwMode="auto">
              <a:xfrm>
                <a:off x="2610" y="2667"/>
                <a:ext cx="229"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R</a:t>
                </a:r>
                <a:endParaRPr kumimoji="1" lang="en-US" altLang="zh-CN" sz="2400" b="1" i="1">
                  <a:latin typeface="Times New Roman" panose="02020603050405020304" pitchFamily="18" charset="0"/>
                </a:endParaRPr>
              </a:p>
            </p:txBody>
          </p:sp>
          <p:sp>
            <p:nvSpPr>
              <p:cNvPr id="12331" name="Text Box 98"/>
              <p:cNvSpPr txBox="1">
                <a:spLocks noChangeArrowheads="1"/>
              </p:cNvSpPr>
              <p:nvPr/>
            </p:nvSpPr>
            <p:spPr bwMode="auto">
              <a:xfrm>
                <a:off x="2818" y="2431"/>
                <a:ext cx="467" cy="288"/>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SQ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2332" name="Text Box 99"/>
              <p:cNvSpPr txBox="1">
                <a:spLocks noChangeArrowheads="1"/>
              </p:cNvSpPr>
              <p:nvPr/>
            </p:nvSpPr>
            <p:spPr bwMode="auto">
              <a:xfrm>
                <a:off x="2759" y="3013"/>
                <a:ext cx="229" cy="633"/>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spcBef>
                    <a:spcPct val="50000"/>
                  </a:spcBef>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2333" name="Text Box 100"/>
              <p:cNvSpPr txBox="1">
                <a:spLocks noChangeArrowheads="1"/>
              </p:cNvSpPr>
              <p:nvPr/>
            </p:nvSpPr>
            <p:spPr bwMode="auto">
              <a:xfrm>
                <a:off x="3158" y="2620"/>
                <a:ext cx="796"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00     01</a:t>
                </a:r>
                <a:endParaRPr kumimoji="1" lang="en-US" altLang="zh-CN" sz="2400" b="1">
                  <a:latin typeface="Times New Roman" panose="02020603050405020304" pitchFamily="18" charset="0"/>
                </a:endParaRPr>
              </a:p>
            </p:txBody>
          </p:sp>
          <p:sp>
            <p:nvSpPr>
              <p:cNvPr id="12334" name="Text Box 101"/>
              <p:cNvSpPr txBox="1">
                <a:spLocks noChangeArrowheads="1"/>
              </p:cNvSpPr>
              <p:nvPr/>
            </p:nvSpPr>
            <p:spPr bwMode="auto">
              <a:xfrm>
                <a:off x="4022" y="2620"/>
                <a:ext cx="314"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11   </a:t>
                </a:r>
                <a:endParaRPr kumimoji="1" lang="en-US" altLang="zh-CN" sz="2400" b="1">
                  <a:latin typeface="Times New Roman" panose="02020603050405020304" pitchFamily="18" charset="0"/>
                </a:endParaRPr>
              </a:p>
            </p:txBody>
          </p:sp>
          <p:sp>
            <p:nvSpPr>
              <p:cNvPr id="12335" name="Text Box 102"/>
              <p:cNvSpPr txBox="1">
                <a:spLocks noChangeArrowheads="1"/>
              </p:cNvSpPr>
              <p:nvPr/>
            </p:nvSpPr>
            <p:spPr bwMode="auto">
              <a:xfrm>
                <a:off x="4470" y="2620"/>
                <a:ext cx="314"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10   </a:t>
                </a:r>
                <a:endParaRPr kumimoji="1" lang="en-US" altLang="zh-CN" sz="2400" b="1">
                  <a:latin typeface="Times New Roman" panose="02020603050405020304" pitchFamily="18" charset="0"/>
                </a:endParaRPr>
              </a:p>
            </p:txBody>
          </p:sp>
          <p:sp>
            <p:nvSpPr>
              <p:cNvPr id="12336" name="Rectangle 103"/>
              <p:cNvSpPr>
                <a:spLocks noChangeArrowheads="1"/>
              </p:cNvSpPr>
              <p:nvPr/>
            </p:nvSpPr>
            <p:spPr bwMode="auto">
              <a:xfrm>
                <a:off x="4441" y="3410"/>
                <a:ext cx="367" cy="266"/>
              </a:xfrm>
              <a:prstGeom prst="rect">
                <a:avLst/>
              </a:prstGeom>
              <a:noFill/>
              <a:ln w="9525">
                <a:noFill/>
                <a:miter lim="800000"/>
              </a:ln>
            </p:spPr>
            <p:txBody>
              <a:bodyPr/>
              <a:lstStyle/>
              <a:p>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12337" name="Rectangle 104"/>
              <p:cNvSpPr>
                <a:spLocks noChangeArrowheads="1"/>
              </p:cNvSpPr>
              <p:nvPr/>
            </p:nvSpPr>
            <p:spPr bwMode="auto">
              <a:xfrm>
                <a:off x="3983" y="3410"/>
                <a:ext cx="379" cy="266"/>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2338" name="Rectangle 105"/>
              <p:cNvSpPr>
                <a:spLocks noChangeArrowheads="1"/>
              </p:cNvSpPr>
              <p:nvPr/>
            </p:nvSpPr>
            <p:spPr bwMode="auto">
              <a:xfrm>
                <a:off x="3560" y="3410"/>
                <a:ext cx="360" cy="266"/>
              </a:xfrm>
              <a:prstGeom prst="rect">
                <a:avLst/>
              </a:prstGeom>
              <a:noFill/>
              <a:ln w="9525">
                <a:noFill/>
                <a:miter lim="800000"/>
              </a:ln>
            </p:spPr>
            <p:txBody>
              <a:bodyPr/>
              <a:lstStyle/>
              <a:p>
                <a:r>
                  <a:rPr kumimoji="1" lang="en-US" altLang="zh-CN" sz="2400" b="1" i="1">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12339" name="Rectangle 106"/>
              <p:cNvSpPr>
                <a:spLocks noChangeArrowheads="1"/>
              </p:cNvSpPr>
              <p:nvPr/>
            </p:nvSpPr>
            <p:spPr bwMode="auto">
              <a:xfrm>
                <a:off x="3100" y="3410"/>
                <a:ext cx="366" cy="266"/>
              </a:xfrm>
              <a:prstGeom prst="rect">
                <a:avLst/>
              </a:prstGeom>
              <a:noFill/>
              <a:ln w="9525">
                <a:noFill/>
                <a:miter lim="800000"/>
              </a:ln>
            </p:spPr>
            <p:txBody>
              <a:bodyPr/>
              <a:lstStyle/>
              <a:p>
                <a:r>
                  <a:rPr kumimoji="1" lang="en-US" altLang="zh-CN" sz="2400" b="1" i="1">
                    <a:latin typeface="Times New Roman" panose="02020603050405020304" pitchFamily="18" charset="0"/>
                  </a:rPr>
                  <a:t>  </a:t>
                </a:r>
                <a:endParaRPr kumimoji="1" lang="en-US" altLang="zh-CN" sz="2400" b="1" baseline="-25000">
                  <a:latin typeface="Times New Roman" panose="02020603050405020304" pitchFamily="18" charset="0"/>
                </a:endParaRPr>
              </a:p>
            </p:txBody>
          </p:sp>
          <p:sp>
            <p:nvSpPr>
              <p:cNvPr id="12340" name="Rectangle 107"/>
              <p:cNvSpPr>
                <a:spLocks noChangeArrowheads="1"/>
              </p:cNvSpPr>
              <p:nvPr/>
            </p:nvSpPr>
            <p:spPr bwMode="auto">
              <a:xfrm>
                <a:off x="4441" y="2982"/>
                <a:ext cx="367" cy="301"/>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endParaRPr kumimoji="1" lang="en-US" altLang="zh-CN" sz="2400" b="1" baseline="-25000">
                  <a:solidFill>
                    <a:srgbClr val="FF3300"/>
                  </a:solidFill>
                  <a:latin typeface="Times New Roman" panose="02020603050405020304" pitchFamily="18" charset="0"/>
                </a:endParaRPr>
              </a:p>
            </p:txBody>
          </p:sp>
          <p:sp>
            <p:nvSpPr>
              <p:cNvPr id="12341" name="Rectangle 108"/>
              <p:cNvSpPr>
                <a:spLocks noChangeArrowheads="1"/>
              </p:cNvSpPr>
              <p:nvPr/>
            </p:nvSpPr>
            <p:spPr bwMode="auto">
              <a:xfrm>
                <a:off x="3983" y="2982"/>
                <a:ext cx="378" cy="302"/>
              </a:xfrm>
              <a:prstGeom prst="rect">
                <a:avLst/>
              </a:prstGeom>
              <a:noFill/>
              <a:ln w="9525">
                <a:noFill/>
                <a:miter lim="800000"/>
              </a:ln>
            </p:spPr>
            <p:txBody>
              <a:bodyPr/>
              <a:lstStyle/>
              <a:p>
                <a:r>
                  <a:rPr kumimoji="1" lang="en-US" altLang="zh-CN" sz="2400" b="1" i="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endParaRPr kumimoji="1" lang="en-US" altLang="zh-CN" sz="2400" b="1" baseline="-25000">
                  <a:solidFill>
                    <a:srgbClr val="FF3300"/>
                  </a:solidFill>
                  <a:latin typeface="Times New Roman" panose="02020603050405020304" pitchFamily="18" charset="0"/>
                </a:endParaRPr>
              </a:p>
            </p:txBody>
          </p:sp>
          <p:sp>
            <p:nvSpPr>
              <p:cNvPr id="12342" name="Rectangle 109"/>
              <p:cNvSpPr>
                <a:spLocks noChangeArrowheads="1"/>
              </p:cNvSpPr>
              <p:nvPr/>
            </p:nvSpPr>
            <p:spPr bwMode="auto">
              <a:xfrm>
                <a:off x="3560" y="2982"/>
                <a:ext cx="384" cy="302"/>
              </a:xfrm>
              <a:prstGeom prst="rect">
                <a:avLst/>
              </a:prstGeom>
              <a:noFill/>
              <a:ln w="9525">
                <a:noFill/>
                <a:miter lim="800000"/>
              </a:ln>
            </p:spPr>
            <p:txBody>
              <a:bodyPr/>
              <a:lstStyle/>
              <a:p>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 1</a:t>
                </a:r>
                <a:endParaRPr kumimoji="1" lang="en-US" altLang="zh-CN" sz="2400" b="1">
                  <a:solidFill>
                    <a:srgbClr val="FF3300"/>
                  </a:solidFill>
                  <a:latin typeface="Times New Roman" panose="02020603050405020304" pitchFamily="18" charset="0"/>
                </a:endParaRPr>
              </a:p>
            </p:txBody>
          </p:sp>
          <p:sp>
            <p:nvSpPr>
              <p:cNvPr id="12343" name="Rectangle 110"/>
              <p:cNvSpPr>
                <a:spLocks noChangeArrowheads="1"/>
              </p:cNvSpPr>
              <p:nvPr/>
            </p:nvSpPr>
            <p:spPr bwMode="auto">
              <a:xfrm>
                <a:off x="3100" y="2982"/>
                <a:ext cx="389" cy="302"/>
              </a:xfrm>
              <a:prstGeom prst="rect">
                <a:avLst/>
              </a:prstGeom>
              <a:noFill/>
              <a:ln w="9525">
                <a:noFill/>
                <a:miter lim="800000"/>
              </a:ln>
            </p:spPr>
            <p:txBody>
              <a:bodyPr/>
              <a:lstStyle/>
              <a:p>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grpSp>
        <p:sp>
          <p:nvSpPr>
            <p:cNvPr id="12312" name="AutoShape 111"/>
            <p:cNvSpPr>
              <a:spLocks noChangeArrowheads="1"/>
            </p:cNvSpPr>
            <p:nvPr/>
          </p:nvSpPr>
          <p:spPr bwMode="auto">
            <a:xfrm>
              <a:off x="2536" y="3080"/>
              <a:ext cx="384" cy="240"/>
            </a:xfrm>
            <a:prstGeom prst="rightArrow">
              <a:avLst>
                <a:gd name="adj1" fmla="val 50000"/>
                <a:gd name="adj2" fmla="val 40000"/>
              </a:avLst>
            </a:prstGeom>
            <a:solidFill>
              <a:srgbClr val="99CC00"/>
            </a:solidFill>
            <a:ln w="9525">
              <a:solidFill>
                <a:schemeClr val="tx1"/>
              </a:solidFill>
              <a:miter lim="800000"/>
            </a:ln>
          </p:spPr>
          <p:txBody>
            <a:bodyPr wrap="none" anchor="ctr">
              <a:spAutoFit/>
            </a:bodyPr>
            <a:lstStyle/>
            <a:p>
              <a:endParaRPr lang="zh-CN" altLang="en-US"/>
            </a:p>
          </p:txBody>
        </p:sp>
      </p:grpSp>
      <p:sp>
        <p:nvSpPr>
          <p:cNvPr id="23664" name="AutoShape 112"/>
          <p:cNvSpPr>
            <a:spLocks noChangeArrowheads="1"/>
          </p:cNvSpPr>
          <p:nvPr/>
        </p:nvSpPr>
        <p:spPr bwMode="auto">
          <a:xfrm rot="-5400000">
            <a:off x="6407150" y="1279525"/>
            <a:ext cx="566738" cy="1309688"/>
          </a:xfrm>
          <a:prstGeom prst="roundRect">
            <a:avLst>
              <a:gd name="adj" fmla="val 46199"/>
            </a:avLst>
          </a:prstGeom>
          <a:noFill/>
          <a:ln w="57150">
            <a:solidFill>
              <a:schemeClr val="accent1"/>
            </a:solidFill>
            <a:round/>
          </a:ln>
        </p:spPr>
        <p:txBody>
          <a:bodyPr anchor="ctr">
            <a:spAutoFit/>
          </a:bodyPr>
          <a:lstStyle/>
          <a:p>
            <a:endParaRPr lang="zh-CN" altLang="en-US"/>
          </a:p>
        </p:txBody>
      </p:sp>
      <p:sp>
        <p:nvSpPr>
          <p:cNvPr id="23665" name="AutoShape 113"/>
          <p:cNvSpPr>
            <a:spLocks noChangeArrowheads="1"/>
          </p:cNvSpPr>
          <p:nvPr/>
        </p:nvSpPr>
        <p:spPr bwMode="auto">
          <a:xfrm>
            <a:off x="6881813" y="1663700"/>
            <a:ext cx="1316037" cy="1223963"/>
          </a:xfrm>
          <a:prstGeom prst="roundRect">
            <a:avLst>
              <a:gd name="adj" fmla="val 46199"/>
            </a:avLst>
          </a:prstGeom>
          <a:noFill/>
          <a:ln w="57150">
            <a:solidFill>
              <a:srgbClr val="669900"/>
            </a:solidFill>
            <a:round/>
          </a:ln>
        </p:spPr>
        <p:txBody>
          <a:bodyPr anchor="ctr">
            <a:spAutoFit/>
          </a:bodyPr>
          <a:lstStyle/>
          <a:p>
            <a:endParaRPr lang="zh-CN" altLang="en-US"/>
          </a:p>
        </p:txBody>
      </p:sp>
      <p:grpSp>
        <p:nvGrpSpPr>
          <p:cNvPr id="7" name="Group 114"/>
          <p:cNvGrpSpPr/>
          <p:nvPr/>
        </p:nvGrpSpPr>
        <p:grpSpPr bwMode="auto">
          <a:xfrm>
            <a:off x="4569568" y="2954338"/>
            <a:ext cx="4044950" cy="525463"/>
            <a:chOff x="2754" y="3124"/>
            <a:chExt cx="2548" cy="331"/>
          </a:xfrm>
        </p:grpSpPr>
        <p:sp>
          <p:nvSpPr>
            <p:cNvPr id="12308" name="Rectangle 115"/>
            <p:cNvSpPr>
              <a:spLocks noChangeArrowheads="1"/>
            </p:cNvSpPr>
            <p:nvPr/>
          </p:nvSpPr>
          <p:spPr bwMode="auto">
            <a:xfrm>
              <a:off x="2754" y="3124"/>
              <a:ext cx="2548" cy="268"/>
            </a:xfrm>
            <a:prstGeom prst="rect">
              <a:avLst/>
            </a:prstGeom>
            <a:solidFill>
              <a:srgbClr val="FFFFFF"/>
            </a:solidFill>
            <a:ln w="9525">
              <a:noFill/>
              <a:miter lim="800000"/>
            </a:ln>
          </p:spPr>
          <p:txBody>
            <a:bodyPr wrap="none" anchor="ctr"/>
            <a:lstStyle/>
            <a:p>
              <a:endParaRPr lang="zh-CN" altLang="en-US"/>
            </a:p>
          </p:txBody>
        </p:sp>
        <p:sp>
          <p:nvSpPr>
            <p:cNvPr id="12309" name="AutoShape 116"/>
            <p:cNvSpPr>
              <a:spLocks noChangeArrowheads="1"/>
            </p:cNvSpPr>
            <p:nvPr/>
          </p:nvSpPr>
          <p:spPr bwMode="auto">
            <a:xfrm rot="5400000" flipV="1">
              <a:off x="3922" y="3191"/>
              <a:ext cx="288" cy="240"/>
            </a:xfrm>
            <a:prstGeom prst="rightArrow">
              <a:avLst>
                <a:gd name="adj1" fmla="val 50843"/>
                <a:gd name="adj2" fmla="val 43333"/>
              </a:avLst>
            </a:prstGeom>
            <a:solidFill>
              <a:srgbClr val="99CC00"/>
            </a:solidFill>
            <a:ln w="9525">
              <a:solidFill>
                <a:schemeClr val="tx1"/>
              </a:solidFill>
              <a:miter lim="800000"/>
            </a:ln>
          </p:spPr>
          <p:txBody>
            <a:bodyPr anchor="ctr">
              <a:spAutoFit/>
            </a:bodyPr>
            <a:lstStyle/>
            <a:p>
              <a:endParaRPr lang="zh-CN" altLang="en-US"/>
            </a:p>
          </p:txBody>
        </p:sp>
      </p:grpSp>
      <p:grpSp>
        <p:nvGrpSpPr>
          <p:cNvPr id="8" name="Group 117"/>
          <p:cNvGrpSpPr/>
          <p:nvPr/>
        </p:nvGrpSpPr>
        <p:grpSpPr bwMode="auto">
          <a:xfrm>
            <a:off x="4067175" y="3532188"/>
            <a:ext cx="4468813" cy="857250"/>
            <a:chOff x="2564" y="3332"/>
            <a:chExt cx="2815" cy="540"/>
          </a:xfrm>
        </p:grpSpPr>
        <p:sp>
          <p:nvSpPr>
            <p:cNvPr id="12304" name="Rectangle 118" descr="窄竖线"/>
            <p:cNvSpPr>
              <a:spLocks noChangeArrowheads="1"/>
            </p:cNvSpPr>
            <p:nvPr/>
          </p:nvSpPr>
          <p:spPr bwMode="auto">
            <a:xfrm>
              <a:off x="2564" y="3400"/>
              <a:ext cx="903" cy="288"/>
            </a:xfrm>
            <a:prstGeom prst="rect">
              <a:avLst/>
            </a:prstGeom>
            <a:pattFill prst="narVert">
              <a:fgClr>
                <a:srgbClr val="00CC00"/>
              </a:fgClr>
              <a:bgClr>
                <a:srgbClr val="FFFFFF"/>
              </a:bgClr>
            </a:pattFill>
            <a:ln w="9525">
              <a:noFill/>
              <a:miter lim="800000"/>
            </a:ln>
          </p:spPr>
          <p:txBody>
            <a:bodyPr lIns="90000" tIns="46800" rIns="90000" bIns="46800">
              <a:spAutoFit/>
            </a:bodyPr>
            <a:lstStyle/>
            <a:p>
              <a:pPr marL="457200" indent="-457200" eaLnBrk="0" hangingPunct="0"/>
              <a:r>
                <a:rPr kumimoji="1" lang="zh-CN" altLang="en-US" sz="2400" b="1">
                  <a:latin typeface="Times New Roman" panose="02020603050405020304" pitchFamily="18" charset="0"/>
                </a:rPr>
                <a:t>状态方程</a:t>
              </a:r>
              <a:endParaRPr kumimoji="1" lang="zh-CN" altLang="en-US" sz="2400" b="1">
                <a:latin typeface="Times New Roman" panose="02020603050405020304" pitchFamily="18" charset="0"/>
              </a:endParaRPr>
            </a:p>
          </p:txBody>
        </p:sp>
        <p:graphicFrame>
          <p:nvGraphicFramePr>
            <p:cNvPr id="12290" name="Object 119"/>
            <p:cNvGraphicFramePr>
              <a:graphicFrameLocks noChangeAspect="1"/>
            </p:cNvGraphicFramePr>
            <p:nvPr/>
          </p:nvGraphicFramePr>
          <p:xfrm>
            <a:off x="3656" y="3332"/>
            <a:ext cx="1232" cy="248"/>
          </p:xfrm>
          <a:graphic>
            <a:graphicData uri="http://schemas.openxmlformats.org/presentationml/2006/ole">
              <mc:AlternateContent xmlns:mc="http://schemas.openxmlformats.org/markup-compatibility/2006">
                <mc:Choice xmlns:v="urn:schemas-microsoft-com:vml" Requires="v">
                  <p:oleObj spid="_x0000_s6" name="Equation" r:id="rId1" imgW="1955800" imgH="393700" progId="Equation.3">
                    <p:embed/>
                  </p:oleObj>
                </mc:Choice>
                <mc:Fallback>
                  <p:oleObj name="Equation" r:id="rId1" imgW="1955800" imgH="393700" progId="Equation.3">
                    <p:embed/>
                    <p:pic>
                      <p:nvPicPr>
                        <p:cNvPr id="0" name="Object 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 y="3332"/>
                          <a:ext cx="1232"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305" name="Group 120"/>
            <p:cNvGrpSpPr/>
            <p:nvPr/>
          </p:nvGrpSpPr>
          <p:grpSpPr bwMode="auto">
            <a:xfrm>
              <a:off x="3520" y="3416"/>
              <a:ext cx="1859" cy="456"/>
              <a:chOff x="3544" y="2016"/>
              <a:chExt cx="1518" cy="456"/>
            </a:xfrm>
          </p:grpSpPr>
          <p:sp>
            <p:nvSpPr>
              <p:cNvPr id="12306" name="AutoShape 121"/>
              <p:cNvSpPr/>
              <p:nvPr/>
            </p:nvSpPr>
            <p:spPr bwMode="auto">
              <a:xfrm>
                <a:off x="3544" y="2016"/>
                <a:ext cx="96" cy="352"/>
              </a:xfrm>
              <a:prstGeom prst="leftBrace">
                <a:avLst>
                  <a:gd name="adj1" fmla="val 30556"/>
                  <a:gd name="adj2" fmla="val 50000"/>
                </a:avLst>
              </a:prstGeom>
              <a:noFill/>
              <a:ln w="28575">
                <a:solidFill>
                  <a:schemeClr val="tx1"/>
                </a:solidFill>
                <a:round/>
              </a:ln>
            </p:spPr>
            <p:txBody>
              <a:bodyPr wrap="none" anchor="ctr">
                <a:spAutoFit/>
              </a:bodyPr>
              <a:lstStyle/>
              <a:p>
                <a:endParaRPr lang="zh-CN" altLang="en-US"/>
              </a:p>
            </p:txBody>
          </p:sp>
          <p:sp>
            <p:nvSpPr>
              <p:cNvPr id="12307" name="Rectangle 122"/>
              <p:cNvSpPr>
                <a:spLocks noChangeArrowheads="1"/>
              </p:cNvSpPr>
              <p:nvPr/>
            </p:nvSpPr>
            <p:spPr bwMode="auto">
              <a:xfrm>
                <a:off x="3624" y="2184"/>
                <a:ext cx="1438" cy="288"/>
              </a:xfrm>
              <a:prstGeom prst="rect">
                <a:avLst/>
              </a:prstGeom>
              <a:noFill/>
              <a:ln w="9525">
                <a:noFill/>
                <a:miter lim="800000"/>
              </a:ln>
            </p:spPr>
            <p:txBody>
              <a:bodyPr>
                <a:spAutoFit/>
              </a:bodyPr>
              <a:lstStyle/>
              <a:p>
                <a:pPr marL="457200" indent="-457200"/>
                <a:r>
                  <a:rPr kumimoji="1" lang="en-US" altLang="zh-CN" sz="2400" b="1" i="1">
                    <a:solidFill>
                      <a:srgbClr val="FF3300"/>
                    </a:solidFill>
                    <a:latin typeface="Times New Roman" panose="02020603050405020304" pitchFamily="18" charset="0"/>
                  </a:rPr>
                  <a:t>SR </a:t>
                </a:r>
                <a:r>
                  <a:rPr kumimoji="1" lang="en-US" altLang="zh-CN" sz="2400" b="1">
                    <a:solidFill>
                      <a:srgbClr val="FF3300"/>
                    </a:solidFill>
                    <a:latin typeface="Times New Roman" panose="02020603050405020304" pitchFamily="18" charset="0"/>
                  </a:rPr>
                  <a:t>= 0</a:t>
                </a:r>
                <a:r>
                  <a:rPr kumimoji="1" lang="en-US" altLang="zh-CN" sz="2400" b="1">
                    <a:solidFill>
                      <a:srgbClr val="FF3300"/>
                    </a:solidFill>
                    <a:latin typeface="宋体" panose="02010600030101010101" pitchFamily="2" charset="-122"/>
                  </a:rPr>
                  <a:t>(</a:t>
                </a:r>
                <a:r>
                  <a:rPr kumimoji="1" lang="zh-CN" altLang="en-US" sz="2400" b="1">
                    <a:solidFill>
                      <a:srgbClr val="FF3300"/>
                    </a:solidFill>
                    <a:latin typeface="宋体" panose="02010600030101010101" pitchFamily="2" charset="-122"/>
                  </a:rPr>
                  <a:t>约束条件</a:t>
                </a:r>
                <a:r>
                  <a:rPr kumimoji="1" lang="en-US" altLang="zh-CN" sz="2400" b="1">
                    <a:solidFill>
                      <a:srgbClr val="FF3300"/>
                    </a:solidFill>
                    <a:latin typeface="宋体" panose="02010600030101010101" pitchFamily="2" charset="-122"/>
                  </a:rPr>
                  <a:t>)</a:t>
                </a:r>
                <a:endParaRPr kumimoji="1" lang="en-US" altLang="zh-CN" sz="2400" b="1">
                  <a:solidFill>
                    <a:srgbClr val="FF3300"/>
                  </a:solidFill>
                  <a:latin typeface="宋体" panose="02010600030101010101" pitchFamily="2" charset="-122"/>
                </a:endParaRPr>
              </a:p>
            </p:txBody>
          </p:sp>
        </p:grpSp>
      </p:grpSp>
      <p:grpSp>
        <p:nvGrpSpPr>
          <p:cNvPr id="9" name="组合 8"/>
          <p:cNvGrpSpPr/>
          <p:nvPr/>
        </p:nvGrpSpPr>
        <p:grpSpPr>
          <a:xfrm>
            <a:off x="606541" y="4830846"/>
            <a:ext cx="500062" cy="2276475"/>
            <a:chOff x="1785938" y="4868863"/>
            <a:chExt cx="500062" cy="2276475"/>
          </a:xfrm>
        </p:grpSpPr>
        <p:sp>
          <p:nvSpPr>
            <p:cNvPr id="127" name="Rectangle 76" descr="窄竖线"/>
            <p:cNvSpPr>
              <a:spLocks noChangeArrowheads="1"/>
            </p:cNvSpPr>
            <p:nvPr/>
          </p:nvSpPr>
          <p:spPr bwMode="auto">
            <a:xfrm>
              <a:off x="1804988" y="4868863"/>
              <a:ext cx="481012" cy="1941512"/>
            </a:xfrm>
            <a:prstGeom prst="rect">
              <a:avLst/>
            </a:prstGeom>
            <a:pattFill prst="narVert">
              <a:fgClr>
                <a:srgbClr val="00CC00"/>
              </a:fgClr>
              <a:bgClr>
                <a:srgbClr val="FFFFFF"/>
              </a:bgClr>
            </a:pattFill>
            <a:ln w="9525">
              <a:noFill/>
              <a:miter lim="800000"/>
            </a:ln>
          </p:spPr>
          <p:txBody>
            <a:bodyPr lIns="90000" tIns="46800" rIns="90000" bIns="46800">
              <a:spAutoFit/>
            </a:bodyPr>
            <a:lstStyle/>
            <a:p>
              <a:pPr marL="457200" indent="-457200" algn="ctr">
                <a:spcBef>
                  <a:spcPct val="100000"/>
                </a:spcBef>
              </a:pPr>
              <a:endParaRPr kumimoji="1" lang="en-US" altLang="zh-CN" sz="2400" b="1">
                <a:latin typeface="Times New Roman" panose="02020603050405020304" pitchFamily="18" charset="0"/>
              </a:endParaRPr>
            </a:p>
            <a:p>
              <a:pPr marL="457200" indent="-457200" algn="ctr">
                <a:spcBef>
                  <a:spcPct val="100000"/>
                </a:spcBef>
              </a:pPr>
              <a:endParaRPr kumimoji="1" lang="en-US" altLang="zh-CN" sz="2400" b="1">
                <a:latin typeface="Times New Roman" panose="02020603050405020304" pitchFamily="18" charset="0"/>
              </a:endParaRPr>
            </a:p>
            <a:p>
              <a:pPr marL="457200" indent="-457200" algn="ctr">
                <a:spcBef>
                  <a:spcPct val="100000"/>
                </a:spcBef>
              </a:pPr>
              <a:endParaRPr kumimoji="1" lang="zh-CN" altLang="en-US" sz="2400" b="1">
                <a:latin typeface="Times New Roman" panose="02020603050405020304" pitchFamily="18" charset="0"/>
              </a:endParaRPr>
            </a:p>
          </p:txBody>
        </p:sp>
        <p:sp>
          <p:nvSpPr>
            <p:cNvPr id="12303" name="TextBox 128"/>
            <p:cNvSpPr txBox="1">
              <a:spLocks noChangeArrowheads="1"/>
            </p:cNvSpPr>
            <p:nvPr/>
          </p:nvSpPr>
          <p:spPr bwMode="auto">
            <a:xfrm>
              <a:off x="1785938" y="4929188"/>
              <a:ext cx="428625" cy="2216150"/>
            </a:xfrm>
            <a:prstGeom prst="rect">
              <a:avLst/>
            </a:prstGeom>
            <a:noFill/>
            <a:ln w="9525">
              <a:noFill/>
              <a:miter lim="800000"/>
            </a:ln>
          </p:spPr>
          <p:txBody>
            <a:bodyPr>
              <a:spAutoFit/>
            </a:bodyPr>
            <a:lstStyle/>
            <a:p>
              <a:r>
                <a:rPr kumimoji="1" lang="zh-CN" altLang="en-US" sz="2400" b="1" dirty="0">
                  <a:latin typeface="Times New Roman" panose="02020603050405020304" pitchFamily="18" charset="0"/>
                </a:rPr>
                <a:t>状态转移图</a:t>
              </a:r>
              <a:endParaRPr kumimoji="1" lang="zh-CN" altLang="en-US" sz="2400" b="1" dirty="0">
                <a:latin typeface="Times New Roman" panose="02020603050405020304" pitchFamily="18" charset="0"/>
              </a:endParaRPr>
            </a:p>
            <a:p>
              <a:endParaRPr lang="zh-CN" altLang="en-US" dirty="0"/>
            </a:p>
          </p:txBody>
        </p:sp>
      </p:grpSp>
      <p:grpSp>
        <p:nvGrpSpPr>
          <p:cNvPr id="128" name="组合 127"/>
          <p:cNvGrpSpPr/>
          <p:nvPr/>
        </p:nvGrpSpPr>
        <p:grpSpPr>
          <a:xfrm>
            <a:off x="1535911" y="4833938"/>
            <a:ext cx="6171958" cy="1584325"/>
            <a:chOff x="734971" y="4884596"/>
            <a:chExt cx="6171958" cy="1584325"/>
          </a:xfrm>
        </p:grpSpPr>
        <p:sp>
          <p:nvSpPr>
            <p:cNvPr id="129" name="椭圆 128"/>
            <p:cNvSpPr/>
            <p:nvPr/>
          </p:nvSpPr>
          <p:spPr>
            <a:xfrm>
              <a:off x="2334854" y="5435963"/>
              <a:ext cx="936104" cy="88741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Times New Roman" panose="02020603050405020304" pitchFamily="18" charset="0"/>
                  <a:cs typeface="Times New Roman" panose="02020603050405020304" pitchFamily="18" charset="0"/>
                </a:rPr>
                <a:t>0</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30" name="椭圆 129"/>
            <p:cNvSpPr/>
            <p:nvPr/>
          </p:nvSpPr>
          <p:spPr>
            <a:xfrm>
              <a:off x="5364088" y="5445224"/>
              <a:ext cx="936104" cy="88741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Times New Roman" panose="02020603050405020304" pitchFamily="18" charset="0"/>
                  <a:cs typeface="Times New Roman" panose="02020603050405020304" pitchFamily="18" charset="0"/>
                </a:rPr>
                <a:t>1</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131" name="曲线连接符 130"/>
            <p:cNvCxnSpPr>
              <a:stCxn id="129" idx="0"/>
              <a:endCxn id="130" idx="0"/>
            </p:cNvCxnSpPr>
            <p:nvPr/>
          </p:nvCxnSpPr>
          <p:spPr>
            <a:xfrm rot="16200000" flipH="1">
              <a:off x="4312892" y="3925976"/>
              <a:ext cx="9261" cy="3029234"/>
            </a:xfrm>
            <a:prstGeom prst="curvedConnector3">
              <a:avLst>
                <a:gd name="adj1" fmla="val -246841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2" name="对象 131"/>
            <p:cNvGraphicFramePr>
              <a:graphicFrameLocks noChangeAspect="1"/>
            </p:cNvGraphicFramePr>
            <p:nvPr/>
          </p:nvGraphicFramePr>
          <p:xfrm>
            <a:off x="5994117" y="5075091"/>
            <a:ext cx="912812" cy="269875"/>
          </p:xfrm>
          <a:graphic>
            <a:graphicData uri="http://schemas.openxmlformats.org/presentationml/2006/ole">
              <mc:AlternateContent xmlns:mc="http://schemas.openxmlformats.org/markup-compatibility/2006">
                <mc:Choice xmlns:v="urn:schemas-microsoft-com:vml" Requires="v">
                  <p:oleObj spid="_x0000_s10" name="Formula" r:id="rId3" imgW="3962400" imgH="1181100" progId="Equation.Ribbit">
                    <p:embed/>
                  </p:oleObj>
                </mc:Choice>
                <mc:Fallback>
                  <p:oleObj name="Formula" r:id="rId3" imgW="3962400" imgH="1181100" progId="Equation.Ribbit">
                    <p:embed/>
                    <p:pic>
                      <p:nvPicPr>
                        <p:cNvPr id="0" name="对象 6"/>
                        <p:cNvPicPr>
                          <a:picLocks noChangeAspect="1" noChangeArrowheads="1"/>
                        </p:cNvPicPr>
                        <p:nvPr/>
                      </p:nvPicPr>
                      <p:blipFill>
                        <a:blip r:embed="rId4"/>
                        <a:srcRect/>
                        <a:stretch>
                          <a:fillRect/>
                        </a:stretch>
                      </p:blipFill>
                      <p:spPr bwMode="auto">
                        <a:xfrm>
                          <a:off x="5994117" y="5075091"/>
                          <a:ext cx="912812" cy="269875"/>
                        </a:xfrm>
                        <a:prstGeom prst="rect">
                          <a:avLst/>
                        </a:prstGeom>
                        <a:noFill/>
                      </p:spPr>
                    </p:pic>
                  </p:oleObj>
                </mc:Fallback>
              </mc:AlternateContent>
            </a:graphicData>
          </a:graphic>
        </p:graphicFrame>
        <p:graphicFrame>
          <p:nvGraphicFramePr>
            <p:cNvPr id="133" name="对象 132"/>
            <p:cNvGraphicFramePr>
              <a:graphicFrameLocks noChangeAspect="1"/>
            </p:cNvGraphicFramePr>
            <p:nvPr/>
          </p:nvGraphicFramePr>
          <p:xfrm>
            <a:off x="734971" y="5052427"/>
            <a:ext cx="908050" cy="273050"/>
          </p:xfrm>
          <a:graphic>
            <a:graphicData uri="http://schemas.openxmlformats.org/presentationml/2006/ole">
              <mc:AlternateContent xmlns:mc="http://schemas.openxmlformats.org/markup-compatibility/2006">
                <mc:Choice xmlns:v="urn:schemas-microsoft-com:vml" Requires="v">
                  <p:oleObj spid="_x0000_s11" name="Formula" r:id="rId5" imgW="3962400" imgH="1181100" progId="Equation.Ribbit">
                    <p:embed/>
                  </p:oleObj>
                </mc:Choice>
                <mc:Fallback>
                  <p:oleObj name="Formula" r:id="rId5" imgW="3962400" imgH="1181100" progId="Equation.Ribbit">
                    <p:embed/>
                    <p:pic>
                      <p:nvPicPr>
                        <p:cNvPr id="0" name="对象 8"/>
                        <p:cNvPicPr>
                          <a:picLocks noChangeAspect="1" noChangeArrowheads="1"/>
                        </p:cNvPicPr>
                        <p:nvPr/>
                      </p:nvPicPr>
                      <p:blipFill>
                        <a:blip r:embed="rId4"/>
                        <a:srcRect/>
                        <a:stretch>
                          <a:fillRect/>
                        </a:stretch>
                      </p:blipFill>
                      <p:spPr bwMode="auto">
                        <a:xfrm>
                          <a:off x="734971" y="5052427"/>
                          <a:ext cx="908050" cy="273050"/>
                        </a:xfrm>
                        <a:prstGeom prst="rect">
                          <a:avLst/>
                        </a:prstGeom>
                        <a:noFill/>
                      </p:spPr>
                    </p:pic>
                  </p:oleObj>
                </mc:Fallback>
              </mc:AlternateContent>
            </a:graphicData>
          </a:graphic>
        </p:graphicFrame>
        <p:graphicFrame>
          <p:nvGraphicFramePr>
            <p:cNvPr id="134" name="对象 133"/>
            <p:cNvGraphicFramePr>
              <a:graphicFrameLocks noChangeAspect="1"/>
            </p:cNvGraphicFramePr>
            <p:nvPr/>
          </p:nvGraphicFramePr>
          <p:xfrm>
            <a:off x="3197973" y="6213333"/>
            <a:ext cx="2252662" cy="255588"/>
          </p:xfrm>
          <a:graphic>
            <a:graphicData uri="http://schemas.openxmlformats.org/presentationml/2006/ole">
              <mc:AlternateContent xmlns:mc="http://schemas.openxmlformats.org/markup-compatibility/2006">
                <mc:Choice xmlns:v="urn:schemas-microsoft-com:vml" Requires="v">
                  <p:oleObj spid="_x0000_s12" name="Formula" r:id="rId6" imgW="10687050" imgH="1190625" progId="Equation.Ribbit">
                    <p:embed/>
                  </p:oleObj>
                </mc:Choice>
                <mc:Fallback>
                  <p:oleObj name="Formula" r:id="rId6" imgW="10687050" imgH="1190625" progId="Equation.Ribbit">
                    <p:embed/>
                    <p:pic>
                      <p:nvPicPr>
                        <p:cNvPr id="0" name="对象 12"/>
                        <p:cNvPicPr>
                          <a:picLocks noChangeAspect="1" noChangeArrowheads="1"/>
                        </p:cNvPicPr>
                        <p:nvPr/>
                      </p:nvPicPr>
                      <p:blipFill>
                        <a:blip r:embed="rId7"/>
                        <a:srcRect/>
                        <a:stretch>
                          <a:fillRect/>
                        </a:stretch>
                      </p:blipFill>
                      <p:spPr bwMode="auto">
                        <a:xfrm>
                          <a:off x="3197973" y="6213333"/>
                          <a:ext cx="2252662" cy="255588"/>
                        </a:xfrm>
                        <a:prstGeom prst="rect">
                          <a:avLst/>
                        </a:prstGeom>
                        <a:noFill/>
                      </p:spPr>
                    </p:pic>
                  </p:oleObj>
                </mc:Fallback>
              </mc:AlternateContent>
            </a:graphicData>
          </a:graphic>
        </p:graphicFrame>
        <p:graphicFrame>
          <p:nvGraphicFramePr>
            <p:cNvPr id="135" name="对象 134"/>
            <p:cNvGraphicFramePr>
              <a:graphicFrameLocks noChangeAspect="1"/>
            </p:cNvGraphicFramePr>
            <p:nvPr/>
          </p:nvGraphicFramePr>
          <p:xfrm>
            <a:off x="3193210" y="4884596"/>
            <a:ext cx="2311400" cy="260350"/>
          </p:xfrm>
          <a:graphic>
            <a:graphicData uri="http://schemas.openxmlformats.org/presentationml/2006/ole">
              <mc:AlternateContent xmlns:mc="http://schemas.openxmlformats.org/markup-compatibility/2006">
                <mc:Choice xmlns:v="urn:schemas-microsoft-com:vml" Requires="v">
                  <p:oleObj spid="_x0000_s13" name="Formula" r:id="rId8" imgW="10639425" imgH="1190625" progId="Equation.Ribbit">
                    <p:embed/>
                  </p:oleObj>
                </mc:Choice>
                <mc:Fallback>
                  <p:oleObj name="Formula" r:id="rId8" imgW="10639425" imgH="1190625" progId="Equation.Ribbit">
                    <p:embed/>
                    <p:pic>
                      <p:nvPicPr>
                        <p:cNvPr id="0" name="对象 41"/>
                        <p:cNvPicPr>
                          <a:picLocks noChangeAspect="1" noChangeArrowheads="1"/>
                        </p:cNvPicPr>
                        <p:nvPr/>
                      </p:nvPicPr>
                      <p:blipFill>
                        <a:blip r:embed="rId9"/>
                        <a:srcRect/>
                        <a:stretch>
                          <a:fillRect/>
                        </a:stretch>
                      </p:blipFill>
                      <p:spPr bwMode="auto">
                        <a:xfrm>
                          <a:off x="3193210" y="4884596"/>
                          <a:ext cx="2311400" cy="260350"/>
                        </a:xfrm>
                        <a:prstGeom prst="rect">
                          <a:avLst/>
                        </a:prstGeom>
                        <a:noFill/>
                      </p:spPr>
                    </p:pic>
                  </p:oleObj>
                </mc:Fallback>
              </mc:AlternateContent>
            </a:graphicData>
          </a:graphic>
        </p:graphicFrame>
        <p:cxnSp>
          <p:nvCxnSpPr>
            <p:cNvPr id="136" name="曲线连接符 135"/>
            <p:cNvCxnSpPr>
              <a:stCxn id="130" idx="4"/>
              <a:endCxn id="129" idx="4"/>
            </p:cNvCxnSpPr>
            <p:nvPr/>
          </p:nvCxnSpPr>
          <p:spPr>
            <a:xfrm rot="5400000" flipH="1">
              <a:off x="4312892" y="4813389"/>
              <a:ext cx="9261" cy="3029234"/>
            </a:xfrm>
            <a:prstGeom prst="curvedConnector3">
              <a:avLst>
                <a:gd name="adj1" fmla="val -246841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曲线连接符 136"/>
            <p:cNvCxnSpPr>
              <a:stCxn id="129" idx="3"/>
              <a:endCxn id="129" idx="1"/>
            </p:cNvCxnSpPr>
            <p:nvPr/>
          </p:nvCxnSpPr>
          <p:spPr>
            <a:xfrm rot="5400000" flipH="1">
              <a:off x="2158195" y="5879669"/>
              <a:ext cx="627496" cy="12700"/>
            </a:xfrm>
            <a:prstGeom prst="curvedConnector5">
              <a:avLst>
                <a:gd name="adj1" fmla="val -36431"/>
                <a:gd name="adj2" fmla="val 8091457"/>
                <a:gd name="adj3" fmla="val 13643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曲线连接符 137"/>
            <p:cNvCxnSpPr>
              <a:stCxn id="130" idx="5"/>
              <a:endCxn id="130" idx="7"/>
            </p:cNvCxnSpPr>
            <p:nvPr/>
          </p:nvCxnSpPr>
          <p:spPr>
            <a:xfrm rot="5400000" flipH="1">
              <a:off x="5849355" y="5888930"/>
              <a:ext cx="627496" cy="12700"/>
            </a:xfrm>
            <a:prstGeom prst="curvedConnector5">
              <a:avLst>
                <a:gd name="adj1" fmla="val -36431"/>
                <a:gd name="adj2" fmla="val -6814677"/>
                <a:gd name="adj3" fmla="val 13643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39" name="对象 138"/>
          <p:cNvGraphicFramePr>
            <a:graphicFrameLocks noChangeAspect="1"/>
          </p:cNvGraphicFramePr>
          <p:nvPr/>
        </p:nvGraphicFramePr>
        <p:xfrm>
          <a:off x="7969178" y="5038894"/>
          <a:ext cx="673100" cy="273050"/>
        </p:xfrm>
        <a:graphic>
          <a:graphicData uri="http://schemas.openxmlformats.org/presentationml/2006/ole">
            <mc:AlternateContent xmlns:mc="http://schemas.openxmlformats.org/markup-compatibility/2006">
              <mc:Choice xmlns:v="urn:schemas-microsoft-com:vml" Requires="v">
                <p:oleObj spid="_x0000_s14" name="Formula" r:id="rId10" imgW="2924175" imgH="1190625" progId="Equation.Ribbit">
                  <p:embed/>
                </p:oleObj>
              </mc:Choice>
              <mc:Fallback>
                <p:oleObj name="Formula" r:id="rId10" imgW="2924175" imgH="1190625" progId="Equation.Ribbit">
                  <p:embed/>
                  <p:pic>
                    <p:nvPicPr>
                      <p:cNvPr id="0" name="对象 131"/>
                      <p:cNvPicPr>
                        <a:picLocks noChangeAspect="1" noChangeArrowheads="1"/>
                      </p:cNvPicPr>
                      <p:nvPr/>
                    </p:nvPicPr>
                    <p:blipFill>
                      <a:blip r:embed="rId11"/>
                      <a:srcRect/>
                      <a:stretch>
                        <a:fillRect/>
                      </a:stretch>
                    </p:blipFill>
                    <p:spPr bwMode="auto">
                      <a:xfrm>
                        <a:off x="7969178" y="5038894"/>
                        <a:ext cx="673100" cy="273050"/>
                      </a:xfrm>
                      <a:prstGeom prst="rect">
                        <a:avLst/>
                      </a:prstGeom>
                      <a:noFill/>
                    </p:spPr>
                  </p:pic>
                </p:oleObj>
              </mc:Fallback>
            </mc:AlternateContent>
          </a:graphicData>
        </a:graphic>
      </p:graphicFrame>
      <p:sp>
        <p:nvSpPr>
          <p:cNvPr id="15" name="矩形 14"/>
          <p:cNvSpPr/>
          <p:nvPr/>
        </p:nvSpPr>
        <p:spPr>
          <a:xfrm>
            <a:off x="7625030" y="4964113"/>
            <a:ext cx="417102" cy="369332"/>
          </a:xfrm>
          <a:prstGeom prst="rect">
            <a:avLst/>
          </a:prstGeom>
        </p:spPr>
        <p:txBody>
          <a:bodyPr wrap="none">
            <a:spAutoFit/>
          </a:bodyPr>
          <a:lstStyle/>
          <a:p>
            <a:pPr marL="457200" indent="-457200"/>
            <a:r>
              <a:rPr kumimoji="1" lang="zh-CN" altLang="en-US" b="1" dirty="0" smtClean="0">
                <a:latin typeface="Times New Roman" panose="02020603050405020304" pitchFamily="18" charset="0"/>
              </a:rPr>
              <a:t>或</a:t>
            </a:r>
            <a:endParaRPr kumimoji="1" lang="zh-CN" altLang="en-US" b="1" dirty="0">
              <a:latin typeface="Times New Roman" panose="02020603050405020304" pitchFamily="18" charset="0"/>
            </a:endParaRPr>
          </a:p>
        </p:txBody>
      </p:sp>
      <p:sp>
        <p:nvSpPr>
          <p:cNvPr id="16" name="矩形 15"/>
          <p:cNvSpPr/>
          <p:nvPr/>
        </p:nvSpPr>
        <p:spPr>
          <a:xfrm>
            <a:off x="2351833" y="4917771"/>
            <a:ext cx="415498" cy="369332"/>
          </a:xfrm>
          <a:prstGeom prst="rect">
            <a:avLst/>
          </a:prstGeom>
        </p:spPr>
        <p:txBody>
          <a:bodyPr wrap="none">
            <a:spAutoFit/>
          </a:bodyPr>
          <a:lstStyle/>
          <a:p>
            <a:r>
              <a:rPr lang="zh-CN" altLang="en-US" dirty="0" smtClean="0"/>
              <a:t>或</a:t>
            </a:r>
            <a:endParaRPr lang="zh-CN" altLang="en-US" dirty="0"/>
          </a:p>
        </p:txBody>
      </p:sp>
      <p:graphicFrame>
        <p:nvGraphicFramePr>
          <p:cNvPr id="141" name="对象 140"/>
          <p:cNvGraphicFramePr>
            <a:graphicFrameLocks noChangeAspect="1"/>
          </p:cNvGraphicFramePr>
          <p:nvPr/>
        </p:nvGraphicFramePr>
        <p:xfrm>
          <a:off x="2695575" y="4978399"/>
          <a:ext cx="641350" cy="284162"/>
        </p:xfrm>
        <a:graphic>
          <a:graphicData uri="http://schemas.openxmlformats.org/presentationml/2006/ole">
            <mc:AlternateContent xmlns:mc="http://schemas.openxmlformats.org/markup-compatibility/2006">
              <mc:Choice xmlns:v="urn:schemas-microsoft-com:vml" Requires="v">
                <p:oleObj spid="_x0000_s17" name="Formula" r:id="rId12" imgW="2800350" imgH="1219200" progId="Equation.Ribbit">
                  <p:embed/>
                </p:oleObj>
              </mc:Choice>
              <mc:Fallback>
                <p:oleObj name="Formula" r:id="rId12" imgW="2800350" imgH="1219200" progId="Equation.Ribbit">
                  <p:embed/>
                  <p:pic>
                    <p:nvPicPr>
                      <p:cNvPr id="0" name="对象 132"/>
                      <p:cNvPicPr>
                        <a:picLocks noChangeAspect="1" noChangeArrowheads="1"/>
                      </p:cNvPicPr>
                      <p:nvPr/>
                    </p:nvPicPr>
                    <p:blipFill>
                      <a:blip r:embed="rId13"/>
                      <a:srcRect/>
                      <a:stretch>
                        <a:fillRect/>
                      </a:stretch>
                    </p:blipFill>
                    <p:spPr bwMode="auto">
                      <a:xfrm>
                        <a:off x="2695575" y="4978399"/>
                        <a:ext cx="641350" cy="28416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left)">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628"/>
                                        </p:tgtEl>
                                        <p:attrNameLst>
                                          <p:attrName>style.visibility</p:attrName>
                                        </p:attrNameLst>
                                      </p:cBhvr>
                                      <p:to>
                                        <p:strVal val="visible"/>
                                      </p:to>
                                    </p:set>
                                    <p:anim calcmode="lin" valueType="num">
                                      <p:cBhvr additive="base">
                                        <p:cTn id="12" dur="500" fill="hold"/>
                                        <p:tgtEl>
                                          <p:spTgt spid="23628"/>
                                        </p:tgtEl>
                                        <p:attrNameLst>
                                          <p:attrName>ppt_x</p:attrName>
                                        </p:attrNameLst>
                                      </p:cBhvr>
                                      <p:tavLst>
                                        <p:tav tm="0">
                                          <p:val>
                                            <p:strVal val="0-#ppt_w/2"/>
                                          </p:val>
                                        </p:tav>
                                        <p:tav tm="100000">
                                          <p:val>
                                            <p:strVal val="#ppt_x"/>
                                          </p:val>
                                        </p:tav>
                                      </p:tavLst>
                                    </p:anim>
                                    <p:anim calcmode="lin" valueType="num">
                                      <p:cBhvr additive="base">
                                        <p:cTn id="13" dur="500" fill="hold"/>
                                        <p:tgtEl>
                                          <p:spTgt spid="2362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7"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ppt_w/2"/>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1000"/>
                            </p:stCondLst>
                            <p:childTnLst>
                              <p:par>
                                <p:cTn id="31" presetID="17"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ppt_x</p:attrName>
                                        </p:attrNameLst>
                                      </p:cBhvr>
                                      <p:tavLst>
                                        <p:tav tm="0">
                                          <p:val>
                                            <p:strVal val="#ppt_x-#ppt_w/2"/>
                                          </p:val>
                                        </p:tav>
                                        <p:tav tm="100000">
                                          <p:val>
                                            <p:strVal val="#ppt_x"/>
                                          </p:val>
                                        </p:tav>
                                      </p:tavLst>
                                    </p:anim>
                                    <p:anim calcmode="lin" valueType="num">
                                      <p:cBhvr>
                                        <p:cTn id="34" dur="500" fill="hold"/>
                                        <p:tgtEl>
                                          <p:spTgt spid="5"/>
                                        </p:tgtEl>
                                        <p:attrNameLst>
                                          <p:attrName>ppt_y</p:attrName>
                                        </p:attrNameLst>
                                      </p:cBhvr>
                                      <p:tavLst>
                                        <p:tav tm="0">
                                          <p:val>
                                            <p:strVal val="#ppt_y"/>
                                          </p:val>
                                        </p:tav>
                                        <p:tav tm="100000">
                                          <p:val>
                                            <p:strVal val="#ppt_y"/>
                                          </p:val>
                                        </p:tav>
                                      </p:tavLst>
                                    </p:anim>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664"/>
                                        </p:tgtEl>
                                        <p:attrNameLst>
                                          <p:attrName>style.visibility</p:attrName>
                                        </p:attrNameLst>
                                      </p:cBhvr>
                                      <p:to>
                                        <p:strVal val="visible"/>
                                      </p:to>
                                    </p:set>
                                    <p:animEffect transition="in" filter="wipe(left)">
                                      <p:cBhvr>
                                        <p:cTn id="41" dur="500"/>
                                        <p:tgtEl>
                                          <p:spTgt spid="23664"/>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3665"/>
                                        </p:tgtEl>
                                        <p:attrNameLst>
                                          <p:attrName>style.visibility</p:attrName>
                                        </p:attrNameLst>
                                      </p:cBhvr>
                                      <p:to>
                                        <p:strVal val="visible"/>
                                      </p:to>
                                    </p:set>
                                    <p:animEffect transition="in" filter="wipe(up)">
                                      <p:cBhvr>
                                        <p:cTn id="45" dur="500"/>
                                        <p:tgtEl>
                                          <p:spTgt spid="23665"/>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628" grpId="0" animBg="1" autoUpdateAnimBg="0"/>
      <p:bldP spid="23664" grpId="0" animBg="1"/>
      <p:bldP spid="236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ChangeArrowheads="1"/>
          </p:cNvSpPr>
          <p:nvPr/>
        </p:nvSpPr>
        <p:spPr bwMode="auto">
          <a:xfrm>
            <a:off x="0" y="2605088"/>
            <a:ext cx="9144000" cy="0"/>
          </a:xfrm>
          <a:prstGeom prst="rect">
            <a:avLst/>
          </a:prstGeom>
          <a:noFill/>
          <a:ln w="19050">
            <a:noFill/>
            <a:miter lim="800000"/>
          </a:ln>
        </p:spPr>
        <p:txBody>
          <a:bodyPr wrap="none" anchor="ctr">
            <a:spAutoFit/>
          </a:bodyPr>
          <a:lstStyle/>
          <a:p>
            <a:endParaRPr lang="zh-CN" altLang="en-US"/>
          </a:p>
        </p:txBody>
      </p:sp>
      <p:sp>
        <p:nvSpPr>
          <p:cNvPr id="72715" name="AutoShape 11"/>
          <p:cNvSpPr>
            <a:spLocks noChangeArrowheads="1"/>
          </p:cNvSpPr>
          <p:nvPr/>
        </p:nvSpPr>
        <p:spPr bwMode="auto">
          <a:xfrm>
            <a:off x="801688" y="8001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grpSp>
        <p:nvGrpSpPr>
          <p:cNvPr id="12" name="组合 11"/>
          <p:cNvGrpSpPr/>
          <p:nvPr/>
        </p:nvGrpSpPr>
        <p:grpSpPr>
          <a:xfrm>
            <a:off x="1187450" y="735013"/>
            <a:ext cx="7604125" cy="822325"/>
            <a:chOff x="1187450" y="735013"/>
            <a:chExt cx="7604125" cy="822325"/>
          </a:xfrm>
        </p:grpSpPr>
        <p:sp>
          <p:nvSpPr>
            <p:cNvPr id="72716" name="Rectangle 12"/>
            <p:cNvSpPr>
              <a:spLocks noChangeArrowheads="1"/>
            </p:cNvSpPr>
            <p:nvPr/>
          </p:nvSpPr>
          <p:spPr bwMode="auto">
            <a:xfrm>
              <a:off x="1187450" y="735013"/>
              <a:ext cx="7604125" cy="822325"/>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例</a:t>
              </a:r>
              <a:r>
                <a:rPr kumimoji="1" lang="en-US" altLang="zh-CN" sz="2400" b="1" dirty="0">
                  <a:latin typeface="宋体" panose="02010600030101010101" pitchFamily="2" charset="-122"/>
                </a:rPr>
                <a:t>2] </a:t>
              </a:r>
              <a:r>
                <a:rPr kumimoji="1" lang="zh-CN" altLang="en-US" sz="2400" b="1" dirty="0">
                  <a:latin typeface="宋体" panose="02010600030101010101" pitchFamily="2" charset="-122"/>
                </a:rPr>
                <a:t>门控</a:t>
              </a:r>
              <a:r>
                <a:rPr kumimoji="1" lang="en-US" altLang="zh-CN" sz="2400" b="1" dirty="0">
                  <a:latin typeface="宋体" panose="02010600030101010101" pitchFamily="2" charset="-122"/>
                </a:rPr>
                <a:t>SR</a:t>
              </a:r>
              <a:r>
                <a:rPr kumimoji="1" lang="zh-CN" altLang="en-US" sz="2400" b="1" dirty="0">
                  <a:latin typeface="宋体" panose="02010600030101010101" pitchFamily="2" charset="-122"/>
                </a:rPr>
                <a:t>锁存器的</a:t>
              </a:r>
              <a:r>
                <a:rPr kumimoji="1" lang="en-US" altLang="zh-CN" sz="2400" b="1" dirty="0">
                  <a:latin typeface="宋体" panose="02010600030101010101" pitchFamily="2" charset="-122"/>
                </a:rPr>
                <a:t>S</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R</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EN</a:t>
              </a:r>
              <a:r>
                <a:rPr kumimoji="1" lang="zh-CN" altLang="en-US" sz="2400" b="1" dirty="0">
                  <a:latin typeface="宋体" panose="02010600030101010101" pitchFamily="2" charset="-122"/>
                </a:rPr>
                <a:t>输入波形如图</a:t>
              </a:r>
              <a:r>
                <a:rPr kumimoji="1" lang="en-US" altLang="zh-CN" sz="2400" b="1" dirty="0">
                  <a:latin typeface="宋体" panose="02010600030101010101" pitchFamily="2" charset="-122"/>
                </a:rPr>
                <a:t>3.6(a)</a:t>
              </a:r>
              <a:r>
                <a:rPr kumimoji="1" lang="zh-CN" altLang="en-US" sz="2400" b="1" dirty="0">
                  <a:latin typeface="宋体" panose="02010600030101010101" pitchFamily="2" charset="-122"/>
                </a:rPr>
                <a:t>所示，画出</a:t>
              </a:r>
              <a:r>
                <a:rPr kumimoji="1" lang="en-US" altLang="zh-CN" sz="2400" b="1" dirty="0">
                  <a:latin typeface="宋体" panose="02010600030101010101" pitchFamily="2" charset="-122"/>
                </a:rPr>
                <a:t>Q</a:t>
              </a:r>
              <a:r>
                <a:rPr kumimoji="1" lang="zh-CN" altLang="en-US" sz="2400" b="1" dirty="0">
                  <a:latin typeface="宋体" panose="02010600030101010101" pitchFamily="2" charset="-122"/>
                </a:rPr>
                <a:t>和  的波形图。</a:t>
              </a:r>
              <a:endParaRPr kumimoji="1" lang="zh-CN" altLang="en-US" sz="2400" b="1" dirty="0">
                <a:latin typeface="宋体" panose="02010600030101010101" pitchFamily="2" charset="-122"/>
              </a:endParaRPr>
            </a:p>
          </p:txBody>
        </p:sp>
        <p:graphicFrame>
          <p:nvGraphicFramePr>
            <p:cNvPr id="72717" name="Object 13"/>
            <p:cNvGraphicFramePr>
              <a:graphicFrameLocks noChangeAspect="1"/>
            </p:cNvGraphicFramePr>
            <p:nvPr/>
          </p:nvGraphicFramePr>
          <p:xfrm>
            <a:off x="2987675" y="1183730"/>
            <a:ext cx="249238" cy="373062"/>
          </p:xfrm>
          <a:graphic>
            <a:graphicData uri="http://schemas.openxmlformats.org/presentationml/2006/ole">
              <mc:AlternateContent xmlns:mc="http://schemas.openxmlformats.org/markup-compatibility/2006">
                <mc:Choice xmlns:v="urn:schemas-microsoft-com:vml" Requires="v">
                  <p:oleObj spid="_x0000_s13350" name="Equation" r:id="rId1" imgW="3657600" imgH="5486400" progId="Equation.DSMT4">
                    <p:embed/>
                  </p:oleObj>
                </mc:Choice>
                <mc:Fallback>
                  <p:oleObj name="Equation" r:id="rId1" imgW="3657600" imgH="5486400" progId="Equation.DSMT4">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183730"/>
                          <a:ext cx="249238"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3319" name="Picture 15"/>
          <p:cNvPicPr>
            <a:picLocks noChangeAspect="1" noChangeArrowheads="1"/>
          </p:cNvPicPr>
          <p:nvPr/>
        </p:nvPicPr>
        <p:blipFill>
          <a:blip r:embed="rId3"/>
          <a:srcRect/>
          <a:stretch>
            <a:fillRect/>
          </a:stretch>
        </p:blipFill>
        <p:spPr bwMode="auto">
          <a:xfrm>
            <a:off x="1214438" y="1785938"/>
            <a:ext cx="7138987" cy="2714625"/>
          </a:xfrm>
          <a:prstGeom prst="rect">
            <a:avLst/>
          </a:prstGeom>
          <a:noFill/>
          <a:ln w="9525">
            <a:noFill/>
            <a:miter lim="800000"/>
            <a:headEnd/>
            <a:tailEnd/>
          </a:ln>
        </p:spPr>
      </p:pic>
      <p:grpSp>
        <p:nvGrpSpPr>
          <p:cNvPr id="2" name="Group 52"/>
          <p:cNvGrpSpPr/>
          <p:nvPr/>
        </p:nvGrpSpPr>
        <p:grpSpPr bwMode="auto">
          <a:xfrm>
            <a:off x="1285875" y="4995863"/>
            <a:ext cx="1135063" cy="547687"/>
            <a:chOff x="2794" y="2715"/>
            <a:chExt cx="731" cy="345"/>
          </a:xfrm>
        </p:grpSpPr>
        <p:sp>
          <p:nvSpPr>
            <p:cNvPr id="13348" name="Line 53"/>
            <p:cNvSpPr>
              <a:spLocks noChangeShapeType="1"/>
            </p:cNvSpPr>
            <p:nvPr/>
          </p:nvSpPr>
          <p:spPr bwMode="auto">
            <a:xfrm flipH="1">
              <a:off x="3048" y="3060"/>
              <a:ext cx="477" cy="0"/>
            </a:xfrm>
            <a:prstGeom prst="line">
              <a:avLst/>
            </a:prstGeom>
            <a:noFill/>
            <a:ln w="38100">
              <a:solidFill>
                <a:schemeClr val="tx1"/>
              </a:solidFill>
              <a:round/>
            </a:ln>
          </p:spPr>
          <p:txBody>
            <a:bodyPr/>
            <a:lstStyle/>
            <a:p>
              <a:endParaRPr lang="zh-CN" altLang="en-US"/>
            </a:p>
          </p:txBody>
        </p:sp>
        <p:sp>
          <p:nvSpPr>
            <p:cNvPr id="13349" name="Rectangle 54"/>
            <p:cNvSpPr>
              <a:spLocks noChangeArrowheads="1"/>
            </p:cNvSpPr>
            <p:nvPr/>
          </p:nvSpPr>
          <p:spPr bwMode="auto">
            <a:xfrm>
              <a:off x="2794" y="2715"/>
              <a:ext cx="261"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grpSp>
      <p:grpSp>
        <p:nvGrpSpPr>
          <p:cNvPr id="3" name="Group 60"/>
          <p:cNvGrpSpPr/>
          <p:nvPr/>
        </p:nvGrpSpPr>
        <p:grpSpPr bwMode="auto">
          <a:xfrm>
            <a:off x="6572250" y="4857750"/>
            <a:ext cx="1728788" cy="684213"/>
            <a:chOff x="4443" y="2629"/>
            <a:chExt cx="4025" cy="431"/>
          </a:xfrm>
        </p:grpSpPr>
        <p:sp>
          <p:nvSpPr>
            <p:cNvPr id="13346" name="Line 61"/>
            <p:cNvSpPr>
              <a:spLocks noChangeShapeType="1"/>
            </p:cNvSpPr>
            <p:nvPr/>
          </p:nvSpPr>
          <p:spPr bwMode="auto">
            <a:xfrm flipH="1">
              <a:off x="4443" y="3052"/>
              <a:ext cx="4025" cy="0"/>
            </a:xfrm>
            <a:prstGeom prst="line">
              <a:avLst/>
            </a:prstGeom>
            <a:noFill/>
            <a:ln w="38100">
              <a:solidFill>
                <a:schemeClr val="tx1"/>
              </a:solidFill>
              <a:round/>
            </a:ln>
          </p:spPr>
          <p:txBody>
            <a:bodyPr/>
            <a:lstStyle/>
            <a:p>
              <a:endParaRPr lang="zh-CN" altLang="en-US"/>
            </a:p>
          </p:txBody>
        </p:sp>
        <p:sp>
          <p:nvSpPr>
            <p:cNvPr id="13347" name="Line 62"/>
            <p:cNvSpPr>
              <a:spLocks noChangeShapeType="1"/>
            </p:cNvSpPr>
            <p:nvPr/>
          </p:nvSpPr>
          <p:spPr bwMode="auto">
            <a:xfrm flipH="1" flipV="1">
              <a:off x="4480" y="2629"/>
              <a:ext cx="0" cy="431"/>
            </a:xfrm>
            <a:prstGeom prst="line">
              <a:avLst/>
            </a:prstGeom>
            <a:noFill/>
            <a:ln w="38100">
              <a:solidFill>
                <a:schemeClr val="tx1"/>
              </a:solidFill>
              <a:round/>
            </a:ln>
          </p:spPr>
          <p:txBody>
            <a:bodyPr/>
            <a:lstStyle/>
            <a:p>
              <a:endParaRPr lang="zh-CN" altLang="en-US"/>
            </a:p>
          </p:txBody>
        </p:sp>
      </p:grpSp>
      <p:grpSp>
        <p:nvGrpSpPr>
          <p:cNvPr id="4" name="Group 63"/>
          <p:cNvGrpSpPr/>
          <p:nvPr/>
        </p:nvGrpSpPr>
        <p:grpSpPr bwMode="auto">
          <a:xfrm>
            <a:off x="2378075" y="4886325"/>
            <a:ext cx="1836738" cy="685800"/>
            <a:chOff x="4122" y="2632"/>
            <a:chExt cx="240" cy="432"/>
          </a:xfrm>
        </p:grpSpPr>
        <p:sp>
          <p:nvSpPr>
            <p:cNvPr id="13344" name="Line 64"/>
            <p:cNvSpPr>
              <a:spLocks noChangeShapeType="1"/>
            </p:cNvSpPr>
            <p:nvPr/>
          </p:nvSpPr>
          <p:spPr bwMode="auto">
            <a:xfrm flipH="1">
              <a:off x="4122" y="2632"/>
              <a:ext cx="240" cy="0"/>
            </a:xfrm>
            <a:prstGeom prst="line">
              <a:avLst/>
            </a:prstGeom>
            <a:noFill/>
            <a:ln w="38100">
              <a:solidFill>
                <a:schemeClr val="tx1"/>
              </a:solidFill>
              <a:round/>
            </a:ln>
          </p:spPr>
          <p:txBody>
            <a:bodyPr/>
            <a:lstStyle/>
            <a:p>
              <a:endParaRPr lang="zh-CN" altLang="en-US"/>
            </a:p>
          </p:txBody>
        </p:sp>
        <p:sp>
          <p:nvSpPr>
            <p:cNvPr id="13345" name="Line 65"/>
            <p:cNvSpPr>
              <a:spLocks noChangeShapeType="1"/>
            </p:cNvSpPr>
            <p:nvPr/>
          </p:nvSpPr>
          <p:spPr bwMode="auto">
            <a:xfrm flipH="1" flipV="1">
              <a:off x="4125" y="2632"/>
              <a:ext cx="0" cy="432"/>
            </a:xfrm>
            <a:prstGeom prst="line">
              <a:avLst/>
            </a:prstGeom>
            <a:noFill/>
            <a:ln w="38100">
              <a:solidFill>
                <a:schemeClr val="tx1"/>
              </a:solidFill>
              <a:round/>
            </a:ln>
          </p:spPr>
          <p:txBody>
            <a:bodyPr/>
            <a:lstStyle/>
            <a:p>
              <a:endParaRPr lang="zh-CN" altLang="en-US"/>
            </a:p>
          </p:txBody>
        </p:sp>
      </p:grpSp>
      <p:grpSp>
        <p:nvGrpSpPr>
          <p:cNvPr id="5" name="Group 74"/>
          <p:cNvGrpSpPr/>
          <p:nvPr/>
        </p:nvGrpSpPr>
        <p:grpSpPr bwMode="auto">
          <a:xfrm>
            <a:off x="4202113" y="4857750"/>
            <a:ext cx="1655762" cy="685800"/>
            <a:chOff x="4443" y="2629"/>
            <a:chExt cx="477" cy="432"/>
          </a:xfrm>
        </p:grpSpPr>
        <p:sp>
          <p:nvSpPr>
            <p:cNvPr id="13342" name="Line 75"/>
            <p:cNvSpPr>
              <a:spLocks noChangeShapeType="1"/>
            </p:cNvSpPr>
            <p:nvPr/>
          </p:nvSpPr>
          <p:spPr bwMode="auto">
            <a:xfrm flipH="1">
              <a:off x="4443" y="3052"/>
              <a:ext cx="477" cy="0"/>
            </a:xfrm>
            <a:prstGeom prst="line">
              <a:avLst/>
            </a:prstGeom>
            <a:noFill/>
            <a:ln w="38100">
              <a:solidFill>
                <a:schemeClr val="tx1"/>
              </a:solidFill>
              <a:round/>
            </a:ln>
          </p:spPr>
          <p:txBody>
            <a:bodyPr/>
            <a:lstStyle/>
            <a:p>
              <a:endParaRPr lang="zh-CN" altLang="en-US"/>
            </a:p>
          </p:txBody>
        </p:sp>
        <p:sp>
          <p:nvSpPr>
            <p:cNvPr id="13343" name="Line 76"/>
            <p:cNvSpPr>
              <a:spLocks noChangeShapeType="1"/>
            </p:cNvSpPr>
            <p:nvPr/>
          </p:nvSpPr>
          <p:spPr bwMode="auto">
            <a:xfrm flipH="1" flipV="1">
              <a:off x="4449" y="2629"/>
              <a:ext cx="0" cy="432"/>
            </a:xfrm>
            <a:prstGeom prst="line">
              <a:avLst/>
            </a:prstGeom>
            <a:noFill/>
            <a:ln w="38100">
              <a:solidFill>
                <a:schemeClr val="tx1"/>
              </a:solidFill>
              <a:round/>
            </a:ln>
          </p:spPr>
          <p:txBody>
            <a:bodyPr/>
            <a:lstStyle/>
            <a:p>
              <a:endParaRPr lang="zh-CN" altLang="en-US"/>
            </a:p>
          </p:txBody>
        </p:sp>
      </p:grpSp>
      <p:grpSp>
        <p:nvGrpSpPr>
          <p:cNvPr id="6" name="Group 79"/>
          <p:cNvGrpSpPr/>
          <p:nvPr/>
        </p:nvGrpSpPr>
        <p:grpSpPr bwMode="auto">
          <a:xfrm>
            <a:off x="5857875" y="4857750"/>
            <a:ext cx="755650" cy="685800"/>
            <a:chOff x="4113" y="2632"/>
            <a:chExt cx="240" cy="432"/>
          </a:xfrm>
        </p:grpSpPr>
        <p:sp>
          <p:nvSpPr>
            <p:cNvPr id="13340" name="Line 80"/>
            <p:cNvSpPr>
              <a:spLocks noChangeShapeType="1"/>
            </p:cNvSpPr>
            <p:nvPr/>
          </p:nvSpPr>
          <p:spPr bwMode="auto">
            <a:xfrm flipH="1">
              <a:off x="4113" y="2632"/>
              <a:ext cx="240" cy="0"/>
            </a:xfrm>
            <a:prstGeom prst="line">
              <a:avLst/>
            </a:prstGeom>
            <a:noFill/>
            <a:ln w="38100">
              <a:solidFill>
                <a:schemeClr val="tx1"/>
              </a:solidFill>
              <a:round/>
            </a:ln>
          </p:spPr>
          <p:txBody>
            <a:bodyPr/>
            <a:lstStyle/>
            <a:p>
              <a:endParaRPr lang="zh-CN" altLang="en-US"/>
            </a:p>
          </p:txBody>
        </p:sp>
        <p:sp>
          <p:nvSpPr>
            <p:cNvPr id="13341" name="Line 81"/>
            <p:cNvSpPr>
              <a:spLocks noChangeShapeType="1"/>
            </p:cNvSpPr>
            <p:nvPr/>
          </p:nvSpPr>
          <p:spPr bwMode="auto">
            <a:xfrm flipH="1" flipV="1">
              <a:off x="4113" y="2632"/>
              <a:ext cx="0" cy="432"/>
            </a:xfrm>
            <a:prstGeom prst="line">
              <a:avLst/>
            </a:prstGeom>
            <a:noFill/>
            <a:ln w="38100">
              <a:solidFill>
                <a:schemeClr val="tx1"/>
              </a:solidFill>
              <a:round/>
            </a:ln>
          </p:spPr>
          <p:txBody>
            <a:bodyPr/>
            <a:lstStyle/>
            <a:p>
              <a:endParaRPr lang="zh-CN" altLang="en-US"/>
            </a:p>
          </p:txBody>
        </p:sp>
      </p:grpSp>
      <p:grpSp>
        <p:nvGrpSpPr>
          <p:cNvPr id="7" name="Group 52"/>
          <p:cNvGrpSpPr/>
          <p:nvPr/>
        </p:nvGrpSpPr>
        <p:grpSpPr bwMode="auto">
          <a:xfrm>
            <a:off x="1285875" y="5929313"/>
            <a:ext cx="1135063" cy="528637"/>
            <a:chOff x="2794" y="2673"/>
            <a:chExt cx="731" cy="333"/>
          </a:xfrm>
        </p:grpSpPr>
        <p:sp>
          <p:nvSpPr>
            <p:cNvPr id="13338" name="Line 53"/>
            <p:cNvSpPr>
              <a:spLocks noChangeShapeType="1"/>
            </p:cNvSpPr>
            <p:nvPr/>
          </p:nvSpPr>
          <p:spPr bwMode="auto">
            <a:xfrm flipH="1">
              <a:off x="3048" y="2673"/>
              <a:ext cx="477" cy="0"/>
            </a:xfrm>
            <a:prstGeom prst="line">
              <a:avLst/>
            </a:prstGeom>
            <a:noFill/>
            <a:ln w="38100">
              <a:solidFill>
                <a:schemeClr val="tx1"/>
              </a:solidFill>
              <a:round/>
            </a:ln>
          </p:spPr>
          <p:txBody>
            <a:bodyPr/>
            <a:lstStyle/>
            <a:p>
              <a:endParaRPr lang="zh-CN" altLang="en-US"/>
            </a:p>
          </p:txBody>
        </p:sp>
        <p:sp>
          <p:nvSpPr>
            <p:cNvPr id="13339" name="Rectangle 54"/>
            <p:cNvSpPr>
              <a:spLocks noChangeArrowheads="1"/>
            </p:cNvSpPr>
            <p:nvPr/>
          </p:nvSpPr>
          <p:spPr bwMode="auto">
            <a:xfrm>
              <a:off x="2794" y="2715"/>
              <a:ext cx="119" cy="291"/>
            </a:xfrm>
            <a:prstGeom prst="rect">
              <a:avLst/>
            </a:prstGeom>
            <a:noFill/>
            <a:ln w="9525">
              <a:noFill/>
              <a:miter lim="800000"/>
            </a:ln>
          </p:spPr>
          <p:txBody>
            <a:bodyPr wrap="none">
              <a:spAutoFit/>
            </a:bodyPr>
            <a:lstStyle/>
            <a:p>
              <a:pPr algn="just">
                <a:spcBef>
                  <a:spcPct val="50000"/>
                </a:spcBef>
              </a:pPr>
              <a:endParaRPr kumimoji="1" lang="en-US" altLang="zh-CN" sz="2400" b="1" i="1">
                <a:latin typeface="Times New Roman" panose="02020603050405020304" pitchFamily="18" charset="0"/>
              </a:endParaRPr>
            </a:p>
          </p:txBody>
        </p:sp>
      </p:grpSp>
      <p:grpSp>
        <p:nvGrpSpPr>
          <p:cNvPr id="8" name="Group 60"/>
          <p:cNvGrpSpPr/>
          <p:nvPr/>
        </p:nvGrpSpPr>
        <p:grpSpPr bwMode="auto">
          <a:xfrm>
            <a:off x="6572250" y="5903913"/>
            <a:ext cx="1728788" cy="684212"/>
            <a:chOff x="4443" y="2658"/>
            <a:chExt cx="4025" cy="431"/>
          </a:xfrm>
        </p:grpSpPr>
        <p:sp>
          <p:nvSpPr>
            <p:cNvPr id="13336" name="Line 61"/>
            <p:cNvSpPr>
              <a:spLocks noChangeShapeType="1"/>
            </p:cNvSpPr>
            <p:nvPr/>
          </p:nvSpPr>
          <p:spPr bwMode="auto">
            <a:xfrm flipH="1">
              <a:off x="4443" y="2674"/>
              <a:ext cx="4025" cy="0"/>
            </a:xfrm>
            <a:prstGeom prst="line">
              <a:avLst/>
            </a:prstGeom>
            <a:noFill/>
            <a:ln w="38100">
              <a:solidFill>
                <a:schemeClr val="tx1"/>
              </a:solidFill>
              <a:round/>
            </a:ln>
          </p:spPr>
          <p:txBody>
            <a:bodyPr/>
            <a:lstStyle/>
            <a:p>
              <a:endParaRPr lang="zh-CN" altLang="en-US"/>
            </a:p>
          </p:txBody>
        </p:sp>
        <p:sp>
          <p:nvSpPr>
            <p:cNvPr id="13337" name="Line 62"/>
            <p:cNvSpPr>
              <a:spLocks noChangeShapeType="1"/>
            </p:cNvSpPr>
            <p:nvPr/>
          </p:nvSpPr>
          <p:spPr bwMode="auto">
            <a:xfrm flipH="1" flipV="1">
              <a:off x="4480" y="2658"/>
              <a:ext cx="0" cy="431"/>
            </a:xfrm>
            <a:prstGeom prst="line">
              <a:avLst/>
            </a:prstGeom>
            <a:noFill/>
            <a:ln w="38100">
              <a:solidFill>
                <a:schemeClr val="tx1"/>
              </a:solidFill>
              <a:round/>
            </a:ln>
          </p:spPr>
          <p:txBody>
            <a:bodyPr/>
            <a:lstStyle/>
            <a:p>
              <a:endParaRPr lang="zh-CN" altLang="en-US"/>
            </a:p>
          </p:txBody>
        </p:sp>
      </p:grpSp>
      <p:grpSp>
        <p:nvGrpSpPr>
          <p:cNvPr id="9" name="Group 63"/>
          <p:cNvGrpSpPr/>
          <p:nvPr/>
        </p:nvGrpSpPr>
        <p:grpSpPr bwMode="auto">
          <a:xfrm>
            <a:off x="2378075" y="5886450"/>
            <a:ext cx="1836738" cy="685800"/>
            <a:chOff x="4122" y="2632"/>
            <a:chExt cx="240" cy="432"/>
          </a:xfrm>
        </p:grpSpPr>
        <p:sp>
          <p:nvSpPr>
            <p:cNvPr id="13334" name="Line 64"/>
            <p:cNvSpPr>
              <a:spLocks noChangeShapeType="1"/>
            </p:cNvSpPr>
            <p:nvPr/>
          </p:nvSpPr>
          <p:spPr bwMode="auto">
            <a:xfrm flipH="1">
              <a:off x="4122" y="3064"/>
              <a:ext cx="240" cy="0"/>
            </a:xfrm>
            <a:prstGeom prst="line">
              <a:avLst/>
            </a:prstGeom>
            <a:noFill/>
            <a:ln w="38100">
              <a:solidFill>
                <a:schemeClr val="tx1"/>
              </a:solidFill>
              <a:round/>
            </a:ln>
          </p:spPr>
          <p:txBody>
            <a:bodyPr/>
            <a:lstStyle/>
            <a:p>
              <a:endParaRPr lang="zh-CN" altLang="en-US"/>
            </a:p>
          </p:txBody>
        </p:sp>
        <p:sp>
          <p:nvSpPr>
            <p:cNvPr id="13335" name="Line 65"/>
            <p:cNvSpPr>
              <a:spLocks noChangeShapeType="1"/>
            </p:cNvSpPr>
            <p:nvPr/>
          </p:nvSpPr>
          <p:spPr bwMode="auto">
            <a:xfrm flipH="1" flipV="1">
              <a:off x="4125" y="2632"/>
              <a:ext cx="0" cy="432"/>
            </a:xfrm>
            <a:prstGeom prst="line">
              <a:avLst/>
            </a:prstGeom>
            <a:noFill/>
            <a:ln w="38100">
              <a:solidFill>
                <a:schemeClr val="tx1"/>
              </a:solidFill>
              <a:round/>
            </a:ln>
          </p:spPr>
          <p:txBody>
            <a:bodyPr/>
            <a:lstStyle/>
            <a:p>
              <a:endParaRPr lang="zh-CN" altLang="en-US"/>
            </a:p>
          </p:txBody>
        </p:sp>
      </p:grpSp>
      <p:grpSp>
        <p:nvGrpSpPr>
          <p:cNvPr id="10" name="Group 74"/>
          <p:cNvGrpSpPr/>
          <p:nvPr/>
        </p:nvGrpSpPr>
        <p:grpSpPr bwMode="auto">
          <a:xfrm>
            <a:off x="4202113" y="5886450"/>
            <a:ext cx="1655762" cy="685800"/>
            <a:chOff x="4443" y="2647"/>
            <a:chExt cx="477" cy="432"/>
          </a:xfrm>
        </p:grpSpPr>
        <p:sp>
          <p:nvSpPr>
            <p:cNvPr id="13332" name="Line 75"/>
            <p:cNvSpPr>
              <a:spLocks noChangeShapeType="1"/>
            </p:cNvSpPr>
            <p:nvPr/>
          </p:nvSpPr>
          <p:spPr bwMode="auto">
            <a:xfrm flipH="1">
              <a:off x="4443" y="2658"/>
              <a:ext cx="477" cy="0"/>
            </a:xfrm>
            <a:prstGeom prst="line">
              <a:avLst/>
            </a:prstGeom>
            <a:noFill/>
            <a:ln w="38100">
              <a:solidFill>
                <a:schemeClr val="tx1"/>
              </a:solidFill>
              <a:round/>
            </a:ln>
          </p:spPr>
          <p:txBody>
            <a:bodyPr/>
            <a:lstStyle/>
            <a:p>
              <a:endParaRPr lang="zh-CN" altLang="en-US"/>
            </a:p>
          </p:txBody>
        </p:sp>
        <p:sp>
          <p:nvSpPr>
            <p:cNvPr id="13333" name="Line 76"/>
            <p:cNvSpPr>
              <a:spLocks noChangeShapeType="1"/>
            </p:cNvSpPr>
            <p:nvPr/>
          </p:nvSpPr>
          <p:spPr bwMode="auto">
            <a:xfrm flipH="1" flipV="1">
              <a:off x="4449" y="2647"/>
              <a:ext cx="0" cy="432"/>
            </a:xfrm>
            <a:prstGeom prst="line">
              <a:avLst/>
            </a:prstGeom>
            <a:noFill/>
            <a:ln w="38100">
              <a:solidFill>
                <a:schemeClr val="tx1"/>
              </a:solidFill>
              <a:round/>
            </a:ln>
          </p:spPr>
          <p:txBody>
            <a:bodyPr/>
            <a:lstStyle/>
            <a:p>
              <a:endParaRPr lang="zh-CN" altLang="en-US"/>
            </a:p>
          </p:txBody>
        </p:sp>
      </p:grpSp>
      <p:grpSp>
        <p:nvGrpSpPr>
          <p:cNvPr id="11" name="Group 79"/>
          <p:cNvGrpSpPr/>
          <p:nvPr/>
        </p:nvGrpSpPr>
        <p:grpSpPr bwMode="auto">
          <a:xfrm>
            <a:off x="5857875" y="5903913"/>
            <a:ext cx="755650" cy="685800"/>
            <a:chOff x="4113" y="2661"/>
            <a:chExt cx="240" cy="432"/>
          </a:xfrm>
        </p:grpSpPr>
        <p:sp>
          <p:nvSpPr>
            <p:cNvPr id="13330" name="Line 80"/>
            <p:cNvSpPr>
              <a:spLocks noChangeShapeType="1"/>
            </p:cNvSpPr>
            <p:nvPr/>
          </p:nvSpPr>
          <p:spPr bwMode="auto">
            <a:xfrm flipH="1">
              <a:off x="4113" y="3082"/>
              <a:ext cx="240" cy="0"/>
            </a:xfrm>
            <a:prstGeom prst="line">
              <a:avLst/>
            </a:prstGeom>
            <a:noFill/>
            <a:ln w="38100">
              <a:solidFill>
                <a:schemeClr val="tx1"/>
              </a:solidFill>
              <a:round/>
            </a:ln>
          </p:spPr>
          <p:txBody>
            <a:bodyPr/>
            <a:lstStyle/>
            <a:p>
              <a:endParaRPr lang="zh-CN" altLang="en-US"/>
            </a:p>
          </p:txBody>
        </p:sp>
        <p:sp>
          <p:nvSpPr>
            <p:cNvPr id="13331" name="Line 81"/>
            <p:cNvSpPr>
              <a:spLocks noChangeShapeType="1"/>
            </p:cNvSpPr>
            <p:nvPr/>
          </p:nvSpPr>
          <p:spPr bwMode="auto">
            <a:xfrm flipH="1" flipV="1">
              <a:off x="4116" y="2661"/>
              <a:ext cx="0" cy="432"/>
            </a:xfrm>
            <a:prstGeom prst="line">
              <a:avLst/>
            </a:prstGeom>
            <a:noFill/>
            <a:ln w="38100">
              <a:solidFill>
                <a:schemeClr val="tx1"/>
              </a:solidFill>
              <a:round/>
            </a:ln>
          </p:spPr>
          <p:txBody>
            <a:bodyPr/>
            <a:lstStyle/>
            <a:p>
              <a:endParaRPr lang="zh-CN" altLang="en-US"/>
            </a:p>
          </p:txBody>
        </p:sp>
      </p:grpSp>
      <p:graphicFrame>
        <p:nvGraphicFramePr>
          <p:cNvPr id="13315" name="Object 16"/>
          <p:cNvGraphicFramePr>
            <a:graphicFrameLocks noChangeAspect="1"/>
          </p:cNvGraphicFramePr>
          <p:nvPr/>
        </p:nvGraphicFramePr>
        <p:xfrm>
          <a:off x="1285875" y="5715000"/>
          <a:ext cx="285750" cy="452438"/>
        </p:xfrm>
        <a:graphic>
          <a:graphicData uri="http://schemas.openxmlformats.org/presentationml/2006/ole">
            <mc:AlternateContent xmlns:mc="http://schemas.openxmlformats.org/markup-compatibility/2006">
              <mc:Choice xmlns:v="urn:schemas-microsoft-com:vml" Requires="v">
                <p:oleObj spid="_x0000_s13351" name="Equation" r:id="rId4" imgW="3657600" imgH="5791200" progId="Equation.DSMT4">
                  <p:embed/>
                </p:oleObj>
              </mc:Choice>
              <mc:Fallback>
                <p:oleObj name="Equation" r:id="rId4" imgW="3657600" imgH="57912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5715000"/>
                        <a:ext cx="28575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2715"/>
                                        </p:tgtEl>
                                        <p:attrNameLst>
                                          <p:attrName>style.visibility</p:attrName>
                                        </p:attrNameLst>
                                      </p:cBhvr>
                                      <p:to>
                                        <p:strVal val="visible"/>
                                      </p:to>
                                    </p:set>
                                    <p:anim calcmode="lin" valueType="num">
                                      <p:cBhvr>
                                        <p:cTn id="7" dur="1000" fill="hold"/>
                                        <p:tgtEl>
                                          <p:spTgt spid="72715"/>
                                        </p:tgtEl>
                                        <p:attrNameLst>
                                          <p:attrName>ppt_w</p:attrName>
                                        </p:attrNameLst>
                                      </p:cBhvr>
                                      <p:tavLst>
                                        <p:tav tm="0">
                                          <p:val>
                                            <p:fltVal val="0"/>
                                          </p:val>
                                        </p:tav>
                                        <p:tav tm="100000">
                                          <p:val>
                                            <p:strVal val="#ppt_w"/>
                                          </p:val>
                                        </p:tav>
                                      </p:tavLst>
                                    </p:anim>
                                    <p:anim calcmode="lin" valueType="num">
                                      <p:cBhvr>
                                        <p:cTn id="8" dur="1000" fill="hold"/>
                                        <p:tgtEl>
                                          <p:spTgt spid="72715"/>
                                        </p:tgtEl>
                                        <p:attrNameLst>
                                          <p:attrName>ppt_h</p:attrName>
                                        </p:attrNameLst>
                                      </p:cBhvr>
                                      <p:tavLst>
                                        <p:tav tm="0">
                                          <p:val>
                                            <p:fltVal val="0"/>
                                          </p:val>
                                        </p:tav>
                                        <p:tav tm="100000">
                                          <p:val>
                                            <p:strVal val="#ppt_h"/>
                                          </p:val>
                                        </p:tav>
                                      </p:tavLst>
                                    </p:anim>
                                    <p:anim calcmode="lin" valueType="num">
                                      <p:cBhvr>
                                        <p:cTn id="9" dur="1000" fill="hold"/>
                                        <p:tgtEl>
                                          <p:spTgt spid="727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27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9"/>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15"/>
                                        </p:tgtEl>
                                        <p:attrNameLst>
                                          <p:attrName>style.visibility</p:attrName>
                                        </p:attrNameLst>
                                      </p:cBhvr>
                                      <p:to>
                                        <p:strVal val="visible"/>
                                      </p:to>
                                    </p:set>
                                  </p:childTnLst>
                                </p:cTn>
                              </p:par>
                            </p:childTnLst>
                          </p:cTn>
                        </p:par>
                        <p:par>
                          <p:cTn id="43" fill="hold">
                            <p:stCondLst>
                              <p:cond delay="0"/>
                            </p:stCondLst>
                            <p:childTnLst>
                              <p:par>
                                <p:cTn id="44" presetID="22" presetClass="entr" presetSubtype="8"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idx="4294967295"/>
          </p:nvPr>
        </p:nvSpPr>
        <p:spPr>
          <a:xfrm>
            <a:off x="457200" y="115888"/>
            <a:ext cx="8229600" cy="1143000"/>
          </a:xfrm>
        </p:spPr>
        <p:txBody>
          <a:bodyPr/>
          <a:lstStyle/>
          <a:p>
            <a:pPr eaLnBrk="1" hangingPunct="1"/>
            <a:r>
              <a:rPr lang="en-US" altLang="zh-CN" sz="3200" b="1">
                <a:solidFill>
                  <a:schemeClr val="bg1"/>
                </a:solidFill>
                <a:latin typeface="宋体" panose="02010600030101010101" pitchFamily="2" charset="-122"/>
              </a:rPr>
              <a:t>(</a:t>
            </a:r>
            <a:r>
              <a:rPr lang="zh-CN" altLang="en-US" sz="3200" b="1">
                <a:solidFill>
                  <a:schemeClr val="bg1"/>
                </a:solidFill>
                <a:latin typeface="宋体" panose="02010600030101010101" pitchFamily="2" charset="-122"/>
              </a:rPr>
              <a:t>二</a:t>
            </a:r>
            <a:r>
              <a:rPr lang="en-US" altLang="zh-CN" sz="3200" b="1">
                <a:solidFill>
                  <a:schemeClr val="bg1"/>
                </a:solidFill>
                <a:latin typeface="宋体" panose="02010600030101010101" pitchFamily="2" charset="-122"/>
              </a:rPr>
              <a:t>)</a:t>
            </a:r>
            <a:r>
              <a:rPr lang="zh-CN" altLang="en-US" sz="3200" b="1">
                <a:solidFill>
                  <a:schemeClr val="bg1"/>
                </a:solidFill>
                <a:latin typeface="宋体" panose="02010600030101010101" pitchFamily="2" charset="-122"/>
              </a:rPr>
              <a:t>同步</a:t>
            </a:r>
            <a:r>
              <a:rPr lang="zh-CN" altLang="en-US" sz="3200" b="1">
                <a:solidFill>
                  <a:schemeClr val="bg1"/>
                </a:solidFill>
              </a:rPr>
              <a:t> </a:t>
            </a:r>
            <a:r>
              <a:rPr lang="en-US" altLang="zh-CN" sz="3200" b="1" i="1">
                <a:solidFill>
                  <a:schemeClr val="bg1"/>
                </a:solidFill>
              </a:rPr>
              <a:t>D </a:t>
            </a:r>
            <a:r>
              <a:rPr lang="zh-CN" altLang="en-US" sz="3200" b="1">
                <a:solidFill>
                  <a:schemeClr val="bg1"/>
                </a:solidFill>
                <a:latin typeface="宋体" panose="02010600030101010101" pitchFamily="2" charset="-122"/>
              </a:rPr>
              <a:t>触发器</a:t>
            </a:r>
            <a:endParaRPr lang="zh-CN" altLang="en-US">
              <a:solidFill>
                <a:schemeClr val="bg1"/>
              </a:solidFill>
            </a:endParaRPr>
          </a:p>
        </p:txBody>
      </p:sp>
      <p:sp>
        <p:nvSpPr>
          <p:cNvPr id="24579" name="Rectangle 3"/>
          <p:cNvSpPr>
            <a:spLocks noChangeArrowheads="1"/>
          </p:cNvSpPr>
          <p:nvPr/>
        </p:nvSpPr>
        <p:spPr bwMode="auto">
          <a:xfrm>
            <a:off x="25400" y="333375"/>
            <a:ext cx="4267200" cy="579438"/>
          </a:xfrm>
          <a:prstGeom prst="rect">
            <a:avLst/>
          </a:prstGeom>
          <a:noFill/>
          <a:ln w="9525">
            <a:noFill/>
            <a:miter lim="800000"/>
          </a:ln>
        </p:spPr>
        <p:txBody>
          <a:bodyPr>
            <a:spAutoFit/>
          </a:bodyP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二</a:t>
            </a:r>
            <a:r>
              <a:rPr kumimoji="1" lang="en-US" altLang="zh-CN" sz="3200" b="1" dirty="0">
                <a:solidFill>
                  <a:srgbClr val="0033CC"/>
                </a:solidFill>
                <a:latin typeface="宋体" panose="02010600030101010101" pitchFamily="2" charset="-122"/>
              </a:rPr>
              <a:t>) </a:t>
            </a:r>
            <a:r>
              <a:rPr kumimoji="1" lang="zh-CN" altLang="en-US" sz="3200" b="1" dirty="0">
                <a:solidFill>
                  <a:srgbClr val="0033CC"/>
                </a:solidFill>
                <a:latin typeface="宋体" panose="02010600030101010101" pitchFamily="2" charset="-122"/>
              </a:rPr>
              <a:t>门控</a:t>
            </a:r>
            <a:r>
              <a:rPr kumimoji="1" lang="zh-CN" altLang="en-US" sz="3200" b="1" dirty="0">
                <a:solidFill>
                  <a:srgbClr val="0033CC"/>
                </a:solidFill>
                <a:latin typeface="Times New Roman" panose="02020603050405020304" pitchFamily="18" charset="0"/>
              </a:rPr>
              <a:t> </a:t>
            </a:r>
            <a:r>
              <a:rPr kumimoji="1" lang="en-US" altLang="zh-CN" sz="3200" b="1" i="1" dirty="0">
                <a:solidFill>
                  <a:srgbClr val="0033CC"/>
                </a:solidFill>
                <a:latin typeface="Times New Roman" panose="02020603050405020304" pitchFamily="18" charset="0"/>
              </a:rPr>
              <a:t>D </a:t>
            </a:r>
            <a:r>
              <a:rPr kumimoji="1" lang="zh-CN" altLang="en-US" sz="3200" b="1" dirty="0">
                <a:solidFill>
                  <a:srgbClr val="0033CC"/>
                </a:solidFill>
                <a:latin typeface="宋体" panose="02010600030101010101" pitchFamily="2" charset="-122"/>
              </a:rPr>
              <a:t>锁存器 </a:t>
            </a:r>
            <a:endParaRPr kumimoji="1" lang="zh-CN" altLang="en-US" sz="3200" b="1" dirty="0">
              <a:solidFill>
                <a:srgbClr val="0033CC"/>
              </a:solidFill>
              <a:latin typeface="宋体" panose="02010600030101010101" pitchFamily="2" charset="-122"/>
            </a:endParaRPr>
          </a:p>
        </p:txBody>
      </p:sp>
      <p:sp>
        <p:nvSpPr>
          <p:cNvPr id="24580" name="Rectangle 4"/>
          <p:cNvSpPr>
            <a:spLocks noChangeArrowheads="1"/>
          </p:cNvSpPr>
          <p:nvPr/>
        </p:nvSpPr>
        <p:spPr bwMode="auto">
          <a:xfrm>
            <a:off x="749300" y="869950"/>
            <a:ext cx="5648325" cy="457200"/>
          </a:xfrm>
          <a:prstGeom prst="rect">
            <a:avLst/>
          </a:prstGeom>
          <a:noFill/>
          <a:ln w="9525">
            <a:noFill/>
            <a:miter lim="800000"/>
          </a:ln>
        </p:spPr>
        <p:txBody>
          <a:bodyPr>
            <a:spAutoFit/>
          </a:bodyPr>
          <a:lstStyle/>
          <a:p>
            <a:pPr marL="457200" indent="-457200"/>
            <a:r>
              <a:rPr kumimoji="1" lang="en-US" altLang="zh-CN" sz="2400" b="1" dirty="0">
                <a:latin typeface="Times New Roman" panose="02020603050405020304" pitchFamily="18" charset="0"/>
                <a:ea typeface="黑体" panose="02010609060101010101" pitchFamily="49" charset="-122"/>
              </a:rPr>
              <a:t>1. </a:t>
            </a:r>
            <a:r>
              <a:rPr kumimoji="1" lang="zh-CN" altLang="en-US" sz="2400" b="1" dirty="0">
                <a:latin typeface="Times New Roman" panose="02020603050405020304" pitchFamily="18" charset="0"/>
              </a:rPr>
              <a:t>电路结构、逻辑符号和逻辑功能</a:t>
            </a:r>
            <a:r>
              <a:rPr kumimoji="1" lang="zh-CN" altLang="en-US" sz="2400" b="1" i="1" dirty="0">
                <a:latin typeface="Times New Roman" panose="02020603050405020304" pitchFamily="18" charset="0"/>
              </a:rPr>
              <a:t> </a:t>
            </a:r>
            <a:endParaRPr kumimoji="1" lang="zh-CN" altLang="en-US" sz="2400" b="1" i="1" dirty="0">
              <a:latin typeface="Times New Roman" panose="02020603050405020304" pitchFamily="18" charset="0"/>
            </a:endParaRPr>
          </a:p>
        </p:txBody>
      </p:sp>
      <p:sp>
        <p:nvSpPr>
          <p:cNvPr id="24581" name="AutoShape 5"/>
          <p:cNvSpPr>
            <a:spLocks noChangeArrowheads="1"/>
          </p:cNvSpPr>
          <p:nvPr/>
        </p:nvSpPr>
        <p:spPr bwMode="auto">
          <a:xfrm>
            <a:off x="1054100" y="1390650"/>
            <a:ext cx="3086100" cy="3924300"/>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grpSp>
        <p:nvGrpSpPr>
          <p:cNvPr id="2" name="Group 6"/>
          <p:cNvGrpSpPr/>
          <p:nvPr/>
        </p:nvGrpSpPr>
        <p:grpSpPr bwMode="auto">
          <a:xfrm>
            <a:off x="1471613" y="3797300"/>
            <a:ext cx="1228725" cy="1423988"/>
            <a:chOff x="1119" y="2612"/>
            <a:chExt cx="774" cy="897"/>
          </a:xfrm>
        </p:grpSpPr>
        <p:graphicFrame>
          <p:nvGraphicFramePr>
            <p:cNvPr id="14340" name="Object 7"/>
            <p:cNvGraphicFramePr>
              <a:graphicFrameLocks noChangeAspect="1"/>
            </p:cNvGraphicFramePr>
            <p:nvPr/>
          </p:nvGraphicFramePr>
          <p:xfrm>
            <a:off x="1119" y="2612"/>
            <a:ext cx="774" cy="792"/>
          </p:xfrm>
          <a:graphic>
            <a:graphicData uri="http://schemas.openxmlformats.org/presentationml/2006/ole">
              <mc:AlternateContent xmlns:mc="http://schemas.openxmlformats.org/markup-compatibility/2006">
                <mc:Choice xmlns:v="urn:schemas-microsoft-com:vml" Requires="v">
                  <p:oleObj spid="_x0000_s14392" name="BMP 图象" r:id="rId1" imgW="1228725" imgH="1257300" progId="Paint.Picture">
                    <p:embed/>
                  </p:oleObj>
                </mc:Choice>
                <mc:Fallback>
                  <p:oleObj name="BMP 图象" r:id="rId1" imgW="1228725" imgH="1257300" progId="Paint.Picture">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 y="2612"/>
                          <a:ext cx="774" cy="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90" name="Rectangle 8"/>
            <p:cNvSpPr>
              <a:spLocks noChangeArrowheads="1"/>
            </p:cNvSpPr>
            <p:nvPr/>
          </p:nvSpPr>
          <p:spPr bwMode="auto">
            <a:xfrm>
              <a:off x="1224" y="3221"/>
              <a:ext cx="255"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3300"/>
                  </a:solidFill>
                  <a:latin typeface="Times New Roman" panose="02020603050405020304" pitchFamily="18" charset="0"/>
                </a:rPr>
                <a:t>D</a:t>
              </a:r>
              <a:endParaRPr kumimoji="1" lang="en-US" altLang="zh-CN" sz="2400" b="1" baseline="-25000">
                <a:solidFill>
                  <a:srgbClr val="FF3300"/>
                </a:solidFill>
                <a:latin typeface="Times New Roman" panose="02020603050405020304" pitchFamily="18" charset="0"/>
              </a:endParaRPr>
            </a:p>
          </p:txBody>
        </p:sp>
      </p:grpSp>
      <p:grpSp>
        <p:nvGrpSpPr>
          <p:cNvPr id="3" name="Group 9"/>
          <p:cNvGrpSpPr/>
          <p:nvPr/>
        </p:nvGrpSpPr>
        <p:grpSpPr bwMode="auto">
          <a:xfrm>
            <a:off x="1276350" y="1423988"/>
            <a:ext cx="2736850" cy="2438400"/>
            <a:chOff x="1004" y="1117"/>
            <a:chExt cx="1724" cy="1536"/>
          </a:xfrm>
        </p:grpSpPr>
        <p:graphicFrame>
          <p:nvGraphicFramePr>
            <p:cNvPr id="14339" name="Object 10"/>
            <p:cNvGraphicFramePr>
              <a:graphicFrameLocks noChangeAspect="1"/>
            </p:cNvGraphicFramePr>
            <p:nvPr/>
          </p:nvGraphicFramePr>
          <p:xfrm>
            <a:off x="1004" y="1311"/>
            <a:ext cx="1416" cy="1314"/>
          </p:xfrm>
          <a:graphic>
            <a:graphicData uri="http://schemas.openxmlformats.org/presentationml/2006/ole">
              <mc:AlternateContent xmlns:mc="http://schemas.openxmlformats.org/markup-compatibility/2006">
                <mc:Choice xmlns:v="urn:schemas-microsoft-com:vml" Requires="v">
                  <p:oleObj spid="_x0000_s14393" name="BMP 图象" r:id="rId3" imgW="2247900" imgH="2085975" progId="Paint.Picture">
                    <p:embed/>
                  </p:oleObj>
                </mc:Choice>
                <mc:Fallback>
                  <p:oleObj name="BMP 图象" r:id="rId3" imgW="2247900" imgH="2085975"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 y="1311"/>
                          <a:ext cx="1416" cy="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83" name="Rectangle 11"/>
            <p:cNvSpPr>
              <a:spLocks noChangeArrowheads="1"/>
            </p:cNvSpPr>
            <p:nvPr/>
          </p:nvSpPr>
          <p:spPr bwMode="auto">
            <a:xfrm>
              <a:off x="1840" y="111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4384" name="Line 12"/>
            <p:cNvSpPr>
              <a:spLocks noChangeShapeType="1"/>
            </p:cNvSpPr>
            <p:nvPr/>
          </p:nvSpPr>
          <p:spPr bwMode="auto">
            <a:xfrm>
              <a:off x="1912" y="1168"/>
              <a:ext cx="128" cy="0"/>
            </a:xfrm>
            <a:prstGeom prst="line">
              <a:avLst/>
            </a:prstGeom>
            <a:noFill/>
            <a:ln w="19050">
              <a:solidFill>
                <a:schemeClr val="tx1"/>
              </a:solidFill>
              <a:round/>
            </a:ln>
          </p:spPr>
          <p:txBody>
            <a:bodyPr>
              <a:spAutoFit/>
            </a:bodyPr>
            <a:lstStyle/>
            <a:p>
              <a:endParaRPr lang="zh-CN" altLang="en-US"/>
            </a:p>
          </p:txBody>
        </p:sp>
        <p:sp>
          <p:nvSpPr>
            <p:cNvPr id="14385" name="Rectangle 13"/>
            <p:cNvSpPr>
              <a:spLocks noChangeArrowheads="1"/>
            </p:cNvSpPr>
            <p:nvPr/>
          </p:nvSpPr>
          <p:spPr bwMode="auto">
            <a:xfrm>
              <a:off x="1016" y="111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4386" name="Rectangle 14"/>
            <p:cNvSpPr>
              <a:spLocks noChangeArrowheads="1"/>
            </p:cNvSpPr>
            <p:nvPr/>
          </p:nvSpPr>
          <p:spPr bwMode="auto">
            <a:xfrm>
              <a:off x="1105" y="2045"/>
              <a:ext cx="223"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S</a:t>
              </a:r>
              <a:endParaRPr kumimoji="1" lang="en-US" altLang="zh-CN" sz="2400" b="1">
                <a:solidFill>
                  <a:srgbClr val="FF3300"/>
                </a:solidFill>
                <a:latin typeface="Times New Roman" panose="02020603050405020304" pitchFamily="18" charset="0"/>
              </a:endParaRPr>
            </a:p>
          </p:txBody>
        </p:sp>
        <p:sp>
          <p:nvSpPr>
            <p:cNvPr id="14387" name="Rectangle 15"/>
            <p:cNvSpPr>
              <a:spLocks noChangeArrowheads="1"/>
            </p:cNvSpPr>
            <p:nvPr/>
          </p:nvSpPr>
          <p:spPr bwMode="auto">
            <a:xfrm>
              <a:off x="1697" y="2045"/>
              <a:ext cx="303"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 R</a:t>
              </a:r>
              <a:endParaRPr kumimoji="1" lang="en-US" altLang="zh-CN" sz="2400" b="1" baseline="-25000">
                <a:latin typeface="Times New Roman" panose="02020603050405020304" pitchFamily="18" charset="0"/>
              </a:endParaRPr>
            </a:p>
          </p:txBody>
        </p:sp>
        <p:sp>
          <p:nvSpPr>
            <p:cNvPr id="14388" name="Rectangle 16"/>
            <p:cNvSpPr>
              <a:spLocks noChangeArrowheads="1"/>
            </p:cNvSpPr>
            <p:nvPr/>
          </p:nvSpPr>
          <p:spPr bwMode="auto">
            <a:xfrm>
              <a:off x="1393" y="2098"/>
              <a:ext cx="116" cy="212"/>
            </a:xfrm>
            <a:prstGeom prst="rect">
              <a:avLst/>
            </a:prstGeom>
            <a:noFill/>
            <a:ln w="9525">
              <a:noFill/>
              <a:miter lim="800000"/>
            </a:ln>
          </p:spPr>
          <p:txBody>
            <a:bodyPr wrap="none">
              <a:spAutoFit/>
            </a:bodyPr>
            <a:lstStyle/>
            <a:p>
              <a:pPr algn="just">
                <a:spcBef>
                  <a:spcPct val="50000"/>
                </a:spcBef>
              </a:pPr>
              <a:endParaRPr kumimoji="1" lang="zh-CN" altLang="zh-CN" sz="2400" b="1" baseline="-25000">
                <a:latin typeface="Times New Roman" panose="02020603050405020304" pitchFamily="18" charset="0"/>
              </a:endParaRPr>
            </a:p>
          </p:txBody>
        </p:sp>
        <p:sp>
          <p:nvSpPr>
            <p:cNvPr id="14389" name="Rectangle 17"/>
            <p:cNvSpPr>
              <a:spLocks noChangeArrowheads="1"/>
            </p:cNvSpPr>
            <p:nvPr/>
          </p:nvSpPr>
          <p:spPr bwMode="auto">
            <a:xfrm>
              <a:off x="2345" y="2365"/>
              <a:ext cx="383"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EN</a:t>
              </a:r>
              <a:endParaRPr kumimoji="1" lang="en-US" altLang="zh-CN" sz="2400" b="1" i="1" baseline="-25000">
                <a:latin typeface="Times New Roman" panose="02020603050405020304" pitchFamily="18" charset="0"/>
              </a:endParaRPr>
            </a:p>
          </p:txBody>
        </p:sp>
      </p:grpSp>
      <p:sp>
        <p:nvSpPr>
          <p:cNvPr id="24594" name="AutoShape 18"/>
          <p:cNvSpPr>
            <a:spLocks noChangeArrowheads="1"/>
          </p:cNvSpPr>
          <p:nvPr/>
        </p:nvSpPr>
        <p:spPr bwMode="auto">
          <a:xfrm>
            <a:off x="4406900" y="1885950"/>
            <a:ext cx="558800" cy="381000"/>
          </a:xfrm>
          <a:prstGeom prst="rightArrow">
            <a:avLst>
              <a:gd name="adj1" fmla="val 50843"/>
              <a:gd name="adj2" fmla="val 52963"/>
            </a:avLst>
          </a:prstGeom>
          <a:solidFill>
            <a:srgbClr val="99CC00"/>
          </a:solidFill>
          <a:ln w="9525">
            <a:solidFill>
              <a:schemeClr val="tx1"/>
            </a:solidFill>
            <a:miter lim="800000"/>
          </a:ln>
        </p:spPr>
        <p:txBody>
          <a:bodyPr anchor="ctr">
            <a:spAutoFit/>
          </a:bodyPr>
          <a:lstStyle/>
          <a:p>
            <a:endParaRPr lang="zh-CN" altLang="en-US"/>
          </a:p>
        </p:txBody>
      </p:sp>
      <p:grpSp>
        <p:nvGrpSpPr>
          <p:cNvPr id="4" name="Group 19"/>
          <p:cNvGrpSpPr/>
          <p:nvPr/>
        </p:nvGrpSpPr>
        <p:grpSpPr bwMode="auto">
          <a:xfrm>
            <a:off x="5410200" y="1377950"/>
            <a:ext cx="2184400" cy="2870200"/>
            <a:chOff x="3408" y="968"/>
            <a:chExt cx="1376" cy="1808"/>
          </a:xfrm>
        </p:grpSpPr>
        <p:graphicFrame>
          <p:nvGraphicFramePr>
            <p:cNvPr id="14338" name="Object 20"/>
            <p:cNvGraphicFramePr>
              <a:graphicFrameLocks noChangeAspect="1"/>
            </p:cNvGraphicFramePr>
            <p:nvPr/>
          </p:nvGraphicFramePr>
          <p:xfrm>
            <a:off x="3554" y="1192"/>
            <a:ext cx="1116" cy="1350"/>
          </p:xfrm>
          <a:graphic>
            <a:graphicData uri="http://schemas.openxmlformats.org/presentationml/2006/ole">
              <mc:AlternateContent xmlns:mc="http://schemas.openxmlformats.org/markup-compatibility/2006">
                <mc:Choice xmlns:v="urn:schemas-microsoft-com:vml" Requires="v">
                  <p:oleObj spid="_x0000_s14394" name="BMP 图象" r:id="rId5" imgW="1771650" imgH="2143125" progId="Paint.Picture">
                    <p:embed/>
                  </p:oleObj>
                </mc:Choice>
                <mc:Fallback>
                  <p:oleObj name="BMP 图象" r:id="rId5" imgW="1771650" imgH="2143125" progId="Paint.Picture">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4" y="1192"/>
                          <a:ext cx="1116"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5" name="AutoShape 21"/>
            <p:cNvSpPr>
              <a:spLocks noChangeArrowheads="1"/>
            </p:cNvSpPr>
            <p:nvPr/>
          </p:nvSpPr>
          <p:spPr bwMode="auto">
            <a:xfrm>
              <a:off x="3408" y="968"/>
              <a:ext cx="1376" cy="1808"/>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14376" name="Rectangle 22"/>
            <p:cNvSpPr>
              <a:spLocks noChangeArrowheads="1"/>
            </p:cNvSpPr>
            <p:nvPr/>
          </p:nvSpPr>
          <p:spPr bwMode="auto">
            <a:xfrm>
              <a:off x="4392" y="99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4377" name="Line 23"/>
            <p:cNvSpPr>
              <a:spLocks noChangeShapeType="1"/>
            </p:cNvSpPr>
            <p:nvPr/>
          </p:nvSpPr>
          <p:spPr bwMode="auto">
            <a:xfrm>
              <a:off x="4464" y="1048"/>
              <a:ext cx="128" cy="0"/>
            </a:xfrm>
            <a:prstGeom prst="line">
              <a:avLst/>
            </a:prstGeom>
            <a:noFill/>
            <a:ln w="19050">
              <a:solidFill>
                <a:schemeClr val="tx1"/>
              </a:solidFill>
              <a:round/>
            </a:ln>
          </p:spPr>
          <p:txBody>
            <a:bodyPr>
              <a:spAutoFit/>
            </a:bodyPr>
            <a:lstStyle/>
            <a:p>
              <a:endParaRPr lang="zh-CN" altLang="en-US"/>
            </a:p>
          </p:txBody>
        </p:sp>
        <p:sp>
          <p:nvSpPr>
            <p:cNvPr id="14378" name="Rectangle 24"/>
            <p:cNvSpPr>
              <a:spLocks noChangeArrowheads="1"/>
            </p:cNvSpPr>
            <p:nvPr/>
          </p:nvSpPr>
          <p:spPr bwMode="auto">
            <a:xfrm>
              <a:off x="3568" y="99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4379" name="Rectangle 25"/>
            <p:cNvSpPr>
              <a:spLocks noChangeArrowheads="1"/>
            </p:cNvSpPr>
            <p:nvPr/>
          </p:nvSpPr>
          <p:spPr bwMode="auto">
            <a:xfrm>
              <a:off x="3649" y="1925"/>
              <a:ext cx="303"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 D</a:t>
              </a:r>
              <a:endParaRPr kumimoji="1" lang="en-US" altLang="zh-CN" sz="2400" b="1">
                <a:solidFill>
                  <a:srgbClr val="FF3300"/>
                </a:solidFill>
                <a:latin typeface="Times New Roman" panose="02020603050405020304" pitchFamily="18" charset="0"/>
              </a:endParaRPr>
            </a:p>
          </p:txBody>
        </p:sp>
        <p:sp>
          <p:nvSpPr>
            <p:cNvPr id="14380" name="Rectangle 26"/>
            <p:cNvSpPr>
              <a:spLocks noChangeArrowheads="1"/>
            </p:cNvSpPr>
            <p:nvPr/>
          </p:nvSpPr>
          <p:spPr bwMode="auto">
            <a:xfrm>
              <a:off x="3689" y="2485"/>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D</a:t>
              </a:r>
              <a:endParaRPr kumimoji="1" lang="en-US" altLang="zh-CN" sz="2400" b="1" i="1" baseline="-25000">
                <a:latin typeface="Times New Roman" panose="02020603050405020304" pitchFamily="18" charset="0"/>
              </a:endParaRPr>
            </a:p>
          </p:txBody>
        </p:sp>
        <p:sp>
          <p:nvSpPr>
            <p:cNvPr id="14381" name="Rectangle 27"/>
            <p:cNvSpPr>
              <a:spLocks noChangeArrowheads="1"/>
            </p:cNvSpPr>
            <p:nvPr/>
          </p:nvSpPr>
          <p:spPr bwMode="auto">
            <a:xfrm>
              <a:off x="3945" y="1978"/>
              <a:ext cx="116" cy="212"/>
            </a:xfrm>
            <a:prstGeom prst="rect">
              <a:avLst/>
            </a:prstGeom>
            <a:noFill/>
            <a:ln w="9525">
              <a:noFill/>
              <a:miter lim="800000"/>
            </a:ln>
          </p:spPr>
          <p:txBody>
            <a:bodyPr wrap="none">
              <a:spAutoFit/>
            </a:bodyPr>
            <a:lstStyle/>
            <a:p>
              <a:pPr algn="just">
                <a:spcBef>
                  <a:spcPct val="50000"/>
                </a:spcBef>
              </a:pPr>
              <a:endParaRPr kumimoji="1" lang="zh-CN" altLang="zh-CN" sz="2400" b="1" baseline="-25000">
                <a:solidFill>
                  <a:srgbClr val="0033CC"/>
                </a:solidFill>
                <a:latin typeface="Times New Roman" panose="02020603050405020304" pitchFamily="18" charset="0"/>
              </a:endParaRPr>
            </a:p>
          </p:txBody>
        </p:sp>
        <p:sp>
          <p:nvSpPr>
            <p:cNvPr id="14382" name="Rectangle 28"/>
            <p:cNvSpPr>
              <a:spLocks noChangeArrowheads="1"/>
            </p:cNvSpPr>
            <p:nvPr/>
          </p:nvSpPr>
          <p:spPr bwMode="auto">
            <a:xfrm>
              <a:off x="3921" y="2485"/>
              <a:ext cx="383"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EN</a:t>
              </a:r>
              <a:endParaRPr kumimoji="1" lang="en-US" altLang="zh-CN" sz="2400" b="1" i="1" baseline="-25000">
                <a:latin typeface="Times New Roman" panose="02020603050405020304" pitchFamily="18" charset="0"/>
              </a:endParaRPr>
            </a:p>
          </p:txBody>
        </p:sp>
      </p:grpSp>
      <p:graphicFrame>
        <p:nvGraphicFramePr>
          <p:cNvPr id="24605" name="Group 29"/>
          <p:cNvGraphicFramePr>
            <a:graphicFrameLocks noGrp="1"/>
          </p:cNvGraphicFramePr>
          <p:nvPr/>
        </p:nvGraphicFramePr>
        <p:xfrm>
          <a:off x="4483100" y="4730750"/>
          <a:ext cx="3048000" cy="1463040"/>
        </p:xfrm>
        <a:graphic>
          <a:graphicData uri="http://schemas.openxmlformats.org/drawingml/2006/table">
            <a:tbl>
              <a:tblPr/>
              <a:tblGrid>
                <a:gridCol w="711200"/>
                <a:gridCol w="711200"/>
                <a:gridCol w="774700"/>
                <a:gridCol w="850900"/>
              </a:tblGrid>
              <a:tr h="1905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EN</a:t>
                      </a:r>
                      <a:endPar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D</a:t>
                      </a:r>
                      <a:endPar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en-US" altLang="zh-CN" sz="2400" b="1" i="1" u="none" strike="noStrike" cap="none" normalizeH="0" baseline="30000">
                          <a:ln>
                            <a:noFill/>
                          </a:ln>
                          <a:solidFill>
                            <a:schemeClr val="tx1"/>
                          </a:solidFill>
                          <a:effectLst/>
                          <a:latin typeface="Arial" panose="020B0604020202020204" pitchFamily="34" charset="0"/>
                          <a:ea typeface="宋体" panose="02010600030101010101" pitchFamily="2" charset="-122"/>
                        </a:rPr>
                        <a:t>n</a:t>
                      </a:r>
                      <a:r>
                        <a:rPr kumimoji="0" lang="en-US" altLang="zh-CN" sz="2400" b="1"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3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说明</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33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CC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00CC00"/>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33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CC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00CC00"/>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置</a:t>
                      </a:r>
                      <a:r>
                        <a:rPr kumimoji="0" lang="en-US" altLang="zh-CN" sz="2400" b="1" i="0" u="none" strike="noStrike" cap="none" normalizeH="0" baseline="0">
                          <a:ln>
                            <a:noFill/>
                          </a:ln>
                          <a:solidFill>
                            <a:srgbClr val="FF33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置</a:t>
                      </a:r>
                      <a:r>
                        <a:rPr kumimoji="0" lang="en-US" altLang="zh-CN" sz="2400" b="1" i="0" u="none" strike="noStrike" cap="none" normalizeH="0" baseline="0">
                          <a:ln>
                            <a:noFill/>
                          </a:ln>
                          <a:solidFill>
                            <a:srgbClr val="00CC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00CC00"/>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en-US" altLang="zh-CN" sz="2400" b="1" i="1" u="none" strike="noStrike" cap="none" normalizeH="0" baseline="30000">
                          <a:ln>
                            <a:noFill/>
                          </a:ln>
                          <a:solidFill>
                            <a:schemeClr val="tx1"/>
                          </a:solidFill>
                          <a:effectLst/>
                          <a:latin typeface="Arial" panose="020B0604020202020204" pitchFamily="34" charset="0"/>
                          <a:ea typeface="宋体" panose="02010600030101010101" pitchFamily="2" charset="-122"/>
                        </a:rPr>
                        <a:t>n</a:t>
                      </a:r>
                      <a:endParaRPr kumimoji="0" lang="en-US" altLang="zh-CN" sz="2400" b="1" i="1" u="none" strike="noStrike" cap="none" normalizeH="0" baseline="3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不变</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7" name="Rectangle 51" descr="窄竖线"/>
          <p:cNvSpPr>
            <a:spLocks noChangeArrowheads="1"/>
          </p:cNvSpPr>
          <p:nvPr/>
        </p:nvSpPr>
        <p:spPr bwMode="auto">
          <a:xfrm>
            <a:off x="4470400" y="4337050"/>
            <a:ext cx="3059113"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门控</a:t>
            </a:r>
            <a:r>
              <a:rPr kumimoji="1" lang="en-US" altLang="zh-CN" sz="2400" b="1" i="1">
                <a:latin typeface="Times New Roman" panose="02020603050405020304" pitchFamily="18" charset="0"/>
              </a:rPr>
              <a:t>D </a:t>
            </a:r>
            <a:r>
              <a:rPr kumimoji="1" lang="zh-CN" altLang="en-US" sz="2400" b="1">
                <a:latin typeface="Times New Roman" panose="02020603050405020304" pitchFamily="18" charset="0"/>
              </a:rPr>
              <a:t>锁存器功能表</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sp>
        <p:nvSpPr>
          <p:cNvPr id="24628" name="Oval 52"/>
          <p:cNvSpPr>
            <a:spLocks noChangeArrowheads="1"/>
          </p:cNvSpPr>
          <p:nvPr/>
        </p:nvSpPr>
        <p:spPr bwMode="auto">
          <a:xfrm>
            <a:off x="4965700" y="4654550"/>
            <a:ext cx="1943100" cy="1168400"/>
          </a:xfrm>
          <a:prstGeom prst="ellipse">
            <a:avLst/>
          </a:prstGeom>
          <a:noFill/>
          <a:ln w="38100">
            <a:solidFill>
              <a:srgbClr val="CC99FF"/>
            </a:solidFill>
            <a:round/>
          </a:ln>
        </p:spPr>
        <p:txBody>
          <a:bodyPr anchor="ctr">
            <a:spAutoFit/>
          </a:bodyPr>
          <a:lstStyle/>
          <a:p>
            <a:endParaRPr lang="zh-CN" altLang="en-US"/>
          </a:p>
        </p:txBody>
      </p:sp>
      <p:sp>
        <p:nvSpPr>
          <p:cNvPr id="24629" name="AutoShape 53"/>
          <p:cNvSpPr>
            <a:spLocks noChangeArrowheads="1"/>
          </p:cNvSpPr>
          <p:nvPr/>
        </p:nvSpPr>
        <p:spPr bwMode="auto">
          <a:xfrm>
            <a:off x="2251075" y="5581650"/>
            <a:ext cx="1901825" cy="373063"/>
          </a:xfrm>
          <a:prstGeom prst="wedgeRectCallout">
            <a:avLst>
              <a:gd name="adj1" fmla="val 97329"/>
              <a:gd name="adj2" fmla="val -53829"/>
            </a:avLst>
          </a:prstGeom>
          <a:solidFill>
            <a:srgbClr val="CCCCFF">
              <a:alpha val="50195"/>
            </a:srgbClr>
          </a:solidFill>
          <a:ln w="9525">
            <a:solidFill>
              <a:srgbClr val="CC99FF"/>
            </a:solidFill>
            <a:miter lim="800000"/>
          </a:ln>
        </p:spPr>
        <p:txBody>
          <a:bodyPr lIns="0" tIns="0" rIns="0" bIns="0"/>
          <a:lstStyle/>
          <a:p>
            <a:pPr algn="ctr"/>
            <a:r>
              <a:rPr kumimoji="1" lang="zh-CN" altLang="en-US" sz="2400" b="1">
                <a:latin typeface="Times New Roman" panose="02020603050405020304" pitchFamily="18" charset="0"/>
              </a:rPr>
              <a:t>称为 </a:t>
            </a:r>
            <a:r>
              <a:rPr kumimoji="1" lang="en-US" altLang="zh-CN" sz="2400" b="1" i="1">
                <a:solidFill>
                  <a:srgbClr val="0033CC"/>
                </a:solidFill>
                <a:latin typeface="Times New Roman" panose="02020603050405020304" pitchFamily="18" charset="0"/>
              </a:rPr>
              <a:t>D </a:t>
            </a:r>
            <a:r>
              <a:rPr kumimoji="1" lang="zh-CN" altLang="en-US" sz="2400" b="1">
                <a:solidFill>
                  <a:srgbClr val="0033CC"/>
                </a:solidFill>
                <a:latin typeface="Times New Roman" panose="02020603050405020304" pitchFamily="18" charset="0"/>
              </a:rPr>
              <a:t>功能</a:t>
            </a:r>
            <a:endParaRPr kumimoji="1" lang="zh-CN" altLang="en-US" sz="2400" b="1">
              <a:solidFill>
                <a:srgbClr val="0033CC"/>
              </a:solidFill>
              <a:latin typeface="Times New Roman" panose="02020603050405020304" pitchFamily="18" charset="0"/>
            </a:endParaRPr>
          </a:p>
        </p:txBody>
      </p:sp>
      <p:sp>
        <p:nvSpPr>
          <p:cNvPr id="24630" name="AutoShape 54"/>
          <p:cNvSpPr>
            <a:spLocks noChangeArrowheads="1"/>
          </p:cNvSpPr>
          <p:nvPr/>
        </p:nvSpPr>
        <p:spPr bwMode="auto">
          <a:xfrm>
            <a:off x="1130300" y="6249988"/>
            <a:ext cx="3330575" cy="373062"/>
          </a:xfrm>
          <a:prstGeom prst="wedgeRectCallout">
            <a:avLst>
              <a:gd name="adj1" fmla="val 23356"/>
              <a:gd name="adj2" fmla="val -137657"/>
            </a:avLst>
          </a:prstGeom>
          <a:solidFill>
            <a:srgbClr val="CCCCFF">
              <a:alpha val="50195"/>
            </a:srgbClr>
          </a:solidFill>
          <a:ln w="9525">
            <a:solidFill>
              <a:srgbClr val="0033CC"/>
            </a:solidFill>
            <a:miter lim="800000"/>
          </a:ln>
        </p:spPr>
        <p:txBody>
          <a:bodyPr lIns="0" tIns="0" rIns="0" bIns="0"/>
          <a:lstStyle/>
          <a:p>
            <a:pPr algn="ctr"/>
            <a:r>
              <a:rPr kumimoji="1" lang="zh-CN" altLang="en-US" sz="2400" b="1">
                <a:latin typeface="Times New Roman" panose="02020603050405020304" pitchFamily="18" charset="0"/>
              </a:rPr>
              <a:t>特点：</a:t>
            </a: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zh-CN" altLang="en-US" sz="2400" b="1">
                <a:latin typeface="Times New Roman" panose="02020603050405020304" pitchFamily="18" charset="0"/>
              </a:rPr>
              <a:t>跟随 </a:t>
            </a:r>
            <a:r>
              <a:rPr kumimoji="1" lang="en-US" altLang="zh-CN" sz="2400" b="1" i="1">
                <a:latin typeface="Times New Roman" panose="02020603050405020304" pitchFamily="18" charset="0"/>
              </a:rPr>
              <a:t>D </a:t>
            </a:r>
            <a:r>
              <a:rPr kumimoji="1" lang="zh-CN" altLang="en-US" sz="2400" b="1">
                <a:latin typeface="Times New Roman" panose="02020603050405020304" pitchFamily="18" charset="0"/>
              </a:rPr>
              <a:t>信号</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dissolve">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581"/>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par>
                          <p:cTn id="20" fill="hold">
                            <p:stCondLst>
                              <p:cond delay="1000"/>
                            </p:stCondLst>
                            <p:childTnLst>
                              <p:par>
                                <p:cTn id="21" presetID="23" presetClass="entr" presetSubtype="16"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594"/>
                                        </p:tgtEl>
                                        <p:attrNameLst>
                                          <p:attrName>style.visibility</p:attrName>
                                        </p:attrNameLst>
                                      </p:cBhvr>
                                      <p:to>
                                        <p:strVal val="visible"/>
                                      </p:to>
                                    </p:set>
                                    <p:animEffect transition="in" filter="wipe(left)">
                                      <p:cBhvr>
                                        <p:cTn id="29" dur="500"/>
                                        <p:tgtEl>
                                          <p:spTgt spid="24594"/>
                                        </p:tgtEl>
                                      </p:cBhvr>
                                    </p:animEffect>
                                  </p:childTnLst>
                                </p:cTn>
                              </p:par>
                            </p:childTnLst>
                          </p:cTn>
                        </p:par>
                        <p:par>
                          <p:cTn id="30" fill="hold">
                            <p:stCondLst>
                              <p:cond delay="500"/>
                            </p:stCondLst>
                            <p:childTnLst>
                              <p:par>
                                <p:cTn id="31" presetID="2" presetClass="entr" presetSubtype="2"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627"/>
                                        </p:tgtEl>
                                        <p:attrNameLst>
                                          <p:attrName>style.visibility</p:attrName>
                                        </p:attrNameLst>
                                      </p:cBhvr>
                                      <p:to>
                                        <p:strVal val="visible"/>
                                      </p:to>
                                    </p:set>
                                    <p:animEffect transition="in" filter="blinds(horizontal)">
                                      <p:cBhvr>
                                        <p:cTn id="39" dur="500"/>
                                        <p:tgtEl>
                                          <p:spTgt spid="24627"/>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499"/>
                                          </p:stCondLst>
                                        </p:cTn>
                                        <p:tgtEl>
                                          <p:spTgt spid="246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4628"/>
                                        </p:tgtEl>
                                        <p:attrNameLst>
                                          <p:attrName>style.visibility</p:attrName>
                                        </p:attrNameLst>
                                      </p:cBhvr>
                                      <p:to>
                                        <p:strVal val="visible"/>
                                      </p:to>
                                    </p:set>
                                    <p:anim calcmode="lin" valueType="num">
                                      <p:cBhvr>
                                        <p:cTn id="47" dur="500" fill="hold"/>
                                        <p:tgtEl>
                                          <p:spTgt spid="24628"/>
                                        </p:tgtEl>
                                        <p:attrNameLst>
                                          <p:attrName>ppt_w</p:attrName>
                                        </p:attrNameLst>
                                      </p:cBhvr>
                                      <p:tavLst>
                                        <p:tav tm="0">
                                          <p:val>
                                            <p:fltVal val="0"/>
                                          </p:val>
                                        </p:tav>
                                        <p:tav tm="100000">
                                          <p:val>
                                            <p:strVal val="#ppt_w"/>
                                          </p:val>
                                        </p:tav>
                                      </p:tavLst>
                                    </p:anim>
                                    <p:anim calcmode="lin" valueType="num">
                                      <p:cBhvr>
                                        <p:cTn id="48" dur="500" fill="hold"/>
                                        <p:tgtEl>
                                          <p:spTgt spid="24628"/>
                                        </p:tgtEl>
                                        <p:attrNameLst>
                                          <p:attrName>ppt_h</p:attrName>
                                        </p:attrNameLst>
                                      </p:cBhvr>
                                      <p:tavLst>
                                        <p:tav tm="0">
                                          <p:val>
                                            <p:fltVal val="0"/>
                                          </p:val>
                                        </p:tav>
                                        <p:tav tm="100000">
                                          <p:val>
                                            <p:strVal val="#ppt_h"/>
                                          </p:val>
                                        </p:tav>
                                      </p:tavLst>
                                    </p:anim>
                                  </p:childTnLst>
                                </p:cTn>
                              </p:par>
                            </p:childTnLst>
                          </p:cTn>
                        </p:par>
                        <p:par>
                          <p:cTn id="49" fill="hold">
                            <p:stCondLst>
                              <p:cond delay="500"/>
                            </p:stCondLst>
                            <p:childTnLst>
                              <p:par>
                                <p:cTn id="50" presetID="22" presetClass="entr" presetSubtype="2" fill="hold" grpId="0" nodeType="afterEffect">
                                  <p:stCondLst>
                                    <p:cond delay="0"/>
                                  </p:stCondLst>
                                  <p:childTnLst>
                                    <p:set>
                                      <p:cBhvr>
                                        <p:cTn id="51" dur="1" fill="hold">
                                          <p:stCondLst>
                                            <p:cond delay="0"/>
                                          </p:stCondLst>
                                        </p:cTn>
                                        <p:tgtEl>
                                          <p:spTgt spid="24629"/>
                                        </p:tgtEl>
                                        <p:attrNameLst>
                                          <p:attrName>style.visibility</p:attrName>
                                        </p:attrNameLst>
                                      </p:cBhvr>
                                      <p:to>
                                        <p:strVal val="visible"/>
                                      </p:to>
                                    </p:set>
                                    <p:animEffect transition="in" filter="wipe(right)">
                                      <p:cBhvr>
                                        <p:cTn id="52" dur="500"/>
                                        <p:tgtEl>
                                          <p:spTgt spid="24629"/>
                                        </p:tgtEl>
                                      </p:cBhvr>
                                    </p:animEffect>
                                  </p:childTnLst>
                                </p:cTn>
                              </p:par>
                            </p:childTnLst>
                          </p:cTn>
                        </p:par>
                        <p:par>
                          <p:cTn id="53" fill="hold">
                            <p:stCondLst>
                              <p:cond delay="1000"/>
                            </p:stCondLst>
                            <p:childTnLst>
                              <p:par>
                                <p:cTn id="54" presetID="22" presetClass="entr" presetSubtype="2" fill="hold" grpId="0" nodeType="afterEffect">
                                  <p:stCondLst>
                                    <p:cond delay="0"/>
                                  </p:stCondLst>
                                  <p:childTnLst>
                                    <p:set>
                                      <p:cBhvr>
                                        <p:cTn id="55" dur="1" fill="hold">
                                          <p:stCondLst>
                                            <p:cond delay="0"/>
                                          </p:stCondLst>
                                        </p:cTn>
                                        <p:tgtEl>
                                          <p:spTgt spid="24630"/>
                                        </p:tgtEl>
                                        <p:attrNameLst>
                                          <p:attrName>style.visibility</p:attrName>
                                        </p:attrNameLst>
                                      </p:cBhvr>
                                      <p:to>
                                        <p:strVal val="visible"/>
                                      </p:to>
                                    </p:set>
                                    <p:animEffect transition="in" filter="wipe(right)">
                                      <p:cBhvr>
                                        <p:cTn id="56" dur="500"/>
                                        <p:tgtEl>
                                          <p:spTgt spid="2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1" grpId="0" animBg="1"/>
      <p:bldP spid="24594" grpId="0" animBg="1"/>
      <p:bldP spid="24627" grpId="0" animBg="1" autoUpdateAnimBg="0"/>
      <p:bldP spid="24628" grpId="0" animBg="1"/>
      <p:bldP spid="24629" grpId="0" animBg="1" autoUpdateAnimBg="0"/>
      <p:bldP spid="2463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801688" y="6858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65539" name="Rectangle 3"/>
          <p:cNvSpPr>
            <a:spLocks noChangeArrowheads="1"/>
          </p:cNvSpPr>
          <p:nvPr/>
        </p:nvSpPr>
        <p:spPr bwMode="auto">
          <a:xfrm>
            <a:off x="1320800" y="4800600"/>
            <a:ext cx="1050925" cy="457200"/>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解：</a:t>
            </a:r>
            <a:endParaRPr kumimoji="1" lang="zh-CN" altLang="en-US" sz="2400" b="1" baseline="-25000">
              <a:solidFill>
                <a:srgbClr val="FF3300"/>
              </a:solidFill>
              <a:latin typeface="Times New Roman" panose="02020603050405020304" pitchFamily="18" charset="0"/>
            </a:endParaRPr>
          </a:p>
        </p:txBody>
      </p:sp>
      <p:sp>
        <p:nvSpPr>
          <p:cNvPr id="65540" name="Rectangle 4"/>
          <p:cNvSpPr>
            <a:spLocks noChangeArrowheads="1"/>
          </p:cNvSpPr>
          <p:nvPr/>
        </p:nvSpPr>
        <p:spPr bwMode="auto">
          <a:xfrm>
            <a:off x="1187450" y="620713"/>
            <a:ext cx="7604125" cy="822325"/>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例</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试对应输入波形画出下图中</a:t>
            </a:r>
            <a:r>
              <a:rPr kumimoji="1" lang="zh-CN" altLang="en-US" sz="2400" b="1" dirty="0">
                <a:latin typeface="Times New Roman" panose="02020603050405020304" pitchFamily="18" charset="0"/>
              </a:rPr>
              <a:t> </a:t>
            </a:r>
            <a:r>
              <a:rPr kumimoji="1" lang="en-US" altLang="zh-CN" sz="2400" b="1" i="1" dirty="0">
                <a:latin typeface="Times New Roman" panose="02020603050405020304" pitchFamily="18" charset="0"/>
              </a:rPr>
              <a:t>Q </a:t>
            </a:r>
            <a:r>
              <a:rPr kumimoji="1" lang="zh-CN" altLang="en-US" sz="2400" b="1" dirty="0">
                <a:latin typeface="Times New Roman" panose="02020603050405020304" pitchFamily="18" charset="0"/>
              </a:rPr>
              <a:t>端</a:t>
            </a:r>
            <a:r>
              <a:rPr kumimoji="1" lang="zh-CN" altLang="en-US" sz="2400" b="1" dirty="0">
                <a:latin typeface="宋体" panose="02010600030101010101" pitchFamily="2" charset="-122"/>
              </a:rPr>
              <a:t>波形</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设锁存器</a:t>
            </a:r>
            <a:endParaRPr kumimoji="1" lang="zh-CN" altLang="en-US" sz="2400" b="1" dirty="0">
              <a:latin typeface="宋体" panose="02010600030101010101" pitchFamily="2" charset="-122"/>
            </a:endParaRPr>
          </a:p>
          <a:p>
            <a:r>
              <a:rPr kumimoji="1" lang="zh-CN" altLang="en-US" sz="2400" b="1" dirty="0">
                <a:latin typeface="宋体" panose="02010600030101010101" pitchFamily="2" charset="-122"/>
              </a:rPr>
              <a:t>     初始状态为</a:t>
            </a: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0</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a:t>
            </a:r>
            <a:endParaRPr kumimoji="1" lang="zh-CN" altLang="en-US" sz="2400" b="1" dirty="0">
              <a:latin typeface="宋体" panose="02010600030101010101" pitchFamily="2" charset="-122"/>
            </a:endParaRPr>
          </a:p>
        </p:txBody>
      </p:sp>
      <p:grpSp>
        <p:nvGrpSpPr>
          <p:cNvPr id="2" name="Group 5"/>
          <p:cNvGrpSpPr/>
          <p:nvPr/>
        </p:nvGrpSpPr>
        <p:grpSpPr bwMode="auto">
          <a:xfrm>
            <a:off x="971550" y="1484313"/>
            <a:ext cx="7556500" cy="2819400"/>
            <a:chOff x="624" y="957"/>
            <a:chExt cx="4760" cy="1776"/>
          </a:xfrm>
        </p:grpSpPr>
        <p:sp>
          <p:nvSpPr>
            <p:cNvPr id="15425" name="AutoShape 6"/>
            <p:cNvSpPr>
              <a:spLocks noChangeArrowheads="1"/>
            </p:cNvSpPr>
            <p:nvPr/>
          </p:nvSpPr>
          <p:spPr bwMode="auto">
            <a:xfrm>
              <a:off x="624" y="968"/>
              <a:ext cx="4760" cy="1744"/>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grpSp>
          <p:nvGrpSpPr>
            <p:cNvPr id="15426" name="Group 7"/>
            <p:cNvGrpSpPr/>
            <p:nvPr/>
          </p:nvGrpSpPr>
          <p:grpSpPr bwMode="auto">
            <a:xfrm>
              <a:off x="794" y="957"/>
              <a:ext cx="1116" cy="1776"/>
              <a:chOff x="1138" y="1005"/>
              <a:chExt cx="1116" cy="1776"/>
            </a:xfrm>
          </p:grpSpPr>
          <p:graphicFrame>
            <p:nvGraphicFramePr>
              <p:cNvPr id="15362" name="Object 8"/>
              <p:cNvGraphicFramePr>
                <a:graphicFrameLocks noChangeAspect="1"/>
              </p:cNvGraphicFramePr>
              <p:nvPr/>
            </p:nvGraphicFramePr>
            <p:xfrm>
              <a:off x="1138" y="1200"/>
              <a:ext cx="1116" cy="1350"/>
            </p:xfrm>
            <a:graphic>
              <a:graphicData uri="http://schemas.openxmlformats.org/presentationml/2006/ole">
                <mc:AlternateContent xmlns:mc="http://schemas.openxmlformats.org/markup-compatibility/2006">
                  <mc:Choice xmlns:v="urn:schemas-microsoft-com:vml" Requires="v">
                    <p:oleObj spid="_x0000_s15380" name="BMP 图象" r:id="rId1" imgW="1771650" imgH="2143125" progId="Paint.Picture">
                      <p:embed/>
                    </p:oleObj>
                  </mc:Choice>
                  <mc:Fallback>
                    <p:oleObj name="BMP 图象" r:id="rId1" imgW="1771650" imgH="2143125" progId="Paint.Picture">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 y="1200"/>
                            <a:ext cx="1116"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53" name="Rectangle 9"/>
              <p:cNvSpPr>
                <a:spLocks noChangeArrowheads="1"/>
              </p:cNvSpPr>
              <p:nvPr/>
            </p:nvSpPr>
            <p:spPr bwMode="auto">
              <a:xfrm>
                <a:off x="1976" y="1005"/>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5454" name="Line 10"/>
              <p:cNvSpPr>
                <a:spLocks noChangeShapeType="1"/>
              </p:cNvSpPr>
              <p:nvPr/>
            </p:nvSpPr>
            <p:spPr bwMode="auto">
              <a:xfrm>
                <a:off x="2048" y="1056"/>
                <a:ext cx="128" cy="0"/>
              </a:xfrm>
              <a:prstGeom prst="line">
                <a:avLst/>
              </a:prstGeom>
              <a:noFill/>
              <a:ln w="19050">
                <a:solidFill>
                  <a:schemeClr val="tx1"/>
                </a:solidFill>
                <a:round/>
              </a:ln>
            </p:spPr>
            <p:txBody>
              <a:bodyPr>
                <a:spAutoFit/>
              </a:bodyPr>
              <a:lstStyle/>
              <a:p>
                <a:endParaRPr lang="zh-CN" altLang="en-US"/>
              </a:p>
            </p:txBody>
          </p:sp>
          <p:sp>
            <p:nvSpPr>
              <p:cNvPr id="15455" name="Rectangle 11"/>
              <p:cNvSpPr>
                <a:spLocks noChangeArrowheads="1"/>
              </p:cNvSpPr>
              <p:nvPr/>
            </p:nvSpPr>
            <p:spPr bwMode="auto">
              <a:xfrm>
                <a:off x="1152" y="1005"/>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15456" name="Rectangle 12"/>
              <p:cNvSpPr>
                <a:spLocks noChangeArrowheads="1"/>
              </p:cNvSpPr>
              <p:nvPr/>
            </p:nvSpPr>
            <p:spPr bwMode="auto">
              <a:xfrm>
                <a:off x="1233" y="1933"/>
                <a:ext cx="303"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 D</a:t>
                </a:r>
                <a:endParaRPr kumimoji="1" lang="en-US" altLang="zh-CN" sz="2400" b="1">
                  <a:solidFill>
                    <a:srgbClr val="FF3300"/>
                  </a:solidFill>
                  <a:latin typeface="Times New Roman" panose="02020603050405020304" pitchFamily="18" charset="0"/>
                </a:endParaRPr>
              </a:p>
            </p:txBody>
          </p:sp>
          <p:sp>
            <p:nvSpPr>
              <p:cNvPr id="15457" name="Rectangle 13"/>
              <p:cNvSpPr>
                <a:spLocks noChangeArrowheads="1"/>
              </p:cNvSpPr>
              <p:nvPr/>
            </p:nvSpPr>
            <p:spPr bwMode="auto">
              <a:xfrm>
                <a:off x="1273" y="2493"/>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D</a:t>
                </a:r>
                <a:endParaRPr kumimoji="1" lang="en-US" altLang="zh-CN" sz="2400" b="1" i="1" baseline="-25000">
                  <a:latin typeface="Times New Roman" panose="02020603050405020304" pitchFamily="18" charset="0"/>
                </a:endParaRPr>
              </a:p>
            </p:txBody>
          </p:sp>
          <p:sp>
            <p:nvSpPr>
              <p:cNvPr id="15458" name="Rectangle 14"/>
              <p:cNvSpPr>
                <a:spLocks noChangeArrowheads="1"/>
              </p:cNvSpPr>
              <p:nvPr/>
            </p:nvSpPr>
            <p:spPr bwMode="auto">
              <a:xfrm>
                <a:off x="1529" y="1986"/>
                <a:ext cx="116" cy="212"/>
              </a:xfrm>
              <a:prstGeom prst="rect">
                <a:avLst/>
              </a:prstGeom>
              <a:noFill/>
              <a:ln w="9525">
                <a:noFill/>
                <a:miter lim="800000"/>
              </a:ln>
            </p:spPr>
            <p:txBody>
              <a:bodyPr wrap="none">
                <a:spAutoFit/>
              </a:bodyPr>
              <a:lstStyle/>
              <a:p>
                <a:pPr algn="just">
                  <a:spcBef>
                    <a:spcPct val="50000"/>
                  </a:spcBef>
                </a:pPr>
                <a:endParaRPr kumimoji="1" lang="zh-CN" altLang="zh-CN" sz="2400" b="1" baseline="-25000">
                  <a:latin typeface="Times New Roman" panose="02020603050405020304" pitchFamily="18" charset="0"/>
                </a:endParaRPr>
              </a:p>
            </p:txBody>
          </p:sp>
          <p:sp>
            <p:nvSpPr>
              <p:cNvPr id="15459" name="Rectangle 15"/>
              <p:cNvSpPr>
                <a:spLocks noChangeArrowheads="1"/>
              </p:cNvSpPr>
              <p:nvPr/>
            </p:nvSpPr>
            <p:spPr bwMode="auto">
              <a:xfrm>
                <a:off x="1505" y="2493"/>
                <a:ext cx="383"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EN</a:t>
                </a:r>
                <a:endParaRPr kumimoji="1" lang="en-US" altLang="zh-CN" sz="2400" b="1" i="1" baseline="-25000">
                  <a:latin typeface="Times New Roman" panose="02020603050405020304" pitchFamily="18" charset="0"/>
                </a:endParaRPr>
              </a:p>
            </p:txBody>
          </p:sp>
        </p:grpSp>
        <p:grpSp>
          <p:nvGrpSpPr>
            <p:cNvPr id="15427" name="Group 16"/>
            <p:cNvGrpSpPr/>
            <p:nvPr/>
          </p:nvGrpSpPr>
          <p:grpSpPr bwMode="auto">
            <a:xfrm>
              <a:off x="2104" y="1284"/>
              <a:ext cx="3151" cy="1004"/>
              <a:chOff x="2104" y="1284"/>
              <a:chExt cx="3151" cy="1004"/>
            </a:xfrm>
          </p:grpSpPr>
          <p:sp>
            <p:nvSpPr>
              <p:cNvPr id="15428" name="Line 17"/>
              <p:cNvSpPr>
                <a:spLocks noChangeShapeType="1"/>
              </p:cNvSpPr>
              <p:nvPr/>
            </p:nvSpPr>
            <p:spPr bwMode="auto">
              <a:xfrm>
                <a:off x="3344" y="1856"/>
                <a:ext cx="480" cy="0"/>
              </a:xfrm>
              <a:prstGeom prst="line">
                <a:avLst/>
              </a:prstGeom>
              <a:noFill/>
              <a:ln w="38100">
                <a:solidFill>
                  <a:schemeClr val="tx1"/>
                </a:solidFill>
                <a:round/>
              </a:ln>
            </p:spPr>
            <p:txBody>
              <a:bodyPr/>
              <a:lstStyle/>
              <a:p>
                <a:endParaRPr lang="zh-CN" altLang="en-US"/>
              </a:p>
            </p:txBody>
          </p:sp>
          <p:sp>
            <p:nvSpPr>
              <p:cNvPr id="15429" name="Line 18"/>
              <p:cNvSpPr>
                <a:spLocks noChangeShapeType="1"/>
              </p:cNvSpPr>
              <p:nvPr/>
            </p:nvSpPr>
            <p:spPr bwMode="auto">
              <a:xfrm flipV="1">
                <a:off x="3356" y="1853"/>
                <a:ext cx="0" cy="432"/>
              </a:xfrm>
              <a:prstGeom prst="line">
                <a:avLst/>
              </a:prstGeom>
              <a:noFill/>
              <a:ln w="38100">
                <a:solidFill>
                  <a:schemeClr val="tx1"/>
                </a:solidFill>
                <a:round/>
              </a:ln>
            </p:spPr>
            <p:txBody>
              <a:bodyPr/>
              <a:lstStyle/>
              <a:p>
                <a:endParaRPr lang="zh-CN" altLang="en-US"/>
              </a:p>
            </p:txBody>
          </p:sp>
          <p:sp>
            <p:nvSpPr>
              <p:cNvPr id="15430" name="Line 19"/>
              <p:cNvSpPr>
                <a:spLocks noChangeShapeType="1"/>
              </p:cNvSpPr>
              <p:nvPr/>
            </p:nvSpPr>
            <p:spPr bwMode="auto">
              <a:xfrm flipV="1">
                <a:off x="3812" y="1856"/>
                <a:ext cx="0" cy="432"/>
              </a:xfrm>
              <a:prstGeom prst="line">
                <a:avLst/>
              </a:prstGeom>
              <a:noFill/>
              <a:ln w="38100">
                <a:solidFill>
                  <a:schemeClr val="tx1"/>
                </a:solidFill>
                <a:round/>
              </a:ln>
            </p:spPr>
            <p:txBody>
              <a:bodyPr/>
              <a:lstStyle/>
              <a:p>
                <a:endParaRPr lang="zh-CN" altLang="en-US"/>
              </a:p>
            </p:txBody>
          </p:sp>
          <p:sp>
            <p:nvSpPr>
              <p:cNvPr id="15431" name="Line 20"/>
              <p:cNvSpPr>
                <a:spLocks noChangeShapeType="1"/>
              </p:cNvSpPr>
              <p:nvPr/>
            </p:nvSpPr>
            <p:spPr bwMode="auto">
              <a:xfrm>
                <a:off x="2384" y="2276"/>
                <a:ext cx="228" cy="0"/>
              </a:xfrm>
              <a:prstGeom prst="line">
                <a:avLst/>
              </a:prstGeom>
              <a:noFill/>
              <a:ln w="38100">
                <a:solidFill>
                  <a:schemeClr val="tx1"/>
                </a:solidFill>
                <a:round/>
              </a:ln>
            </p:spPr>
            <p:txBody>
              <a:bodyPr/>
              <a:lstStyle/>
              <a:p>
                <a:endParaRPr lang="zh-CN" altLang="en-US"/>
              </a:p>
            </p:txBody>
          </p:sp>
          <p:sp>
            <p:nvSpPr>
              <p:cNvPr id="15432" name="Line 21"/>
              <p:cNvSpPr>
                <a:spLocks noChangeShapeType="1"/>
              </p:cNvSpPr>
              <p:nvPr/>
            </p:nvSpPr>
            <p:spPr bwMode="auto">
              <a:xfrm>
                <a:off x="2600" y="1856"/>
                <a:ext cx="396" cy="0"/>
              </a:xfrm>
              <a:prstGeom prst="line">
                <a:avLst/>
              </a:prstGeom>
              <a:noFill/>
              <a:ln w="38100">
                <a:solidFill>
                  <a:schemeClr val="tx1"/>
                </a:solidFill>
                <a:round/>
              </a:ln>
            </p:spPr>
            <p:txBody>
              <a:bodyPr/>
              <a:lstStyle/>
              <a:p>
                <a:endParaRPr lang="zh-CN" altLang="en-US"/>
              </a:p>
            </p:txBody>
          </p:sp>
          <p:sp>
            <p:nvSpPr>
              <p:cNvPr id="15433" name="Line 22"/>
              <p:cNvSpPr>
                <a:spLocks noChangeShapeType="1"/>
              </p:cNvSpPr>
              <p:nvPr/>
            </p:nvSpPr>
            <p:spPr bwMode="auto">
              <a:xfrm flipV="1">
                <a:off x="2600" y="1844"/>
                <a:ext cx="0" cy="432"/>
              </a:xfrm>
              <a:prstGeom prst="line">
                <a:avLst/>
              </a:prstGeom>
              <a:noFill/>
              <a:ln w="38100">
                <a:solidFill>
                  <a:schemeClr val="tx1"/>
                </a:solidFill>
                <a:round/>
              </a:ln>
            </p:spPr>
            <p:txBody>
              <a:bodyPr/>
              <a:lstStyle/>
              <a:p>
                <a:endParaRPr lang="zh-CN" altLang="en-US"/>
              </a:p>
            </p:txBody>
          </p:sp>
          <p:sp>
            <p:nvSpPr>
              <p:cNvPr id="15434" name="Line 23"/>
              <p:cNvSpPr>
                <a:spLocks noChangeShapeType="1"/>
              </p:cNvSpPr>
              <p:nvPr/>
            </p:nvSpPr>
            <p:spPr bwMode="auto">
              <a:xfrm flipV="1">
                <a:off x="2993" y="1844"/>
                <a:ext cx="0" cy="432"/>
              </a:xfrm>
              <a:prstGeom prst="line">
                <a:avLst/>
              </a:prstGeom>
              <a:noFill/>
              <a:ln w="38100">
                <a:solidFill>
                  <a:schemeClr val="tx1"/>
                </a:solidFill>
                <a:round/>
              </a:ln>
            </p:spPr>
            <p:txBody>
              <a:bodyPr/>
              <a:lstStyle/>
              <a:p>
                <a:endParaRPr lang="zh-CN" altLang="en-US"/>
              </a:p>
            </p:txBody>
          </p:sp>
          <p:sp>
            <p:nvSpPr>
              <p:cNvPr id="15435" name="Line 24"/>
              <p:cNvSpPr>
                <a:spLocks noChangeShapeType="1"/>
              </p:cNvSpPr>
              <p:nvPr/>
            </p:nvSpPr>
            <p:spPr bwMode="auto">
              <a:xfrm>
                <a:off x="2981" y="2276"/>
                <a:ext cx="381" cy="0"/>
              </a:xfrm>
              <a:prstGeom prst="line">
                <a:avLst/>
              </a:prstGeom>
              <a:noFill/>
              <a:ln w="38100">
                <a:solidFill>
                  <a:schemeClr val="tx1"/>
                </a:solidFill>
                <a:round/>
              </a:ln>
            </p:spPr>
            <p:txBody>
              <a:bodyPr/>
              <a:lstStyle/>
              <a:p>
                <a:endParaRPr lang="zh-CN" altLang="en-US"/>
              </a:p>
            </p:txBody>
          </p:sp>
          <p:sp>
            <p:nvSpPr>
              <p:cNvPr id="15436" name="Line 25"/>
              <p:cNvSpPr>
                <a:spLocks noChangeShapeType="1"/>
              </p:cNvSpPr>
              <p:nvPr/>
            </p:nvSpPr>
            <p:spPr bwMode="auto">
              <a:xfrm>
                <a:off x="3806" y="2276"/>
                <a:ext cx="441" cy="0"/>
              </a:xfrm>
              <a:prstGeom prst="line">
                <a:avLst/>
              </a:prstGeom>
              <a:noFill/>
              <a:ln w="38100">
                <a:solidFill>
                  <a:schemeClr val="tx1"/>
                </a:solidFill>
                <a:round/>
              </a:ln>
            </p:spPr>
            <p:txBody>
              <a:bodyPr/>
              <a:lstStyle/>
              <a:p>
                <a:endParaRPr lang="zh-CN" altLang="en-US"/>
              </a:p>
            </p:txBody>
          </p:sp>
          <p:sp>
            <p:nvSpPr>
              <p:cNvPr id="15437" name="Line 26"/>
              <p:cNvSpPr>
                <a:spLocks noChangeShapeType="1"/>
              </p:cNvSpPr>
              <p:nvPr/>
            </p:nvSpPr>
            <p:spPr bwMode="auto">
              <a:xfrm flipH="1">
                <a:off x="4759" y="1716"/>
                <a:ext cx="490" cy="0"/>
              </a:xfrm>
              <a:prstGeom prst="line">
                <a:avLst/>
              </a:prstGeom>
              <a:noFill/>
              <a:ln w="38100">
                <a:solidFill>
                  <a:schemeClr val="tx1"/>
                </a:solidFill>
                <a:round/>
              </a:ln>
            </p:spPr>
            <p:txBody>
              <a:bodyPr/>
              <a:lstStyle/>
              <a:p>
                <a:endParaRPr lang="zh-CN" altLang="en-US"/>
              </a:p>
            </p:txBody>
          </p:sp>
          <p:sp>
            <p:nvSpPr>
              <p:cNvPr id="15438" name="Line 27"/>
              <p:cNvSpPr>
                <a:spLocks noChangeShapeType="1"/>
              </p:cNvSpPr>
              <p:nvPr/>
            </p:nvSpPr>
            <p:spPr bwMode="auto">
              <a:xfrm flipH="1" flipV="1">
                <a:off x="4769" y="1284"/>
                <a:ext cx="0" cy="432"/>
              </a:xfrm>
              <a:prstGeom prst="line">
                <a:avLst/>
              </a:prstGeom>
              <a:noFill/>
              <a:ln w="38100">
                <a:solidFill>
                  <a:schemeClr val="tx1"/>
                </a:solidFill>
                <a:round/>
              </a:ln>
            </p:spPr>
            <p:txBody>
              <a:bodyPr/>
              <a:lstStyle/>
              <a:p>
                <a:endParaRPr lang="zh-CN" altLang="en-US"/>
              </a:p>
            </p:txBody>
          </p:sp>
          <p:sp>
            <p:nvSpPr>
              <p:cNvPr id="15439" name="Line 28"/>
              <p:cNvSpPr>
                <a:spLocks noChangeShapeType="1"/>
              </p:cNvSpPr>
              <p:nvPr/>
            </p:nvSpPr>
            <p:spPr bwMode="auto">
              <a:xfrm flipH="1" flipV="1">
                <a:off x="3486" y="1296"/>
                <a:ext cx="0" cy="432"/>
              </a:xfrm>
              <a:prstGeom prst="line">
                <a:avLst/>
              </a:prstGeom>
              <a:noFill/>
              <a:ln w="38100">
                <a:solidFill>
                  <a:schemeClr val="tx1"/>
                </a:solidFill>
                <a:round/>
              </a:ln>
            </p:spPr>
            <p:txBody>
              <a:bodyPr/>
              <a:lstStyle/>
              <a:p>
                <a:endParaRPr lang="zh-CN" altLang="en-US"/>
              </a:p>
            </p:txBody>
          </p:sp>
          <p:sp>
            <p:nvSpPr>
              <p:cNvPr id="15440" name="Line 29"/>
              <p:cNvSpPr>
                <a:spLocks noChangeShapeType="1"/>
              </p:cNvSpPr>
              <p:nvPr/>
            </p:nvSpPr>
            <p:spPr bwMode="auto">
              <a:xfrm flipV="1">
                <a:off x="4133" y="1296"/>
                <a:ext cx="0" cy="432"/>
              </a:xfrm>
              <a:prstGeom prst="line">
                <a:avLst/>
              </a:prstGeom>
              <a:noFill/>
              <a:ln w="38100">
                <a:solidFill>
                  <a:schemeClr val="tx1"/>
                </a:solidFill>
                <a:round/>
              </a:ln>
            </p:spPr>
            <p:txBody>
              <a:bodyPr/>
              <a:lstStyle/>
              <a:p>
                <a:endParaRPr lang="zh-CN" altLang="en-US"/>
              </a:p>
            </p:txBody>
          </p:sp>
          <p:sp>
            <p:nvSpPr>
              <p:cNvPr id="15441" name="Line 30"/>
              <p:cNvSpPr>
                <a:spLocks noChangeShapeType="1"/>
              </p:cNvSpPr>
              <p:nvPr/>
            </p:nvSpPr>
            <p:spPr bwMode="auto">
              <a:xfrm>
                <a:off x="2624" y="1716"/>
                <a:ext cx="240" cy="0"/>
              </a:xfrm>
              <a:prstGeom prst="line">
                <a:avLst/>
              </a:prstGeom>
              <a:noFill/>
              <a:ln w="38100">
                <a:solidFill>
                  <a:schemeClr val="tx1"/>
                </a:solidFill>
                <a:round/>
              </a:ln>
            </p:spPr>
            <p:txBody>
              <a:bodyPr/>
              <a:lstStyle/>
              <a:p>
                <a:endParaRPr lang="zh-CN" altLang="en-US"/>
              </a:p>
            </p:txBody>
          </p:sp>
          <p:sp>
            <p:nvSpPr>
              <p:cNvPr id="15442" name="Line 31"/>
              <p:cNvSpPr>
                <a:spLocks noChangeShapeType="1"/>
              </p:cNvSpPr>
              <p:nvPr/>
            </p:nvSpPr>
            <p:spPr bwMode="auto">
              <a:xfrm>
                <a:off x="2840" y="1287"/>
                <a:ext cx="656" cy="0"/>
              </a:xfrm>
              <a:prstGeom prst="line">
                <a:avLst/>
              </a:prstGeom>
              <a:noFill/>
              <a:ln w="38100">
                <a:solidFill>
                  <a:schemeClr val="tx1"/>
                </a:solidFill>
                <a:round/>
              </a:ln>
            </p:spPr>
            <p:txBody>
              <a:bodyPr/>
              <a:lstStyle/>
              <a:p>
                <a:endParaRPr lang="zh-CN" altLang="en-US"/>
              </a:p>
            </p:txBody>
          </p:sp>
          <p:sp>
            <p:nvSpPr>
              <p:cNvPr id="15443" name="Line 32"/>
              <p:cNvSpPr>
                <a:spLocks noChangeShapeType="1"/>
              </p:cNvSpPr>
              <p:nvPr/>
            </p:nvSpPr>
            <p:spPr bwMode="auto">
              <a:xfrm flipV="1">
                <a:off x="2852" y="1293"/>
                <a:ext cx="0" cy="432"/>
              </a:xfrm>
              <a:prstGeom prst="line">
                <a:avLst/>
              </a:prstGeom>
              <a:noFill/>
              <a:ln w="38100">
                <a:solidFill>
                  <a:schemeClr val="tx1"/>
                </a:solidFill>
                <a:round/>
              </a:ln>
            </p:spPr>
            <p:txBody>
              <a:bodyPr/>
              <a:lstStyle/>
              <a:p>
                <a:endParaRPr lang="zh-CN" altLang="en-US"/>
              </a:p>
            </p:txBody>
          </p:sp>
          <p:sp>
            <p:nvSpPr>
              <p:cNvPr id="15444" name="Line 33"/>
              <p:cNvSpPr>
                <a:spLocks noChangeShapeType="1"/>
              </p:cNvSpPr>
              <p:nvPr/>
            </p:nvSpPr>
            <p:spPr bwMode="auto">
              <a:xfrm flipH="1">
                <a:off x="2384" y="1716"/>
                <a:ext cx="288" cy="0"/>
              </a:xfrm>
              <a:prstGeom prst="line">
                <a:avLst/>
              </a:prstGeom>
              <a:noFill/>
              <a:ln w="38100">
                <a:solidFill>
                  <a:schemeClr val="tx1"/>
                </a:solidFill>
                <a:round/>
              </a:ln>
            </p:spPr>
            <p:txBody>
              <a:bodyPr/>
              <a:lstStyle/>
              <a:p>
                <a:endParaRPr lang="zh-CN" altLang="en-US"/>
              </a:p>
            </p:txBody>
          </p:sp>
          <p:sp>
            <p:nvSpPr>
              <p:cNvPr id="15445" name="Rectangle 34"/>
              <p:cNvSpPr>
                <a:spLocks noChangeArrowheads="1"/>
              </p:cNvSpPr>
              <p:nvPr/>
            </p:nvSpPr>
            <p:spPr bwMode="auto">
              <a:xfrm>
                <a:off x="2168" y="1923"/>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D</a:t>
                </a:r>
                <a:endParaRPr kumimoji="1" lang="en-US" altLang="zh-CN" sz="2400" b="1" i="1">
                  <a:latin typeface="Times New Roman" panose="02020603050405020304" pitchFamily="18" charset="0"/>
                </a:endParaRPr>
              </a:p>
            </p:txBody>
          </p:sp>
          <p:sp>
            <p:nvSpPr>
              <p:cNvPr id="15446" name="Rectangle 35"/>
              <p:cNvSpPr>
                <a:spLocks noChangeArrowheads="1"/>
              </p:cNvSpPr>
              <p:nvPr/>
            </p:nvSpPr>
            <p:spPr bwMode="auto">
              <a:xfrm>
                <a:off x="2104" y="1349"/>
                <a:ext cx="383"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EN</a:t>
                </a:r>
                <a:endParaRPr kumimoji="1" lang="en-US" altLang="zh-CN" sz="2400" b="1" baseline="-25000">
                  <a:latin typeface="Times New Roman" panose="02020603050405020304" pitchFamily="18" charset="0"/>
                </a:endParaRPr>
              </a:p>
            </p:txBody>
          </p:sp>
          <p:sp>
            <p:nvSpPr>
              <p:cNvPr id="15447" name="Line 36"/>
              <p:cNvSpPr>
                <a:spLocks noChangeShapeType="1"/>
              </p:cNvSpPr>
              <p:nvPr/>
            </p:nvSpPr>
            <p:spPr bwMode="auto">
              <a:xfrm>
                <a:off x="3476" y="1719"/>
                <a:ext cx="656" cy="0"/>
              </a:xfrm>
              <a:prstGeom prst="line">
                <a:avLst/>
              </a:prstGeom>
              <a:noFill/>
              <a:ln w="38100">
                <a:solidFill>
                  <a:schemeClr val="tx1"/>
                </a:solidFill>
                <a:round/>
              </a:ln>
            </p:spPr>
            <p:txBody>
              <a:bodyPr/>
              <a:lstStyle/>
              <a:p>
                <a:endParaRPr lang="zh-CN" altLang="en-US"/>
              </a:p>
            </p:txBody>
          </p:sp>
          <p:sp>
            <p:nvSpPr>
              <p:cNvPr id="15448" name="Line 37"/>
              <p:cNvSpPr>
                <a:spLocks noChangeShapeType="1"/>
              </p:cNvSpPr>
              <p:nvPr/>
            </p:nvSpPr>
            <p:spPr bwMode="auto">
              <a:xfrm>
                <a:off x="4124" y="1293"/>
                <a:ext cx="656" cy="0"/>
              </a:xfrm>
              <a:prstGeom prst="line">
                <a:avLst/>
              </a:prstGeom>
              <a:noFill/>
              <a:ln w="38100">
                <a:solidFill>
                  <a:schemeClr val="tx1"/>
                </a:solidFill>
                <a:round/>
              </a:ln>
            </p:spPr>
            <p:txBody>
              <a:bodyPr/>
              <a:lstStyle/>
              <a:p>
                <a:endParaRPr lang="zh-CN" altLang="en-US"/>
              </a:p>
            </p:txBody>
          </p:sp>
          <p:sp>
            <p:nvSpPr>
              <p:cNvPr id="15449" name="Line 38"/>
              <p:cNvSpPr>
                <a:spLocks noChangeShapeType="1"/>
              </p:cNvSpPr>
              <p:nvPr/>
            </p:nvSpPr>
            <p:spPr bwMode="auto">
              <a:xfrm flipV="1">
                <a:off x="4250" y="1856"/>
                <a:ext cx="0" cy="432"/>
              </a:xfrm>
              <a:prstGeom prst="line">
                <a:avLst/>
              </a:prstGeom>
              <a:noFill/>
              <a:ln w="38100">
                <a:solidFill>
                  <a:schemeClr val="tx1"/>
                </a:solidFill>
                <a:round/>
              </a:ln>
            </p:spPr>
            <p:txBody>
              <a:bodyPr/>
              <a:lstStyle/>
              <a:p>
                <a:endParaRPr lang="zh-CN" altLang="en-US"/>
              </a:p>
            </p:txBody>
          </p:sp>
          <p:sp>
            <p:nvSpPr>
              <p:cNvPr id="15450" name="Line 39"/>
              <p:cNvSpPr>
                <a:spLocks noChangeShapeType="1"/>
              </p:cNvSpPr>
              <p:nvPr/>
            </p:nvSpPr>
            <p:spPr bwMode="auto">
              <a:xfrm>
                <a:off x="4238" y="1856"/>
                <a:ext cx="354" cy="0"/>
              </a:xfrm>
              <a:prstGeom prst="line">
                <a:avLst/>
              </a:prstGeom>
              <a:noFill/>
              <a:ln w="38100">
                <a:solidFill>
                  <a:schemeClr val="tx1"/>
                </a:solidFill>
                <a:round/>
              </a:ln>
            </p:spPr>
            <p:txBody>
              <a:bodyPr/>
              <a:lstStyle/>
              <a:p>
                <a:endParaRPr lang="zh-CN" altLang="en-US"/>
              </a:p>
            </p:txBody>
          </p:sp>
          <p:sp>
            <p:nvSpPr>
              <p:cNvPr id="15451" name="Line 40"/>
              <p:cNvSpPr>
                <a:spLocks noChangeShapeType="1"/>
              </p:cNvSpPr>
              <p:nvPr/>
            </p:nvSpPr>
            <p:spPr bwMode="auto">
              <a:xfrm flipV="1">
                <a:off x="4592" y="1844"/>
                <a:ext cx="0" cy="444"/>
              </a:xfrm>
              <a:prstGeom prst="line">
                <a:avLst/>
              </a:prstGeom>
              <a:noFill/>
              <a:ln w="38100">
                <a:solidFill>
                  <a:schemeClr val="tx1"/>
                </a:solidFill>
                <a:round/>
              </a:ln>
            </p:spPr>
            <p:txBody>
              <a:bodyPr/>
              <a:lstStyle/>
              <a:p>
                <a:endParaRPr lang="zh-CN" altLang="en-US"/>
              </a:p>
            </p:txBody>
          </p:sp>
          <p:sp>
            <p:nvSpPr>
              <p:cNvPr id="15452" name="Line 41"/>
              <p:cNvSpPr>
                <a:spLocks noChangeShapeType="1"/>
              </p:cNvSpPr>
              <p:nvPr/>
            </p:nvSpPr>
            <p:spPr bwMode="auto">
              <a:xfrm>
                <a:off x="4586" y="2276"/>
                <a:ext cx="669" cy="0"/>
              </a:xfrm>
              <a:prstGeom prst="line">
                <a:avLst/>
              </a:prstGeom>
              <a:noFill/>
              <a:ln w="38100">
                <a:solidFill>
                  <a:schemeClr val="tx1"/>
                </a:solidFill>
                <a:round/>
              </a:ln>
            </p:spPr>
            <p:txBody>
              <a:bodyPr/>
              <a:lstStyle/>
              <a:p>
                <a:endParaRPr lang="zh-CN" altLang="en-US"/>
              </a:p>
            </p:txBody>
          </p:sp>
        </p:grpSp>
      </p:grpSp>
      <p:grpSp>
        <p:nvGrpSpPr>
          <p:cNvPr id="5" name="Group 42"/>
          <p:cNvGrpSpPr/>
          <p:nvPr/>
        </p:nvGrpSpPr>
        <p:grpSpPr bwMode="auto">
          <a:xfrm>
            <a:off x="4521200" y="2720975"/>
            <a:ext cx="3048000" cy="2616200"/>
            <a:chOff x="2848" y="1714"/>
            <a:chExt cx="1920" cy="1648"/>
          </a:xfrm>
        </p:grpSpPr>
        <p:sp>
          <p:nvSpPr>
            <p:cNvPr id="15417" name="Line 43"/>
            <p:cNvSpPr>
              <a:spLocks noChangeShapeType="1"/>
            </p:cNvSpPr>
            <p:nvPr/>
          </p:nvSpPr>
          <p:spPr bwMode="auto">
            <a:xfrm>
              <a:off x="2848" y="1722"/>
              <a:ext cx="0" cy="1640"/>
            </a:xfrm>
            <a:prstGeom prst="line">
              <a:avLst/>
            </a:prstGeom>
            <a:noFill/>
            <a:ln w="19050">
              <a:solidFill>
                <a:schemeClr val="tx1"/>
              </a:solidFill>
              <a:prstDash val="lgDash"/>
              <a:round/>
            </a:ln>
          </p:spPr>
          <p:txBody>
            <a:bodyPr>
              <a:spAutoFit/>
            </a:bodyPr>
            <a:lstStyle/>
            <a:p>
              <a:endParaRPr lang="zh-CN" altLang="en-US"/>
            </a:p>
          </p:txBody>
        </p:sp>
        <p:sp>
          <p:nvSpPr>
            <p:cNvPr id="15418" name="Line 44"/>
            <p:cNvSpPr>
              <a:spLocks noChangeShapeType="1"/>
            </p:cNvSpPr>
            <p:nvPr/>
          </p:nvSpPr>
          <p:spPr bwMode="auto">
            <a:xfrm>
              <a:off x="3484" y="1720"/>
              <a:ext cx="0" cy="1640"/>
            </a:xfrm>
            <a:prstGeom prst="line">
              <a:avLst/>
            </a:prstGeom>
            <a:noFill/>
            <a:ln w="19050">
              <a:solidFill>
                <a:schemeClr val="tx1"/>
              </a:solidFill>
              <a:prstDash val="lgDash"/>
              <a:round/>
            </a:ln>
          </p:spPr>
          <p:txBody>
            <a:bodyPr>
              <a:spAutoFit/>
            </a:bodyPr>
            <a:lstStyle/>
            <a:p>
              <a:endParaRPr lang="zh-CN" altLang="en-US"/>
            </a:p>
          </p:txBody>
        </p:sp>
        <p:sp>
          <p:nvSpPr>
            <p:cNvPr id="15419" name="Line 45"/>
            <p:cNvSpPr>
              <a:spLocks noChangeShapeType="1"/>
            </p:cNvSpPr>
            <p:nvPr/>
          </p:nvSpPr>
          <p:spPr bwMode="auto">
            <a:xfrm>
              <a:off x="2994" y="2278"/>
              <a:ext cx="0" cy="1084"/>
            </a:xfrm>
            <a:prstGeom prst="line">
              <a:avLst/>
            </a:prstGeom>
            <a:noFill/>
            <a:ln w="19050">
              <a:solidFill>
                <a:schemeClr val="tx1"/>
              </a:solidFill>
              <a:prstDash val="lgDash"/>
              <a:round/>
            </a:ln>
          </p:spPr>
          <p:txBody>
            <a:bodyPr>
              <a:spAutoFit/>
            </a:bodyPr>
            <a:lstStyle/>
            <a:p>
              <a:endParaRPr lang="zh-CN" altLang="en-US"/>
            </a:p>
          </p:txBody>
        </p:sp>
        <p:sp>
          <p:nvSpPr>
            <p:cNvPr id="15420" name="Line 46"/>
            <p:cNvSpPr>
              <a:spLocks noChangeShapeType="1"/>
            </p:cNvSpPr>
            <p:nvPr/>
          </p:nvSpPr>
          <p:spPr bwMode="auto">
            <a:xfrm>
              <a:off x="3354" y="2276"/>
              <a:ext cx="0" cy="1084"/>
            </a:xfrm>
            <a:prstGeom prst="line">
              <a:avLst/>
            </a:prstGeom>
            <a:noFill/>
            <a:ln w="19050">
              <a:solidFill>
                <a:schemeClr val="tx1"/>
              </a:solidFill>
              <a:prstDash val="lgDash"/>
              <a:round/>
            </a:ln>
          </p:spPr>
          <p:txBody>
            <a:bodyPr>
              <a:spAutoFit/>
            </a:bodyPr>
            <a:lstStyle/>
            <a:p>
              <a:endParaRPr lang="zh-CN" altLang="en-US"/>
            </a:p>
          </p:txBody>
        </p:sp>
        <p:sp>
          <p:nvSpPr>
            <p:cNvPr id="15421" name="Line 47"/>
            <p:cNvSpPr>
              <a:spLocks noChangeShapeType="1"/>
            </p:cNvSpPr>
            <p:nvPr/>
          </p:nvSpPr>
          <p:spPr bwMode="auto">
            <a:xfrm>
              <a:off x="4132" y="1720"/>
              <a:ext cx="0" cy="1640"/>
            </a:xfrm>
            <a:prstGeom prst="line">
              <a:avLst/>
            </a:prstGeom>
            <a:noFill/>
            <a:ln w="19050">
              <a:solidFill>
                <a:schemeClr val="tx1"/>
              </a:solidFill>
              <a:prstDash val="lgDash"/>
              <a:round/>
            </a:ln>
          </p:spPr>
          <p:txBody>
            <a:bodyPr>
              <a:spAutoFit/>
            </a:bodyPr>
            <a:lstStyle/>
            <a:p>
              <a:endParaRPr lang="zh-CN" altLang="en-US"/>
            </a:p>
          </p:txBody>
        </p:sp>
        <p:sp>
          <p:nvSpPr>
            <p:cNvPr id="15422" name="Line 48"/>
            <p:cNvSpPr>
              <a:spLocks noChangeShapeType="1"/>
            </p:cNvSpPr>
            <p:nvPr/>
          </p:nvSpPr>
          <p:spPr bwMode="auto">
            <a:xfrm>
              <a:off x="4768" y="1714"/>
              <a:ext cx="0" cy="1640"/>
            </a:xfrm>
            <a:prstGeom prst="line">
              <a:avLst/>
            </a:prstGeom>
            <a:noFill/>
            <a:ln w="19050">
              <a:solidFill>
                <a:schemeClr val="tx1"/>
              </a:solidFill>
              <a:prstDash val="lgDash"/>
              <a:round/>
            </a:ln>
          </p:spPr>
          <p:txBody>
            <a:bodyPr>
              <a:spAutoFit/>
            </a:bodyPr>
            <a:lstStyle/>
            <a:p>
              <a:endParaRPr lang="zh-CN" altLang="en-US"/>
            </a:p>
          </p:txBody>
        </p:sp>
        <p:sp>
          <p:nvSpPr>
            <p:cNvPr id="15423" name="Line 49"/>
            <p:cNvSpPr>
              <a:spLocks noChangeShapeType="1"/>
            </p:cNvSpPr>
            <p:nvPr/>
          </p:nvSpPr>
          <p:spPr bwMode="auto">
            <a:xfrm>
              <a:off x="4590" y="2274"/>
              <a:ext cx="0" cy="1084"/>
            </a:xfrm>
            <a:prstGeom prst="line">
              <a:avLst/>
            </a:prstGeom>
            <a:noFill/>
            <a:ln w="19050">
              <a:solidFill>
                <a:schemeClr val="tx1"/>
              </a:solidFill>
              <a:prstDash val="lgDash"/>
              <a:round/>
            </a:ln>
          </p:spPr>
          <p:txBody>
            <a:bodyPr>
              <a:spAutoFit/>
            </a:bodyPr>
            <a:lstStyle/>
            <a:p>
              <a:endParaRPr lang="zh-CN" altLang="en-US"/>
            </a:p>
          </p:txBody>
        </p:sp>
        <p:sp>
          <p:nvSpPr>
            <p:cNvPr id="15424" name="Line 50"/>
            <p:cNvSpPr>
              <a:spLocks noChangeShapeType="1"/>
            </p:cNvSpPr>
            <p:nvPr/>
          </p:nvSpPr>
          <p:spPr bwMode="auto">
            <a:xfrm>
              <a:off x="4248" y="2274"/>
              <a:ext cx="0" cy="1084"/>
            </a:xfrm>
            <a:prstGeom prst="line">
              <a:avLst/>
            </a:prstGeom>
            <a:noFill/>
            <a:ln w="19050">
              <a:solidFill>
                <a:schemeClr val="tx1"/>
              </a:solidFill>
              <a:prstDash val="lgDash"/>
              <a:round/>
            </a:ln>
          </p:spPr>
          <p:txBody>
            <a:bodyPr>
              <a:spAutoFit/>
            </a:bodyPr>
            <a:lstStyle/>
            <a:p>
              <a:endParaRPr lang="zh-CN" altLang="en-US"/>
            </a:p>
          </p:txBody>
        </p:sp>
      </p:grpSp>
      <p:sp>
        <p:nvSpPr>
          <p:cNvPr id="65587" name="Rectangle 51"/>
          <p:cNvSpPr>
            <a:spLocks noChangeArrowheads="1"/>
          </p:cNvSpPr>
          <p:nvPr/>
        </p:nvSpPr>
        <p:spPr bwMode="auto">
          <a:xfrm>
            <a:off x="4527550" y="2965450"/>
            <a:ext cx="209550" cy="666750"/>
          </a:xfrm>
          <a:prstGeom prst="rect">
            <a:avLst/>
          </a:prstGeom>
          <a:solidFill>
            <a:srgbClr val="00CC00">
              <a:alpha val="50195"/>
            </a:srgbClr>
          </a:solidFill>
          <a:ln w="9525">
            <a:noFill/>
            <a:miter lim="800000"/>
          </a:ln>
        </p:spPr>
        <p:txBody>
          <a:bodyPr anchor="ctr">
            <a:spAutoFit/>
          </a:bodyPr>
          <a:lstStyle/>
          <a:p>
            <a:endParaRPr lang="zh-CN" altLang="en-US"/>
          </a:p>
        </p:txBody>
      </p:sp>
      <p:grpSp>
        <p:nvGrpSpPr>
          <p:cNvPr id="6" name="Group 52"/>
          <p:cNvGrpSpPr/>
          <p:nvPr/>
        </p:nvGrpSpPr>
        <p:grpSpPr bwMode="auto">
          <a:xfrm>
            <a:off x="3381375" y="4767263"/>
            <a:ext cx="1135063" cy="547687"/>
            <a:chOff x="2794" y="2715"/>
            <a:chExt cx="731" cy="345"/>
          </a:xfrm>
        </p:grpSpPr>
        <p:sp>
          <p:nvSpPr>
            <p:cNvPr id="15415" name="Line 53"/>
            <p:cNvSpPr>
              <a:spLocks noChangeShapeType="1"/>
            </p:cNvSpPr>
            <p:nvPr/>
          </p:nvSpPr>
          <p:spPr bwMode="auto">
            <a:xfrm flipH="1">
              <a:off x="3048" y="3060"/>
              <a:ext cx="477" cy="0"/>
            </a:xfrm>
            <a:prstGeom prst="line">
              <a:avLst/>
            </a:prstGeom>
            <a:noFill/>
            <a:ln w="38100">
              <a:solidFill>
                <a:schemeClr val="tx1"/>
              </a:solidFill>
              <a:round/>
            </a:ln>
          </p:spPr>
          <p:txBody>
            <a:bodyPr/>
            <a:lstStyle/>
            <a:p>
              <a:endParaRPr lang="zh-CN" altLang="en-US"/>
            </a:p>
          </p:txBody>
        </p:sp>
        <p:sp>
          <p:nvSpPr>
            <p:cNvPr id="15416" name="Rectangle 54"/>
            <p:cNvSpPr>
              <a:spLocks noChangeArrowheads="1"/>
            </p:cNvSpPr>
            <p:nvPr/>
          </p:nvSpPr>
          <p:spPr bwMode="auto">
            <a:xfrm>
              <a:off x="2794" y="2715"/>
              <a:ext cx="261"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grpSp>
      <p:sp>
        <p:nvSpPr>
          <p:cNvPr id="65591" name="Line 55"/>
          <p:cNvSpPr>
            <a:spLocks noChangeShapeType="1"/>
          </p:cNvSpPr>
          <p:nvPr/>
        </p:nvSpPr>
        <p:spPr bwMode="auto">
          <a:xfrm flipH="1">
            <a:off x="5522913" y="4657725"/>
            <a:ext cx="1047750" cy="0"/>
          </a:xfrm>
          <a:prstGeom prst="line">
            <a:avLst/>
          </a:prstGeom>
          <a:noFill/>
          <a:ln w="38100">
            <a:solidFill>
              <a:schemeClr val="tx1"/>
            </a:solidFill>
            <a:round/>
          </a:ln>
        </p:spPr>
        <p:txBody>
          <a:bodyPr/>
          <a:lstStyle/>
          <a:p>
            <a:endParaRPr lang="zh-CN" altLang="en-US"/>
          </a:p>
        </p:txBody>
      </p:sp>
      <p:sp>
        <p:nvSpPr>
          <p:cNvPr id="65592" name="Line 56"/>
          <p:cNvSpPr>
            <a:spLocks noChangeShapeType="1"/>
          </p:cNvSpPr>
          <p:nvPr/>
        </p:nvSpPr>
        <p:spPr bwMode="auto">
          <a:xfrm flipH="1">
            <a:off x="7580313" y="5314950"/>
            <a:ext cx="762000" cy="0"/>
          </a:xfrm>
          <a:prstGeom prst="line">
            <a:avLst/>
          </a:prstGeom>
          <a:noFill/>
          <a:ln w="38100">
            <a:solidFill>
              <a:schemeClr val="tx1"/>
            </a:solidFill>
            <a:round/>
          </a:ln>
        </p:spPr>
        <p:txBody>
          <a:bodyPr/>
          <a:lstStyle/>
          <a:p>
            <a:endParaRPr lang="zh-CN" altLang="en-US"/>
          </a:p>
        </p:txBody>
      </p:sp>
      <p:grpSp>
        <p:nvGrpSpPr>
          <p:cNvPr id="7" name="Group 57"/>
          <p:cNvGrpSpPr/>
          <p:nvPr/>
        </p:nvGrpSpPr>
        <p:grpSpPr bwMode="auto">
          <a:xfrm>
            <a:off x="6719888" y="4629150"/>
            <a:ext cx="561975" cy="685800"/>
            <a:chOff x="5049" y="2620"/>
            <a:chExt cx="228" cy="432"/>
          </a:xfrm>
        </p:grpSpPr>
        <p:sp>
          <p:nvSpPr>
            <p:cNvPr id="15413" name="Line 58"/>
            <p:cNvSpPr>
              <a:spLocks noChangeShapeType="1"/>
            </p:cNvSpPr>
            <p:nvPr/>
          </p:nvSpPr>
          <p:spPr bwMode="auto">
            <a:xfrm flipH="1">
              <a:off x="5049" y="2632"/>
              <a:ext cx="228" cy="0"/>
            </a:xfrm>
            <a:prstGeom prst="line">
              <a:avLst/>
            </a:prstGeom>
            <a:noFill/>
            <a:ln w="38100">
              <a:solidFill>
                <a:schemeClr val="tx1"/>
              </a:solidFill>
              <a:round/>
            </a:ln>
          </p:spPr>
          <p:txBody>
            <a:bodyPr/>
            <a:lstStyle/>
            <a:p>
              <a:endParaRPr lang="zh-CN" altLang="en-US"/>
            </a:p>
          </p:txBody>
        </p:sp>
        <p:sp>
          <p:nvSpPr>
            <p:cNvPr id="15414" name="Line 59"/>
            <p:cNvSpPr>
              <a:spLocks noChangeShapeType="1"/>
            </p:cNvSpPr>
            <p:nvPr/>
          </p:nvSpPr>
          <p:spPr bwMode="auto">
            <a:xfrm flipH="1" flipV="1">
              <a:off x="5058" y="2620"/>
              <a:ext cx="0" cy="432"/>
            </a:xfrm>
            <a:prstGeom prst="line">
              <a:avLst/>
            </a:prstGeom>
            <a:noFill/>
            <a:ln w="38100">
              <a:solidFill>
                <a:schemeClr val="tx1"/>
              </a:solidFill>
              <a:round/>
            </a:ln>
          </p:spPr>
          <p:txBody>
            <a:bodyPr/>
            <a:lstStyle/>
            <a:p>
              <a:endParaRPr lang="zh-CN" altLang="en-US"/>
            </a:p>
          </p:txBody>
        </p:sp>
      </p:grpSp>
      <p:grpSp>
        <p:nvGrpSpPr>
          <p:cNvPr id="8" name="Group 60"/>
          <p:cNvGrpSpPr/>
          <p:nvPr/>
        </p:nvGrpSpPr>
        <p:grpSpPr bwMode="auto">
          <a:xfrm>
            <a:off x="6551613" y="4652963"/>
            <a:ext cx="204787" cy="685800"/>
            <a:chOff x="4443" y="2629"/>
            <a:chExt cx="477" cy="432"/>
          </a:xfrm>
        </p:grpSpPr>
        <p:sp>
          <p:nvSpPr>
            <p:cNvPr id="15411" name="Line 61"/>
            <p:cNvSpPr>
              <a:spLocks noChangeShapeType="1"/>
            </p:cNvSpPr>
            <p:nvPr/>
          </p:nvSpPr>
          <p:spPr bwMode="auto">
            <a:xfrm flipH="1">
              <a:off x="4443" y="3052"/>
              <a:ext cx="477" cy="0"/>
            </a:xfrm>
            <a:prstGeom prst="line">
              <a:avLst/>
            </a:prstGeom>
            <a:noFill/>
            <a:ln w="38100">
              <a:solidFill>
                <a:schemeClr val="tx1"/>
              </a:solidFill>
              <a:round/>
            </a:ln>
          </p:spPr>
          <p:txBody>
            <a:bodyPr/>
            <a:lstStyle/>
            <a:p>
              <a:endParaRPr lang="zh-CN" altLang="en-US"/>
            </a:p>
          </p:txBody>
        </p:sp>
        <p:sp>
          <p:nvSpPr>
            <p:cNvPr id="15412" name="Line 62"/>
            <p:cNvSpPr>
              <a:spLocks noChangeShapeType="1"/>
            </p:cNvSpPr>
            <p:nvPr/>
          </p:nvSpPr>
          <p:spPr bwMode="auto">
            <a:xfrm flipH="1" flipV="1">
              <a:off x="4449" y="2629"/>
              <a:ext cx="0" cy="432"/>
            </a:xfrm>
            <a:prstGeom prst="line">
              <a:avLst/>
            </a:prstGeom>
            <a:noFill/>
            <a:ln w="38100">
              <a:solidFill>
                <a:schemeClr val="tx1"/>
              </a:solidFill>
              <a:round/>
            </a:ln>
          </p:spPr>
          <p:txBody>
            <a:bodyPr/>
            <a:lstStyle/>
            <a:p>
              <a:endParaRPr lang="zh-CN" altLang="en-US"/>
            </a:p>
          </p:txBody>
        </p:sp>
      </p:grpSp>
      <p:grpSp>
        <p:nvGrpSpPr>
          <p:cNvPr id="9" name="Group 63"/>
          <p:cNvGrpSpPr/>
          <p:nvPr/>
        </p:nvGrpSpPr>
        <p:grpSpPr bwMode="auto">
          <a:xfrm>
            <a:off x="4513263" y="4638675"/>
            <a:ext cx="257175" cy="685800"/>
            <a:chOff x="4113" y="2632"/>
            <a:chExt cx="240" cy="432"/>
          </a:xfrm>
        </p:grpSpPr>
        <p:sp>
          <p:nvSpPr>
            <p:cNvPr id="15409" name="Line 64"/>
            <p:cNvSpPr>
              <a:spLocks noChangeShapeType="1"/>
            </p:cNvSpPr>
            <p:nvPr/>
          </p:nvSpPr>
          <p:spPr bwMode="auto">
            <a:xfrm flipH="1">
              <a:off x="4113" y="2632"/>
              <a:ext cx="240" cy="0"/>
            </a:xfrm>
            <a:prstGeom prst="line">
              <a:avLst/>
            </a:prstGeom>
            <a:noFill/>
            <a:ln w="38100">
              <a:solidFill>
                <a:schemeClr val="tx1"/>
              </a:solidFill>
              <a:round/>
            </a:ln>
          </p:spPr>
          <p:txBody>
            <a:bodyPr/>
            <a:lstStyle/>
            <a:p>
              <a:endParaRPr lang="zh-CN" altLang="en-US"/>
            </a:p>
          </p:txBody>
        </p:sp>
        <p:sp>
          <p:nvSpPr>
            <p:cNvPr id="15410" name="Line 65"/>
            <p:cNvSpPr>
              <a:spLocks noChangeShapeType="1"/>
            </p:cNvSpPr>
            <p:nvPr/>
          </p:nvSpPr>
          <p:spPr bwMode="auto">
            <a:xfrm flipH="1" flipV="1">
              <a:off x="4125" y="2632"/>
              <a:ext cx="0" cy="432"/>
            </a:xfrm>
            <a:prstGeom prst="line">
              <a:avLst/>
            </a:prstGeom>
            <a:noFill/>
            <a:ln w="38100">
              <a:solidFill>
                <a:schemeClr val="tx1"/>
              </a:solidFill>
              <a:round/>
            </a:ln>
          </p:spPr>
          <p:txBody>
            <a:bodyPr/>
            <a:lstStyle/>
            <a:p>
              <a:endParaRPr lang="zh-CN" altLang="en-US"/>
            </a:p>
          </p:txBody>
        </p:sp>
      </p:grpSp>
      <p:grpSp>
        <p:nvGrpSpPr>
          <p:cNvPr id="10" name="Group 66"/>
          <p:cNvGrpSpPr/>
          <p:nvPr/>
        </p:nvGrpSpPr>
        <p:grpSpPr bwMode="auto">
          <a:xfrm>
            <a:off x="3059113" y="1341438"/>
            <a:ext cx="4102100" cy="1358900"/>
            <a:chOff x="1944" y="856"/>
            <a:chExt cx="2512" cy="856"/>
          </a:xfrm>
        </p:grpSpPr>
        <p:sp>
          <p:nvSpPr>
            <p:cNvPr id="15407" name="Rectangle 67"/>
            <p:cNvSpPr>
              <a:spLocks noChangeArrowheads="1"/>
            </p:cNvSpPr>
            <p:nvPr/>
          </p:nvSpPr>
          <p:spPr bwMode="auto">
            <a:xfrm>
              <a:off x="2380" y="1288"/>
              <a:ext cx="472" cy="424"/>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15408" name="AutoShape 68"/>
            <p:cNvSpPr>
              <a:spLocks noChangeArrowheads="1"/>
            </p:cNvSpPr>
            <p:nvPr/>
          </p:nvSpPr>
          <p:spPr bwMode="auto">
            <a:xfrm>
              <a:off x="1944" y="856"/>
              <a:ext cx="2512" cy="240"/>
            </a:xfrm>
            <a:prstGeom prst="wedgeRectCallout">
              <a:avLst>
                <a:gd name="adj1" fmla="val -23727"/>
                <a:gd name="adj2" fmla="val 118750"/>
              </a:avLst>
            </a:prstGeom>
            <a:solidFill>
              <a:srgbClr val="CCCCFF"/>
            </a:solidFill>
            <a:ln w="9525">
              <a:solidFill>
                <a:srgbClr val="FF3300"/>
              </a:solidFill>
              <a:miter lim="800000"/>
            </a:ln>
          </p:spPr>
          <p:txBody>
            <a:bodyPr lIns="72000" tIns="0" rIns="72000" bIns="0"/>
            <a:lstStyle/>
            <a:p>
              <a:r>
                <a:rPr kumimoji="1" lang="en-US" altLang="zh-CN" sz="2400" b="1" i="1">
                  <a:latin typeface="Times New Roman" panose="02020603050405020304" pitchFamily="18" charset="0"/>
                </a:rPr>
                <a:t>EN</a:t>
              </a:r>
              <a:r>
                <a:rPr kumimoji="1" lang="en-US" altLang="zh-CN" sz="2400" b="1" i="1" baseline="-25000">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baseline="-25000">
                  <a:latin typeface="Times New Roman" panose="02020603050405020304" pitchFamily="18" charset="0"/>
                </a:rPr>
                <a:t> </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D</a:t>
              </a:r>
              <a:r>
                <a:rPr kumimoji="1" lang="zh-CN" altLang="en-US" sz="2400" b="1">
                  <a:latin typeface="Times New Roman" panose="02020603050405020304" pitchFamily="18" charset="0"/>
                </a:rPr>
                <a:t>锁存器状态不变</a:t>
              </a:r>
              <a:endParaRPr kumimoji="1" lang="zh-CN" altLang="en-US" sz="2400" b="1">
                <a:latin typeface="Times New Roman" panose="02020603050405020304" pitchFamily="18" charset="0"/>
              </a:endParaRPr>
            </a:p>
          </p:txBody>
        </p:sp>
      </p:grpSp>
      <p:grpSp>
        <p:nvGrpSpPr>
          <p:cNvPr id="11" name="Group 71"/>
          <p:cNvGrpSpPr/>
          <p:nvPr/>
        </p:nvGrpSpPr>
        <p:grpSpPr bwMode="auto">
          <a:xfrm>
            <a:off x="4178300" y="1095375"/>
            <a:ext cx="2832100" cy="1631950"/>
            <a:chOff x="2656" y="696"/>
            <a:chExt cx="1688" cy="1028"/>
          </a:xfrm>
        </p:grpSpPr>
        <p:sp>
          <p:nvSpPr>
            <p:cNvPr id="15405" name="Rectangle 72"/>
            <p:cNvSpPr>
              <a:spLocks noChangeArrowheads="1"/>
            </p:cNvSpPr>
            <p:nvPr/>
          </p:nvSpPr>
          <p:spPr bwMode="auto">
            <a:xfrm>
              <a:off x="2864" y="1300"/>
              <a:ext cx="618" cy="424"/>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15406" name="AutoShape 73"/>
            <p:cNvSpPr>
              <a:spLocks noChangeArrowheads="1"/>
            </p:cNvSpPr>
            <p:nvPr/>
          </p:nvSpPr>
          <p:spPr bwMode="auto">
            <a:xfrm>
              <a:off x="2656" y="696"/>
              <a:ext cx="1688" cy="448"/>
            </a:xfrm>
            <a:prstGeom prst="wedgeRectCallout">
              <a:avLst>
                <a:gd name="adj1" fmla="val -20852"/>
                <a:gd name="adj2" fmla="val 76116"/>
              </a:avLst>
            </a:prstGeom>
            <a:solidFill>
              <a:srgbClr val="CCCCFF"/>
            </a:solidFill>
            <a:ln w="9525">
              <a:solidFill>
                <a:srgbClr val="00CC00"/>
              </a:solidFill>
              <a:miter lim="800000"/>
            </a:ln>
          </p:spPr>
          <p:txBody>
            <a:bodyPr lIns="72000" tIns="0" rIns="72000" bIns="0"/>
            <a:lstStyle/>
            <a:p>
              <a:r>
                <a:rPr kumimoji="1" lang="en-US" altLang="zh-CN" sz="2400" b="1" i="1">
                  <a:latin typeface="Times New Roman" panose="02020603050405020304" pitchFamily="18" charset="0"/>
                </a:rPr>
                <a:t>EN</a:t>
              </a:r>
              <a:r>
                <a:rPr kumimoji="1" lang="en-US" altLang="zh-CN" sz="2400" b="1" i="1" baseline="-25000">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baseline="-25000">
                  <a:latin typeface="Times New Roman" panose="02020603050405020304" pitchFamily="18" charset="0"/>
                </a:rPr>
                <a:t> </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i="1" baseline="-25000">
                  <a:latin typeface="Times New Roman" panose="02020603050405020304" pitchFamily="18" charset="0"/>
                </a:rPr>
                <a:t> </a:t>
              </a:r>
              <a:r>
                <a:rPr kumimoji="1" lang="zh-CN" altLang="en-US" sz="2400" b="1">
                  <a:latin typeface="Times New Roman" panose="02020603050405020304" pitchFamily="18" charset="0"/>
                </a:rPr>
                <a:t>锁存器次态跟随</a:t>
              </a:r>
              <a:r>
                <a:rPr kumimoji="1" lang="zh-CN" altLang="en-US" sz="2400" b="1" baseline="-25000">
                  <a:latin typeface="Times New Roman" panose="02020603050405020304" pitchFamily="18" charset="0"/>
                </a:rPr>
                <a:t> </a:t>
              </a:r>
              <a:r>
                <a:rPr kumimoji="1" lang="en-US" altLang="zh-CN" sz="2400" b="1" i="1">
                  <a:latin typeface="Times New Roman" panose="02020603050405020304" pitchFamily="18" charset="0"/>
                </a:rPr>
                <a:t>D</a:t>
              </a:r>
              <a:r>
                <a:rPr kumimoji="1" lang="en-US" altLang="zh-CN" sz="2400" b="1" i="1" baseline="-25000">
                  <a:latin typeface="Times New Roman" panose="02020603050405020304" pitchFamily="18" charset="0"/>
                </a:rPr>
                <a:t> </a:t>
              </a:r>
              <a:r>
                <a:rPr kumimoji="1" lang="zh-CN" altLang="en-US" sz="2400" b="1">
                  <a:latin typeface="Times New Roman" panose="02020603050405020304" pitchFamily="18" charset="0"/>
                </a:rPr>
                <a:t>信号</a:t>
              </a:r>
              <a:endParaRPr kumimoji="1" lang="zh-CN" altLang="en-US" sz="2400" b="1">
                <a:latin typeface="Times New Roman" panose="02020603050405020304" pitchFamily="18" charset="0"/>
              </a:endParaRPr>
            </a:p>
          </p:txBody>
        </p:sp>
      </p:grpSp>
      <p:grpSp>
        <p:nvGrpSpPr>
          <p:cNvPr id="12" name="Group 74"/>
          <p:cNvGrpSpPr/>
          <p:nvPr/>
        </p:nvGrpSpPr>
        <p:grpSpPr bwMode="auto">
          <a:xfrm>
            <a:off x="4741863" y="4652963"/>
            <a:ext cx="595312" cy="685800"/>
            <a:chOff x="4443" y="2629"/>
            <a:chExt cx="477" cy="432"/>
          </a:xfrm>
        </p:grpSpPr>
        <p:sp>
          <p:nvSpPr>
            <p:cNvPr id="15403" name="Line 75"/>
            <p:cNvSpPr>
              <a:spLocks noChangeShapeType="1"/>
            </p:cNvSpPr>
            <p:nvPr/>
          </p:nvSpPr>
          <p:spPr bwMode="auto">
            <a:xfrm flipH="1">
              <a:off x="4443" y="3052"/>
              <a:ext cx="477" cy="0"/>
            </a:xfrm>
            <a:prstGeom prst="line">
              <a:avLst/>
            </a:prstGeom>
            <a:noFill/>
            <a:ln w="38100">
              <a:solidFill>
                <a:schemeClr val="tx1"/>
              </a:solidFill>
              <a:round/>
            </a:ln>
          </p:spPr>
          <p:txBody>
            <a:bodyPr/>
            <a:lstStyle/>
            <a:p>
              <a:endParaRPr lang="zh-CN" altLang="en-US"/>
            </a:p>
          </p:txBody>
        </p:sp>
        <p:sp>
          <p:nvSpPr>
            <p:cNvPr id="15404" name="Line 76"/>
            <p:cNvSpPr>
              <a:spLocks noChangeShapeType="1"/>
            </p:cNvSpPr>
            <p:nvPr/>
          </p:nvSpPr>
          <p:spPr bwMode="auto">
            <a:xfrm flipH="1" flipV="1">
              <a:off x="4449" y="2629"/>
              <a:ext cx="0" cy="432"/>
            </a:xfrm>
            <a:prstGeom prst="line">
              <a:avLst/>
            </a:prstGeom>
            <a:noFill/>
            <a:ln w="38100">
              <a:solidFill>
                <a:schemeClr val="tx1"/>
              </a:solidFill>
              <a:round/>
            </a:ln>
          </p:spPr>
          <p:txBody>
            <a:bodyPr/>
            <a:lstStyle/>
            <a:p>
              <a:endParaRPr lang="zh-CN" altLang="en-US"/>
            </a:p>
          </p:txBody>
        </p:sp>
      </p:grpSp>
      <p:sp>
        <p:nvSpPr>
          <p:cNvPr id="65613" name="Rectangle 77"/>
          <p:cNvSpPr>
            <a:spLocks noChangeArrowheads="1"/>
          </p:cNvSpPr>
          <p:nvPr/>
        </p:nvSpPr>
        <p:spPr bwMode="auto">
          <a:xfrm>
            <a:off x="4765675" y="2936875"/>
            <a:ext cx="542925" cy="666750"/>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65614" name="Rectangle 78"/>
          <p:cNvSpPr>
            <a:spLocks noChangeArrowheads="1"/>
          </p:cNvSpPr>
          <p:nvPr/>
        </p:nvSpPr>
        <p:spPr bwMode="auto">
          <a:xfrm>
            <a:off x="5346700" y="2965450"/>
            <a:ext cx="190500" cy="666750"/>
          </a:xfrm>
          <a:prstGeom prst="rect">
            <a:avLst/>
          </a:prstGeom>
          <a:solidFill>
            <a:srgbClr val="00CC00">
              <a:alpha val="50195"/>
            </a:srgbClr>
          </a:solidFill>
          <a:ln w="9525">
            <a:noFill/>
            <a:miter lim="800000"/>
          </a:ln>
        </p:spPr>
        <p:txBody>
          <a:bodyPr anchor="ctr">
            <a:spAutoFit/>
          </a:bodyPr>
          <a:lstStyle/>
          <a:p>
            <a:endParaRPr lang="zh-CN" altLang="en-US"/>
          </a:p>
        </p:txBody>
      </p:sp>
      <p:grpSp>
        <p:nvGrpSpPr>
          <p:cNvPr id="13" name="Group 79"/>
          <p:cNvGrpSpPr/>
          <p:nvPr/>
        </p:nvGrpSpPr>
        <p:grpSpPr bwMode="auto">
          <a:xfrm>
            <a:off x="5310188" y="4657725"/>
            <a:ext cx="209550" cy="685800"/>
            <a:chOff x="4113" y="2632"/>
            <a:chExt cx="240" cy="432"/>
          </a:xfrm>
        </p:grpSpPr>
        <p:sp>
          <p:nvSpPr>
            <p:cNvPr id="15401" name="Line 80"/>
            <p:cNvSpPr>
              <a:spLocks noChangeShapeType="1"/>
            </p:cNvSpPr>
            <p:nvPr/>
          </p:nvSpPr>
          <p:spPr bwMode="auto">
            <a:xfrm flipH="1">
              <a:off x="4113" y="2632"/>
              <a:ext cx="240" cy="0"/>
            </a:xfrm>
            <a:prstGeom prst="line">
              <a:avLst/>
            </a:prstGeom>
            <a:noFill/>
            <a:ln w="38100">
              <a:solidFill>
                <a:schemeClr val="tx1"/>
              </a:solidFill>
              <a:round/>
            </a:ln>
          </p:spPr>
          <p:txBody>
            <a:bodyPr/>
            <a:lstStyle/>
            <a:p>
              <a:endParaRPr lang="zh-CN" altLang="en-US"/>
            </a:p>
          </p:txBody>
        </p:sp>
        <p:sp>
          <p:nvSpPr>
            <p:cNvPr id="15402" name="Line 81"/>
            <p:cNvSpPr>
              <a:spLocks noChangeShapeType="1"/>
            </p:cNvSpPr>
            <p:nvPr/>
          </p:nvSpPr>
          <p:spPr bwMode="auto">
            <a:xfrm flipH="1" flipV="1">
              <a:off x="4125" y="2632"/>
              <a:ext cx="0" cy="432"/>
            </a:xfrm>
            <a:prstGeom prst="line">
              <a:avLst/>
            </a:prstGeom>
            <a:noFill/>
            <a:ln w="38100">
              <a:solidFill>
                <a:schemeClr val="tx1"/>
              </a:solidFill>
              <a:round/>
            </a:ln>
          </p:spPr>
          <p:txBody>
            <a:bodyPr/>
            <a:lstStyle/>
            <a:p>
              <a:endParaRPr lang="zh-CN" altLang="en-US"/>
            </a:p>
          </p:txBody>
        </p:sp>
      </p:grpSp>
      <p:sp>
        <p:nvSpPr>
          <p:cNvPr id="65618" name="Rectangle 82"/>
          <p:cNvSpPr>
            <a:spLocks noChangeArrowheads="1"/>
          </p:cNvSpPr>
          <p:nvPr/>
        </p:nvSpPr>
        <p:spPr bwMode="auto">
          <a:xfrm>
            <a:off x="5556250" y="2041525"/>
            <a:ext cx="990600" cy="666750"/>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65619" name="Rectangle 83"/>
          <p:cNvSpPr>
            <a:spLocks noChangeArrowheads="1"/>
          </p:cNvSpPr>
          <p:nvPr/>
        </p:nvSpPr>
        <p:spPr bwMode="auto">
          <a:xfrm>
            <a:off x="6575425" y="2070100"/>
            <a:ext cx="990600" cy="666750"/>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65620" name="Rectangle 84"/>
          <p:cNvSpPr>
            <a:spLocks noChangeArrowheads="1"/>
          </p:cNvSpPr>
          <p:nvPr/>
        </p:nvSpPr>
        <p:spPr bwMode="auto">
          <a:xfrm>
            <a:off x="7596188" y="2060575"/>
            <a:ext cx="752475" cy="666750"/>
          </a:xfrm>
          <a:prstGeom prst="rect">
            <a:avLst/>
          </a:prstGeom>
          <a:solidFill>
            <a:srgbClr val="FF3300">
              <a:alpha val="50195"/>
            </a:srgbClr>
          </a:solidFill>
          <a:ln w="9525">
            <a:noFill/>
            <a:miter lim="800000"/>
          </a:ln>
        </p:spPr>
        <p:txBody>
          <a:bodyPr anchor="ctr">
            <a:spAutoFit/>
          </a:bodyPr>
          <a:lstStyle/>
          <a:p>
            <a:endParaRPr lang="zh-CN" altLang="en-US"/>
          </a:p>
        </p:txBody>
      </p:sp>
      <p:sp>
        <p:nvSpPr>
          <p:cNvPr id="65621" name="Rectangle 85"/>
          <p:cNvSpPr>
            <a:spLocks noChangeArrowheads="1"/>
          </p:cNvSpPr>
          <p:nvPr/>
        </p:nvSpPr>
        <p:spPr bwMode="auto">
          <a:xfrm>
            <a:off x="6565900" y="2927350"/>
            <a:ext cx="161925" cy="666750"/>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65622" name="Rectangle 86"/>
          <p:cNvSpPr>
            <a:spLocks noChangeArrowheads="1"/>
          </p:cNvSpPr>
          <p:nvPr/>
        </p:nvSpPr>
        <p:spPr bwMode="auto">
          <a:xfrm>
            <a:off x="6765925" y="2955925"/>
            <a:ext cx="504825" cy="666750"/>
          </a:xfrm>
          <a:prstGeom prst="rect">
            <a:avLst/>
          </a:prstGeom>
          <a:solidFill>
            <a:srgbClr val="00CC00">
              <a:alpha val="50195"/>
            </a:srgbClr>
          </a:solidFill>
          <a:ln w="9525">
            <a:noFill/>
            <a:miter lim="800000"/>
          </a:ln>
        </p:spPr>
        <p:txBody>
          <a:bodyPr anchor="ctr">
            <a:spAutoFit/>
          </a:bodyPr>
          <a:lstStyle/>
          <a:p>
            <a:endParaRPr lang="zh-CN" altLang="en-US"/>
          </a:p>
        </p:txBody>
      </p:sp>
      <p:sp>
        <p:nvSpPr>
          <p:cNvPr id="65623" name="Rectangle 87"/>
          <p:cNvSpPr>
            <a:spLocks noChangeArrowheads="1"/>
          </p:cNvSpPr>
          <p:nvPr/>
        </p:nvSpPr>
        <p:spPr bwMode="auto">
          <a:xfrm>
            <a:off x="7308850" y="2927350"/>
            <a:ext cx="266700" cy="666750"/>
          </a:xfrm>
          <a:prstGeom prst="rect">
            <a:avLst/>
          </a:prstGeom>
          <a:solidFill>
            <a:srgbClr val="00CC00">
              <a:alpha val="50195"/>
            </a:srgbClr>
          </a:solidFill>
          <a:ln w="9525">
            <a:noFill/>
            <a:miter lim="800000"/>
          </a:ln>
        </p:spPr>
        <p:txBody>
          <a:bodyPr anchor="ctr">
            <a:spAutoFit/>
          </a:bodyPr>
          <a:lstStyle/>
          <a:p>
            <a:endParaRPr lang="zh-CN" altLang="en-US"/>
          </a:p>
        </p:txBody>
      </p:sp>
      <p:grpSp>
        <p:nvGrpSpPr>
          <p:cNvPr id="14" name="Group 88"/>
          <p:cNvGrpSpPr/>
          <p:nvPr/>
        </p:nvGrpSpPr>
        <p:grpSpPr bwMode="auto">
          <a:xfrm>
            <a:off x="7272338" y="4643438"/>
            <a:ext cx="300037" cy="685800"/>
            <a:chOff x="4443" y="2629"/>
            <a:chExt cx="477" cy="432"/>
          </a:xfrm>
        </p:grpSpPr>
        <p:sp>
          <p:nvSpPr>
            <p:cNvPr id="15399" name="Line 89"/>
            <p:cNvSpPr>
              <a:spLocks noChangeShapeType="1"/>
            </p:cNvSpPr>
            <p:nvPr/>
          </p:nvSpPr>
          <p:spPr bwMode="auto">
            <a:xfrm flipH="1">
              <a:off x="4443" y="3052"/>
              <a:ext cx="477" cy="0"/>
            </a:xfrm>
            <a:prstGeom prst="line">
              <a:avLst/>
            </a:prstGeom>
            <a:noFill/>
            <a:ln w="38100">
              <a:solidFill>
                <a:schemeClr val="tx1"/>
              </a:solidFill>
              <a:round/>
            </a:ln>
          </p:spPr>
          <p:txBody>
            <a:bodyPr/>
            <a:lstStyle/>
            <a:p>
              <a:endParaRPr lang="zh-CN" altLang="en-US"/>
            </a:p>
          </p:txBody>
        </p:sp>
        <p:sp>
          <p:nvSpPr>
            <p:cNvPr id="15400" name="Line 90"/>
            <p:cNvSpPr>
              <a:spLocks noChangeShapeType="1"/>
            </p:cNvSpPr>
            <p:nvPr/>
          </p:nvSpPr>
          <p:spPr bwMode="auto">
            <a:xfrm flipH="1" flipV="1">
              <a:off x="4449" y="2629"/>
              <a:ext cx="0" cy="432"/>
            </a:xfrm>
            <a:prstGeom prst="line">
              <a:avLst/>
            </a:prstGeom>
            <a:noFill/>
            <a:ln w="38100">
              <a:solidFill>
                <a:schemeClr val="tx1"/>
              </a:solidFill>
              <a:round/>
            </a:ln>
          </p:spPr>
          <p:txBody>
            <a:bodyPr/>
            <a:lstStyle/>
            <a:p>
              <a:endParaRPr lang="zh-CN" altLang="en-US"/>
            </a:p>
          </p:txBody>
        </p:sp>
      </p:grpSp>
      <p:sp>
        <p:nvSpPr>
          <p:cNvPr id="65627" name="AutoShape 91"/>
          <p:cNvSpPr>
            <a:spLocks noChangeArrowheads="1"/>
          </p:cNvSpPr>
          <p:nvPr/>
        </p:nvSpPr>
        <p:spPr bwMode="auto">
          <a:xfrm>
            <a:off x="1974850" y="5626100"/>
            <a:ext cx="5365750" cy="736600"/>
          </a:xfrm>
          <a:prstGeom prst="wedgeRectCallout">
            <a:avLst>
              <a:gd name="adj1" fmla="val 13551"/>
              <a:gd name="adj2" fmla="val -84912"/>
            </a:avLst>
          </a:prstGeom>
          <a:solidFill>
            <a:srgbClr val="CCCCFF">
              <a:alpha val="50195"/>
            </a:srgbClr>
          </a:solidFill>
          <a:ln w="9525">
            <a:solidFill>
              <a:srgbClr val="00CC00"/>
            </a:solidFill>
            <a:miter lim="800000"/>
          </a:ln>
        </p:spPr>
        <p:txBody>
          <a:bodyPr lIns="0" tIns="0" rIns="0" bIns="0"/>
          <a:lstStyle/>
          <a:p>
            <a:r>
              <a:rPr kumimoji="1" lang="en-US" altLang="zh-CN" sz="2400" b="1">
                <a:latin typeface="Times New Roman" panose="02020603050405020304" pitchFamily="18" charset="0"/>
              </a:rPr>
              <a:t>        D</a:t>
            </a:r>
            <a:r>
              <a:rPr kumimoji="1" lang="zh-CN" altLang="en-US" sz="2400" b="1">
                <a:latin typeface="Times New Roman" panose="02020603050405020304" pitchFamily="18" charset="0"/>
              </a:rPr>
              <a:t>锁存器在 </a:t>
            </a:r>
            <a:r>
              <a:rPr kumimoji="1" lang="en-US" altLang="zh-CN" sz="2400" b="1" i="1">
                <a:latin typeface="Times New Roman" panose="02020603050405020304" pitchFamily="18" charset="0"/>
              </a:rPr>
              <a:t>EN </a:t>
            </a:r>
            <a:r>
              <a:rPr kumimoji="1" lang="en-US" altLang="zh-CN" sz="2400" b="1">
                <a:latin typeface="Times New Roman" panose="02020603050405020304" pitchFamily="18" charset="0"/>
              </a:rPr>
              <a:t>= 1 </a:t>
            </a:r>
            <a:r>
              <a:rPr kumimoji="1" lang="zh-CN" altLang="en-US" sz="2400" b="1">
                <a:latin typeface="Times New Roman" panose="02020603050405020304" pitchFamily="18" charset="0"/>
              </a:rPr>
              <a:t>期间能发生多次翻转，这种</a:t>
            </a:r>
            <a:r>
              <a:rPr kumimoji="1" lang="zh-CN" altLang="en-US" sz="2400" b="1">
                <a:latin typeface="宋体" panose="02010600030101010101" pitchFamily="2" charset="-122"/>
              </a:rPr>
              <a:t>现象称为空翻</a:t>
            </a:r>
            <a:endParaRPr kumimoji="1" lang="zh-CN" altLang="en-US" sz="2400" b="1">
              <a:latin typeface="宋体" panose="02010600030101010101" pitchFamily="2" charset="-122"/>
            </a:endParaRPr>
          </a:p>
        </p:txBody>
      </p:sp>
      <p:grpSp>
        <p:nvGrpSpPr>
          <p:cNvPr id="15" name="Group 92"/>
          <p:cNvGrpSpPr/>
          <p:nvPr/>
        </p:nvGrpSpPr>
        <p:grpSpPr bwMode="auto">
          <a:xfrm>
            <a:off x="4513263" y="4638675"/>
            <a:ext cx="1006475" cy="704850"/>
            <a:chOff x="2843" y="2922"/>
            <a:chExt cx="634" cy="444"/>
          </a:xfrm>
        </p:grpSpPr>
        <p:grpSp>
          <p:nvGrpSpPr>
            <p:cNvPr id="15390" name="Group 93"/>
            <p:cNvGrpSpPr/>
            <p:nvPr/>
          </p:nvGrpSpPr>
          <p:grpSpPr bwMode="auto">
            <a:xfrm>
              <a:off x="2843" y="2922"/>
              <a:ext cx="162" cy="432"/>
              <a:chOff x="4113" y="2632"/>
              <a:chExt cx="240" cy="432"/>
            </a:xfrm>
          </p:grpSpPr>
          <p:sp>
            <p:nvSpPr>
              <p:cNvPr id="15397" name="Line 94"/>
              <p:cNvSpPr>
                <a:spLocks noChangeShapeType="1"/>
              </p:cNvSpPr>
              <p:nvPr/>
            </p:nvSpPr>
            <p:spPr bwMode="auto">
              <a:xfrm flipH="1">
                <a:off x="4113" y="2632"/>
                <a:ext cx="240" cy="0"/>
              </a:xfrm>
              <a:prstGeom prst="line">
                <a:avLst/>
              </a:prstGeom>
              <a:noFill/>
              <a:ln w="38100">
                <a:solidFill>
                  <a:srgbClr val="00CC00"/>
                </a:solidFill>
                <a:round/>
              </a:ln>
            </p:spPr>
            <p:txBody>
              <a:bodyPr/>
              <a:lstStyle/>
              <a:p>
                <a:endParaRPr lang="zh-CN" altLang="en-US"/>
              </a:p>
            </p:txBody>
          </p:sp>
          <p:sp>
            <p:nvSpPr>
              <p:cNvPr id="15398" name="Line 95"/>
              <p:cNvSpPr>
                <a:spLocks noChangeShapeType="1"/>
              </p:cNvSpPr>
              <p:nvPr/>
            </p:nvSpPr>
            <p:spPr bwMode="auto">
              <a:xfrm flipH="1" flipV="1">
                <a:off x="4125" y="2632"/>
                <a:ext cx="0" cy="432"/>
              </a:xfrm>
              <a:prstGeom prst="line">
                <a:avLst/>
              </a:prstGeom>
              <a:noFill/>
              <a:ln w="38100">
                <a:solidFill>
                  <a:srgbClr val="00CC00"/>
                </a:solidFill>
                <a:round/>
              </a:ln>
            </p:spPr>
            <p:txBody>
              <a:bodyPr/>
              <a:lstStyle/>
              <a:p>
                <a:endParaRPr lang="zh-CN" altLang="en-US"/>
              </a:p>
            </p:txBody>
          </p:sp>
        </p:grpSp>
        <p:grpSp>
          <p:nvGrpSpPr>
            <p:cNvPr id="15391" name="Group 96"/>
            <p:cNvGrpSpPr/>
            <p:nvPr/>
          </p:nvGrpSpPr>
          <p:grpSpPr bwMode="auto">
            <a:xfrm>
              <a:off x="2987" y="2931"/>
              <a:ext cx="375" cy="432"/>
              <a:chOff x="4443" y="2629"/>
              <a:chExt cx="477" cy="432"/>
            </a:xfrm>
          </p:grpSpPr>
          <p:sp>
            <p:nvSpPr>
              <p:cNvPr id="15395" name="Line 97"/>
              <p:cNvSpPr>
                <a:spLocks noChangeShapeType="1"/>
              </p:cNvSpPr>
              <p:nvPr/>
            </p:nvSpPr>
            <p:spPr bwMode="auto">
              <a:xfrm flipH="1">
                <a:off x="4443" y="3052"/>
                <a:ext cx="477" cy="0"/>
              </a:xfrm>
              <a:prstGeom prst="line">
                <a:avLst/>
              </a:prstGeom>
              <a:noFill/>
              <a:ln w="38100">
                <a:solidFill>
                  <a:srgbClr val="00CC00"/>
                </a:solidFill>
                <a:round/>
              </a:ln>
            </p:spPr>
            <p:txBody>
              <a:bodyPr/>
              <a:lstStyle/>
              <a:p>
                <a:endParaRPr lang="zh-CN" altLang="en-US"/>
              </a:p>
            </p:txBody>
          </p:sp>
          <p:sp>
            <p:nvSpPr>
              <p:cNvPr id="15396" name="Line 98"/>
              <p:cNvSpPr>
                <a:spLocks noChangeShapeType="1"/>
              </p:cNvSpPr>
              <p:nvPr/>
            </p:nvSpPr>
            <p:spPr bwMode="auto">
              <a:xfrm flipH="1" flipV="1">
                <a:off x="4449" y="2629"/>
                <a:ext cx="0" cy="432"/>
              </a:xfrm>
              <a:prstGeom prst="line">
                <a:avLst/>
              </a:prstGeom>
              <a:noFill/>
              <a:ln w="38100">
                <a:solidFill>
                  <a:srgbClr val="00CC00"/>
                </a:solidFill>
                <a:round/>
              </a:ln>
            </p:spPr>
            <p:txBody>
              <a:bodyPr/>
              <a:lstStyle/>
              <a:p>
                <a:endParaRPr lang="zh-CN" altLang="en-US"/>
              </a:p>
            </p:txBody>
          </p:sp>
        </p:grpSp>
        <p:grpSp>
          <p:nvGrpSpPr>
            <p:cNvPr id="15392" name="Group 99"/>
            <p:cNvGrpSpPr/>
            <p:nvPr/>
          </p:nvGrpSpPr>
          <p:grpSpPr bwMode="auto">
            <a:xfrm>
              <a:off x="3345" y="2934"/>
              <a:ext cx="132" cy="432"/>
              <a:chOff x="4113" y="2632"/>
              <a:chExt cx="240" cy="432"/>
            </a:xfrm>
          </p:grpSpPr>
          <p:sp>
            <p:nvSpPr>
              <p:cNvPr id="15393" name="Line 100"/>
              <p:cNvSpPr>
                <a:spLocks noChangeShapeType="1"/>
              </p:cNvSpPr>
              <p:nvPr/>
            </p:nvSpPr>
            <p:spPr bwMode="auto">
              <a:xfrm flipH="1">
                <a:off x="4113" y="2632"/>
                <a:ext cx="240" cy="0"/>
              </a:xfrm>
              <a:prstGeom prst="line">
                <a:avLst/>
              </a:prstGeom>
              <a:noFill/>
              <a:ln w="38100">
                <a:solidFill>
                  <a:srgbClr val="00CC00"/>
                </a:solidFill>
                <a:round/>
              </a:ln>
            </p:spPr>
            <p:txBody>
              <a:bodyPr/>
              <a:lstStyle/>
              <a:p>
                <a:endParaRPr lang="zh-CN" altLang="en-US"/>
              </a:p>
            </p:txBody>
          </p:sp>
          <p:sp>
            <p:nvSpPr>
              <p:cNvPr id="15394" name="Line 101"/>
              <p:cNvSpPr>
                <a:spLocks noChangeShapeType="1"/>
              </p:cNvSpPr>
              <p:nvPr/>
            </p:nvSpPr>
            <p:spPr bwMode="auto">
              <a:xfrm flipH="1" flipV="1">
                <a:off x="4125" y="2632"/>
                <a:ext cx="0" cy="432"/>
              </a:xfrm>
              <a:prstGeom prst="line">
                <a:avLst/>
              </a:prstGeom>
              <a:noFill/>
              <a:ln w="38100">
                <a:solidFill>
                  <a:srgbClr val="00CC00"/>
                </a:solidFill>
                <a:rou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p:cTn id="7" dur="1000" fill="hold"/>
                                        <p:tgtEl>
                                          <p:spTgt spid="65538"/>
                                        </p:tgtEl>
                                        <p:attrNameLst>
                                          <p:attrName>ppt_w</p:attrName>
                                        </p:attrNameLst>
                                      </p:cBhvr>
                                      <p:tavLst>
                                        <p:tav tm="0">
                                          <p:val>
                                            <p:fltVal val="0"/>
                                          </p:val>
                                        </p:tav>
                                        <p:tav tm="100000">
                                          <p:val>
                                            <p:strVal val="#ppt_w"/>
                                          </p:val>
                                        </p:tav>
                                      </p:tavLst>
                                    </p:anim>
                                    <p:anim calcmode="lin" valueType="num">
                                      <p:cBhvr>
                                        <p:cTn id="8" dur="1000" fill="hold"/>
                                        <p:tgtEl>
                                          <p:spTgt spid="65538"/>
                                        </p:tgtEl>
                                        <p:attrNameLst>
                                          <p:attrName>ppt_h</p:attrName>
                                        </p:attrNameLst>
                                      </p:cBhvr>
                                      <p:tavLst>
                                        <p:tav tm="0">
                                          <p:val>
                                            <p:fltVal val="0"/>
                                          </p:val>
                                        </p:tav>
                                        <p:tav tm="100000">
                                          <p:val>
                                            <p:strVal val="#ppt_h"/>
                                          </p:val>
                                        </p:tav>
                                      </p:tavLst>
                                    </p:anim>
                                    <p:anim calcmode="lin" valueType="num">
                                      <p:cBhvr>
                                        <p:cTn id="9" dur="1000" fill="hold"/>
                                        <p:tgtEl>
                                          <p:spTgt spid="655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553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5540"/>
                                        </p:tgtEl>
                                        <p:attrNameLst>
                                          <p:attrName>style.visibility</p:attrName>
                                        </p:attrNameLst>
                                      </p:cBhvr>
                                      <p:to>
                                        <p:strVal val="visible"/>
                                      </p:to>
                                    </p:set>
                                    <p:animEffect transition="in" filter="wipe(left)">
                                      <p:cBhvr>
                                        <p:cTn id="14" dur="500"/>
                                        <p:tgtEl>
                                          <p:spTgt spid="65540"/>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39"/>
                                        </p:tgtEl>
                                        <p:attrNameLst>
                                          <p:attrName>style.visibility</p:attrName>
                                        </p:attrNameLst>
                                      </p:cBhvr>
                                      <p:to>
                                        <p:strVal val="visible"/>
                                      </p:to>
                                    </p:set>
                                    <p:animEffect transition="in" filter="wipe(left)">
                                      <p:cBhvr>
                                        <p:cTn id="22" dur="500"/>
                                        <p:tgtEl>
                                          <p:spTgt spid="6553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2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5587"/>
                                        </p:tgtEl>
                                        <p:attrNameLst>
                                          <p:attrName>style.visibility</p:attrName>
                                        </p:attrNameLst>
                                      </p:cBhvr>
                                      <p:to>
                                        <p:strVal val="visible"/>
                                      </p:to>
                                    </p:set>
                                    <p:animEffect transition="in" filter="blinds(horizontal)">
                                      <p:cBhvr>
                                        <p:cTn id="44" dur="500"/>
                                        <p:tgtEl>
                                          <p:spTgt spid="65587"/>
                                        </p:tgtEl>
                                      </p:cBhvr>
                                    </p:animEffect>
                                  </p:childTnLst>
                                  <p:subTnLst>
                                    <p:set>
                                      <p:cBhvr override="childStyle">
                                        <p:cTn dur="1" fill="hold" display="0" masterRel="nextClick" afterEffect="1"/>
                                        <p:tgtEl>
                                          <p:spTgt spid="6558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5613"/>
                                        </p:tgtEl>
                                        <p:attrNameLst>
                                          <p:attrName>style.visibility</p:attrName>
                                        </p:attrNameLst>
                                      </p:cBhvr>
                                      <p:to>
                                        <p:strVal val="visible"/>
                                      </p:to>
                                    </p:set>
                                    <p:animEffect transition="in" filter="blinds(horizontal)">
                                      <p:cBhvr>
                                        <p:cTn id="54" dur="500"/>
                                        <p:tgtEl>
                                          <p:spTgt spid="65613"/>
                                        </p:tgtEl>
                                      </p:cBhvr>
                                    </p:animEffect>
                                  </p:childTnLst>
                                  <p:subTnLst>
                                    <p:set>
                                      <p:cBhvr override="childStyle">
                                        <p:cTn dur="1" fill="hold" display="0" masterRel="nextClick" afterEffect="1"/>
                                        <p:tgtEl>
                                          <p:spTgt spid="65613"/>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5614"/>
                                        </p:tgtEl>
                                        <p:attrNameLst>
                                          <p:attrName>style.visibility</p:attrName>
                                        </p:attrNameLst>
                                      </p:cBhvr>
                                      <p:to>
                                        <p:strVal val="visible"/>
                                      </p:to>
                                    </p:set>
                                    <p:animEffect transition="in" filter="blinds(horizontal)">
                                      <p:cBhvr>
                                        <p:cTn id="64" dur="500"/>
                                        <p:tgtEl>
                                          <p:spTgt spid="65614"/>
                                        </p:tgtEl>
                                      </p:cBhvr>
                                    </p:animEffect>
                                  </p:childTnLst>
                                  <p:subTnLst>
                                    <p:set>
                                      <p:cBhvr override="childStyle">
                                        <p:cTn dur="1" fill="hold" display="0" masterRel="nextClick" afterEffect="1"/>
                                        <p:tgtEl>
                                          <p:spTgt spid="65614"/>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65618"/>
                                        </p:tgtEl>
                                        <p:attrNameLst>
                                          <p:attrName>style.visibility</p:attrName>
                                        </p:attrNameLst>
                                      </p:cBhvr>
                                      <p:to>
                                        <p:strVal val="visible"/>
                                      </p:to>
                                    </p:set>
                                    <p:animEffect transition="in" filter="blinds(horizontal)">
                                      <p:cBhvr>
                                        <p:cTn id="74" dur="500"/>
                                        <p:tgtEl>
                                          <p:spTgt spid="65618"/>
                                        </p:tgtEl>
                                      </p:cBhvr>
                                    </p:animEffect>
                                  </p:childTnLst>
                                  <p:subTnLst>
                                    <p:set>
                                      <p:cBhvr override="childStyle">
                                        <p:cTn dur="1" fill="hold" display="0" masterRel="nextClick" afterEffect="1"/>
                                        <p:tgtEl>
                                          <p:spTgt spid="65618"/>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5591"/>
                                        </p:tgtEl>
                                        <p:attrNameLst>
                                          <p:attrName>style.visibility</p:attrName>
                                        </p:attrNameLst>
                                      </p:cBhvr>
                                      <p:to>
                                        <p:strVal val="visible"/>
                                      </p:to>
                                    </p:set>
                                    <p:animEffect transition="in" filter="wipe(left)">
                                      <p:cBhvr>
                                        <p:cTn id="79" dur="500"/>
                                        <p:tgtEl>
                                          <p:spTgt spid="65591"/>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5619"/>
                                        </p:tgtEl>
                                        <p:attrNameLst>
                                          <p:attrName>style.visibility</p:attrName>
                                        </p:attrNameLst>
                                      </p:cBhvr>
                                      <p:to>
                                        <p:strVal val="visible"/>
                                      </p:to>
                                    </p:set>
                                    <p:animEffect transition="in" filter="blinds(horizontal)">
                                      <p:cBhvr>
                                        <p:cTn id="84" dur="500"/>
                                        <p:tgtEl>
                                          <p:spTgt spid="65619"/>
                                        </p:tgtEl>
                                      </p:cBhvr>
                                    </p:animEffect>
                                  </p:childTnLst>
                                  <p:subTnLst>
                                    <p:set>
                                      <p:cBhvr override="childStyle">
                                        <p:cTn dur="1" fill="hold" display="0" masterRel="nextClick" afterEffect="1"/>
                                        <p:tgtEl>
                                          <p:spTgt spid="65619"/>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65621"/>
                                        </p:tgtEl>
                                        <p:attrNameLst>
                                          <p:attrName>style.visibility</p:attrName>
                                        </p:attrNameLst>
                                      </p:cBhvr>
                                      <p:to>
                                        <p:strVal val="visible"/>
                                      </p:to>
                                    </p:set>
                                    <p:animEffect transition="in" filter="blinds(horizontal)">
                                      <p:cBhvr>
                                        <p:cTn id="89" dur="500"/>
                                        <p:tgtEl>
                                          <p:spTgt spid="65621"/>
                                        </p:tgtEl>
                                      </p:cBhvr>
                                    </p:animEffect>
                                  </p:childTnLst>
                                  <p:subTnLst>
                                    <p:set>
                                      <p:cBhvr override="childStyle">
                                        <p:cTn dur="1" fill="hold" display="0" masterRel="nextClick" afterEffect="1"/>
                                        <p:tgtEl>
                                          <p:spTgt spid="65621"/>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wipe(left)">
                                      <p:cBhvr>
                                        <p:cTn id="94" dur="500"/>
                                        <p:tgtEl>
                                          <p:spTgt spid="8"/>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65622"/>
                                        </p:tgtEl>
                                        <p:attrNameLst>
                                          <p:attrName>style.visibility</p:attrName>
                                        </p:attrNameLst>
                                      </p:cBhvr>
                                      <p:to>
                                        <p:strVal val="visible"/>
                                      </p:to>
                                    </p:set>
                                    <p:animEffect transition="in" filter="blinds(horizontal)">
                                      <p:cBhvr>
                                        <p:cTn id="99" dur="500"/>
                                        <p:tgtEl>
                                          <p:spTgt spid="65622"/>
                                        </p:tgtEl>
                                      </p:cBhvr>
                                    </p:animEffect>
                                  </p:childTnLst>
                                  <p:subTnLst>
                                    <p:set>
                                      <p:cBhvr override="childStyle">
                                        <p:cTn dur="1" fill="hold" display="0" masterRel="nextClick" afterEffect="1"/>
                                        <p:tgtEl>
                                          <p:spTgt spid="65622"/>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7"/>
                                        </p:tgtEl>
                                        <p:attrNameLst>
                                          <p:attrName>style.visibility</p:attrName>
                                        </p:attrNameLst>
                                      </p:cBhvr>
                                      <p:to>
                                        <p:strVal val="visible"/>
                                      </p:to>
                                    </p:set>
                                    <p:animEffect transition="in" filter="wipe(left)">
                                      <p:cBhvr>
                                        <p:cTn id="104" dur="500"/>
                                        <p:tgtEl>
                                          <p:spTgt spid="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65623"/>
                                        </p:tgtEl>
                                        <p:attrNameLst>
                                          <p:attrName>style.visibility</p:attrName>
                                        </p:attrNameLst>
                                      </p:cBhvr>
                                      <p:to>
                                        <p:strVal val="visible"/>
                                      </p:to>
                                    </p:set>
                                    <p:animEffect transition="in" filter="blinds(horizontal)">
                                      <p:cBhvr>
                                        <p:cTn id="109" dur="500"/>
                                        <p:tgtEl>
                                          <p:spTgt spid="65623"/>
                                        </p:tgtEl>
                                      </p:cBhvr>
                                    </p:animEffect>
                                  </p:childTnLst>
                                  <p:subTnLst>
                                    <p:set>
                                      <p:cBhvr override="childStyle">
                                        <p:cTn dur="1" fill="hold" display="0" masterRel="nextClick" afterEffect="1"/>
                                        <p:tgtEl>
                                          <p:spTgt spid="65623"/>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wipe(left)">
                                      <p:cBhvr>
                                        <p:cTn id="114" dur="500"/>
                                        <p:tgtEl>
                                          <p:spTgt spid="14"/>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65620"/>
                                        </p:tgtEl>
                                        <p:attrNameLst>
                                          <p:attrName>style.visibility</p:attrName>
                                        </p:attrNameLst>
                                      </p:cBhvr>
                                      <p:to>
                                        <p:strVal val="visible"/>
                                      </p:to>
                                    </p:set>
                                    <p:animEffect transition="in" filter="blinds(horizontal)">
                                      <p:cBhvr>
                                        <p:cTn id="119" dur="500"/>
                                        <p:tgtEl>
                                          <p:spTgt spid="65620"/>
                                        </p:tgtEl>
                                      </p:cBhvr>
                                    </p:animEffect>
                                  </p:childTnLst>
                                  <p:subTnLst>
                                    <p:set>
                                      <p:cBhvr override="childStyle">
                                        <p:cTn dur="1" fill="hold" display="0" masterRel="nextClick" afterEffect="1"/>
                                        <p:tgtEl>
                                          <p:spTgt spid="65620"/>
                                        </p:tgtEl>
                                        <p:attrNameLst>
                                          <p:attrName>style.visibility</p:attrName>
                                        </p:attrNameLst>
                                      </p:cBhvr>
                                      <p:to>
                                        <p:strVal val="hidden"/>
                                      </p:to>
                                    </p:set>
                                  </p:sub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65592"/>
                                        </p:tgtEl>
                                        <p:attrNameLst>
                                          <p:attrName>style.visibility</p:attrName>
                                        </p:attrNameLst>
                                      </p:cBhvr>
                                      <p:to>
                                        <p:strVal val="visible"/>
                                      </p:to>
                                    </p:set>
                                    <p:animEffect transition="in" filter="wipe(left)">
                                      <p:cBhvr>
                                        <p:cTn id="124" dur="500"/>
                                        <p:tgtEl>
                                          <p:spTgt spid="6559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ipe(left)">
                                      <p:cBhvr>
                                        <p:cTn id="129" dur="500"/>
                                        <p:tgtEl>
                                          <p:spTgt spid="15"/>
                                        </p:tgtEl>
                                      </p:cBhvr>
                                    </p:animEffect>
                                  </p:childTnLst>
                                </p:cTn>
                              </p:par>
                            </p:childTnLst>
                          </p:cTn>
                        </p:par>
                        <p:par>
                          <p:cTn id="130" fill="hold">
                            <p:stCondLst>
                              <p:cond delay="500"/>
                            </p:stCondLst>
                            <p:childTnLst>
                              <p:par>
                                <p:cTn id="131" presetID="2" presetClass="entr" presetSubtype="4" fill="hold" grpId="0" nodeType="afterEffect">
                                  <p:stCondLst>
                                    <p:cond delay="0"/>
                                  </p:stCondLst>
                                  <p:childTnLst>
                                    <p:set>
                                      <p:cBhvr>
                                        <p:cTn id="132" dur="1" fill="hold">
                                          <p:stCondLst>
                                            <p:cond delay="0"/>
                                          </p:stCondLst>
                                        </p:cTn>
                                        <p:tgtEl>
                                          <p:spTgt spid="65627"/>
                                        </p:tgtEl>
                                        <p:attrNameLst>
                                          <p:attrName>style.visibility</p:attrName>
                                        </p:attrNameLst>
                                      </p:cBhvr>
                                      <p:to>
                                        <p:strVal val="visible"/>
                                      </p:to>
                                    </p:set>
                                    <p:anim calcmode="lin" valueType="num">
                                      <p:cBhvr additive="base">
                                        <p:cTn id="133" dur="500" fill="hold"/>
                                        <p:tgtEl>
                                          <p:spTgt spid="65627"/>
                                        </p:tgtEl>
                                        <p:attrNameLst>
                                          <p:attrName>ppt_x</p:attrName>
                                        </p:attrNameLst>
                                      </p:cBhvr>
                                      <p:tavLst>
                                        <p:tav tm="0">
                                          <p:val>
                                            <p:strVal val="#ppt_x"/>
                                          </p:val>
                                        </p:tav>
                                        <p:tav tm="100000">
                                          <p:val>
                                            <p:strVal val="#ppt_x"/>
                                          </p:val>
                                        </p:tav>
                                      </p:tavLst>
                                    </p:anim>
                                    <p:anim calcmode="lin" valueType="num">
                                      <p:cBhvr additive="base">
                                        <p:cTn id="134" dur="500" fill="hold"/>
                                        <p:tgtEl>
                                          <p:spTgt spid="65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39" grpId="0" autoUpdateAnimBg="0"/>
      <p:bldP spid="65540" grpId="0" autoUpdateAnimBg="0"/>
      <p:bldP spid="65587" grpId="0" animBg="1"/>
      <p:bldP spid="65591" grpId="0" animBg="1"/>
      <p:bldP spid="65592" grpId="0" animBg="1"/>
      <p:bldP spid="65613" grpId="0" animBg="1"/>
      <p:bldP spid="65614" grpId="0" animBg="1"/>
      <p:bldP spid="65618" grpId="0" animBg="1"/>
      <p:bldP spid="65619" grpId="0" animBg="1"/>
      <p:bldP spid="65620" grpId="0" animBg="1"/>
      <p:bldP spid="65621" grpId="0" animBg="1"/>
      <p:bldP spid="65622" grpId="0" animBg="1"/>
      <p:bldP spid="65623" grpId="0" animBg="1"/>
      <p:bldP spid="6562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39750" y="812800"/>
            <a:ext cx="8429625"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2.   </a:t>
            </a:r>
            <a:r>
              <a:rPr kumimoji="1" lang="zh-CN" altLang="en-US" sz="2400">
                <a:latin typeface="Times New Roman" panose="02020603050405020304" pitchFamily="18" charset="0"/>
                <a:ea typeface="黑体" panose="02010609060101010101" pitchFamily="49" charset="-122"/>
              </a:rPr>
              <a:t>门控</a:t>
            </a:r>
            <a:r>
              <a:rPr kumimoji="1" lang="en-US" altLang="zh-CN" sz="2400" i="1">
                <a:latin typeface="Times New Roman" panose="02020603050405020304" pitchFamily="18" charset="0"/>
              </a:rPr>
              <a:t>D</a:t>
            </a:r>
            <a:r>
              <a:rPr kumimoji="1" lang="en-US" altLang="zh-CN" sz="2400" b="1" i="1">
                <a:latin typeface="Times New Roman" panose="02020603050405020304" pitchFamily="18" charset="0"/>
              </a:rPr>
              <a:t> </a:t>
            </a:r>
            <a:r>
              <a:rPr kumimoji="1" lang="zh-CN" altLang="en-US" sz="2400" b="1">
                <a:latin typeface="Times New Roman" panose="02020603050405020304" pitchFamily="18" charset="0"/>
              </a:rPr>
              <a:t>锁存器的</a:t>
            </a:r>
            <a:r>
              <a:rPr kumimoji="1" lang="zh-CN" altLang="en-US" sz="2400" b="1">
                <a:latin typeface="宋体" panose="02010600030101010101" pitchFamily="2" charset="-122"/>
              </a:rPr>
              <a:t>特性表、特性方程、</a:t>
            </a:r>
            <a:r>
              <a:rPr kumimoji="1" lang="zh-CN" altLang="en-US" sz="2400" b="1">
                <a:solidFill>
                  <a:srgbClr val="0000FF"/>
                </a:solidFill>
                <a:latin typeface="宋体" panose="02010600030101010101" pitchFamily="2" charset="-122"/>
              </a:rPr>
              <a:t>驱动表</a:t>
            </a:r>
            <a:r>
              <a:rPr kumimoji="1" lang="zh-CN" altLang="en-US" sz="2400" b="1">
                <a:latin typeface="宋体" panose="02010600030101010101" pitchFamily="2" charset="-122"/>
              </a:rPr>
              <a:t>和</a:t>
            </a:r>
            <a:r>
              <a:rPr kumimoji="1" lang="zh-CN" altLang="en-US" sz="2400" b="1">
                <a:solidFill>
                  <a:srgbClr val="CC99FF"/>
                </a:solidFill>
                <a:latin typeface="宋体" panose="02010600030101010101" pitchFamily="2" charset="-122"/>
              </a:rPr>
              <a:t>状态转换图</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26627" name="AutoShape 3"/>
          <p:cNvSpPr>
            <a:spLocks noChangeArrowheads="1"/>
          </p:cNvSpPr>
          <p:nvPr/>
        </p:nvSpPr>
        <p:spPr bwMode="auto">
          <a:xfrm>
            <a:off x="723900" y="3035300"/>
            <a:ext cx="5457825" cy="774700"/>
          </a:xfrm>
          <a:prstGeom prst="wedgeRectCallout">
            <a:avLst>
              <a:gd name="adj1" fmla="val 45259"/>
              <a:gd name="adj2" fmla="val -278278"/>
            </a:avLst>
          </a:prstGeom>
          <a:solidFill>
            <a:srgbClr val="CCCCFF">
              <a:alpha val="50195"/>
            </a:srgbClr>
          </a:solidFill>
          <a:ln w="9525">
            <a:solidFill>
              <a:srgbClr val="0000FF"/>
            </a:solidFill>
            <a:miter lim="800000"/>
          </a:ln>
        </p:spPr>
        <p:txBody>
          <a:bodyPr lIns="0" tIns="0" rIns="0" bIns="0"/>
          <a:lstStyle/>
          <a:p>
            <a:pPr>
              <a:spcBef>
                <a:spcPct val="2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由锁存器现态和次态的取值来确定输入信号取值的关系表，又称激励表。 </a:t>
            </a:r>
            <a:endParaRPr kumimoji="1" lang="zh-CN" altLang="en-US" sz="2400" b="1">
              <a:latin typeface="Times New Roman" panose="02020603050405020304" pitchFamily="18" charset="0"/>
            </a:endParaRPr>
          </a:p>
        </p:txBody>
      </p:sp>
      <p:sp>
        <p:nvSpPr>
          <p:cNvPr id="26628" name="AutoShape 4"/>
          <p:cNvSpPr>
            <a:spLocks noChangeArrowheads="1"/>
          </p:cNvSpPr>
          <p:nvPr/>
        </p:nvSpPr>
        <p:spPr bwMode="auto">
          <a:xfrm>
            <a:off x="1600200" y="4360863"/>
            <a:ext cx="6503988" cy="1177925"/>
          </a:xfrm>
          <a:prstGeom prst="wedgeRectCallout">
            <a:avLst>
              <a:gd name="adj1" fmla="val 40481"/>
              <a:gd name="adj2" fmla="val -309435"/>
            </a:avLst>
          </a:prstGeom>
          <a:solidFill>
            <a:srgbClr val="CCCCFF">
              <a:alpha val="50195"/>
            </a:srgbClr>
          </a:solidFill>
          <a:ln w="9525">
            <a:solidFill>
              <a:srgbClr val="CC99FF"/>
            </a:solidFill>
            <a:miter lim="800000"/>
          </a:ln>
        </p:spPr>
        <p:txBody>
          <a:bodyPr lIns="0" tIns="36000" rIns="0" bIns="36000">
            <a:spAutoFit/>
          </a:bodyPr>
          <a:lstStyle/>
          <a:p>
            <a:pPr>
              <a:spcBef>
                <a:spcPct val="2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用圆圈及其内的标注表示电路的所有稳态，用箭头表示状态转换的方向，箭头旁的标注表示状态转换的条件。 </a:t>
            </a:r>
            <a:endParaRPr kumimoji="1" lang="zh-CN" altLang="en-US" sz="2400" b="1">
              <a:latin typeface="Times New Roman" panose="02020603050405020304" pitchFamily="18" charset="0"/>
            </a:endParaRPr>
          </a:p>
        </p:txBody>
      </p:sp>
      <p:sp>
        <p:nvSpPr>
          <p:cNvPr id="26629" name="AutoShape 5"/>
          <p:cNvSpPr>
            <a:spLocks noChangeArrowheads="1"/>
          </p:cNvSpPr>
          <p:nvPr/>
        </p:nvSpPr>
        <p:spPr bwMode="auto">
          <a:xfrm>
            <a:off x="2079625" y="1724025"/>
            <a:ext cx="6334125" cy="768350"/>
          </a:xfrm>
          <a:prstGeom prst="wedgeRectCallout">
            <a:avLst>
              <a:gd name="adj1" fmla="val -20125"/>
              <a:gd name="adj2" fmla="val -99792"/>
            </a:avLst>
          </a:prstGeom>
          <a:solidFill>
            <a:srgbClr val="CCCCFF">
              <a:alpha val="50195"/>
            </a:srgbClr>
          </a:solidFill>
          <a:ln w="9525">
            <a:solidFill>
              <a:schemeClr val="tx1"/>
            </a:solidFill>
            <a:miter lim="800000"/>
          </a:ln>
        </p:spPr>
        <p:txBody>
          <a:bodyPr lIns="0" tIns="0" rIns="0" bIns="0"/>
          <a:lstStyle/>
          <a:p>
            <a:pPr>
              <a:spcBef>
                <a:spcPct val="2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它们是锁存器逻辑功能的不同描述方法，也是时序逻辑电路逻辑功能的描述方法。</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6629"/>
                                        </p:tgtEl>
                                        <p:attrNameLst>
                                          <p:attrName>style.visibility</p:attrName>
                                        </p:attrNameLst>
                                      </p:cBhvr>
                                      <p:to>
                                        <p:strVal val="visible"/>
                                      </p:to>
                                    </p:set>
                                    <p:animEffect transition="in" filter="blinds(horizontal)">
                                      <p:cBhvr>
                                        <p:cTn id="11" dur="500"/>
                                        <p:tgtEl>
                                          <p:spTgt spid="26629"/>
                                        </p:tgtEl>
                                      </p:cBhvr>
                                    </p:animEffect>
                                  </p:childTnLst>
                                  <p:subTnLst>
                                    <p:set>
                                      <p:cBhvr override="childStyle">
                                        <p:cTn dur="1" fill="hold" display="0" masterRel="nextClick" afterEffect="1"/>
                                        <p:tgtEl>
                                          <p:spTgt spid="2662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627"/>
                                        </p:tgtEl>
                                        <p:attrNameLst>
                                          <p:attrName>style.visibility</p:attrName>
                                        </p:attrNameLst>
                                      </p:cBhvr>
                                      <p:to>
                                        <p:strVal val="visible"/>
                                      </p:to>
                                    </p:set>
                                    <p:anim calcmode="lin" valueType="num">
                                      <p:cBhvr additive="base">
                                        <p:cTn id="16" dur="500" fill="hold"/>
                                        <p:tgtEl>
                                          <p:spTgt spid="26627"/>
                                        </p:tgtEl>
                                        <p:attrNameLst>
                                          <p:attrName>ppt_x</p:attrName>
                                        </p:attrNameLst>
                                      </p:cBhvr>
                                      <p:tavLst>
                                        <p:tav tm="0">
                                          <p:val>
                                            <p:strVal val="0-#ppt_w/2"/>
                                          </p:val>
                                        </p:tav>
                                        <p:tav tm="100000">
                                          <p:val>
                                            <p:strVal val="#ppt_x"/>
                                          </p:val>
                                        </p:tav>
                                      </p:tavLst>
                                    </p:anim>
                                    <p:anim calcmode="lin" valueType="num">
                                      <p:cBhvr additive="base">
                                        <p:cTn id="17" dur="500" fill="hold"/>
                                        <p:tgtEl>
                                          <p:spTgt spid="266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662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628"/>
                                        </p:tgtEl>
                                        <p:attrNameLst>
                                          <p:attrName>style.visibility</p:attrName>
                                        </p:attrNameLst>
                                      </p:cBhvr>
                                      <p:to>
                                        <p:strVal val="visible"/>
                                      </p:to>
                                    </p:set>
                                    <p:anim calcmode="lin" valueType="num">
                                      <p:cBhvr additive="base">
                                        <p:cTn id="22" dur="500" fill="hold"/>
                                        <p:tgtEl>
                                          <p:spTgt spid="26628"/>
                                        </p:tgtEl>
                                        <p:attrNameLst>
                                          <p:attrName>ppt_x</p:attrName>
                                        </p:attrNameLst>
                                      </p:cBhvr>
                                      <p:tavLst>
                                        <p:tav tm="0">
                                          <p:val>
                                            <p:strVal val="#ppt_x"/>
                                          </p:val>
                                        </p:tav>
                                        <p:tav tm="100000">
                                          <p:val>
                                            <p:strVal val="#ppt_x"/>
                                          </p:val>
                                        </p:tav>
                                      </p:tavLst>
                                    </p:anim>
                                    <p:anim calcmode="lin" valueType="num">
                                      <p:cBhvr additive="base">
                                        <p:cTn id="23"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nimBg="1" autoUpdateAnimBg="0"/>
      <p:bldP spid="26628" grpId="0" animBg="1" autoUpdateAnimBg="0"/>
      <p:bldP spid="2662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299200" y="1809750"/>
            <a:ext cx="2159000" cy="1825625"/>
            <a:chOff x="3224" y="1000"/>
            <a:chExt cx="1360" cy="1150"/>
          </a:xfrm>
        </p:grpSpPr>
        <p:sp>
          <p:nvSpPr>
            <p:cNvPr id="16434" name="Rectangle 3"/>
            <p:cNvSpPr>
              <a:spLocks noChangeArrowheads="1"/>
            </p:cNvSpPr>
            <p:nvPr/>
          </p:nvSpPr>
          <p:spPr bwMode="auto">
            <a:xfrm>
              <a:off x="4120" y="1230"/>
              <a:ext cx="464" cy="920"/>
            </a:xfrm>
            <a:prstGeom prst="rect">
              <a:avLst/>
            </a:prstGeom>
            <a:no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16435" name="Rectangle 4"/>
            <p:cNvSpPr>
              <a:spLocks noChangeArrowheads="1"/>
            </p:cNvSpPr>
            <p:nvPr/>
          </p:nvSpPr>
          <p:spPr bwMode="auto">
            <a:xfrm>
              <a:off x="3224" y="1230"/>
              <a:ext cx="896" cy="92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0       0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1       0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1       1</a:t>
              </a:r>
              <a:endParaRPr kumimoji="1" lang="en-US" altLang="zh-CN" sz="2400" b="1">
                <a:latin typeface="Times New Roman" panose="02020603050405020304" pitchFamily="18" charset="0"/>
              </a:endParaRPr>
            </a:p>
          </p:txBody>
        </p:sp>
        <p:sp>
          <p:nvSpPr>
            <p:cNvPr id="16436" name="Rectangle 5"/>
            <p:cNvSpPr>
              <a:spLocks noChangeArrowheads="1"/>
            </p:cNvSpPr>
            <p:nvPr/>
          </p:nvSpPr>
          <p:spPr bwMode="auto">
            <a:xfrm>
              <a:off x="4120" y="1000"/>
              <a:ext cx="46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D</a:t>
              </a:r>
              <a:endParaRPr kumimoji="1" lang="en-US" altLang="zh-CN" sz="2400" b="1" i="1">
                <a:latin typeface="Times New Roman" panose="02020603050405020304" pitchFamily="18" charset="0"/>
              </a:endParaRPr>
            </a:p>
          </p:txBody>
        </p:sp>
        <p:sp>
          <p:nvSpPr>
            <p:cNvPr id="16437" name="Rectangle 6"/>
            <p:cNvSpPr>
              <a:spLocks noChangeArrowheads="1"/>
            </p:cNvSpPr>
            <p:nvPr/>
          </p:nvSpPr>
          <p:spPr bwMode="auto">
            <a:xfrm>
              <a:off x="3224" y="1000"/>
              <a:ext cx="896" cy="230"/>
            </a:xfrm>
            <a:prstGeom prst="rect">
              <a:avLst/>
            </a:prstGeom>
            <a:noFill/>
            <a:ln w="9525">
              <a:noFill/>
              <a:miter lim="800000"/>
            </a:ln>
          </p:spPr>
          <p:txBody>
            <a:bodyPr lIns="0" tIns="0" rIns="0" bIns="0"/>
            <a:lstStyle/>
            <a:p>
              <a:r>
                <a:rPr kumimoji="1" lang="en-US" altLang="zh-CN" sz="2400" b="1" i="1">
                  <a:latin typeface="Times New Roman" panose="02020603050405020304" pitchFamily="18" charset="0"/>
                </a:rPr>
                <a:t>   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6438" name="Line 7"/>
            <p:cNvSpPr>
              <a:spLocks noChangeShapeType="1"/>
            </p:cNvSpPr>
            <p:nvPr/>
          </p:nvSpPr>
          <p:spPr bwMode="auto">
            <a:xfrm>
              <a:off x="3224" y="1000"/>
              <a:ext cx="1360" cy="0"/>
            </a:xfrm>
            <a:prstGeom prst="line">
              <a:avLst/>
            </a:prstGeom>
            <a:noFill/>
            <a:ln w="28575" cap="sq">
              <a:solidFill>
                <a:schemeClr val="tx1"/>
              </a:solidFill>
              <a:round/>
            </a:ln>
          </p:spPr>
          <p:txBody>
            <a:bodyPr lIns="0" tIns="0" rIns="0" bIns="0">
              <a:spAutoFit/>
            </a:bodyPr>
            <a:lstStyle/>
            <a:p>
              <a:endParaRPr lang="zh-CN" altLang="en-US"/>
            </a:p>
          </p:txBody>
        </p:sp>
        <p:sp>
          <p:nvSpPr>
            <p:cNvPr id="16439" name="Line 8"/>
            <p:cNvSpPr>
              <a:spLocks noChangeShapeType="1"/>
            </p:cNvSpPr>
            <p:nvPr/>
          </p:nvSpPr>
          <p:spPr bwMode="auto">
            <a:xfrm>
              <a:off x="3224" y="1230"/>
              <a:ext cx="1360" cy="0"/>
            </a:xfrm>
            <a:prstGeom prst="line">
              <a:avLst/>
            </a:prstGeom>
            <a:noFill/>
            <a:ln w="12700">
              <a:solidFill>
                <a:schemeClr val="tx1"/>
              </a:solidFill>
              <a:round/>
            </a:ln>
          </p:spPr>
          <p:txBody>
            <a:bodyPr lIns="0" tIns="0" rIns="0" bIns="0">
              <a:spAutoFit/>
            </a:bodyPr>
            <a:lstStyle/>
            <a:p>
              <a:endParaRPr lang="zh-CN" altLang="en-US"/>
            </a:p>
          </p:txBody>
        </p:sp>
        <p:sp>
          <p:nvSpPr>
            <p:cNvPr id="16440" name="Line 9"/>
            <p:cNvSpPr>
              <a:spLocks noChangeShapeType="1"/>
            </p:cNvSpPr>
            <p:nvPr/>
          </p:nvSpPr>
          <p:spPr bwMode="auto">
            <a:xfrm>
              <a:off x="3224" y="2150"/>
              <a:ext cx="1360" cy="0"/>
            </a:xfrm>
            <a:prstGeom prst="line">
              <a:avLst/>
            </a:prstGeom>
            <a:noFill/>
            <a:ln w="28575" cap="sq">
              <a:solidFill>
                <a:schemeClr val="tx1"/>
              </a:solidFill>
              <a:round/>
            </a:ln>
          </p:spPr>
          <p:txBody>
            <a:bodyPr lIns="0" tIns="0" rIns="0" bIns="0">
              <a:spAutoFit/>
            </a:bodyPr>
            <a:lstStyle/>
            <a:p>
              <a:endParaRPr lang="zh-CN" altLang="en-US"/>
            </a:p>
          </p:txBody>
        </p:sp>
        <p:sp>
          <p:nvSpPr>
            <p:cNvPr id="16441" name="Line 10"/>
            <p:cNvSpPr>
              <a:spLocks noChangeShapeType="1"/>
            </p:cNvSpPr>
            <p:nvPr/>
          </p:nvSpPr>
          <p:spPr bwMode="auto">
            <a:xfrm>
              <a:off x="3224" y="1000"/>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16442" name="Line 11"/>
            <p:cNvSpPr>
              <a:spLocks noChangeShapeType="1"/>
            </p:cNvSpPr>
            <p:nvPr/>
          </p:nvSpPr>
          <p:spPr bwMode="auto">
            <a:xfrm>
              <a:off x="4120" y="1000"/>
              <a:ext cx="0" cy="1150"/>
            </a:xfrm>
            <a:prstGeom prst="line">
              <a:avLst/>
            </a:prstGeom>
            <a:noFill/>
            <a:ln w="12700">
              <a:solidFill>
                <a:schemeClr val="tx1"/>
              </a:solidFill>
              <a:round/>
            </a:ln>
          </p:spPr>
          <p:txBody>
            <a:bodyPr lIns="0" tIns="0" rIns="0" bIns="0">
              <a:spAutoFit/>
            </a:bodyPr>
            <a:lstStyle/>
            <a:p>
              <a:endParaRPr lang="zh-CN" altLang="en-US"/>
            </a:p>
          </p:txBody>
        </p:sp>
        <p:sp>
          <p:nvSpPr>
            <p:cNvPr id="16443" name="Line 12"/>
            <p:cNvSpPr>
              <a:spLocks noChangeShapeType="1"/>
            </p:cNvSpPr>
            <p:nvPr/>
          </p:nvSpPr>
          <p:spPr bwMode="auto">
            <a:xfrm>
              <a:off x="4584" y="1000"/>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16444" name="Line 13"/>
            <p:cNvSpPr>
              <a:spLocks noChangeShapeType="1"/>
            </p:cNvSpPr>
            <p:nvPr/>
          </p:nvSpPr>
          <p:spPr bwMode="auto">
            <a:xfrm>
              <a:off x="3584" y="1136"/>
              <a:ext cx="144" cy="0"/>
            </a:xfrm>
            <a:prstGeom prst="line">
              <a:avLst/>
            </a:prstGeom>
            <a:noFill/>
            <a:ln w="19050">
              <a:solidFill>
                <a:schemeClr val="tx1"/>
              </a:solidFill>
              <a:round/>
              <a:tailEnd type="triangle" w="sm" len="sm"/>
            </a:ln>
          </p:spPr>
          <p:txBody>
            <a:bodyPr>
              <a:spAutoFit/>
            </a:bodyPr>
            <a:lstStyle/>
            <a:p>
              <a:endParaRPr lang="zh-CN" altLang="en-US"/>
            </a:p>
          </p:txBody>
        </p:sp>
      </p:grpSp>
      <p:sp>
        <p:nvSpPr>
          <p:cNvPr id="66574" name="Rectangle 14" descr="窄竖线"/>
          <p:cNvSpPr>
            <a:spLocks noChangeArrowheads="1"/>
          </p:cNvSpPr>
          <p:nvPr/>
        </p:nvSpPr>
        <p:spPr bwMode="auto">
          <a:xfrm>
            <a:off x="3041650" y="1409700"/>
            <a:ext cx="1420813"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状态方程</a:t>
            </a:r>
            <a:endParaRPr kumimoji="1" lang="zh-CN" altLang="en-US" sz="2400" b="1" i="1">
              <a:latin typeface="Times New Roman" panose="02020603050405020304" pitchFamily="18" charset="0"/>
            </a:endParaRPr>
          </a:p>
        </p:txBody>
      </p:sp>
      <p:sp>
        <p:nvSpPr>
          <p:cNvPr id="66575" name="Rectangle 15"/>
          <p:cNvSpPr>
            <a:spLocks noChangeArrowheads="1"/>
          </p:cNvSpPr>
          <p:nvPr/>
        </p:nvSpPr>
        <p:spPr bwMode="auto">
          <a:xfrm>
            <a:off x="4530725" y="1371600"/>
            <a:ext cx="1524000" cy="457200"/>
          </a:xfrm>
          <a:prstGeom prst="rect">
            <a:avLst/>
          </a:prstGeom>
          <a:noFill/>
          <a:ln w="9525">
            <a:noFill/>
            <a:miter lim="800000"/>
          </a:ln>
        </p:spPr>
        <p:txBody>
          <a:bodyPr>
            <a:spAutoFit/>
          </a:bodyPr>
          <a:lstStyle/>
          <a:p>
            <a:pPr marL="457200" indent="-457200"/>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D</a:t>
            </a:r>
            <a:endParaRPr kumimoji="1" lang="en-US" altLang="zh-CN" sz="2400" b="1" i="1">
              <a:latin typeface="Times New Roman" panose="02020603050405020304" pitchFamily="18" charset="0"/>
            </a:endParaRPr>
          </a:p>
        </p:txBody>
      </p:sp>
      <p:grpSp>
        <p:nvGrpSpPr>
          <p:cNvPr id="3" name="Group 16"/>
          <p:cNvGrpSpPr/>
          <p:nvPr/>
        </p:nvGrpSpPr>
        <p:grpSpPr bwMode="auto">
          <a:xfrm>
            <a:off x="647700" y="1397000"/>
            <a:ext cx="2257425" cy="2270125"/>
            <a:chOff x="408" y="688"/>
            <a:chExt cx="1382" cy="1430"/>
          </a:xfrm>
        </p:grpSpPr>
        <p:sp>
          <p:nvSpPr>
            <p:cNvPr id="16416" name="Rectangle 17"/>
            <p:cNvSpPr>
              <a:spLocks noChangeArrowheads="1"/>
            </p:cNvSpPr>
            <p:nvPr/>
          </p:nvSpPr>
          <p:spPr bwMode="auto">
            <a:xfrm>
              <a:off x="1320" y="1190"/>
              <a:ext cx="464" cy="922"/>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baseline="30000">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6417" name="Rectangle 18"/>
            <p:cNvSpPr>
              <a:spLocks noChangeArrowheads="1"/>
            </p:cNvSpPr>
            <p:nvPr/>
          </p:nvSpPr>
          <p:spPr bwMode="auto">
            <a:xfrm>
              <a:off x="872" y="1190"/>
              <a:ext cx="448" cy="922"/>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6418" name="Rectangle 19"/>
            <p:cNvSpPr>
              <a:spLocks noChangeArrowheads="1"/>
            </p:cNvSpPr>
            <p:nvPr/>
          </p:nvSpPr>
          <p:spPr bwMode="auto">
            <a:xfrm>
              <a:off x="424" y="1190"/>
              <a:ext cx="448" cy="922"/>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6419" name="Rectangle 20"/>
            <p:cNvSpPr>
              <a:spLocks noChangeArrowheads="1"/>
            </p:cNvSpPr>
            <p:nvPr/>
          </p:nvSpPr>
          <p:spPr bwMode="auto">
            <a:xfrm>
              <a:off x="1320" y="960"/>
              <a:ext cx="46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6420" name="Rectangle 21"/>
            <p:cNvSpPr>
              <a:spLocks noChangeArrowheads="1"/>
            </p:cNvSpPr>
            <p:nvPr/>
          </p:nvSpPr>
          <p:spPr bwMode="auto">
            <a:xfrm>
              <a:off x="872" y="960"/>
              <a:ext cx="4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6421" name="Rectangle 22"/>
            <p:cNvSpPr>
              <a:spLocks noChangeArrowheads="1"/>
            </p:cNvSpPr>
            <p:nvPr/>
          </p:nvSpPr>
          <p:spPr bwMode="auto">
            <a:xfrm>
              <a:off x="424" y="960"/>
              <a:ext cx="4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D</a:t>
              </a:r>
              <a:endParaRPr kumimoji="1" lang="en-US" altLang="zh-CN" sz="2400" b="1" i="1">
                <a:latin typeface="Times New Roman" panose="02020603050405020304" pitchFamily="18" charset="0"/>
              </a:endParaRPr>
            </a:p>
          </p:txBody>
        </p:sp>
        <p:sp>
          <p:nvSpPr>
            <p:cNvPr id="16422" name="Line 23"/>
            <p:cNvSpPr>
              <a:spLocks noChangeShapeType="1"/>
            </p:cNvSpPr>
            <p:nvPr/>
          </p:nvSpPr>
          <p:spPr bwMode="auto">
            <a:xfrm>
              <a:off x="424" y="960"/>
              <a:ext cx="1360" cy="0"/>
            </a:xfrm>
            <a:prstGeom prst="line">
              <a:avLst/>
            </a:prstGeom>
            <a:noFill/>
            <a:ln w="28575" cap="sq">
              <a:solidFill>
                <a:schemeClr val="tx1"/>
              </a:solidFill>
              <a:round/>
            </a:ln>
          </p:spPr>
          <p:txBody>
            <a:bodyPr lIns="0" tIns="0" rIns="0" bIns="0">
              <a:spAutoFit/>
            </a:bodyPr>
            <a:lstStyle/>
            <a:p>
              <a:endParaRPr lang="zh-CN" altLang="en-US"/>
            </a:p>
          </p:txBody>
        </p:sp>
        <p:sp>
          <p:nvSpPr>
            <p:cNvPr id="16423" name="Line 24"/>
            <p:cNvSpPr>
              <a:spLocks noChangeShapeType="1"/>
            </p:cNvSpPr>
            <p:nvPr/>
          </p:nvSpPr>
          <p:spPr bwMode="auto">
            <a:xfrm>
              <a:off x="424" y="1190"/>
              <a:ext cx="1360" cy="0"/>
            </a:xfrm>
            <a:prstGeom prst="line">
              <a:avLst/>
            </a:prstGeom>
            <a:noFill/>
            <a:ln w="12700">
              <a:solidFill>
                <a:schemeClr val="tx1"/>
              </a:solidFill>
              <a:round/>
            </a:ln>
          </p:spPr>
          <p:txBody>
            <a:bodyPr lIns="0" tIns="0" rIns="0" bIns="0">
              <a:spAutoFit/>
            </a:bodyPr>
            <a:lstStyle/>
            <a:p>
              <a:endParaRPr lang="zh-CN" altLang="en-US"/>
            </a:p>
          </p:txBody>
        </p:sp>
        <p:sp>
          <p:nvSpPr>
            <p:cNvPr id="16424" name="Line 25"/>
            <p:cNvSpPr>
              <a:spLocks noChangeShapeType="1"/>
            </p:cNvSpPr>
            <p:nvPr/>
          </p:nvSpPr>
          <p:spPr bwMode="auto">
            <a:xfrm>
              <a:off x="424" y="2112"/>
              <a:ext cx="1360" cy="0"/>
            </a:xfrm>
            <a:prstGeom prst="line">
              <a:avLst/>
            </a:prstGeom>
            <a:noFill/>
            <a:ln w="28575" cap="sq">
              <a:solidFill>
                <a:schemeClr val="tx1"/>
              </a:solidFill>
              <a:round/>
            </a:ln>
          </p:spPr>
          <p:txBody>
            <a:bodyPr lIns="0" tIns="0" rIns="0" bIns="0">
              <a:spAutoFit/>
            </a:bodyPr>
            <a:lstStyle/>
            <a:p>
              <a:endParaRPr lang="zh-CN" altLang="en-US"/>
            </a:p>
          </p:txBody>
        </p:sp>
        <p:sp>
          <p:nvSpPr>
            <p:cNvPr id="16425" name="Line 26"/>
            <p:cNvSpPr>
              <a:spLocks noChangeShapeType="1"/>
            </p:cNvSpPr>
            <p:nvPr/>
          </p:nvSpPr>
          <p:spPr bwMode="auto">
            <a:xfrm>
              <a:off x="424" y="960"/>
              <a:ext cx="0" cy="1152"/>
            </a:xfrm>
            <a:prstGeom prst="line">
              <a:avLst/>
            </a:prstGeom>
            <a:noFill/>
            <a:ln w="28575" cap="sq">
              <a:solidFill>
                <a:schemeClr val="tx1"/>
              </a:solidFill>
              <a:round/>
            </a:ln>
          </p:spPr>
          <p:txBody>
            <a:bodyPr lIns="0" tIns="0" rIns="0" bIns="0">
              <a:spAutoFit/>
            </a:bodyPr>
            <a:lstStyle/>
            <a:p>
              <a:endParaRPr lang="zh-CN" altLang="en-US"/>
            </a:p>
          </p:txBody>
        </p:sp>
        <p:sp>
          <p:nvSpPr>
            <p:cNvPr id="16426" name="Line 27"/>
            <p:cNvSpPr>
              <a:spLocks noChangeShapeType="1"/>
            </p:cNvSpPr>
            <p:nvPr/>
          </p:nvSpPr>
          <p:spPr bwMode="auto">
            <a:xfrm>
              <a:off x="872" y="960"/>
              <a:ext cx="0" cy="1152"/>
            </a:xfrm>
            <a:prstGeom prst="line">
              <a:avLst/>
            </a:prstGeom>
            <a:noFill/>
            <a:ln w="12700">
              <a:solidFill>
                <a:schemeClr val="tx1"/>
              </a:solidFill>
              <a:round/>
            </a:ln>
          </p:spPr>
          <p:txBody>
            <a:bodyPr lIns="0" tIns="0" rIns="0" bIns="0">
              <a:spAutoFit/>
            </a:bodyPr>
            <a:lstStyle/>
            <a:p>
              <a:endParaRPr lang="zh-CN" altLang="en-US"/>
            </a:p>
          </p:txBody>
        </p:sp>
        <p:sp>
          <p:nvSpPr>
            <p:cNvPr id="16427" name="Line 28"/>
            <p:cNvSpPr>
              <a:spLocks noChangeShapeType="1"/>
            </p:cNvSpPr>
            <p:nvPr/>
          </p:nvSpPr>
          <p:spPr bwMode="auto">
            <a:xfrm>
              <a:off x="1320" y="960"/>
              <a:ext cx="0" cy="1152"/>
            </a:xfrm>
            <a:prstGeom prst="line">
              <a:avLst/>
            </a:prstGeom>
            <a:noFill/>
            <a:ln w="12700">
              <a:solidFill>
                <a:schemeClr val="tx1"/>
              </a:solidFill>
              <a:round/>
            </a:ln>
          </p:spPr>
          <p:txBody>
            <a:bodyPr lIns="0" tIns="0" rIns="0" bIns="0">
              <a:spAutoFit/>
            </a:bodyPr>
            <a:lstStyle/>
            <a:p>
              <a:endParaRPr lang="zh-CN" altLang="en-US"/>
            </a:p>
          </p:txBody>
        </p:sp>
        <p:sp>
          <p:nvSpPr>
            <p:cNvPr id="16428" name="Line 29"/>
            <p:cNvSpPr>
              <a:spLocks noChangeShapeType="1"/>
            </p:cNvSpPr>
            <p:nvPr/>
          </p:nvSpPr>
          <p:spPr bwMode="auto">
            <a:xfrm>
              <a:off x="1784" y="960"/>
              <a:ext cx="0" cy="1152"/>
            </a:xfrm>
            <a:prstGeom prst="line">
              <a:avLst/>
            </a:prstGeom>
            <a:noFill/>
            <a:ln w="28575" cap="sq">
              <a:solidFill>
                <a:schemeClr val="tx1"/>
              </a:solidFill>
              <a:round/>
            </a:ln>
          </p:spPr>
          <p:txBody>
            <a:bodyPr lIns="0" tIns="0" rIns="0" bIns="0">
              <a:spAutoFit/>
            </a:bodyPr>
            <a:lstStyle/>
            <a:p>
              <a:endParaRPr lang="zh-CN" altLang="en-US"/>
            </a:p>
          </p:txBody>
        </p:sp>
        <p:sp>
          <p:nvSpPr>
            <p:cNvPr id="16429" name="Rectangle 30" descr="窄竖线"/>
            <p:cNvSpPr>
              <a:spLocks noChangeArrowheads="1"/>
            </p:cNvSpPr>
            <p:nvPr/>
          </p:nvSpPr>
          <p:spPr bwMode="auto">
            <a:xfrm>
              <a:off x="408" y="688"/>
              <a:ext cx="1382" cy="230"/>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en-US" altLang="zh-CN" sz="2400" b="1" i="1">
                  <a:latin typeface="Times New Roman" panose="02020603050405020304" pitchFamily="18" charset="0"/>
                </a:rPr>
                <a:t>D </a:t>
              </a:r>
              <a:r>
                <a:rPr kumimoji="1" lang="zh-CN" altLang="en-US" sz="2400" b="1">
                  <a:latin typeface="Times New Roman" panose="02020603050405020304" pitchFamily="18" charset="0"/>
                </a:rPr>
                <a:t>锁存器功能表</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sp>
          <p:nvSpPr>
            <p:cNvPr id="16430" name="Rectangle 31"/>
            <p:cNvSpPr>
              <a:spLocks noChangeArrowheads="1"/>
            </p:cNvSpPr>
            <p:nvPr/>
          </p:nvSpPr>
          <p:spPr bwMode="auto">
            <a:xfrm>
              <a:off x="424" y="1190"/>
              <a:ext cx="448" cy="472"/>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6431" name="Rectangle 32"/>
            <p:cNvSpPr>
              <a:spLocks noChangeArrowheads="1"/>
            </p:cNvSpPr>
            <p:nvPr/>
          </p:nvSpPr>
          <p:spPr bwMode="auto">
            <a:xfrm>
              <a:off x="1320" y="1190"/>
              <a:ext cx="464" cy="464"/>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6432" name="Rectangle 33"/>
            <p:cNvSpPr>
              <a:spLocks noChangeArrowheads="1"/>
            </p:cNvSpPr>
            <p:nvPr/>
          </p:nvSpPr>
          <p:spPr bwMode="auto">
            <a:xfrm>
              <a:off x="1320" y="1190"/>
              <a:ext cx="464" cy="912"/>
            </a:xfrm>
            <a:prstGeom prst="rect">
              <a:avLst/>
            </a:prstGeom>
            <a:noFill/>
            <a:ln w="9525">
              <a:noFill/>
              <a:miter lim="800000"/>
            </a:ln>
          </p:spPr>
          <p:txBody>
            <a:bodyPr lIns="0" tIns="0" rIns="0" bIns="0"/>
            <a:lstStyle/>
            <a:p>
              <a:pPr algn="ctr"/>
              <a:endParaRPr kumimoji="1" lang="en-US" altLang="zh-CN" sz="2400" b="1">
                <a:solidFill>
                  <a:srgbClr val="FF3300"/>
                </a:solidFill>
                <a:latin typeface="Times New Roman" panose="02020603050405020304" pitchFamily="18" charset="0"/>
              </a:endParaRPr>
            </a:p>
            <a:p>
              <a:pPr algn="ctr"/>
              <a:endParaRPr kumimoji="1" lang="en-US" altLang="zh-CN" sz="2400" b="1">
                <a:solidFill>
                  <a:srgbClr val="FF3300"/>
                </a:solidFill>
                <a:latin typeface="Times New Roman" panose="02020603050405020304" pitchFamily="18" charset="0"/>
              </a:endParaRPr>
            </a:p>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sp>
          <p:nvSpPr>
            <p:cNvPr id="16433" name="Rectangle 34"/>
            <p:cNvSpPr>
              <a:spLocks noChangeArrowheads="1"/>
            </p:cNvSpPr>
            <p:nvPr/>
          </p:nvSpPr>
          <p:spPr bwMode="auto">
            <a:xfrm>
              <a:off x="424" y="1190"/>
              <a:ext cx="448" cy="928"/>
            </a:xfrm>
            <a:prstGeom prst="rect">
              <a:avLst/>
            </a:prstGeom>
            <a:noFill/>
            <a:ln w="9525">
              <a:noFill/>
              <a:miter lim="800000"/>
            </a:ln>
          </p:spPr>
          <p:txBody>
            <a:bodyPr lIns="0" tIns="0" rIns="0" bIns="0"/>
            <a:lstStyle/>
            <a:p>
              <a:pPr algn="ctr"/>
              <a:endParaRPr kumimoji="1" lang="en-US" altLang="zh-CN" sz="2400" b="1">
                <a:solidFill>
                  <a:srgbClr val="FF3300"/>
                </a:solidFill>
                <a:latin typeface="Times New Roman" panose="02020603050405020304" pitchFamily="18" charset="0"/>
              </a:endParaRPr>
            </a:p>
            <a:p>
              <a:pPr algn="ctr"/>
              <a:endParaRPr kumimoji="1" lang="en-US" altLang="zh-CN" sz="2400" b="1">
                <a:solidFill>
                  <a:srgbClr val="FF3300"/>
                </a:solidFill>
                <a:latin typeface="Times New Roman" panose="02020603050405020304" pitchFamily="18" charset="0"/>
              </a:endParaRPr>
            </a:p>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grpSp>
      <p:sp>
        <p:nvSpPr>
          <p:cNvPr id="66595" name="Rectangle 35" descr="窄竖线"/>
          <p:cNvSpPr>
            <a:spLocks noChangeArrowheads="1"/>
          </p:cNvSpPr>
          <p:nvPr/>
        </p:nvSpPr>
        <p:spPr bwMode="auto">
          <a:xfrm>
            <a:off x="6221413" y="1390650"/>
            <a:ext cx="2309812"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en-US" altLang="zh-CN" sz="2400" b="1" i="1">
                <a:latin typeface="Times New Roman" panose="02020603050405020304" pitchFamily="18" charset="0"/>
              </a:rPr>
              <a:t>D </a:t>
            </a:r>
            <a:r>
              <a:rPr kumimoji="1" lang="zh-CN" altLang="en-US" sz="2400" b="1">
                <a:latin typeface="Times New Roman" panose="02020603050405020304" pitchFamily="18" charset="0"/>
              </a:rPr>
              <a:t>锁存器驱动表</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sp>
        <p:nvSpPr>
          <p:cNvPr id="66596" name="Rectangle 36"/>
          <p:cNvSpPr>
            <a:spLocks noChangeArrowheads="1"/>
          </p:cNvSpPr>
          <p:nvPr/>
        </p:nvSpPr>
        <p:spPr bwMode="auto">
          <a:xfrm>
            <a:off x="6299200" y="2174875"/>
            <a:ext cx="1422400" cy="146050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0       0</a:t>
            </a:r>
            <a:endParaRPr kumimoji="1" lang="en-US" altLang="zh-CN" sz="2400" b="1">
              <a:solidFill>
                <a:srgbClr val="FF3300"/>
              </a:solidFill>
              <a:latin typeface="Times New Roman" panose="02020603050405020304" pitchFamily="18" charset="0"/>
            </a:endParaRPr>
          </a:p>
          <a:p>
            <a:pPr algn="ctr"/>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a:p>
            <a:pPr algn="ctr"/>
            <a:r>
              <a:rPr kumimoji="1" lang="en-US" altLang="zh-CN" sz="2400" b="1">
                <a:solidFill>
                  <a:srgbClr val="FF3300"/>
                </a:solidFill>
                <a:latin typeface="Times New Roman" panose="02020603050405020304" pitchFamily="18" charset="0"/>
              </a:rPr>
              <a:t>1       0</a:t>
            </a:r>
            <a:endParaRPr kumimoji="1" lang="en-US" altLang="zh-CN" sz="2400" b="1">
              <a:solidFill>
                <a:srgbClr val="FF3300"/>
              </a:solidFill>
              <a:latin typeface="Times New Roman" panose="02020603050405020304" pitchFamily="18" charset="0"/>
            </a:endParaRPr>
          </a:p>
          <a:p>
            <a:pPr algn="ctr"/>
            <a:r>
              <a:rPr kumimoji="1" lang="en-US" altLang="zh-CN" sz="2400" b="1">
                <a:latin typeface="Times New Roman" panose="02020603050405020304" pitchFamily="18" charset="0"/>
              </a:rPr>
              <a:t>1       1</a:t>
            </a:r>
            <a:endParaRPr kumimoji="1" lang="en-US" altLang="zh-CN" sz="2400" b="1">
              <a:latin typeface="Times New Roman" panose="02020603050405020304" pitchFamily="18" charset="0"/>
            </a:endParaRPr>
          </a:p>
        </p:txBody>
      </p:sp>
      <p:sp>
        <p:nvSpPr>
          <p:cNvPr id="66597" name="Rectangle 37"/>
          <p:cNvSpPr>
            <a:spLocks noChangeArrowheads="1"/>
          </p:cNvSpPr>
          <p:nvPr/>
        </p:nvSpPr>
        <p:spPr bwMode="auto">
          <a:xfrm>
            <a:off x="7721600" y="2174875"/>
            <a:ext cx="736600" cy="146050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baseline="30000">
              <a:latin typeface="Times New Roman" panose="02020603050405020304" pitchFamily="18" charset="0"/>
            </a:endParaRPr>
          </a:p>
          <a:p>
            <a:pPr algn="ctr"/>
            <a:endParaRPr kumimoji="1" lang="en-US" altLang="zh-CN" sz="2400" b="1">
              <a:latin typeface="Times New Roman" panose="02020603050405020304" pitchFamily="18" charset="0"/>
            </a:endParaRPr>
          </a:p>
        </p:txBody>
      </p:sp>
      <p:sp>
        <p:nvSpPr>
          <p:cNvPr id="66598" name="Rectangle 38"/>
          <p:cNvSpPr>
            <a:spLocks noChangeArrowheads="1"/>
          </p:cNvSpPr>
          <p:nvPr/>
        </p:nvSpPr>
        <p:spPr bwMode="auto">
          <a:xfrm>
            <a:off x="7721600" y="2174875"/>
            <a:ext cx="736600" cy="1460500"/>
          </a:xfrm>
          <a:prstGeom prst="rect">
            <a:avLst/>
          </a:prstGeom>
          <a:noFill/>
          <a:ln w="9525">
            <a:noFill/>
            <a:miter lim="800000"/>
          </a:ln>
        </p:spPr>
        <p:txBody>
          <a:bodyPr lIns="0" tIns="0" rIns="0" bIns="0"/>
          <a:lstStyle/>
          <a:p>
            <a:pPr algn="ct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6599" name="AutoShape 39"/>
          <p:cNvSpPr>
            <a:spLocks noChangeArrowheads="1"/>
          </p:cNvSpPr>
          <p:nvPr/>
        </p:nvSpPr>
        <p:spPr bwMode="auto">
          <a:xfrm>
            <a:off x="3790950" y="2139950"/>
            <a:ext cx="1093788" cy="381000"/>
          </a:xfrm>
          <a:prstGeom prst="wedgeRectCallout">
            <a:avLst>
              <a:gd name="adj1" fmla="val -29824"/>
              <a:gd name="adj2" fmla="val -134167"/>
            </a:avLst>
          </a:prstGeom>
          <a:solidFill>
            <a:srgbClr val="CCCCFF">
              <a:alpha val="50195"/>
            </a:srgbClr>
          </a:solidFill>
          <a:ln w="9525">
            <a:solidFill>
              <a:schemeClr val="tx1"/>
            </a:solidFill>
            <a:miter lim="800000"/>
          </a:ln>
        </p:spPr>
        <p:txBody>
          <a:bodyPr lIns="0" tIns="0" rIns="0" bIns="0"/>
          <a:lstStyle/>
          <a:p>
            <a:pPr algn="ctr" eaLnBrk="0" hangingPunct="0"/>
            <a:r>
              <a:rPr kumimoji="1" lang="zh-CN" altLang="en-US" sz="2400" b="1">
                <a:latin typeface="Times New Roman" panose="02020603050405020304" pitchFamily="18" charset="0"/>
              </a:rPr>
              <a:t>无约束</a:t>
            </a:r>
            <a:endParaRPr kumimoji="1" lang="zh-CN" altLang="en-US" sz="2400" b="1">
              <a:latin typeface="Times New Roman" panose="02020603050405020304" pitchFamily="18" charset="0"/>
            </a:endParaRPr>
          </a:p>
        </p:txBody>
      </p:sp>
      <p:sp>
        <p:nvSpPr>
          <p:cNvPr id="66600" name="AutoShape 40"/>
          <p:cNvSpPr>
            <a:spLocks noChangeArrowheads="1"/>
          </p:cNvSpPr>
          <p:nvPr/>
        </p:nvSpPr>
        <p:spPr bwMode="auto">
          <a:xfrm>
            <a:off x="3098800" y="2794000"/>
            <a:ext cx="2911475" cy="749300"/>
          </a:xfrm>
          <a:prstGeom prst="wedgeRectCallout">
            <a:avLst>
              <a:gd name="adj1" fmla="val 56380"/>
              <a:gd name="adj2" fmla="val -50426"/>
            </a:avLst>
          </a:prstGeom>
          <a:solidFill>
            <a:srgbClr val="CCCCFF">
              <a:alpha val="50195"/>
            </a:srgbClr>
          </a:solidFill>
          <a:ln w="9525">
            <a:solidFill>
              <a:srgbClr val="FF3300"/>
            </a:solidFill>
            <a:miter lim="800000"/>
          </a:ln>
        </p:spPr>
        <p:txBody>
          <a:bodyPr lIns="0" tIns="0" rIns="0" bIns="0"/>
          <a:lstStyle/>
          <a:p>
            <a:pPr eaLnBrk="0" hangingPunct="0"/>
            <a:r>
              <a:rPr kumimoji="1" lang="en-US" altLang="zh-CN" sz="2400" b="1" i="1">
                <a:latin typeface="Times New Roman" panose="02020603050405020304" pitchFamily="18" charset="0"/>
              </a:rPr>
              <a:t>        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zh-CN" altLang="en-US" sz="2400" b="1">
                <a:latin typeface="Times New Roman" panose="02020603050405020304" pitchFamily="18" charset="0"/>
              </a:rPr>
              <a:t>在 </a:t>
            </a:r>
            <a:r>
              <a:rPr kumimoji="1" lang="en-US" altLang="zh-CN" sz="2400" b="1" i="1">
                <a:latin typeface="Times New Roman" panose="02020603050405020304" pitchFamily="18" charset="0"/>
              </a:rPr>
              <a:t>D </a:t>
            </a:r>
            <a:r>
              <a:rPr kumimoji="1" lang="en-US" altLang="zh-CN" sz="2400" b="1">
                <a:latin typeface="Times New Roman" panose="02020603050405020304" pitchFamily="18" charset="0"/>
              </a:rPr>
              <a:t>= 0 </a:t>
            </a:r>
            <a:r>
              <a:rPr kumimoji="1" lang="zh-CN" altLang="en-US" sz="2400" b="1">
                <a:latin typeface="Times New Roman" panose="02020603050405020304" pitchFamily="18" charset="0"/>
              </a:rPr>
              <a:t>时就为 </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，与 </a:t>
            </a: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 </a:t>
            </a:r>
            <a:r>
              <a:rPr kumimoji="1" lang="zh-CN" altLang="en-US" sz="2400" b="1">
                <a:latin typeface="Times New Roman" panose="02020603050405020304" pitchFamily="18" charset="0"/>
              </a:rPr>
              <a:t>无关。</a:t>
            </a:r>
            <a:endParaRPr kumimoji="1" lang="zh-CN" altLang="en-US" sz="2400" b="1">
              <a:latin typeface="Times New Roman" panose="02020603050405020304" pitchFamily="18" charset="0"/>
            </a:endParaRPr>
          </a:p>
        </p:txBody>
      </p:sp>
      <p:sp>
        <p:nvSpPr>
          <p:cNvPr id="66601" name="Rectangle 41"/>
          <p:cNvSpPr>
            <a:spLocks noChangeArrowheads="1"/>
          </p:cNvSpPr>
          <p:nvPr/>
        </p:nvSpPr>
        <p:spPr bwMode="auto">
          <a:xfrm>
            <a:off x="6299200" y="2174875"/>
            <a:ext cx="1422400" cy="146050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0       0</a:t>
            </a:r>
            <a:endParaRPr kumimoji="1" lang="en-US" altLang="zh-CN" sz="2400" b="1">
              <a:latin typeface="Times New Roman" panose="02020603050405020304" pitchFamily="18" charset="0"/>
            </a:endParaRPr>
          </a:p>
          <a:p>
            <a:pPr algn="ctr"/>
            <a:r>
              <a:rPr kumimoji="1" lang="en-US" altLang="zh-CN" sz="2400" b="1">
                <a:solidFill>
                  <a:srgbClr val="00CC00"/>
                </a:solidFill>
                <a:latin typeface="Times New Roman" panose="02020603050405020304" pitchFamily="18" charset="0"/>
              </a:rPr>
              <a:t>0       1</a:t>
            </a:r>
            <a:endParaRPr kumimoji="1" lang="en-US" altLang="zh-CN" sz="2400" b="1">
              <a:solidFill>
                <a:srgbClr val="00CC00"/>
              </a:solidFill>
              <a:latin typeface="Times New Roman" panose="02020603050405020304" pitchFamily="18" charset="0"/>
            </a:endParaRPr>
          </a:p>
          <a:p>
            <a:pPr algn="ctr"/>
            <a:r>
              <a:rPr kumimoji="1" lang="en-US" altLang="zh-CN" sz="2400" b="1">
                <a:latin typeface="Times New Roman" panose="02020603050405020304" pitchFamily="18" charset="0"/>
              </a:rPr>
              <a:t>1       0</a:t>
            </a:r>
            <a:endParaRPr kumimoji="1" lang="en-US" altLang="zh-CN" sz="2400" b="1">
              <a:latin typeface="Times New Roman" panose="02020603050405020304" pitchFamily="18" charset="0"/>
            </a:endParaRPr>
          </a:p>
          <a:p>
            <a:pPr algn="ctr"/>
            <a:r>
              <a:rPr kumimoji="1" lang="en-US" altLang="zh-CN" sz="2400" b="1">
                <a:solidFill>
                  <a:srgbClr val="00CC00"/>
                </a:solidFill>
                <a:latin typeface="Times New Roman" panose="02020603050405020304" pitchFamily="18" charset="0"/>
              </a:rPr>
              <a:t>1       1</a:t>
            </a:r>
            <a:endParaRPr kumimoji="1" lang="en-US" altLang="zh-CN" sz="2400" b="1">
              <a:solidFill>
                <a:srgbClr val="00CC00"/>
              </a:solidFill>
              <a:latin typeface="Times New Roman" panose="02020603050405020304" pitchFamily="18" charset="0"/>
            </a:endParaRPr>
          </a:p>
        </p:txBody>
      </p:sp>
      <p:grpSp>
        <p:nvGrpSpPr>
          <p:cNvPr id="4" name="Group 42"/>
          <p:cNvGrpSpPr/>
          <p:nvPr/>
        </p:nvGrpSpPr>
        <p:grpSpPr bwMode="auto">
          <a:xfrm>
            <a:off x="3114675" y="5292725"/>
            <a:ext cx="2305050" cy="476250"/>
            <a:chOff x="1626" y="3370"/>
            <a:chExt cx="1452" cy="300"/>
          </a:xfrm>
        </p:grpSpPr>
        <p:graphicFrame>
          <p:nvGraphicFramePr>
            <p:cNvPr id="16390" name="Object 43"/>
            <p:cNvGraphicFramePr>
              <a:graphicFrameLocks noChangeAspect="1"/>
            </p:cNvGraphicFramePr>
            <p:nvPr/>
          </p:nvGraphicFramePr>
          <p:xfrm>
            <a:off x="1626" y="3370"/>
            <a:ext cx="1452" cy="300"/>
          </p:xfrm>
          <a:graphic>
            <a:graphicData uri="http://schemas.openxmlformats.org/presentationml/2006/ole">
              <mc:AlternateContent xmlns:mc="http://schemas.openxmlformats.org/markup-compatibility/2006">
                <mc:Choice xmlns:v="urn:schemas-microsoft-com:vml" Requires="v">
                  <p:oleObj spid="_x0000_s16476" name="BMP 图象" r:id="rId1" imgW="2305050" imgH="476250" progId="Paint.Picture">
                    <p:embed/>
                  </p:oleObj>
                </mc:Choice>
                <mc:Fallback>
                  <p:oleObj name="BMP 图象" r:id="rId1" imgW="2305050" imgH="476250" progId="Paint.Picture">
                    <p:embed/>
                    <p:pic>
                      <p:nvPicPr>
                        <p:cNvPr id="0" name="Object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 y="3370"/>
                          <a:ext cx="145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5" name="Rectangle 44"/>
            <p:cNvSpPr>
              <a:spLocks noChangeArrowheads="1"/>
            </p:cNvSpPr>
            <p:nvPr/>
          </p:nvSpPr>
          <p:spPr bwMode="auto">
            <a:xfrm>
              <a:off x="1720" y="3398"/>
              <a:ext cx="1248" cy="216"/>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p:txBody>
        </p:sp>
      </p:grpSp>
      <p:grpSp>
        <p:nvGrpSpPr>
          <p:cNvPr id="5" name="Group 45"/>
          <p:cNvGrpSpPr/>
          <p:nvPr/>
        </p:nvGrpSpPr>
        <p:grpSpPr bwMode="auto">
          <a:xfrm>
            <a:off x="3333750" y="4292600"/>
            <a:ext cx="1743075" cy="1063625"/>
            <a:chOff x="1788" y="2728"/>
            <a:chExt cx="1098" cy="670"/>
          </a:xfrm>
        </p:grpSpPr>
        <p:sp>
          <p:nvSpPr>
            <p:cNvPr id="16414" name="Rectangle 46"/>
            <p:cNvSpPr>
              <a:spLocks noChangeArrowheads="1"/>
            </p:cNvSpPr>
            <p:nvPr/>
          </p:nvSpPr>
          <p:spPr bwMode="auto">
            <a:xfrm>
              <a:off x="2110" y="2728"/>
              <a:ext cx="556" cy="288"/>
            </a:xfrm>
            <a:prstGeom prst="rect">
              <a:avLst/>
            </a:prstGeom>
            <a:noFill/>
            <a:ln w="9525">
              <a:noFill/>
              <a:miter lim="800000"/>
            </a:ln>
          </p:spPr>
          <p:txBody>
            <a:bodyPr wrap="none">
              <a:spAutoFit/>
            </a:bodyPr>
            <a:lstStyle/>
            <a:p>
              <a:pPr algn="just" fontAlgn="t">
                <a:spcBef>
                  <a:spcPct val="50000"/>
                </a:spcBef>
              </a:pPr>
              <a:r>
                <a:rPr kumimoji="1" lang="en-US" altLang="zh-CN" sz="2400" b="1" i="1">
                  <a:latin typeface="Times New Roman" panose="02020603050405020304" pitchFamily="18" charset="0"/>
                </a:rPr>
                <a:t>D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graphicFrame>
          <p:nvGraphicFramePr>
            <p:cNvPr id="16389" name="Object 47"/>
            <p:cNvGraphicFramePr>
              <a:graphicFrameLocks noChangeAspect="1"/>
            </p:cNvGraphicFramePr>
            <p:nvPr/>
          </p:nvGraphicFramePr>
          <p:xfrm>
            <a:off x="1788" y="2966"/>
            <a:ext cx="1098" cy="432"/>
          </p:xfrm>
          <a:graphic>
            <a:graphicData uri="http://schemas.openxmlformats.org/presentationml/2006/ole">
              <mc:AlternateContent xmlns:mc="http://schemas.openxmlformats.org/markup-compatibility/2006">
                <mc:Choice xmlns:v="urn:schemas-microsoft-com:vml" Requires="v">
                  <p:oleObj spid="_x0000_s16477" name="BMP 图象" r:id="rId3" imgW="1743075" imgH="685800" progId="Paint.Picture">
                    <p:embed/>
                  </p:oleObj>
                </mc:Choice>
                <mc:Fallback>
                  <p:oleObj name="BMP 图象" r:id="rId3" imgW="1743075" imgH="685800" progId="Paint.Picture">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 y="2966"/>
                          <a:ext cx="109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48"/>
          <p:cNvGrpSpPr/>
          <p:nvPr/>
        </p:nvGrpSpPr>
        <p:grpSpPr bwMode="auto">
          <a:xfrm>
            <a:off x="3276600" y="5797550"/>
            <a:ext cx="1790700" cy="1060450"/>
            <a:chOff x="1782" y="3648"/>
            <a:chExt cx="1128" cy="668"/>
          </a:xfrm>
        </p:grpSpPr>
        <p:sp>
          <p:nvSpPr>
            <p:cNvPr id="16413" name="Rectangle 49"/>
            <p:cNvSpPr>
              <a:spLocks noChangeArrowheads="1"/>
            </p:cNvSpPr>
            <p:nvPr/>
          </p:nvSpPr>
          <p:spPr bwMode="auto">
            <a:xfrm>
              <a:off x="2196" y="4086"/>
              <a:ext cx="440" cy="230"/>
            </a:xfrm>
            <a:prstGeom prst="rect">
              <a:avLst/>
            </a:prstGeom>
            <a:solidFill>
              <a:schemeClr val="bg1"/>
            </a:solidFill>
            <a:ln w="9525">
              <a:noFill/>
              <a:miter lim="800000"/>
            </a:ln>
          </p:spPr>
          <p:txBody>
            <a:bodyPr wrap="none" lIns="0" tIns="0" rIns="0" bIns="0">
              <a:spAutoFit/>
            </a:bodyPr>
            <a:lstStyle/>
            <a:p>
              <a:pPr algn="just" fontAlgn="t">
                <a:spcBef>
                  <a:spcPct val="50000"/>
                </a:spcBef>
              </a:pPr>
              <a:r>
                <a:rPr kumimoji="1" lang="en-US" altLang="zh-CN" sz="2400" b="1" i="1">
                  <a:latin typeface="Times New Roman" panose="02020603050405020304" pitchFamily="18" charset="0"/>
                </a:rPr>
                <a:t>D </a:t>
              </a:r>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graphicFrame>
          <p:nvGraphicFramePr>
            <p:cNvPr id="16388" name="Object 50"/>
            <p:cNvGraphicFramePr>
              <a:graphicFrameLocks noChangeAspect="1"/>
            </p:cNvGraphicFramePr>
            <p:nvPr/>
          </p:nvGraphicFramePr>
          <p:xfrm>
            <a:off x="1782" y="3648"/>
            <a:ext cx="1128" cy="480"/>
          </p:xfrm>
          <a:graphic>
            <a:graphicData uri="http://schemas.openxmlformats.org/presentationml/2006/ole">
              <mc:AlternateContent xmlns:mc="http://schemas.openxmlformats.org/markup-compatibility/2006">
                <mc:Choice xmlns:v="urn:schemas-microsoft-com:vml" Requires="v">
                  <p:oleObj spid="_x0000_s16478" name="BMP 图象" r:id="rId5" imgW="1790700" imgH="762000" progId="Paint.Picture">
                    <p:embed/>
                  </p:oleObj>
                </mc:Choice>
                <mc:Fallback>
                  <p:oleObj name="BMP 图象" r:id="rId5" imgW="1790700" imgH="762000" progId="Paint.Picture">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 y="3648"/>
                          <a:ext cx="11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51"/>
          <p:cNvGrpSpPr/>
          <p:nvPr/>
        </p:nvGrpSpPr>
        <p:grpSpPr bwMode="auto">
          <a:xfrm>
            <a:off x="1905000" y="5238750"/>
            <a:ext cx="1323975" cy="571500"/>
            <a:chOff x="954" y="3336"/>
            <a:chExt cx="744" cy="360"/>
          </a:xfrm>
        </p:grpSpPr>
        <p:sp>
          <p:nvSpPr>
            <p:cNvPr id="16412" name="Rectangle 52"/>
            <p:cNvSpPr>
              <a:spLocks noChangeArrowheads="1"/>
            </p:cNvSpPr>
            <p:nvPr/>
          </p:nvSpPr>
          <p:spPr bwMode="auto">
            <a:xfrm>
              <a:off x="954" y="3376"/>
              <a:ext cx="467" cy="288"/>
            </a:xfrm>
            <a:prstGeom prst="rect">
              <a:avLst/>
            </a:prstGeom>
            <a:noFill/>
            <a:ln w="9525">
              <a:noFill/>
              <a:miter lim="800000"/>
            </a:ln>
          </p:spPr>
          <p:txBody>
            <a:bodyPr wrap="none">
              <a:spAutoFit/>
            </a:bodyPr>
            <a:lstStyle/>
            <a:p>
              <a:pPr algn="just" fontAlgn="t">
                <a:spcBef>
                  <a:spcPct val="50000"/>
                </a:spcBef>
              </a:pPr>
              <a:r>
                <a:rPr kumimoji="1" lang="en-US" altLang="zh-CN" sz="2400" b="1" i="1">
                  <a:latin typeface="Times New Roman" panose="02020603050405020304" pitchFamily="18" charset="0"/>
                </a:rPr>
                <a:t>D</a:t>
              </a:r>
              <a:r>
                <a:rPr kumimoji="1" lang="en-US" altLang="zh-CN" sz="2400" b="1" i="1" baseline="-25000">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baseline="-25000">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aphicFrame>
          <p:nvGraphicFramePr>
            <p:cNvPr id="16387" name="Object 53"/>
            <p:cNvGraphicFramePr>
              <a:graphicFrameLocks noChangeAspect="1"/>
            </p:cNvGraphicFramePr>
            <p:nvPr/>
          </p:nvGraphicFramePr>
          <p:xfrm>
            <a:off x="1374" y="3336"/>
            <a:ext cx="324" cy="360"/>
          </p:xfrm>
          <a:graphic>
            <a:graphicData uri="http://schemas.openxmlformats.org/presentationml/2006/ole">
              <mc:AlternateContent xmlns:mc="http://schemas.openxmlformats.org/markup-compatibility/2006">
                <mc:Choice xmlns:v="urn:schemas-microsoft-com:vml" Requires="v">
                  <p:oleObj spid="_x0000_s16479" name="BMP 图象" r:id="rId7" imgW="514350" imgH="571500" progId="Paint.Picture">
                    <p:embed/>
                  </p:oleObj>
                </mc:Choice>
                <mc:Fallback>
                  <p:oleObj name="BMP 图象" r:id="rId7" imgW="514350" imgH="571500" progId="Paint.Picture">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4" y="3336"/>
                          <a:ext cx="32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54"/>
          <p:cNvGrpSpPr/>
          <p:nvPr/>
        </p:nvGrpSpPr>
        <p:grpSpPr bwMode="auto">
          <a:xfrm>
            <a:off x="5262563" y="5243513"/>
            <a:ext cx="1331912" cy="581025"/>
            <a:chOff x="2979" y="3339"/>
            <a:chExt cx="839" cy="366"/>
          </a:xfrm>
        </p:grpSpPr>
        <p:sp>
          <p:nvSpPr>
            <p:cNvPr id="16411" name="Rectangle 55"/>
            <p:cNvSpPr>
              <a:spLocks noChangeArrowheads="1"/>
            </p:cNvSpPr>
            <p:nvPr/>
          </p:nvSpPr>
          <p:spPr bwMode="auto">
            <a:xfrm>
              <a:off x="3262" y="3356"/>
              <a:ext cx="556" cy="288"/>
            </a:xfrm>
            <a:prstGeom prst="rect">
              <a:avLst/>
            </a:prstGeom>
            <a:noFill/>
            <a:ln w="9525">
              <a:noFill/>
              <a:miter lim="800000"/>
            </a:ln>
          </p:spPr>
          <p:txBody>
            <a:bodyPr wrap="none">
              <a:spAutoFit/>
            </a:bodyPr>
            <a:lstStyle/>
            <a:p>
              <a:pPr algn="just" fontAlgn="t">
                <a:spcBef>
                  <a:spcPct val="50000"/>
                </a:spcBef>
              </a:pPr>
              <a:r>
                <a:rPr kumimoji="1" lang="en-US" altLang="zh-CN" sz="2400" b="1" i="1">
                  <a:latin typeface="Times New Roman" panose="02020603050405020304" pitchFamily="18" charset="0"/>
                </a:rPr>
                <a:t>D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graphicFrame>
          <p:nvGraphicFramePr>
            <p:cNvPr id="16386" name="Object 56"/>
            <p:cNvGraphicFramePr>
              <a:graphicFrameLocks noChangeAspect="1"/>
            </p:cNvGraphicFramePr>
            <p:nvPr/>
          </p:nvGraphicFramePr>
          <p:xfrm>
            <a:off x="2979" y="3339"/>
            <a:ext cx="318" cy="366"/>
          </p:xfrm>
          <a:graphic>
            <a:graphicData uri="http://schemas.openxmlformats.org/presentationml/2006/ole">
              <mc:AlternateContent xmlns:mc="http://schemas.openxmlformats.org/markup-compatibility/2006">
                <mc:Choice xmlns:v="urn:schemas-microsoft-com:vml" Requires="v">
                  <p:oleObj spid="_x0000_s16480" name="BMP 图象" r:id="rId9" imgW="504825" imgH="581025" progId="Paint.Picture">
                    <p:embed/>
                  </p:oleObj>
                </mc:Choice>
                <mc:Fallback>
                  <p:oleObj name="BMP 图象" r:id="rId9" imgW="504825" imgH="581025" progId="Paint.Picture">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9" y="3339"/>
                          <a:ext cx="31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6617" name="AutoShape 57"/>
          <p:cNvSpPr>
            <a:spLocks noChangeArrowheads="1"/>
          </p:cNvSpPr>
          <p:nvPr/>
        </p:nvSpPr>
        <p:spPr bwMode="auto">
          <a:xfrm>
            <a:off x="3092450" y="2787650"/>
            <a:ext cx="2947988" cy="749300"/>
          </a:xfrm>
          <a:prstGeom prst="wedgeRectCallout">
            <a:avLst>
              <a:gd name="adj1" fmla="val 55764"/>
              <a:gd name="adj2" fmla="val -13981"/>
            </a:avLst>
          </a:prstGeom>
          <a:solidFill>
            <a:srgbClr val="CCCCFF">
              <a:alpha val="50195"/>
            </a:srgbClr>
          </a:solidFill>
          <a:ln w="9525">
            <a:solidFill>
              <a:srgbClr val="00CC00"/>
            </a:solidFill>
            <a:miter lim="800000"/>
          </a:ln>
        </p:spPr>
        <p:txBody>
          <a:bodyPr lIns="0" tIns="0" rIns="0" bIns="0"/>
          <a:lstStyle/>
          <a:p>
            <a:pPr eaLnBrk="0" hangingPunct="0"/>
            <a:r>
              <a:rPr kumimoji="1" lang="en-US" altLang="zh-CN" sz="2400" b="1" i="1">
                <a:latin typeface="Times New Roman" panose="02020603050405020304" pitchFamily="18" charset="0"/>
              </a:rPr>
              <a:t>        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zh-CN" altLang="en-US" sz="2400" b="1">
                <a:latin typeface="Times New Roman" panose="02020603050405020304" pitchFamily="18" charset="0"/>
              </a:rPr>
              <a:t>在 </a:t>
            </a:r>
            <a:r>
              <a:rPr kumimoji="1" lang="en-US" altLang="zh-CN" sz="2400" b="1" i="1">
                <a:latin typeface="Times New Roman" panose="02020603050405020304" pitchFamily="18" charset="0"/>
              </a:rPr>
              <a:t>D </a:t>
            </a:r>
            <a:r>
              <a:rPr kumimoji="1" lang="en-US" altLang="zh-CN" sz="2400" b="1">
                <a:latin typeface="Times New Roman" panose="02020603050405020304" pitchFamily="18" charset="0"/>
              </a:rPr>
              <a:t>= 1 </a:t>
            </a:r>
            <a:r>
              <a:rPr kumimoji="1" lang="zh-CN" altLang="en-US" sz="2400" b="1">
                <a:latin typeface="Times New Roman" panose="02020603050405020304" pitchFamily="18" charset="0"/>
              </a:rPr>
              <a:t>时就为 </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，与 </a:t>
            </a: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 </a:t>
            </a:r>
            <a:r>
              <a:rPr kumimoji="1" lang="zh-CN" altLang="en-US" sz="2400" b="1">
                <a:latin typeface="Times New Roman" panose="02020603050405020304" pitchFamily="18" charset="0"/>
              </a:rPr>
              <a:t>无关。</a:t>
            </a:r>
            <a:endParaRPr kumimoji="1" lang="zh-CN" altLang="en-US" sz="2400" b="1">
              <a:latin typeface="Times New Roman" panose="02020603050405020304" pitchFamily="18" charset="0"/>
            </a:endParaRPr>
          </a:p>
        </p:txBody>
      </p:sp>
      <p:sp>
        <p:nvSpPr>
          <p:cNvPr id="16408" name="Rectangle 58"/>
          <p:cNvSpPr>
            <a:spLocks noChangeArrowheads="1"/>
          </p:cNvSpPr>
          <p:nvPr/>
        </p:nvSpPr>
        <p:spPr bwMode="auto">
          <a:xfrm>
            <a:off x="774700" y="717550"/>
            <a:ext cx="8129588" cy="457200"/>
          </a:xfrm>
          <a:prstGeom prst="rect">
            <a:avLst/>
          </a:prstGeom>
          <a:noFill/>
          <a:ln w="9525">
            <a:noFill/>
            <a:miter lim="800000"/>
          </a:ln>
        </p:spPr>
        <p:txBody>
          <a:bodyPr>
            <a:spAutoFit/>
          </a:bodyPr>
          <a:lstStyle/>
          <a:p>
            <a:pPr marL="457200" indent="-457200"/>
            <a:r>
              <a:rPr kumimoji="1" lang="en-US" altLang="zh-CN" sz="2400" b="1" dirty="0">
                <a:latin typeface="Times New Roman" panose="02020603050405020304" pitchFamily="18" charset="0"/>
                <a:ea typeface="黑体" panose="02010609060101010101" pitchFamily="49" charset="-122"/>
              </a:rPr>
              <a:t>2.   </a:t>
            </a:r>
            <a:r>
              <a:rPr kumimoji="1" lang="en-US" altLang="zh-CN" sz="2400" b="1" i="1" dirty="0">
                <a:latin typeface="Times New Roman" panose="02020603050405020304" pitchFamily="18" charset="0"/>
              </a:rPr>
              <a:t>D </a:t>
            </a:r>
            <a:r>
              <a:rPr kumimoji="1" lang="zh-CN" altLang="en-US" sz="2400" b="1" dirty="0">
                <a:latin typeface="Times New Roman" panose="02020603050405020304" pitchFamily="18" charset="0"/>
              </a:rPr>
              <a:t>锁存器的</a:t>
            </a:r>
            <a:r>
              <a:rPr kumimoji="1" lang="zh-CN" altLang="en-US" sz="2400" b="1" dirty="0">
                <a:latin typeface="宋体" panose="02010600030101010101" pitchFamily="2" charset="-122"/>
              </a:rPr>
              <a:t>功能表、状态方程、</a:t>
            </a:r>
            <a:r>
              <a:rPr kumimoji="1" lang="zh-CN" altLang="en-US" sz="2400" b="1" dirty="0">
                <a:solidFill>
                  <a:srgbClr val="0000FF"/>
                </a:solidFill>
                <a:latin typeface="宋体" panose="02010600030101010101" pitchFamily="2" charset="-122"/>
              </a:rPr>
              <a:t>驱动表</a:t>
            </a:r>
            <a:r>
              <a:rPr kumimoji="1" lang="zh-CN" altLang="en-US" sz="2400" b="1" dirty="0">
                <a:latin typeface="宋体" panose="02010600030101010101" pitchFamily="2" charset="-122"/>
              </a:rPr>
              <a:t>和</a:t>
            </a:r>
            <a:r>
              <a:rPr kumimoji="1" lang="zh-CN" altLang="en-US" sz="2400" b="1" dirty="0">
                <a:solidFill>
                  <a:srgbClr val="CC99FF"/>
                </a:solidFill>
                <a:latin typeface="宋体" panose="02010600030101010101" pitchFamily="2" charset="-122"/>
              </a:rPr>
              <a:t>状态转换图</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66619" name="Text Box 59"/>
          <p:cNvSpPr txBox="1">
            <a:spLocks noChangeArrowheads="1"/>
          </p:cNvSpPr>
          <p:nvPr/>
        </p:nvSpPr>
        <p:spPr bwMode="auto">
          <a:xfrm>
            <a:off x="2916238" y="2708275"/>
            <a:ext cx="3289300" cy="1187450"/>
          </a:xfrm>
          <a:prstGeom prst="rect">
            <a:avLst/>
          </a:prstGeom>
          <a:solidFill>
            <a:schemeClr val="bg1"/>
          </a:solidFill>
          <a:ln w="9525">
            <a:noFill/>
            <a:miter lim="800000"/>
          </a:ln>
        </p:spPr>
        <p:txBody>
          <a:bodyPr>
            <a:spAutoFit/>
          </a:bodyPr>
          <a:lstStyle/>
          <a:p>
            <a:endParaRPr kumimoji="1" lang="en-US" altLang="zh-CN" sz="2400" b="1">
              <a:latin typeface="Times New Roman" panose="02020603050405020304" pitchFamily="18" charset="0"/>
            </a:endParaRPr>
          </a:p>
          <a:p>
            <a:endParaRPr kumimoji="1" lang="en-US" altLang="zh-CN" sz="2400" b="1">
              <a:latin typeface="Times New Roman" panose="02020603050405020304" pitchFamily="18" charset="0"/>
            </a:endParaRPr>
          </a:p>
          <a:p>
            <a:endParaRPr kumimoji="1" lang="en-US" altLang="zh-CN" sz="2400" b="1">
              <a:latin typeface="Times New Roman" panose="02020603050405020304" pitchFamily="18" charset="0"/>
            </a:endParaRPr>
          </a:p>
        </p:txBody>
      </p:sp>
      <p:sp>
        <p:nvSpPr>
          <p:cNvPr id="66620" name="Rectangle 60" descr="窄竖线"/>
          <p:cNvSpPr>
            <a:spLocks noChangeArrowheads="1"/>
          </p:cNvSpPr>
          <p:nvPr/>
        </p:nvSpPr>
        <p:spPr bwMode="auto">
          <a:xfrm>
            <a:off x="2514600" y="3873500"/>
            <a:ext cx="3581400"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同步</a:t>
            </a:r>
            <a:r>
              <a:rPr kumimoji="1" lang="en-US" altLang="zh-CN" sz="2400" b="1" i="1">
                <a:latin typeface="Times New Roman" panose="02020603050405020304" pitchFamily="18" charset="0"/>
              </a:rPr>
              <a:t>D</a:t>
            </a:r>
            <a:r>
              <a:rPr kumimoji="1" lang="zh-CN" altLang="en-US" sz="2400" b="1">
                <a:latin typeface="Times New Roman" panose="02020603050405020304" pitchFamily="18" charset="0"/>
              </a:rPr>
              <a:t>锁存器</a:t>
            </a:r>
            <a:r>
              <a:rPr kumimoji="1" lang="zh-CN" altLang="en-US" sz="2400" b="1">
                <a:latin typeface="宋体" panose="02010600030101010101" pitchFamily="2" charset="-122"/>
              </a:rPr>
              <a:t>状态转换图 </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74"/>
                                        </p:tgtEl>
                                        <p:attrNameLst>
                                          <p:attrName>style.visibility</p:attrName>
                                        </p:attrNameLst>
                                      </p:cBhvr>
                                      <p:to>
                                        <p:strVal val="visible"/>
                                      </p:to>
                                    </p:set>
                                    <p:animEffect transition="in" filter="blinds(horizontal)">
                                      <p:cBhvr>
                                        <p:cTn id="12" dur="500"/>
                                        <p:tgtEl>
                                          <p:spTgt spid="6657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6575"/>
                                        </p:tgtEl>
                                        <p:attrNameLst>
                                          <p:attrName>style.visibility</p:attrName>
                                        </p:attrNameLst>
                                      </p:cBhvr>
                                      <p:to>
                                        <p:strVal val="visible"/>
                                      </p:to>
                                    </p:set>
                                    <p:animEffect transition="in" filter="wipe(left)">
                                      <p:cBhvr>
                                        <p:cTn id="16" dur="500"/>
                                        <p:tgtEl>
                                          <p:spTgt spid="6657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6599"/>
                                        </p:tgtEl>
                                        <p:attrNameLst>
                                          <p:attrName>style.visibility</p:attrName>
                                        </p:attrNameLst>
                                      </p:cBhvr>
                                      <p:to>
                                        <p:strVal val="visible"/>
                                      </p:to>
                                    </p:set>
                                    <p:animEffect transition="in" filter="wipe(up)">
                                      <p:cBhvr>
                                        <p:cTn id="20" dur="500"/>
                                        <p:tgtEl>
                                          <p:spTgt spid="665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595"/>
                                        </p:tgtEl>
                                        <p:attrNameLst>
                                          <p:attrName>style.visibility</p:attrName>
                                        </p:attrNameLst>
                                      </p:cBhvr>
                                      <p:to>
                                        <p:strVal val="visible"/>
                                      </p:to>
                                    </p:set>
                                    <p:animEffect transition="in" filter="blinds(horizontal)">
                                      <p:cBhvr>
                                        <p:cTn id="25" dur="500"/>
                                        <p:tgtEl>
                                          <p:spTgt spid="66595"/>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6596"/>
                                        </p:tgtEl>
                                        <p:attrNameLst>
                                          <p:attrName>style.visibility</p:attrName>
                                        </p:attrNameLst>
                                      </p:cBhvr>
                                      <p:to>
                                        <p:strVal val="visible"/>
                                      </p:to>
                                    </p:set>
                                    <p:animEffect transition="in" filter="wipe(up)">
                                      <p:cBhvr>
                                        <p:cTn id="33" dur="500"/>
                                        <p:tgtEl>
                                          <p:spTgt spid="66596"/>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66600"/>
                                        </p:tgtEl>
                                        <p:attrNameLst>
                                          <p:attrName>style.visibility</p:attrName>
                                        </p:attrNameLst>
                                      </p:cBhvr>
                                      <p:to>
                                        <p:strVal val="visible"/>
                                      </p:to>
                                    </p:set>
                                    <p:animEffect transition="in" filter="wipe(right)">
                                      <p:cBhvr>
                                        <p:cTn id="37" dur="500"/>
                                        <p:tgtEl>
                                          <p:spTgt spid="66600"/>
                                        </p:tgtEl>
                                      </p:cBhvr>
                                    </p:animEffect>
                                  </p:childTnLst>
                                  <p:subTnLst>
                                    <p:set>
                                      <p:cBhvr override="childStyle">
                                        <p:cTn dur="1" fill="hold" display="0" masterRel="nextClick" afterEffect="1"/>
                                        <p:tgtEl>
                                          <p:spTgt spid="6660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6597"/>
                                        </p:tgtEl>
                                        <p:attrNameLst>
                                          <p:attrName>style.visibility</p:attrName>
                                        </p:attrNameLst>
                                      </p:cBhvr>
                                      <p:to>
                                        <p:strVal val="visible"/>
                                      </p:to>
                                    </p:set>
                                    <p:animEffect transition="in" filter="wipe(up)">
                                      <p:cBhvr>
                                        <p:cTn id="42" dur="500"/>
                                        <p:tgtEl>
                                          <p:spTgt spid="665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6601"/>
                                        </p:tgtEl>
                                        <p:attrNameLst>
                                          <p:attrName>style.visibility</p:attrName>
                                        </p:attrNameLst>
                                      </p:cBhvr>
                                      <p:to>
                                        <p:strVal val="visible"/>
                                      </p:to>
                                    </p:set>
                                    <p:animEffect transition="in" filter="wipe(up)">
                                      <p:cBhvr>
                                        <p:cTn id="47" dur="500"/>
                                        <p:tgtEl>
                                          <p:spTgt spid="66601"/>
                                        </p:tgtEl>
                                      </p:cBhvr>
                                    </p:animEffect>
                                  </p:childTnLst>
                                </p:cTn>
                              </p:par>
                            </p:childTnLst>
                          </p:cTn>
                        </p:par>
                        <p:par>
                          <p:cTn id="48" fill="hold">
                            <p:stCondLst>
                              <p:cond delay="500"/>
                            </p:stCondLst>
                            <p:childTnLst>
                              <p:par>
                                <p:cTn id="49" presetID="22" presetClass="entr" presetSubtype="2" fill="hold" grpId="0" nodeType="afterEffect">
                                  <p:stCondLst>
                                    <p:cond delay="0"/>
                                  </p:stCondLst>
                                  <p:childTnLst>
                                    <p:set>
                                      <p:cBhvr>
                                        <p:cTn id="50" dur="1" fill="hold">
                                          <p:stCondLst>
                                            <p:cond delay="0"/>
                                          </p:stCondLst>
                                        </p:cTn>
                                        <p:tgtEl>
                                          <p:spTgt spid="66617"/>
                                        </p:tgtEl>
                                        <p:attrNameLst>
                                          <p:attrName>style.visibility</p:attrName>
                                        </p:attrNameLst>
                                      </p:cBhvr>
                                      <p:to>
                                        <p:strVal val="visible"/>
                                      </p:to>
                                    </p:set>
                                    <p:animEffect transition="in" filter="wipe(right)">
                                      <p:cBhvr>
                                        <p:cTn id="51" dur="500"/>
                                        <p:tgtEl>
                                          <p:spTgt spid="66617"/>
                                        </p:tgtEl>
                                      </p:cBhvr>
                                    </p:animEffect>
                                  </p:childTnLst>
                                  <p:subTnLst>
                                    <p:set>
                                      <p:cBhvr override="childStyle">
                                        <p:cTn dur="1" fill="hold" display="0" masterRel="nextClick" afterEffect="1"/>
                                        <p:tgtEl>
                                          <p:spTgt spid="6661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6598"/>
                                        </p:tgtEl>
                                        <p:attrNameLst>
                                          <p:attrName>style.visibility</p:attrName>
                                        </p:attrNameLst>
                                      </p:cBhvr>
                                      <p:to>
                                        <p:strVal val="visible"/>
                                      </p:to>
                                    </p:set>
                                    <p:animEffect transition="in" filter="wipe(up)">
                                      <p:cBhvr>
                                        <p:cTn id="56" dur="500"/>
                                        <p:tgtEl>
                                          <p:spTgt spid="6659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6619"/>
                                        </p:tgtEl>
                                        <p:attrNameLst>
                                          <p:attrName>style.visibility</p:attrName>
                                        </p:attrNameLst>
                                      </p:cBhvr>
                                      <p:to>
                                        <p:strVal val="visible"/>
                                      </p:to>
                                    </p:se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66620"/>
                                        </p:tgtEl>
                                        <p:attrNameLst>
                                          <p:attrName>style.visibility</p:attrName>
                                        </p:attrNameLst>
                                      </p:cBhvr>
                                      <p:to>
                                        <p:strVal val="visible"/>
                                      </p:to>
                                    </p:set>
                                    <p:animEffect transition="in" filter="blinds(horizontal)">
                                      <p:cBhvr>
                                        <p:cTn id="64" dur="500"/>
                                        <p:tgtEl>
                                          <p:spTgt spid="6662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4" grpId="0" animBg="1" autoUpdateAnimBg="0"/>
      <p:bldP spid="66575" grpId="0" autoUpdateAnimBg="0"/>
      <p:bldP spid="66595" grpId="0" animBg="1" autoUpdateAnimBg="0"/>
      <p:bldP spid="66596" grpId="0" autoUpdateAnimBg="0"/>
      <p:bldP spid="66597" grpId="0" autoUpdateAnimBg="0"/>
      <p:bldP spid="66598" grpId="0" autoUpdateAnimBg="0"/>
      <p:bldP spid="66599" grpId="0" animBg="1" autoUpdateAnimBg="0"/>
      <p:bldP spid="66600" grpId="0" animBg="1" autoUpdateAnimBg="0"/>
      <p:bldP spid="66601" grpId="0" autoUpdateAnimBg="0"/>
      <p:bldP spid="66617" grpId="0" animBg="1" autoUpdateAnimBg="0"/>
      <p:bldP spid="66619" grpId="0" animBg="1" autoUpdateAnimBg="0"/>
      <p:bldP spid="6662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166688" y="473075"/>
            <a:ext cx="5197475" cy="579438"/>
          </a:xfrm>
          <a:prstGeom prst="rect">
            <a:avLst/>
          </a:prstGeom>
          <a:noFill/>
          <a:ln w="9525">
            <a:noFill/>
            <a:miter lim="800000"/>
          </a:ln>
        </p:spPr>
        <p:txBody>
          <a:bodyPr>
            <a:spAutoFit/>
          </a:bodyP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三</a:t>
            </a:r>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锁存器的特点 </a:t>
            </a:r>
            <a:endParaRPr kumimoji="1" lang="zh-CN" altLang="en-US" sz="3200" b="1" dirty="0">
              <a:solidFill>
                <a:srgbClr val="0033CC"/>
              </a:solidFill>
              <a:latin typeface="宋体" panose="02010600030101010101" pitchFamily="2" charset="-122"/>
            </a:endParaRPr>
          </a:p>
        </p:txBody>
      </p:sp>
      <p:sp>
        <p:nvSpPr>
          <p:cNvPr id="220163" name="Rectangle 3"/>
          <p:cNvSpPr>
            <a:spLocks noChangeArrowheads="1"/>
          </p:cNvSpPr>
          <p:nvPr/>
        </p:nvSpPr>
        <p:spPr bwMode="auto">
          <a:xfrm>
            <a:off x="1295400" y="1371600"/>
            <a:ext cx="5648325" cy="457200"/>
          </a:xfrm>
          <a:prstGeom prst="rect">
            <a:avLst/>
          </a:prstGeom>
          <a:noFill/>
          <a:ln w="9525">
            <a:noFill/>
            <a:miter lim="800000"/>
          </a:ln>
        </p:spPr>
        <p:txBody>
          <a:bodyPr>
            <a:spAutoFit/>
          </a:bodyPr>
          <a:lstStyle/>
          <a:p>
            <a:pPr marL="457200" indent="-457200"/>
            <a:r>
              <a:rPr kumimoji="1" lang="zh-CN" altLang="en-US" sz="2400" b="1" dirty="0" smtClean="0">
                <a:latin typeface="Times New Roman" panose="02020603050405020304" pitchFamily="18" charset="0"/>
              </a:rPr>
              <a:t>锁存器的</a:t>
            </a:r>
            <a:r>
              <a:rPr kumimoji="1" lang="zh-CN" altLang="en-US" sz="2400" b="1" dirty="0" smtClean="0">
                <a:solidFill>
                  <a:srgbClr val="0000FF"/>
                </a:solidFill>
                <a:latin typeface="Times New Roman" panose="02020603050405020304" pitchFamily="18" charset="0"/>
              </a:rPr>
              <a:t>触发方式</a:t>
            </a:r>
            <a:r>
              <a:rPr kumimoji="1" lang="zh-CN" altLang="en-US" sz="2400" b="1" dirty="0" smtClean="0">
                <a:latin typeface="Times New Roman" panose="02020603050405020304" pitchFamily="18" charset="0"/>
              </a:rPr>
              <a:t>为</a:t>
            </a:r>
            <a:r>
              <a:rPr kumimoji="1" lang="zh-CN" altLang="en-US" sz="2400" b="1" dirty="0" smtClean="0">
                <a:solidFill>
                  <a:srgbClr val="00CC00"/>
                </a:solidFill>
                <a:latin typeface="Times New Roman" panose="02020603050405020304" pitchFamily="18" charset="0"/>
              </a:rPr>
              <a:t>电平触发式</a:t>
            </a:r>
            <a:r>
              <a:rPr kumimoji="1" lang="zh-CN" altLang="en-US" sz="2400" b="1" dirty="0" smtClean="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220164" name="Oval 4"/>
          <p:cNvSpPr>
            <a:spLocks noChangeArrowheads="1"/>
          </p:cNvSpPr>
          <p:nvPr/>
        </p:nvSpPr>
        <p:spPr bwMode="auto">
          <a:xfrm>
            <a:off x="731838" y="1435100"/>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220165" name="Text Box 5"/>
          <p:cNvSpPr txBox="1">
            <a:spLocks noChangeArrowheads="1"/>
          </p:cNvSpPr>
          <p:nvPr/>
        </p:nvSpPr>
        <p:spPr bwMode="auto">
          <a:xfrm>
            <a:off x="1295400" y="3363913"/>
            <a:ext cx="6126163" cy="457200"/>
          </a:xfrm>
          <a:prstGeom prst="rect">
            <a:avLst/>
          </a:prstGeom>
          <a:noFill/>
          <a:ln w="9525">
            <a:noFill/>
            <a:miter lim="800000"/>
          </a:ln>
        </p:spPr>
        <p:txBody>
          <a:bodyPr>
            <a:spAutoFit/>
          </a:bodyPr>
          <a:lstStyle/>
          <a:p>
            <a:pPr>
              <a:spcBef>
                <a:spcPct val="50000"/>
              </a:spcBef>
            </a:pPr>
            <a:r>
              <a:rPr kumimoji="1" lang="zh-CN" altLang="en-US" sz="2400" b="1" dirty="0" smtClean="0">
                <a:latin typeface="Times New Roman" panose="02020603050405020304" pitchFamily="18" charset="0"/>
              </a:rPr>
              <a:t>锁存器的共同缺点是存在</a:t>
            </a:r>
            <a:r>
              <a:rPr kumimoji="1" lang="zh-CN" altLang="en-US" sz="2400" b="1" dirty="0" smtClean="0">
                <a:solidFill>
                  <a:srgbClr val="FF0000"/>
                </a:solidFill>
                <a:latin typeface="Times New Roman" panose="02020603050405020304" pitchFamily="18" charset="0"/>
              </a:rPr>
              <a:t>空翻</a:t>
            </a:r>
            <a:r>
              <a:rPr kumimoji="1" lang="zh-CN" altLang="en-US" sz="2400" b="1" dirty="0" smtClean="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220166" name="Oval 6"/>
          <p:cNvSpPr>
            <a:spLocks noChangeArrowheads="1"/>
          </p:cNvSpPr>
          <p:nvPr/>
        </p:nvSpPr>
        <p:spPr bwMode="auto">
          <a:xfrm>
            <a:off x="731838" y="3429000"/>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grpSp>
        <p:nvGrpSpPr>
          <p:cNvPr id="2" name="Group 7"/>
          <p:cNvGrpSpPr/>
          <p:nvPr/>
        </p:nvGrpSpPr>
        <p:grpSpPr bwMode="auto">
          <a:xfrm>
            <a:off x="825500" y="4119563"/>
            <a:ext cx="7634288" cy="1757362"/>
            <a:chOff x="816" y="2596"/>
            <a:chExt cx="4655" cy="1107"/>
          </a:xfrm>
        </p:grpSpPr>
        <p:sp>
          <p:nvSpPr>
            <p:cNvPr id="58379" name="AutoShape 8"/>
            <p:cNvSpPr>
              <a:spLocks noChangeArrowheads="1"/>
            </p:cNvSpPr>
            <p:nvPr/>
          </p:nvSpPr>
          <p:spPr bwMode="auto">
            <a:xfrm>
              <a:off x="864" y="2596"/>
              <a:ext cx="4607" cy="532"/>
            </a:xfrm>
            <a:prstGeom prst="wedgeRectCallout">
              <a:avLst>
                <a:gd name="adj1" fmla="val 8671"/>
                <a:gd name="adj2" fmla="val -92481"/>
              </a:avLst>
            </a:prstGeom>
            <a:solidFill>
              <a:srgbClr val="CCECFF">
                <a:alpha val="50195"/>
              </a:srgbClr>
            </a:solidFill>
            <a:ln w="9525">
              <a:solidFill>
                <a:srgbClr val="FF3300"/>
              </a:solidFill>
              <a:miter lim="800000"/>
            </a:ln>
          </p:spPr>
          <p:txBody>
            <a:bodyPr lIns="0" tIns="0" rIns="0" bIns="0"/>
            <a:lstStyle/>
            <a:p>
              <a:pPr>
                <a:spcBef>
                  <a:spcPct val="20000"/>
                </a:spcBef>
              </a:pPr>
              <a:r>
                <a:rPr kumimoji="1" lang="zh-CN" altLang="en-US" sz="2400" b="1">
                  <a:latin typeface="宋体" panose="02010600030101010101" pitchFamily="2" charset="-122"/>
                </a:rPr>
                <a:t>　　触发脉冲作用期间，输入信号发生多次变化时，锁存器输出状态也相应发生多次变化的现象称为空翻。</a:t>
              </a:r>
              <a:endParaRPr kumimoji="1" lang="zh-CN" altLang="en-US" sz="2400" b="1">
                <a:latin typeface="宋体" panose="02010600030101010101" pitchFamily="2" charset="-122"/>
              </a:endParaRPr>
            </a:p>
          </p:txBody>
        </p:sp>
        <p:sp>
          <p:nvSpPr>
            <p:cNvPr id="58380" name="Text Box 9"/>
            <p:cNvSpPr txBox="1">
              <a:spLocks noChangeArrowheads="1"/>
            </p:cNvSpPr>
            <p:nvPr/>
          </p:nvSpPr>
          <p:spPr bwMode="auto">
            <a:xfrm>
              <a:off x="816" y="3415"/>
              <a:ext cx="4226" cy="288"/>
            </a:xfrm>
            <a:prstGeom prst="rect">
              <a:avLst/>
            </a:prstGeom>
            <a:solidFill>
              <a:schemeClr val="bg1">
                <a:alpha val="50195"/>
              </a:schemeClr>
            </a:solidFill>
            <a:ln w="9525">
              <a:noFill/>
              <a:miter lim="800000"/>
            </a:ln>
          </p:spPr>
          <p:txBody>
            <a:bodyPr>
              <a:spAutoFit/>
            </a:bodyPr>
            <a:lstStyle/>
            <a:p>
              <a:pPr>
                <a:spcBef>
                  <a:spcPct val="50000"/>
                </a:spcBef>
              </a:pPr>
              <a:r>
                <a:rPr kumimoji="1" lang="en-US" altLang="zh-CN" sz="2400" b="1">
                  <a:latin typeface="宋体" panose="02010600030101010101" pitchFamily="2" charset="-122"/>
                </a:rPr>
                <a:t>    </a:t>
              </a:r>
              <a:r>
                <a:rPr kumimoji="1" lang="zh-CN" altLang="en-US" sz="2400" b="1">
                  <a:latin typeface="宋体" panose="02010600030101010101" pitchFamily="2" charset="-122"/>
                </a:rPr>
                <a:t>空翻可导致电路工作失控。</a:t>
              </a:r>
              <a:endParaRPr kumimoji="1" lang="zh-CN" altLang="en-US" sz="2400" b="1">
                <a:latin typeface="宋体" panose="02010600030101010101" pitchFamily="2" charset="-122"/>
              </a:endParaRPr>
            </a:p>
          </p:txBody>
        </p:sp>
      </p:grpSp>
      <p:grpSp>
        <p:nvGrpSpPr>
          <p:cNvPr id="3" name="Group 10"/>
          <p:cNvGrpSpPr/>
          <p:nvPr/>
        </p:nvGrpSpPr>
        <p:grpSpPr bwMode="auto">
          <a:xfrm>
            <a:off x="547688" y="2105025"/>
            <a:ext cx="8286750" cy="828675"/>
            <a:chOff x="543" y="1326"/>
            <a:chExt cx="4782" cy="522"/>
          </a:xfrm>
        </p:grpSpPr>
        <p:sp>
          <p:nvSpPr>
            <p:cNvPr id="58377" name="AutoShape 11"/>
            <p:cNvSpPr>
              <a:spLocks noChangeArrowheads="1"/>
            </p:cNvSpPr>
            <p:nvPr/>
          </p:nvSpPr>
          <p:spPr bwMode="auto">
            <a:xfrm>
              <a:off x="543" y="1326"/>
              <a:ext cx="1589" cy="466"/>
            </a:xfrm>
            <a:prstGeom prst="wedgeRectCallout">
              <a:avLst>
                <a:gd name="adj1" fmla="val 57319"/>
                <a:gd name="adj2" fmla="val -79477"/>
              </a:avLst>
            </a:prstGeom>
            <a:solidFill>
              <a:srgbClr val="CCCCFF">
                <a:alpha val="50195"/>
              </a:srgbClr>
            </a:solidFill>
            <a:ln w="9525">
              <a:solidFill>
                <a:srgbClr val="0000FF"/>
              </a:solidFill>
              <a:miter lim="800000"/>
            </a:ln>
          </p:spPr>
          <p:txBody>
            <a:bodyPr wrap="none" lIns="0" tIns="0" rIns="0" bIns="0">
              <a:spAutoFit/>
            </a:bodyPr>
            <a:lstStyle/>
            <a:p>
              <a:pPr algn="ctr">
                <a:spcBef>
                  <a:spcPct val="20000"/>
                </a:spcBef>
              </a:pPr>
              <a:r>
                <a:rPr kumimoji="1" lang="zh-CN" altLang="en-US" sz="2400" b="1">
                  <a:latin typeface="Times New Roman" panose="02020603050405020304" pitchFamily="18" charset="0"/>
                </a:rPr>
                <a:t>指触发脉冲信号控制</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锁存器工作的方式</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58378" name="AutoShape 12"/>
            <p:cNvSpPr>
              <a:spLocks noChangeArrowheads="1"/>
            </p:cNvSpPr>
            <p:nvPr/>
          </p:nvSpPr>
          <p:spPr bwMode="auto">
            <a:xfrm>
              <a:off x="2381" y="1336"/>
              <a:ext cx="2944" cy="512"/>
            </a:xfrm>
            <a:prstGeom prst="wedgeRectCallout">
              <a:avLst>
                <a:gd name="adj1" fmla="val -16273"/>
                <a:gd name="adj2" fmla="val -83653"/>
              </a:avLst>
            </a:prstGeom>
            <a:solidFill>
              <a:srgbClr val="CCECFF">
                <a:alpha val="50195"/>
              </a:srgbClr>
            </a:solidFill>
            <a:ln w="9525">
              <a:solidFill>
                <a:srgbClr val="00CC00"/>
              </a:solidFill>
              <a:miter lim="800000"/>
            </a:ln>
          </p:spPr>
          <p:txBody>
            <a:bodyPr wrap="none" lIns="0" tIns="0" rIns="0" bIns="0">
              <a:spAutoFit/>
            </a:bodyPr>
            <a:lstStyle/>
            <a:p>
              <a:pPr algn="ctr">
                <a:spcBef>
                  <a:spcPct val="20000"/>
                </a:spcBef>
              </a:pPr>
              <a:r>
                <a:rPr kumimoji="1" lang="en-US" altLang="zh-CN" sz="2400" b="1" i="1">
                  <a:latin typeface="Times New Roman" panose="02020603050405020304" pitchFamily="18" charset="0"/>
                </a:rPr>
                <a:t> EN </a:t>
              </a:r>
              <a:r>
                <a:rPr kumimoji="1" lang="en-US" altLang="zh-CN" sz="2400" b="1">
                  <a:latin typeface="Times New Roman" panose="02020603050405020304" pitchFamily="18" charset="0"/>
                </a:rPr>
                <a:t>= 1 </a:t>
              </a:r>
              <a:r>
                <a:rPr kumimoji="1" lang="zh-CN" altLang="en-US" sz="2400" b="1">
                  <a:latin typeface="Times New Roman" panose="02020603050405020304" pitchFamily="18" charset="0"/>
                </a:rPr>
                <a:t>期间翻转的称正电平触发式；</a:t>
              </a:r>
              <a:endParaRPr kumimoji="1" lang="zh-CN" altLang="en-US" sz="2400" b="1">
                <a:latin typeface="Times New Roman" panose="02020603050405020304" pitchFamily="18" charset="0"/>
              </a:endParaRPr>
            </a:p>
            <a:p>
              <a:pPr algn="ctr">
                <a:spcBef>
                  <a:spcPct val="20000"/>
                </a:spcBef>
              </a:pP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EN </a:t>
              </a:r>
              <a:r>
                <a:rPr kumimoji="1" lang="en-US" altLang="zh-CN" sz="2400" b="1">
                  <a:latin typeface="Times New Roman" panose="02020603050405020304" pitchFamily="18" charset="0"/>
                </a:rPr>
                <a:t>= 0 </a:t>
              </a:r>
              <a:r>
                <a:rPr kumimoji="1" lang="zh-CN" altLang="en-US" sz="2400" b="1">
                  <a:latin typeface="Times New Roman" panose="02020603050405020304" pitchFamily="18" charset="0"/>
                </a:rPr>
                <a:t>期间翻转的称负电平触发式。 </a:t>
              </a:r>
              <a:endParaRPr kumimoji="1" lang="zh-CN" altLang="en-US" sz="24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dissolve">
                                      <p:cBhvr>
                                        <p:cTn id="7" dur="500"/>
                                        <p:tgtEl>
                                          <p:spTgt spid="2201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0164"/>
                                        </p:tgtEl>
                                        <p:attrNameLst>
                                          <p:attrName>style.visibility</p:attrName>
                                        </p:attrNameLst>
                                      </p:cBhvr>
                                      <p:to>
                                        <p:strVal val="visible"/>
                                      </p:to>
                                    </p:set>
                                    <p:anim calcmode="lin" valueType="num">
                                      <p:cBhvr additive="base">
                                        <p:cTn id="12" dur="500" fill="hold"/>
                                        <p:tgtEl>
                                          <p:spTgt spid="220164"/>
                                        </p:tgtEl>
                                        <p:attrNameLst>
                                          <p:attrName>ppt_x</p:attrName>
                                        </p:attrNameLst>
                                      </p:cBhvr>
                                      <p:tavLst>
                                        <p:tav tm="0">
                                          <p:val>
                                            <p:strVal val="0-#ppt_w/2"/>
                                          </p:val>
                                        </p:tav>
                                        <p:tav tm="100000">
                                          <p:val>
                                            <p:strVal val="#ppt_x"/>
                                          </p:val>
                                        </p:tav>
                                      </p:tavLst>
                                    </p:anim>
                                    <p:anim calcmode="lin" valueType="num">
                                      <p:cBhvr additive="base">
                                        <p:cTn id="13" dur="500" fill="hold"/>
                                        <p:tgtEl>
                                          <p:spTgt spid="22016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20163"/>
                                        </p:tgtEl>
                                        <p:attrNameLst>
                                          <p:attrName>style.visibility</p:attrName>
                                        </p:attrNameLst>
                                      </p:cBhvr>
                                      <p:to>
                                        <p:strVal val="visible"/>
                                      </p:to>
                                    </p:set>
                                    <p:animEffect transition="in" filter="wipe(left)">
                                      <p:cBhvr>
                                        <p:cTn id="17" dur="500"/>
                                        <p:tgtEl>
                                          <p:spTgt spid="220163"/>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20166"/>
                                        </p:tgtEl>
                                        <p:attrNameLst>
                                          <p:attrName>style.visibility</p:attrName>
                                        </p:attrNameLst>
                                      </p:cBhvr>
                                      <p:to>
                                        <p:strVal val="visible"/>
                                      </p:to>
                                    </p:set>
                                    <p:anim calcmode="lin" valueType="num">
                                      <p:cBhvr additive="base">
                                        <p:cTn id="26" dur="500" fill="hold"/>
                                        <p:tgtEl>
                                          <p:spTgt spid="220166"/>
                                        </p:tgtEl>
                                        <p:attrNameLst>
                                          <p:attrName>ppt_x</p:attrName>
                                        </p:attrNameLst>
                                      </p:cBhvr>
                                      <p:tavLst>
                                        <p:tav tm="0">
                                          <p:val>
                                            <p:strVal val="0-#ppt_w/2"/>
                                          </p:val>
                                        </p:tav>
                                        <p:tav tm="100000">
                                          <p:val>
                                            <p:strVal val="#ppt_x"/>
                                          </p:val>
                                        </p:tav>
                                      </p:tavLst>
                                    </p:anim>
                                    <p:anim calcmode="lin" valueType="num">
                                      <p:cBhvr additive="base">
                                        <p:cTn id="27" dur="500" fill="hold"/>
                                        <p:tgtEl>
                                          <p:spTgt spid="22016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20165"/>
                                        </p:tgtEl>
                                        <p:attrNameLst>
                                          <p:attrName>style.visibility</p:attrName>
                                        </p:attrNameLst>
                                      </p:cBhvr>
                                      <p:to>
                                        <p:strVal val="visible"/>
                                      </p:to>
                                    </p:set>
                                    <p:animEffect transition="in" filter="wipe(left)">
                                      <p:cBhvr>
                                        <p:cTn id="31" dur="500"/>
                                        <p:tgtEl>
                                          <p:spTgt spid="220165"/>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P spid="220163" grpId="0" autoUpdateAnimBg="0"/>
      <p:bldP spid="220164" grpId="0" animBg="1"/>
      <p:bldP spid="220165" grpId="0" autoUpdateAnimBg="0"/>
      <p:bldP spid="22016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295400" y="2489200"/>
            <a:ext cx="5346700" cy="641350"/>
          </a:xfrm>
          <a:prstGeom prst="rect">
            <a:avLst/>
          </a:prstGeom>
          <a:noFill/>
          <a:ln w="9525">
            <a:noFill/>
            <a:miter lim="800000"/>
          </a:ln>
        </p:spPr>
        <p:txBody>
          <a:bodyPr>
            <a:spAutoFit/>
          </a:bodyPr>
          <a:lstStyle/>
          <a:p>
            <a:pPr>
              <a:spcBef>
                <a:spcPct val="50000"/>
              </a:spcBef>
            </a:pPr>
            <a:r>
              <a:rPr kumimoji="1" lang="zh-CN" altLang="en-US" sz="3600" b="1">
                <a:solidFill>
                  <a:srgbClr val="FF0000"/>
                </a:solidFill>
                <a:latin typeface="楷体_GB2312" pitchFamily="49" charset="-122"/>
                <a:ea typeface="楷体_GB2312" pitchFamily="49" charset="-122"/>
              </a:rPr>
              <a:t>主要要求：</a:t>
            </a:r>
            <a:endParaRPr kumimoji="1" lang="zh-CN" altLang="en-US" sz="2400">
              <a:solidFill>
                <a:schemeClr val="accent2"/>
              </a:solidFill>
              <a:latin typeface="Times New Roman" panose="02020603050405020304" pitchFamily="18" charset="0"/>
            </a:endParaRPr>
          </a:p>
        </p:txBody>
      </p:sp>
      <p:sp>
        <p:nvSpPr>
          <p:cNvPr id="61443" name="Text Box 3" descr="编织物"/>
          <p:cNvSpPr txBox="1">
            <a:spLocks noChangeArrowheads="1"/>
          </p:cNvSpPr>
          <p:nvPr/>
        </p:nvSpPr>
        <p:spPr bwMode="auto">
          <a:xfrm>
            <a:off x="1295400" y="3414713"/>
            <a:ext cx="6019800" cy="519112"/>
          </a:xfrm>
          <a:prstGeom prst="rect">
            <a:avLst/>
          </a:prstGeom>
          <a:noFill/>
          <a:ln w="9525">
            <a:noFill/>
            <a:miter lim="800000"/>
          </a:ln>
        </p:spPr>
        <p:txBody>
          <a:bodyPr>
            <a:spAutoFit/>
          </a:bodyPr>
          <a:lstStyle/>
          <a:p>
            <a:pPr algn="just">
              <a:spcBef>
                <a:spcPct val="50000"/>
              </a:spcBef>
            </a:pPr>
            <a:r>
              <a:rPr kumimoji="1" lang="zh-CN" altLang="en-US" sz="2800" b="1">
                <a:latin typeface="Times New Roman" panose="02020603050405020304" pitchFamily="18" charset="0"/>
              </a:rPr>
              <a:t>了解触发器的基本作用和特性。</a:t>
            </a:r>
            <a:endParaRPr kumimoji="1" lang="zh-CN" altLang="en-US" sz="2800" b="1">
              <a:latin typeface="宋体" panose="02010600030101010101" pitchFamily="2" charset="-122"/>
            </a:endParaRPr>
          </a:p>
        </p:txBody>
      </p:sp>
      <p:sp>
        <p:nvSpPr>
          <p:cNvPr id="61444" name="Text Box 4" descr="编织物"/>
          <p:cNvSpPr txBox="1">
            <a:spLocks noChangeArrowheads="1"/>
          </p:cNvSpPr>
          <p:nvPr/>
        </p:nvSpPr>
        <p:spPr bwMode="auto">
          <a:xfrm>
            <a:off x="1295400" y="4687888"/>
            <a:ext cx="7185025" cy="519112"/>
          </a:xfrm>
          <a:prstGeom prst="rect">
            <a:avLst/>
          </a:prstGeom>
          <a:noFill/>
          <a:ln w="9525">
            <a:noFill/>
            <a:miter lim="800000"/>
          </a:ln>
        </p:spPr>
        <p:txBody>
          <a:bodyPr>
            <a:spAutoFit/>
          </a:bodyPr>
          <a:lstStyle/>
          <a:p>
            <a:pPr>
              <a:spcBef>
                <a:spcPct val="50000"/>
              </a:spcBef>
            </a:pPr>
            <a:r>
              <a:rPr kumimoji="1" lang="zh-CN" altLang="en-US" sz="2800" b="1">
                <a:solidFill>
                  <a:srgbClr val="000000"/>
                </a:solidFill>
                <a:latin typeface="Times New Roman" panose="02020603050405020304" pitchFamily="18" charset="0"/>
              </a:rPr>
              <a:t>了解触发器的类型和逻辑功能的描述方法。</a:t>
            </a:r>
            <a:endParaRPr kumimoji="1" lang="zh-CN" altLang="en-US" sz="2800" b="1">
              <a:solidFill>
                <a:srgbClr val="000000"/>
              </a:solidFill>
              <a:latin typeface="Times New Roman" panose="02020603050405020304" pitchFamily="18" charset="0"/>
            </a:endParaRPr>
          </a:p>
        </p:txBody>
      </p:sp>
      <p:sp>
        <p:nvSpPr>
          <p:cNvPr id="61445" name="Rectangle 5" descr="水滴"/>
          <p:cNvSpPr>
            <a:spLocks noChangeArrowheads="1"/>
          </p:cNvSpPr>
          <p:nvPr/>
        </p:nvSpPr>
        <p:spPr bwMode="auto">
          <a:xfrm>
            <a:off x="838200" y="4881563"/>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61446" name="Rectangle 6" descr="水滴"/>
          <p:cNvSpPr>
            <a:spLocks noChangeArrowheads="1"/>
          </p:cNvSpPr>
          <p:nvPr/>
        </p:nvSpPr>
        <p:spPr bwMode="auto">
          <a:xfrm>
            <a:off x="838200" y="3629025"/>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61447" name="Rectangle 7"/>
          <p:cNvSpPr>
            <a:spLocks noGrp="1" noChangeArrowheads="1"/>
          </p:cNvSpPr>
          <p:nvPr>
            <p:ph type="title"/>
          </p:nvPr>
        </p:nvSpPr>
        <p:spPr>
          <a:xfrm>
            <a:off x="2944813" y="1219200"/>
            <a:ext cx="3387725" cy="635000"/>
          </a:xfrm>
        </p:spPr>
        <p:txBody>
          <a:bodyPr/>
          <a:lstStyle/>
          <a:p>
            <a:pPr eaLnBrk="1" hangingPunct="1"/>
            <a:r>
              <a:rPr lang="en-US" altLang="zh-CN" sz="4000" b="1">
                <a:solidFill>
                  <a:srgbClr val="0033CC"/>
                </a:solidFill>
              </a:rPr>
              <a:t>3.2 </a:t>
            </a:r>
            <a:r>
              <a:rPr lang="en-US" altLang="zh-CN">
                <a:solidFill>
                  <a:srgbClr val="0033CC"/>
                </a:solidFill>
              </a:rPr>
              <a:t>  </a:t>
            </a:r>
            <a:r>
              <a:rPr lang="zh-CN" altLang="en-US" sz="4000" b="1">
                <a:solidFill>
                  <a:srgbClr val="0033CC"/>
                </a:solidFill>
                <a:ea typeface="黑体" panose="02010609060101010101" pitchFamily="49" charset="-122"/>
              </a:rPr>
              <a:t>触发器</a:t>
            </a:r>
            <a:endParaRPr lang="zh-CN" altLang="en-US">
              <a:solidFill>
                <a:srgbClr val="0033CC"/>
              </a:solidFill>
            </a:endParaRPr>
          </a:p>
        </p:txBody>
      </p:sp>
      <p:sp>
        <p:nvSpPr>
          <p:cNvPr id="61448" name="Text Box 8" descr="编织物"/>
          <p:cNvSpPr txBox="1">
            <a:spLocks noChangeArrowheads="1"/>
          </p:cNvSpPr>
          <p:nvPr/>
        </p:nvSpPr>
        <p:spPr bwMode="auto">
          <a:xfrm>
            <a:off x="1289050" y="4062413"/>
            <a:ext cx="6019800" cy="519112"/>
          </a:xfrm>
          <a:prstGeom prst="rect">
            <a:avLst/>
          </a:prstGeom>
          <a:noFill/>
          <a:ln w="9525">
            <a:noFill/>
            <a:miter lim="800000"/>
          </a:ln>
        </p:spPr>
        <p:txBody>
          <a:bodyPr>
            <a:spAutoFit/>
          </a:bodyPr>
          <a:lstStyle/>
          <a:p>
            <a:pPr algn="just">
              <a:spcBef>
                <a:spcPct val="50000"/>
              </a:spcBef>
            </a:pPr>
            <a:r>
              <a:rPr kumimoji="1" lang="zh-CN" altLang="en-US" sz="2800" b="1">
                <a:latin typeface="Times New Roman" panose="02020603050405020304" pitchFamily="18" charset="0"/>
              </a:rPr>
              <a:t>了解触发器与锁存器的异同。</a:t>
            </a:r>
            <a:endParaRPr kumimoji="1" lang="zh-CN" altLang="en-US" sz="2800" b="1">
              <a:latin typeface="宋体" panose="02010600030101010101" pitchFamily="2" charset="-122"/>
            </a:endParaRPr>
          </a:p>
        </p:txBody>
      </p:sp>
      <p:sp>
        <p:nvSpPr>
          <p:cNvPr id="61449" name="Rectangle 9" descr="水滴"/>
          <p:cNvSpPr>
            <a:spLocks noChangeArrowheads="1"/>
          </p:cNvSpPr>
          <p:nvPr/>
        </p:nvSpPr>
        <p:spPr bwMode="auto">
          <a:xfrm>
            <a:off x="831850" y="4276725"/>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47"/>
                                        </p:tgtEl>
                                        <p:attrNameLst>
                                          <p:attrName>style.visibility</p:attrName>
                                        </p:attrNameLst>
                                      </p:cBhvr>
                                      <p:to>
                                        <p:strVal val="visible"/>
                                      </p:to>
                                    </p:set>
                                    <p:animEffect transition="in" filter="dissolve">
                                      <p:cBhvr>
                                        <p:cTn id="7" dur="500"/>
                                        <p:tgtEl>
                                          <p:spTgt spid="614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442"/>
                                        </p:tgtEl>
                                        <p:attrNameLst>
                                          <p:attrName>style.visibility</p:attrName>
                                        </p:attrNameLst>
                                      </p:cBhvr>
                                      <p:to>
                                        <p:strVal val="visible"/>
                                      </p:to>
                                    </p:set>
                                    <p:animEffect transition="in" filter="wipe(left)">
                                      <p:cBhvr>
                                        <p:cTn id="11" dur="500"/>
                                        <p:tgtEl>
                                          <p:spTgt spid="6144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61446"/>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61443"/>
                                        </p:tgtEl>
                                        <p:attrNameLst>
                                          <p:attrName>style.visibility</p:attrName>
                                        </p:attrNameLst>
                                      </p:cBhvr>
                                      <p:to>
                                        <p:strVal val="visible"/>
                                      </p:to>
                                    </p:set>
                                    <p:animEffect transition="in" filter="wipe(left)">
                                      <p:cBhvr>
                                        <p:cTn id="18" dur="500"/>
                                        <p:tgtEl>
                                          <p:spTgt spid="61443"/>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61445"/>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61444">
                                            <p:txEl>
                                              <p:pRg st="0" end="0"/>
                                            </p:txEl>
                                          </p:spTgt>
                                        </p:tgtEl>
                                        <p:attrNameLst>
                                          <p:attrName>style.visibility</p:attrName>
                                        </p:attrNameLst>
                                      </p:cBhvr>
                                      <p:to>
                                        <p:strVal val="visible"/>
                                      </p:to>
                                    </p:set>
                                    <p:animEffect transition="in" filter="wipe(left)">
                                      <p:cBhvr>
                                        <p:cTn id="25" dur="500"/>
                                        <p:tgtEl>
                                          <p:spTgt spid="61444">
                                            <p:txEl>
                                              <p:pRg st="0" end="0"/>
                                            </p:txEl>
                                          </p:spTgt>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61449"/>
                                        </p:tgtEl>
                                        <p:attrNameLst>
                                          <p:attrName>style.visibility</p:attrName>
                                        </p:attrNameLst>
                                      </p:cBhvr>
                                      <p:to>
                                        <p:strVal val="visible"/>
                                      </p:to>
                                    </p:se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61448"/>
                                        </p:tgtEl>
                                        <p:attrNameLst>
                                          <p:attrName>style.visibility</p:attrName>
                                        </p:attrNameLst>
                                      </p:cBhvr>
                                      <p:to>
                                        <p:strVal val="visible"/>
                                      </p:to>
                                    </p:set>
                                    <p:animEffect transition="in" filter="wipe(left)">
                                      <p:cBhvr>
                                        <p:cTn id="32"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P spid="61444" grpId="0" advAuto="0" autoUpdateAnimBg="0" build="p"/>
      <p:bldP spid="61445" grpId="0" animBg="1"/>
      <p:bldP spid="61446" grpId="0" animBg="1"/>
      <p:bldP spid="61447" grpId="0"/>
      <p:bldP spid="61448" grpId="0" autoUpdateAnimBg="0"/>
      <p:bldP spid="6144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68300" y="333375"/>
            <a:ext cx="6670675" cy="685800"/>
          </a:xfrm>
        </p:spPr>
        <p:txBody>
          <a:bodyPr/>
          <a:lstStyle/>
          <a:p>
            <a:pPr algn="l" eaLnBrk="1" hangingPunct="1"/>
            <a:r>
              <a:rPr lang="zh-CN" altLang="en-US" sz="3600" b="1">
                <a:solidFill>
                  <a:srgbClr val="FF3300"/>
                </a:solidFill>
                <a:ea typeface="楷体_GB2312" pitchFamily="49" charset="-122"/>
              </a:rPr>
              <a:t>一、</a:t>
            </a:r>
            <a:r>
              <a:rPr lang="zh-CN" altLang="en-US" sz="3600" b="1">
                <a:solidFill>
                  <a:srgbClr val="0033CC"/>
                </a:solidFill>
                <a:ea typeface="楷体_GB2312" pitchFamily="49" charset="-122"/>
              </a:rPr>
              <a:t>触发器</a:t>
            </a:r>
            <a:r>
              <a:rPr lang="zh-CN" altLang="en-US" sz="3600" b="1">
                <a:solidFill>
                  <a:srgbClr val="FF3300"/>
                </a:solidFill>
                <a:ea typeface="楷体_GB2312" pitchFamily="49" charset="-122"/>
              </a:rPr>
              <a:t>的基本特性和作用</a:t>
            </a:r>
            <a:r>
              <a:rPr lang="zh-CN" altLang="en-US"/>
              <a:t> </a:t>
            </a:r>
            <a:endParaRPr lang="zh-CN" altLang="en-US"/>
          </a:p>
        </p:txBody>
      </p:sp>
      <p:sp>
        <p:nvSpPr>
          <p:cNvPr id="221187" name="AutoShape 3"/>
          <p:cNvSpPr>
            <a:spLocks noChangeArrowheads="1"/>
          </p:cNvSpPr>
          <p:nvPr/>
        </p:nvSpPr>
        <p:spPr bwMode="auto">
          <a:xfrm>
            <a:off x="1362075" y="1320800"/>
            <a:ext cx="6665913" cy="419100"/>
          </a:xfrm>
          <a:prstGeom prst="wedgeRectCallout">
            <a:avLst>
              <a:gd name="adj1" fmla="val -32116"/>
              <a:gd name="adj2" fmla="val -81440"/>
            </a:avLst>
          </a:prstGeom>
          <a:solidFill>
            <a:srgbClr val="FFFF99">
              <a:alpha val="50195"/>
            </a:srgbClr>
          </a:solidFill>
          <a:ln w="9525">
            <a:solidFill>
              <a:schemeClr val="tx1"/>
            </a:solidFill>
            <a:miter lim="800000"/>
          </a:ln>
        </p:spPr>
        <p:txBody>
          <a:bodyPr lIns="0" tIns="0" rIns="0" bIns="0"/>
          <a:lstStyle/>
          <a:p>
            <a:pPr>
              <a:spcBef>
                <a:spcPct val="20000"/>
              </a:spcBef>
            </a:pPr>
            <a:r>
              <a:rPr kumimoji="1" lang="en-US" altLang="zh-CN" sz="2400" b="1">
                <a:latin typeface="Times New Roman" panose="02020603050405020304" pitchFamily="18" charset="0"/>
              </a:rPr>
              <a:t> Flip - Flop</a:t>
            </a:r>
            <a:r>
              <a:rPr kumimoji="1" lang="zh-CN" altLang="en-US" sz="2400" b="1">
                <a:latin typeface="Times New Roman" panose="02020603050405020304" pitchFamily="18" charset="0"/>
              </a:rPr>
              <a:t>，简写为 </a:t>
            </a:r>
            <a:r>
              <a:rPr kumimoji="1" lang="en-US" altLang="zh-CN" sz="2400" b="1">
                <a:latin typeface="Times New Roman" panose="02020603050405020304" pitchFamily="18" charset="0"/>
              </a:rPr>
              <a:t>FF</a:t>
            </a:r>
            <a:r>
              <a:rPr kumimoji="1" lang="zh-CN" altLang="en-US" sz="2400" b="1">
                <a:latin typeface="Times New Roman" panose="02020603050405020304" pitchFamily="18" charset="0"/>
              </a:rPr>
              <a:t>，又称</a:t>
            </a:r>
            <a:r>
              <a:rPr kumimoji="1" lang="zh-CN" altLang="en-US" sz="2400" b="1">
                <a:solidFill>
                  <a:srgbClr val="FF0000"/>
                </a:solidFill>
                <a:latin typeface="Times New Roman" panose="02020603050405020304" pitchFamily="18" charset="0"/>
              </a:rPr>
              <a:t>同步</a:t>
            </a:r>
            <a:r>
              <a:rPr kumimoji="1" lang="zh-CN" altLang="en-US" sz="2400" b="1">
                <a:latin typeface="Times New Roman" panose="02020603050405020304" pitchFamily="18" charset="0"/>
              </a:rPr>
              <a:t>双稳态触发器。</a:t>
            </a:r>
            <a:endParaRPr kumimoji="1" lang="zh-CN" altLang="en-US" sz="2400" b="1">
              <a:latin typeface="隶书" panose="02010509060101010101" pitchFamily="49" charset="-122"/>
              <a:ea typeface="隶书" panose="02010509060101010101" pitchFamily="49" charset="-122"/>
            </a:endParaRPr>
          </a:p>
        </p:txBody>
      </p:sp>
      <p:grpSp>
        <p:nvGrpSpPr>
          <p:cNvPr id="2" name="Group 4"/>
          <p:cNvGrpSpPr/>
          <p:nvPr/>
        </p:nvGrpSpPr>
        <p:grpSpPr bwMode="auto">
          <a:xfrm>
            <a:off x="482600" y="2992438"/>
            <a:ext cx="8661400" cy="2690812"/>
            <a:chOff x="442" y="1323"/>
            <a:chExt cx="5318" cy="1695"/>
          </a:xfrm>
        </p:grpSpPr>
        <p:sp>
          <p:nvSpPr>
            <p:cNvPr id="60423" name="Text Box 5"/>
            <p:cNvSpPr txBox="1">
              <a:spLocks noChangeArrowheads="1"/>
            </p:cNvSpPr>
            <p:nvPr/>
          </p:nvSpPr>
          <p:spPr bwMode="auto">
            <a:xfrm>
              <a:off x="831" y="1323"/>
              <a:ext cx="1024" cy="327"/>
            </a:xfrm>
            <a:prstGeom prst="rect">
              <a:avLst/>
            </a:prstGeom>
            <a:solidFill>
              <a:srgbClr val="CCECFF"/>
            </a:solid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基本特性 </a:t>
              </a:r>
              <a:endParaRPr kumimoji="1" lang="zh-CN" altLang="en-US" sz="2800" b="1" dirty="0">
                <a:latin typeface="Times New Roman" panose="02020603050405020304" pitchFamily="18" charset="0"/>
              </a:endParaRPr>
            </a:p>
          </p:txBody>
        </p:sp>
        <p:sp>
          <p:nvSpPr>
            <p:cNvPr id="221190" name="Oval 6"/>
            <p:cNvSpPr>
              <a:spLocks noChangeArrowheads="1"/>
            </p:cNvSpPr>
            <p:nvPr/>
          </p:nvSpPr>
          <p:spPr bwMode="auto">
            <a:xfrm>
              <a:off x="442" y="1385"/>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60425" name="Text Box 7"/>
            <p:cNvSpPr txBox="1">
              <a:spLocks noChangeArrowheads="1"/>
            </p:cNvSpPr>
            <p:nvPr/>
          </p:nvSpPr>
          <p:spPr bwMode="auto">
            <a:xfrm>
              <a:off x="496" y="1833"/>
              <a:ext cx="5264" cy="1185"/>
            </a:xfrm>
            <a:prstGeom prst="rect">
              <a:avLst/>
            </a:prstGeom>
            <a:noFill/>
            <a:ln w="9525">
              <a:noFill/>
              <a:miter lim="800000"/>
            </a:ln>
          </p:spPr>
          <p:txBody>
            <a:bodyPr>
              <a:spAutoFit/>
            </a:bodyPr>
            <a:lstStyle/>
            <a:p>
              <a:pPr marL="457200" indent="-457200">
                <a:spcBef>
                  <a:spcPct val="3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a:t>
              </a:r>
              <a:r>
                <a:rPr kumimoji="1" lang="zh-CN" altLang="en-US" sz="2400" b="1" dirty="0">
                  <a:solidFill>
                    <a:srgbClr val="00CC00"/>
                  </a:solidFill>
                  <a:latin typeface="宋体" panose="02010600030101010101" pitchFamily="2" charset="-122"/>
                </a:rPr>
                <a:t>有两个稳定状态</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简称稳态</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a:t>
              </a:r>
              <a:r>
                <a:rPr kumimoji="1" lang="zh-CN" altLang="en-US" sz="2400" b="1" dirty="0">
                  <a:latin typeface="Times New Roman" panose="02020603050405020304" pitchFamily="18" charset="0"/>
                </a:rPr>
                <a:t>正好用来表示逻辑</a:t>
              </a:r>
              <a:r>
                <a:rPr kumimoji="1" lang="zh-CN" altLang="en-US" sz="2400" b="1" baseline="-25000" dirty="0">
                  <a:latin typeface="Times New Roman" panose="02020603050405020304" pitchFamily="18" charset="0"/>
                </a:rPr>
                <a:t> </a:t>
              </a:r>
              <a:r>
                <a:rPr kumimoji="1" lang="en-US" altLang="zh-CN" sz="2400" b="1" dirty="0">
                  <a:latin typeface="Times New Roman" panose="02020603050405020304" pitchFamily="18" charset="0"/>
                </a:rPr>
                <a:t>0</a:t>
              </a:r>
              <a:r>
                <a:rPr kumimoji="1" lang="en-US" altLang="zh-CN" sz="2400" b="1" baseline="-25000" dirty="0">
                  <a:latin typeface="Times New Roman" panose="02020603050405020304" pitchFamily="18" charset="0"/>
                </a:rPr>
                <a:t> </a:t>
              </a:r>
              <a:r>
                <a:rPr kumimoji="1" lang="zh-CN" altLang="en-US" sz="2400" b="1" dirty="0">
                  <a:latin typeface="Times New Roman" panose="02020603050405020304" pitchFamily="18" charset="0"/>
                </a:rPr>
                <a:t>和</a:t>
              </a:r>
              <a:r>
                <a:rPr kumimoji="1" lang="zh-CN" altLang="en-US" sz="2400" b="1" baseline="-25000" dirty="0">
                  <a:latin typeface="Times New Roman" panose="02020603050405020304" pitchFamily="18" charset="0"/>
                </a:rPr>
                <a:t> </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marL="457200" indent="-457200">
                <a:spcBef>
                  <a:spcPct val="3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a:t>
              </a:r>
              <a:r>
                <a:rPr kumimoji="1" lang="zh-CN" altLang="en-US" sz="2400" b="1" dirty="0">
                  <a:solidFill>
                    <a:srgbClr val="00CC00"/>
                  </a:solidFill>
                  <a:latin typeface="Times New Roman" panose="02020603050405020304" pitchFamily="18" charset="0"/>
                </a:rPr>
                <a:t>在输入信号作用下，触发器的两个稳定状态可相互转换</a:t>
              </a:r>
              <a:endParaRPr kumimoji="1" lang="zh-CN" altLang="en-US" sz="2400" b="1" dirty="0">
                <a:solidFill>
                  <a:srgbClr val="00CC00"/>
                </a:solidFill>
                <a:latin typeface="Times New Roman" panose="02020603050405020304" pitchFamily="18" charset="0"/>
              </a:endParaRPr>
            </a:p>
            <a:p>
              <a:pPr marL="457200" indent="-457200">
                <a:spcBef>
                  <a:spcPct val="30000"/>
                </a:spcBef>
              </a:pPr>
              <a:r>
                <a:rPr kumimoji="1" lang="zh-CN" altLang="en-US" sz="2400" b="1" dirty="0">
                  <a:latin typeface="Times New Roman" panose="02020603050405020304" pitchFamily="18" charset="0"/>
                </a:rPr>
                <a:t>    </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称为状态的翻转</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a:t>
              </a:r>
              <a:r>
                <a:rPr kumimoji="1" lang="zh-CN" altLang="en-US" sz="2400" b="1" dirty="0">
                  <a:latin typeface="Times New Roman" panose="02020603050405020304" pitchFamily="18" charset="0"/>
                </a:rPr>
                <a:t>输入信号消失后，新状态可长期</a:t>
              </a:r>
              <a:endParaRPr kumimoji="1" lang="zh-CN" altLang="en-US" sz="2400" b="1" dirty="0">
                <a:latin typeface="Times New Roman" panose="02020603050405020304" pitchFamily="18" charset="0"/>
              </a:endParaRPr>
            </a:p>
            <a:p>
              <a:pPr marL="457200" indent="-457200">
                <a:spcBef>
                  <a:spcPct val="30000"/>
                </a:spcBef>
              </a:pPr>
              <a:r>
                <a:rPr kumimoji="1" lang="zh-CN" altLang="en-US" sz="2400" b="1" dirty="0">
                  <a:latin typeface="Times New Roman" panose="02020603050405020304" pitchFamily="18" charset="0"/>
                </a:rPr>
                <a:t>      保持下来，因此具有记忆功能，可存储二进制信息。 </a:t>
              </a:r>
              <a:endParaRPr kumimoji="1" lang="zh-CN" altLang="en-US" sz="2400" b="1" dirty="0">
                <a:latin typeface="Times New Roman" panose="02020603050405020304" pitchFamily="18" charset="0"/>
              </a:endParaRPr>
            </a:p>
          </p:txBody>
        </p:sp>
      </p:grpSp>
      <p:sp>
        <p:nvSpPr>
          <p:cNvPr id="221192" name="AutoShape 8"/>
          <p:cNvSpPr>
            <a:spLocks noChangeArrowheads="1"/>
          </p:cNvSpPr>
          <p:nvPr/>
        </p:nvSpPr>
        <p:spPr bwMode="auto">
          <a:xfrm>
            <a:off x="2224088" y="6032500"/>
            <a:ext cx="4972050" cy="420688"/>
          </a:xfrm>
          <a:prstGeom prst="wedgeRectCallout">
            <a:avLst>
              <a:gd name="adj1" fmla="val 27810"/>
              <a:gd name="adj2" fmla="val -151134"/>
            </a:avLst>
          </a:prstGeom>
          <a:solidFill>
            <a:srgbClr val="CCECFF">
              <a:alpha val="50195"/>
            </a:srgbClr>
          </a:solidFill>
          <a:ln w="9525">
            <a:solidFill>
              <a:schemeClr val="tx1"/>
            </a:solidFill>
            <a:miter lim="800000"/>
          </a:ln>
        </p:spPr>
        <p:txBody>
          <a:bodyPr lIns="0" tIns="0" rIns="0" bIns="0"/>
          <a:lstStyle/>
          <a:p>
            <a:pPr algn="ctr">
              <a:spcBef>
                <a:spcPct val="20000"/>
              </a:spcBef>
            </a:pPr>
            <a:r>
              <a:rPr kumimoji="1" lang="zh-CN" altLang="en-US" sz="2400" b="1">
                <a:latin typeface="Times New Roman" panose="02020603050405020304" pitchFamily="18" charset="0"/>
              </a:rPr>
              <a:t>一个触发器可存储 </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位二进制数码</a:t>
            </a:r>
            <a:endParaRPr kumimoji="1" lang="zh-CN" altLang="en-US" sz="2400" b="1">
              <a:latin typeface="Times New Roman" panose="02020603050405020304" pitchFamily="18" charset="0"/>
            </a:endParaRPr>
          </a:p>
        </p:txBody>
      </p:sp>
      <p:sp>
        <p:nvSpPr>
          <p:cNvPr id="221198" name="AutoShape 14"/>
          <p:cNvSpPr>
            <a:spLocks noChangeArrowheads="1"/>
          </p:cNvSpPr>
          <p:nvPr/>
        </p:nvSpPr>
        <p:spPr bwMode="auto">
          <a:xfrm>
            <a:off x="2843213" y="2060575"/>
            <a:ext cx="5832475" cy="768350"/>
          </a:xfrm>
          <a:prstGeom prst="wedgeRectCallout">
            <a:avLst>
              <a:gd name="adj1" fmla="val 519"/>
              <a:gd name="adj2" fmla="val -89875"/>
            </a:avLst>
          </a:prstGeom>
          <a:solidFill>
            <a:srgbClr val="CCCCFF">
              <a:alpha val="50195"/>
            </a:srgbClr>
          </a:solidFill>
          <a:ln w="9525">
            <a:solidFill>
              <a:schemeClr val="tx1"/>
            </a:solidFill>
            <a:miter lim="800000"/>
          </a:ln>
        </p:spPr>
        <p:txBody>
          <a:bodyPr lIns="0" tIns="0" rIns="0" bIns="0"/>
          <a:lstStyle/>
          <a:p>
            <a:pPr>
              <a:spcBef>
                <a:spcPct val="2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所谓同步是指触发器的记忆状态按时钟脉冲规定的启动指示点</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脉冲边沿</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来改变。</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wipe(left)">
                                      <p:cBhvr>
                                        <p:cTn id="7" dur="500"/>
                                        <p:tgtEl>
                                          <p:spTgt spid="2211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1187"/>
                                        </p:tgtEl>
                                        <p:attrNameLst>
                                          <p:attrName>style.visibility</p:attrName>
                                        </p:attrNameLst>
                                      </p:cBhvr>
                                      <p:to>
                                        <p:strVal val="visible"/>
                                      </p:to>
                                    </p:set>
                                    <p:anim calcmode="lin" valueType="num">
                                      <p:cBhvr additive="base">
                                        <p:cTn id="12" dur="500" fill="hold"/>
                                        <p:tgtEl>
                                          <p:spTgt spid="221187"/>
                                        </p:tgtEl>
                                        <p:attrNameLst>
                                          <p:attrName>ppt_x</p:attrName>
                                        </p:attrNameLst>
                                      </p:cBhvr>
                                      <p:tavLst>
                                        <p:tav tm="0">
                                          <p:val>
                                            <p:strVal val="#ppt_x"/>
                                          </p:val>
                                        </p:tav>
                                        <p:tav tm="100000">
                                          <p:val>
                                            <p:strVal val="#ppt_x"/>
                                          </p:val>
                                        </p:tav>
                                      </p:tavLst>
                                    </p:anim>
                                    <p:anim calcmode="lin" valueType="num">
                                      <p:cBhvr additive="base">
                                        <p:cTn id="13" dur="500" fill="hold"/>
                                        <p:tgtEl>
                                          <p:spTgt spid="22118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1198"/>
                                        </p:tgtEl>
                                        <p:attrNameLst>
                                          <p:attrName>style.visibility</p:attrName>
                                        </p:attrNameLst>
                                      </p:cBhvr>
                                      <p:to>
                                        <p:strVal val="visible"/>
                                      </p:to>
                                    </p:set>
                                    <p:animEffect transition="in" filter="blinds(horizontal)">
                                      <p:cBhvr>
                                        <p:cTn id="18" dur="500"/>
                                        <p:tgtEl>
                                          <p:spTgt spid="22119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21192"/>
                                        </p:tgtEl>
                                        <p:attrNameLst>
                                          <p:attrName>style.visibility</p:attrName>
                                        </p:attrNameLst>
                                      </p:cBhvr>
                                      <p:to>
                                        <p:strVal val="visible"/>
                                      </p:to>
                                    </p:set>
                                    <p:anim calcmode="lin" valueType="num">
                                      <p:cBhvr additive="base">
                                        <p:cTn id="28" dur="500" fill="hold"/>
                                        <p:tgtEl>
                                          <p:spTgt spid="221192"/>
                                        </p:tgtEl>
                                        <p:attrNameLst>
                                          <p:attrName>ppt_x</p:attrName>
                                        </p:attrNameLst>
                                      </p:cBhvr>
                                      <p:tavLst>
                                        <p:tav tm="0">
                                          <p:val>
                                            <p:strVal val="#ppt_x"/>
                                          </p:val>
                                        </p:tav>
                                        <p:tav tm="100000">
                                          <p:val>
                                            <p:strVal val="#ppt_x"/>
                                          </p:val>
                                        </p:tav>
                                      </p:tavLst>
                                    </p:anim>
                                    <p:anim calcmode="lin" valueType="num">
                                      <p:cBhvr additive="base">
                                        <p:cTn id="29" dur="500" fill="hold"/>
                                        <p:tgtEl>
                                          <p:spTgt spid="221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P spid="221187" grpId="0" animBg="1"/>
      <p:bldP spid="221192" grpId="0" animBg="1" autoUpdateAnimBg="0"/>
      <p:bldP spid="2211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468313" y="981075"/>
            <a:ext cx="5346700" cy="641350"/>
          </a:xfrm>
          <a:prstGeom prst="rect">
            <a:avLst/>
          </a:prstGeom>
          <a:noFill/>
          <a:ln w="9525">
            <a:noFill/>
            <a:miter lim="800000"/>
          </a:ln>
        </p:spPr>
        <p:txBody>
          <a:bodyPr>
            <a:spAutoFit/>
          </a:bodyPr>
          <a:lstStyle/>
          <a:p>
            <a:pPr>
              <a:spcBef>
                <a:spcPct val="50000"/>
              </a:spcBef>
            </a:pPr>
            <a:r>
              <a:rPr kumimoji="1" lang="zh-CN" altLang="en-US" sz="3600" b="1">
                <a:solidFill>
                  <a:srgbClr val="FF0000"/>
                </a:solidFill>
                <a:latin typeface="楷体_GB2312" pitchFamily="49" charset="-122"/>
                <a:ea typeface="楷体_GB2312" pitchFamily="49" charset="-122"/>
              </a:rPr>
              <a:t>主要要求：</a:t>
            </a:r>
            <a:endParaRPr kumimoji="1" lang="zh-CN" altLang="en-US" sz="2400">
              <a:solidFill>
                <a:schemeClr val="accent2"/>
              </a:solidFill>
              <a:latin typeface="Times New Roman" panose="02020603050405020304" pitchFamily="18" charset="0"/>
            </a:endParaRPr>
          </a:p>
        </p:txBody>
      </p:sp>
      <p:sp>
        <p:nvSpPr>
          <p:cNvPr id="4100" name="Text Box 4" descr="编织物"/>
          <p:cNvSpPr txBox="1">
            <a:spLocks noChangeArrowheads="1"/>
          </p:cNvSpPr>
          <p:nvPr/>
        </p:nvSpPr>
        <p:spPr bwMode="auto">
          <a:xfrm>
            <a:off x="1079500" y="1708150"/>
            <a:ext cx="6019800" cy="457200"/>
          </a:xfrm>
          <a:prstGeom prst="rect">
            <a:avLst/>
          </a:prstGeom>
          <a:noFill/>
          <a:ln w="9525">
            <a:noFill/>
            <a:miter lim="800000"/>
          </a:ln>
        </p:spPr>
        <p:txBody>
          <a:bodyPr>
            <a:spAutoFit/>
          </a:bodyPr>
          <a:lstStyle/>
          <a:p>
            <a:pPr algn="just">
              <a:spcBef>
                <a:spcPct val="50000"/>
              </a:spcBef>
            </a:pPr>
            <a:r>
              <a:rPr kumimoji="1" lang="zh-CN" altLang="en-US" sz="2400" b="1">
                <a:latin typeface="Times New Roman" panose="02020603050405020304" pitchFamily="18" charset="0"/>
              </a:rPr>
              <a:t>了解锁存器的</a:t>
            </a:r>
            <a:r>
              <a:rPr kumimoji="1" lang="zh-CN" altLang="en-US" sz="2400" b="1">
                <a:solidFill>
                  <a:srgbClr val="FF3300"/>
                </a:solidFill>
                <a:latin typeface="Times New Roman" panose="02020603050405020304" pitchFamily="18" charset="0"/>
              </a:rPr>
              <a:t>基本特性和作用</a:t>
            </a:r>
            <a:r>
              <a:rPr kumimoji="1" lang="zh-CN" altLang="en-US" sz="2400" b="1">
                <a:latin typeface="Times New Roman" panose="02020603050405020304" pitchFamily="18" charset="0"/>
              </a:rPr>
              <a:t>。</a:t>
            </a:r>
            <a:endParaRPr kumimoji="1" lang="zh-CN" altLang="en-US" sz="2400" b="1">
              <a:latin typeface="宋体" panose="02010600030101010101" pitchFamily="2" charset="-122"/>
            </a:endParaRPr>
          </a:p>
        </p:txBody>
      </p:sp>
      <p:sp>
        <p:nvSpPr>
          <p:cNvPr id="4101" name="Text Box 5" descr="编织物"/>
          <p:cNvSpPr txBox="1">
            <a:spLocks noChangeArrowheads="1"/>
          </p:cNvSpPr>
          <p:nvPr/>
        </p:nvSpPr>
        <p:spPr bwMode="auto">
          <a:xfrm>
            <a:off x="1079500" y="2276475"/>
            <a:ext cx="7185025" cy="457200"/>
          </a:xfrm>
          <a:prstGeom prst="rect">
            <a:avLst/>
          </a:prstGeom>
          <a:noFill/>
          <a:ln w="9525">
            <a:noFill/>
            <a:miter lim="800000"/>
          </a:ln>
        </p:spPr>
        <p:txBody>
          <a:bodyPr>
            <a:spAutoFit/>
          </a:bodyPr>
          <a:lstStyle/>
          <a:p>
            <a:pPr>
              <a:spcBef>
                <a:spcPct val="50000"/>
              </a:spcBef>
            </a:pPr>
            <a:r>
              <a:rPr kumimoji="1" lang="zh-CN" altLang="en-US" sz="2400" b="1">
                <a:solidFill>
                  <a:srgbClr val="000000"/>
                </a:solidFill>
                <a:latin typeface="Times New Roman" panose="02020603050405020304" pitchFamily="18" charset="0"/>
              </a:rPr>
              <a:t>了解锁存器的</a:t>
            </a:r>
            <a:r>
              <a:rPr kumimoji="1" lang="zh-CN" altLang="en-US" sz="2400" b="1">
                <a:solidFill>
                  <a:srgbClr val="FF3300"/>
                </a:solidFill>
                <a:latin typeface="Times New Roman" panose="02020603050405020304" pitchFamily="18" charset="0"/>
              </a:rPr>
              <a:t>类型</a:t>
            </a:r>
            <a:r>
              <a:rPr kumimoji="1" lang="zh-CN" altLang="en-US" sz="2400" b="1">
                <a:solidFill>
                  <a:srgbClr val="000000"/>
                </a:solidFill>
                <a:latin typeface="Times New Roman" panose="02020603050405020304" pitchFamily="18" charset="0"/>
              </a:rPr>
              <a:t>和逻辑功能的</a:t>
            </a:r>
            <a:r>
              <a:rPr kumimoji="1" lang="zh-CN" altLang="en-US" sz="2400" b="1">
                <a:solidFill>
                  <a:srgbClr val="FF3300"/>
                </a:solidFill>
                <a:latin typeface="Times New Roman" panose="02020603050405020304" pitchFamily="18" charset="0"/>
              </a:rPr>
              <a:t>描述方法</a:t>
            </a:r>
            <a:r>
              <a:rPr kumimoji="1" lang="zh-CN" altLang="en-US" sz="2400" b="1">
                <a:solidFill>
                  <a:srgbClr val="000000"/>
                </a:solidFill>
                <a:latin typeface="Times New Roman" panose="02020603050405020304" pitchFamily="18" charset="0"/>
              </a:rPr>
              <a:t>。</a:t>
            </a:r>
            <a:endParaRPr kumimoji="1" lang="zh-CN" altLang="en-US" sz="2400" b="1">
              <a:solidFill>
                <a:srgbClr val="000000"/>
              </a:solidFill>
              <a:latin typeface="Times New Roman" panose="02020603050405020304" pitchFamily="18" charset="0"/>
            </a:endParaRPr>
          </a:p>
        </p:txBody>
      </p:sp>
      <p:sp>
        <p:nvSpPr>
          <p:cNvPr id="4102" name="Rectangle 6" descr="水滴"/>
          <p:cNvSpPr>
            <a:spLocks noChangeArrowheads="1"/>
          </p:cNvSpPr>
          <p:nvPr/>
        </p:nvSpPr>
        <p:spPr bwMode="auto">
          <a:xfrm>
            <a:off x="611188" y="29591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4103" name="Rectangle 7" descr="水滴"/>
          <p:cNvSpPr>
            <a:spLocks noChangeArrowheads="1"/>
          </p:cNvSpPr>
          <p:nvPr/>
        </p:nvSpPr>
        <p:spPr bwMode="auto">
          <a:xfrm>
            <a:off x="622300" y="1922463"/>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4104" name="Rectangle 8"/>
          <p:cNvSpPr>
            <a:spLocks noGrp="1" noChangeArrowheads="1"/>
          </p:cNvSpPr>
          <p:nvPr>
            <p:ph type="title"/>
          </p:nvPr>
        </p:nvSpPr>
        <p:spPr>
          <a:xfrm>
            <a:off x="2984500" y="417513"/>
            <a:ext cx="3387725" cy="635000"/>
          </a:xfrm>
        </p:spPr>
        <p:txBody>
          <a:bodyPr/>
          <a:lstStyle/>
          <a:p>
            <a:pPr eaLnBrk="1" hangingPunct="1"/>
            <a:r>
              <a:rPr lang="en-US" altLang="zh-CN" sz="4000" b="1">
                <a:solidFill>
                  <a:srgbClr val="0033CC"/>
                </a:solidFill>
              </a:rPr>
              <a:t>3.1  </a:t>
            </a:r>
            <a:r>
              <a:rPr lang="en-US" altLang="zh-CN">
                <a:solidFill>
                  <a:srgbClr val="0033CC"/>
                </a:solidFill>
              </a:rPr>
              <a:t>  </a:t>
            </a:r>
            <a:r>
              <a:rPr lang="zh-CN" altLang="en-US" sz="4000" b="1">
                <a:solidFill>
                  <a:srgbClr val="0033CC"/>
                </a:solidFill>
                <a:ea typeface="黑体" panose="02010609060101010101" pitchFamily="49" charset="-122"/>
              </a:rPr>
              <a:t>锁存器</a:t>
            </a:r>
            <a:endParaRPr lang="zh-CN" altLang="en-US">
              <a:solidFill>
                <a:srgbClr val="0033CC"/>
              </a:solidFill>
            </a:endParaRPr>
          </a:p>
        </p:txBody>
      </p:sp>
      <p:sp>
        <p:nvSpPr>
          <p:cNvPr id="4105" name="Text Box 9" descr="编织物"/>
          <p:cNvSpPr txBox="1">
            <a:spLocks noChangeArrowheads="1"/>
          </p:cNvSpPr>
          <p:nvPr/>
        </p:nvSpPr>
        <p:spPr bwMode="auto">
          <a:xfrm>
            <a:off x="1069975" y="2852738"/>
            <a:ext cx="7634288" cy="822325"/>
          </a:xfrm>
          <a:prstGeom prst="rect">
            <a:avLst/>
          </a:prstGeom>
          <a:noFill/>
          <a:ln w="9525">
            <a:noFill/>
            <a:miter lim="800000"/>
          </a:ln>
        </p:spPr>
        <p:txBody>
          <a:bodyPr>
            <a:spAutoFit/>
          </a:bodyPr>
          <a:lstStyle/>
          <a:p>
            <a:pPr>
              <a:spcBef>
                <a:spcPct val="10000"/>
              </a:spcBef>
            </a:pPr>
            <a:r>
              <a:rPr kumimoji="1" lang="zh-CN" altLang="en-US" sz="2400" b="1">
                <a:latin typeface="Times New Roman" panose="02020603050405020304" pitchFamily="18" charset="0"/>
              </a:rPr>
              <a:t>掌握与非门结构</a:t>
            </a:r>
            <a:r>
              <a:rPr kumimoji="1" lang="zh-CN" altLang="en-US" sz="2400" b="1">
                <a:solidFill>
                  <a:srgbClr val="FF3300"/>
                </a:solidFill>
                <a:latin typeface="Times New Roman" panose="02020603050405020304" pitchFamily="18" charset="0"/>
              </a:rPr>
              <a:t>基本 </a:t>
            </a:r>
            <a:r>
              <a:rPr kumimoji="1" lang="en-US" altLang="zh-CN" sz="2400" b="1" i="1">
                <a:solidFill>
                  <a:srgbClr val="FF3300"/>
                </a:solidFill>
                <a:latin typeface="Times New Roman" panose="02020603050405020304" pitchFamily="18" charset="0"/>
              </a:rPr>
              <a:t>SR </a:t>
            </a:r>
            <a:r>
              <a:rPr kumimoji="1" lang="zh-CN" altLang="en-US" sz="2400" b="1">
                <a:solidFill>
                  <a:srgbClr val="FF3300"/>
                </a:solidFill>
                <a:latin typeface="Times New Roman" panose="02020603050405020304" pitchFamily="18" charset="0"/>
              </a:rPr>
              <a:t>锁存器</a:t>
            </a:r>
            <a:r>
              <a:rPr kumimoji="1" lang="zh-CN" altLang="en-US" sz="2400" b="1">
                <a:latin typeface="Times New Roman" panose="02020603050405020304" pitchFamily="18" charset="0"/>
              </a:rPr>
              <a:t>的电路、逻辑功能和工作特点。</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4106" name="Text Box 10" descr="编织物"/>
          <p:cNvSpPr txBox="1">
            <a:spLocks noChangeArrowheads="1"/>
          </p:cNvSpPr>
          <p:nvPr/>
        </p:nvSpPr>
        <p:spPr bwMode="auto">
          <a:xfrm>
            <a:off x="1042988" y="3719513"/>
            <a:ext cx="7848600" cy="457200"/>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rPr>
              <a:t>了解基本</a:t>
            </a:r>
            <a:r>
              <a:rPr kumimoji="1" lang="en-US" altLang="zh-CN" sz="2400" b="1">
                <a:latin typeface="Times New Roman" panose="02020603050405020304" pitchFamily="18" charset="0"/>
              </a:rPr>
              <a:t>SR</a:t>
            </a:r>
            <a:r>
              <a:rPr kumimoji="1" lang="zh-CN" altLang="en-US" sz="2400" b="1">
                <a:latin typeface="Times New Roman" panose="02020603050405020304" pitchFamily="18" charset="0"/>
              </a:rPr>
              <a:t>锁存器的结构、工作特点和存在问题。 </a:t>
            </a:r>
            <a:endParaRPr kumimoji="1" lang="zh-CN" altLang="en-US" sz="2400" b="1">
              <a:latin typeface="Times New Roman" panose="02020603050405020304" pitchFamily="18" charset="0"/>
            </a:endParaRPr>
          </a:p>
        </p:txBody>
      </p:sp>
      <p:sp>
        <p:nvSpPr>
          <p:cNvPr id="4107" name="Rectangle 11" descr="水滴"/>
          <p:cNvSpPr>
            <a:spLocks noChangeArrowheads="1"/>
          </p:cNvSpPr>
          <p:nvPr/>
        </p:nvSpPr>
        <p:spPr bwMode="auto">
          <a:xfrm>
            <a:off x="612775" y="38735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4108" name="Rectangle 12" descr="水滴"/>
          <p:cNvSpPr>
            <a:spLocks noChangeArrowheads="1"/>
          </p:cNvSpPr>
          <p:nvPr/>
        </p:nvSpPr>
        <p:spPr bwMode="auto">
          <a:xfrm>
            <a:off x="611188" y="2484438"/>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4109" name="Text Box 13" descr="编织物"/>
          <p:cNvSpPr txBox="1">
            <a:spLocks noChangeArrowheads="1"/>
          </p:cNvSpPr>
          <p:nvPr/>
        </p:nvSpPr>
        <p:spPr bwMode="auto">
          <a:xfrm>
            <a:off x="1069975" y="4233863"/>
            <a:ext cx="7594600" cy="858837"/>
          </a:xfrm>
          <a:prstGeom prst="rect">
            <a:avLst/>
          </a:prstGeom>
          <a:noFill/>
          <a:ln w="9525">
            <a:noFill/>
            <a:miter lim="800000"/>
          </a:ln>
        </p:spPr>
        <p:txBody>
          <a:bodyPr>
            <a:spAutoFit/>
          </a:bodyPr>
          <a:lstStyle/>
          <a:p>
            <a:pPr>
              <a:spcBef>
                <a:spcPct val="10000"/>
              </a:spcBef>
            </a:pPr>
            <a:r>
              <a:rPr kumimoji="1" lang="zh-CN" altLang="en-US" sz="2400" b="1">
                <a:latin typeface="Times New Roman" panose="02020603050405020304" pitchFamily="18" charset="0"/>
              </a:rPr>
              <a:t>掌握锁存器的 </a:t>
            </a:r>
            <a:r>
              <a:rPr kumimoji="1" lang="en-US" altLang="zh-CN" sz="2400" b="1">
                <a:solidFill>
                  <a:srgbClr val="FF3300"/>
                </a:solidFill>
                <a:latin typeface="Times New Roman" panose="02020603050405020304" pitchFamily="18" charset="0"/>
              </a:rPr>
              <a:t>0 </a:t>
            </a:r>
            <a:r>
              <a:rPr kumimoji="1" lang="zh-CN" altLang="en-US" sz="2400" b="1">
                <a:solidFill>
                  <a:srgbClr val="FF3300"/>
                </a:solidFill>
                <a:latin typeface="Times New Roman" panose="02020603050405020304" pitchFamily="18" charset="0"/>
              </a:rPr>
              <a:t>态、</a:t>
            </a:r>
            <a:r>
              <a:rPr kumimoji="1" lang="en-US" altLang="zh-CN" sz="2400" b="1">
                <a:solidFill>
                  <a:srgbClr val="FF3300"/>
                </a:solidFill>
                <a:latin typeface="Times New Roman" panose="02020603050405020304" pitchFamily="18" charset="0"/>
              </a:rPr>
              <a:t>1 </a:t>
            </a:r>
            <a:r>
              <a:rPr kumimoji="1" lang="zh-CN" altLang="en-US" sz="2400" b="1">
                <a:solidFill>
                  <a:srgbClr val="FF3300"/>
                </a:solidFill>
                <a:latin typeface="Times New Roman" panose="02020603050405020304" pitchFamily="18" charset="0"/>
              </a:rPr>
              <a:t>态、置 </a:t>
            </a:r>
            <a:r>
              <a:rPr kumimoji="1" lang="en-US" altLang="zh-CN" sz="2400" b="1">
                <a:solidFill>
                  <a:srgbClr val="FF3300"/>
                </a:solidFill>
                <a:latin typeface="Times New Roman" panose="02020603050405020304" pitchFamily="18" charset="0"/>
              </a:rPr>
              <a:t>0</a:t>
            </a:r>
            <a:r>
              <a:rPr kumimoji="1" lang="zh-CN" altLang="en-US" sz="2400" b="1">
                <a:solidFill>
                  <a:srgbClr val="FF3300"/>
                </a:solidFill>
                <a:latin typeface="Times New Roman" panose="02020603050405020304" pitchFamily="18" charset="0"/>
              </a:rPr>
              <a:t>、置 </a:t>
            </a:r>
            <a:r>
              <a:rPr kumimoji="1" lang="en-US" altLang="zh-CN" sz="2400" b="1">
                <a:solidFill>
                  <a:srgbClr val="FF3300"/>
                </a:solidFill>
                <a:latin typeface="Times New Roman" panose="02020603050405020304" pitchFamily="18" charset="0"/>
              </a:rPr>
              <a:t>1</a:t>
            </a:r>
            <a:r>
              <a:rPr kumimoji="1" lang="zh-CN" altLang="en-US" sz="2400" b="1">
                <a:solidFill>
                  <a:srgbClr val="FF3300"/>
                </a:solidFill>
                <a:latin typeface="Times New Roman" panose="02020603050405020304" pitchFamily="18" charset="0"/>
              </a:rPr>
              <a:t>、触发方</a:t>
            </a:r>
            <a:endParaRPr kumimoji="1" lang="zh-CN" altLang="en-US" sz="2400" b="1">
              <a:solidFill>
                <a:srgbClr val="FF3300"/>
              </a:solidFill>
              <a:latin typeface="Times New Roman" panose="02020603050405020304" pitchFamily="18" charset="0"/>
            </a:endParaRPr>
          </a:p>
          <a:p>
            <a:pPr>
              <a:spcBef>
                <a:spcPct val="10000"/>
              </a:spcBef>
            </a:pPr>
            <a:r>
              <a:rPr kumimoji="1" lang="zh-CN" altLang="en-US" sz="2400" b="1">
                <a:solidFill>
                  <a:srgbClr val="FF3300"/>
                </a:solidFill>
                <a:latin typeface="Times New Roman" panose="02020603050405020304" pitchFamily="18" charset="0"/>
              </a:rPr>
              <a:t>式、现态、次态</a:t>
            </a:r>
            <a:r>
              <a:rPr kumimoji="1" lang="zh-CN" altLang="en-US" sz="2400" b="1">
                <a:latin typeface="Times New Roman" panose="02020603050405020304" pitchFamily="18" charset="0"/>
              </a:rPr>
              <a:t>等概念。</a:t>
            </a:r>
            <a:endParaRPr kumimoji="1" lang="zh-CN" altLang="en-US" sz="2400" b="1">
              <a:latin typeface="Times New Roman" panose="02020603050405020304" pitchFamily="18" charset="0"/>
            </a:endParaRPr>
          </a:p>
        </p:txBody>
      </p:sp>
      <p:sp>
        <p:nvSpPr>
          <p:cNvPr id="4110" name="Text Box 14" descr="编织物"/>
          <p:cNvSpPr txBox="1">
            <a:spLocks noChangeArrowheads="1"/>
          </p:cNvSpPr>
          <p:nvPr/>
        </p:nvSpPr>
        <p:spPr bwMode="auto">
          <a:xfrm>
            <a:off x="1069975" y="5159375"/>
            <a:ext cx="6680200" cy="457200"/>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rPr>
              <a:t>了解锁存器逻辑功能的描述方法。 </a:t>
            </a:r>
            <a:endParaRPr kumimoji="1" lang="zh-CN" altLang="en-US" sz="2400" b="1">
              <a:latin typeface="Times New Roman" panose="02020603050405020304" pitchFamily="18" charset="0"/>
            </a:endParaRPr>
          </a:p>
        </p:txBody>
      </p:sp>
      <p:sp>
        <p:nvSpPr>
          <p:cNvPr id="4111" name="Rectangle 15" descr="水滴"/>
          <p:cNvSpPr>
            <a:spLocks noChangeArrowheads="1"/>
          </p:cNvSpPr>
          <p:nvPr/>
        </p:nvSpPr>
        <p:spPr bwMode="auto">
          <a:xfrm>
            <a:off x="612775" y="534035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4112" name="Rectangle 16" descr="水滴"/>
          <p:cNvSpPr>
            <a:spLocks noChangeArrowheads="1"/>
          </p:cNvSpPr>
          <p:nvPr/>
        </p:nvSpPr>
        <p:spPr bwMode="auto">
          <a:xfrm>
            <a:off x="612775" y="4397375"/>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4113" name="Text Box 17" descr="编织物"/>
          <p:cNvSpPr txBox="1">
            <a:spLocks noChangeArrowheads="1"/>
          </p:cNvSpPr>
          <p:nvPr/>
        </p:nvSpPr>
        <p:spPr bwMode="auto">
          <a:xfrm>
            <a:off x="1104900" y="5702300"/>
            <a:ext cx="7570788" cy="822325"/>
          </a:xfrm>
          <a:prstGeom prst="rect">
            <a:avLst/>
          </a:prstGeom>
          <a:noFill/>
          <a:ln w="9525">
            <a:noFill/>
            <a:miter lim="800000"/>
          </a:ln>
        </p:spPr>
        <p:txBody>
          <a:bodyPr>
            <a:spAutoFit/>
          </a:bodyPr>
          <a:lstStyle/>
          <a:p>
            <a:pPr>
              <a:spcBef>
                <a:spcPct val="10000"/>
              </a:spcBef>
            </a:pPr>
            <a:r>
              <a:rPr kumimoji="1" lang="zh-CN" altLang="en-US" sz="2400" b="1">
                <a:latin typeface="Times New Roman" panose="02020603050405020304" pitchFamily="18" charset="0"/>
              </a:rPr>
              <a:t>掌握 </a:t>
            </a:r>
            <a:r>
              <a:rPr kumimoji="1" lang="en-US" altLang="zh-CN" sz="2400" b="1" i="1">
                <a:solidFill>
                  <a:srgbClr val="FF3300"/>
                </a:solidFill>
                <a:latin typeface="Times New Roman" panose="02020603050405020304" pitchFamily="18" charset="0"/>
              </a:rPr>
              <a:t>SR </a:t>
            </a:r>
            <a:r>
              <a:rPr kumimoji="1" lang="zh-CN" altLang="en-US" sz="2400" b="1">
                <a:solidFill>
                  <a:srgbClr val="FF3300"/>
                </a:solidFill>
                <a:latin typeface="Times New Roman" panose="02020603050405020304" pitchFamily="18" charset="0"/>
              </a:rPr>
              <a:t>锁存器、门控</a:t>
            </a:r>
            <a:r>
              <a:rPr kumimoji="1" lang="en-US" altLang="zh-CN" sz="2400" b="1">
                <a:solidFill>
                  <a:srgbClr val="FF3300"/>
                </a:solidFill>
                <a:latin typeface="Times New Roman" panose="02020603050405020304" pitchFamily="18" charset="0"/>
              </a:rPr>
              <a:t>SR</a:t>
            </a:r>
            <a:r>
              <a:rPr kumimoji="1" lang="zh-CN" altLang="en-US" sz="2400" b="1">
                <a:solidFill>
                  <a:srgbClr val="FF3300"/>
                </a:solidFill>
                <a:latin typeface="Times New Roman" panose="02020603050405020304" pitchFamily="18" charset="0"/>
              </a:rPr>
              <a:t>锁存器、</a:t>
            </a:r>
            <a:r>
              <a:rPr kumimoji="1" lang="en-US" altLang="zh-CN" sz="2400" b="1" i="1">
                <a:solidFill>
                  <a:srgbClr val="FF3300"/>
                </a:solidFill>
                <a:latin typeface="Times New Roman" panose="02020603050405020304" pitchFamily="18" charset="0"/>
              </a:rPr>
              <a:t>D </a:t>
            </a:r>
            <a:r>
              <a:rPr kumimoji="1" lang="zh-CN" altLang="en-US" sz="2400" b="1">
                <a:solidFill>
                  <a:srgbClr val="FF3300"/>
                </a:solidFill>
                <a:latin typeface="Times New Roman" panose="02020603050405020304" pitchFamily="18" charset="0"/>
              </a:rPr>
              <a:t>锁存器的逻辑功能及其特性方程。</a:t>
            </a: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sp>
        <p:nvSpPr>
          <p:cNvPr id="4114" name="Rectangle 18" descr="水滴"/>
          <p:cNvSpPr>
            <a:spLocks noChangeArrowheads="1"/>
          </p:cNvSpPr>
          <p:nvPr/>
        </p:nvSpPr>
        <p:spPr bwMode="auto">
          <a:xfrm>
            <a:off x="612775" y="586105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dissolve">
                                      <p:cBhvr>
                                        <p:cTn id="7" dur="500"/>
                                        <p:tgtEl>
                                          <p:spTgt spid="410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wipe(left)">
                                      <p:cBhvr>
                                        <p:cTn id="11" dur="500"/>
                                        <p:tgtEl>
                                          <p:spTgt spid="409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4103"/>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wipe(left)">
                                      <p:cBhvr>
                                        <p:cTn id="18" dur="500"/>
                                        <p:tgtEl>
                                          <p:spTgt spid="4100"/>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4102"/>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101">
                                            <p:txEl>
                                              <p:pRg st="0" end="0"/>
                                            </p:txEl>
                                          </p:spTgt>
                                        </p:tgtEl>
                                        <p:attrNameLst>
                                          <p:attrName>style.visibility</p:attrName>
                                        </p:attrNameLst>
                                      </p:cBhvr>
                                      <p:to>
                                        <p:strVal val="visible"/>
                                      </p:to>
                                    </p:set>
                                    <p:animEffect transition="in" filter="wipe(left)">
                                      <p:cBhvr>
                                        <p:cTn id="25" dur="500"/>
                                        <p:tgtEl>
                                          <p:spTgt spid="4101">
                                            <p:txEl>
                                              <p:pRg st="0" end="0"/>
                                            </p:txEl>
                                          </p:spTgt>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4108"/>
                                        </p:tgtEl>
                                        <p:attrNameLst>
                                          <p:attrName>style.visibility</p:attrName>
                                        </p:attrNameLst>
                                      </p:cBhvr>
                                      <p:to>
                                        <p:strVal val="visible"/>
                                      </p:to>
                                    </p:se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4105">
                                            <p:txEl>
                                              <p:pRg st="0" end="0"/>
                                            </p:txEl>
                                          </p:spTgt>
                                        </p:tgtEl>
                                        <p:attrNameLst>
                                          <p:attrName>style.visibility</p:attrName>
                                        </p:attrNameLst>
                                      </p:cBhvr>
                                      <p:to>
                                        <p:strVal val="visible"/>
                                      </p:to>
                                    </p:set>
                                    <p:animEffect transition="in" filter="wipe(left)">
                                      <p:cBhvr>
                                        <p:cTn id="32" dur="500"/>
                                        <p:tgtEl>
                                          <p:spTgt spid="4105">
                                            <p:txEl>
                                              <p:pRg st="0" end="0"/>
                                            </p:txEl>
                                          </p:spTgt>
                                        </p:tgtEl>
                                      </p:cBhvr>
                                    </p:animEffec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4107"/>
                                        </p:tgtEl>
                                        <p:attrNameLst>
                                          <p:attrName>style.visibility</p:attrName>
                                        </p:attrNameLst>
                                      </p:cBhvr>
                                      <p:to>
                                        <p:strVal val="visible"/>
                                      </p:to>
                                    </p:se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4106">
                                            <p:txEl>
                                              <p:pRg st="0" end="0"/>
                                            </p:txEl>
                                          </p:spTgt>
                                        </p:tgtEl>
                                        <p:attrNameLst>
                                          <p:attrName>style.visibility</p:attrName>
                                        </p:attrNameLst>
                                      </p:cBhvr>
                                      <p:to>
                                        <p:strVal val="visible"/>
                                      </p:to>
                                    </p:set>
                                    <p:animEffect transition="in" filter="wipe(left)">
                                      <p:cBhvr>
                                        <p:cTn id="39" dur="500"/>
                                        <p:tgtEl>
                                          <p:spTgt spid="4106">
                                            <p:txEl>
                                              <p:pRg st="0" end="0"/>
                                            </p:txEl>
                                          </p:spTgt>
                                        </p:tgtEl>
                                      </p:cBhvr>
                                    </p:animEffect>
                                  </p:childTnLst>
                                </p:cTn>
                              </p:par>
                            </p:childTnLst>
                          </p:cTn>
                        </p:par>
                        <p:par>
                          <p:cTn id="40" fill="hold">
                            <p:stCondLst>
                              <p:cond delay="5000"/>
                            </p:stCondLst>
                            <p:childTnLst>
                              <p:par>
                                <p:cTn id="41" presetID="1" presetClass="entr" presetSubtype="0" fill="hold" grpId="0" nodeType="afterEffect">
                                  <p:stCondLst>
                                    <p:cond delay="0"/>
                                  </p:stCondLst>
                                  <p:childTnLst>
                                    <p:set>
                                      <p:cBhvr>
                                        <p:cTn id="42" dur="1" fill="hold">
                                          <p:stCondLst>
                                            <p:cond delay="499"/>
                                          </p:stCondLst>
                                        </p:cTn>
                                        <p:tgtEl>
                                          <p:spTgt spid="4112"/>
                                        </p:tgtEl>
                                        <p:attrNameLst>
                                          <p:attrName>style.visibility</p:attrName>
                                        </p:attrNameLst>
                                      </p:cBhvr>
                                      <p:to>
                                        <p:strVal val="visible"/>
                                      </p:to>
                                    </p:set>
                                  </p:childTnLst>
                                </p:cTn>
                              </p:par>
                            </p:childTnLst>
                          </p:cTn>
                        </p:par>
                        <p:par>
                          <p:cTn id="43" fill="hold">
                            <p:stCondLst>
                              <p:cond delay="5500"/>
                            </p:stCondLst>
                            <p:childTnLst>
                              <p:par>
                                <p:cTn id="44" presetID="22" presetClass="entr" presetSubtype="8" fill="hold" grpId="0" nodeType="afterEffect">
                                  <p:stCondLst>
                                    <p:cond delay="0"/>
                                  </p:stCondLst>
                                  <p:childTnLst>
                                    <p:set>
                                      <p:cBhvr>
                                        <p:cTn id="45" dur="1" fill="hold">
                                          <p:stCondLst>
                                            <p:cond delay="0"/>
                                          </p:stCondLst>
                                        </p:cTn>
                                        <p:tgtEl>
                                          <p:spTgt spid="4109">
                                            <p:txEl>
                                              <p:pRg st="0" end="0"/>
                                            </p:txEl>
                                          </p:spTgt>
                                        </p:tgtEl>
                                        <p:attrNameLst>
                                          <p:attrName>style.visibility</p:attrName>
                                        </p:attrNameLst>
                                      </p:cBhvr>
                                      <p:to>
                                        <p:strVal val="visible"/>
                                      </p:to>
                                    </p:set>
                                    <p:animEffect transition="in" filter="wipe(left)">
                                      <p:cBhvr>
                                        <p:cTn id="46" dur="500"/>
                                        <p:tgtEl>
                                          <p:spTgt spid="4109">
                                            <p:txEl>
                                              <p:pRg st="0" end="0"/>
                                            </p:txEl>
                                          </p:spTgt>
                                        </p:tgtEl>
                                      </p:cBhvr>
                                    </p:animEffect>
                                  </p:childTnLst>
                                </p:cTn>
                              </p:par>
                            </p:childTnLst>
                          </p:cTn>
                        </p:par>
                        <p:par>
                          <p:cTn id="47" fill="hold">
                            <p:stCondLst>
                              <p:cond delay="6000"/>
                            </p:stCondLst>
                            <p:childTnLst>
                              <p:par>
                                <p:cTn id="48" presetID="22" presetClass="entr" presetSubtype="8" fill="hold" grpId="0" nodeType="afterEffect">
                                  <p:stCondLst>
                                    <p:cond delay="0"/>
                                  </p:stCondLst>
                                  <p:childTnLst>
                                    <p:set>
                                      <p:cBhvr>
                                        <p:cTn id="49" dur="1" fill="hold">
                                          <p:stCondLst>
                                            <p:cond delay="0"/>
                                          </p:stCondLst>
                                        </p:cTn>
                                        <p:tgtEl>
                                          <p:spTgt spid="4109">
                                            <p:txEl>
                                              <p:pRg st="1" end="1"/>
                                            </p:txEl>
                                          </p:spTgt>
                                        </p:tgtEl>
                                        <p:attrNameLst>
                                          <p:attrName>style.visibility</p:attrName>
                                        </p:attrNameLst>
                                      </p:cBhvr>
                                      <p:to>
                                        <p:strVal val="visible"/>
                                      </p:to>
                                    </p:set>
                                    <p:animEffect transition="in" filter="wipe(left)">
                                      <p:cBhvr>
                                        <p:cTn id="50" dur="500"/>
                                        <p:tgtEl>
                                          <p:spTgt spid="4109">
                                            <p:txEl>
                                              <p:pRg st="1" end="1"/>
                                            </p:txEl>
                                          </p:spTgt>
                                        </p:tgtEl>
                                      </p:cBhvr>
                                    </p:animEffect>
                                  </p:childTnLst>
                                </p:cTn>
                              </p:par>
                            </p:childTnLst>
                          </p:cTn>
                        </p:par>
                        <p:par>
                          <p:cTn id="51" fill="hold">
                            <p:stCondLst>
                              <p:cond delay="6500"/>
                            </p:stCondLst>
                            <p:childTnLst>
                              <p:par>
                                <p:cTn id="52" presetID="1" presetClass="entr" presetSubtype="0" fill="hold" grpId="0" nodeType="afterEffect">
                                  <p:stCondLst>
                                    <p:cond delay="0"/>
                                  </p:stCondLst>
                                  <p:childTnLst>
                                    <p:set>
                                      <p:cBhvr>
                                        <p:cTn id="53" dur="1" fill="hold">
                                          <p:stCondLst>
                                            <p:cond delay="499"/>
                                          </p:stCondLst>
                                        </p:cTn>
                                        <p:tgtEl>
                                          <p:spTgt spid="4111"/>
                                        </p:tgtEl>
                                        <p:attrNameLst>
                                          <p:attrName>style.visibility</p:attrName>
                                        </p:attrNameLst>
                                      </p:cBhvr>
                                      <p:to>
                                        <p:strVal val="visible"/>
                                      </p:to>
                                    </p:set>
                                  </p:childTnLst>
                                </p:cTn>
                              </p:par>
                            </p:childTnLst>
                          </p:cTn>
                        </p:par>
                        <p:par>
                          <p:cTn id="54" fill="hold">
                            <p:stCondLst>
                              <p:cond delay="7000"/>
                            </p:stCondLst>
                            <p:childTnLst>
                              <p:par>
                                <p:cTn id="55" presetID="22" presetClass="entr" presetSubtype="8" fill="hold" grpId="0" nodeType="afterEffect">
                                  <p:stCondLst>
                                    <p:cond delay="0"/>
                                  </p:stCondLst>
                                  <p:childTnLst>
                                    <p:set>
                                      <p:cBhvr>
                                        <p:cTn id="56" dur="1" fill="hold">
                                          <p:stCondLst>
                                            <p:cond delay="0"/>
                                          </p:stCondLst>
                                        </p:cTn>
                                        <p:tgtEl>
                                          <p:spTgt spid="4110">
                                            <p:txEl>
                                              <p:pRg st="0" end="0"/>
                                            </p:txEl>
                                          </p:spTgt>
                                        </p:tgtEl>
                                        <p:attrNameLst>
                                          <p:attrName>style.visibility</p:attrName>
                                        </p:attrNameLst>
                                      </p:cBhvr>
                                      <p:to>
                                        <p:strVal val="visible"/>
                                      </p:to>
                                    </p:set>
                                    <p:animEffect transition="in" filter="wipe(left)">
                                      <p:cBhvr>
                                        <p:cTn id="57" dur="500"/>
                                        <p:tgtEl>
                                          <p:spTgt spid="4110">
                                            <p:txEl>
                                              <p:pRg st="0" end="0"/>
                                            </p:txEl>
                                          </p:spTgt>
                                        </p:tgtEl>
                                      </p:cBhvr>
                                    </p:animEffect>
                                  </p:childTnLst>
                                </p:cTn>
                              </p:par>
                            </p:childTnLst>
                          </p:cTn>
                        </p:par>
                        <p:par>
                          <p:cTn id="58" fill="hold">
                            <p:stCondLst>
                              <p:cond delay="7500"/>
                            </p:stCondLst>
                            <p:childTnLst>
                              <p:par>
                                <p:cTn id="59" presetID="1" presetClass="entr" presetSubtype="0" fill="hold" grpId="0" nodeType="afterEffect">
                                  <p:stCondLst>
                                    <p:cond delay="0"/>
                                  </p:stCondLst>
                                  <p:childTnLst>
                                    <p:set>
                                      <p:cBhvr>
                                        <p:cTn id="60" dur="1" fill="hold">
                                          <p:stCondLst>
                                            <p:cond delay="499"/>
                                          </p:stCondLst>
                                        </p:cTn>
                                        <p:tgtEl>
                                          <p:spTgt spid="4114"/>
                                        </p:tgtEl>
                                        <p:attrNameLst>
                                          <p:attrName>style.visibility</p:attrName>
                                        </p:attrNameLst>
                                      </p:cBhvr>
                                      <p:to>
                                        <p:strVal val="visible"/>
                                      </p:to>
                                    </p:se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4113">
                                            <p:txEl>
                                              <p:pRg st="0" end="0"/>
                                            </p:txEl>
                                          </p:spTgt>
                                        </p:tgtEl>
                                        <p:attrNameLst>
                                          <p:attrName>style.visibility</p:attrName>
                                        </p:attrNameLst>
                                      </p:cBhvr>
                                      <p:to>
                                        <p:strVal val="visible"/>
                                      </p:to>
                                    </p:set>
                                    <p:animEffect transition="in" filter="wipe(left)">
                                      <p:cBhvr>
                                        <p:cTn id="64" dur="500"/>
                                        <p:tgtEl>
                                          <p:spTgt spid="41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p:bldP spid="4101" grpId="0" advAuto="0" autoUpdateAnimBg="0" build="p"/>
      <p:bldP spid="4102" grpId="0" animBg="1"/>
      <p:bldP spid="4103" grpId="0" animBg="1"/>
      <p:bldP spid="4104" grpId="0"/>
      <p:bldP spid="4105" grpId="0" advAuto="0" autoUpdateAnimBg="0" build="p"/>
      <p:bldP spid="4106" grpId="0" advAuto="0" autoUpdateAnimBg="0" build="p"/>
      <p:bldP spid="4107" grpId="0" animBg="1"/>
      <p:bldP spid="4108" grpId="0" animBg="1"/>
      <p:bldP spid="4109" grpId="0" advAuto="0" autoUpdateAnimBg="0" build="p"/>
      <p:bldP spid="4110" grpId="0" advAuto="0" autoUpdateAnimBg="0" build="p"/>
      <p:bldP spid="4111" grpId="0" animBg="1"/>
      <p:bldP spid="4112" grpId="0" animBg="1"/>
      <p:bldP spid="4113" grpId="0" advAuto="0" autoUpdateAnimBg="0" build="p"/>
      <p:bldP spid="41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Text Box 3"/>
          <p:cNvSpPr txBox="1">
            <a:spLocks noChangeArrowheads="1"/>
          </p:cNvSpPr>
          <p:nvPr/>
        </p:nvSpPr>
        <p:spPr bwMode="auto">
          <a:xfrm>
            <a:off x="539750" y="1844675"/>
            <a:ext cx="8208963" cy="2657475"/>
          </a:xfrm>
          <a:prstGeom prst="rect">
            <a:avLst/>
          </a:prstGeom>
          <a:noFill/>
          <a:ln w="19050">
            <a:noFill/>
            <a:miter lim="800000"/>
          </a:ln>
        </p:spPr>
        <p:txBody>
          <a:bodyPr>
            <a:spAutoFit/>
          </a:bodyPr>
          <a:lstStyle/>
          <a:p>
            <a:pPr>
              <a:lnSpc>
                <a:spcPct val="150000"/>
              </a:lnSpc>
            </a:pPr>
            <a:r>
              <a:rPr kumimoji="1" lang="zh-CN" altLang="en-US" sz="2800" b="1" dirty="0">
                <a:latin typeface="楷体_GB2312" pitchFamily="49" charset="-122"/>
                <a:ea typeface="楷体_GB2312" pitchFamily="49" charset="-122"/>
              </a:rPr>
              <a:t>在时钟为稳定的</a:t>
            </a:r>
            <a:r>
              <a:rPr kumimoji="1" lang="en-US" altLang="zh-CN" sz="2800" b="1" dirty="0">
                <a:latin typeface="Times New Roman" panose="02020603050405020304" pitchFamily="18" charset="0"/>
                <a:ea typeface="楷体_GB2312" pitchFamily="49" charset="-122"/>
              </a:rPr>
              <a:t>0</a:t>
            </a:r>
            <a:r>
              <a:rPr kumimoji="1" lang="zh-CN" altLang="en-US" sz="2800" b="1" dirty="0">
                <a:latin typeface="楷体_GB2312" pitchFamily="49" charset="-122"/>
                <a:ea typeface="楷体_GB2312" pitchFamily="49" charset="-122"/>
              </a:rPr>
              <a:t>或</a:t>
            </a:r>
            <a:r>
              <a:rPr kumimoji="1" lang="en-US" altLang="zh-CN" sz="2800" b="1" dirty="0">
                <a:latin typeface="Times New Roman" panose="02020603050405020304" pitchFamily="18" charset="0"/>
                <a:ea typeface="楷体_GB2312" pitchFamily="49" charset="-122"/>
              </a:rPr>
              <a:t>1</a:t>
            </a:r>
            <a:r>
              <a:rPr kumimoji="1" lang="zh-CN" altLang="en-US" sz="2800" b="1" dirty="0">
                <a:latin typeface="楷体_GB2312" pitchFamily="49" charset="-122"/>
                <a:ea typeface="楷体_GB2312" pitchFamily="49" charset="-122"/>
              </a:rPr>
              <a:t>期间</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输入信号都不能进入触发器</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触发器的新状态</a:t>
            </a:r>
            <a:r>
              <a:rPr kumimoji="1" lang="zh-CN" altLang="en-US" sz="2800" b="1" dirty="0">
                <a:solidFill>
                  <a:srgbClr val="FF3300"/>
                </a:solidFill>
                <a:latin typeface="楷体_GB2312" pitchFamily="49" charset="-122"/>
                <a:ea typeface="楷体_GB2312" pitchFamily="49" charset="-122"/>
              </a:rPr>
              <a:t>仅</a:t>
            </a:r>
            <a:r>
              <a:rPr kumimoji="1" lang="zh-CN" altLang="en-US" sz="2800" b="1" dirty="0">
                <a:latin typeface="楷体_GB2312" pitchFamily="49" charset="-122"/>
                <a:ea typeface="楷体_GB2312" pitchFamily="49" charset="-122"/>
              </a:rPr>
              <a:t>决定于时钟脉冲有效边沿</a:t>
            </a:r>
            <a:r>
              <a:rPr kumimoji="1" lang="zh-CN" altLang="en-US" sz="2800" b="1" dirty="0">
                <a:solidFill>
                  <a:srgbClr val="FF3300"/>
                </a:solidFill>
                <a:latin typeface="楷体_GB2312" pitchFamily="49" charset="-122"/>
                <a:ea typeface="楷体_GB2312" pitchFamily="49" charset="-122"/>
              </a:rPr>
              <a:t>到达前一瞬间以及到达后极短一段时间内</a:t>
            </a:r>
            <a:r>
              <a:rPr kumimoji="1" lang="zh-CN" altLang="en-US" sz="2800" b="1" dirty="0">
                <a:latin typeface="楷体_GB2312" pitchFamily="49" charset="-122"/>
                <a:ea typeface="楷体_GB2312" pitchFamily="49" charset="-122"/>
              </a:rPr>
              <a:t>的输入信号</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边沿触发器具有较好的</a:t>
            </a:r>
            <a:r>
              <a:rPr kumimoji="1" lang="zh-CN" altLang="en-US" sz="2800" b="1" dirty="0">
                <a:solidFill>
                  <a:srgbClr val="FF3300"/>
                </a:solidFill>
                <a:latin typeface="楷体_GB2312" pitchFamily="49" charset="-122"/>
                <a:ea typeface="楷体_GB2312" pitchFamily="49" charset="-122"/>
              </a:rPr>
              <a:t>抗干扰性能</a:t>
            </a:r>
            <a:r>
              <a:rPr kumimoji="1" lang="en-US" altLang="zh-CN" sz="2800" b="1" dirty="0">
                <a:latin typeface="楷体_GB2312" pitchFamily="49" charset="-122"/>
                <a:ea typeface="楷体_GB2312" pitchFamily="49" charset="-122"/>
              </a:rPr>
              <a:t>.</a:t>
            </a:r>
            <a:endParaRPr kumimoji="1" lang="en-US" altLang="zh-CN" sz="2800" b="1" dirty="0">
              <a:latin typeface="楷体_GB2312" pitchFamily="49" charset="-122"/>
              <a:ea typeface="楷体_GB2312" pitchFamily="49" charset="-122"/>
            </a:endParaRPr>
          </a:p>
        </p:txBody>
      </p:sp>
      <p:sp>
        <p:nvSpPr>
          <p:cNvPr id="216068" name="Text Box 4" descr="编织物"/>
          <p:cNvSpPr txBox="1">
            <a:spLocks noChangeArrowheads="1"/>
          </p:cNvSpPr>
          <p:nvPr/>
        </p:nvSpPr>
        <p:spPr bwMode="auto">
          <a:xfrm>
            <a:off x="1295400" y="749300"/>
            <a:ext cx="6899275" cy="519113"/>
          </a:xfrm>
          <a:prstGeom prst="rect">
            <a:avLst/>
          </a:prstGeom>
          <a:noFill/>
          <a:ln w="9525">
            <a:noFill/>
            <a:miter lim="800000"/>
          </a:ln>
        </p:spPr>
        <p:txBody>
          <a:bodyPr>
            <a:spAutoFit/>
          </a:bodyPr>
          <a:lstStyle/>
          <a:p>
            <a:pPr algn="just">
              <a:spcBef>
                <a:spcPct val="10000"/>
              </a:spcBef>
            </a:pPr>
            <a:r>
              <a:rPr kumimoji="1" lang="zh-CN" altLang="en-US" sz="2800" b="1" dirty="0">
                <a:solidFill>
                  <a:srgbClr val="00CC00"/>
                </a:solidFill>
                <a:latin typeface="Times New Roman" panose="02020603050405020304" pitchFamily="18" charset="0"/>
              </a:rPr>
              <a:t>边沿触发器的特点</a:t>
            </a:r>
            <a:endParaRPr kumimoji="1" lang="zh-CN" altLang="en-US" sz="2800" b="1" dirty="0">
              <a:solidFill>
                <a:srgbClr val="00CC00"/>
              </a:solidFill>
              <a:latin typeface="Times New Roman" panose="02020603050405020304" pitchFamily="18" charset="0"/>
            </a:endParaRPr>
          </a:p>
        </p:txBody>
      </p:sp>
      <p:sp>
        <p:nvSpPr>
          <p:cNvPr id="216069" name="AutoShape 5"/>
          <p:cNvSpPr>
            <a:spLocks noChangeArrowheads="1"/>
          </p:cNvSpPr>
          <p:nvPr/>
        </p:nvSpPr>
        <p:spPr bwMode="auto">
          <a:xfrm>
            <a:off x="785813" y="873125"/>
            <a:ext cx="287337" cy="287338"/>
          </a:xfrm>
          <a:prstGeom prst="sun">
            <a:avLst>
              <a:gd name="adj" fmla="val 25000"/>
            </a:avLst>
          </a:prstGeom>
          <a:solidFill>
            <a:srgbClr val="FFCCCC"/>
          </a:solid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6069"/>
                                        </p:tgtEl>
                                        <p:attrNameLst>
                                          <p:attrName>style.visibility</p:attrName>
                                        </p:attrNameLst>
                                      </p:cBhvr>
                                      <p:to>
                                        <p:strVal val="visible"/>
                                      </p:to>
                                    </p:set>
                                    <p:anim calcmode="lin" valueType="num">
                                      <p:cBhvr additive="base">
                                        <p:cTn id="7" dur="500" fill="hold"/>
                                        <p:tgtEl>
                                          <p:spTgt spid="216069"/>
                                        </p:tgtEl>
                                        <p:attrNameLst>
                                          <p:attrName>ppt_x</p:attrName>
                                        </p:attrNameLst>
                                      </p:cBhvr>
                                      <p:tavLst>
                                        <p:tav tm="0">
                                          <p:val>
                                            <p:strVal val="0-#ppt_w/2"/>
                                          </p:val>
                                        </p:tav>
                                        <p:tav tm="100000">
                                          <p:val>
                                            <p:strVal val="#ppt_x"/>
                                          </p:val>
                                        </p:tav>
                                      </p:tavLst>
                                    </p:anim>
                                    <p:anim calcmode="lin" valueType="num">
                                      <p:cBhvr additive="base">
                                        <p:cTn id="8" dur="500" fill="hold"/>
                                        <p:tgtEl>
                                          <p:spTgt spid="2160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6068">
                                            <p:txEl>
                                              <p:pRg st="0" end="0"/>
                                            </p:txEl>
                                          </p:spTgt>
                                        </p:tgtEl>
                                        <p:attrNameLst>
                                          <p:attrName>style.visibility</p:attrName>
                                        </p:attrNameLst>
                                      </p:cBhvr>
                                      <p:to>
                                        <p:strVal val="visible"/>
                                      </p:to>
                                    </p:set>
                                    <p:animEffect transition="in" filter="wipe(left)">
                                      <p:cBhvr>
                                        <p:cTn id="12" dur="500"/>
                                        <p:tgtEl>
                                          <p:spTgt spid="2160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16067"/>
                                        </p:tgtEl>
                                        <p:attrNameLst>
                                          <p:attrName>style.visibility</p:attrName>
                                        </p:attrNameLst>
                                      </p:cBhvr>
                                      <p:to>
                                        <p:strVal val="visible"/>
                                      </p:to>
                                    </p:set>
                                    <p:anim calcmode="lin" valueType="num">
                                      <p:cBhvr>
                                        <p:cTn id="17" dur="1000" fill="hold"/>
                                        <p:tgtEl>
                                          <p:spTgt spid="216067"/>
                                        </p:tgtEl>
                                        <p:attrNameLst>
                                          <p:attrName>ppt_w</p:attrName>
                                        </p:attrNameLst>
                                      </p:cBhvr>
                                      <p:tavLst>
                                        <p:tav tm="0">
                                          <p:val>
                                            <p:fltVal val="0"/>
                                          </p:val>
                                        </p:tav>
                                        <p:tav tm="100000">
                                          <p:val>
                                            <p:strVal val="#ppt_w"/>
                                          </p:val>
                                        </p:tav>
                                      </p:tavLst>
                                    </p:anim>
                                    <p:anim calcmode="lin" valueType="num">
                                      <p:cBhvr>
                                        <p:cTn id="18" dur="1000" fill="hold"/>
                                        <p:tgtEl>
                                          <p:spTgt spid="2160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p:bldP spid="216068" grpId="0" advAuto="0" autoUpdateAnimBg="0" build="p"/>
      <p:bldP spid="21606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755650" y="1125538"/>
            <a:ext cx="7704138" cy="3232150"/>
          </a:xfrm>
          <a:prstGeom prst="rect">
            <a:avLst/>
          </a:prstGeom>
          <a:solidFill>
            <a:srgbClr val="99CCFF">
              <a:alpha val="50195"/>
            </a:srgbClr>
          </a:solidFill>
          <a:ln w="9525">
            <a:noFill/>
            <a:miter lim="800000"/>
          </a:ln>
        </p:spPr>
        <p:txBody>
          <a:bodyPr>
            <a:spAutoFit/>
          </a:bodyPr>
          <a:lstStyle/>
          <a:p>
            <a:pPr>
              <a:lnSpc>
                <a:spcPct val="120000"/>
              </a:lnSpc>
              <a:spcBef>
                <a:spcPct val="20000"/>
              </a:spcBef>
            </a:pPr>
            <a:r>
              <a:rPr kumimoji="1" lang="zh-CN" altLang="en-US" sz="2400" b="1" dirty="0">
                <a:latin typeface="宋体" panose="02010600030101010101" pitchFamily="2" charset="-122"/>
              </a:rPr>
              <a:t>　　电路结构：触发器</a:t>
            </a:r>
            <a:r>
              <a:rPr kumimoji="1" lang="zh-CN" altLang="en-US" sz="2400" b="1" dirty="0"/>
              <a:t>包含一个称为</a:t>
            </a:r>
            <a:r>
              <a:rPr kumimoji="1" lang="zh-CN" altLang="en-US" sz="2400" b="1" dirty="0">
                <a:solidFill>
                  <a:srgbClr val="00CC00"/>
                </a:solidFill>
              </a:rPr>
              <a:t>时钟</a:t>
            </a:r>
            <a:r>
              <a:rPr kumimoji="1" lang="zh-CN" altLang="en-US" sz="2400" b="1" dirty="0"/>
              <a:t>的控制信号，</a:t>
            </a:r>
            <a:r>
              <a:rPr kumimoji="1" lang="zh-CN" altLang="en-US" sz="2400" b="1" dirty="0">
                <a:solidFill>
                  <a:srgbClr val="00CC00"/>
                </a:solidFill>
              </a:rPr>
              <a:t>和其他信号一起控制电路的状态</a:t>
            </a:r>
            <a:r>
              <a:rPr kumimoji="1" lang="zh-CN" altLang="en-US" sz="2400" b="1" dirty="0"/>
              <a:t>。锁存器有时包含使能控制信号。</a:t>
            </a:r>
            <a:endParaRPr kumimoji="1" lang="zh-CN" altLang="en-US" sz="2400" b="1" dirty="0"/>
          </a:p>
          <a:p>
            <a:pPr>
              <a:lnSpc>
                <a:spcPct val="120000"/>
              </a:lnSpc>
              <a:spcBef>
                <a:spcPct val="20000"/>
              </a:spcBef>
            </a:pPr>
            <a:r>
              <a:rPr kumimoji="1" lang="zh-CN" altLang="en-US" sz="2400" b="1" dirty="0"/>
              <a:t>      工作特点：触发器只能</a:t>
            </a:r>
            <a:r>
              <a:rPr kumimoji="1" lang="zh-CN" altLang="en-US" sz="2400" b="1" dirty="0">
                <a:solidFill>
                  <a:srgbClr val="9933FF"/>
                </a:solidFill>
              </a:rPr>
              <a:t>在 </a:t>
            </a:r>
            <a:r>
              <a:rPr kumimoji="1" lang="en-US" altLang="zh-CN" sz="2400" b="1" i="1" dirty="0">
                <a:solidFill>
                  <a:srgbClr val="9933FF"/>
                </a:solidFill>
              </a:rPr>
              <a:t>CP </a:t>
            </a:r>
            <a:r>
              <a:rPr kumimoji="1" lang="zh-CN" altLang="en-US" sz="2400" b="1" dirty="0">
                <a:solidFill>
                  <a:srgbClr val="9933FF"/>
                </a:solidFill>
              </a:rPr>
              <a:t>上升沿</a:t>
            </a:r>
            <a:r>
              <a:rPr kumimoji="1" lang="en-US" altLang="zh-CN" sz="2400" b="1" dirty="0">
                <a:solidFill>
                  <a:srgbClr val="9933FF"/>
                </a:solidFill>
              </a:rPr>
              <a:t>(</a:t>
            </a:r>
            <a:r>
              <a:rPr kumimoji="1" lang="zh-CN" altLang="en-US" sz="2400" b="1" dirty="0">
                <a:solidFill>
                  <a:srgbClr val="9933FF"/>
                </a:solidFill>
              </a:rPr>
              <a:t>或下降沿</a:t>
            </a:r>
            <a:r>
              <a:rPr kumimoji="1" lang="en-US" altLang="zh-CN" sz="2400" b="1" dirty="0">
                <a:solidFill>
                  <a:srgbClr val="9933FF"/>
                </a:solidFill>
              </a:rPr>
              <a:t>)</a:t>
            </a:r>
            <a:r>
              <a:rPr kumimoji="1" lang="zh-CN" altLang="en-US" sz="2400" b="1" dirty="0">
                <a:solidFill>
                  <a:srgbClr val="9933FF"/>
                </a:solidFill>
              </a:rPr>
              <a:t>时刻接收输入信号，</a:t>
            </a:r>
            <a:r>
              <a:rPr kumimoji="1" lang="zh-CN" altLang="en-US" sz="2400" b="1" dirty="0"/>
              <a:t>因此，</a:t>
            </a:r>
            <a:r>
              <a:rPr kumimoji="1" lang="zh-CN" altLang="en-US" sz="2400" b="1" dirty="0">
                <a:solidFill>
                  <a:srgbClr val="00CC00"/>
                </a:solidFill>
              </a:rPr>
              <a:t>电路状态只能在 </a:t>
            </a:r>
            <a:r>
              <a:rPr kumimoji="1" lang="en-US" altLang="zh-CN" sz="2400" b="1" i="1" dirty="0">
                <a:solidFill>
                  <a:srgbClr val="00CC00"/>
                </a:solidFill>
              </a:rPr>
              <a:t>CP </a:t>
            </a:r>
            <a:r>
              <a:rPr kumimoji="1" lang="zh-CN" altLang="en-US" sz="2400" b="1" dirty="0">
                <a:solidFill>
                  <a:srgbClr val="00CC00"/>
                </a:solidFill>
              </a:rPr>
              <a:t>上升沿</a:t>
            </a:r>
            <a:r>
              <a:rPr kumimoji="1" lang="en-US" altLang="zh-CN" sz="2400" b="1" dirty="0">
                <a:solidFill>
                  <a:srgbClr val="00CC00"/>
                </a:solidFill>
              </a:rPr>
              <a:t>(</a:t>
            </a:r>
            <a:r>
              <a:rPr kumimoji="1" lang="zh-CN" altLang="en-US" sz="2400" b="1" dirty="0">
                <a:solidFill>
                  <a:srgbClr val="00CC00"/>
                </a:solidFill>
              </a:rPr>
              <a:t>或下降沿</a:t>
            </a:r>
            <a:r>
              <a:rPr kumimoji="1" lang="en-US" altLang="zh-CN" sz="2400" b="1" dirty="0">
                <a:solidFill>
                  <a:srgbClr val="00CC00"/>
                </a:solidFill>
              </a:rPr>
              <a:t>)</a:t>
            </a:r>
            <a:r>
              <a:rPr kumimoji="1" lang="zh-CN" altLang="en-US" sz="2400" b="1" dirty="0">
                <a:solidFill>
                  <a:srgbClr val="00CC00"/>
                </a:solidFill>
              </a:rPr>
              <a:t>时刻翻转。</a:t>
            </a:r>
            <a:r>
              <a:rPr kumimoji="1" lang="zh-CN" altLang="en-US" sz="2400" b="1" dirty="0"/>
              <a:t>这种触发方式称为</a:t>
            </a:r>
            <a:r>
              <a:rPr kumimoji="1" lang="zh-CN" altLang="en-US" sz="2400" b="1" dirty="0">
                <a:solidFill>
                  <a:srgbClr val="00CC00"/>
                </a:solidFill>
              </a:rPr>
              <a:t>边沿触发式。</a:t>
            </a:r>
            <a:r>
              <a:rPr kumimoji="1" lang="zh-CN" altLang="en-US" sz="2400" b="1" dirty="0"/>
              <a:t>锁存器在使能控制信号发生干扰时可能引起空翻。</a:t>
            </a:r>
            <a:endParaRPr kumimoji="1" lang="zh-CN" altLang="en-US" sz="2400" b="1" dirty="0">
              <a:latin typeface="宋体" panose="02010600030101010101" pitchFamily="2" charset="-122"/>
            </a:endParaRPr>
          </a:p>
        </p:txBody>
      </p:sp>
      <p:sp>
        <p:nvSpPr>
          <p:cNvPr id="34821" name="Text Box 5"/>
          <p:cNvSpPr txBox="1">
            <a:spLocks noChangeArrowheads="1"/>
          </p:cNvSpPr>
          <p:nvPr/>
        </p:nvSpPr>
        <p:spPr bwMode="auto">
          <a:xfrm>
            <a:off x="755650" y="4537075"/>
            <a:ext cx="7704138" cy="1844675"/>
          </a:xfrm>
          <a:prstGeom prst="rect">
            <a:avLst/>
          </a:prstGeom>
          <a:solidFill>
            <a:srgbClr val="99CCFF">
              <a:alpha val="50195"/>
            </a:srgbClr>
          </a:solidFill>
          <a:ln w="9525">
            <a:noFill/>
            <a:miter lim="800000"/>
          </a:ln>
        </p:spPr>
        <p:txBody>
          <a:bodyPr>
            <a:spAutoFit/>
          </a:bodyPr>
          <a:lstStyle/>
          <a:p>
            <a:pPr>
              <a:lnSpc>
                <a:spcPct val="120000"/>
              </a:lnSpc>
              <a:spcBef>
                <a:spcPct val="20000"/>
              </a:spcBef>
            </a:pPr>
            <a:r>
              <a:rPr kumimoji="1" lang="zh-CN" altLang="en-US" sz="2400" b="1">
                <a:latin typeface="宋体" panose="02010600030101010101" pitchFamily="2" charset="-122"/>
              </a:rPr>
              <a:t>　　电路结构和工作特点不同，因此电路功能不同。为保证电路正常工作，</a:t>
            </a:r>
            <a:r>
              <a:rPr kumimoji="1" lang="zh-CN" altLang="en-US" sz="2400" b="1">
                <a:solidFill>
                  <a:srgbClr val="0033CC"/>
                </a:solidFill>
                <a:latin typeface="宋体" panose="02010600030101010101" pitchFamily="2" charset="-122"/>
              </a:rPr>
              <a:t>要求锁存器的使能控制信号在</a:t>
            </a:r>
            <a:r>
              <a:rPr kumimoji="1" lang="en-US" altLang="zh-CN" sz="2400" b="1">
                <a:solidFill>
                  <a:srgbClr val="0033CC"/>
                </a:solidFill>
                <a:latin typeface="Times New Roman" panose="02020603050405020304" pitchFamily="18" charset="0"/>
              </a:rPr>
              <a:t>EN</a:t>
            </a:r>
            <a:r>
              <a:rPr kumimoji="1" lang="en-US" altLang="zh-CN" sz="2400" b="1" i="1">
                <a:solidFill>
                  <a:srgbClr val="0033CC"/>
                </a:solidFill>
                <a:latin typeface="Times New Roman" panose="02020603050405020304" pitchFamily="18" charset="0"/>
              </a:rPr>
              <a:t> </a:t>
            </a:r>
            <a:r>
              <a:rPr kumimoji="1" lang="en-US" altLang="zh-CN" sz="2400" b="1">
                <a:solidFill>
                  <a:srgbClr val="0033CC"/>
                </a:solidFill>
                <a:latin typeface="Times New Roman" panose="02020603050405020304" pitchFamily="18" charset="0"/>
              </a:rPr>
              <a:t>= 1 </a:t>
            </a:r>
            <a:r>
              <a:rPr kumimoji="1" lang="zh-CN" altLang="en-US" sz="2400" b="1">
                <a:solidFill>
                  <a:srgbClr val="0033CC"/>
                </a:solidFill>
                <a:latin typeface="宋体" panose="02010600030101010101" pitchFamily="2" charset="-122"/>
              </a:rPr>
              <a:t>期间保持不变</a:t>
            </a:r>
            <a:r>
              <a:rPr kumimoji="1" lang="zh-CN" altLang="en-US" sz="2400" b="1">
                <a:latin typeface="宋体" panose="02010600030101010101" pitchFamily="2" charset="-122"/>
              </a:rPr>
              <a:t>；而</a:t>
            </a:r>
            <a:r>
              <a:rPr kumimoji="1" lang="zh-CN" altLang="en-US" sz="2400" b="1">
                <a:solidFill>
                  <a:srgbClr val="0033CC"/>
                </a:solidFill>
                <a:latin typeface="宋体" panose="02010600030101010101" pitchFamily="2" charset="-122"/>
              </a:rPr>
              <a:t>边沿触发器没有这种限制</a:t>
            </a:r>
            <a:r>
              <a:rPr kumimoji="1" lang="zh-CN" altLang="en-US" sz="2400" b="1">
                <a:latin typeface="宋体" panose="02010600030101010101" pitchFamily="2" charset="-122"/>
              </a:rPr>
              <a:t>，其功能较完善，因此应用更广。</a:t>
            </a:r>
            <a:endParaRPr kumimoji="1" lang="zh-CN" altLang="en-US" sz="2400" b="1">
              <a:latin typeface="宋体" panose="02010600030101010101" pitchFamily="2" charset="-122"/>
            </a:endParaRPr>
          </a:p>
        </p:txBody>
      </p:sp>
      <p:sp>
        <p:nvSpPr>
          <p:cNvPr id="34826" name="Rectangle 10"/>
          <p:cNvSpPr>
            <a:spLocks noChangeArrowheads="1"/>
          </p:cNvSpPr>
          <p:nvPr/>
        </p:nvSpPr>
        <p:spPr bwMode="auto">
          <a:xfrm>
            <a:off x="395288" y="333375"/>
            <a:ext cx="6670675" cy="685800"/>
          </a:xfrm>
          <a:prstGeom prst="rect">
            <a:avLst/>
          </a:prstGeom>
          <a:noFill/>
          <a:ln w="9525">
            <a:noFill/>
            <a:miter lim="800000"/>
          </a:ln>
        </p:spPr>
        <p:txBody>
          <a:bodyPr anchor="ctr"/>
          <a:lstStyle/>
          <a:p>
            <a:r>
              <a:rPr lang="zh-CN" altLang="en-US" sz="3600" b="1" dirty="0">
                <a:solidFill>
                  <a:srgbClr val="FF3300"/>
                </a:solidFill>
                <a:ea typeface="楷体_GB2312" pitchFamily="49" charset="-122"/>
              </a:rPr>
              <a:t>二、触发器与锁存器的不同</a:t>
            </a:r>
            <a:endParaRPr lang="zh-CN" altLang="en-US" sz="4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26"/>
                                        </p:tgtEl>
                                        <p:attrNameLst>
                                          <p:attrName>style.visibility</p:attrName>
                                        </p:attrNameLst>
                                      </p:cBhvr>
                                      <p:to>
                                        <p:strVal val="visible"/>
                                      </p:to>
                                    </p:set>
                                    <p:animEffect transition="in" filter="wipe(left)">
                                      <p:cBhvr>
                                        <p:cTn id="7" dur="500"/>
                                        <p:tgtEl>
                                          <p:spTgt spid="348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819"/>
                                        </p:tgtEl>
                                        <p:attrNameLst>
                                          <p:attrName>style.visibility</p:attrName>
                                        </p:attrNameLst>
                                      </p:cBhvr>
                                      <p:to>
                                        <p:strVal val="visible"/>
                                      </p:to>
                                    </p:set>
                                    <p:animEffect transition="in" filter="wipe(left)">
                                      <p:cBhvr>
                                        <p:cTn id="11" dur="500"/>
                                        <p:tgtEl>
                                          <p:spTgt spid="348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4821"/>
                                        </p:tgtEl>
                                        <p:attrNameLst>
                                          <p:attrName>style.visibility</p:attrName>
                                        </p:attrNameLst>
                                      </p:cBhvr>
                                      <p:to>
                                        <p:strVal val="visible"/>
                                      </p:to>
                                    </p:set>
                                    <p:animEffect transition="in" filter="wipe(left)">
                                      <p:cBhvr>
                                        <p:cTn id="15"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autoUpdateAnimBg="0"/>
      <p:bldP spid="34821" grpId="0" animBg="1" autoUpdateAnimBg="0"/>
      <p:bldP spid="3482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62" name="Rectangle 10"/>
          <p:cNvSpPr>
            <a:spLocks noChangeArrowheads="1"/>
          </p:cNvSpPr>
          <p:nvPr/>
        </p:nvSpPr>
        <p:spPr bwMode="auto">
          <a:xfrm>
            <a:off x="968375" y="512763"/>
            <a:ext cx="7707313" cy="1384300"/>
          </a:xfrm>
          <a:prstGeom prst="rect">
            <a:avLst/>
          </a:prstGeom>
          <a:no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常用触发器：</a:t>
            </a:r>
            <a:r>
              <a:rPr kumimoji="1" lang="en-US" altLang="zh-CN" sz="2400" b="1" dirty="0">
                <a:latin typeface="Times New Roman" panose="02020603050405020304" pitchFamily="18" charset="0"/>
              </a:rPr>
              <a:t>SR</a:t>
            </a:r>
            <a:r>
              <a:rPr kumimoji="1" lang="zh-CN" altLang="en-US" sz="2400" b="1" dirty="0">
                <a:latin typeface="Times New Roman" panose="02020603050405020304" pitchFamily="18" charset="0"/>
              </a:rPr>
              <a:t>触发器、</a:t>
            </a:r>
            <a:r>
              <a:rPr kumimoji="1" lang="en-US" altLang="zh-CN" sz="2400" b="1" dirty="0">
                <a:latin typeface="Times New Roman" panose="02020603050405020304" pitchFamily="18" charset="0"/>
              </a:rPr>
              <a:t>D</a:t>
            </a:r>
            <a:r>
              <a:rPr kumimoji="1" lang="zh-CN" altLang="en-US" sz="2400" b="1" dirty="0">
                <a:latin typeface="Times New Roman" panose="02020603050405020304" pitchFamily="18" charset="0"/>
              </a:rPr>
              <a:t>触发器、</a:t>
            </a:r>
            <a:r>
              <a:rPr kumimoji="1" lang="en-US" altLang="zh-CN" sz="2400" b="1" dirty="0">
                <a:latin typeface="Times New Roman" panose="02020603050405020304" pitchFamily="18" charset="0"/>
              </a:rPr>
              <a:t>JK</a:t>
            </a:r>
            <a:r>
              <a:rPr kumimoji="1" lang="zh-CN" altLang="en-US" sz="2400" b="1" dirty="0">
                <a:latin typeface="Times New Roman" panose="02020603050405020304" pitchFamily="18" charset="0"/>
              </a:rPr>
              <a:t>触发器；</a:t>
            </a:r>
            <a:endParaRPr kumimoji="1" lang="en-US" altLang="zh-CN" sz="2400" b="1" dirty="0">
              <a:latin typeface="Times New Roman" panose="02020603050405020304" pitchFamily="18" charset="0"/>
            </a:endParaRPr>
          </a:p>
          <a:p>
            <a:pPr>
              <a:spcBef>
                <a:spcPct val="50000"/>
              </a:spcBef>
            </a:pPr>
            <a:r>
              <a:rPr kumimoji="1" lang="zh-CN" altLang="en-US" sz="2400" b="1" dirty="0">
                <a:latin typeface="Times New Roman" panose="02020603050405020304" pitchFamily="18" charset="0"/>
              </a:rPr>
              <a:t>特点：</a:t>
            </a:r>
            <a:r>
              <a:rPr kumimoji="1" lang="zh-CN" altLang="en-US" sz="2400" b="1" dirty="0">
                <a:solidFill>
                  <a:srgbClr val="00CC00"/>
                </a:solidFill>
              </a:rPr>
              <a:t>使能信号控制改为时钟脉冲信号控制，时钟边沿触发，其他电路未变</a:t>
            </a:r>
            <a:r>
              <a:rPr kumimoji="1" lang="zh-CN" altLang="en-US" sz="2400" b="1" dirty="0">
                <a:latin typeface="Times New Roman" panose="02020603050405020304" pitchFamily="18" charset="0"/>
              </a:rPr>
              <a:t>。</a:t>
            </a:r>
            <a:endParaRPr kumimoji="1" lang="zh-CN" altLang="en-US" sz="2400" b="1" dirty="0">
              <a:solidFill>
                <a:srgbClr val="00CC00"/>
              </a:solidFill>
              <a:latin typeface="Times New Roman" panose="02020603050405020304" pitchFamily="18" charset="0"/>
            </a:endParaRPr>
          </a:p>
        </p:txBody>
      </p:sp>
      <p:sp>
        <p:nvSpPr>
          <p:cNvPr id="228363" name="AutoShape 11"/>
          <p:cNvSpPr>
            <a:spLocks noChangeArrowheads="1"/>
          </p:cNvSpPr>
          <p:nvPr/>
        </p:nvSpPr>
        <p:spPr bwMode="auto">
          <a:xfrm>
            <a:off x="539750" y="620713"/>
            <a:ext cx="287338" cy="287337"/>
          </a:xfrm>
          <a:prstGeom prst="sun">
            <a:avLst>
              <a:gd name="adj" fmla="val 25000"/>
            </a:avLst>
          </a:prstGeom>
          <a:solidFill>
            <a:srgbClr val="FFCCCC"/>
          </a:solidFill>
          <a:ln w="9525">
            <a:solidFill>
              <a:schemeClr val="tx1"/>
            </a:solidFill>
            <a:miter lim="800000"/>
          </a:ln>
        </p:spPr>
        <p:txBody>
          <a:bodyPr wrap="none" anchor="ctr"/>
          <a:lstStyle/>
          <a:p>
            <a:endParaRPr lang="zh-CN" altLang="en-US"/>
          </a:p>
        </p:txBody>
      </p:sp>
      <p:pic>
        <p:nvPicPr>
          <p:cNvPr id="56324" name="Picture 14"/>
          <p:cNvPicPr>
            <a:picLocks noChangeAspect="1" noChangeArrowheads="1"/>
          </p:cNvPicPr>
          <p:nvPr/>
        </p:nvPicPr>
        <p:blipFill>
          <a:blip r:embed="rId1"/>
          <a:srcRect/>
          <a:stretch>
            <a:fillRect/>
          </a:stretch>
        </p:blipFill>
        <p:spPr bwMode="auto">
          <a:xfrm>
            <a:off x="1500188" y="2000250"/>
            <a:ext cx="5572125" cy="474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62"/>
                                        </p:tgtEl>
                                        <p:attrNameLst>
                                          <p:attrName>style.visibility</p:attrName>
                                        </p:attrNameLst>
                                      </p:cBhvr>
                                      <p:to>
                                        <p:strVal val="visible"/>
                                      </p:to>
                                    </p:set>
                                    <p:animEffect transition="in" filter="wipe(left)">
                                      <p:cBhvr>
                                        <p:cTn id="7" dur="500"/>
                                        <p:tgtEl>
                                          <p:spTgt spid="22836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8363"/>
                                        </p:tgtEl>
                                        <p:attrNameLst>
                                          <p:attrName>style.visibility</p:attrName>
                                        </p:attrNameLst>
                                      </p:cBhvr>
                                      <p:to>
                                        <p:strVal val="visible"/>
                                      </p:to>
                                    </p:set>
                                    <p:anim calcmode="lin" valueType="num">
                                      <p:cBhvr additive="base">
                                        <p:cTn id="11" dur="500" fill="hold"/>
                                        <p:tgtEl>
                                          <p:spTgt spid="228363"/>
                                        </p:tgtEl>
                                        <p:attrNameLst>
                                          <p:attrName>ppt_x</p:attrName>
                                        </p:attrNameLst>
                                      </p:cBhvr>
                                      <p:tavLst>
                                        <p:tav tm="0">
                                          <p:val>
                                            <p:strVal val="0-#ppt_w/2"/>
                                          </p:val>
                                        </p:tav>
                                        <p:tav tm="100000">
                                          <p:val>
                                            <p:strVal val="#ppt_x"/>
                                          </p:val>
                                        </p:tav>
                                      </p:tavLst>
                                    </p:anim>
                                    <p:anim calcmode="lin" valueType="num">
                                      <p:cBhvr additive="base">
                                        <p:cTn id="12" dur="500" fill="hold"/>
                                        <p:tgtEl>
                                          <p:spTgt spid="2283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2" grpId="0" autoUpdateAnimBg="0"/>
      <p:bldP spid="22836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42938" y="957263"/>
            <a:ext cx="6670675" cy="685800"/>
          </a:xfrm>
          <a:prstGeom prst="rect">
            <a:avLst/>
          </a:prstGeom>
          <a:noFill/>
          <a:ln w="9525">
            <a:noFill/>
            <a:miter lim="800000"/>
          </a:ln>
        </p:spPr>
        <p:txBody>
          <a:bodyPr anchor="ctr"/>
          <a:lstStyle/>
          <a:p>
            <a:r>
              <a:rPr lang="zh-CN" altLang="en-US" sz="3600" b="1">
                <a:solidFill>
                  <a:srgbClr val="FF3300"/>
                </a:solidFill>
                <a:ea typeface="楷体_GB2312" pitchFamily="49" charset="-122"/>
              </a:rPr>
              <a:t>三、</a:t>
            </a:r>
            <a:r>
              <a:rPr lang="en-US" altLang="zh-CN" sz="3600" b="1">
                <a:solidFill>
                  <a:srgbClr val="FF3300"/>
                </a:solidFill>
                <a:ea typeface="楷体_GB2312" pitchFamily="49" charset="-122"/>
              </a:rPr>
              <a:t>SR</a:t>
            </a:r>
            <a:r>
              <a:rPr lang="zh-CN" altLang="en-US" sz="3600" b="1">
                <a:solidFill>
                  <a:srgbClr val="FF3300"/>
                </a:solidFill>
                <a:ea typeface="楷体_GB2312" pitchFamily="49" charset="-122"/>
              </a:rPr>
              <a:t>触发器</a:t>
            </a:r>
            <a:endParaRPr lang="zh-CN" altLang="en-US" sz="4400">
              <a:solidFill>
                <a:schemeClr val="tx2"/>
              </a:solidFill>
            </a:endParaRPr>
          </a:p>
        </p:txBody>
      </p:sp>
      <p:pic>
        <p:nvPicPr>
          <p:cNvPr id="64515" name="Picture 3"/>
          <p:cNvPicPr>
            <a:picLocks noChangeAspect="1" noChangeArrowheads="1"/>
          </p:cNvPicPr>
          <p:nvPr/>
        </p:nvPicPr>
        <p:blipFill>
          <a:blip r:embed="rId1"/>
          <a:srcRect/>
          <a:stretch>
            <a:fillRect/>
          </a:stretch>
        </p:blipFill>
        <p:spPr bwMode="auto">
          <a:xfrm>
            <a:off x="620713" y="4357688"/>
            <a:ext cx="6880225" cy="2428875"/>
          </a:xfrm>
          <a:prstGeom prst="rect">
            <a:avLst/>
          </a:prstGeom>
          <a:noFill/>
          <a:ln w="9525">
            <a:noFill/>
            <a:miter lim="800000"/>
            <a:headEnd/>
            <a:tailEnd/>
          </a:ln>
        </p:spPr>
      </p:pic>
      <p:pic>
        <p:nvPicPr>
          <p:cNvPr id="64516" name="Picture 4"/>
          <p:cNvPicPr>
            <a:picLocks noChangeAspect="1" noChangeArrowheads="1"/>
          </p:cNvPicPr>
          <p:nvPr/>
        </p:nvPicPr>
        <p:blipFill>
          <a:blip r:embed="rId2"/>
          <a:srcRect/>
          <a:stretch>
            <a:fillRect/>
          </a:stretch>
        </p:blipFill>
        <p:spPr bwMode="auto">
          <a:xfrm>
            <a:off x="642938" y="2025650"/>
            <a:ext cx="6929437" cy="2474913"/>
          </a:xfrm>
          <a:prstGeom prst="rect">
            <a:avLst/>
          </a:prstGeom>
          <a:noFill/>
          <a:ln w="9525">
            <a:noFill/>
            <a:miter lim="800000"/>
            <a:headEnd/>
            <a:tailEnd/>
          </a:ln>
        </p:spPr>
      </p:pic>
      <p:grpSp>
        <p:nvGrpSpPr>
          <p:cNvPr id="3" name="组合 2"/>
          <p:cNvGrpSpPr/>
          <p:nvPr/>
        </p:nvGrpSpPr>
        <p:grpSpPr>
          <a:xfrm>
            <a:off x="4714875" y="43582"/>
            <a:ext cx="2428875" cy="1873250"/>
            <a:chOff x="4714875" y="214313"/>
            <a:chExt cx="2428875" cy="1873250"/>
          </a:xfrm>
        </p:grpSpPr>
        <p:sp>
          <p:nvSpPr>
            <p:cNvPr id="64517" name="Rectangle 69"/>
            <p:cNvSpPr>
              <a:spLocks noChangeArrowheads="1"/>
            </p:cNvSpPr>
            <p:nvPr/>
          </p:nvSpPr>
          <p:spPr bwMode="auto">
            <a:xfrm>
              <a:off x="6215063" y="1773238"/>
              <a:ext cx="927100" cy="29845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不稳</a:t>
              </a:r>
              <a:endParaRPr kumimoji="1" lang="en-US" altLang="zh-CN" sz="2400" b="1">
                <a:latin typeface="Times New Roman" panose="02020603050405020304" pitchFamily="18" charset="0"/>
              </a:endParaRPr>
            </a:p>
          </p:txBody>
        </p:sp>
        <p:grpSp>
          <p:nvGrpSpPr>
            <p:cNvPr id="2" name="Group 64"/>
            <p:cNvGrpSpPr/>
            <p:nvPr/>
          </p:nvGrpSpPr>
          <p:grpSpPr bwMode="auto">
            <a:xfrm>
              <a:off x="4714875" y="214313"/>
              <a:ext cx="2428875" cy="1873250"/>
              <a:chOff x="4104" y="2209"/>
              <a:chExt cx="1472" cy="1447"/>
            </a:xfrm>
          </p:grpSpPr>
          <p:sp>
            <p:nvSpPr>
              <p:cNvPr id="64524" name="Rectangle 65" descr="窄竖线"/>
              <p:cNvSpPr>
                <a:spLocks noChangeArrowheads="1"/>
              </p:cNvSpPr>
              <p:nvPr/>
            </p:nvSpPr>
            <p:spPr bwMode="auto">
              <a:xfrm>
                <a:off x="4144" y="2209"/>
                <a:ext cx="1412" cy="233"/>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en-US" altLang="zh-CN" sz="2400" b="1" i="1">
                    <a:latin typeface="Times New Roman" panose="02020603050405020304" pitchFamily="18" charset="0"/>
                  </a:rPr>
                  <a:t>SR</a:t>
                </a:r>
                <a:r>
                  <a:rPr kumimoji="1" lang="zh-CN" altLang="en-US" sz="2400" b="1">
                    <a:latin typeface="Times New Roman" panose="02020603050405020304" pitchFamily="18" charset="0"/>
                  </a:rPr>
                  <a:t>触发器功能表</a:t>
                </a:r>
                <a:endParaRPr kumimoji="1" lang="zh-CN" altLang="en-US" sz="2400" b="1">
                  <a:latin typeface="Times New Roman" panose="02020603050405020304" pitchFamily="18" charset="0"/>
                </a:endParaRPr>
              </a:p>
            </p:txBody>
          </p:sp>
          <p:sp>
            <p:nvSpPr>
              <p:cNvPr id="64525" name="Rectangle 67"/>
              <p:cNvSpPr>
                <a:spLocks noChangeArrowheads="1"/>
              </p:cNvSpPr>
              <p:nvPr/>
            </p:nvSpPr>
            <p:spPr bwMode="auto">
              <a:xfrm>
                <a:off x="4407" y="3426"/>
                <a:ext cx="2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4526" name="Rectangle 68"/>
              <p:cNvSpPr>
                <a:spLocks noChangeArrowheads="1"/>
              </p:cNvSpPr>
              <p:nvPr/>
            </p:nvSpPr>
            <p:spPr bwMode="auto">
              <a:xfrm>
                <a:off x="4104" y="3426"/>
                <a:ext cx="3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64527" name="Rectangle 69"/>
              <p:cNvSpPr>
                <a:spLocks noChangeArrowheads="1"/>
              </p:cNvSpPr>
              <p:nvPr/>
            </p:nvSpPr>
            <p:spPr bwMode="auto">
              <a:xfrm>
                <a:off x="5056" y="3196"/>
                <a:ext cx="47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64528" name="Rectangle 70"/>
              <p:cNvSpPr>
                <a:spLocks noChangeArrowheads="1"/>
              </p:cNvSpPr>
              <p:nvPr/>
            </p:nvSpPr>
            <p:spPr bwMode="auto">
              <a:xfrm>
                <a:off x="4364" y="3196"/>
                <a:ext cx="3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64529" name="Rectangle 71"/>
              <p:cNvSpPr>
                <a:spLocks noChangeArrowheads="1"/>
              </p:cNvSpPr>
              <p:nvPr/>
            </p:nvSpPr>
            <p:spPr bwMode="auto">
              <a:xfrm>
                <a:off x="4104" y="3196"/>
                <a:ext cx="3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4530" name="Rectangle 72"/>
              <p:cNvSpPr>
                <a:spLocks noChangeArrowheads="1"/>
              </p:cNvSpPr>
              <p:nvPr/>
            </p:nvSpPr>
            <p:spPr bwMode="auto">
              <a:xfrm>
                <a:off x="5013" y="2966"/>
                <a:ext cx="563"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64531" name="Rectangle 73"/>
              <p:cNvSpPr>
                <a:spLocks noChangeArrowheads="1"/>
              </p:cNvSpPr>
              <p:nvPr/>
            </p:nvSpPr>
            <p:spPr bwMode="auto">
              <a:xfrm>
                <a:off x="4407" y="2966"/>
                <a:ext cx="2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4532" name="Rectangle 74"/>
              <p:cNvSpPr>
                <a:spLocks noChangeArrowheads="1"/>
              </p:cNvSpPr>
              <p:nvPr/>
            </p:nvSpPr>
            <p:spPr bwMode="auto">
              <a:xfrm>
                <a:off x="4104" y="2966"/>
                <a:ext cx="3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64533" name="Rectangle 75"/>
              <p:cNvSpPr>
                <a:spLocks noChangeArrowheads="1"/>
              </p:cNvSpPr>
              <p:nvPr/>
            </p:nvSpPr>
            <p:spPr bwMode="auto">
              <a:xfrm>
                <a:off x="5013" y="2736"/>
                <a:ext cx="563"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保持</a:t>
                </a:r>
                <a:endParaRPr kumimoji="1" lang="zh-CN" altLang="en-US" sz="2400" b="1">
                  <a:latin typeface="Times New Roman" panose="02020603050405020304" pitchFamily="18" charset="0"/>
                </a:endParaRPr>
              </a:p>
            </p:txBody>
          </p:sp>
          <p:sp>
            <p:nvSpPr>
              <p:cNvPr id="64534" name="Rectangle 76"/>
              <p:cNvSpPr>
                <a:spLocks noChangeArrowheads="1"/>
              </p:cNvSpPr>
              <p:nvPr/>
            </p:nvSpPr>
            <p:spPr bwMode="auto">
              <a:xfrm>
                <a:off x="4450" y="2736"/>
                <a:ext cx="17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4535" name="Rectangle 77"/>
              <p:cNvSpPr>
                <a:spLocks noChangeArrowheads="1"/>
              </p:cNvSpPr>
              <p:nvPr/>
            </p:nvSpPr>
            <p:spPr bwMode="auto">
              <a:xfrm>
                <a:off x="4104" y="2736"/>
                <a:ext cx="3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64536" name="Rectangle 78"/>
              <p:cNvSpPr>
                <a:spLocks noChangeArrowheads="1"/>
              </p:cNvSpPr>
              <p:nvPr/>
            </p:nvSpPr>
            <p:spPr bwMode="auto">
              <a:xfrm>
                <a:off x="5056" y="2506"/>
                <a:ext cx="52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64537" name="Rectangle 79"/>
              <p:cNvSpPr>
                <a:spLocks noChangeArrowheads="1"/>
              </p:cNvSpPr>
              <p:nvPr/>
            </p:nvSpPr>
            <p:spPr bwMode="auto">
              <a:xfrm>
                <a:off x="4407" y="2506"/>
                <a:ext cx="261"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64538" name="Rectangle 80"/>
              <p:cNvSpPr>
                <a:spLocks noChangeArrowheads="1"/>
              </p:cNvSpPr>
              <p:nvPr/>
            </p:nvSpPr>
            <p:spPr bwMode="auto">
              <a:xfrm>
                <a:off x="4104" y="2506"/>
                <a:ext cx="34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64539" name="Line 81"/>
              <p:cNvSpPr>
                <a:spLocks noChangeShapeType="1"/>
              </p:cNvSpPr>
              <p:nvPr/>
            </p:nvSpPr>
            <p:spPr bwMode="auto">
              <a:xfrm>
                <a:off x="4104" y="250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64540" name="Line 82"/>
              <p:cNvSpPr>
                <a:spLocks noChangeShapeType="1"/>
              </p:cNvSpPr>
              <p:nvPr/>
            </p:nvSpPr>
            <p:spPr bwMode="auto">
              <a:xfrm>
                <a:off x="4104" y="2736"/>
                <a:ext cx="1472" cy="0"/>
              </a:xfrm>
              <a:prstGeom prst="line">
                <a:avLst/>
              </a:prstGeom>
              <a:noFill/>
              <a:ln w="12700">
                <a:solidFill>
                  <a:schemeClr val="tx1"/>
                </a:solidFill>
                <a:round/>
              </a:ln>
            </p:spPr>
            <p:txBody>
              <a:bodyPr lIns="0" tIns="0" rIns="0" bIns="0">
                <a:spAutoFit/>
              </a:bodyPr>
              <a:lstStyle/>
              <a:p>
                <a:endParaRPr lang="zh-CN" altLang="en-US"/>
              </a:p>
            </p:txBody>
          </p:sp>
          <p:sp>
            <p:nvSpPr>
              <p:cNvPr id="64541" name="Line 83"/>
              <p:cNvSpPr>
                <a:spLocks noChangeShapeType="1"/>
              </p:cNvSpPr>
              <p:nvPr/>
            </p:nvSpPr>
            <p:spPr bwMode="auto">
              <a:xfrm>
                <a:off x="4104" y="365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64542" name="Line 84"/>
              <p:cNvSpPr>
                <a:spLocks noChangeShapeType="1"/>
              </p:cNvSpPr>
              <p:nvPr/>
            </p:nvSpPr>
            <p:spPr bwMode="auto">
              <a:xfrm>
                <a:off x="4104" y="2506"/>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64543" name="Line 85"/>
              <p:cNvSpPr>
                <a:spLocks noChangeShapeType="1"/>
              </p:cNvSpPr>
              <p:nvPr/>
            </p:nvSpPr>
            <p:spPr bwMode="auto">
              <a:xfrm>
                <a:off x="5056" y="2506"/>
                <a:ext cx="0" cy="1150"/>
              </a:xfrm>
              <a:prstGeom prst="line">
                <a:avLst/>
              </a:prstGeom>
              <a:noFill/>
              <a:ln w="12700">
                <a:solidFill>
                  <a:schemeClr val="tx1"/>
                </a:solidFill>
                <a:round/>
              </a:ln>
            </p:spPr>
            <p:txBody>
              <a:bodyPr lIns="0" tIns="0" rIns="0" bIns="0">
                <a:spAutoFit/>
              </a:bodyPr>
              <a:lstStyle/>
              <a:p>
                <a:endParaRPr lang="zh-CN" altLang="en-US"/>
              </a:p>
            </p:txBody>
          </p:sp>
          <p:sp>
            <p:nvSpPr>
              <p:cNvPr id="64544" name="Line 86"/>
              <p:cNvSpPr>
                <a:spLocks noChangeShapeType="1"/>
              </p:cNvSpPr>
              <p:nvPr/>
            </p:nvSpPr>
            <p:spPr bwMode="auto">
              <a:xfrm>
                <a:off x="5576" y="2506"/>
                <a:ext cx="0" cy="1150"/>
              </a:xfrm>
              <a:prstGeom prst="line">
                <a:avLst/>
              </a:prstGeom>
              <a:noFill/>
              <a:ln w="28575" cap="sq">
                <a:solidFill>
                  <a:schemeClr val="tx1"/>
                </a:solidFill>
                <a:round/>
              </a:ln>
            </p:spPr>
            <p:txBody>
              <a:bodyPr lIns="0" tIns="0" rIns="0" bIns="0">
                <a:spAutoFit/>
              </a:bodyPr>
              <a:lstStyle/>
              <a:p>
                <a:endParaRPr lang="zh-CN" altLang="en-US"/>
              </a:p>
            </p:txBody>
          </p:sp>
        </p:grpSp>
        <p:sp>
          <p:nvSpPr>
            <p:cNvPr id="64519" name="Rectangle 79"/>
            <p:cNvSpPr>
              <a:spLocks noChangeArrowheads="1"/>
            </p:cNvSpPr>
            <p:nvPr/>
          </p:nvSpPr>
          <p:spPr bwMode="auto">
            <a:xfrm>
              <a:off x="5500688" y="604838"/>
              <a:ext cx="787400" cy="287337"/>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CLK</a:t>
              </a:r>
              <a:endParaRPr kumimoji="1" lang="en-US" altLang="zh-CN" sz="2400" b="1" baseline="-25000" dirty="0">
                <a:latin typeface="Times New Roman" panose="02020603050405020304" pitchFamily="18" charset="0"/>
              </a:endParaRPr>
            </a:p>
          </p:txBody>
        </p:sp>
        <p:cxnSp>
          <p:nvCxnSpPr>
            <p:cNvPr id="39" name="直接箭头连接符 38"/>
            <p:cNvCxnSpPr/>
            <p:nvPr/>
          </p:nvCxnSpPr>
          <p:spPr>
            <a:xfrm rot="5400000" flipH="1" flipV="1">
              <a:off x="5787232" y="1356519"/>
              <a:ext cx="28575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flipH="1" flipV="1">
              <a:off x="5787232" y="1642269"/>
              <a:ext cx="28575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5400000" flipH="1" flipV="1">
              <a:off x="5787232" y="1928019"/>
              <a:ext cx="28575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23" name="矩形 42"/>
            <p:cNvSpPr>
              <a:spLocks noChangeArrowheads="1"/>
            </p:cNvSpPr>
            <p:nvPr/>
          </p:nvSpPr>
          <p:spPr bwMode="auto">
            <a:xfrm>
              <a:off x="5715000" y="928688"/>
              <a:ext cx="415925" cy="369887"/>
            </a:xfrm>
            <a:prstGeom prst="rect">
              <a:avLst/>
            </a:prstGeom>
            <a:noFill/>
            <a:ln w="9525">
              <a:noFill/>
              <a:miter lim="800000"/>
            </a:ln>
          </p:spPr>
          <p:txBody>
            <a:bodyPr wrap="none">
              <a:spAutoFit/>
            </a:bodyPr>
            <a:lstStyle/>
            <a:p>
              <a:r>
                <a:rPr lang="en-US" altLang="zh-CN"/>
                <a:t>×</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45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4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p:cNvPicPr>
            <a:picLocks noChangeAspect="1" noChangeArrowheads="1"/>
          </p:cNvPicPr>
          <p:nvPr/>
        </p:nvPicPr>
        <p:blipFill>
          <a:blip r:embed="rId1"/>
          <a:srcRect/>
          <a:stretch>
            <a:fillRect/>
          </a:stretch>
        </p:blipFill>
        <p:spPr bwMode="auto">
          <a:xfrm>
            <a:off x="500063" y="1714500"/>
            <a:ext cx="7951787" cy="4071938"/>
          </a:xfrm>
          <a:prstGeom prst="rect">
            <a:avLst/>
          </a:prstGeom>
          <a:noFill/>
          <a:ln w="9525">
            <a:noFill/>
            <a:miter lim="800000"/>
            <a:headEnd/>
            <a:tailEnd/>
          </a:ln>
        </p:spPr>
      </p:pic>
      <p:sp>
        <p:nvSpPr>
          <p:cNvPr id="5" name="Rectangle 10"/>
          <p:cNvSpPr>
            <a:spLocks noChangeArrowheads="1"/>
          </p:cNvSpPr>
          <p:nvPr/>
        </p:nvSpPr>
        <p:spPr bwMode="auto">
          <a:xfrm>
            <a:off x="968375" y="512763"/>
            <a:ext cx="7707313" cy="830262"/>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rPr>
              <a:t>SR</a:t>
            </a:r>
            <a:r>
              <a:rPr kumimoji="1" lang="zh-CN" altLang="en-US" sz="2400" b="1">
                <a:latin typeface="Times New Roman" panose="02020603050405020304" pitchFamily="18" charset="0"/>
              </a:rPr>
              <a:t>触发器的</a:t>
            </a:r>
            <a:r>
              <a:rPr kumimoji="1" lang="en-US" altLang="zh-CN" sz="2400" b="1">
                <a:latin typeface="Times New Roman" panose="02020603050405020304" pitchFamily="18" charset="0"/>
              </a:rPr>
              <a:t>S</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R</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CLK</a:t>
            </a:r>
            <a:r>
              <a:rPr kumimoji="1" lang="zh-CN" altLang="en-US" sz="2400" b="1">
                <a:latin typeface="Times New Roman" panose="02020603050405020304" pitchFamily="18" charset="0"/>
              </a:rPr>
              <a:t>输入波形如下图，画出输出端</a:t>
            </a:r>
            <a:r>
              <a:rPr kumimoji="1" lang="en-US" altLang="zh-CN" sz="2400" b="1" i="1">
                <a:latin typeface="Times New Roman" panose="02020603050405020304" pitchFamily="18" charset="0"/>
              </a:rPr>
              <a:t>Q</a:t>
            </a:r>
            <a:r>
              <a:rPr kumimoji="1" lang="zh-CN" altLang="en-US" sz="2400" b="1">
                <a:latin typeface="Times New Roman" panose="02020603050405020304" pitchFamily="18" charset="0"/>
              </a:rPr>
              <a:t>和    的工作波形，假定触发器现态为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6" name="AutoShape 11"/>
          <p:cNvSpPr>
            <a:spLocks noChangeArrowheads="1"/>
          </p:cNvSpPr>
          <p:nvPr/>
        </p:nvSpPr>
        <p:spPr bwMode="auto">
          <a:xfrm>
            <a:off x="539750" y="620713"/>
            <a:ext cx="287338" cy="287337"/>
          </a:xfrm>
          <a:prstGeom prst="sun">
            <a:avLst>
              <a:gd name="adj" fmla="val 25000"/>
            </a:avLst>
          </a:prstGeom>
          <a:solidFill>
            <a:srgbClr val="FFCCCC"/>
          </a:solidFill>
          <a:ln w="9525">
            <a:solidFill>
              <a:schemeClr val="tx1"/>
            </a:solidFill>
            <a:miter lim="800000"/>
          </a:ln>
        </p:spPr>
        <p:txBody>
          <a:bodyPr wrap="none" anchor="ctr"/>
          <a:lstStyle/>
          <a:p>
            <a:endParaRPr lang="zh-CN" altLang="en-US"/>
          </a:p>
        </p:txBody>
      </p:sp>
      <p:graphicFrame>
        <p:nvGraphicFramePr>
          <p:cNvPr id="17410" name="Object 3"/>
          <p:cNvGraphicFramePr>
            <a:graphicFrameLocks noChangeAspect="1"/>
          </p:cNvGraphicFramePr>
          <p:nvPr/>
        </p:nvGraphicFramePr>
        <p:xfrm>
          <a:off x="1357313" y="928688"/>
          <a:ext cx="225425" cy="357187"/>
        </p:xfrm>
        <a:graphic>
          <a:graphicData uri="http://schemas.openxmlformats.org/presentationml/2006/ole">
            <mc:AlternateContent xmlns:mc="http://schemas.openxmlformats.org/markup-compatibility/2006">
              <mc:Choice xmlns:v="urn:schemas-microsoft-com:vml" Requires="v">
                <p:oleObj spid="_x0000_s17428" name="Equation" r:id="rId2" imgW="3657600" imgH="5791200" progId="Equation.DSMT4">
                  <p:embed/>
                </p:oleObj>
              </mc:Choice>
              <mc:Fallback>
                <p:oleObj name="Equation" r:id="rId2" imgW="3657600" imgH="5791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928688"/>
                        <a:ext cx="225425"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TextBox 7"/>
          <p:cNvSpPr txBox="1">
            <a:spLocks noChangeArrowheads="1"/>
          </p:cNvSpPr>
          <p:nvPr/>
        </p:nvSpPr>
        <p:spPr bwMode="auto">
          <a:xfrm>
            <a:off x="1500188" y="2714625"/>
            <a:ext cx="214312" cy="369888"/>
          </a:xfrm>
          <a:prstGeom prst="rect">
            <a:avLst/>
          </a:prstGeom>
          <a:noFill/>
          <a:ln w="9525">
            <a:noFill/>
            <a:miter lim="800000"/>
          </a:ln>
        </p:spPr>
        <p:txBody>
          <a:bodyPr>
            <a:spAutoFit/>
          </a:bodyPr>
          <a:lstStyle/>
          <a:p>
            <a:r>
              <a:rPr lang="en-US" altLang="zh-CN"/>
              <a:t>0</a:t>
            </a:r>
            <a:endParaRPr lang="zh-CN" altLang="en-US"/>
          </a:p>
        </p:txBody>
      </p:sp>
      <p:sp>
        <p:nvSpPr>
          <p:cNvPr id="17415" name="TextBox 8"/>
          <p:cNvSpPr txBox="1">
            <a:spLocks noChangeArrowheads="1"/>
          </p:cNvSpPr>
          <p:nvPr/>
        </p:nvSpPr>
        <p:spPr bwMode="auto">
          <a:xfrm>
            <a:off x="1500188" y="3344863"/>
            <a:ext cx="214312" cy="369887"/>
          </a:xfrm>
          <a:prstGeom prst="rect">
            <a:avLst/>
          </a:prstGeom>
          <a:noFill/>
          <a:ln w="9525">
            <a:noFill/>
            <a:miter lim="800000"/>
          </a:ln>
        </p:spPr>
        <p:txBody>
          <a:bodyPr>
            <a:spAutoFit/>
          </a:bodyPr>
          <a:lstStyle/>
          <a:p>
            <a:r>
              <a:rPr lang="en-US" altLang="zh-CN"/>
              <a:t>0</a:t>
            </a:r>
            <a:endParaRPr lang="zh-CN" altLang="en-US"/>
          </a:p>
        </p:txBody>
      </p:sp>
      <p:sp>
        <p:nvSpPr>
          <p:cNvPr id="17416" name="TextBox 9"/>
          <p:cNvSpPr txBox="1">
            <a:spLocks noChangeArrowheads="1"/>
          </p:cNvSpPr>
          <p:nvPr/>
        </p:nvSpPr>
        <p:spPr bwMode="auto">
          <a:xfrm>
            <a:off x="2786063" y="2643188"/>
            <a:ext cx="214312" cy="369887"/>
          </a:xfrm>
          <a:prstGeom prst="rect">
            <a:avLst/>
          </a:prstGeom>
          <a:noFill/>
          <a:ln w="9525">
            <a:noFill/>
            <a:miter lim="800000"/>
          </a:ln>
        </p:spPr>
        <p:txBody>
          <a:bodyPr>
            <a:spAutoFit/>
          </a:bodyPr>
          <a:lstStyle/>
          <a:p>
            <a:r>
              <a:rPr lang="en-US" altLang="zh-CN"/>
              <a:t>0</a:t>
            </a:r>
            <a:endParaRPr lang="zh-CN" altLang="en-US"/>
          </a:p>
        </p:txBody>
      </p:sp>
      <p:sp>
        <p:nvSpPr>
          <p:cNvPr id="17417" name="TextBox 10"/>
          <p:cNvSpPr txBox="1">
            <a:spLocks noChangeArrowheads="1"/>
          </p:cNvSpPr>
          <p:nvPr/>
        </p:nvSpPr>
        <p:spPr bwMode="auto">
          <a:xfrm>
            <a:off x="2786063" y="3273425"/>
            <a:ext cx="214312" cy="369888"/>
          </a:xfrm>
          <a:prstGeom prst="rect">
            <a:avLst/>
          </a:prstGeom>
          <a:noFill/>
          <a:ln w="9525">
            <a:noFill/>
            <a:miter lim="800000"/>
          </a:ln>
        </p:spPr>
        <p:txBody>
          <a:bodyPr>
            <a:spAutoFit/>
          </a:bodyPr>
          <a:lstStyle/>
          <a:p>
            <a:r>
              <a:rPr lang="en-US" altLang="zh-CN"/>
              <a:t>1</a:t>
            </a:r>
            <a:endParaRPr lang="zh-CN" altLang="en-US"/>
          </a:p>
        </p:txBody>
      </p:sp>
      <p:sp>
        <p:nvSpPr>
          <p:cNvPr id="17418" name="TextBox 11"/>
          <p:cNvSpPr txBox="1">
            <a:spLocks noChangeArrowheads="1"/>
          </p:cNvSpPr>
          <p:nvPr/>
        </p:nvSpPr>
        <p:spPr bwMode="auto">
          <a:xfrm>
            <a:off x="4143375" y="2643188"/>
            <a:ext cx="214313" cy="369887"/>
          </a:xfrm>
          <a:prstGeom prst="rect">
            <a:avLst/>
          </a:prstGeom>
          <a:noFill/>
          <a:ln w="9525">
            <a:noFill/>
            <a:miter lim="800000"/>
          </a:ln>
        </p:spPr>
        <p:txBody>
          <a:bodyPr>
            <a:spAutoFit/>
          </a:bodyPr>
          <a:lstStyle/>
          <a:p>
            <a:r>
              <a:rPr lang="en-US" altLang="zh-CN"/>
              <a:t>1</a:t>
            </a:r>
            <a:endParaRPr lang="zh-CN" altLang="en-US"/>
          </a:p>
        </p:txBody>
      </p:sp>
      <p:sp>
        <p:nvSpPr>
          <p:cNvPr id="17419" name="TextBox 12"/>
          <p:cNvSpPr txBox="1">
            <a:spLocks noChangeArrowheads="1"/>
          </p:cNvSpPr>
          <p:nvPr/>
        </p:nvSpPr>
        <p:spPr bwMode="auto">
          <a:xfrm>
            <a:off x="4143375" y="3344863"/>
            <a:ext cx="214313" cy="369887"/>
          </a:xfrm>
          <a:prstGeom prst="rect">
            <a:avLst/>
          </a:prstGeom>
          <a:noFill/>
          <a:ln w="9525">
            <a:noFill/>
            <a:miter lim="800000"/>
          </a:ln>
        </p:spPr>
        <p:txBody>
          <a:bodyPr>
            <a:spAutoFit/>
          </a:bodyPr>
          <a:lstStyle/>
          <a:p>
            <a:r>
              <a:rPr lang="en-US" altLang="zh-CN"/>
              <a:t>0</a:t>
            </a:r>
            <a:endParaRPr lang="zh-CN" altLang="en-US"/>
          </a:p>
        </p:txBody>
      </p:sp>
      <p:sp>
        <p:nvSpPr>
          <p:cNvPr id="17420" name="TextBox 13"/>
          <p:cNvSpPr txBox="1">
            <a:spLocks noChangeArrowheads="1"/>
          </p:cNvSpPr>
          <p:nvPr/>
        </p:nvSpPr>
        <p:spPr bwMode="auto">
          <a:xfrm>
            <a:off x="5500688" y="2643188"/>
            <a:ext cx="214312" cy="369887"/>
          </a:xfrm>
          <a:prstGeom prst="rect">
            <a:avLst/>
          </a:prstGeom>
          <a:noFill/>
          <a:ln w="9525">
            <a:noFill/>
            <a:miter lim="800000"/>
          </a:ln>
        </p:spPr>
        <p:txBody>
          <a:bodyPr>
            <a:spAutoFit/>
          </a:bodyPr>
          <a:lstStyle/>
          <a:p>
            <a:r>
              <a:rPr lang="en-US" altLang="zh-CN"/>
              <a:t>0</a:t>
            </a:r>
            <a:endParaRPr lang="zh-CN" altLang="en-US"/>
          </a:p>
        </p:txBody>
      </p:sp>
      <p:sp>
        <p:nvSpPr>
          <p:cNvPr id="17421" name="TextBox 14"/>
          <p:cNvSpPr txBox="1">
            <a:spLocks noChangeArrowheads="1"/>
          </p:cNvSpPr>
          <p:nvPr/>
        </p:nvSpPr>
        <p:spPr bwMode="auto">
          <a:xfrm>
            <a:off x="5500688" y="3344863"/>
            <a:ext cx="214312" cy="369887"/>
          </a:xfrm>
          <a:prstGeom prst="rect">
            <a:avLst/>
          </a:prstGeom>
          <a:noFill/>
          <a:ln w="9525">
            <a:noFill/>
            <a:miter lim="800000"/>
          </a:ln>
        </p:spPr>
        <p:txBody>
          <a:bodyPr>
            <a:spAutoFit/>
          </a:bodyPr>
          <a:lstStyle/>
          <a:p>
            <a:r>
              <a:rPr lang="en-US" altLang="zh-CN"/>
              <a:t>1</a:t>
            </a:r>
            <a:endParaRPr lang="zh-CN" altLang="en-US"/>
          </a:p>
        </p:txBody>
      </p:sp>
      <p:sp>
        <p:nvSpPr>
          <p:cNvPr id="17422" name="TextBox 15"/>
          <p:cNvSpPr txBox="1">
            <a:spLocks noChangeArrowheads="1"/>
          </p:cNvSpPr>
          <p:nvPr/>
        </p:nvSpPr>
        <p:spPr bwMode="auto">
          <a:xfrm>
            <a:off x="6715125" y="2643188"/>
            <a:ext cx="214313" cy="369887"/>
          </a:xfrm>
          <a:prstGeom prst="rect">
            <a:avLst/>
          </a:prstGeom>
          <a:noFill/>
          <a:ln w="9525">
            <a:noFill/>
            <a:miter lim="800000"/>
          </a:ln>
        </p:spPr>
        <p:txBody>
          <a:bodyPr>
            <a:spAutoFit/>
          </a:bodyPr>
          <a:lstStyle/>
          <a:p>
            <a:r>
              <a:rPr lang="en-US" altLang="zh-CN"/>
              <a:t>1</a:t>
            </a:r>
            <a:endParaRPr lang="zh-CN" altLang="en-US"/>
          </a:p>
        </p:txBody>
      </p:sp>
      <p:sp>
        <p:nvSpPr>
          <p:cNvPr id="17423" name="TextBox 16"/>
          <p:cNvSpPr txBox="1">
            <a:spLocks noChangeArrowheads="1"/>
          </p:cNvSpPr>
          <p:nvPr/>
        </p:nvSpPr>
        <p:spPr bwMode="auto">
          <a:xfrm>
            <a:off x="6715125" y="3273425"/>
            <a:ext cx="214313" cy="369888"/>
          </a:xfrm>
          <a:prstGeom prst="rect">
            <a:avLst/>
          </a:prstGeom>
          <a:noFill/>
          <a:ln w="9525">
            <a:noFill/>
            <a:miter lim="800000"/>
          </a:ln>
        </p:spPr>
        <p:txBody>
          <a:bodyPr>
            <a:spAutoFit/>
          </a:bodyPr>
          <a:lstStyle/>
          <a:p>
            <a:r>
              <a:rPr lang="en-US" altLang="zh-CN"/>
              <a:t>0</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endParaRPr lang="zh-CN" altLang="en-US"/>
          </a:p>
        </p:txBody>
      </p:sp>
      <p:sp>
        <p:nvSpPr>
          <p:cNvPr id="4" name="Rectangle 7"/>
          <p:cNvSpPr>
            <a:spLocks noChangeArrowheads="1"/>
          </p:cNvSpPr>
          <p:nvPr/>
        </p:nvSpPr>
        <p:spPr bwMode="auto">
          <a:xfrm>
            <a:off x="395288" y="390525"/>
            <a:ext cx="6670675" cy="685800"/>
          </a:xfrm>
          <a:prstGeom prst="rect">
            <a:avLst/>
          </a:prstGeom>
          <a:noFill/>
          <a:ln w="9525">
            <a:noFill/>
            <a:miter lim="800000"/>
          </a:ln>
        </p:spPr>
        <p:txBody>
          <a:bodyPr anchor="ctr"/>
          <a:lstStyle/>
          <a:p>
            <a:r>
              <a:rPr lang="zh-CN" altLang="en-US" sz="3600" b="1">
                <a:solidFill>
                  <a:srgbClr val="FF3300"/>
                </a:solidFill>
                <a:ea typeface="楷体_GB2312" pitchFamily="49" charset="-122"/>
              </a:rPr>
              <a:t>四、</a:t>
            </a:r>
            <a:r>
              <a:rPr lang="en-US" altLang="zh-CN" sz="3600" b="1">
                <a:solidFill>
                  <a:srgbClr val="FF3300"/>
                </a:solidFill>
                <a:ea typeface="楷体_GB2312" pitchFamily="49" charset="-122"/>
              </a:rPr>
              <a:t>D</a:t>
            </a:r>
            <a:r>
              <a:rPr lang="zh-CN" altLang="en-US" sz="3600" b="1">
                <a:solidFill>
                  <a:srgbClr val="FF3300"/>
                </a:solidFill>
                <a:ea typeface="楷体_GB2312" pitchFamily="49" charset="-122"/>
              </a:rPr>
              <a:t>触发器</a:t>
            </a:r>
            <a:endParaRPr lang="zh-CN" altLang="en-US" sz="4400">
              <a:solidFill>
                <a:schemeClr val="tx2"/>
              </a:solidFill>
            </a:endParaRPr>
          </a:p>
        </p:txBody>
      </p:sp>
      <p:pic>
        <p:nvPicPr>
          <p:cNvPr id="65540" name="Picture 2"/>
          <p:cNvPicPr>
            <a:picLocks noChangeAspect="1" noChangeArrowheads="1"/>
          </p:cNvPicPr>
          <p:nvPr/>
        </p:nvPicPr>
        <p:blipFill>
          <a:blip r:embed="rId1"/>
          <a:srcRect/>
          <a:stretch>
            <a:fillRect/>
          </a:stretch>
        </p:blipFill>
        <p:spPr bwMode="auto">
          <a:xfrm>
            <a:off x="142875" y="1633538"/>
            <a:ext cx="4040188" cy="2162175"/>
          </a:xfrm>
          <a:prstGeom prst="rect">
            <a:avLst/>
          </a:prstGeom>
          <a:noFill/>
          <a:ln w="9525">
            <a:noFill/>
            <a:miter lim="800000"/>
            <a:headEnd/>
            <a:tailEnd/>
          </a:ln>
        </p:spPr>
      </p:pic>
      <p:pic>
        <p:nvPicPr>
          <p:cNvPr id="65542" name="Picture 4"/>
          <p:cNvPicPr>
            <a:picLocks noChangeAspect="1" noChangeArrowheads="1"/>
          </p:cNvPicPr>
          <p:nvPr/>
        </p:nvPicPr>
        <p:blipFill>
          <a:blip r:embed="rId2"/>
          <a:srcRect/>
          <a:stretch>
            <a:fillRect/>
          </a:stretch>
        </p:blipFill>
        <p:spPr bwMode="auto">
          <a:xfrm>
            <a:off x="1785938" y="3776663"/>
            <a:ext cx="4679950" cy="2152650"/>
          </a:xfrm>
          <a:prstGeom prst="rect">
            <a:avLst/>
          </a:prstGeom>
          <a:noFill/>
          <a:ln w="9525">
            <a:noFill/>
            <a:miter lim="800000"/>
            <a:headEnd/>
            <a:tailEnd/>
          </a:ln>
        </p:spPr>
      </p:pic>
      <p:grpSp>
        <p:nvGrpSpPr>
          <p:cNvPr id="7" name="组合 6"/>
          <p:cNvGrpSpPr/>
          <p:nvPr/>
        </p:nvGrpSpPr>
        <p:grpSpPr>
          <a:xfrm>
            <a:off x="4714875" y="1699766"/>
            <a:ext cx="2428875" cy="1945258"/>
            <a:chOff x="4714875" y="214313"/>
            <a:chExt cx="2428875" cy="1873250"/>
          </a:xfrm>
        </p:grpSpPr>
        <p:sp>
          <p:nvSpPr>
            <p:cNvPr id="8" name="Rectangle 69"/>
            <p:cNvSpPr>
              <a:spLocks noChangeArrowheads="1"/>
            </p:cNvSpPr>
            <p:nvPr/>
          </p:nvSpPr>
          <p:spPr bwMode="auto">
            <a:xfrm>
              <a:off x="6215063" y="1773238"/>
              <a:ext cx="927100" cy="298450"/>
            </a:xfrm>
            <a:prstGeom prst="rect">
              <a:avLst/>
            </a:prstGeom>
            <a:noFill/>
            <a:ln w="9525">
              <a:noFill/>
              <a:miter lim="800000"/>
            </a:ln>
          </p:spPr>
          <p:txBody>
            <a:bodyPr lIns="0" tIns="0" rIns="0" bIns="0"/>
            <a:lstStyle/>
            <a:p>
              <a:pPr algn="ctr"/>
              <a:endParaRPr kumimoji="1" lang="en-US" altLang="zh-CN" sz="2400" b="1" dirty="0">
                <a:latin typeface="Times New Roman" panose="02020603050405020304" pitchFamily="18" charset="0"/>
              </a:endParaRPr>
            </a:p>
          </p:txBody>
        </p:sp>
        <p:grpSp>
          <p:nvGrpSpPr>
            <p:cNvPr id="9" name="Group 64"/>
            <p:cNvGrpSpPr/>
            <p:nvPr/>
          </p:nvGrpSpPr>
          <p:grpSpPr bwMode="auto">
            <a:xfrm>
              <a:off x="4714875" y="214313"/>
              <a:ext cx="2428875" cy="1873250"/>
              <a:chOff x="4104" y="2209"/>
              <a:chExt cx="1472" cy="1447"/>
            </a:xfrm>
          </p:grpSpPr>
          <p:sp>
            <p:nvSpPr>
              <p:cNvPr id="15" name="Rectangle 65" descr="窄竖线"/>
              <p:cNvSpPr>
                <a:spLocks noChangeArrowheads="1"/>
              </p:cNvSpPr>
              <p:nvPr/>
            </p:nvSpPr>
            <p:spPr bwMode="auto">
              <a:xfrm>
                <a:off x="4144" y="2209"/>
                <a:ext cx="1412" cy="27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en-US" altLang="zh-CN" sz="2400" b="1" i="1" dirty="0" smtClean="0">
                    <a:latin typeface="Times New Roman" panose="02020603050405020304" pitchFamily="18" charset="0"/>
                  </a:rPr>
                  <a:t>D</a:t>
                </a:r>
                <a:r>
                  <a:rPr kumimoji="1" lang="zh-CN" altLang="en-US" sz="2400" b="1" dirty="0" smtClean="0">
                    <a:latin typeface="Times New Roman" panose="02020603050405020304" pitchFamily="18" charset="0"/>
                  </a:rPr>
                  <a:t>触发器</a:t>
                </a:r>
                <a:r>
                  <a:rPr kumimoji="1" lang="zh-CN" altLang="en-US" sz="2400" b="1" dirty="0">
                    <a:latin typeface="Times New Roman" panose="02020603050405020304" pitchFamily="18" charset="0"/>
                  </a:rPr>
                  <a:t>功能表</a:t>
                </a:r>
                <a:endParaRPr kumimoji="1" lang="zh-CN" altLang="en-US" sz="2400" b="1" dirty="0">
                  <a:latin typeface="Times New Roman" panose="02020603050405020304" pitchFamily="18" charset="0"/>
                </a:endParaRPr>
              </a:p>
            </p:txBody>
          </p:sp>
          <p:sp>
            <p:nvSpPr>
              <p:cNvPr id="16" name="Rectangle 67"/>
              <p:cNvSpPr>
                <a:spLocks noChangeArrowheads="1"/>
              </p:cNvSpPr>
              <p:nvPr/>
            </p:nvSpPr>
            <p:spPr bwMode="auto">
              <a:xfrm>
                <a:off x="4407" y="3426"/>
                <a:ext cx="260" cy="230"/>
              </a:xfrm>
              <a:prstGeom prst="rect">
                <a:avLst/>
              </a:prstGeom>
              <a:noFill/>
              <a:ln w="9525">
                <a:noFill/>
                <a:miter lim="800000"/>
              </a:ln>
            </p:spPr>
            <p:txBody>
              <a:bodyPr lIns="0" tIns="0" rIns="0" bIns="0"/>
              <a:lstStyle/>
              <a:p>
                <a:pPr algn="ctr"/>
                <a:endParaRPr kumimoji="1" lang="en-US" altLang="zh-CN" sz="2400" b="1" dirty="0">
                  <a:latin typeface="Times New Roman" panose="02020603050405020304" pitchFamily="18" charset="0"/>
                </a:endParaRPr>
              </a:p>
            </p:txBody>
          </p:sp>
          <p:sp>
            <p:nvSpPr>
              <p:cNvPr id="17" name="Rectangle 68"/>
              <p:cNvSpPr>
                <a:spLocks noChangeArrowheads="1"/>
              </p:cNvSpPr>
              <p:nvPr/>
            </p:nvSpPr>
            <p:spPr bwMode="auto">
              <a:xfrm>
                <a:off x="4104" y="3426"/>
                <a:ext cx="346" cy="230"/>
              </a:xfrm>
              <a:prstGeom prst="rect">
                <a:avLst/>
              </a:prstGeom>
              <a:noFill/>
              <a:ln w="9525">
                <a:noFill/>
                <a:miter lim="800000"/>
              </a:ln>
            </p:spPr>
            <p:txBody>
              <a:bodyPr lIns="0" tIns="0" rIns="0" bIns="0"/>
              <a:lstStyle/>
              <a:p>
                <a:pPr algn="ctr"/>
                <a:endParaRPr kumimoji="1" lang="en-US" altLang="zh-CN" sz="2400" b="1" dirty="0">
                  <a:latin typeface="Times New Roman" panose="02020603050405020304" pitchFamily="18" charset="0"/>
                </a:endParaRPr>
              </a:p>
            </p:txBody>
          </p:sp>
          <p:sp>
            <p:nvSpPr>
              <p:cNvPr id="18" name="Rectangle 69"/>
              <p:cNvSpPr>
                <a:spLocks noChangeArrowheads="1"/>
              </p:cNvSpPr>
              <p:nvPr/>
            </p:nvSpPr>
            <p:spPr bwMode="auto">
              <a:xfrm>
                <a:off x="5056" y="3372"/>
                <a:ext cx="476" cy="230"/>
              </a:xfrm>
              <a:prstGeom prst="rect">
                <a:avLst/>
              </a:prstGeom>
              <a:noFill/>
              <a:ln w="9525">
                <a:noFill/>
                <a:miter lim="800000"/>
              </a:ln>
            </p:spPr>
            <p:txBody>
              <a:bodyPr lIns="0" tIns="0" rIns="0" bIns="0"/>
              <a:lstStyle/>
              <a:p>
                <a:pPr algn="ctr"/>
                <a:r>
                  <a:rPr kumimoji="1" lang="en-US" altLang="zh-CN" sz="2400" b="1" dirty="0">
                    <a:solidFill>
                      <a:srgbClr val="FF3300"/>
                    </a:solidFill>
                    <a:latin typeface="Times New Roman" panose="02020603050405020304" pitchFamily="18" charset="0"/>
                  </a:rPr>
                  <a:t>1</a:t>
                </a:r>
                <a:endParaRPr kumimoji="1" lang="en-US" altLang="zh-CN" sz="2400" b="1" dirty="0">
                  <a:solidFill>
                    <a:srgbClr val="FF3300"/>
                  </a:solidFill>
                  <a:latin typeface="Times New Roman" panose="02020603050405020304" pitchFamily="18" charset="0"/>
                </a:endParaRPr>
              </a:p>
            </p:txBody>
          </p:sp>
          <p:sp>
            <p:nvSpPr>
              <p:cNvPr id="19" name="Rectangle 70"/>
              <p:cNvSpPr>
                <a:spLocks noChangeArrowheads="1"/>
              </p:cNvSpPr>
              <p:nvPr/>
            </p:nvSpPr>
            <p:spPr bwMode="auto">
              <a:xfrm>
                <a:off x="4239" y="3372"/>
                <a:ext cx="346" cy="230"/>
              </a:xfrm>
              <a:prstGeom prst="rect">
                <a:avLst/>
              </a:prstGeom>
              <a:noFill/>
              <a:ln w="9525">
                <a:noFill/>
                <a:miter lim="800000"/>
              </a:ln>
            </p:spPr>
            <p:txBody>
              <a:bodyPr lIns="0" tIns="0" rIns="0" bIns="0"/>
              <a:lstStyle/>
              <a:p>
                <a:pPr algn="ctr"/>
                <a:r>
                  <a:rPr kumimoji="1" lang="en-US" altLang="zh-CN" sz="2400" b="1" dirty="0">
                    <a:solidFill>
                      <a:srgbClr val="FF3300"/>
                    </a:solidFill>
                    <a:latin typeface="Times New Roman" panose="02020603050405020304" pitchFamily="18" charset="0"/>
                  </a:rPr>
                  <a:t>1</a:t>
                </a:r>
                <a:endParaRPr kumimoji="1" lang="en-US" altLang="zh-CN" sz="2400" b="1" dirty="0">
                  <a:solidFill>
                    <a:srgbClr val="FF3300"/>
                  </a:solidFill>
                  <a:latin typeface="Times New Roman" panose="02020603050405020304" pitchFamily="18" charset="0"/>
                </a:endParaRPr>
              </a:p>
            </p:txBody>
          </p:sp>
          <p:sp>
            <p:nvSpPr>
              <p:cNvPr id="20" name="Rectangle 71"/>
              <p:cNvSpPr>
                <a:spLocks noChangeArrowheads="1"/>
              </p:cNvSpPr>
              <p:nvPr/>
            </p:nvSpPr>
            <p:spPr bwMode="auto">
              <a:xfrm>
                <a:off x="4104" y="3196"/>
                <a:ext cx="346" cy="230"/>
              </a:xfrm>
              <a:prstGeom prst="rect">
                <a:avLst/>
              </a:prstGeom>
              <a:noFill/>
              <a:ln w="9525">
                <a:noFill/>
                <a:miter lim="800000"/>
              </a:ln>
            </p:spPr>
            <p:txBody>
              <a:bodyPr lIns="0" tIns="0" rIns="0" bIns="0"/>
              <a:lstStyle/>
              <a:p>
                <a:pPr algn="ctr"/>
                <a:endParaRPr kumimoji="1" lang="en-US" altLang="zh-CN" sz="2400" b="1" dirty="0">
                  <a:latin typeface="Times New Roman" panose="02020603050405020304" pitchFamily="18" charset="0"/>
                </a:endParaRPr>
              </a:p>
            </p:txBody>
          </p:sp>
          <p:sp>
            <p:nvSpPr>
              <p:cNvPr id="21" name="Rectangle 72"/>
              <p:cNvSpPr>
                <a:spLocks noChangeArrowheads="1"/>
              </p:cNvSpPr>
              <p:nvPr/>
            </p:nvSpPr>
            <p:spPr bwMode="auto">
              <a:xfrm>
                <a:off x="5013" y="3067"/>
                <a:ext cx="563"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22" name="Rectangle 73"/>
              <p:cNvSpPr>
                <a:spLocks noChangeArrowheads="1"/>
              </p:cNvSpPr>
              <p:nvPr/>
            </p:nvSpPr>
            <p:spPr bwMode="auto">
              <a:xfrm>
                <a:off x="4282" y="3067"/>
                <a:ext cx="260" cy="230"/>
              </a:xfrm>
              <a:prstGeom prst="rect">
                <a:avLst/>
              </a:prstGeom>
              <a:noFill/>
              <a:ln w="9525">
                <a:noFill/>
                <a:miter lim="800000"/>
              </a:ln>
            </p:spPr>
            <p:txBody>
              <a:bodyPr lIns="0" tIns="0" rIns="0" bIns="0"/>
              <a:lstStyle/>
              <a:p>
                <a:pPr algn="ct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p:txBody>
          </p:sp>
          <p:sp>
            <p:nvSpPr>
              <p:cNvPr id="24" name="Rectangle 75"/>
              <p:cNvSpPr>
                <a:spLocks noChangeArrowheads="1"/>
              </p:cNvSpPr>
              <p:nvPr/>
            </p:nvSpPr>
            <p:spPr bwMode="auto">
              <a:xfrm>
                <a:off x="5013" y="2736"/>
                <a:ext cx="563" cy="230"/>
              </a:xfrm>
              <a:prstGeom prst="rect">
                <a:avLst/>
              </a:prstGeom>
              <a:noFill/>
              <a:ln w="9525">
                <a:noFill/>
                <a:miter lim="800000"/>
              </a:ln>
            </p:spPr>
            <p:txBody>
              <a:bodyPr lIns="0" tIns="0" rIns="0" bIns="0"/>
              <a:lstStyle/>
              <a:p>
                <a:pPr algn="ctr"/>
                <a:r>
                  <a:rPr kumimoji="1" lang="zh-CN" altLang="en-US" sz="2400" b="1" dirty="0">
                    <a:latin typeface="Times New Roman" panose="02020603050405020304" pitchFamily="18" charset="0"/>
                  </a:rPr>
                  <a:t>保持</a:t>
                </a:r>
                <a:endParaRPr kumimoji="1" lang="zh-CN" altLang="en-US" sz="2400" b="1" dirty="0">
                  <a:latin typeface="Times New Roman" panose="02020603050405020304" pitchFamily="18" charset="0"/>
                </a:endParaRPr>
              </a:p>
            </p:txBody>
          </p:sp>
          <p:sp>
            <p:nvSpPr>
              <p:cNvPr id="25" name="Rectangle 76"/>
              <p:cNvSpPr>
                <a:spLocks noChangeArrowheads="1"/>
              </p:cNvSpPr>
              <p:nvPr/>
            </p:nvSpPr>
            <p:spPr bwMode="auto">
              <a:xfrm>
                <a:off x="4318" y="2785"/>
                <a:ext cx="173" cy="230"/>
              </a:xfrm>
              <a:prstGeom prst="rect">
                <a:avLst/>
              </a:prstGeom>
              <a:noFill/>
              <a:ln w="9525">
                <a:noFill/>
                <a:miter lim="800000"/>
              </a:ln>
            </p:spPr>
            <p:txBody>
              <a:bodyPr lIns="0" tIns="0" rIns="0" bIns="0"/>
              <a:lstStyle/>
              <a:p>
                <a:r>
                  <a:rPr lang="en-US" altLang="zh-CN" sz="2000" dirty="0"/>
                  <a:t>×</a:t>
                </a:r>
                <a:endParaRPr lang="zh-CN" altLang="en-US" sz="2000" dirty="0"/>
              </a:p>
            </p:txBody>
          </p:sp>
          <p:sp>
            <p:nvSpPr>
              <p:cNvPr id="26" name="Rectangle 77"/>
              <p:cNvSpPr>
                <a:spLocks noChangeArrowheads="1"/>
              </p:cNvSpPr>
              <p:nvPr/>
            </p:nvSpPr>
            <p:spPr bwMode="auto">
              <a:xfrm>
                <a:off x="4104" y="2736"/>
                <a:ext cx="346" cy="230"/>
              </a:xfrm>
              <a:prstGeom prst="rect">
                <a:avLst/>
              </a:prstGeom>
              <a:noFill/>
              <a:ln w="9525">
                <a:noFill/>
                <a:miter lim="800000"/>
              </a:ln>
            </p:spPr>
            <p:txBody>
              <a:bodyPr lIns="0" tIns="0" rIns="0" bIns="0"/>
              <a:lstStyle/>
              <a:p>
                <a:pPr algn="ctr"/>
                <a:endParaRPr kumimoji="1" lang="en-US" altLang="zh-CN" sz="2400" b="1" dirty="0">
                  <a:latin typeface="Times New Roman" panose="02020603050405020304" pitchFamily="18" charset="0"/>
                </a:endParaRPr>
              </a:p>
            </p:txBody>
          </p:sp>
          <p:sp>
            <p:nvSpPr>
              <p:cNvPr id="27" name="Rectangle 78"/>
              <p:cNvSpPr>
                <a:spLocks noChangeArrowheads="1"/>
              </p:cNvSpPr>
              <p:nvPr/>
            </p:nvSpPr>
            <p:spPr bwMode="auto">
              <a:xfrm>
                <a:off x="5056" y="2506"/>
                <a:ext cx="52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28" name="Rectangle 79"/>
              <p:cNvSpPr>
                <a:spLocks noChangeArrowheads="1"/>
              </p:cNvSpPr>
              <p:nvPr/>
            </p:nvSpPr>
            <p:spPr bwMode="auto">
              <a:xfrm>
                <a:off x="4282" y="2506"/>
                <a:ext cx="261" cy="230"/>
              </a:xfrm>
              <a:prstGeom prst="rect">
                <a:avLst/>
              </a:prstGeom>
              <a:noFill/>
              <a:ln w="9525">
                <a:noFill/>
                <a:miter lim="800000"/>
              </a:ln>
            </p:spPr>
            <p:txBody>
              <a:bodyPr lIns="0" tIns="0" rIns="0" bIns="0"/>
              <a:lstStyle/>
              <a:p>
                <a:pPr algn="ctr"/>
                <a:r>
                  <a:rPr kumimoji="1" lang="en-US" altLang="zh-CN" sz="2400" b="1" i="1" dirty="0" smtClean="0">
                    <a:latin typeface="Times New Roman" panose="02020603050405020304" pitchFamily="18" charset="0"/>
                  </a:rPr>
                  <a:t>D</a:t>
                </a:r>
                <a:endParaRPr kumimoji="1" lang="en-US" altLang="zh-CN" sz="2400" b="1" baseline="-25000" dirty="0">
                  <a:latin typeface="Times New Roman" panose="02020603050405020304" pitchFamily="18" charset="0"/>
                </a:endParaRPr>
              </a:p>
            </p:txBody>
          </p:sp>
          <p:sp>
            <p:nvSpPr>
              <p:cNvPr id="29" name="Rectangle 80"/>
              <p:cNvSpPr>
                <a:spLocks noChangeArrowheads="1"/>
              </p:cNvSpPr>
              <p:nvPr/>
            </p:nvSpPr>
            <p:spPr bwMode="auto">
              <a:xfrm>
                <a:off x="4104" y="2506"/>
                <a:ext cx="346" cy="230"/>
              </a:xfrm>
              <a:prstGeom prst="rect">
                <a:avLst/>
              </a:prstGeom>
              <a:noFill/>
              <a:ln w="9525">
                <a:noFill/>
                <a:miter lim="800000"/>
              </a:ln>
            </p:spPr>
            <p:txBody>
              <a:bodyPr lIns="0" tIns="0" rIns="0" bIns="0"/>
              <a:lstStyle/>
              <a:p>
                <a:pPr algn="ctr"/>
                <a:endParaRPr kumimoji="1" lang="en-US" altLang="zh-CN" sz="2400" b="1" baseline="-25000" dirty="0">
                  <a:latin typeface="Times New Roman" panose="02020603050405020304" pitchFamily="18" charset="0"/>
                </a:endParaRPr>
              </a:p>
            </p:txBody>
          </p:sp>
          <p:sp>
            <p:nvSpPr>
              <p:cNvPr id="30" name="Line 81"/>
              <p:cNvSpPr>
                <a:spLocks noChangeShapeType="1"/>
              </p:cNvSpPr>
              <p:nvPr/>
            </p:nvSpPr>
            <p:spPr bwMode="auto">
              <a:xfrm>
                <a:off x="4104" y="250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31" name="Line 82"/>
              <p:cNvSpPr>
                <a:spLocks noChangeShapeType="1"/>
              </p:cNvSpPr>
              <p:nvPr/>
            </p:nvSpPr>
            <p:spPr bwMode="auto">
              <a:xfrm>
                <a:off x="4104" y="2736"/>
                <a:ext cx="1472" cy="0"/>
              </a:xfrm>
              <a:prstGeom prst="line">
                <a:avLst/>
              </a:prstGeom>
              <a:noFill/>
              <a:ln w="12700">
                <a:solidFill>
                  <a:schemeClr val="tx1"/>
                </a:solidFill>
                <a:round/>
              </a:ln>
            </p:spPr>
            <p:txBody>
              <a:bodyPr lIns="0" tIns="0" rIns="0" bIns="0">
                <a:spAutoFit/>
              </a:bodyPr>
              <a:lstStyle/>
              <a:p>
                <a:endParaRPr lang="zh-CN" altLang="en-US"/>
              </a:p>
            </p:txBody>
          </p:sp>
          <p:sp>
            <p:nvSpPr>
              <p:cNvPr id="32" name="Line 83"/>
              <p:cNvSpPr>
                <a:spLocks noChangeShapeType="1"/>
              </p:cNvSpPr>
              <p:nvPr/>
            </p:nvSpPr>
            <p:spPr bwMode="auto">
              <a:xfrm>
                <a:off x="4104" y="3656"/>
                <a:ext cx="1472" cy="0"/>
              </a:xfrm>
              <a:prstGeom prst="line">
                <a:avLst/>
              </a:prstGeom>
              <a:noFill/>
              <a:ln w="28575" cap="sq">
                <a:solidFill>
                  <a:schemeClr val="tx1"/>
                </a:solidFill>
                <a:round/>
              </a:ln>
            </p:spPr>
            <p:txBody>
              <a:bodyPr lIns="0" tIns="0" rIns="0" bIns="0">
                <a:spAutoFit/>
              </a:bodyPr>
              <a:lstStyle/>
              <a:p>
                <a:endParaRPr lang="zh-CN" altLang="en-US"/>
              </a:p>
            </p:txBody>
          </p:sp>
          <p:sp>
            <p:nvSpPr>
              <p:cNvPr id="33" name="Line 84"/>
              <p:cNvSpPr>
                <a:spLocks noChangeShapeType="1"/>
              </p:cNvSpPr>
              <p:nvPr/>
            </p:nvSpPr>
            <p:spPr bwMode="auto">
              <a:xfrm>
                <a:off x="4104" y="2506"/>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34" name="Line 85"/>
              <p:cNvSpPr>
                <a:spLocks noChangeShapeType="1"/>
              </p:cNvSpPr>
              <p:nvPr/>
            </p:nvSpPr>
            <p:spPr bwMode="auto">
              <a:xfrm>
                <a:off x="5056" y="2506"/>
                <a:ext cx="0" cy="1150"/>
              </a:xfrm>
              <a:prstGeom prst="line">
                <a:avLst/>
              </a:prstGeom>
              <a:noFill/>
              <a:ln w="12700">
                <a:solidFill>
                  <a:schemeClr val="tx1"/>
                </a:solidFill>
                <a:round/>
              </a:ln>
            </p:spPr>
            <p:txBody>
              <a:bodyPr lIns="0" tIns="0" rIns="0" bIns="0">
                <a:spAutoFit/>
              </a:bodyPr>
              <a:lstStyle/>
              <a:p>
                <a:endParaRPr lang="zh-CN" altLang="en-US"/>
              </a:p>
            </p:txBody>
          </p:sp>
          <p:sp>
            <p:nvSpPr>
              <p:cNvPr id="35" name="Line 86"/>
              <p:cNvSpPr>
                <a:spLocks noChangeShapeType="1"/>
              </p:cNvSpPr>
              <p:nvPr/>
            </p:nvSpPr>
            <p:spPr bwMode="auto">
              <a:xfrm>
                <a:off x="5576" y="2506"/>
                <a:ext cx="0" cy="1150"/>
              </a:xfrm>
              <a:prstGeom prst="line">
                <a:avLst/>
              </a:prstGeom>
              <a:noFill/>
              <a:ln w="28575" cap="sq">
                <a:solidFill>
                  <a:schemeClr val="tx1"/>
                </a:solidFill>
                <a:round/>
              </a:ln>
            </p:spPr>
            <p:txBody>
              <a:bodyPr lIns="0" tIns="0" rIns="0" bIns="0">
                <a:spAutoFit/>
              </a:bodyPr>
              <a:lstStyle/>
              <a:p>
                <a:endParaRPr lang="zh-CN" altLang="en-US"/>
              </a:p>
            </p:txBody>
          </p:sp>
        </p:grpSp>
        <p:sp>
          <p:nvSpPr>
            <p:cNvPr id="10" name="Rectangle 79"/>
            <p:cNvSpPr>
              <a:spLocks noChangeArrowheads="1"/>
            </p:cNvSpPr>
            <p:nvPr/>
          </p:nvSpPr>
          <p:spPr bwMode="auto">
            <a:xfrm>
              <a:off x="5500688" y="604838"/>
              <a:ext cx="787400" cy="287337"/>
            </a:xfrm>
            <a:prstGeom prst="rect">
              <a:avLst/>
            </a:prstGeom>
            <a:noFill/>
            <a:ln w="9525">
              <a:noFill/>
              <a:miter lim="800000"/>
            </a:ln>
          </p:spPr>
          <p:txBody>
            <a:bodyPr lIns="0" tIns="0" rIns="0" bIns="0"/>
            <a:lstStyle/>
            <a:p>
              <a:pPr algn="ctr"/>
              <a:r>
                <a:rPr kumimoji="1" lang="en-US" altLang="zh-CN" sz="2400" b="1" i="1" dirty="0">
                  <a:latin typeface="Times New Roman" panose="02020603050405020304" pitchFamily="18" charset="0"/>
                </a:rPr>
                <a:t>CLK</a:t>
              </a:r>
              <a:endParaRPr kumimoji="1" lang="en-US" altLang="zh-CN" sz="2400" b="1" baseline="-25000" dirty="0">
                <a:latin typeface="Times New Roman" panose="02020603050405020304" pitchFamily="18" charset="0"/>
              </a:endParaRPr>
            </a:p>
          </p:txBody>
        </p:sp>
        <p:cxnSp>
          <p:nvCxnSpPr>
            <p:cNvPr id="11" name="直接箭头连接符 10"/>
            <p:cNvCxnSpPr/>
            <p:nvPr/>
          </p:nvCxnSpPr>
          <p:spPr>
            <a:xfrm rot="5400000" flipH="1" flipV="1">
              <a:off x="5787232" y="1486151"/>
              <a:ext cx="28575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flipH="1" flipV="1">
              <a:off x="5787232" y="1870581"/>
              <a:ext cx="28575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矩形 42"/>
            <p:cNvSpPr>
              <a:spLocks noChangeArrowheads="1"/>
            </p:cNvSpPr>
            <p:nvPr/>
          </p:nvSpPr>
          <p:spPr bwMode="auto">
            <a:xfrm>
              <a:off x="5715000" y="928688"/>
              <a:ext cx="415925" cy="369887"/>
            </a:xfrm>
            <a:prstGeom prst="rect">
              <a:avLst/>
            </a:prstGeom>
            <a:noFill/>
            <a:ln w="9525">
              <a:noFill/>
              <a:miter lim="800000"/>
            </a:ln>
          </p:spPr>
          <p:txBody>
            <a:bodyPr wrap="none">
              <a:spAutoFit/>
            </a:bodyPr>
            <a:lstStyle/>
            <a:p>
              <a:r>
                <a:rPr lang="en-US" altLang="zh-CN" dirty="0"/>
                <a: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1"/>
          <a:srcRect/>
          <a:stretch>
            <a:fillRect/>
          </a:stretch>
        </p:blipFill>
        <p:spPr bwMode="auto">
          <a:xfrm>
            <a:off x="785813" y="2000250"/>
            <a:ext cx="7453312" cy="3071813"/>
          </a:xfrm>
          <a:prstGeom prst="rect">
            <a:avLst/>
          </a:prstGeom>
          <a:noFill/>
          <a:ln w="9525">
            <a:noFill/>
            <a:miter lim="800000"/>
            <a:headEnd/>
            <a:tailEnd/>
          </a:ln>
        </p:spPr>
      </p:pic>
      <p:sp>
        <p:nvSpPr>
          <p:cNvPr id="5" name="Rectangle 10"/>
          <p:cNvSpPr>
            <a:spLocks noChangeArrowheads="1"/>
          </p:cNvSpPr>
          <p:nvPr/>
        </p:nvSpPr>
        <p:spPr bwMode="auto">
          <a:xfrm>
            <a:off x="968375" y="512763"/>
            <a:ext cx="7707313" cy="830262"/>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rPr>
              <a:t>下图为</a:t>
            </a:r>
            <a:r>
              <a:rPr kumimoji="1" lang="en-US" altLang="zh-CN" sz="2400" b="1">
                <a:latin typeface="Times New Roman" panose="02020603050405020304" pitchFamily="18" charset="0"/>
              </a:rPr>
              <a:t>D</a:t>
            </a:r>
            <a:r>
              <a:rPr kumimoji="1" lang="zh-CN" altLang="en-US" sz="2400" b="1">
                <a:latin typeface="Times New Roman" panose="02020603050405020304" pitchFamily="18" charset="0"/>
              </a:rPr>
              <a:t>触发器的数据输入波形如下图，画出输出端</a:t>
            </a:r>
            <a:r>
              <a:rPr kumimoji="1" lang="en-US" altLang="zh-CN" sz="2400" b="1" i="1">
                <a:latin typeface="Times New Roman" panose="02020603050405020304" pitchFamily="18" charset="0"/>
              </a:rPr>
              <a:t>Q</a:t>
            </a:r>
            <a:r>
              <a:rPr kumimoji="1" lang="zh-CN" altLang="en-US" sz="2400" b="1">
                <a:latin typeface="Times New Roman" panose="02020603050405020304" pitchFamily="18" charset="0"/>
              </a:rPr>
              <a:t>和    的工作波形，假定触发器现态为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6" name="AutoShape 11"/>
          <p:cNvSpPr>
            <a:spLocks noChangeArrowheads="1"/>
          </p:cNvSpPr>
          <p:nvPr/>
        </p:nvSpPr>
        <p:spPr bwMode="auto">
          <a:xfrm>
            <a:off x="539750" y="620713"/>
            <a:ext cx="287338" cy="287337"/>
          </a:xfrm>
          <a:prstGeom prst="sun">
            <a:avLst>
              <a:gd name="adj" fmla="val 25000"/>
            </a:avLst>
          </a:prstGeom>
          <a:solidFill>
            <a:srgbClr val="FFCCCC"/>
          </a:solid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Grp="1" noChangeAspect="1"/>
          </p:cNvGraphicFramePr>
          <p:nvPr>
            <p:ph sz="half" idx="1"/>
          </p:nvPr>
        </p:nvGraphicFramePr>
        <p:xfrm>
          <a:off x="2484438" y="120650"/>
          <a:ext cx="6480175" cy="2444750"/>
        </p:xfrm>
        <a:graphic>
          <a:graphicData uri="http://schemas.openxmlformats.org/presentationml/2006/ole">
            <mc:AlternateContent xmlns:mc="http://schemas.openxmlformats.org/markup-compatibility/2006">
              <mc:Choice xmlns:v="urn:schemas-microsoft-com:vml" Requires="v">
                <p:oleObj spid="_x0000_s18452" name="Image" r:id="rId1" imgW="6972300" imgH="2628900" progId="Photoshop.Image.12">
                  <p:embed/>
                </p:oleObj>
              </mc:Choice>
              <mc:Fallback>
                <p:oleObj name="Image" r:id="rId1" imgW="6972300" imgH="2628900" progId="Photoshop.Image.1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20650"/>
                        <a:ext cx="6480175" cy="244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099" name="Rectangle 3"/>
          <p:cNvSpPr>
            <a:spLocks noChangeArrowheads="1"/>
          </p:cNvSpPr>
          <p:nvPr/>
        </p:nvSpPr>
        <p:spPr bwMode="auto">
          <a:xfrm>
            <a:off x="250825" y="2714625"/>
            <a:ext cx="8640763" cy="3378200"/>
          </a:xfrm>
          <a:prstGeom prst="rect">
            <a:avLst/>
          </a:prstGeom>
          <a:solidFill>
            <a:srgbClr val="CCCCFF">
              <a:alpha val="50195"/>
            </a:srgbClr>
          </a:solidFill>
          <a:ln w="9525">
            <a:noFill/>
            <a:miter lim="800000"/>
          </a:ln>
        </p:spPr>
        <p:txBody>
          <a:bodyPr>
            <a:spAutoFit/>
          </a:bodyPr>
          <a:lstStyle/>
          <a:p>
            <a:pPr marL="457200" indent="-457200"/>
            <a:r>
              <a:rPr kumimoji="1" lang="en-US" altLang="zh-CN" sz="2000">
                <a:solidFill>
                  <a:srgbClr val="CC66FF"/>
                </a:solidFill>
                <a:latin typeface="Times New Roman" panose="02020603050405020304" pitchFamily="18" charset="0"/>
              </a:rPr>
              <a:t>★   </a:t>
            </a:r>
            <a:r>
              <a:rPr kumimoji="1" lang="en-US" altLang="zh-CN" sz="2400" b="1">
                <a:latin typeface="Times New Roman" panose="02020603050405020304" pitchFamily="18" charset="0"/>
              </a:rPr>
              <a:t>J=1,K=0,</a:t>
            </a:r>
            <a:r>
              <a:rPr kumimoji="1" lang="zh-CN" altLang="en-US" sz="2400" b="1">
                <a:latin typeface="Times New Roman" panose="02020603050405020304" pitchFamily="18" charset="0"/>
              </a:rPr>
              <a:t>设</a:t>
            </a:r>
            <a:r>
              <a:rPr kumimoji="1" lang="zh-CN" altLang="en-US" sz="2400" b="1">
                <a:solidFill>
                  <a:srgbClr val="FF0000"/>
                </a:solidFill>
                <a:latin typeface="Times New Roman" panose="02020603050405020304" pitchFamily="18" charset="0"/>
              </a:rPr>
              <a:t>现态</a:t>
            </a:r>
            <a:r>
              <a:rPr kumimoji="1" lang="en-US" altLang="zh-CN" sz="2400" b="1">
                <a:solidFill>
                  <a:srgbClr val="FF0000"/>
                </a:solidFill>
                <a:latin typeface="Times New Roman" panose="02020603050405020304" pitchFamily="18" charset="0"/>
              </a:rPr>
              <a:t>Q</a:t>
            </a:r>
            <a:r>
              <a:rPr kumimoji="1" lang="zh-CN" altLang="en-US" sz="2400" b="1">
                <a:solidFill>
                  <a:srgbClr val="FF0000"/>
                </a:solidFill>
                <a:latin typeface="Times New Roman" panose="02020603050405020304" pitchFamily="18" charset="0"/>
              </a:rPr>
              <a:t>为</a:t>
            </a:r>
            <a:r>
              <a:rPr kumimoji="1" lang="en-US" altLang="zh-CN" sz="2400" b="1">
                <a:solidFill>
                  <a:srgbClr val="FF0000"/>
                </a:solidFill>
                <a:latin typeface="Times New Roman" panose="02020603050405020304" pitchFamily="18" charset="0"/>
              </a:rPr>
              <a:t>0</a:t>
            </a:r>
            <a:r>
              <a:rPr kumimoji="1" lang="zh-CN" altLang="en-US" sz="2400" b="1">
                <a:latin typeface="Times New Roman" panose="02020603050405020304" pitchFamily="18" charset="0"/>
              </a:rPr>
              <a:t>；当时钟脉冲上升沿到来时，由于</a:t>
            </a:r>
            <a:r>
              <a:rPr kumimoji="1" lang="en-US" altLang="zh-CN" sz="2400" b="1">
                <a:latin typeface="Times New Roman" panose="02020603050405020304" pitchFamily="18" charset="0"/>
              </a:rPr>
              <a:t>K=0, G2</a:t>
            </a:r>
            <a:r>
              <a:rPr kumimoji="1" lang="zh-CN" altLang="en-US" sz="2400" b="1">
                <a:latin typeface="Times New Roman" panose="02020603050405020304" pitchFamily="18" charset="0"/>
              </a:rPr>
              <a:t>门输出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G4</a:t>
            </a:r>
            <a:r>
              <a:rPr kumimoji="1" lang="zh-CN" altLang="en-US" sz="2400" b="1">
                <a:latin typeface="Times New Roman" panose="02020603050405020304" pitchFamily="18" charset="0"/>
              </a:rPr>
              <a:t>门的输出取决于另一输入；由于</a:t>
            </a:r>
            <a:r>
              <a:rPr kumimoji="1" lang="en-US" altLang="zh-CN" sz="2400" b="1">
                <a:latin typeface="Times New Roman" panose="02020603050405020304" pitchFamily="18" charset="0"/>
              </a:rPr>
              <a:t>J=1</a:t>
            </a:r>
            <a:r>
              <a:rPr kumimoji="1" lang="zh-CN" altLang="en-US" sz="2400" b="1">
                <a:latin typeface="Times New Roman" panose="02020603050405020304" pitchFamily="18" charset="0"/>
              </a:rPr>
              <a:t>，</a:t>
            </a:r>
            <a:r>
              <a:rPr kumimoji="1" lang="en-US" altLang="zh-CN" sz="2400" b="1">
                <a:solidFill>
                  <a:srgbClr val="0000FF"/>
                </a:solidFill>
                <a:latin typeface="Times New Roman" panose="02020603050405020304" pitchFamily="18" charset="0"/>
              </a:rPr>
              <a:t>Q</a:t>
            </a:r>
            <a:r>
              <a:rPr kumimoji="1" lang="zh-CN" altLang="en-US" sz="2400" b="1">
                <a:solidFill>
                  <a:srgbClr val="0000FF"/>
                </a:solidFill>
                <a:latin typeface="Times New Roman" panose="02020603050405020304" pitchFamily="18" charset="0"/>
              </a:rPr>
              <a:t>非</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G1</a:t>
            </a:r>
            <a:r>
              <a:rPr kumimoji="1" lang="zh-CN" altLang="en-US" sz="2400" b="1">
                <a:latin typeface="Times New Roman" panose="02020603050405020304" pitchFamily="18" charset="0"/>
              </a:rPr>
              <a:t>门输出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，无论</a:t>
            </a:r>
            <a:r>
              <a:rPr kumimoji="1" lang="en-US" altLang="zh-CN" sz="2400" b="1">
                <a:solidFill>
                  <a:srgbClr val="0000FF"/>
                </a:solidFill>
                <a:latin typeface="Times New Roman" panose="02020603050405020304" pitchFamily="18" charset="0"/>
              </a:rPr>
              <a:t>G3</a:t>
            </a:r>
            <a:r>
              <a:rPr kumimoji="1" lang="zh-CN" altLang="en-US" sz="2400" b="1">
                <a:solidFill>
                  <a:srgbClr val="0000FF"/>
                </a:solidFill>
                <a:latin typeface="Times New Roman" panose="02020603050405020304" pitchFamily="18" charset="0"/>
              </a:rPr>
              <a:t>门另一输入</a:t>
            </a:r>
            <a:r>
              <a:rPr kumimoji="1" lang="zh-CN" altLang="en-US" sz="2400" b="1">
                <a:latin typeface="Times New Roman" panose="02020603050405020304" pitchFamily="18" charset="0"/>
              </a:rPr>
              <a:t>取值如何， </a:t>
            </a:r>
            <a:r>
              <a:rPr kumimoji="1" lang="en-US" altLang="zh-CN" sz="2400" b="1">
                <a:solidFill>
                  <a:srgbClr val="0000FF"/>
                </a:solidFill>
                <a:latin typeface="Times New Roman" panose="02020603050405020304" pitchFamily="18" charset="0"/>
              </a:rPr>
              <a:t>G3</a:t>
            </a:r>
            <a:r>
              <a:rPr kumimoji="1" lang="zh-CN" altLang="en-US" sz="2400" b="1">
                <a:solidFill>
                  <a:srgbClr val="0000FF"/>
                </a:solidFill>
                <a:latin typeface="Times New Roman" panose="02020603050405020304" pitchFamily="18" charset="0"/>
              </a:rPr>
              <a:t>门</a:t>
            </a:r>
            <a:r>
              <a:rPr kumimoji="1" lang="zh-CN" altLang="en-US" sz="2400" b="1">
                <a:latin typeface="Times New Roman" panose="02020603050405020304" pitchFamily="18" charset="0"/>
              </a:rPr>
              <a:t>均输出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，即 </a:t>
            </a:r>
            <a:r>
              <a:rPr kumimoji="1" lang="en-US" altLang="zh-CN" sz="2400" b="1">
                <a:solidFill>
                  <a:srgbClr val="FF0000"/>
                </a:solidFill>
                <a:latin typeface="Times New Roman" panose="02020603050405020304" pitchFamily="18" charset="0"/>
              </a:rPr>
              <a:t>Q=1(</a:t>
            </a:r>
            <a:r>
              <a:rPr kumimoji="1" lang="zh-CN" altLang="en-US" sz="2400" b="1">
                <a:solidFill>
                  <a:srgbClr val="FF0000"/>
                </a:solidFill>
                <a:latin typeface="Times New Roman" panose="02020603050405020304" pitchFamily="18" charset="0"/>
              </a:rPr>
              <a:t>次态</a:t>
            </a:r>
            <a:r>
              <a:rPr kumimoji="1" lang="en-US" altLang="zh-CN" sz="2400" b="1">
                <a:solidFill>
                  <a:srgbClr val="FF0000"/>
                </a:solidFill>
                <a:latin typeface="Times New Roman" panose="02020603050405020304" pitchFamily="18" charset="0"/>
              </a:rPr>
              <a:t>)</a:t>
            </a:r>
            <a:r>
              <a:rPr kumimoji="1" lang="zh-CN" altLang="en-US" sz="2400" b="1">
                <a:latin typeface="Times New Roman" panose="02020603050405020304" pitchFamily="18" charset="0"/>
              </a:rPr>
              <a:t>；因此</a:t>
            </a:r>
            <a:r>
              <a:rPr kumimoji="1" lang="en-US" altLang="zh-CN" sz="2400" b="1">
                <a:latin typeface="Times New Roman" panose="02020603050405020304" pitchFamily="18" charset="0"/>
              </a:rPr>
              <a:t>G4</a:t>
            </a:r>
            <a:r>
              <a:rPr kumimoji="1" lang="zh-CN" altLang="en-US" sz="2400" b="1">
                <a:latin typeface="Times New Roman" panose="02020603050405020304" pitchFamily="18" charset="0"/>
              </a:rPr>
              <a:t>门的输出为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即</a:t>
            </a:r>
            <a:r>
              <a:rPr kumimoji="1" lang="en-US" altLang="zh-CN" sz="2400" b="1">
                <a:solidFill>
                  <a:srgbClr val="0000FF"/>
                </a:solidFill>
                <a:latin typeface="Times New Roman" panose="02020603050405020304" pitchFamily="18" charset="0"/>
              </a:rPr>
              <a:t>Q</a:t>
            </a:r>
            <a:r>
              <a:rPr kumimoji="1" lang="zh-CN" altLang="en-US" sz="2400" b="1">
                <a:solidFill>
                  <a:srgbClr val="0000FF"/>
                </a:solidFill>
                <a:latin typeface="Times New Roman" panose="02020603050405020304" pitchFamily="18" charset="0"/>
              </a:rPr>
              <a:t>非</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次态</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a:p>
            <a:pPr marL="457200" indent="-457200"/>
            <a:r>
              <a:rPr kumimoji="1" lang="zh-CN" altLang="en-US" sz="2400">
                <a:solidFill>
                  <a:srgbClr val="CC66FF"/>
                </a:solidFill>
              </a:rPr>
              <a:t>★  </a:t>
            </a:r>
            <a:r>
              <a:rPr kumimoji="1" lang="en-US" altLang="zh-CN" sz="2400" b="1">
                <a:latin typeface="Times New Roman" panose="02020603050405020304" pitchFamily="18" charset="0"/>
              </a:rPr>
              <a:t>J=1,K=0,</a:t>
            </a:r>
            <a:r>
              <a:rPr kumimoji="1" lang="zh-CN" altLang="en-US" sz="2400" b="1">
                <a:latin typeface="Times New Roman" panose="02020603050405020304" pitchFamily="18" charset="0"/>
              </a:rPr>
              <a:t>设</a:t>
            </a:r>
            <a:r>
              <a:rPr kumimoji="1" lang="zh-CN" altLang="en-US" sz="2400" b="1">
                <a:solidFill>
                  <a:srgbClr val="FF0000"/>
                </a:solidFill>
                <a:latin typeface="Times New Roman" panose="02020603050405020304" pitchFamily="18" charset="0"/>
              </a:rPr>
              <a:t>现态</a:t>
            </a:r>
            <a:r>
              <a:rPr kumimoji="1" lang="en-US" altLang="zh-CN" sz="2400" b="1">
                <a:solidFill>
                  <a:srgbClr val="FF0000"/>
                </a:solidFill>
                <a:latin typeface="Times New Roman" panose="02020603050405020304" pitchFamily="18" charset="0"/>
              </a:rPr>
              <a:t>Q</a:t>
            </a:r>
            <a:r>
              <a:rPr kumimoji="1" lang="zh-CN" altLang="en-US" sz="2400" b="1">
                <a:solidFill>
                  <a:srgbClr val="FF0000"/>
                </a:solidFill>
                <a:latin typeface="Times New Roman" panose="02020603050405020304" pitchFamily="18" charset="0"/>
              </a:rPr>
              <a:t>为</a:t>
            </a:r>
            <a:r>
              <a:rPr kumimoji="1" lang="en-US" altLang="zh-CN" sz="2400" b="1">
                <a:solidFill>
                  <a:srgbClr val="FF0000"/>
                </a:solidFill>
                <a:latin typeface="Times New Roman" panose="02020603050405020304" pitchFamily="18" charset="0"/>
              </a:rPr>
              <a:t>1</a:t>
            </a:r>
            <a:r>
              <a:rPr kumimoji="1" lang="zh-CN" altLang="en-US" sz="2400" b="1">
                <a:latin typeface="Times New Roman" panose="02020603050405020304" pitchFamily="18" charset="0"/>
              </a:rPr>
              <a:t>；当时钟脉冲上升沿到来时，由于</a:t>
            </a:r>
            <a:r>
              <a:rPr kumimoji="1" lang="en-US" altLang="zh-CN" sz="2400" b="1">
                <a:latin typeface="Times New Roman" panose="02020603050405020304" pitchFamily="18" charset="0"/>
              </a:rPr>
              <a:t>K=0, G2</a:t>
            </a:r>
            <a:r>
              <a:rPr kumimoji="1" lang="zh-CN" altLang="en-US" sz="2400" b="1">
                <a:latin typeface="Times New Roman" panose="02020603050405020304" pitchFamily="18" charset="0"/>
              </a:rPr>
              <a:t>门输出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G4</a:t>
            </a:r>
            <a:r>
              <a:rPr kumimoji="1" lang="zh-CN" altLang="en-US" sz="2400" b="1">
                <a:latin typeface="Times New Roman" panose="02020603050405020304" pitchFamily="18" charset="0"/>
              </a:rPr>
              <a:t>门的输出取决于另一输入</a:t>
            </a:r>
            <a:r>
              <a:rPr kumimoji="1" lang="en-US" altLang="zh-CN" sz="2400" b="1">
                <a:solidFill>
                  <a:srgbClr val="0000FF"/>
                </a:solidFill>
                <a:latin typeface="Times New Roman" panose="02020603050405020304" pitchFamily="18" charset="0"/>
              </a:rPr>
              <a:t>Q</a:t>
            </a:r>
            <a:r>
              <a:rPr kumimoji="1" lang="zh-CN" altLang="en-US" sz="2400" b="1">
                <a:latin typeface="Times New Roman" panose="02020603050405020304" pitchFamily="18" charset="0"/>
              </a:rPr>
              <a:t>；由于</a:t>
            </a:r>
            <a:r>
              <a:rPr kumimoji="1" lang="en-US" altLang="zh-CN" sz="2400" b="1">
                <a:latin typeface="Times New Roman" panose="02020603050405020304" pitchFamily="18" charset="0"/>
              </a:rPr>
              <a:t>J=1</a:t>
            </a:r>
            <a:r>
              <a:rPr kumimoji="1" lang="zh-CN" altLang="en-US" sz="2400" b="1">
                <a:latin typeface="Times New Roman" panose="02020603050405020304" pitchFamily="18" charset="0"/>
              </a:rPr>
              <a:t>，</a:t>
            </a:r>
            <a:r>
              <a:rPr kumimoji="1" lang="en-US" altLang="zh-CN" sz="2400" b="1">
                <a:solidFill>
                  <a:srgbClr val="0000FF"/>
                </a:solidFill>
                <a:latin typeface="Times New Roman" panose="02020603050405020304" pitchFamily="18" charset="0"/>
              </a:rPr>
              <a:t>Q</a:t>
            </a:r>
            <a:r>
              <a:rPr kumimoji="1" lang="zh-CN" altLang="en-US" sz="2400" b="1">
                <a:solidFill>
                  <a:srgbClr val="0000FF"/>
                </a:solidFill>
                <a:latin typeface="Times New Roman" panose="02020603050405020304" pitchFamily="18" charset="0"/>
              </a:rPr>
              <a:t>非</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G1</a:t>
            </a:r>
            <a:r>
              <a:rPr kumimoji="1" lang="zh-CN" altLang="en-US" sz="2400" b="1">
                <a:latin typeface="Times New Roman" panose="02020603050405020304" pitchFamily="18" charset="0"/>
              </a:rPr>
              <a:t>门输出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G3</a:t>
            </a:r>
            <a:r>
              <a:rPr kumimoji="1" lang="zh-CN" altLang="en-US" sz="2400" b="1">
                <a:latin typeface="Times New Roman" panose="02020603050405020304" pitchFamily="18" charset="0"/>
              </a:rPr>
              <a:t>门输出取决于另一输入</a:t>
            </a:r>
            <a:r>
              <a:rPr kumimoji="1" lang="en-US" altLang="zh-CN" sz="2400" b="1">
                <a:solidFill>
                  <a:srgbClr val="0000FF"/>
                </a:solidFill>
                <a:latin typeface="Times New Roman" panose="02020603050405020304" pitchFamily="18" charset="0"/>
              </a:rPr>
              <a:t>Q</a:t>
            </a:r>
            <a:r>
              <a:rPr kumimoji="1" lang="zh-CN" altLang="en-US" sz="2400" b="1">
                <a:solidFill>
                  <a:srgbClr val="0000FF"/>
                </a:solidFill>
                <a:latin typeface="Times New Roman" panose="02020603050405020304" pitchFamily="18" charset="0"/>
              </a:rPr>
              <a:t>非</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G3=Q</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G4=Q</a:t>
            </a:r>
            <a:r>
              <a:rPr kumimoji="1" lang="zh-CN" altLang="en-US" sz="2400" b="1">
                <a:latin typeface="Times New Roman" panose="02020603050405020304" pitchFamily="18" charset="0"/>
              </a:rPr>
              <a:t>非，以上稳定状态保持不变，</a:t>
            </a:r>
            <a:r>
              <a:rPr kumimoji="1" lang="en-US" altLang="zh-CN" sz="2400" b="1">
                <a:latin typeface="Times New Roman" panose="02020603050405020304" pitchFamily="18" charset="0"/>
              </a:rPr>
              <a:t>G3</a:t>
            </a:r>
            <a:r>
              <a:rPr kumimoji="1" lang="zh-CN" altLang="en-US" sz="2400" b="1">
                <a:latin typeface="Times New Roman" panose="02020603050405020304" pitchFamily="18" charset="0"/>
              </a:rPr>
              <a:t>门输出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zh-CN" altLang="en-US" sz="2400" b="1">
                <a:solidFill>
                  <a:srgbClr val="FF0000"/>
                </a:solidFill>
                <a:latin typeface="Times New Roman" panose="02020603050405020304" pitchFamily="18" charset="0"/>
              </a:rPr>
              <a:t>即 </a:t>
            </a:r>
            <a:r>
              <a:rPr kumimoji="1" lang="en-US" altLang="zh-CN" sz="2400" b="1">
                <a:solidFill>
                  <a:srgbClr val="FF0000"/>
                </a:solidFill>
                <a:latin typeface="Times New Roman" panose="02020603050405020304" pitchFamily="18" charset="0"/>
              </a:rPr>
              <a:t>Q=1(</a:t>
            </a:r>
            <a:r>
              <a:rPr kumimoji="1" lang="zh-CN" altLang="en-US" sz="2400" b="1">
                <a:solidFill>
                  <a:srgbClr val="FF0000"/>
                </a:solidFill>
                <a:latin typeface="Times New Roman" panose="02020603050405020304" pitchFamily="18" charset="0"/>
              </a:rPr>
              <a:t>次态</a:t>
            </a:r>
            <a:r>
              <a:rPr kumimoji="1" lang="en-US" altLang="zh-CN" sz="2400" b="1">
                <a:solidFill>
                  <a:srgbClr val="FF0000"/>
                </a:solidFill>
                <a:latin typeface="Times New Roman" panose="02020603050405020304" pitchFamily="18" charset="0"/>
              </a:rPr>
              <a:t>)</a:t>
            </a:r>
            <a:r>
              <a:rPr kumimoji="1" lang="en-US" altLang="zh-CN" sz="2400"/>
              <a:t> </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G4</a:t>
            </a:r>
            <a:r>
              <a:rPr kumimoji="1" lang="zh-CN" altLang="en-US" sz="2400" b="1">
                <a:latin typeface="Times New Roman" panose="02020603050405020304" pitchFamily="18" charset="0"/>
              </a:rPr>
              <a:t>门的输出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，即</a:t>
            </a:r>
            <a:r>
              <a:rPr kumimoji="1" lang="en-US" altLang="zh-CN" sz="2400" b="1">
                <a:solidFill>
                  <a:srgbClr val="0000FF"/>
                </a:solidFill>
                <a:latin typeface="Times New Roman" panose="02020603050405020304" pitchFamily="18" charset="0"/>
              </a:rPr>
              <a:t>Q</a:t>
            </a:r>
            <a:r>
              <a:rPr kumimoji="1" lang="zh-CN" altLang="en-US" sz="2400" b="1">
                <a:solidFill>
                  <a:srgbClr val="0000FF"/>
                </a:solidFill>
                <a:latin typeface="Times New Roman" panose="02020603050405020304" pitchFamily="18" charset="0"/>
              </a:rPr>
              <a:t>非</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388100" name="Rectangle 4"/>
          <p:cNvSpPr>
            <a:spLocks noChangeArrowheads="1"/>
          </p:cNvSpPr>
          <p:nvPr/>
        </p:nvSpPr>
        <p:spPr bwMode="auto">
          <a:xfrm>
            <a:off x="250825" y="6237288"/>
            <a:ext cx="8642350" cy="457200"/>
          </a:xfrm>
          <a:prstGeom prst="rect">
            <a:avLst/>
          </a:prstGeom>
          <a:solidFill>
            <a:srgbClr val="CCCCFF">
              <a:alpha val="50195"/>
            </a:srgbClr>
          </a:solidFill>
          <a:ln w="9525">
            <a:noFill/>
            <a:miter lim="800000"/>
          </a:ln>
        </p:spPr>
        <p:txBody>
          <a:bodyPr>
            <a:spAutoFit/>
          </a:bodyPr>
          <a:lstStyle/>
          <a:p>
            <a:pPr marL="457200" indent="-457200"/>
            <a:r>
              <a:rPr kumimoji="1" lang="en-US" altLang="zh-CN" sz="2000">
                <a:solidFill>
                  <a:srgbClr val="CC66FF"/>
                </a:solidFill>
                <a:latin typeface="Times New Roman" panose="02020603050405020304" pitchFamily="18" charset="0"/>
              </a:rPr>
              <a:t>★   </a:t>
            </a:r>
            <a:r>
              <a:rPr kumimoji="1" lang="en-US" altLang="zh-CN" sz="2400" b="1">
                <a:latin typeface="Times New Roman" panose="02020603050405020304" pitchFamily="18" charset="0"/>
              </a:rPr>
              <a:t>J=0,K=1</a:t>
            </a:r>
            <a:r>
              <a:rPr kumimoji="1" lang="zh-CN" altLang="en-US" sz="2400" b="1">
                <a:latin typeface="Times New Roman" panose="02020603050405020304" pitchFamily="18" charset="0"/>
              </a:rPr>
              <a:t>的分析过程类似，此时触发器置</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388101" name="Rectangle 5"/>
          <p:cNvSpPr>
            <a:spLocks noChangeArrowheads="1"/>
          </p:cNvSpPr>
          <p:nvPr/>
        </p:nvSpPr>
        <p:spPr bwMode="auto">
          <a:xfrm>
            <a:off x="393700" y="582613"/>
            <a:ext cx="2665413" cy="1190625"/>
          </a:xfrm>
          <a:prstGeom prst="rect">
            <a:avLst/>
          </a:prstGeom>
          <a:noFill/>
          <a:ln w="9525">
            <a:noFill/>
            <a:miter lim="800000"/>
          </a:ln>
        </p:spPr>
        <p:txBody>
          <a:bodyPr>
            <a:spAutoFit/>
          </a:bodyPr>
          <a:lstStyle/>
          <a:p>
            <a:r>
              <a:rPr lang="zh-CN" altLang="en-US" sz="3600" b="1">
                <a:solidFill>
                  <a:srgbClr val="FF3300"/>
                </a:solidFill>
                <a:ea typeface="楷体_GB2312" pitchFamily="49" charset="-122"/>
              </a:rPr>
              <a:t>五、</a:t>
            </a:r>
            <a:r>
              <a:rPr lang="en-US" altLang="zh-CN" sz="3600" b="1">
                <a:solidFill>
                  <a:srgbClr val="FF3300"/>
                </a:solidFill>
                <a:ea typeface="楷体_GB2312" pitchFamily="49" charset="-122"/>
              </a:rPr>
              <a:t>JK </a:t>
            </a:r>
            <a:r>
              <a:rPr lang="zh-CN" altLang="en-US" sz="3600" b="1">
                <a:solidFill>
                  <a:srgbClr val="FF3300"/>
                </a:solidFill>
                <a:ea typeface="楷体_GB2312" pitchFamily="49" charset="-122"/>
              </a:rPr>
              <a:t>触发器 </a:t>
            </a:r>
            <a:endParaRPr lang="zh-CN" altLang="en-US" sz="3600" b="1">
              <a:solidFill>
                <a:srgbClr val="FF33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dissolve">
                                      <p:cBhvr>
                                        <p:cTn id="7" dur="500"/>
                                        <p:tgtEl>
                                          <p:spTgt spid="3881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88099"/>
                                        </p:tgtEl>
                                        <p:attrNameLst>
                                          <p:attrName>style.visibility</p:attrName>
                                        </p:attrNameLst>
                                      </p:cBhvr>
                                      <p:to>
                                        <p:strVal val="visible"/>
                                      </p:to>
                                    </p:set>
                                    <p:animEffect transition="in" filter="wipe(left)">
                                      <p:cBhvr>
                                        <p:cTn id="16" dur="500"/>
                                        <p:tgtEl>
                                          <p:spTgt spid="3880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88100"/>
                                        </p:tgtEl>
                                        <p:attrNameLst>
                                          <p:attrName>style.visibility</p:attrName>
                                        </p:attrNameLst>
                                      </p:cBhvr>
                                      <p:to>
                                        <p:strVal val="visible"/>
                                      </p:to>
                                    </p:set>
                                    <p:animEffect transition="in" filter="wipe(left)">
                                      <p:cBhvr>
                                        <p:cTn id="21" dur="500"/>
                                        <p:tgtEl>
                                          <p:spTgt spid="388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animBg="1" autoUpdateAnimBg="0"/>
      <p:bldP spid="388100" grpId="0" animBg="1" autoUpdateAnimBg="0"/>
      <p:bldP spid="38810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sz="half" idx="4294967295"/>
          </p:nvPr>
        </p:nvGraphicFramePr>
        <p:xfrm>
          <a:off x="1331913" y="44450"/>
          <a:ext cx="6767512" cy="2393950"/>
        </p:xfrm>
        <a:graphic>
          <a:graphicData uri="http://schemas.openxmlformats.org/presentationml/2006/ole">
            <mc:AlternateContent xmlns:mc="http://schemas.openxmlformats.org/markup-compatibility/2006">
              <mc:Choice xmlns:v="urn:schemas-microsoft-com:vml" Requires="v">
                <p:oleObj spid="_x0000_s19475" name="Image" r:id="rId1" imgW="6972300" imgH="2628900" progId="Photoshop.Image.12">
                  <p:embed/>
                </p:oleObj>
              </mc:Choice>
              <mc:Fallback>
                <p:oleObj name="Image" r:id="rId1" imgW="6972300" imgH="2628900" progId="Photoshop.Image.1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4450"/>
                        <a:ext cx="6767512"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1" name="Rectangle 3"/>
          <p:cNvSpPr>
            <a:spLocks noChangeArrowheads="1"/>
          </p:cNvSpPr>
          <p:nvPr/>
        </p:nvSpPr>
        <p:spPr bwMode="auto">
          <a:xfrm>
            <a:off x="179388" y="2997200"/>
            <a:ext cx="8713787" cy="3743325"/>
          </a:xfrm>
          <a:prstGeom prst="rect">
            <a:avLst/>
          </a:prstGeom>
          <a:solidFill>
            <a:srgbClr val="CCCCFF">
              <a:alpha val="50195"/>
            </a:srgbClr>
          </a:solidFill>
          <a:ln w="9525">
            <a:noFill/>
            <a:miter lim="800000"/>
          </a:ln>
        </p:spPr>
        <p:txBody>
          <a:bodyPr>
            <a:spAutoFit/>
          </a:bodyPr>
          <a:lstStyle/>
          <a:p>
            <a:pPr marL="457200" indent="-457200"/>
            <a:r>
              <a:rPr kumimoji="1" lang="en-US" altLang="zh-CN" sz="2000">
                <a:solidFill>
                  <a:srgbClr val="CC66FF"/>
                </a:solidFill>
                <a:latin typeface="Times New Roman" panose="02020603050405020304" pitchFamily="18" charset="0"/>
              </a:rPr>
              <a:t>★   </a:t>
            </a:r>
            <a:r>
              <a:rPr kumimoji="1" lang="en-US" altLang="zh-CN" sz="2400" b="1">
                <a:latin typeface="Times New Roman" panose="02020603050405020304" pitchFamily="18" charset="0"/>
              </a:rPr>
              <a:t>J=1,K=1,</a:t>
            </a:r>
            <a:r>
              <a:rPr kumimoji="1" lang="zh-CN" altLang="en-US" sz="2400" b="1">
                <a:latin typeface="Times New Roman" panose="02020603050405020304" pitchFamily="18" charset="0"/>
              </a:rPr>
              <a:t>设</a:t>
            </a:r>
            <a:r>
              <a:rPr kumimoji="1" lang="zh-CN" altLang="en-US" sz="2400" b="1">
                <a:solidFill>
                  <a:srgbClr val="FF0000"/>
                </a:solidFill>
                <a:latin typeface="Times New Roman" panose="02020603050405020304" pitchFamily="18" charset="0"/>
              </a:rPr>
              <a:t>现态</a:t>
            </a:r>
            <a:r>
              <a:rPr kumimoji="1" lang="en-US" altLang="zh-CN" sz="2400" b="1">
                <a:solidFill>
                  <a:srgbClr val="FF0000"/>
                </a:solidFill>
                <a:latin typeface="Times New Roman" panose="02020603050405020304" pitchFamily="18" charset="0"/>
              </a:rPr>
              <a:t>Q</a:t>
            </a:r>
            <a:r>
              <a:rPr kumimoji="1" lang="zh-CN" altLang="en-US" sz="2400" b="1">
                <a:solidFill>
                  <a:srgbClr val="FF0000"/>
                </a:solidFill>
                <a:latin typeface="Times New Roman" panose="02020603050405020304" pitchFamily="18" charset="0"/>
              </a:rPr>
              <a:t>为</a:t>
            </a:r>
            <a:r>
              <a:rPr kumimoji="1" lang="en-US" altLang="zh-CN" sz="2400" b="1">
                <a:solidFill>
                  <a:srgbClr val="FF0000"/>
                </a:solidFill>
                <a:latin typeface="Times New Roman" panose="02020603050405020304" pitchFamily="18" charset="0"/>
              </a:rPr>
              <a:t>0</a:t>
            </a:r>
            <a:r>
              <a:rPr kumimoji="1" lang="zh-CN" altLang="en-US" sz="2400" b="1">
                <a:latin typeface="Times New Roman" panose="02020603050405020304" pitchFamily="18" charset="0"/>
              </a:rPr>
              <a:t>；当时钟脉冲上升沿到来时，由于</a:t>
            </a:r>
            <a:r>
              <a:rPr kumimoji="1" lang="en-US" altLang="zh-CN" sz="2400" b="1">
                <a:latin typeface="Times New Roman" panose="02020603050405020304" pitchFamily="18" charset="0"/>
              </a:rPr>
              <a:t>J=1, </a:t>
            </a:r>
            <a:r>
              <a:rPr kumimoji="1" lang="en-US" altLang="zh-CN" sz="2400" b="1">
                <a:solidFill>
                  <a:srgbClr val="0000FF"/>
                </a:solidFill>
                <a:latin typeface="Times New Roman" panose="02020603050405020304" pitchFamily="18" charset="0"/>
              </a:rPr>
              <a:t>Q</a:t>
            </a:r>
            <a:r>
              <a:rPr kumimoji="1" lang="zh-CN" altLang="en-US" sz="2400" b="1">
                <a:solidFill>
                  <a:srgbClr val="0000FF"/>
                </a:solidFill>
                <a:latin typeface="Times New Roman" panose="02020603050405020304" pitchFamily="18" charset="0"/>
              </a:rPr>
              <a:t>非</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G1</a:t>
            </a:r>
            <a:r>
              <a:rPr kumimoji="1" lang="zh-CN" altLang="en-US" sz="2400" b="1">
                <a:latin typeface="Times New Roman" panose="02020603050405020304" pitchFamily="18" charset="0"/>
              </a:rPr>
              <a:t>门输出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r>
              <a:rPr kumimoji="1" lang="zh-CN" altLang="en-US" sz="2400" b="1"/>
              <a:t>无论</a:t>
            </a:r>
            <a:r>
              <a:rPr kumimoji="1" lang="en-US" altLang="zh-CN" sz="2400" b="1">
                <a:solidFill>
                  <a:srgbClr val="0000FF"/>
                </a:solidFill>
              </a:rPr>
              <a:t>G3</a:t>
            </a:r>
            <a:r>
              <a:rPr kumimoji="1" lang="zh-CN" altLang="en-US" sz="2400" b="1">
                <a:solidFill>
                  <a:srgbClr val="0000FF"/>
                </a:solidFill>
              </a:rPr>
              <a:t>门另一输入</a:t>
            </a:r>
            <a:r>
              <a:rPr kumimoji="1" lang="zh-CN" altLang="en-US" sz="2400" b="1"/>
              <a:t>取值如何， </a:t>
            </a:r>
            <a:r>
              <a:rPr kumimoji="1" lang="en-US" altLang="zh-CN" sz="2400" b="1">
                <a:solidFill>
                  <a:srgbClr val="0000FF"/>
                </a:solidFill>
              </a:rPr>
              <a:t>G3</a:t>
            </a:r>
            <a:r>
              <a:rPr kumimoji="1" lang="zh-CN" altLang="en-US" sz="2400" b="1">
                <a:solidFill>
                  <a:srgbClr val="0000FF"/>
                </a:solidFill>
              </a:rPr>
              <a:t>门</a:t>
            </a:r>
            <a:r>
              <a:rPr kumimoji="1" lang="zh-CN" altLang="en-US" sz="2400" b="1"/>
              <a:t>均输出</a:t>
            </a:r>
            <a:r>
              <a:rPr kumimoji="1" lang="en-US" altLang="zh-CN" sz="2400" b="1"/>
              <a:t>1</a:t>
            </a:r>
            <a:r>
              <a:rPr kumimoji="1" lang="zh-CN" altLang="en-US" sz="2400" b="1"/>
              <a:t>，即 </a:t>
            </a:r>
            <a:r>
              <a:rPr kumimoji="1" lang="en-US" altLang="zh-CN" sz="2400" b="1">
                <a:solidFill>
                  <a:srgbClr val="FF0000"/>
                </a:solidFill>
              </a:rPr>
              <a:t>Q=1(</a:t>
            </a:r>
            <a:r>
              <a:rPr kumimoji="1" lang="zh-CN" altLang="en-US" sz="2400" b="1">
                <a:solidFill>
                  <a:srgbClr val="FF0000"/>
                </a:solidFill>
              </a:rPr>
              <a:t>次态</a:t>
            </a:r>
            <a:r>
              <a:rPr kumimoji="1" lang="en-US" altLang="zh-CN" sz="2400" b="1">
                <a:solidFill>
                  <a:srgbClr val="FF0000"/>
                </a:solidFill>
              </a:rPr>
              <a:t>)</a:t>
            </a:r>
            <a:r>
              <a:rPr kumimoji="1" lang="zh-CN" altLang="en-US" sz="2400" b="1"/>
              <a:t>；由于</a:t>
            </a:r>
            <a:r>
              <a:rPr kumimoji="1" lang="en-US" altLang="zh-CN" sz="2400" b="1"/>
              <a:t>K=1</a:t>
            </a:r>
            <a:r>
              <a:rPr kumimoji="1" lang="zh-CN" altLang="en-US" sz="2400" b="1"/>
              <a:t>，现态为</a:t>
            </a:r>
            <a:r>
              <a:rPr kumimoji="1" lang="en-US" altLang="zh-CN" sz="2400" b="1"/>
              <a:t>0</a:t>
            </a:r>
            <a:r>
              <a:rPr kumimoji="1" lang="zh-CN" altLang="en-US" sz="2400" b="1"/>
              <a:t>，</a:t>
            </a:r>
            <a:r>
              <a:rPr kumimoji="1" lang="en-US" altLang="zh-CN" sz="2400" b="1"/>
              <a:t>G2</a:t>
            </a:r>
            <a:r>
              <a:rPr kumimoji="1" lang="zh-CN" altLang="en-US" sz="2400" b="1"/>
              <a:t>门输出</a:t>
            </a:r>
            <a:r>
              <a:rPr kumimoji="1" lang="zh-CN" altLang="en-US" sz="2400" b="1">
                <a:latin typeface="Times New Roman" panose="02020603050405020304" pitchFamily="18" charset="0"/>
              </a:rPr>
              <a:t>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G4</a:t>
            </a:r>
            <a:r>
              <a:rPr kumimoji="1" lang="zh-CN" altLang="en-US" sz="2400" b="1">
                <a:latin typeface="Times New Roman" panose="02020603050405020304" pitchFamily="18" charset="0"/>
              </a:rPr>
              <a:t>门的另一输入此时也为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，因此</a:t>
            </a:r>
            <a:r>
              <a:rPr kumimoji="1" lang="en-US" altLang="zh-CN" sz="2400" b="1">
                <a:latin typeface="Times New Roman" panose="02020603050405020304" pitchFamily="18" charset="0"/>
              </a:rPr>
              <a:t>G4</a:t>
            </a:r>
            <a:r>
              <a:rPr kumimoji="1" lang="zh-CN" altLang="en-US" sz="2400" b="1">
                <a:latin typeface="Times New Roman" panose="02020603050405020304" pitchFamily="18" charset="0"/>
              </a:rPr>
              <a:t>门的输出为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，即</a:t>
            </a:r>
            <a:r>
              <a:rPr kumimoji="1" lang="en-US" altLang="zh-CN" sz="2400" b="1">
                <a:solidFill>
                  <a:srgbClr val="0000FF"/>
                </a:solidFill>
                <a:latin typeface="Times New Roman" panose="02020603050405020304" pitchFamily="18" charset="0"/>
              </a:rPr>
              <a:t>Q</a:t>
            </a:r>
            <a:r>
              <a:rPr kumimoji="1" lang="zh-CN" altLang="en-US" sz="2400" b="1">
                <a:solidFill>
                  <a:srgbClr val="0000FF"/>
                </a:solidFill>
                <a:latin typeface="Times New Roman" panose="02020603050405020304" pitchFamily="18" charset="0"/>
              </a:rPr>
              <a:t>非</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r>
              <a:rPr kumimoji="1" lang="zh-CN" altLang="en-US" sz="2400" b="1">
                <a:solidFill>
                  <a:srgbClr val="FF0000"/>
                </a:solidFill>
                <a:latin typeface="Times New Roman" panose="02020603050405020304" pitchFamily="18" charset="0"/>
              </a:rPr>
              <a:t>触发器发生了翻转</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a:p>
            <a:pPr marL="457200" indent="-457200"/>
            <a:r>
              <a:rPr kumimoji="1" lang="zh-CN" altLang="en-US">
                <a:solidFill>
                  <a:srgbClr val="CC66FF"/>
                </a:solidFill>
              </a:rPr>
              <a:t>★    </a:t>
            </a:r>
            <a:r>
              <a:rPr kumimoji="1" lang="en-US" altLang="zh-CN" sz="2400" b="1"/>
              <a:t>J=1,K=1,</a:t>
            </a:r>
            <a:r>
              <a:rPr kumimoji="1" lang="zh-CN" altLang="en-US" sz="2400" b="1"/>
              <a:t>设</a:t>
            </a:r>
            <a:r>
              <a:rPr kumimoji="1" lang="zh-CN" altLang="en-US" sz="2400" b="1">
                <a:solidFill>
                  <a:srgbClr val="FF0000"/>
                </a:solidFill>
              </a:rPr>
              <a:t>现态</a:t>
            </a:r>
            <a:r>
              <a:rPr kumimoji="1" lang="en-US" altLang="zh-CN" sz="2400" b="1">
                <a:solidFill>
                  <a:srgbClr val="FF0000"/>
                </a:solidFill>
              </a:rPr>
              <a:t>Q</a:t>
            </a:r>
            <a:r>
              <a:rPr kumimoji="1" lang="zh-CN" altLang="en-US" sz="2400" b="1">
                <a:solidFill>
                  <a:srgbClr val="FF0000"/>
                </a:solidFill>
              </a:rPr>
              <a:t>为</a:t>
            </a:r>
            <a:r>
              <a:rPr kumimoji="1" lang="en-US" altLang="zh-CN" sz="2400" b="1">
                <a:solidFill>
                  <a:srgbClr val="FF0000"/>
                </a:solidFill>
              </a:rPr>
              <a:t>1</a:t>
            </a:r>
            <a:r>
              <a:rPr kumimoji="1" lang="zh-CN" altLang="en-US" sz="2400" b="1"/>
              <a:t>；当时钟脉冲上升沿到来时，由于</a:t>
            </a:r>
            <a:r>
              <a:rPr kumimoji="1" lang="en-US" altLang="zh-CN" sz="2400" b="1"/>
              <a:t>K=1, Q=1</a:t>
            </a:r>
            <a:r>
              <a:rPr kumimoji="1" lang="zh-CN" altLang="en-US" sz="2400" b="1"/>
              <a:t>，</a:t>
            </a:r>
            <a:r>
              <a:rPr kumimoji="1" lang="en-US" altLang="zh-CN" sz="2400" b="1"/>
              <a:t>G2</a:t>
            </a:r>
            <a:r>
              <a:rPr kumimoji="1" lang="zh-CN" altLang="en-US" sz="2400" b="1"/>
              <a:t>门输出</a:t>
            </a:r>
            <a:r>
              <a:rPr kumimoji="1" lang="en-US" altLang="zh-CN" sz="2400" b="1"/>
              <a:t>=0</a:t>
            </a:r>
            <a:r>
              <a:rPr kumimoji="1" lang="zh-CN" altLang="en-US" sz="2400" b="1"/>
              <a:t>，无论</a:t>
            </a:r>
            <a:r>
              <a:rPr kumimoji="1" lang="en-US" altLang="zh-CN" sz="2400" b="1">
                <a:solidFill>
                  <a:srgbClr val="0000FF"/>
                </a:solidFill>
              </a:rPr>
              <a:t>G4</a:t>
            </a:r>
            <a:r>
              <a:rPr kumimoji="1" lang="zh-CN" altLang="en-US" sz="2400" b="1">
                <a:solidFill>
                  <a:srgbClr val="0000FF"/>
                </a:solidFill>
              </a:rPr>
              <a:t>门另一输入</a:t>
            </a:r>
            <a:r>
              <a:rPr kumimoji="1" lang="zh-CN" altLang="en-US" sz="2400" b="1"/>
              <a:t>取值如何， </a:t>
            </a:r>
            <a:r>
              <a:rPr kumimoji="1" lang="en-US" altLang="zh-CN" sz="2400" b="1">
                <a:solidFill>
                  <a:srgbClr val="0000FF"/>
                </a:solidFill>
              </a:rPr>
              <a:t>G4</a:t>
            </a:r>
            <a:r>
              <a:rPr kumimoji="1" lang="zh-CN" altLang="en-US" sz="2400" b="1">
                <a:solidFill>
                  <a:srgbClr val="0000FF"/>
                </a:solidFill>
              </a:rPr>
              <a:t>门</a:t>
            </a:r>
            <a:r>
              <a:rPr kumimoji="1" lang="zh-CN" altLang="en-US" sz="2400" b="1"/>
              <a:t>均输出</a:t>
            </a:r>
            <a:r>
              <a:rPr kumimoji="1" lang="en-US" altLang="zh-CN" sz="2400" b="1"/>
              <a:t>1</a:t>
            </a:r>
            <a:r>
              <a:rPr kumimoji="1" lang="zh-CN" altLang="en-US" sz="2400" b="1"/>
              <a:t>，即 </a:t>
            </a:r>
            <a:r>
              <a:rPr kumimoji="1" lang="en-US" altLang="zh-CN" sz="2400" b="1">
                <a:solidFill>
                  <a:srgbClr val="0000FF"/>
                </a:solidFill>
              </a:rPr>
              <a:t>Q</a:t>
            </a:r>
            <a:r>
              <a:rPr kumimoji="1" lang="zh-CN" altLang="en-US" sz="2400" b="1">
                <a:solidFill>
                  <a:srgbClr val="0000FF"/>
                </a:solidFill>
              </a:rPr>
              <a:t>非</a:t>
            </a:r>
            <a:r>
              <a:rPr kumimoji="1" lang="en-US" altLang="zh-CN" sz="2400" b="1">
                <a:solidFill>
                  <a:srgbClr val="0000FF"/>
                </a:solidFill>
              </a:rPr>
              <a:t>=1(</a:t>
            </a:r>
            <a:r>
              <a:rPr kumimoji="1" lang="zh-CN" altLang="en-US" sz="2400" b="1">
                <a:solidFill>
                  <a:srgbClr val="0000FF"/>
                </a:solidFill>
              </a:rPr>
              <a:t>次态</a:t>
            </a:r>
            <a:r>
              <a:rPr kumimoji="1" lang="en-US" altLang="zh-CN" sz="2400" b="1">
                <a:solidFill>
                  <a:srgbClr val="0000FF"/>
                </a:solidFill>
              </a:rPr>
              <a:t>)</a:t>
            </a:r>
            <a:r>
              <a:rPr kumimoji="1" lang="zh-CN" altLang="en-US" sz="2400" b="1"/>
              <a:t>；由于</a:t>
            </a:r>
            <a:r>
              <a:rPr kumimoji="1" lang="en-US" altLang="zh-CN" sz="2400" b="1"/>
              <a:t>J=1</a:t>
            </a:r>
            <a:r>
              <a:rPr kumimoji="1" lang="zh-CN" altLang="en-US" sz="2400" b="1"/>
              <a:t>，</a:t>
            </a:r>
            <a:r>
              <a:rPr kumimoji="1" lang="en-US" altLang="zh-CN" sz="2400" b="1">
                <a:solidFill>
                  <a:srgbClr val="0000FF"/>
                </a:solidFill>
              </a:rPr>
              <a:t>Q</a:t>
            </a:r>
            <a:r>
              <a:rPr kumimoji="1" lang="zh-CN" altLang="en-US" sz="2400" b="1">
                <a:solidFill>
                  <a:srgbClr val="0000FF"/>
                </a:solidFill>
              </a:rPr>
              <a:t>非</a:t>
            </a:r>
            <a:r>
              <a:rPr kumimoji="1" lang="zh-CN" altLang="en-US" sz="2400" b="1"/>
              <a:t>为</a:t>
            </a:r>
            <a:r>
              <a:rPr kumimoji="1" lang="en-US" altLang="zh-CN" sz="2400" b="1"/>
              <a:t>0</a:t>
            </a:r>
            <a:r>
              <a:rPr kumimoji="1" lang="zh-CN" altLang="en-US" sz="2400" b="1"/>
              <a:t>，</a:t>
            </a:r>
            <a:r>
              <a:rPr kumimoji="1" lang="en-US" altLang="zh-CN" sz="2400" b="1"/>
              <a:t>G1</a:t>
            </a:r>
            <a:r>
              <a:rPr kumimoji="1" lang="zh-CN" altLang="en-US" sz="2400" b="1"/>
              <a:t>门输出为</a:t>
            </a:r>
            <a:r>
              <a:rPr kumimoji="1" lang="en-US" altLang="zh-CN" sz="2400" b="1"/>
              <a:t>1</a:t>
            </a:r>
            <a:r>
              <a:rPr kumimoji="1" lang="zh-CN" altLang="en-US" sz="2400" b="1"/>
              <a:t>；</a:t>
            </a:r>
            <a:r>
              <a:rPr kumimoji="1" lang="en-US" altLang="zh-CN" sz="2400" b="1"/>
              <a:t>G3</a:t>
            </a:r>
            <a:r>
              <a:rPr kumimoji="1" lang="zh-CN" altLang="en-US" sz="2400" b="1"/>
              <a:t>门的另一输入此时也为</a:t>
            </a:r>
            <a:r>
              <a:rPr kumimoji="1" lang="en-US" altLang="zh-CN" sz="2400" b="1"/>
              <a:t>1</a:t>
            </a:r>
            <a:r>
              <a:rPr kumimoji="1" lang="zh-CN" altLang="en-US" sz="2400" b="1"/>
              <a:t>，因此</a:t>
            </a:r>
            <a:r>
              <a:rPr kumimoji="1" lang="en-US" altLang="zh-CN" sz="2400" b="1"/>
              <a:t>G3</a:t>
            </a:r>
            <a:r>
              <a:rPr kumimoji="1" lang="zh-CN" altLang="en-US" sz="2400" b="1"/>
              <a:t>门的输出为</a:t>
            </a:r>
            <a:r>
              <a:rPr kumimoji="1" lang="en-US" altLang="zh-CN" sz="2400" b="1"/>
              <a:t>0</a:t>
            </a:r>
            <a:r>
              <a:rPr kumimoji="1" lang="zh-CN" altLang="en-US" sz="2400" b="1"/>
              <a:t>，即</a:t>
            </a:r>
            <a:r>
              <a:rPr kumimoji="1" lang="en-US" altLang="zh-CN" sz="2400" b="1">
                <a:solidFill>
                  <a:srgbClr val="FF0000"/>
                </a:solidFill>
              </a:rPr>
              <a:t>Q=0(</a:t>
            </a:r>
            <a:r>
              <a:rPr kumimoji="1" lang="zh-CN" altLang="en-US" sz="2400" b="1">
                <a:solidFill>
                  <a:srgbClr val="FF0000"/>
                </a:solidFill>
              </a:rPr>
              <a:t>次态</a:t>
            </a:r>
            <a:r>
              <a:rPr kumimoji="1" lang="en-US" altLang="zh-CN" sz="2400" b="1">
                <a:solidFill>
                  <a:srgbClr val="FF0000"/>
                </a:solidFill>
              </a:rPr>
              <a:t>)</a:t>
            </a:r>
            <a:r>
              <a:rPr kumimoji="1" lang="zh-CN" altLang="en-US" sz="2400" b="1"/>
              <a:t>；</a:t>
            </a:r>
            <a:r>
              <a:rPr kumimoji="1" lang="zh-CN" altLang="en-US" sz="2400" b="1">
                <a:solidFill>
                  <a:srgbClr val="FF0000"/>
                </a:solidFill>
              </a:rPr>
              <a:t>触发器发生翻转</a:t>
            </a:r>
            <a:r>
              <a:rPr kumimoji="1" lang="zh-CN" altLang="en-US" sz="2400" b="1"/>
              <a:t>。</a:t>
            </a:r>
            <a:endParaRPr kumimoji="1" lang="zh-CN" altLang="en-US" sz="2400" b="1"/>
          </a:p>
        </p:txBody>
      </p:sp>
      <p:sp>
        <p:nvSpPr>
          <p:cNvPr id="386052" name="Rectangle 4"/>
          <p:cNvSpPr>
            <a:spLocks noChangeArrowheads="1"/>
          </p:cNvSpPr>
          <p:nvPr/>
        </p:nvSpPr>
        <p:spPr bwMode="auto">
          <a:xfrm>
            <a:off x="179388" y="2466975"/>
            <a:ext cx="8712200" cy="457200"/>
          </a:xfrm>
          <a:prstGeom prst="rect">
            <a:avLst/>
          </a:prstGeom>
          <a:solidFill>
            <a:srgbClr val="CCCCFF">
              <a:alpha val="50195"/>
            </a:srgbClr>
          </a:solidFill>
          <a:ln w="9525">
            <a:noFill/>
            <a:miter lim="800000"/>
          </a:ln>
        </p:spPr>
        <p:txBody>
          <a:bodyPr>
            <a:spAutoFit/>
          </a:bodyPr>
          <a:lstStyle/>
          <a:p>
            <a:pPr marL="457200" indent="-457200"/>
            <a:r>
              <a:rPr kumimoji="1" lang="en-US" altLang="zh-CN" sz="2000">
                <a:solidFill>
                  <a:srgbClr val="CC66FF"/>
                </a:solidFill>
                <a:latin typeface="Times New Roman" panose="02020603050405020304" pitchFamily="18" charset="0"/>
              </a:rPr>
              <a:t>★   </a:t>
            </a:r>
            <a:r>
              <a:rPr kumimoji="1" lang="en-US" altLang="zh-CN" sz="2400" b="1">
                <a:latin typeface="Times New Roman" panose="02020603050405020304" pitchFamily="18" charset="0"/>
              </a:rPr>
              <a:t>J=0, K=0</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G1</a:t>
            </a:r>
            <a:r>
              <a:rPr kumimoji="1" lang="zh-CN" altLang="en-US" sz="2400" b="1">
                <a:latin typeface="Times New Roman" panose="02020603050405020304" pitchFamily="18" charset="0"/>
              </a:rPr>
              <a:t>门和</a:t>
            </a:r>
            <a:r>
              <a:rPr kumimoji="1" lang="en-US" altLang="zh-CN" sz="2400" b="1">
                <a:latin typeface="Times New Roman" panose="02020603050405020304" pitchFamily="18" charset="0"/>
              </a:rPr>
              <a:t>G2</a:t>
            </a:r>
            <a:r>
              <a:rPr kumimoji="1" lang="zh-CN" altLang="en-US" sz="2400" b="1">
                <a:latin typeface="Times New Roman" panose="02020603050405020304" pitchFamily="18" charset="0"/>
              </a:rPr>
              <a:t>门输出均为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，触发器状态保持。</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wipe(left)">
                                      <p:cBhvr>
                                        <p:cTn id="7" dur="500"/>
                                        <p:tgtEl>
                                          <p:spTgt spid="386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6051"/>
                                        </p:tgtEl>
                                        <p:attrNameLst>
                                          <p:attrName>style.visibility</p:attrName>
                                        </p:attrNameLst>
                                      </p:cBhvr>
                                      <p:to>
                                        <p:strVal val="visible"/>
                                      </p:to>
                                    </p:set>
                                    <p:animEffect transition="in" filter="wipe(left)">
                                      <p:cBhvr>
                                        <p:cTn id="12" dur="500"/>
                                        <p:tgtEl>
                                          <p:spTgt spid="38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nimBg="1" autoUpdateAnimBg="0"/>
      <p:bldP spid="38605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idx="4294967295"/>
          </p:nvPr>
        </p:nvSpPr>
        <p:spPr>
          <a:xfrm>
            <a:off x="806450" y="260350"/>
            <a:ext cx="8229600" cy="1143000"/>
          </a:xfrm>
        </p:spPr>
        <p:txBody>
          <a:bodyPr/>
          <a:lstStyle/>
          <a:p>
            <a:pPr eaLnBrk="1" hangingPunct="1"/>
            <a:r>
              <a:rPr lang="en-US" altLang="zh-CN" sz="3200" b="1">
                <a:solidFill>
                  <a:schemeClr val="bg1"/>
                </a:solidFill>
                <a:latin typeface="宋体" panose="02010600030101010101" pitchFamily="2" charset="-122"/>
              </a:rPr>
              <a:t>(</a:t>
            </a:r>
            <a:r>
              <a:rPr lang="zh-CN" altLang="en-US" sz="3200" b="1">
                <a:solidFill>
                  <a:schemeClr val="bg1"/>
                </a:solidFill>
                <a:latin typeface="宋体" panose="02010600030101010101" pitchFamily="2" charset="-122"/>
              </a:rPr>
              <a:t>三</a:t>
            </a:r>
            <a:r>
              <a:rPr lang="en-US" altLang="zh-CN" sz="3200" b="1">
                <a:solidFill>
                  <a:schemeClr val="bg1"/>
                </a:solidFill>
                <a:latin typeface="宋体" panose="02010600030101010101" pitchFamily="2" charset="-122"/>
              </a:rPr>
              <a:t>)</a:t>
            </a:r>
            <a:r>
              <a:rPr lang="zh-CN" altLang="en-US" sz="3200" b="1">
                <a:solidFill>
                  <a:schemeClr val="bg1"/>
                </a:solidFill>
                <a:latin typeface="宋体" panose="02010600030101010101" pitchFamily="2" charset="-122"/>
              </a:rPr>
              <a:t>同步</a:t>
            </a:r>
            <a:r>
              <a:rPr lang="zh-CN" altLang="en-US" sz="3200" b="1">
                <a:solidFill>
                  <a:schemeClr val="bg1"/>
                </a:solidFill>
              </a:rPr>
              <a:t> </a:t>
            </a:r>
            <a:r>
              <a:rPr lang="en-US" altLang="zh-CN" sz="3200" b="1" i="1">
                <a:solidFill>
                  <a:schemeClr val="bg1"/>
                </a:solidFill>
              </a:rPr>
              <a:t>JK </a:t>
            </a:r>
            <a:r>
              <a:rPr lang="zh-CN" altLang="en-US" sz="3200" b="1">
                <a:solidFill>
                  <a:schemeClr val="bg1"/>
                </a:solidFill>
                <a:latin typeface="宋体" panose="02010600030101010101" pitchFamily="2" charset="-122"/>
              </a:rPr>
              <a:t>触发器</a:t>
            </a:r>
            <a:endParaRPr lang="zh-CN" altLang="en-US">
              <a:solidFill>
                <a:schemeClr val="bg1"/>
              </a:solidFill>
            </a:endParaRPr>
          </a:p>
        </p:txBody>
      </p:sp>
      <p:sp>
        <p:nvSpPr>
          <p:cNvPr id="224259" name="Rectangle 3"/>
          <p:cNvSpPr>
            <a:spLocks noChangeArrowheads="1"/>
          </p:cNvSpPr>
          <p:nvPr/>
        </p:nvSpPr>
        <p:spPr bwMode="auto">
          <a:xfrm>
            <a:off x="243681" y="200025"/>
            <a:ext cx="5329237" cy="646113"/>
          </a:xfrm>
          <a:prstGeom prst="rect">
            <a:avLst/>
          </a:prstGeom>
          <a:noFill/>
          <a:ln w="9525">
            <a:noFill/>
            <a:miter lim="800000"/>
          </a:ln>
        </p:spPr>
        <p:txBody>
          <a:bodyPr>
            <a:spAutoFit/>
          </a:bodyPr>
          <a:lstStyle/>
          <a:p>
            <a:r>
              <a:rPr lang="en-US" altLang="zh-CN" sz="3200" b="1" dirty="0">
                <a:solidFill>
                  <a:srgbClr val="FF3300"/>
                </a:solidFill>
                <a:ea typeface="楷体_GB2312" pitchFamily="49" charset="-122"/>
              </a:rPr>
              <a:t>JK </a:t>
            </a:r>
            <a:r>
              <a:rPr lang="zh-CN" altLang="en-US" sz="3200" b="1" dirty="0">
                <a:solidFill>
                  <a:srgbClr val="FF3300"/>
                </a:solidFill>
                <a:ea typeface="楷体_GB2312" pitchFamily="49" charset="-122"/>
              </a:rPr>
              <a:t>触发器逻辑符号及功能表</a:t>
            </a:r>
            <a:r>
              <a:rPr lang="zh-CN" altLang="en-US" sz="3600" b="1" dirty="0">
                <a:solidFill>
                  <a:srgbClr val="FF3300"/>
                </a:solidFill>
                <a:ea typeface="楷体_GB2312" pitchFamily="49" charset="-122"/>
              </a:rPr>
              <a:t> </a:t>
            </a:r>
            <a:endParaRPr lang="zh-CN" altLang="en-US" sz="3600" b="1" dirty="0">
              <a:solidFill>
                <a:srgbClr val="FF3300"/>
              </a:solidFill>
              <a:ea typeface="楷体_GB2312" pitchFamily="49" charset="-122"/>
            </a:endParaRPr>
          </a:p>
        </p:txBody>
      </p:sp>
      <p:sp>
        <p:nvSpPr>
          <p:cNvPr id="224260" name="AutoShape 4"/>
          <p:cNvSpPr>
            <a:spLocks noChangeArrowheads="1"/>
          </p:cNvSpPr>
          <p:nvPr/>
        </p:nvSpPr>
        <p:spPr bwMode="auto">
          <a:xfrm>
            <a:off x="906463" y="1535113"/>
            <a:ext cx="3403600" cy="4368800"/>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grpSp>
        <p:nvGrpSpPr>
          <p:cNvPr id="2" name="Group 5"/>
          <p:cNvGrpSpPr/>
          <p:nvPr/>
        </p:nvGrpSpPr>
        <p:grpSpPr bwMode="auto">
          <a:xfrm>
            <a:off x="1446213" y="1568450"/>
            <a:ext cx="2701925" cy="2438400"/>
            <a:chOff x="804" y="997"/>
            <a:chExt cx="1702" cy="1536"/>
          </a:xfrm>
        </p:grpSpPr>
        <p:graphicFrame>
          <p:nvGraphicFramePr>
            <p:cNvPr id="20484" name="Object 6"/>
            <p:cNvGraphicFramePr>
              <a:graphicFrameLocks noChangeAspect="1"/>
            </p:cNvGraphicFramePr>
            <p:nvPr/>
          </p:nvGraphicFramePr>
          <p:xfrm>
            <a:off x="804" y="1191"/>
            <a:ext cx="1416" cy="1314"/>
          </p:xfrm>
          <a:graphic>
            <a:graphicData uri="http://schemas.openxmlformats.org/presentationml/2006/ole">
              <mc:AlternateContent xmlns:mc="http://schemas.openxmlformats.org/markup-compatibility/2006">
                <mc:Choice xmlns:v="urn:schemas-microsoft-com:vml" Requires="v">
                  <p:oleObj spid="_x0000_s20539" name="BMP 图象" r:id="rId1" imgW="2247900" imgH="2085975" progId="Paint.Picture">
                    <p:embed/>
                  </p:oleObj>
                </mc:Choice>
                <mc:Fallback>
                  <p:oleObj name="BMP 图象" r:id="rId1" imgW="2247900" imgH="2085975"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 y="1191"/>
                          <a:ext cx="1416" cy="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8" name="Rectangle 7"/>
            <p:cNvSpPr>
              <a:spLocks noChangeArrowheads="1"/>
            </p:cNvSpPr>
            <p:nvPr/>
          </p:nvSpPr>
          <p:spPr bwMode="auto">
            <a:xfrm>
              <a:off x="1640" y="99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0559" name="Line 8"/>
            <p:cNvSpPr>
              <a:spLocks noChangeShapeType="1"/>
            </p:cNvSpPr>
            <p:nvPr/>
          </p:nvSpPr>
          <p:spPr bwMode="auto">
            <a:xfrm>
              <a:off x="1712" y="1048"/>
              <a:ext cx="128" cy="0"/>
            </a:xfrm>
            <a:prstGeom prst="line">
              <a:avLst/>
            </a:prstGeom>
            <a:noFill/>
            <a:ln w="19050">
              <a:solidFill>
                <a:schemeClr val="tx1"/>
              </a:solidFill>
              <a:round/>
            </a:ln>
          </p:spPr>
          <p:txBody>
            <a:bodyPr>
              <a:spAutoFit/>
            </a:bodyPr>
            <a:lstStyle/>
            <a:p>
              <a:endParaRPr lang="zh-CN" altLang="en-US"/>
            </a:p>
          </p:txBody>
        </p:sp>
        <p:sp>
          <p:nvSpPr>
            <p:cNvPr id="20560" name="Rectangle 9"/>
            <p:cNvSpPr>
              <a:spLocks noChangeArrowheads="1"/>
            </p:cNvSpPr>
            <p:nvPr/>
          </p:nvSpPr>
          <p:spPr bwMode="auto">
            <a:xfrm>
              <a:off x="816" y="99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0561" name="Rectangle 10"/>
            <p:cNvSpPr>
              <a:spLocks noChangeArrowheads="1"/>
            </p:cNvSpPr>
            <p:nvPr/>
          </p:nvSpPr>
          <p:spPr bwMode="auto">
            <a:xfrm>
              <a:off x="905" y="1925"/>
              <a:ext cx="224" cy="291"/>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S</a:t>
              </a:r>
              <a:endParaRPr kumimoji="1" lang="en-US" altLang="zh-CN" sz="2400" b="1">
                <a:solidFill>
                  <a:srgbClr val="FF3300"/>
                </a:solidFill>
                <a:latin typeface="Times New Roman" panose="02020603050405020304" pitchFamily="18" charset="0"/>
              </a:endParaRPr>
            </a:p>
          </p:txBody>
        </p:sp>
        <p:sp>
          <p:nvSpPr>
            <p:cNvPr id="20562" name="Rectangle 11"/>
            <p:cNvSpPr>
              <a:spLocks noChangeArrowheads="1"/>
            </p:cNvSpPr>
            <p:nvPr/>
          </p:nvSpPr>
          <p:spPr bwMode="auto">
            <a:xfrm>
              <a:off x="1497" y="1925"/>
              <a:ext cx="257" cy="291"/>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20563" name="Rectangle 12"/>
            <p:cNvSpPr>
              <a:spLocks noChangeArrowheads="1"/>
            </p:cNvSpPr>
            <p:nvPr/>
          </p:nvSpPr>
          <p:spPr bwMode="auto">
            <a:xfrm>
              <a:off x="1193" y="1925"/>
              <a:ext cx="257" cy="291"/>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C</a:t>
              </a:r>
              <a:endParaRPr kumimoji="1" lang="en-US" altLang="zh-CN" sz="2400" b="1" baseline="-25000">
                <a:latin typeface="Times New Roman" panose="02020603050405020304" pitchFamily="18" charset="0"/>
              </a:endParaRPr>
            </a:p>
          </p:txBody>
        </p:sp>
        <p:sp>
          <p:nvSpPr>
            <p:cNvPr id="20564" name="Rectangle 13"/>
            <p:cNvSpPr>
              <a:spLocks noChangeArrowheads="1"/>
            </p:cNvSpPr>
            <p:nvPr/>
          </p:nvSpPr>
          <p:spPr bwMode="auto">
            <a:xfrm>
              <a:off x="2145" y="2245"/>
              <a:ext cx="361"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CP</a:t>
              </a:r>
              <a:endParaRPr kumimoji="1" lang="en-US" altLang="zh-CN" sz="2400" b="1" i="1" baseline="-25000">
                <a:latin typeface="Times New Roman" panose="02020603050405020304" pitchFamily="18" charset="0"/>
              </a:endParaRPr>
            </a:p>
          </p:txBody>
        </p:sp>
      </p:grpSp>
      <p:sp>
        <p:nvSpPr>
          <p:cNvPr id="224270" name="Rectangle 14" descr="窄竖线"/>
          <p:cNvSpPr>
            <a:spLocks noChangeArrowheads="1"/>
          </p:cNvSpPr>
          <p:nvPr/>
        </p:nvSpPr>
        <p:spPr bwMode="auto">
          <a:xfrm>
            <a:off x="6346825" y="3744913"/>
            <a:ext cx="1130300"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功能表</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grpSp>
        <p:nvGrpSpPr>
          <p:cNvPr id="3" name="Group 15"/>
          <p:cNvGrpSpPr/>
          <p:nvPr/>
        </p:nvGrpSpPr>
        <p:grpSpPr bwMode="auto">
          <a:xfrm>
            <a:off x="1087438" y="2093913"/>
            <a:ext cx="2381250" cy="3767137"/>
            <a:chOff x="578" y="1328"/>
            <a:chExt cx="1500" cy="2373"/>
          </a:xfrm>
        </p:grpSpPr>
        <p:graphicFrame>
          <p:nvGraphicFramePr>
            <p:cNvPr id="20483" name="Object 16"/>
            <p:cNvGraphicFramePr>
              <a:graphicFrameLocks noChangeAspect="1"/>
            </p:cNvGraphicFramePr>
            <p:nvPr/>
          </p:nvGraphicFramePr>
          <p:xfrm>
            <a:off x="578" y="2406"/>
            <a:ext cx="1500" cy="1044"/>
          </p:xfrm>
          <a:graphic>
            <a:graphicData uri="http://schemas.openxmlformats.org/presentationml/2006/ole">
              <mc:AlternateContent xmlns:mc="http://schemas.openxmlformats.org/markup-compatibility/2006">
                <mc:Choice xmlns:v="urn:schemas-microsoft-com:vml" Requires="v">
                  <p:oleObj spid="_x0000_s20540" name="BMP 图象" r:id="rId3" imgW="2381250" imgH="1657350" progId="Paint.Picture">
                    <p:embed/>
                  </p:oleObj>
                </mc:Choice>
                <mc:Fallback>
                  <p:oleObj name="BMP 图象" r:id="rId3" imgW="2381250" imgH="1657350" progId="Paint.Picture">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 y="2406"/>
                          <a:ext cx="1500" cy="1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2" name="Rectangle 17"/>
            <p:cNvSpPr>
              <a:spLocks noChangeArrowheads="1"/>
            </p:cNvSpPr>
            <p:nvPr/>
          </p:nvSpPr>
          <p:spPr bwMode="auto">
            <a:xfrm>
              <a:off x="1041" y="3413"/>
              <a:ext cx="212"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3300"/>
                  </a:solidFill>
                  <a:latin typeface="Times New Roman" panose="02020603050405020304" pitchFamily="18" charset="0"/>
                </a:rPr>
                <a:t>J</a:t>
              </a:r>
              <a:endParaRPr kumimoji="1" lang="en-US" altLang="zh-CN" sz="2400" b="1" i="1" baseline="-25000">
                <a:solidFill>
                  <a:srgbClr val="FF3300"/>
                </a:solidFill>
                <a:latin typeface="Times New Roman" panose="02020603050405020304" pitchFamily="18" charset="0"/>
              </a:endParaRPr>
            </a:p>
          </p:txBody>
        </p:sp>
        <p:sp>
          <p:nvSpPr>
            <p:cNvPr id="20553" name="Rectangle 18"/>
            <p:cNvSpPr>
              <a:spLocks noChangeArrowheads="1"/>
            </p:cNvSpPr>
            <p:nvPr/>
          </p:nvSpPr>
          <p:spPr bwMode="auto">
            <a:xfrm>
              <a:off x="1409" y="3413"/>
              <a:ext cx="244"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3300"/>
                  </a:solidFill>
                  <a:latin typeface="Times New Roman" panose="02020603050405020304" pitchFamily="18" charset="0"/>
                </a:rPr>
                <a:t>K</a:t>
              </a:r>
              <a:endParaRPr kumimoji="1" lang="en-US" altLang="zh-CN" sz="2400" b="1" i="1" baseline="-25000">
                <a:solidFill>
                  <a:srgbClr val="FF3300"/>
                </a:solidFill>
                <a:latin typeface="Times New Roman" panose="02020603050405020304" pitchFamily="18" charset="0"/>
              </a:endParaRPr>
            </a:p>
          </p:txBody>
        </p:sp>
        <p:sp>
          <p:nvSpPr>
            <p:cNvPr id="20554" name="Line 19"/>
            <p:cNvSpPr>
              <a:spLocks noChangeShapeType="1"/>
            </p:cNvSpPr>
            <p:nvPr/>
          </p:nvSpPr>
          <p:spPr bwMode="auto">
            <a:xfrm flipV="1">
              <a:off x="688" y="1328"/>
              <a:ext cx="0" cy="1080"/>
            </a:xfrm>
            <a:prstGeom prst="line">
              <a:avLst/>
            </a:prstGeom>
            <a:noFill/>
            <a:ln w="19050">
              <a:solidFill>
                <a:srgbClr val="FF3300"/>
              </a:solidFill>
              <a:round/>
            </a:ln>
          </p:spPr>
          <p:txBody>
            <a:bodyPr>
              <a:spAutoFit/>
            </a:bodyPr>
            <a:lstStyle/>
            <a:p>
              <a:endParaRPr lang="zh-CN" altLang="en-US"/>
            </a:p>
          </p:txBody>
        </p:sp>
        <p:sp>
          <p:nvSpPr>
            <p:cNvPr id="20555" name="Line 20"/>
            <p:cNvSpPr>
              <a:spLocks noChangeShapeType="1"/>
            </p:cNvSpPr>
            <p:nvPr/>
          </p:nvSpPr>
          <p:spPr bwMode="auto">
            <a:xfrm>
              <a:off x="1048" y="1400"/>
              <a:ext cx="976" cy="0"/>
            </a:xfrm>
            <a:prstGeom prst="line">
              <a:avLst/>
            </a:prstGeom>
            <a:noFill/>
            <a:ln w="19050">
              <a:solidFill>
                <a:srgbClr val="FF3300"/>
              </a:solidFill>
              <a:round/>
            </a:ln>
          </p:spPr>
          <p:txBody>
            <a:bodyPr>
              <a:spAutoFit/>
            </a:bodyPr>
            <a:lstStyle/>
            <a:p>
              <a:endParaRPr lang="zh-CN" altLang="en-US"/>
            </a:p>
          </p:txBody>
        </p:sp>
        <p:sp>
          <p:nvSpPr>
            <p:cNvPr id="20556" name="Line 21"/>
            <p:cNvSpPr>
              <a:spLocks noChangeShapeType="1"/>
            </p:cNvSpPr>
            <p:nvPr/>
          </p:nvSpPr>
          <p:spPr bwMode="auto">
            <a:xfrm>
              <a:off x="680" y="1328"/>
              <a:ext cx="976" cy="0"/>
            </a:xfrm>
            <a:prstGeom prst="line">
              <a:avLst/>
            </a:prstGeom>
            <a:noFill/>
            <a:ln w="19050">
              <a:solidFill>
                <a:srgbClr val="FF3300"/>
              </a:solidFill>
              <a:round/>
            </a:ln>
          </p:spPr>
          <p:txBody>
            <a:bodyPr>
              <a:spAutoFit/>
            </a:bodyPr>
            <a:lstStyle/>
            <a:p>
              <a:endParaRPr lang="zh-CN" altLang="en-US"/>
            </a:p>
          </p:txBody>
        </p:sp>
        <p:sp>
          <p:nvSpPr>
            <p:cNvPr id="20557" name="Line 22"/>
            <p:cNvSpPr>
              <a:spLocks noChangeShapeType="1"/>
            </p:cNvSpPr>
            <p:nvPr/>
          </p:nvSpPr>
          <p:spPr bwMode="auto">
            <a:xfrm flipV="1">
              <a:off x="2016" y="1408"/>
              <a:ext cx="0" cy="1000"/>
            </a:xfrm>
            <a:prstGeom prst="line">
              <a:avLst/>
            </a:prstGeom>
            <a:noFill/>
            <a:ln w="19050">
              <a:solidFill>
                <a:srgbClr val="FF3300"/>
              </a:solidFill>
              <a:round/>
            </a:ln>
          </p:spPr>
          <p:txBody>
            <a:bodyPr>
              <a:spAutoFit/>
            </a:bodyPr>
            <a:lstStyle/>
            <a:p>
              <a:endParaRPr lang="zh-CN" altLang="en-US"/>
            </a:p>
          </p:txBody>
        </p:sp>
      </p:grpSp>
      <p:sp>
        <p:nvSpPr>
          <p:cNvPr id="224279" name="Rectangle 23" descr="窄竖线"/>
          <p:cNvSpPr>
            <a:spLocks noChangeArrowheads="1"/>
          </p:cNvSpPr>
          <p:nvPr/>
        </p:nvSpPr>
        <p:spPr bwMode="auto">
          <a:xfrm>
            <a:off x="1770063" y="1103313"/>
            <a:ext cx="1511300"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电路结构</a:t>
            </a:r>
            <a:endParaRPr kumimoji="1" lang="zh-CN" altLang="en-US" sz="2400" b="1">
              <a:latin typeface="Times New Roman" panose="02020603050405020304" pitchFamily="18" charset="0"/>
            </a:endParaRPr>
          </a:p>
        </p:txBody>
      </p:sp>
      <p:grpSp>
        <p:nvGrpSpPr>
          <p:cNvPr id="4" name="Group 24"/>
          <p:cNvGrpSpPr/>
          <p:nvPr/>
        </p:nvGrpSpPr>
        <p:grpSpPr bwMode="auto">
          <a:xfrm>
            <a:off x="5889625" y="620713"/>
            <a:ext cx="2184400" cy="2952750"/>
            <a:chOff x="3248" y="400"/>
            <a:chExt cx="1376" cy="1860"/>
          </a:xfrm>
        </p:grpSpPr>
        <p:graphicFrame>
          <p:nvGraphicFramePr>
            <p:cNvPr id="20482" name="Object 25"/>
            <p:cNvGraphicFramePr>
              <a:graphicFrameLocks noChangeAspect="1"/>
            </p:cNvGraphicFramePr>
            <p:nvPr/>
          </p:nvGraphicFramePr>
          <p:xfrm>
            <a:off x="3415" y="862"/>
            <a:ext cx="1074" cy="1150"/>
          </p:xfrm>
          <a:graphic>
            <a:graphicData uri="http://schemas.openxmlformats.org/presentationml/2006/ole">
              <mc:AlternateContent xmlns:mc="http://schemas.openxmlformats.org/markup-compatibility/2006">
                <mc:Choice xmlns:v="urn:schemas-microsoft-com:vml" Requires="v">
                  <p:oleObj spid="_x0000_s20541" name="BMP 图象" r:id="rId5" imgW="1704975" imgH="2124075" progId="Paint.Picture">
                    <p:embed/>
                  </p:oleObj>
                </mc:Choice>
                <mc:Fallback>
                  <p:oleObj name="BMP 图象" r:id="rId5" imgW="1704975" imgH="2124075" progId="Paint.Picture">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5" y="862"/>
                          <a:ext cx="1074" cy="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AutoShape 26"/>
            <p:cNvSpPr>
              <a:spLocks noChangeArrowheads="1"/>
            </p:cNvSpPr>
            <p:nvPr/>
          </p:nvSpPr>
          <p:spPr bwMode="auto">
            <a:xfrm>
              <a:off x="3248" y="667"/>
              <a:ext cx="1376" cy="1554"/>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20542" name="Rectangle 27"/>
            <p:cNvSpPr>
              <a:spLocks noChangeArrowheads="1"/>
            </p:cNvSpPr>
            <p:nvPr/>
          </p:nvSpPr>
          <p:spPr bwMode="auto">
            <a:xfrm>
              <a:off x="4232" y="692"/>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0543" name="Line 28"/>
            <p:cNvSpPr>
              <a:spLocks noChangeShapeType="1"/>
            </p:cNvSpPr>
            <p:nvPr/>
          </p:nvSpPr>
          <p:spPr bwMode="auto">
            <a:xfrm>
              <a:off x="4304" y="752"/>
              <a:ext cx="128" cy="0"/>
            </a:xfrm>
            <a:prstGeom prst="line">
              <a:avLst/>
            </a:prstGeom>
            <a:noFill/>
            <a:ln w="19050">
              <a:solidFill>
                <a:schemeClr val="tx1"/>
              </a:solidFill>
              <a:round/>
            </a:ln>
          </p:spPr>
          <p:txBody>
            <a:bodyPr>
              <a:spAutoFit/>
            </a:bodyPr>
            <a:lstStyle/>
            <a:p>
              <a:endParaRPr lang="zh-CN" altLang="en-US"/>
            </a:p>
          </p:txBody>
        </p:sp>
        <p:sp>
          <p:nvSpPr>
            <p:cNvPr id="20544" name="Rectangle 29"/>
            <p:cNvSpPr>
              <a:spLocks noChangeArrowheads="1"/>
            </p:cNvSpPr>
            <p:nvPr/>
          </p:nvSpPr>
          <p:spPr bwMode="auto">
            <a:xfrm>
              <a:off x="3408" y="692"/>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0545" name="Rectangle 30"/>
            <p:cNvSpPr>
              <a:spLocks noChangeArrowheads="1"/>
            </p:cNvSpPr>
            <p:nvPr/>
          </p:nvSpPr>
          <p:spPr bwMode="auto">
            <a:xfrm>
              <a:off x="3489" y="1450"/>
              <a:ext cx="213" cy="291"/>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J</a:t>
              </a:r>
              <a:endParaRPr kumimoji="1" lang="en-US" altLang="zh-CN" sz="2400" b="1">
                <a:solidFill>
                  <a:srgbClr val="FF3300"/>
                </a:solidFill>
                <a:latin typeface="Times New Roman" panose="02020603050405020304" pitchFamily="18" charset="0"/>
              </a:endParaRPr>
            </a:p>
          </p:txBody>
        </p:sp>
        <p:sp>
          <p:nvSpPr>
            <p:cNvPr id="20546" name="Rectangle 31"/>
            <p:cNvSpPr>
              <a:spLocks noChangeArrowheads="1"/>
            </p:cNvSpPr>
            <p:nvPr/>
          </p:nvSpPr>
          <p:spPr bwMode="auto">
            <a:xfrm>
              <a:off x="3529" y="1971"/>
              <a:ext cx="212"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J</a:t>
              </a:r>
              <a:endParaRPr kumimoji="1" lang="en-US" altLang="zh-CN" sz="2400" b="1" i="1" baseline="-25000">
                <a:latin typeface="Times New Roman" panose="02020603050405020304" pitchFamily="18" charset="0"/>
              </a:endParaRPr>
            </a:p>
          </p:txBody>
        </p:sp>
        <p:sp>
          <p:nvSpPr>
            <p:cNvPr id="20547" name="Rectangle 32"/>
            <p:cNvSpPr>
              <a:spLocks noChangeArrowheads="1"/>
            </p:cNvSpPr>
            <p:nvPr/>
          </p:nvSpPr>
          <p:spPr bwMode="auto">
            <a:xfrm>
              <a:off x="3785" y="1450"/>
              <a:ext cx="257" cy="291"/>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C</a:t>
              </a:r>
              <a:endParaRPr kumimoji="1" lang="en-US" altLang="zh-CN" sz="2400" b="1" baseline="-25000">
                <a:solidFill>
                  <a:srgbClr val="0033CC"/>
                </a:solidFill>
                <a:latin typeface="Times New Roman" panose="02020603050405020304" pitchFamily="18" charset="0"/>
              </a:endParaRPr>
            </a:p>
          </p:txBody>
        </p:sp>
        <p:sp>
          <p:nvSpPr>
            <p:cNvPr id="20548" name="Rectangle 33"/>
            <p:cNvSpPr>
              <a:spLocks noChangeArrowheads="1"/>
            </p:cNvSpPr>
            <p:nvPr/>
          </p:nvSpPr>
          <p:spPr bwMode="auto">
            <a:xfrm>
              <a:off x="3761" y="1971"/>
              <a:ext cx="361"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CP</a:t>
              </a:r>
              <a:endParaRPr kumimoji="1" lang="en-US" altLang="zh-CN" sz="2400" b="1" i="1" baseline="-25000">
                <a:latin typeface="Times New Roman" panose="02020603050405020304" pitchFamily="18" charset="0"/>
              </a:endParaRPr>
            </a:p>
          </p:txBody>
        </p:sp>
        <p:sp>
          <p:nvSpPr>
            <p:cNvPr id="20549" name="Rectangle 34"/>
            <p:cNvSpPr>
              <a:spLocks noChangeArrowheads="1"/>
            </p:cNvSpPr>
            <p:nvPr/>
          </p:nvSpPr>
          <p:spPr bwMode="auto">
            <a:xfrm>
              <a:off x="4131" y="1450"/>
              <a:ext cx="267" cy="291"/>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K</a:t>
              </a:r>
              <a:endParaRPr kumimoji="1" lang="en-US" altLang="zh-CN" sz="2400" b="1">
                <a:solidFill>
                  <a:srgbClr val="FF3300"/>
                </a:solidFill>
                <a:latin typeface="Times New Roman" panose="02020603050405020304" pitchFamily="18" charset="0"/>
              </a:endParaRPr>
            </a:p>
          </p:txBody>
        </p:sp>
        <p:sp>
          <p:nvSpPr>
            <p:cNvPr id="20550" name="Rectangle 35"/>
            <p:cNvSpPr>
              <a:spLocks noChangeArrowheads="1"/>
            </p:cNvSpPr>
            <p:nvPr/>
          </p:nvSpPr>
          <p:spPr bwMode="auto">
            <a:xfrm>
              <a:off x="4153" y="1972"/>
              <a:ext cx="244"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K</a:t>
              </a:r>
              <a:endParaRPr kumimoji="1" lang="en-US" altLang="zh-CN" sz="2400" b="1" i="1" baseline="-25000">
                <a:latin typeface="Times New Roman" panose="02020603050405020304" pitchFamily="18" charset="0"/>
              </a:endParaRPr>
            </a:p>
          </p:txBody>
        </p:sp>
        <p:sp>
          <p:nvSpPr>
            <p:cNvPr id="20551" name="Rectangle 36" descr="窄竖线"/>
            <p:cNvSpPr>
              <a:spLocks noChangeArrowheads="1"/>
            </p:cNvSpPr>
            <p:nvPr/>
          </p:nvSpPr>
          <p:spPr bwMode="auto">
            <a:xfrm>
              <a:off x="3536" y="400"/>
              <a:ext cx="814" cy="230"/>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r>
                <a:rPr kumimoji="1" lang="zh-CN" altLang="en-US" sz="2400" b="1">
                  <a:latin typeface="Times New Roman" panose="02020603050405020304" pitchFamily="18" charset="0"/>
                </a:rPr>
                <a:t>逻辑符号</a:t>
              </a:r>
              <a:endParaRPr kumimoji="1" lang="zh-CN" altLang="en-US" sz="2400" b="1">
                <a:latin typeface="Times New Roman" panose="02020603050405020304" pitchFamily="18" charset="0"/>
              </a:endParaRPr>
            </a:p>
          </p:txBody>
        </p:sp>
      </p:grpSp>
      <p:grpSp>
        <p:nvGrpSpPr>
          <p:cNvPr id="6" name="Group 37"/>
          <p:cNvGrpSpPr/>
          <p:nvPr/>
        </p:nvGrpSpPr>
        <p:grpSpPr bwMode="auto">
          <a:xfrm>
            <a:off x="5407025" y="4144963"/>
            <a:ext cx="2971800" cy="2190750"/>
            <a:chOff x="2680" y="2852"/>
            <a:chExt cx="1872" cy="1380"/>
          </a:xfrm>
        </p:grpSpPr>
        <p:sp>
          <p:nvSpPr>
            <p:cNvPr id="20526" name="Rectangle 38"/>
            <p:cNvSpPr>
              <a:spLocks noChangeArrowheads="1"/>
            </p:cNvSpPr>
            <p:nvPr/>
          </p:nvSpPr>
          <p:spPr bwMode="auto">
            <a:xfrm>
              <a:off x="2680" y="3418"/>
              <a:ext cx="336" cy="230"/>
            </a:xfrm>
            <a:prstGeom prst="rect">
              <a:avLst/>
            </a:prstGeom>
            <a:noFill/>
            <a:ln w="9525">
              <a:noFill/>
              <a:miter lim="800000"/>
            </a:ln>
          </p:spPr>
          <p:txBody>
            <a:bodyPr lIns="0" tIns="0" rIns="0" bIns="0" anchorCtr="1"/>
            <a:lstStyle/>
            <a:p>
              <a:pPr algn="ctr"/>
              <a:endParaRPr kumimoji="1" lang="en-US" altLang="zh-CN" sz="2400" b="1">
                <a:latin typeface="Times New Roman" panose="02020603050405020304" pitchFamily="18" charset="0"/>
              </a:endParaRPr>
            </a:p>
          </p:txBody>
        </p:sp>
        <p:sp>
          <p:nvSpPr>
            <p:cNvPr id="20527" name="Rectangle 39"/>
            <p:cNvSpPr>
              <a:spLocks noChangeArrowheads="1"/>
            </p:cNvSpPr>
            <p:nvPr/>
          </p:nvSpPr>
          <p:spPr bwMode="auto">
            <a:xfrm>
              <a:off x="4000" y="2852"/>
              <a:ext cx="552" cy="230"/>
            </a:xfrm>
            <a:prstGeom prst="rect">
              <a:avLst/>
            </a:prstGeom>
            <a:noFill/>
            <a:ln w="9525">
              <a:noFill/>
              <a:miter lim="800000"/>
            </a:ln>
          </p:spPr>
          <p:txBody>
            <a:bodyPr lIns="0" tIns="0" rIns="0" bIns="0" anchorCtr="1"/>
            <a:lstStyle/>
            <a:p>
              <a:pPr algn="ctr"/>
              <a:r>
                <a:rPr kumimoji="1" lang="zh-CN" altLang="en-US" sz="2400" b="1">
                  <a:latin typeface="Times New Roman" panose="02020603050405020304" pitchFamily="18" charset="0"/>
                </a:rPr>
                <a:t>说明</a:t>
              </a:r>
              <a:endParaRPr kumimoji="1" lang="zh-CN" altLang="en-US" sz="2400" b="1">
                <a:latin typeface="Times New Roman" panose="02020603050405020304" pitchFamily="18" charset="0"/>
              </a:endParaRPr>
            </a:p>
          </p:txBody>
        </p:sp>
        <p:sp>
          <p:nvSpPr>
            <p:cNvPr id="20528" name="Rectangle 40"/>
            <p:cNvSpPr>
              <a:spLocks noChangeArrowheads="1"/>
            </p:cNvSpPr>
            <p:nvPr/>
          </p:nvSpPr>
          <p:spPr bwMode="auto">
            <a:xfrm>
              <a:off x="3616" y="2852"/>
              <a:ext cx="384" cy="230"/>
            </a:xfrm>
            <a:prstGeom prst="rect">
              <a:avLst/>
            </a:prstGeom>
            <a:noFill/>
            <a:ln w="9525">
              <a:noFill/>
              <a:miter lim="800000"/>
            </a:ln>
          </p:spPr>
          <p:txBody>
            <a:bodyPr lIns="0" tIns="0" rIns="0" bIns="0" anchorCtr="1"/>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20529" name="Rectangle 41"/>
            <p:cNvSpPr>
              <a:spLocks noChangeArrowheads="1"/>
            </p:cNvSpPr>
            <p:nvPr/>
          </p:nvSpPr>
          <p:spPr bwMode="auto">
            <a:xfrm>
              <a:off x="3312" y="2852"/>
              <a:ext cx="304" cy="230"/>
            </a:xfrm>
            <a:prstGeom prst="rect">
              <a:avLst/>
            </a:prstGeom>
            <a:noFill/>
            <a:ln w="9525">
              <a:noFill/>
              <a:miter lim="800000"/>
            </a:ln>
          </p:spPr>
          <p:txBody>
            <a:bodyPr lIns="0" tIns="0" rIns="0" bIns="0" anchorCtr="1"/>
            <a:lstStyle/>
            <a:p>
              <a:pPr algn="ctr"/>
              <a:r>
                <a:rPr kumimoji="1" lang="en-US" altLang="zh-CN" sz="2400" b="1" i="1">
                  <a:latin typeface="Times New Roman" panose="02020603050405020304" pitchFamily="18" charset="0"/>
                </a:rPr>
                <a:t>K</a:t>
              </a:r>
              <a:endParaRPr kumimoji="1" lang="en-US" altLang="zh-CN" sz="2400" b="1" i="1">
                <a:latin typeface="Times New Roman" panose="02020603050405020304" pitchFamily="18" charset="0"/>
              </a:endParaRPr>
            </a:p>
          </p:txBody>
        </p:sp>
        <p:sp>
          <p:nvSpPr>
            <p:cNvPr id="20530" name="Rectangle 42"/>
            <p:cNvSpPr>
              <a:spLocks noChangeArrowheads="1"/>
            </p:cNvSpPr>
            <p:nvPr/>
          </p:nvSpPr>
          <p:spPr bwMode="auto">
            <a:xfrm>
              <a:off x="3016" y="2852"/>
              <a:ext cx="296" cy="230"/>
            </a:xfrm>
            <a:prstGeom prst="rect">
              <a:avLst/>
            </a:prstGeom>
            <a:noFill/>
            <a:ln w="9525">
              <a:noFill/>
              <a:miter lim="800000"/>
            </a:ln>
          </p:spPr>
          <p:txBody>
            <a:bodyPr lIns="0" tIns="0" rIns="0" bIns="0" anchorCtr="1"/>
            <a:lstStyle/>
            <a:p>
              <a:pPr algn="ctr"/>
              <a:r>
                <a:rPr kumimoji="1" lang="en-US" altLang="zh-CN" sz="2400" b="1" i="1">
                  <a:latin typeface="Times New Roman" panose="02020603050405020304" pitchFamily="18" charset="0"/>
                </a:rPr>
                <a:t>J</a:t>
              </a:r>
              <a:endParaRPr kumimoji="1" lang="en-US" altLang="zh-CN" sz="2400" b="1" i="1">
                <a:latin typeface="Times New Roman" panose="02020603050405020304" pitchFamily="18" charset="0"/>
              </a:endParaRPr>
            </a:p>
          </p:txBody>
        </p:sp>
        <p:sp>
          <p:nvSpPr>
            <p:cNvPr id="20531" name="Rectangle 43"/>
            <p:cNvSpPr>
              <a:spLocks noChangeArrowheads="1"/>
            </p:cNvSpPr>
            <p:nvPr/>
          </p:nvSpPr>
          <p:spPr bwMode="auto">
            <a:xfrm>
              <a:off x="2680" y="2852"/>
              <a:ext cx="336" cy="230"/>
            </a:xfrm>
            <a:prstGeom prst="rect">
              <a:avLst/>
            </a:prstGeom>
            <a:noFill/>
            <a:ln w="9525">
              <a:noFill/>
              <a:miter lim="800000"/>
            </a:ln>
          </p:spPr>
          <p:txBody>
            <a:bodyPr lIns="0" tIns="0" rIns="0" bIns="0" anchorCtr="1"/>
            <a:lstStyle/>
            <a:p>
              <a:pPr algn="ctr"/>
              <a:r>
                <a:rPr kumimoji="1" lang="en-US" altLang="zh-CN" sz="2400" b="1" i="1">
                  <a:latin typeface="Times New Roman" panose="02020603050405020304" pitchFamily="18" charset="0"/>
                </a:rPr>
                <a:t>CP</a:t>
              </a:r>
              <a:endParaRPr kumimoji="1" lang="en-US" altLang="zh-CN" sz="2400" b="1" i="1">
                <a:latin typeface="Times New Roman" panose="02020603050405020304" pitchFamily="18" charset="0"/>
              </a:endParaRPr>
            </a:p>
          </p:txBody>
        </p:sp>
        <p:sp>
          <p:nvSpPr>
            <p:cNvPr id="20532" name="Line 44"/>
            <p:cNvSpPr>
              <a:spLocks noChangeShapeType="1"/>
            </p:cNvSpPr>
            <p:nvPr/>
          </p:nvSpPr>
          <p:spPr bwMode="auto">
            <a:xfrm>
              <a:off x="2680" y="2852"/>
              <a:ext cx="1872" cy="0"/>
            </a:xfrm>
            <a:prstGeom prst="line">
              <a:avLst/>
            </a:prstGeom>
            <a:noFill/>
            <a:ln w="28575" cap="sq">
              <a:solidFill>
                <a:schemeClr val="tx1"/>
              </a:solidFill>
              <a:round/>
            </a:ln>
          </p:spPr>
          <p:txBody>
            <a:bodyPr lIns="0" tIns="0" rIns="0" bIns="0" anchorCtr="1">
              <a:spAutoFit/>
            </a:bodyPr>
            <a:lstStyle/>
            <a:p>
              <a:endParaRPr lang="zh-CN" altLang="en-US"/>
            </a:p>
          </p:txBody>
        </p:sp>
        <p:sp>
          <p:nvSpPr>
            <p:cNvPr id="20533" name="Line 45"/>
            <p:cNvSpPr>
              <a:spLocks noChangeShapeType="1"/>
            </p:cNvSpPr>
            <p:nvPr/>
          </p:nvSpPr>
          <p:spPr bwMode="auto">
            <a:xfrm>
              <a:off x="2680" y="3082"/>
              <a:ext cx="1872" cy="0"/>
            </a:xfrm>
            <a:prstGeom prst="line">
              <a:avLst/>
            </a:prstGeom>
            <a:noFill/>
            <a:ln w="12700">
              <a:solidFill>
                <a:schemeClr val="tx1"/>
              </a:solidFill>
              <a:round/>
            </a:ln>
          </p:spPr>
          <p:txBody>
            <a:bodyPr lIns="0" tIns="0" rIns="0" bIns="0" anchorCtr="1">
              <a:spAutoFit/>
            </a:bodyPr>
            <a:lstStyle/>
            <a:p>
              <a:endParaRPr lang="zh-CN" altLang="en-US"/>
            </a:p>
          </p:txBody>
        </p:sp>
        <p:sp>
          <p:nvSpPr>
            <p:cNvPr id="20534" name="Line 46"/>
            <p:cNvSpPr>
              <a:spLocks noChangeShapeType="1"/>
            </p:cNvSpPr>
            <p:nvPr/>
          </p:nvSpPr>
          <p:spPr bwMode="auto">
            <a:xfrm>
              <a:off x="2680" y="4002"/>
              <a:ext cx="1872" cy="0"/>
            </a:xfrm>
            <a:prstGeom prst="line">
              <a:avLst/>
            </a:prstGeom>
            <a:noFill/>
            <a:ln w="12700">
              <a:solidFill>
                <a:schemeClr val="tx1"/>
              </a:solidFill>
              <a:round/>
            </a:ln>
          </p:spPr>
          <p:txBody>
            <a:bodyPr lIns="0" tIns="0" rIns="0" bIns="0" anchorCtr="1">
              <a:spAutoFit/>
            </a:bodyPr>
            <a:lstStyle/>
            <a:p>
              <a:endParaRPr lang="zh-CN" altLang="en-US"/>
            </a:p>
          </p:txBody>
        </p:sp>
        <p:sp>
          <p:nvSpPr>
            <p:cNvPr id="20535" name="Line 47"/>
            <p:cNvSpPr>
              <a:spLocks noChangeShapeType="1"/>
            </p:cNvSpPr>
            <p:nvPr/>
          </p:nvSpPr>
          <p:spPr bwMode="auto">
            <a:xfrm>
              <a:off x="2680" y="4232"/>
              <a:ext cx="1872" cy="0"/>
            </a:xfrm>
            <a:prstGeom prst="line">
              <a:avLst/>
            </a:prstGeom>
            <a:noFill/>
            <a:ln w="28575" cap="sq">
              <a:solidFill>
                <a:schemeClr val="tx1"/>
              </a:solidFill>
              <a:round/>
            </a:ln>
          </p:spPr>
          <p:txBody>
            <a:bodyPr lIns="0" tIns="0" rIns="0" bIns="0" anchorCtr="1">
              <a:spAutoFit/>
            </a:bodyPr>
            <a:lstStyle/>
            <a:p>
              <a:endParaRPr lang="zh-CN" altLang="en-US"/>
            </a:p>
          </p:txBody>
        </p:sp>
        <p:sp>
          <p:nvSpPr>
            <p:cNvPr id="20536" name="Line 48"/>
            <p:cNvSpPr>
              <a:spLocks noChangeShapeType="1"/>
            </p:cNvSpPr>
            <p:nvPr/>
          </p:nvSpPr>
          <p:spPr bwMode="auto">
            <a:xfrm>
              <a:off x="2680" y="2852"/>
              <a:ext cx="0" cy="1380"/>
            </a:xfrm>
            <a:prstGeom prst="line">
              <a:avLst/>
            </a:prstGeom>
            <a:noFill/>
            <a:ln w="28575" cap="sq">
              <a:solidFill>
                <a:schemeClr val="tx1"/>
              </a:solidFill>
              <a:round/>
            </a:ln>
          </p:spPr>
          <p:txBody>
            <a:bodyPr lIns="0" tIns="0" rIns="0" bIns="0" anchorCtr="1">
              <a:spAutoFit/>
            </a:bodyPr>
            <a:lstStyle/>
            <a:p>
              <a:endParaRPr lang="zh-CN" altLang="en-US"/>
            </a:p>
          </p:txBody>
        </p:sp>
        <p:sp>
          <p:nvSpPr>
            <p:cNvPr id="20537" name="Line 49"/>
            <p:cNvSpPr>
              <a:spLocks noChangeShapeType="1"/>
            </p:cNvSpPr>
            <p:nvPr/>
          </p:nvSpPr>
          <p:spPr bwMode="auto">
            <a:xfrm>
              <a:off x="3016" y="2852"/>
              <a:ext cx="0" cy="1380"/>
            </a:xfrm>
            <a:prstGeom prst="line">
              <a:avLst/>
            </a:prstGeom>
            <a:noFill/>
            <a:ln w="12700">
              <a:solidFill>
                <a:schemeClr val="tx1"/>
              </a:solidFill>
              <a:round/>
            </a:ln>
          </p:spPr>
          <p:txBody>
            <a:bodyPr lIns="0" tIns="0" rIns="0" bIns="0" anchorCtr="1">
              <a:spAutoFit/>
            </a:bodyPr>
            <a:lstStyle/>
            <a:p>
              <a:endParaRPr lang="zh-CN" altLang="en-US"/>
            </a:p>
          </p:txBody>
        </p:sp>
        <p:sp>
          <p:nvSpPr>
            <p:cNvPr id="20538" name="Line 50"/>
            <p:cNvSpPr>
              <a:spLocks noChangeShapeType="1"/>
            </p:cNvSpPr>
            <p:nvPr/>
          </p:nvSpPr>
          <p:spPr bwMode="auto">
            <a:xfrm>
              <a:off x="3616" y="2852"/>
              <a:ext cx="0" cy="1380"/>
            </a:xfrm>
            <a:prstGeom prst="line">
              <a:avLst/>
            </a:prstGeom>
            <a:noFill/>
            <a:ln w="12700">
              <a:solidFill>
                <a:schemeClr val="tx1"/>
              </a:solidFill>
              <a:round/>
            </a:ln>
          </p:spPr>
          <p:txBody>
            <a:bodyPr lIns="0" tIns="0" rIns="0" bIns="0" anchorCtr="1">
              <a:spAutoFit/>
            </a:bodyPr>
            <a:lstStyle/>
            <a:p>
              <a:endParaRPr lang="zh-CN" altLang="en-US"/>
            </a:p>
          </p:txBody>
        </p:sp>
        <p:sp>
          <p:nvSpPr>
            <p:cNvPr id="7" name="Line 51"/>
            <p:cNvSpPr>
              <a:spLocks noChangeShapeType="1"/>
            </p:cNvSpPr>
            <p:nvPr/>
          </p:nvSpPr>
          <p:spPr bwMode="auto">
            <a:xfrm>
              <a:off x="4000" y="2852"/>
              <a:ext cx="0" cy="1380"/>
            </a:xfrm>
            <a:prstGeom prst="line">
              <a:avLst/>
            </a:prstGeom>
            <a:noFill/>
            <a:ln w="12700">
              <a:solidFill>
                <a:schemeClr val="tx1"/>
              </a:solidFill>
              <a:round/>
            </a:ln>
          </p:spPr>
          <p:txBody>
            <a:bodyPr lIns="0" tIns="0" rIns="0" bIns="0" anchorCtr="1">
              <a:spAutoFit/>
            </a:bodyPr>
            <a:lstStyle/>
            <a:p>
              <a:endParaRPr lang="zh-CN" altLang="en-US"/>
            </a:p>
          </p:txBody>
        </p:sp>
        <p:sp>
          <p:nvSpPr>
            <p:cNvPr id="8" name="Line 52"/>
            <p:cNvSpPr>
              <a:spLocks noChangeShapeType="1"/>
            </p:cNvSpPr>
            <p:nvPr/>
          </p:nvSpPr>
          <p:spPr bwMode="auto">
            <a:xfrm>
              <a:off x="4552" y="2852"/>
              <a:ext cx="0" cy="1380"/>
            </a:xfrm>
            <a:prstGeom prst="line">
              <a:avLst/>
            </a:prstGeom>
            <a:noFill/>
            <a:ln w="28575" cap="sq">
              <a:solidFill>
                <a:schemeClr val="tx1"/>
              </a:solidFill>
              <a:round/>
            </a:ln>
          </p:spPr>
          <p:txBody>
            <a:bodyPr lIns="0" tIns="0" rIns="0" bIns="0" anchorCtr="1">
              <a:spAutoFit/>
            </a:bodyPr>
            <a:lstStyle/>
            <a:p>
              <a:endParaRPr lang="zh-CN" altLang="en-US"/>
            </a:p>
          </p:txBody>
        </p:sp>
      </p:grpSp>
      <p:sp>
        <p:nvSpPr>
          <p:cNvPr id="224309" name="AutoShape 53"/>
          <p:cNvSpPr>
            <a:spLocks noChangeArrowheads="1"/>
          </p:cNvSpPr>
          <p:nvPr/>
        </p:nvSpPr>
        <p:spPr bwMode="auto">
          <a:xfrm>
            <a:off x="1038225" y="5176838"/>
            <a:ext cx="3740150" cy="1460500"/>
          </a:xfrm>
          <a:prstGeom prst="wedgeRectCallout">
            <a:avLst>
              <a:gd name="adj1" fmla="val 66681"/>
              <a:gd name="adj2" fmla="val -38042"/>
            </a:avLst>
          </a:prstGeom>
          <a:solidFill>
            <a:srgbClr val="CCCCFF"/>
          </a:solidFill>
          <a:ln w="9525">
            <a:solidFill>
              <a:schemeClr val="accent1"/>
            </a:solidFill>
            <a:miter lim="800000"/>
          </a:ln>
        </p:spPr>
        <p:txBody>
          <a:bodyPr lIns="0" tIns="0" rIns="0" bIns="0"/>
          <a:lstStyle/>
          <a:p>
            <a:r>
              <a:rPr kumimoji="1" lang="zh-CN" altLang="en-US" sz="2400" b="1">
                <a:latin typeface="Times New Roman" panose="02020603050405020304" pitchFamily="18" charset="0"/>
              </a:rPr>
              <a:t>称为 </a:t>
            </a:r>
            <a:r>
              <a:rPr kumimoji="1" lang="en-US" altLang="zh-CN" sz="2400" b="1" i="1">
                <a:latin typeface="Times New Roman" panose="02020603050405020304" pitchFamily="18" charset="0"/>
              </a:rPr>
              <a:t>JK </a:t>
            </a:r>
            <a:r>
              <a:rPr kumimoji="1" lang="zh-CN" altLang="en-US" sz="2400" b="1">
                <a:latin typeface="Times New Roman" panose="02020603050405020304" pitchFamily="18" charset="0"/>
              </a:rPr>
              <a:t>功能，即</a:t>
            </a:r>
            <a:endParaRPr kumimoji="1" lang="zh-CN" altLang="en-US" sz="2400" b="1">
              <a:latin typeface="Times New Roman" panose="02020603050405020304" pitchFamily="18" charset="0"/>
            </a:endParaRPr>
          </a:p>
          <a:p>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JK </a:t>
            </a:r>
            <a:r>
              <a:rPr kumimoji="1" lang="en-US" altLang="zh-CN" sz="2400" b="1">
                <a:latin typeface="Times New Roman" panose="02020603050405020304" pitchFamily="18" charset="0"/>
              </a:rPr>
              <a:t>= 00 </a:t>
            </a:r>
            <a:r>
              <a:rPr kumimoji="1" lang="zh-CN" altLang="en-US" sz="2400" b="1">
                <a:latin typeface="Times New Roman" panose="02020603050405020304" pitchFamily="18" charset="0"/>
              </a:rPr>
              <a:t>时保持；</a:t>
            </a:r>
            <a:endParaRPr kumimoji="1" lang="zh-CN" altLang="en-US" sz="2400" b="1">
              <a:latin typeface="Times New Roman" panose="02020603050405020304" pitchFamily="18" charset="0"/>
            </a:endParaRPr>
          </a:p>
          <a:p>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JK </a:t>
            </a:r>
            <a:r>
              <a:rPr kumimoji="1" lang="en-US" altLang="zh-CN" sz="2400" b="1">
                <a:latin typeface="Times New Roman" panose="02020603050405020304" pitchFamily="18" charset="0"/>
              </a:rPr>
              <a:t>= 11 </a:t>
            </a:r>
            <a:r>
              <a:rPr kumimoji="1" lang="zh-CN" altLang="en-US" sz="2400" b="1">
                <a:latin typeface="Times New Roman" panose="02020603050405020304" pitchFamily="18" charset="0"/>
              </a:rPr>
              <a:t>时翻转；</a:t>
            </a:r>
            <a:endParaRPr kumimoji="1" lang="zh-CN" altLang="en-US" sz="2400" b="1">
              <a:latin typeface="Times New Roman" panose="02020603050405020304" pitchFamily="18" charset="0"/>
            </a:endParaRPr>
          </a:p>
          <a:p>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a:t>
            </a:r>
            <a:r>
              <a:rPr kumimoji="1" lang="en-US" altLang="zh-CN" sz="2400" b="1">
                <a:latin typeface="Times New Roman" panose="02020603050405020304" pitchFamily="18" charset="0"/>
              </a:rPr>
              <a:t> </a:t>
            </a:r>
            <a:r>
              <a:rPr kumimoji="1" lang="en-US" altLang="zh-CN" sz="2400" b="1">
                <a:latin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rPr>
              <a:t>K </a:t>
            </a:r>
            <a:r>
              <a:rPr kumimoji="1" lang="zh-CN" altLang="en-US" sz="2400" b="1">
                <a:latin typeface="Times New Roman" panose="02020603050405020304" pitchFamily="18" charset="0"/>
              </a:rPr>
              <a:t>时 </a:t>
            </a: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zh-CN" altLang="en-US" sz="2400" b="1">
                <a:latin typeface="Times New Roman" panose="02020603050405020304" pitchFamily="18" charset="0"/>
              </a:rPr>
              <a:t>值与 </a:t>
            </a:r>
            <a:r>
              <a:rPr kumimoji="1" lang="en-US" altLang="zh-CN" sz="2400" b="1" i="1">
                <a:latin typeface="Times New Roman" panose="02020603050405020304" pitchFamily="18" charset="0"/>
              </a:rPr>
              <a:t>J </a:t>
            </a:r>
            <a:r>
              <a:rPr kumimoji="1" lang="zh-CN" altLang="en-US" sz="2400" b="1">
                <a:latin typeface="Times New Roman" panose="02020603050405020304" pitchFamily="18" charset="0"/>
              </a:rPr>
              <a:t>相同。</a:t>
            </a:r>
            <a:endParaRPr kumimoji="1" lang="zh-CN" altLang="en-US" sz="2400" b="1">
              <a:latin typeface="Times New Roman" panose="02020603050405020304" pitchFamily="18" charset="0"/>
            </a:endParaRPr>
          </a:p>
        </p:txBody>
      </p:sp>
      <p:sp>
        <p:nvSpPr>
          <p:cNvPr id="224310" name="Rectangle 54"/>
          <p:cNvSpPr>
            <a:spLocks noChangeArrowheads="1"/>
          </p:cNvSpPr>
          <p:nvPr/>
        </p:nvSpPr>
        <p:spPr bwMode="auto">
          <a:xfrm>
            <a:off x="7502525" y="4510088"/>
            <a:ext cx="876300" cy="365125"/>
          </a:xfrm>
          <a:prstGeom prst="rect">
            <a:avLst/>
          </a:prstGeom>
          <a:noFill/>
          <a:ln w="9525">
            <a:noFill/>
            <a:miter lim="800000"/>
          </a:ln>
        </p:spPr>
        <p:txBody>
          <a:bodyPr lIns="0" tIns="0" rIns="0" bIns="0" anchorCtr="1"/>
          <a:lstStyle/>
          <a:p>
            <a:pPr algn="ctr"/>
            <a:r>
              <a:rPr kumimoji="1" lang="zh-CN" altLang="en-US" sz="2400" b="1">
                <a:latin typeface="Times New Roman" panose="02020603050405020304" pitchFamily="18" charset="0"/>
              </a:rPr>
              <a:t>不变</a:t>
            </a:r>
            <a:endParaRPr kumimoji="1" lang="zh-CN" altLang="en-US" sz="2400" b="1">
              <a:latin typeface="Times New Roman" panose="02020603050405020304" pitchFamily="18" charset="0"/>
            </a:endParaRPr>
          </a:p>
        </p:txBody>
      </p:sp>
      <p:sp>
        <p:nvSpPr>
          <p:cNvPr id="224311" name="Rectangle 55"/>
          <p:cNvSpPr>
            <a:spLocks noChangeArrowheads="1"/>
          </p:cNvSpPr>
          <p:nvPr/>
        </p:nvSpPr>
        <p:spPr bwMode="auto">
          <a:xfrm>
            <a:off x="6892925" y="4510088"/>
            <a:ext cx="609600" cy="365125"/>
          </a:xfrm>
          <a:prstGeom prst="rect">
            <a:avLst/>
          </a:prstGeom>
          <a:noFill/>
          <a:ln w="9525">
            <a:noFill/>
            <a:miter lim="800000"/>
          </a:ln>
        </p:spPr>
        <p:txBody>
          <a:bodyPr lIns="0" tIns="0" rIns="0" bIns="0" anchorCtr="1"/>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nvGrpSpPr>
          <p:cNvPr id="9" name="Group 56"/>
          <p:cNvGrpSpPr/>
          <p:nvPr/>
        </p:nvGrpSpPr>
        <p:grpSpPr bwMode="auto">
          <a:xfrm>
            <a:off x="5940425" y="4510088"/>
            <a:ext cx="952500" cy="365125"/>
            <a:chOff x="3016" y="3082"/>
            <a:chExt cx="600" cy="230"/>
          </a:xfrm>
        </p:grpSpPr>
        <p:sp>
          <p:nvSpPr>
            <p:cNvPr id="20524" name="Rectangle 57"/>
            <p:cNvSpPr>
              <a:spLocks noChangeArrowheads="1"/>
            </p:cNvSpPr>
            <p:nvPr/>
          </p:nvSpPr>
          <p:spPr bwMode="auto">
            <a:xfrm>
              <a:off x="3312" y="3082"/>
              <a:ext cx="304"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0525" name="Rectangle 58"/>
            <p:cNvSpPr>
              <a:spLocks noChangeArrowheads="1"/>
            </p:cNvSpPr>
            <p:nvPr/>
          </p:nvSpPr>
          <p:spPr bwMode="auto">
            <a:xfrm>
              <a:off x="3016" y="3082"/>
              <a:ext cx="296"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224315" name="Rectangle 59"/>
          <p:cNvSpPr>
            <a:spLocks noChangeArrowheads="1"/>
          </p:cNvSpPr>
          <p:nvPr/>
        </p:nvSpPr>
        <p:spPr bwMode="auto">
          <a:xfrm>
            <a:off x="7502525" y="4875213"/>
            <a:ext cx="876300" cy="365125"/>
          </a:xfrm>
          <a:prstGeom prst="rect">
            <a:avLst/>
          </a:prstGeom>
          <a:noFill/>
          <a:ln w="9525">
            <a:noFill/>
            <a:miter lim="800000"/>
          </a:ln>
        </p:spPr>
        <p:txBody>
          <a:bodyPr lIns="0" tIns="0" rIns="0" bIns="0" anchorCtr="1"/>
          <a:lstStyle/>
          <a:p>
            <a:pPr algn="ctr"/>
            <a:r>
              <a:rPr kumimoji="1" lang="zh-CN" altLang="en-US" sz="2400" b="1">
                <a:latin typeface="Times New Roman" panose="02020603050405020304" pitchFamily="18" charset="0"/>
              </a:rPr>
              <a:t>置 </a:t>
            </a: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224316" name="Rectangle 60"/>
          <p:cNvSpPr>
            <a:spLocks noChangeArrowheads="1"/>
          </p:cNvSpPr>
          <p:nvPr/>
        </p:nvSpPr>
        <p:spPr bwMode="auto">
          <a:xfrm>
            <a:off x="6892925" y="4875213"/>
            <a:ext cx="609600" cy="365125"/>
          </a:xfrm>
          <a:prstGeom prst="rect">
            <a:avLst/>
          </a:prstGeom>
          <a:noFill/>
          <a:ln w="9525">
            <a:noFill/>
            <a:miter lim="800000"/>
          </a:ln>
        </p:spPr>
        <p:txBody>
          <a:bodyPr lIns="0" tIns="0" rIns="0" bIns="0" anchorCtr="1"/>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nvGrpSpPr>
          <p:cNvPr id="10" name="Group 61"/>
          <p:cNvGrpSpPr/>
          <p:nvPr/>
        </p:nvGrpSpPr>
        <p:grpSpPr bwMode="auto">
          <a:xfrm>
            <a:off x="5940425" y="4875213"/>
            <a:ext cx="952500" cy="365125"/>
            <a:chOff x="3016" y="3312"/>
            <a:chExt cx="600" cy="230"/>
          </a:xfrm>
        </p:grpSpPr>
        <p:sp>
          <p:nvSpPr>
            <p:cNvPr id="20522" name="Rectangle 62"/>
            <p:cNvSpPr>
              <a:spLocks noChangeArrowheads="1"/>
            </p:cNvSpPr>
            <p:nvPr/>
          </p:nvSpPr>
          <p:spPr bwMode="auto">
            <a:xfrm>
              <a:off x="3312" y="3312"/>
              <a:ext cx="304"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0523" name="Rectangle 63"/>
            <p:cNvSpPr>
              <a:spLocks noChangeArrowheads="1"/>
            </p:cNvSpPr>
            <p:nvPr/>
          </p:nvSpPr>
          <p:spPr bwMode="auto">
            <a:xfrm>
              <a:off x="3016" y="3312"/>
              <a:ext cx="296" cy="230"/>
            </a:xfrm>
            <a:prstGeom prst="rect">
              <a:avLst/>
            </a:prstGeom>
            <a:noFill/>
            <a:ln w="9525">
              <a:noFill/>
              <a:miter lim="800000"/>
            </a:ln>
          </p:spPr>
          <p:txBody>
            <a:bodyPr lIns="0" tIns="0" rIns="0" bIns="0" anchorCtr="1"/>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224320" name="Rectangle 64"/>
          <p:cNvSpPr>
            <a:spLocks noChangeArrowheads="1"/>
          </p:cNvSpPr>
          <p:nvPr/>
        </p:nvSpPr>
        <p:spPr bwMode="auto">
          <a:xfrm>
            <a:off x="7502525" y="5605463"/>
            <a:ext cx="876300" cy="365125"/>
          </a:xfrm>
          <a:prstGeom prst="rect">
            <a:avLst/>
          </a:prstGeom>
          <a:noFill/>
          <a:ln w="9525">
            <a:noFill/>
            <a:miter lim="800000"/>
          </a:ln>
        </p:spPr>
        <p:txBody>
          <a:bodyPr lIns="0" tIns="0" rIns="0" bIns="0" anchorCtr="1"/>
          <a:lstStyle/>
          <a:p>
            <a:pPr algn="ctr"/>
            <a:r>
              <a:rPr kumimoji="1" lang="zh-CN" altLang="en-US" sz="2400" b="1">
                <a:latin typeface="Times New Roman" panose="02020603050405020304" pitchFamily="18" charset="0"/>
              </a:rPr>
              <a:t>翻转</a:t>
            </a:r>
            <a:endParaRPr kumimoji="1" lang="zh-CN" altLang="en-US" sz="2400" b="1">
              <a:latin typeface="Times New Roman" panose="02020603050405020304" pitchFamily="18" charset="0"/>
            </a:endParaRPr>
          </a:p>
        </p:txBody>
      </p:sp>
      <p:grpSp>
        <p:nvGrpSpPr>
          <p:cNvPr id="11" name="Group 65"/>
          <p:cNvGrpSpPr/>
          <p:nvPr/>
        </p:nvGrpSpPr>
        <p:grpSpPr bwMode="auto">
          <a:xfrm>
            <a:off x="5940425" y="5605463"/>
            <a:ext cx="952500" cy="365125"/>
            <a:chOff x="3016" y="3772"/>
            <a:chExt cx="600" cy="230"/>
          </a:xfrm>
        </p:grpSpPr>
        <p:sp>
          <p:nvSpPr>
            <p:cNvPr id="20520" name="Rectangle 66"/>
            <p:cNvSpPr>
              <a:spLocks noChangeArrowheads="1"/>
            </p:cNvSpPr>
            <p:nvPr/>
          </p:nvSpPr>
          <p:spPr bwMode="auto">
            <a:xfrm>
              <a:off x="3312" y="3772"/>
              <a:ext cx="304"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0521" name="Rectangle 67"/>
            <p:cNvSpPr>
              <a:spLocks noChangeArrowheads="1"/>
            </p:cNvSpPr>
            <p:nvPr/>
          </p:nvSpPr>
          <p:spPr bwMode="auto">
            <a:xfrm>
              <a:off x="3016" y="3772"/>
              <a:ext cx="296"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224324" name="Rectangle 68"/>
          <p:cNvSpPr>
            <a:spLocks noChangeArrowheads="1"/>
          </p:cNvSpPr>
          <p:nvPr/>
        </p:nvSpPr>
        <p:spPr bwMode="auto">
          <a:xfrm>
            <a:off x="7502525" y="5240338"/>
            <a:ext cx="876300" cy="365125"/>
          </a:xfrm>
          <a:prstGeom prst="rect">
            <a:avLst/>
          </a:prstGeom>
          <a:noFill/>
          <a:ln w="9525">
            <a:noFill/>
            <a:miter lim="800000"/>
          </a:ln>
        </p:spPr>
        <p:txBody>
          <a:bodyPr lIns="0" tIns="0" rIns="0" bIns="0" anchorCtr="1"/>
          <a:lstStyle/>
          <a:p>
            <a:pPr algn="ctr"/>
            <a:r>
              <a:rPr kumimoji="1" lang="zh-CN" altLang="en-US" sz="2400" b="1">
                <a:latin typeface="Times New Roman" panose="02020603050405020304" pitchFamily="18" charset="0"/>
              </a:rPr>
              <a:t>置 </a:t>
            </a: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sp>
        <p:nvSpPr>
          <p:cNvPr id="224325" name="Rectangle 69"/>
          <p:cNvSpPr>
            <a:spLocks noChangeArrowheads="1"/>
          </p:cNvSpPr>
          <p:nvPr/>
        </p:nvSpPr>
        <p:spPr bwMode="auto">
          <a:xfrm>
            <a:off x="6892925" y="5240338"/>
            <a:ext cx="609600" cy="365125"/>
          </a:xfrm>
          <a:prstGeom prst="rect">
            <a:avLst/>
          </a:prstGeom>
          <a:noFill/>
          <a:ln w="9525">
            <a:noFill/>
            <a:miter lim="800000"/>
          </a:ln>
        </p:spPr>
        <p:txBody>
          <a:bodyPr lIns="0" tIns="0" rIns="0" bIns="0" anchorCtr="1"/>
          <a:lstStyle/>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grpSp>
        <p:nvGrpSpPr>
          <p:cNvPr id="12" name="Group 70"/>
          <p:cNvGrpSpPr/>
          <p:nvPr/>
        </p:nvGrpSpPr>
        <p:grpSpPr bwMode="auto">
          <a:xfrm>
            <a:off x="5940425" y="5240338"/>
            <a:ext cx="952500" cy="365125"/>
            <a:chOff x="3016" y="3542"/>
            <a:chExt cx="600" cy="230"/>
          </a:xfrm>
        </p:grpSpPr>
        <p:sp>
          <p:nvSpPr>
            <p:cNvPr id="20518" name="Rectangle 71"/>
            <p:cNvSpPr>
              <a:spLocks noChangeArrowheads="1"/>
            </p:cNvSpPr>
            <p:nvPr/>
          </p:nvSpPr>
          <p:spPr bwMode="auto">
            <a:xfrm>
              <a:off x="3312" y="3542"/>
              <a:ext cx="304"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0519" name="Rectangle 72"/>
            <p:cNvSpPr>
              <a:spLocks noChangeArrowheads="1"/>
            </p:cNvSpPr>
            <p:nvPr/>
          </p:nvSpPr>
          <p:spPr bwMode="auto">
            <a:xfrm>
              <a:off x="3016" y="3542"/>
              <a:ext cx="296" cy="230"/>
            </a:xfrm>
            <a:prstGeom prst="rect">
              <a:avLst/>
            </a:prstGeom>
            <a:noFill/>
            <a:ln w="9525">
              <a:noFill/>
              <a:miter lim="800000"/>
            </a:ln>
          </p:spPr>
          <p:txBody>
            <a:bodyPr lIns="0" tIns="0" rIns="0" bIns="0" anchorCtr="1"/>
            <a:lstStyle/>
            <a:p>
              <a:pPr algn="ctr"/>
              <a:r>
                <a:rPr kumimoji="1" lang="en-US" altLang="zh-CN" sz="2400" b="1">
                  <a:solidFill>
                    <a:srgbClr val="00CC00"/>
                  </a:solidFill>
                  <a:latin typeface="Times New Roman" panose="02020603050405020304" pitchFamily="18" charset="0"/>
                </a:rPr>
                <a:t>1</a:t>
              </a:r>
              <a:endParaRPr kumimoji="1" lang="en-US" altLang="zh-CN" sz="2400" b="1">
                <a:solidFill>
                  <a:srgbClr val="00CC00"/>
                </a:solidFill>
                <a:latin typeface="Times New Roman" panose="02020603050405020304" pitchFamily="18" charset="0"/>
              </a:endParaRPr>
            </a:p>
          </p:txBody>
        </p:sp>
      </p:grpSp>
      <p:grpSp>
        <p:nvGrpSpPr>
          <p:cNvPr id="13" name="Group 73"/>
          <p:cNvGrpSpPr/>
          <p:nvPr/>
        </p:nvGrpSpPr>
        <p:grpSpPr bwMode="auto">
          <a:xfrm>
            <a:off x="6892925" y="5970588"/>
            <a:ext cx="1485900" cy="365125"/>
            <a:chOff x="3616" y="4002"/>
            <a:chExt cx="936" cy="230"/>
          </a:xfrm>
        </p:grpSpPr>
        <p:sp>
          <p:nvSpPr>
            <p:cNvPr id="20516" name="Rectangle 74"/>
            <p:cNvSpPr>
              <a:spLocks noChangeArrowheads="1"/>
            </p:cNvSpPr>
            <p:nvPr/>
          </p:nvSpPr>
          <p:spPr bwMode="auto">
            <a:xfrm>
              <a:off x="4000" y="4002"/>
              <a:ext cx="552" cy="230"/>
            </a:xfrm>
            <a:prstGeom prst="rect">
              <a:avLst/>
            </a:prstGeom>
            <a:noFill/>
            <a:ln w="9525">
              <a:noFill/>
              <a:miter lim="800000"/>
            </a:ln>
          </p:spPr>
          <p:txBody>
            <a:bodyPr lIns="0" tIns="0" rIns="0" bIns="0" anchorCtr="1"/>
            <a:lstStyle/>
            <a:p>
              <a:pPr algn="ctr"/>
              <a:r>
                <a:rPr kumimoji="1" lang="zh-CN" altLang="en-US" sz="2400" b="1">
                  <a:latin typeface="Times New Roman" panose="02020603050405020304" pitchFamily="18" charset="0"/>
                </a:rPr>
                <a:t>不变</a:t>
              </a:r>
              <a:endParaRPr kumimoji="1" lang="zh-CN" altLang="en-US" sz="2400" b="1">
                <a:latin typeface="Times New Roman" panose="02020603050405020304" pitchFamily="18" charset="0"/>
              </a:endParaRPr>
            </a:p>
          </p:txBody>
        </p:sp>
        <p:sp>
          <p:nvSpPr>
            <p:cNvPr id="20517" name="Rectangle 75"/>
            <p:cNvSpPr>
              <a:spLocks noChangeArrowheads="1"/>
            </p:cNvSpPr>
            <p:nvPr/>
          </p:nvSpPr>
          <p:spPr bwMode="auto">
            <a:xfrm>
              <a:off x="3616" y="4002"/>
              <a:ext cx="384" cy="230"/>
            </a:xfrm>
            <a:prstGeom prst="rect">
              <a:avLst/>
            </a:prstGeom>
            <a:noFill/>
            <a:ln w="9525">
              <a:noFill/>
              <a:miter lim="800000"/>
            </a:ln>
          </p:spPr>
          <p:txBody>
            <a:bodyPr lIns="0" tIns="0" rIns="0" bIns="0" anchorCtr="1"/>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grpSp>
        <p:nvGrpSpPr>
          <p:cNvPr id="14" name="Group 76"/>
          <p:cNvGrpSpPr/>
          <p:nvPr/>
        </p:nvGrpSpPr>
        <p:grpSpPr bwMode="auto">
          <a:xfrm>
            <a:off x="5940425" y="5970588"/>
            <a:ext cx="952500" cy="365125"/>
            <a:chOff x="3016" y="4002"/>
            <a:chExt cx="600" cy="230"/>
          </a:xfrm>
        </p:grpSpPr>
        <p:sp>
          <p:nvSpPr>
            <p:cNvPr id="20514" name="Rectangle 77"/>
            <p:cNvSpPr>
              <a:spLocks noChangeArrowheads="1"/>
            </p:cNvSpPr>
            <p:nvPr/>
          </p:nvSpPr>
          <p:spPr bwMode="auto">
            <a:xfrm>
              <a:off x="3312" y="4002"/>
              <a:ext cx="304"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20515" name="Rectangle 78"/>
            <p:cNvSpPr>
              <a:spLocks noChangeArrowheads="1"/>
            </p:cNvSpPr>
            <p:nvPr/>
          </p:nvSpPr>
          <p:spPr bwMode="auto">
            <a:xfrm>
              <a:off x="3016" y="4002"/>
              <a:ext cx="296" cy="230"/>
            </a:xfrm>
            <a:prstGeom prst="rect">
              <a:avLst/>
            </a:prstGeom>
            <a:noFill/>
            <a:ln w="9525">
              <a:noFill/>
              <a:miter lim="800000"/>
            </a:ln>
          </p:spPr>
          <p:txBody>
            <a:bodyPr lIns="0" tIns="0" rIns="0" bIns="0" anchorCtr="1"/>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grpSp>
      <p:sp>
        <p:nvSpPr>
          <p:cNvPr id="224335" name="Rectangle 79"/>
          <p:cNvSpPr>
            <a:spLocks noChangeArrowheads="1"/>
          </p:cNvSpPr>
          <p:nvPr/>
        </p:nvSpPr>
        <p:spPr bwMode="auto">
          <a:xfrm>
            <a:off x="5407025" y="5970588"/>
            <a:ext cx="533400" cy="365125"/>
          </a:xfrm>
          <a:prstGeom prst="rect">
            <a:avLst/>
          </a:prstGeom>
          <a:noFill/>
          <a:ln w="9525">
            <a:noFill/>
            <a:miter lim="800000"/>
          </a:ln>
        </p:spPr>
        <p:txBody>
          <a:bodyPr lIns="0" tIns="0" rIns="0" bIns="0" anchorCtr="1"/>
          <a:lstStyle/>
          <a:p>
            <a:pPr algn="ctr"/>
            <a:r>
              <a:rPr kumimoji="1" lang="zh-CN" altLang="en-US" sz="2000" b="1">
                <a:latin typeface="Times New Roman" panose="02020603050405020304" pitchFamily="18" charset="0"/>
              </a:rPr>
              <a:t>其它</a:t>
            </a:r>
            <a:endParaRPr kumimoji="1" lang="en-US" altLang="zh-CN" sz="2000" b="1">
              <a:latin typeface="Times New Roman" panose="02020603050405020304" pitchFamily="18" charset="0"/>
            </a:endParaRPr>
          </a:p>
        </p:txBody>
      </p:sp>
      <p:grpSp>
        <p:nvGrpSpPr>
          <p:cNvPr id="15" name="Group 80"/>
          <p:cNvGrpSpPr/>
          <p:nvPr/>
        </p:nvGrpSpPr>
        <p:grpSpPr bwMode="auto">
          <a:xfrm>
            <a:off x="6892925" y="5605463"/>
            <a:ext cx="609600" cy="365125"/>
            <a:chOff x="3616" y="3772"/>
            <a:chExt cx="384" cy="230"/>
          </a:xfrm>
        </p:grpSpPr>
        <p:sp>
          <p:nvSpPr>
            <p:cNvPr id="20512" name="Line 81"/>
            <p:cNvSpPr>
              <a:spLocks noChangeShapeType="1"/>
            </p:cNvSpPr>
            <p:nvPr/>
          </p:nvSpPr>
          <p:spPr bwMode="auto">
            <a:xfrm>
              <a:off x="3712" y="3792"/>
              <a:ext cx="152" cy="0"/>
            </a:xfrm>
            <a:prstGeom prst="line">
              <a:avLst/>
            </a:prstGeom>
            <a:noFill/>
            <a:ln w="19050">
              <a:solidFill>
                <a:schemeClr val="tx1"/>
              </a:solidFill>
              <a:round/>
            </a:ln>
          </p:spPr>
          <p:txBody>
            <a:bodyPr>
              <a:spAutoFit/>
            </a:bodyPr>
            <a:lstStyle/>
            <a:p>
              <a:endParaRPr lang="zh-CN" altLang="en-US"/>
            </a:p>
          </p:txBody>
        </p:sp>
        <p:sp>
          <p:nvSpPr>
            <p:cNvPr id="20513" name="Rectangle 82"/>
            <p:cNvSpPr>
              <a:spLocks noChangeArrowheads="1"/>
            </p:cNvSpPr>
            <p:nvPr/>
          </p:nvSpPr>
          <p:spPr bwMode="auto">
            <a:xfrm>
              <a:off x="3616" y="3772"/>
              <a:ext cx="384" cy="230"/>
            </a:xfrm>
            <a:prstGeom prst="rect">
              <a:avLst/>
            </a:prstGeom>
            <a:noFill/>
            <a:ln w="9525">
              <a:noFill/>
              <a:miter lim="800000"/>
            </a:ln>
          </p:spPr>
          <p:txBody>
            <a:bodyPr lIns="0" tIns="0" rIns="0" bIns="0" anchorCtr="1"/>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sp>
        <p:nvSpPr>
          <p:cNvPr id="224339" name="Oval 83"/>
          <p:cNvSpPr>
            <a:spLocks noChangeArrowheads="1"/>
          </p:cNvSpPr>
          <p:nvPr/>
        </p:nvSpPr>
        <p:spPr bwMode="auto">
          <a:xfrm>
            <a:off x="5737225" y="4176713"/>
            <a:ext cx="1943100" cy="1930400"/>
          </a:xfrm>
          <a:prstGeom prst="ellipse">
            <a:avLst/>
          </a:prstGeom>
          <a:noFill/>
          <a:ln w="38100">
            <a:solidFill>
              <a:schemeClr val="accent1"/>
            </a:solidFill>
            <a:round/>
          </a:ln>
        </p:spPr>
        <p:txBody>
          <a:bodyPr anchor="ctr">
            <a:spAutoFit/>
          </a:bodyPr>
          <a:lstStyle/>
          <a:p>
            <a:endParaRPr lang="zh-CN" altLang="en-US"/>
          </a:p>
        </p:txBody>
      </p:sp>
      <p:cxnSp>
        <p:nvCxnSpPr>
          <p:cNvPr id="87" name="直接箭头连接符 86"/>
          <p:cNvCxnSpPr>
            <a:stCxn id="20526" idx="2"/>
            <a:endCxn id="20526" idx="0"/>
          </p:cNvCxnSpPr>
          <p:nvPr/>
        </p:nvCxnSpPr>
        <p:spPr>
          <a:xfrm rot="5400000" flipH="1">
            <a:off x="5491163" y="5226050"/>
            <a:ext cx="365125"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dissolve">
                                      <p:cBhvr>
                                        <p:cTn id="7" dur="500"/>
                                        <p:tgtEl>
                                          <p:spTgt spid="2242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4279"/>
                                        </p:tgtEl>
                                        <p:attrNameLst>
                                          <p:attrName>style.visibility</p:attrName>
                                        </p:attrNameLst>
                                      </p:cBhvr>
                                      <p:to>
                                        <p:strVal val="visible"/>
                                      </p:to>
                                    </p:set>
                                    <p:animEffect transition="in" filter="blinds(horizontal)">
                                      <p:cBhvr>
                                        <p:cTn id="12" dur="500"/>
                                        <p:tgtEl>
                                          <p:spTgt spid="22427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224260"/>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4270"/>
                                        </p:tgtEl>
                                        <p:attrNameLst>
                                          <p:attrName>style.visibility</p:attrName>
                                        </p:attrNameLst>
                                      </p:cBhvr>
                                      <p:to>
                                        <p:strVal val="visible"/>
                                      </p:to>
                                    </p:set>
                                    <p:animEffect transition="in" filter="blinds(horizontal)">
                                      <p:cBhvr>
                                        <p:cTn id="34" dur="500"/>
                                        <p:tgtEl>
                                          <p:spTgt spid="22427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24311"/>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2243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224316"/>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2243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24325"/>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2243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2"/>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2243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243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224339"/>
                                        </p:tgtEl>
                                        <p:attrNameLst>
                                          <p:attrName>style.visibility</p:attrName>
                                        </p:attrNameLst>
                                      </p:cBhvr>
                                      <p:to>
                                        <p:strVal val="visible"/>
                                      </p:to>
                                    </p:set>
                                    <p:anim calcmode="lin" valueType="num">
                                      <p:cBhvr>
                                        <p:cTn id="91" dur="500" fill="hold"/>
                                        <p:tgtEl>
                                          <p:spTgt spid="224339"/>
                                        </p:tgtEl>
                                        <p:attrNameLst>
                                          <p:attrName>ppt_w</p:attrName>
                                        </p:attrNameLst>
                                      </p:cBhvr>
                                      <p:tavLst>
                                        <p:tav tm="0">
                                          <p:val>
                                            <p:fltVal val="0"/>
                                          </p:val>
                                        </p:tav>
                                        <p:tav tm="100000">
                                          <p:val>
                                            <p:strVal val="#ppt_w"/>
                                          </p:val>
                                        </p:tav>
                                      </p:tavLst>
                                    </p:anim>
                                    <p:anim calcmode="lin" valueType="num">
                                      <p:cBhvr>
                                        <p:cTn id="92" dur="500" fill="hold"/>
                                        <p:tgtEl>
                                          <p:spTgt spid="224339"/>
                                        </p:tgtEl>
                                        <p:attrNameLst>
                                          <p:attrName>ppt_h</p:attrName>
                                        </p:attrNameLst>
                                      </p:cBhvr>
                                      <p:tavLst>
                                        <p:tav tm="0">
                                          <p:val>
                                            <p:fltVal val="0"/>
                                          </p:val>
                                        </p:tav>
                                        <p:tav tm="100000">
                                          <p:val>
                                            <p:strVal val="#ppt_h"/>
                                          </p:val>
                                        </p:tav>
                                      </p:tavLst>
                                    </p:anim>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224309"/>
                                        </p:tgtEl>
                                        <p:attrNameLst>
                                          <p:attrName>style.visibility</p:attrName>
                                        </p:attrNameLst>
                                      </p:cBhvr>
                                      <p:to>
                                        <p:strVal val="visible"/>
                                      </p:to>
                                    </p:set>
                                    <p:anim calcmode="lin" valueType="num">
                                      <p:cBhvr additive="base">
                                        <p:cTn id="96" dur="500" fill="hold"/>
                                        <p:tgtEl>
                                          <p:spTgt spid="224309"/>
                                        </p:tgtEl>
                                        <p:attrNameLst>
                                          <p:attrName>ppt_x</p:attrName>
                                        </p:attrNameLst>
                                      </p:cBhvr>
                                      <p:tavLst>
                                        <p:tav tm="0">
                                          <p:val>
                                            <p:strVal val="0-#ppt_w/2"/>
                                          </p:val>
                                        </p:tav>
                                        <p:tav tm="100000">
                                          <p:val>
                                            <p:strVal val="#ppt_x"/>
                                          </p:val>
                                        </p:tav>
                                      </p:tavLst>
                                    </p:anim>
                                    <p:anim calcmode="lin" valueType="num">
                                      <p:cBhvr additive="base">
                                        <p:cTn id="97" dur="500" fill="hold"/>
                                        <p:tgtEl>
                                          <p:spTgt spid="224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autoUpdateAnimBg="0"/>
      <p:bldP spid="224260" grpId="0" animBg="1"/>
      <p:bldP spid="224270" grpId="0" animBg="1" autoUpdateAnimBg="0"/>
      <p:bldP spid="224279" grpId="0" animBg="1" autoUpdateAnimBg="0"/>
      <p:bldP spid="224309" grpId="0" animBg="1" autoUpdateAnimBg="0"/>
      <p:bldP spid="224310" grpId="0" autoUpdateAnimBg="0"/>
      <p:bldP spid="224311" grpId="0" autoUpdateAnimBg="0"/>
      <p:bldP spid="224315" grpId="0" autoUpdateAnimBg="0"/>
      <p:bldP spid="224316" grpId="0" autoUpdateAnimBg="0"/>
      <p:bldP spid="224320" grpId="0" autoUpdateAnimBg="0"/>
      <p:bldP spid="224324" grpId="0" autoUpdateAnimBg="0"/>
      <p:bldP spid="224325" grpId="0" autoUpdateAnimBg="0"/>
      <p:bldP spid="224335" grpId="0" autoUpdateAnimBg="0"/>
      <p:bldP spid="22433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41313"/>
            <a:ext cx="8229600" cy="1143000"/>
          </a:xfrm>
        </p:spPr>
        <p:txBody>
          <a:bodyPr/>
          <a:lstStyle/>
          <a:p>
            <a:pPr algn="l" eaLnBrk="1" hangingPunct="1"/>
            <a:r>
              <a:rPr lang="zh-CN" altLang="en-US" sz="3600" b="1">
                <a:solidFill>
                  <a:srgbClr val="FF3300"/>
                </a:solidFill>
                <a:ea typeface="楷体_GB2312" pitchFamily="49" charset="-122"/>
              </a:rPr>
              <a:t>一、</a:t>
            </a:r>
            <a:r>
              <a:rPr lang="zh-CN" altLang="en-US" sz="3600" b="1">
                <a:solidFill>
                  <a:srgbClr val="0033CC"/>
                </a:solidFill>
                <a:ea typeface="楷体_GB2312" pitchFamily="49" charset="-122"/>
              </a:rPr>
              <a:t>锁存器</a:t>
            </a:r>
            <a:r>
              <a:rPr lang="zh-CN" altLang="en-US" sz="3600" b="1">
                <a:solidFill>
                  <a:srgbClr val="FF3300"/>
                </a:solidFill>
                <a:ea typeface="楷体_GB2312" pitchFamily="49" charset="-122"/>
              </a:rPr>
              <a:t>的基本特性和作用</a:t>
            </a:r>
            <a:r>
              <a:rPr lang="zh-CN" altLang="en-US"/>
              <a:t> </a:t>
            </a:r>
            <a:endParaRPr lang="zh-CN" altLang="en-US"/>
          </a:p>
        </p:txBody>
      </p:sp>
      <p:graphicFrame>
        <p:nvGraphicFramePr>
          <p:cNvPr id="5129" name="Object 9"/>
          <p:cNvGraphicFramePr>
            <a:graphicFrameLocks noGrp="1" noChangeAspect="1"/>
          </p:cNvGraphicFramePr>
          <p:nvPr>
            <p:ph sz="half" idx="1"/>
          </p:nvPr>
        </p:nvGraphicFramePr>
        <p:xfrm>
          <a:off x="4572000" y="2563813"/>
          <a:ext cx="290513" cy="433387"/>
        </p:xfrm>
        <a:graphic>
          <a:graphicData uri="http://schemas.openxmlformats.org/presentationml/2006/ole">
            <mc:AlternateContent xmlns:mc="http://schemas.openxmlformats.org/markup-compatibility/2006">
              <mc:Choice xmlns:v="urn:schemas-microsoft-com:vml" Requires="v">
                <p:oleObj spid="_x0000_s1060" name="Equation" r:id="rId1" imgW="3657600" imgH="5486400" progId="Equation.DSMT4">
                  <p:embed/>
                </p:oleObj>
              </mc:Choice>
              <mc:Fallback>
                <p:oleObj name="Equation" r:id="rId1" imgW="3657600" imgH="54864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563813"/>
                        <a:ext cx="290513"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p:nvPr/>
        </p:nvGrpSpPr>
        <p:grpSpPr bwMode="auto">
          <a:xfrm>
            <a:off x="482600" y="1700213"/>
            <a:ext cx="8661400" cy="3530600"/>
            <a:chOff x="442" y="1323"/>
            <a:chExt cx="5318" cy="2224"/>
          </a:xfrm>
        </p:grpSpPr>
        <p:sp>
          <p:nvSpPr>
            <p:cNvPr id="1031" name="Text Box 5"/>
            <p:cNvSpPr txBox="1">
              <a:spLocks noChangeArrowheads="1"/>
            </p:cNvSpPr>
            <p:nvPr/>
          </p:nvSpPr>
          <p:spPr bwMode="auto">
            <a:xfrm>
              <a:off x="831" y="1323"/>
              <a:ext cx="1024" cy="327"/>
            </a:xfrm>
            <a:prstGeom prst="rect">
              <a:avLst/>
            </a:prstGeom>
            <a:solidFill>
              <a:srgbClr val="CCECFF"/>
            </a:solidFill>
            <a:ln w="9525">
              <a:noFill/>
              <a:miter lim="800000"/>
            </a:ln>
          </p:spPr>
          <p:txBody>
            <a:bodyPr>
              <a:spAutoFit/>
            </a:bodyPr>
            <a:lstStyle/>
            <a:p>
              <a:pPr>
                <a:spcBef>
                  <a:spcPct val="50000"/>
                </a:spcBef>
              </a:pPr>
              <a:r>
                <a:rPr kumimoji="1" lang="zh-CN" altLang="en-US" sz="2800" b="1">
                  <a:latin typeface="Times New Roman" panose="02020603050405020304" pitchFamily="18" charset="0"/>
                </a:rPr>
                <a:t>基本特性 </a:t>
              </a:r>
              <a:endParaRPr kumimoji="1" lang="zh-CN" altLang="en-US" sz="2800" b="1">
                <a:latin typeface="Times New Roman" panose="02020603050405020304" pitchFamily="18" charset="0"/>
              </a:endParaRPr>
            </a:p>
          </p:txBody>
        </p:sp>
        <p:sp>
          <p:nvSpPr>
            <p:cNvPr id="5126" name="Oval 6"/>
            <p:cNvSpPr>
              <a:spLocks noChangeArrowheads="1"/>
            </p:cNvSpPr>
            <p:nvPr/>
          </p:nvSpPr>
          <p:spPr bwMode="auto">
            <a:xfrm>
              <a:off x="442" y="1385"/>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1033" name="Text Box 7"/>
            <p:cNvSpPr txBox="1">
              <a:spLocks noChangeArrowheads="1"/>
            </p:cNvSpPr>
            <p:nvPr/>
          </p:nvSpPr>
          <p:spPr bwMode="auto">
            <a:xfrm>
              <a:off x="496" y="1833"/>
              <a:ext cx="5264" cy="1714"/>
            </a:xfrm>
            <a:prstGeom prst="rect">
              <a:avLst/>
            </a:prstGeom>
            <a:noFill/>
            <a:ln w="9525">
              <a:noFill/>
              <a:miter lim="800000"/>
            </a:ln>
          </p:spPr>
          <p:txBody>
            <a:bodyPr>
              <a:spAutoFit/>
            </a:bodyPr>
            <a:lstStyle/>
            <a:p>
              <a:pPr marL="457200" indent="-457200">
                <a:lnSpc>
                  <a:spcPct val="120000"/>
                </a:lnSpc>
                <a:spcBef>
                  <a:spcPct val="30000"/>
                </a:spcBef>
              </a:pPr>
              <a:r>
                <a:rPr kumimoji="1" lang="en-US" altLang="zh-CN" sz="2400" b="1">
                  <a:latin typeface="宋体" panose="02010600030101010101" pitchFamily="2" charset="-122"/>
                </a:rPr>
                <a:t>(</a:t>
              </a:r>
              <a:r>
                <a:rPr kumimoji="1" lang="en-US" altLang="zh-CN" sz="2400" b="1">
                  <a:latin typeface="Times New Roman" panose="02020603050405020304" pitchFamily="18" charset="0"/>
                </a:rPr>
                <a:t>1</a:t>
              </a:r>
              <a:r>
                <a:rPr kumimoji="1" lang="en-US" altLang="zh-CN" sz="2400" b="1">
                  <a:latin typeface="宋体" panose="02010600030101010101" pitchFamily="2" charset="-122"/>
                </a:rPr>
                <a:t>)</a:t>
              </a:r>
              <a:r>
                <a:rPr kumimoji="1" lang="zh-CN" altLang="en-US" sz="2400" b="1">
                  <a:solidFill>
                    <a:srgbClr val="00CC00"/>
                  </a:solidFill>
                  <a:latin typeface="宋体" panose="02010600030101010101" pitchFamily="2" charset="-122"/>
                </a:rPr>
                <a:t>有两个互补的输出端  和</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a:p>
              <a:pPr marL="457200" indent="-457200">
                <a:lnSpc>
                  <a:spcPct val="120000"/>
                </a:lnSpc>
                <a:spcBef>
                  <a:spcPct val="30000"/>
                </a:spcBef>
              </a:pPr>
              <a:r>
                <a:rPr kumimoji="1" lang="en-US" altLang="zh-CN" sz="2400" b="1">
                  <a:latin typeface="宋体" panose="02010600030101010101" pitchFamily="2" charset="-122"/>
                </a:rPr>
                <a:t>(</a:t>
              </a:r>
              <a:r>
                <a:rPr kumimoji="1" lang="en-US" altLang="zh-CN" sz="2400" b="1">
                  <a:latin typeface="Times New Roman" panose="02020603050405020304" pitchFamily="18" charset="0"/>
                </a:rPr>
                <a:t>2</a:t>
              </a:r>
              <a:r>
                <a:rPr kumimoji="1" lang="en-US" altLang="zh-CN" sz="2400" b="1">
                  <a:latin typeface="宋体" panose="02010600030101010101" pitchFamily="2" charset="-122"/>
                </a:rPr>
                <a:t>)</a:t>
              </a:r>
              <a:r>
                <a:rPr kumimoji="1" lang="zh-CN" altLang="en-US" sz="2400" b="1">
                  <a:solidFill>
                    <a:srgbClr val="00CC00"/>
                  </a:solidFill>
                  <a:latin typeface="宋体" panose="02010600030101010101" pitchFamily="2" charset="-122"/>
                </a:rPr>
                <a:t>有两个稳定状态</a:t>
              </a:r>
              <a:r>
                <a:rPr kumimoji="1" lang="en-US" altLang="zh-CN" sz="2400" b="1">
                  <a:latin typeface="宋体" panose="02010600030101010101" pitchFamily="2" charset="-122"/>
                </a:rPr>
                <a:t>(</a:t>
              </a:r>
              <a:r>
                <a:rPr kumimoji="1" lang="zh-CN" altLang="en-US" sz="2400" b="1">
                  <a:latin typeface="宋体" panose="02010600030101010101" pitchFamily="2" charset="-122"/>
                </a:rPr>
                <a:t>简称稳态</a:t>
              </a:r>
              <a:r>
                <a:rPr kumimoji="1" lang="en-US" altLang="zh-CN" sz="2400" b="1">
                  <a:latin typeface="宋体" panose="02010600030101010101" pitchFamily="2" charset="-122"/>
                </a:rPr>
                <a:t>)</a:t>
              </a:r>
              <a:r>
                <a:rPr kumimoji="1" lang="zh-CN" altLang="en-US" sz="2400" b="1">
                  <a:latin typeface="宋体" panose="02010600030101010101" pitchFamily="2" charset="-122"/>
                </a:rPr>
                <a:t>，</a:t>
              </a:r>
              <a:r>
                <a:rPr kumimoji="1" lang="zh-CN" altLang="en-US" sz="2400" b="1">
                  <a:latin typeface="Times New Roman" panose="02020603050405020304" pitchFamily="18" charset="0"/>
                </a:rPr>
                <a:t>正好用来表示逻辑</a:t>
              </a:r>
              <a:r>
                <a:rPr kumimoji="1" lang="zh-CN" altLang="en-US" sz="2400" b="1" baseline="-25000">
                  <a:latin typeface="Times New Roman" panose="02020603050405020304" pitchFamily="18" charset="0"/>
                </a:rPr>
                <a:t> </a:t>
              </a:r>
              <a:r>
                <a:rPr kumimoji="1" lang="en-US" altLang="zh-CN" sz="2400" b="1">
                  <a:latin typeface="Times New Roman" panose="02020603050405020304" pitchFamily="18" charset="0"/>
                </a:rPr>
                <a:t>0</a:t>
              </a:r>
              <a:r>
                <a:rPr kumimoji="1" lang="en-US" altLang="zh-CN" sz="2400" b="1" baseline="-25000">
                  <a:latin typeface="Times New Roman" panose="02020603050405020304" pitchFamily="18" charset="0"/>
                </a:rPr>
                <a:t> </a:t>
              </a:r>
              <a:r>
                <a:rPr kumimoji="1" lang="zh-CN" altLang="en-US" sz="2400" b="1">
                  <a:latin typeface="Times New Roman" panose="02020603050405020304" pitchFamily="18" charset="0"/>
                </a:rPr>
                <a:t>和</a:t>
              </a:r>
              <a:r>
                <a:rPr kumimoji="1" lang="zh-CN" altLang="en-US" sz="2400" b="1" baseline="-25000">
                  <a:latin typeface="Times New Roman" panose="02020603050405020304" pitchFamily="18" charset="0"/>
                </a:rPr>
                <a:t> </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a:p>
              <a:pPr marL="457200" indent="-457200">
                <a:lnSpc>
                  <a:spcPct val="120000"/>
                </a:lnSpc>
                <a:spcBef>
                  <a:spcPct val="30000"/>
                </a:spcBef>
              </a:pPr>
              <a:r>
                <a:rPr kumimoji="1" lang="en-US" altLang="zh-CN" sz="2400" b="1">
                  <a:latin typeface="宋体" panose="02010600030101010101" pitchFamily="2" charset="-122"/>
                </a:rPr>
                <a:t>(</a:t>
              </a:r>
              <a:r>
                <a:rPr kumimoji="1" lang="en-US" altLang="zh-CN" sz="2400" b="1">
                  <a:latin typeface="Times New Roman" panose="02020603050405020304" pitchFamily="18" charset="0"/>
                </a:rPr>
                <a:t>3</a:t>
              </a:r>
              <a:r>
                <a:rPr kumimoji="1" lang="en-US" altLang="zh-CN" sz="2400" b="1">
                  <a:latin typeface="宋体" panose="02010600030101010101" pitchFamily="2" charset="-122"/>
                </a:rPr>
                <a:t>)</a:t>
              </a:r>
              <a:r>
                <a:rPr kumimoji="1" lang="zh-CN" altLang="en-US" sz="2400" b="1">
                  <a:solidFill>
                    <a:srgbClr val="00CC00"/>
                  </a:solidFill>
                  <a:latin typeface="Times New Roman" panose="02020603050405020304" pitchFamily="18" charset="0"/>
                </a:rPr>
                <a:t>在输入信号作用下，触发器的两个稳定状态可相互转换</a:t>
              </a:r>
              <a:endParaRPr kumimoji="1" lang="zh-CN" altLang="en-US" sz="2400" b="1">
                <a:solidFill>
                  <a:srgbClr val="00CC00"/>
                </a:solidFill>
                <a:latin typeface="Times New Roman" panose="02020603050405020304" pitchFamily="18" charset="0"/>
              </a:endParaRPr>
            </a:p>
            <a:p>
              <a:pPr marL="457200" indent="-457200">
                <a:lnSpc>
                  <a:spcPct val="120000"/>
                </a:lnSpc>
                <a:spcBef>
                  <a:spcPct val="30000"/>
                </a:spcBef>
              </a:pPr>
              <a:r>
                <a:rPr kumimoji="1" lang="zh-CN" altLang="en-US" sz="2400" b="1">
                  <a:latin typeface="Times New Roman" panose="02020603050405020304" pitchFamily="18" charset="0"/>
                </a:rPr>
                <a:t>    </a:t>
              </a:r>
              <a:r>
                <a:rPr kumimoji="1" lang="en-US" altLang="zh-CN" sz="2400" b="1">
                  <a:latin typeface="宋体" panose="02010600030101010101" pitchFamily="2" charset="-122"/>
                </a:rPr>
                <a:t>(</a:t>
              </a:r>
              <a:r>
                <a:rPr kumimoji="1" lang="zh-CN" altLang="en-US" sz="2400" b="1">
                  <a:latin typeface="宋体" panose="02010600030101010101" pitchFamily="2" charset="-122"/>
                </a:rPr>
                <a:t>称为状态的翻转</a:t>
              </a:r>
              <a:r>
                <a:rPr kumimoji="1" lang="en-US" altLang="zh-CN" sz="2400" b="1">
                  <a:latin typeface="宋体" panose="02010600030101010101" pitchFamily="2" charset="-122"/>
                </a:rPr>
                <a:t>)</a:t>
              </a:r>
              <a:r>
                <a:rPr kumimoji="1" lang="zh-CN" altLang="en-US" sz="2400" b="1">
                  <a:latin typeface="宋体" panose="02010600030101010101" pitchFamily="2" charset="-122"/>
                </a:rPr>
                <a:t>。</a:t>
              </a:r>
              <a:r>
                <a:rPr kumimoji="1" lang="zh-CN" altLang="en-US" sz="2400" b="1">
                  <a:latin typeface="Times New Roman" panose="02020603050405020304" pitchFamily="18" charset="0"/>
                </a:rPr>
                <a:t>输入信号消失后，新状态可长期</a:t>
              </a:r>
              <a:endParaRPr kumimoji="1" lang="zh-CN" altLang="en-US" sz="2400" b="1">
                <a:latin typeface="Times New Roman" panose="02020603050405020304" pitchFamily="18" charset="0"/>
              </a:endParaRPr>
            </a:p>
            <a:p>
              <a:pPr marL="457200" indent="-457200">
                <a:lnSpc>
                  <a:spcPct val="120000"/>
                </a:lnSpc>
                <a:spcBef>
                  <a:spcPct val="30000"/>
                </a:spcBef>
              </a:pPr>
              <a:r>
                <a:rPr kumimoji="1" lang="zh-CN" altLang="en-US" sz="2400" b="1">
                  <a:latin typeface="Times New Roman" panose="02020603050405020304" pitchFamily="18" charset="0"/>
                </a:rPr>
                <a:t>      保持下来，因此具有记忆功能，可存储二进制信息。 </a:t>
              </a:r>
              <a:endParaRPr kumimoji="1" lang="zh-CN" altLang="en-US" sz="2400" b="1">
                <a:latin typeface="Times New Roman" panose="02020603050405020304" pitchFamily="18" charset="0"/>
              </a:endParaRPr>
            </a:p>
          </p:txBody>
        </p:sp>
      </p:grpSp>
      <p:sp>
        <p:nvSpPr>
          <p:cNvPr id="5128" name="AutoShape 8"/>
          <p:cNvSpPr>
            <a:spLocks noChangeArrowheads="1"/>
          </p:cNvSpPr>
          <p:nvPr/>
        </p:nvSpPr>
        <p:spPr bwMode="auto">
          <a:xfrm>
            <a:off x="2195513" y="5672138"/>
            <a:ext cx="4972050" cy="420687"/>
          </a:xfrm>
          <a:prstGeom prst="wedgeRectCallout">
            <a:avLst>
              <a:gd name="adj1" fmla="val 27810"/>
              <a:gd name="adj2" fmla="val -151134"/>
            </a:avLst>
          </a:prstGeom>
          <a:solidFill>
            <a:srgbClr val="CCECFF">
              <a:alpha val="50195"/>
            </a:srgbClr>
          </a:solidFill>
          <a:ln w="9525">
            <a:solidFill>
              <a:schemeClr val="tx1"/>
            </a:solidFill>
            <a:miter lim="800000"/>
          </a:ln>
        </p:spPr>
        <p:txBody>
          <a:bodyPr lIns="0" tIns="0" rIns="0" bIns="0"/>
          <a:lstStyle/>
          <a:p>
            <a:pPr algn="ctr">
              <a:spcBef>
                <a:spcPct val="20000"/>
              </a:spcBef>
            </a:pPr>
            <a:r>
              <a:rPr kumimoji="1" lang="zh-CN" altLang="en-US" sz="2400" b="1">
                <a:latin typeface="Times New Roman" panose="02020603050405020304" pitchFamily="18" charset="0"/>
              </a:rPr>
              <a:t>一个锁存器可存储 </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位二进制数码</a:t>
            </a:r>
            <a:endParaRPr kumimoji="1" lang="zh-CN" altLang="en-US" sz="2400" b="1">
              <a:latin typeface="Times New Roman" panose="02020603050405020304" pitchFamily="18" charset="0"/>
            </a:endParaRPr>
          </a:p>
        </p:txBody>
      </p:sp>
      <p:graphicFrame>
        <p:nvGraphicFramePr>
          <p:cNvPr id="5131" name="Object 11"/>
          <p:cNvGraphicFramePr>
            <a:graphicFrameLocks noGrp="1" noChangeAspect="1"/>
          </p:cNvGraphicFramePr>
          <p:nvPr>
            <p:ph sz="half" idx="2"/>
          </p:nvPr>
        </p:nvGraphicFramePr>
        <p:xfrm>
          <a:off x="3924300" y="2565400"/>
          <a:ext cx="271463" cy="360363"/>
        </p:xfrm>
        <a:graphic>
          <a:graphicData uri="http://schemas.openxmlformats.org/presentationml/2006/ole">
            <mc:AlternateContent xmlns:mc="http://schemas.openxmlformats.org/markup-compatibility/2006">
              <mc:Choice xmlns:v="urn:schemas-microsoft-com:vml" Requires="v">
                <p:oleObj spid="_x0000_s1061" name="Equation" r:id="rId3" imgW="3657600" imgH="4876800" progId="Equation.DSMT4">
                  <p:embed/>
                </p:oleObj>
              </mc:Choice>
              <mc:Fallback>
                <p:oleObj name="Equation" r:id="rId3" imgW="3657600" imgH="4876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565400"/>
                        <a:ext cx="2714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4"/>
          <p:cNvGrpSpPr/>
          <p:nvPr/>
        </p:nvGrpSpPr>
        <p:grpSpPr bwMode="auto">
          <a:xfrm>
            <a:off x="482600" y="1700808"/>
            <a:ext cx="8661400" cy="3530600"/>
            <a:chOff x="442" y="1323"/>
            <a:chExt cx="5318" cy="2224"/>
          </a:xfrm>
        </p:grpSpPr>
        <p:sp>
          <p:nvSpPr>
            <p:cNvPr id="11" name="Text Box 5"/>
            <p:cNvSpPr txBox="1">
              <a:spLocks noChangeArrowheads="1"/>
            </p:cNvSpPr>
            <p:nvPr/>
          </p:nvSpPr>
          <p:spPr bwMode="auto">
            <a:xfrm>
              <a:off x="831" y="1323"/>
              <a:ext cx="1024" cy="327"/>
            </a:xfrm>
            <a:prstGeom prst="rect">
              <a:avLst/>
            </a:prstGeom>
            <a:solidFill>
              <a:srgbClr val="CCECFF"/>
            </a:solid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基本特性 </a:t>
              </a:r>
              <a:endParaRPr kumimoji="1" lang="zh-CN" altLang="en-US" sz="2800" b="1" dirty="0">
                <a:latin typeface="Times New Roman" panose="02020603050405020304" pitchFamily="18" charset="0"/>
              </a:endParaRPr>
            </a:p>
          </p:txBody>
        </p:sp>
        <p:sp>
          <p:nvSpPr>
            <p:cNvPr id="12" name="Oval 6"/>
            <p:cNvSpPr>
              <a:spLocks noChangeArrowheads="1"/>
            </p:cNvSpPr>
            <p:nvPr/>
          </p:nvSpPr>
          <p:spPr bwMode="auto">
            <a:xfrm>
              <a:off x="442" y="1385"/>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13" name="Text Box 7"/>
            <p:cNvSpPr txBox="1">
              <a:spLocks noChangeArrowheads="1"/>
            </p:cNvSpPr>
            <p:nvPr/>
          </p:nvSpPr>
          <p:spPr bwMode="auto">
            <a:xfrm>
              <a:off x="496" y="1833"/>
              <a:ext cx="5264" cy="1714"/>
            </a:xfrm>
            <a:prstGeom prst="rect">
              <a:avLst/>
            </a:prstGeom>
            <a:noFill/>
            <a:ln w="9525">
              <a:noFill/>
              <a:miter lim="800000"/>
            </a:ln>
          </p:spPr>
          <p:txBody>
            <a:bodyPr>
              <a:spAutoFit/>
            </a:bodyPr>
            <a:lstStyle/>
            <a:p>
              <a:pPr marL="457200" indent="-457200">
                <a:lnSpc>
                  <a:spcPct val="120000"/>
                </a:lnSpc>
                <a:spcBef>
                  <a:spcPct val="3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a:t>
              </a:r>
              <a:r>
                <a:rPr kumimoji="1" lang="zh-CN" altLang="en-US" sz="2400" b="1" dirty="0">
                  <a:solidFill>
                    <a:srgbClr val="00CC00"/>
                  </a:solidFill>
                  <a:latin typeface="宋体" panose="02010600030101010101" pitchFamily="2" charset="-122"/>
                </a:rPr>
                <a:t>有两个互补的输出端  和</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a:p>
              <a:pPr marL="457200" indent="-457200">
                <a:lnSpc>
                  <a:spcPct val="120000"/>
                </a:lnSpc>
                <a:spcBef>
                  <a:spcPct val="3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a:t>
              </a:r>
              <a:r>
                <a:rPr kumimoji="1" lang="zh-CN" altLang="en-US" sz="2400" b="1" dirty="0">
                  <a:solidFill>
                    <a:srgbClr val="00CC00"/>
                  </a:solidFill>
                  <a:latin typeface="宋体" panose="02010600030101010101" pitchFamily="2" charset="-122"/>
                </a:rPr>
                <a:t>有两个稳定状态</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简称稳态</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a:t>
              </a:r>
              <a:r>
                <a:rPr kumimoji="1" lang="zh-CN" altLang="en-US" sz="2400" b="1" dirty="0">
                  <a:latin typeface="Times New Roman" panose="02020603050405020304" pitchFamily="18" charset="0"/>
                </a:rPr>
                <a:t>正好用来表示逻辑</a:t>
              </a:r>
              <a:r>
                <a:rPr kumimoji="1" lang="zh-CN" altLang="en-US" sz="2400" b="1" baseline="-25000" dirty="0">
                  <a:latin typeface="Times New Roman" panose="02020603050405020304" pitchFamily="18" charset="0"/>
                </a:rPr>
                <a:t> </a:t>
              </a:r>
              <a:r>
                <a:rPr kumimoji="1" lang="en-US" altLang="zh-CN" sz="2400" b="1" dirty="0">
                  <a:latin typeface="Times New Roman" panose="02020603050405020304" pitchFamily="18" charset="0"/>
                </a:rPr>
                <a:t>0</a:t>
              </a:r>
              <a:r>
                <a:rPr kumimoji="1" lang="en-US" altLang="zh-CN" sz="2400" b="1" baseline="-25000" dirty="0">
                  <a:latin typeface="Times New Roman" panose="02020603050405020304" pitchFamily="18" charset="0"/>
                </a:rPr>
                <a:t> </a:t>
              </a:r>
              <a:r>
                <a:rPr kumimoji="1" lang="zh-CN" altLang="en-US" sz="2400" b="1" dirty="0">
                  <a:latin typeface="Times New Roman" panose="02020603050405020304" pitchFamily="18" charset="0"/>
                </a:rPr>
                <a:t>和</a:t>
              </a:r>
              <a:r>
                <a:rPr kumimoji="1" lang="zh-CN" altLang="en-US" sz="2400" b="1" baseline="-25000" dirty="0">
                  <a:latin typeface="Times New Roman" panose="02020603050405020304" pitchFamily="18" charset="0"/>
                </a:rPr>
                <a:t> </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marL="457200" indent="-457200">
                <a:lnSpc>
                  <a:spcPct val="120000"/>
                </a:lnSpc>
                <a:spcBef>
                  <a:spcPct val="30000"/>
                </a:spcBef>
              </a:pP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3</a:t>
              </a:r>
              <a:r>
                <a:rPr kumimoji="1" lang="en-US" altLang="zh-CN" sz="2400" b="1" dirty="0">
                  <a:latin typeface="宋体" panose="02010600030101010101" pitchFamily="2" charset="-122"/>
                </a:rPr>
                <a:t>)</a:t>
              </a:r>
              <a:r>
                <a:rPr kumimoji="1" lang="zh-CN" altLang="en-US" sz="2400" b="1" dirty="0">
                  <a:solidFill>
                    <a:srgbClr val="00CC00"/>
                  </a:solidFill>
                  <a:latin typeface="Times New Roman" panose="02020603050405020304" pitchFamily="18" charset="0"/>
                </a:rPr>
                <a:t>在输入信号作用下，触发器的两个稳定状态可相互转换</a:t>
              </a:r>
              <a:endParaRPr kumimoji="1" lang="zh-CN" altLang="en-US" sz="2400" b="1" dirty="0">
                <a:solidFill>
                  <a:srgbClr val="00CC00"/>
                </a:solidFill>
                <a:latin typeface="Times New Roman" panose="02020603050405020304" pitchFamily="18" charset="0"/>
              </a:endParaRPr>
            </a:p>
            <a:p>
              <a:pPr marL="457200" indent="-457200">
                <a:lnSpc>
                  <a:spcPct val="120000"/>
                </a:lnSpc>
                <a:spcBef>
                  <a:spcPct val="30000"/>
                </a:spcBef>
              </a:pPr>
              <a:r>
                <a:rPr kumimoji="1" lang="zh-CN" altLang="en-US" sz="2400" b="1" dirty="0">
                  <a:latin typeface="Times New Roman" panose="02020603050405020304" pitchFamily="18" charset="0"/>
                </a:rPr>
                <a:t>    </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称为状态的翻转</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a:t>
              </a:r>
              <a:r>
                <a:rPr kumimoji="1" lang="zh-CN" altLang="en-US" sz="2400" b="1" dirty="0">
                  <a:latin typeface="Times New Roman" panose="02020603050405020304" pitchFamily="18" charset="0"/>
                </a:rPr>
                <a:t>输入信号消失后，新状态可长期</a:t>
              </a:r>
              <a:endParaRPr kumimoji="1" lang="zh-CN" altLang="en-US" sz="2400" b="1" dirty="0">
                <a:latin typeface="Times New Roman" panose="02020603050405020304" pitchFamily="18" charset="0"/>
              </a:endParaRPr>
            </a:p>
            <a:p>
              <a:pPr marL="457200" indent="-457200">
                <a:lnSpc>
                  <a:spcPct val="120000"/>
                </a:lnSpc>
                <a:spcBef>
                  <a:spcPct val="30000"/>
                </a:spcBef>
              </a:pPr>
              <a:r>
                <a:rPr kumimoji="1" lang="zh-CN" altLang="en-US" sz="2400" b="1" dirty="0">
                  <a:latin typeface="Times New Roman" panose="02020603050405020304" pitchFamily="18" charset="0"/>
                </a:rPr>
                <a:t>      保持下来，因此具有记忆功能，可存储二进制信息。 </a:t>
              </a:r>
              <a:endParaRPr kumimoji="1" lang="zh-CN" altLang="en-US" sz="24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9"/>
                                        </p:tgtEl>
                                        <p:attrNameLst>
                                          <p:attrName>style.visibility</p:attrName>
                                        </p:attrNameLst>
                                      </p:cBhvr>
                                      <p:to>
                                        <p:strVal val="visible"/>
                                      </p:to>
                                    </p:set>
                                    <p:animEffect transition="in" filter="blinds(horizontal)">
                                      <p:cBhvr>
                                        <p:cTn id="12" dur="500"/>
                                        <p:tgtEl>
                                          <p:spTgt spid="5129"/>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5131"/>
                                        </p:tgtEl>
                                        <p:attrNameLst>
                                          <p:attrName>style.visibility</p:attrName>
                                        </p:attrNameLst>
                                      </p:cBhvr>
                                      <p:to>
                                        <p:strVal val="visible"/>
                                      </p:to>
                                    </p:set>
                                    <p:animEffect transition="in" filter="blinds(horizontal)">
                                      <p:cBhvr>
                                        <p:cTn id="18" dur="500"/>
                                        <p:tgtEl>
                                          <p:spTgt spid="51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8"/>
                                        </p:tgtEl>
                                        <p:attrNameLst>
                                          <p:attrName>style.visibility</p:attrName>
                                        </p:attrNameLst>
                                      </p:cBhvr>
                                      <p:to>
                                        <p:strVal val="visible"/>
                                      </p:to>
                                    </p:set>
                                    <p:anim calcmode="lin" valueType="num">
                                      <p:cBhvr additive="base">
                                        <p:cTn id="23" dur="500" fill="hold"/>
                                        <p:tgtEl>
                                          <p:spTgt spid="5128"/>
                                        </p:tgtEl>
                                        <p:attrNameLst>
                                          <p:attrName>ppt_x</p:attrName>
                                        </p:attrNameLst>
                                      </p:cBhvr>
                                      <p:tavLst>
                                        <p:tav tm="0">
                                          <p:val>
                                            <p:strVal val="#ppt_x"/>
                                          </p:val>
                                        </p:tav>
                                        <p:tav tm="100000">
                                          <p:val>
                                            <p:strVal val="#ppt_x"/>
                                          </p:val>
                                        </p:tav>
                                      </p:tavLst>
                                    </p:anim>
                                    <p:anim calcmode="lin" valueType="num">
                                      <p:cBhvr additive="base">
                                        <p:cTn id="24" dur="500" fill="hold"/>
                                        <p:tgtEl>
                                          <p:spTgt spid="5128"/>
                                        </p:tgtEl>
                                        <p:attrNameLst>
                                          <p:attrName>ppt_y</p:attrName>
                                        </p:attrNameLst>
                                      </p:cBhvr>
                                      <p:tavLst>
                                        <p:tav tm="0">
                                          <p:val>
                                            <p:strVal val="1+#ppt_h/2"/>
                                          </p:val>
                                        </p:tav>
                                        <p:tav tm="100000">
                                          <p:val>
                                            <p:strVal val="#ppt_y"/>
                                          </p:val>
                                        </p:tav>
                                      </p:tavLst>
                                    </p:anim>
                                  </p:childTnLst>
                                </p:cTn>
                              </p:par>
                              <p:par>
                                <p:cTn id="25" presetID="3"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4556125" y="2441575"/>
            <a:ext cx="2413000" cy="381000"/>
          </a:xfrm>
          <a:prstGeom prst="rect">
            <a:avLst/>
          </a:prstGeom>
          <a:solidFill>
            <a:srgbClr val="FFCC66">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225283" name="Rectangle 3"/>
          <p:cNvSpPr>
            <a:spLocks noChangeArrowheads="1"/>
          </p:cNvSpPr>
          <p:nvPr/>
        </p:nvSpPr>
        <p:spPr bwMode="auto">
          <a:xfrm>
            <a:off x="4568825" y="2098675"/>
            <a:ext cx="2413000" cy="381000"/>
          </a:xfrm>
          <a:prstGeom prst="rect">
            <a:avLst/>
          </a:prstGeom>
          <a:solidFill>
            <a:srgbClr val="CC99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225284" name="Rectangle 4"/>
          <p:cNvSpPr>
            <a:spLocks noChangeArrowheads="1"/>
          </p:cNvSpPr>
          <p:nvPr/>
        </p:nvSpPr>
        <p:spPr bwMode="auto">
          <a:xfrm>
            <a:off x="4568825" y="1717675"/>
            <a:ext cx="2413000" cy="38100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225285" name="Rectangle 5"/>
          <p:cNvSpPr>
            <a:spLocks noChangeArrowheads="1"/>
          </p:cNvSpPr>
          <p:nvPr/>
        </p:nvSpPr>
        <p:spPr bwMode="auto">
          <a:xfrm>
            <a:off x="4568825" y="1349375"/>
            <a:ext cx="2413000" cy="38100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nvGrpSpPr>
          <p:cNvPr id="2" name="Group 6"/>
          <p:cNvGrpSpPr/>
          <p:nvPr/>
        </p:nvGrpSpPr>
        <p:grpSpPr bwMode="auto">
          <a:xfrm>
            <a:off x="809625" y="1743075"/>
            <a:ext cx="2489200" cy="1879600"/>
            <a:chOff x="736" y="1608"/>
            <a:chExt cx="1568" cy="1184"/>
          </a:xfrm>
        </p:grpSpPr>
        <p:sp>
          <p:nvSpPr>
            <p:cNvPr id="21585" name="Rectangle 7"/>
            <p:cNvSpPr>
              <a:spLocks noChangeArrowheads="1"/>
            </p:cNvSpPr>
            <p:nvPr/>
          </p:nvSpPr>
          <p:spPr bwMode="auto">
            <a:xfrm>
              <a:off x="736" y="2552"/>
              <a:ext cx="1568" cy="240"/>
            </a:xfrm>
            <a:prstGeom prst="rect">
              <a:avLst/>
            </a:prstGeom>
            <a:solidFill>
              <a:srgbClr val="FFCC66">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21586" name="Rectangle 8"/>
            <p:cNvSpPr>
              <a:spLocks noChangeArrowheads="1"/>
            </p:cNvSpPr>
            <p:nvPr/>
          </p:nvSpPr>
          <p:spPr bwMode="auto">
            <a:xfrm>
              <a:off x="736" y="1608"/>
              <a:ext cx="1560" cy="240"/>
            </a:xfrm>
            <a:prstGeom prst="rect">
              <a:avLst/>
            </a:prstGeom>
            <a:solidFill>
              <a:srgbClr val="FFCC66">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3" name="Group 9"/>
          <p:cNvGrpSpPr/>
          <p:nvPr/>
        </p:nvGrpSpPr>
        <p:grpSpPr bwMode="auto">
          <a:xfrm>
            <a:off x="809625" y="2466975"/>
            <a:ext cx="2489200" cy="1879600"/>
            <a:chOff x="736" y="1608"/>
            <a:chExt cx="1568" cy="1184"/>
          </a:xfrm>
        </p:grpSpPr>
        <p:sp>
          <p:nvSpPr>
            <p:cNvPr id="21583" name="Rectangle 10"/>
            <p:cNvSpPr>
              <a:spLocks noChangeArrowheads="1"/>
            </p:cNvSpPr>
            <p:nvPr/>
          </p:nvSpPr>
          <p:spPr bwMode="auto">
            <a:xfrm>
              <a:off x="736" y="2552"/>
              <a:ext cx="1568" cy="240"/>
            </a:xfrm>
            <a:prstGeom prst="rect">
              <a:avLst/>
            </a:prstGeom>
            <a:solidFill>
              <a:srgbClr val="CC99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21584" name="Rectangle 11"/>
            <p:cNvSpPr>
              <a:spLocks noChangeArrowheads="1"/>
            </p:cNvSpPr>
            <p:nvPr/>
          </p:nvSpPr>
          <p:spPr bwMode="auto">
            <a:xfrm>
              <a:off x="736" y="1608"/>
              <a:ext cx="1560" cy="240"/>
            </a:xfrm>
            <a:prstGeom prst="rect">
              <a:avLst/>
            </a:prstGeom>
            <a:solidFill>
              <a:srgbClr val="CC99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4" name="Group 12"/>
          <p:cNvGrpSpPr/>
          <p:nvPr/>
        </p:nvGrpSpPr>
        <p:grpSpPr bwMode="auto">
          <a:xfrm>
            <a:off x="796925" y="2873375"/>
            <a:ext cx="2514600" cy="1117600"/>
            <a:chOff x="728" y="1864"/>
            <a:chExt cx="1584" cy="704"/>
          </a:xfrm>
        </p:grpSpPr>
        <p:sp>
          <p:nvSpPr>
            <p:cNvPr id="21581" name="Rectangle 13"/>
            <p:cNvSpPr>
              <a:spLocks noChangeArrowheads="1"/>
            </p:cNvSpPr>
            <p:nvPr/>
          </p:nvSpPr>
          <p:spPr bwMode="auto">
            <a:xfrm>
              <a:off x="728" y="2328"/>
              <a:ext cx="1584" cy="240"/>
            </a:xfrm>
            <a:prstGeom prst="rect">
              <a:avLst/>
            </a:prstGeom>
            <a:solidFill>
              <a:srgbClr val="00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21582" name="Rectangle 14"/>
            <p:cNvSpPr>
              <a:spLocks noChangeArrowheads="1"/>
            </p:cNvSpPr>
            <p:nvPr/>
          </p:nvSpPr>
          <p:spPr bwMode="auto">
            <a:xfrm>
              <a:off x="728" y="1864"/>
              <a:ext cx="1584" cy="240"/>
            </a:xfrm>
            <a:prstGeom prst="rect">
              <a:avLst/>
            </a:prstGeom>
            <a:solidFill>
              <a:srgbClr val="00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5" name="Group 15"/>
          <p:cNvGrpSpPr/>
          <p:nvPr/>
        </p:nvGrpSpPr>
        <p:grpSpPr bwMode="auto">
          <a:xfrm>
            <a:off x="809625" y="1362075"/>
            <a:ext cx="2489200" cy="1092200"/>
            <a:chOff x="736" y="912"/>
            <a:chExt cx="1568" cy="688"/>
          </a:xfrm>
        </p:grpSpPr>
        <p:sp>
          <p:nvSpPr>
            <p:cNvPr id="21579" name="Rectangle 16"/>
            <p:cNvSpPr>
              <a:spLocks noChangeArrowheads="1"/>
            </p:cNvSpPr>
            <p:nvPr/>
          </p:nvSpPr>
          <p:spPr bwMode="auto">
            <a:xfrm>
              <a:off x="736" y="912"/>
              <a:ext cx="1568" cy="24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21580" name="Rectangle 17"/>
            <p:cNvSpPr>
              <a:spLocks noChangeArrowheads="1"/>
            </p:cNvSpPr>
            <p:nvPr/>
          </p:nvSpPr>
          <p:spPr bwMode="auto">
            <a:xfrm>
              <a:off x="736" y="1360"/>
              <a:ext cx="1568" cy="24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6" name="Group 18"/>
          <p:cNvGrpSpPr/>
          <p:nvPr/>
        </p:nvGrpSpPr>
        <p:grpSpPr bwMode="auto">
          <a:xfrm>
            <a:off x="4568825" y="981075"/>
            <a:ext cx="2435225" cy="1825625"/>
            <a:chOff x="2416" y="1112"/>
            <a:chExt cx="1534" cy="1150"/>
          </a:xfrm>
        </p:grpSpPr>
        <p:sp>
          <p:nvSpPr>
            <p:cNvPr id="21569" name="Rectangle 19"/>
            <p:cNvSpPr>
              <a:spLocks noChangeArrowheads="1"/>
            </p:cNvSpPr>
            <p:nvPr/>
          </p:nvSpPr>
          <p:spPr bwMode="auto">
            <a:xfrm>
              <a:off x="2416" y="1342"/>
              <a:ext cx="896" cy="92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0       0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1       0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1       1</a:t>
              </a:r>
              <a:endParaRPr kumimoji="1" lang="en-US" altLang="zh-CN" sz="2400" b="1">
                <a:latin typeface="Times New Roman" panose="02020603050405020304" pitchFamily="18" charset="0"/>
              </a:endParaRPr>
            </a:p>
          </p:txBody>
        </p:sp>
        <p:sp>
          <p:nvSpPr>
            <p:cNvPr id="21570" name="Rectangle 20"/>
            <p:cNvSpPr>
              <a:spLocks noChangeArrowheads="1"/>
            </p:cNvSpPr>
            <p:nvPr/>
          </p:nvSpPr>
          <p:spPr bwMode="auto">
            <a:xfrm>
              <a:off x="3312" y="1112"/>
              <a:ext cx="61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J   K</a:t>
              </a:r>
              <a:endParaRPr kumimoji="1" lang="en-US" altLang="zh-CN" sz="2400" b="1" i="1">
                <a:latin typeface="Times New Roman" panose="02020603050405020304" pitchFamily="18" charset="0"/>
              </a:endParaRPr>
            </a:p>
          </p:txBody>
        </p:sp>
        <p:sp>
          <p:nvSpPr>
            <p:cNvPr id="21571" name="Rectangle 21"/>
            <p:cNvSpPr>
              <a:spLocks noChangeArrowheads="1"/>
            </p:cNvSpPr>
            <p:nvPr/>
          </p:nvSpPr>
          <p:spPr bwMode="auto">
            <a:xfrm>
              <a:off x="2416" y="1112"/>
              <a:ext cx="896" cy="230"/>
            </a:xfrm>
            <a:prstGeom prst="rect">
              <a:avLst/>
            </a:prstGeom>
            <a:noFill/>
            <a:ln w="9525">
              <a:noFill/>
              <a:miter lim="800000"/>
            </a:ln>
          </p:spPr>
          <p:txBody>
            <a:bodyPr lIns="0" tIns="0" rIns="0" bIns="0"/>
            <a:lstStyle/>
            <a:p>
              <a:r>
                <a:rPr kumimoji="1" lang="en-US" altLang="zh-CN" sz="2400" b="1" i="1">
                  <a:latin typeface="Times New Roman" panose="02020603050405020304" pitchFamily="18" charset="0"/>
                </a:rPr>
                <a:t>   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21572" name="Line 22"/>
            <p:cNvSpPr>
              <a:spLocks noChangeShapeType="1"/>
            </p:cNvSpPr>
            <p:nvPr/>
          </p:nvSpPr>
          <p:spPr bwMode="auto">
            <a:xfrm>
              <a:off x="2416" y="1112"/>
              <a:ext cx="1516" cy="0"/>
            </a:xfrm>
            <a:prstGeom prst="line">
              <a:avLst/>
            </a:prstGeom>
            <a:noFill/>
            <a:ln w="28575" cap="sq">
              <a:solidFill>
                <a:schemeClr val="tx1"/>
              </a:solidFill>
              <a:round/>
            </a:ln>
          </p:spPr>
          <p:txBody>
            <a:bodyPr lIns="0" tIns="0" rIns="0" bIns="0">
              <a:spAutoFit/>
            </a:bodyPr>
            <a:lstStyle/>
            <a:p>
              <a:endParaRPr lang="zh-CN" altLang="en-US"/>
            </a:p>
          </p:txBody>
        </p:sp>
        <p:sp>
          <p:nvSpPr>
            <p:cNvPr id="21573" name="Line 23"/>
            <p:cNvSpPr>
              <a:spLocks noChangeShapeType="1"/>
            </p:cNvSpPr>
            <p:nvPr/>
          </p:nvSpPr>
          <p:spPr bwMode="auto">
            <a:xfrm>
              <a:off x="2416" y="1342"/>
              <a:ext cx="1534" cy="0"/>
            </a:xfrm>
            <a:prstGeom prst="line">
              <a:avLst/>
            </a:prstGeom>
            <a:noFill/>
            <a:ln w="12700">
              <a:solidFill>
                <a:schemeClr val="tx1"/>
              </a:solidFill>
              <a:round/>
            </a:ln>
          </p:spPr>
          <p:txBody>
            <a:bodyPr lIns="0" tIns="0" rIns="0" bIns="0">
              <a:spAutoFit/>
            </a:bodyPr>
            <a:lstStyle/>
            <a:p>
              <a:endParaRPr lang="zh-CN" altLang="en-US"/>
            </a:p>
          </p:txBody>
        </p:sp>
        <p:sp>
          <p:nvSpPr>
            <p:cNvPr id="21574" name="Line 24"/>
            <p:cNvSpPr>
              <a:spLocks noChangeShapeType="1"/>
            </p:cNvSpPr>
            <p:nvPr/>
          </p:nvSpPr>
          <p:spPr bwMode="auto">
            <a:xfrm>
              <a:off x="2416" y="2262"/>
              <a:ext cx="1522" cy="0"/>
            </a:xfrm>
            <a:prstGeom prst="line">
              <a:avLst/>
            </a:prstGeom>
            <a:noFill/>
            <a:ln w="28575" cap="sq">
              <a:solidFill>
                <a:schemeClr val="tx1"/>
              </a:solidFill>
              <a:round/>
            </a:ln>
          </p:spPr>
          <p:txBody>
            <a:bodyPr lIns="0" tIns="0" rIns="0" bIns="0">
              <a:spAutoFit/>
            </a:bodyPr>
            <a:lstStyle/>
            <a:p>
              <a:endParaRPr lang="zh-CN" altLang="en-US"/>
            </a:p>
          </p:txBody>
        </p:sp>
        <p:sp>
          <p:nvSpPr>
            <p:cNvPr id="21575" name="Line 25"/>
            <p:cNvSpPr>
              <a:spLocks noChangeShapeType="1"/>
            </p:cNvSpPr>
            <p:nvPr/>
          </p:nvSpPr>
          <p:spPr bwMode="auto">
            <a:xfrm>
              <a:off x="2416" y="1112"/>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21576" name="Line 26"/>
            <p:cNvSpPr>
              <a:spLocks noChangeShapeType="1"/>
            </p:cNvSpPr>
            <p:nvPr/>
          </p:nvSpPr>
          <p:spPr bwMode="auto">
            <a:xfrm>
              <a:off x="3312" y="1112"/>
              <a:ext cx="0" cy="1150"/>
            </a:xfrm>
            <a:prstGeom prst="line">
              <a:avLst/>
            </a:prstGeom>
            <a:noFill/>
            <a:ln w="12700">
              <a:solidFill>
                <a:schemeClr val="tx1"/>
              </a:solidFill>
              <a:round/>
            </a:ln>
          </p:spPr>
          <p:txBody>
            <a:bodyPr lIns="0" tIns="0" rIns="0" bIns="0">
              <a:spAutoFit/>
            </a:bodyPr>
            <a:lstStyle/>
            <a:p>
              <a:endParaRPr lang="zh-CN" altLang="en-US"/>
            </a:p>
          </p:txBody>
        </p:sp>
        <p:sp>
          <p:nvSpPr>
            <p:cNvPr id="21577" name="Line 27"/>
            <p:cNvSpPr>
              <a:spLocks noChangeShapeType="1"/>
            </p:cNvSpPr>
            <p:nvPr/>
          </p:nvSpPr>
          <p:spPr bwMode="auto">
            <a:xfrm>
              <a:off x="3936" y="1112"/>
              <a:ext cx="0" cy="1150"/>
            </a:xfrm>
            <a:prstGeom prst="line">
              <a:avLst/>
            </a:prstGeom>
            <a:noFill/>
            <a:ln w="28575" cap="sq">
              <a:solidFill>
                <a:schemeClr val="tx1"/>
              </a:solidFill>
              <a:round/>
            </a:ln>
          </p:spPr>
          <p:txBody>
            <a:bodyPr lIns="0" tIns="0" rIns="0" bIns="0">
              <a:spAutoFit/>
            </a:bodyPr>
            <a:lstStyle/>
            <a:p>
              <a:endParaRPr lang="zh-CN" altLang="en-US"/>
            </a:p>
          </p:txBody>
        </p:sp>
        <p:sp>
          <p:nvSpPr>
            <p:cNvPr id="21578" name="Line 28"/>
            <p:cNvSpPr>
              <a:spLocks noChangeShapeType="1"/>
            </p:cNvSpPr>
            <p:nvPr/>
          </p:nvSpPr>
          <p:spPr bwMode="auto">
            <a:xfrm>
              <a:off x="2776" y="1248"/>
              <a:ext cx="144" cy="0"/>
            </a:xfrm>
            <a:prstGeom prst="line">
              <a:avLst/>
            </a:prstGeom>
            <a:noFill/>
            <a:ln w="19050">
              <a:solidFill>
                <a:schemeClr val="tx1"/>
              </a:solidFill>
              <a:round/>
              <a:tailEnd type="triangle" w="sm" len="sm"/>
            </a:ln>
          </p:spPr>
          <p:txBody>
            <a:bodyPr>
              <a:spAutoFit/>
            </a:bodyPr>
            <a:lstStyle/>
            <a:p>
              <a:endParaRPr lang="zh-CN" altLang="en-US"/>
            </a:p>
          </p:txBody>
        </p:sp>
      </p:grpSp>
      <p:sp>
        <p:nvSpPr>
          <p:cNvPr id="225309" name="Rectangle 29" descr="窄竖线"/>
          <p:cNvSpPr>
            <a:spLocks noChangeArrowheads="1"/>
          </p:cNvSpPr>
          <p:nvPr/>
        </p:nvSpPr>
        <p:spPr bwMode="auto">
          <a:xfrm>
            <a:off x="1444625" y="549275"/>
            <a:ext cx="1246188" cy="369888"/>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功能表</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sp>
        <p:nvSpPr>
          <p:cNvPr id="225310" name="Rectangle 30" descr="窄竖线"/>
          <p:cNvSpPr>
            <a:spLocks noChangeArrowheads="1"/>
          </p:cNvSpPr>
          <p:nvPr/>
        </p:nvSpPr>
        <p:spPr bwMode="auto">
          <a:xfrm>
            <a:off x="1214438" y="4646613"/>
            <a:ext cx="1538287"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状态方程</a:t>
            </a:r>
            <a:endParaRPr kumimoji="1" lang="zh-CN" altLang="en-US" sz="2400" b="1" i="1">
              <a:latin typeface="Times New Roman" panose="02020603050405020304" pitchFamily="18" charset="0"/>
            </a:endParaRPr>
          </a:p>
        </p:txBody>
      </p:sp>
      <p:sp>
        <p:nvSpPr>
          <p:cNvPr id="225311" name="Rectangle 31" descr="窄竖线"/>
          <p:cNvSpPr>
            <a:spLocks noChangeArrowheads="1"/>
          </p:cNvSpPr>
          <p:nvPr/>
        </p:nvSpPr>
        <p:spPr bwMode="auto">
          <a:xfrm>
            <a:off x="5191125" y="549275"/>
            <a:ext cx="1154113"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驱动表</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sp>
        <p:nvSpPr>
          <p:cNvPr id="225312" name="Rectangle 32"/>
          <p:cNvSpPr>
            <a:spLocks noChangeArrowheads="1"/>
          </p:cNvSpPr>
          <p:nvPr/>
        </p:nvSpPr>
        <p:spPr bwMode="auto">
          <a:xfrm>
            <a:off x="5991225" y="1346200"/>
            <a:ext cx="977900" cy="381000"/>
          </a:xfrm>
          <a:prstGeom prst="rect">
            <a:avLst/>
          </a:prstGeom>
          <a:noFill/>
          <a:ln w="9525">
            <a:noFill/>
            <a:miter lim="800000"/>
          </a:ln>
        </p:spPr>
        <p:txBody>
          <a:bodyPr lIns="0" tIns="0" rIns="0" bIns="0"/>
          <a:lstStyle/>
          <a:p>
            <a:r>
              <a:rPr kumimoji="1" lang="en-US" altLang="zh-CN" sz="2400" b="1">
                <a:solidFill>
                  <a:srgbClr val="FF3300"/>
                </a:solidFill>
                <a:latin typeface="Times New Roman" panose="02020603050405020304" pitchFamily="18" charset="0"/>
              </a:rPr>
              <a:t>   0  ×</a:t>
            </a:r>
            <a:endParaRPr kumimoji="1" lang="en-US" altLang="zh-CN" sz="2400" b="1" baseline="30000">
              <a:solidFill>
                <a:srgbClr val="FF3300"/>
              </a:solidFill>
              <a:latin typeface="Times New Roman" panose="02020603050405020304" pitchFamily="18" charset="0"/>
            </a:endParaRPr>
          </a:p>
          <a:p>
            <a:endParaRPr kumimoji="1" lang="en-US" altLang="zh-CN" sz="2400" b="1">
              <a:solidFill>
                <a:srgbClr val="FF3300"/>
              </a:solidFill>
              <a:latin typeface="Times New Roman" panose="02020603050405020304" pitchFamily="18" charset="0"/>
            </a:endParaRPr>
          </a:p>
        </p:txBody>
      </p:sp>
      <p:sp>
        <p:nvSpPr>
          <p:cNvPr id="225313" name="AutoShape 33"/>
          <p:cNvSpPr>
            <a:spLocks noChangeArrowheads="1"/>
          </p:cNvSpPr>
          <p:nvPr/>
        </p:nvSpPr>
        <p:spPr bwMode="auto">
          <a:xfrm>
            <a:off x="1325563" y="5969000"/>
            <a:ext cx="1793875" cy="381000"/>
          </a:xfrm>
          <a:prstGeom prst="wedgeRectCallout">
            <a:avLst>
              <a:gd name="adj1" fmla="val -22745"/>
              <a:gd name="adj2" fmla="val -170000"/>
            </a:avLst>
          </a:prstGeom>
          <a:solidFill>
            <a:srgbClr val="CCCCFF">
              <a:alpha val="50195"/>
            </a:srgbClr>
          </a:solidFill>
          <a:ln w="9525">
            <a:solidFill>
              <a:schemeClr val="tx1"/>
            </a:solidFill>
            <a:miter lim="800000"/>
          </a:ln>
        </p:spPr>
        <p:txBody>
          <a:bodyPr lIns="0" tIns="0" rIns="0" bIns="0"/>
          <a:lstStyle/>
          <a:p>
            <a:pPr algn="ctr" eaLnBrk="0" hangingPunct="0"/>
            <a:r>
              <a:rPr kumimoji="1" lang="zh-CN" altLang="en-US" sz="2400" b="1">
                <a:latin typeface="Times New Roman" panose="02020603050405020304" pitchFamily="18" charset="0"/>
              </a:rPr>
              <a:t>无约束条件</a:t>
            </a:r>
            <a:endParaRPr kumimoji="1" lang="zh-CN" altLang="en-US" sz="2400" b="1">
              <a:latin typeface="Times New Roman" panose="02020603050405020304" pitchFamily="18" charset="0"/>
            </a:endParaRPr>
          </a:p>
        </p:txBody>
      </p:sp>
      <p:sp>
        <p:nvSpPr>
          <p:cNvPr id="225314" name="Rectangle 34" descr="窄竖线"/>
          <p:cNvSpPr>
            <a:spLocks noChangeArrowheads="1"/>
          </p:cNvSpPr>
          <p:nvPr/>
        </p:nvSpPr>
        <p:spPr bwMode="auto">
          <a:xfrm>
            <a:off x="5000625" y="4214813"/>
            <a:ext cx="1727200"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dirty="0">
                <a:latin typeface="宋体" panose="02010600030101010101" pitchFamily="2" charset="-122"/>
              </a:rPr>
              <a:t>状态转换图 </a:t>
            </a:r>
            <a:endParaRPr kumimoji="1" lang="zh-CN" altLang="en-US" sz="2400" b="1" dirty="0">
              <a:latin typeface="宋体" panose="02010600030101010101" pitchFamily="2" charset="-122"/>
            </a:endParaRPr>
          </a:p>
        </p:txBody>
      </p:sp>
      <p:grpSp>
        <p:nvGrpSpPr>
          <p:cNvPr id="7" name="Group 43"/>
          <p:cNvGrpSpPr/>
          <p:nvPr/>
        </p:nvGrpSpPr>
        <p:grpSpPr bwMode="auto">
          <a:xfrm>
            <a:off x="809625" y="981075"/>
            <a:ext cx="2489200" cy="3352800"/>
            <a:chOff x="624" y="672"/>
            <a:chExt cx="1568" cy="2112"/>
          </a:xfrm>
        </p:grpSpPr>
        <p:sp>
          <p:nvSpPr>
            <p:cNvPr id="21539" name="Rectangle 44"/>
            <p:cNvSpPr>
              <a:spLocks noChangeArrowheads="1"/>
            </p:cNvSpPr>
            <p:nvPr/>
          </p:nvSpPr>
          <p:spPr bwMode="auto">
            <a:xfrm>
              <a:off x="1728" y="2324"/>
              <a:ext cx="464"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1540" name="Rectangle 45"/>
            <p:cNvSpPr>
              <a:spLocks noChangeArrowheads="1"/>
            </p:cNvSpPr>
            <p:nvPr/>
          </p:nvSpPr>
          <p:spPr bwMode="auto">
            <a:xfrm>
              <a:off x="1280" y="2324"/>
              <a:ext cx="448"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41" name="Rectangle 46"/>
            <p:cNvSpPr>
              <a:spLocks noChangeArrowheads="1"/>
            </p:cNvSpPr>
            <p:nvPr/>
          </p:nvSpPr>
          <p:spPr bwMode="auto">
            <a:xfrm>
              <a:off x="960" y="2324"/>
              <a:ext cx="320"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42" name="Rectangle 47"/>
            <p:cNvSpPr>
              <a:spLocks noChangeArrowheads="1"/>
            </p:cNvSpPr>
            <p:nvPr/>
          </p:nvSpPr>
          <p:spPr bwMode="auto">
            <a:xfrm>
              <a:off x="624" y="2324"/>
              <a:ext cx="336"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43" name="Rectangle 48"/>
            <p:cNvSpPr>
              <a:spLocks noChangeArrowheads="1"/>
            </p:cNvSpPr>
            <p:nvPr/>
          </p:nvSpPr>
          <p:spPr bwMode="auto">
            <a:xfrm>
              <a:off x="1728" y="1864"/>
              <a:ext cx="464"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21544" name="Rectangle 49"/>
            <p:cNvSpPr>
              <a:spLocks noChangeArrowheads="1"/>
            </p:cNvSpPr>
            <p:nvPr/>
          </p:nvSpPr>
          <p:spPr bwMode="auto">
            <a:xfrm>
              <a:off x="1280" y="1864"/>
              <a:ext cx="448"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45" name="Rectangle 50"/>
            <p:cNvSpPr>
              <a:spLocks noChangeArrowheads="1"/>
            </p:cNvSpPr>
            <p:nvPr/>
          </p:nvSpPr>
          <p:spPr bwMode="auto">
            <a:xfrm>
              <a:off x="960" y="1864"/>
              <a:ext cx="320"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1546" name="Rectangle 51"/>
            <p:cNvSpPr>
              <a:spLocks noChangeArrowheads="1"/>
            </p:cNvSpPr>
            <p:nvPr/>
          </p:nvSpPr>
          <p:spPr bwMode="auto">
            <a:xfrm>
              <a:off x="624" y="1864"/>
              <a:ext cx="336"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47" name="Rectangle 52"/>
            <p:cNvSpPr>
              <a:spLocks noChangeArrowheads="1"/>
            </p:cNvSpPr>
            <p:nvPr/>
          </p:nvSpPr>
          <p:spPr bwMode="auto">
            <a:xfrm>
              <a:off x="1728" y="1362"/>
              <a:ext cx="464" cy="502"/>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1548" name="Rectangle 53"/>
            <p:cNvSpPr>
              <a:spLocks noChangeArrowheads="1"/>
            </p:cNvSpPr>
            <p:nvPr/>
          </p:nvSpPr>
          <p:spPr bwMode="auto">
            <a:xfrm>
              <a:off x="1280" y="1362"/>
              <a:ext cx="448" cy="502"/>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49" name="Rectangle 54"/>
            <p:cNvSpPr>
              <a:spLocks noChangeArrowheads="1"/>
            </p:cNvSpPr>
            <p:nvPr/>
          </p:nvSpPr>
          <p:spPr bwMode="auto">
            <a:xfrm>
              <a:off x="960" y="1362"/>
              <a:ext cx="320" cy="502"/>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50" name="Rectangle 55"/>
            <p:cNvSpPr>
              <a:spLocks noChangeArrowheads="1"/>
            </p:cNvSpPr>
            <p:nvPr/>
          </p:nvSpPr>
          <p:spPr bwMode="auto">
            <a:xfrm>
              <a:off x="624" y="1362"/>
              <a:ext cx="336" cy="502"/>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1551" name="Rectangle 56"/>
            <p:cNvSpPr>
              <a:spLocks noChangeArrowheads="1"/>
            </p:cNvSpPr>
            <p:nvPr/>
          </p:nvSpPr>
          <p:spPr bwMode="auto">
            <a:xfrm>
              <a:off x="960" y="902"/>
              <a:ext cx="320"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1552" name="Rectangle 57"/>
            <p:cNvSpPr>
              <a:spLocks noChangeArrowheads="1"/>
            </p:cNvSpPr>
            <p:nvPr/>
          </p:nvSpPr>
          <p:spPr bwMode="auto">
            <a:xfrm>
              <a:off x="960" y="672"/>
              <a:ext cx="32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K</a:t>
              </a:r>
              <a:endParaRPr kumimoji="1" lang="en-US" altLang="zh-CN" sz="2400" b="1" i="1">
                <a:latin typeface="Times New Roman" panose="02020603050405020304" pitchFamily="18" charset="0"/>
              </a:endParaRPr>
            </a:p>
          </p:txBody>
        </p:sp>
        <p:sp>
          <p:nvSpPr>
            <p:cNvPr id="21553" name="Rectangle 58"/>
            <p:cNvSpPr>
              <a:spLocks noChangeArrowheads="1"/>
            </p:cNvSpPr>
            <p:nvPr/>
          </p:nvSpPr>
          <p:spPr bwMode="auto">
            <a:xfrm>
              <a:off x="1728" y="902"/>
              <a:ext cx="464"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54" name="Rectangle 59"/>
            <p:cNvSpPr>
              <a:spLocks noChangeArrowheads="1"/>
            </p:cNvSpPr>
            <p:nvPr/>
          </p:nvSpPr>
          <p:spPr bwMode="auto">
            <a:xfrm>
              <a:off x="1280" y="902"/>
              <a:ext cx="448"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1555" name="Rectangle 60"/>
            <p:cNvSpPr>
              <a:spLocks noChangeArrowheads="1"/>
            </p:cNvSpPr>
            <p:nvPr/>
          </p:nvSpPr>
          <p:spPr bwMode="auto">
            <a:xfrm>
              <a:off x="624" y="902"/>
              <a:ext cx="336" cy="46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1556" name="Rectangle 61"/>
            <p:cNvSpPr>
              <a:spLocks noChangeArrowheads="1"/>
            </p:cNvSpPr>
            <p:nvPr/>
          </p:nvSpPr>
          <p:spPr bwMode="auto">
            <a:xfrm>
              <a:off x="1728" y="672"/>
              <a:ext cx="464"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21557" name="Rectangle 62"/>
            <p:cNvSpPr>
              <a:spLocks noChangeArrowheads="1"/>
            </p:cNvSpPr>
            <p:nvPr/>
          </p:nvSpPr>
          <p:spPr bwMode="auto">
            <a:xfrm>
              <a:off x="1280" y="672"/>
              <a:ext cx="4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21558" name="Rectangle 63"/>
            <p:cNvSpPr>
              <a:spLocks noChangeArrowheads="1"/>
            </p:cNvSpPr>
            <p:nvPr/>
          </p:nvSpPr>
          <p:spPr bwMode="auto">
            <a:xfrm>
              <a:off x="624" y="672"/>
              <a:ext cx="33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J</a:t>
              </a:r>
              <a:endParaRPr kumimoji="1" lang="en-US" altLang="zh-CN" sz="2400" b="1" i="1">
                <a:latin typeface="Times New Roman" panose="02020603050405020304" pitchFamily="18" charset="0"/>
              </a:endParaRPr>
            </a:p>
          </p:txBody>
        </p:sp>
        <p:sp>
          <p:nvSpPr>
            <p:cNvPr id="21559" name="Line 64"/>
            <p:cNvSpPr>
              <a:spLocks noChangeShapeType="1"/>
            </p:cNvSpPr>
            <p:nvPr/>
          </p:nvSpPr>
          <p:spPr bwMode="auto">
            <a:xfrm>
              <a:off x="624" y="672"/>
              <a:ext cx="1568" cy="0"/>
            </a:xfrm>
            <a:prstGeom prst="line">
              <a:avLst/>
            </a:prstGeom>
            <a:noFill/>
            <a:ln w="28575" cap="sq">
              <a:solidFill>
                <a:schemeClr val="tx1"/>
              </a:solidFill>
              <a:round/>
            </a:ln>
          </p:spPr>
          <p:txBody>
            <a:bodyPr lIns="0" tIns="0" rIns="0" bIns="0">
              <a:spAutoFit/>
            </a:bodyPr>
            <a:lstStyle/>
            <a:p>
              <a:endParaRPr lang="zh-CN" altLang="en-US"/>
            </a:p>
          </p:txBody>
        </p:sp>
        <p:sp>
          <p:nvSpPr>
            <p:cNvPr id="21560" name="Line 65"/>
            <p:cNvSpPr>
              <a:spLocks noChangeShapeType="1"/>
            </p:cNvSpPr>
            <p:nvPr/>
          </p:nvSpPr>
          <p:spPr bwMode="auto">
            <a:xfrm>
              <a:off x="624" y="902"/>
              <a:ext cx="1568" cy="0"/>
            </a:xfrm>
            <a:prstGeom prst="line">
              <a:avLst/>
            </a:prstGeom>
            <a:noFill/>
            <a:ln w="12700">
              <a:solidFill>
                <a:schemeClr val="tx1"/>
              </a:solidFill>
              <a:round/>
            </a:ln>
          </p:spPr>
          <p:txBody>
            <a:bodyPr lIns="0" tIns="0" rIns="0" bIns="0">
              <a:spAutoFit/>
            </a:bodyPr>
            <a:lstStyle/>
            <a:p>
              <a:endParaRPr lang="zh-CN" altLang="en-US"/>
            </a:p>
          </p:txBody>
        </p:sp>
        <p:sp>
          <p:nvSpPr>
            <p:cNvPr id="21561" name="Line 66"/>
            <p:cNvSpPr>
              <a:spLocks noChangeShapeType="1"/>
            </p:cNvSpPr>
            <p:nvPr/>
          </p:nvSpPr>
          <p:spPr bwMode="auto">
            <a:xfrm>
              <a:off x="624" y="2784"/>
              <a:ext cx="1568" cy="0"/>
            </a:xfrm>
            <a:prstGeom prst="line">
              <a:avLst/>
            </a:prstGeom>
            <a:noFill/>
            <a:ln w="28575" cap="sq">
              <a:solidFill>
                <a:schemeClr val="tx1"/>
              </a:solidFill>
              <a:round/>
            </a:ln>
          </p:spPr>
          <p:txBody>
            <a:bodyPr lIns="0" tIns="0" rIns="0" bIns="0">
              <a:spAutoFit/>
            </a:bodyPr>
            <a:lstStyle/>
            <a:p>
              <a:endParaRPr lang="zh-CN" altLang="en-US"/>
            </a:p>
          </p:txBody>
        </p:sp>
        <p:sp>
          <p:nvSpPr>
            <p:cNvPr id="21562" name="Line 67"/>
            <p:cNvSpPr>
              <a:spLocks noChangeShapeType="1"/>
            </p:cNvSpPr>
            <p:nvPr/>
          </p:nvSpPr>
          <p:spPr bwMode="auto">
            <a:xfrm>
              <a:off x="624" y="672"/>
              <a:ext cx="0" cy="2112"/>
            </a:xfrm>
            <a:prstGeom prst="line">
              <a:avLst/>
            </a:prstGeom>
            <a:noFill/>
            <a:ln w="28575" cap="sq">
              <a:solidFill>
                <a:schemeClr val="tx1"/>
              </a:solidFill>
              <a:round/>
            </a:ln>
          </p:spPr>
          <p:txBody>
            <a:bodyPr lIns="0" tIns="0" rIns="0" bIns="0">
              <a:spAutoFit/>
            </a:bodyPr>
            <a:lstStyle/>
            <a:p>
              <a:endParaRPr lang="zh-CN" altLang="en-US"/>
            </a:p>
          </p:txBody>
        </p:sp>
        <p:sp>
          <p:nvSpPr>
            <p:cNvPr id="21563" name="Line 68"/>
            <p:cNvSpPr>
              <a:spLocks noChangeShapeType="1"/>
            </p:cNvSpPr>
            <p:nvPr/>
          </p:nvSpPr>
          <p:spPr bwMode="auto">
            <a:xfrm>
              <a:off x="1280" y="672"/>
              <a:ext cx="0" cy="2112"/>
            </a:xfrm>
            <a:prstGeom prst="line">
              <a:avLst/>
            </a:prstGeom>
            <a:noFill/>
            <a:ln w="12700">
              <a:solidFill>
                <a:schemeClr val="tx1"/>
              </a:solidFill>
              <a:round/>
            </a:ln>
          </p:spPr>
          <p:txBody>
            <a:bodyPr lIns="0" tIns="0" rIns="0" bIns="0">
              <a:spAutoFit/>
            </a:bodyPr>
            <a:lstStyle/>
            <a:p>
              <a:endParaRPr lang="zh-CN" altLang="en-US"/>
            </a:p>
          </p:txBody>
        </p:sp>
        <p:sp>
          <p:nvSpPr>
            <p:cNvPr id="21564" name="Line 69"/>
            <p:cNvSpPr>
              <a:spLocks noChangeShapeType="1"/>
            </p:cNvSpPr>
            <p:nvPr/>
          </p:nvSpPr>
          <p:spPr bwMode="auto">
            <a:xfrm>
              <a:off x="1728" y="672"/>
              <a:ext cx="0" cy="2112"/>
            </a:xfrm>
            <a:prstGeom prst="line">
              <a:avLst/>
            </a:prstGeom>
            <a:noFill/>
            <a:ln w="12700">
              <a:solidFill>
                <a:schemeClr val="tx1"/>
              </a:solidFill>
              <a:round/>
            </a:ln>
          </p:spPr>
          <p:txBody>
            <a:bodyPr lIns="0" tIns="0" rIns="0" bIns="0">
              <a:spAutoFit/>
            </a:bodyPr>
            <a:lstStyle/>
            <a:p>
              <a:endParaRPr lang="zh-CN" altLang="en-US"/>
            </a:p>
          </p:txBody>
        </p:sp>
        <p:sp>
          <p:nvSpPr>
            <p:cNvPr id="21565" name="Line 70"/>
            <p:cNvSpPr>
              <a:spLocks noChangeShapeType="1"/>
            </p:cNvSpPr>
            <p:nvPr/>
          </p:nvSpPr>
          <p:spPr bwMode="auto">
            <a:xfrm>
              <a:off x="2192" y="672"/>
              <a:ext cx="0" cy="2112"/>
            </a:xfrm>
            <a:prstGeom prst="line">
              <a:avLst/>
            </a:prstGeom>
            <a:noFill/>
            <a:ln w="28575" cap="sq">
              <a:solidFill>
                <a:schemeClr val="tx1"/>
              </a:solidFill>
              <a:round/>
            </a:ln>
          </p:spPr>
          <p:txBody>
            <a:bodyPr lIns="0" tIns="0" rIns="0" bIns="0">
              <a:spAutoFit/>
            </a:bodyPr>
            <a:lstStyle/>
            <a:p>
              <a:endParaRPr lang="zh-CN" altLang="en-US"/>
            </a:p>
          </p:txBody>
        </p:sp>
        <p:sp>
          <p:nvSpPr>
            <p:cNvPr id="21566" name="Line 71"/>
            <p:cNvSpPr>
              <a:spLocks noChangeShapeType="1"/>
            </p:cNvSpPr>
            <p:nvPr/>
          </p:nvSpPr>
          <p:spPr bwMode="auto">
            <a:xfrm>
              <a:off x="624" y="1362"/>
              <a:ext cx="1568" cy="0"/>
            </a:xfrm>
            <a:prstGeom prst="line">
              <a:avLst/>
            </a:prstGeom>
            <a:noFill/>
            <a:ln w="12700">
              <a:solidFill>
                <a:schemeClr val="tx1"/>
              </a:solidFill>
              <a:round/>
            </a:ln>
          </p:spPr>
          <p:txBody>
            <a:bodyPr>
              <a:spAutoFit/>
            </a:bodyPr>
            <a:lstStyle/>
            <a:p>
              <a:endParaRPr lang="zh-CN" altLang="en-US"/>
            </a:p>
          </p:txBody>
        </p:sp>
        <p:sp>
          <p:nvSpPr>
            <p:cNvPr id="21567" name="Line 72"/>
            <p:cNvSpPr>
              <a:spLocks noChangeShapeType="1"/>
            </p:cNvSpPr>
            <p:nvPr/>
          </p:nvSpPr>
          <p:spPr bwMode="auto">
            <a:xfrm>
              <a:off x="624" y="1864"/>
              <a:ext cx="1568" cy="0"/>
            </a:xfrm>
            <a:prstGeom prst="line">
              <a:avLst/>
            </a:prstGeom>
            <a:noFill/>
            <a:ln w="12700">
              <a:solidFill>
                <a:schemeClr val="tx1"/>
              </a:solidFill>
              <a:round/>
            </a:ln>
          </p:spPr>
          <p:txBody>
            <a:bodyPr>
              <a:spAutoFit/>
            </a:bodyPr>
            <a:lstStyle/>
            <a:p>
              <a:endParaRPr lang="zh-CN" altLang="en-US"/>
            </a:p>
          </p:txBody>
        </p:sp>
        <p:sp>
          <p:nvSpPr>
            <p:cNvPr id="21568" name="Line 73"/>
            <p:cNvSpPr>
              <a:spLocks noChangeShapeType="1"/>
            </p:cNvSpPr>
            <p:nvPr/>
          </p:nvSpPr>
          <p:spPr bwMode="auto">
            <a:xfrm>
              <a:off x="624" y="2324"/>
              <a:ext cx="1568" cy="0"/>
            </a:xfrm>
            <a:prstGeom prst="line">
              <a:avLst/>
            </a:prstGeom>
            <a:noFill/>
            <a:ln w="12700">
              <a:solidFill>
                <a:schemeClr val="tx1"/>
              </a:solidFill>
              <a:round/>
            </a:ln>
          </p:spPr>
          <p:txBody>
            <a:bodyPr>
              <a:spAutoFit/>
            </a:bodyPr>
            <a:lstStyle/>
            <a:p>
              <a:endParaRPr lang="zh-CN" altLang="en-US"/>
            </a:p>
          </p:txBody>
        </p:sp>
      </p:grpSp>
      <p:graphicFrame>
        <p:nvGraphicFramePr>
          <p:cNvPr id="225354" name="Object 74"/>
          <p:cNvGraphicFramePr>
            <a:graphicFrameLocks noChangeAspect="1"/>
          </p:cNvGraphicFramePr>
          <p:nvPr/>
        </p:nvGraphicFramePr>
        <p:xfrm>
          <a:off x="773113" y="5172075"/>
          <a:ext cx="2400300" cy="419100"/>
        </p:xfrm>
        <a:graphic>
          <a:graphicData uri="http://schemas.openxmlformats.org/presentationml/2006/ole">
            <mc:AlternateContent xmlns:mc="http://schemas.openxmlformats.org/markup-compatibility/2006">
              <mc:Choice xmlns:v="urn:schemas-microsoft-com:vml" Requires="v">
                <p:oleObj spid="_x0000_s21525" name="Equation" r:id="rId1" imgW="57607200" imgH="10058400" progId="Equation.3">
                  <p:embed/>
                </p:oleObj>
              </mc:Choice>
              <mc:Fallback>
                <p:oleObj name="Equation" r:id="rId1" imgW="57607200" imgH="10058400" progId="Equation.3">
                  <p:embed/>
                  <p:pic>
                    <p:nvPicPr>
                      <p:cNvPr id="0" name="Object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5172075"/>
                        <a:ext cx="24003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5" name="Rectangle 75"/>
          <p:cNvSpPr>
            <a:spLocks noChangeArrowheads="1"/>
          </p:cNvSpPr>
          <p:nvPr/>
        </p:nvSpPr>
        <p:spPr bwMode="auto">
          <a:xfrm>
            <a:off x="5991225" y="1714500"/>
            <a:ext cx="977900" cy="381000"/>
          </a:xfrm>
          <a:prstGeom prst="rect">
            <a:avLst/>
          </a:prstGeom>
          <a:noFill/>
          <a:ln w="9525">
            <a:noFill/>
            <a:miter lim="800000"/>
          </a:ln>
        </p:spPr>
        <p:txBody>
          <a:bodyPr lIns="0" tIns="0" rIns="0" bIns="0"/>
          <a:lstStyle/>
          <a:p>
            <a:r>
              <a:rPr kumimoji="1" lang="en-US" altLang="zh-CN" sz="2400" b="1">
                <a:solidFill>
                  <a:srgbClr val="00CC00"/>
                </a:solidFill>
                <a:latin typeface="Times New Roman" panose="02020603050405020304" pitchFamily="18" charset="0"/>
              </a:rPr>
              <a:t>   1  ×</a:t>
            </a:r>
            <a:endParaRPr kumimoji="1" lang="en-US" altLang="zh-CN" sz="2400" b="1" baseline="30000">
              <a:solidFill>
                <a:srgbClr val="00CC00"/>
              </a:solidFill>
              <a:latin typeface="Times New Roman" panose="02020603050405020304" pitchFamily="18" charset="0"/>
            </a:endParaRPr>
          </a:p>
          <a:p>
            <a:endParaRPr kumimoji="1" lang="en-US" altLang="zh-CN" sz="2400" b="1">
              <a:solidFill>
                <a:srgbClr val="00CC00"/>
              </a:solidFill>
              <a:latin typeface="Times New Roman" panose="02020603050405020304" pitchFamily="18" charset="0"/>
            </a:endParaRPr>
          </a:p>
        </p:txBody>
      </p:sp>
      <p:sp>
        <p:nvSpPr>
          <p:cNvPr id="225356" name="Rectangle 76"/>
          <p:cNvSpPr>
            <a:spLocks noChangeArrowheads="1"/>
          </p:cNvSpPr>
          <p:nvPr/>
        </p:nvSpPr>
        <p:spPr bwMode="auto">
          <a:xfrm>
            <a:off x="6003925" y="2082800"/>
            <a:ext cx="977900" cy="381000"/>
          </a:xfrm>
          <a:prstGeom prst="rect">
            <a:avLst/>
          </a:prstGeom>
          <a:noFill/>
          <a:ln w="9525">
            <a:noFill/>
            <a:miter lim="800000"/>
          </a:ln>
        </p:spPr>
        <p:txBody>
          <a:bodyPr lIns="0" tIns="0" rIns="0" bIns="0"/>
          <a:lstStyle/>
          <a:p>
            <a:r>
              <a:rPr kumimoji="1" lang="en-US" altLang="zh-CN" sz="2400" b="1">
                <a:solidFill>
                  <a:srgbClr val="CC99FF"/>
                </a:solidFill>
                <a:latin typeface="Times New Roman" panose="02020603050405020304" pitchFamily="18" charset="0"/>
              </a:rPr>
              <a:t>  ×  1</a:t>
            </a:r>
            <a:endParaRPr kumimoji="1" lang="en-US" altLang="zh-CN" sz="2400" b="1" baseline="30000">
              <a:solidFill>
                <a:srgbClr val="CC99FF"/>
              </a:solidFill>
              <a:latin typeface="Times New Roman" panose="02020603050405020304" pitchFamily="18" charset="0"/>
            </a:endParaRPr>
          </a:p>
          <a:p>
            <a:endParaRPr kumimoji="1" lang="en-US" altLang="zh-CN" sz="2400" b="1">
              <a:solidFill>
                <a:srgbClr val="CC99FF"/>
              </a:solidFill>
              <a:latin typeface="Times New Roman" panose="02020603050405020304" pitchFamily="18" charset="0"/>
            </a:endParaRPr>
          </a:p>
        </p:txBody>
      </p:sp>
      <p:sp>
        <p:nvSpPr>
          <p:cNvPr id="225357" name="Rectangle 77"/>
          <p:cNvSpPr>
            <a:spLocks noChangeArrowheads="1"/>
          </p:cNvSpPr>
          <p:nvPr/>
        </p:nvSpPr>
        <p:spPr bwMode="auto">
          <a:xfrm>
            <a:off x="5991225" y="2438400"/>
            <a:ext cx="977900" cy="381000"/>
          </a:xfrm>
          <a:prstGeom prst="rect">
            <a:avLst/>
          </a:prstGeom>
          <a:noFill/>
          <a:ln w="9525">
            <a:noFill/>
            <a:miter lim="800000"/>
          </a:ln>
        </p:spPr>
        <p:txBody>
          <a:bodyPr lIns="0" tIns="0" rIns="0" bIns="0"/>
          <a:lstStyle/>
          <a:p>
            <a:r>
              <a:rPr kumimoji="1" lang="en-US" altLang="zh-CN" sz="2400" b="1">
                <a:solidFill>
                  <a:srgbClr val="FFCC66"/>
                </a:solidFill>
                <a:latin typeface="Times New Roman" panose="02020603050405020304" pitchFamily="18" charset="0"/>
              </a:rPr>
              <a:t>  ×  0</a:t>
            </a:r>
            <a:endParaRPr kumimoji="1" lang="en-US" altLang="zh-CN" sz="2400" b="1" baseline="30000">
              <a:solidFill>
                <a:srgbClr val="FFCC66"/>
              </a:solidFill>
              <a:latin typeface="Times New Roman" panose="02020603050405020304" pitchFamily="18" charset="0"/>
            </a:endParaRPr>
          </a:p>
          <a:p>
            <a:endParaRPr kumimoji="1" lang="en-US" altLang="zh-CN" sz="2400" b="1">
              <a:solidFill>
                <a:srgbClr val="FFCC66"/>
              </a:solidFill>
              <a:latin typeface="Times New Roman" panose="02020603050405020304" pitchFamily="18" charset="0"/>
            </a:endParaRPr>
          </a:p>
        </p:txBody>
      </p:sp>
      <p:grpSp>
        <p:nvGrpSpPr>
          <p:cNvPr id="8" name="Group 78"/>
          <p:cNvGrpSpPr/>
          <p:nvPr/>
        </p:nvGrpSpPr>
        <p:grpSpPr bwMode="auto">
          <a:xfrm>
            <a:off x="898525" y="1311275"/>
            <a:ext cx="879475" cy="1181100"/>
            <a:chOff x="798" y="1840"/>
            <a:chExt cx="554" cy="744"/>
          </a:xfrm>
        </p:grpSpPr>
        <p:sp>
          <p:nvSpPr>
            <p:cNvPr id="21537" name="Rectangle 79"/>
            <p:cNvSpPr>
              <a:spLocks noChangeArrowheads="1"/>
            </p:cNvSpPr>
            <p:nvPr/>
          </p:nvSpPr>
          <p:spPr bwMode="auto">
            <a:xfrm>
              <a:off x="798" y="1840"/>
              <a:ext cx="554" cy="288"/>
            </a:xfrm>
            <a:prstGeom prst="rect">
              <a:avLst/>
            </a:prstGeom>
            <a:noFill/>
            <a:ln w="9525">
              <a:noFill/>
              <a:miter lim="800000"/>
            </a:ln>
          </p:spPr>
          <p:txBody>
            <a:bodyPr>
              <a:spAutoFit/>
            </a:bodyPr>
            <a:lstStyle/>
            <a:p>
              <a:pPr algn="just" fontAlgn="t">
                <a:spcBef>
                  <a:spcPct val="50000"/>
                </a:spcBef>
              </a:pPr>
              <a:r>
                <a:rPr kumimoji="1" lang="en-US" altLang="zh-CN" sz="2400" b="1">
                  <a:solidFill>
                    <a:srgbClr val="FF3300"/>
                  </a:solidFill>
                  <a:latin typeface="Times New Roman" panose="02020603050405020304" pitchFamily="18" charset="0"/>
                </a:rPr>
                <a:t>0</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21538" name="Rectangle 80"/>
            <p:cNvSpPr>
              <a:spLocks noChangeArrowheads="1"/>
            </p:cNvSpPr>
            <p:nvPr/>
          </p:nvSpPr>
          <p:spPr bwMode="auto">
            <a:xfrm>
              <a:off x="798" y="2296"/>
              <a:ext cx="554" cy="288"/>
            </a:xfrm>
            <a:prstGeom prst="rect">
              <a:avLst/>
            </a:prstGeom>
            <a:noFill/>
            <a:ln w="9525">
              <a:noFill/>
              <a:miter lim="800000"/>
            </a:ln>
          </p:spPr>
          <p:txBody>
            <a:bodyPr>
              <a:spAutoFit/>
            </a:bodyPr>
            <a:lstStyle/>
            <a:p>
              <a:pPr algn="just" fontAlgn="t">
                <a:spcBef>
                  <a:spcPct val="50000"/>
                </a:spcBef>
              </a:pPr>
              <a:r>
                <a:rPr kumimoji="1" lang="en-US" altLang="zh-CN" sz="2400" b="1">
                  <a:solidFill>
                    <a:srgbClr val="FF3300"/>
                  </a:solidFill>
                  <a:latin typeface="Times New Roman" panose="02020603050405020304" pitchFamily="18" charset="0"/>
                </a:rPr>
                <a:t>0</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 1</a:t>
              </a:r>
              <a:endParaRPr kumimoji="1" lang="en-US" altLang="zh-CN" sz="2400" b="1">
                <a:solidFill>
                  <a:srgbClr val="FF3300"/>
                </a:solidFill>
                <a:latin typeface="Times New Roman" panose="02020603050405020304" pitchFamily="18" charset="0"/>
              </a:endParaRPr>
            </a:p>
          </p:txBody>
        </p:sp>
      </p:grpSp>
      <p:grpSp>
        <p:nvGrpSpPr>
          <p:cNvPr id="9" name="Group 81"/>
          <p:cNvGrpSpPr/>
          <p:nvPr/>
        </p:nvGrpSpPr>
        <p:grpSpPr bwMode="auto">
          <a:xfrm>
            <a:off x="895350" y="2403475"/>
            <a:ext cx="869950" cy="1968500"/>
            <a:chOff x="798" y="1568"/>
            <a:chExt cx="548" cy="1240"/>
          </a:xfrm>
        </p:grpSpPr>
        <p:sp>
          <p:nvSpPr>
            <p:cNvPr id="21535" name="Rectangle 82"/>
            <p:cNvSpPr>
              <a:spLocks noChangeArrowheads="1"/>
            </p:cNvSpPr>
            <p:nvPr/>
          </p:nvSpPr>
          <p:spPr bwMode="auto">
            <a:xfrm>
              <a:off x="798" y="2520"/>
              <a:ext cx="548"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CC00FF"/>
                  </a:solidFill>
                  <a:latin typeface="Times New Roman" panose="02020603050405020304" pitchFamily="18" charset="0"/>
                </a:rPr>
                <a:t>1     1</a:t>
              </a:r>
              <a:endParaRPr kumimoji="1" lang="en-US" altLang="zh-CN" sz="2400" b="1">
                <a:solidFill>
                  <a:srgbClr val="CC00FF"/>
                </a:solidFill>
                <a:latin typeface="Times New Roman" panose="02020603050405020304" pitchFamily="18" charset="0"/>
              </a:endParaRPr>
            </a:p>
          </p:txBody>
        </p:sp>
        <p:sp>
          <p:nvSpPr>
            <p:cNvPr id="21536" name="Rectangle 83"/>
            <p:cNvSpPr>
              <a:spLocks noChangeArrowheads="1"/>
            </p:cNvSpPr>
            <p:nvPr/>
          </p:nvSpPr>
          <p:spPr bwMode="auto">
            <a:xfrm>
              <a:off x="798" y="1568"/>
              <a:ext cx="548"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CC00FF"/>
                  </a:solidFill>
                  <a:latin typeface="Times New Roman" panose="02020603050405020304" pitchFamily="18" charset="0"/>
                </a:rPr>
                <a:t>0     1</a:t>
              </a:r>
              <a:endParaRPr kumimoji="1" lang="en-US" altLang="zh-CN" sz="2400" b="1">
                <a:solidFill>
                  <a:srgbClr val="CC00FF"/>
                </a:solidFill>
                <a:latin typeface="Times New Roman" panose="02020603050405020304" pitchFamily="18" charset="0"/>
              </a:endParaRPr>
            </a:p>
          </p:txBody>
        </p:sp>
      </p:grpSp>
      <p:grpSp>
        <p:nvGrpSpPr>
          <p:cNvPr id="10" name="Group 84"/>
          <p:cNvGrpSpPr/>
          <p:nvPr/>
        </p:nvGrpSpPr>
        <p:grpSpPr bwMode="auto">
          <a:xfrm>
            <a:off x="898525" y="2835275"/>
            <a:ext cx="879475" cy="1181100"/>
            <a:chOff x="798" y="1840"/>
            <a:chExt cx="554" cy="744"/>
          </a:xfrm>
        </p:grpSpPr>
        <p:sp>
          <p:nvSpPr>
            <p:cNvPr id="21533" name="Rectangle 85"/>
            <p:cNvSpPr>
              <a:spLocks noChangeArrowheads="1"/>
            </p:cNvSpPr>
            <p:nvPr/>
          </p:nvSpPr>
          <p:spPr bwMode="auto">
            <a:xfrm>
              <a:off x="798" y="1840"/>
              <a:ext cx="554" cy="288"/>
            </a:xfrm>
            <a:prstGeom prst="rect">
              <a:avLst/>
            </a:prstGeom>
            <a:noFill/>
            <a:ln w="9525">
              <a:noFill/>
              <a:miter lim="800000"/>
            </a:ln>
          </p:spPr>
          <p:txBody>
            <a:bodyPr>
              <a:spAutoFit/>
            </a:bodyPr>
            <a:lstStyle/>
            <a:p>
              <a:pPr algn="just" fontAlgn="t">
                <a:spcBef>
                  <a:spcPct val="50000"/>
                </a:spcBef>
              </a:pPr>
              <a:r>
                <a:rPr kumimoji="1" lang="en-US" altLang="zh-CN" sz="2400" b="1">
                  <a:solidFill>
                    <a:srgbClr val="00CC00"/>
                  </a:solidFill>
                  <a:latin typeface="Times New Roman" panose="02020603050405020304" pitchFamily="18" charset="0"/>
                </a:rPr>
                <a:t>1     0</a:t>
              </a:r>
              <a:endParaRPr kumimoji="1" lang="en-US" altLang="zh-CN" sz="2400" b="1">
                <a:solidFill>
                  <a:srgbClr val="00CC00"/>
                </a:solidFill>
                <a:latin typeface="Times New Roman" panose="02020603050405020304" pitchFamily="18" charset="0"/>
              </a:endParaRPr>
            </a:p>
          </p:txBody>
        </p:sp>
        <p:sp>
          <p:nvSpPr>
            <p:cNvPr id="21534" name="Rectangle 86"/>
            <p:cNvSpPr>
              <a:spLocks noChangeArrowheads="1"/>
            </p:cNvSpPr>
            <p:nvPr/>
          </p:nvSpPr>
          <p:spPr bwMode="auto">
            <a:xfrm>
              <a:off x="798" y="2296"/>
              <a:ext cx="554" cy="288"/>
            </a:xfrm>
            <a:prstGeom prst="rect">
              <a:avLst/>
            </a:prstGeom>
            <a:noFill/>
            <a:ln w="9525">
              <a:noFill/>
              <a:miter lim="800000"/>
            </a:ln>
          </p:spPr>
          <p:txBody>
            <a:bodyPr>
              <a:spAutoFit/>
            </a:bodyPr>
            <a:lstStyle/>
            <a:p>
              <a:pPr algn="just" fontAlgn="t">
                <a:spcBef>
                  <a:spcPct val="50000"/>
                </a:spcBef>
              </a:pPr>
              <a:r>
                <a:rPr kumimoji="1" lang="en-US" altLang="zh-CN" sz="2400" b="1">
                  <a:solidFill>
                    <a:srgbClr val="00CC00"/>
                  </a:solidFill>
                  <a:latin typeface="Times New Roman" panose="02020603050405020304" pitchFamily="18" charset="0"/>
                </a:rPr>
                <a:t>1     1</a:t>
              </a:r>
              <a:endParaRPr kumimoji="1" lang="en-US" altLang="zh-CN" sz="2400" b="1">
                <a:solidFill>
                  <a:srgbClr val="00CC00"/>
                </a:solidFill>
                <a:latin typeface="Times New Roman" panose="02020603050405020304" pitchFamily="18" charset="0"/>
              </a:endParaRPr>
            </a:p>
          </p:txBody>
        </p:sp>
      </p:grpSp>
      <p:grpSp>
        <p:nvGrpSpPr>
          <p:cNvPr id="11" name="Group 87"/>
          <p:cNvGrpSpPr/>
          <p:nvPr/>
        </p:nvGrpSpPr>
        <p:grpSpPr bwMode="auto">
          <a:xfrm>
            <a:off x="895350" y="1666875"/>
            <a:ext cx="869950" cy="1987550"/>
            <a:chOff x="798" y="1568"/>
            <a:chExt cx="647" cy="1236"/>
          </a:xfrm>
        </p:grpSpPr>
        <p:sp>
          <p:nvSpPr>
            <p:cNvPr id="21531" name="Rectangle 88"/>
            <p:cNvSpPr>
              <a:spLocks noChangeArrowheads="1"/>
            </p:cNvSpPr>
            <p:nvPr/>
          </p:nvSpPr>
          <p:spPr bwMode="auto">
            <a:xfrm>
              <a:off x="798" y="2520"/>
              <a:ext cx="647" cy="284"/>
            </a:xfrm>
            <a:prstGeom prst="rect">
              <a:avLst/>
            </a:prstGeom>
            <a:noFill/>
            <a:ln w="9525">
              <a:noFill/>
              <a:miter lim="800000"/>
            </a:ln>
          </p:spPr>
          <p:txBody>
            <a:bodyPr wrap="none">
              <a:spAutoFit/>
            </a:bodyPr>
            <a:lstStyle/>
            <a:p>
              <a:pPr algn="just" fontAlgn="t">
                <a:spcBef>
                  <a:spcPct val="50000"/>
                </a:spcBef>
              </a:pPr>
              <a:r>
                <a:rPr kumimoji="1" lang="en-US" altLang="zh-CN" sz="2400" b="1">
                  <a:solidFill>
                    <a:schemeClr val="accent1"/>
                  </a:solidFill>
                  <a:latin typeface="Times New Roman" panose="02020603050405020304" pitchFamily="18" charset="0"/>
                </a:rPr>
                <a:t>1     0</a:t>
              </a:r>
              <a:endParaRPr kumimoji="1" lang="en-US" altLang="zh-CN" sz="2400" b="1">
                <a:solidFill>
                  <a:schemeClr val="accent1"/>
                </a:solidFill>
                <a:latin typeface="Times New Roman" panose="02020603050405020304" pitchFamily="18" charset="0"/>
              </a:endParaRPr>
            </a:p>
          </p:txBody>
        </p:sp>
        <p:sp>
          <p:nvSpPr>
            <p:cNvPr id="21532" name="Rectangle 89"/>
            <p:cNvSpPr>
              <a:spLocks noChangeArrowheads="1"/>
            </p:cNvSpPr>
            <p:nvPr/>
          </p:nvSpPr>
          <p:spPr bwMode="auto">
            <a:xfrm>
              <a:off x="798" y="1568"/>
              <a:ext cx="647" cy="284"/>
            </a:xfrm>
            <a:prstGeom prst="rect">
              <a:avLst/>
            </a:prstGeom>
            <a:noFill/>
            <a:ln w="9525">
              <a:noFill/>
              <a:miter lim="800000"/>
            </a:ln>
          </p:spPr>
          <p:txBody>
            <a:bodyPr wrap="none">
              <a:spAutoFit/>
            </a:bodyPr>
            <a:lstStyle/>
            <a:p>
              <a:pPr algn="just" fontAlgn="t">
                <a:spcBef>
                  <a:spcPct val="50000"/>
                </a:spcBef>
              </a:pPr>
              <a:r>
                <a:rPr kumimoji="1" lang="en-US" altLang="zh-CN" sz="2400" b="1">
                  <a:solidFill>
                    <a:schemeClr val="accent1"/>
                  </a:solidFill>
                  <a:latin typeface="Times New Roman" panose="02020603050405020304" pitchFamily="18" charset="0"/>
                </a:rPr>
                <a:t>0     0</a:t>
              </a:r>
              <a:endParaRPr kumimoji="1" lang="en-US" altLang="zh-CN" sz="2400" b="1">
                <a:solidFill>
                  <a:schemeClr val="accent1"/>
                </a:solidFill>
                <a:latin typeface="Times New Roman" panose="02020603050405020304" pitchFamily="18" charset="0"/>
              </a:endParaRPr>
            </a:p>
          </p:txBody>
        </p:sp>
      </p:grpSp>
      <p:pic>
        <p:nvPicPr>
          <p:cNvPr id="20575" name="Picture 95"/>
          <p:cNvPicPr>
            <a:picLocks noChangeAspect="1" noChangeArrowheads="1"/>
          </p:cNvPicPr>
          <p:nvPr/>
        </p:nvPicPr>
        <p:blipFill>
          <a:blip r:embed="rId3"/>
          <a:srcRect/>
          <a:stretch>
            <a:fillRect/>
          </a:stretch>
        </p:blipFill>
        <p:spPr bwMode="auto">
          <a:xfrm>
            <a:off x="4000500" y="4714875"/>
            <a:ext cx="3841750" cy="1481138"/>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25309"/>
                                        </p:tgtEl>
                                        <p:attrNameLst>
                                          <p:attrName>style.visibility</p:attrName>
                                        </p:attrNameLst>
                                      </p:cBhvr>
                                      <p:to>
                                        <p:strVal val="visible"/>
                                      </p:to>
                                    </p:set>
                                    <p:animEffect transition="in" filter="blinds(horizontal)">
                                      <p:cBhvr>
                                        <p:cTn id="7" dur="500"/>
                                        <p:tgtEl>
                                          <p:spTgt spid="22530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5310"/>
                                        </p:tgtEl>
                                        <p:attrNameLst>
                                          <p:attrName>style.visibility</p:attrName>
                                        </p:attrNameLst>
                                      </p:cBhvr>
                                      <p:to>
                                        <p:strVal val="visible"/>
                                      </p:to>
                                    </p:set>
                                    <p:animEffect transition="in" filter="blinds(horizontal)">
                                      <p:cBhvr>
                                        <p:cTn id="15" dur="500"/>
                                        <p:tgtEl>
                                          <p:spTgt spid="225310"/>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25354"/>
                                        </p:tgtEl>
                                        <p:attrNameLst>
                                          <p:attrName>style.visibility</p:attrName>
                                        </p:attrNameLst>
                                      </p:cBhvr>
                                      <p:to>
                                        <p:strVal val="visible"/>
                                      </p:to>
                                    </p:set>
                                    <p:animEffect transition="in" filter="wipe(left)">
                                      <p:cBhvr>
                                        <p:cTn id="19" dur="500"/>
                                        <p:tgtEl>
                                          <p:spTgt spid="225354"/>
                                        </p:tgtEl>
                                      </p:cBhvr>
                                    </p:animEffect>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25313"/>
                                        </p:tgtEl>
                                        <p:attrNameLst>
                                          <p:attrName>style.visibility</p:attrName>
                                        </p:attrNameLst>
                                      </p:cBhvr>
                                      <p:to>
                                        <p:strVal val="visible"/>
                                      </p:to>
                                    </p:set>
                                    <p:anim calcmode="lin" valueType="num">
                                      <p:cBhvr additive="base">
                                        <p:cTn id="23" dur="500" fill="hold"/>
                                        <p:tgtEl>
                                          <p:spTgt spid="225313"/>
                                        </p:tgtEl>
                                        <p:attrNameLst>
                                          <p:attrName>ppt_x</p:attrName>
                                        </p:attrNameLst>
                                      </p:cBhvr>
                                      <p:tavLst>
                                        <p:tav tm="0">
                                          <p:val>
                                            <p:strVal val="#ppt_x"/>
                                          </p:val>
                                        </p:tav>
                                        <p:tav tm="100000">
                                          <p:val>
                                            <p:strVal val="#ppt_x"/>
                                          </p:val>
                                        </p:tav>
                                      </p:tavLst>
                                    </p:anim>
                                    <p:anim calcmode="lin" valueType="num">
                                      <p:cBhvr additive="base">
                                        <p:cTn id="24" dur="500" fill="hold"/>
                                        <p:tgtEl>
                                          <p:spTgt spid="22531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2531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25311"/>
                                        </p:tgtEl>
                                        <p:attrNameLst>
                                          <p:attrName>style.visibility</p:attrName>
                                        </p:attrNameLst>
                                      </p:cBhvr>
                                      <p:to>
                                        <p:strVal val="visible"/>
                                      </p:to>
                                    </p:set>
                                    <p:animEffect transition="in" filter="blinds(horizontal)">
                                      <p:cBhvr>
                                        <p:cTn id="29" dur="500"/>
                                        <p:tgtEl>
                                          <p:spTgt spid="225311"/>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499"/>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par>
                          <p:cTn id="37" fill="hold">
                            <p:stCondLst>
                              <p:cond delay="500"/>
                            </p:stCondLst>
                            <p:childTnLst>
                              <p:par>
                                <p:cTn id="38" presetID="23" presetClass="entr" presetSubtype="16"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225285"/>
                                        </p:tgtEl>
                                        <p:attrNameLst>
                                          <p:attrName>style.visibility</p:attrName>
                                        </p:attrNameLst>
                                      </p:cBhvr>
                                      <p:to>
                                        <p:strVal val="visible"/>
                                      </p:to>
                                    </p:set>
                                    <p:anim calcmode="lin" valueType="num">
                                      <p:cBhvr>
                                        <p:cTn id="46" dur="500" fill="hold"/>
                                        <p:tgtEl>
                                          <p:spTgt spid="225285"/>
                                        </p:tgtEl>
                                        <p:attrNameLst>
                                          <p:attrName>ppt_w</p:attrName>
                                        </p:attrNameLst>
                                      </p:cBhvr>
                                      <p:tavLst>
                                        <p:tav tm="0">
                                          <p:val>
                                            <p:fltVal val="0"/>
                                          </p:val>
                                        </p:tav>
                                        <p:tav tm="100000">
                                          <p:val>
                                            <p:strVal val="#ppt_w"/>
                                          </p:val>
                                        </p:tav>
                                      </p:tavLst>
                                    </p:anim>
                                    <p:anim calcmode="lin" valueType="num">
                                      <p:cBhvr>
                                        <p:cTn id="47" dur="500" fill="hold"/>
                                        <p:tgtEl>
                                          <p:spTgt spid="22528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2528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312"/>
                                        </p:tgtEl>
                                        <p:attrNameLst>
                                          <p:attrName>style.visibility</p:attrName>
                                        </p:attrNameLst>
                                      </p:cBhvr>
                                      <p:to>
                                        <p:strVal val="visible"/>
                                      </p:to>
                                    </p:set>
                                    <p:animEffect transition="in" filter="wipe(left)">
                                      <p:cBhvr>
                                        <p:cTn id="52" dur="500"/>
                                        <p:tgtEl>
                                          <p:spTgt spid="22531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4"/>
                                        </p:tgtEl>
                                        <p:attrNameLst>
                                          <p:attrName>style.visibility</p:attrName>
                                        </p:attrNameLst>
                                      </p:cBhvr>
                                      <p:to>
                                        <p:strVal val="visible"/>
                                      </p:to>
                                    </p:set>
                                  </p:childTnLst>
                                </p:cTn>
                              </p:par>
                            </p:childTnLst>
                          </p:cTn>
                        </p:par>
                        <p:par>
                          <p:cTn id="57" fill="hold">
                            <p:stCondLst>
                              <p:cond delay="500"/>
                            </p:stCondLst>
                            <p:childTnLst>
                              <p:par>
                                <p:cTn id="58" presetID="23" presetClass="entr" presetSubtype="16"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25355"/>
                                        </p:tgtEl>
                                        <p:attrNameLst>
                                          <p:attrName>style.visibility</p:attrName>
                                        </p:attrNameLst>
                                      </p:cBhvr>
                                      <p:to>
                                        <p:strVal val="visible"/>
                                      </p:to>
                                    </p:set>
                                    <p:animEffect transition="in" filter="wipe(left)">
                                      <p:cBhvr>
                                        <p:cTn id="66" dur="500"/>
                                        <p:tgtEl>
                                          <p:spTgt spid="225355"/>
                                        </p:tgtEl>
                                      </p:cBhvr>
                                    </p:animEffect>
                                  </p:childTnLst>
                                </p:cTn>
                              </p:par>
                            </p:childTnLst>
                          </p:cTn>
                        </p:par>
                        <p:par>
                          <p:cTn id="67" fill="hold">
                            <p:stCondLst>
                              <p:cond delay="500"/>
                            </p:stCondLst>
                            <p:childTnLst>
                              <p:par>
                                <p:cTn id="68" presetID="23" presetClass="entr" presetSubtype="16" fill="hold" grpId="0" nodeType="afterEffect">
                                  <p:stCondLst>
                                    <p:cond delay="0"/>
                                  </p:stCondLst>
                                  <p:childTnLst>
                                    <p:set>
                                      <p:cBhvr>
                                        <p:cTn id="69" dur="1" fill="hold">
                                          <p:stCondLst>
                                            <p:cond delay="0"/>
                                          </p:stCondLst>
                                        </p:cTn>
                                        <p:tgtEl>
                                          <p:spTgt spid="225284"/>
                                        </p:tgtEl>
                                        <p:attrNameLst>
                                          <p:attrName>style.visibility</p:attrName>
                                        </p:attrNameLst>
                                      </p:cBhvr>
                                      <p:to>
                                        <p:strVal val="visible"/>
                                      </p:to>
                                    </p:set>
                                    <p:anim calcmode="lin" valueType="num">
                                      <p:cBhvr>
                                        <p:cTn id="70" dur="500" fill="hold"/>
                                        <p:tgtEl>
                                          <p:spTgt spid="225284"/>
                                        </p:tgtEl>
                                        <p:attrNameLst>
                                          <p:attrName>ppt_w</p:attrName>
                                        </p:attrNameLst>
                                      </p:cBhvr>
                                      <p:tavLst>
                                        <p:tav tm="0">
                                          <p:val>
                                            <p:fltVal val="0"/>
                                          </p:val>
                                        </p:tav>
                                        <p:tav tm="100000">
                                          <p:val>
                                            <p:strVal val="#ppt_w"/>
                                          </p:val>
                                        </p:tav>
                                      </p:tavLst>
                                    </p:anim>
                                    <p:anim calcmode="lin" valueType="num">
                                      <p:cBhvr>
                                        <p:cTn id="71" dur="500" fill="hold"/>
                                        <p:tgtEl>
                                          <p:spTgt spid="22528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25284"/>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3"/>
                                        </p:tgtEl>
                                        <p:attrNameLst>
                                          <p:attrName>style.visibility</p:attrName>
                                        </p:attrNameLst>
                                      </p:cBhvr>
                                      <p:to>
                                        <p:strVal val="visible"/>
                                      </p:to>
                                    </p:set>
                                  </p:childTnLst>
                                </p:cTn>
                              </p:par>
                            </p:childTnLst>
                          </p:cTn>
                        </p:par>
                        <p:par>
                          <p:cTn id="76" fill="hold">
                            <p:stCondLst>
                              <p:cond delay="500"/>
                            </p:stCondLst>
                            <p:childTnLst>
                              <p:par>
                                <p:cTn id="77" presetID="23" presetClass="entr" presetSubtype="16" fill="hold" nodeType="after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ppt_w</p:attrName>
                                        </p:attrNameLst>
                                      </p:cBhvr>
                                      <p:tavLst>
                                        <p:tav tm="0">
                                          <p:val>
                                            <p:fltVal val="0"/>
                                          </p:val>
                                        </p:tav>
                                        <p:tav tm="100000">
                                          <p:val>
                                            <p:strVal val="#ppt_w"/>
                                          </p:val>
                                        </p:tav>
                                      </p:tavLst>
                                    </p:anim>
                                    <p:anim calcmode="lin" valueType="num">
                                      <p:cBhvr>
                                        <p:cTn id="80"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25356"/>
                                        </p:tgtEl>
                                        <p:attrNameLst>
                                          <p:attrName>style.visibility</p:attrName>
                                        </p:attrNameLst>
                                      </p:cBhvr>
                                      <p:to>
                                        <p:strVal val="visible"/>
                                      </p:to>
                                    </p:set>
                                    <p:animEffect transition="in" filter="wipe(left)">
                                      <p:cBhvr>
                                        <p:cTn id="85" dur="500"/>
                                        <p:tgtEl>
                                          <p:spTgt spid="225356"/>
                                        </p:tgtEl>
                                      </p:cBhvr>
                                    </p:animEffect>
                                  </p:childTnLst>
                                </p:cTn>
                              </p:par>
                            </p:childTnLst>
                          </p:cTn>
                        </p:par>
                        <p:par>
                          <p:cTn id="86" fill="hold">
                            <p:stCondLst>
                              <p:cond delay="500"/>
                            </p:stCondLst>
                            <p:childTnLst>
                              <p:par>
                                <p:cTn id="87" presetID="23" presetClass="entr" presetSubtype="16" fill="hold" grpId="0" nodeType="afterEffect">
                                  <p:stCondLst>
                                    <p:cond delay="0"/>
                                  </p:stCondLst>
                                  <p:childTnLst>
                                    <p:set>
                                      <p:cBhvr>
                                        <p:cTn id="88" dur="1" fill="hold">
                                          <p:stCondLst>
                                            <p:cond delay="0"/>
                                          </p:stCondLst>
                                        </p:cTn>
                                        <p:tgtEl>
                                          <p:spTgt spid="225283"/>
                                        </p:tgtEl>
                                        <p:attrNameLst>
                                          <p:attrName>style.visibility</p:attrName>
                                        </p:attrNameLst>
                                      </p:cBhvr>
                                      <p:to>
                                        <p:strVal val="visible"/>
                                      </p:to>
                                    </p:set>
                                    <p:anim calcmode="lin" valueType="num">
                                      <p:cBhvr>
                                        <p:cTn id="89" dur="500" fill="hold"/>
                                        <p:tgtEl>
                                          <p:spTgt spid="225283"/>
                                        </p:tgtEl>
                                        <p:attrNameLst>
                                          <p:attrName>ppt_w</p:attrName>
                                        </p:attrNameLst>
                                      </p:cBhvr>
                                      <p:tavLst>
                                        <p:tav tm="0">
                                          <p:val>
                                            <p:fltVal val="0"/>
                                          </p:val>
                                        </p:tav>
                                        <p:tav tm="100000">
                                          <p:val>
                                            <p:strVal val="#ppt_w"/>
                                          </p:val>
                                        </p:tav>
                                      </p:tavLst>
                                    </p:anim>
                                    <p:anim calcmode="lin" valueType="num">
                                      <p:cBhvr>
                                        <p:cTn id="90" dur="500" fill="hold"/>
                                        <p:tgtEl>
                                          <p:spTgt spid="2252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25283"/>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2"/>
                                        </p:tgtEl>
                                        <p:attrNameLst>
                                          <p:attrName>style.visibility</p:attrName>
                                        </p:attrNameLst>
                                      </p:cBhvr>
                                      <p:to>
                                        <p:strVal val="visible"/>
                                      </p:to>
                                    </p:set>
                                  </p:childTnLst>
                                </p:cTn>
                              </p:par>
                            </p:childTnLst>
                          </p:cTn>
                        </p:par>
                        <p:par>
                          <p:cTn id="95" fill="hold">
                            <p:stCondLst>
                              <p:cond delay="500"/>
                            </p:stCondLst>
                            <p:childTnLst>
                              <p:par>
                                <p:cTn id="96" presetID="23" presetClass="entr" presetSubtype="16" fill="hold"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500" fill="hold"/>
                                        <p:tgtEl>
                                          <p:spTgt spid="11"/>
                                        </p:tgtEl>
                                        <p:attrNameLst>
                                          <p:attrName>ppt_w</p:attrName>
                                        </p:attrNameLst>
                                      </p:cBhvr>
                                      <p:tavLst>
                                        <p:tav tm="0">
                                          <p:val>
                                            <p:fltVal val="0"/>
                                          </p:val>
                                        </p:tav>
                                        <p:tav tm="100000">
                                          <p:val>
                                            <p:strVal val="#ppt_w"/>
                                          </p:val>
                                        </p:tav>
                                      </p:tavLst>
                                    </p:anim>
                                    <p:anim calcmode="lin" valueType="num">
                                      <p:cBhvr>
                                        <p:cTn id="99"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225357"/>
                                        </p:tgtEl>
                                        <p:attrNameLst>
                                          <p:attrName>style.visibility</p:attrName>
                                        </p:attrNameLst>
                                      </p:cBhvr>
                                      <p:to>
                                        <p:strVal val="visible"/>
                                      </p:to>
                                    </p:set>
                                    <p:animEffect transition="in" filter="wipe(left)">
                                      <p:cBhvr>
                                        <p:cTn id="104" dur="500"/>
                                        <p:tgtEl>
                                          <p:spTgt spid="225357"/>
                                        </p:tgtEl>
                                      </p:cBhvr>
                                    </p:animEffect>
                                  </p:childTnLst>
                                </p:cTn>
                              </p:par>
                            </p:childTnLst>
                          </p:cTn>
                        </p:par>
                        <p:par>
                          <p:cTn id="105" fill="hold">
                            <p:stCondLst>
                              <p:cond delay="500"/>
                            </p:stCondLst>
                            <p:childTnLst>
                              <p:par>
                                <p:cTn id="106" presetID="23" presetClass="entr" presetSubtype="16" fill="hold" grpId="0" nodeType="afterEffect">
                                  <p:stCondLst>
                                    <p:cond delay="0"/>
                                  </p:stCondLst>
                                  <p:childTnLst>
                                    <p:set>
                                      <p:cBhvr>
                                        <p:cTn id="107" dur="1" fill="hold">
                                          <p:stCondLst>
                                            <p:cond delay="0"/>
                                          </p:stCondLst>
                                        </p:cTn>
                                        <p:tgtEl>
                                          <p:spTgt spid="225282"/>
                                        </p:tgtEl>
                                        <p:attrNameLst>
                                          <p:attrName>style.visibility</p:attrName>
                                        </p:attrNameLst>
                                      </p:cBhvr>
                                      <p:to>
                                        <p:strVal val="visible"/>
                                      </p:to>
                                    </p:set>
                                    <p:anim calcmode="lin" valueType="num">
                                      <p:cBhvr>
                                        <p:cTn id="108" dur="500" fill="hold"/>
                                        <p:tgtEl>
                                          <p:spTgt spid="225282"/>
                                        </p:tgtEl>
                                        <p:attrNameLst>
                                          <p:attrName>ppt_w</p:attrName>
                                        </p:attrNameLst>
                                      </p:cBhvr>
                                      <p:tavLst>
                                        <p:tav tm="0">
                                          <p:val>
                                            <p:fltVal val="0"/>
                                          </p:val>
                                        </p:tav>
                                        <p:tav tm="100000">
                                          <p:val>
                                            <p:strVal val="#ppt_w"/>
                                          </p:val>
                                        </p:tav>
                                      </p:tavLst>
                                    </p:anim>
                                    <p:anim calcmode="lin" valueType="num">
                                      <p:cBhvr>
                                        <p:cTn id="109" dur="500" fill="hold"/>
                                        <p:tgtEl>
                                          <p:spTgt spid="2252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25282"/>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225314"/>
                                        </p:tgtEl>
                                        <p:attrNameLst>
                                          <p:attrName>style.visibility</p:attrName>
                                        </p:attrNameLst>
                                      </p:cBhvr>
                                      <p:to>
                                        <p:strVal val="visible"/>
                                      </p:to>
                                    </p:set>
                                    <p:animEffect transition="in" filter="blinds(horizontal)">
                                      <p:cBhvr>
                                        <p:cTn id="114" dur="500"/>
                                        <p:tgtEl>
                                          <p:spTgt spid="225314"/>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0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nimBg="1" autoUpdateAnimBg="0"/>
      <p:bldP spid="225283" grpId="0" animBg="1" autoUpdateAnimBg="0"/>
      <p:bldP spid="225284" grpId="0" animBg="1" autoUpdateAnimBg="0"/>
      <p:bldP spid="22528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3" name="Picture 3"/>
          <p:cNvPicPr>
            <a:picLocks noChangeAspect="1" noChangeArrowheads="1"/>
          </p:cNvPicPr>
          <p:nvPr/>
        </p:nvPicPr>
        <p:blipFill>
          <a:blip r:embed="rId1"/>
          <a:srcRect/>
          <a:stretch>
            <a:fillRect/>
          </a:stretch>
        </p:blipFill>
        <p:spPr bwMode="auto">
          <a:xfrm>
            <a:off x="857250" y="1557338"/>
            <a:ext cx="7005638" cy="2586037"/>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67587" name="矩形 6"/>
          <p:cNvSpPr>
            <a:spLocks noChangeArrowheads="1"/>
          </p:cNvSpPr>
          <p:nvPr/>
        </p:nvSpPr>
        <p:spPr bwMode="auto">
          <a:xfrm>
            <a:off x="928688" y="571500"/>
            <a:ext cx="4005262" cy="584200"/>
          </a:xfrm>
          <a:prstGeom prst="rect">
            <a:avLst/>
          </a:prstGeom>
          <a:noFill/>
          <a:ln w="9525">
            <a:noFill/>
            <a:miter lim="800000"/>
          </a:ln>
        </p:spPr>
        <p:txBody>
          <a:bodyPr wrap="none">
            <a:spAutoFit/>
          </a:bodyPr>
          <a:lstStyle/>
          <a:p>
            <a:r>
              <a:rPr lang="en-US" altLang="zh-CN" sz="3200" b="1">
                <a:solidFill>
                  <a:srgbClr val="FF3300"/>
                </a:solidFill>
                <a:ea typeface="楷体_GB2312" pitchFamily="49" charset="-122"/>
              </a:rPr>
              <a:t>JK</a:t>
            </a:r>
            <a:r>
              <a:rPr lang="zh-CN" altLang="en-US" sz="3200" b="1">
                <a:solidFill>
                  <a:srgbClr val="FF3300"/>
                </a:solidFill>
                <a:ea typeface="楷体_GB2312" pitchFamily="49" charset="-122"/>
              </a:rPr>
              <a:t>触发器强制输入端</a:t>
            </a:r>
            <a:endParaRPr lang="zh-CN" altLang="en-US" sz="3200" b="1">
              <a:solidFill>
                <a:srgbClr val="FF3300"/>
              </a:solidFill>
              <a:ea typeface="楷体_GB2312" pitchFamily="49" charset="-122"/>
            </a:endParaRPr>
          </a:p>
        </p:txBody>
      </p:sp>
      <p:sp>
        <p:nvSpPr>
          <p:cNvPr id="8" name="Rectangle 4"/>
          <p:cNvSpPr>
            <a:spLocks noChangeArrowheads="1"/>
          </p:cNvSpPr>
          <p:nvPr/>
        </p:nvSpPr>
        <p:spPr bwMode="auto">
          <a:xfrm>
            <a:off x="785813" y="4413250"/>
            <a:ext cx="3714750" cy="1016000"/>
          </a:xfrm>
          <a:prstGeom prst="rect">
            <a:avLst/>
          </a:prstGeom>
          <a:solidFill>
            <a:srgbClr val="CCCCFF">
              <a:alpha val="50195"/>
            </a:srgbClr>
          </a:solidFill>
          <a:ln w="9525">
            <a:noFill/>
            <a:miter lim="800000"/>
          </a:ln>
        </p:spPr>
        <p:txBody>
          <a:bodyPr>
            <a:spAutoFit/>
          </a:bodyPr>
          <a:lstStyle/>
          <a:p>
            <a:pPr marL="457200" indent="-457200"/>
            <a:r>
              <a:rPr kumimoji="1" lang="en-US" altLang="zh-CN" sz="2000">
                <a:solidFill>
                  <a:srgbClr val="CC66FF"/>
                </a:solidFill>
                <a:latin typeface="Times New Roman" panose="02020603050405020304" pitchFamily="18" charset="0"/>
              </a:rPr>
              <a:t>★   PRE=0</a:t>
            </a:r>
            <a:r>
              <a:rPr kumimoji="1" lang="zh-CN" altLang="en-US" sz="2000" b="1">
                <a:solidFill>
                  <a:srgbClr val="CC66FF"/>
                </a:solidFill>
                <a:latin typeface="Times New Roman" panose="02020603050405020304" pitchFamily="18" charset="0"/>
              </a:rPr>
              <a:t>：</a:t>
            </a:r>
            <a:r>
              <a:rPr kumimoji="1" lang="zh-CN" altLang="en-US" sz="2000" b="1">
                <a:latin typeface="Times New Roman" panose="02020603050405020304" pitchFamily="18" charset="0"/>
              </a:rPr>
              <a:t>触发器强制置</a:t>
            </a:r>
            <a:r>
              <a:rPr kumimoji="1" lang="en-US" altLang="zh-CN" sz="2000" b="1">
                <a:latin typeface="Times New Roman" panose="02020603050405020304" pitchFamily="18" charset="0"/>
              </a:rPr>
              <a:t>1</a:t>
            </a:r>
            <a:r>
              <a:rPr kumimoji="1" lang="zh-CN" altLang="en-US" sz="2000" b="1">
                <a:latin typeface="Times New Roman" panose="02020603050405020304" pitchFamily="18" charset="0"/>
              </a:rPr>
              <a:t>。</a:t>
            </a:r>
            <a:endParaRPr kumimoji="1" lang="en-US" altLang="zh-CN" sz="2000" b="1">
              <a:latin typeface="Times New Roman" panose="02020603050405020304" pitchFamily="18" charset="0"/>
            </a:endParaRPr>
          </a:p>
          <a:p>
            <a:pPr marL="457200" indent="-457200"/>
            <a:endParaRPr kumimoji="1" lang="en-US" altLang="zh-CN" sz="2000" b="1">
              <a:latin typeface="Times New Roman" panose="02020603050405020304" pitchFamily="18" charset="0"/>
            </a:endParaRPr>
          </a:p>
          <a:p>
            <a:pPr marL="457200" indent="-457200"/>
            <a:r>
              <a:rPr kumimoji="1" lang="en-US" altLang="zh-CN" sz="2000">
                <a:solidFill>
                  <a:srgbClr val="CC66FF"/>
                </a:solidFill>
                <a:latin typeface="Times New Roman" panose="02020603050405020304" pitchFamily="18" charset="0"/>
              </a:rPr>
              <a:t>★   CLR=0</a:t>
            </a:r>
            <a:r>
              <a:rPr kumimoji="1" lang="zh-CN" altLang="en-US" sz="2000" b="1">
                <a:solidFill>
                  <a:srgbClr val="CC66FF"/>
                </a:solidFill>
                <a:latin typeface="Times New Roman" panose="02020603050405020304" pitchFamily="18" charset="0"/>
              </a:rPr>
              <a:t>：</a:t>
            </a:r>
            <a:r>
              <a:rPr kumimoji="1" lang="zh-CN" altLang="en-US" sz="2000" b="1">
                <a:latin typeface="Times New Roman" panose="02020603050405020304" pitchFamily="18" charset="0"/>
              </a:rPr>
              <a:t>触发器强制置</a:t>
            </a:r>
            <a:r>
              <a:rPr kumimoji="1" lang="en-US" altLang="zh-CN" sz="2000" b="1">
                <a:latin typeface="Times New Roman" panose="02020603050405020304" pitchFamily="18" charset="0"/>
              </a:rPr>
              <a:t>0</a:t>
            </a:r>
            <a:r>
              <a:rPr kumimoji="1" lang="zh-CN" altLang="en-US"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0" name="AutoShape 53"/>
          <p:cNvSpPr>
            <a:spLocks noChangeArrowheads="1"/>
          </p:cNvSpPr>
          <p:nvPr/>
        </p:nvSpPr>
        <p:spPr bwMode="auto">
          <a:xfrm>
            <a:off x="5357813" y="4429125"/>
            <a:ext cx="2286000" cy="857250"/>
          </a:xfrm>
          <a:prstGeom prst="wedgeRectCallout">
            <a:avLst>
              <a:gd name="adj1" fmla="val -86227"/>
              <a:gd name="adj2" fmla="val -2611"/>
            </a:avLst>
          </a:prstGeom>
          <a:solidFill>
            <a:srgbClr val="CCCCFF"/>
          </a:solidFill>
          <a:ln w="9525">
            <a:solidFill>
              <a:schemeClr val="accent1"/>
            </a:solidFill>
            <a:miter lim="800000"/>
          </a:ln>
        </p:spPr>
        <p:txBody>
          <a:bodyPr lIns="0" tIns="0" rIns="0" bIns="0"/>
          <a:lstStyle/>
          <a:p>
            <a:r>
              <a:rPr kumimoji="1" lang="zh-CN" altLang="en-US" sz="2400" b="1">
                <a:latin typeface="Times New Roman" panose="02020603050405020304" pitchFamily="18" charset="0"/>
              </a:rPr>
              <a:t>称为异步输入，</a:t>
            </a:r>
            <a:endParaRPr kumimoji="1" lang="en-US" altLang="zh-CN" sz="2400" b="1">
              <a:latin typeface="Times New Roman" panose="02020603050405020304" pitchFamily="18" charset="0"/>
            </a:endParaRPr>
          </a:p>
          <a:p>
            <a:r>
              <a:rPr kumimoji="1" lang="zh-CN" altLang="en-US" sz="2400" b="1">
                <a:latin typeface="Times New Roman" panose="02020603050405020304" pitchFamily="18" charset="0"/>
              </a:rPr>
              <a:t>通常处于高电平。</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1"/>
          <p:cNvSpPr>
            <a:spLocks noChangeArrowheads="1"/>
          </p:cNvSpPr>
          <p:nvPr/>
        </p:nvSpPr>
        <p:spPr bwMode="auto">
          <a:xfrm>
            <a:off x="1285875" y="785813"/>
            <a:ext cx="6786563" cy="830262"/>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下图为负沿触发的</a:t>
            </a:r>
            <a:r>
              <a:rPr kumimoji="1" lang="en-US" altLang="zh-CN" sz="2400" b="1">
                <a:latin typeface="Times New Roman" panose="02020603050405020304" pitchFamily="18" charset="0"/>
              </a:rPr>
              <a:t>JK</a:t>
            </a:r>
            <a:r>
              <a:rPr kumimoji="1" lang="zh-CN" altLang="en-US" sz="2400" b="1">
                <a:latin typeface="Times New Roman" panose="02020603050405020304" pitchFamily="18" charset="0"/>
              </a:rPr>
              <a:t>触发器的数据输入波形图，画出输出端的工作波形，假定触发器现态为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pic>
        <p:nvPicPr>
          <p:cNvPr id="154626" name="Picture 2"/>
          <p:cNvPicPr>
            <a:picLocks noChangeAspect="1" noChangeArrowheads="1"/>
          </p:cNvPicPr>
          <p:nvPr/>
        </p:nvPicPr>
        <p:blipFill>
          <a:blip r:embed="rId1"/>
          <a:srcRect/>
          <a:stretch>
            <a:fillRect/>
          </a:stretch>
        </p:blipFill>
        <p:spPr bwMode="auto">
          <a:xfrm>
            <a:off x="928688" y="2184400"/>
            <a:ext cx="7453312" cy="3173413"/>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4" name="AutoShape 11"/>
          <p:cNvSpPr>
            <a:spLocks noChangeArrowheads="1"/>
          </p:cNvSpPr>
          <p:nvPr/>
        </p:nvSpPr>
        <p:spPr bwMode="auto">
          <a:xfrm>
            <a:off x="785813" y="857250"/>
            <a:ext cx="287337" cy="287338"/>
          </a:xfrm>
          <a:prstGeom prst="sun">
            <a:avLst>
              <a:gd name="adj" fmla="val 25000"/>
            </a:avLst>
          </a:prstGeom>
          <a:solidFill>
            <a:srgbClr val="FFCCCC"/>
          </a:solid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矩形 1"/>
          <p:cNvSpPr>
            <a:spLocks noChangeArrowheads="1"/>
          </p:cNvSpPr>
          <p:nvPr/>
        </p:nvSpPr>
        <p:spPr bwMode="auto">
          <a:xfrm>
            <a:off x="428625" y="285750"/>
            <a:ext cx="3532188" cy="708025"/>
          </a:xfrm>
          <a:prstGeom prst="rect">
            <a:avLst/>
          </a:prstGeom>
          <a:noFill/>
          <a:ln w="9525">
            <a:noFill/>
            <a:miter lim="800000"/>
          </a:ln>
        </p:spPr>
        <p:txBody>
          <a:bodyPr wrap="none">
            <a:spAutoFit/>
          </a:bodyPr>
          <a:lstStyle/>
          <a:p>
            <a:r>
              <a:rPr lang="zh-CN" altLang="en-US" sz="4000" b="1" dirty="0">
                <a:solidFill>
                  <a:srgbClr val="FF3300"/>
                </a:solidFill>
                <a:latin typeface="楷体_GB2312" pitchFamily="49" charset="-122"/>
                <a:ea typeface="楷体_GB2312" pitchFamily="49" charset="-122"/>
              </a:rPr>
              <a:t>六、</a:t>
            </a:r>
            <a:r>
              <a:rPr lang="en-US" altLang="zh-CN" sz="4000" b="1" dirty="0">
                <a:solidFill>
                  <a:srgbClr val="FF3300"/>
                </a:solidFill>
                <a:latin typeface="楷体_GB2312" pitchFamily="49" charset="-122"/>
                <a:ea typeface="楷体_GB2312" pitchFamily="49" charset="-122"/>
              </a:rPr>
              <a:t>T </a:t>
            </a:r>
            <a:r>
              <a:rPr lang="zh-CN" altLang="en-US" sz="4000" b="1" dirty="0">
                <a:solidFill>
                  <a:srgbClr val="FF3300"/>
                </a:solidFill>
                <a:latin typeface="楷体_GB2312" pitchFamily="49" charset="-122"/>
                <a:ea typeface="楷体_GB2312" pitchFamily="49" charset="-122"/>
              </a:rPr>
              <a:t>触发器 </a:t>
            </a:r>
            <a:endParaRPr lang="zh-CN" altLang="en-US" sz="4000" b="1" dirty="0">
              <a:solidFill>
                <a:srgbClr val="FF3300"/>
              </a:solidFill>
              <a:latin typeface="楷体_GB2312" pitchFamily="49" charset="-122"/>
              <a:ea typeface="楷体_GB2312" pitchFamily="49" charset="-122"/>
            </a:endParaRPr>
          </a:p>
        </p:txBody>
      </p:sp>
      <p:sp>
        <p:nvSpPr>
          <p:cNvPr id="5" name="AutoShape 26"/>
          <p:cNvSpPr>
            <a:spLocks noChangeArrowheads="1"/>
          </p:cNvSpPr>
          <p:nvPr/>
        </p:nvSpPr>
        <p:spPr bwMode="auto">
          <a:xfrm>
            <a:off x="785813" y="1428750"/>
            <a:ext cx="1827212" cy="2643188"/>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pic>
        <p:nvPicPr>
          <p:cNvPr id="155651" name="Picture 3"/>
          <p:cNvPicPr>
            <a:picLocks noChangeAspect="1" noChangeArrowheads="1"/>
          </p:cNvPicPr>
          <p:nvPr/>
        </p:nvPicPr>
        <p:blipFill>
          <a:blip r:embed="rId1"/>
          <a:srcRect l="3024" t="1163" r="13606" b="1163"/>
          <a:stretch>
            <a:fillRect/>
          </a:stretch>
        </p:blipFill>
        <p:spPr bwMode="auto">
          <a:xfrm>
            <a:off x="896938" y="1528763"/>
            <a:ext cx="1603375" cy="2443162"/>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55652" name="Picture 4"/>
          <p:cNvPicPr>
            <a:picLocks noChangeAspect="1" noChangeArrowheads="1"/>
          </p:cNvPicPr>
          <p:nvPr/>
        </p:nvPicPr>
        <p:blipFill>
          <a:blip r:embed="rId2"/>
          <a:srcRect/>
          <a:stretch>
            <a:fillRect/>
          </a:stretch>
        </p:blipFill>
        <p:spPr bwMode="auto">
          <a:xfrm>
            <a:off x="3286125" y="1500188"/>
            <a:ext cx="4983163" cy="2428875"/>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27" name="Rectangle 29" descr="窄竖线"/>
          <p:cNvSpPr>
            <a:spLocks noChangeArrowheads="1"/>
          </p:cNvSpPr>
          <p:nvPr/>
        </p:nvSpPr>
        <p:spPr bwMode="auto">
          <a:xfrm>
            <a:off x="5072063" y="1071563"/>
            <a:ext cx="1246187" cy="369887"/>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功能表</a:t>
            </a:r>
            <a:r>
              <a:rPr kumimoji="1" lang="zh-CN" altLang="en-US" sz="2400" b="1" i="1">
                <a:latin typeface="Times New Roman" panose="02020603050405020304" pitchFamily="18" charset="0"/>
              </a:rPr>
              <a:t> </a:t>
            </a:r>
            <a:endParaRPr kumimoji="1" lang="zh-CN" altLang="en-US" sz="2400" b="1" i="1">
              <a:latin typeface="Times New Roman" panose="02020603050405020304" pitchFamily="18" charset="0"/>
            </a:endParaRPr>
          </a:p>
        </p:txBody>
      </p:sp>
      <p:sp>
        <p:nvSpPr>
          <p:cNvPr id="28" name="Rectangle 36" descr="窄竖线"/>
          <p:cNvSpPr>
            <a:spLocks noChangeArrowheads="1"/>
          </p:cNvSpPr>
          <p:nvPr/>
        </p:nvSpPr>
        <p:spPr bwMode="auto">
          <a:xfrm>
            <a:off x="1071563" y="1000125"/>
            <a:ext cx="1292225"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r>
              <a:rPr kumimoji="1" lang="zh-CN" altLang="en-US" sz="2400" b="1">
                <a:latin typeface="Times New Roman" panose="02020603050405020304" pitchFamily="18" charset="0"/>
              </a:rPr>
              <a:t>逻辑符号</a:t>
            </a:r>
            <a:endParaRPr kumimoji="1" lang="zh-CN" altLang="en-US" sz="2400" b="1">
              <a:latin typeface="Times New Roman" panose="02020603050405020304" pitchFamily="18" charset="0"/>
            </a:endParaRPr>
          </a:p>
        </p:txBody>
      </p:sp>
      <p:graphicFrame>
        <p:nvGraphicFramePr>
          <p:cNvPr id="29" name="Object 5"/>
          <p:cNvGraphicFramePr>
            <a:graphicFrameLocks noChangeAspect="1"/>
          </p:cNvGraphicFramePr>
          <p:nvPr/>
        </p:nvGraphicFramePr>
        <p:xfrm>
          <a:off x="571500" y="5273675"/>
          <a:ext cx="2571750" cy="584200"/>
        </p:xfrm>
        <a:graphic>
          <a:graphicData uri="http://schemas.openxmlformats.org/presentationml/2006/ole">
            <mc:AlternateContent xmlns:mc="http://schemas.openxmlformats.org/markup-compatibility/2006">
              <mc:Choice xmlns:v="urn:schemas-microsoft-com:vml" Requires="v">
                <p:oleObj spid="_x0000_s22548" name="Equation" r:id="rId3" imgW="26822400" imgH="6096000" progId="Equation.DSMT4">
                  <p:embed/>
                </p:oleObj>
              </mc:Choice>
              <mc:Fallback>
                <p:oleObj name="Equation" r:id="rId3" imgW="26822400" imgH="6096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5273675"/>
                        <a:ext cx="25717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30" descr="窄竖线"/>
          <p:cNvSpPr>
            <a:spLocks noChangeArrowheads="1"/>
          </p:cNvSpPr>
          <p:nvPr/>
        </p:nvSpPr>
        <p:spPr bwMode="auto">
          <a:xfrm>
            <a:off x="1071563" y="4845050"/>
            <a:ext cx="1538287"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状态方程</a:t>
            </a:r>
            <a:endParaRPr kumimoji="1" lang="zh-CN" altLang="en-US" sz="2400" b="1" i="1">
              <a:latin typeface="Times New Roman" panose="02020603050405020304" pitchFamily="18" charset="0"/>
            </a:endParaRPr>
          </a:p>
        </p:txBody>
      </p:sp>
      <p:pic>
        <p:nvPicPr>
          <p:cNvPr id="36" name="Picture 2"/>
          <p:cNvPicPr>
            <a:picLocks noChangeAspect="1" noChangeArrowheads="1"/>
          </p:cNvPicPr>
          <p:nvPr/>
        </p:nvPicPr>
        <p:blipFill>
          <a:blip r:embed="rId5"/>
          <a:srcRect/>
          <a:stretch>
            <a:fillRect/>
          </a:stretch>
        </p:blipFill>
        <p:spPr bwMode="auto">
          <a:xfrm>
            <a:off x="3595688" y="4643438"/>
            <a:ext cx="3976687" cy="1714500"/>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37" name="Rectangle 34" descr="窄竖线"/>
          <p:cNvSpPr>
            <a:spLocks noChangeArrowheads="1"/>
          </p:cNvSpPr>
          <p:nvPr/>
        </p:nvSpPr>
        <p:spPr bwMode="auto">
          <a:xfrm>
            <a:off x="4881563" y="4214813"/>
            <a:ext cx="1727200"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宋体" panose="02010600030101010101" pitchFamily="2" charset="-122"/>
              </a:rPr>
              <a:t>状态转换图 </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5652"/>
                                        </p:tgtEl>
                                        <p:attrNameLst>
                                          <p:attrName>style.visibility</p:attrName>
                                        </p:attrNameLst>
                                      </p:cBhvr>
                                      <p:to>
                                        <p:strVal val="visible"/>
                                      </p:to>
                                    </p:set>
                                    <p:animEffect transition="in" filter="blinds(horizontal)">
                                      <p:cBhvr>
                                        <p:cTn id="15" dur="500"/>
                                        <p:tgtEl>
                                          <p:spTgt spid="15565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linds(horizontal)">
                                      <p:cBhvr>
                                        <p:cTn id="33" dur="500"/>
                                        <p:tgtEl>
                                          <p:spTgt spid="37"/>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P spid="28" grpId="0" animBg="1"/>
      <p:bldP spid="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1"/>
          <a:srcRect/>
          <a:stretch>
            <a:fillRect/>
          </a:stretch>
        </p:blipFill>
        <p:spPr bwMode="auto">
          <a:xfrm>
            <a:off x="785813" y="4643438"/>
            <a:ext cx="3281362" cy="1571625"/>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6" name="Text Box 132" descr="编织物"/>
          <p:cNvSpPr txBox="1">
            <a:spLocks noChangeArrowheads="1"/>
          </p:cNvSpPr>
          <p:nvPr/>
        </p:nvSpPr>
        <p:spPr bwMode="auto">
          <a:xfrm>
            <a:off x="1433513" y="2286000"/>
            <a:ext cx="2786062" cy="369888"/>
          </a:xfrm>
          <a:prstGeom prst="rect">
            <a:avLst/>
          </a:prstGeom>
          <a:noFill/>
          <a:ln w="9525">
            <a:noFill/>
            <a:miter lim="800000"/>
          </a:ln>
        </p:spPr>
        <p:txBody>
          <a:bodyPr>
            <a:spAutoFit/>
          </a:bodyPr>
          <a:lstStyle/>
          <a:p>
            <a:pPr algn="just">
              <a:spcBef>
                <a:spcPct val="50000"/>
              </a:spcBef>
            </a:pPr>
            <a:r>
              <a:rPr kumimoji="1" lang="zh-CN" altLang="en-US" b="1">
                <a:latin typeface="宋体" panose="02010600030101010101" pitchFamily="2" charset="-122"/>
              </a:rPr>
              <a:t>与</a:t>
            </a:r>
            <a:r>
              <a:rPr kumimoji="1" lang="en-US" altLang="zh-CN" b="1">
                <a:latin typeface="宋体" panose="02010600030101010101" pitchFamily="2" charset="-122"/>
              </a:rPr>
              <a:t>JK</a:t>
            </a:r>
            <a:r>
              <a:rPr kumimoji="1" lang="zh-CN" altLang="en-US" b="1">
                <a:latin typeface="宋体" panose="02010600030101010101" pitchFamily="2" charset="-122"/>
              </a:rPr>
              <a:t>触发器相比：</a:t>
            </a:r>
            <a:endParaRPr kumimoji="1" lang="zh-CN" altLang="en-US" b="1">
              <a:latin typeface="宋体" panose="02010600030101010101" pitchFamily="2" charset="-122"/>
            </a:endParaRPr>
          </a:p>
        </p:txBody>
      </p:sp>
      <p:graphicFrame>
        <p:nvGraphicFramePr>
          <p:cNvPr id="7" name="Object 4"/>
          <p:cNvGraphicFramePr>
            <a:graphicFrameLocks noChangeAspect="1"/>
          </p:cNvGraphicFramePr>
          <p:nvPr/>
        </p:nvGraphicFramePr>
        <p:xfrm>
          <a:off x="1504950" y="2857500"/>
          <a:ext cx="1590675" cy="428625"/>
        </p:xfrm>
        <a:graphic>
          <a:graphicData uri="http://schemas.openxmlformats.org/presentationml/2006/ole">
            <mc:AlternateContent xmlns:mc="http://schemas.openxmlformats.org/markup-compatibility/2006">
              <mc:Choice xmlns:v="urn:schemas-microsoft-com:vml" Requires="v">
                <p:oleObj spid="_x0000_s23605" name="Equation" r:id="rId2" imgW="15849600" imgH="4267200" progId="Equation.DSMT4">
                  <p:embed/>
                </p:oleObj>
              </mc:Choice>
              <mc:Fallback>
                <p:oleObj name="Equation" r:id="rId2" imgW="15849600" imgH="4267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2857500"/>
                        <a:ext cx="1590675" cy="428625"/>
                      </a:xfrm>
                      <a:prstGeom prst="rect">
                        <a:avLst/>
                      </a:prstGeom>
                      <a:solidFill>
                        <a:srgbClr val="FFFF00"/>
                      </a:solidFill>
                    </p:spPr>
                  </p:pic>
                </p:oleObj>
              </mc:Fallback>
            </mc:AlternateContent>
          </a:graphicData>
        </a:graphic>
      </p:graphicFrame>
      <p:sp>
        <p:nvSpPr>
          <p:cNvPr id="8" name="右箭头 7"/>
          <p:cNvSpPr/>
          <p:nvPr/>
        </p:nvSpPr>
        <p:spPr>
          <a:xfrm rot="5400000">
            <a:off x="1933575" y="3714751"/>
            <a:ext cx="714375" cy="285750"/>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9" name="Object 5"/>
          <p:cNvGraphicFramePr>
            <a:graphicFrameLocks noChangeAspect="1"/>
          </p:cNvGraphicFramePr>
          <p:nvPr/>
        </p:nvGraphicFramePr>
        <p:xfrm>
          <a:off x="3357563" y="1000125"/>
          <a:ext cx="2571750" cy="584200"/>
        </p:xfrm>
        <a:graphic>
          <a:graphicData uri="http://schemas.openxmlformats.org/presentationml/2006/ole">
            <mc:AlternateContent xmlns:mc="http://schemas.openxmlformats.org/markup-compatibility/2006">
              <mc:Choice xmlns:v="urn:schemas-microsoft-com:vml" Requires="v">
                <p:oleObj spid="_x0000_s23606" name="Equation" r:id="rId4" imgW="26822400" imgH="6096000" progId="Equation.DSMT4">
                  <p:embed/>
                </p:oleObj>
              </mc:Choice>
              <mc:Fallback>
                <p:oleObj name="Equation" r:id="rId4" imgW="26822400" imgH="60960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1000125"/>
                        <a:ext cx="25717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0" descr="窄竖线"/>
          <p:cNvSpPr>
            <a:spLocks noChangeArrowheads="1"/>
          </p:cNvSpPr>
          <p:nvPr/>
        </p:nvSpPr>
        <p:spPr bwMode="auto">
          <a:xfrm>
            <a:off x="3857625" y="571500"/>
            <a:ext cx="1538288"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状态方程</a:t>
            </a:r>
            <a:endParaRPr kumimoji="1" lang="zh-CN" altLang="en-US" sz="2400" b="1" i="1">
              <a:latin typeface="Times New Roman" panose="02020603050405020304" pitchFamily="18" charset="0"/>
            </a:endParaRPr>
          </a:p>
        </p:txBody>
      </p:sp>
      <p:sp>
        <p:nvSpPr>
          <p:cNvPr id="11" name="Text Box 132" descr="编织物"/>
          <p:cNvSpPr txBox="1">
            <a:spLocks noChangeArrowheads="1"/>
          </p:cNvSpPr>
          <p:nvPr/>
        </p:nvSpPr>
        <p:spPr bwMode="auto">
          <a:xfrm>
            <a:off x="6000750" y="2357438"/>
            <a:ext cx="2786063" cy="369887"/>
          </a:xfrm>
          <a:prstGeom prst="rect">
            <a:avLst/>
          </a:prstGeom>
          <a:noFill/>
          <a:ln w="9525">
            <a:noFill/>
            <a:miter lim="800000"/>
          </a:ln>
        </p:spPr>
        <p:txBody>
          <a:bodyPr>
            <a:spAutoFit/>
          </a:bodyPr>
          <a:lstStyle/>
          <a:p>
            <a:pPr algn="just">
              <a:spcBef>
                <a:spcPct val="50000"/>
              </a:spcBef>
            </a:pPr>
            <a:r>
              <a:rPr kumimoji="1" lang="zh-CN" altLang="en-US" b="1">
                <a:latin typeface="宋体" panose="02010600030101010101" pitchFamily="2" charset="-122"/>
              </a:rPr>
              <a:t>与</a:t>
            </a:r>
            <a:r>
              <a:rPr kumimoji="1" lang="en-US" altLang="zh-CN" b="1">
                <a:latin typeface="宋体" panose="02010600030101010101" pitchFamily="2" charset="-122"/>
              </a:rPr>
              <a:t>D</a:t>
            </a:r>
            <a:r>
              <a:rPr kumimoji="1" lang="zh-CN" altLang="en-US" b="1">
                <a:latin typeface="宋体" panose="02010600030101010101" pitchFamily="2" charset="-122"/>
              </a:rPr>
              <a:t>触发器相比：</a:t>
            </a:r>
            <a:endParaRPr kumimoji="1" lang="zh-CN" altLang="en-US" b="1">
              <a:latin typeface="宋体" panose="02010600030101010101" pitchFamily="2" charset="-122"/>
            </a:endParaRPr>
          </a:p>
        </p:txBody>
      </p:sp>
      <p:graphicFrame>
        <p:nvGraphicFramePr>
          <p:cNvPr id="156678" name="Object 6"/>
          <p:cNvGraphicFramePr>
            <a:graphicFrameLocks noChangeAspect="1"/>
          </p:cNvGraphicFramePr>
          <p:nvPr/>
        </p:nvGraphicFramePr>
        <p:xfrm>
          <a:off x="6072188" y="2786063"/>
          <a:ext cx="1776412" cy="552450"/>
        </p:xfrm>
        <a:graphic>
          <a:graphicData uri="http://schemas.openxmlformats.org/presentationml/2006/ole">
            <mc:AlternateContent xmlns:mc="http://schemas.openxmlformats.org/markup-compatibility/2006">
              <mc:Choice xmlns:v="urn:schemas-microsoft-com:vml" Requires="v">
                <p:oleObj spid="_x0000_s23607" name="Equation" r:id="rId6" imgW="17678400" imgH="5486400" progId="Equation.DSMT4">
                  <p:embed/>
                </p:oleObj>
              </mc:Choice>
              <mc:Fallback>
                <p:oleObj name="Equation" r:id="rId6" imgW="17678400" imgH="54864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2188" y="2786063"/>
                        <a:ext cx="1776412" cy="552450"/>
                      </a:xfrm>
                      <a:prstGeom prst="rect">
                        <a:avLst/>
                      </a:prstGeom>
                      <a:solidFill>
                        <a:srgbClr val="FFFF00"/>
                      </a:solidFill>
                    </p:spPr>
                  </p:pic>
                </p:oleObj>
              </mc:Fallback>
            </mc:AlternateContent>
          </a:graphicData>
        </a:graphic>
      </p:graphicFrame>
      <p:sp>
        <p:nvSpPr>
          <p:cNvPr id="13" name="右箭头 12"/>
          <p:cNvSpPr/>
          <p:nvPr/>
        </p:nvSpPr>
        <p:spPr>
          <a:xfrm rot="5400000">
            <a:off x="6500812" y="3643313"/>
            <a:ext cx="714375" cy="285750"/>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56679" name="Picture 7"/>
          <p:cNvPicPr>
            <a:picLocks noChangeAspect="1" noChangeArrowheads="1"/>
          </p:cNvPicPr>
          <p:nvPr/>
        </p:nvPicPr>
        <p:blipFill>
          <a:blip r:embed="rId8"/>
          <a:srcRect/>
          <a:stretch>
            <a:fillRect/>
          </a:stretch>
        </p:blipFill>
        <p:spPr bwMode="auto">
          <a:xfrm>
            <a:off x="5072063" y="4214813"/>
            <a:ext cx="3221037" cy="2143125"/>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15" name="圆角矩形 14"/>
          <p:cNvSpPr/>
          <p:nvPr/>
        </p:nvSpPr>
        <p:spPr>
          <a:xfrm>
            <a:off x="642938" y="2071688"/>
            <a:ext cx="3571875" cy="46434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圆角矩形 15"/>
          <p:cNvSpPr/>
          <p:nvPr/>
        </p:nvSpPr>
        <p:spPr>
          <a:xfrm>
            <a:off x="5000625" y="2071688"/>
            <a:ext cx="3571875" cy="46434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1566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6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p:bldP spid="13" grpId="0" animBg="1"/>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1"/>
          <a:srcRect/>
          <a:stretch>
            <a:fillRect/>
          </a:stretch>
        </p:blipFill>
        <p:spPr bwMode="auto">
          <a:xfrm>
            <a:off x="1428750" y="2000250"/>
            <a:ext cx="5905500" cy="2686050"/>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69635" name="矩形 2"/>
          <p:cNvSpPr>
            <a:spLocks noChangeArrowheads="1"/>
          </p:cNvSpPr>
          <p:nvPr/>
        </p:nvSpPr>
        <p:spPr bwMode="auto">
          <a:xfrm>
            <a:off x="1285875" y="785813"/>
            <a:ext cx="6786563" cy="830262"/>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下图为负沿触发的</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触发器的数据输入波形图，画出输出端的工作波形，假定触发器现态为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4" name="AutoShape 11"/>
          <p:cNvSpPr>
            <a:spLocks noChangeArrowheads="1"/>
          </p:cNvSpPr>
          <p:nvPr/>
        </p:nvSpPr>
        <p:spPr bwMode="auto">
          <a:xfrm>
            <a:off x="785813" y="857250"/>
            <a:ext cx="287337" cy="287338"/>
          </a:xfrm>
          <a:prstGeom prst="sun">
            <a:avLst>
              <a:gd name="adj" fmla="val 25000"/>
            </a:avLst>
          </a:prstGeom>
          <a:solidFill>
            <a:srgbClr val="FFCCCC"/>
          </a:solid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97" name="Rectangle 129"/>
          <p:cNvSpPr>
            <a:spLocks noChangeArrowheads="1"/>
          </p:cNvSpPr>
          <p:nvPr/>
        </p:nvSpPr>
        <p:spPr bwMode="auto">
          <a:xfrm>
            <a:off x="304800" y="604838"/>
            <a:ext cx="7132638" cy="646112"/>
          </a:xfrm>
          <a:prstGeom prst="rect">
            <a:avLst/>
          </a:prstGeom>
          <a:noFill/>
          <a:ln w="9525">
            <a:noFill/>
            <a:miter lim="800000"/>
          </a:ln>
        </p:spPr>
        <p:txBody>
          <a:bodyPr anchor="ctr"/>
          <a:lstStyle/>
          <a:p>
            <a:r>
              <a:rPr lang="zh-CN" altLang="en-US" sz="4000" b="1">
                <a:solidFill>
                  <a:srgbClr val="FF3300"/>
                </a:solidFill>
                <a:latin typeface="楷体_GB2312" pitchFamily="49" charset="-122"/>
                <a:ea typeface="楷体_GB2312" pitchFamily="49" charset="-122"/>
              </a:rPr>
              <a:t>六、触发器的应用与分析举例 </a:t>
            </a:r>
            <a:endParaRPr lang="zh-CN" altLang="en-US" sz="4000" b="1">
              <a:solidFill>
                <a:srgbClr val="FF3300"/>
              </a:solidFill>
              <a:latin typeface="楷体_GB2312" pitchFamily="49" charset="-122"/>
              <a:ea typeface="楷体_GB2312" pitchFamily="49" charset="-122"/>
            </a:endParaRPr>
          </a:p>
        </p:txBody>
      </p:sp>
      <p:sp>
        <p:nvSpPr>
          <p:cNvPr id="314498" name="Text Box 130" descr="编织物"/>
          <p:cNvSpPr txBox="1">
            <a:spLocks noChangeArrowheads="1"/>
          </p:cNvSpPr>
          <p:nvPr/>
        </p:nvSpPr>
        <p:spPr bwMode="auto">
          <a:xfrm>
            <a:off x="833438" y="2622550"/>
            <a:ext cx="6019800" cy="519113"/>
          </a:xfrm>
          <a:prstGeom prst="rect">
            <a:avLst/>
          </a:prstGeom>
          <a:noFill/>
          <a:ln w="9525">
            <a:noFill/>
            <a:miter lim="800000"/>
          </a:ln>
        </p:spPr>
        <p:txBody>
          <a:bodyPr>
            <a:spAutoFit/>
          </a:bodyPr>
          <a:lstStyle/>
          <a:p>
            <a:pPr algn="just">
              <a:spcBef>
                <a:spcPct val="50000"/>
              </a:spcBef>
            </a:pP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）用作并行数据寄存器</a:t>
            </a:r>
            <a:endParaRPr kumimoji="1" lang="zh-CN" altLang="en-US" sz="2800" b="1">
              <a:latin typeface="宋体" panose="02010600030101010101" pitchFamily="2" charset="-122"/>
            </a:endParaRPr>
          </a:p>
        </p:txBody>
      </p:sp>
      <p:sp>
        <p:nvSpPr>
          <p:cNvPr id="314499" name="Text Box 131" descr="编织物"/>
          <p:cNvSpPr txBox="1">
            <a:spLocks noChangeArrowheads="1"/>
          </p:cNvSpPr>
          <p:nvPr/>
        </p:nvSpPr>
        <p:spPr bwMode="auto">
          <a:xfrm>
            <a:off x="833438" y="3895725"/>
            <a:ext cx="7185025" cy="519113"/>
          </a:xfrm>
          <a:prstGeom prst="rect">
            <a:avLst/>
          </a:prstGeom>
          <a:noFill/>
          <a:ln w="9525">
            <a:noFill/>
            <a:miter lim="800000"/>
          </a:ln>
        </p:spPr>
        <p:txBody>
          <a:bodyPr>
            <a:spAutoFit/>
          </a:bodyPr>
          <a:lstStyle/>
          <a:p>
            <a:pPr>
              <a:spcBef>
                <a:spcPct val="50000"/>
              </a:spcBef>
            </a:pPr>
            <a:r>
              <a:rPr kumimoji="1" lang="en-US" altLang="zh-CN" sz="2800" b="1">
                <a:solidFill>
                  <a:srgbClr val="000000"/>
                </a:solidFill>
                <a:latin typeface="Times New Roman" panose="02020603050405020304" pitchFamily="18" charset="0"/>
              </a:rPr>
              <a:t>3</a:t>
            </a:r>
            <a:r>
              <a:rPr kumimoji="1" lang="zh-CN" altLang="en-US" sz="2800" b="1">
                <a:solidFill>
                  <a:srgbClr val="000000"/>
                </a:solidFill>
                <a:latin typeface="Times New Roman" panose="02020603050405020304" pitchFamily="18" charset="0"/>
              </a:rPr>
              <a:t>）用作分频器</a:t>
            </a:r>
            <a:endParaRPr kumimoji="1" lang="zh-CN" altLang="en-US" sz="2800" b="1">
              <a:solidFill>
                <a:srgbClr val="000000"/>
              </a:solidFill>
              <a:latin typeface="Times New Roman" panose="02020603050405020304" pitchFamily="18" charset="0"/>
            </a:endParaRPr>
          </a:p>
        </p:txBody>
      </p:sp>
      <p:sp>
        <p:nvSpPr>
          <p:cNvPr id="314500" name="Text Box 132" descr="编织物"/>
          <p:cNvSpPr txBox="1">
            <a:spLocks noChangeArrowheads="1"/>
          </p:cNvSpPr>
          <p:nvPr/>
        </p:nvSpPr>
        <p:spPr bwMode="auto">
          <a:xfrm>
            <a:off x="827088" y="3270250"/>
            <a:ext cx="6019800" cy="519113"/>
          </a:xfrm>
          <a:prstGeom prst="rect">
            <a:avLst/>
          </a:prstGeom>
          <a:noFill/>
          <a:ln w="9525">
            <a:noFill/>
            <a:miter lim="800000"/>
          </a:ln>
        </p:spPr>
        <p:txBody>
          <a:bodyPr>
            <a:spAutoFit/>
          </a:bodyPr>
          <a:lstStyle/>
          <a:p>
            <a:pPr algn="just">
              <a:spcBef>
                <a:spcPct val="50000"/>
              </a:spcBef>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）用作计数器</a:t>
            </a:r>
            <a:endParaRPr kumimoji="1" lang="zh-CN" altLang="en-US" sz="2800" b="1">
              <a:latin typeface="宋体" panose="02010600030101010101" pitchFamily="2" charset="-122"/>
            </a:endParaRPr>
          </a:p>
        </p:txBody>
      </p:sp>
      <p:sp>
        <p:nvSpPr>
          <p:cNvPr id="314501" name="Text Box 133" descr="编织物"/>
          <p:cNvSpPr txBox="1">
            <a:spLocks noChangeArrowheads="1"/>
          </p:cNvSpPr>
          <p:nvPr/>
        </p:nvSpPr>
        <p:spPr bwMode="auto">
          <a:xfrm>
            <a:off x="833438" y="4494213"/>
            <a:ext cx="6019800" cy="519112"/>
          </a:xfrm>
          <a:prstGeom prst="rect">
            <a:avLst/>
          </a:prstGeom>
          <a:noFill/>
          <a:ln w="9525">
            <a:noFill/>
            <a:miter lim="800000"/>
          </a:ln>
        </p:spPr>
        <p:txBody>
          <a:bodyPr>
            <a:spAutoFit/>
          </a:bodyPr>
          <a:lstStyle/>
          <a:p>
            <a:pPr algn="just">
              <a:spcBef>
                <a:spcPct val="50000"/>
              </a:spcBef>
            </a:pPr>
            <a:r>
              <a:rPr kumimoji="1" lang="en-US" altLang="zh-CN" sz="2800" b="1">
                <a:latin typeface="Times New Roman" panose="02020603050405020304" pitchFamily="18" charset="0"/>
              </a:rPr>
              <a:t>4</a:t>
            </a:r>
            <a:r>
              <a:rPr kumimoji="1" lang="zh-CN" altLang="en-US" sz="2800" b="1">
                <a:latin typeface="Times New Roman" panose="02020603050405020304" pitchFamily="18" charset="0"/>
              </a:rPr>
              <a:t>）用作时序脉冲产生器</a:t>
            </a:r>
            <a:endParaRPr kumimoji="1" lang="zh-CN" altLang="en-US" sz="2800" b="1">
              <a:latin typeface="宋体" panose="02010600030101010101" pitchFamily="2" charset="-122"/>
            </a:endParaRPr>
          </a:p>
        </p:txBody>
      </p:sp>
      <p:sp>
        <p:nvSpPr>
          <p:cNvPr id="314503" name="Text Box 135" descr="编织物"/>
          <p:cNvSpPr txBox="1">
            <a:spLocks noChangeArrowheads="1"/>
          </p:cNvSpPr>
          <p:nvPr/>
        </p:nvSpPr>
        <p:spPr bwMode="auto">
          <a:xfrm>
            <a:off x="857250" y="5141913"/>
            <a:ext cx="6019800" cy="519112"/>
          </a:xfrm>
          <a:prstGeom prst="rect">
            <a:avLst/>
          </a:prstGeom>
          <a:noFill/>
          <a:ln w="9525">
            <a:noFill/>
            <a:miter lim="800000"/>
          </a:ln>
        </p:spPr>
        <p:txBody>
          <a:bodyPr>
            <a:spAutoFit/>
          </a:bodyPr>
          <a:lstStyle/>
          <a:p>
            <a:pPr algn="just">
              <a:spcBef>
                <a:spcPct val="50000"/>
              </a:spcBef>
            </a:pPr>
            <a:r>
              <a:rPr kumimoji="1" lang="en-US" altLang="zh-CN" sz="2800" b="1">
                <a:latin typeface="Times New Roman" panose="02020603050405020304" pitchFamily="18" charset="0"/>
              </a:rPr>
              <a:t>5</a:t>
            </a:r>
            <a:r>
              <a:rPr kumimoji="1" lang="zh-CN" altLang="en-US" sz="2800" b="1">
                <a:latin typeface="Times New Roman" panose="02020603050405020304" pitchFamily="18" charset="0"/>
              </a:rPr>
              <a:t>）用作控制器</a:t>
            </a:r>
            <a:endParaRPr kumimoji="1" lang="zh-CN" altLang="en-US" sz="2800" b="1">
              <a:latin typeface="宋体" panose="02010600030101010101" pitchFamily="2" charset="-122"/>
            </a:endParaRPr>
          </a:p>
        </p:txBody>
      </p:sp>
      <p:sp>
        <p:nvSpPr>
          <p:cNvPr id="314504" name="Text Box 136" descr="编织物"/>
          <p:cNvSpPr txBox="1">
            <a:spLocks noChangeArrowheads="1"/>
          </p:cNvSpPr>
          <p:nvPr/>
        </p:nvSpPr>
        <p:spPr bwMode="auto">
          <a:xfrm>
            <a:off x="784225" y="1484313"/>
            <a:ext cx="7891463" cy="946150"/>
          </a:xfrm>
          <a:prstGeom prst="rect">
            <a:avLst/>
          </a:prstGeom>
          <a:noFill/>
          <a:ln w="9525">
            <a:noFill/>
            <a:miter lim="800000"/>
          </a:ln>
        </p:spPr>
        <p:txBody>
          <a:bodyPr>
            <a:spAutoFit/>
          </a:bodyPr>
          <a:lstStyle/>
          <a:p>
            <a:pPr algn="just">
              <a:spcBef>
                <a:spcPct val="50000"/>
              </a:spcBef>
            </a:pPr>
            <a:r>
              <a:rPr kumimoji="1" lang="zh-CN" altLang="en-US" sz="2800" b="1">
                <a:latin typeface="Times New Roman" panose="02020603050405020304" pitchFamily="18" charset="0"/>
              </a:rPr>
              <a:t>触发器是构成复杂时序逻辑电路最基本的组成单元。它的应用主要包括以下方面：</a:t>
            </a:r>
            <a:endParaRPr kumimoji="1"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4497"/>
                                        </p:tgtEl>
                                        <p:attrNameLst>
                                          <p:attrName>style.visibility</p:attrName>
                                        </p:attrNameLst>
                                      </p:cBhvr>
                                      <p:to>
                                        <p:strVal val="visible"/>
                                      </p:to>
                                    </p:set>
                                    <p:animEffect transition="in" filter="wipe(left)">
                                      <p:cBhvr>
                                        <p:cTn id="7" dur="500"/>
                                        <p:tgtEl>
                                          <p:spTgt spid="3144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4504"/>
                                        </p:tgtEl>
                                        <p:attrNameLst>
                                          <p:attrName>style.visibility</p:attrName>
                                        </p:attrNameLst>
                                      </p:cBhvr>
                                      <p:to>
                                        <p:strVal val="visible"/>
                                      </p:to>
                                    </p:set>
                                    <p:animEffect transition="in" filter="wipe(left)">
                                      <p:cBhvr>
                                        <p:cTn id="11" dur="500"/>
                                        <p:tgtEl>
                                          <p:spTgt spid="31450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14498"/>
                                        </p:tgtEl>
                                        <p:attrNameLst>
                                          <p:attrName>style.visibility</p:attrName>
                                        </p:attrNameLst>
                                      </p:cBhvr>
                                      <p:to>
                                        <p:strVal val="visible"/>
                                      </p:to>
                                    </p:set>
                                    <p:animEffect transition="in" filter="blinds(horizontal)">
                                      <p:cBhvr>
                                        <p:cTn id="16" dur="500"/>
                                        <p:tgtEl>
                                          <p:spTgt spid="31449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4500"/>
                                        </p:tgtEl>
                                        <p:attrNameLst>
                                          <p:attrName>style.visibility</p:attrName>
                                        </p:attrNameLst>
                                      </p:cBhvr>
                                      <p:to>
                                        <p:strVal val="visible"/>
                                      </p:to>
                                    </p:set>
                                    <p:animEffect transition="in" filter="blinds(horizontal)">
                                      <p:cBhvr>
                                        <p:cTn id="21" dur="500"/>
                                        <p:tgtEl>
                                          <p:spTgt spid="31450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14499">
                                            <p:txEl>
                                              <p:pRg st="0" end="0"/>
                                            </p:txEl>
                                          </p:spTgt>
                                        </p:tgtEl>
                                        <p:attrNameLst>
                                          <p:attrName>style.visibility</p:attrName>
                                        </p:attrNameLst>
                                      </p:cBhvr>
                                      <p:to>
                                        <p:strVal val="visible"/>
                                      </p:to>
                                    </p:set>
                                    <p:animEffect transition="in" filter="blinds(horizontal)">
                                      <p:cBhvr>
                                        <p:cTn id="26" dur="500"/>
                                        <p:tgtEl>
                                          <p:spTgt spid="31449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4501"/>
                                        </p:tgtEl>
                                        <p:attrNameLst>
                                          <p:attrName>style.visibility</p:attrName>
                                        </p:attrNameLst>
                                      </p:cBhvr>
                                      <p:to>
                                        <p:strVal val="visible"/>
                                      </p:to>
                                    </p:set>
                                    <p:animEffect transition="in" filter="blinds(horizontal)">
                                      <p:cBhvr>
                                        <p:cTn id="31" dur="500"/>
                                        <p:tgtEl>
                                          <p:spTgt spid="31450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4503"/>
                                        </p:tgtEl>
                                        <p:attrNameLst>
                                          <p:attrName>style.visibility</p:attrName>
                                        </p:attrNameLst>
                                      </p:cBhvr>
                                      <p:to>
                                        <p:strVal val="visible"/>
                                      </p:to>
                                    </p:set>
                                    <p:animEffect transition="in" filter="blinds(horizontal)">
                                      <p:cBhvr>
                                        <p:cTn id="36" dur="500"/>
                                        <p:tgtEl>
                                          <p:spTgt spid="314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97" grpId="0" autoUpdateAnimBg="0"/>
      <p:bldP spid="314498" grpId="0"/>
      <p:bldP spid="314499" grpId="0" build="allAtOnce"/>
      <p:bldP spid="314500" grpId="0"/>
      <p:bldP spid="314501" grpId="0"/>
      <p:bldP spid="314503" grpId="0"/>
      <p:bldP spid="31450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749300" y="1293813"/>
            <a:ext cx="7607300" cy="2555875"/>
            <a:chOff x="642" y="912"/>
            <a:chExt cx="4792" cy="1610"/>
          </a:xfrm>
        </p:grpSpPr>
        <p:graphicFrame>
          <p:nvGraphicFramePr>
            <p:cNvPr id="24578" name="Object 3"/>
            <p:cNvGraphicFramePr>
              <a:graphicFrameLocks noChangeAspect="1"/>
            </p:cNvGraphicFramePr>
            <p:nvPr/>
          </p:nvGraphicFramePr>
          <p:xfrm>
            <a:off x="809" y="943"/>
            <a:ext cx="4319" cy="1554"/>
          </p:xfrm>
          <a:graphic>
            <a:graphicData uri="http://schemas.openxmlformats.org/presentationml/2006/ole">
              <mc:AlternateContent xmlns:mc="http://schemas.openxmlformats.org/markup-compatibility/2006">
                <mc:Choice xmlns:v="urn:schemas-microsoft-com:vml" Requires="v">
                  <p:oleObj spid="_x0000_s24596" name="BMP 图象" r:id="rId1" imgW="6858000" imgH="2466975" progId="Paint.Picture">
                    <p:embed/>
                  </p:oleObj>
                </mc:Choice>
                <mc:Fallback>
                  <p:oleObj name="BMP 图象" r:id="rId1" imgW="6858000" imgH="246697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 y="943"/>
                          <a:ext cx="4319" cy="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7" name="AutoShape 4"/>
            <p:cNvSpPr>
              <a:spLocks noChangeArrowheads="1"/>
            </p:cNvSpPr>
            <p:nvPr/>
          </p:nvSpPr>
          <p:spPr bwMode="auto">
            <a:xfrm>
              <a:off x="642" y="912"/>
              <a:ext cx="4792" cy="1610"/>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24678" name="Rectangle 5"/>
            <p:cNvSpPr>
              <a:spLocks noChangeArrowheads="1"/>
            </p:cNvSpPr>
            <p:nvPr/>
          </p:nvSpPr>
          <p:spPr bwMode="auto">
            <a:xfrm>
              <a:off x="5013" y="2214"/>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4679" name="Rectangle 6"/>
            <p:cNvSpPr>
              <a:spLocks noChangeArrowheads="1"/>
            </p:cNvSpPr>
            <p:nvPr/>
          </p:nvSpPr>
          <p:spPr bwMode="auto">
            <a:xfrm>
              <a:off x="3771" y="2216"/>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4680" name="Rectangle 7"/>
            <p:cNvSpPr>
              <a:spLocks noChangeArrowheads="1"/>
            </p:cNvSpPr>
            <p:nvPr/>
          </p:nvSpPr>
          <p:spPr bwMode="auto">
            <a:xfrm>
              <a:off x="2794" y="1170"/>
              <a:ext cx="351"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1D</a:t>
              </a:r>
              <a:endParaRPr kumimoji="1" lang="en-US" altLang="zh-CN" sz="2400" b="1">
                <a:solidFill>
                  <a:srgbClr val="FF3300"/>
                </a:solidFill>
                <a:latin typeface="Times New Roman" panose="02020603050405020304" pitchFamily="18" charset="0"/>
              </a:endParaRPr>
            </a:p>
          </p:txBody>
        </p:sp>
        <p:sp>
          <p:nvSpPr>
            <p:cNvPr id="24681" name="Rectangle 8"/>
            <p:cNvSpPr>
              <a:spLocks noChangeArrowheads="1"/>
            </p:cNvSpPr>
            <p:nvPr/>
          </p:nvSpPr>
          <p:spPr bwMode="auto">
            <a:xfrm>
              <a:off x="4005" y="1175"/>
              <a:ext cx="351"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1D</a:t>
              </a:r>
              <a:endParaRPr kumimoji="1" lang="en-US" altLang="zh-CN" sz="2400" b="1">
                <a:solidFill>
                  <a:srgbClr val="FF3300"/>
                </a:solidFill>
                <a:latin typeface="Times New Roman" panose="02020603050405020304" pitchFamily="18" charset="0"/>
              </a:endParaRPr>
            </a:p>
          </p:txBody>
        </p:sp>
        <p:sp>
          <p:nvSpPr>
            <p:cNvPr id="24682" name="Rectangle 9"/>
            <p:cNvSpPr>
              <a:spLocks noChangeArrowheads="1"/>
            </p:cNvSpPr>
            <p:nvPr/>
          </p:nvSpPr>
          <p:spPr bwMode="auto">
            <a:xfrm>
              <a:off x="2935" y="1496"/>
              <a:ext cx="414"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4683" name="Rectangle 10"/>
            <p:cNvSpPr>
              <a:spLocks noChangeArrowheads="1"/>
            </p:cNvSpPr>
            <p:nvPr/>
          </p:nvSpPr>
          <p:spPr bwMode="auto">
            <a:xfrm>
              <a:off x="4152" y="1487"/>
              <a:ext cx="414"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4684" name="Rectangle 11"/>
            <p:cNvSpPr>
              <a:spLocks noChangeArrowheads="1"/>
            </p:cNvSpPr>
            <p:nvPr/>
          </p:nvSpPr>
          <p:spPr bwMode="auto">
            <a:xfrm>
              <a:off x="913" y="1204"/>
              <a:ext cx="884" cy="886"/>
            </a:xfrm>
            <a:prstGeom prst="rect">
              <a:avLst/>
            </a:prstGeom>
            <a:noFill/>
            <a:ln w="9525">
              <a:noFill/>
              <a:miter lim="800000"/>
            </a:ln>
          </p:spPr>
          <p:txBody>
            <a:bodyPr wrap="none">
              <a:spAutoFit/>
            </a:bodyPr>
            <a:lstStyle/>
            <a:p>
              <a:pPr algn="ctr">
                <a:spcBef>
                  <a:spcPct val="30000"/>
                </a:spcBef>
              </a:pPr>
              <a:r>
                <a:rPr kumimoji="1" lang="zh-CN" altLang="en-US" sz="2400" b="1">
                  <a:latin typeface="Times New Roman" panose="02020603050405020304" pitchFamily="18" charset="0"/>
                </a:rPr>
                <a:t>石英方波</a:t>
              </a:r>
              <a:endParaRPr kumimoji="1" lang="zh-CN" altLang="en-US" sz="2400" b="1">
                <a:latin typeface="Times New Roman" panose="02020603050405020304" pitchFamily="18" charset="0"/>
              </a:endParaRPr>
            </a:p>
            <a:p>
              <a:pPr algn="ctr">
                <a:spcBef>
                  <a:spcPct val="30000"/>
                </a:spcBef>
              </a:pPr>
              <a:r>
                <a:rPr kumimoji="1" lang="zh-CN" altLang="en-US" sz="2400" b="1">
                  <a:latin typeface="Times New Roman" panose="02020603050405020304" pitchFamily="18" charset="0"/>
                </a:rPr>
                <a:t>振荡器</a:t>
              </a:r>
              <a:endParaRPr kumimoji="1" lang="zh-CN" altLang="en-US" sz="2400" b="1">
                <a:latin typeface="Times New Roman" panose="02020603050405020304" pitchFamily="18" charset="0"/>
              </a:endParaRPr>
            </a:p>
            <a:p>
              <a:pPr algn="ctr">
                <a:spcBef>
                  <a:spcPct val="30000"/>
                </a:spcBef>
              </a:pPr>
              <a:r>
                <a:rPr kumimoji="1" lang="en-US" altLang="zh-CN" sz="2400" b="1">
                  <a:latin typeface="Times New Roman" panose="02020603050405020304" pitchFamily="18" charset="0"/>
                </a:rPr>
                <a:t>4MHz</a:t>
              </a:r>
              <a:endParaRPr kumimoji="1" lang="en-US" altLang="zh-CN" sz="2400" b="1">
                <a:latin typeface="Times New Roman" panose="02020603050405020304" pitchFamily="18" charset="0"/>
              </a:endParaRPr>
            </a:p>
          </p:txBody>
        </p:sp>
        <p:sp>
          <p:nvSpPr>
            <p:cNvPr id="24685" name="Rectangle 12"/>
            <p:cNvSpPr>
              <a:spLocks noChangeArrowheads="1"/>
            </p:cNvSpPr>
            <p:nvPr/>
          </p:nvSpPr>
          <p:spPr bwMode="auto">
            <a:xfrm>
              <a:off x="4103" y="1816"/>
              <a:ext cx="351"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grpSp>
          <p:nvGrpSpPr>
            <p:cNvPr id="24686" name="Group 13"/>
            <p:cNvGrpSpPr/>
            <p:nvPr/>
          </p:nvGrpSpPr>
          <p:grpSpPr bwMode="auto">
            <a:xfrm rot="5400000">
              <a:off x="3993" y="1906"/>
              <a:ext cx="168" cy="96"/>
              <a:chOff x="2412" y="3725"/>
              <a:chExt cx="168" cy="96"/>
            </a:xfrm>
          </p:grpSpPr>
          <p:sp>
            <p:nvSpPr>
              <p:cNvPr id="24703" name="Line 14"/>
              <p:cNvSpPr>
                <a:spLocks noChangeShapeType="1"/>
              </p:cNvSpPr>
              <p:nvPr/>
            </p:nvSpPr>
            <p:spPr bwMode="auto">
              <a:xfrm flipV="1">
                <a:off x="2412" y="3733"/>
                <a:ext cx="88" cy="88"/>
              </a:xfrm>
              <a:prstGeom prst="line">
                <a:avLst/>
              </a:prstGeom>
              <a:noFill/>
              <a:ln w="28575">
                <a:solidFill>
                  <a:schemeClr val="tx1"/>
                </a:solidFill>
                <a:round/>
              </a:ln>
            </p:spPr>
            <p:txBody>
              <a:bodyPr>
                <a:spAutoFit/>
              </a:bodyPr>
              <a:lstStyle/>
              <a:p>
                <a:endParaRPr lang="zh-CN" altLang="en-US"/>
              </a:p>
            </p:txBody>
          </p:sp>
          <p:sp>
            <p:nvSpPr>
              <p:cNvPr id="24704" name="Line 15"/>
              <p:cNvSpPr>
                <a:spLocks noChangeShapeType="1"/>
              </p:cNvSpPr>
              <p:nvPr/>
            </p:nvSpPr>
            <p:spPr bwMode="auto">
              <a:xfrm flipH="1" flipV="1">
                <a:off x="2492" y="3725"/>
                <a:ext cx="88" cy="88"/>
              </a:xfrm>
              <a:prstGeom prst="line">
                <a:avLst/>
              </a:prstGeom>
              <a:noFill/>
              <a:ln w="28575">
                <a:solidFill>
                  <a:schemeClr val="tx1"/>
                </a:solidFill>
                <a:round/>
              </a:ln>
            </p:spPr>
            <p:txBody>
              <a:bodyPr>
                <a:spAutoFit/>
              </a:bodyPr>
              <a:lstStyle/>
              <a:p>
                <a:endParaRPr lang="zh-CN" altLang="en-US"/>
              </a:p>
            </p:txBody>
          </p:sp>
        </p:grpSp>
        <p:grpSp>
          <p:nvGrpSpPr>
            <p:cNvPr id="24687" name="Group 16"/>
            <p:cNvGrpSpPr/>
            <p:nvPr/>
          </p:nvGrpSpPr>
          <p:grpSpPr bwMode="auto">
            <a:xfrm>
              <a:off x="1920" y="2071"/>
              <a:ext cx="787" cy="262"/>
              <a:chOff x="1521" y="2143"/>
              <a:chExt cx="2721" cy="444"/>
            </a:xfrm>
          </p:grpSpPr>
          <p:sp>
            <p:nvSpPr>
              <p:cNvPr id="24693" name="Line 17"/>
              <p:cNvSpPr>
                <a:spLocks noChangeShapeType="1"/>
              </p:cNvSpPr>
              <p:nvPr/>
            </p:nvSpPr>
            <p:spPr bwMode="auto">
              <a:xfrm flipH="1">
                <a:off x="3896" y="2575"/>
                <a:ext cx="346" cy="0"/>
              </a:xfrm>
              <a:prstGeom prst="line">
                <a:avLst/>
              </a:prstGeom>
              <a:noFill/>
              <a:ln w="28575">
                <a:solidFill>
                  <a:schemeClr val="tx1"/>
                </a:solidFill>
                <a:round/>
              </a:ln>
            </p:spPr>
            <p:txBody>
              <a:bodyPr/>
              <a:lstStyle/>
              <a:p>
                <a:endParaRPr lang="zh-CN" altLang="en-US"/>
              </a:p>
            </p:txBody>
          </p:sp>
          <p:sp>
            <p:nvSpPr>
              <p:cNvPr id="24694" name="Line 18"/>
              <p:cNvSpPr>
                <a:spLocks noChangeShapeType="1"/>
              </p:cNvSpPr>
              <p:nvPr/>
            </p:nvSpPr>
            <p:spPr bwMode="auto">
              <a:xfrm flipH="1" flipV="1">
                <a:off x="3906" y="2143"/>
                <a:ext cx="0" cy="432"/>
              </a:xfrm>
              <a:prstGeom prst="line">
                <a:avLst/>
              </a:prstGeom>
              <a:noFill/>
              <a:ln w="28575">
                <a:solidFill>
                  <a:schemeClr val="tx1"/>
                </a:solidFill>
                <a:round/>
              </a:ln>
            </p:spPr>
            <p:txBody>
              <a:bodyPr/>
              <a:lstStyle/>
              <a:p>
                <a:endParaRPr lang="zh-CN" altLang="en-US"/>
              </a:p>
            </p:txBody>
          </p:sp>
          <p:sp>
            <p:nvSpPr>
              <p:cNvPr id="24695" name="Line 19"/>
              <p:cNvSpPr>
                <a:spLocks noChangeShapeType="1"/>
              </p:cNvSpPr>
              <p:nvPr/>
            </p:nvSpPr>
            <p:spPr bwMode="auto">
              <a:xfrm flipH="1" flipV="1">
                <a:off x="2623" y="2155"/>
                <a:ext cx="0" cy="432"/>
              </a:xfrm>
              <a:prstGeom prst="line">
                <a:avLst/>
              </a:prstGeom>
              <a:noFill/>
              <a:ln w="28575">
                <a:solidFill>
                  <a:schemeClr val="tx1"/>
                </a:solidFill>
                <a:round/>
              </a:ln>
            </p:spPr>
            <p:txBody>
              <a:bodyPr/>
              <a:lstStyle/>
              <a:p>
                <a:endParaRPr lang="zh-CN" altLang="en-US"/>
              </a:p>
            </p:txBody>
          </p:sp>
          <p:sp>
            <p:nvSpPr>
              <p:cNvPr id="24696" name="Line 20"/>
              <p:cNvSpPr>
                <a:spLocks noChangeShapeType="1"/>
              </p:cNvSpPr>
              <p:nvPr/>
            </p:nvSpPr>
            <p:spPr bwMode="auto">
              <a:xfrm flipV="1">
                <a:off x="3270" y="2155"/>
                <a:ext cx="0" cy="432"/>
              </a:xfrm>
              <a:prstGeom prst="line">
                <a:avLst/>
              </a:prstGeom>
              <a:noFill/>
              <a:ln w="28575">
                <a:solidFill>
                  <a:schemeClr val="tx1"/>
                </a:solidFill>
                <a:round/>
              </a:ln>
            </p:spPr>
            <p:txBody>
              <a:bodyPr/>
              <a:lstStyle/>
              <a:p>
                <a:endParaRPr lang="zh-CN" altLang="en-US"/>
              </a:p>
            </p:txBody>
          </p:sp>
          <p:sp>
            <p:nvSpPr>
              <p:cNvPr id="24697" name="Line 21"/>
              <p:cNvSpPr>
                <a:spLocks noChangeShapeType="1"/>
              </p:cNvSpPr>
              <p:nvPr/>
            </p:nvSpPr>
            <p:spPr bwMode="auto">
              <a:xfrm>
                <a:off x="1761" y="2575"/>
                <a:ext cx="240" cy="0"/>
              </a:xfrm>
              <a:prstGeom prst="line">
                <a:avLst/>
              </a:prstGeom>
              <a:noFill/>
              <a:ln w="28575">
                <a:solidFill>
                  <a:schemeClr val="tx1"/>
                </a:solidFill>
                <a:round/>
              </a:ln>
            </p:spPr>
            <p:txBody>
              <a:bodyPr/>
              <a:lstStyle/>
              <a:p>
                <a:endParaRPr lang="zh-CN" altLang="en-US"/>
              </a:p>
            </p:txBody>
          </p:sp>
          <p:sp>
            <p:nvSpPr>
              <p:cNvPr id="24698" name="Line 22"/>
              <p:cNvSpPr>
                <a:spLocks noChangeShapeType="1"/>
              </p:cNvSpPr>
              <p:nvPr/>
            </p:nvSpPr>
            <p:spPr bwMode="auto">
              <a:xfrm>
                <a:off x="1977" y="2146"/>
                <a:ext cx="656" cy="0"/>
              </a:xfrm>
              <a:prstGeom prst="line">
                <a:avLst/>
              </a:prstGeom>
              <a:noFill/>
              <a:ln w="28575">
                <a:solidFill>
                  <a:schemeClr val="tx1"/>
                </a:solidFill>
                <a:round/>
              </a:ln>
            </p:spPr>
            <p:txBody>
              <a:bodyPr/>
              <a:lstStyle/>
              <a:p>
                <a:endParaRPr lang="zh-CN" altLang="en-US"/>
              </a:p>
            </p:txBody>
          </p:sp>
          <p:sp>
            <p:nvSpPr>
              <p:cNvPr id="24699" name="Line 23"/>
              <p:cNvSpPr>
                <a:spLocks noChangeShapeType="1"/>
              </p:cNvSpPr>
              <p:nvPr/>
            </p:nvSpPr>
            <p:spPr bwMode="auto">
              <a:xfrm flipV="1">
                <a:off x="1989" y="2152"/>
                <a:ext cx="0" cy="432"/>
              </a:xfrm>
              <a:prstGeom prst="line">
                <a:avLst/>
              </a:prstGeom>
              <a:noFill/>
              <a:ln w="28575">
                <a:solidFill>
                  <a:schemeClr val="tx1"/>
                </a:solidFill>
                <a:round/>
              </a:ln>
            </p:spPr>
            <p:txBody>
              <a:bodyPr/>
              <a:lstStyle/>
              <a:p>
                <a:endParaRPr lang="zh-CN" altLang="en-US"/>
              </a:p>
            </p:txBody>
          </p:sp>
          <p:sp>
            <p:nvSpPr>
              <p:cNvPr id="24700" name="Line 24"/>
              <p:cNvSpPr>
                <a:spLocks noChangeShapeType="1"/>
              </p:cNvSpPr>
              <p:nvPr/>
            </p:nvSpPr>
            <p:spPr bwMode="auto">
              <a:xfrm flipH="1">
                <a:off x="1521" y="2575"/>
                <a:ext cx="288" cy="0"/>
              </a:xfrm>
              <a:prstGeom prst="line">
                <a:avLst/>
              </a:prstGeom>
              <a:noFill/>
              <a:ln w="28575">
                <a:solidFill>
                  <a:schemeClr val="tx1"/>
                </a:solidFill>
                <a:round/>
              </a:ln>
            </p:spPr>
            <p:txBody>
              <a:bodyPr/>
              <a:lstStyle/>
              <a:p>
                <a:endParaRPr lang="zh-CN" altLang="en-US"/>
              </a:p>
            </p:txBody>
          </p:sp>
          <p:sp>
            <p:nvSpPr>
              <p:cNvPr id="24701" name="Line 25"/>
              <p:cNvSpPr>
                <a:spLocks noChangeShapeType="1"/>
              </p:cNvSpPr>
              <p:nvPr/>
            </p:nvSpPr>
            <p:spPr bwMode="auto">
              <a:xfrm>
                <a:off x="2613" y="2578"/>
                <a:ext cx="656" cy="0"/>
              </a:xfrm>
              <a:prstGeom prst="line">
                <a:avLst/>
              </a:prstGeom>
              <a:noFill/>
              <a:ln w="28575">
                <a:solidFill>
                  <a:schemeClr val="tx1"/>
                </a:solidFill>
                <a:round/>
              </a:ln>
            </p:spPr>
            <p:txBody>
              <a:bodyPr/>
              <a:lstStyle/>
              <a:p>
                <a:endParaRPr lang="zh-CN" altLang="en-US"/>
              </a:p>
            </p:txBody>
          </p:sp>
          <p:sp>
            <p:nvSpPr>
              <p:cNvPr id="24702" name="Line 26"/>
              <p:cNvSpPr>
                <a:spLocks noChangeShapeType="1"/>
              </p:cNvSpPr>
              <p:nvPr/>
            </p:nvSpPr>
            <p:spPr bwMode="auto">
              <a:xfrm>
                <a:off x="3261" y="2152"/>
                <a:ext cx="656" cy="0"/>
              </a:xfrm>
              <a:prstGeom prst="line">
                <a:avLst/>
              </a:prstGeom>
              <a:noFill/>
              <a:ln w="28575">
                <a:solidFill>
                  <a:schemeClr val="tx1"/>
                </a:solidFill>
                <a:round/>
              </a:ln>
            </p:spPr>
            <p:txBody>
              <a:bodyPr/>
              <a:lstStyle/>
              <a:p>
                <a:endParaRPr lang="zh-CN" altLang="en-US"/>
              </a:p>
            </p:txBody>
          </p:sp>
        </p:grpSp>
        <p:sp>
          <p:nvSpPr>
            <p:cNvPr id="24688" name="Rectangle 27"/>
            <p:cNvSpPr>
              <a:spLocks noChangeArrowheads="1"/>
            </p:cNvSpPr>
            <p:nvPr/>
          </p:nvSpPr>
          <p:spPr bwMode="auto">
            <a:xfrm>
              <a:off x="2885" y="1808"/>
              <a:ext cx="351"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24689" name="Rectangle 28"/>
            <p:cNvSpPr>
              <a:spLocks noChangeArrowheads="1"/>
            </p:cNvSpPr>
            <p:nvPr/>
          </p:nvSpPr>
          <p:spPr bwMode="auto">
            <a:xfrm>
              <a:off x="2350" y="1689"/>
              <a:ext cx="361"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CP</a:t>
              </a:r>
              <a:endParaRPr kumimoji="1" lang="en-US" altLang="zh-CN" sz="2400" b="1" i="1" baseline="-25000">
                <a:latin typeface="Times New Roman" panose="02020603050405020304" pitchFamily="18" charset="0"/>
              </a:endParaRPr>
            </a:p>
          </p:txBody>
        </p:sp>
        <p:grpSp>
          <p:nvGrpSpPr>
            <p:cNvPr id="24690" name="Group 29"/>
            <p:cNvGrpSpPr/>
            <p:nvPr/>
          </p:nvGrpSpPr>
          <p:grpSpPr bwMode="auto">
            <a:xfrm rot="5400000">
              <a:off x="2775" y="1898"/>
              <a:ext cx="168" cy="96"/>
              <a:chOff x="2412" y="3725"/>
              <a:chExt cx="168" cy="96"/>
            </a:xfrm>
          </p:grpSpPr>
          <p:sp>
            <p:nvSpPr>
              <p:cNvPr id="24691" name="Line 30"/>
              <p:cNvSpPr>
                <a:spLocks noChangeShapeType="1"/>
              </p:cNvSpPr>
              <p:nvPr/>
            </p:nvSpPr>
            <p:spPr bwMode="auto">
              <a:xfrm flipV="1">
                <a:off x="2412" y="3733"/>
                <a:ext cx="88" cy="88"/>
              </a:xfrm>
              <a:prstGeom prst="line">
                <a:avLst/>
              </a:prstGeom>
              <a:noFill/>
              <a:ln w="28575">
                <a:solidFill>
                  <a:schemeClr val="tx1"/>
                </a:solidFill>
                <a:round/>
              </a:ln>
            </p:spPr>
            <p:txBody>
              <a:bodyPr>
                <a:spAutoFit/>
              </a:bodyPr>
              <a:lstStyle/>
              <a:p>
                <a:endParaRPr lang="zh-CN" altLang="en-US"/>
              </a:p>
            </p:txBody>
          </p:sp>
          <p:sp>
            <p:nvSpPr>
              <p:cNvPr id="24692" name="Line 31"/>
              <p:cNvSpPr>
                <a:spLocks noChangeShapeType="1"/>
              </p:cNvSpPr>
              <p:nvPr/>
            </p:nvSpPr>
            <p:spPr bwMode="auto">
              <a:xfrm flipH="1" flipV="1">
                <a:off x="2492" y="3725"/>
                <a:ext cx="88" cy="88"/>
              </a:xfrm>
              <a:prstGeom prst="line">
                <a:avLst/>
              </a:prstGeom>
              <a:noFill/>
              <a:ln w="28575">
                <a:solidFill>
                  <a:schemeClr val="tx1"/>
                </a:solidFill>
                <a:round/>
              </a:ln>
            </p:spPr>
            <p:txBody>
              <a:bodyPr>
                <a:spAutoFit/>
              </a:bodyPr>
              <a:lstStyle/>
              <a:p>
                <a:endParaRPr lang="zh-CN" altLang="en-US"/>
              </a:p>
            </p:txBody>
          </p:sp>
        </p:grpSp>
      </p:grpSp>
      <p:sp>
        <p:nvSpPr>
          <p:cNvPr id="49184" name="AutoShape 32"/>
          <p:cNvSpPr>
            <a:spLocks noChangeArrowheads="1"/>
          </p:cNvSpPr>
          <p:nvPr/>
        </p:nvSpPr>
        <p:spPr bwMode="auto">
          <a:xfrm>
            <a:off x="468313" y="531813"/>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49185" name="Rectangle 33"/>
          <p:cNvSpPr>
            <a:spLocks noChangeArrowheads="1"/>
          </p:cNvSpPr>
          <p:nvPr/>
        </p:nvSpPr>
        <p:spPr bwMode="auto">
          <a:xfrm>
            <a:off x="949325" y="404813"/>
            <a:ext cx="7388225" cy="822325"/>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例</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下图为分频器电路，设触发器初态为</a:t>
            </a: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0</a:t>
            </a:r>
            <a:r>
              <a:rPr kumimoji="1" lang="zh-CN" altLang="en-US" sz="2400" b="1" dirty="0">
                <a:latin typeface="宋体" panose="02010600030101010101" pitchFamily="2" charset="-122"/>
              </a:rPr>
              <a:t>，试画出</a:t>
            </a:r>
            <a:endParaRPr kumimoji="1" lang="zh-CN" altLang="en-US" sz="2400" b="1" dirty="0">
              <a:latin typeface="宋体" panose="02010600030101010101" pitchFamily="2" charset="-122"/>
            </a:endParaRPr>
          </a:p>
          <a:p>
            <a:r>
              <a:rPr kumimoji="1" lang="zh-CN" altLang="en-US" sz="2400" b="1" dirty="0">
                <a:latin typeface="宋体" panose="02010600030101010101" pitchFamily="2" charset="-122"/>
              </a:rPr>
              <a:t>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1</a:t>
            </a:r>
            <a:r>
              <a:rPr kumimoji="1" lang="zh-CN" altLang="en-US" sz="2400" b="1" dirty="0">
                <a:latin typeface="宋体" panose="02010600030101010101" pitchFamily="2" charset="-122"/>
              </a:rPr>
              <a:t>、</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2 </a:t>
            </a:r>
            <a:r>
              <a:rPr kumimoji="1" lang="zh-CN" altLang="en-US" sz="2400" b="1" dirty="0">
                <a:latin typeface="宋体" panose="02010600030101010101" pitchFamily="2" charset="-122"/>
              </a:rPr>
              <a:t>的波形并求其频率。</a:t>
            </a:r>
            <a:endParaRPr kumimoji="1" lang="zh-CN" altLang="en-US" sz="2400" b="1" dirty="0">
              <a:solidFill>
                <a:srgbClr val="FF3300"/>
              </a:solidFill>
              <a:latin typeface="Times New Roman" panose="02020603050405020304" pitchFamily="18" charset="0"/>
              <a:ea typeface="隶书" panose="02010509060101010101" pitchFamily="49" charset="-122"/>
            </a:endParaRPr>
          </a:p>
        </p:txBody>
      </p:sp>
      <p:grpSp>
        <p:nvGrpSpPr>
          <p:cNvPr id="6" name="Group 34"/>
          <p:cNvGrpSpPr/>
          <p:nvPr/>
        </p:nvGrpSpPr>
        <p:grpSpPr bwMode="auto">
          <a:xfrm>
            <a:off x="1368425" y="3968750"/>
            <a:ext cx="5637213" cy="642938"/>
            <a:chOff x="864" y="2829"/>
            <a:chExt cx="3551" cy="452"/>
          </a:xfrm>
        </p:grpSpPr>
        <p:sp>
          <p:nvSpPr>
            <p:cNvPr id="24655" name="Rectangle 35"/>
            <p:cNvSpPr>
              <a:spLocks noChangeArrowheads="1"/>
            </p:cNvSpPr>
            <p:nvPr/>
          </p:nvSpPr>
          <p:spPr bwMode="auto">
            <a:xfrm>
              <a:off x="864" y="2902"/>
              <a:ext cx="361" cy="32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24656" name="Line 36"/>
            <p:cNvSpPr>
              <a:spLocks noChangeShapeType="1"/>
            </p:cNvSpPr>
            <p:nvPr/>
          </p:nvSpPr>
          <p:spPr bwMode="auto">
            <a:xfrm flipH="1" flipV="1">
              <a:off x="2360" y="2837"/>
              <a:ext cx="0" cy="432"/>
            </a:xfrm>
            <a:prstGeom prst="line">
              <a:avLst/>
            </a:prstGeom>
            <a:noFill/>
            <a:ln w="38100">
              <a:solidFill>
                <a:schemeClr val="tx1"/>
              </a:solidFill>
              <a:round/>
            </a:ln>
          </p:spPr>
          <p:txBody>
            <a:bodyPr/>
            <a:lstStyle/>
            <a:p>
              <a:endParaRPr lang="zh-CN" altLang="en-US"/>
            </a:p>
          </p:txBody>
        </p:sp>
        <p:sp>
          <p:nvSpPr>
            <p:cNvPr id="24657" name="Line 37"/>
            <p:cNvSpPr>
              <a:spLocks noChangeShapeType="1"/>
            </p:cNvSpPr>
            <p:nvPr/>
          </p:nvSpPr>
          <p:spPr bwMode="auto">
            <a:xfrm flipH="1" flipV="1">
              <a:off x="1728" y="2849"/>
              <a:ext cx="0" cy="432"/>
            </a:xfrm>
            <a:prstGeom prst="line">
              <a:avLst/>
            </a:prstGeom>
            <a:noFill/>
            <a:ln w="38100">
              <a:solidFill>
                <a:schemeClr val="tx1"/>
              </a:solidFill>
              <a:round/>
            </a:ln>
          </p:spPr>
          <p:txBody>
            <a:bodyPr/>
            <a:lstStyle/>
            <a:p>
              <a:endParaRPr lang="zh-CN" altLang="en-US"/>
            </a:p>
          </p:txBody>
        </p:sp>
        <p:sp>
          <p:nvSpPr>
            <p:cNvPr id="24658" name="Line 38"/>
            <p:cNvSpPr>
              <a:spLocks noChangeShapeType="1"/>
            </p:cNvSpPr>
            <p:nvPr/>
          </p:nvSpPr>
          <p:spPr bwMode="auto">
            <a:xfrm flipV="1">
              <a:off x="2047" y="2849"/>
              <a:ext cx="0" cy="432"/>
            </a:xfrm>
            <a:prstGeom prst="line">
              <a:avLst/>
            </a:prstGeom>
            <a:noFill/>
            <a:ln w="38100">
              <a:solidFill>
                <a:schemeClr val="tx1"/>
              </a:solidFill>
              <a:round/>
            </a:ln>
          </p:spPr>
          <p:txBody>
            <a:bodyPr/>
            <a:lstStyle/>
            <a:p>
              <a:endParaRPr lang="zh-CN" altLang="en-US"/>
            </a:p>
          </p:txBody>
        </p:sp>
        <p:sp>
          <p:nvSpPr>
            <p:cNvPr id="24659" name="Line 39"/>
            <p:cNvSpPr>
              <a:spLocks noChangeShapeType="1"/>
            </p:cNvSpPr>
            <p:nvPr/>
          </p:nvSpPr>
          <p:spPr bwMode="auto">
            <a:xfrm flipV="1">
              <a:off x="1416" y="2846"/>
              <a:ext cx="0" cy="432"/>
            </a:xfrm>
            <a:prstGeom prst="line">
              <a:avLst/>
            </a:prstGeom>
            <a:noFill/>
            <a:ln w="38100">
              <a:solidFill>
                <a:schemeClr val="tx1"/>
              </a:solidFill>
              <a:round/>
            </a:ln>
          </p:spPr>
          <p:txBody>
            <a:bodyPr/>
            <a:lstStyle/>
            <a:p>
              <a:endParaRPr lang="zh-CN" altLang="en-US"/>
            </a:p>
          </p:txBody>
        </p:sp>
        <p:sp>
          <p:nvSpPr>
            <p:cNvPr id="24660" name="Line 40"/>
            <p:cNvSpPr>
              <a:spLocks noChangeShapeType="1"/>
            </p:cNvSpPr>
            <p:nvPr/>
          </p:nvSpPr>
          <p:spPr bwMode="auto">
            <a:xfrm flipH="1">
              <a:off x="1186" y="3269"/>
              <a:ext cx="239" cy="0"/>
            </a:xfrm>
            <a:prstGeom prst="line">
              <a:avLst/>
            </a:prstGeom>
            <a:noFill/>
            <a:ln w="38100">
              <a:solidFill>
                <a:schemeClr val="tx1"/>
              </a:solidFill>
              <a:round/>
            </a:ln>
          </p:spPr>
          <p:txBody>
            <a:bodyPr/>
            <a:lstStyle/>
            <a:p>
              <a:endParaRPr lang="zh-CN" altLang="en-US"/>
            </a:p>
          </p:txBody>
        </p:sp>
        <p:sp>
          <p:nvSpPr>
            <p:cNvPr id="24661" name="Line 41"/>
            <p:cNvSpPr>
              <a:spLocks noChangeShapeType="1"/>
            </p:cNvSpPr>
            <p:nvPr/>
          </p:nvSpPr>
          <p:spPr bwMode="auto">
            <a:xfrm>
              <a:off x="1723" y="3272"/>
              <a:ext cx="323" cy="0"/>
            </a:xfrm>
            <a:prstGeom prst="line">
              <a:avLst/>
            </a:prstGeom>
            <a:noFill/>
            <a:ln w="38100">
              <a:solidFill>
                <a:schemeClr val="tx1"/>
              </a:solidFill>
              <a:round/>
            </a:ln>
          </p:spPr>
          <p:txBody>
            <a:bodyPr/>
            <a:lstStyle/>
            <a:p>
              <a:endParaRPr lang="zh-CN" altLang="en-US"/>
            </a:p>
          </p:txBody>
        </p:sp>
        <p:sp>
          <p:nvSpPr>
            <p:cNvPr id="24662" name="Line 42"/>
            <p:cNvSpPr>
              <a:spLocks noChangeShapeType="1"/>
            </p:cNvSpPr>
            <p:nvPr/>
          </p:nvSpPr>
          <p:spPr bwMode="auto">
            <a:xfrm>
              <a:off x="2036" y="2846"/>
              <a:ext cx="329" cy="0"/>
            </a:xfrm>
            <a:prstGeom prst="line">
              <a:avLst/>
            </a:prstGeom>
            <a:noFill/>
            <a:ln w="38100">
              <a:solidFill>
                <a:schemeClr val="tx1"/>
              </a:solidFill>
              <a:round/>
            </a:ln>
          </p:spPr>
          <p:txBody>
            <a:bodyPr/>
            <a:lstStyle/>
            <a:p>
              <a:endParaRPr lang="zh-CN" altLang="en-US"/>
            </a:p>
          </p:txBody>
        </p:sp>
        <p:sp>
          <p:nvSpPr>
            <p:cNvPr id="24663" name="Line 43"/>
            <p:cNvSpPr>
              <a:spLocks noChangeShapeType="1"/>
            </p:cNvSpPr>
            <p:nvPr/>
          </p:nvSpPr>
          <p:spPr bwMode="auto">
            <a:xfrm>
              <a:off x="1404" y="2840"/>
              <a:ext cx="335" cy="0"/>
            </a:xfrm>
            <a:prstGeom prst="line">
              <a:avLst/>
            </a:prstGeom>
            <a:noFill/>
            <a:ln w="38100">
              <a:solidFill>
                <a:schemeClr val="tx1"/>
              </a:solidFill>
              <a:round/>
            </a:ln>
          </p:spPr>
          <p:txBody>
            <a:bodyPr/>
            <a:lstStyle/>
            <a:p>
              <a:endParaRPr lang="zh-CN" altLang="en-US"/>
            </a:p>
          </p:txBody>
        </p:sp>
        <p:sp>
          <p:nvSpPr>
            <p:cNvPr id="24664" name="Line 44"/>
            <p:cNvSpPr>
              <a:spLocks noChangeShapeType="1"/>
            </p:cNvSpPr>
            <p:nvPr/>
          </p:nvSpPr>
          <p:spPr bwMode="auto">
            <a:xfrm flipH="1" flipV="1">
              <a:off x="3624" y="2837"/>
              <a:ext cx="0" cy="432"/>
            </a:xfrm>
            <a:prstGeom prst="line">
              <a:avLst/>
            </a:prstGeom>
            <a:noFill/>
            <a:ln w="38100">
              <a:solidFill>
                <a:schemeClr val="tx1"/>
              </a:solidFill>
              <a:round/>
            </a:ln>
          </p:spPr>
          <p:txBody>
            <a:bodyPr/>
            <a:lstStyle/>
            <a:p>
              <a:endParaRPr lang="zh-CN" altLang="en-US"/>
            </a:p>
          </p:txBody>
        </p:sp>
        <p:sp>
          <p:nvSpPr>
            <p:cNvPr id="24665" name="Line 45"/>
            <p:cNvSpPr>
              <a:spLocks noChangeShapeType="1"/>
            </p:cNvSpPr>
            <p:nvPr/>
          </p:nvSpPr>
          <p:spPr bwMode="auto">
            <a:xfrm flipH="1" flipV="1">
              <a:off x="2992" y="2849"/>
              <a:ext cx="0" cy="432"/>
            </a:xfrm>
            <a:prstGeom prst="line">
              <a:avLst/>
            </a:prstGeom>
            <a:noFill/>
            <a:ln w="38100">
              <a:solidFill>
                <a:schemeClr val="tx1"/>
              </a:solidFill>
              <a:round/>
            </a:ln>
          </p:spPr>
          <p:txBody>
            <a:bodyPr/>
            <a:lstStyle/>
            <a:p>
              <a:endParaRPr lang="zh-CN" altLang="en-US"/>
            </a:p>
          </p:txBody>
        </p:sp>
        <p:sp>
          <p:nvSpPr>
            <p:cNvPr id="24666" name="Line 46"/>
            <p:cNvSpPr>
              <a:spLocks noChangeShapeType="1"/>
            </p:cNvSpPr>
            <p:nvPr/>
          </p:nvSpPr>
          <p:spPr bwMode="auto">
            <a:xfrm flipV="1">
              <a:off x="3311" y="2849"/>
              <a:ext cx="0" cy="432"/>
            </a:xfrm>
            <a:prstGeom prst="line">
              <a:avLst/>
            </a:prstGeom>
            <a:noFill/>
            <a:ln w="38100">
              <a:solidFill>
                <a:schemeClr val="tx1"/>
              </a:solidFill>
              <a:round/>
            </a:ln>
          </p:spPr>
          <p:txBody>
            <a:bodyPr/>
            <a:lstStyle/>
            <a:p>
              <a:endParaRPr lang="zh-CN" altLang="en-US"/>
            </a:p>
          </p:txBody>
        </p:sp>
        <p:sp>
          <p:nvSpPr>
            <p:cNvPr id="24667" name="Line 47"/>
            <p:cNvSpPr>
              <a:spLocks noChangeShapeType="1"/>
            </p:cNvSpPr>
            <p:nvPr/>
          </p:nvSpPr>
          <p:spPr bwMode="auto">
            <a:xfrm flipV="1">
              <a:off x="2680" y="2846"/>
              <a:ext cx="0" cy="432"/>
            </a:xfrm>
            <a:prstGeom prst="line">
              <a:avLst/>
            </a:prstGeom>
            <a:noFill/>
            <a:ln w="38100">
              <a:solidFill>
                <a:schemeClr val="tx1"/>
              </a:solidFill>
              <a:round/>
            </a:ln>
          </p:spPr>
          <p:txBody>
            <a:bodyPr/>
            <a:lstStyle/>
            <a:p>
              <a:endParaRPr lang="zh-CN" altLang="en-US"/>
            </a:p>
          </p:txBody>
        </p:sp>
        <p:sp>
          <p:nvSpPr>
            <p:cNvPr id="24668" name="Line 48"/>
            <p:cNvSpPr>
              <a:spLocks noChangeShapeType="1"/>
            </p:cNvSpPr>
            <p:nvPr/>
          </p:nvSpPr>
          <p:spPr bwMode="auto">
            <a:xfrm flipH="1">
              <a:off x="2348" y="3269"/>
              <a:ext cx="335" cy="0"/>
            </a:xfrm>
            <a:prstGeom prst="line">
              <a:avLst/>
            </a:prstGeom>
            <a:noFill/>
            <a:ln w="38100">
              <a:solidFill>
                <a:schemeClr val="tx1"/>
              </a:solidFill>
              <a:round/>
            </a:ln>
          </p:spPr>
          <p:txBody>
            <a:bodyPr/>
            <a:lstStyle/>
            <a:p>
              <a:endParaRPr lang="zh-CN" altLang="en-US"/>
            </a:p>
          </p:txBody>
        </p:sp>
        <p:sp>
          <p:nvSpPr>
            <p:cNvPr id="24669" name="Line 49"/>
            <p:cNvSpPr>
              <a:spLocks noChangeShapeType="1"/>
            </p:cNvSpPr>
            <p:nvPr/>
          </p:nvSpPr>
          <p:spPr bwMode="auto">
            <a:xfrm>
              <a:off x="2987" y="3272"/>
              <a:ext cx="323" cy="0"/>
            </a:xfrm>
            <a:prstGeom prst="line">
              <a:avLst/>
            </a:prstGeom>
            <a:noFill/>
            <a:ln w="38100">
              <a:solidFill>
                <a:schemeClr val="tx1"/>
              </a:solidFill>
              <a:round/>
            </a:ln>
          </p:spPr>
          <p:txBody>
            <a:bodyPr/>
            <a:lstStyle/>
            <a:p>
              <a:endParaRPr lang="zh-CN" altLang="en-US"/>
            </a:p>
          </p:txBody>
        </p:sp>
        <p:sp>
          <p:nvSpPr>
            <p:cNvPr id="24670" name="Line 50"/>
            <p:cNvSpPr>
              <a:spLocks noChangeShapeType="1"/>
            </p:cNvSpPr>
            <p:nvPr/>
          </p:nvSpPr>
          <p:spPr bwMode="auto">
            <a:xfrm>
              <a:off x="3300" y="2840"/>
              <a:ext cx="329" cy="6"/>
            </a:xfrm>
            <a:prstGeom prst="line">
              <a:avLst/>
            </a:prstGeom>
            <a:noFill/>
            <a:ln w="38100">
              <a:solidFill>
                <a:schemeClr val="tx1"/>
              </a:solidFill>
              <a:round/>
            </a:ln>
          </p:spPr>
          <p:txBody>
            <a:bodyPr/>
            <a:lstStyle/>
            <a:p>
              <a:endParaRPr lang="zh-CN" altLang="en-US"/>
            </a:p>
          </p:txBody>
        </p:sp>
        <p:sp>
          <p:nvSpPr>
            <p:cNvPr id="24671" name="Line 51"/>
            <p:cNvSpPr>
              <a:spLocks noChangeShapeType="1"/>
            </p:cNvSpPr>
            <p:nvPr/>
          </p:nvSpPr>
          <p:spPr bwMode="auto">
            <a:xfrm>
              <a:off x="2668" y="2840"/>
              <a:ext cx="341" cy="0"/>
            </a:xfrm>
            <a:prstGeom prst="line">
              <a:avLst/>
            </a:prstGeom>
            <a:noFill/>
            <a:ln w="38100">
              <a:solidFill>
                <a:schemeClr val="tx1"/>
              </a:solidFill>
              <a:round/>
            </a:ln>
          </p:spPr>
          <p:txBody>
            <a:bodyPr/>
            <a:lstStyle/>
            <a:p>
              <a:endParaRPr lang="zh-CN" altLang="en-US"/>
            </a:p>
          </p:txBody>
        </p:sp>
        <p:sp>
          <p:nvSpPr>
            <p:cNvPr id="24672" name="Line 52"/>
            <p:cNvSpPr>
              <a:spLocks noChangeShapeType="1"/>
            </p:cNvSpPr>
            <p:nvPr/>
          </p:nvSpPr>
          <p:spPr bwMode="auto">
            <a:xfrm flipH="1">
              <a:off x="4245" y="3261"/>
              <a:ext cx="170" cy="0"/>
            </a:xfrm>
            <a:prstGeom prst="line">
              <a:avLst/>
            </a:prstGeom>
            <a:noFill/>
            <a:ln w="38100">
              <a:solidFill>
                <a:schemeClr val="tx1"/>
              </a:solidFill>
              <a:round/>
            </a:ln>
          </p:spPr>
          <p:txBody>
            <a:bodyPr/>
            <a:lstStyle/>
            <a:p>
              <a:endParaRPr lang="zh-CN" altLang="en-US"/>
            </a:p>
          </p:txBody>
        </p:sp>
        <p:sp>
          <p:nvSpPr>
            <p:cNvPr id="24673" name="Line 53"/>
            <p:cNvSpPr>
              <a:spLocks noChangeShapeType="1"/>
            </p:cNvSpPr>
            <p:nvPr/>
          </p:nvSpPr>
          <p:spPr bwMode="auto">
            <a:xfrm flipH="1" flipV="1">
              <a:off x="4256" y="2829"/>
              <a:ext cx="0" cy="432"/>
            </a:xfrm>
            <a:prstGeom prst="line">
              <a:avLst/>
            </a:prstGeom>
            <a:noFill/>
            <a:ln w="38100">
              <a:solidFill>
                <a:schemeClr val="tx1"/>
              </a:solidFill>
              <a:round/>
            </a:ln>
          </p:spPr>
          <p:txBody>
            <a:bodyPr/>
            <a:lstStyle/>
            <a:p>
              <a:endParaRPr lang="zh-CN" altLang="en-US"/>
            </a:p>
          </p:txBody>
        </p:sp>
        <p:sp>
          <p:nvSpPr>
            <p:cNvPr id="24674" name="Line 54"/>
            <p:cNvSpPr>
              <a:spLocks noChangeShapeType="1"/>
            </p:cNvSpPr>
            <p:nvPr/>
          </p:nvSpPr>
          <p:spPr bwMode="auto">
            <a:xfrm flipV="1">
              <a:off x="3943" y="2841"/>
              <a:ext cx="0" cy="432"/>
            </a:xfrm>
            <a:prstGeom prst="line">
              <a:avLst/>
            </a:prstGeom>
            <a:noFill/>
            <a:ln w="38100">
              <a:solidFill>
                <a:schemeClr val="tx1"/>
              </a:solidFill>
              <a:round/>
            </a:ln>
          </p:spPr>
          <p:txBody>
            <a:bodyPr/>
            <a:lstStyle/>
            <a:p>
              <a:endParaRPr lang="zh-CN" altLang="en-US"/>
            </a:p>
          </p:txBody>
        </p:sp>
        <p:sp>
          <p:nvSpPr>
            <p:cNvPr id="24675" name="Line 55"/>
            <p:cNvSpPr>
              <a:spLocks noChangeShapeType="1"/>
            </p:cNvSpPr>
            <p:nvPr/>
          </p:nvSpPr>
          <p:spPr bwMode="auto">
            <a:xfrm>
              <a:off x="3619" y="3264"/>
              <a:ext cx="323" cy="0"/>
            </a:xfrm>
            <a:prstGeom prst="line">
              <a:avLst/>
            </a:prstGeom>
            <a:noFill/>
            <a:ln w="38100">
              <a:solidFill>
                <a:schemeClr val="tx1"/>
              </a:solidFill>
              <a:round/>
            </a:ln>
          </p:spPr>
          <p:txBody>
            <a:bodyPr/>
            <a:lstStyle/>
            <a:p>
              <a:endParaRPr lang="zh-CN" altLang="en-US"/>
            </a:p>
          </p:txBody>
        </p:sp>
        <p:sp>
          <p:nvSpPr>
            <p:cNvPr id="24676" name="Line 56"/>
            <p:cNvSpPr>
              <a:spLocks noChangeShapeType="1"/>
            </p:cNvSpPr>
            <p:nvPr/>
          </p:nvSpPr>
          <p:spPr bwMode="auto">
            <a:xfrm>
              <a:off x="3932" y="2838"/>
              <a:ext cx="323" cy="0"/>
            </a:xfrm>
            <a:prstGeom prst="line">
              <a:avLst/>
            </a:prstGeom>
            <a:noFill/>
            <a:ln w="38100">
              <a:solidFill>
                <a:schemeClr val="tx1"/>
              </a:solidFill>
              <a:round/>
            </a:ln>
          </p:spPr>
          <p:txBody>
            <a:bodyPr/>
            <a:lstStyle/>
            <a:p>
              <a:endParaRPr lang="zh-CN" altLang="en-US"/>
            </a:p>
          </p:txBody>
        </p:sp>
      </p:grpSp>
      <p:sp>
        <p:nvSpPr>
          <p:cNvPr id="49209" name="Rectangle 57"/>
          <p:cNvSpPr>
            <a:spLocks noChangeArrowheads="1"/>
          </p:cNvSpPr>
          <p:nvPr/>
        </p:nvSpPr>
        <p:spPr bwMode="auto">
          <a:xfrm>
            <a:off x="522288" y="4037013"/>
            <a:ext cx="793750" cy="457200"/>
          </a:xfrm>
          <a:prstGeom prst="rect">
            <a:avLst/>
          </a:prstGeom>
          <a:noFill/>
          <a:ln w="9525">
            <a:noFill/>
            <a:miter lim="800000"/>
          </a:ln>
        </p:spPr>
        <p:txBody>
          <a:bodyPr wrap="none">
            <a:spAutoFit/>
          </a:bodyPr>
          <a:lstStyle/>
          <a:p>
            <a:pPr algn="r">
              <a:spcBef>
                <a:spcPct val="50000"/>
              </a:spcBef>
            </a:pPr>
            <a:r>
              <a:rPr kumimoji="1" lang="zh-CN" altLang="en-US" sz="2400" b="1">
                <a:latin typeface="Times New Roman" panose="02020603050405020304" pitchFamily="18" charset="0"/>
              </a:rPr>
              <a:t>解：</a:t>
            </a:r>
            <a:endParaRPr kumimoji="1" lang="zh-CN" altLang="en-US" sz="2400" b="1">
              <a:latin typeface="Times New Roman" panose="02020603050405020304" pitchFamily="18" charset="0"/>
            </a:endParaRPr>
          </a:p>
        </p:txBody>
      </p:sp>
      <p:grpSp>
        <p:nvGrpSpPr>
          <p:cNvPr id="7" name="Group 58"/>
          <p:cNvGrpSpPr/>
          <p:nvPr/>
        </p:nvGrpSpPr>
        <p:grpSpPr bwMode="auto">
          <a:xfrm>
            <a:off x="3460750" y="2527300"/>
            <a:ext cx="1406525" cy="646113"/>
            <a:chOff x="2350" y="1689"/>
            <a:chExt cx="886" cy="407"/>
          </a:xfrm>
        </p:grpSpPr>
        <p:sp>
          <p:nvSpPr>
            <p:cNvPr id="24650" name="Rectangle 59"/>
            <p:cNvSpPr>
              <a:spLocks noChangeArrowheads="1"/>
            </p:cNvSpPr>
            <p:nvPr/>
          </p:nvSpPr>
          <p:spPr bwMode="auto">
            <a:xfrm>
              <a:off x="2885" y="1808"/>
              <a:ext cx="351" cy="288"/>
            </a:xfrm>
            <a:prstGeom prst="rect">
              <a:avLst/>
            </a:prstGeom>
            <a:noFill/>
            <a:ln w="9525">
              <a:noFill/>
              <a:miter lim="800000"/>
            </a:ln>
          </p:spPr>
          <p:txBody>
            <a:bodyPr wrap="none">
              <a:spAutoFit/>
            </a:bodyPr>
            <a:lstStyle/>
            <a:p>
              <a:pPr algn="just">
                <a:spcBef>
                  <a:spcPct val="50000"/>
                </a:spcBef>
              </a:pPr>
              <a:r>
                <a:rPr kumimoji="1" lang="en-US" altLang="zh-CN" sz="2400" b="1">
                  <a:solidFill>
                    <a:srgbClr val="FF3300"/>
                  </a:solidFill>
                  <a:latin typeface="Times New Roman" panose="02020603050405020304" pitchFamily="18" charset="0"/>
                </a:rPr>
                <a:t>C1</a:t>
              </a:r>
              <a:endParaRPr kumimoji="1" lang="en-US" altLang="zh-CN" sz="2400" b="1" baseline="-25000">
                <a:solidFill>
                  <a:srgbClr val="FF3300"/>
                </a:solidFill>
                <a:latin typeface="Times New Roman" panose="02020603050405020304" pitchFamily="18" charset="0"/>
              </a:endParaRPr>
            </a:p>
          </p:txBody>
        </p:sp>
        <p:sp>
          <p:nvSpPr>
            <p:cNvPr id="24651" name="Rectangle 60"/>
            <p:cNvSpPr>
              <a:spLocks noChangeArrowheads="1"/>
            </p:cNvSpPr>
            <p:nvPr/>
          </p:nvSpPr>
          <p:spPr bwMode="auto">
            <a:xfrm>
              <a:off x="2350" y="1689"/>
              <a:ext cx="361"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3300"/>
                  </a:solidFill>
                  <a:latin typeface="Times New Roman" panose="02020603050405020304" pitchFamily="18" charset="0"/>
                </a:rPr>
                <a:t>CP</a:t>
              </a:r>
              <a:endParaRPr kumimoji="1" lang="en-US" altLang="zh-CN" sz="2400" b="1" i="1" baseline="-25000">
                <a:solidFill>
                  <a:srgbClr val="FF3300"/>
                </a:solidFill>
                <a:latin typeface="Times New Roman" panose="02020603050405020304" pitchFamily="18" charset="0"/>
              </a:endParaRPr>
            </a:p>
          </p:txBody>
        </p:sp>
        <p:grpSp>
          <p:nvGrpSpPr>
            <p:cNvPr id="24652" name="Group 61"/>
            <p:cNvGrpSpPr/>
            <p:nvPr/>
          </p:nvGrpSpPr>
          <p:grpSpPr bwMode="auto">
            <a:xfrm rot="5400000">
              <a:off x="2775" y="1898"/>
              <a:ext cx="168" cy="96"/>
              <a:chOff x="2412" y="3725"/>
              <a:chExt cx="168" cy="96"/>
            </a:xfrm>
          </p:grpSpPr>
          <p:sp>
            <p:nvSpPr>
              <p:cNvPr id="24653" name="Line 62"/>
              <p:cNvSpPr>
                <a:spLocks noChangeShapeType="1"/>
              </p:cNvSpPr>
              <p:nvPr/>
            </p:nvSpPr>
            <p:spPr bwMode="auto">
              <a:xfrm flipV="1">
                <a:off x="2412" y="3733"/>
                <a:ext cx="88" cy="88"/>
              </a:xfrm>
              <a:prstGeom prst="line">
                <a:avLst/>
              </a:prstGeom>
              <a:noFill/>
              <a:ln w="28575">
                <a:solidFill>
                  <a:srgbClr val="FF3300"/>
                </a:solidFill>
                <a:round/>
              </a:ln>
            </p:spPr>
            <p:txBody>
              <a:bodyPr>
                <a:spAutoFit/>
              </a:bodyPr>
              <a:lstStyle/>
              <a:p>
                <a:endParaRPr lang="zh-CN" altLang="en-US"/>
              </a:p>
            </p:txBody>
          </p:sp>
          <p:sp>
            <p:nvSpPr>
              <p:cNvPr id="24654" name="Line 63"/>
              <p:cNvSpPr>
                <a:spLocks noChangeShapeType="1"/>
              </p:cNvSpPr>
              <p:nvPr/>
            </p:nvSpPr>
            <p:spPr bwMode="auto">
              <a:xfrm flipH="1" flipV="1">
                <a:off x="2492" y="3725"/>
                <a:ext cx="88" cy="88"/>
              </a:xfrm>
              <a:prstGeom prst="line">
                <a:avLst/>
              </a:prstGeom>
              <a:noFill/>
              <a:ln w="28575">
                <a:solidFill>
                  <a:srgbClr val="FF3300"/>
                </a:solidFill>
                <a:round/>
              </a:ln>
            </p:spPr>
            <p:txBody>
              <a:bodyPr>
                <a:spAutoFit/>
              </a:bodyPr>
              <a:lstStyle/>
              <a:p>
                <a:endParaRPr lang="zh-CN" altLang="en-US"/>
              </a:p>
            </p:txBody>
          </p:sp>
        </p:grpSp>
      </p:grpSp>
      <p:grpSp>
        <p:nvGrpSpPr>
          <p:cNvPr id="9" name="Group 64"/>
          <p:cNvGrpSpPr/>
          <p:nvPr/>
        </p:nvGrpSpPr>
        <p:grpSpPr bwMode="auto">
          <a:xfrm>
            <a:off x="2257425" y="4722813"/>
            <a:ext cx="1028700" cy="631825"/>
            <a:chOff x="1576" y="3008"/>
            <a:chExt cx="656" cy="398"/>
          </a:xfrm>
        </p:grpSpPr>
        <p:sp>
          <p:nvSpPr>
            <p:cNvPr id="24648" name="Line 65"/>
            <p:cNvSpPr>
              <a:spLocks noChangeShapeType="1"/>
            </p:cNvSpPr>
            <p:nvPr/>
          </p:nvSpPr>
          <p:spPr bwMode="auto">
            <a:xfrm>
              <a:off x="1576" y="3008"/>
              <a:ext cx="656" cy="0"/>
            </a:xfrm>
            <a:prstGeom prst="line">
              <a:avLst/>
            </a:prstGeom>
            <a:noFill/>
            <a:ln w="38100">
              <a:solidFill>
                <a:schemeClr val="tx1"/>
              </a:solidFill>
              <a:round/>
            </a:ln>
          </p:spPr>
          <p:txBody>
            <a:bodyPr/>
            <a:lstStyle/>
            <a:p>
              <a:endParaRPr lang="zh-CN" altLang="en-US"/>
            </a:p>
          </p:txBody>
        </p:sp>
        <p:sp>
          <p:nvSpPr>
            <p:cNvPr id="24649" name="Line 66"/>
            <p:cNvSpPr>
              <a:spLocks noChangeShapeType="1"/>
            </p:cNvSpPr>
            <p:nvPr/>
          </p:nvSpPr>
          <p:spPr bwMode="auto">
            <a:xfrm flipV="1">
              <a:off x="1580" y="3013"/>
              <a:ext cx="0" cy="393"/>
            </a:xfrm>
            <a:prstGeom prst="line">
              <a:avLst/>
            </a:prstGeom>
            <a:noFill/>
            <a:ln w="38100">
              <a:solidFill>
                <a:schemeClr val="tx1"/>
              </a:solidFill>
              <a:round/>
            </a:ln>
          </p:spPr>
          <p:txBody>
            <a:bodyPr/>
            <a:lstStyle/>
            <a:p>
              <a:endParaRPr lang="zh-CN" altLang="en-US"/>
            </a:p>
          </p:txBody>
        </p:sp>
      </p:grpSp>
      <p:grpSp>
        <p:nvGrpSpPr>
          <p:cNvPr id="10" name="Group 67"/>
          <p:cNvGrpSpPr/>
          <p:nvPr/>
        </p:nvGrpSpPr>
        <p:grpSpPr bwMode="auto">
          <a:xfrm>
            <a:off x="5260975" y="4735513"/>
            <a:ext cx="1031875" cy="623887"/>
            <a:chOff x="3484" y="3016"/>
            <a:chExt cx="656" cy="393"/>
          </a:xfrm>
        </p:grpSpPr>
        <p:sp>
          <p:nvSpPr>
            <p:cNvPr id="24646" name="Line 68"/>
            <p:cNvSpPr>
              <a:spLocks noChangeShapeType="1"/>
            </p:cNvSpPr>
            <p:nvPr/>
          </p:nvSpPr>
          <p:spPr bwMode="auto">
            <a:xfrm flipV="1">
              <a:off x="3485" y="3016"/>
              <a:ext cx="0" cy="393"/>
            </a:xfrm>
            <a:prstGeom prst="line">
              <a:avLst/>
            </a:prstGeom>
            <a:noFill/>
            <a:ln w="38100">
              <a:solidFill>
                <a:schemeClr val="tx1"/>
              </a:solidFill>
              <a:round/>
            </a:ln>
          </p:spPr>
          <p:txBody>
            <a:bodyPr/>
            <a:lstStyle/>
            <a:p>
              <a:endParaRPr lang="zh-CN" altLang="en-US"/>
            </a:p>
          </p:txBody>
        </p:sp>
        <p:sp>
          <p:nvSpPr>
            <p:cNvPr id="24647" name="Line 69"/>
            <p:cNvSpPr>
              <a:spLocks noChangeShapeType="1"/>
            </p:cNvSpPr>
            <p:nvPr/>
          </p:nvSpPr>
          <p:spPr bwMode="auto">
            <a:xfrm>
              <a:off x="3484" y="3401"/>
              <a:ext cx="656" cy="0"/>
            </a:xfrm>
            <a:prstGeom prst="line">
              <a:avLst/>
            </a:prstGeom>
            <a:noFill/>
            <a:ln w="38100">
              <a:solidFill>
                <a:schemeClr val="tx1"/>
              </a:solidFill>
              <a:round/>
            </a:ln>
          </p:spPr>
          <p:txBody>
            <a:bodyPr/>
            <a:lstStyle/>
            <a:p>
              <a:endParaRPr lang="zh-CN" altLang="en-US"/>
            </a:p>
          </p:txBody>
        </p:sp>
      </p:grpSp>
      <p:grpSp>
        <p:nvGrpSpPr>
          <p:cNvPr id="11" name="Group 70"/>
          <p:cNvGrpSpPr/>
          <p:nvPr/>
        </p:nvGrpSpPr>
        <p:grpSpPr bwMode="auto">
          <a:xfrm>
            <a:off x="3257550" y="4735513"/>
            <a:ext cx="1022350" cy="623887"/>
            <a:chOff x="2214" y="3016"/>
            <a:chExt cx="662" cy="393"/>
          </a:xfrm>
        </p:grpSpPr>
        <p:sp>
          <p:nvSpPr>
            <p:cNvPr id="24644" name="Line 71"/>
            <p:cNvSpPr>
              <a:spLocks noChangeShapeType="1"/>
            </p:cNvSpPr>
            <p:nvPr/>
          </p:nvSpPr>
          <p:spPr bwMode="auto">
            <a:xfrm flipH="1" flipV="1">
              <a:off x="2214" y="3016"/>
              <a:ext cx="0" cy="393"/>
            </a:xfrm>
            <a:prstGeom prst="line">
              <a:avLst/>
            </a:prstGeom>
            <a:noFill/>
            <a:ln w="38100">
              <a:solidFill>
                <a:schemeClr val="tx1"/>
              </a:solidFill>
              <a:round/>
            </a:ln>
          </p:spPr>
          <p:txBody>
            <a:bodyPr/>
            <a:lstStyle/>
            <a:p>
              <a:endParaRPr lang="zh-CN" altLang="en-US"/>
            </a:p>
          </p:txBody>
        </p:sp>
        <p:sp>
          <p:nvSpPr>
            <p:cNvPr id="24645" name="Line 72"/>
            <p:cNvSpPr>
              <a:spLocks noChangeShapeType="1"/>
            </p:cNvSpPr>
            <p:nvPr/>
          </p:nvSpPr>
          <p:spPr bwMode="auto">
            <a:xfrm>
              <a:off x="2220" y="3401"/>
              <a:ext cx="656" cy="0"/>
            </a:xfrm>
            <a:prstGeom prst="line">
              <a:avLst/>
            </a:prstGeom>
            <a:noFill/>
            <a:ln w="38100">
              <a:solidFill>
                <a:schemeClr val="tx1"/>
              </a:solidFill>
              <a:round/>
            </a:ln>
          </p:spPr>
          <p:txBody>
            <a:bodyPr/>
            <a:lstStyle/>
            <a:p>
              <a:endParaRPr lang="zh-CN" altLang="en-US"/>
            </a:p>
          </p:txBody>
        </p:sp>
      </p:grpSp>
      <p:grpSp>
        <p:nvGrpSpPr>
          <p:cNvPr id="12" name="Group 73"/>
          <p:cNvGrpSpPr/>
          <p:nvPr/>
        </p:nvGrpSpPr>
        <p:grpSpPr bwMode="auto">
          <a:xfrm>
            <a:off x="4257675" y="4730750"/>
            <a:ext cx="1014413" cy="628650"/>
            <a:chOff x="2860" y="3013"/>
            <a:chExt cx="639" cy="396"/>
          </a:xfrm>
        </p:grpSpPr>
        <p:sp>
          <p:nvSpPr>
            <p:cNvPr id="24642" name="Line 74"/>
            <p:cNvSpPr>
              <a:spLocks noChangeShapeType="1"/>
            </p:cNvSpPr>
            <p:nvPr/>
          </p:nvSpPr>
          <p:spPr bwMode="auto">
            <a:xfrm flipV="1">
              <a:off x="2861" y="3016"/>
              <a:ext cx="0" cy="393"/>
            </a:xfrm>
            <a:prstGeom prst="line">
              <a:avLst/>
            </a:prstGeom>
            <a:noFill/>
            <a:ln w="38100">
              <a:solidFill>
                <a:schemeClr val="tx1"/>
              </a:solidFill>
              <a:round/>
            </a:ln>
          </p:spPr>
          <p:txBody>
            <a:bodyPr/>
            <a:lstStyle/>
            <a:p>
              <a:endParaRPr lang="zh-CN" altLang="en-US"/>
            </a:p>
          </p:txBody>
        </p:sp>
        <p:sp>
          <p:nvSpPr>
            <p:cNvPr id="24643" name="Line 75"/>
            <p:cNvSpPr>
              <a:spLocks noChangeShapeType="1"/>
            </p:cNvSpPr>
            <p:nvPr/>
          </p:nvSpPr>
          <p:spPr bwMode="auto">
            <a:xfrm>
              <a:off x="2860" y="3013"/>
              <a:ext cx="639" cy="0"/>
            </a:xfrm>
            <a:prstGeom prst="line">
              <a:avLst/>
            </a:prstGeom>
            <a:noFill/>
            <a:ln w="38100">
              <a:solidFill>
                <a:schemeClr val="tx1"/>
              </a:solidFill>
              <a:round/>
            </a:ln>
          </p:spPr>
          <p:txBody>
            <a:bodyPr/>
            <a:lstStyle/>
            <a:p>
              <a:endParaRPr lang="zh-CN" altLang="en-US"/>
            </a:p>
          </p:txBody>
        </p:sp>
      </p:grpSp>
      <p:grpSp>
        <p:nvGrpSpPr>
          <p:cNvPr id="13" name="Group 76"/>
          <p:cNvGrpSpPr/>
          <p:nvPr/>
        </p:nvGrpSpPr>
        <p:grpSpPr bwMode="auto">
          <a:xfrm>
            <a:off x="6259513" y="4725988"/>
            <a:ext cx="754062" cy="623887"/>
            <a:chOff x="4113" y="3010"/>
            <a:chExt cx="475" cy="393"/>
          </a:xfrm>
        </p:grpSpPr>
        <p:sp>
          <p:nvSpPr>
            <p:cNvPr id="24640" name="Line 77"/>
            <p:cNvSpPr>
              <a:spLocks noChangeShapeType="1"/>
            </p:cNvSpPr>
            <p:nvPr/>
          </p:nvSpPr>
          <p:spPr bwMode="auto">
            <a:xfrm>
              <a:off x="4113" y="3013"/>
              <a:ext cx="475" cy="0"/>
            </a:xfrm>
            <a:prstGeom prst="line">
              <a:avLst/>
            </a:prstGeom>
            <a:noFill/>
            <a:ln w="38100">
              <a:solidFill>
                <a:schemeClr val="tx1"/>
              </a:solidFill>
              <a:round/>
            </a:ln>
          </p:spPr>
          <p:txBody>
            <a:bodyPr/>
            <a:lstStyle/>
            <a:p>
              <a:endParaRPr lang="zh-CN" altLang="en-US"/>
            </a:p>
          </p:txBody>
        </p:sp>
        <p:sp>
          <p:nvSpPr>
            <p:cNvPr id="24641" name="Line 78"/>
            <p:cNvSpPr>
              <a:spLocks noChangeShapeType="1"/>
            </p:cNvSpPr>
            <p:nvPr/>
          </p:nvSpPr>
          <p:spPr bwMode="auto">
            <a:xfrm flipV="1">
              <a:off x="4120" y="3010"/>
              <a:ext cx="0" cy="393"/>
            </a:xfrm>
            <a:prstGeom prst="line">
              <a:avLst/>
            </a:prstGeom>
            <a:noFill/>
            <a:ln w="38100">
              <a:solidFill>
                <a:schemeClr val="tx1"/>
              </a:solidFill>
              <a:round/>
            </a:ln>
          </p:spPr>
          <p:txBody>
            <a:bodyPr/>
            <a:lstStyle/>
            <a:p>
              <a:endParaRPr lang="zh-CN" altLang="en-US"/>
            </a:p>
          </p:txBody>
        </p:sp>
      </p:grpSp>
      <p:grpSp>
        <p:nvGrpSpPr>
          <p:cNvPr id="14" name="Group 79"/>
          <p:cNvGrpSpPr/>
          <p:nvPr/>
        </p:nvGrpSpPr>
        <p:grpSpPr bwMode="auto">
          <a:xfrm>
            <a:off x="4254500" y="5467350"/>
            <a:ext cx="2035175" cy="614363"/>
            <a:chOff x="2852" y="3477"/>
            <a:chExt cx="1282" cy="387"/>
          </a:xfrm>
        </p:grpSpPr>
        <p:sp>
          <p:nvSpPr>
            <p:cNvPr id="24638" name="Line 80"/>
            <p:cNvSpPr>
              <a:spLocks noChangeShapeType="1"/>
            </p:cNvSpPr>
            <p:nvPr/>
          </p:nvSpPr>
          <p:spPr bwMode="auto">
            <a:xfrm flipH="1" flipV="1">
              <a:off x="2862" y="3477"/>
              <a:ext cx="0" cy="387"/>
            </a:xfrm>
            <a:prstGeom prst="line">
              <a:avLst/>
            </a:prstGeom>
            <a:noFill/>
            <a:ln w="38100">
              <a:solidFill>
                <a:schemeClr val="tx1"/>
              </a:solidFill>
              <a:round/>
            </a:ln>
          </p:spPr>
          <p:txBody>
            <a:bodyPr/>
            <a:lstStyle/>
            <a:p>
              <a:endParaRPr lang="zh-CN" altLang="en-US"/>
            </a:p>
          </p:txBody>
        </p:sp>
        <p:sp>
          <p:nvSpPr>
            <p:cNvPr id="24639" name="Line 81"/>
            <p:cNvSpPr>
              <a:spLocks noChangeShapeType="1"/>
            </p:cNvSpPr>
            <p:nvPr/>
          </p:nvSpPr>
          <p:spPr bwMode="auto">
            <a:xfrm>
              <a:off x="2852" y="3856"/>
              <a:ext cx="1282" cy="0"/>
            </a:xfrm>
            <a:prstGeom prst="line">
              <a:avLst/>
            </a:prstGeom>
            <a:noFill/>
            <a:ln w="38100">
              <a:solidFill>
                <a:schemeClr val="tx1"/>
              </a:solidFill>
              <a:round/>
            </a:ln>
          </p:spPr>
          <p:txBody>
            <a:bodyPr/>
            <a:lstStyle/>
            <a:p>
              <a:endParaRPr lang="zh-CN" altLang="en-US"/>
            </a:p>
          </p:txBody>
        </p:sp>
      </p:grpSp>
      <p:grpSp>
        <p:nvGrpSpPr>
          <p:cNvPr id="15" name="Group 82"/>
          <p:cNvGrpSpPr/>
          <p:nvPr/>
        </p:nvGrpSpPr>
        <p:grpSpPr bwMode="auto">
          <a:xfrm>
            <a:off x="2244725" y="5443538"/>
            <a:ext cx="2051050" cy="614362"/>
            <a:chOff x="1568" y="3462"/>
            <a:chExt cx="1316" cy="387"/>
          </a:xfrm>
        </p:grpSpPr>
        <p:sp>
          <p:nvSpPr>
            <p:cNvPr id="24636" name="Line 83"/>
            <p:cNvSpPr>
              <a:spLocks noChangeShapeType="1"/>
            </p:cNvSpPr>
            <p:nvPr/>
          </p:nvSpPr>
          <p:spPr bwMode="auto">
            <a:xfrm>
              <a:off x="1568" y="3469"/>
              <a:ext cx="1316" cy="0"/>
            </a:xfrm>
            <a:prstGeom prst="line">
              <a:avLst/>
            </a:prstGeom>
            <a:noFill/>
            <a:ln w="38100">
              <a:solidFill>
                <a:schemeClr val="tx1"/>
              </a:solidFill>
              <a:round/>
            </a:ln>
          </p:spPr>
          <p:txBody>
            <a:bodyPr/>
            <a:lstStyle/>
            <a:p>
              <a:endParaRPr lang="zh-CN" altLang="en-US"/>
            </a:p>
          </p:txBody>
        </p:sp>
        <p:sp>
          <p:nvSpPr>
            <p:cNvPr id="24637" name="Line 84"/>
            <p:cNvSpPr>
              <a:spLocks noChangeShapeType="1"/>
            </p:cNvSpPr>
            <p:nvPr/>
          </p:nvSpPr>
          <p:spPr bwMode="auto">
            <a:xfrm flipH="1" flipV="1">
              <a:off x="1578" y="3462"/>
              <a:ext cx="0" cy="387"/>
            </a:xfrm>
            <a:prstGeom prst="line">
              <a:avLst/>
            </a:prstGeom>
            <a:noFill/>
            <a:ln w="38100">
              <a:solidFill>
                <a:schemeClr val="tx1"/>
              </a:solidFill>
              <a:round/>
            </a:ln>
          </p:spPr>
          <p:txBody>
            <a:bodyPr/>
            <a:lstStyle/>
            <a:p>
              <a:endParaRPr lang="zh-CN" altLang="en-US"/>
            </a:p>
          </p:txBody>
        </p:sp>
      </p:grpSp>
      <p:sp>
        <p:nvSpPr>
          <p:cNvPr id="49237" name="Rectangle 85"/>
          <p:cNvSpPr>
            <a:spLocks noChangeArrowheads="1"/>
          </p:cNvSpPr>
          <p:nvPr/>
        </p:nvSpPr>
        <p:spPr bwMode="auto">
          <a:xfrm>
            <a:off x="1457325" y="6008688"/>
            <a:ext cx="5578475" cy="457200"/>
          </a:xfrm>
          <a:prstGeom prst="rect">
            <a:avLst/>
          </a:prstGeom>
          <a:noFill/>
          <a:ln w="9525">
            <a:noFill/>
            <a:miter lim="800000"/>
          </a:ln>
        </p:spPr>
        <p:txBody>
          <a:bodyPr>
            <a:spAutoFit/>
          </a:bodyPr>
          <a:lstStyle/>
          <a:p>
            <a:pPr>
              <a:spcBef>
                <a:spcPct val="50000"/>
              </a:spcBef>
            </a:pPr>
            <a:r>
              <a:rPr kumimoji="1" lang="en-US" altLang="zh-CN" sz="2400" b="1" i="1">
                <a:latin typeface="Times New Roman" panose="02020603050405020304" pitchFamily="18" charset="0"/>
              </a:rPr>
              <a:t>f</a:t>
            </a:r>
            <a:r>
              <a:rPr kumimoji="1" lang="en-US" altLang="zh-CN" sz="2400" b="1" baseline="-25000">
                <a:latin typeface="Times New Roman" panose="02020603050405020304" pitchFamily="18" charset="0"/>
              </a:rPr>
              <a:t>Q1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f</a:t>
            </a:r>
            <a:r>
              <a:rPr kumimoji="1" lang="en-US" altLang="zh-CN" sz="2400" b="1" baseline="-25000">
                <a:latin typeface="Times New Roman" panose="02020603050405020304" pitchFamily="18" charset="0"/>
              </a:rPr>
              <a:t>CP</a:t>
            </a:r>
            <a:r>
              <a:rPr kumimoji="1" lang="en-US" altLang="zh-CN" sz="2400" b="1">
                <a:latin typeface="Times New Roman" panose="02020603050405020304" pitchFamily="18" charset="0"/>
              </a:rPr>
              <a:t>/2 = 2 MHz</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f</a:t>
            </a:r>
            <a:r>
              <a:rPr kumimoji="1" lang="en-US" altLang="zh-CN" sz="2400" b="1" baseline="-25000">
                <a:latin typeface="Times New Roman" panose="02020603050405020304" pitchFamily="18" charset="0"/>
              </a:rPr>
              <a:t>Q2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f</a:t>
            </a:r>
            <a:r>
              <a:rPr kumimoji="1" lang="en-US" altLang="zh-CN" sz="2400" b="1" baseline="-25000">
                <a:latin typeface="Times New Roman" panose="02020603050405020304" pitchFamily="18" charset="0"/>
              </a:rPr>
              <a:t>CP</a:t>
            </a:r>
            <a:r>
              <a:rPr kumimoji="1" lang="en-US" altLang="zh-CN" sz="2400" b="1">
                <a:latin typeface="Times New Roman" panose="02020603050405020304" pitchFamily="18" charset="0"/>
              </a:rPr>
              <a:t>/4 = 1 MHz</a:t>
            </a:r>
            <a:endParaRPr kumimoji="1" lang="en-US" altLang="zh-CN" sz="2400" b="1">
              <a:latin typeface="Times New Roman" panose="02020603050405020304" pitchFamily="18" charset="0"/>
            </a:endParaRPr>
          </a:p>
        </p:txBody>
      </p:sp>
      <p:grpSp>
        <p:nvGrpSpPr>
          <p:cNvPr id="16" name="Group 86"/>
          <p:cNvGrpSpPr/>
          <p:nvPr/>
        </p:nvGrpSpPr>
        <p:grpSpPr bwMode="auto">
          <a:xfrm>
            <a:off x="6259513" y="5441950"/>
            <a:ext cx="754062" cy="639763"/>
            <a:chOff x="4113" y="3461"/>
            <a:chExt cx="475" cy="403"/>
          </a:xfrm>
        </p:grpSpPr>
        <p:sp>
          <p:nvSpPr>
            <p:cNvPr id="24634" name="Line 87"/>
            <p:cNvSpPr>
              <a:spLocks noChangeShapeType="1"/>
            </p:cNvSpPr>
            <p:nvPr/>
          </p:nvSpPr>
          <p:spPr bwMode="auto">
            <a:xfrm flipV="1">
              <a:off x="4121" y="3477"/>
              <a:ext cx="0" cy="387"/>
            </a:xfrm>
            <a:prstGeom prst="line">
              <a:avLst/>
            </a:prstGeom>
            <a:noFill/>
            <a:ln w="38100">
              <a:solidFill>
                <a:schemeClr val="tx1"/>
              </a:solidFill>
              <a:round/>
            </a:ln>
          </p:spPr>
          <p:txBody>
            <a:bodyPr/>
            <a:lstStyle/>
            <a:p>
              <a:endParaRPr lang="zh-CN" altLang="en-US"/>
            </a:p>
          </p:txBody>
        </p:sp>
        <p:sp>
          <p:nvSpPr>
            <p:cNvPr id="24635" name="Line 88"/>
            <p:cNvSpPr>
              <a:spLocks noChangeShapeType="1"/>
            </p:cNvSpPr>
            <p:nvPr/>
          </p:nvSpPr>
          <p:spPr bwMode="auto">
            <a:xfrm>
              <a:off x="4113" y="3461"/>
              <a:ext cx="475" cy="0"/>
            </a:xfrm>
            <a:prstGeom prst="line">
              <a:avLst/>
            </a:prstGeom>
            <a:noFill/>
            <a:ln w="38100">
              <a:solidFill>
                <a:schemeClr val="tx1"/>
              </a:solidFill>
              <a:round/>
            </a:ln>
          </p:spPr>
          <p:txBody>
            <a:bodyPr/>
            <a:lstStyle/>
            <a:p>
              <a:endParaRPr lang="zh-CN" altLang="en-US"/>
            </a:p>
          </p:txBody>
        </p:sp>
      </p:grpSp>
      <p:sp>
        <p:nvSpPr>
          <p:cNvPr id="49241" name="Rectangle 89"/>
          <p:cNvSpPr>
            <a:spLocks noChangeArrowheads="1"/>
          </p:cNvSpPr>
          <p:nvPr/>
        </p:nvSpPr>
        <p:spPr bwMode="auto">
          <a:xfrm>
            <a:off x="1360488" y="4076700"/>
            <a:ext cx="573087" cy="457200"/>
          </a:xfrm>
          <a:prstGeom prst="rect">
            <a:avLst/>
          </a:prstGeom>
          <a:noFill/>
          <a:ln w="9525">
            <a:noFill/>
            <a:miter lim="800000"/>
          </a:ln>
        </p:spPr>
        <p:txBody>
          <a:bodyPr wrap="none">
            <a:spAutoFit/>
          </a:bodyPr>
          <a:lstStyle/>
          <a:p>
            <a:pPr algn="r">
              <a:spcBef>
                <a:spcPct val="50000"/>
              </a:spcBef>
            </a:pPr>
            <a:r>
              <a:rPr kumimoji="1" lang="en-US" altLang="zh-CN" sz="2400" b="1" i="1">
                <a:solidFill>
                  <a:srgbClr val="FF3300"/>
                </a:solidFill>
                <a:latin typeface="Times New Roman" panose="02020603050405020304" pitchFamily="18" charset="0"/>
              </a:rPr>
              <a:t>CP</a:t>
            </a:r>
            <a:endParaRPr kumimoji="1" lang="en-US" altLang="zh-CN" sz="2400" b="1" i="1">
              <a:solidFill>
                <a:srgbClr val="FF3300"/>
              </a:solidFill>
              <a:latin typeface="Times New Roman" panose="02020603050405020304" pitchFamily="18" charset="0"/>
            </a:endParaRPr>
          </a:p>
        </p:txBody>
      </p:sp>
      <p:grpSp>
        <p:nvGrpSpPr>
          <p:cNvPr id="17" name="Group 90"/>
          <p:cNvGrpSpPr/>
          <p:nvPr/>
        </p:nvGrpSpPr>
        <p:grpSpPr bwMode="auto">
          <a:xfrm>
            <a:off x="1400175" y="4803775"/>
            <a:ext cx="857250" cy="538163"/>
            <a:chOff x="1052" y="3059"/>
            <a:chExt cx="540" cy="339"/>
          </a:xfrm>
        </p:grpSpPr>
        <p:sp>
          <p:nvSpPr>
            <p:cNvPr id="24631" name="Rectangle 91"/>
            <p:cNvSpPr>
              <a:spLocks noChangeArrowheads="1"/>
            </p:cNvSpPr>
            <p:nvPr/>
          </p:nvSpPr>
          <p:spPr bwMode="auto">
            <a:xfrm>
              <a:off x="1052" y="3059"/>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4632" name="Line 92"/>
            <p:cNvSpPr>
              <a:spLocks noChangeShapeType="1"/>
            </p:cNvSpPr>
            <p:nvPr/>
          </p:nvSpPr>
          <p:spPr bwMode="auto">
            <a:xfrm>
              <a:off x="1344" y="3398"/>
              <a:ext cx="248" cy="0"/>
            </a:xfrm>
            <a:prstGeom prst="line">
              <a:avLst/>
            </a:prstGeom>
            <a:noFill/>
            <a:ln w="38100">
              <a:solidFill>
                <a:schemeClr val="tx1"/>
              </a:solidFill>
              <a:round/>
            </a:ln>
          </p:spPr>
          <p:txBody>
            <a:bodyPr/>
            <a:lstStyle/>
            <a:p>
              <a:endParaRPr lang="zh-CN" altLang="en-US"/>
            </a:p>
          </p:txBody>
        </p:sp>
        <p:sp>
          <p:nvSpPr>
            <p:cNvPr id="24633" name="Rectangle 93"/>
            <p:cNvSpPr>
              <a:spLocks noChangeArrowheads="1"/>
            </p:cNvSpPr>
            <p:nvPr/>
          </p:nvSpPr>
          <p:spPr bwMode="auto">
            <a:xfrm>
              <a:off x="1345" y="3073"/>
              <a:ext cx="212" cy="288"/>
            </a:xfrm>
            <a:prstGeom prst="rect">
              <a:avLst/>
            </a:prstGeom>
            <a:noFill/>
            <a:ln w="9525">
              <a:noFill/>
              <a:miter lim="800000"/>
            </a:ln>
          </p:spPr>
          <p:txBody>
            <a:bodyPr wrap="none">
              <a:spAutoFit/>
            </a:bodyPr>
            <a:lstStyle/>
            <a:p>
              <a:pPr algn="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18" name="Group 94"/>
          <p:cNvGrpSpPr/>
          <p:nvPr/>
        </p:nvGrpSpPr>
        <p:grpSpPr bwMode="auto">
          <a:xfrm>
            <a:off x="1400175" y="5524500"/>
            <a:ext cx="869950" cy="539750"/>
            <a:chOff x="1052" y="3513"/>
            <a:chExt cx="548" cy="340"/>
          </a:xfrm>
        </p:grpSpPr>
        <p:sp>
          <p:nvSpPr>
            <p:cNvPr id="24628" name="Rectangle 95"/>
            <p:cNvSpPr>
              <a:spLocks noChangeArrowheads="1"/>
            </p:cNvSpPr>
            <p:nvPr/>
          </p:nvSpPr>
          <p:spPr bwMode="auto">
            <a:xfrm>
              <a:off x="1052" y="3513"/>
              <a:ext cx="319"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4629" name="Line 96"/>
            <p:cNvSpPr>
              <a:spLocks noChangeShapeType="1"/>
            </p:cNvSpPr>
            <p:nvPr/>
          </p:nvSpPr>
          <p:spPr bwMode="auto">
            <a:xfrm>
              <a:off x="1352" y="3853"/>
              <a:ext cx="248" cy="0"/>
            </a:xfrm>
            <a:prstGeom prst="line">
              <a:avLst/>
            </a:prstGeom>
            <a:noFill/>
            <a:ln w="38100">
              <a:solidFill>
                <a:schemeClr val="tx1"/>
              </a:solidFill>
              <a:round/>
            </a:ln>
          </p:spPr>
          <p:txBody>
            <a:bodyPr/>
            <a:lstStyle/>
            <a:p>
              <a:endParaRPr lang="zh-CN" altLang="en-US"/>
            </a:p>
          </p:txBody>
        </p:sp>
        <p:sp>
          <p:nvSpPr>
            <p:cNvPr id="24630" name="Rectangle 97"/>
            <p:cNvSpPr>
              <a:spLocks noChangeArrowheads="1"/>
            </p:cNvSpPr>
            <p:nvPr/>
          </p:nvSpPr>
          <p:spPr bwMode="auto">
            <a:xfrm>
              <a:off x="1345" y="3521"/>
              <a:ext cx="212" cy="288"/>
            </a:xfrm>
            <a:prstGeom prst="rect">
              <a:avLst/>
            </a:prstGeom>
            <a:noFill/>
            <a:ln w="9525">
              <a:noFill/>
              <a:miter lim="800000"/>
            </a:ln>
          </p:spPr>
          <p:txBody>
            <a:bodyPr wrap="none">
              <a:spAutoFit/>
            </a:bodyPr>
            <a:lstStyle/>
            <a:p>
              <a:pPr algn="r">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19" name="Group 98"/>
          <p:cNvGrpSpPr/>
          <p:nvPr/>
        </p:nvGrpSpPr>
        <p:grpSpPr bwMode="auto">
          <a:xfrm>
            <a:off x="5716588" y="2728913"/>
            <a:ext cx="1084262" cy="1092200"/>
            <a:chOff x="3771" y="1816"/>
            <a:chExt cx="683" cy="688"/>
          </a:xfrm>
        </p:grpSpPr>
        <p:sp>
          <p:nvSpPr>
            <p:cNvPr id="24623" name="Rectangle 99"/>
            <p:cNvSpPr>
              <a:spLocks noChangeArrowheads="1"/>
            </p:cNvSpPr>
            <p:nvPr/>
          </p:nvSpPr>
          <p:spPr bwMode="auto">
            <a:xfrm>
              <a:off x="3771" y="2216"/>
              <a:ext cx="319"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00CC00"/>
                  </a:solidFill>
                  <a:latin typeface="Times New Roman" panose="02020603050405020304" pitchFamily="18" charset="0"/>
                </a:rPr>
                <a:t>Q</a:t>
              </a:r>
              <a:r>
                <a:rPr kumimoji="1" lang="en-US" altLang="zh-CN" sz="2400" b="1" baseline="-25000">
                  <a:solidFill>
                    <a:srgbClr val="00CC00"/>
                  </a:solidFill>
                  <a:latin typeface="Times New Roman" panose="02020603050405020304" pitchFamily="18" charset="0"/>
                </a:rPr>
                <a:t>1</a:t>
              </a:r>
              <a:endParaRPr kumimoji="1" lang="en-US" altLang="zh-CN" sz="2400" b="1" baseline="-25000">
                <a:solidFill>
                  <a:srgbClr val="00CC00"/>
                </a:solidFill>
                <a:latin typeface="Times New Roman" panose="02020603050405020304" pitchFamily="18" charset="0"/>
              </a:endParaRPr>
            </a:p>
          </p:txBody>
        </p:sp>
        <p:sp>
          <p:nvSpPr>
            <p:cNvPr id="24624" name="Rectangle 100"/>
            <p:cNvSpPr>
              <a:spLocks noChangeArrowheads="1"/>
            </p:cNvSpPr>
            <p:nvPr/>
          </p:nvSpPr>
          <p:spPr bwMode="auto">
            <a:xfrm>
              <a:off x="4103" y="1816"/>
              <a:ext cx="351" cy="288"/>
            </a:xfrm>
            <a:prstGeom prst="rect">
              <a:avLst/>
            </a:prstGeom>
            <a:noFill/>
            <a:ln w="9525">
              <a:noFill/>
              <a:miter lim="800000"/>
            </a:ln>
          </p:spPr>
          <p:txBody>
            <a:bodyPr wrap="none">
              <a:spAutoFit/>
            </a:bodyPr>
            <a:lstStyle/>
            <a:p>
              <a:pPr algn="just">
                <a:spcBef>
                  <a:spcPct val="50000"/>
                </a:spcBef>
              </a:pPr>
              <a:r>
                <a:rPr kumimoji="1" lang="en-US" altLang="zh-CN" sz="2400" b="1">
                  <a:solidFill>
                    <a:srgbClr val="00CC00"/>
                  </a:solidFill>
                  <a:latin typeface="Times New Roman" panose="02020603050405020304" pitchFamily="18" charset="0"/>
                </a:rPr>
                <a:t>C1</a:t>
              </a:r>
              <a:endParaRPr kumimoji="1" lang="en-US" altLang="zh-CN" sz="2400" b="1" baseline="-25000">
                <a:solidFill>
                  <a:srgbClr val="00CC00"/>
                </a:solidFill>
                <a:latin typeface="Times New Roman" panose="02020603050405020304" pitchFamily="18" charset="0"/>
              </a:endParaRPr>
            </a:p>
          </p:txBody>
        </p:sp>
        <p:grpSp>
          <p:nvGrpSpPr>
            <p:cNvPr id="24625" name="Group 101"/>
            <p:cNvGrpSpPr/>
            <p:nvPr/>
          </p:nvGrpSpPr>
          <p:grpSpPr bwMode="auto">
            <a:xfrm rot="5400000">
              <a:off x="3993" y="1906"/>
              <a:ext cx="168" cy="96"/>
              <a:chOff x="2412" y="3725"/>
              <a:chExt cx="168" cy="96"/>
            </a:xfrm>
          </p:grpSpPr>
          <p:sp>
            <p:nvSpPr>
              <p:cNvPr id="24626" name="Line 102"/>
              <p:cNvSpPr>
                <a:spLocks noChangeShapeType="1"/>
              </p:cNvSpPr>
              <p:nvPr/>
            </p:nvSpPr>
            <p:spPr bwMode="auto">
              <a:xfrm flipV="1">
                <a:off x="2412" y="3733"/>
                <a:ext cx="88" cy="88"/>
              </a:xfrm>
              <a:prstGeom prst="line">
                <a:avLst/>
              </a:prstGeom>
              <a:noFill/>
              <a:ln w="28575">
                <a:solidFill>
                  <a:srgbClr val="00CC00"/>
                </a:solidFill>
                <a:round/>
              </a:ln>
            </p:spPr>
            <p:txBody>
              <a:bodyPr>
                <a:spAutoFit/>
              </a:bodyPr>
              <a:lstStyle/>
              <a:p>
                <a:endParaRPr lang="zh-CN" altLang="en-US"/>
              </a:p>
            </p:txBody>
          </p:sp>
          <p:sp>
            <p:nvSpPr>
              <p:cNvPr id="24627" name="Line 103"/>
              <p:cNvSpPr>
                <a:spLocks noChangeShapeType="1"/>
              </p:cNvSpPr>
              <p:nvPr/>
            </p:nvSpPr>
            <p:spPr bwMode="auto">
              <a:xfrm flipH="1" flipV="1">
                <a:off x="2492" y="3725"/>
                <a:ext cx="88" cy="88"/>
              </a:xfrm>
              <a:prstGeom prst="line">
                <a:avLst/>
              </a:prstGeom>
              <a:noFill/>
              <a:ln w="28575">
                <a:solidFill>
                  <a:srgbClr val="00CC00"/>
                </a:solidFill>
                <a:round/>
              </a:ln>
            </p:spPr>
            <p:txBody>
              <a:bodyPr>
                <a:spAutoFit/>
              </a:bodyPr>
              <a:lstStyle/>
              <a:p>
                <a:endParaRPr lang="zh-CN" altLang="en-US"/>
              </a:p>
            </p:txBody>
          </p:sp>
        </p:grpSp>
      </p:grpSp>
      <p:sp>
        <p:nvSpPr>
          <p:cNvPr id="49256" name="AutoShape 104"/>
          <p:cNvSpPr>
            <a:spLocks noChangeArrowheads="1"/>
          </p:cNvSpPr>
          <p:nvPr/>
        </p:nvSpPr>
        <p:spPr bwMode="auto">
          <a:xfrm>
            <a:off x="6927850" y="4872038"/>
            <a:ext cx="1924050" cy="393700"/>
          </a:xfrm>
          <a:prstGeom prst="wedgeRectCallout">
            <a:avLst>
              <a:gd name="adj1" fmla="val -59819"/>
              <a:gd name="adj2" fmla="val 4032"/>
            </a:avLst>
          </a:prstGeom>
          <a:solidFill>
            <a:srgbClr val="CCCCFF"/>
          </a:solidFill>
          <a:ln w="9525">
            <a:solidFill>
              <a:schemeClr val="tx1"/>
            </a:solidFill>
            <a:miter lim="800000"/>
          </a:ln>
        </p:spPr>
        <p:txBody>
          <a:bodyPr lIns="72000" tIns="0" rIns="72000" bIns="0"/>
          <a:lstStyle/>
          <a:p>
            <a:r>
              <a:rPr kumimoji="1" lang="zh-CN" altLang="en-US" sz="2400" b="1">
                <a:latin typeface="Times New Roman" panose="02020603050405020304" pitchFamily="18" charset="0"/>
              </a:rPr>
              <a:t>对</a:t>
            </a:r>
            <a:r>
              <a:rPr kumimoji="1" lang="zh-CN" altLang="en-US" sz="2400" b="1" baseline="-25000">
                <a:latin typeface="Times New Roman" panose="02020603050405020304" pitchFamily="18" charset="0"/>
              </a:rPr>
              <a:t> </a:t>
            </a:r>
            <a:r>
              <a:rPr kumimoji="1" lang="en-US" altLang="zh-CN" sz="2400" b="1" i="1">
                <a:latin typeface="Times New Roman" panose="02020603050405020304" pitchFamily="18" charset="0"/>
              </a:rPr>
              <a:t>CP </a:t>
            </a:r>
            <a:r>
              <a:rPr kumimoji="1" lang="zh-CN" altLang="en-US" sz="2400" b="1">
                <a:latin typeface="Times New Roman" panose="02020603050405020304" pitchFamily="18" charset="0"/>
              </a:rPr>
              <a:t>二分频</a:t>
            </a:r>
            <a:endParaRPr kumimoji="1" lang="zh-CN" altLang="en-US" sz="2400" b="1">
              <a:latin typeface="Times New Roman" panose="02020603050405020304" pitchFamily="18" charset="0"/>
            </a:endParaRPr>
          </a:p>
        </p:txBody>
      </p:sp>
      <p:sp>
        <p:nvSpPr>
          <p:cNvPr id="49257" name="AutoShape 105"/>
          <p:cNvSpPr>
            <a:spLocks noChangeArrowheads="1"/>
          </p:cNvSpPr>
          <p:nvPr/>
        </p:nvSpPr>
        <p:spPr bwMode="auto">
          <a:xfrm>
            <a:off x="6900863" y="5595938"/>
            <a:ext cx="1947862" cy="393700"/>
          </a:xfrm>
          <a:prstGeom prst="wedgeRectCallout">
            <a:avLst>
              <a:gd name="adj1" fmla="val -58639"/>
              <a:gd name="adj2" fmla="val 806"/>
            </a:avLst>
          </a:prstGeom>
          <a:solidFill>
            <a:srgbClr val="CCCCFF"/>
          </a:solidFill>
          <a:ln w="9525">
            <a:solidFill>
              <a:schemeClr val="tx1"/>
            </a:solidFill>
            <a:miter lim="800000"/>
          </a:ln>
        </p:spPr>
        <p:txBody>
          <a:bodyPr lIns="72000" tIns="0" rIns="72000" bIns="0"/>
          <a:lstStyle/>
          <a:p>
            <a:r>
              <a:rPr kumimoji="1" lang="zh-CN" altLang="en-US" sz="2400" b="1">
                <a:latin typeface="Times New Roman" panose="02020603050405020304" pitchFamily="18" charset="0"/>
              </a:rPr>
              <a:t>对</a:t>
            </a:r>
            <a:r>
              <a:rPr kumimoji="1" lang="zh-CN" altLang="en-US" sz="2400" b="1" baseline="-25000">
                <a:latin typeface="Times New Roman" panose="02020603050405020304" pitchFamily="18" charset="0"/>
              </a:rPr>
              <a:t> </a:t>
            </a:r>
            <a:r>
              <a:rPr kumimoji="1" lang="en-US" altLang="zh-CN" sz="2400" b="1" i="1">
                <a:latin typeface="Times New Roman" panose="02020603050405020304" pitchFamily="18" charset="0"/>
              </a:rPr>
              <a:t>CP </a:t>
            </a:r>
            <a:r>
              <a:rPr kumimoji="1" lang="zh-CN" altLang="en-US" sz="2400" b="1">
                <a:latin typeface="Times New Roman" panose="02020603050405020304" pitchFamily="18" charset="0"/>
              </a:rPr>
              <a:t>四分频</a:t>
            </a:r>
            <a:endParaRPr kumimoji="1" lang="zh-CN" altLang="en-US" sz="2400" b="1">
              <a:latin typeface="Times New Roman" panose="02020603050405020304" pitchFamily="18" charset="0"/>
            </a:endParaRPr>
          </a:p>
        </p:txBody>
      </p:sp>
      <p:grpSp>
        <p:nvGrpSpPr>
          <p:cNvPr id="21" name="Group 106"/>
          <p:cNvGrpSpPr/>
          <p:nvPr/>
        </p:nvGrpSpPr>
        <p:grpSpPr bwMode="auto">
          <a:xfrm>
            <a:off x="2246313" y="4167188"/>
            <a:ext cx="4017962" cy="1187450"/>
            <a:chOff x="1585" y="2658"/>
            <a:chExt cx="2531" cy="748"/>
          </a:xfrm>
        </p:grpSpPr>
        <p:sp>
          <p:nvSpPr>
            <p:cNvPr id="24613" name="Line 107"/>
            <p:cNvSpPr>
              <a:spLocks noChangeShapeType="1"/>
            </p:cNvSpPr>
            <p:nvPr/>
          </p:nvSpPr>
          <p:spPr bwMode="auto">
            <a:xfrm flipV="1">
              <a:off x="1585" y="2666"/>
              <a:ext cx="0" cy="131"/>
            </a:xfrm>
            <a:prstGeom prst="line">
              <a:avLst/>
            </a:prstGeom>
            <a:noFill/>
            <a:ln w="38100">
              <a:solidFill>
                <a:srgbClr val="FF3300"/>
              </a:solidFill>
              <a:round/>
              <a:tailEnd type="arrow" w="med" len="med"/>
            </a:ln>
          </p:spPr>
          <p:txBody>
            <a:bodyPr>
              <a:spAutoFit/>
            </a:bodyPr>
            <a:lstStyle/>
            <a:p>
              <a:endParaRPr lang="zh-CN" altLang="en-US"/>
            </a:p>
          </p:txBody>
        </p:sp>
        <p:sp>
          <p:nvSpPr>
            <p:cNvPr id="24614" name="Line 108"/>
            <p:cNvSpPr>
              <a:spLocks noChangeShapeType="1"/>
            </p:cNvSpPr>
            <p:nvPr/>
          </p:nvSpPr>
          <p:spPr bwMode="auto">
            <a:xfrm flipV="1">
              <a:off x="2217" y="2658"/>
              <a:ext cx="0" cy="131"/>
            </a:xfrm>
            <a:prstGeom prst="line">
              <a:avLst/>
            </a:prstGeom>
            <a:noFill/>
            <a:ln w="38100">
              <a:solidFill>
                <a:srgbClr val="FF3300"/>
              </a:solidFill>
              <a:round/>
              <a:tailEnd type="arrow" w="med" len="med"/>
            </a:ln>
          </p:spPr>
          <p:txBody>
            <a:bodyPr>
              <a:spAutoFit/>
            </a:bodyPr>
            <a:lstStyle/>
            <a:p>
              <a:endParaRPr lang="zh-CN" altLang="en-US"/>
            </a:p>
          </p:txBody>
        </p:sp>
        <p:sp>
          <p:nvSpPr>
            <p:cNvPr id="24615" name="Line 109"/>
            <p:cNvSpPr>
              <a:spLocks noChangeShapeType="1"/>
            </p:cNvSpPr>
            <p:nvPr/>
          </p:nvSpPr>
          <p:spPr bwMode="auto">
            <a:xfrm flipV="1">
              <a:off x="2848" y="2658"/>
              <a:ext cx="0" cy="131"/>
            </a:xfrm>
            <a:prstGeom prst="line">
              <a:avLst/>
            </a:prstGeom>
            <a:noFill/>
            <a:ln w="38100">
              <a:solidFill>
                <a:srgbClr val="FF3300"/>
              </a:solidFill>
              <a:round/>
              <a:tailEnd type="arrow" w="med" len="med"/>
            </a:ln>
          </p:spPr>
          <p:txBody>
            <a:bodyPr>
              <a:spAutoFit/>
            </a:bodyPr>
            <a:lstStyle/>
            <a:p>
              <a:endParaRPr lang="zh-CN" altLang="en-US"/>
            </a:p>
          </p:txBody>
        </p:sp>
        <p:sp>
          <p:nvSpPr>
            <p:cNvPr id="24616" name="Line 110"/>
            <p:cNvSpPr>
              <a:spLocks noChangeShapeType="1"/>
            </p:cNvSpPr>
            <p:nvPr/>
          </p:nvSpPr>
          <p:spPr bwMode="auto">
            <a:xfrm flipV="1">
              <a:off x="3480" y="2658"/>
              <a:ext cx="0" cy="131"/>
            </a:xfrm>
            <a:prstGeom prst="line">
              <a:avLst/>
            </a:prstGeom>
            <a:noFill/>
            <a:ln w="38100">
              <a:solidFill>
                <a:srgbClr val="FF3300"/>
              </a:solidFill>
              <a:round/>
              <a:tailEnd type="arrow" w="med" len="med"/>
            </a:ln>
          </p:spPr>
          <p:txBody>
            <a:bodyPr>
              <a:spAutoFit/>
            </a:bodyPr>
            <a:lstStyle/>
            <a:p>
              <a:endParaRPr lang="zh-CN" altLang="en-US"/>
            </a:p>
          </p:txBody>
        </p:sp>
        <p:sp>
          <p:nvSpPr>
            <p:cNvPr id="24617" name="Line 111"/>
            <p:cNvSpPr>
              <a:spLocks noChangeShapeType="1"/>
            </p:cNvSpPr>
            <p:nvPr/>
          </p:nvSpPr>
          <p:spPr bwMode="auto">
            <a:xfrm flipV="1">
              <a:off x="4111" y="2658"/>
              <a:ext cx="0" cy="131"/>
            </a:xfrm>
            <a:prstGeom prst="line">
              <a:avLst/>
            </a:prstGeom>
            <a:noFill/>
            <a:ln w="38100">
              <a:solidFill>
                <a:srgbClr val="FF3300"/>
              </a:solidFill>
              <a:round/>
              <a:tailEnd type="arrow" w="med" len="med"/>
            </a:ln>
          </p:spPr>
          <p:txBody>
            <a:bodyPr>
              <a:spAutoFit/>
            </a:bodyPr>
            <a:lstStyle/>
            <a:p>
              <a:endParaRPr lang="zh-CN" altLang="en-US"/>
            </a:p>
          </p:txBody>
        </p:sp>
        <p:sp>
          <p:nvSpPr>
            <p:cNvPr id="24618" name="Line 112"/>
            <p:cNvSpPr>
              <a:spLocks noChangeShapeType="1"/>
            </p:cNvSpPr>
            <p:nvPr/>
          </p:nvSpPr>
          <p:spPr bwMode="auto">
            <a:xfrm>
              <a:off x="1590" y="2923"/>
              <a:ext cx="0" cy="476"/>
            </a:xfrm>
            <a:prstGeom prst="line">
              <a:avLst/>
            </a:prstGeom>
            <a:noFill/>
            <a:ln w="19050">
              <a:solidFill>
                <a:schemeClr val="tx1"/>
              </a:solidFill>
              <a:prstDash val="dash"/>
              <a:round/>
            </a:ln>
          </p:spPr>
          <p:txBody>
            <a:bodyPr>
              <a:spAutoFit/>
            </a:bodyPr>
            <a:lstStyle/>
            <a:p>
              <a:endParaRPr lang="zh-CN" altLang="en-US"/>
            </a:p>
          </p:txBody>
        </p:sp>
        <p:sp>
          <p:nvSpPr>
            <p:cNvPr id="24619" name="Line 113"/>
            <p:cNvSpPr>
              <a:spLocks noChangeShapeType="1"/>
            </p:cNvSpPr>
            <p:nvPr/>
          </p:nvSpPr>
          <p:spPr bwMode="auto">
            <a:xfrm>
              <a:off x="2229" y="2930"/>
              <a:ext cx="0" cy="476"/>
            </a:xfrm>
            <a:prstGeom prst="line">
              <a:avLst/>
            </a:prstGeom>
            <a:noFill/>
            <a:ln w="19050">
              <a:solidFill>
                <a:schemeClr val="tx1"/>
              </a:solidFill>
              <a:prstDash val="dash"/>
              <a:round/>
            </a:ln>
          </p:spPr>
          <p:txBody>
            <a:bodyPr>
              <a:spAutoFit/>
            </a:bodyPr>
            <a:lstStyle/>
            <a:p>
              <a:endParaRPr lang="zh-CN" altLang="en-US"/>
            </a:p>
          </p:txBody>
        </p:sp>
        <p:sp>
          <p:nvSpPr>
            <p:cNvPr id="24620" name="Line 114"/>
            <p:cNvSpPr>
              <a:spLocks noChangeShapeType="1"/>
            </p:cNvSpPr>
            <p:nvPr/>
          </p:nvSpPr>
          <p:spPr bwMode="auto">
            <a:xfrm>
              <a:off x="2853" y="2929"/>
              <a:ext cx="0" cy="476"/>
            </a:xfrm>
            <a:prstGeom prst="line">
              <a:avLst/>
            </a:prstGeom>
            <a:noFill/>
            <a:ln w="19050">
              <a:solidFill>
                <a:schemeClr val="tx1"/>
              </a:solidFill>
              <a:prstDash val="dash"/>
              <a:round/>
            </a:ln>
          </p:spPr>
          <p:txBody>
            <a:bodyPr>
              <a:spAutoFit/>
            </a:bodyPr>
            <a:lstStyle/>
            <a:p>
              <a:endParaRPr lang="zh-CN" altLang="en-US"/>
            </a:p>
          </p:txBody>
        </p:sp>
        <p:sp>
          <p:nvSpPr>
            <p:cNvPr id="24621" name="Line 115"/>
            <p:cNvSpPr>
              <a:spLocks noChangeShapeType="1"/>
            </p:cNvSpPr>
            <p:nvPr/>
          </p:nvSpPr>
          <p:spPr bwMode="auto">
            <a:xfrm>
              <a:off x="3484" y="2921"/>
              <a:ext cx="0" cy="476"/>
            </a:xfrm>
            <a:prstGeom prst="line">
              <a:avLst/>
            </a:prstGeom>
            <a:noFill/>
            <a:ln w="19050">
              <a:solidFill>
                <a:schemeClr val="tx1"/>
              </a:solidFill>
              <a:prstDash val="dash"/>
              <a:round/>
            </a:ln>
          </p:spPr>
          <p:txBody>
            <a:bodyPr>
              <a:spAutoFit/>
            </a:bodyPr>
            <a:lstStyle/>
            <a:p>
              <a:endParaRPr lang="zh-CN" altLang="en-US"/>
            </a:p>
          </p:txBody>
        </p:sp>
        <p:sp>
          <p:nvSpPr>
            <p:cNvPr id="24622" name="Line 116"/>
            <p:cNvSpPr>
              <a:spLocks noChangeShapeType="1"/>
            </p:cNvSpPr>
            <p:nvPr/>
          </p:nvSpPr>
          <p:spPr bwMode="auto">
            <a:xfrm>
              <a:off x="4116" y="2929"/>
              <a:ext cx="0" cy="476"/>
            </a:xfrm>
            <a:prstGeom prst="line">
              <a:avLst/>
            </a:prstGeom>
            <a:noFill/>
            <a:ln w="19050">
              <a:solidFill>
                <a:schemeClr val="tx1"/>
              </a:solidFill>
              <a:prstDash val="dash"/>
              <a:round/>
            </a:ln>
          </p:spPr>
          <p:txBody>
            <a:bodyPr>
              <a:spAutoFit/>
            </a:bodyPr>
            <a:lstStyle/>
            <a:p>
              <a:endParaRPr lang="zh-CN" altLang="en-US"/>
            </a:p>
          </p:txBody>
        </p:sp>
      </p:grpSp>
      <p:grpSp>
        <p:nvGrpSpPr>
          <p:cNvPr id="22" name="Group 117"/>
          <p:cNvGrpSpPr/>
          <p:nvPr/>
        </p:nvGrpSpPr>
        <p:grpSpPr bwMode="auto">
          <a:xfrm>
            <a:off x="2246313" y="4932363"/>
            <a:ext cx="4030662" cy="1144587"/>
            <a:chOff x="1577" y="3140"/>
            <a:chExt cx="2539" cy="721"/>
          </a:xfrm>
        </p:grpSpPr>
        <p:sp>
          <p:nvSpPr>
            <p:cNvPr id="24607" name="Line 118"/>
            <p:cNvSpPr>
              <a:spLocks noChangeShapeType="1"/>
            </p:cNvSpPr>
            <p:nvPr/>
          </p:nvSpPr>
          <p:spPr bwMode="auto">
            <a:xfrm flipV="1">
              <a:off x="2848" y="3146"/>
              <a:ext cx="0" cy="131"/>
            </a:xfrm>
            <a:prstGeom prst="line">
              <a:avLst/>
            </a:prstGeom>
            <a:noFill/>
            <a:ln w="38100">
              <a:solidFill>
                <a:srgbClr val="00CC00"/>
              </a:solidFill>
              <a:round/>
              <a:tailEnd type="arrow" w="med" len="med"/>
            </a:ln>
          </p:spPr>
          <p:txBody>
            <a:bodyPr>
              <a:spAutoFit/>
            </a:bodyPr>
            <a:lstStyle/>
            <a:p>
              <a:endParaRPr lang="zh-CN" altLang="en-US"/>
            </a:p>
          </p:txBody>
        </p:sp>
        <p:sp>
          <p:nvSpPr>
            <p:cNvPr id="24608" name="Line 119"/>
            <p:cNvSpPr>
              <a:spLocks noChangeShapeType="1"/>
            </p:cNvSpPr>
            <p:nvPr/>
          </p:nvSpPr>
          <p:spPr bwMode="auto">
            <a:xfrm flipV="1">
              <a:off x="4111" y="3162"/>
              <a:ext cx="0" cy="131"/>
            </a:xfrm>
            <a:prstGeom prst="line">
              <a:avLst/>
            </a:prstGeom>
            <a:noFill/>
            <a:ln w="38100">
              <a:solidFill>
                <a:srgbClr val="00CC00"/>
              </a:solidFill>
              <a:round/>
              <a:tailEnd type="arrow" w="med" len="med"/>
            </a:ln>
          </p:spPr>
          <p:txBody>
            <a:bodyPr>
              <a:spAutoFit/>
            </a:bodyPr>
            <a:lstStyle/>
            <a:p>
              <a:endParaRPr lang="zh-CN" altLang="en-US"/>
            </a:p>
          </p:txBody>
        </p:sp>
        <p:sp>
          <p:nvSpPr>
            <p:cNvPr id="24609" name="Line 120"/>
            <p:cNvSpPr>
              <a:spLocks noChangeShapeType="1"/>
            </p:cNvSpPr>
            <p:nvPr/>
          </p:nvSpPr>
          <p:spPr bwMode="auto">
            <a:xfrm>
              <a:off x="1590" y="3379"/>
              <a:ext cx="0" cy="476"/>
            </a:xfrm>
            <a:prstGeom prst="line">
              <a:avLst/>
            </a:prstGeom>
            <a:noFill/>
            <a:ln w="19050">
              <a:solidFill>
                <a:schemeClr val="tx1"/>
              </a:solidFill>
              <a:prstDash val="dash"/>
              <a:round/>
            </a:ln>
          </p:spPr>
          <p:txBody>
            <a:bodyPr>
              <a:spAutoFit/>
            </a:bodyPr>
            <a:lstStyle/>
            <a:p>
              <a:endParaRPr lang="zh-CN" altLang="en-US"/>
            </a:p>
          </p:txBody>
        </p:sp>
        <p:sp>
          <p:nvSpPr>
            <p:cNvPr id="24610" name="Line 121"/>
            <p:cNvSpPr>
              <a:spLocks noChangeShapeType="1"/>
            </p:cNvSpPr>
            <p:nvPr/>
          </p:nvSpPr>
          <p:spPr bwMode="auto">
            <a:xfrm>
              <a:off x="2853" y="3385"/>
              <a:ext cx="0" cy="476"/>
            </a:xfrm>
            <a:prstGeom prst="line">
              <a:avLst/>
            </a:prstGeom>
            <a:noFill/>
            <a:ln w="19050">
              <a:solidFill>
                <a:schemeClr val="tx1"/>
              </a:solidFill>
              <a:prstDash val="dash"/>
              <a:round/>
            </a:ln>
          </p:spPr>
          <p:txBody>
            <a:bodyPr>
              <a:spAutoFit/>
            </a:bodyPr>
            <a:lstStyle/>
            <a:p>
              <a:endParaRPr lang="zh-CN" altLang="en-US"/>
            </a:p>
          </p:txBody>
        </p:sp>
        <p:sp>
          <p:nvSpPr>
            <p:cNvPr id="24611" name="Line 122"/>
            <p:cNvSpPr>
              <a:spLocks noChangeShapeType="1"/>
            </p:cNvSpPr>
            <p:nvPr/>
          </p:nvSpPr>
          <p:spPr bwMode="auto">
            <a:xfrm>
              <a:off x="4116" y="3377"/>
              <a:ext cx="0" cy="476"/>
            </a:xfrm>
            <a:prstGeom prst="line">
              <a:avLst/>
            </a:prstGeom>
            <a:noFill/>
            <a:ln w="19050">
              <a:solidFill>
                <a:schemeClr val="tx1"/>
              </a:solidFill>
              <a:prstDash val="dash"/>
              <a:round/>
            </a:ln>
          </p:spPr>
          <p:txBody>
            <a:bodyPr>
              <a:spAutoFit/>
            </a:bodyPr>
            <a:lstStyle/>
            <a:p>
              <a:endParaRPr lang="zh-CN" altLang="en-US"/>
            </a:p>
          </p:txBody>
        </p:sp>
        <p:sp>
          <p:nvSpPr>
            <p:cNvPr id="24612" name="Line 123"/>
            <p:cNvSpPr>
              <a:spLocks noChangeShapeType="1"/>
            </p:cNvSpPr>
            <p:nvPr/>
          </p:nvSpPr>
          <p:spPr bwMode="auto">
            <a:xfrm flipV="1">
              <a:off x="1577" y="3140"/>
              <a:ext cx="0" cy="131"/>
            </a:xfrm>
            <a:prstGeom prst="line">
              <a:avLst/>
            </a:prstGeom>
            <a:noFill/>
            <a:ln w="38100">
              <a:solidFill>
                <a:srgbClr val="00CC00"/>
              </a:solidFill>
              <a:round/>
              <a:tailEnd type="arrow" w="med" len="med"/>
            </a:ln>
          </p:spPr>
          <p:txBody>
            <a:bodyPr>
              <a:spAutoFit/>
            </a:bodyPr>
            <a:lstStyle/>
            <a:p>
              <a:endParaRPr lang="zh-CN" altLang="en-US"/>
            </a:p>
          </p:txBody>
        </p:sp>
      </p:grpSp>
      <p:grpSp>
        <p:nvGrpSpPr>
          <p:cNvPr id="23" name="Group 124"/>
          <p:cNvGrpSpPr/>
          <p:nvPr/>
        </p:nvGrpSpPr>
        <p:grpSpPr bwMode="auto">
          <a:xfrm>
            <a:off x="2771775" y="1216025"/>
            <a:ext cx="6056313" cy="2855913"/>
            <a:chOff x="1916" y="799"/>
            <a:chExt cx="3815" cy="1799"/>
          </a:xfrm>
        </p:grpSpPr>
        <p:sp>
          <p:nvSpPr>
            <p:cNvPr id="24603" name="Rectangle 125"/>
            <p:cNvSpPr>
              <a:spLocks noChangeArrowheads="1"/>
            </p:cNvSpPr>
            <p:nvPr/>
          </p:nvSpPr>
          <p:spPr bwMode="auto">
            <a:xfrm>
              <a:off x="2517" y="799"/>
              <a:ext cx="2533" cy="1347"/>
            </a:xfrm>
            <a:prstGeom prst="rect">
              <a:avLst/>
            </a:prstGeom>
            <a:noFill/>
            <a:ln w="38100">
              <a:solidFill>
                <a:schemeClr val="accent1"/>
              </a:solidFill>
              <a:miter lim="800000"/>
            </a:ln>
          </p:spPr>
          <p:txBody>
            <a:bodyPr anchor="ctr">
              <a:spAutoFit/>
            </a:bodyPr>
            <a:lstStyle/>
            <a:p>
              <a:endParaRPr lang="zh-CN" altLang="en-US"/>
            </a:p>
          </p:txBody>
        </p:sp>
        <p:grpSp>
          <p:nvGrpSpPr>
            <p:cNvPr id="24604" name="Group 126"/>
            <p:cNvGrpSpPr/>
            <p:nvPr/>
          </p:nvGrpSpPr>
          <p:grpSpPr bwMode="auto">
            <a:xfrm>
              <a:off x="1916" y="2317"/>
              <a:ext cx="3815" cy="281"/>
              <a:chOff x="2095" y="2381"/>
              <a:chExt cx="3628" cy="281"/>
            </a:xfrm>
          </p:grpSpPr>
          <p:sp>
            <p:nvSpPr>
              <p:cNvPr id="24605" name="AutoShape 127"/>
              <p:cNvSpPr>
                <a:spLocks noChangeArrowheads="1"/>
              </p:cNvSpPr>
              <p:nvPr/>
            </p:nvSpPr>
            <p:spPr bwMode="auto">
              <a:xfrm>
                <a:off x="2095" y="2381"/>
                <a:ext cx="3628" cy="281"/>
              </a:xfrm>
              <a:prstGeom prst="wedgeRectCallout">
                <a:avLst>
                  <a:gd name="adj1" fmla="val -13148"/>
                  <a:gd name="adj2" fmla="val -98398"/>
                </a:avLst>
              </a:prstGeom>
              <a:solidFill>
                <a:srgbClr val="CCCCFF"/>
              </a:solidFill>
              <a:ln w="9525">
                <a:solidFill>
                  <a:schemeClr val="accent1"/>
                </a:solidFill>
                <a:miter lim="800000"/>
              </a:ln>
            </p:spPr>
            <p:txBody>
              <a:bodyPr lIns="0" tIns="0" rIns="0" bIns="0"/>
              <a:lstStyle/>
              <a:p>
                <a:pPr>
                  <a:spcBef>
                    <a:spcPct val="20000"/>
                  </a:spcBef>
                </a:pPr>
                <a:r>
                  <a:rPr kumimoji="1" lang="zh-CN" altLang="en-US" sz="2400" b="1">
                    <a:latin typeface="Times New Roman" panose="02020603050405020304" pitchFamily="18" charset="0"/>
                  </a:rPr>
                  <a:t>两个</a:t>
                </a:r>
                <a:r>
                  <a:rPr kumimoji="1" lang="zh-CN" altLang="en-US" sz="2400" b="1" baseline="-25000">
                    <a:latin typeface="Times New Roman" panose="02020603050405020304" pitchFamily="18" charset="0"/>
                  </a:rPr>
                  <a:t> </a:t>
                </a:r>
                <a:r>
                  <a:rPr kumimoji="1" lang="en-US" altLang="zh-CN" sz="2400" b="1" i="1">
                    <a:latin typeface="Times New Roman" panose="02020603050405020304" pitchFamily="18" charset="0"/>
                  </a:rPr>
                  <a:t>D</a:t>
                </a:r>
                <a:r>
                  <a:rPr kumimoji="1" lang="en-US" altLang="zh-CN" sz="2400" b="1" i="1" baseline="-25000">
                    <a:latin typeface="Times New Roman" panose="02020603050405020304" pitchFamily="18" charset="0"/>
                  </a:rPr>
                  <a:t> </a:t>
                </a:r>
                <a:r>
                  <a:rPr kumimoji="1" lang="zh-CN" altLang="en-US" sz="2400" b="1">
                    <a:latin typeface="Times New Roman" panose="02020603050405020304" pitchFamily="18" charset="0"/>
                  </a:rPr>
                  <a:t>触发器均构成</a:t>
                </a:r>
                <a:r>
                  <a:rPr kumimoji="1" lang="zh-CN" altLang="en-US" sz="2400" b="1" baseline="-25000">
                    <a:latin typeface="Times New Roman" panose="02020603050405020304" pitchFamily="18" charset="0"/>
                  </a:rPr>
                  <a:t> </a:t>
                </a:r>
                <a:r>
                  <a:rPr kumimoji="1" lang="en-US" altLang="zh-CN" sz="2400" b="1" i="1">
                    <a:latin typeface="Times New Roman" panose="02020603050405020304" pitchFamily="18" charset="0"/>
                  </a:rPr>
                  <a:t>CP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触发的计数触发器 </a:t>
                </a:r>
                <a:endParaRPr kumimoji="1" lang="zh-CN" altLang="en-US" sz="2400" b="1">
                  <a:latin typeface="Times New Roman" panose="02020603050405020304" pitchFamily="18" charset="0"/>
                </a:endParaRPr>
              </a:p>
            </p:txBody>
          </p:sp>
          <p:sp>
            <p:nvSpPr>
              <p:cNvPr id="24606" name="Line 128"/>
              <p:cNvSpPr>
                <a:spLocks noChangeShapeType="1"/>
              </p:cNvSpPr>
              <p:nvPr/>
            </p:nvSpPr>
            <p:spPr bwMode="auto">
              <a:xfrm flipV="1">
                <a:off x="4089" y="2419"/>
                <a:ext cx="0" cy="173"/>
              </a:xfrm>
              <a:prstGeom prst="line">
                <a:avLst/>
              </a:prstGeom>
              <a:noFill/>
              <a:ln w="19050">
                <a:solidFill>
                  <a:schemeClr val="tx1"/>
                </a:solidFill>
                <a:round/>
                <a:tailEnd type="triangle" w="sm" len="med"/>
              </a:ln>
            </p:spPr>
            <p:txBody>
              <a:bodyPr>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9184"/>
                                        </p:tgtEl>
                                        <p:attrNameLst>
                                          <p:attrName>style.visibility</p:attrName>
                                        </p:attrNameLst>
                                      </p:cBhvr>
                                      <p:to>
                                        <p:strVal val="visible"/>
                                      </p:to>
                                    </p:set>
                                    <p:anim calcmode="lin" valueType="num">
                                      <p:cBhvr>
                                        <p:cTn id="7" dur="1000" fill="hold"/>
                                        <p:tgtEl>
                                          <p:spTgt spid="49184"/>
                                        </p:tgtEl>
                                        <p:attrNameLst>
                                          <p:attrName>ppt_w</p:attrName>
                                        </p:attrNameLst>
                                      </p:cBhvr>
                                      <p:tavLst>
                                        <p:tav tm="0">
                                          <p:val>
                                            <p:fltVal val="0"/>
                                          </p:val>
                                        </p:tav>
                                        <p:tav tm="100000">
                                          <p:val>
                                            <p:strVal val="#ppt_w"/>
                                          </p:val>
                                        </p:tav>
                                      </p:tavLst>
                                    </p:anim>
                                    <p:anim calcmode="lin" valueType="num">
                                      <p:cBhvr>
                                        <p:cTn id="8" dur="1000" fill="hold"/>
                                        <p:tgtEl>
                                          <p:spTgt spid="49184"/>
                                        </p:tgtEl>
                                        <p:attrNameLst>
                                          <p:attrName>ppt_h</p:attrName>
                                        </p:attrNameLst>
                                      </p:cBhvr>
                                      <p:tavLst>
                                        <p:tav tm="0">
                                          <p:val>
                                            <p:fltVal val="0"/>
                                          </p:val>
                                        </p:tav>
                                        <p:tav tm="100000">
                                          <p:val>
                                            <p:strVal val="#ppt_h"/>
                                          </p:val>
                                        </p:tav>
                                      </p:tavLst>
                                    </p:anim>
                                    <p:anim calcmode="lin" valueType="num">
                                      <p:cBhvr>
                                        <p:cTn id="9" dur="1000" fill="hold"/>
                                        <p:tgtEl>
                                          <p:spTgt spid="4918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18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49185"/>
                                        </p:tgtEl>
                                        <p:attrNameLst>
                                          <p:attrName>style.visibility</p:attrName>
                                        </p:attrNameLst>
                                      </p:cBhvr>
                                      <p:to>
                                        <p:strVal val="visible"/>
                                      </p:to>
                                    </p:set>
                                    <p:animEffect transition="in" filter="wipe(left)">
                                      <p:cBhvr>
                                        <p:cTn id="14" dur="500"/>
                                        <p:tgtEl>
                                          <p:spTgt spid="49185"/>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9209"/>
                                        </p:tgtEl>
                                        <p:attrNameLst>
                                          <p:attrName>style.visibility</p:attrName>
                                        </p:attrNameLst>
                                      </p:cBhvr>
                                      <p:to>
                                        <p:strVal val="visible"/>
                                      </p:to>
                                    </p:set>
                                    <p:animEffect transition="in" filter="wipe(left)">
                                      <p:cBhvr>
                                        <p:cTn id="26" dur="500"/>
                                        <p:tgtEl>
                                          <p:spTgt spid="4920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49241"/>
                                        </p:tgtEl>
                                        <p:attrNameLst>
                                          <p:attrName>style.visibility</p:attrName>
                                        </p:attrNameLst>
                                      </p:cBhvr>
                                      <p:to>
                                        <p:strVal val="visible"/>
                                      </p:to>
                                    </p:set>
                                    <p:animEffect transition="in" filter="dissolve">
                                      <p:cBhvr>
                                        <p:cTn id="40" dur="500"/>
                                        <p:tgtEl>
                                          <p:spTgt spid="49241"/>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left)">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500" fill="hold"/>
                                        <p:tgtEl>
                                          <p:spTgt spid="19"/>
                                        </p:tgtEl>
                                        <p:attrNameLst>
                                          <p:attrName>ppt_w</p:attrName>
                                        </p:attrNameLst>
                                      </p:cBhvr>
                                      <p:tavLst>
                                        <p:tav tm="0">
                                          <p:val>
                                            <p:fltVal val="0"/>
                                          </p:val>
                                        </p:tav>
                                        <p:tav tm="100000">
                                          <p:val>
                                            <p:strVal val="#ppt_w"/>
                                          </p:val>
                                        </p:tav>
                                      </p:tavLst>
                                    </p:anim>
                                    <p:anim calcmode="lin" valueType="num">
                                      <p:cBhvr>
                                        <p:cTn id="76" dur="500" fill="hold"/>
                                        <p:tgtEl>
                                          <p:spTgt spid="19"/>
                                        </p:tgtEl>
                                        <p:attrNameLst>
                                          <p:attrName>ppt_h</p:attrName>
                                        </p:attrNameLst>
                                      </p:cBhvr>
                                      <p:tavLst>
                                        <p:tav tm="0">
                                          <p:val>
                                            <p:fltVal val="0"/>
                                          </p:val>
                                        </p:tav>
                                        <p:tav tm="100000">
                                          <p:val>
                                            <p:strVal val="#ppt_h"/>
                                          </p:val>
                                        </p:tav>
                                      </p:tavLst>
                                    </p:anim>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left)">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left)">
                                      <p:cBhvr>
                                        <p:cTn id="95" dur="500"/>
                                        <p:tgtEl>
                                          <p:spTgt spid="1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left)">
                                      <p:cBhvr>
                                        <p:cTn id="100" dur="500"/>
                                        <p:tgtEl>
                                          <p:spTgt spid="16"/>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49256"/>
                                        </p:tgtEl>
                                        <p:attrNameLst>
                                          <p:attrName>style.visibility</p:attrName>
                                        </p:attrNameLst>
                                      </p:cBhvr>
                                      <p:to>
                                        <p:strVal val="visible"/>
                                      </p:to>
                                    </p:set>
                                    <p:anim calcmode="lin" valueType="num">
                                      <p:cBhvr additive="base">
                                        <p:cTn id="105" dur="500" fill="hold"/>
                                        <p:tgtEl>
                                          <p:spTgt spid="49256"/>
                                        </p:tgtEl>
                                        <p:attrNameLst>
                                          <p:attrName>ppt_x</p:attrName>
                                        </p:attrNameLst>
                                      </p:cBhvr>
                                      <p:tavLst>
                                        <p:tav tm="0">
                                          <p:val>
                                            <p:strVal val="1+#ppt_w/2"/>
                                          </p:val>
                                        </p:tav>
                                        <p:tav tm="100000">
                                          <p:val>
                                            <p:strVal val="#ppt_x"/>
                                          </p:val>
                                        </p:tav>
                                      </p:tavLst>
                                    </p:anim>
                                    <p:anim calcmode="lin" valueType="num">
                                      <p:cBhvr additive="base">
                                        <p:cTn id="106" dur="500" fill="hold"/>
                                        <p:tgtEl>
                                          <p:spTgt spid="49256"/>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49257"/>
                                        </p:tgtEl>
                                        <p:attrNameLst>
                                          <p:attrName>style.visibility</p:attrName>
                                        </p:attrNameLst>
                                      </p:cBhvr>
                                      <p:to>
                                        <p:strVal val="visible"/>
                                      </p:to>
                                    </p:set>
                                    <p:anim calcmode="lin" valueType="num">
                                      <p:cBhvr additive="base">
                                        <p:cTn id="111" dur="500" fill="hold"/>
                                        <p:tgtEl>
                                          <p:spTgt spid="49257"/>
                                        </p:tgtEl>
                                        <p:attrNameLst>
                                          <p:attrName>ppt_x</p:attrName>
                                        </p:attrNameLst>
                                      </p:cBhvr>
                                      <p:tavLst>
                                        <p:tav tm="0">
                                          <p:val>
                                            <p:strVal val="1+#ppt_w/2"/>
                                          </p:val>
                                        </p:tav>
                                        <p:tav tm="100000">
                                          <p:val>
                                            <p:strVal val="#ppt_x"/>
                                          </p:val>
                                        </p:tav>
                                      </p:tavLst>
                                    </p:anim>
                                    <p:anim calcmode="lin" valueType="num">
                                      <p:cBhvr additive="base">
                                        <p:cTn id="112" dur="500" fill="hold"/>
                                        <p:tgtEl>
                                          <p:spTgt spid="49257"/>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9237"/>
                                        </p:tgtEl>
                                        <p:attrNameLst>
                                          <p:attrName>style.visibility</p:attrName>
                                        </p:attrNameLst>
                                      </p:cBhvr>
                                      <p:to>
                                        <p:strVal val="visible"/>
                                      </p:to>
                                    </p:set>
                                    <p:animEffect transition="in" filter="wipe(left)">
                                      <p:cBhvr>
                                        <p:cTn id="117" dur="500"/>
                                        <p:tgtEl>
                                          <p:spTgt spid="4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4" grpId="0" animBg="1"/>
      <p:bldP spid="49185" grpId="0" autoUpdateAnimBg="0"/>
      <p:bldP spid="49209" grpId="0" autoUpdateAnimBg="0"/>
      <p:bldP spid="49237" grpId="0" autoUpdateAnimBg="0"/>
      <p:bldP spid="49241" grpId="0" autoUpdateAnimBg="0"/>
      <p:bldP spid="49256" grpId="0" animBg="1" autoUpdateAnimBg="0"/>
      <p:bldP spid="4925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descr="水滴"/>
          <p:cNvSpPr>
            <a:spLocks noChangeArrowheads="1"/>
          </p:cNvSpPr>
          <p:nvPr/>
        </p:nvSpPr>
        <p:spPr bwMode="auto">
          <a:xfrm>
            <a:off x="468313" y="18288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51204" name="Text Box 4"/>
          <p:cNvSpPr txBox="1">
            <a:spLocks noChangeArrowheads="1"/>
          </p:cNvSpPr>
          <p:nvPr/>
        </p:nvSpPr>
        <p:spPr bwMode="auto">
          <a:xfrm>
            <a:off x="911225" y="1628775"/>
            <a:ext cx="7847013" cy="1458913"/>
          </a:xfrm>
          <a:prstGeom prst="rect">
            <a:avLst/>
          </a:prstGeom>
          <a:noFill/>
          <a:ln w="9525">
            <a:noFill/>
            <a:miter lim="800000"/>
          </a:ln>
        </p:spPr>
        <p:txBody>
          <a:bodyPr>
            <a:spAutoFit/>
          </a:bodyPr>
          <a:lstStyle/>
          <a:p>
            <a:pPr fontAlgn="t">
              <a:spcBef>
                <a:spcPct val="10000"/>
              </a:spcBef>
            </a:pPr>
            <a:r>
              <a:rPr kumimoji="1" lang="zh-CN" altLang="en-US" sz="2800" b="1">
                <a:latin typeface="Times New Roman" panose="02020603050405020304" pitchFamily="18" charset="0"/>
              </a:rPr>
              <a:t>触发器和门电路是构成数字系统的基本逻辑单元。</a:t>
            </a:r>
            <a:endParaRPr kumimoji="1" lang="zh-CN" altLang="en-US" sz="2800" b="1">
              <a:latin typeface="Times New Roman" panose="02020603050405020304" pitchFamily="18" charset="0"/>
            </a:endParaRPr>
          </a:p>
          <a:p>
            <a:pPr fontAlgn="t">
              <a:spcBef>
                <a:spcPct val="10000"/>
              </a:spcBef>
            </a:pPr>
            <a:r>
              <a:rPr kumimoji="1" lang="zh-CN" altLang="en-US" sz="2800" b="1">
                <a:latin typeface="Times New Roman" panose="02020603050405020304" pitchFamily="18" charset="0"/>
              </a:rPr>
              <a:t>前者具有记忆功能，用于构成时序逻辑电路；</a:t>
            </a:r>
            <a:endParaRPr kumimoji="1" lang="zh-CN" altLang="en-US" sz="2800" b="1">
              <a:latin typeface="Times New Roman" panose="02020603050405020304" pitchFamily="18" charset="0"/>
            </a:endParaRPr>
          </a:p>
          <a:p>
            <a:pPr fontAlgn="t">
              <a:spcBef>
                <a:spcPct val="10000"/>
              </a:spcBef>
            </a:pPr>
            <a:r>
              <a:rPr kumimoji="1" lang="zh-CN" altLang="en-US" sz="2800" b="1">
                <a:latin typeface="Times New Roman" panose="02020603050405020304" pitchFamily="18" charset="0"/>
              </a:rPr>
              <a:t>后者没有记忆功能，用于构成组合逻辑电路。</a:t>
            </a:r>
            <a:endParaRPr kumimoji="1" lang="zh-CN" altLang="en-US" sz="2800" b="1">
              <a:latin typeface="宋体" panose="02010600030101010101" pitchFamily="2" charset="-122"/>
            </a:endParaRPr>
          </a:p>
        </p:txBody>
      </p:sp>
      <p:sp>
        <p:nvSpPr>
          <p:cNvPr id="51205" name="Rectangle 5"/>
          <p:cNvSpPr>
            <a:spLocks noGrp="1" noChangeArrowheads="1"/>
          </p:cNvSpPr>
          <p:nvPr>
            <p:ph type="title" idx="4294967295"/>
          </p:nvPr>
        </p:nvSpPr>
        <p:spPr>
          <a:xfrm>
            <a:off x="3276600" y="549275"/>
            <a:ext cx="2836863" cy="609600"/>
          </a:xfrm>
        </p:spPr>
        <p:txBody>
          <a:bodyPr/>
          <a:lstStyle/>
          <a:p>
            <a:pPr eaLnBrk="1" hangingPunct="1"/>
            <a:r>
              <a:rPr lang="zh-CN" altLang="en-US" sz="4000" b="1">
                <a:solidFill>
                  <a:srgbClr val="0033CC"/>
                </a:solidFill>
                <a:ea typeface="黑体" panose="02010609060101010101" pitchFamily="49" charset="-122"/>
              </a:rPr>
              <a:t>触发器小结</a:t>
            </a:r>
            <a:endParaRPr lang="zh-CN" altLang="en-US" sz="4000" b="1">
              <a:solidFill>
                <a:srgbClr val="0033CC"/>
              </a:solidFill>
              <a:ea typeface="黑体" panose="02010609060101010101" pitchFamily="49" charset="-122"/>
            </a:endParaRPr>
          </a:p>
        </p:txBody>
      </p:sp>
      <p:sp>
        <p:nvSpPr>
          <p:cNvPr id="51206" name="Rectangle 6"/>
          <p:cNvSpPr>
            <a:spLocks noChangeArrowheads="1"/>
          </p:cNvSpPr>
          <p:nvPr/>
        </p:nvSpPr>
        <p:spPr bwMode="auto">
          <a:xfrm>
            <a:off x="909638" y="3230563"/>
            <a:ext cx="7848600" cy="2057400"/>
          </a:xfrm>
          <a:prstGeom prst="rect">
            <a:avLst/>
          </a:prstGeom>
          <a:solidFill>
            <a:srgbClr val="CCECFF">
              <a:alpha val="50195"/>
            </a:srgbClr>
          </a:solidFill>
          <a:ln w="9525">
            <a:noFill/>
            <a:miter lim="800000"/>
          </a:ln>
        </p:spPr>
        <p:txBody>
          <a:bodyPr>
            <a:spAutoFit/>
          </a:bodyPr>
          <a:lstStyle/>
          <a:p>
            <a:pPr>
              <a:spcBef>
                <a:spcPct val="20000"/>
              </a:spcBef>
            </a:pPr>
            <a:r>
              <a:rPr kumimoji="1" lang="zh-CN" altLang="en-US" sz="2800" b="1">
                <a:latin typeface="Times New Roman" panose="02020603050405020304" pitchFamily="18" charset="0"/>
              </a:rPr>
              <a:t>触发器有两个基本特性：①有两个稳定状态；</a:t>
            </a:r>
            <a:endParaRPr kumimoji="1" lang="zh-CN" altLang="en-US" sz="2800" b="1">
              <a:latin typeface="Times New Roman" panose="02020603050405020304" pitchFamily="18" charset="0"/>
            </a:endParaRPr>
          </a:p>
          <a:p>
            <a:pPr>
              <a:spcBef>
                <a:spcPct val="20000"/>
              </a:spcBef>
            </a:pPr>
            <a:r>
              <a:rPr kumimoji="1" lang="zh-CN" altLang="en-US" sz="2800" b="1">
                <a:latin typeface="Times New Roman" panose="02020603050405020304" pitchFamily="18" charset="0"/>
              </a:rPr>
              <a:t>②在外信号作用下，两个稳定状态可相互转换，</a:t>
            </a:r>
            <a:endParaRPr kumimoji="1" lang="zh-CN" altLang="en-US" sz="2800" b="1">
              <a:latin typeface="Times New Roman" panose="02020603050405020304" pitchFamily="18" charset="0"/>
            </a:endParaRPr>
          </a:p>
          <a:p>
            <a:pPr>
              <a:spcBef>
                <a:spcPct val="20000"/>
              </a:spcBef>
            </a:pPr>
            <a:r>
              <a:rPr kumimoji="1" lang="zh-CN" altLang="en-US" sz="2800" b="1">
                <a:latin typeface="Times New Roman" panose="02020603050405020304" pitchFamily="18" charset="0"/>
              </a:rPr>
              <a:t>没有外信号作用时，保持原状态不变。因此，</a:t>
            </a:r>
            <a:endParaRPr kumimoji="1" lang="zh-CN" altLang="en-US" sz="2800" b="1">
              <a:latin typeface="Times New Roman" panose="02020603050405020304" pitchFamily="18" charset="0"/>
            </a:endParaRPr>
          </a:p>
          <a:p>
            <a:pPr>
              <a:spcBef>
                <a:spcPct val="20000"/>
              </a:spcBef>
            </a:pPr>
            <a:r>
              <a:rPr kumimoji="1" lang="zh-CN" altLang="en-US" sz="2800" b="1">
                <a:latin typeface="Times New Roman" panose="02020603050405020304" pitchFamily="18" charset="0"/>
              </a:rPr>
              <a:t>触发器具有记忆功能，常用来保存二进制信息。</a:t>
            </a:r>
            <a:endParaRPr kumimoji="1" lang="zh-CN" altLang="en-US" sz="2800" b="1">
              <a:latin typeface="Times New Roman" panose="02020603050405020304" pitchFamily="18" charset="0"/>
            </a:endParaRPr>
          </a:p>
        </p:txBody>
      </p:sp>
      <p:sp>
        <p:nvSpPr>
          <p:cNvPr id="51207" name="Rectangle 7"/>
          <p:cNvSpPr>
            <a:spLocks noChangeArrowheads="1"/>
          </p:cNvSpPr>
          <p:nvPr/>
        </p:nvSpPr>
        <p:spPr bwMode="auto">
          <a:xfrm>
            <a:off x="947738" y="5303838"/>
            <a:ext cx="6788150" cy="989012"/>
          </a:xfrm>
          <a:prstGeom prst="rect">
            <a:avLst/>
          </a:prstGeom>
          <a:noFill/>
          <a:ln w="9525">
            <a:noFill/>
            <a:miter lim="800000"/>
          </a:ln>
        </p:spPr>
        <p:txBody>
          <a:bodyPr>
            <a:spAutoFit/>
          </a:bodyPr>
          <a:lstStyle/>
          <a:p>
            <a:pPr fontAlgn="t">
              <a:spcBef>
                <a:spcPct val="10000"/>
              </a:spcBef>
            </a:pPr>
            <a:r>
              <a:rPr kumimoji="1" lang="zh-CN" altLang="en-US" sz="2800" b="1">
                <a:latin typeface="Times New Roman" panose="02020603050405020304" pitchFamily="18" charset="0"/>
              </a:rPr>
              <a:t>一个触发器可存储 </a:t>
            </a:r>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位二进制码，存储</a:t>
            </a:r>
            <a:endParaRPr kumimoji="1" lang="zh-CN" altLang="en-US" sz="2800" b="1">
              <a:latin typeface="Times New Roman" panose="02020603050405020304" pitchFamily="18" charset="0"/>
            </a:endParaRPr>
          </a:p>
          <a:p>
            <a:pPr fontAlgn="t">
              <a:spcBef>
                <a:spcPct val="10000"/>
              </a:spcBef>
            </a:pP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n </a:t>
            </a:r>
            <a:r>
              <a:rPr kumimoji="1" lang="zh-CN" altLang="en-US" sz="2800" b="1">
                <a:latin typeface="Times New Roman" panose="02020603050405020304" pitchFamily="18" charset="0"/>
              </a:rPr>
              <a:t>位二进制码则需用 </a:t>
            </a:r>
            <a:r>
              <a:rPr kumimoji="1" lang="en-US" altLang="zh-CN" sz="2800" b="1" i="1">
                <a:latin typeface="Times New Roman" panose="02020603050405020304" pitchFamily="18" charset="0"/>
              </a:rPr>
              <a:t>n </a:t>
            </a:r>
            <a:r>
              <a:rPr kumimoji="1" lang="zh-CN" altLang="en-US" sz="2800" b="1">
                <a:latin typeface="Times New Roman" panose="02020603050405020304" pitchFamily="18" charset="0"/>
              </a:rPr>
              <a:t>个触发器。</a:t>
            </a:r>
            <a:endParaRPr kumimoji="1" lang="zh-CN" altLang="en-US" sz="2800" b="1">
              <a:latin typeface="宋体" panose="02010600030101010101" pitchFamily="2" charset="-122"/>
            </a:endParaRPr>
          </a:p>
        </p:txBody>
      </p:sp>
      <p:sp>
        <p:nvSpPr>
          <p:cNvPr id="51208" name="Rectangle 8" descr="水滴"/>
          <p:cNvSpPr>
            <a:spLocks noChangeArrowheads="1"/>
          </p:cNvSpPr>
          <p:nvPr/>
        </p:nvSpPr>
        <p:spPr bwMode="auto">
          <a:xfrm>
            <a:off x="468313" y="34036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dissolve">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1203"/>
                                        </p:tgtEl>
                                        <p:attrNameLst>
                                          <p:attrName>style.visibility</p:attrName>
                                        </p:attrNameLst>
                                      </p:cBhvr>
                                      <p:to>
                                        <p:strVal val="visible"/>
                                      </p:to>
                                    </p:set>
                                  </p:childTnLst>
                                </p:cTn>
                              </p:par>
                            </p:childTnLst>
                          </p:cTn>
                        </p:par>
                        <p:par>
                          <p:cTn id="12" fill="hold">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51204"/>
                                        </p:tgtEl>
                                        <p:attrNameLst>
                                          <p:attrName>style.visibility</p:attrName>
                                        </p:attrNameLst>
                                      </p:cBhvr>
                                      <p:to>
                                        <p:strVal val="visible"/>
                                      </p:to>
                                    </p:set>
                                    <p:animEffect transition="in" filter="checkerboard(across)">
                                      <p:cBhvr>
                                        <p:cTn id="15" dur="500"/>
                                        <p:tgtEl>
                                          <p:spTgt spid="5120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1208"/>
                                        </p:tgtEl>
                                        <p:attrNameLst>
                                          <p:attrName>style.visibility</p:attrName>
                                        </p:attrNameLst>
                                      </p:cBhvr>
                                      <p:to>
                                        <p:strVal val="visible"/>
                                      </p:to>
                                    </p:set>
                                  </p:childTnLst>
                                </p:cTn>
                              </p:par>
                            </p:childTnLst>
                          </p:cTn>
                        </p:par>
                        <p:par>
                          <p:cTn id="20" fill="hold">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51206"/>
                                        </p:tgtEl>
                                        <p:attrNameLst>
                                          <p:attrName>style.visibility</p:attrName>
                                        </p:attrNameLst>
                                      </p:cBhvr>
                                      <p:to>
                                        <p:strVal val="visible"/>
                                      </p:to>
                                    </p:set>
                                    <p:animEffect transition="in" filter="checkerboard(across)">
                                      <p:cBhvr>
                                        <p:cTn id="23" dur="500"/>
                                        <p:tgtEl>
                                          <p:spTgt spid="5120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1207"/>
                                        </p:tgtEl>
                                        <p:attrNameLst>
                                          <p:attrName>style.visibility</p:attrName>
                                        </p:attrNameLst>
                                      </p:cBhvr>
                                      <p:to>
                                        <p:strVal val="visible"/>
                                      </p:to>
                                    </p:set>
                                    <p:animEffect transition="in" filter="checkerboard(across)">
                                      <p:cBhvr>
                                        <p:cTn id="28"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04" grpId="0" autoUpdateAnimBg="0"/>
      <p:bldP spid="51205" grpId="0"/>
      <p:bldP spid="51206" grpId="0" animBg="1" autoUpdateAnimBg="0"/>
      <p:bldP spid="51207" grpId="0" autoUpdateAnimBg="0"/>
      <p:bldP spid="5120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296988" y="600075"/>
            <a:ext cx="7369175" cy="1800225"/>
          </a:xfrm>
          <a:prstGeom prst="rect">
            <a:avLst/>
          </a:prstGeom>
          <a:noFill/>
          <a:ln w="9525">
            <a:noFill/>
            <a:miter lim="800000"/>
          </a:ln>
        </p:spPr>
        <p:txBody>
          <a:bodyPr>
            <a:spAutoFit/>
          </a:bodyPr>
          <a:lstStyle/>
          <a:p>
            <a:pPr algn="just" fontAlgn="t">
              <a:spcBef>
                <a:spcPct val="10000"/>
              </a:spcBef>
            </a:pPr>
            <a:r>
              <a:rPr kumimoji="1" lang="zh-CN" altLang="en-US" sz="2800" b="1">
                <a:latin typeface="Times New Roman" panose="02020603050405020304" pitchFamily="18" charset="0"/>
              </a:rPr>
              <a:t>触发器的逻辑功能是指触发器的次态与现态及输入信号之间的逻辑关系。其描述方法主要有功能表、状态方程、驱动表、状态转换图和波形图</a:t>
            </a:r>
            <a:r>
              <a:rPr kumimoji="1" lang="en-US" altLang="zh-CN" sz="2800" b="1">
                <a:latin typeface="宋体" panose="02010600030101010101" pitchFamily="2" charset="-122"/>
              </a:rPr>
              <a:t>(</a:t>
            </a:r>
            <a:r>
              <a:rPr kumimoji="1" lang="zh-CN" altLang="en-US" sz="2800" b="1">
                <a:latin typeface="宋体" panose="02010600030101010101" pitchFamily="2" charset="-122"/>
              </a:rPr>
              <a:t>又称时序图</a:t>
            </a:r>
            <a:r>
              <a:rPr kumimoji="1" lang="en-US" altLang="zh-CN" sz="2800" b="1">
                <a:latin typeface="宋体" panose="02010600030101010101" pitchFamily="2" charset="-122"/>
              </a:rPr>
              <a:t>)</a:t>
            </a:r>
            <a:r>
              <a:rPr kumimoji="1" lang="zh-CN" altLang="en-US" sz="2800" b="1">
                <a:latin typeface="Times New Roman" panose="02020603050405020304" pitchFamily="18" charset="0"/>
              </a:rPr>
              <a:t>等。 </a:t>
            </a:r>
            <a:endParaRPr kumimoji="1" lang="zh-CN" altLang="en-US" sz="2800" b="1">
              <a:latin typeface="Times New Roman" panose="02020603050405020304" pitchFamily="18" charset="0"/>
            </a:endParaRPr>
          </a:p>
        </p:txBody>
      </p:sp>
      <p:sp>
        <p:nvSpPr>
          <p:cNvPr id="52227" name="Rectangle 3" descr="水滴"/>
          <p:cNvSpPr>
            <a:spLocks noChangeArrowheads="1"/>
          </p:cNvSpPr>
          <p:nvPr/>
        </p:nvSpPr>
        <p:spPr bwMode="auto">
          <a:xfrm>
            <a:off x="852488" y="8128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227"/>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52226"/>
                                        </p:tgtEl>
                                        <p:attrNameLst>
                                          <p:attrName>style.visibility</p:attrName>
                                        </p:attrNameLst>
                                      </p:cBhvr>
                                      <p:to>
                                        <p:strVal val="visible"/>
                                      </p:to>
                                    </p:set>
                                    <p:animEffect transition="in" filter="checkerboard(across)">
                                      <p:cBhvr>
                                        <p:cTn id="10"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403350" y="1052513"/>
            <a:ext cx="936625" cy="519112"/>
          </a:xfrm>
          <a:prstGeom prst="rect">
            <a:avLst/>
          </a:prstGeom>
          <a:solidFill>
            <a:srgbClr val="CCECFF"/>
          </a:solid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作用</a:t>
            </a:r>
            <a:endParaRPr kumimoji="1" lang="zh-CN" altLang="en-US" sz="2800" b="1" dirty="0">
              <a:latin typeface="Times New Roman" panose="02020603050405020304" pitchFamily="18" charset="0"/>
            </a:endParaRPr>
          </a:p>
        </p:txBody>
      </p:sp>
      <p:sp>
        <p:nvSpPr>
          <p:cNvPr id="6147" name="Oval 3"/>
          <p:cNvSpPr>
            <a:spLocks noChangeArrowheads="1"/>
          </p:cNvSpPr>
          <p:nvPr/>
        </p:nvSpPr>
        <p:spPr bwMode="auto">
          <a:xfrm>
            <a:off x="688975" y="116681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6148" name="Text Box 4"/>
          <p:cNvSpPr txBox="1">
            <a:spLocks noChangeArrowheads="1"/>
          </p:cNvSpPr>
          <p:nvPr/>
        </p:nvSpPr>
        <p:spPr bwMode="auto">
          <a:xfrm>
            <a:off x="814388" y="2984500"/>
            <a:ext cx="7718425" cy="2830513"/>
          </a:xfrm>
          <a:prstGeom prst="rect">
            <a:avLst/>
          </a:prstGeom>
          <a:noFill/>
          <a:ln w="9525">
            <a:noFill/>
            <a:miter lim="800000"/>
          </a:ln>
        </p:spPr>
        <p:txBody>
          <a:bodyPr>
            <a:spAutoFit/>
          </a:bodyPr>
          <a:lstStyle/>
          <a:p>
            <a:pPr>
              <a:lnSpc>
                <a:spcPct val="150000"/>
              </a:lnSpc>
              <a:spcBef>
                <a:spcPct val="50000"/>
              </a:spcBef>
            </a:pPr>
            <a:r>
              <a:rPr kumimoji="1" lang="zh-CN" altLang="en-US" sz="2400" b="1" dirty="0">
                <a:latin typeface="Times New Roman" panose="02020603050405020304" pitchFamily="18" charset="0"/>
              </a:rPr>
              <a:t>　　锁存器、触发器有记忆功能，</a:t>
            </a:r>
            <a:r>
              <a:rPr kumimoji="1" lang="zh-CN" altLang="en-US" sz="2400" b="1" dirty="0">
                <a:solidFill>
                  <a:srgbClr val="00CC00"/>
                </a:solidFill>
                <a:latin typeface="Times New Roman" panose="02020603050405020304" pitchFamily="18" charset="0"/>
              </a:rPr>
              <a:t>由它构成的电路在某时刻的输出不仅取决于该时刻的输入，还与电路原来状态有关。</a:t>
            </a:r>
            <a:r>
              <a:rPr kumimoji="1" lang="zh-CN" altLang="en-US" sz="2400" b="1" dirty="0">
                <a:latin typeface="Times New Roman" panose="02020603050405020304" pitchFamily="18" charset="0"/>
              </a:rPr>
              <a:t>而门电路无记忆功能，由它构成的电路在某时刻的输出完全取决于该时刻的输入，与电路原来状态无关；</a:t>
            </a:r>
            <a:endParaRPr kumimoji="1" lang="zh-CN" altLang="en-US" sz="2400" b="1" dirty="0">
              <a:latin typeface="Times New Roman" panose="02020603050405020304" pitchFamily="18" charset="0"/>
            </a:endParaRPr>
          </a:p>
        </p:txBody>
      </p:sp>
      <p:sp>
        <p:nvSpPr>
          <p:cNvPr id="6149" name="Rectangle 5"/>
          <p:cNvSpPr>
            <a:spLocks noChangeArrowheads="1"/>
          </p:cNvSpPr>
          <p:nvPr/>
        </p:nvSpPr>
        <p:spPr bwMode="auto">
          <a:xfrm>
            <a:off x="1435100" y="2058988"/>
            <a:ext cx="6459538" cy="822325"/>
          </a:xfrm>
          <a:prstGeom prst="rect">
            <a:avLst/>
          </a:prstGeom>
          <a:no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锁存器、触发器和门电路</a:t>
            </a:r>
            <a:r>
              <a:rPr kumimoji="1" lang="zh-CN" altLang="en-US" sz="2400" b="1" dirty="0">
                <a:solidFill>
                  <a:srgbClr val="00CC00"/>
                </a:solidFill>
                <a:latin typeface="Times New Roman" panose="02020603050405020304" pitchFamily="18" charset="0"/>
              </a:rPr>
              <a:t>是构成数字电路的基本单元。</a:t>
            </a:r>
            <a:endParaRPr kumimoji="1" lang="zh-CN" altLang="en-US" sz="2400" b="1" dirty="0">
              <a:solidFill>
                <a:srgbClr val="00CC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7"/>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wipe(left)">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9"/>
                                        </p:tgtEl>
                                        <p:attrNameLst>
                                          <p:attrName>style.visibility</p:attrName>
                                        </p:attrNameLst>
                                      </p:cBhvr>
                                      <p:to>
                                        <p:strVal val="visible"/>
                                      </p:to>
                                    </p:set>
                                    <p:animEffect transition="in" filter="wipe(left)">
                                      <p:cBhvr>
                                        <p:cTn id="15" dur="500"/>
                                        <p:tgtEl>
                                          <p:spTgt spid="614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148"/>
                                        </p:tgtEl>
                                        <p:attrNameLst>
                                          <p:attrName>style.visibility</p:attrName>
                                        </p:attrNameLst>
                                      </p:cBhvr>
                                      <p:to>
                                        <p:strVal val="visible"/>
                                      </p:to>
                                    </p:set>
                                    <p:animEffect transition="in" filter="blinds(horizontal)">
                                      <p:cBhvr>
                                        <p:cTn id="20"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p:bldP spid="6147" grpId="0" animBg="1"/>
      <p:bldP spid="6148" grpId="0" autoUpdateAnimBg="0"/>
      <p:bldP spid="614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263650" y="692150"/>
            <a:ext cx="4541838" cy="427038"/>
          </a:xfrm>
          <a:prstGeom prst="rect">
            <a:avLst/>
          </a:prstGeom>
          <a:noFill/>
          <a:ln w="9525">
            <a:noFill/>
            <a:miter lim="800000"/>
          </a:ln>
        </p:spPr>
        <p:txBody>
          <a:bodyPr lIns="0" tIns="0" rIns="0" bIns="0">
            <a:spAutoFit/>
          </a:bodyPr>
          <a:lstStyle/>
          <a:p>
            <a:pPr>
              <a:spcBef>
                <a:spcPct val="50000"/>
              </a:spcBef>
            </a:pPr>
            <a:r>
              <a:rPr kumimoji="1" lang="zh-CN" altLang="en-US" sz="2800" b="1">
                <a:latin typeface="Times New Roman" panose="02020603050405020304" pitchFamily="18" charset="0"/>
              </a:rPr>
              <a:t>不同触发方式的工作特点 </a:t>
            </a:r>
            <a:endParaRPr kumimoji="1" lang="zh-CN" altLang="en-US" sz="2800" b="1">
              <a:latin typeface="Times New Roman" panose="02020603050405020304" pitchFamily="18" charset="0"/>
            </a:endParaRPr>
          </a:p>
        </p:txBody>
      </p:sp>
      <p:sp>
        <p:nvSpPr>
          <p:cNvPr id="55299" name="Text Box 3"/>
          <p:cNvSpPr txBox="1">
            <a:spLocks noChangeArrowheads="1"/>
          </p:cNvSpPr>
          <p:nvPr/>
        </p:nvSpPr>
        <p:spPr bwMode="auto">
          <a:xfrm>
            <a:off x="1187450" y="1484313"/>
            <a:ext cx="7262813" cy="1516062"/>
          </a:xfrm>
          <a:prstGeom prst="rect">
            <a:avLst/>
          </a:prstGeom>
          <a:noFill/>
          <a:ln w="9525">
            <a:noFill/>
            <a:miter lim="800000"/>
          </a:ln>
        </p:spPr>
        <p:txBody>
          <a:bodyPr>
            <a:spAutoFit/>
          </a:bodyPr>
          <a:lstStyle/>
          <a:p>
            <a:pPr fontAlgn="t">
              <a:lnSpc>
                <a:spcPct val="130000"/>
              </a:lnSpc>
            </a:pPr>
            <a:r>
              <a:rPr kumimoji="1" lang="zh-CN" altLang="en-US" sz="2400" b="1">
                <a:latin typeface="宋体" panose="02010600030101010101" pitchFamily="2" charset="-122"/>
              </a:rPr>
              <a:t>使能端正电平有效的锁存器状态在</a:t>
            </a:r>
            <a:r>
              <a:rPr kumimoji="1" lang="en-US" altLang="zh-CN" sz="2400" b="1">
                <a:latin typeface="宋体" panose="02010600030101010101" pitchFamily="2" charset="-122"/>
              </a:rPr>
              <a:t>CP (EN) = 1</a:t>
            </a:r>
            <a:r>
              <a:rPr kumimoji="1" lang="zh-CN" altLang="en-US" sz="2400" b="1">
                <a:latin typeface="宋体" panose="02010600030101010101" pitchFamily="2" charset="-122"/>
              </a:rPr>
              <a:t>期间翻转，在</a:t>
            </a:r>
            <a:r>
              <a:rPr kumimoji="1" lang="en-US" altLang="zh-CN" sz="2400" b="1">
                <a:latin typeface="宋体" panose="02010600030101010101" pitchFamily="2" charset="-122"/>
              </a:rPr>
              <a:t>CP = 0 </a:t>
            </a:r>
            <a:r>
              <a:rPr kumimoji="1" lang="zh-CN" altLang="en-US" sz="2400" b="1">
                <a:latin typeface="宋体" panose="02010600030101010101" pitchFamily="2" charset="-122"/>
              </a:rPr>
              <a:t>期间保持不变。锁存器的缺点是存在空翻现象，通常只能用于数据锁存。 </a:t>
            </a:r>
            <a:endParaRPr kumimoji="1" lang="zh-CN" altLang="en-US" sz="2400" b="1">
              <a:latin typeface="宋体" panose="02010600030101010101" pitchFamily="2" charset="-122"/>
            </a:endParaRPr>
          </a:p>
        </p:txBody>
      </p:sp>
      <p:sp>
        <p:nvSpPr>
          <p:cNvPr id="55300" name="AutoShape 4"/>
          <p:cNvSpPr>
            <a:spLocks noChangeArrowheads="1"/>
          </p:cNvSpPr>
          <p:nvPr/>
        </p:nvSpPr>
        <p:spPr bwMode="auto">
          <a:xfrm>
            <a:off x="755650" y="1698625"/>
            <a:ext cx="203200" cy="203200"/>
          </a:xfrm>
          <a:prstGeom prst="smileyFace">
            <a:avLst>
              <a:gd name="adj" fmla="val 4653"/>
            </a:avLst>
          </a:prstGeom>
          <a:solidFill>
            <a:srgbClr val="FFCCFF"/>
          </a:solidFill>
          <a:ln w="9525">
            <a:solidFill>
              <a:schemeClr val="tx1"/>
            </a:solidFill>
            <a:round/>
          </a:ln>
        </p:spPr>
        <p:txBody>
          <a:bodyPr anchor="ctr">
            <a:spAutoFit/>
          </a:bodyPr>
          <a:lstStyle/>
          <a:p>
            <a:endParaRPr lang="zh-CN" altLang="en-US"/>
          </a:p>
        </p:txBody>
      </p:sp>
      <p:sp>
        <p:nvSpPr>
          <p:cNvPr id="55301" name="Rectangle 5" descr="水滴"/>
          <p:cNvSpPr>
            <a:spLocks noChangeArrowheads="1"/>
          </p:cNvSpPr>
          <p:nvPr/>
        </p:nvSpPr>
        <p:spPr bwMode="auto">
          <a:xfrm>
            <a:off x="742950" y="83185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55304" name="Text Box 8"/>
          <p:cNvSpPr txBox="1">
            <a:spLocks noChangeArrowheads="1"/>
          </p:cNvSpPr>
          <p:nvPr/>
        </p:nvSpPr>
        <p:spPr bwMode="auto">
          <a:xfrm>
            <a:off x="1187450" y="4724400"/>
            <a:ext cx="7112000" cy="1516063"/>
          </a:xfrm>
          <a:prstGeom prst="rect">
            <a:avLst/>
          </a:prstGeom>
          <a:solidFill>
            <a:srgbClr val="FFCCCC">
              <a:alpha val="50195"/>
            </a:srgbClr>
          </a:solidFill>
          <a:ln w="9525">
            <a:noFill/>
            <a:miter lim="800000"/>
          </a:ln>
        </p:spPr>
        <p:txBody>
          <a:bodyPr>
            <a:spAutoFit/>
          </a:bodyPr>
          <a:lstStyle/>
          <a:p>
            <a:pPr algn="just" fontAlgn="t">
              <a:lnSpc>
                <a:spcPct val="130000"/>
              </a:lnSpc>
            </a:pPr>
            <a:r>
              <a:rPr kumimoji="1" lang="zh-CN" altLang="en-US" sz="2400" b="1">
                <a:solidFill>
                  <a:srgbClr val="FF3300"/>
                </a:solidFill>
                <a:latin typeface="宋体" panose="02010600030101010101" pitchFamily="2" charset="-122"/>
              </a:rPr>
              <a:t>分析触发器时应弄清楚触发器的功能、触发方式和触发沿</a:t>
            </a:r>
            <a:r>
              <a:rPr kumimoji="1" lang="en-US" altLang="zh-CN" sz="2400" b="1">
                <a:solidFill>
                  <a:srgbClr val="FF3300"/>
                </a:solidFill>
                <a:latin typeface="宋体" panose="02010600030101010101" pitchFamily="2" charset="-122"/>
              </a:rPr>
              <a:t>(</a:t>
            </a:r>
            <a:r>
              <a:rPr kumimoji="1" lang="zh-CN" altLang="en-US" sz="2400" b="1">
                <a:solidFill>
                  <a:srgbClr val="FF3300"/>
                </a:solidFill>
                <a:latin typeface="宋体" panose="02010600030101010101" pitchFamily="2" charset="-122"/>
              </a:rPr>
              <a:t>或触发电平</a:t>
            </a:r>
            <a:r>
              <a:rPr kumimoji="1" lang="en-US" altLang="zh-CN" sz="2400" b="1">
                <a:solidFill>
                  <a:srgbClr val="FF3300"/>
                </a:solidFill>
                <a:latin typeface="宋体" panose="02010600030101010101" pitchFamily="2" charset="-122"/>
              </a:rPr>
              <a:t>)</a:t>
            </a:r>
            <a:r>
              <a:rPr kumimoji="1" lang="zh-CN" altLang="en-US" sz="2400" b="1">
                <a:solidFill>
                  <a:srgbClr val="FF3300"/>
                </a:solidFill>
                <a:latin typeface="宋体" panose="02010600030101010101" pitchFamily="2" charset="-122"/>
              </a:rPr>
              <a:t>，并弄清楚异步输入端是否加上了有效电平。 </a:t>
            </a:r>
            <a:endParaRPr kumimoji="1" lang="zh-CN" altLang="en-US" sz="2400" b="1">
              <a:solidFill>
                <a:srgbClr val="FF3300"/>
              </a:solidFill>
              <a:latin typeface="宋体" panose="02010600030101010101" pitchFamily="2" charset="-122"/>
            </a:endParaRPr>
          </a:p>
        </p:txBody>
      </p:sp>
      <p:sp>
        <p:nvSpPr>
          <p:cNvPr id="55305" name="Rectangle 9" descr="水滴"/>
          <p:cNvSpPr>
            <a:spLocks noChangeArrowheads="1"/>
          </p:cNvSpPr>
          <p:nvPr/>
        </p:nvSpPr>
        <p:spPr bwMode="auto">
          <a:xfrm>
            <a:off x="742950" y="4924425"/>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55306" name="Text Box 10"/>
          <p:cNvSpPr txBox="1">
            <a:spLocks noChangeArrowheads="1"/>
          </p:cNvSpPr>
          <p:nvPr/>
        </p:nvSpPr>
        <p:spPr bwMode="auto">
          <a:xfrm>
            <a:off x="1200150" y="3068638"/>
            <a:ext cx="7620000" cy="1516062"/>
          </a:xfrm>
          <a:prstGeom prst="rect">
            <a:avLst/>
          </a:prstGeom>
          <a:noFill/>
          <a:ln w="9525">
            <a:noFill/>
            <a:miter lim="800000"/>
          </a:ln>
        </p:spPr>
        <p:txBody>
          <a:bodyPr>
            <a:spAutoFit/>
          </a:bodyPr>
          <a:lstStyle/>
          <a:p>
            <a:pPr fontAlgn="t">
              <a:lnSpc>
                <a:spcPct val="130000"/>
              </a:lnSpc>
            </a:pPr>
            <a:r>
              <a:rPr kumimoji="1" lang="zh-CN" altLang="en-US" sz="2400" b="1">
                <a:latin typeface="宋体" panose="02010600030101010101" pitchFamily="2" charset="-122"/>
              </a:rPr>
              <a:t>边沿触发器只能</a:t>
            </a:r>
            <a:r>
              <a:rPr kumimoji="1" lang="zh-CN" altLang="en-US" sz="2400" b="1">
                <a:latin typeface="Times New Roman" panose="02020603050405020304" pitchFamily="18" charset="0"/>
              </a:rPr>
              <a:t>在 </a:t>
            </a:r>
            <a:r>
              <a:rPr kumimoji="1" lang="en-US" altLang="zh-CN" sz="2400" b="1" i="1">
                <a:latin typeface="Times New Roman" panose="02020603050405020304" pitchFamily="18" charset="0"/>
              </a:rPr>
              <a:t>CP </a:t>
            </a:r>
            <a:r>
              <a:rPr kumimoji="1" lang="zh-CN" altLang="en-US" sz="2400" b="1">
                <a:latin typeface="Times New Roman" panose="02020603050405020304" pitchFamily="18" charset="0"/>
              </a:rPr>
              <a:t>上升</a:t>
            </a:r>
            <a:r>
              <a:rPr kumimoji="1" lang="zh-CN" altLang="en-US" sz="2400" b="1">
                <a:latin typeface="宋体" panose="02010600030101010101" pitchFamily="2" charset="-122"/>
              </a:rPr>
              <a:t>沿</a:t>
            </a:r>
            <a:r>
              <a:rPr kumimoji="1" lang="en-US" altLang="zh-CN" sz="2400" b="1">
                <a:latin typeface="宋体" panose="02010600030101010101" pitchFamily="2" charset="-122"/>
              </a:rPr>
              <a:t>(</a:t>
            </a:r>
            <a:r>
              <a:rPr kumimoji="1" lang="zh-CN" altLang="en-US" sz="2400" b="1">
                <a:latin typeface="宋体" panose="02010600030101010101" pitchFamily="2" charset="-122"/>
              </a:rPr>
              <a:t>或下降沿</a:t>
            </a:r>
            <a:r>
              <a:rPr kumimoji="1" lang="en-US" altLang="zh-CN" sz="2400" b="1">
                <a:latin typeface="宋体" panose="02010600030101010101" pitchFamily="2" charset="-122"/>
              </a:rPr>
              <a:t>)</a:t>
            </a:r>
            <a:r>
              <a:rPr kumimoji="1" lang="zh-CN" altLang="en-US" sz="2400" b="1">
                <a:latin typeface="宋体" panose="02010600030101010101" pitchFamily="2" charset="-122"/>
              </a:rPr>
              <a:t>时刻接收输</a:t>
            </a:r>
            <a:endParaRPr kumimoji="1" lang="zh-CN" altLang="en-US" sz="2400" b="1">
              <a:latin typeface="宋体" panose="02010600030101010101" pitchFamily="2" charset="-122"/>
            </a:endParaRPr>
          </a:p>
          <a:p>
            <a:pPr algn="just" fontAlgn="t">
              <a:lnSpc>
                <a:spcPct val="130000"/>
              </a:lnSpc>
            </a:pPr>
            <a:r>
              <a:rPr kumimoji="1" lang="zh-CN" altLang="en-US" sz="2400" b="1">
                <a:latin typeface="宋体" panose="02010600030101010101" pitchFamily="2" charset="-122"/>
              </a:rPr>
              <a:t>入信号，其状态</a:t>
            </a:r>
            <a:r>
              <a:rPr kumimoji="1" lang="zh-CN" altLang="en-US" sz="2400" b="1">
                <a:latin typeface="Times New Roman" panose="02020603050405020304" pitchFamily="18" charset="0"/>
              </a:rPr>
              <a:t>只能在 </a:t>
            </a:r>
            <a:r>
              <a:rPr kumimoji="1" lang="en-US" altLang="zh-CN" sz="2400" b="1" i="1">
                <a:latin typeface="Times New Roman" panose="02020603050405020304" pitchFamily="18" charset="0"/>
              </a:rPr>
              <a:t>CP </a:t>
            </a:r>
            <a:r>
              <a:rPr kumimoji="1" lang="zh-CN" altLang="en-US" sz="2400" b="1">
                <a:latin typeface="Times New Roman" panose="02020603050405020304" pitchFamily="18" charset="0"/>
              </a:rPr>
              <a:t>上升</a:t>
            </a:r>
            <a:r>
              <a:rPr kumimoji="1" lang="zh-CN" altLang="en-US" sz="2400" b="1">
                <a:latin typeface="宋体" panose="02010600030101010101" pitchFamily="2" charset="-122"/>
              </a:rPr>
              <a:t>沿</a:t>
            </a:r>
            <a:r>
              <a:rPr kumimoji="1" lang="en-US" altLang="zh-CN" sz="2400" b="1">
                <a:latin typeface="宋体" panose="02010600030101010101" pitchFamily="2" charset="-122"/>
              </a:rPr>
              <a:t>(</a:t>
            </a:r>
            <a:r>
              <a:rPr kumimoji="1" lang="zh-CN" altLang="en-US" sz="2400" b="1">
                <a:latin typeface="宋体" panose="02010600030101010101" pitchFamily="2" charset="-122"/>
              </a:rPr>
              <a:t>或下降沿</a:t>
            </a:r>
            <a:r>
              <a:rPr kumimoji="1" lang="en-US" altLang="zh-CN" sz="2400" b="1">
                <a:latin typeface="宋体" panose="02010600030101010101" pitchFamily="2" charset="-122"/>
              </a:rPr>
              <a:t>)</a:t>
            </a:r>
            <a:r>
              <a:rPr kumimoji="1" lang="zh-CN" altLang="en-US" sz="2400" b="1">
                <a:latin typeface="宋体" panose="02010600030101010101" pitchFamily="2" charset="-122"/>
              </a:rPr>
              <a:t>时刻发</a:t>
            </a:r>
            <a:endParaRPr kumimoji="1" lang="zh-CN" altLang="en-US" sz="2400" b="1">
              <a:latin typeface="宋体" panose="02010600030101010101" pitchFamily="2" charset="-122"/>
            </a:endParaRPr>
          </a:p>
          <a:p>
            <a:pPr algn="just" fontAlgn="t">
              <a:lnSpc>
                <a:spcPct val="130000"/>
              </a:lnSpc>
            </a:pPr>
            <a:r>
              <a:rPr kumimoji="1" lang="zh-CN" altLang="en-US" sz="2400" b="1">
                <a:latin typeface="宋体" panose="02010600030101010101" pitchFamily="2" charset="-122"/>
              </a:rPr>
              <a:t>生翻转。它应用范围广、可靠性高、抗干扰能力强。 </a:t>
            </a:r>
            <a:endParaRPr kumimoji="1" lang="zh-CN" altLang="en-US" sz="2400" b="1">
              <a:latin typeface="宋体" panose="02010600030101010101" pitchFamily="2" charset="-122"/>
            </a:endParaRPr>
          </a:p>
        </p:txBody>
      </p:sp>
      <p:sp>
        <p:nvSpPr>
          <p:cNvPr id="55307" name="AutoShape 11"/>
          <p:cNvSpPr>
            <a:spLocks noChangeArrowheads="1"/>
          </p:cNvSpPr>
          <p:nvPr/>
        </p:nvSpPr>
        <p:spPr bwMode="auto">
          <a:xfrm>
            <a:off x="792163" y="3314700"/>
            <a:ext cx="203200" cy="203200"/>
          </a:xfrm>
          <a:prstGeom prst="smileyFace">
            <a:avLst>
              <a:gd name="adj" fmla="val 4653"/>
            </a:avLst>
          </a:prstGeom>
          <a:solidFill>
            <a:srgbClr val="FFCCFF"/>
          </a:solidFill>
          <a:ln w="9525">
            <a:solidFill>
              <a:schemeClr val="tx1"/>
            </a:solidFill>
            <a:rou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301"/>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55298"/>
                                        </p:tgtEl>
                                        <p:attrNameLst>
                                          <p:attrName>style.visibility</p:attrName>
                                        </p:attrNameLst>
                                      </p:cBhvr>
                                      <p:to>
                                        <p:strVal val="visible"/>
                                      </p:to>
                                    </p:set>
                                    <p:animEffect transition="in" filter="checkerboard(across)">
                                      <p:cBhvr>
                                        <p:cTn id="10" dur="500"/>
                                        <p:tgtEl>
                                          <p:spTgt spid="5529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5300"/>
                                        </p:tgtEl>
                                        <p:attrNameLst>
                                          <p:attrName>style.visibility</p:attrName>
                                        </p:attrNameLst>
                                      </p:cBhvr>
                                      <p:to>
                                        <p:strVal val="visible"/>
                                      </p:to>
                                    </p:set>
                                    <p:anim calcmode="lin" valueType="num">
                                      <p:cBhvr additive="base">
                                        <p:cTn id="15" dur="500" fill="hold"/>
                                        <p:tgtEl>
                                          <p:spTgt spid="55300"/>
                                        </p:tgtEl>
                                        <p:attrNameLst>
                                          <p:attrName>ppt_x</p:attrName>
                                        </p:attrNameLst>
                                      </p:cBhvr>
                                      <p:tavLst>
                                        <p:tav tm="0">
                                          <p:val>
                                            <p:strVal val="0-#ppt_w/2"/>
                                          </p:val>
                                        </p:tav>
                                        <p:tav tm="100000">
                                          <p:val>
                                            <p:strVal val="#ppt_x"/>
                                          </p:val>
                                        </p:tav>
                                      </p:tavLst>
                                    </p:anim>
                                    <p:anim calcmode="lin" valueType="num">
                                      <p:cBhvr additive="base">
                                        <p:cTn id="16" dur="500" fill="hold"/>
                                        <p:tgtEl>
                                          <p:spTgt spid="55300"/>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55299"/>
                                        </p:tgtEl>
                                        <p:attrNameLst>
                                          <p:attrName>style.visibility</p:attrName>
                                        </p:attrNameLst>
                                      </p:cBhvr>
                                      <p:to>
                                        <p:strVal val="visible"/>
                                      </p:to>
                                    </p:set>
                                    <p:animEffect transition="in" filter="checkerboard(across)">
                                      <p:cBhvr>
                                        <p:cTn id="20" dur="500"/>
                                        <p:tgtEl>
                                          <p:spTgt spid="55299"/>
                                        </p:tgtEl>
                                      </p:cBhvr>
                                    </p:animEffect>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55307"/>
                                        </p:tgtEl>
                                        <p:attrNameLst>
                                          <p:attrName>style.visibility</p:attrName>
                                        </p:attrNameLst>
                                      </p:cBhvr>
                                      <p:to>
                                        <p:strVal val="visible"/>
                                      </p:to>
                                    </p:set>
                                    <p:anim calcmode="lin" valueType="num">
                                      <p:cBhvr additive="base">
                                        <p:cTn id="24" dur="500" fill="hold"/>
                                        <p:tgtEl>
                                          <p:spTgt spid="55307"/>
                                        </p:tgtEl>
                                        <p:attrNameLst>
                                          <p:attrName>ppt_x</p:attrName>
                                        </p:attrNameLst>
                                      </p:cBhvr>
                                      <p:tavLst>
                                        <p:tav tm="0">
                                          <p:val>
                                            <p:strVal val="0-#ppt_w/2"/>
                                          </p:val>
                                        </p:tav>
                                        <p:tav tm="100000">
                                          <p:val>
                                            <p:strVal val="#ppt_x"/>
                                          </p:val>
                                        </p:tav>
                                      </p:tavLst>
                                    </p:anim>
                                    <p:anim calcmode="lin" valueType="num">
                                      <p:cBhvr additive="base">
                                        <p:cTn id="25" dur="500" fill="hold"/>
                                        <p:tgtEl>
                                          <p:spTgt spid="55307"/>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5" presetClass="entr" presetSubtype="10" fill="hold" grpId="0" nodeType="afterEffect">
                                  <p:stCondLst>
                                    <p:cond delay="0"/>
                                  </p:stCondLst>
                                  <p:childTnLst>
                                    <p:set>
                                      <p:cBhvr>
                                        <p:cTn id="28" dur="1" fill="hold">
                                          <p:stCondLst>
                                            <p:cond delay="0"/>
                                          </p:stCondLst>
                                        </p:cTn>
                                        <p:tgtEl>
                                          <p:spTgt spid="55306"/>
                                        </p:tgtEl>
                                        <p:attrNameLst>
                                          <p:attrName>style.visibility</p:attrName>
                                        </p:attrNameLst>
                                      </p:cBhvr>
                                      <p:to>
                                        <p:strVal val="visible"/>
                                      </p:to>
                                    </p:set>
                                    <p:animEffect transition="in" filter="checkerboard(across)">
                                      <p:cBhvr>
                                        <p:cTn id="29" dur="500"/>
                                        <p:tgtEl>
                                          <p:spTgt spid="5530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5305"/>
                                        </p:tgtEl>
                                        <p:attrNameLst>
                                          <p:attrName>style.visibility</p:attrName>
                                        </p:attrNameLst>
                                      </p:cBhvr>
                                      <p:to>
                                        <p:strVal val="visible"/>
                                      </p:to>
                                    </p:set>
                                  </p:childTnLst>
                                </p:cTn>
                              </p:par>
                            </p:childTnLst>
                          </p:cTn>
                        </p:par>
                        <p:par>
                          <p:cTn id="34" fill="hold">
                            <p:stCondLst>
                              <p:cond delay="500"/>
                            </p:stCondLst>
                            <p:childTnLst>
                              <p:par>
                                <p:cTn id="35" presetID="5" presetClass="entr" presetSubtype="10" fill="hold" grpId="0" nodeType="afterEffect">
                                  <p:stCondLst>
                                    <p:cond delay="0"/>
                                  </p:stCondLst>
                                  <p:childTnLst>
                                    <p:set>
                                      <p:cBhvr>
                                        <p:cTn id="36" dur="1" fill="hold">
                                          <p:stCondLst>
                                            <p:cond delay="0"/>
                                          </p:stCondLst>
                                        </p:cTn>
                                        <p:tgtEl>
                                          <p:spTgt spid="55304"/>
                                        </p:tgtEl>
                                        <p:attrNameLst>
                                          <p:attrName>style.visibility</p:attrName>
                                        </p:attrNameLst>
                                      </p:cBhvr>
                                      <p:to>
                                        <p:strVal val="visible"/>
                                      </p:to>
                                    </p:set>
                                    <p:animEffect transition="in" filter="checkerboard(across)">
                                      <p:cBhvr>
                                        <p:cTn id="37"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nimBg="1"/>
      <p:bldP spid="55301" grpId="0" animBg="1"/>
      <p:bldP spid="55304" grpId="0" animBg="1" autoUpdateAnimBg="0"/>
      <p:bldP spid="55305" grpId="0" animBg="1"/>
      <p:bldP spid="55306" grpId="0" autoUpdateAnimBg="0"/>
      <p:bldP spid="5530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1320800" y="4683125"/>
            <a:ext cx="5235575" cy="519113"/>
          </a:xfrm>
          <a:prstGeom prst="rect">
            <a:avLst/>
          </a:prstGeom>
          <a:noFill/>
          <a:ln w="9525">
            <a:noFill/>
            <a:miter lim="800000"/>
          </a:ln>
        </p:spPr>
        <p:txBody>
          <a:bodyPr>
            <a:spAutoFit/>
          </a:bodyPr>
          <a:lstStyle/>
          <a:p>
            <a:pPr algn="just" eaLnBrk="0" hangingPunct="0">
              <a:spcBef>
                <a:spcPct val="50000"/>
              </a:spcBef>
            </a:pPr>
            <a:r>
              <a:rPr kumimoji="1" lang="zh-CN" altLang="en-US" sz="2800" b="1" dirty="0">
                <a:latin typeface="Times New Roman" panose="02020603050405020304" pitchFamily="18" charset="0"/>
              </a:rPr>
              <a:t>了解集成移位寄存器的应用。</a:t>
            </a:r>
            <a:endParaRPr kumimoji="1" lang="zh-CN" altLang="en-US" sz="2800" b="1" dirty="0">
              <a:latin typeface="Times New Roman" panose="02020603050405020304" pitchFamily="18" charset="0"/>
            </a:endParaRPr>
          </a:p>
        </p:txBody>
      </p:sp>
      <p:sp>
        <p:nvSpPr>
          <p:cNvPr id="232451" name="Text Box 3"/>
          <p:cNvSpPr txBox="1">
            <a:spLocks noChangeArrowheads="1"/>
          </p:cNvSpPr>
          <p:nvPr/>
        </p:nvSpPr>
        <p:spPr bwMode="auto">
          <a:xfrm>
            <a:off x="1308100" y="2336800"/>
            <a:ext cx="3646488" cy="641350"/>
          </a:xfrm>
          <a:prstGeom prst="rect">
            <a:avLst/>
          </a:prstGeom>
          <a:noFill/>
          <a:ln w="9525">
            <a:noFill/>
            <a:miter lim="800000"/>
          </a:ln>
        </p:spPr>
        <p:txBody>
          <a:bodyPr>
            <a:spAutoFit/>
          </a:bodyPr>
          <a:lstStyle/>
          <a:p>
            <a:pPr>
              <a:spcBef>
                <a:spcPct val="50000"/>
              </a:spcBef>
            </a:pPr>
            <a:r>
              <a:rPr kumimoji="1" lang="zh-CN" altLang="en-US" sz="3600" b="1">
                <a:solidFill>
                  <a:srgbClr val="FF0000"/>
                </a:solidFill>
                <a:latin typeface="楷体_GB2312" pitchFamily="49" charset="-122"/>
                <a:ea typeface="楷体_GB2312" pitchFamily="49" charset="-122"/>
              </a:rPr>
              <a:t>主要要求：</a:t>
            </a:r>
            <a:endParaRPr kumimoji="1" lang="zh-CN" altLang="en-US" sz="2400">
              <a:solidFill>
                <a:schemeClr val="accent2"/>
              </a:solidFill>
              <a:latin typeface="Times New Roman" panose="02020603050405020304" pitchFamily="18" charset="0"/>
            </a:endParaRPr>
          </a:p>
        </p:txBody>
      </p:sp>
      <p:sp>
        <p:nvSpPr>
          <p:cNvPr id="232452" name="Rectangle 4" descr="水滴"/>
          <p:cNvSpPr>
            <a:spLocks noChangeArrowheads="1"/>
          </p:cNvSpPr>
          <p:nvPr/>
        </p:nvSpPr>
        <p:spPr bwMode="auto">
          <a:xfrm>
            <a:off x="914400" y="37211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232453" name="Rectangle 5" descr="水滴"/>
          <p:cNvSpPr>
            <a:spLocks noChangeArrowheads="1"/>
          </p:cNvSpPr>
          <p:nvPr/>
        </p:nvSpPr>
        <p:spPr bwMode="auto">
          <a:xfrm>
            <a:off x="914400" y="4864100"/>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232454" name="Text Box 6"/>
          <p:cNvSpPr txBox="1">
            <a:spLocks noChangeArrowheads="1"/>
          </p:cNvSpPr>
          <p:nvPr/>
        </p:nvSpPr>
        <p:spPr bwMode="auto">
          <a:xfrm>
            <a:off x="1326267" y="3535362"/>
            <a:ext cx="7632700" cy="519113"/>
          </a:xfrm>
          <a:prstGeom prst="rect">
            <a:avLst/>
          </a:prstGeom>
          <a:noFill/>
          <a:ln w="9525">
            <a:noFill/>
            <a:miter lim="800000"/>
          </a:ln>
        </p:spPr>
        <p:txBody>
          <a:bodyPr>
            <a:spAutoFit/>
          </a:bodyPr>
          <a:lstStyle/>
          <a:p>
            <a:pPr fontAlgn="t">
              <a:spcBef>
                <a:spcPct val="50000"/>
              </a:spcBef>
            </a:pPr>
            <a:r>
              <a:rPr kumimoji="1" lang="zh-CN" altLang="en-US" sz="2800" b="1" dirty="0">
                <a:latin typeface="Times New Roman" panose="02020603050405020304" pitchFamily="18" charset="0"/>
              </a:rPr>
              <a:t>理解寄存器和移位寄存器的作用和工作原理。</a:t>
            </a:r>
            <a:endParaRPr kumimoji="1" lang="zh-CN" altLang="en-US" sz="2800" b="1" dirty="0">
              <a:latin typeface="宋体" panose="02010600030101010101" pitchFamily="2" charset="-122"/>
            </a:endParaRPr>
          </a:p>
        </p:txBody>
      </p:sp>
      <p:sp>
        <p:nvSpPr>
          <p:cNvPr id="232455" name="Rectangle 7"/>
          <p:cNvSpPr>
            <a:spLocks noGrp="1" noChangeArrowheads="1"/>
          </p:cNvSpPr>
          <p:nvPr>
            <p:ph type="title" idx="4294967295"/>
          </p:nvPr>
        </p:nvSpPr>
        <p:spPr>
          <a:xfrm>
            <a:off x="1665288" y="1081088"/>
            <a:ext cx="6240462" cy="698500"/>
          </a:xfrm>
        </p:spPr>
        <p:txBody>
          <a:bodyPr/>
          <a:lstStyle/>
          <a:p>
            <a:pPr eaLnBrk="1" hangingPunct="1"/>
            <a:r>
              <a:rPr lang="en-US" altLang="zh-CN" sz="4000" b="1">
                <a:solidFill>
                  <a:srgbClr val="0033CC"/>
                </a:solidFill>
                <a:ea typeface="黑体" panose="02010609060101010101" pitchFamily="49" charset="-122"/>
              </a:rPr>
              <a:t>3.3</a:t>
            </a:r>
            <a:r>
              <a:rPr lang="en-US" altLang="zh-CN" sz="4000" b="1">
                <a:solidFill>
                  <a:srgbClr val="0033CC"/>
                </a:solidFill>
                <a:latin typeface="黑体" panose="02010609060101010101" pitchFamily="49" charset="-122"/>
                <a:ea typeface="黑体" panose="02010609060101010101" pitchFamily="49" charset="-122"/>
              </a:rPr>
              <a:t>  </a:t>
            </a:r>
            <a:r>
              <a:rPr lang="zh-CN" altLang="en-US" sz="4000" b="1">
                <a:solidFill>
                  <a:srgbClr val="0033CC"/>
                </a:solidFill>
                <a:ea typeface="黑体" panose="02010609060101010101" pitchFamily="49" charset="-122"/>
              </a:rPr>
              <a:t>寄存器和移位寄存器 </a:t>
            </a:r>
            <a:endParaRPr lang="zh-CN" altLang="en-US" sz="4000" b="1">
              <a:solidFill>
                <a:srgbClr val="0033CC"/>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2455"/>
                                        </p:tgtEl>
                                        <p:attrNameLst>
                                          <p:attrName>style.visibility</p:attrName>
                                        </p:attrNameLst>
                                      </p:cBhvr>
                                      <p:to>
                                        <p:strVal val="visible"/>
                                      </p:to>
                                    </p:set>
                                    <p:animEffect transition="in" filter="dissolve">
                                      <p:cBhvr>
                                        <p:cTn id="7" dur="500"/>
                                        <p:tgtEl>
                                          <p:spTgt spid="23245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2451"/>
                                        </p:tgtEl>
                                        <p:attrNameLst>
                                          <p:attrName>style.visibility</p:attrName>
                                        </p:attrNameLst>
                                      </p:cBhvr>
                                      <p:to>
                                        <p:strVal val="visible"/>
                                      </p:to>
                                    </p:set>
                                    <p:animEffect transition="in" filter="wipe(left)">
                                      <p:cBhvr>
                                        <p:cTn id="11" dur="500"/>
                                        <p:tgtEl>
                                          <p:spTgt spid="23245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32452"/>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32454"/>
                                        </p:tgtEl>
                                        <p:attrNameLst>
                                          <p:attrName>style.visibility</p:attrName>
                                        </p:attrNameLst>
                                      </p:cBhvr>
                                      <p:to>
                                        <p:strVal val="visible"/>
                                      </p:to>
                                    </p:set>
                                    <p:animEffect transition="in" filter="wipe(left)">
                                      <p:cBhvr>
                                        <p:cTn id="18" dur="500"/>
                                        <p:tgtEl>
                                          <p:spTgt spid="232454"/>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232453"/>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32450">
                                            <p:txEl>
                                              <p:pRg st="0" end="0"/>
                                            </p:txEl>
                                          </p:spTgt>
                                        </p:tgtEl>
                                        <p:attrNameLst>
                                          <p:attrName>style.visibility</p:attrName>
                                        </p:attrNameLst>
                                      </p:cBhvr>
                                      <p:to>
                                        <p:strVal val="visible"/>
                                      </p:to>
                                    </p:set>
                                    <p:animEffect transition="in" filter="wipe(left)">
                                      <p:cBhvr>
                                        <p:cTn id="25" dur="500"/>
                                        <p:tgtEl>
                                          <p:spTgt spid="2324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dvAuto="0" autoUpdateAnimBg="0" build="p"/>
      <p:bldP spid="232451" grpId="0" autoUpdateAnimBg="0"/>
      <p:bldP spid="232452" grpId="0" animBg="1"/>
      <p:bldP spid="232453" grpId="0" animBg="1"/>
      <p:bldP spid="232454" grpId="0" autoUpdateAnimBg="0"/>
      <p:bldP spid="23245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AutoShape 2"/>
          <p:cNvSpPr>
            <a:spLocks noChangeArrowheads="1"/>
          </p:cNvSpPr>
          <p:nvPr/>
        </p:nvSpPr>
        <p:spPr bwMode="auto">
          <a:xfrm>
            <a:off x="2225675" y="6175375"/>
            <a:ext cx="2930525" cy="447675"/>
          </a:xfrm>
          <a:prstGeom prst="wedgeRectCallout">
            <a:avLst>
              <a:gd name="adj1" fmla="val -5361"/>
              <a:gd name="adj2" fmla="val -96097"/>
            </a:avLst>
          </a:prstGeom>
          <a:solidFill>
            <a:srgbClr val="CCCCFF"/>
          </a:solidFill>
          <a:ln w="9525">
            <a:solidFill>
              <a:srgbClr val="CC66FF"/>
            </a:solidFill>
            <a:miter lim="800000"/>
          </a:ln>
        </p:spPr>
        <p:txBody>
          <a:bodyPr lIns="0" tIns="36000" rIns="0" bIns="36000">
            <a:spAutoFit/>
          </a:bodyPr>
          <a:lstStyle/>
          <a:p>
            <a:pPr>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下面请看置数演示</a:t>
            </a:r>
            <a:endParaRPr kumimoji="1" lang="zh-CN" altLang="en-US" sz="2400" b="1">
              <a:latin typeface="Times New Roman" panose="02020603050405020304" pitchFamily="18" charset="0"/>
            </a:endParaRPr>
          </a:p>
        </p:txBody>
      </p:sp>
      <p:sp>
        <p:nvSpPr>
          <p:cNvPr id="233475" name="Rectangle 3"/>
          <p:cNvSpPr>
            <a:spLocks noGrp="1" noChangeArrowheads="1"/>
          </p:cNvSpPr>
          <p:nvPr>
            <p:ph type="title" idx="4294967295"/>
          </p:nvPr>
        </p:nvSpPr>
        <p:spPr>
          <a:xfrm>
            <a:off x="355600" y="609600"/>
            <a:ext cx="2808288" cy="579438"/>
          </a:xfrm>
        </p:spPr>
        <p:txBody>
          <a:bodyPr/>
          <a:lstStyle/>
          <a:p>
            <a:pPr algn="l" eaLnBrk="1" hangingPunct="1"/>
            <a:r>
              <a:rPr lang="zh-CN" altLang="en-US" sz="3600" b="1" dirty="0">
                <a:solidFill>
                  <a:srgbClr val="FF3300"/>
                </a:solidFill>
                <a:ea typeface="楷体_GB2312" pitchFamily="49" charset="-122"/>
              </a:rPr>
              <a:t>一、寄存器</a:t>
            </a:r>
            <a:endParaRPr lang="zh-CN" altLang="en-US" sz="3600" b="1" dirty="0">
              <a:solidFill>
                <a:srgbClr val="FF3300"/>
              </a:solidFill>
              <a:ea typeface="楷体_GB2312" pitchFamily="49" charset="-122"/>
            </a:endParaRPr>
          </a:p>
        </p:txBody>
      </p:sp>
      <p:sp>
        <p:nvSpPr>
          <p:cNvPr id="233476" name="AutoShape 4"/>
          <p:cNvSpPr>
            <a:spLocks noChangeArrowheads="1"/>
          </p:cNvSpPr>
          <p:nvPr/>
        </p:nvSpPr>
        <p:spPr bwMode="auto">
          <a:xfrm>
            <a:off x="3203575" y="765175"/>
            <a:ext cx="4683125" cy="365125"/>
          </a:xfrm>
          <a:prstGeom prst="wedgeRectCallout">
            <a:avLst>
              <a:gd name="adj1" fmla="val -59051"/>
              <a:gd name="adj2" fmla="val -1741"/>
            </a:avLst>
          </a:prstGeom>
          <a:solidFill>
            <a:schemeClr val="tx2">
              <a:alpha val="50195"/>
            </a:schemeClr>
          </a:solidFill>
          <a:ln w="9525">
            <a:solidFill>
              <a:schemeClr val="tx1"/>
            </a:solidFill>
            <a:miter lim="800000"/>
          </a:ln>
        </p:spPr>
        <p:txBody>
          <a:bodyPr lIns="0" tIns="0" rIns="0" bIns="0"/>
          <a:lstStyle/>
          <a:p>
            <a:pPr algn="ctr"/>
            <a:r>
              <a:rPr kumimoji="1" lang="en-US" altLang="zh-CN" sz="2400" b="1">
                <a:solidFill>
                  <a:schemeClr val="bg1"/>
                </a:solidFill>
                <a:latin typeface="Times New Roman" panose="02020603050405020304" pitchFamily="18" charset="0"/>
              </a:rPr>
              <a:t>Register</a:t>
            </a:r>
            <a:r>
              <a:rPr kumimoji="1" lang="zh-CN" altLang="en-US" sz="2400" b="1">
                <a:solidFill>
                  <a:schemeClr val="bg1"/>
                </a:solidFill>
                <a:latin typeface="Times New Roman" panose="02020603050405020304" pitchFamily="18" charset="0"/>
              </a:rPr>
              <a:t>，用于存放二进制数码。</a:t>
            </a:r>
            <a:endParaRPr kumimoji="1" lang="zh-CN" altLang="en-US" sz="2400" b="1">
              <a:solidFill>
                <a:schemeClr val="bg1"/>
              </a:solidFill>
              <a:latin typeface="Times New Roman" panose="02020603050405020304" pitchFamily="18" charset="0"/>
            </a:endParaRPr>
          </a:p>
        </p:txBody>
      </p:sp>
      <p:grpSp>
        <p:nvGrpSpPr>
          <p:cNvPr id="2" name="Group 5"/>
          <p:cNvGrpSpPr/>
          <p:nvPr/>
        </p:nvGrpSpPr>
        <p:grpSpPr bwMode="auto">
          <a:xfrm>
            <a:off x="469900" y="1509713"/>
            <a:ext cx="7480300" cy="2859087"/>
            <a:chOff x="296" y="951"/>
            <a:chExt cx="4712" cy="1801"/>
          </a:xfrm>
        </p:grpSpPr>
        <p:sp>
          <p:nvSpPr>
            <p:cNvPr id="25701" name="Text Box 6" descr="窄竖线"/>
            <p:cNvSpPr txBox="1">
              <a:spLocks noChangeArrowheads="1"/>
            </p:cNvSpPr>
            <p:nvPr/>
          </p:nvSpPr>
          <p:spPr bwMode="auto">
            <a:xfrm>
              <a:off x="296" y="1208"/>
              <a:ext cx="284" cy="1326"/>
            </a:xfrm>
            <a:prstGeom prst="rect">
              <a:avLst/>
            </a:prstGeom>
            <a:pattFill prst="narVert">
              <a:fgClr>
                <a:srgbClr val="00CC00"/>
              </a:fgClr>
              <a:bgClr>
                <a:srgbClr val="FFFFFF"/>
              </a:bgClr>
            </a:pattFill>
            <a:ln w="9525">
              <a:noFill/>
              <a:miter lim="800000"/>
            </a:ln>
          </p:spPr>
          <p:txBody>
            <a:bodyPr lIns="0" tIns="0" rIns="0" bIns="0" anchor="ctr"/>
            <a:lstStyle/>
            <a:p>
              <a:pPr algn="ctr">
                <a:spcBef>
                  <a:spcPct val="50000"/>
                </a:spcBef>
              </a:pPr>
              <a:r>
                <a:rPr kumimoji="1" lang="en-US" altLang="zh-CN" sz="2400" b="1">
                  <a:latin typeface="Times New Roman" panose="02020603050405020304" pitchFamily="18" charset="0"/>
                </a:rPr>
                <a:t>4   </a:t>
              </a:r>
              <a:r>
                <a:rPr kumimoji="1" lang="zh-CN" altLang="en-US" sz="2400" b="1">
                  <a:latin typeface="楷体_GB2312" pitchFamily="49" charset="-122"/>
                </a:rPr>
                <a:t>位 寄 存 器</a:t>
              </a:r>
              <a:endParaRPr kumimoji="1" lang="zh-CN" altLang="en-US" sz="2400" b="1">
                <a:latin typeface="楷体_GB2312" pitchFamily="49" charset="-122"/>
              </a:endParaRPr>
            </a:p>
          </p:txBody>
        </p:sp>
        <p:grpSp>
          <p:nvGrpSpPr>
            <p:cNvPr id="25702" name="Group 7"/>
            <p:cNvGrpSpPr/>
            <p:nvPr/>
          </p:nvGrpSpPr>
          <p:grpSpPr bwMode="auto">
            <a:xfrm>
              <a:off x="704" y="951"/>
              <a:ext cx="4304" cy="1801"/>
              <a:chOff x="704" y="951"/>
              <a:chExt cx="4304" cy="1801"/>
            </a:xfrm>
          </p:grpSpPr>
          <p:graphicFrame>
            <p:nvGraphicFramePr>
              <p:cNvPr id="25602" name="Object 8"/>
              <p:cNvGraphicFramePr>
                <a:graphicFrameLocks noChangeAspect="1"/>
              </p:cNvGraphicFramePr>
              <p:nvPr/>
            </p:nvGraphicFramePr>
            <p:xfrm>
              <a:off x="1104" y="1268"/>
              <a:ext cx="3831" cy="1224"/>
            </p:xfrm>
            <a:graphic>
              <a:graphicData uri="http://schemas.openxmlformats.org/presentationml/2006/ole">
                <mc:AlternateContent xmlns:mc="http://schemas.openxmlformats.org/markup-compatibility/2006">
                  <mc:Choice xmlns:v="urn:schemas-microsoft-com:vml" Requires="v">
                    <p:oleObj spid="_x0000_s25620" name="BMP 图象" r:id="rId1" imgW="5886450" imgH="1943100" progId="Paint.Picture">
                      <p:embed/>
                    </p:oleObj>
                  </mc:Choice>
                  <mc:Fallback>
                    <p:oleObj name="BMP 图象" r:id="rId1" imgW="5886450" imgH="1943100" progId="Paint.Picture">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268"/>
                            <a:ext cx="3831"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703" name="Line 9"/>
              <p:cNvSpPr>
                <a:spLocks noChangeShapeType="1"/>
              </p:cNvSpPr>
              <p:nvPr/>
            </p:nvSpPr>
            <p:spPr bwMode="auto">
              <a:xfrm>
                <a:off x="1669" y="1005"/>
                <a:ext cx="160" cy="1"/>
              </a:xfrm>
              <a:prstGeom prst="line">
                <a:avLst/>
              </a:prstGeom>
              <a:noFill/>
              <a:ln w="19050">
                <a:solidFill>
                  <a:schemeClr val="tx1"/>
                </a:solidFill>
                <a:round/>
              </a:ln>
            </p:spPr>
            <p:txBody>
              <a:bodyPr anchor="ctr"/>
              <a:lstStyle/>
              <a:p>
                <a:endParaRPr lang="zh-CN" altLang="en-US"/>
              </a:p>
            </p:txBody>
          </p:sp>
          <p:sp>
            <p:nvSpPr>
              <p:cNvPr id="25704" name="Rectangle 10"/>
              <p:cNvSpPr>
                <a:spLocks noChangeArrowheads="1"/>
              </p:cNvSpPr>
              <p:nvPr/>
            </p:nvSpPr>
            <p:spPr bwMode="auto">
              <a:xfrm>
                <a:off x="1604" y="964"/>
                <a:ext cx="319"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Q</a:t>
                </a:r>
                <a:r>
                  <a:rPr kumimoji="1" lang="en-US" altLang="zh-CN" sz="2400" b="1" baseline="-25000">
                    <a:latin typeface="Times New Roman" panose="02020603050405020304" pitchFamily="18" charset="0"/>
                    <a:ea typeface="仿宋_GB2312" pitchFamily="49" charset="-122"/>
                  </a:rPr>
                  <a:t>0</a:t>
                </a:r>
                <a:endParaRPr kumimoji="1" lang="en-US" altLang="zh-CN" sz="2400" b="1" baseline="-25000">
                  <a:latin typeface="Times New Roman" panose="02020603050405020304" pitchFamily="18" charset="0"/>
                  <a:ea typeface="仿宋_GB2312" pitchFamily="49" charset="-122"/>
                </a:endParaRPr>
              </a:p>
            </p:txBody>
          </p:sp>
          <p:sp>
            <p:nvSpPr>
              <p:cNvPr id="25705" name="Line 11"/>
              <p:cNvSpPr>
                <a:spLocks noChangeShapeType="1"/>
              </p:cNvSpPr>
              <p:nvPr/>
            </p:nvSpPr>
            <p:spPr bwMode="auto">
              <a:xfrm>
                <a:off x="2653" y="1010"/>
                <a:ext cx="160" cy="1"/>
              </a:xfrm>
              <a:prstGeom prst="line">
                <a:avLst/>
              </a:prstGeom>
              <a:noFill/>
              <a:ln w="19050">
                <a:solidFill>
                  <a:schemeClr val="tx1"/>
                </a:solidFill>
                <a:round/>
              </a:ln>
            </p:spPr>
            <p:txBody>
              <a:bodyPr anchor="ctr"/>
              <a:lstStyle/>
              <a:p>
                <a:endParaRPr lang="zh-CN" altLang="en-US"/>
              </a:p>
            </p:txBody>
          </p:sp>
          <p:sp>
            <p:nvSpPr>
              <p:cNvPr id="25706" name="Rectangle 12"/>
              <p:cNvSpPr>
                <a:spLocks noChangeArrowheads="1"/>
              </p:cNvSpPr>
              <p:nvPr/>
            </p:nvSpPr>
            <p:spPr bwMode="auto">
              <a:xfrm>
                <a:off x="2532" y="965"/>
                <a:ext cx="415"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1</a:t>
                </a:r>
                <a:r>
                  <a:rPr kumimoji="1" lang="en-US" altLang="zh-CN" sz="2400" b="1" i="1">
                    <a:latin typeface="Times New Roman" panose="02020603050405020304" pitchFamily="18" charset="0"/>
                    <a:ea typeface="仿宋_GB2312" pitchFamily="49" charset="-122"/>
                  </a:rPr>
                  <a:t> </a:t>
                </a:r>
                <a:endParaRPr kumimoji="1" lang="en-US" altLang="zh-CN" sz="2400" b="1" i="1">
                  <a:latin typeface="Times New Roman" panose="02020603050405020304" pitchFamily="18" charset="0"/>
                  <a:ea typeface="仿宋_GB2312" pitchFamily="49" charset="-122"/>
                </a:endParaRPr>
              </a:p>
            </p:txBody>
          </p:sp>
          <p:sp>
            <p:nvSpPr>
              <p:cNvPr id="25707" name="Line 13"/>
              <p:cNvSpPr>
                <a:spLocks noChangeShapeType="1"/>
              </p:cNvSpPr>
              <p:nvPr/>
            </p:nvSpPr>
            <p:spPr bwMode="auto">
              <a:xfrm>
                <a:off x="3676" y="1010"/>
                <a:ext cx="160" cy="1"/>
              </a:xfrm>
              <a:prstGeom prst="line">
                <a:avLst/>
              </a:prstGeom>
              <a:noFill/>
              <a:ln w="19050">
                <a:solidFill>
                  <a:schemeClr val="tx1"/>
                </a:solidFill>
                <a:round/>
              </a:ln>
            </p:spPr>
            <p:txBody>
              <a:bodyPr anchor="ctr"/>
              <a:lstStyle/>
              <a:p>
                <a:endParaRPr lang="zh-CN" altLang="en-US"/>
              </a:p>
            </p:txBody>
          </p:sp>
          <p:sp>
            <p:nvSpPr>
              <p:cNvPr id="25708" name="Rectangle 14"/>
              <p:cNvSpPr>
                <a:spLocks noChangeArrowheads="1"/>
              </p:cNvSpPr>
              <p:nvPr/>
            </p:nvSpPr>
            <p:spPr bwMode="auto">
              <a:xfrm>
                <a:off x="3546" y="956"/>
                <a:ext cx="36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5709" name="Line 15"/>
              <p:cNvSpPr>
                <a:spLocks noChangeShapeType="1"/>
              </p:cNvSpPr>
              <p:nvPr/>
            </p:nvSpPr>
            <p:spPr bwMode="auto">
              <a:xfrm>
                <a:off x="4630" y="1008"/>
                <a:ext cx="160" cy="1"/>
              </a:xfrm>
              <a:prstGeom prst="line">
                <a:avLst/>
              </a:prstGeom>
              <a:noFill/>
              <a:ln w="19050">
                <a:solidFill>
                  <a:schemeClr val="tx1"/>
                </a:solidFill>
                <a:round/>
              </a:ln>
            </p:spPr>
            <p:txBody>
              <a:bodyPr anchor="ctr"/>
              <a:lstStyle/>
              <a:p>
                <a:endParaRPr lang="zh-CN" altLang="en-US"/>
              </a:p>
            </p:txBody>
          </p:sp>
          <p:sp>
            <p:nvSpPr>
              <p:cNvPr id="25710" name="Rectangle 16"/>
              <p:cNvSpPr>
                <a:spLocks noChangeArrowheads="1"/>
              </p:cNvSpPr>
              <p:nvPr/>
            </p:nvSpPr>
            <p:spPr bwMode="auto">
              <a:xfrm>
                <a:off x="4559" y="951"/>
                <a:ext cx="319"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Q</a:t>
                </a:r>
                <a:r>
                  <a:rPr kumimoji="1" lang="en-US" altLang="zh-CN" sz="2400" b="1" baseline="-25000">
                    <a:latin typeface="Times New Roman" panose="02020603050405020304" pitchFamily="18" charset="0"/>
                    <a:ea typeface="仿宋_GB2312" pitchFamily="49" charset="-122"/>
                  </a:rPr>
                  <a:t>3</a:t>
                </a:r>
                <a:endParaRPr kumimoji="1" lang="en-US" altLang="zh-CN" sz="2400" b="1" baseline="-25000">
                  <a:latin typeface="Times New Roman" panose="02020603050405020304" pitchFamily="18" charset="0"/>
                  <a:ea typeface="仿宋_GB2312" pitchFamily="49" charset="-122"/>
                </a:endParaRPr>
              </a:p>
            </p:txBody>
          </p:sp>
          <p:sp>
            <p:nvSpPr>
              <p:cNvPr id="25711" name="Rectangle 17"/>
              <p:cNvSpPr>
                <a:spLocks noChangeArrowheads="1"/>
              </p:cNvSpPr>
              <p:nvPr/>
            </p:nvSpPr>
            <p:spPr bwMode="auto">
              <a:xfrm>
                <a:off x="1078" y="967"/>
                <a:ext cx="403" cy="288"/>
              </a:xfrm>
              <a:prstGeom prst="rect">
                <a:avLst/>
              </a:prstGeom>
              <a:noFill/>
              <a:ln w="9525">
                <a:noFill/>
                <a:miter lim="800000"/>
              </a:ln>
            </p:spPr>
            <p:txBody>
              <a:bodyPr>
                <a:spAutoFit/>
              </a:bodyPr>
              <a:lstStyle/>
              <a:p>
                <a:pPr algn="ctr"/>
                <a:r>
                  <a:rPr kumimoji="1" lang="en-US" altLang="zh-CN" b="1" i="1">
                    <a:latin typeface="Times New Roman" panose="02020603050405020304" pitchFamily="18" charset="0"/>
                    <a:ea typeface="仿宋_GB2312" pitchFamily="49" charset="-122"/>
                  </a:rPr>
                  <a:t> </a:t>
                </a:r>
                <a:r>
                  <a:rPr kumimoji="1" lang="en-US" altLang="zh-CN" sz="2400" b="1" i="1">
                    <a:latin typeface="Times New Roman" panose="02020603050405020304" pitchFamily="18" charset="0"/>
                    <a:ea typeface="仿宋_GB2312" pitchFamily="49" charset="-122"/>
                  </a:rPr>
                  <a:t>Q</a:t>
                </a:r>
                <a:r>
                  <a:rPr kumimoji="1" lang="en-US" altLang="zh-CN" sz="2400" b="1" baseline="-25000">
                    <a:latin typeface="Times New Roman" panose="02020603050405020304" pitchFamily="18" charset="0"/>
                    <a:ea typeface="仿宋_GB2312" pitchFamily="49" charset="-122"/>
                  </a:rPr>
                  <a:t>0</a:t>
                </a:r>
                <a:r>
                  <a:rPr kumimoji="1" lang="en-US" altLang="zh-CN" sz="2400" b="1" i="1">
                    <a:latin typeface="Times New Roman" panose="02020603050405020304" pitchFamily="18" charset="0"/>
                    <a:ea typeface="仿宋_GB2312" pitchFamily="49" charset="-122"/>
                  </a:rPr>
                  <a:t> </a:t>
                </a:r>
                <a:endParaRPr kumimoji="1" lang="en-US" altLang="zh-CN" sz="2400" b="1" i="1">
                  <a:latin typeface="Times New Roman" panose="02020603050405020304" pitchFamily="18" charset="0"/>
                  <a:ea typeface="仿宋_GB2312" pitchFamily="49" charset="-122"/>
                </a:endParaRPr>
              </a:p>
            </p:txBody>
          </p:sp>
          <p:sp>
            <p:nvSpPr>
              <p:cNvPr id="25712" name="Rectangle 18"/>
              <p:cNvSpPr>
                <a:spLocks noChangeArrowheads="1"/>
              </p:cNvSpPr>
              <p:nvPr/>
            </p:nvSpPr>
            <p:spPr bwMode="auto">
              <a:xfrm>
                <a:off x="2074" y="963"/>
                <a:ext cx="36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1</a:t>
                </a:r>
                <a:endParaRPr kumimoji="1" lang="en-US" altLang="zh-CN" sz="2400" b="1" baseline="-25000">
                  <a:latin typeface="Times New Roman" panose="02020603050405020304" pitchFamily="18" charset="0"/>
                  <a:ea typeface="仿宋_GB2312" pitchFamily="49" charset="-122"/>
                </a:endParaRPr>
              </a:p>
            </p:txBody>
          </p:sp>
          <p:sp>
            <p:nvSpPr>
              <p:cNvPr id="25713" name="Rectangle 19"/>
              <p:cNvSpPr>
                <a:spLocks noChangeArrowheads="1"/>
              </p:cNvSpPr>
              <p:nvPr/>
            </p:nvSpPr>
            <p:spPr bwMode="auto">
              <a:xfrm>
                <a:off x="3055" y="966"/>
                <a:ext cx="36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5714" name="Rectangle 20"/>
              <p:cNvSpPr>
                <a:spLocks noChangeArrowheads="1"/>
              </p:cNvSpPr>
              <p:nvPr/>
            </p:nvSpPr>
            <p:spPr bwMode="auto">
              <a:xfrm>
                <a:off x="4038" y="956"/>
                <a:ext cx="36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3</a:t>
                </a:r>
                <a:endParaRPr kumimoji="1" lang="en-US" altLang="zh-CN" sz="2400" b="1" baseline="-25000">
                  <a:latin typeface="Times New Roman" panose="02020603050405020304" pitchFamily="18" charset="0"/>
                  <a:ea typeface="仿宋_GB2312" pitchFamily="49" charset="-122"/>
                </a:endParaRPr>
              </a:p>
            </p:txBody>
          </p:sp>
          <p:sp>
            <p:nvSpPr>
              <p:cNvPr id="25715" name="Rectangle 21"/>
              <p:cNvSpPr>
                <a:spLocks noChangeArrowheads="1"/>
              </p:cNvSpPr>
              <p:nvPr/>
            </p:nvSpPr>
            <p:spPr bwMode="auto">
              <a:xfrm>
                <a:off x="1366" y="1360"/>
                <a:ext cx="414"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0</a:t>
                </a:r>
                <a:endParaRPr kumimoji="1" lang="en-US" altLang="zh-CN" sz="2400" b="1" baseline="-25000">
                  <a:latin typeface="Times New Roman" panose="02020603050405020304" pitchFamily="18" charset="0"/>
                  <a:ea typeface="仿宋_GB2312" pitchFamily="49" charset="-122"/>
                </a:endParaRPr>
              </a:p>
            </p:txBody>
          </p:sp>
          <p:sp>
            <p:nvSpPr>
              <p:cNvPr id="25716" name="Rectangle 22"/>
              <p:cNvSpPr>
                <a:spLocks noChangeArrowheads="1"/>
              </p:cNvSpPr>
              <p:nvPr/>
            </p:nvSpPr>
            <p:spPr bwMode="auto">
              <a:xfrm>
                <a:off x="2345" y="1346"/>
                <a:ext cx="414"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1</a:t>
                </a:r>
                <a:endParaRPr kumimoji="1" lang="en-US" altLang="zh-CN" sz="2400" b="1" baseline="-25000">
                  <a:latin typeface="Times New Roman" panose="02020603050405020304" pitchFamily="18" charset="0"/>
                  <a:ea typeface="仿宋_GB2312" pitchFamily="49" charset="-122"/>
                </a:endParaRPr>
              </a:p>
            </p:txBody>
          </p:sp>
          <p:sp>
            <p:nvSpPr>
              <p:cNvPr id="25717" name="Rectangle 23"/>
              <p:cNvSpPr>
                <a:spLocks noChangeArrowheads="1"/>
              </p:cNvSpPr>
              <p:nvPr/>
            </p:nvSpPr>
            <p:spPr bwMode="auto">
              <a:xfrm>
                <a:off x="3321" y="1346"/>
                <a:ext cx="436"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5718" name="Rectangle 24"/>
              <p:cNvSpPr>
                <a:spLocks noChangeArrowheads="1"/>
              </p:cNvSpPr>
              <p:nvPr/>
            </p:nvSpPr>
            <p:spPr bwMode="auto">
              <a:xfrm>
                <a:off x="4319" y="1339"/>
                <a:ext cx="414" cy="288"/>
              </a:xfrm>
              <a:prstGeom prst="rect">
                <a:avLst/>
              </a:prstGeom>
              <a:noFill/>
              <a:ln w="9525">
                <a:noFill/>
                <a:miter lim="800000"/>
              </a:ln>
            </p:spPr>
            <p:txBody>
              <a:bodyPr wrap="none">
                <a:spAutoFit/>
              </a:bodyPr>
              <a:lstStyle/>
              <a:p>
                <a:pPr algn="ctr">
                  <a:spcBef>
                    <a:spcPct val="50000"/>
                  </a:spcBef>
                </a:pP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3</a:t>
                </a:r>
                <a:endParaRPr kumimoji="1" lang="en-US" altLang="zh-CN" sz="2400" b="1" baseline="-25000">
                  <a:latin typeface="Times New Roman" panose="02020603050405020304" pitchFamily="18" charset="0"/>
                  <a:ea typeface="仿宋_GB2312" pitchFamily="49" charset="-122"/>
                </a:endParaRPr>
              </a:p>
            </p:txBody>
          </p:sp>
          <p:sp>
            <p:nvSpPr>
              <p:cNvPr id="25719" name="Rectangle 25"/>
              <p:cNvSpPr>
                <a:spLocks noChangeArrowheads="1"/>
              </p:cNvSpPr>
              <p:nvPr/>
            </p:nvSpPr>
            <p:spPr bwMode="auto">
              <a:xfrm>
                <a:off x="1136" y="2454"/>
                <a:ext cx="319" cy="288"/>
              </a:xfrm>
              <a:prstGeom prst="rect">
                <a:avLst/>
              </a:prstGeom>
              <a:noFill/>
              <a:ln w="9525">
                <a:noFill/>
                <a:miter lim="800000"/>
              </a:ln>
            </p:spPr>
            <p:txBody>
              <a:bodyPr>
                <a:spAutoFit/>
              </a:bodyPr>
              <a:lstStyle/>
              <a:p>
                <a:pPr algn="ctr"/>
                <a:r>
                  <a:rPr kumimoji="1" lang="en-US" altLang="zh-CN" sz="2400" b="1" i="1">
                    <a:latin typeface="Times New Roman" panose="02020603050405020304" pitchFamily="18" charset="0"/>
                    <a:ea typeface="仿宋_GB2312" pitchFamily="49" charset="-122"/>
                  </a:rPr>
                  <a:t>D</a:t>
                </a:r>
                <a:r>
                  <a:rPr kumimoji="1" lang="en-US" altLang="zh-CN" sz="2400" b="1" baseline="-25000">
                    <a:latin typeface="Times New Roman" panose="02020603050405020304" pitchFamily="18" charset="0"/>
                    <a:ea typeface="仿宋_GB2312" pitchFamily="49" charset="-122"/>
                  </a:rPr>
                  <a:t>0</a:t>
                </a:r>
                <a:endParaRPr kumimoji="1" lang="en-US" altLang="zh-CN" sz="2400" b="1" baseline="-25000">
                  <a:latin typeface="Times New Roman" panose="02020603050405020304" pitchFamily="18" charset="0"/>
                  <a:ea typeface="仿宋_GB2312" pitchFamily="49" charset="-122"/>
                </a:endParaRPr>
              </a:p>
            </p:txBody>
          </p:sp>
          <p:sp>
            <p:nvSpPr>
              <p:cNvPr id="25720" name="Rectangle 26"/>
              <p:cNvSpPr>
                <a:spLocks noChangeArrowheads="1"/>
              </p:cNvSpPr>
              <p:nvPr/>
            </p:nvSpPr>
            <p:spPr bwMode="auto">
              <a:xfrm>
                <a:off x="1351" y="2462"/>
                <a:ext cx="361"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CP</a:t>
                </a:r>
                <a:endParaRPr kumimoji="1" lang="en-US" altLang="zh-CN" sz="2400" b="1" i="1">
                  <a:latin typeface="Times New Roman" panose="02020603050405020304" pitchFamily="18" charset="0"/>
                  <a:ea typeface="仿宋_GB2312" pitchFamily="49" charset="-122"/>
                </a:endParaRPr>
              </a:p>
            </p:txBody>
          </p:sp>
          <p:sp>
            <p:nvSpPr>
              <p:cNvPr id="25721" name="Rectangle 27"/>
              <p:cNvSpPr>
                <a:spLocks noChangeArrowheads="1"/>
              </p:cNvSpPr>
              <p:nvPr/>
            </p:nvSpPr>
            <p:spPr bwMode="auto">
              <a:xfrm>
                <a:off x="1381" y="1593"/>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5722" name="Rectangle 28"/>
              <p:cNvSpPr>
                <a:spLocks noChangeArrowheads="1"/>
              </p:cNvSpPr>
              <p:nvPr/>
            </p:nvSpPr>
            <p:spPr bwMode="auto">
              <a:xfrm>
                <a:off x="2358" y="1597"/>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5723" name="Rectangle 29"/>
              <p:cNvSpPr>
                <a:spLocks noChangeArrowheads="1"/>
              </p:cNvSpPr>
              <p:nvPr/>
            </p:nvSpPr>
            <p:spPr bwMode="auto">
              <a:xfrm>
                <a:off x="4336" y="1596"/>
                <a:ext cx="354"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5724" name="Rectangle 30"/>
              <p:cNvSpPr>
                <a:spLocks noChangeArrowheads="1"/>
              </p:cNvSpPr>
              <p:nvPr/>
            </p:nvSpPr>
            <p:spPr bwMode="auto">
              <a:xfrm>
                <a:off x="2095" y="1661"/>
                <a:ext cx="351"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5725" name="Rectangle 31"/>
              <p:cNvSpPr>
                <a:spLocks noChangeArrowheads="1"/>
              </p:cNvSpPr>
              <p:nvPr/>
            </p:nvSpPr>
            <p:spPr bwMode="auto">
              <a:xfrm>
                <a:off x="3084" y="1657"/>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5726" name="Rectangle 32"/>
              <p:cNvSpPr>
                <a:spLocks noChangeArrowheads="1"/>
              </p:cNvSpPr>
              <p:nvPr/>
            </p:nvSpPr>
            <p:spPr bwMode="auto">
              <a:xfrm>
                <a:off x="4069" y="1661"/>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5727" name="Rectangle 33"/>
              <p:cNvSpPr>
                <a:spLocks noChangeArrowheads="1"/>
              </p:cNvSpPr>
              <p:nvPr/>
            </p:nvSpPr>
            <p:spPr bwMode="auto">
              <a:xfrm>
                <a:off x="1617" y="1664"/>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5728" name="Rectangle 34"/>
              <p:cNvSpPr>
                <a:spLocks noChangeArrowheads="1"/>
              </p:cNvSpPr>
              <p:nvPr/>
            </p:nvSpPr>
            <p:spPr bwMode="auto">
              <a:xfrm>
                <a:off x="2577" y="1662"/>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5729" name="Rectangle 35"/>
              <p:cNvSpPr>
                <a:spLocks noChangeArrowheads="1"/>
              </p:cNvSpPr>
              <p:nvPr/>
            </p:nvSpPr>
            <p:spPr bwMode="auto">
              <a:xfrm>
                <a:off x="3566" y="1661"/>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5730" name="Rectangle 36"/>
              <p:cNvSpPr>
                <a:spLocks noChangeArrowheads="1"/>
              </p:cNvSpPr>
              <p:nvPr/>
            </p:nvSpPr>
            <p:spPr bwMode="auto">
              <a:xfrm>
                <a:off x="4552" y="1658"/>
                <a:ext cx="311"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5731" name="Rectangle 37"/>
              <p:cNvSpPr>
                <a:spLocks noChangeArrowheads="1"/>
              </p:cNvSpPr>
              <p:nvPr/>
            </p:nvSpPr>
            <p:spPr bwMode="auto">
              <a:xfrm>
                <a:off x="2081" y="2456"/>
                <a:ext cx="36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D</a:t>
                </a:r>
                <a:r>
                  <a:rPr kumimoji="1" lang="en-US" altLang="zh-CN" sz="2400" b="1" baseline="-25000">
                    <a:latin typeface="Times New Roman" panose="02020603050405020304" pitchFamily="18" charset="0"/>
                    <a:ea typeface="仿宋_GB2312" pitchFamily="49" charset="-122"/>
                  </a:rPr>
                  <a:t>1</a:t>
                </a:r>
                <a:endParaRPr kumimoji="1" lang="en-US" altLang="zh-CN" sz="2400" b="1" baseline="-25000">
                  <a:latin typeface="Times New Roman" panose="02020603050405020304" pitchFamily="18" charset="0"/>
                  <a:ea typeface="仿宋_GB2312" pitchFamily="49" charset="-122"/>
                </a:endParaRPr>
              </a:p>
            </p:txBody>
          </p:sp>
          <p:sp>
            <p:nvSpPr>
              <p:cNvPr id="25732" name="Rectangle 38"/>
              <p:cNvSpPr>
                <a:spLocks noChangeArrowheads="1"/>
              </p:cNvSpPr>
              <p:nvPr/>
            </p:nvSpPr>
            <p:spPr bwMode="auto">
              <a:xfrm>
                <a:off x="3057" y="2456"/>
                <a:ext cx="36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D</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5733" name="Rectangle 39"/>
              <p:cNvSpPr>
                <a:spLocks noChangeArrowheads="1"/>
              </p:cNvSpPr>
              <p:nvPr/>
            </p:nvSpPr>
            <p:spPr bwMode="auto">
              <a:xfrm>
                <a:off x="4033" y="2464"/>
                <a:ext cx="399" cy="288"/>
              </a:xfrm>
              <a:prstGeom prst="rect">
                <a:avLst/>
              </a:prstGeom>
              <a:noFill/>
              <a:ln w="9525">
                <a:noFill/>
                <a:miter lim="800000"/>
              </a:ln>
            </p:spPr>
            <p:txBody>
              <a:bodyPr>
                <a:spAutoFit/>
              </a:bodyPr>
              <a:lstStyle/>
              <a:p>
                <a:pPr algn="ctr"/>
                <a:r>
                  <a:rPr kumimoji="1" lang="en-US" altLang="zh-CN" sz="2400" b="1" i="1">
                    <a:latin typeface="Times New Roman" panose="02020603050405020304" pitchFamily="18" charset="0"/>
                    <a:ea typeface="仿宋_GB2312" pitchFamily="49" charset="-122"/>
                  </a:rPr>
                  <a:t> D</a:t>
                </a:r>
                <a:r>
                  <a:rPr kumimoji="1" lang="en-US" altLang="zh-CN" sz="2400" b="1" baseline="-25000">
                    <a:latin typeface="Times New Roman" panose="02020603050405020304" pitchFamily="18" charset="0"/>
                    <a:ea typeface="仿宋_GB2312" pitchFamily="49" charset="-122"/>
                  </a:rPr>
                  <a:t>3 </a:t>
                </a:r>
                <a:endParaRPr kumimoji="1" lang="en-US" altLang="zh-CN" sz="2400" b="1" baseline="-25000">
                  <a:latin typeface="Times New Roman" panose="02020603050405020304" pitchFamily="18" charset="0"/>
                  <a:ea typeface="仿宋_GB2312" pitchFamily="49" charset="-122"/>
                </a:endParaRPr>
              </a:p>
            </p:txBody>
          </p:sp>
          <p:sp>
            <p:nvSpPr>
              <p:cNvPr id="25734" name="AutoShape 40"/>
              <p:cNvSpPr>
                <a:spLocks noChangeArrowheads="1"/>
              </p:cNvSpPr>
              <p:nvPr/>
            </p:nvSpPr>
            <p:spPr bwMode="auto">
              <a:xfrm>
                <a:off x="704" y="968"/>
                <a:ext cx="4304" cy="1776"/>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25735" name="Rectangle 41"/>
              <p:cNvSpPr>
                <a:spLocks noChangeArrowheads="1"/>
              </p:cNvSpPr>
              <p:nvPr/>
            </p:nvSpPr>
            <p:spPr bwMode="auto">
              <a:xfrm>
                <a:off x="3346" y="1593"/>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5736" name="Rectangle 42"/>
              <p:cNvSpPr>
                <a:spLocks noChangeArrowheads="1"/>
              </p:cNvSpPr>
              <p:nvPr/>
            </p:nvSpPr>
            <p:spPr bwMode="auto">
              <a:xfrm>
                <a:off x="1112" y="1666"/>
                <a:ext cx="35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5737" name="Rectangle 43"/>
              <p:cNvSpPr>
                <a:spLocks noChangeArrowheads="1"/>
              </p:cNvSpPr>
              <p:nvPr/>
            </p:nvSpPr>
            <p:spPr bwMode="auto">
              <a:xfrm>
                <a:off x="1843" y="2464"/>
                <a:ext cx="372"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CR</a:t>
                </a:r>
                <a:endParaRPr kumimoji="1" lang="en-US" altLang="zh-CN" sz="2400" b="1" i="1">
                  <a:latin typeface="Times New Roman" panose="02020603050405020304" pitchFamily="18" charset="0"/>
                  <a:ea typeface="仿宋_GB2312" pitchFamily="49" charset="-122"/>
                </a:endParaRPr>
              </a:p>
            </p:txBody>
          </p:sp>
          <p:sp>
            <p:nvSpPr>
              <p:cNvPr id="25738" name="Line 44"/>
              <p:cNvSpPr>
                <a:spLocks noChangeShapeType="1"/>
              </p:cNvSpPr>
              <p:nvPr/>
            </p:nvSpPr>
            <p:spPr bwMode="auto">
              <a:xfrm flipV="1">
                <a:off x="1934" y="2512"/>
                <a:ext cx="224" cy="1"/>
              </a:xfrm>
              <a:prstGeom prst="line">
                <a:avLst/>
              </a:prstGeom>
              <a:noFill/>
              <a:ln w="19050">
                <a:solidFill>
                  <a:schemeClr val="tx1"/>
                </a:solidFill>
                <a:round/>
              </a:ln>
            </p:spPr>
            <p:txBody>
              <a:bodyPr anchor="ctr"/>
              <a:lstStyle/>
              <a:p>
                <a:endParaRPr lang="zh-CN" altLang="en-US"/>
              </a:p>
            </p:txBody>
          </p:sp>
          <p:grpSp>
            <p:nvGrpSpPr>
              <p:cNvPr id="25739" name="Group 45"/>
              <p:cNvGrpSpPr/>
              <p:nvPr/>
            </p:nvGrpSpPr>
            <p:grpSpPr bwMode="auto">
              <a:xfrm>
                <a:off x="1108" y="1652"/>
                <a:ext cx="3310" cy="303"/>
                <a:chOff x="732" y="1460"/>
                <a:chExt cx="3310" cy="303"/>
              </a:xfrm>
            </p:grpSpPr>
            <p:sp>
              <p:nvSpPr>
                <p:cNvPr id="25740" name="Rectangle 46"/>
                <p:cNvSpPr>
                  <a:spLocks noChangeArrowheads="1"/>
                </p:cNvSpPr>
                <p:nvPr/>
              </p:nvSpPr>
              <p:spPr bwMode="auto">
                <a:xfrm>
                  <a:off x="1715" y="1466"/>
                  <a:ext cx="351"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1D</a:t>
                  </a:r>
                  <a:endParaRPr kumimoji="1" lang="en-US" altLang="zh-CN" sz="2400" b="1">
                    <a:solidFill>
                      <a:srgbClr val="FF3300"/>
                    </a:solidFill>
                    <a:latin typeface="Times New Roman" panose="02020603050405020304" pitchFamily="18" charset="0"/>
                    <a:ea typeface="仿宋_GB2312" pitchFamily="49" charset="-122"/>
                  </a:endParaRPr>
                </a:p>
              </p:txBody>
            </p:sp>
            <p:sp>
              <p:nvSpPr>
                <p:cNvPr id="25741" name="Rectangle 47"/>
                <p:cNvSpPr>
                  <a:spLocks noChangeArrowheads="1"/>
                </p:cNvSpPr>
                <p:nvPr/>
              </p:nvSpPr>
              <p:spPr bwMode="auto">
                <a:xfrm>
                  <a:off x="2706" y="1460"/>
                  <a:ext cx="351"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2D</a:t>
                  </a:r>
                  <a:endParaRPr kumimoji="1" lang="en-US" altLang="zh-CN" sz="2400" b="1">
                    <a:solidFill>
                      <a:srgbClr val="FF3300"/>
                    </a:solidFill>
                    <a:latin typeface="Times New Roman" panose="02020603050405020304" pitchFamily="18" charset="0"/>
                    <a:ea typeface="仿宋_GB2312" pitchFamily="49" charset="-122"/>
                  </a:endParaRPr>
                </a:p>
              </p:txBody>
            </p:sp>
            <p:sp>
              <p:nvSpPr>
                <p:cNvPr id="25742" name="Rectangle 48"/>
                <p:cNvSpPr>
                  <a:spLocks noChangeArrowheads="1"/>
                </p:cNvSpPr>
                <p:nvPr/>
              </p:nvSpPr>
              <p:spPr bwMode="auto">
                <a:xfrm>
                  <a:off x="3691" y="1468"/>
                  <a:ext cx="351"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3D</a:t>
                  </a:r>
                  <a:endParaRPr kumimoji="1" lang="en-US" altLang="zh-CN" sz="2400" b="1">
                    <a:solidFill>
                      <a:srgbClr val="FF3300"/>
                    </a:solidFill>
                    <a:latin typeface="Times New Roman" panose="02020603050405020304" pitchFamily="18" charset="0"/>
                    <a:ea typeface="仿宋_GB2312" pitchFamily="49" charset="-122"/>
                  </a:endParaRPr>
                </a:p>
              </p:txBody>
            </p:sp>
            <p:sp>
              <p:nvSpPr>
                <p:cNvPr id="25743" name="Rectangle 49"/>
                <p:cNvSpPr>
                  <a:spLocks noChangeArrowheads="1"/>
                </p:cNvSpPr>
                <p:nvPr/>
              </p:nvSpPr>
              <p:spPr bwMode="auto">
                <a:xfrm>
                  <a:off x="732" y="1475"/>
                  <a:ext cx="351"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0D</a:t>
                  </a:r>
                  <a:endParaRPr kumimoji="1" lang="en-US" altLang="zh-CN" sz="2400" b="1">
                    <a:solidFill>
                      <a:srgbClr val="FF3300"/>
                    </a:solidFill>
                    <a:latin typeface="Times New Roman" panose="02020603050405020304" pitchFamily="18" charset="0"/>
                    <a:ea typeface="仿宋_GB2312" pitchFamily="49" charset="-122"/>
                  </a:endParaRPr>
                </a:p>
              </p:txBody>
            </p:sp>
          </p:grpSp>
        </p:grpSp>
      </p:grpSp>
      <p:grpSp>
        <p:nvGrpSpPr>
          <p:cNvPr id="5" name="Group 50"/>
          <p:cNvGrpSpPr/>
          <p:nvPr/>
        </p:nvGrpSpPr>
        <p:grpSpPr bwMode="auto">
          <a:xfrm>
            <a:off x="1676400" y="2044700"/>
            <a:ext cx="6172200" cy="3749675"/>
            <a:chOff x="1056" y="1288"/>
            <a:chExt cx="3888" cy="2362"/>
          </a:xfrm>
        </p:grpSpPr>
        <p:sp>
          <p:nvSpPr>
            <p:cNvPr id="25699" name="AutoShape 51"/>
            <p:cNvSpPr>
              <a:spLocks noChangeArrowheads="1"/>
            </p:cNvSpPr>
            <p:nvPr/>
          </p:nvSpPr>
          <p:spPr bwMode="auto">
            <a:xfrm>
              <a:off x="1154" y="3414"/>
              <a:ext cx="3568" cy="236"/>
            </a:xfrm>
            <a:prstGeom prst="wedgeRectCallout">
              <a:avLst>
                <a:gd name="adj1" fmla="val 20181"/>
                <a:gd name="adj2" fmla="val -579236"/>
              </a:avLst>
            </a:prstGeom>
            <a:solidFill>
              <a:srgbClr val="CCCCFF"/>
            </a:solidFill>
            <a:ln w="9525">
              <a:solidFill>
                <a:srgbClr val="FF3300"/>
              </a:solidFill>
              <a:miter lim="800000"/>
            </a:ln>
          </p:spPr>
          <p:txBody>
            <a:bodyPr lIns="0" tIns="0" rIns="0" bIns="0">
              <a:spAutoFit/>
            </a:bodyPr>
            <a:lstStyle/>
            <a:p>
              <a:pPr algn="just">
                <a:spcBef>
                  <a:spcPct val="3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a:t>
              </a:r>
              <a:r>
                <a:rPr kumimoji="1" lang="en-US" altLang="zh-CN" sz="2400" b="1" i="1">
                  <a:solidFill>
                    <a:srgbClr val="FF3300"/>
                  </a:solidFill>
                  <a:latin typeface="Times New Roman" panose="02020603050405020304" pitchFamily="18" charset="0"/>
                </a:rPr>
                <a:t>D </a:t>
              </a:r>
              <a:r>
                <a:rPr kumimoji="1" lang="zh-CN" altLang="en-US" sz="2400" b="1">
                  <a:solidFill>
                    <a:srgbClr val="FF3300"/>
                  </a:solidFill>
                  <a:latin typeface="Times New Roman" panose="02020603050405020304" pitchFamily="18" charset="0"/>
                </a:rPr>
                <a:t>触发器</a:t>
              </a:r>
              <a:r>
                <a:rPr kumimoji="1" lang="zh-CN" altLang="en-US" sz="2400" b="1">
                  <a:latin typeface="Times New Roman" panose="02020603050405020304" pitchFamily="18" charset="0"/>
                </a:rPr>
                <a:t>构成，因此能锁存输入数据。</a:t>
              </a:r>
              <a:endParaRPr kumimoji="1" lang="zh-CN" altLang="en-US" sz="2400" b="1">
                <a:latin typeface="Times New Roman" panose="02020603050405020304" pitchFamily="18" charset="0"/>
              </a:endParaRPr>
            </a:p>
          </p:txBody>
        </p:sp>
        <p:sp>
          <p:nvSpPr>
            <p:cNvPr id="25700" name="Rectangle 52"/>
            <p:cNvSpPr>
              <a:spLocks noChangeArrowheads="1"/>
            </p:cNvSpPr>
            <p:nvPr/>
          </p:nvSpPr>
          <p:spPr bwMode="auto">
            <a:xfrm>
              <a:off x="1056" y="1288"/>
              <a:ext cx="3888" cy="672"/>
            </a:xfrm>
            <a:prstGeom prst="rect">
              <a:avLst/>
            </a:prstGeom>
            <a:noFill/>
            <a:ln w="38100">
              <a:solidFill>
                <a:srgbClr val="FF3300"/>
              </a:solidFill>
              <a:miter lim="800000"/>
            </a:ln>
          </p:spPr>
          <p:txBody>
            <a:bodyPr wrap="none" anchor="ctr"/>
            <a:lstStyle/>
            <a:p>
              <a:endParaRPr lang="zh-CN" altLang="en-US"/>
            </a:p>
          </p:txBody>
        </p:sp>
      </p:grpSp>
      <p:grpSp>
        <p:nvGrpSpPr>
          <p:cNvPr id="6" name="Group 53"/>
          <p:cNvGrpSpPr/>
          <p:nvPr/>
        </p:nvGrpSpPr>
        <p:grpSpPr bwMode="auto">
          <a:xfrm>
            <a:off x="1800225" y="2994025"/>
            <a:ext cx="5203825" cy="2263775"/>
            <a:chOff x="758" y="1694"/>
            <a:chExt cx="3278" cy="1426"/>
          </a:xfrm>
        </p:grpSpPr>
        <p:sp>
          <p:nvSpPr>
            <p:cNvPr id="25690" name="Line 54"/>
            <p:cNvSpPr>
              <a:spLocks noChangeShapeType="1"/>
            </p:cNvSpPr>
            <p:nvPr/>
          </p:nvSpPr>
          <p:spPr bwMode="auto">
            <a:xfrm flipV="1">
              <a:off x="894" y="1694"/>
              <a:ext cx="0" cy="608"/>
            </a:xfrm>
            <a:prstGeom prst="line">
              <a:avLst/>
            </a:prstGeom>
            <a:noFill/>
            <a:ln w="28575">
              <a:solidFill>
                <a:srgbClr val="9900FF"/>
              </a:solidFill>
              <a:round/>
            </a:ln>
          </p:spPr>
          <p:txBody>
            <a:bodyPr/>
            <a:lstStyle/>
            <a:p>
              <a:endParaRPr lang="zh-CN" altLang="en-US"/>
            </a:p>
          </p:txBody>
        </p:sp>
        <p:sp>
          <p:nvSpPr>
            <p:cNvPr id="25691" name="Rectangle 55"/>
            <p:cNvSpPr>
              <a:spLocks noChangeArrowheads="1"/>
            </p:cNvSpPr>
            <p:nvPr/>
          </p:nvSpPr>
          <p:spPr bwMode="auto">
            <a:xfrm>
              <a:off x="758" y="2258"/>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9900FF"/>
                  </a:solidFill>
                  <a:latin typeface="Times New Roman" panose="02020603050405020304" pitchFamily="18" charset="0"/>
                  <a:ea typeface="仿宋_GB2312" pitchFamily="49" charset="-122"/>
                </a:rPr>
                <a:t>D</a:t>
              </a:r>
              <a:r>
                <a:rPr kumimoji="1" lang="en-US" altLang="zh-CN" sz="2400" b="1" baseline="-25000">
                  <a:solidFill>
                    <a:srgbClr val="9900FF"/>
                  </a:solidFill>
                  <a:latin typeface="Times New Roman" panose="02020603050405020304" pitchFamily="18" charset="0"/>
                  <a:ea typeface="仿宋_GB2312" pitchFamily="49" charset="-122"/>
                </a:rPr>
                <a:t>0</a:t>
              </a:r>
              <a:endParaRPr kumimoji="1" lang="en-US" altLang="zh-CN" sz="2400" b="1" baseline="-25000">
                <a:solidFill>
                  <a:srgbClr val="9900FF"/>
                </a:solidFill>
                <a:latin typeface="Times New Roman" panose="02020603050405020304" pitchFamily="18" charset="0"/>
                <a:ea typeface="仿宋_GB2312" pitchFamily="49" charset="-122"/>
              </a:endParaRPr>
            </a:p>
          </p:txBody>
        </p:sp>
        <p:sp>
          <p:nvSpPr>
            <p:cNvPr id="25692" name="Rectangle 56"/>
            <p:cNvSpPr>
              <a:spLocks noChangeArrowheads="1"/>
            </p:cNvSpPr>
            <p:nvPr/>
          </p:nvSpPr>
          <p:spPr bwMode="auto">
            <a:xfrm>
              <a:off x="1753" y="226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9900FF"/>
                  </a:solidFill>
                  <a:latin typeface="Times New Roman" panose="02020603050405020304" pitchFamily="18" charset="0"/>
                  <a:ea typeface="仿宋_GB2312" pitchFamily="49" charset="-122"/>
                </a:rPr>
                <a:t>D</a:t>
              </a:r>
              <a:r>
                <a:rPr kumimoji="1" lang="en-US" altLang="zh-CN" sz="2400" b="1" baseline="-25000">
                  <a:solidFill>
                    <a:srgbClr val="9900FF"/>
                  </a:solidFill>
                  <a:latin typeface="Times New Roman" panose="02020603050405020304" pitchFamily="18" charset="0"/>
                  <a:ea typeface="仿宋_GB2312" pitchFamily="49" charset="-122"/>
                </a:rPr>
                <a:t>1</a:t>
              </a:r>
              <a:endParaRPr kumimoji="1" lang="en-US" altLang="zh-CN" sz="2400" b="1" baseline="-25000">
                <a:solidFill>
                  <a:srgbClr val="9900FF"/>
                </a:solidFill>
                <a:latin typeface="Times New Roman" panose="02020603050405020304" pitchFamily="18" charset="0"/>
                <a:ea typeface="仿宋_GB2312" pitchFamily="49" charset="-122"/>
              </a:endParaRPr>
            </a:p>
          </p:txBody>
        </p:sp>
        <p:sp>
          <p:nvSpPr>
            <p:cNvPr id="25693" name="Rectangle 57"/>
            <p:cNvSpPr>
              <a:spLocks noChangeArrowheads="1"/>
            </p:cNvSpPr>
            <p:nvPr/>
          </p:nvSpPr>
          <p:spPr bwMode="auto">
            <a:xfrm>
              <a:off x="2683" y="2264"/>
              <a:ext cx="367" cy="288"/>
            </a:xfrm>
            <a:prstGeom prst="rect">
              <a:avLst/>
            </a:prstGeom>
            <a:noFill/>
            <a:ln w="9525">
              <a:noFill/>
              <a:miter lim="800000"/>
            </a:ln>
          </p:spPr>
          <p:txBody>
            <a:bodyPr>
              <a:spAutoFit/>
            </a:bodyPr>
            <a:lstStyle/>
            <a:p>
              <a:pPr algn="just">
                <a:spcBef>
                  <a:spcPct val="30000"/>
                </a:spcBef>
              </a:pPr>
              <a:r>
                <a:rPr kumimoji="1" lang="en-US" altLang="zh-CN" sz="2400" b="1" i="1">
                  <a:latin typeface="Times New Roman" panose="02020603050405020304" pitchFamily="18" charset="0"/>
                  <a:ea typeface="仿宋_GB2312" pitchFamily="49" charset="-122"/>
                </a:rPr>
                <a:t> </a:t>
              </a:r>
              <a:r>
                <a:rPr kumimoji="1" lang="en-US" altLang="zh-CN" sz="2400" b="1" i="1">
                  <a:solidFill>
                    <a:srgbClr val="9900FF"/>
                  </a:solidFill>
                  <a:latin typeface="Times New Roman" panose="02020603050405020304" pitchFamily="18" charset="0"/>
                  <a:ea typeface="仿宋_GB2312" pitchFamily="49" charset="-122"/>
                </a:rPr>
                <a:t>D</a:t>
              </a:r>
              <a:r>
                <a:rPr kumimoji="1" lang="en-US" altLang="zh-CN" sz="2400" b="1" baseline="-25000">
                  <a:solidFill>
                    <a:srgbClr val="9900FF"/>
                  </a:solidFill>
                  <a:latin typeface="Times New Roman" panose="02020603050405020304" pitchFamily="18" charset="0"/>
                  <a:ea typeface="仿宋_GB2312" pitchFamily="49" charset="-122"/>
                </a:rPr>
                <a:t>2</a:t>
              </a:r>
              <a:endParaRPr kumimoji="1" lang="en-US" altLang="zh-CN" sz="2400" b="1" baseline="-25000">
                <a:solidFill>
                  <a:srgbClr val="9900FF"/>
                </a:solidFill>
                <a:latin typeface="Times New Roman" panose="02020603050405020304" pitchFamily="18" charset="0"/>
                <a:ea typeface="仿宋_GB2312" pitchFamily="49" charset="-122"/>
              </a:endParaRPr>
            </a:p>
          </p:txBody>
        </p:sp>
        <p:sp>
          <p:nvSpPr>
            <p:cNvPr id="25694" name="Rectangle 58"/>
            <p:cNvSpPr>
              <a:spLocks noChangeArrowheads="1"/>
            </p:cNvSpPr>
            <p:nvPr/>
          </p:nvSpPr>
          <p:spPr bwMode="auto">
            <a:xfrm>
              <a:off x="3717" y="227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9900FF"/>
                  </a:solidFill>
                  <a:latin typeface="Times New Roman" panose="02020603050405020304" pitchFamily="18" charset="0"/>
                  <a:ea typeface="仿宋_GB2312" pitchFamily="49" charset="-122"/>
                </a:rPr>
                <a:t>D</a:t>
              </a:r>
              <a:r>
                <a:rPr kumimoji="1" lang="en-US" altLang="zh-CN" sz="2400" b="1" baseline="-25000">
                  <a:solidFill>
                    <a:srgbClr val="9900FF"/>
                  </a:solidFill>
                  <a:latin typeface="Times New Roman" panose="02020603050405020304" pitchFamily="18" charset="0"/>
                  <a:ea typeface="仿宋_GB2312" pitchFamily="49" charset="-122"/>
                </a:rPr>
                <a:t>3</a:t>
              </a:r>
              <a:endParaRPr kumimoji="1" lang="en-US" altLang="zh-CN" sz="2400" b="1" baseline="-25000">
                <a:solidFill>
                  <a:srgbClr val="9900FF"/>
                </a:solidFill>
                <a:latin typeface="Times New Roman" panose="02020603050405020304" pitchFamily="18" charset="0"/>
                <a:ea typeface="仿宋_GB2312" pitchFamily="49" charset="-122"/>
              </a:endParaRPr>
            </a:p>
          </p:txBody>
        </p:sp>
        <p:sp>
          <p:nvSpPr>
            <p:cNvPr id="25695" name="Line 59"/>
            <p:cNvSpPr>
              <a:spLocks noChangeShapeType="1"/>
            </p:cNvSpPr>
            <p:nvPr/>
          </p:nvSpPr>
          <p:spPr bwMode="auto">
            <a:xfrm flipV="1">
              <a:off x="1878" y="1694"/>
              <a:ext cx="0" cy="608"/>
            </a:xfrm>
            <a:prstGeom prst="line">
              <a:avLst/>
            </a:prstGeom>
            <a:noFill/>
            <a:ln w="28575">
              <a:solidFill>
                <a:srgbClr val="9900FF"/>
              </a:solidFill>
              <a:round/>
            </a:ln>
          </p:spPr>
          <p:txBody>
            <a:bodyPr/>
            <a:lstStyle/>
            <a:p>
              <a:endParaRPr lang="zh-CN" altLang="en-US"/>
            </a:p>
          </p:txBody>
        </p:sp>
        <p:sp>
          <p:nvSpPr>
            <p:cNvPr id="25696" name="Line 60"/>
            <p:cNvSpPr>
              <a:spLocks noChangeShapeType="1"/>
            </p:cNvSpPr>
            <p:nvPr/>
          </p:nvSpPr>
          <p:spPr bwMode="auto">
            <a:xfrm flipV="1">
              <a:off x="2856" y="1694"/>
              <a:ext cx="0" cy="608"/>
            </a:xfrm>
            <a:prstGeom prst="line">
              <a:avLst/>
            </a:prstGeom>
            <a:noFill/>
            <a:ln w="28575">
              <a:solidFill>
                <a:srgbClr val="9900FF"/>
              </a:solidFill>
              <a:round/>
            </a:ln>
          </p:spPr>
          <p:txBody>
            <a:bodyPr/>
            <a:lstStyle/>
            <a:p>
              <a:endParaRPr lang="zh-CN" altLang="en-US"/>
            </a:p>
          </p:txBody>
        </p:sp>
        <p:sp>
          <p:nvSpPr>
            <p:cNvPr id="25697" name="Line 61"/>
            <p:cNvSpPr>
              <a:spLocks noChangeShapeType="1"/>
            </p:cNvSpPr>
            <p:nvPr/>
          </p:nvSpPr>
          <p:spPr bwMode="auto">
            <a:xfrm flipV="1">
              <a:off x="3852" y="1700"/>
              <a:ext cx="0" cy="608"/>
            </a:xfrm>
            <a:prstGeom prst="line">
              <a:avLst/>
            </a:prstGeom>
            <a:noFill/>
            <a:ln w="28575">
              <a:solidFill>
                <a:srgbClr val="9900FF"/>
              </a:solidFill>
              <a:round/>
            </a:ln>
          </p:spPr>
          <p:txBody>
            <a:bodyPr/>
            <a:lstStyle/>
            <a:p>
              <a:endParaRPr lang="zh-CN" altLang="en-US"/>
            </a:p>
          </p:txBody>
        </p:sp>
        <p:sp>
          <p:nvSpPr>
            <p:cNvPr id="25698" name="Line 62"/>
            <p:cNvSpPr>
              <a:spLocks noChangeShapeType="1"/>
            </p:cNvSpPr>
            <p:nvPr/>
          </p:nvSpPr>
          <p:spPr bwMode="auto">
            <a:xfrm flipH="1" flipV="1">
              <a:off x="1952" y="2328"/>
              <a:ext cx="640" cy="792"/>
            </a:xfrm>
            <a:prstGeom prst="line">
              <a:avLst/>
            </a:prstGeom>
            <a:noFill/>
            <a:ln w="28575">
              <a:solidFill>
                <a:srgbClr val="9900FF"/>
              </a:solidFill>
              <a:round/>
              <a:tailEnd type="triangle" w="sm" len="lg"/>
            </a:ln>
          </p:spPr>
          <p:txBody>
            <a:bodyPr/>
            <a:lstStyle/>
            <a:p>
              <a:endParaRPr lang="zh-CN" altLang="en-US"/>
            </a:p>
          </p:txBody>
        </p:sp>
      </p:grpSp>
      <p:grpSp>
        <p:nvGrpSpPr>
          <p:cNvPr id="7" name="Group 63"/>
          <p:cNvGrpSpPr/>
          <p:nvPr/>
        </p:nvGrpSpPr>
        <p:grpSpPr bwMode="auto">
          <a:xfrm>
            <a:off x="1187450" y="2636838"/>
            <a:ext cx="6762750" cy="3038475"/>
            <a:chOff x="760" y="1658"/>
            <a:chExt cx="4260" cy="1914"/>
          </a:xfrm>
        </p:grpSpPr>
        <p:sp>
          <p:nvSpPr>
            <p:cNvPr id="25661" name="Rectangle 64"/>
            <p:cNvSpPr>
              <a:spLocks noChangeArrowheads="1"/>
            </p:cNvSpPr>
            <p:nvPr/>
          </p:nvSpPr>
          <p:spPr bwMode="auto">
            <a:xfrm>
              <a:off x="2623" y="1663"/>
              <a:ext cx="263" cy="288"/>
            </a:xfrm>
            <a:prstGeom prst="rect">
              <a:avLst/>
            </a:prstGeom>
            <a:noFill/>
            <a:ln w="9525">
              <a:noFill/>
              <a:miter lim="800000"/>
            </a:ln>
          </p:spPr>
          <p:txBody>
            <a:bodyPr>
              <a:spAutoFit/>
            </a:bodyPr>
            <a:lstStyle/>
            <a:p>
              <a:pPr algn="ctr"/>
              <a:r>
                <a:rPr kumimoji="1" lang="en-US" altLang="zh-CN" sz="2400" b="1">
                  <a:solidFill>
                    <a:srgbClr val="0033CC"/>
                  </a:solidFill>
                  <a:latin typeface="Times New Roman" panose="02020603050405020304" pitchFamily="18" charset="0"/>
                  <a:ea typeface="仿宋_GB2312" pitchFamily="49" charset="-122"/>
                </a:rPr>
                <a:t>R</a:t>
              </a:r>
              <a:endParaRPr kumimoji="1" lang="en-US" altLang="zh-CN" sz="2400" b="1">
                <a:solidFill>
                  <a:srgbClr val="0033CC"/>
                </a:solidFill>
                <a:latin typeface="Times New Roman" panose="02020603050405020304" pitchFamily="18" charset="0"/>
                <a:ea typeface="仿宋_GB2312" pitchFamily="49" charset="-122"/>
              </a:endParaRPr>
            </a:p>
          </p:txBody>
        </p:sp>
        <p:sp>
          <p:nvSpPr>
            <p:cNvPr id="25662" name="Rectangle 65"/>
            <p:cNvSpPr>
              <a:spLocks noChangeArrowheads="1"/>
            </p:cNvSpPr>
            <p:nvPr/>
          </p:nvSpPr>
          <p:spPr bwMode="auto">
            <a:xfrm>
              <a:off x="4607" y="1658"/>
              <a:ext cx="255" cy="288"/>
            </a:xfrm>
            <a:prstGeom prst="rect">
              <a:avLst/>
            </a:prstGeom>
            <a:noFill/>
            <a:ln w="9525">
              <a:noFill/>
              <a:miter lim="800000"/>
            </a:ln>
          </p:spPr>
          <p:txBody>
            <a:bodyPr wrap="none">
              <a:spAutoFit/>
            </a:bodyPr>
            <a:lstStyle/>
            <a:p>
              <a:pPr algn="ctr"/>
              <a:r>
                <a:rPr kumimoji="1" lang="en-US" altLang="zh-CN" sz="2400" b="1">
                  <a:solidFill>
                    <a:srgbClr val="0033CC"/>
                  </a:solidFill>
                  <a:latin typeface="Times New Roman" panose="02020603050405020304" pitchFamily="18" charset="0"/>
                  <a:ea typeface="仿宋_GB2312" pitchFamily="49" charset="-122"/>
                </a:rPr>
                <a:t>R</a:t>
              </a:r>
              <a:endParaRPr kumimoji="1" lang="en-US" altLang="zh-CN" sz="2400" b="1">
                <a:solidFill>
                  <a:srgbClr val="0033CC"/>
                </a:solidFill>
                <a:latin typeface="Times New Roman" panose="02020603050405020304" pitchFamily="18" charset="0"/>
                <a:ea typeface="仿宋_GB2312" pitchFamily="49" charset="-122"/>
              </a:endParaRPr>
            </a:p>
          </p:txBody>
        </p:sp>
        <p:sp>
          <p:nvSpPr>
            <p:cNvPr id="25663" name="Rectangle 66"/>
            <p:cNvSpPr>
              <a:spLocks noChangeArrowheads="1"/>
            </p:cNvSpPr>
            <p:nvPr/>
          </p:nvSpPr>
          <p:spPr bwMode="auto">
            <a:xfrm>
              <a:off x="1665" y="1665"/>
              <a:ext cx="255"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0033CC"/>
                  </a:solidFill>
                  <a:latin typeface="Times New Roman" panose="02020603050405020304" pitchFamily="18" charset="0"/>
                  <a:ea typeface="仿宋_GB2312" pitchFamily="49" charset="-122"/>
                </a:rPr>
                <a:t>R</a:t>
              </a:r>
              <a:endParaRPr kumimoji="1" lang="en-US" altLang="zh-CN" sz="2400" b="1">
                <a:solidFill>
                  <a:srgbClr val="0033CC"/>
                </a:solidFill>
                <a:latin typeface="Times New Roman" panose="02020603050405020304" pitchFamily="18" charset="0"/>
                <a:ea typeface="仿宋_GB2312" pitchFamily="49" charset="-122"/>
              </a:endParaRPr>
            </a:p>
          </p:txBody>
        </p:sp>
        <p:sp>
          <p:nvSpPr>
            <p:cNvPr id="25664" name="Rectangle 67"/>
            <p:cNvSpPr>
              <a:spLocks noChangeArrowheads="1"/>
            </p:cNvSpPr>
            <p:nvPr/>
          </p:nvSpPr>
          <p:spPr bwMode="auto">
            <a:xfrm>
              <a:off x="3611" y="1658"/>
              <a:ext cx="255" cy="288"/>
            </a:xfrm>
            <a:prstGeom prst="rect">
              <a:avLst/>
            </a:prstGeom>
            <a:noFill/>
            <a:ln w="9525">
              <a:noFill/>
              <a:miter lim="800000"/>
            </a:ln>
          </p:spPr>
          <p:txBody>
            <a:bodyPr>
              <a:spAutoFit/>
            </a:bodyPr>
            <a:lstStyle/>
            <a:p>
              <a:pPr algn="ctr"/>
              <a:r>
                <a:rPr kumimoji="1" lang="en-US" altLang="zh-CN" sz="2400" b="1">
                  <a:solidFill>
                    <a:srgbClr val="0033CC"/>
                  </a:solidFill>
                  <a:latin typeface="Times New Roman" panose="02020603050405020304" pitchFamily="18" charset="0"/>
                  <a:ea typeface="仿宋_GB2312" pitchFamily="49" charset="-122"/>
                </a:rPr>
                <a:t>R</a:t>
              </a:r>
              <a:endParaRPr kumimoji="1" lang="en-US" altLang="zh-CN" sz="2400" b="1">
                <a:solidFill>
                  <a:srgbClr val="0033CC"/>
                </a:solidFill>
                <a:latin typeface="Times New Roman" panose="02020603050405020304" pitchFamily="18" charset="0"/>
                <a:ea typeface="仿宋_GB2312" pitchFamily="49" charset="-122"/>
              </a:endParaRPr>
            </a:p>
          </p:txBody>
        </p:sp>
        <p:grpSp>
          <p:nvGrpSpPr>
            <p:cNvPr id="25665" name="Group 68"/>
            <p:cNvGrpSpPr/>
            <p:nvPr/>
          </p:nvGrpSpPr>
          <p:grpSpPr bwMode="auto">
            <a:xfrm>
              <a:off x="760" y="1894"/>
              <a:ext cx="4260" cy="1678"/>
              <a:chOff x="760" y="1894"/>
              <a:chExt cx="4260" cy="1678"/>
            </a:xfrm>
          </p:grpSpPr>
          <p:sp>
            <p:nvSpPr>
              <p:cNvPr id="25666" name="Line 69"/>
              <p:cNvSpPr>
                <a:spLocks noChangeShapeType="1"/>
              </p:cNvSpPr>
              <p:nvPr/>
            </p:nvSpPr>
            <p:spPr bwMode="auto">
              <a:xfrm flipH="1">
                <a:off x="1776" y="1932"/>
                <a:ext cx="0" cy="158"/>
              </a:xfrm>
              <a:prstGeom prst="line">
                <a:avLst/>
              </a:prstGeom>
              <a:noFill/>
              <a:ln w="28575">
                <a:solidFill>
                  <a:srgbClr val="0033CC"/>
                </a:solidFill>
                <a:round/>
              </a:ln>
            </p:spPr>
            <p:txBody>
              <a:bodyPr anchor="ctr"/>
              <a:lstStyle/>
              <a:p>
                <a:endParaRPr lang="zh-CN" altLang="en-US"/>
              </a:p>
            </p:txBody>
          </p:sp>
          <p:sp>
            <p:nvSpPr>
              <p:cNvPr id="25667" name="Line 70"/>
              <p:cNvSpPr>
                <a:spLocks noChangeShapeType="1"/>
              </p:cNvSpPr>
              <p:nvPr/>
            </p:nvSpPr>
            <p:spPr bwMode="auto">
              <a:xfrm>
                <a:off x="3744" y="1926"/>
                <a:ext cx="0" cy="164"/>
              </a:xfrm>
              <a:prstGeom prst="line">
                <a:avLst/>
              </a:prstGeom>
              <a:noFill/>
              <a:ln w="28575">
                <a:solidFill>
                  <a:srgbClr val="0033CC"/>
                </a:solidFill>
                <a:round/>
              </a:ln>
            </p:spPr>
            <p:txBody>
              <a:bodyPr anchor="ctr"/>
              <a:lstStyle/>
              <a:p>
                <a:endParaRPr lang="zh-CN" altLang="en-US"/>
              </a:p>
            </p:txBody>
          </p:sp>
          <p:sp>
            <p:nvSpPr>
              <p:cNvPr id="25668" name="Line 71"/>
              <p:cNvSpPr>
                <a:spLocks noChangeShapeType="1"/>
              </p:cNvSpPr>
              <p:nvPr/>
            </p:nvSpPr>
            <p:spPr bwMode="auto">
              <a:xfrm flipH="1">
                <a:off x="4730" y="1928"/>
                <a:ext cx="0" cy="180"/>
              </a:xfrm>
              <a:prstGeom prst="line">
                <a:avLst/>
              </a:prstGeom>
              <a:noFill/>
              <a:ln w="28575">
                <a:solidFill>
                  <a:srgbClr val="0033CC"/>
                </a:solidFill>
                <a:round/>
              </a:ln>
            </p:spPr>
            <p:txBody>
              <a:bodyPr anchor="ctr"/>
              <a:lstStyle/>
              <a:p>
                <a:endParaRPr lang="zh-CN" altLang="en-US"/>
              </a:p>
            </p:txBody>
          </p:sp>
          <p:sp>
            <p:nvSpPr>
              <p:cNvPr id="25669" name="Line 72"/>
              <p:cNvSpPr>
                <a:spLocks noChangeShapeType="1"/>
              </p:cNvSpPr>
              <p:nvPr/>
            </p:nvSpPr>
            <p:spPr bwMode="auto">
              <a:xfrm flipH="1">
                <a:off x="2756" y="1928"/>
                <a:ext cx="0" cy="174"/>
              </a:xfrm>
              <a:prstGeom prst="line">
                <a:avLst/>
              </a:prstGeom>
              <a:noFill/>
              <a:ln w="28575">
                <a:solidFill>
                  <a:srgbClr val="0033CC"/>
                </a:solidFill>
                <a:round/>
              </a:ln>
            </p:spPr>
            <p:txBody>
              <a:bodyPr anchor="ctr"/>
              <a:lstStyle/>
              <a:p>
                <a:endParaRPr lang="zh-CN" altLang="en-US"/>
              </a:p>
            </p:txBody>
          </p:sp>
          <p:sp>
            <p:nvSpPr>
              <p:cNvPr id="25670" name="Line 73"/>
              <p:cNvSpPr>
                <a:spLocks noChangeShapeType="1"/>
              </p:cNvSpPr>
              <p:nvPr/>
            </p:nvSpPr>
            <p:spPr bwMode="auto">
              <a:xfrm flipV="1">
                <a:off x="1768" y="2088"/>
                <a:ext cx="2969" cy="2"/>
              </a:xfrm>
              <a:prstGeom prst="line">
                <a:avLst/>
              </a:prstGeom>
              <a:noFill/>
              <a:ln w="28575">
                <a:solidFill>
                  <a:srgbClr val="0033CC"/>
                </a:solidFill>
                <a:round/>
              </a:ln>
            </p:spPr>
            <p:txBody>
              <a:bodyPr anchor="ctr"/>
              <a:lstStyle/>
              <a:p>
                <a:endParaRPr lang="zh-CN" altLang="en-US"/>
              </a:p>
            </p:txBody>
          </p:sp>
          <p:sp>
            <p:nvSpPr>
              <p:cNvPr id="25671" name="Line 74"/>
              <p:cNvSpPr>
                <a:spLocks noChangeShapeType="1"/>
              </p:cNvSpPr>
              <p:nvPr/>
            </p:nvSpPr>
            <p:spPr bwMode="auto">
              <a:xfrm>
                <a:off x="2038" y="2100"/>
                <a:ext cx="0" cy="82"/>
              </a:xfrm>
              <a:prstGeom prst="line">
                <a:avLst/>
              </a:prstGeom>
              <a:noFill/>
              <a:ln w="28575">
                <a:solidFill>
                  <a:srgbClr val="0033CC"/>
                </a:solidFill>
                <a:round/>
              </a:ln>
            </p:spPr>
            <p:txBody>
              <a:bodyPr anchor="ctr"/>
              <a:lstStyle/>
              <a:p>
                <a:endParaRPr lang="zh-CN" altLang="en-US"/>
              </a:p>
            </p:txBody>
          </p:sp>
          <p:sp>
            <p:nvSpPr>
              <p:cNvPr id="25672" name="Line 75"/>
              <p:cNvSpPr>
                <a:spLocks noChangeShapeType="1"/>
              </p:cNvSpPr>
              <p:nvPr/>
            </p:nvSpPr>
            <p:spPr bwMode="auto">
              <a:xfrm>
                <a:off x="2044" y="2426"/>
                <a:ext cx="0" cy="70"/>
              </a:xfrm>
              <a:prstGeom prst="line">
                <a:avLst/>
              </a:prstGeom>
              <a:noFill/>
              <a:ln w="28575">
                <a:solidFill>
                  <a:srgbClr val="0033CC"/>
                </a:solidFill>
                <a:round/>
              </a:ln>
            </p:spPr>
            <p:txBody>
              <a:bodyPr anchor="ctr"/>
              <a:lstStyle/>
              <a:p>
                <a:endParaRPr lang="zh-CN" altLang="en-US"/>
              </a:p>
            </p:txBody>
          </p:sp>
          <p:sp>
            <p:nvSpPr>
              <p:cNvPr id="25673" name="Line 76"/>
              <p:cNvSpPr>
                <a:spLocks noChangeShapeType="1"/>
              </p:cNvSpPr>
              <p:nvPr/>
            </p:nvSpPr>
            <p:spPr bwMode="auto">
              <a:xfrm>
                <a:off x="1910" y="2212"/>
                <a:ext cx="0" cy="182"/>
              </a:xfrm>
              <a:prstGeom prst="line">
                <a:avLst/>
              </a:prstGeom>
              <a:noFill/>
              <a:ln w="38100">
                <a:solidFill>
                  <a:srgbClr val="0033CC"/>
                </a:solidFill>
                <a:round/>
              </a:ln>
            </p:spPr>
            <p:txBody>
              <a:bodyPr anchor="ctr"/>
              <a:lstStyle/>
              <a:p>
                <a:endParaRPr lang="zh-CN" altLang="en-US"/>
              </a:p>
            </p:txBody>
          </p:sp>
          <p:sp>
            <p:nvSpPr>
              <p:cNvPr id="25674" name="Line 77"/>
              <p:cNvSpPr>
                <a:spLocks noChangeShapeType="1"/>
              </p:cNvSpPr>
              <p:nvPr/>
            </p:nvSpPr>
            <p:spPr bwMode="auto">
              <a:xfrm flipV="1">
                <a:off x="1902" y="2380"/>
                <a:ext cx="272" cy="0"/>
              </a:xfrm>
              <a:prstGeom prst="line">
                <a:avLst/>
              </a:prstGeom>
              <a:noFill/>
              <a:ln w="38100">
                <a:solidFill>
                  <a:srgbClr val="0033CC"/>
                </a:solidFill>
                <a:round/>
              </a:ln>
            </p:spPr>
            <p:txBody>
              <a:bodyPr anchor="ctr"/>
              <a:lstStyle/>
              <a:p>
                <a:endParaRPr lang="zh-CN" altLang="en-US"/>
              </a:p>
            </p:txBody>
          </p:sp>
          <p:sp>
            <p:nvSpPr>
              <p:cNvPr id="25675" name="Line 78"/>
              <p:cNvSpPr>
                <a:spLocks noChangeShapeType="1"/>
              </p:cNvSpPr>
              <p:nvPr/>
            </p:nvSpPr>
            <p:spPr bwMode="auto">
              <a:xfrm>
                <a:off x="1914" y="2222"/>
                <a:ext cx="268" cy="2"/>
              </a:xfrm>
              <a:prstGeom prst="line">
                <a:avLst/>
              </a:prstGeom>
              <a:noFill/>
              <a:ln w="38100">
                <a:solidFill>
                  <a:srgbClr val="0033CC"/>
                </a:solidFill>
                <a:round/>
              </a:ln>
            </p:spPr>
            <p:txBody>
              <a:bodyPr anchor="ctr"/>
              <a:lstStyle/>
              <a:p>
                <a:endParaRPr lang="zh-CN" altLang="en-US"/>
              </a:p>
            </p:txBody>
          </p:sp>
          <p:sp>
            <p:nvSpPr>
              <p:cNvPr id="25676" name="Line 79"/>
              <p:cNvSpPr>
                <a:spLocks noChangeShapeType="1"/>
              </p:cNvSpPr>
              <p:nvPr/>
            </p:nvSpPr>
            <p:spPr bwMode="auto">
              <a:xfrm>
                <a:off x="2170" y="2218"/>
                <a:ext cx="0" cy="174"/>
              </a:xfrm>
              <a:prstGeom prst="line">
                <a:avLst/>
              </a:prstGeom>
              <a:noFill/>
              <a:ln w="38100">
                <a:solidFill>
                  <a:srgbClr val="0033CC"/>
                </a:solidFill>
                <a:round/>
              </a:ln>
            </p:spPr>
            <p:txBody>
              <a:bodyPr anchor="ctr"/>
              <a:lstStyle/>
              <a:p>
                <a:endParaRPr lang="zh-CN" altLang="en-US"/>
              </a:p>
            </p:txBody>
          </p:sp>
          <p:sp>
            <p:nvSpPr>
              <p:cNvPr id="25677" name="Rectangle 80"/>
              <p:cNvSpPr>
                <a:spLocks noChangeArrowheads="1"/>
              </p:cNvSpPr>
              <p:nvPr/>
            </p:nvSpPr>
            <p:spPr bwMode="auto">
              <a:xfrm>
                <a:off x="1932" y="2164"/>
                <a:ext cx="212" cy="250"/>
              </a:xfrm>
              <a:prstGeom prst="rect">
                <a:avLst/>
              </a:prstGeom>
              <a:noFill/>
              <a:ln w="9525">
                <a:noFill/>
                <a:miter lim="800000"/>
              </a:ln>
            </p:spPr>
            <p:txBody>
              <a:bodyPr>
                <a:spAutoFit/>
              </a:bodyPr>
              <a:lstStyle/>
              <a:p>
                <a:pPr algn="ctr"/>
                <a:r>
                  <a:rPr kumimoji="1" lang="en-US" altLang="zh-CN" sz="2000" b="1">
                    <a:solidFill>
                      <a:srgbClr val="0033CC"/>
                    </a:solidFill>
                    <a:latin typeface="Times New Roman" panose="02020603050405020304" pitchFamily="18" charset="0"/>
                    <a:ea typeface="仿宋_GB2312" pitchFamily="49" charset="-122"/>
                  </a:rPr>
                  <a:t>1</a:t>
                </a:r>
                <a:endParaRPr kumimoji="1" lang="en-US" altLang="zh-CN" sz="2000" b="1">
                  <a:solidFill>
                    <a:srgbClr val="0033CC"/>
                  </a:solidFill>
                  <a:latin typeface="Times New Roman" panose="02020603050405020304" pitchFamily="18" charset="0"/>
                  <a:ea typeface="仿宋_GB2312" pitchFamily="49" charset="-122"/>
                </a:endParaRPr>
              </a:p>
            </p:txBody>
          </p:sp>
          <p:sp>
            <p:nvSpPr>
              <p:cNvPr id="25678" name="Oval 81"/>
              <p:cNvSpPr>
                <a:spLocks noChangeArrowheads="1"/>
              </p:cNvSpPr>
              <p:nvPr/>
            </p:nvSpPr>
            <p:spPr bwMode="auto">
              <a:xfrm>
                <a:off x="1763" y="1900"/>
                <a:ext cx="27" cy="27"/>
              </a:xfrm>
              <a:prstGeom prst="ellipse">
                <a:avLst/>
              </a:prstGeom>
              <a:solidFill>
                <a:schemeClr val="bg1"/>
              </a:solidFill>
              <a:ln w="28575">
                <a:solidFill>
                  <a:srgbClr val="0033CC"/>
                </a:solidFill>
                <a:round/>
              </a:ln>
            </p:spPr>
            <p:txBody>
              <a:bodyPr wrap="none" anchor="ctr"/>
              <a:lstStyle/>
              <a:p>
                <a:endParaRPr lang="zh-CN" altLang="en-US"/>
              </a:p>
            </p:txBody>
          </p:sp>
          <p:sp>
            <p:nvSpPr>
              <p:cNvPr id="25679" name="Oval 82"/>
              <p:cNvSpPr>
                <a:spLocks noChangeArrowheads="1"/>
              </p:cNvSpPr>
              <p:nvPr/>
            </p:nvSpPr>
            <p:spPr bwMode="auto">
              <a:xfrm>
                <a:off x="3729" y="1894"/>
                <a:ext cx="27" cy="27"/>
              </a:xfrm>
              <a:prstGeom prst="ellipse">
                <a:avLst/>
              </a:prstGeom>
              <a:solidFill>
                <a:schemeClr val="bg1"/>
              </a:solidFill>
              <a:ln w="28575">
                <a:solidFill>
                  <a:srgbClr val="0033CC"/>
                </a:solidFill>
                <a:round/>
              </a:ln>
            </p:spPr>
            <p:txBody>
              <a:bodyPr wrap="none" anchor="ctr"/>
              <a:lstStyle/>
              <a:p>
                <a:endParaRPr lang="zh-CN" altLang="en-US"/>
              </a:p>
            </p:txBody>
          </p:sp>
          <p:sp>
            <p:nvSpPr>
              <p:cNvPr id="25680" name="Oval 83"/>
              <p:cNvSpPr>
                <a:spLocks noChangeArrowheads="1"/>
              </p:cNvSpPr>
              <p:nvPr/>
            </p:nvSpPr>
            <p:spPr bwMode="auto">
              <a:xfrm>
                <a:off x="2745" y="1894"/>
                <a:ext cx="27" cy="27"/>
              </a:xfrm>
              <a:prstGeom prst="ellipse">
                <a:avLst/>
              </a:prstGeom>
              <a:solidFill>
                <a:schemeClr val="bg1"/>
              </a:solidFill>
              <a:ln w="28575">
                <a:solidFill>
                  <a:srgbClr val="0033CC"/>
                </a:solidFill>
                <a:round/>
              </a:ln>
            </p:spPr>
            <p:txBody>
              <a:bodyPr wrap="none" anchor="ctr"/>
              <a:lstStyle/>
              <a:p>
                <a:endParaRPr lang="zh-CN" altLang="en-US"/>
              </a:p>
            </p:txBody>
          </p:sp>
          <p:sp>
            <p:nvSpPr>
              <p:cNvPr id="25681" name="Oval 84"/>
              <p:cNvSpPr>
                <a:spLocks noChangeArrowheads="1"/>
              </p:cNvSpPr>
              <p:nvPr/>
            </p:nvSpPr>
            <p:spPr bwMode="auto">
              <a:xfrm>
                <a:off x="4715" y="1900"/>
                <a:ext cx="27" cy="27"/>
              </a:xfrm>
              <a:prstGeom prst="ellipse">
                <a:avLst/>
              </a:prstGeom>
              <a:solidFill>
                <a:schemeClr val="bg1"/>
              </a:solidFill>
              <a:ln w="28575">
                <a:solidFill>
                  <a:srgbClr val="0033CC"/>
                </a:solidFill>
                <a:round/>
              </a:ln>
            </p:spPr>
            <p:txBody>
              <a:bodyPr wrap="none" anchor="ctr"/>
              <a:lstStyle/>
              <a:p>
                <a:endParaRPr lang="zh-CN" altLang="en-US"/>
              </a:p>
            </p:txBody>
          </p:sp>
          <p:sp>
            <p:nvSpPr>
              <p:cNvPr id="25682" name="Oval 85"/>
              <p:cNvSpPr>
                <a:spLocks noChangeArrowheads="1"/>
              </p:cNvSpPr>
              <p:nvPr/>
            </p:nvSpPr>
            <p:spPr bwMode="auto">
              <a:xfrm>
                <a:off x="2027" y="2182"/>
                <a:ext cx="27" cy="27"/>
              </a:xfrm>
              <a:prstGeom prst="ellipse">
                <a:avLst/>
              </a:prstGeom>
              <a:solidFill>
                <a:schemeClr val="bg1"/>
              </a:solidFill>
              <a:ln w="28575">
                <a:solidFill>
                  <a:srgbClr val="0033CC"/>
                </a:solidFill>
                <a:round/>
              </a:ln>
            </p:spPr>
            <p:txBody>
              <a:bodyPr wrap="none" anchor="ctr"/>
              <a:lstStyle/>
              <a:p>
                <a:endParaRPr lang="zh-CN" altLang="en-US"/>
              </a:p>
            </p:txBody>
          </p:sp>
          <p:sp>
            <p:nvSpPr>
              <p:cNvPr id="25683" name="Oval 86"/>
              <p:cNvSpPr>
                <a:spLocks noChangeArrowheads="1"/>
              </p:cNvSpPr>
              <p:nvPr/>
            </p:nvSpPr>
            <p:spPr bwMode="auto">
              <a:xfrm>
                <a:off x="2027" y="2392"/>
                <a:ext cx="27" cy="27"/>
              </a:xfrm>
              <a:prstGeom prst="ellipse">
                <a:avLst/>
              </a:prstGeom>
              <a:solidFill>
                <a:schemeClr val="bg1"/>
              </a:solidFill>
              <a:ln w="28575">
                <a:solidFill>
                  <a:srgbClr val="0033CC"/>
                </a:solidFill>
                <a:round/>
              </a:ln>
            </p:spPr>
            <p:txBody>
              <a:bodyPr wrap="none" anchor="ctr"/>
              <a:lstStyle/>
              <a:p>
                <a:endParaRPr lang="zh-CN" altLang="en-US"/>
              </a:p>
            </p:txBody>
          </p:sp>
          <p:sp>
            <p:nvSpPr>
              <p:cNvPr id="25684" name="Rectangle 87"/>
              <p:cNvSpPr>
                <a:spLocks noChangeArrowheads="1"/>
              </p:cNvSpPr>
              <p:nvPr/>
            </p:nvSpPr>
            <p:spPr bwMode="auto">
              <a:xfrm>
                <a:off x="1842" y="2464"/>
                <a:ext cx="372" cy="288"/>
              </a:xfrm>
              <a:prstGeom prst="rect">
                <a:avLst/>
              </a:prstGeom>
              <a:noFill/>
              <a:ln w="9525">
                <a:noFill/>
                <a:miter lim="800000"/>
              </a:ln>
            </p:spPr>
            <p:txBody>
              <a:bodyPr wrap="none">
                <a:spAutoFit/>
              </a:bodyPr>
              <a:lstStyle/>
              <a:p>
                <a:pPr algn="just"/>
                <a:r>
                  <a:rPr kumimoji="1" lang="en-US" altLang="zh-CN" sz="2400" b="1" i="1">
                    <a:solidFill>
                      <a:srgbClr val="0033CC"/>
                    </a:solidFill>
                    <a:latin typeface="Times New Roman" panose="02020603050405020304" pitchFamily="18" charset="0"/>
                    <a:ea typeface="仿宋_GB2312" pitchFamily="49" charset="-122"/>
                  </a:rPr>
                  <a:t>CR</a:t>
                </a:r>
                <a:endParaRPr kumimoji="1" lang="en-US" altLang="zh-CN" sz="2400" b="1" i="1">
                  <a:solidFill>
                    <a:srgbClr val="0033CC"/>
                  </a:solidFill>
                  <a:latin typeface="Times New Roman" panose="02020603050405020304" pitchFamily="18" charset="0"/>
                  <a:ea typeface="仿宋_GB2312" pitchFamily="49" charset="-122"/>
                </a:endParaRPr>
              </a:p>
            </p:txBody>
          </p:sp>
          <p:sp>
            <p:nvSpPr>
              <p:cNvPr id="25685" name="Line 88"/>
              <p:cNvSpPr>
                <a:spLocks noChangeShapeType="1"/>
              </p:cNvSpPr>
              <p:nvPr/>
            </p:nvSpPr>
            <p:spPr bwMode="auto">
              <a:xfrm>
                <a:off x="1935" y="2515"/>
                <a:ext cx="222" cy="0"/>
              </a:xfrm>
              <a:prstGeom prst="line">
                <a:avLst/>
              </a:prstGeom>
              <a:noFill/>
              <a:ln w="19050">
                <a:solidFill>
                  <a:srgbClr val="0033CC"/>
                </a:solidFill>
                <a:round/>
              </a:ln>
            </p:spPr>
            <p:txBody>
              <a:bodyPr/>
              <a:lstStyle/>
              <a:p>
                <a:endParaRPr lang="zh-CN" altLang="en-US"/>
              </a:p>
            </p:txBody>
          </p:sp>
          <p:sp>
            <p:nvSpPr>
              <p:cNvPr id="25686" name="AutoShape 89"/>
              <p:cNvSpPr>
                <a:spLocks noChangeArrowheads="1"/>
              </p:cNvSpPr>
              <p:nvPr/>
            </p:nvSpPr>
            <p:spPr bwMode="auto">
              <a:xfrm>
                <a:off x="760" y="3060"/>
                <a:ext cx="4260" cy="512"/>
              </a:xfrm>
              <a:prstGeom prst="wedgeRectCallout">
                <a:avLst>
                  <a:gd name="adj1" fmla="val -23028"/>
                  <a:gd name="adj2" fmla="val -100389"/>
                </a:avLst>
              </a:prstGeom>
              <a:solidFill>
                <a:srgbClr val="CCCCFF"/>
              </a:solidFill>
              <a:ln w="9525">
                <a:solidFill>
                  <a:schemeClr val="tx1"/>
                </a:solidFill>
                <a:miter lim="800000"/>
              </a:ln>
            </p:spPr>
            <p:txBody>
              <a:bodyPr lIns="0" tIns="36000" rIns="0" bIns="36000">
                <a:spAutoFit/>
              </a:bodyPr>
              <a:lstStyle/>
              <a:p>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CR </a:t>
                </a:r>
                <a:r>
                  <a:rPr kumimoji="1" lang="zh-CN" altLang="en-US" sz="2400" b="1">
                    <a:latin typeface="宋体" panose="02010600030101010101" pitchFamily="2" charset="-122"/>
                  </a:rPr>
                  <a:t>为异步清零端，</a:t>
                </a:r>
                <a:r>
                  <a:rPr kumimoji="1" lang="zh-CN" altLang="en-US" sz="2400" b="1">
                    <a:latin typeface="Times New Roman" panose="02020603050405020304" pitchFamily="18" charset="0"/>
                  </a:rPr>
                  <a:t>当 </a:t>
                </a:r>
                <a:r>
                  <a:rPr kumimoji="1" lang="en-US" altLang="zh-CN" sz="2400" b="1" i="1">
                    <a:latin typeface="Times New Roman" panose="02020603050405020304" pitchFamily="18" charset="0"/>
                  </a:rPr>
                  <a:t>CR </a:t>
                </a:r>
                <a:r>
                  <a:rPr kumimoji="1" lang="en-US" altLang="zh-CN" sz="2400" b="1">
                    <a:latin typeface="Times New Roman" panose="02020603050405020304" pitchFamily="18" charset="0"/>
                  </a:rPr>
                  <a:t>= 0 </a:t>
                </a:r>
                <a:r>
                  <a:rPr kumimoji="1" lang="zh-CN" altLang="en-US" sz="2400" b="1">
                    <a:latin typeface="Times New Roman" panose="02020603050405020304" pitchFamily="18" charset="0"/>
                  </a:rPr>
                  <a:t>时</a:t>
                </a:r>
                <a:r>
                  <a:rPr kumimoji="1" lang="zh-CN" altLang="en-US" sz="2400" b="1">
                    <a:latin typeface="宋体" panose="02010600030101010101" pitchFamily="2" charset="-122"/>
                  </a:rPr>
                  <a:t>，各触发器均被</a:t>
                </a:r>
                <a:r>
                  <a:rPr kumimoji="1" lang="zh-CN" altLang="en-US" sz="2400" b="1">
                    <a:latin typeface="Times New Roman" panose="02020603050405020304" pitchFamily="18" charset="0"/>
                  </a:rPr>
                  <a:t>置 </a:t>
                </a:r>
                <a:r>
                  <a:rPr kumimoji="1" lang="en-US" altLang="zh-CN" sz="2400" b="1">
                    <a:latin typeface="Times New Roman" panose="02020603050405020304" pitchFamily="18" charset="0"/>
                  </a:rPr>
                  <a:t>0</a:t>
                </a:r>
                <a:r>
                  <a:rPr kumimoji="1" lang="zh-CN" altLang="en-US" sz="2400" b="1">
                    <a:latin typeface="宋体" panose="02010600030101010101" pitchFamily="2" charset="-122"/>
                  </a:rPr>
                  <a:t>。寄存器工作时，</a:t>
                </a:r>
                <a:r>
                  <a:rPr kumimoji="1" lang="en-US" altLang="zh-CN" sz="2400" b="1" i="1">
                    <a:latin typeface="Times New Roman" panose="02020603050405020304" pitchFamily="18" charset="0"/>
                  </a:rPr>
                  <a:t>CR </a:t>
                </a:r>
                <a:r>
                  <a:rPr kumimoji="1" lang="zh-CN" altLang="en-US" sz="2400" b="1">
                    <a:latin typeface="宋体" panose="02010600030101010101" pitchFamily="2" charset="-122"/>
                  </a:rPr>
                  <a:t>应为高电平。</a:t>
                </a:r>
                <a:endParaRPr kumimoji="1" lang="zh-CN" altLang="en-US" sz="2400" b="1">
                  <a:latin typeface="Times New Roman" panose="02020603050405020304" pitchFamily="18" charset="0"/>
                </a:endParaRPr>
              </a:p>
            </p:txBody>
          </p:sp>
          <p:sp>
            <p:nvSpPr>
              <p:cNvPr id="25687" name="Line 90"/>
              <p:cNvSpPr>
                <a:spLocks noChangeShapeType="1"/>
              </p:cNvSpPr>
              <p:nvPr/>
            </p:nvSpPr>
            <p:spPr bwMode="auto">
              <a:xfrm flipV="1">
                <a:off x="2990" y="3320"/>
                <a:ext cx="224" cy="0"/>
              </a:xfrm>
              <a:prstGeom prst="line">
                <a:avLst/>
              </a:prstGeom>
              <a:noFill/>
              <a:ln w="19050">
                <a:solidFill>
                  <a:schemeClr val="tx1"/>
                </a:solidFill>
                <a:round/>
              </a:ln>
            </p:spPr>
            <p:txBody>
              <a:bodyPr anchor="ctr"/>
              <a:lstStyle/>
              <a:p>
                <a:endParaRPr lang="zh-CN" altLang="en-US"/>
              </a:p>
            </p:txBody>
          </p:sp>
          <p:sp>
            <p:nvSpPr>
              <p:cNvPr id="25688" name="Line 91"/>
              <p:cNvSpPr>
                <a:spLocks noChangeShapeType="1"/>
              </p:cNvSpPr>
              <p:nvPr/>
            </p:nvSpPr>
            <p:spPr bwMode="auto">
              <a:xfrm flipV="1">
                <a:off x="3102" y="3088"/>
                <a:ext cx="224" cy="0"/>
              </a:xfrm>
              <a:prstGeom prst="line">
                <a:avLst/>
              </a:prstGeom>
              <a:noFill/>
              <a:ln w="19050">
                <a:solidFill>
                  <a:schemeClr val="tx1"/>
                </a:solidFill>
                <a:round/>
              </a:ln>
            </p:spPr>
            <p:txBody>
              <a:bodyPr anchor="ctr"/>
              <a:lstStyle/>
              <a:p>
                <a:endParaRPr lang="zh-CN" altLang="en-US"/>
              </a:p>
            </p:txBody>
          </p:sp>
          <p:sp>
            <p:nvSpPr>
              <p:cNvPr id="25689" name="Line 92"/>
              <p:cNvSpPr>
                <a:spLocks noChangeShapeType="1"/>
              </p:cNvSpPr>
              <p:nvPr/>
            </p:nvSpPr>
            <p:spPr bwMode="auto">
              <a:xfrm flipV="1">
                <a:off x="1152" y="3088"/>
                <a:ext cx="224" cy="0"/>
              </a:xfrm>
              <a:prstGeom prst="line">
                <a:avLst/>
              </a:prstGeom>
              <a:noFill/>
              <a:ln w="19050">
                <a:solidFill>
                  <a:schemeClr val="tx1"/>
                </a:solidFill>
                <a:round/>
              </a:ln>
            </p:spPr>
            <p:txBody>
              <a:bodyPr anchor="ctr"/>
              <a:lstStyle/>
              <a:p>
                <a:endParaRPr lang="zh-CN" altLang="en-US"/>
              </a:p>
            </p:txBody>
          </p:sp>
        </p:grpSp>
      </p:grpSp>
      <p:sp>
        <p:nvSpPr>
          <p:cNvPr id="233565" name="Text Box 93"/>
          <p:cNvSpPr txBox="1">
            <a:spLocks noChangeArrowheads="1"/>
          </p:cNvSpPr>
          <p:nvPr/>
        </p:nvSpPr>
        <p:spPr bwMode="auto">
          <a:xfrm>
            <a:off x="812800" y="4587875"/>
            <a:ext cx="7183438" cy="1168400"/>
          </a:xfrm>
          <a:prstGeom prst="rect">
            <a:avLst/>
          </a:prstGeom>
          <a:solidFill>
            <a:srgbClr val="CCCCFF"/>
          </a:solidFill>
          <a:ln w="9525">
            <a:noFill/>
            <a:miter lim="800000"/>
          </a:ln>
        </p:spPr>
        <p:txBody>
          <a:bodyPr lIns="36000" tIns="36000" rIns="36000" bIns="36000">
            <a:spAutoFit/>
          </a:bodyPr>
          <a:lstStyle/>
          <a:p>
            <a:pPr algn="just">
              <a:spcBef>
                <a:spcPct val="50000"/>
              </a:spcBef>
            </a:pPr>
            <a:r>
              <a:rPr kumimoji="1" lang="en-US" altLang="zh-CN" sz="2400" b="1" dirty="0">
                <a:latin typeface="宋体" panose="02010600030101010101" pitchFamily="2" charset="-122"/>
              </a:rPr>
              <a:t>    </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0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3  </a:t>
            </a:r>
            <a:r>
              <a:rPr kumimoji="1" lang="zh-CN" altLang="en-US" sz="2400" b="1" dirty="0">
                <a:latin typeface="Times New Roman" panose="02020603050405020304" pitchFamily="18" charset="0"/>
              </a:rPr>
              <a:t>称为</a:t>
            </a:r>
            <a:r>
              <a:rPr kumimoji="1" lang="zh-CN" altLang="en-US" sz="2400" b="1" dirty="0">
                <a:solidFill>
                  <a:srgbClr val="6666FF"/>
                </a:solidFill>
                <a:latin typeface="Times New Roman" panose="02020603050405020304" pitchFamily="18" charset="0"/>
              </a:rPr>
              <a:t>并行数据输入端</a:t>
            </a:r>
            <a:r>
              <a:rPr kumimoji="1" lang="zh-CN" altLang="en-US" sz="2400" b="1" dirty="0">
                <a:latin typeface="Times New Roman" panose="02020603050405020304" pitchFamily="18" charset="0"/>
              </a:rPr>
              <a:t>，当时钟 </a:t>
            </a:r>
            <a:r>
              <a:rPr kumimoji="1" lang="en-US" altLang="zh-CN" sz="2400" b="1" i="1" dirty="0">
                <a:latin typeface="Times New Roman" panose="02020603050405020304" pitchFamily="18" charset="0"/>
              </a:rPr>
              <a:t>CP </a:t>
            </a:r>
            <a:r>
              <a:rPr kumimoji="1" lang="zh-CN" altLang="en-US" sz="2400" b="1" dirty="0">
                <a:latin typeface="Times New Roman" panose="02020603050405020304" pitchFamily="18" charset="0"/>
              </a:rPr>
              <a:t>上升沿到达时，</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0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被并行置入到 </a:t>
            </a:r>
            <a:r>
              <a:rPr kumimoji="1" lang="en-US" altLang="zh-CN" sz="2400" b="1" dirty="0">
                <a:latin typeface="Times New Roman" panose="02020603050405020304" pitchFamily="18" charset="0"/>
              </a:rPr>
              <a:t>4 </a:t>
            </a:r>
            <a:r>
              <a:rPr kumimoji="1" lang="zh-CN" altLang="en-US" sz="2400" b="1" dirty="0">
                <a:latin typeface="Times New Roman" panose="02020603050405020304" pitchFamily="18" charset="0"/>
              </a:rPr>
              <a:t>个触发器中，使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3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2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1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3 </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2 </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1 </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0</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grpSp>
        <p:nvGrpSpPr>
          <p:cNvPr id="9" name="Group 94"/>
          <p:cNvGrpSpPr/>
          <p:nvPr/>
        </p:nvGrpSpPr>
        <p:grpSpPr bwMode="auto">
          <a:xfrm>
            <a:off x="2281238" y="3144838"/>
            <a:ext cx="4951412" cy="357187"/>
            <a:chOff x="1061" y="1789"/>
            <a:chExt cx="3119" cy="225"/>
          </a:xfrm>
        </p:grpSpPr>
        <p:sp>
          <p:nvSpPr>
            <p:cNvPr id="25645" name="Line 95"/>
            <p:cNvSpPr>
              <a:spLocks noChangeShapeType="1"/>
            </p:cNvSpPr>
            <p:nvPr/>
          </p:nvSpPr>
          <p:spPr bwMode="auto">
            <a:xfrm rot="10936729" flipV="1">
              <a:off x="2038" y="1791"/>
              <a:ext cx="93" cy="3"/>
            </a:xfrm>
            <a:prstGeom prst="line">
              <a:avLst/>
            </a:prstGeom>
            <a:noFill/>
            <a:ln w="28575">
              <a:solidFill>
                <a:srgbClr val="FF3300"/>
              </a:solidFill>
              <a:round/>
            </a:ln>
          </p:spPr>
          <p:txBody>
            <a:bodyPr/>
            <a:lstStyle/>
            <a:p>
              <a:endParaRPr lang="zh-CN" altLang="en-US"/>
            </a:p>
          </p:txBody>
        </p:sp>
        <p:sp>
          <p:nvSpPr>
            <p:cNvPr id="25646" name="Line 96"/>
            <p:cNvSpPr>
              <a:spLocks noChangeShapeType="1"/>
            </p:cNvSpPr>
            <p:nvPr/>
          </p:nvSpPr>
          <p:spPr bwMode="auto">
            <a:xfrm rot="-10663271" flipH="1" flipV="1">
              <a:off x="2123" y="1791"/>
              <a:ext cx="11" cy="164"/>
            </a:xfrm>
            <a:prstGeom prst="line">
              <a:avLst/>
            </a:prstGeom>
            <a:noFill/>
            <a:ln w="28575">
              <a:solidFill>
                <a:srgbClr val="FF3300"/>
              </a:solidFill>
              <a:round/>
              <a:tailEnd type="triangle" w="med" len="med"/>
            </a:ln>
          </p:spPr>
          <p:txBody>
            <a:bodyPr/>
            <a:lstStyle/>
            <a:p>
              <a:endParaRPr lang="zh-CN" altLang="en-US"/>
            </a:p>
          </p:txBody>
        </p:sp>
        <p:sp>
          <p:nvSpPr>
            <p:cNvPr id="25647" name="Line 97"/>
            <p:cNvSpPr>
              <a:spLocks noChangeShapeType="1"/>
            </p:cNvSpPr>
            <p:nvPr/>
          </p:nvSpPr>
          <p:spPr bwMode="auto">
            <a:xfrm rot="10936729" flipV="1">
              <a:off x="2129" y="2005"/>
              <a:ext cx="83" cy="7"/>
            </a:xfrm>
            <a:prstGeom prst="line">
              <a:avLst/>
            </a:prstGeom>
            <a:noFill/>
            <a:ln w="28575">
              <a:solidFill>
                <a:srgbClr val="FF3300"/>
              </a:solidFill>
              <a:round/>
            </a:ln>
          </p:spPr>
          <p:txBody>
            <a:bodyPr/>
            <a:lstStyle/>
            <a:p>
              <a:endParaRPr lang="zh-CN" altLang="en-US"/>
            </a:p>
          </p:txBody>
        </p:sp>
        <p:sp>
          <p:nvSpPr>
            <p:cNvPr id="25648" name="Line 98"/>
            <p:cNvSpPr>
              <a:spLocks noChangeShapeType="1"/>
            </p:cNvSpPr>
            <p:nvPr/>
          </p:nvSpPr>
          <p:spPr bwMode="auto">
            <a:xfrm rot="-10663271" flipH="1" flipV="1">
              <a:off x="2132" y="1938"/>
              <a:ext cx="3" cy="75"/>
            </a:xfrm>
            <a:prstGeom prst="line">
              <a:avLst/>
            </a:prstGeom>
            <a:noFill/>
            <a:ln w="28575">
              <a:solidFill>
                <a:srgbClr val="FF3300"/>
              </a:solidFill>
              <a:round/>
            </a:ln>
          </p:spPr>
          <p:txBody>
            <a:bodyPr/>
            <a:lstStyle/>
            <a:p>
              <a:endParaRPr lang="zh-CN" altLang="en-US"/>
            </a:p>
          </p:txBody>
        </p:sp>
        <p:sp>
          <p:nvSpPr>
            <p:cNvPr id="25649" name="Line 99"/>
            <p:cNvSpPr>
              <a:spLocks noChangeShapeType="1"/>
            </p:cNvSpPr>
            <p:nvPr/>
          </p:nvSpPr>
          <p:spPr bwMode="auto">
            <a:xfrm rot="10936729" flipV="1">
              <a:off x="3025" y="1789"/>
              <a:ext cx="90" cy="5"/>
            </a:xfrm>
            <a:prstGeom prst="line">
              <a:avLst/>
            </a:prstGeom>
            <a:noFill/>
            <a:ln w="28575">
              <a:solidFill>
                <a:srgbClr val="FF3300"/>
              </a:solidFill>
              <a:round/>
            </a:ln>
          </p:spPr>
          <p:txBody>
            <a:bodyPr/>
            <a:lstStyle/>
            <a:p>
              <a:endParaRPr lang="zh-CN" altLang="en-US"/>
            </a:p>
          </p:txBody>
        </p:sp>
        <p:sp>
          <p:nvSpPr>
            <p:cNvPr id="25650" name="Line 100"/>
            <p:cNvSpPr>
              <a:spLocks noChangeShapeType="1"/>
            </p:cNvSpPr>
            <p:nvPr/>
          </p:nvSpPr>
          <p:spPr bwMode="auto">
            <a:xfrm rot="-10663271" flipH="1" flipV="1">
              <a:off x="3107" y="1791"/>
              <a:ext cx="11" cy="164"/>
            </a:xfrm>
            <a:prstGeom prst="line">
              <a:avLst/>
            </a:prstGeom>
            <a:noFill/>
            <a:ln w="28575">
              <a:solidFill>
                <a:srgbClr val="FF3300"/>
              </a:solidFill>
              <a:round/>
              <a:tailEnd type="triangle" w="med" len="med"/>
            </a:ln>
          </p:spPr>
          <p:txBody>
            <a:bodyPr/>
            <a:lstStyle/>
            <a:p>
              <a:endParaRPr lang="zh-CN" altLang="en-US"/>
            </a:p>
          </p:txBody>
        </p:sp>
        <p:sp>
          <p:nvSpPr>
            <p:cNvPr id="25651" name="Line 101"/>
            <p:cNvSpPr>
              <a:spLocks noChangeShapeType="1"/>
            </p:cNvSpPr>
            <p:nvPr/>
          </p:nvSpPr>
          <p:spPr bwMode="auto">
            <a:xfrm rot="10936729" flipV="1">
              <a:off x="3108" y="2006"/>
              <a:ext cx="89" cy="7"/>
            </a:xfrm>
            <a:prstGeom prst="line">
              <a:avLst/>
            </a:prstGeom>
            <a:noFill/>
            <a:ln w="28575">
              <a:solidFill>
                <a:srgbClr val="FF3300"/>
              </a:solidFill>
              <a:round/>
            </a:ln>
          </p:spPr>
          <p:txBody>
            <a:bodyPr/>
            <a:lstStyle/>
            <a:p>
              <a:endParaRPr lang="zh-CN" altLang="en-US"/>
            </a:p>
          </p:txBody>
        </p:sp>
        <p:sp>
          <p:nvSpPr>
            <p:cNvPr id="25652" name="Line 102"/>
            <p:cNvSpPr>
              <a:spLocks noChangeShapeType="1"/>
            </p:cNvSpPr>
            <p:nvPr/>
          </p:nvSpPr>
          <p:spPr bwMode="auto">
            <a:xfrm rot="-10663271" flipH="1" flipV="1">
              <a:off x="3114" y="1938"/>
              <a:ext cx="4" cy="76"/>
            </a:xfrm>
            <a:prstGeom prst="line">
              <a:avLst/>
            </a:prstGeom>
            <a:noFill/>
            <a:ln w="28575">
              <a:solidFill>
                <a:srgbClr val="FF3300"/>
              </a:solidFill>
              <a:round/>
            </a:ln>
          </p:spPr>
          <p:txBody>
            <a:bodyPr/>
            <a:lstStyle/>
            <a:p>
              <a:endParaRPr lang="zh-CN" altLang="en-US"/>
            </a:p>
          </p:txBody>
        </p:sp>
        <p:sp>
          <p:nvSpPr>
            <p:cNvPr id="25653" name="Line 103"/>
            <p:cNvSpPr>
              <a:spLocks noChangeShapeType="1"/>
            </p:cNvSpPr>
            <p:nvPr/>
          </p:nvSpPr>
          <p:spPr bwMode="auto">
            <a:xfrm rot="10936729" flipV="1">
              <a:off x="4020" y="1793"/>
              <a:ext cx="87" cy="3"/>
            </a:xfrm>
            <a:prstGeom prst="line">
              <a:avLst/>
            </a:prstGeom>
            <a:noFill/>
            <a:ln w="28575">
              <a:solidFill>
                <a:srgbClr val="FF3300"/>
              </a:solidFill>
              <a:round/>
            </a:ln>
          </p:spPr>
          <p:txBody>
            <a:bodyPr/>
            <a:lstStyle/>
            <a:p>
              <a:endParaRPr lang="zh-CN" altLang="en-US"/>
            </a:p>
          </p:txBody>
        </p:sp>
        <p:sp>
          <p:nvSpPr>
            <p:cNvPr id="25654" name="Line 104"/>
            <p:cNvSpPr>
              <a:spLocks noChangeShapeType="1"/>
            </p:cNvSpPr>
            <p:nvPr/>
          </p:nvSpPr>
          <p:spPr bwMode="auto">
            <a:xfrm rot="-10663271" flipH="1" flipV="1">
              <a:off x="4100" y="1790"/>
              <a:ext cx="9" cy="165"/>
            </a:xfrm>
            <a:prstGeom prst="line">
              <a:avLst/>
            </a:prstGeom>
            <a:noFill/>
            <a:ln w="28575">
              <a:solidFill>
                <a:srgbClr val="FF3300"/>
              </a:solidFill>
              <a:round/>
              <a:tailEnd type="triangle" w="med" len="med"/>
            </a:ln>
          </p:spPr>
          <p:txBody>
            <a:bodyPr/>
            <a:lstStyle/>
            <a:p>
              <a:endParaRPr lang="zh-CN" altLang="en-US"/>
            </a:p>
          </p:txBody>
        </p:sp>
        <p:sp>
          <p:nvSpPr>
            <p:cNvPr id="25655" name="Line 105"/>
            <p:cNvSpPr>
              <a:spLocks noChangeShapeType="1"/>
            </p:cNvSpPr>
            <p:nvPr/>
          </p:nvSpPr>
          <p:spPr bwMode="auto">
            <a:xfrm rot="10936729" flipV="1">
              <a:off x="4100" y="2006"/>
              <a:ext cx="80" cy="6"/>
            </a:xfrm>
            <a:prstGeom prst="line">
              <a:avLst/>
            </a:prstGeom>
            <a:noFill/>
            <a:ln w="28575">
              <a:solidFill>
                <a:srgbClr val="FF3300"/>
              </a:solidFill>
              <a:round/>
            </a:ln>
          </p:spPr>
          <p:txBody>
            <a:bodyPr/>
            <a:lstStyle/>
            <a:p>
              <a:endParaRPr lang="zh-CN" altLang="en-US"/>
            </a:p>
          </p:txBody>
        </p:sp>
        <p:sp>
          <p:nvSpPr>
            <p:cNvPr id="25656" name="Line 106"/>
            <p:cNvSpPr>
              <a:spLocks noChangeShapeType="1"/>
            </p:cNvSpPr>
            <p:nvPr/>
          </p:nvSpPr>
          <p:spPr bwMode="auto">
            <a:xfrm rot="-10663271" flipH="1" flipV="1">
              <a:off x="4104" y="1931"/>
              <a:ext cx="3" cy="75"/>
            </a:xfrm>
            <a:prstGeom prst="line">
              <a:avLst/>
            </a:prstGeom>
            <a:noFill/>
            <a:ln w="28575">
              <a:solidFill>
                <a:srgbClr val="FF3300"/>
              </a:solidFill>
              <a:round/>
            </a:ln>
          </p:spPr>
          <p:txBody>
            <a:bodyPr/>
            <a:lstStyle/>
            <a:p>
              <a:endParaRPr lang="zh-CN" altLang="en-US"/>
            </a:p>
          </p:txBody>
        </p:sp>
        <p:sp>
          <p:nvSpPr>
            <p:cNvPr id="25657" name="Line 107"/>
            <p:cNvSpPr>
              <a:spLocks noChangeShapeType="1"/>
            </p:cNvSpPr>
            <p:nvPr/>
          </p:nvSpPr>
          <p:spPr bwMode="auto">
            <a:xfrm rot="10936729" flipV="1">
              <a:off x="1061" y="1795"/>
              <a:ext cx="88" cy="1"/>
            </a:xfrm>
            <a:prstGeom prst="line">
              <a:avLst/>
            </a:prstGeom>
            <a:noFill/>
            <a:ln w="28575">
              <a:solidFill>
                <a:srgbClr val="FF3300"/>
              </a:solidFill>
              <a:round/>
            </a:ln>
          </p:spPr>
          <p:txBody>
            <a:bodyPr/>
            <a:lstStyle/>
            <a:p>
              <a:endParaRPr lang="zh-CN" altLang="en-US"/>
            </a:p>
          </p:txBody>
        </p:sp>
        <p:sp>
          <p:nvSpPr>
            <p:cNvPr id="25658" name="Line 108"/>
            <p:cNvSpPr>
              <a:spLocks noChangeShapeType="1"/>
            </p:cNvSpPr>
            <p:nvPr/>
          </p:nvSpPr>
          <p:spPr bwMode="auto">
            <a:xfrm rot="-10663271" flipH="1" flipV="1">
              <a:off x="1148" y="1790"/>
              <a:ext cx="9" cy="165"/>
            </a:xfrm>
            <a:prstGeom prst="line">
              <a:avLst/>
            </a:prstGeom>
            <a:noFill/>
            <a:ln w="28575">
              <a:solidFill>
                <a:srgbClr val="FF3300"/>
              </a:solidFill>
              <a:round/>
              <a:tailEnd type="triangle" w="med" len="med"/>
            </a:ln>
          </p:spPr>
          <p:txBody>
            <a:bodyPr/>
            <a:lstStyle/>
            <a:p>
              <a:endParaRPr lang="zh-CN" altLang="en-US"/>
            </a:p>
          </p:txBody>
        </p:sp>
        <p:sp>
          <p:nvSpPr>
            <p:cNvPr id="25659" name="Line 109"/>
            <p:cNvSpPr>
              <a:spLocks noChangeShapeType="1"/>
            </p:cNvSpPr>
            <p:nvPr/>
          </p:nvSpPr>
          <p:spPr bwMode="auto">
            <a:xfrm rot="10936729" flipV="1">
              <a:off x="1145" y="1997"/>
              <a:ext cx="89" cy="7"/>
            </a:xfrm>
            <a:prstGeom prst="line">
              <a:avLst/>
            </a:prstGeom>
            <a:noFill/>
            <a:ln w="28575">
              <a:solidFill>
                <a:srgbClr val="FF3300"/>
              </a:solidFill>
              <a:round/>
            </a:ln>
          </p:spPr>
          <p:txBody>
            <a:bodyPr/>
            <a:lstStyle/>
            <a:p>
              <a:endParaRPr lang="zh-CN" altLang="en-US"/>
            </a:p>
          </p:txBody>
        </p:sp>
        <p:sp>
          <p:nvSpPr>
            <p:cNvPr id="25660" name="Line 110"/>
            <p:cNvSpPr>
              <a:spLocks noChangeShapeType="1"/>
            </p:cNvSpPr>
            <p:nvPr/>
          </p:nvSpPr>
          <p:spPr bwMode="auto">
            <a:xfrm rot="-10663271" flipH="1" flipV="1">
              <a:off x="1152" y="1925"/>
              <a:ext cx="1" cy="75"/>
            </a:xfrm>
            <a:prstGeom prst="line">
              <a:avLst/>
            </a:prstGeom>
            <a:noFill/>
            <a:ln w="28575">
              <a:solidFill>
                <a:srgbClr val="FF3300"/>
              </a:solidFill>
              <a:round/>
            </a:ln>
          </p:spPr>
          <p:txBody>
            <a:bodyPr/>
            <a:lstStyle/>
            <a:p>
              <a:endParaRPr lang="zh-CN" altLang="en-US"/>
            </a:p>
          </p:txBody>
        </p:sp>
      </p:grpSp>
      <p:grpSp>
        <p:nvGrpSpPr>
          <p:cNvPr id="10" name="Group 111"/>
          <p:cNvGrpSpPr/>
          <p:nvPr/>
        </p:nvGrpSpPr>
        <p:grpSpPr bwMode="auto">
          <a:xfrm>
            <a:off x="2552700" y="3954463"/>
            <a:ext cx="276225" cy="350837"/>
            <a:chOff x="1232" y="2299"/>
            <a:chExt cx="174" cy="221"/>
          </a:xfrm>
        </p:grpSpPr>
        <p:sp>
          <p:nvSpPr>
            <p:cNvPr id="25641" name="Line 112"/>
            <p:cNvSpPr>
              <a:spLocks noChangeShapeType="1"/>
            </p:cNvSpPr>
            <p:nvPr/>
          </p:nvSpPr>
          <p:spPr bwMode="auto">
            <a:xfrm>
              <a:off x="1232" y="2512"/>
              <a:ext cx="96" cy="0"/>
            </a:xfrm>
            <a:prstGeom prst="line">
              <a:avLst/>
            </a:prstGeom>
            <a:noFill/>
            <a:ln w="28575">
              <a:solidFill>
                <a:srgbClr val="FF3300"/>
              </a:solidFill>
              <a:round/>
            </a:ln>
          </p:spPr>
          <p:txBody>
            <a:bodyPr/>
            <a:lstStyle/>
            <a:p>
              <a:endParaRPr lang="zh-CN" altLang="en-US"/>
            </a:p>
          </p:txBody>
        </p:sp>
        <p:sp>
          <p:nvSpPr>
            <p:cNvPr id="25642" name="Line 113"/>
            <p:cNvSpPr>
              <a:spLocks noChangeShapeType="1"/>
            </p:cNvSpPr>
            <p:nvPr/>
          </p:nvSpPr>
          <p:spPr bwMode="auto">
            <a:xfrm flipH="1" flipV="1">
              <a:off x="1320" y="2344"/>
              <a:ext cx="0" cy="176"/>
            </a:xfrm>
            <a:prstGeom prst="line">
              <a:avLst/>
            </a:prstGeom>
            <a:noFill/>
            <a:ln w="28575">
              <a:solidFill>
                <a:srgbClr val="FF3300"/>
              </a:solidFill>
              <a:round/>
              <a:tailEnd type="triangle" w="med" len="med"/>
            </a:ln>
          </p:spPr>
          <p:txBody>
            <a:bodyPr/>
            <a:lstStyle/>
            <a:p>
              <a:endParaRPr lang="zh-CN" altLang="en-US"/>
            </a:p>
          </p:txBody>
        </p:sp>
        <p:sp>
          <p:nvSpPr>
            <p:cNvPr id="25643" name="Line 114"/>
            <p:cNvSpPr>
              <a:spLocks noChangeShapeType="1"/>
            </p:cNvSpPr>
            <p:nvPr/>
          </p:nvSpPr>
          <p:spPr bwMode="auto">
            <a:xfrm flipV="1">
              <a:off x="1318" y="2303"/>
              <a:ext cx="88" cy="2"/>
            </a:xfrm>
            <a:prstGeom prst="line">
              <a:avLst/>
            </a:prstGeom>
            <a:noFill/>
            <a:ln w="28575">
              <a:solidFill>
                <a:srgbClr val="FF3300"/>
              </a:solidFill>
              <a:round/>
            </a:ln>
          </p:spPr>
          <p:txBody>
            <a:bodyPr/>
            <a:lstStyle/>
            <a:p>
              <a:endParaRPr lang="zh-CN" altLang="en-US"/>
            </a:p>
          </p:txBody>
        </p:sp>
        <p:sp>
          <p:nvSpPr>
            <p:cNvPr id="25644" name="Line 115"/>
            <p:cNvSpPr>
              <a:spLocks noChangeShapeType="1"/>
            </p:cNvSpPr>
            <p:nvPr/>
          </p:nvSpPr>
          <p:spPr bwMode="auto">
            <a:xfrm rot="-10663271" flipH="1" flipV="1">
              <a:off x="1318" y="2299"/>
              <a:ext cx="4" cy="81"/>
            </a:xfrm>
            <a:prstGeom prst="line">
              <a:avLst/>
            </a:prstGeom>
            <a:noFill/>
            <a:ln w="28575">
              <a:solidFill>
                <a:srgbClr val="FF3300"/>
              </a:solidFill>
              <a:round/>
            </a:ln>
          </p:spPr>
          <p:txBody>
            <a:bodyPr/>
            <a:lstStyle/>
            <a:p>
              <a:endParaRPr lang="zh-CN" altLang="en-US"/>
            </a:p>
          </p:txBody>
        </p:sp>
      </p:grpSp>
      <p:grpSp>
        <p:nvGrpSpPr>
          <p:cNvPr id="11" name="Group 116"/>
          <p:cNvGrpSpPr/>
          <p:nvPr/>
        </p:nvGrpSpPr>
        <p:grpSpPr bwMode="auto">
          <a:xfrm>
            <a:off x="1800225" y="3889375"/>
            <a:ext cx="5203825" cy="479425"/>
            <a:chOff x="758" y="2258"/>
            <a:chExt cx="3278" cy="302"/>
          </a:xfrm>
        </p:grpSpPr>
        <p:sp>
          <p:nvSpPr>
            <p:cNvPr id="25637" name="Rectangle 117"/>
            <p:cNvSpPr>
              <a:spLocks noChangeArrowheads="1"/>
            </p:cNvSpPr>
            <p:nvPr/>
          </p:nvSpPr>
          <p:spPr bwMode="auto">
            <a:xfrm>
              <a:off x="758" y="2258"/>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0</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8" name="Rectangle 118"/>
            <p:cNvSpPr>
              <a:spLocks noChangeArrowheads="1"/>
            </p:cNvSpPr>
            <p:nvPr/>
          </p:nvSpPr>
          <p:spPr bwMode="auto">
            <a:xfrm>
              <a:off x="1753" y="226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1</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9" name="Rectangle 119"/>
            <p:cNvSpPr>
              <a:spLocks noChangeArrowheads="1"/>
            </p:cNvSpPr>
            <p:nvPr/>
          </p:nvSpPr>
          <p:spPr bwMode="auto">
            <a:xfrm>
              <a:off x="2683" y="2264"/>
              <a:ext cx="367" cy="288"/>
            </a:xfrm>
            <a:prstGeom prst="rect">
              <a:avLst/>
            </a:prstGeom>
            <a:noFill/>
            <a:ln w="9525">
              <a:noFill/>
              <a:miter lim="800000"/>
            </a:ln>
          </p:spPr>
          <p:txBody>
            <a:bodyPr>
              <a:spAutoFit/>
            </a:bodyPr>
            <a:lstStyle/>
            <a:p>
              <a:pPr algn="just">
                <a:spcBef>
                  <a:spcPct val="30000"/>
                </a:spcBef>
              </a:pPr>
              <a:r>
                <a:rPr kumimoji="1" lang="en-US" altLang="zh-CN" sz="2400" b="1" i="1">
                  <a:latin typeface="Times New Roman" panose="02020603050405020304" pitchFamily="18" charset="0"/>
                  <a:ea typeface="仿宋_GB2312" pitchFamily="49" charset="-122"/>
                </a:rPr>
                <a:t> </a:t>
              </a: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2</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40" name="Rectangle 120"/>
            <p:cNvSpPr>
              <a:spLocks noChangeArrowheads="1"/>
            </p:cNvSpPr>
            <p:nvPr/>
          </p:nvSpPr>
          <p:spPr bwMode="auto">
            <a:xfrm>
              <a:off x="3717" y="227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3</a:t>
              </a:r>
              <a:endParaRPr kumimoji="1" lang="en-US" altLang="zh-CN" sz="2400" b="1" baseline="-25000">
                <a:solidFill>
                  <a:srgbClr val="00CC00"/>
                </a:solidFill>
                <a:latin typeface="Times New Roman" panose="02020603050405020304" pitchFamily="18" charset="0"/>
                <a:ea typeface="仿宋_GB2312" pitchFamily="49" charset="-122"/>
              </a:endParaRPr>
            </a:p>
          </p:txBody>
        </p:sp>
      </p:grpSp>
      <p:grpSp>
        <p:nvGrpSpPr>
          <p:cNvPr id="12" name="Group 121"/>
          <p:cNvGrpSpPr/>
          <p:nvPr/>
        </p:nvGrpSpPr>
        <p:grpSpPr bwMode="auto">
          <a:xfrm>
            <a:off x="1800225" y="3003550"/>
            <a:ext cx="5203825" cy="479425"/>
            <a:chOff x="758" y="2258"/>
            <a:chExt cx="3278" cy="302"/>
          </a:xfrm>
        </p:grpSpPr>
        <p:sp>
          <p:nvSpPr>
            <p:cNvPr id="25633" name="Rectangle 122"/>
            <p:cNvSpPr>
              <a:spLocks noChangeArrowheads="1"/>
            </p:cNvSpPr>
            <p:nvPr/>
          </p:nvSpPr>
          <p:spPr bwMode="auto">
            <a:xfrm>
              <a:off x="758" y="2258"/>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0</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4" name="Rectangle 123"/>
            <p:cNvSpPr>
              <a:spLocks noChangeArrowheads="1"/>
            </p:cNvSpPr>
            <p:nvPr/>
          </p:nvSpPr>
          <p:spPr bwMode="auto">
            <a:xfrm>
              <a:off x="1753" y="226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1</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5" name="Rectangle 124"/>
            <p:cNvSpPr>
              <a:spLocks noChangeArrowheads="1"/>
            </p:cNvSpPr>
            <p:nvPr/>
          </p:nvSpPr>
          <p:spPr bwMode="auto">
            <a:xfrm>
              <a:off x="2683" y="2264"/>
              <a:ext cx="367" cy="288"/>
            </a:xfrm>
            <a:prstGeom prst="rect">
              <a:avLst/>
            </a:prstGeom>
            <a:noFill/>
            <a:ln w="9525">
              <a:noFill/>
              <a:miter lim="800000"/>
            </a:ln>
          </p:spPr>
          <p:txBody>
            <a:bodyPr>
              <a:spAutoFit/>
            </a:bodyPr>
            <a:lstStyle/>
            <a:p>
              <a:pPr algn="just">
                <a:spcBef>
                  <a:spcPct val="30000"/>
                </a:spcBef>
              </a:pPr>
              <a:r>
                <a:rPr kumimoji="1" lang="en-US" altLang="zh-CN" sz="2400" b="1" i="1">
                  <a:latin typeface="Times New Roman" panose="02020603050405020304" pitchFamily="18" charset="0"/>
                  <a:ea typeface="仿宋_GB2312" pitchFamily="49" charset="-122"/>
                </a:rPr>
                <a:t> </a:t>
              </a: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2</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6" name="Rectangle 125"/>
            <p:cNvSpPr>
              <a:spLocks noChangeArrowheads="1"/>
            </p:cNvSpPr>
            <p:nvPr/>
          </p:nvSpPr>
          <p:spPr bwMode="auto">
            <a:xfrm>
              <a:off x="3717" y="227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3</a:t>
              </a:r>
              <a:endParaRPr kumimoji="1" lang="en-US" altLang="zh-CN" sz="2400" b="1" baseline="-25000">
                <a:solidFill>
                  <a:srgbClr val="00CC00"/>
                </a:solidFill>
                <a:latin typeface="Times New Roman" panose="02020603050405020304" pitchFamily="18" charset="0"/>
                <a:ea typeface="仿宋_GB2312" pitchFamily="49" charset="-122"/>
              </a:endParaRPr>
            </a:p>
          </p:txBody>
        </p:sp>
      </p:grpSp>
      <p:grpSp>
        <p:nvGrpSpPr>
          <p:cNvPr id="13" name="Group 126"/>
          <p:cNvGrpSpPr/>
          <p:nvPr/>
        </p:nvGrpSpPr>
        <p:grpSpPr bwMode="auto">
          <a:xfrm>
            <a:off x="1876425" y="1574800"/>
            <a:ext cx="5019675" cy="381000"/>
            <a:chOff x="770" y="566"/>
            <a:chExt cx="3162" cy="240"/>
          </a:xfrm>
        </p:grpSpPr>
        <p:sp>
          <p:nvSpPr>
            <p:cNvPr id="25629" name="Rectangle 127"/>
            <p:cNvSpPr>
              <a:spLocks noChangeArrowheads="1"/>
            </p:cNvSpPr>
            <p:nvPr/>
          </p:nvSpPr>
          <p:spPr bwMode="auto">
            <a:xfrm>
              <a:off x="770" y="566"/>
              <a:ext cx="221" cy="230"/>
            </a:xfrm>
            <a:prstGeom prst="rect">
              <a:avLst/>
            </a:prstGeom>
            <a:solidFill>
              <a:schemeClr val="bg1"/>
            </a:solidFill>
            <a:ln w="9525">
              <a:noFill/>
              <a:miter lim="800000"/>
            </a:ln>
          </p:spPr>
          <p:txBody>
            <a:bodyPr lIns="0" tIns="0" rIns="0" bIns="0">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0</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0" name="Rectangle 128"/>
            <p:cNvSpPr>
              <a:spLocks noChangeArrowheads="1"/>
            </p:cNvSpPr>
            <p:nvPr/>
          </p:nvSpPr>
          <p:spPr bwMode="auto">
            <a:xfrm>
              <a:off x="1765" y="570"/>
              <a:ext cx="209" cy="230"/>
            </a:xfrm>
            <a:prstGeom prst="rect">
              <a:avLst/>
            </a:prstGeom>
            <a:solidFill>
              <a:schemeClr val="bg1"/>
            </a:solidFill>
            <a:ln w="9525">
              <a:noFill/>
              <a:miter lim="800000"/>
            </a:ln>
          </p:spPr>
          <p:txBody>
            <a:bodyPr lIns="0" tIns="0" rIns="0" bIns="0">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1</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1" name="Rectangle 129"/>
            <p:cNvSpPr>
              <a:spLocks noChangeArrowheads="1"/>
            </p:cNvSpPr>
            <p:nvPr/>
          </p:nvSpPr>
          <p:spPr bwMode="auto">
            <a:xfrm>
              <a:off x="2695" y="570"/>
              <a:ext cx="259" cy="230"/>
            </a:xfrm>
            <a:prstGeom prst="rect">
              <a:avLst/>
            </a:prstGeom>
            <a:solidFill>
              <a:schemeClr val="bg1"/>
            </a:solidFill>
            <a:ln w="9525">
              <a:noFill/>
              <a:miter lim="800000"/>
            </a:ln>
          </p:spPr>
          <p:txBody>
            <a:bodyPr lIns="0" tIns="0" rIns="0" bIns="0">
              <a:spAutoFit/>
            </a:bodyPr>
            <a:lstStyle/>
            <a:p>
              <a:pPr algn="just">
                <a:spcBef>
                  <a:spcPct val="30000"/>
                </a:spcBef>
              </a:pPr>
              <a:r>
                <a:rPr kumimoji="1" lang="en-US" altLang="zh-CN" sz="2400" b="1" i="1">
                  <a:latin typeface="Times New Roman" panose="02020603050405020304" pitchFamily="18" charset="0"/>
                  <a:ea typeface="仿宋_GB2312" pitchFamily="49" charset="-122"/>
                </a:rPr>
                <a:t> </a:t>
              </a: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2</a:t>
              </a:r>
              <a:endParaRPr kumimoji="1" lang="en-US" altLang="zh-CN" sz="2400" b="1" baseline="-25000">
                <a:solidFill>
                  <a:srgbClr val="00CC00"/>
                </a:solidFill>
                <a:latin typeface="Times New Roman" panose="02020603050405020304" pitchFamily="18" charset="0"/>
                <a:ea typeface="仿宋_GB2312" pitchFamily="49" charset="-122"/>
              </a:endParaRPr>
            </a:p>
          </p:txBody>
        </p:sp>
        <p:sp>
          <p:nvSpPr>
            <p:cNvPr id="25632" name="Rectangle 130"/>
            <p:cNvSpPr>
              <a:spLocks noChangeArrowheads="1"/>
            </p:cNvSpPr>
            <p:nvPr/>
          </p:nvSpPr>
          <p:spPr bwMode="auto">
            <a:xfrm>
              <a:off x="3729" y="576"/>
              <a:ext cx="203" cy="230"/>
            </a:xfrm>
            <a:prstGeom prst="rect">
              <a:avLst/>
            </a:prstGeom>
            <a:solidFill>
              <a:schemeClr val="bg1"/>
            </a:solidFill>
            <a:ln w="9525">
              <a:noFill/>
              <a:miter lim="800000"/>
            </a:ln>
          </p:spPr>
          <p:txBody>
            <a:bodyPr lIns="0" tIns="0" rIns="0" bIns="0">
              <a:spAutoFit/>
            </a:bodyPr>
            <a:lstStyle/>
            <a:p>
              <a:pPr algn="just">
                <a:spcBef>
                  <a:spcPct val="30000"/>
                </a:spcBef>
              </a:pPr>
              <a:r>
                <a:rPr kumimoji="1" lang="en-US" altLang="zh-CN" sz="2400" b="1" i="1">
                  <a:solidFill>
                    <a:srgbClr val="00CC00"/>
                  </a:solidFill>
                  <a:latin typeface="Times New Roman" panose="02020603050405020304" pitchFamily="18" charset="0"/>
                  <a:ea typeface="仿宋_GB2312" pitchFamily="49" charset="-122"/>
                </a:rPr>
                <a:t>D</a:t>
              </a:r>
              <a:r>
                <a:rPr kumimoji="1" lang="en-US" altLang="zh-CN" sz="2400" b="1" baseline="-25000">
                  <a:solidFill>
                    <a:srgbClr val="00CC00"/>
                  </a:solidFill>
                  <a:latin typeface="Times New Roman" panose="02020603050405020304" pitchFamily="18" charset="0"/>
                  <a:ea typeface="仿宋_GB2312" pitchFamily="49" charset="-122"/>
                </a:rPr>
                <a:t>3</a:t>
              </a:r>
              <a:endParaRPr kumimoji="1" lang="en-US" altLang="zh-CN" sz="2400" b="1" baseline="-25000">
                <a:solidFill>
                  <a:srgbClr val="00CC00"/>
                </a:solidFill>
                <a:latin typeface="Times New Roman" panose="02020603050405020304" pitchFamily="18" charset="0"/>
                <a:ea typeface="仿宋_GB2312" pitchFamily="49" charset="-122"/>
              </a:endParaRPr>
            </a:p>
          </p:txBody>
        </p:sp>
      </p:grpSp>
      <p:grpSp>
        <p:nvGrpSpPr>
          <p:cNvPr id="14" name="Group 131"/>
          <p:cNvGrpSpPr/>
          <p:nvPr/>
        </p:nvGrpSpPr>
        <p:grpSpPr bwMode="auto">
          <a:xfrm>
            <a:off x="814388" y="5911850"/>
            <a:ext cx="6505575" cy="730250"/>
            <a:chOff x="513" y="3724"/>
            <a:chExt cx="4098" cy="460"/>
          </a:xfrm>
        </p:grpSpPr>
        <p:sp>
          <p:nvSpPr>
            <p:cNvPr id="25627" name="Text Box 132"/>
            <p:cNvSpPr txBox="1">
              <a:spLocks noChangeArrowheads="1"/>
            </p:cNvSpPr>
            <p:nvPr/>
          </p:nvSpPr>
          <p:spPr bwMode="auto">
            <a:xfrm>
              <a:off x="513" y="3724"/>
              <a:ext cx="4098" cy="460"/>
            </a:xfrm>
            <a:prstGeom prst="rect">
              <a:avLst/>
            </a:prstGeom>
            <a:solidFill>
              <a:srgbClr val="CCECFF"/>
            </a:solidFill>
            <a:ln w="9525">
              <a:noFill/>
              <a:miter lim="800000"/>
            </a:ln>
          </p:spPr>
          <p:txBody>
            <a:bodyPr lIns="0" tIns="0" rIns="0" bIns="0">
              <a:spAutoFit/>
            </a:bodyPr>
            <a:lstStyle/>
            <a:p>
              <a:r>
                <a:rPr kumimoji="1" lang="zh-CN" altLang="en-US" sz="2400" b="1" dirty="0">
                  <a:latin typeface="Times New Roman" panose="02020603050405020304" pitchFamily="18" charset="0"/>
                </a:rPr>
                <a:t>　　在 </a:t>
              </a:r>
              <a:r>
                <a:rPr kumimoji="1" lang="en-US" altLang="zh-CN" sz="2400" b="1" i="1" dirty="0">
                  <a:latin typeface="Times New Roman" panose="02020603050405020304" pitchFamily="18" charset="0"/>
                </a:rPr>
                <a:t>CR </a:t>
              </a:r>
              <a:r>
                <a:rPr kumimoji="1" lang="en-US" altLang="zh-CN" sz="2400" b="1" dirty="0">
                  <a:latin typeface="Times New Roman" panose="02020603050405020304" pitchFamily="18" charset="0"/>
                </a:rPr>
                <a:t>= 1 </a:t>
              </a:r>
              <a:r>
                <a:rPr kumimoji="1" lang="zh-CN" altLang="en-US" sz="2400" b="1" dirty="0">
                  <a:latin typeface="Times New Roman" panose="02020603050405020304" pitchFamily="18" charset="0"/>
                </a:rPr>
                <a:t>且</a:t>
              </a:r>
              <a:r>
                <a:rPr kumimoji="1" lang="en-US" altLang="zh-CN" sz="2400" b="1" i="1" dirty="0">
                  <a:latin typeface="Times New Roman" panose="02020603050405020304" pitchFamily="18" charset="0"/>
                </a:rPr>
                <a:t>CP</a:t>
              </a:r>
              <a:r>
                <a:rPr kumimoji="1" lang="zh-CN" altLang="en-US" sz="2400" b="1" dirty="0">
                  <a:latin typeface="Times New Roman" panose="02020603050405020304" pitchFamily="18" charset="0"/>
                </a:rPr>
                <a:t>上升沿未到达时，各触发器的状态不变，即寄存的数码保持不变。</a:t>
              </a:r>
              <a:endParaRPr kumimoji="1" lang="zh-CN" altLang="en-US" sz="2400" b="1" dirty="0">
                <a:latin typeface="Times New Roman" panose="02020603050405020304" pitchFamily="18" charset="0"/>
              </a:endParaRPr>
            </a:p>
          </p:txBody>
        </p:sp>
        <p:sp>
          <p:nvSpPr>
            <p:cNvPr id="25628" name="Line 133"/>
            <p:cNvSpPr>
              <a:spLocks noChangeShapeType="1"/>
            </p:cNvSpPr>
            <p:nvPr/>
          </p:nvSpPr>
          <p:spPr bwMode="auto">
            <a:xfrm flipV="1">
              <a:off x="1155" y="3752"/>
              <a:ext cx="224" cy="0"/>
            </a:xfrm>
            <a:prstGeom prst="line">
              <a:avLst/>
            </a:prstGeom>
            <a:noFill/>
            <a:ln w="19050">
              <a:solidFill>
                <a:schemeClr val="tx1"/>
              </a:solidFill>
              <a:round/>
            </a:ln>
          </p:spPr>
          <p:txBody>
            <a:bodyPr anchor="ctr"/>
            <a:lstStyle/>
            <a:p>
              <a:endParaRPr lang="zh-CN" altLang="en-US"/>
            </a:p>
          </p:txBody>
        </p:sp>
      </p:grpSp>
      <p:sp>
        <p:nvSpPr>
          <p:cNvPr id="233606" name="AutoShape 134"/>
          <p:cNvSpPr>
            <a:spLocks noChangeArrowheads="1"/>
          </p:cNvSpPr>
          <p:nvPr/>
        </p:nvSpPr>
        <p:spPr bwMode="auto">
          <a:xfrm>
            <a:off x="3127375" y="649288"/>
            <a:ext cx="5118100" cy="795337"/>
          </a:xfrm>
          <a:prstGeom prst="wedgeRectCallout">
            <a:avLst>
              <a:gd name="adj1" fmla="val -36602"/>
              <a:gd name="adj2" fmla="val 79144"/>
            </a:avLst>
          </a:prstGeom>
          <a:solidFill>
            <a:schemeClr val="accent1"/>
          </a:solidFill>
          <a:ln w="9525">
            <a:solidFill>
              <a:schemeClr val="accent1"/>
            </a:solidFill>
            <a:miter lim="800000"/>
          </a:ln>
        </p:spPr>
        <p:txBody>
          <a:bodyPr lIns="0" tIns="0" rIns="0" bIns="0"/>
          <a:lstStyle/>
          <a:p>
            <a:r>
              <a:rPr kumimoji="1" lang="zh-CN" altLang="en-US" sz="2400" b="1" i="1" dirty="0">
                <a:latin typeface="Times New Roman" panose="02020603050405020304" pitchFamily="18" charset="0"/>
              </a:rPr>
              <a:t>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3 </a:t>
            </a:r>
            <a:r>
              <a:rPr kumimoji="1" lang="zh-CN" altLang="en-US" sz="2400" b="1" dirty="0">
                <a:latin typeface="Times New Roman" panose="02020603050405020304" pitchFamily="18" charset="0"/>
              </a:rPr>
              <a:t>是同时输出的，这种输出方式称并行输出。</a:t>
            </a:r>
            <a:endParaRPr kumimoji="1" lang="zh-CN" altLang="en-US" sz="2400" b="1" dirty="0">
              <a:latin typeface="Times New Roman" panose="02020603050405020304" pitchFamily="18" charset="0"/>
            </a:endParaRPr>
          </a:p>
        </p:txBody>
      </p:sp>
      <p:grpSp>
        <p:nvGrpSpPr>
          <p:cNvPr id="15" name="Group 135"/>
          <p:cNvGrpSpPr/>
          <p:nvPr/>
        </p:nvGrpSpPr>
        <p:grpSpPr bwMode="auto">
          <a:xfrm>
            <a:off x="1789113" y="1511300"/>
            <a:ext cx="5189537" cy="685800"/>
            <a:chOff x="762" y="768"/>
            <a:chExt cx="3269" cy="432"/>
          </a:xfrm>
        </p:grpSpPr>
        <p:sp>
          <p:nvSpPr>
            <p:cNvPr id="25619" name="Rectangle 136"/>
            <p:cNvSpPr>
              <a:spLocks noChangeArrowheads="1"/>
            </p:cNvSpPr>
            <p:nvPr/>
          </p:nvSpPr>
          <p:spPr bwMode="auto">
            <a:xfrm>
              <a:off x="762" y="770"/>
              <a:ext cx="319" cy="288"/>
            </a:xfrm>
            <a:prstGeom prst="rect">
              <a:avLst/>
            </a:prstGeom>
            <a:noFill/>
            <a:ln w="9525">
              <a:noFill/>
              <a:miter lim="800000"/>
            </a:ln>
          </p:spPr>
          <p:txBody>
            <a:bodyPr>
              <a:spAutoFit/>
            </a:bodyPr>
            <a:lstStyle/>
            <a:p>
              <a:pPr algn="just">
                <a:spcBef>
                  <a:spcPct val="30000"/>
                </a:spcBef>
              </a:pPr>
              <a:r>
                <a:rPr kumimoji="1" lang="en-US" altLang="zh-CN" sz="2400" b="1" i="1">
                  <a:solidFill>
                    <a:schemeClr val="accent1"/>
                  </a:solidFill>
                  <a:latin typeface="Times New Roman" panose="02020603050405020304" pitchFamily="18" charset="0"/>
                  <a:ea typeface="仿宋_GB2312" pitchFamily="49" charset="-122"/>
                </a:rPr>
                <a:t>Q</a:t>
              </a:r>
              <a:r>
                <a:rPr kumimoji="1" lang="en-US" altLang="zh-CN" sz="2400" b="1" baseline="-25000">
                  <a:solidFill>
                    <a:schemeClr val="accent1"/>
                  </a:solidFill>
                  <a:latin typeface="Times New Roman" panose="02020603050405020304" pitchFamily="18" charset="0"/>
                  <a:ea typeface="仿宋_GB2312" pitchFamily="49" charset="-122"/>
                </a:rPr>
                <a:t>0</a:t>
              </a:r>
              <a:endParaRPr kumimoji="1" lang="en-US" altLang="zh-CN" sz="2400" b="1" baseline="-25000">
                <a:solidFill>
                  <a:schemeClr val="accent1"/>
                </a:solidFill>
                <a:latin typeface="Times New Roman" panose="02020603050405020304" pitchFamily="18" charset="0"/>
                <a:ea typeface="仿宋_GB2312" pitchFamily="49" charset="-122"/>
              </a:endParaRPr>
            </a:p>
          </p:txBody>
        </p:sp>
        <p:sp>
          <p:nvSpPr>
            <p:cNvPr id="3" name="Rectangle 137"/>
            <p:cNvSpPr>
              <a:spLocks noChangeArrowheads="1"/>
            </p:cNvSpPr>
            <p:nvPr/>
          </p:nvSpPr>
          <p:spPr bwMode="auto">
            <a:xfrm>
              <a:off x="1698" y="770"/>
              <a:ext cx="367"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ea typeface="仿宋_GB2312" pitchFamily="49" charset="-122"/>
                </a:rPr>
                <a:t> </a:t>
              </a:r>
              <a:r>
                <a:rPr kumimoji="1" lang="en-US" altLang="zh-CN" sz="2400" b="1" i="1">
                  <a:solidFill>
                    <a:schemeClr val="accent1"/>
                  </a:solidFill>
                  <a:latin typeface="Times New Roman" panose="02020603050405020304" pitchFamily="18" charset="0"/>
                  <a:ea typeface="仿宋_GB2312" pitchFamily="49" charset="-122"/>
                </a:rPr>
                <a:t>Q</a:t>
              </a:r>
              <a:r>
                <a:rPr kumimoji="1" lang="en-US" altLang="zh-CN" sz="2400" b="1" baseline="-25000">
                  <a:solidFill>
                    <a:schemeClr val="accent1"/>
                  </a:solidFill>
                  <a:latin typeface="Times New Roman" panose="02020603050405020304" pitchFamily="18" charset="0"/>
                  <a:ea typeface="仿宋_GB2312" pitchFamily="49" charset="-122"/>
                </a:rPr>
                <a:t>1</a:t>
              </a:r>
              <a:endParaRPr kumimoji="1" lang="en-US" altLang="zh-CN" sz="2400" b="1" baseline="-25000">
                <a:solidFill>
                  <a:schemeClr val="accent1"/>
                </a:solidFill>
                <a:latin typeface="Times New Roman" panose="02020603050405020304" pitchFamily="18" charset="0"/>
                <a:ea typeface="仿宋_GB2312" pitchFamily="49" charset="-122"/>
              </a:endParaRPr>
            </a:p>
          </p:txBody>
        </p:sp>
        <p:sp>
          <p:nvSpPr>
            <p:cNvPr id="25621" name="Rectangle 138"/>
            <p:cNvSpPr>
              <a:spLocks noChangeArrowheads="1"/>
            </p:cNvSpPr>
            <p:nvPr/>
          </p:nvSpPr>
          <p:spPr bwMode="auto">
            <a:xfrm>
              <a:off x="2728" y="770"/>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chemeClr val="accent1"/>
                  </a:solidFill>
                  <a:latin typeface="Times New Roman" panose="02020603050405020304" pitchFamily="18" charset="0"/>
                  <a:ea typeface="仿宋_GB2312" pitchFamily="49" charset="-122"/>
                </a:rPr>
                <a:t>Q</a:t>
              </a:r>
              <a:r>
                <a:rPr kumimoji="1" lang="en-US" altLang="zh-CN" sz="2400" b="1" baseline="-25000">
                  <a:solidFill>
                    <a:schemeClr val="accent1"/>
                  </a:solidFill>
                  <a:latin typeface="Times New Roman" panose="02020603050405020304" pitchFamily="18" charset="0"/>
                  <a:ea typeface="仿宋_GB2312" pitchFamily="49" charset="-122"/>
                </a:rPr>
                <a:t>2</a:t>
              </a:r>
              <a:endParaRPr kumimoji="1" lang="en-US" altLang="zh-CN" sz="2400" b="1" baseline="-25000">
                <a:solidFill>
                  <a:schemeClr val="accent1"/>
                </a:solidFill>
                <a:latin typeface="Times New Roman" panose="02020603050405020304" pitchFamily="18" charset="0"/>
                <a:ea typeface="仿宋_GB2312" pitchFamily="49" charset="-122"/>
              </a:endParaRPr>
            </a:p>
          </p:txBody>
        </p:sp>
        <p:sp>
          <p:nvSpPr>
            <p:cNvPr id="25622" name="Rectangle 139"/>
            <p:cNvSpPr>
              <a:spLocks noChangeArrowheads="1"/>
            </p:cNvSpPr>
            <p:nvPr/>
          </p:nvSpPr>
          <p:spPr bwMode="auto">
            <a:xfrm>
              <a:off x="3664" y="768"/>
              <a:ext cx="367"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ea typeface="仿宋_GB2312" pitchFamily="49" charset="-122"/>
                </a:rPr>
                <a:t> </a:t>
              </a:r>
              <a:r>
                <a:rPr kumimoji="1" lang="en-US" altLang="zh-CN" sz="2400" b="1" i="1">
                  <a:solidFill>
                    <a:schemeClr val="accent1"/>
                  </a:solidFill>
                  <a:latin typeface="Times New Roman" panose="02020603050405020304" pitchFamily="18" charset="0"/>
                  <a:ea typeface="仿宋_GB2312" pitchFamily="49" charset="-122"/>
                </a:rPr>
                <a:t>Q</a:t>
              </a:r>
              <a:r>
                <a:rPr kumimoji="1" lang="en-US" altLang="zh-CN" sz="2400" b="1" baseline="-25000">
                  <a:solidFill>
                    <a:schemeClr val="accent1"/>
                  </a:solidFill>
                  <a:latin typeface="Times New Roman" panose="02020603050405020304" pitchFamily="18" charset="0"/>
                  <a:ea typeface="仿宋_GB2312" pitchFamily="49" charset="-122"/>
                </a:rPr>
                <a:t>3</a:t>
              </a:r>
              <a:endParaRPr kumimoji="1" lang="en-US" altLang="zh-CN" sz="2400" b="1" baseline="-25000">
                <a:solidFill>
                  <a:schemeClr val="accent1"/>
                </a:solidFill>
                <a:latin typeface="Times New Roman" panose="02020603050405020304" pitchFamily="18" charset="0"/>
                <a:ea typeface="仿宋_GB2312" pitchFamily="49" charset="-122"/>
              </a:endParaRPr>
            </a:p>
          </p:txBody>
        </p:sp>
        <p:sp>
          <p:nvSpPr>
            <p:cNvPr id="25623" name="Line 140"/>
            <p:cNvSpPr>
              <a:spLocks noChangeShapeType="1"/>
            </p:cNvSpPr>
            <p:nvPr/>
          </p:nvSpPr>
          <p:spPr bwMode="auto">
            <a:xfrm flipH="1" flipV="1">
              <a:off x="1879" y="1022"/>
              <a:ext cx="0" cy="168"/>
            </a:xfrm>
            <a:prstGeom prst="line">
              <a:avLst/>
            </a:prstGeom>
            <a:noFill/>
            <a:ln w="28575">
              <a:solidFill>
                <a:schemeClr val="accent1"/>
              </a:solidFill>
              <a:round/>
              <a:tailEnd type="triangle" w="med" len="med"/>
            </a:ln>
          </p:spPr>
          <p:txBody>
            <a:bodyPr/>
            <a:lstStyle/>
            <a:p>
              <a:endParaRPr lang="zh-CN" altLang="en-US"/>
            </a:p>
          </p:txBody>
        </p:sp>
        <p:sp>
          <p:nvSpPr>
            <p:cNvPr id="25624" name="Line 141"/>
            <p:cNvSpPr>
              <a:spLocks noChangeShapeType="1"/>
            </p:cNvSpPr>
            <p:nvPr/>
          </p:nvSpPr>
          <p:spPr bwMode="auto">
            <a:xfrm flipH="1" flipV="1">
              <a:off x="904" y="1032"/>
              <a:ext cx="0" cy="168"/>
            </a:xfrm>
            <a:prstGeom prst="line">
              <a:avLst/>
            </a:prstGeom>
            <a:noFill/>
            <a:ln w="28575">
              <a:solidFill>
                <a:schemeClr val="accent1"/>
              </a:solidFill>
              <a:round/>
              <a:tailEnd type="triangle" w="med" len="med"/>
            </a:ln>
          </p:spPr>
          <p:txBody>
            <a:bodyPr/>
            <a:lstStyle/>
            <a:p>
              <a:endParaRPr lang="zh-CN" altLang="en-US"/>
            </a:p>
          </p:txBody>
        </p:sp>
        <p:sp>
          <p:nvSpPr>
            <p:cNvPr id="25625" name="Line 142"/>
            <p:cNvSpPr>
              <a:spLocks noChangeShapeType="1"/>
            </p:cNvSpPr>
            <p:nvPr/>
          </p:nvSpPr>
          <p:spPr bwMode="auto">
            <a:xfrm flipH="1" flipV="1">
              <a:off x="2863" y="1022"/>
              <a:ext cx="0" cy="168"/>
            </a:xfrm>
            <a:prstGeom prst="line">
              <a:avLst/>
            </a:prstGeom>
            <a:noFill/>
            <a:ln w="28575">
              <a:solidFill>
                <a:schemeClr val="accent1"/>
              </a:solidFill>
              <a:round/>
              <a:tailEnd type="triangle" w="med" len="med"/>
            </a:ln>
          </p:spPr>
          <p:txBody>
            <a:bodyPr/>
            <a:lstStyle/>
            <a:p>
              <a:endParaRPr lang="zh-CN" altLang="en-US"/>
            </a:p>
          </p:txBody>
        </p:sp>
        <p:sp>
          <p:nvSpPr>
            <p:cNvPr id="25626" name="Line 143"/>
            <p:cNvSpPr>
              <a:spLocks noChangeShapeType="1"/>
            </p:cNvSpPr>
            <p:nvPr/>
          </p:nvSpPr>
          <p:spPr bwMode="auto">
            <a:xfrm flipH="1" flipV="1">
              <a:off x="3855" y="1024"/>
              <a:ext cx="0" cy="168"/>
            </a:xfrm>
            <a:prstGeom prst="line">
              <a:avLst/>
            </a:prstGeom>
            <a:noFill/>
            <a:ln w="28575">
              <a:solidFill>
                <a:schemeClr val="accent1"/>
              </a:solidFill>
              <a:rou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left)">
                                      <p:cBhvr>
                                        <p:cTn id="7" dur="500"/>
                                        <p:tgtEl>
                                          <p:spTgt spid="23347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33476"/>
                                        </p:tgtEl>
                                        <p:attrNameLst>
                                          <p:attrName>style.visibility</p:attrName>
                                        </p:attrNameLst>
                                      </p:cBhvr>
                                      <p:to>
                                        <p:strVal val="visible"/>
                                      </p:to>
                                    </p:set>
                                    <p:anim calcmode="lin" valueType="num">
                                      <p:cBhvr additive="base">
                                        <p:cTn id="11" dur="500" fill="hold"/>
                                        <p:tgtEl>
                                          <p:spTgt spid="233476"/>
                                        </p:tgtEl>
                                        <p:attrNameLst>
                                          <p:attrName>ppt_x</p:attrName>
                                        </p:attrNameLst>
                                      </p:cBhvr>
                                      <p:tavLst>
                                        <p:tav tm="0">
                                          <p:val>
                                            <p:strVal val="1+#ppt_w/2"/>
                                          </p:val>
                                        </p:tav>
                                        <p:tav tm="100000">
                                          <p:val>
                                            <p:strVal val="#ppt_x"/>
                                          </p:val>
                                        </p:tav>
                                      </p:tavLst>
                                    </p:anim>
                                    <p:anim calcmode="lin" valueType="num">
                                      <p:cBhvr additive="base">
                                        <p:cTn id="12" dur="500" fill="hold"/>
                                        <p:tgtEl>
                                          <p:spTgt spid="23347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347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3565"/>
                                        </p:tgtEl>
                                        <p:attrNameLst>
                                          <p:attrName>style.visibility</p:attrName>
                                        </p:attrNameLst>
                                      </p:cBhvr>
                                      <p:to>
                                        <p:strVal val="visible"/>
                                      </p:to>
                                    </p:set>
                                    <p:animEffect transition="in" filter="wipe(left)">
                                      <p:cBhvr>
                                        <p:cTn id="32" dur="500"/>
                                        <p:tgtEl>
                                          <p:spTgt spid="233565"/>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37" fill="hold">
                            <p:stCondLst>
                              <p:cond delay="1000"/>
                            </p:stCondLst>
                            <p:childTnLst>
                              <p:par>
                                <p:cTn id="38" presetID="2" presetClass="entr" presetSubtype="4" fill="hold" grpId="0" nodeType="afterEffect">
                                  <p:stCondLst>
                                    <p:cond delay="1000"/>
                                  </p:stCondLst>
                                  <p:childTnLst>
                                    <p:set>
                                      <p:cBhvr>
                                        <p:cTn id="39" dur="1" fill="hold">
                                          <p:stCondLst>
                                            <p:cond delay="0"/>
                                          </p:stCondLst>
                                        </p:cTn>
                                        <p:tgtEl>
                                          <p:spTgt spid="233474"/>
                                        </p:tgtEl>
                                        <p:attrNameLst>
                                          <p:attrName>style.visibility</p:attrName>
                                        </p:attrNameLst>
                                      </p:cBhvr>
                                      <p:to>
                                        <p:strVal val="visible"/>
                                      </p:to>
                                    </p:set>
                                    <p:anim calcmode="lin" valueType="num">
                                      <p:cBhvr additive="base">
                                        <p:cTn id="40" dur="500" fill="hold"/>
                                        <p:tgtEl>
                                          <p:spTgt spid="233474"/>
                                        </p:tgtEl>
                                        <p:attrNameLst>
                                          <p:attrName>ppt_x</p:attrName>
                                        </p:attrNameLst>
                                      </p:cBhvr>
                                      <p:tavLst>
                                        <p:tav tm="0">
                                          <p:val>
                                            <p:strVal val="#ppt_x"/>
                                          </p:val>
                                        </p:tav>
                                        <p:tav tm="100000">
                                          <p:val>
                                            <p:strVal val="#ppt_x"/>
                                          </p:val>
                                        </p:tav>
                                      </p:tavLst>
                                    </p:anim>
                                    <p:anim calcmode="lin" valueType="num">
                                      <p:cBhvr additive="base">
                                        <p:cTn id="41" dur="500" fill="hold"/>
                                        <p:tgtEl>
                                          <p:spTgt spid="23347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33474"/>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0-#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48" fill="hold">
                            <p:stCondLst>
                              <p:cond delay="500"/>
                            </p:stCondLst>
                            <p:childTnLst>
                              <p:par>
                                <p:cTn id="49" presetID="16" presetClass="entr" presetSubtype="42" fill="hold" nodeType="afterEffect">
                                  <p:stCondLst>
                                    <p:cond delay="1000"/>
                                  </p:stCondLst>
                                  <p:childTnLst>
                                    <p:set>
                                      <p:cBhvr>
                                        <p:cTn id="50" dur="1" fill="hold">
                                          <p:stCondLst>
                                            <p:cond delay="0"/>
                                          </p:stCondLst>
                                        </p:cTn>
                                        <p:tgtEl>
                                          <p:spTgt spid="9"/>
                                        </p:tgtEl>
                                        <p:attrNameLst>
                                          <p:attrName>style.visibility</p:attrName>
                                        </p:attrNameLst>
                                      </p:cBhvr>
                                      <p:to>
                                        <p:strVal val="visible"/>
                                      </p:to>
                                    </p:set>
                                    <p:animEffect transition="in" filter="barn(outHorizontal)">
                                      <p:cBhvr>
                                        <p:cTn id="5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par>
                          <p:cTn id="52" fill="hold">
                            <p:stCondLst>
                              <p:cond delay="2000"/>
                            </p:stCondLst>
                            <p:childTnLst>
                              <p:par>
                                <p:cTn id="53" presetID="22" presetClass="entr" presetSubtype="4" fill="hold" nodeType="afterEffect">
                                  <p:stCondLst>
                                    <p:cond delay="100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56" fill="hold">
                            <p:stCondLst>
                              <p:cond delay="3500"/>
                            </p:stCondLst>
                            <p:childTnLst>
                              <p:par>
                                <p:cTn id="57" presetID="22" presetClass="entr" presetSubtype="4"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down)">
                                      <p:cBhvr>
                                        <p:cTn id="5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60" fill="hold">
                            <p:stCondLst>
                              <p:cond delay="4000"/>
                            </p:stCondLst>
                            <p:childTnLst>
                              <p:par>
                                <p:cTn id="61" presetID="22" presetClass="entr" presetSubtype="4"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500"/>
                            </p:stCondLst>
                            <p:childTnLst>
                              <p:par>
                                <p:cTn id="75" presetID="2" presetClass="entr" presetSubtype="3" fill="hold" grpId="0" nodeType="afterEffect">
                                  <p:stCondLst>
                                    <p:cond delay="0"/>
                                  </p:stCondLst>
                                  <p:childTnLst>
                                    <p:set>
                                      <p:cBhvr>
                                        <p:cTn id="76" dur="1" fill="hold">
                                          <p:stCondLst>
                                            <p:cond delay="0"/>
                                          </p:stCondLst>
                                        </p:cTn>
                                        <p:tgtEl>
                                          <p:spTgt spid="233606"/>
                                        </p:tgtEl>
                                        <p:attrNameLst>
                                          <p:attrName>style.visibility</p:attrName>
                                        </p:attrNameLst>
                                      </p:cBhvr>
                                      <p:to>
                                        <p:strVal val="visible"/>
                                      </p:to>
                                    </p:set>
                                    <p:anim calcmode="lin" valueType="num">
                                      <p:cBhvr additive="base">
                                        <p:cTn id="77" dur="500" fill="hold"/>
                                        <p:tgtEl>
                                          <p:spTgt spid="233606"/>
                                        </p:tgtEl>
                                        <p:attrNameLst>
                                          <p:attrName>ppt_x</p:attrName>
                                        </p:attrNameLst>
                                      </p:cBhvr>
                                      <p:tavLst>
                                        <p:tav tm="0">
                                          <p:val>
                                            <p:strVal val="1+#ppt_w/2"/>
                                          </p:val>
                                        </p:tav>
                                        <p:tav tm="100000">
                                          <p:val>
                                            <p:strVal val="#ppt_x"/>
                                          </p:val>
                                        </p:tav>
                                      </p:tavLst>
                                    </p:anim>
                                    <p:anim calcmode="lin" valueType="num">
                                      <p:cBhvr additive="base">
                                        <p:cTn id="78" dur="500" fill="hold"/>
                                        <p:tgtEl>
                                          <p:spTgt spid="23360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autoUpdateAnimBg="0"/>
      <p:bldP spid="233475" grpId="0" autoUpdateAnimBg="0"/>
      <p:bldP spid="233476" grpId="0" animBg="1" autoUpdateAnimBg="0"/>
      <p:bldP spid="233565" grpId="0" animBg="1" autoUpdateAnimBg="0"/>
      <p:bldP spid="23360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427163" y="5487988"/>
            <a:ext cx="5570537" cy="730250"/>
          </a:xfrm>
          <a:prstGeom prst="rect">
            <a:avLst/>
          </a:prstGeom>
          <a:solidFill>
            <a:srgbClr val="CCCCFF">
              <a:alpha val="50195"/>
            </a:srgbClr>
          </a:solidFill>
          <a:ln w="9525">
            <a:noFill/>
            <a:miter lim="800000"/>
          </a:ln>
        </p:spPr>
        <p:txBody>
          <a:bodyPr lIns="0" tIns="0" rIns="0" bIns="0">
            <a:spAutoFit/>
          </a:bodyPr>
          <a:lstStyle/>
          <a:p>
            <a:pPr>
              <a:spcBef>
                <a:spcPct val="50000"/>
              </a:spcBef>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个触发器能存放 </a:t>
            </a: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位二进制数码，因此 </a:t>
            </a:r>
            <a:r>
              <a:rPr kumimoji="1" lang="en-US" altLang="zh-CN" sz="2400" b="1" i="1" dirty="0">
                <a:latin typeface="Times New Roman" panose="02020603050405020304" pitchFamily="18" charset="0"/>
              </a:rPr>
              <a:t>N </a:t>
            </a:r>
            <a:r>
              <a:rPr kumimoji="1" lang="zh-CN" altLang="en-US" sz="2400" b="1" dirty="0">
                <a:latin typeface="Times New Roman" panose="02020603050405020304" pitchFamily="18" charset="0"/>
              </a:rPr>
              <a:t>个触发器可构成 </a:t>
            </a:r>
            <a:r>
              <a:rPr kumimoji="1" lang="en-US" altLang="zh-CN" sz="2400" b="1" i="1" dirty="0">
                <a:latin typeface="Times New Roman" panose="02020603050405020304" pitchFamily="18" charset="0"/>
              </a:rPr>
              <a:t>N </a:t>
            </a:r>
            <a:r>
              <a:rPr kumimoji="1" lang="zh-CN" altLang="en-US" sz="2400" b="1" dirty="0">
                <a:latin typeface="Times New Roman" panose="02020603050405020304" pitchFamily="18" charset="0"/>
              </a:rPr>
              <a:t>位寄存器。</a:t>
            </a:r>
            <a:endParaRPr kumimoji="1" lang="zh-CN" altLang="en-US" sz="2400" b="1" dirty="0">
              <a:latin typeface="Times New Roman" panose="02020603050405020304" pitchFamily="18" charset="0"/>
            </a:endParaRPr>
          </a:p>
        </p:txBody>
      </p:sp>
      <p:sp>
        <p:nvSpPr>
          <p:cNvPr id="234499" name="AutoShape 3"/>
          <p:cNvSpPr>
            <a:spLocks noChangeArrowheads="1"/>
          </p:cNvSpPr>
          <p:nvPr/>
        </p:nvSpPr>
        <p:spPr bwMode="auto">
          <a:xfrm>
            <a:off x="2116138" y="4797425"/>
            <a:ext cx="5708650" cy="374650"/>
          </a:xfrm>
          <a:prstGeom prst="wedgeRectCallout">
            <a:avLst>
              <a:gd name="adj1" fmla="val 10708"/>
              <a:gd name="adj2" fmla="val -122032"/>
            </a:avLst>
          </a:prstGeom>
          <a:solidFill>
            <a:srgbClr val="CCCCFF">
              <a:alpha val="50195"/>
            </a:srgbClr>
          </a:solidFill>
          <a:ln w="9525">
            <a:solidFill>
              <a:srgbClr val="FF3300"/>
            </a:solidFill>
            <a:miter lim="800000"/>
          </a:ln>
        </p:spPr>
        <p:txBody>
          <a:bodyPr lIns="0" tIns="0" rIns="0" bIns="0">
            <a:spAutoFit/>
          </a:bodyPr>
          <a:lstStyle/>
          <a:p>
            <a:pPr algn="ctr"/>
            <a:r>
              <a:rPr kumimoji="1" lang="zh-CN" altLang="en-US" sz="2400" b="1" dirty="0">
                <a:latin typeface="Times New Roman" panose="02020603050405020304" pitchFamily="18" charset="0"/>
              </a:rPr>
              <a:t>各触发器均为 </a:t>
            </a:r>
            <a:r>
              <a:rPr kumimoji="1" lang="en-US" altLang="zh-CN" sz="2400" b="1" i="1" dirty="0">
                <a:solidFill>
                  <a:srgbClr val="6666FF"/>
                </a:solidFill>
                <a:latin typeface="Times New Roman" panose="02020603050405020304" pitchFamily="18" charset="0"/>
              </a:rPr>
              <a:t>D </a:t>
            </a:r>
            <a:r>
              <a:rPr kumimoji="1" lang="zh-CN" altLang="en-US" sz="2400" b="1" dirty="0">
                <a:solidFill>
                  <a:srgbClr val="6666FF"/>
                </a:solidFill>
                <a:latin typeface="Times New Roman" panose="02020603050405020304" pitchFamily="18" charset="0"/>
              </a:rPr>
              <a:t>功能</a:t>
            </a:r>
            <a:r>
              <a:rPr kumimoji="1" lang="zh-CN" altLang="en-US" sz="2400" b="1" dirty="0">
                <a:latin typeface="Times New Roman" panose="02020603050405020304" pitchFamily="18" charset="0"/>
              </a:rPr>
              <a:t>且</a:t>
            </a:r>
            <a:r>
              <a:rPr kumimoji="1" lang="zh-CN" altLang="en-US" sz="2400" b="1" dirty="0">
                <a:solidFill>
                  <a:srgbClr val="6666FF"/>
                </a:solidFill>
                <a:latin typeface="Times New Roman" panose="02020603050405020304" pitchFamily="18" charset="0"/>
              </a:rPr>
              <a:t>并行</a:t>
            </a:r>
            <a:r>
              <a:rPr kumimoji="1" lang="zh-CN" altLang="en-US" sz="2400" b="1" dirty="0">
                <a:latin typeface="Times New Roman" panose="02020603050405020304" pitchFamily="18" charset="0"/>
              </a:rPr>
              <a:t>使用。</a:t>
            </a:r>
            <a:endParaRPr kumimoji="1" lang="zh-CN" altLang="en-US" sz="2400" b="1" dirty="0">
              <a:latin typeface="Times New Roman" panose="02020603050405020304" pitchFamily="18" charset="0"/>
            </a:endParaRPr>
          </a:p>
        </p:txBody>
      </p:sp>
      <p:grpSp>
        <p:nvGrpSpPr>
          <p:cNvPr id="26629" name="Group 4"/>
          <p:cNvGrpSpPr/>
          <p:nvPr/>
        </p:nvGrpSpPr>
        <p:grpSpPr bwMode="auto">
          <a:xfrm>
            <a:off x="939800" y="801688"/>
            <a:ext cx="7023100" cy="3656012"/>
            <a:chOff x="592" y="505"/>
            <a:chExt cx="4424" cy="2303"/>
          </a:xfrm>
        </p:grpSpPr>
        <p:grpSp>
          <p:nvGrpSpPr>
            <p:cNvPr id="26630" name="Group 5"/>
            <p:cNvGrpSpPr/>
            <p:nvPr/>
          </p:nvGrpSpPr>
          <p:grpSpPr bwMode="auto">
            <a:xfrm>
              <a:off x="592" y="1007"/>
              <a:ext cx="4424" cy="1801"/>
              <a:chOff x="328" y="759"/>
              <a:chExt cx="4304" cy="1801"/>
            </a:xfrm>
          </p:grpSpPr>
          <p:graphicFrame>
            <p:nvGraphicFramePr>
              <p:cNvPr id="26626" name="Object 6"/>
              <p:cNvGraphicFramePr>
                <a:graphicFrameLocks noChangeAspect="1"/>
              </p:cNvGraphicFramePr>
              <p:nvPr/>
            </p:nvGraphicFramePr>
            <p:xfrm>
              <a:off x="728" y="1076"/>
              <a:ext cx="3831" cy="1224"/>
            </p:xfrm>
            <a:graphic>
              <a:graphicData uri="http://schemas.openxmlformats.org/presentationml/2006/ole">
                <mc:AlternateContent xmlns:mc="http://schemas.openxmlformats.org/markup-compatibility/2006">
                  <mc:Choice xmlns:v="urn:schemas-microsoft-com:vml" Requires="v">
                    <p:oleObj spid="_x0000_s26644" name="BMP 图象" r:id="rId1" imgW="5886450" imgH="1943100" progId="Paint.Picture">
                      <p:embed/>
                    </p:oleObj>
                  </mc:Choice>
                  <mc:Fallback>
                    <p:oleObj name="BMP 图象" r:id="rId1" imgW="5886450" imgH="1943100"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 y="1076"/>
                            <a:ext cx="3831"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2" name="Line 7"/>
              <p:cNvSpPr>
                <a:spLocks noChangeShapeType="1"/>
              </p:cNvSpPr>
              <p:nvPr/>
            </p:nvSpPr>
            <p:spPr bwMode="auto">
              <a:xfrm>
                <a:off x="1293" y="813"/>
                <a:ext cx="160" cy="1"/>
              </a:xfrm>
              <a:prstGeom prst="line">
                <a:avLst/>
              </a:prstGeom>
              <a:noFill/>
              <a:ln w="19050">
                <a:solidFill>
                  <a:schemeClr val="tx1"/>
                </a:solidFill>
                <a:round/>
              </a:ln>
            </p:spPr>
            <p:txBody>
              <a:bodyPr anchor="ctr"/>
              <a:lstStyle/>
              <a:p>
                <a:endParaRPr lang="zh-CN" altLang="en-US"/>
              </a:p>
            </p:txBody>
          </p:sp>
          <p:sp>
            <p:nvSpPr>
              <p:cNvPr id="26633" name="Rectangle 8"/>
              <p:cNvSpPr>
                <a:spLocks noChangeArrowheads="1"/>
              </p:cNvSpPr>
              <p:nvPr/>
            </p:nvSpPr>
            <p:spPr bwMode="auto">
              <a:xfrm>
                <a:off x="1232" y="772"/>
                <a:ext cx="310"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Q</a:t>
                </a:r>
                <a:r>
                  <a:rPr kumimoji="1" lang="en-US" altLang="zh-CN" sz="2400" b="1" baseline="-25000">
                    <a:latin typeface="Times New Roman" panose="02020603050405020304" pitchFamily="18" charset="0"/>
                    <a:ea typeface="仿宋_GB2312" pitchFamily="49" charset="-122"/>
                  </a:rPr>
                  <a:t>0</a:t>
                </a:r>
                <a:endParaRPr kumimoji="1" lang="en-US" altLang="zh-CN" sz="2400" b="1" baseline="-25000">
                  <a:latin typeface="Times New Roman" panose="02020603050405020304" pitchFamily="18" charset="0"/>
                  <a:ea typeface="仿宋_GB2312" pitchFamily="49" charset="-122"/>
                </a:endParaRPr>
              </a:p>
            </p:txBody>
          </p:sp>
          <p:sp>
            <p:nvSpPr>
              <p:cNvPr id="26634" name="Line 9"/>
              <p:cNvSpPr>
                <a:spLocks noChangeShapeType="1"/>
              </p:cNvSpPr>
              <p:nvPr/>
            </p:nvSpPr>
            <p:spPr bwMode="auto">
              <a:xfrm>
                <a:off x="2277" y="818"/>
                <a:ext cx="160" cy="1"/>
              </a:xfrm>
              <a:prstGeom prst="line">
                <a:avLst/>
              </a:prstGeom>
              <a:noFill/>
              <a:ln w="19050">
                <a:solidFill>
                  <a:schemeClr val="tx1"/>
                </a:solidFill>
                <a:round/>
              </a:ln>
            </p:spPr>
            <p:txBody>
              <a:bodyPr anchor="ctr"/>
              <a:lstStyle/>
              <a:p>
                <a:endParaRPr lang="zh-CN" altLang="en-US"/>
              </a:p>
            </p:txBody>
          </p:sp>
          <p:sp>
            <p:nvSpPr>
              <p:cNvPr id="26635" name="Rectangle 10"/>
              <p:cNvSpPr>
                <a:spLocks noChangeArrowheads="1"/>
              </p:cNvSpPr>
              <p:nvPr/>
            </p:nvSpPr>
            <p:spPr bwMode="auto">
              <a:xfrm>
                <a:off x="2162" y="773"/>
                <a:ext cx="404"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1</a:t>
                </a:r>
                <a:r>
                  <a:rPr kumimoji="1" lang="en-US" altLang="zh-CN" sz="2400" b="1" i="1">
                    <a:latin typeface="Times New Roman" panose="02020603050405020304" pitchFamily="18" charset="0"/>
                    <a:ea typeface="仿宋_GB2312" pitchFamily="49" charset="-122"/>
                  </a:rPr>
                  <a:t> </a:t>
                </a:r>
                <a:endParaRPr kumimoji="1" lang="en-US" altLang="zh-CN" sz="2400" b="1" i="1">
                  <a:latin typeface="Times New Roman" panose="02020603050405020304" pitchFamily="18" charset="0"/>
                  <a:ea typeface="仿宋_GB2312" pitchFamily="49" charset="-122"/>
                </a:endParaRPr>
              </a:p>
            </p:txBody>
          </p:sp>
          <p:sp>
            <p:nvSpPr>
              <p:cNvPr id="26636" name="Line 11"/>
              <p:cNvSpPr>
                <a:spLocks noChangeShapeType="1"/>
              </p:cNvSpPr>
              <p:nvPr/>
            </p:nvSpPr>
            <p:spPr bwMode="auto">
              <a:xfrm>
                <a:off x="3300" y="818"/>
                <a:ext cx="160" cy="1"/>
              </a:xfrm>
              <a:prstGeom prst="line">
                <a:avLst/>
              </a:prstGeom>
              <a:noFill/>
              <a:ln w="19050">
                <a:solidFill>
                  <a:schemeClr val="tx1"/>
                </a:solidFill>
                <a:round/>
              </a:ln>
            </p:spPr>
            <p:txBody>
              <a:bodyPr anchor="ctr"/>
              <a:lstStyle/>
              <a:p>
                <a:endParaRPr lang="zh-CN" altLang="en-US"/>
              </a:p>
            </p:txBody>
          </p:sp>
          <p:sp>
            <p:nvSpPr>
              <p:cNvPr id="26637" name="Rectangle 12"/>
              <p:cNvSpPr>
                <a:spLocks noChangeArrowheads="1"/>
              </p:cNvSpPr>
              <p:nvPr/>
            </p:nvSpPr>
            <p:spPr bwMode="auto">
              <a:xfrm>
                <a:off x="3175" y="764"/>
                <a:ext cx="35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6638" name="Line 13"/>
              <p:cNvSpPr>
                <a:spLocks noChangeShapeType="1"/>
              </p:cNvSpPr>
              <p:nvPr/>
            </p:nvSpPr>
            <p:spPr bwMode="auto">
              <a:xfrm>
                <a:off x="4254" y="816"/>
                <a:ext cx="160" cy="1"/>
              </a:xfrm>
              <a:prstGeom prst="line">
                <a:avLst/>
              </a:prstGeom>
              <a:noFill/>
              <a:ln w="19050">
                <a:solidFill>
                  <a:schemeClr val="tx1"/>
                </a:solidFill>
                <a:round/>
              </a:ln>
            </p:spPr>
            <p:txBody>
              <a:bodyPr anchor="ctr"/>
              <a:lstStyle/>
              <a:p>
                <a:endParaRPr lang="zh-CN" altLang="en-US"/>
              </a:p>
            </p:txBody>
          </p:sp>
          <p:sp>
            <p:nvSpPr>
              <p:cNvPr id="26639" name="Rectangle 14"/>
              <p:cNvSpPr>
                <a:spLocks noChangeArrowheads="1"/>
              </p:cNvSpPr>
              <p:nvPr/>
            </p:nvSpPr>
            <p:spPr bwMode="auto">
              <a:xfrm>
                <a:off x="4186" y="759"/>
                <a:ext cx="311"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Q</a:t>
                </a:r>
                <a:r>
                  <a:rPr kumimoji="1" lang="en-US" altLang="zh-CN" sz="2400" b="1" baseline="-25000">
                    <a:latin typeface="Times New Roman" panose="02020603050405020304" pitchFamily="18" charset="0"/>
                    <a:ea typeface="仿宋_GB2312" pitchFamily="49" charset="-122"/>
                  </a:rPr>
                  <a:t>3</a:t>
                </a:r>
                <a:endParaRPr kumimoji="1" lang="en-US" altLang="zh-CN" sz="2400" b="1" baseline="-25000">
                  <a:latin typeface="Times New Roman" panose="02020603050405020304" pitchFamily="18" charset="0"/>
                  <a:ea typeface="仿宋_GB2312" pitchFamily="49" charset="-122"/>
                </a:endParaRPr>
              </a:p>
            </p:txBody>
          </p:sp>
          <p:sp>
            <p:nvSpPr>
              <p:cNvPr id="26640" name="Rectangle 15"/>
              <p:cNvSpPr>
                <a:spLocks noChangeArrowheads="1"/>
              </p:cNvSpPr>
              <p:nvPr/>
            </p:nvSpPr>
            <p:spPr bwMode="auto">
              <a:xfrm>
                <a:off x="702" y="775"/>
                <a:ext cx="403" cy="288"/>
              </a:xfrm>
              <a:prstGeom prst="rect">
                <a:avLst/>
              </a:prstGeom>
              <a:noFill/>
              <a:ln w="9525">
                <a:noFill/>
                <a:miter lim="800000"/>
              </a:ln>
            </p:spPr>
            <p:txBody>
              <a:bodyPr>
                <a:spAutoFit/>
              </a:bodyPr>
              <a:lstStyle/>
              <a:p>
                <a:pPr algn="ctr"/>
                <a:r>
                  <a:rPr kumimoji="1" lang="en-US" altLang="zh-CN" b="1" i="1">
                    <a:latin typeface="Times New Roman" panose="02020603050405020304" pitchFamily="18" charset="0"/>
                    <a:ea typeface="仿宋_GB2312" pitchFamily="49" charset="-122"/>
                  </a:rPr>
                  <a:t> </a:t>
                </a:r>
                <a:r>
                  <a:rPr kumimoji="1" lang="en-US" altLang="zh-CN" sz="2400" b="1" i="1">
                    <a:latin typeface="Times New Roman" panose="02020603050405020304" pitchFamily="18" charset="0"/>
                    <a:ea typeface="仿宋_GB2312" pitchFamily="49" charset="-122"/>
                  </a:rPr>
                  <a:t>Q</a:t>
                </a:r>
                <a:r>
                  <a:rPr kumimoji="1" lang="en-US" altLang="zh-CN" sz="2400" b="1" baseline="-25000">
                    <a:latin typeface="Times New Roman" panose="02020603050405020304" pitchFamily="18" charset="0"/>
                    <a:ea typeface="仿宋_GB2312" pitchFamily="49" charset="-122"/>
                  </a:rPr>
                  <a:t>0</a:t>
                </a:r>
                <a:r>
                  <a:rPr kumimoji="1" lang="en-US" altLang="zh-CN" sz="2400" b="1" i="1">
                    <a:latin typeface="Times New Roman" panose="02020603050405020304" pitchFamily="18" charset="0"/>
                    <a:ea typeface="仿宋_GB2312" pitchFamily="49" charset="-122"/>
                  </a:rPr>
                  <a:t> </a:t>
                </a:r>
                <a:endParaRPr kumimoji="1" lang="en-US" altLang="zh-CN" sz="2400" b="1" i="1">
                  <a:latin typeface="Times New Roman" panose="02020603050405020304" pitchFamily="18" charset="0"/>
                  <a:ea typeface="仿宋_GB2312" pitchFamily="49" charset="-122"/>
                </a:endParaRPr>
              </a:p>
            </p:txBody>
          </p:sp>
          <p:sp>
            <p:nvSpPr>
              <p:cNvPr id="26641" name="Rectangle 16"/>
              <p:cNvSpPr>
                <a:spLocks noChangeArrowheads="1"/>
              </p:cNvSpPr>
              <p:nvPr/>
            </p:nvSpPr>
            <p:spPr bwMode="auto">
              <a:xfrm>
                <a:off x="1703" y="771"/>
                <a:ext cx="35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1</a:t>
                </a:r>
                <a:endParaRPr kumimoji="1" lang="en-US" altLang="zh-CN" sz="2400" b="1" baseline="-25000">
                  <a:latin typeface="Times New Roman" panose="02020603050405020304" pitchFamily="18" charset="0"/>
                  <a:ea typeface="仿宋_GB2312" pitchFamily="49" charset="-122"/>
                </a:endParaRPr>
              </a:p>
            </p:txBody>
          </p:sp>
          <p:sp>
            <p:nvSpPr>
              <p:cNvPr id="26642" name="Rectangle 17"/>
              <p:cNvSpPr>
                <a:spLocks noChangeArrowheads="1"/>
              </p:cNvSpPr>
              <p:nvPr/>
            </p:nvSpPr>
            <p:spPr bwMode="auto">
              <a:xfrm>
                <a:off x="2684" y="774"/>
                <a:ext cx="35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6643" name="Rectangle 18"/>
              <p:cNvSpPr>
                <a:spLocks noChangeArrowheads="1"/>
              </p:cNvSpPr>
              <p:nvPr/>
            </p:nvSpPr>
            <p:spPr bwMode="auto">
              <a:xfrm>
                <a:off x="3667" y="764"/>
                <a:ext cx="35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Q</a:t>
                </a:r>
                <a:r>
                  <a:rPr kumimoji="1" lang="en-US" altLang="zh-CN" sz="2400" b="1" baseline="-25000">
                    <a:latin typeface="Times New Roman" panose="02020603050405020304" pitchFamily="18" charset="0"/>
                    <a:ea typeface="仿宋_GB2312" pitchFamily="49" charset="-122"/>
                  </a:rPr>
                  <a:t>3</a:t>
                </a:r>
                <a:endParaRPr kumimoji="1" lang="en-US" altLang="zh-CN" sz="2400" b="1" baseline="-25000">
                  <a:latin typeface="Times New Roman" panose="02020603050405020304" pitchFamily="18" charset="0"/>
                  <a:ea typeface="仿宋_GB2312" pitchFamily="49" charset="-122"/>
                </a:endParaRPr>
              </a:p>
            </p:txBody>
          </p:sp>
          <p:sp>
            <p:nvSpPr>
              <p:cNvPr id="2" name="Rectangle 19"/>
              <p:cNvSpPr>
                <a:spLocks noChangeArrowheads="1"/>
              </p:cNvSpPr>
              <p:nvPr/>
            </p:nvSpPr>
            <p:spPr bwMode="auto">
              <a:xfrm>
                <a:off x="995" y="1168"/>
                <a:ext cx="403"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0</a:t>
                </a:r>
                <a:endParaRPr kumimoji="1" lang="en-US" altLang="zh-CN" sz="2400" b="1" baseline="-25000">
                  <a:latin typeface="Times New Roman" panose="02020603050405020304" pitchFamily="18" charset="0"/>
                  <a:ea typeface="仿宋_GB2312" pitchFamily="49" charset="-122"/>
                </a:endParaRPr>
              </a:p>
            </p:txBody>
          </p:sp>
          <p:sp>
            <p:nvSpPr>
              <p:cNvPr id="26645" name="Rectangle 20"/>
              <p:cNvSpPr>
                <a:spLocks noChangeArrowheads="1"/>
              </p:cNvSpPr>
              <p:nvPr/>
            </p:nvSpPr>
            <p:spPr bwMode="auto">
              <a:xfrm>
                <a:off x="1974" y="1154"/>
                <a:ext cx="403"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1</a:t>
                </a:r>
                <a:endParaRPr kumimoji="1" lang="en-US" altLang="zh-CN" sz="2400" b="1" baseline="-25000">
                  <a:latin typeface="Times New Roman" panose="02020603050405020304" pitchFamily="18" charset="0"/>
                  <a:ea typeface="仿宋_GB2312" pitchFamily="49" charset="-122"/>
                </a:endParaRPr>
              </a:p>
            </p:txBody>
          </p:sp>
          <p:sp>
            <p:nvSpPr>
              <p:cNvPr id="26646" name="Rectangle 21"/>
              <p:cNvSpPr>
                <a:spLocks noChangeArrowheads="1"/>
              </p:cNvSpPr>
              <p:nvPr/>
            </p:nvSpPr>
            <p:spPr bwMode="auto">
              <a:xfrm>
                <a:off x="2945" y="1154"/>
                <a:ext cx="436"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6647" name="Rectangle 22"/>
              <p:cNvSpPr>
                <a:spLocks noChangeArrowheads="1"/>
              </p:cNvSpPr>
              <p:nvPr/>
            </p:nvSpPr>
            <p:spPr bwMode="auto">
              <a:xfrm>
                <a:off x="3948" y="1147"/>
                <a:ext cx="403" cy="288"/>
              </a:xfrm>
              <a:prstGeom prst="rect">
                <a:avLst/>
              </a:prstGeom>
              <a:noFill/>
              <a:ln w="9525">
                <a:noFill/>
                <a:miter lim="800000"/>
              </a:ln>
            </p:spPr>
            <p:txBody>
              <a:bodyPr wrap="none">
                <a:spAutoFit/>
              </a:bodyPr>
              <a:lstStyle/>
              <a:p>
                <a:pPr algn="ctr">
                  <a:spcBef>
                    <a:spcPct val="50000"/>
                  </a:spcBef>
                </a:pPr>
                <a:r>
                  <a:rPr kumimoji="1" lang="en-US" altLang="zh-CN" sz="2400" b="1">
                    <a:latin typeface="Times New Roman" panose="02020603050405020304" pitchFamily="18" charset="0"/>
                    <a:ea typeface="仿宋_GB2312" pitchFamily="49" charset="-122"/>
                  </a:rPr>
                  <a:t>FF</a:t>
                </a:r>
                <a:r>
                  <a:rPr kumimoji="1" lang="en-US" altLang="zh-CN" sz="2400" b="1" baseline="-25000">
                    <a:latin typeface="Times New Roman" panose="02020603050405020304" pitchFamily="18" charset="0"/>
                    <a:ea typeface="仿宋_GB2312" pitchFamily="49" charset="-122"/>
                  </a:rPr>
                  <a:t>3</a:t>
                </a:r>
                <a:endParaRPr kumimoji="1" lang="en-US" altLang="zh-CN" sz="2400" b="1" baseline="-25000">
                  <a:latin typeface="Times New Roman" panose="02020603050405020304" pitchFamily="18" charset="0"/>
                  <a:ea typeface="仿宋_GB2312" pitchFamily="49" charset="-122"/>
                </a:endParaRPr>
              </a:p>
            </p:txBody>
          </p:sp>
          <p:sp>
            <p:nvSpPr>
              <p:cNvPr id="26648" name="Rectangle 23"/>
              <p:cNvSpPr>
                <a:spLocks noChangeArrowheads="1"/>
              </p:cNvSpPr>
              <p:nvPr/>
            </p:nvSpPr>
            <p:spPr bwMode="auto">
              <a:xfrm>
                <a:off x="760" y="2262"/>
                <a:ext cx="319" cy="288"/>
              </a:xfrm>
              <a:prstGeom prst="rect">
                <a:avLst/>
              </a:prstGeom>
              <a:noFill/>
              <a:ln w="9525">
                <a:noFill/>
                <a:miter lim="800000"/>
              </a:ln>
            </p:spPr>
            <p:txBody>
              <a:bodyPr>
                <a:spAutoFit/>
              </a:bodyPr>
              <a:lstStyle/>
              <a:p>
                <a:pPr algn="ctr"/>
                <a:r>
                  <a:rPr kumimoji="1" lang="en-US" altLang="zh-CN" sz="2400" b="1" i="1">
                    <a:latin typeface="Times New Roman" panose="02020603050405020304" pitchFamily="18" charset="0"/>
                    <a:ea typeface="仿宋_GB2312" pitchFamily="49" charset="-122"/>
                  </a:rPr>
                  <a:t>D</a:t>
                </a:r>
                <a:r>
                  <a:rPr kumimoji="1" lang="en-US" altLang="zh-CN" sz="2400" b="1" baseline="-25000">
                    <a:latin typeface="Times New Roman" panose="02020603050405020304" pitchFamily="18" charset="0"/>
                    <a:ea typeface="仿宋_GB2312" pitchFamily="49" charset="-122"/>
                  </a:rPr>
                  <a:t>0</a:t>
                </a:r>
                <a:endParaRPr kumimoji="1" lang="en-US" altLang="zh-CN" sz="2400" b="1" baseline="-25000">
                  <a:latin typeface="Times New Roman" panose="02020603050405020304" pitchFamily="18" charset="0"/>
                  <a:ea typeface="仿宋_GB2312" pitchFamily="49" charset="-122"/>
                </a:endParaRPr>
              </a:p>
            </p:txBody>
          </p:sp>
          <p:sp>
            <p:nvSpPr>
              <p:cNvPr id="26649" name="Rectangle 24"/>
              <p:cNvSpPr>
                <a:spLocks noChangeArrowheads="1"/>
              </p:cNvSpPr>
              <p:nvPr/>
            </p:nvSpPr>
            <p:spPr bwMode="auto">
              <a:xfrm>
                <a:off x="980" y="2270"/>
                <a:ext cx="351"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CP</a:t>
                </a:r>
                <a:endParaRPr kumimoji="1" lang="en-US" altLang="zh-CN" sz="2400" b="1" i="1">
                  <a:latin typeface="Times New Roman" panose="02020603050405020304" pitchFamily="18" charset="0"/>
                  <a:ea typeface="仿宋_GB2312" pitchFamily="49" charset="-122"/>
                </a:endParaRPr>
              </a:p>
            </p:txBody>
          </p:sp>
          <p:sp>
            <p:nvSpPr>
              <p:cNvPr id="26650" name="Rectangle 25"/>
              <p:cNvSpPr>
                <a:spLocks noChangeArrowheads="1"/>
              </p:cNvSpPr>
              <p:nvPr/>
            </p:nvSpPr>
            <p:spPr bwMode="auto">
              <a:xfrm>
                <a:off x="1010" y="1401"/>
                <a:ext cx="34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6651" name="Rectangle 26"/>
              <p:cNvSpPr>
                <a:spLocks noChangeArrowheads="1"/>
              </p:cNvSpPr>
              <p:nvPr/>
            </p:nvSpPr>
            <p:spPr bwMode="auto">
              <a:xfrm>
                <a:off x="1987" y="1405"/>
                <a:ext cx="34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6652" name="Rectangle 27"/>
              <p:cNvSpPr>
                <a:spLocks noChangeArrowheads="1"/>
              </p:cNvSpPr>
              <p:nvPr/>
            </p:nvSpPr>
            <p:spPr bwMode="auto">
              <a:xfrm>
                <a:off x="3960" y="1404"/>
                <a:ext cx="354"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6653" name="Rectangle 28"/>
              <p:cNvSpPr>
                <a:spLocks noChangeArrowheads="1"/>
              </p:cNvSpPr>
              <p:nvPr/>
            </p:nvSpPr>
            <p:spPr bwMode="auto">
              <a:xfrm>
                <a:off x="1719" y="1469"/>
                <a:ext cx="351"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6654" name="Rectangle 29"/>
              <p:cNvSpPr>
                <a:spLocks noChangeArrowheads="1"/>
              </p:cNvSpPr>
              <p:nvPr/>
            </p:nvSpPr>
            <p:spPr bwMode="auto">
              <a:xfrm>
                <a:off x="2713" y="1465"/>
                <a:ext cx="34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6655" name="Rectangle 30"/>
              <p:cNvSpPr>
                <a:spLocks noChangeArrowheads="1"/>
              </p:cNvSpPr>
              <p:nvPr/>
            </p:nvSpPr>
            <p:spPr bwMode="auto">
              <a:xfrm>
                <a:off x="3698" y="1469"/>
                <a:ext cx="342"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6656" name="Rectangle 31"/>
              <p:cNvSpPr>
                <a:spLocks noChangeArrowheads="1"/>
              </p:cNvSpPr>
              <p:nvPr/>
            </p:nvSpPr>
            <p:spPr bwMode="auto">
              <a:xfrm>
                <a:off x="1245" y="1472"/>
                <a:ext cx="342"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6657" name="Rectangle 32"/>
              <p:cNvSpPr>
                <a:spLocks noChangeArrowheads="1"/>
              </p:cNvSpPr>
              <p:nvPr/>
            </p:nvSpPr>
            <p:spPr bwMode="auto">
              <a:xfrm>
                <a:off x="2206" y="1470"/>
                <a:ext cx="341"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6658" name="Rectangle 33"/>
              <p:cNvSpPr>
                <a:spLocks noChangeArrowheads="1"/>
              </p:cNvSpPr>
              <p:nvPr/>
            </p:nvSpPr>
            <p:spPr bwMode="auto">
              <a:xfrm>
                <a:off x="3195" y="1469"/>
                <a:ext cx="342"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6659" name="Rectangle 34"/>
              <p:cNvSpPr>
                <a:spLocks noChangeArrowheads="1"/>
              </p:cNvSpPr>
              <p:nvPr/>
            </p:nvSpPr>
            <p:spPr bwMode="auto">
              <a:xfrm>
                <a:off x="4176" y="1466"/>
                <a:ext cx="311" cy="288"/>
              </a:xfrm>
              <a:prstGeom prst="rect">
                <a:avLst/>
              </a:prstGeom>
              <a:noFill/>
              <a:ln w="9525">
                <a:noFill/>
                <a:miter lim="800000"/>
              </a:ln>
            </p:spPr>
            <p:txBody>
              <a:bodyPr>
                <a:spAutoFit/>
              </a:bodyPr>
              <a:lstStyle/>
              <a:p>
                <a:pPr algn="ctr"/>
                <a:r>
                  <a:rPr kumimoji="1" lang="en-US" altLang="zh-CN" sz="2400" b="1">
                    <a:latin typeface="Times New Roman" panose="02020603050405020304" pitchFamily="18" charset="0"/>
                    <a:ea typeface="仿宋_GB2312" pitchFamily="49" charset="-122"/>
                  </a:rPr>
                  <a:t> R </a:t>
                </a:r>
                <a:endParaRPr kumimoji="1" lang="en-US" altLang="zh-CN" sz="2400" b="1">
                  <a:latin typeface="Times New Roman" panose="02020603050405020304" pitchFamily="18" charset="0"/>
                  <a:ea typeface="仿宋_GB2312" pitchFamily="49" charset="-122"/>
                </a:endParaRPr>
              </a:p>
            </p:txBody>
          </p:sp>
          <p:sp>
            <p:nvSpPr>
              <p:cNvPr id="26660" name="Rectangle 35"/>
              <p:cNvSpPr>
                <a:spLocks noChangeArrowheads="1"/>
              </p:cNvSpPr>
              <p:nvPr/>
            </p:nvSpPr>
            <p:spPr bwMode="auto">
              <a:xfrm>
                <a:off x="1709" y="2264"/>
                <a:ext cx="358"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D</a:t>
                </a:r>
                <a:r>
                  <a:rPr kumimoji="1" lang="en-US" altLang="zh-CN" sz="2400" b="1" baseline="-25000">
                    <a:latin typeface="Times New Roman" panose="02020603050405020304" pitchFamily="18" charset="0"/>
                    <a:ea typeface="仿宋_GB2312" pitchFamily="49" charset="-122"/>
                  </a:rPr>
                  <a:t>1</a:t>
                </a:r>
                <a:endParaRPr kumimoji="1" lang="en-US" altLang="zh-CN" sz="2400" b="1" baseline="-25000">
                  <a:latin typeface="Times New Roman" panose="02020603050405020304" pitchFamily="18" charset="0"/>
                  <a:ea typeface="仿宋_GB2312" pitchFamily="49" charset="-122"/>
                </a:endParaRPr>
              </a:p>
            </p:txBody>
          </p:sp>
          <p:sp>
            <p:nvSpPr>
              <p:cNvPr id="26661" name="Rectangle 36"/>
              <p:cNvSpPr>
                <a:spLocks noChangeArrowheads="1"/>
              </p:cNvSpPr>
              <p:nvPr/>
            </p:nvSpPr>
            <p:spPr bwMode="auto">
              <a:xfrm>
                <a:off x="2686" y="2264"/>
                <a:ext cx="357"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 D</a:t>
                </a:r>
                <a:r>
                  <a:rPr kumimoji="1" lang="en-US" altLang="zh-CN" sz="2400" b="1" baseline="-25000">
                    <a:latin typeface="Times New Roman" panose="02020603050405020304" pitchFamily="18" charset="0"/>
                    <a:ea typeface="仿宋_GB2312" pitchFamily="49" charset="-122"/>
                  </a:rPr>
                  <a:t>2</a:t>
                </a:r>
                <a:endParaRPr kumimoji="1" lang="en-US" altLang="zh-CN" sz="2400" b="1" baseline="-25000">
                  <a:latin typeface="Times New Roman" panose="02020603050405020304" pitchFamily="18" charset="0"/>
                  <a:ea typeface="仿宋_GB2312" pitchFamily="49" charset="-122"/>
                </a:endParaRPr>
              </a:p>
            </p:txBody>
          </p:sp>
          <p:sp>
            <p:nvSpPr>
              <p:cNvPr id="26662" name="Rectangle 37"/>
              <p:cNvSpPr>
                <a:spLocks noChangeArrowheads="1"/>
              </p:cNvSpPr>
              <p:nvPr/>
            </p:nvSpPr>
            <p:spPr bwMode="auto">
              <a:xfrm>
                <a:off x="3657" y="2272"/>
                <a:ext cx="399" cy="288"/>
              </a:xfrm>
              <a:prstGeom prst="rect">
                <a:avLst/>
              </a:prstGeom>
              <a:noFill/>
              <a:ln w="9525">
                <a:noFill/>
                <a:miter lim="800000"/>
              </a:ln>
            </p:spPr>
            <p:txBody>
              <a:bodyPr>
                <a:spAutoFit/>
              </a:bodyPr>
              <a:lstStyle/>
              <a:p>
                <a:pPr algn="ctr"/>
                <a:r>
                  <a:rPr kumimoji="1" lang="en-US" altLang="zh-CN" sz="2400" b="1" i="1">
                    <a:latin typeface="Times New Roman" panose="02020603050405020304" pitchFamily="18" charset="0"/>
                    <a:ea typeface="仿宋_GB2312" pitchFamily="49" charset="-122"/>
                  </a:rPr>
                  <a:t> D</a:t>
                </a:r>
                <a:r>
                  <a:rPr kumimoji="1" lang="en-US" altLang="zh-CN" sz="2400" b="1" baseline="-25000">
                    <a:latin typeface="Times New Roman" panose="02020603050405020304" pitchFamily="18" charset="0"/>
                    <a:ea typeface="仿宋_GB2312" pitchFamily="49" charset="-122"/>
                  </a:rPr>
                  <a:t>3 </a:t>
                </a:r>
                <a:endParaRPr kumimoji="1" lang="en-US" altLang="zh-CN" sz="2400" b="1" baseline="-25000">
                  <a:latin typeface="Times New Roman" panose="02020603050405020304" pitchFamily="18" charset="0"/>
                  <a:ea typeface="仿宋_GB2312" pitchFamily="49" charset="-122"/>
                </a:endParaRPr>
              </a:p>
            </p:txBody>
          </p:sp>
          <p:sp>
            <p:nvSpPr>
              <p:cNvPr id="26663" name="AutoShape 38"/>
              <p:cNvSpPr>
                <a:spLocks noChangeArrowheads="1"/>
              </p:cNvSpPr>
              <p:nvPr/>
            </p:nvSpPr>
            <p:spPr bwMode="auto">
              <a:xfrm>
                <a:off x="328" y="776"/>
                <a:ext cx="4304" cy="1776"/>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26664" name="Rectangle 39"/>
              <p:cNvSpPr>
                <a:spLocks noChangeArrowheads="1"/>
              </p:cNvSpPr>
              <p:nvPr/>
            </p:nvSpPr>
            <p:spPr bwMode="auto">
              <a:xfrm>
                <a:off x="2974" y="1401"/>
                <a:ext cx="342"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C1</a:t>
                </a:r>
                <a:endParaRPr kumimoji="1" lang="en-US" altLang="zh-CN" sz="2400" b="1">
                  <a:latin typeface="Times New Roman" panose="02020603050405020304" pitchFamily="18" charset="0"/>
                  <a:ea typeface="仿宋_GB2312" pitchFamily="49" charset="-122"/>
                </a:endParaRPr>
              </a:p>
            </p:txBody>
          </p:sp>
          <p:sp>
            <p:nvSpPr>
              <p:cNvPr id="26665" name="Rectangle 40"/>
              <p:cNvSpPr>
                <a:spLocks noChangeArrowheads="1"/>
              </p:cNvSpPr>
              <p:nvPr/>
            </p:nvSpPr>
            <p:spPr bwMode="auto">
              <a:xfrm>
                <a:off x="740" y="1474"/>
                <a:ext cx="342" cy="288"/>
              </a:xfrm>
              <a:prstGeom prst="rect">
                <a:avLst/>
              </a:prstGeom>
              <a:noFill/>
              <a:ln w="9525">
                <a:noFill/>
                <a:miter lim="800000"/>
              </a:ln>
            </p:spPr>
            <p:txBody>
              <a:bodyPr wrap="none">
                <a:spAutoFit/>
              </a:bodyPr>
              <a:lstStyle/>
              <a:p>
                <a:pPr algn="ctr"/>
                <a:r>
                  <a:rPr kumimoji="1" lang="en-US" altLang="zh-CN" sz="2400" b="1">
                    <a:latin typeface="Times New Roman" panose="02020603050405020304" pitchFamily="18" charset="0"/>
                    <a:ea typeface="仿宋_GB2312" pitchFamily="49" charset="-122"/>
                  </a:rPr>
                  <a:t>1D</a:t>
                </a:r>
                <a:endParaRPr kumimoji="1" lang="en-US" altLang="zh-CN" sz="2400" b="1">
                  <a:latin typeface="Times New Roman" panose="02020603050405020304" pitchFamily="18" charset="0"/>
                  <a:ea typeface="仿宋_GB2312" pitchFamily="49" charset="-122"/>
                </a:endParaRPr>
              </a:p>
            </p:txBody>
          </p:sp>
          <p:sp>
            <p:nvSpPr>
              <p:cNvPr id="26666" name="Rectangle 41"/>
              <p:cNvSpPr>
                <a:spLocks noChangeArrowheads="1"/>
              </p:cNvSpPr>
              <p:nvPr/>
            </p:nvSpPr>
            <p:spPr bwMode="auto">
              <a:xfrm>
                <a:off x="1472" y="2272"/>
                <a:ext cx="362" cy="288"/>
              </a:xfrm>
              <a:prstGeom prst="rect">
                <a:avLst/>
              </a:prstGeom>
              <a:noFill/>
              <a:ln w="9525">
                <a:noFill/>
                <a:miter lim="800000"/>
              </a:ln>
            </p:spPr>
            <p:txBody>
              <a:bodyPr wrap="none">
                <a:spAutoFit/>
              </a:bodyPr>
              <a:lstStyle/>
              <a:p>
                <a:pPr algn="ctr"/>
                <a:r>
                  <a:rPr kumimoji="1" lang="en-US" altLang="zh-CN" sz="2400" b="1" i="1">
                    <a:latin typeface="Times New Roman" panose="02020603050405020304" pitchFamily="18" charset="0"/>
                    <a:ea typeface="仿宋_GB2312" pitchFamily="49" charset="-122"/>
                  </a:rPr>
                  <a:t>CR</a:t>
                </a:r>
                <a:endParaRPr kumimoji="1" lang="en-US" altLang="zh-CN" sz="2400" b="1" i="1">
                  <a:latin typeface="Times New Roman" panose="02020603050405020304" pitchFamily="18" charset="0"/>
                  <a:ea typeface="仿宋_GB2312" pitchFamily="49" charset="-122"/>
                </a:endParaRPr>
              </a:p>
            </p:txBody>
          </p:sp>
          <p:sp>
            <p:nvSpPr>
              <p:cNvPr id="26667" name="Line 42"/>
              <p:cNvSpPr>
                <a:spLocks noChangeShapeType="1"/>
              </p:cNvSpPr>
              <p:nvPr/>
            </p:nvSpPr>
            <p:spPr bwMode="auto">
              <a:xfrm flipV="1">
                <a:off x="1558" y="2320"/>
                <a:ext cx="224" cy="1"/>
              </a:xfrm>
              <a:prstGeom prst="line">
                <a:avLst/>
              </a:prstGeom>
              <a:noFill/>
              <a:ln w="19050">
                <a:solidFill>
                  <a:schemeClr val="tx1"/>
                </a:solidFill>
                <a:round/>
              </a:ln>
            </p:spPr>
            <p:txBody>
              <a:bodyPr anchor="ctr"/>
              <a:lstStyle/>
              <a:p>
                <a:endParaRPr lang="zh-CN" altLang="en-US"/>
              </a:p>
            </p:txBody>
          </p:sp>
          <p:grpSp>
            <p:nvGrpSpPr>
              <p:cNvPr id="26668" name="Group 43"/>
              <p:cNvGrpSpPr/>
              <p:nvPr/>
            </p:nvGrpSpPr>
            <p:grpSpPr bwMode="auto">
              <a:xfrm>
                <a:off x="737" y="1460"/>
                <a:ext cx="3301" cy="303"/>
                <a:chOff x="737" y="1460"/>
                <a:chExt cx="3301" cy="303"/>
              </a:xfrm>
            </p:grpSpPr>
            <p:sp>
              <p:nvSpPr>
                <p:cNvPr id="26669" name="Rectangle 44"/>
                <p:cNvSpPr>
                  <a:spLocks noChangeArrowheads="1"/>
                </p:cNvSpPr>
                <p:nvPr/>
              </p:nvSpPr>
              <p:spPr bwMode="auto">
                <a:xfrm>
                  <a:off x="1719" y="1466"/>
                  <a:ext cx="342"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1D</a:t>
                  </a:r>
                  <a:endParaRPr kumimoji="1" lang="en-US" altLang="zh-CN" sz="2400" b="1">
                    <a:solidFill>
                      <a:srgbClr val="FF3300"/>
                    </a:solidFill>
                    <a:latin typeface="Times New Roman" panose="02020603050405020304" pitchFamily="18" charset="0"/>
                    <a:ea typeface="仿宋_GB2312" pitchFamily="49" charset="-122"/>
                  </a:endParaRPr>
                </a:p>
              </p:txBody>
            </p:sp>
            <p:sp>
              <p:nvSpPr>
                <p:cNvPr id="26670" name="Rectangle 45"/>
                <p:cNvSpPr>
                  <a:spLocks noChangeArrowheads="1"/>
                </p:cNvSpPr>
                <p:nvPr/>
              </p:nvSpPr>
              <p:spPr bwMode="auto">
                <a:xfrm>
                  <a:off x="2711" y="1460"/>
                  <a:ext cx="341"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1D</a:t>
                  </a:r>
                  <a:endParaRPr kumimoji="1" lang="en-US" altLang="zh-CN" sz="2400" b="1">
                    <a:solidFill>
                      <a:srgbClr val="FF3300"/>
                    </a:solidFill>
                    <a:latin typeface="Times New Roman" panose="02020603050405020304" pitchFamily="18" charset="0"/>
                    <a:ea typeface="仿宋_GB2312" pitchFamily="49" charset="-122"/>
                  </a:endParaRPr>
                </a:p>
              </p:txBody>
            </p:sp>
            <p:sp>
              <p:nvSpPr>
                <p:cNvPr id="26671" name="Rectangle 46"/>
                <p:cNvSpPr>
                  <a:spLocks noChangeArrowheads="1"/>
                </p:cNvSpPr>
                <p:nvPr/>
              </p:nvSpPr>
              <p:spPr bwMode="auto">
                <a:xfrm>
                  <a:off x="3696" y="1468"/>
                  <a:ext cx="342"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1D</a:t>
                  </a:r>
                  <a:endParaRPr kumimoji="1" lang="en-US" altLang="zh-CN" sz="2400" b="1">
                    <a:solidFill>
                      <a:srgbClr val="FF3300"/>
                    </a:solidFill>
                    <a:latin typeface="Times New Roman" panose="02020603050405020304" pitchFamily="18" charset="0"/>
                    <a:ea typeface="仿宋_GB2312" pitchFamily="49" charset="-122"/>
                  </a:endParaRPr>
                </a:p>
              </p:txBody>
            </p:sp>
            <p:sp>
              <p:nvSpPr>
                <p:cNvPr id="26672" name="Rectangle 47"/>
                <p:cNvSpPr>
                  <a:spLocks noChangeArrowheads="1"/>
                </p:cNvSpPr>
                <p:nvPr/>
              </p:nvSpPr>
              <p:spPr bwMode="auto">
                <a:xfrm>
                  <a:off x="737" y="1475"/>
                  <a:ext cx="341" cy="288"/>
                </a:xfrm>
                <a:prstGeom prst="rect">
                  <a:avLst/>
                </a:prstGeom>
                <a:noFill/>
                <a:ln w="9525">
                  <a:noFill/>
                  <a:miter lim="800000"/>
                </a:ln>
              </p:spPr>
              <p:txBody>
                <a:bodyPr wrap="none">
                  <a:spAutoFit/>
                </a:bodyPr>
                <a:lstStyle/>
                <a:p>
                  <a:pPr algn="ctr"/>
                  <a:r>
                    <a:rPr kumimoji="1" lang="en-US" altLang="zh-CN" sz="2400" b="1">
                      <a:solidFill>
                        <a:srgbClr val="FF3300"/>
                      </a:solidFill>
                      <a:latin typeface="Times New Roman" panose="02020603050405020304" pitchFamily="18" charset="0"/>
                      <a:ea typeface="仿宋_GB2312" pitchFamily="49" charset="-122"/>
                    </a:rPr>
                    <a:t>1D</a:t>
                  </a:r>
                  <a:endParaRPr kumimoji="1" lang="en-US" altLang="zh-CN" sz="2400" b="1">
                    <a:solidFill>
                      <a:srgbClr val="FF3300"/>
                    </a:solidFill>
                    <a:latin typeface="Times New Roman" panose="02020603050405020304" pitchFamily="18" charset="0"/>
                    <a:ea typeface="仿宋_GB2312" pitchFamily="49" charset="-122"/>
                  </a:endParaRPr>
                </a:p>
              </p:txBody>
            </p:sp>
          </p:grpSp>
        </p:grpSp>
        <p:sp>
          <p:nvSpPr>
            <p:cNvPr id="26631" name="Text Box 48" descr="棚架"/>
            <p:cNvSpPr txBox="1">
              <a:spLocks noChangeArrowheads="1"/>
            </p:cNvSpPr>
            <p:nvPr/>
          </p:nvSpPr>
          <p:spPr bwMode="auto">
            <a:xfrm>
              <a:off x="1705" y="505"/>
              <a:ext cx="1953" cy="288"/>
            </a:xfrm>
            <a:prstGeom prst="rect">
              <a:avLst/>
            </a:prstGeom>
            <a:pattFill prst="trellis">
              <a:fgClr>
                <a:srgbClr val="CCCCFF"/>
              </a:fgClr>
              <a:bgClr>
                <a:srgbClr val="FFFFFF"/>
              </a:bgClr>
            </a:pattFill>
            <a:ln w="9525">
              <a:noFill/>
              <a:miter lim="800000"/>
            </a:ln>
          </p:spPr>
          <p:txBody>
            <a:bodyPr>
              <a:spAutoFit/>
            </a:bodyPr>
            <a:lstStyle/>
            <a:p>
              <a:pPr algn="ctr">
                <a:spcBef>
                  <a:spcPct val="50000"/>
                </a:spcBef>
              </a:pPr>
              <a:r>
                <a:rPr kumimoji="1" lang="en-US" altLang="zh-CN" sz="2400" b="1" dirty="0">
                  <a:solidFill>
                    <a:srgbClr val="FF3300"/>
                  </a:solidFill>
                  <a:latin typeface="Times New Roman" panose="02020603050405020304" pitchFamily="18" charset="0"/>
                </a:rPr>
                <a:t>  </a:t>
              </a:r>
              <a:r>
                <a:rPr kumimoji="1" lang="zh-CN" altLang="en-US" sz="2400" b="1" dirty="0">
                  <a:latin typeface="Times New Roman" panose="02020603050405020304" pitchFamily="18" charset="0"/>
                </a:rPr>
                <a:t>寄存器的结构特点</a:t>
              </a:r>
              <a:endParaRPr kumimoji="1" lang="zh-CN" altLang="en-US" sz="24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4499"/>
                                        </p:tgtEl>
                                        <p:attrNameLst>
                                          <p:attrName>style.visibility</p:attrName>
                                        </p:attrNameLst>
                                      </p:cBhvr>
                                      <p:to>
                                        <p:strVal val="visible"/>
                                      </p:to>
                                    </p:set>
                                    <p:animEffect transition="in" filter="wipe(down)">
                                      <p:cBhvr>
                                        <p:cTn id="7" dur="500"/>
                                        <p:tgtEl>
                                          <p:spTgt spid="234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8"/>
                                        </p:tgtEl>
                                        <p:attrNameLst>
                                          <p:attrName>style.visibility</p:attrName>
                                        </p:attrNameLst>
                                      </p:cBhvr>
                                      <p:to>
                                        <p:strVal val="visible"/>
                                      </p:to>
                                    </p:set>
                                    <p:animEffect transition="in" filter="wipe(left)">
                                      <p:cBhvr>
                                        <p:cTn id="12" dur="500"/>
                                        <p:tgtEl>
                                          <p:spTgt spid="23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nimBg="1" autoUpdateAnimBg="0"/>
      <p:bldP spid="23449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1"/>
          <a:srcRect/>
          <a:stretch>
            <a:fillRect/>
          </a:stretch>
        </p:blipFill>
        <p:spPr bwMode="auto">
          <a:xfrm>
            <a:off x="714348" y="1357298"/>
            <a:ext cx="3929090" cy="3839793"/>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157699" name="Picture 3"/>
          <p:cNvPicPr>
            <a:picLocks noChangeAspect="1" noChangeArrowheads="1"/>
          </p:cNvPicPr>
          <p:nvPr/>
        </p:nvPicPr>
        <p:blipFill>
          <a:blip r:embed="rId2"/>
          <a:srcRect/>
          <a:stretch>
            <a:fillRect/>
          </a:stretch>
        </p:blipFill>
        <p:spPr bwMode="auto">
          <a:xfrm>
            <a:off x="5017612" y="2285992"/>
            <a:ext cx="3360037" cy="2714644"/>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4" name="Text Box 48" descr="棚架"/>
          <p:cNvSpPr txBox="1">
            <a:spLocks noChangeArrowheads="1"/>
          </p:cNvSpPr>
          <p:nvPr/>
        </p:nvSpPr>
        <p:spPr bwMode="auto">
          <a:xfrm>
            <a:off x="1142976" y="785794"/>
            <a:ext cx="3100388" cy="461665"/>
          </a:xfrm>
          <a:prstGeom prst="rect">
            <a:avLst/>
          </a:prstGeom>
          <a:pattFill prst="trellis">
            <a:fgClr>
              <a:srgbClr val="CCCCFF"/>
            </a:fgClr>
            <a:bgClr>
              <a:srgbClr val="FFFFFF"/>
            </a:bgClr>
          </a:pattFill>
          <a:ln w="9525">
            <a:noFill/>
            <a:miter lim="800000"/>
          </a:ln>
        </p:spPr>
        <p:txBody>
          <a:bodyPr>
            <a:spAutoFit/>
          </a:bodyPr>
          <a:lstStyle/>
          <a:p>
            <a:pPr algn="ctr">
              <a:spcBef>
                <a:spcPct val="50000"/>
              </a:spcBef>
            </a:pPr>
            <a:r>
              <a:rPr kumimoji="1" lang="en-US" altLang="zh-CN" sz="2400" b="1" dirty="0">
                <a:solidFill>
                  <a:srgbClr val="FF3300"/>
                </a:solidFill>
                <a:latin typeface="Times New Roman" panose="02020603050405020304" pitchFamily="18" charset="0"/>
              </a:rPr>
              <a:t>  74LS374</a:t>
            </a:r>
            <a:r>
              <a:rPr kumimoji="1" lang="zh-CN" altLang="en-US" sz="2400" b="1" dirty="0">
                <a:solidFill>
                  <a:srgbClr val="FF3300"/>
                </a:solidFill>
                <a:latin typeface="Times New Roman" panose="02020603050405020304" pitchFamily="18" charset="0"/>
              </a:rPr>
              <a:t>逻辑图</a:t>
            </a:r>
            <a:endParaRPr kumimoji="1" lang="zh-CN" altLang="en-US" sz="2400" b="1" dirty="0">
              <a:latin typeface="Times New Roman" panose="02020603050405020304" pitchFamily="18" charset="0"/>
            </a:endParaRPr>
          </a:p>
        </p:txBody>
      </p:sp>
      <p:sp>
        <p:nvSpPr>
          <p:cNvPr id="5" name="Text Box 48" descr="棚架"/>
          <p:cNvSpPr txBox="1">
            <a:spLocks noChangeArrowheads="1"/>
          </p:cNvSpPr>
          <p:nvPr/>
        </p:nvSpPr>
        <p:spPr bwMode="auto">
          <a:xfrm>
            <a:off x="5143504" y="1643050"/>
            <a:ext cx="3100388" cy="461665"/>
          </a:xfrm>
          <a:prstGeom prst="rect">
            <a:avLst/>
          </a:prstGeom>
          <a:pattFill prst="trellis">
            <a:fgClr>
              <a:srgbClr val="CCCCFF"/>
            </a:fgClr>
            <a:bgClr>
              <a:srgbClr val="FFFFFF"/>
            </a:bgClr>
          </a:pattFill>
          <a:ln w="9525">
            <a:noFill/>
            <a:miter lim="800000"/>
          </a:ln>
        </p:spPr>
        <p:txBody>
          <a:bodyPr>
            <a:spAutoFit/>
          </a:bodyPr>
          <a:lstStyle/>
          <a:p>
            <a:pPr algn="ctr">
              <a:spcBef>
                <a:spcPct val="50000"/>
              </a:spcBef>
            </a:pPr>
            <a:r>
              <a:rPr kumimoji="1" lang="en-US" altLang="zh-CN" sz="2400" b="1" dirty="0">
                <a:solidFill>
                  <a:srgbClr val="FF3300"/>
                </a:solidFill>
                <a:latin typeface="Times New Roman" panose="02020603050405020304" pitchFamily="18" charset="0"/>
              </a:rPr>
              <a:t>  74LS374</a:t>
            </a:r>
            <a:r>
              <a:rPr kumimoji="1" lang="zh-CN" altLang="en-US" sz="2400" b="1" dirty="0">
                <a:solidFill>
                  <a:srgbClr val="FF3300"/>
                </a:solidFill>
                <a:latin typeface="Times New Roman" panose="02020603050405020304" pitchFamily="18" charset="0"/>
              </a:rPr>
              <a:t>功能表</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idx="4294967295"/>
          </p:nvPr>
        </p:nvSpPr>
        <p:spPr>
          <a:xfrm>
            <a:off x="431800" y="762000"/>
            <a:ext cx="4219575" cy="604838"/>
          </a:xfrm>
        </p:spPr>
        <p:txBody>
          <a:bodyPr/>
          <a:lstStyle/>
          <a:p>
            <a:pPr algn="l" eaLnBrk="1" hangingPunct="1"/>
            <a:r>
              <a:rPr lang="zh-CN" altLang="en-US" sz="3600" b="1" dirty="0">
                <a:solidFill>
                  <a:srgbClr val="FF3300"/>
                </a:solidFill>
                <a:ea typeface="楷体_GB2312" pitchFamily="49" charset="-122"/>
              </a:rPr>
              <a:t>二、移位寄存器</a:t>
            </a:r>
            <a:endParaRPr lang="zh-CN" altLang="en-US" dirty="0"/>
          </a:p>
        </p:txBody>
      </p:sp>
      <p:sp>
        <p:nvSpPr>
          <p:cNvPr id="235523" name="AutoShape 3"/>
          <p:cNvSpPr>
            <a:spLocks noChangeArrowheads="1"/>
          </p:cNvSpPr>
          <p:nvPr/>
        </p:nvSpPr>
        <p:spPr bwMode="auto">
          <a:xfrm>
            <a:off x="2722563" y="5441950"/>
            <a:ext cx="4338637" cy="742950"/>
          </a:xfrm>
          <a:prstGeom prst="wedgeRectCallout">
            <a:avLst>
              <a:gd name="adj1" fmla="val -63829"/>
              <a:gd name="adj2" fmla="val -19231"/>
            </a:avLst>
          </a:prstGeom>
          <a:solidFill>
            <a:srgbClr val="CCECFF">
              <a:alpha val="50195"/>
            </a:srgbClr>
          </a:solidFill>
          <a:ln w="9525">
            <a:solidFill>
              <a:schemeClr val="tx1"/>
            </a:solidFill>
            <a:miter lim="800000"/>
          </a:ln>
        </p:spPr>
        <p:txBody>
          <a:bodyPr lIns="0" tIns="0" rIns="0" bIns="0"/>
          <a:lstStyle/>
          <a:p>
            <a:r>
              <a:rPr kumimoji="1" lang="zh-CN" altLang="en-US" sz="2400" b="1" dirty="0">
                <a:latin typeface="Times New Roman" panose="02020603050405020304" pitchFamily="18" charset="0"/>
              </a:rPr>
              <a:t>　　在控制信号作用下，可实现右移也可实现左移。 </a:t>
            </a:r>
            <a:endParaRPr kumimoji="1" lang="zh-CN" altLang="en-US" sz="2400" b="1" dirty="0">
              <a:latin typeface="Times New Roman" panose="02020603050405020304" pitchFamily="18" charset="0"/>
            </a:endParaRPr>
          </a:p>
        </p:txBody>
      </p:sp>
      <p:grpSp>
        <p:nvGrpSpPr>
          <p:cNvPr id="2" name="Group 4"/>
          <p:cNvGrpSpPr/>
          <p:nvPr/>
        </p:nvGrpSpPr>
        <p:grpSpPr bwMode="auto">
          <a:xfrm>
            <a:off x="414338" y="3160713"/>
            <a:ext cx="1778000" cy="3014662"/>
            <a:chOff x="213" y="2039"/>
            <a:chExt cx="1120" cy="1899"/>
          </a:xfrm>
        </p:grpSpPr>
        <p:sp>
          <p:nvSpPr>
            <p:cNvPr id="75788" name="Text Box 5" descr="窄竖线"/>
            <p:cNvSpPr txBox="1">
              <a:spLocks noChangeArrowheads="1"/>
            </p:cNvSpPr>
            <p:nvPr/>
          </p:nvSpPr>
          <p:spPr bwMode="auto">
            <a:xfrm>
              <a:off x="410" y="3305"/>
              <a:ext cx="923" cy="633"/>
            </a:xfrm>
            <a:prstGeom prst="rect">
              <a:avLst/>
            </a:prstGeom>
            <a:pattFill prst="narVert">
              <a:fgClr>
                <a:srgbClr val="00CC00"/>
              </a:fgClr>
              <a:bgClr>
                <a:srgbClr val="FFFFFF"/>
              </a:bgClr>
            </a:pattFill>
            <a:ln w="9525">
              <a:noFill/>
              <a:miter lim="800000"/>
            </a:ln>
          </p:spPr>
          <p:txBody>
            <a:bodyPr>
              <a:spAutoFit/>
            </a:bodyPr>
            <a:lstStyle/>
            <a:p>
              <a:pPr algn="just">
                <a:spcBef>
                  <a:spcPct val="50000"/>
                </a:spcBef>
              </a:pPr>
              <a:r>
                <a:rPr kumimoji="1" lang="zh-CN" altLang="en-US" sz="2400" b="1" dirty="0">
                  <a:latin typeface="宋体" panose="02010600030101010101" pitchFamily="2" charset="-122"/>
                </a:rPr>
                <a:t>双向移位</a:t>
              </a:r>
              <a:endParaRPr kumimoji="1" lang="zh-CN" altLang="en-US" sz="2400" b="1" dirty="0">
                <a:latin typeface="宋体" panose="02010600030101010101" pitchFamily="2" charset="-122"/>
              </a:endParaRPr>
            </a:p>
            <a:p>
              <a:pPr algn="just">
                <a:spcBef>
                  <a:spcPct val="50000"/>
                </a:spcBef>
              </a:pPr>
              <a:r>
                <a:rPr kumimoji="1" lang="zh-CN" altLang="en-US" sz="2400" b="1" dirty="0">
                  <a:latin typeface="宋体" panose="02010600030101010101" pitchFamily="2" charset="-122"/>
                </a:rPr>
                <a:t>寄 存 器</a:t>
              </a:r>
              <a:endParaRPr kumimoji="1" lang="zh-CN" altLang="en-US" sz="2400" b="1" dirty="0">
                <a:latin typeface="宋体" panose="02010600030101010101" pitchFamily="2" charset="-122"/>
              </a:endParaRPr>
            </a:p>
          </p:txBody>
        </p:sp>
        <p:sp>
          <p:nvSpPr>
            <p:cNvPr id="75789" name="AutoShape 6"/>
            <p:cNvSpPr/>
            <p:nvPr/>
          </p:nvSpPr>
          <p:spPr bwMode="auto">
            <a:xfrm>
              <a:off x="213" y="2290"/>
              <a:ext cx="124" cy="1382"/>
            </a:xfrm>
            <a:prstGeom prst="leftBrace">
              <a:avLst>
                <a:gd name="adj1" fmla="val 92876"/>
                <a:gd name="adj2" fmla="val 50000"/>
              </a:avLst>
            </a:prstGeom>
            <a:noFill/>
            <a:ln w="28575">
              <a:solidFill>
                <a:schemeClr val="tx1"/>
              </a:solidFill>
              <a:round/>
            </a:ln>
          </p:spPr>
          <p:txBody>
            <a:bodyPr wrap="none" lIns="0" tIns="0" rIns="0" bIns="0" anchor="ctr"/>
            <a:lstStyle/>
            <a:p>
              <a:endParaRPr lang="zh-CN" altLang="en-US"/>
            </a:p>
          </p:txBody>
        </p:sp>
        <p:sp>
          <p:nvSpPr>
            <p:cNvPr id="75790" name="Text Box 7" descr="窄竖线"/>
            <p:cNvSpPr txBox="1">
              <a:spLocks noChangeArrowheads="1"/>
            </p:cNvSpPr>
            <p:nvPr/>
          </p:nvSpPr>
          <p:spPr bwMode="auto">
            <a:xfrm>
              <a:off x="400" y="2039"/>
              <a:ext cx="916" cy="633"/>
            </a:xfrm>
            <a:prstGeom prst="rect">
              <a:avLst/>
            </a:prstGeom>
            <a:pattFill prst="narVert">
              <a:fgClr>
                <a:srgbClr val="00CC00"/>
              </a:fgClr>
              <a:bgClr>
                <a:srgbClr val="FFFFFF"/>
              </a:bgClr>
            </a:pattFill>
            <a:ln w="9525">
              <a:noFill/>
              <a:miter lim="800000"/>
            </a:ln>
          </p:spPr>
          <p:txBody>
            <a:bodyPr>
              <a:spAutoFit/>
            </a:bodyPr>
            <a:lstStyle/>
            <a:p>
              <a:pPr algn="just">
                <a:spcBef>
                  <a:spcPct val="50000"/>
                </a:spcBef>
              </a:pPr>
              <a:r>
                <a:rPr kumimoji="1" lang="zh-CN" altLang="en-US" sz="2400" b="1" dirty="0">
                  <a:latin typeface="宋体" panose="02010600030101010101" pitchFamily="2" charset="-122"/>
                </a:rPr>
                <a:t>单向移位</a:t>
              </a:r>
              <a:endParaRPr kumimoji="1" lang="zh-CN" altLang="en-US" sz="2400" b="1" dirty="0">
                <a:latin typeface="宋体" panose="02010600030101010101" pitchFamily="2" charset="-122"/>
              </a:endParaRPr>
            </a:p>
            <a:p>
              <a:pPr algn="just">
                <a:spcBef>
                  <a:spcPct val="50000"/>
                </a:spcBef>
              </a:pPr>
              <a:r>
                <a:rPr kumimoji="1" lang="zh-CN" altLang="en-US" sz="2400" b="1" dirty="0">
                  <a:latin typeface="宋体" panose="02010600030101010101" pitchFamily="2" charset="-122"/>
                </a:rPr>
                <a:t>寄 存 器</a:t>
              </a:r>
              <a:endParaRPr kumimoji="1" lang="zh-CN" altLang="en-US" sz="2400" b="1" dirty="0">
                <a:latin typeface="宋体" panose="02010600030101010101" pitchFamily="2" charset="-122"/>
              </a:endParaRPr>
            </a:p>
          </p:txBody>
        </p:sp>
      </p:grpSp>
      <p:grpSp>
        <p:nvGrpSpPr>
          <p:cNvPr id="3" name="Group 8"/>
          <p:cNvGrpSpPr/>
          <p:nvPr/>
        </p:nvGrpSpPr>
        <p:grpSpPr bwMode="auto">
          <a:xfrm>
            <a:off x="2205038" y="2792413"/>
            <a:ext cx="6435725" cy="2149475"/>
            <a:chOff x="1373" y="1119"/>
            <a:chExt cx="4054" cy="1354"/>
          </a:xfrm>
        </p:grpSpPr>
        <p:sp>
          <p:nvSpPr>
            <p:cNvPr id="75783" name="Text Box 9"/>
            <p:cNvSpPr txBox="1">
              <a:spLocks noChangeArrowheads="1"/>
            </p:cNvSpPr>
            <p:nvPr/>
          </p:nvSpPr>
          <p:spPr bwMode="auto">
            <a:xfrm>
              <a:off x="1502" y="1119"/>
              <a:ext cx="745" cy="633"/>
            </a:xfrm>
            <a:prstGeom prst="rect">
              <a:avLst/>
            </a:prstGeom>
            <a:solidFill>
              <a:srgbClr val="99CCFF">
                <a:alpha val="50195"/>
              </a:srgbClr>
            </a:solidFill>
            <a:ln w="9525">
              <a:noFill/>
              <a:miter lim="800000"/>
            </a:ln>
          </p:spPr>
          <p:txBody>
            <a:bodyPr>
              <a:spAutoFit/>
            </a:bodyPr>
            <a:lstStyle/>
            <a:p>
              <a:pPr algn="just">
                <a:spcBef>
                  <a:spcPct val="50000"/>
                </a:spcBef>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左 移</a:t>
              </a:r>
              <a:endParaRPr kumimoji="1" lang="zh-CN" altLang="en-US" sz="2400" b="1" dirty="0">
                <a:latin typeface="Times New Roman" panose="02020603050405020304" pitchFamily="18" charset="0"/>
              </a:endParaRPr>
            </a:p>
            <a:p>
              <a:pPr algn="just">
                <a:spcBef>
                  <a:spcPct val="50000"/>
                </a:spcBef>
              </a:pPr>
              <a:r>
                <a:rPr kumimoji="1" lang="zh-CN" altLang="en-US" sz="2400" b="1" dirty="0">
                  <a:latin typeface="Times New Roman" panose="02020603050405020304" pitchFamily="18" charset="0"/>
                </a:rPr>
                <a:t>寄存器</a:t>
              </a:r>
              <a:endParaRPr kumimoji="1" lang="zh-CN" altLang="en-US" sz="2400" b="1" dirty="0">
                <a:latin typeface="宋体" panose="02010600030101010101" pitchFamily="2" charset="-122"/>
              </a:endParaRPr>
            </a:p>
          </p:txBody>
        </p:sp>
        <p:sp>
          <p:nvSpPr>
            <p:cNvPr id="75784" name="Text Box 10"/>
            <p:cNvSpPr txBox="1">
              <a:spLocks noChangeArrowheads="1"/>
            </p:cNvSpPr>
            <p:nvPr/>
          </p:nvSpPr>
          <p:spPr bwMode="auto">
            <a:xfrm>
              <a:off x="1518" y="1840"/>
              <a:ext cx="727" cy="633"/>
            </a:xfrm>
            <a:prstGeom prst="rect">
              <a:avLst/>
            </a:prstGeom>
            <a:solidFill>
              <a:srgbClr val="99CCFF">
                <a:alpha val="50195"/>
              </a:srgbClr>
            </a:solidFill>
            <a:ln w="9525">
              <a:noFill/>
              <a:miter lim="800000"/>
            </a:ln>
          </p:spPr>
          <p:txBody>
            <a:bodyPr>
              <a:spAutoFit/>
            </a:bodyPr>
            <a:lstStyle/>
            <a:p>
              <a:pPr algn="just">
                <a:spcBef>
                  <a:spcPct val="50000"/>
                </a:spcBef>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右 移</a:t>
              </a:r>
              <a:endParaRPr kumimoji="1" lang="zh-CN" altLang="en-US" sz="2400" b="1" dirty="0">
                <a:latin typeface="Times New Roman" panose="02020603050405020304" pitchFamily="18" charset="0"/>
              </a:endParaRPr>
            </a:p>
            <a:p>
              <a:pPr algn="just">
                <a:spcBef>
                  <a:spcPct val="50000"/>
                </a:spcBef>
              </a:pPr>
              <a:r>
                <a:rPr kumimoji="1" lang="zh-CN" altLang="en-US" sz="2400" b="1" dirty="0">
                  <a:latin typeface="Times New Roman" panose="02020603050405020304" pitchFamily="18" charset="0"/>
                </a:rPr>
                <a:t>寄存器</a:t>
              </a:r>
              <a:endParaRPr kumimoji="1" lang="zh-CN" altLang="en-US" sz="2400" b="1" dirty="0">
                <a:latin typeface="宋体" panose="02010600030101010101" pitchFamily="2" charset="-122"/>
              </a:endParaRPr>
            </a:p>
          </p:txBody>
        </p:sp>
        <p:sp>
          <p:nvSpPr>
            <p:cNvPr id="75785" name="AutoShape 11"/>
            <p:cNvSpPr/>
            <p:nvPr/>
          </p:nvSpPr>
          <p:spPr bwMode="auto">
            <a:xfrm>
              <a:off x="1373" y="1438"/>
              <a:ext cx="62" cy="551"/>
            </a:xfrm>
            <a:prstGeom prst="leftBrace">
              <a:avLst>
                <a:gd name="adj1" fmla="val 74059"/>
                <a:gd name="adj2" fmla="val 50000"/>
              </a:avLst>
            </a:prstGeom>
            <a:noFill/>
            <a:ln w="28575">
              <a:solidFill>
                <a:schemeClr val="tx1"/>
              </a:solidFill>
              <a:round/>
            </a:ln>
          </p:spPr>
          <p:txBody>
            <a:bodyPr wrap="none" lIns="0" tIns="0" rIns="0" bIns="0" anchor="ctr"/>
            <a:lstStyle/>
            <a:p>
              <a:endParaRPr lang="zh-CN" altLang="en-US"/>
            </a:p>
          </p:txBody>
        </p:sp>
        <p:sp>
          <p:nvSpPr>
            <p:cNvPr id="75786" name="AutoShape 12"/>
            <p:cNvSpPr>
              <a:spLocks noChangeArrowheads="1"/>
            </p:cNvSpPr>
            <p:nvPr/>
          </p:nvSpPr>
          <p:spPr bwMode="auto">
            <a:xfrm>
              <a:off x="2496" y="1933"/>
              <a:ext cx="2931" cy="469"/>
            </a:xfrm>
            <a:prstGeom prst="wedgeRectCallout">
              <a:avLst>
                <a:gd name="adj1" fmla="val -58736"/>
                <a:gd name="adj2" fmla="val -9273"/>
              </a:avLst>
            </a:prstGeom>
            <a:solidFill>
              <a:srgbClr val="CCECFF">
                <a:alpha val="50195"/>
              </a:srgbClr>
            </a:solidFill>
            <a:ln w="9525">
              <a:solidFill>
                <a:schemeClr val="tx1"/>
              </a:solidFill>
              <a:miter lim="800000"/>
            </a:ln>
          </p:spPr>
          <p:txBody>
            <a:bodyPr lIns="0" tIns="0" rIns="0" bIns="0"/>
            <a:lstStyle/>
            <a:p>
              <a:r>
                <a:rPr kumimoji="1" lang="zh-CN" altLang="en-US" sz="2400" b="1" dirty="0">
                  <a:latin typeface="Times New Roman" panose="02020603050405020304" pitchFamily="18" charset="0"/>
                </a:rPr>
                <a:t>　　每输入一个移位脉冲，移位寄存器中的数码依次向右移动 </a:t>
              </a: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位。 </a:t>
              </a:r>
              <a:endParaRPr kumimoji="1" lang="zh-CN" altLang="en-US" sz="2400" b="1" dirty="0">
                <a:latin typeface="Times New Roman" panose="02020603050405020304" pitchFamily="18" charset="0"/>
              </a:endParaRPr>
            </a:p>
          </p:txBody>
        </p:sp>
        <p:sp>
          <p:nvSpPr>
            <p:cNvPr id="75787" name="AutoShape 13"/>
            <p:cNvSpPr>
              <a:spLocks noChangeArrowheads="1"/>
            </p:cNvSpPr>
            <p:nvPr/>
          </p:nvSpPr>
          <p:spPr bwMode="auto">
            <a:xfrm>
              <a:off x="2493" y="1229"/>
              <a:ext cx="2931" cy="469"/>
            </a:xfrm>
            <a:prstGeom prst="wedgeRectCallout">
              <a:avLst>
                <a:gd name="adj1" fmla="val -58736"/>
                <a:gd name="adj2" fmla="val -9273"/>
              </a:avLst>
            </a:prstGeom>
            <a:solidFill>
              <a:srgbClr val="CCECFF">
                <a:alpha val="50195"/>
              </a:srgbClr>
            </a:solidFill>
            <a:ln w="9525">
              <a:solidFill>
                <a:schemeClr val="tx1"/>
              </a:solidFill>
              <a:miter lim="800000"/>
            </a:ln>
          </p:spPr>
          <p:txBody>
            <a:bodyPr lIns="0" tIns="0" rIns="0" bIns="0"/>
            <a:lstStyle/>
            <a:p>
              <a:r>
                <a:rPr kumimoji="1" lang="zh-CN" altLang="en-US" sz="2400" b="1" dirty="0">
                  <a:latin typeface="Times New Roman" panose="02020603050405020304" pitchFamily="18" charset="0"/>
                </a:rPr>
                <a:t>　　每输入一个移位脉冲，移位寄存器中的数码依次向左移动 </a:t>
              </a: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位。 </a:t>
              </a:r>
              <a:endParaRPr kumimoji="1" lang="zh-CN" altLang="en-US" sz="2400" b="1" dirty="0">
                <a:latin typeface="Times New Roman" panose="02020603050405020304" pitchFamily="18" charset="0"/>
              </a:endParaRPr>
            </a:p>
          </p:txBody>
        </p:sp>
      </p:grpSp>
      <p:sp>
        <p:nvSpPr>
          <p:cNvPr id="235534" name="AutoShape 14"/>
          <p:cNvSpPr>
            <a:spLocks noChangeArrowheads="1"/>
          </p:cNvSpPr>
          <p:nvPr/>
        </p:nvSpPr>
        <p:spPr bwMode="auto">
          <a:xfrm>
            <a:off x="1319213" y="1585913"/>
            <a:ext cx="6858000" cy="812800"/>
          </a:xfrm>
          <a:prstGeom prst="wedgeRectCallout">
            <a:avLst>
              <a:gd name="adj1" fmla="val -21157"/>
              <a:gd name="adj2" fmla="val -70116"/>
            </a:avLst>
          </a:prstGeom>
          <a:solidFill>
            <a:srgbClr val="CCCCFF">
              <a:alpha val="50195"/>
            </a:srgbClr>
          </a:solidFill>
          <a:ln w="9525">
            <a:solidFill>
              <a:schemeClr val="tx1"/>
            </a:solidFill>
            <a:miter lim="800000"/>
          </a:ln>
        </p:spPr>
        <p:txBody>
          <a:bodyPr lIns="36000" tIns="36000" rIns="0" bIns="36000">
            <a:spAutoFit/>
          </a:bodyPr>
          <a:lstStyle/>
          <a:p>
            <a:pPr algn="ctr"/>
            <a:r>
              <a:rPr kumimoji="1" lang="en-US" altLang="zh-CN" sz="2400" b="1" dirty="0">
                <a:latin typeface="Times New Roman" panose="02020603050405020304" pitchFamily="18" charset="0"/>
              </a:rPr>
              <a:t>Shift register</a:t>
            </a:r>
            <a:endParaRPr kumimoji="1" lang="en-US" altLang="zh-CN" sz="2400" b="1" dirty="0">
              <a:latin typeface="Times New Roman" panose="02020603050405020304" pitchFamily="18" charset="0"/>
            </a:endParaRPr>
          </a:p>
          <a:p>
            <a:pPr algn="ctr"/>
            <a:r>
              <a:rPr kumimoji="1" lang="zh-CN" altLang="en-US" sz="2400" b="1" dirty="0">
                <a:latin typeface="Times New Roman" panose="02020603050405020304" pitchFamily="18" charset="0"/>
              </a:rPr>
              <a:t>用于存放数码和使数码根据需要向左或向右移位。</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wipe(left)">
                                      <p:cBhvr>
                                        <p:cTn id="7" dur="500"/>
                                        <p:tgtEl>
                                          <p:spTgt spid="2355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534"/>
                                        </p:tgtEl>
                                        <p:attrNameLst>
                                          <p:attrName>style.visibility</p:attrName>
                                        </p:attrNameLst>
                                      </p:cBhvr>
                                      <p:to>
                                        <p:strVal val="visible"/>
                                      </p:to>
                                    </p:set>
                                    <p:animEffect transition="in" filter="wipe(up)">
                                      <p:cBhvr>
                                        <p:cTn id="11" dur="500"/>
                                        <p:tgtEl>
                                          <p:spTgt spid="235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5523"/>
                                        </p:tgtEl>
                                        <p:attrNameLst>
                                          <p:attrName>style.visibility</p:attrName>
                                        </p:attrNameLst>
                                      </p:cBhvr>
                                      <p:to>
                                        <p:strVal val="visible"/>
                                      </p:to>
                                    </p:set>
                                    <p:animEffect transition="in" filter="wipe(left)">
                                      <p:cBhvr>
                                        <p:cTn id="26" dur="500"/>
                                        <p:tgtEl>
                                          <p:spTgt spid="235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utoUpdateAnimBg="0"/>
      <p:bldP spid="235523" grpId="0" animBg="1" autoUpdateAnimBg="0"/>
      <p:bldP spid="235534"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pPr eaLnBrk="1" hangingPunct="1"/>
            <a:r>
              <a:rPr lang="en-US" altLang="zh-CN" sz="2400" b="1">
                <a:solidFill>
                  <a:schemeClr val="bg1"/>
                </a:solidFill>
              </a:rPr>
              <a:t>1.</a:t>
            </a:r>
            <a:r>
              <a:rPr lang="en-US" altLang="zh-CN" sz="2400" b="1">
                <a:solidFill>
                  <a:schemeClr val="bg1"/>
                </a:solidFill>
                <a:latin typeface="宋体" panose="02010600030101010101" pitchFamily="2" charset="-122"/>
              </a:rPr>
              <a:t> </a:t>
            </a:r>
            <a:r>
              <a:rPr lang="zh-CN" altLang="en-US" sz="2400" b="1">
                <a:solidFill>
                  <a:schemeClr val="bg1"/>
                </a:solidFill>
                <a:latin typeface="宋体" panose="02010600030101010101" pitchFamily="2" charset="-122"/>
              </a:rPr>
              <a:t>单向移位寄存器的结构与工作原理</a:t>
            </a:r>
            <a:endParaRPr lang="zh-CN" altLang="en-US">
              <a:solidFill>
                <a:schemeClr val="bg1"/>
              </a:solidFill>
            </a:endParaRPr>
          </a:p>
        </p:txBody>
      </p:sp>
      <p:grpSp>
        <p:nvGrpSpPr>
          <p:cNvPr id="2" name="Group 3"/>
          <p:cNvGrpSpPr/>
          <p:nvPr/>
        </p:nvGrpSpPr>
        <p:grpSpPr bwMode="auto">
          <a:xfrm>
            <a:off x="323850" y="1268413"/>
            <a:ext cx="8420100" cy="3086100"/>
            <a:chOff x="202" y="432"/>
            <a:chExt cx="5304" cy="1944"/>
          </a:xfrm>
        </p:grpSpPr>
        <p:graphicFrame>
          <p:nvGraphicFramePr>
            <p:cNvPr id="27650" name="Object 4"/>
            <p:cNvGraphicFramePr>
              <a:graphicFrameLocks noChangeAspect="1"/>
            </p:cNvGraphicFramePr>
            <p:nvPr/>
          </p:nvGraphicFramePr>
          <p:xfrm>
            <a:off x="896" y="684"/>
            <a:ext cx="4113" cy="1381"/>
          </p:xfrm>
          <a:graphic>
            <a:graphicData uri="http://schemas.openxmlformats.org/presentationml/2006/ole">
              <mc:AlternateContent xmlns:mc="http://schemas.openxmlformats.org/markup-compatibility/2006">
                <mc:Choice xmlns:v="urn:schemas-microsoft-com:vml" Requires="v">
                  <p:oleObj spid="_x0000_s27668" name="BMP 图象" r:id="rId1" imgW="8734425" imgH="2933700" progId="Paint.Picture">
                    <p:embed/>
                  </p:oleObj>
                </mc:Choice>
                <mc:Fallback>
                  <p:oleObj name="BMP 图象" r:id="rId1" imgW="8734425" imgH="29337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 y="684"/>
                          <a:ext cx="4113" cy="1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83" name="AutoShape 5"/>
            <p:cNvSpPr>
              <a:spLocks noChangeArrowheads="1"/>
            </p:cNvSpPr>
            <p:nvPr/>
          </p:nvSpPr>
          <p:spPr bwMode="auto">
            <a:xfrm>
              <a:off x="232" y="432"/>
              <a:ext cx="5240" cy="1944"/>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27684" name="Text Box 6"/>
            <p:cNvSpPr txBox="1">
              <a:spLocks noChangeArrowheads="1"/>
            </p:cNvSpPr>
            <p:nvPr/>
          </p:nvSpPr>
          <p:spPr bwMode="auto">
            <a:xfrm>
              <a:off x="256" y="808"/>
              <a:ext cx="840" cy="230"/>
            </a:xfrm>
            <a:prstGeom prst="rect">
              <a:avLst/>
            </a:prstGeom>
            <a:noFill/>
            <a:ln w="9525">
              <a:noFill/>
              <a:miter lim="800000"/>
            </a:ln>
          </p:spPr>
          <p:txBody>
            <a:bodyPr lIns="0" tIns="0" rIns="0" bIns="0">
              <a:spAutoFit/>
            </a:bodyPr>
            <a:lstStyle/>
            <a:p>
              <a:pPr algn="just">
                <a:spcBef>
                  <a:spcPct val="50000"/>
                </a:spcBef>
              </a:pPr>
              <a:r>
                <a:rPr kumimoji="1" lang="zh-CN" altLang="en-US" sz="2400" b="1">
                  <a:latin typeface="Times New Roman" panose="02020603050405020304" pitchFamily="18" charset="0"/>
                </a:rPr>
                <a:t>右移输入</a:t>
              </a:r>
              <a:endParaRPr kumimoji="1" lang="zh-CN" altLang="en-US" sz="2400" b="1">
                <a:latin typeface="Times New Roman" panose="02020603050405020304" pitchFamily="18" charset="0"/>
              </a:endParaRPr>
            </a:p>
          </p:txBody>
        </p:sp>
        <p:sp>
          <p:nvSpPr>
            <p:cNvPr id="27685" name="Text Box 7"/>
            <p:cNvSpPr txBox="1">
              <a:spLocks noChangeArrowheads="1"/>
            </p:cNvSpPr>
            <p:nvPr/>
          </p:nvSpPr>
          <p:spPr bwMode="auto">
            <a:xfrm>
              <a:off x="1048" y="1040"/>
              <a:ext cx="208" cy="230"/>
            </a:xfrm>
            <a:prstGeom prst="rect">
              <a:avLst/>
            </a:prstGeom>
            <a:noFill/>
            <a:ln w="9525">
              <a:noFill/>
              <a:miter lim="800000"/>
            </a:ln>
          </p:spPr>
          <p:txBody>
            <a:bodyPr lIns="0" tIns="0" rIns="0" bIns="0">
              <a:spAutoFit/>
            </a:bodyPr>
            <a:lstStyle/>
            <a:p>
              <a:pPr algn="just">
                <a:spcBef>
                  <a:spcPct val="5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27686" name="Rectangle 8"/>
            <p:cNvSpPr>
              <a:spLocks noChangeArrowheads="1"/>
            </p:cNvSpPr>
            <p:nvPr/>
          </p:nvSpPr>
          <p:spPr bwMode="auto">
            <a:xfrm>
              <a:off x="1921" y="1016"/>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7687" name="Rectangle 9"/>
            <p:cNvSpPr>
              <a:spLocks noChangeArrowheads="1"/>
            </p:cNvSpPr>
            <p:nvPr/>
          </p:nvSpPr>
          <p:spPr bwMode="auto">
            <a:xfrm>
              <a:off x="3785" y="1024"/>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27688" name="Rectangle 10"/>
            <p:cNvSpPr>
              <a:spLocks noChangeArrowheads="1"/>
            </p:cNvSpPr>
            <p:nvPr/>
          </p:nvSpPr>
          <p:spPr bwMode="auto">
            <a:xfrm>
              <a:off x="1001" y="788"/>
              <a:ext cx="305"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I</a:t>
              </a:r>
              <a:endParaRPr kumimoji="1" lang="en-US" altLang="zh-CN" sz="2400" b="1" baseline="-25000">
                <a:latin typeface="Times New Roman" panose="02020603050405020304" pitchFamily="18" charset="0"/>
              </a:endParaRPr>
            </a:p>
          </p:txBody>
        </p:sp>
        <p:sp>
          <p:nvSpPr>
            <p:cNvPr id="27689" name="Rectangle 11"/>
            <p:cNvSpPr>
              <a:spLocks noChangeArrowheads="1"/>
            </p:cNvSpPr>
            <p:nvPr/>
          </p:nvSpPr>
          <p:spPr bwMode="auto">
            <a:xfrm>
              <a:off x="2857" y="1024"/>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7690" name="Rectangle 12"/>
            <p:cNvSpPr>
              <a:spLocks noChangeArrowheads="1"/>
            </p:cNvSpPr>
            <p:nvPr/>
          </p:nvSpPr>
          <p:spPr bwMode="auto">
            <a:xfrm>
              <a:off x="4618" y="1048"/>
              <a:ext cx="888" cy="288"/>
            </a:xfrm>
            <a:prstGeom prst="rect">
              <a:avLst/>
            </a:prstGeom>
            <a:noFill/>
            <a:ln w="9525">
              <a:noFill/>
              <a:miter lim="800000"/>
            </a:ln>
          </p:spPr>
          <p:txBody>
            <a:bodyPr wrap="none">
              <a:spAutoFit/>
            </a:bodyPr>
            <a:lstStyle/>
            <a:p>
              <a:pPr algn="just">
                <a:spcBef>
                  <a:spcPct val="30000"/>
                </a:spcBef>
              </a:pPr>
              <a:r>
                <a:rPr kumimoji="1" lang="zh-CN" altLang="en-US" sz="2400" b="1">
                  <a:latin typeface="Times New Roman" panose="02020603050405020304" pitchFamily="18" charset="0"/>
                </a:rPr>
                <a:t>右移输出</a:t>
              </a:r>
              <a:endParaRPr kumimoji="1" lang="zh-CN" altLang="en-US" sz="2400" b="1">
                <a:latin typeface="Times New Roman" panose="02020603050405020304" pitchFamily="18" charset="0"/>
              </a:endParaRPr>
            </a:p>
          </p:txBody>
        </p:sp>
        <p:sp>
          <p:nvSpPr>
            <p:cNvPr id="27691" name="Rectangle 13"/>
            <p:cNvSpPr>
              <a:spLocks noChangeArrowheads="1"/>
            </p:cNvSpPr>
            <p:nvPr/>
          </p:nvSpPr>
          <p:spPr bwMode="auto">
            <a:xfrm>
              <a:off x="2801" y="432"/>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7692" name="Rectangle 14"/>
            <p:cNvSpPr>
              <a:spLocks noChangeArrowheads="1"/>
            </p:cNvSpPr>
            <p:nvPr/>
          </p:nvSpPr>
          <p:spPr bwMode="auto">
            <a:xfrm>
              <a:off x="3089" y="928"/>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baseline="-25000">
                <a:latin typeface="Times New Roman" panose="02020603050405020304" pitchFamily="18" charset="0"/>
              </a:endParaRPr>
            </a:p>
          </p:txBody>
        </p:sp>
        <p:sp>
          <p:nvSpPr>
            <p:cNvPr id="27693" name="Rectangle 15"/>
            <p:cNvSpPr>
              <a:spLocks noChangeArrowheads="1"/>
            </p:cNvSpPr>
            <p:nvPr/>
          </p:nvSpPr>
          <p:spPr bwMode="auto">
            <a:xfrm>
              <a:off x="2161" y="928"/>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a:latin typeface="Times New Roman" panose="02020603050405020304" pitchFamily="18" charset="0"/>
              </a:endParaRPr>
            </a:p>
          </p:txBody>
        </p:sp>
        <p:sp>
          <p:nvSpPr>
            <p:cNvPr id="27694" name="Rectangle 16"/>
            <p:cNvSpPr>
              <a:spLocks noChangeArrowheads="1"/>
            </p:cNvSpPr>
            <p:nvPr/>
          </p:nvSpPr>
          <p:spPr bwMode="auto">
            <a:xfrm>
              <a:off x="4017" y="928"/>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a:latin typeface="Times New Roman" panose="02020603050405020304" pitchFamily="18" charset="0"/>
              </a:endParaRPr>
            </a:p>
          </p:txBody>
        </p:sp>
        <p:sp>
          <p:nvSpPr>
            <p:cNvPr id="27695" name="Rectangle 17"/>
            <p:cNvSpPr>
              <a:spLocks noChangeArrowheads="1"/>
            </p:cNvSpPr>
            <p:nvPr/>
          </p:nvSpPr>
          <p:spPr bwMode="auto">
            <a:xfrm>
              <a:off x="1225" y="928"/>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a:latin typeface="Times New Roman" panose="02020603050405020304" pitchFamily="18" charset="0"/>
              </a:endParaRPr>
            </a:p>
          </p:txBody>
        </p:sp>
        <p:sp>
          <p:nvSpPr>
            <p:cNvPr id="27696" name="Rectangle 18"/>
            <p:cNvSpPr>
              <a:spLocks noChangeArrowheads="1"/>
            </p:cNvSpPr>
            <p:nvPr/>
          </p:nvSpPr>
          <p:spPr bwMode="auto">
            <a:xfrm>
              <a:off x="4649" y="432"/>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27697" name="Rectangle 19"/>
            <p:cNvSpPr>
              <a:spLocks noChangeArrowheads="1"/>
            </p:cNvSpPr>
            <p:nvPr/>
          </p:nvSpPr>
          <p:spPr bwMode="auto">
            <a:xfrm>
              <a:off x="1865" y="432"/>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27698" name="Rectangle 20"/>
            <p:cNvSpPr>
              <a:spLocks noChangeArrowheads="1"/>
            </p:cNvSpPr>
            <p:nvPr/>
          </p:nvSpPr>
          <p:spPr bwMode="auto">
            <a:xfrm>
              <a:off x="3721" y="432"/>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7699" name="Rectangle 21"/>
            <p:cNvSpPr>
              <a:spLocks noChangeArrowheads="1"/>
            </p:cNvSpPr>
            <p:nvPr/>
          </p:nvSpPr>
          <p:spPr bwMode="auto">
            <a:xfrm>
              <a:off x="4105" y="1192"/>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7700" name="Rectangle 22"/>
            <p:cNvSpPr>
              <a:spLocks noChangeArrowheads="1"/>
            </p:cNvSpPr>
            <p:nvPr/>
          </p:nvSpPr>
          <p:spPr bwMode="auto">
            <a:xfrm>
              <a:off x="3177" y="1200"/>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7701" name="Rectangle 23"/>
            <p:cNvSpPr>
              <a:spLocks noChangeArrowheads="1"/>
            </p:cNvSpPr>
            <p:nvPr/>
          </p:nvSpPr>
          <p:spPr bwMode="auto">
            <a:xfrm>
              <a:off x="2249" y="1200"/>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7702" name="Rectangle 24"/>
            <p:cNvSpPr>
              <a:spLocks noChangeArrowheads="1"/>
            </p:cNvSpPr>
            <p:nvPr/>
          </p:nvSpPr>
          <p:spPr bwMode="auto">
            <a:xfrm>
              <a:off x="1313" y="1176"/>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7703" name="Rectangle 25"/>
            <p:cNvSpPr>
              <a:spLocks noChangeArrowheads="1"/>
            </p:cNvSpPr>
            <p:nvPr/>
          </p:nvSpPr>
          <p:spPr bwMode="auto">
            <a:xfrm>
              <a:off x="2289" y="640"/>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7704" name="Rectangle 26"/>
            <p:cNvSpPr>
              <a:spLocks noChangeArrowheads="1"/>
            </p:cNvSpPr>
            <p:nvPr/>
          </p:nvSpPr>
          <p:spPr bwMode="auto">
            <a:xfrm>
              <a:off x="1361" y="632"/>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27705" name="Rectangle 27"/>
            <p:cNvSpPr>
              <a:spLocks noChangeArrowheads="1"/>
            </p:cNvSpPr>
            <p:nvPr/>
          </p:nvSpPr>
          <p:spPr bwMode="auto">
            <a:xfrm>
              <a:off x="3225" y="640"/>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7706" name="Rectangle 28"/>
            <p:cNvSpPr>
              <a:spLocks noChangeArrowheads="1"/>
            </p:cNvSpPr>
            <p:nvPr/>
          </p:nvSpPr>
          <p:spPr bwMode="auto">
            <a:xfrm>
              <a:off x="4153" y="640"/>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27707" name="Rectangle 29"/>
            <p:cNvSpPr>
              <a:spLocks noChangeArrowheads="1"/>
            </p:cNvSpPr>
            <p:nvPr/>
          </p:nvSpPr>
          <p:spPr bwMode="auto">
            <a:xfrm>
              <a:off x="202" y="1992"/>
              <a:ext cx="888" cy="288"/>
            </a:xfrm>
            <a:prstGeom prst="rect">
              <a:avLst/>
            </a:prstGeom>
            <a:noFill/>
            <a:ln w="9525">
              <a:noFill/>
              <a:miter lim="800000"/>
            </a:ln>
          </p:spPr>
          <p:txBody>
            <a:bodyPr wrap="none">
              <a:spAutoFit/>
            </a:bodyPr>
            <a:lstStyle/>
            <a:p>
              <a:pPr algn="just">
                <a:spcBef>
                  <a:spcPct val="30000"/>
                </a:spcBef>
              </a:pPr>
              <a:r>
                <a:rPr kumimoji="1" lang="zh-CN" altLang="en-US" sz="2400" b="1">
                  <a:latin typeface="Times New Roman" panose="02020603050405020304" pitchFamily="18" charset="0"/>
                </a:rPr>
                <a:t>移位脉冲</a:t>
              </a:r>
              <a:endParaRPr kumimoji="1" lang="zh-CN" altLang="en-US" sz="2400" b="1">
                <a:latin typeface="Times New Roman" panose="02020603050405020304" pitchFamily="18" charset="0"/>
              </a:endParaRPr>
            </a:p>
          </p:txBody>
        </p:sp>
        <p:sp>
          <p:nvSpPr>
            <p:cNvPr id="27708" name="Rectangle 30"/>
            <p:cNvSpPr>
              <a:spLocks noChangeArrowheads="1"/>
            </p:cNvSpPr>
            <p:nvPr/>
          </p:nvSpPr>
          <p:spPr bwMode="auto">
            <a:xfrm>
              <a:off x="595" y="1824"/>
              <a:ext cx="361"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27709" name="Rectangle 31" descr="窄竖线"/>
            <p:cNvSpPr>
              <a:spLocks noChangeArrowheads="1"/>
            </p:cNvSpPr>
            <p:nvPr/>
          </p:nvSpPr>
          <p:spPr bwMode="auto">
            <a:xfrm>
              <a:off x="2234" y="2077"/>
              <a:ext cx="1514" cy="288"/>
            </a:xfrm>
            <a:prstGeom prst="rect">
              <a:avLst/>
            </a:prstGeom>
            <a:pattFill prst="narVert">
              <a:fgClr>
                <a:srgbClr val="00CC00"/>
              </a:fgClr>
              <a:bgClr>
                <a:srgbClr val="FFFFFF"/>
              </a:bgClr>
            </a:pattFill>
            <a:ln w="9525">
              <a:noFill/>
              <a:miter lim="800000"/>
            </a:ln>
          </p:spPr>
          <p:txBody>
            <a:bodyPr wrap="none">
              <a:spAutoFit/>
            </a:bodyPr>
            <a:lstStyle/>
            <a:p>
              <a:pPr algn="just">
                <a:spcBef>
                  <a:spcPct val="30000"/>
                </a:spcBef>
              </a:pPr>
              <a:r>
                <a:rPr kumimoji="1" lang="zh-CN" altLang="en-US" sz="2400" b="1">
                  <a:latin typeface="Times New Roman" panose="02020603050405020304" pitchFamily="18" charset="0"/>
                </a:rPr>
                <a:t>右 移 位 寄 存 器</a:t>
              </a:r>
              <a:endParaRPr kumimoji="1" lang="zh-CN" altLang="en-US" sz="2400" b="1">
                <a:latin typeface="Times New Roman" panose="02020603050405020304" pitchFamily="18" charset="0"/>
              </a:endParaRPr>
            </a:p>
          </p:txBody>
        </p:sp>
      </p:grpSp>
      <p:grpSp>
        <p:nvGrpSpPr>
          <p:cNvPr id="3" name="Group 32"/>
          <p:cNvGrpSpPr/>
          <p:nvPr/>
        </p:nvGrpSpPr>
        <p:grpSpPr bwMode="auto">
          <a:xfrm>
            <a:off x="804863" y="4521200"/>
            <a:ext cx="6416675" cy="2125663"/>
            <a:chOff x="507" y="2848"/>
            <a:chExt cx="4042" cy="1339"/>
          </a:xfrm>
        </p:grpSpPr>
        <p:sp>
          <p:nvSpPr>
            <p:cNvPr id="27680" name="AutoShape 33"/>
            <p:cNvSpPr>
              <a:spLocks noChangeArrowheads="1"/>
            </p:cNvSpPr>
            <p:nvPr/>
          </p:nvSpPr>
          <p:spPr bwMode="auto">
            <a:xfrm>
              <a:off x="507" y="2848"/>
              <a:ext cx="4042" cy="1339"/>
            </a:xfrm>
            <a:prstGeom prst="wedgeRectCallout">
              <a:avLst>
                <a:gd name="adj1" fmla="val -21884"/>
                <a:gd name="adj2" fmla="val -50375"/>
              </a:avLst>
            </a:prstGeom>
            <a:solidFill>
              <a:srgbClr val="CCECFF"/>
            </a:solidFill>
            <a:ln w="9525">
              <a:solidFill>
                <a:schemeClr val="tx1"/>
              </a:solidFill>
              <a:miter lim="800000"/>
            </a:ln>
          </p:spPr>
          <p:txBody>
            <a:bodyPr lIns="0" tIns="0" rIns="0" bIns="0"/>
            <a:lstStyle/>
            <a:p>
              <a:pPr>
                <a:spcBef>
                  <a:spcPct val="30000"/>
                </a:spcBef>
              </a:pPr>
              <a:r>
                <a:rPr kumimoji="1" lang="zh-CN" altLang="en-US" sz="2400" b="1" dirty="0">
                  <a:solidFill>
                    <a:srgbClr val="FF3300"/>
                  </a:solidFill>
                  <a:latin typeface="Times New Roman" panose="02020603050405020304" pitchFamily="18" charset="0"/>
                </a:rPr>
                <a:t>　　 由 </a:t>
              </a:r>
              <a:r>
                <a:rPr kumimoji="1" lang="en-US" altLang="zh-CN" sz="2400" b="1" i="1" dirty="0">
                  <a:solidFill>
                    <a:srgbClr val="FF3300"/>
                  </a:solidFill>
                  <a:latin typeface="Times New Roman" panose="02020603050405020304" pitchFamily="18" charset="0"/>
                </a:rPr>
                <a:t>D</a:t>
              </a:r>
              <a:r>
                <a:rPr kumimoji="1" lang="en-US" altLang="zh-CN" sz="2400" b="1" dirty="0">
                  <a:solidFill>
                    <a:srgbClr val="FF3300"/>
                  </a:solidFill>
                  <a:latin typeface="Times New Roman" panose="02020603050405020304" pitchFamily="18" charset="0"/>
                </a:rPr>
                <a:t> </a:t>
              </a:r>
              <a:r>
                <a:rPr kumimoji="1" lang="zh-CN" altLang="en-US" sz="2400" b="1" dirty="0">
                  <a:solidFill>
                    <a:srgbClr val="FF3300"/>
                  </a:solidFill>
                  <a:latin typeface="Times New Roman" panose="02020603050405020304" pitchFamily="18" charset="0"/>
                </a:rPr>
                <a:t>触发器构成。</a:t>
              </a:r>
              <a:endParaRPr kumimoji="1" lang="zh-CN" altLang="en-US" sz="2400" b="1" dirty="0">
                <a:solidFill>
                  <a:srgbClr val="FF3300"/>
                </a:solidFill>
                <a:latin typeface="Times New Roman" panose="02020603050405020304" pitchFamily="18" charset="0"/>
              </a:endParaRPr>
            </a:p>
          </p:txBody>
        </p:sp>
        <p:sp>
          <p:nvSpPr>
            <p:cNvPr id="27681" name="Rectangle 34"/>
            <p:cNvSpPr>
              <a:spLocks noChangeArrowheads="1"/>
            </p:cNvSpPr>
            <p:nvPr/>
          </p:nvSpPr>
          <p:spPr bwMode="auto">
            <a:xfrm>
              <a:off x="528" y="3468"/>
              <a:ext cx="3976" cy="587"/>
            </a:xfrm>
            <a:prstGeom prst="rect">
              <a:avLst/>
            </a:prstGeom>
            <a:solidFill>
              <a:srgbClr val="CCECFF"/>
            </a:solidFill>
            <a:ln w="9525">
              <a:noFill/>
              <a:miter lim="800000"/>
            </a:ln>
          </p:spPr>
          <p:txBody>
            <a:bodyPr>
              <a:spAutoFit/>
            </a:bodyPr>
            <a:lstStyle/>
            <a:p>
              <a:pPr>
                <a:spcBef>
                  <a:spcPct val="30000"/>
                </a:spcBef>
              </a:pPr>
              <a:r>
                <a:rPr kumimoji="1" lang="zh-CN" altLang="en-US" sz="2400" b="1" dirty="0">
                  <a:latin typeface="Times New Roman" panose="02020603050405020304" pitchFamily="18" charset="0"/>
                </a:rPr>
                <a:t>　　在 </a:t>
              </a:r>
              <a:r>
                <a:rPr kumimoji="1" lang="en-US" altLang="zh-CN" sz="2400" b="1" i="1" dirty="0">
                  <a:latin typeface="Times New Roman" panose="02020603050405020304" pitchFamily="18" charset="0"/>
                </a:rPr>
                <a:t>CP </a:t>
              </a:r>
              <a:r>
                <a:rPr kumimoji="1" lang="zh-CN" altLang="en-US" sz="2400" b="1" dirty="0">
                  <a:latin typeface="Times New Roman" panose="02020603050405020304" pitchFamily="18" charset="0"/>
                </a:rPr>
                <a:t>上升沿作用下，</a:t>
              </a:r>
              <a:r>
                <a:rPr kumimoji="1" lang="zh-CN" altLang="en-US" sz="2400" b="1" dirty="0">
                  <a:solidFill>
                    <a:srgbClr val="FF3300"/>
                  </a:solidFill>
                  <a:latin typeface="Times New Roman" panose="02020603050405020304" pitchFamily="18" charset="0"/>
                </a:rPr>
                <a:t>串行输入数据 </a:t>
              </a:r>
              <a:r>
                <a:rPr kumimoji="1" lang="en-US" altLang="zh-CN" sz="2400" b="1" i="1" dirty="0">
                  <a:solidFill>
                    <a:srgbClr val="FF3300"/>
                  </a:solidFill>
                  <a:latin typeface="Times New Roman" panose="02020603050405020304" pitchFamily="18" charset="0"/>
                </a:rPr>
                <a:t>D</a:t>
              </a:r>
              <a:r>
                <a:rPr kumimoji="1" lang="en-US" altLang="zh-CN" sz="2400" b="1" baseline="-25000" dirty="0">
                  <a:solidFill>
                    <a:srgbClr val="FF3300"/>
                  </a:solidFill>
                  <a:latin typeface="Times New Roman" panose="02020603050405020304" pitchFamily="18" charset="0"/>
                </a:rPr>
                <a:t>I</a:t>
              </a:r>
              <a:endParaRPr kumimoji="1" lang="en-US" altLang="zh-CN" sz="2400" b="1" baseline="-25000" dirty="0">
                <a:solidFill>
                  <a:srgbClr val="FF3300"/>
                </a:solidFill>
                <a:latin typeface="Times New Roman" panose="02020603050405020304" pitchFamily="18" charset="0"/>
              </a:endParaRPr>
            </a:p>
            <a:p>
              <a:pPr>
                <a:spcBef>
                  <a:spcPct val="30000"/>
                </a:spcBef>
              </a:pPr>
              <a:r>
                <a:rPr kumimoji="1" lang="zh-CN" altLang="en-US" sz="2400" b="1" dirty="0">
                  <a:latin typeface="Times New Roman" panose="02020603050405020304" pitchFamily="18" charset="0"/>
                </a:rPr>
                <a:t>逐步被移入</a:t>
              </a:r>
              <a:r>
                <a:rPr kumimoji="1" lang="zh-CN" altLang="en-US" sz="2400" b="1" i="1" dirty="0">
                  <a:latin typeface="Times New Roman" panose="02020603050405020304" pitchFamily="18" charset="0"/>
                </a:rPr>
                <a:t> </a:t>
              </a:r>
              <a:r>
                <a:rPr kumimoji="1" lang="en-US" altLang="zh-CN" sz="2400" b="1" dirty="0">
                  <a:latin typeface="Times New Roman" panose="02020603050405020304" pitchFamily="18" charset="0"/>
                </a:rPr>
                <a:t>FF</a:t>
              </a:r>
              <a:r>
                <a:rPr kumimoji="1" lang="en-US" altLang="zh-CN" sz="2400" b="1" baseline="-25000" dirty="0">
                  <a:latin typeface="Times New Roman" panose="02020603050405020304" pitchFamily="18" charset="0"/>
                </a:rPr>
                <a:t>0 </a:t>
              </a:r>
              <a:r>
                <a:rPr kumimoji="1" lang="zh-CN" altLang="en-US" sz="2400" b="1" dirty="0">
                  <a:latin typeface="Times New Roman" panose="02020603050405020304" pitchFamily="18" charset="0"/>
                </a:rPr>
                <a:t>中；同时，数据逐步被右移。</a:t>
              </a:r>
              <a:endParaRPr kumimoji="1" lang="zh-CN" altLang="en-US" sz="2400" b="1" dirty="0">
                <a:latin typeface="Times New Roman" panose="02020603050405020304" pitchFamily="18" charset="0"/>
              </a:endParaRPr>
            </a:p>
          </p:txBody>
        </p:sp>
        <p:sp>
          <p:nvSpPr>
            <p:cNvPr id="27682" name="Rectangle 35"/>
            <p:cNvSpPr>
              <a:spLocks noChangeArrowheads="1"/>
            </p:cNvSpPr>
            <p:nvPr/>
          </p:nvSpPr>
          <p:spPr bwMode="auto">
            <a:xfrm>
              <a:off x="926" y="3130"/>
              <a:ext cx="3165" cy="288"/>
            </a:xfrm>
            <a:prstGeom prst="rect">
              <a:avLst/>
            </a:prstGeom>
            <a:solidFill>
              <a:srgbClr val="CCECFF"/>
            </a:solidFill>
            <a:ln w="9525">
              <a:noFill/>
              <a:miter lim="800000"/>
            </a:ln>
          </p:spPr>
          <p:txBody>
            <a:bodyPr>
              <a:spAutoFit/>
            </a:bodyPr>
            <a:lstStyle/>
            <a:p>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0</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I</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1</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D</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2</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grpSp>
      <p:grpSp>
        <p:nvGrpSpPr>
          <p:cNvPr id="4" name="Group 36"/>
          <p:cNvGrpSpPr/>
          <p:nvPr/>
        </p:nvGrpSpPr>
        <p:grpSpPr bwMode="auto">
          <a:xfrm>
            <a:off x="323850" y="1268413"/>
            <a:ext cx="8426450" cy="1435100"/>
            <a:chOff x="190" y="792"/>
            <a:chExt cx="5308" cy="904"/>
          </a:xfrm>
        </p:grpSpPr>
        <p:sp>
          <p:nvSpPr>
            <p:cNvPr id="27656" name="Rectangle 37"/>
            <p:cNvSpPr>
              <a:spLocks noChangeArrowheads="1"/>
            </p:cNvSpPr>
            <p:nvPr/>
          </p:nvSpPr>
          <p:spPr bwMode="auto">
            <a:xfrm>
              <a:off x="992" y="1148"/>
              <a:ext cx="305"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D</a:t>
              </a:r>
              <a:r>
                <a:rPr kumimoji="1" lang="en-US" altLang="zh-CN" sz="2400" b="1" baseline="-25000">
                  <a:solidFill>
                    <a:srgbClr val="FF3300"/>
                  </a:solidFill>
                  <a:latin typeface="Times New Roman" panose="02020603050405020304" pitchFamily="18" charset="0"/>
                </a:rPr>
                <a:t>I</a:t>
              </a:r>
              <a:endParaRPr kumimoji="1" lang="en-US" altLang="zh-CN" sz="2400" b="1" baseline="-25000">
                <a:solidFill>
                  <a:srgbClr val="FF3300"/>
                </a:solidFill>
                <a:latin typeface="Times New Roman" panose="02020603050405020304" pitchFamily="18" charset="0"/>
              </a:endParaRPr>
            </a:p>
          </p:txBody>
        </p:sp>
        <p:sp>
          <p:nvSpPr>
            <p:cNvPr id="27657" name="Rectangle 38"/>
            <p:cNvSpPr>
              <a:spLocks noChangeArrowheads="1"/>
            </p:cNvSpPr>
            <p:nvPr/>
          </p:nvSpPr>
          <p:spPr bwMode="auto">
            <a:xfrm>
              <a:off x="190" y="1136"/>
              <a:ext cx="888" cy="288"/>
            </a:xfrm>
            <a:prstGeom prst="rect">
              <a:avLst/>
            </a:prstGeom>
            <a:noFill/>
            <a:ln w="9525">
              <a:noFill/>
              <a:miter lim="800000"/>
            </a:ln>
          </p:spPr>
          <p:txBody>
            <a:bodyPr wrap="none">
              <a:spAutoFit/>
            </a:bodyPr>
            <a:lstStyle/>
            <a:p>
              <a:pPr algn="just">
                <a:spcBef>
                  <a:spcPct val="30000"/>
                </a:spcBef>
              </a:pPr>
              <a:r>
                <a:rPr kumimoji="1" lang="zh-CN" altLang="en-US" sz="2400" b="1">
                  <a:solidFill>
                    <a:srgbClr val="FF3300"/>
                  </a:solidFill>
                  <a:latin typeface="Times New Roman" panose="02020603050405020304" pitchFamily="18" charset="0"/>
                </a:rPr>
                <a:t>右移输入</a:t>
              </a:r>
              <a:endParaRPr kumimoji="1" lang="zh-CN" altLang="en-US" sz="2400" b="1">
                <a:solidFill>
                  <a:srgbClr val="FF3300"/>
                </a:solidFill>
                <a:latin typeface="Times New Roman" panose="02020603050405020304" pitchFamily="18" charset="0"/>
              </a:endParaRPr>
            </a:p>
          </p:txBody>
        </p:sp>
        <p:sp>
          <p:nvSpPr>
            <p:cNvPr id="27658" name="Rectangle 39"/>
            <p:cNvSpPr>
              <a:spLocks noChangeArrowheads="1"/>
            </p:cNvSpPr>
            <p:nvPr/>
          </p:nvSpPr>
          <p:spPr bwMode="auto">
            <a:xfrm>
              <a:off x="981" y="137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D</a:t>
              </a:r>
              <a:r>
                <a:rPr kumimoji="1" lang="en-US" altLang="zh-CN" sz="2400" b="1" baseline="-25000">
                  <a:solidFill>
                    <a:srgbClr val="FF3300"/>
                  </a:solidFill>
                  <a:latin typeface="Times New Roman" panose="02020603050405020304" pitchFamily="18" charset="0"/>
                </a:rPr>
                <a:t>0</a:t>
              </a:r>
              <a:endParaRPr kumimoji="1" lang="en-US" altLang="zh-CN" sz="2400" b="1" baseline="-25000">
                <a:solidFill>
                  <a:srgbClr val="FF3300"/>
                </a:solidFill>
                <a:latin typeface="Times New Roman" panose="02020603050405020304" pitchFamily="18" charset="0"/>
              </a:endParaRPr>
            </a:p>
          </p:txBody>
        </p:sp>
        <p:sp>
          <p:nvSpPr>
            <p:cNvPr id="27659" name="Rectangle 40"/>
            <p:cNvSpPr>
              <a:spLocks noChangeArrowheads="1"/>
            </p:cNvSpPr>
            <p:nvPr/>
          </p:nvSpPr>
          <p:spPr bwMode="auto">
            <a:xfrm>
              <a:off x="1857" y="79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endParaRPr kumimoji="1" lang="en-US" altLang="zh-CN" sz="2400" b="1" baseline="-25000">
                <a:solidFill>
                  <a:srgbClr val="FF3300"/>
                </a:solidFill>
                <a:latin typeface="Times New Roman" panose="02020603050405020304" pitchFamily="18" charset="0"/>
              </a:endParaRPr>
            </a:p>
          </p:txBody>
        </p:sp>
        <p:sp>
          <p:nvSpPr>
            <p:cNvPr id="27660" name="Rectangle 41"/>
            <p:cNvSpPr>
              <a:spLocks noChangeArrowheads="1"/>
            </p:cNvSpPr>
            <p:nvPr/>
          </p:nvSpPr>
          <p:spPr bwMode="auto">
            <a:xfrm>
              <a:off x="4610" y="1408"/>
              <a:ext cx="888" cy="288"/>
            </a:xfrm>
            <a:prstGeom prst="rect">
              <a:avLst/>
            </a:prstGeom>
            <a:noFill/>
            <a:ln w="9525">
              <a:noFill/>
              <a:miter lim="800000"/>
            </a:ln>
          </p:spPr>
          <p:txBody>
            <a:bodyPr wrap="none">
              <a:spAutoFit/>
            </a:bodyPr>
            <a:lstStyle/>
            <a:p>
              <a:pPr algn="just">
                <a:spcBef>
                  <a:spcPct val="30000"/>
                </a:spcBef>
              </a:pPr>
              <a:r>
                <a:rPr kumimoji="1" lang="zh-CN" altLang="en-US" sz="2400" b="1">
                  <a:solidFill>
                    <a:srgbClr val="FF3300"/>
                  </a:solidFill>
                  <a:latin typeface="Times New Roman" panose="02020603050405020304" pitchFamily="18" charset="0"/>
                </a:rPr>
                <a:t>右移输出</a:t>
              </a:r>
              <a:endParaRPr kumimoji="1" lang="zh-CN" altLang="en-US" sz="2400" b="1">
                <a:solidFill>
                  <a:srgbClr val="FF3300"/>
                </a:solidFill>
                <a:latin typeface="Times New Roman" panose="02020603050405020304" pitchFamily="18" charset="0"/>
              </a:endParaRPr>
            </a:p>
          </p:txBody>
        </p:sp>
        <p:sp>
          <p:nvSpPr>
            <p:cNvPr id="27661" name="Rectangle 42"/>
            <p:cNvSpPr>
              <a:spLocks noChangeArrowheads="1"/>
            </p:cNvSpPr>
            <p:nvPr/>
          </p:nvSpPr>
          <p:spPr bwMode="auto">
            <a:xfrm>
              <a:off x="1918" y="1376"/>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D</a:t>
              </a:r>
              <a:r>
                <a:rPr kumimoji="1" lang="en-US" altLang="zh-CN" sz="2400" b="1" baseline="-25000">
                  <a:solidFill>
                    <a:srgbClr val="FF3300"/>
                  </a:solidFill>
                  <a:latin typeface="Times New Roman" panose="02020603050405020304" pitchFamily="18" charset="0"/>
                </a:rPr>
                <a:t>1</a:t>
              </a:r>
              <a:endParaRPr kumimoji="1" lang="en-US" altLang="zh-CN" sz="2400" b="1" baseline="-25000">
                <a:solidFill>
                  <a:srgbClr val="FF3300"/>
                </a:solidFill>
                <a:latin typeface="Times New Roman" panose="02020603050405020304" pitchFamily="18" charset="0"/>
              </a:endParaRPr>
            </a:p>
          </p:txBody>
        </p:sp>
        <p:sp>
          <p:nvSpPr>
            <p:cNvPr id="27662" name="Rectangle 43"/>
            <p:cNvSpPr>
              <a:spLocks noChangeArrowheads="1"/>
            </p:cNvSpPr>
            <p:nvPr/>
          </p:nvSpPr>
          <p:spPr bwMode="auto">
            <a:xfrm>
              <a:off x="2854" y="138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D</a:t>
              </a:r>
              <a:r>
                <a:rPr kumimoji="1" lang="en-US" altLang="zh-CN" sz="2400" b="1" baseline="-25000">
                  <a:solidFill>
                    <a:srgbClr val="FF3300"/>
                  </a:solidFill>
                  <a:latin typeface="Times New Roman" panose="02020603050405020304" pitchFamily="18" charset="0"/>
                </a:rPr>
                <a:t>2</a:t>
              </a:r>
              <a:endParaRPr kumimoji="1" lang="en-US" altLang="zh-CN" sz="2400" b="1" baseline="-25000">
                <a:solidFill>
                  <a:srgbClr val="FF3300"/>
                </a:solidFill>
                <a:latin typeface="Times New Roman" panose="02020603050405020304" pitchFamily="18" charset="0"/>
              </a:endParaRPr>
            </a:p>
          </p:txBody>
        </p:sp>
        <p:sp>
          <p:nvSpPr>
            <p:cNvPr id="27663" name="Rectangle 44"/>
            <p:cNvSpPr>
              <a:spLocks noChangeArrowheads="1"/>
            </p:cNvSpPr>
            <p:nvPr/>
          </p:nvSpPr>
          <p:spPr bwMode="auto">
            <a:xfrm>
              <a:off x="3776" y="138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D</a:t>
              </a:r>
              <a:r>
                <a:rPr kumimoji="1" lang="en-US" altLang="zh-CN" sz="2400" b="1" baseline="-25000">
                  <a:solidFill>
                    <a:srgbClr val="FF3300"/>
                  </a:solidFill>
                  <a:latin typeface="Times New Roman" panose="02020603050405020304" pitchFamily="18" charset="0"/>
                </a:rPr>
                <a:t>3</a:t>
              </a:r>
              <a:endParaRPr kumimoji="1" lang="en-US" altLang="zh-CN" sz="2400" b="1" baseline="-25000">
                <a:solidFill>
                  <a:srgbClr val="FF3300"/>
                </a:solidFill>
                <a:latin typeface="Times New Roman" panose="02020603050405020304" pitchFamily="18" charset="0"/>
              </a:endParaRPr>
            </a:p>
          </p:txBody>
        </p:sp>
        <p:sp>
          <p:nvSpPr>
            <p:cNvPr id="27664" name="Rectangle 45"/>
            <p:cNvSpPr>
              <a:spLocks noChangeArrowheads="1"/>
            </p:cNvSpPr>
            <p:nvPr/>
          </p:nvSpPr>
          <p:spPr bwMode="auto">
            <a:xfrm>
              <a:off x="2793" y="79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1</a:t>
              </a:r>
              <a:endParaRPr kumimoji="1" lang="en-US" altLang="zh-CN" sz="2400" b="1" baseline="-25000">
                <a:solidFill>
                  <a:srgbClr val="FF3300"/>
                </a:solidFill>
                <a:latin typeface="Times New Roman" panose="02020603050405020304" pitchFamily="18" charset="0"/>
              </a:endParaRPr>
            </a:p>
          </p:txBody>
        </p:sp>
        <p:sp>
          <p:nvSpPr>
            <p:cNvPr id="27665" name="Rectangle 46"/>
            <p:cNvSpPr>
              <a:spLocks noChangeArrowheads="1"/>
            </p:cNvSpPr>
            <p:nvPr/>
          </p:nvSpPr>
          <p:spPr bwMode="auto">
            <a:xfrm>
              <a:off x="3713" y="79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2</a:t>
              </a:r>
              <a:endParaRPr kumimoji="1" lang="en-US" altLang="zh-CN" sz="2400" b="1" baseline="-25000">
                <a:solidFill>
                  <a:srgbClr val="FF3300"/>
                </a:solidFill>
                <a:latin typeface="Times New Roman" panose="02020603050405020304" pitchFamily="18" charset="0"/>
              </a:endParaRPr>
            </a:p>
          </p:txBody>
        </p:sp>
        <p:sp>
          <p:nvSpPr>
            <p:cNvPr id="27666" name="Rectangle 47"/>
            <p:cNvSpPr>
              <a:spLocks noChangeArrowheads="1"/>
            </p:cNvSpPr>
            <p:nvPr/>
          </p:nvSpPr>
          <p:spPr bwMode="auto">
            <a:xfrm>
              <a:off x="4641" y="79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3</a:t>
              </a:r>
              <a:endParaRPr kumimoji="1" lang="en-US" altLang="zh-CN" sz="2400" b="1" baseline="-25000">
                <a:solidFill>
                  <a:srgbClr val="FF3300"/>
                </a:solidFill>
                <a:latin typeface="Times New Roman" panose="02020603050405020304" pitchFamily="18" charset="0"/>
              </a:endParaRPr>
            </a:p>
          </p:txBody>
        </p:sp>
        <p:sp>
          <p:nvSpPr>
            <p:cNvPr id="27667" name="Line 48"/>
            <p:cNvSpPr>
              <a:spLocks noChangeShapeType="1"/>
            </p:cNvSpPr>
            <p:nvPr/>
          </p:nvSpPr>
          <p:spPr bwMode="auto">
            <a:xfrm>
              <a:off x="864" y="1428"/>
              <a:ext cx="382" cy="0"/>
            </a:xfrm>
            <a:prstGeom prst="line">
              <a:avLst/>
            </a:prstGeom>
            <a:noFill/>
            <a:ln w="28575">
              <a:solidFill>
                <a:srgbClr val="FF3300"/>
              </a:solidFill>
              <a:round/>
            </a:ln>
          </p:spPr>
          <p:txBody>
            <a:bodyPr/>
            <a:lstStyle/>
            <a:p>
              <a:endParaRPr lang="zh-CN" altLang="en-US"/>
            </a:p>
          </p:txBody>
        </p:sp>
        <p:sp>
          <p:nvSpPr>
            <p:cNvPr id="5" name="Line 49"/>
            <p:cNvSpPr>
              <a:spLocks noChangeShapeType="1"/>
            </p:cNvSpPr>
            <p:nvPr/>
          </p:nvSpPr>
          <p:spPr bwMode="auto">
            <a:xfrm>
              <a:off x="1872" y="1432"/>
              <a:ext cx="308" cy="2"/>
            </a:xfrm>
            <a:prstGeom prst="line">
              <a:avLst/>
            </a:prstGeom>
            <a:noFill/>
            <a:ln w="28575">
              <a:solidFill>
                <a:srgbClr val="FF3300"/>
              </a:solidFill>
              <a:round/>
            </a:ln>
          </p:spPr>
          <p:txBody>
            <a:bodyPr/>
            <a:lstStyle/>
            <a:p>
              <a:endParaRPr lang="zh-CN" altLang="en-US"/>
            </a:p>
          </p:txBody>
        </p:sp>
        <p:sp>
          <p:nvSpPr>
            <p:cNvPr id="27669" name="Line 50"/>
            <p:cNvSpPr>
              <a:spLocks noChangeShapeType="1"/>
            </p:cNvSpPr>
            <p:nvPr/>
          </p:nvSpPr>
          <p:spPr bwMode="auto">
            <a:xfrm>
              <a:off x="2806" y="1440"/>
              <a:ext cx="306" cy="2"/>
            </a:xfrm>
            <a:prstGeom prst="line">
              <a:avLst/>
            </a:prstGeom>
            <a:noFill/>
            <a:ln w="28575">
              <a:solidFill>
                <a:srgbClr val="FF3300"/>
              </a:solidFill>
              <a:round/>
            </a:ln>
          </p:spPr>
          <p:txBody>
            <a:bodyPr/>
            <a:lstStyle/>
            <a:p>
              <a:endParaRPr lang="zh-CN" altLang="en-US"/>
            </a:p>
          </p:txBody>
        </p:sp>
        <p:sp>
          <p:nvSpPr>
            <p:cNvPr id="27670" name="Line 51"/>
            <p:cNvSpPr>
              <a:spLocks noChangeShapeType="1"/>
            </p:cNvSpPr>
            <p:nvPr/>
          </p:nvSpPr>
          <p:spPr bwMode="auto">
            <a:xfrm>
              <a:off x="3736" y="1438"/>
              <a:ext cx="306" cy="0"/>
            </a:xfrm>
            <a:prstGeom prst="line">
              <a:avLst/>
            </a:prstGeom>
            <a:noFill/>
            <a:ln w="28575">
              <a:solidFill>
                <a:srgbClr val="FF3300"/>
              </a:solidFill>
              <a:round/>
            </a:ln>
          </p:spPr>
          <p:txBody>
            <a:bodyPr/>
            <a:lstStyle/>
            <a:p>
              <a:endParaRPr lang="zh-CN" altLang="en-US"/>
            </a:p>
          </p:txBody>
        </p:sp>
        <p:sp>
          <p:nvSpPr>
            <p:cNvPr id="27671" name="Line 52"/>
            <p:cNvSpPr>
              <a:spLocks noChangeShapeType="1"/>
            </p:cNvSpPr>
            <p:nvPr/>
          </p:nvSpPr>
          <p:spPr bwMode="auto">
            <a:xfrm flipV="1">
              <a:off x="4666" y="1438"/>
              <a:ext cx="344" cy="2"/>
            </a:xfrm>
            <a:prstGeom prst="line">
              <a:avLst/>
            </a:prstGeom>
            <a:noFill/>
            <a:ln w="28575">
              <a:solidFill>
                <a:srgbClr val="FF3300"/>
              </a:solidFill>
              <a:round/>
            </a:ln>
          </p:spPr>
          <p:txBody>
            <a:bodyPr/>
            <a:lstStyle/>
            <a:p>
              <a:endParaRPr lang="zh-CN" altLang="en-US"/>
            </a:p>
          </p:txBody>
        </p:sp>
        <p:sp>
          <p:nvSpPr>
            <p:cNvPr id="27672" name="Line 53"/>
            <p:cNvSpPr>
              <a:spLocks noChangeShapeType="1"/>
            </p:cNvSpPr>
            <p:nvPr/>
          </p:nvSpPr>
          <p:spPr bwMode="auto">
            <a:xfrm flipV="1">
              <a:off x="2014" y="1054"/>
              <a:ext cx="0" cy="372"/>
            </a:xfrm>
            <a:prstGeom prst="line">
              <a:avLst/>
            </a:prstGeom>
            <a:noFill/>
            <a:ln w="28575">
              <a:solidFill>
                <a:srgbClr val="FF3300"/>
              </a:solidFill>
              <a:round/>
              <a:tailEnd type="triangle" w="med" len="med"/>
            </a:ln>
          </p:spPr>
          <p:txBody>
            <a:bodyPr/>
            <a:lstStyle/>
            <a:p>
              <a:endParaRPr lang="zh-CN" altLang="en-US"/>
            </a:p>
          </p:txBody>
        </p:sp>
        <p:sp>
          <p:nvSpPr>
            <p:cNvPr id="27673" name="Line 54"/>
            <p:cNvSpPr>
              <a:spLocks noChangeShapeType="1"/>
            </p:cNvSpPr>
            <p:nvPr/>
          </p:nvSpPr>
          <p:spPr bwMode="auto">
            <a:xfrm flipV="1">
              <a:off x="3870" y="1064"/>
              <a:ext cx="0" cy="372"/>
            </a:xfrm>
            <a:prstGeom prst="line">
              <a:avLst/>
            </a:prstGeom>
            <a:noFill/>
            <a:ln w="28575">
              <a:solidFill>
                <a:srgbClr val="FF3300"/>
              </a:solidFill>
              <a:round/>
              <a:tailEnd type="triangle" w="med" len="med"/>
            </a:ln>
          </p:spPr>
          <p:txBody>
            <a:bodyPr/>
            <a:lstStyle/>
            <a:p>
              <a:endParaRPr lang="zh-CN" altLang="en-US"/>
            </a:p>
          </p:txBody>
        </p:sp>
        <p:sp>
          <p:nvSpPr>
            <p:cNvPr id="27674" name="Line 55"/>
            <p:cNvSpPr>
              <a:spLocks noChangeShapeType="1"/>
            </p:cNvSpPr>
            <p:nvPr/>
          </p:nvSpPr>
          <p:spPr bwMode="auto">
            <a:xfrm flipV="1">
              <a:off x="4800" y="1060"/>
              <a:ext cx="0" cy="372"/>
            </a:xfrm>
            <a:prstGeom prst="line">
              <a:avLst/>
            </a:prstGeom>
            <a:noFill/>
            <a:ln w="28575">
              <a:solidFill>
                <a:srgbClr val="FF3300"/>
              </a:solidFill>
              <a:round/>
              <a:tailEnd type="triangle" w="med" len="med"/>
            </a:ln>
          </p:spPr>
          <p:txBody>
            <a:bodyPr/>
            <a:lstStyle/>
            <a:p>
              <a:endParaRPr lang="zh-CN" altLang="en-US"/>
            </a:p>
          </p:txBody>
        </p:sp>
        <p:sp>
          <p:nvSpPr>
            <p:cNvPr id="27675" name="Line 56"/>
            <p:cNvSpPr>
              <a:spLocks noChangeShapeType="1"/>
            </p:cNvSpPr>
            <p:nvPr/>
          </p:nvSpPr>
          <p:spPr bwMode="auto">
            <a:xfrm flipV="1">
              <a:off x="2950" y="1066"/>
              <a:ext cx="0" cy="372"/>
            </a:xfrm>
            <a:prstGeom prst="line">
              <a:avLst/>
            </a:prstGeom>
            <a:noFill/>
            <a:ln w="28575">
              <a:solidFill>
                <a:srgbClr val="FF3300"/>
              </a:solidFill>
              <a:round/>
              <a:tailEnd type="triangle" w="med" len="med"/>
            </a:ln>
          </p:spPr>
          <p:txBody>
            <a:bodyPr/>
            <a:lstStyle/>
            <a:p>
              <a:endParaRPr lang="zh-CN" altLang="en-US"/>
            </a:p>
          </p:txBody>
        </p:sp>
        <p:sp>
          <p:nvSpPr>
            <p:cNvPr id="27676" name="Rectangle 57"/>
            <p:cNvSpPr>
              <a:spLocks noChangeArrowheads="1"/>
            </p:cNvSpPr>
            <p:nvPr/>
          </p:nvSpPr>
          <p:spPr bwMode="auto">
            <a:xfrm>
              <a:off x="3081" y="1288"/>
              <a:ext cx="351" cy="288"/>
            </a:xfrm>
            <a:prstGeom prst="rect">
              <a:avLst/>
            </a:prstGeom>
            <a:noFill/>
            <a:ln w="9525">
              <a:noFill/>
              <a:miter lim="800000"/>
            </a:ln>
          </p:spPr>
          <p:txBody>
            <a:bodyPr>
              <a:spAutoFit/>
            </a:bodyPr>
            <a:lstStyle/>
            <a:p>
              <a:pPr algn="just">
                <a:spcBef>
                  <a:spcPct val="30000"/>
                </a:spcBef>
              </a:pPr>
              <a:r>
                <a:rPr kumimoji="1" lang="en-US" altLang="zh-CN" sz="2400" b="1">
                  <a:solidFill>
                    <a:srgbClr val="FF3300"/>
                  </a:solidFill>
                  <a:latin typeface="Times New Roman" panose="02020603050405020304" pitchFamily="18" charset="0"/>
                </a:rPr>
                <a:t>1D</a:t>
              </a:r>
              <a:endParaRPr kumimoji="1" lang="en-US" altLang="zh-CN" sz="2400" b="1">
                <a:solidFill>
                  <a:srgbClr val="FF3300"/>
                </a:solidFill>
                <a:latin typeface="Times New Roman" panose="02020603050405020304" pitchFamily="18" charset="0"/>
              </a:endParaRPr>
            </a:p>
          </p:txBody>
        </p:sp>
        <p:sp>
          <p:nvSpPr>
            <p:cNvPr id="27677" name="Rectangle 58"/>
            <p:cNvSpPr>
              <a:spLocks noChangeArrowheads="1"/>
            </p:cNvSpPr>
            <p:nvPr/>
          </p:nvSpPr>
          <p:spPr bwMode="auto">
            <a:xfrm>
              <a:off x="2153" y="1288"/>
              <a:ext cx="351"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FF3300"/>
                  </a:solidFill>
                  <a:latin typeface="Times New Roman" panose="02020603050405020304" pitchFamily="18" charset="0"/>
                </a:rPr>
                <a:t>1D</a:t>
              </a:r>
              <a:endParaRPr kumimoji="1" lang="en-US" altLang="zh-CN" sz="2400" b="1">
                <a:solidFill>
                  <a:srgbClr val="FF3300"/>
                </a:solidFill>
                <a:latin typeface="Times New Roman" panose="02020603050405020304" pitchFamily="18" charset="0"/>
              </a:endParaRPr>
            </a:p>
          </p:txBody>
        </p:sp>
        <p:sp>
          <p:nvSpPr>
            <p:cNvPr id="27678" name="Rectangle 59"/>
            <p:cNvSpPr>
              <a:spLocks noChangeArrowheads="1"/>
            </p:cNvSpPr>
            <p:nvPr/>
          </p:nvSpPr>
          <p:spPr bwMode="auto">
            <a:xfrm>
              <a:off x="1217" y="1288"/>
              <a:ext cx="351"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FF3300"/>
                  </a:solidFill>
                  <a:latin typeface="Times New Roman" panose="02020603050405020304" pitchFamily="18" charset="0"/>
                </a:rPr>
                <a:t>1D</a:t>
              </a:r>
              <a:endParaRPr kumimoji="1" lang="en-US" altLang="zh-CN" sz="2400" b="1">
                <a:solidFill>
                  <a:srgbClr val="FF3300"/>
                </a:solidFill>
                <a:latin typeface="Times New Roman" panose="02020603050405020304" pitchFamily="18" charset="0"/>
              </a:endParaRPr>
            </a:p>
          </p:txBody>
        </p:sp>
        <p:sp>
          <p:nvSpPr>
            <p:cNvPr id="27679" name="Rectangle 60"/>
            <p:cNvSpPr>
              <a:spLocks noChangeArrowheads="1"/>
            </p:cNvSpPr>
            <p:nvPr/>
          </p:nvSpPr>
          <p:spPr bwMode="auto">
            <a:xfrm>
              <a:off x="4009" y="1288"/>
              <a:ext cx="351"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FF3300"/>
                  </a:solidFill>
                  <a:latin typeface="Times New Roman" panose="02020603050405020304" pitchFamily="18" charset="0"/>
                </a:rPr>
                <a:t>1D</a:t>
              </a:r>
              <a:endParaRPr kumimoji="1" lang="en-US" altLang="zh-CN" sz="2400" b="1">
                <a:solidFill>
                  <a:srgbClr val="FF3300"/>
                </a:solidFill>
                <a:latin typeface="Times New Roman" panose="02020603050405020304" pitchFamily="18" charset="0"/>
              </a:endParaRPr>
            </a:p>
          </p:txBody>
        </p:sp>
      </p:grpSp>
      <p:sp>
        <p:nvSpPr>
          <p:cNvPr id="236605" name="Text Box 61"/>
          <p:cNvSpPr txBox="1">
            <a:spLocks noChangeArrowheads="1"/>
          </p:cNvSpPr>
          <p:nvPr/>
        </p:nvSpPr>
        <p:spPr bwMode="auto">
          <a:xfrm>
            <a:off x="927100" y="622300"/>
            <a:ext cx="5411788" cy="457200"/>
          </a:xfrm>
          <a:prstGeom prst="rect">
            <a:avLst/>
          </a:prstGeom>
          <a:solidFill>
            <a:srgbClr val="CCCCFF">
              <a:alpha val="50195"/>
            </a:srgbClr>
          </a:solidFill>
          <a:ln w="9525">
            <a:noFill/>
            <a:miter lim="800000"/>
          </a:ln>
        </p:spPr>
        <p:txBody>
          <a:bodyPr>
            <a:spAutoFit/>
          </a:bodyPr>
          <a:lstStyle/>
          <a:p>
            <a:pPr fontAlgn="t">
              <a:spcBef>
                <a:spcPct val="50000"/>
              </a:spcBef>
            </a:pP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单向移位寄存器的结构与工作原理</a:t>
            </a:r>
            <a:endParaRPr kumimoji="1"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6605"/>
                                        </p:tgtEl>
                                        <p:attrNameLst>
                                          <p:attrName>style.visibility</p:attrName>
                                        </p:attrNameLst>
                                      </p:cBhvr>
                                      <p:to>
                                        <p:strVal val="visible"/>
                                      </p:to>
                                    </p:set>
                                    <p:animEffect transition="in" filter="wipe(left)">
                                      <p:cBhvr>
                                        <p:cTn id="7" dur="500"/>
                                        <p:tgtEl>
                                          <p:spTgt spid="23660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05"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descr="窄竖线"/>
          <p:cNvSpPr>
            <a:spLocks noChangeArrowheads="1"/>
          </p:cNvSpPr>
          <p:nvPr/>
        </p:nvSpPr>
        <p:spPr bwMode="auto">
          <a:xfrm>
            <a:off x="660400" y="4365625"/>
            <a:ext cx="4371975" cy="457200"/>
          </a:xfrm>
          <a:prstGeom prst="rect">
            <a:avLst/>
          </a:prstGeom>
          <a:pattFill prst="narVert">
            <a:fgClr>
              <a:srgbClr val="00CC00"/>
            </a:fgClr>
            <a:bgClr>
              <a:schemeClr val="bg1"/>
            </a:bgClr>
          </a:pattFill>
          <a:ln w="9525">
            <a:noFill/>
            <a:miter lim="800000"/>
          </a:ln>
        </p:spPr>
        <p:txBody>
          <a:bodyPr wrap="none" anchor="ctr"/>
          <a:lstStyle/>
          <a:p>
            <a:endParaRPr lang="zh-CN" altLang="en-US"/>
          </a:p>
        </p:txBody>
      </p:sp>
      <p:sp>
        <p:nvSpPr>
          <p:cNvPr id="237571" name="Rectangle 3"/>
          <p:cNvSpPr>
            <a:spLocks noChangeArrowheads="1"/>
          </p:cNvSpPr>
          <p:nvPr/>
        </p:nvSpPr>
        <p:spPr bwMode="auto">
          <a:xfrm>
            <a:off x="5472113" y="1611313"/>
            <a:ext cx="3189287" cy="1168400"/>
          </a:xfrm>
          <a:prstGeom prst="rect">
            <a:avLst/>
          </a:prstGeom>
          <a:solidFill>
            <a:srgbClr val="CCCCFF"/>
          </a:solidFill>
          <a:ln w="9525">
            <a:noFill/>
            <a:miter lim="800000"/>
          </a:ln>
        </p:spPr>
        <p:txBody>
          <a:bodyPr lIns="36000" tIns="36000" rIns="36000" bIns="36000">
            <a:spAutoFit/>
          </a:bodyPr>
          <a:lstStyle/>
          <a:p>
            <a:pPr>
              <a:spcBef>
                <a:spcPct val="30000"/>
              </a:spcBef>
            </a:pPr>
            <a:r>
              <a:rPr kumimoji="1" lang="zh-CN" altLang="en-US" sz="2400" b="1">
                <a:latin typeface="Times New Roman" panose="02020603050405020304" pitchFamily="18" charset="0"/>
              </a:rPr>
              <a:t>　　设串行输入数码</a:t>
            </a: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I</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1011</a:t>
            </a:r>
            <a:r>
              <a:rPr kumimoji="1" lang="zh-CN" altLang="en-US" sz="2400" b="1">
                <a:latin typeface="Times New Roman" panose="02020603050405020304" pitchFamily="18" charset="0"/>
              </a:rPr>
              <a:t>，电路初态为</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0000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37572" name="Text Box 4"/>
          <p:cNvSpPr txBox="1">
            <a:spLocks noChangeArrowheads="1"/>
          </p:cNvSpPr>
          <p:nvPr/>
        </p:nvSpPr>
        <p:spPr bwMode="auto">
          <a:xfrm>
            <a:off x="1274763" y="5246688"/>
            <a:ext cx="6215062" cy="822325"/>
          </a:xfrm>
          <a:prstGeom prst="rect">
            <a:avLst/>
          </a:prstGeom>
          <a:solidFill>
            <a:srgbClr val="CCCCFF"/>
          </a:solidFill>
          <a:ln w="9525">
            <a:noFill/>
            <a:miter lim="800000"/>
          </a:ln>
        </p:spPr>
        <p:txBody>
          <a:bodyPr>
            <a:spAutoFit/>
          </a:bodyPr>
          <a:lstStyle/>
          <a:p>
            <a:pPr algn="just">
              <a:spcBef>
                <a:spcPct val="50000"/>
              </a:spcBef>
            </a:pPr>
            <a:r>
              <a:rPr kumimoji="1" lang="zh-CN" altLang="en-US" sz="2400" b="1" dirty="0">
                <a:latin typeface="Times New Roman" panose="02020603050405020304" pitchFamily="18" charset="0"/>
              </a:rPr>
              <a:t>　　可见，移位寄存器除了能寄存数码外，还能实现数据的串、并行转换。</a:t>
            </a:r>
            <a:endParaRPr kumimoji="1" lang="zh-CN" altLang="en-US" sz="2400" b="1" dirty="0">
              <a:latin typeface="Times New Roman" panose="02020603050405020304" pitchFamily="18" charset="0"/>
            </a:endParaRPr>
          </a:p>
        </p:txBody>
      </p:sp>
      <p:grpSp>
        <p:nvGrpSpPr>
          <p:cNvPr id="2" name="Group 5"/>
          <p:cNvGrpSpPr/>
          <p:nvPr/>
        </p:nvGrpSpPr>
        <p:grpSpPr bwMode="auto">
          <a:xfrm>
            <a:off x="660400" y="1573213"/>
            <a:ext cx="4368800" cy="3224212"/>
            <a:chOff x="192" y="848"/>
            <a:chExt cx="2752" cy="2031"/>
          </a:xfrm>
        </p:grpSpPr>
        <p:sp>
          <p:nvSpPr>
            <p:cNvPr id="76839" name="Line 6"/>
            <p:cNvSpPr>
              <a:spLocks noChangeShapeType="1"/>
            </p:cNvSpPr>
            <p:nvPr/>
          </p:nvSpPr>
          <p:spPr bwMode="auto">
            <a:xfrm>
              <a:off x="192" y="2879"/>
              <a:ext cx="2752" cy="0"/>
            </a:xfrm>
            <a:prstGeom prst="line">
              <a:avLst/>
            </a:prstGeom>
            <a:noFill/>
            <a:ln w="28575" cap="sq">
              <a:solidFill>
                <a:schemeClr val="tx1"/>
              </a:solidFill>
              <a:round/>
            </a:ln>
          </p:spPr>
          <p:txBody>
            <a:bodyPr/>
            <a:lstStyle/>
            <a:p>
              <a:endParaRPr lang="zh-CN" altLang="en-US"/>
            </a:p>
          </p:txBody>
        </p:sp>
        <p:sp>
          <p:nvSpPr>
            <p:cNvPr id="76840" name="Rectangle 7"/>
            <p:cNvSpPr>
              <a:spLocks noChangeArrowheads="1"/>
            </p:cNvSpPr>
            <p:nvPr/>
          </p:nvSpPr>
          <p:spPr bwMode="auto">
            <a:xfrm>
              <a:off x="2520" y="2592"/>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41" name="Rectangle 8"/>
            <p:cNvSpPr>
              <a:spLocks noChangeArrowheads="1"/>
            </p:cNvSpPr>
            <p:nvPr/>
          </p:nvSpPr>
          <p:spPr bwMode="auto">
            <a:xfrm>
              <a:off x="2088" y="2592"/>
              <a:ext cx="43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42" name="Rectangle 9"/>
            <p:cNvSpPr>
              <a:spLocks noChangeArrowheads="1"/>
            </p:cNvSpPr>
            <p:nvPr/>
          </p:nvSpPr>
          <p:spPr bwMode="auto">
            <a:xfrm>
              <a:off x="1696" y="2592"/>
              <a:ext cx="39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43" name="Rectangle 10"/>
            <p:cNvSpPr>
              <a:spLocks noChangeArrowheads="1"/>
            </p:cNvSpPr>
            <p:nvPr/>
          </p:nvSpPr>
          <p:spPr bwMode="auto">
            <a:xfrm>
              <a:off x="1272" y="2592"/>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44" name="Rectangle 11"/>
            <p:cNvSpPr>
              <a:spLocks noChangeArrowheads="1"/>
            </p:cNvSpPr>
            <p:nvPr/>
          </p:nvSpPr>
          <p:spPr bwMode="auto">
            <a:xfrm>
              <a:off x="744" y="2592"/>
              <a:ext cx="528"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45" name="Rectangle 12"/>
            <p:cNvSpPr>
              <a:spLocks noChangeArrowheads="1"/>
            </p:cNvSpPr>
            <p:nvPr/>
          </p:nvSpPr>
          <p:spPr bwMode="auto">
            <a:xfrm>
              <a:off x="192" y="2592"/>
              <a:ext cx="55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sp>
          <p:nvSpPr>
            <p:cNvPr id="76846" name="Rectangle 13"/>
            <p:cNvSpPr>
              <a:spLocks noChangeArrowheads="1"/>
            </p:cNvSpPr>
            <p:nvPr/>
          </p:nvSpPr>
          <p:spPr bwMode="auto">
            <a:xfrm>
              <a:off x="2520" y="2296"/>
              <a:ext cx="424"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47" name="Rectangle 14"/>
            <p:cNvSpPr>
              <a:spLocks noChangeArrowheads="1"/>
            </p:cNvSpPr>
            <p:nvPr/>
          </p:nvSpPr>
          <p:spPr bwMode="auto">
            <a:xfrm>
              <a:off x="2088" y="2296"/>
              <a:ext cx="432"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48" name="Rectangle 15"/>
            <p:cNvSpPr>
              <a:spLocks noChangeArrowheads="1"/>
            </p:cNvSpPr>
            <p:nvPr/>
          </p:nvSpPr>
          <p:spPr bwMode="auto">
            <a:xfrm>
              <a:off x="1696" y="2296"/>
              <a:ext cx="392"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49" name="Rectangle 16"/>
            <p:cNvSpPr>
              <a:spLocks noChangeArrowheads="1"/>
            </p:cNvSpPr>
            <p:nvPr/>
          </p:nvSpPr>
          <p:spPr bwMode="auto">
            <a:xfrm>
              <a:off x="1272" y="2296"/>
              <a:ext cx="424"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50" name="Rectangle 17"/>
            <p:cNvSpPr>
              <a:spLocks noChangeArrowheads="1"/>
            </p:cNvSpPr>
            <p:nvPr/>
          </p:nvSpPr>
          <p:spPr bwMode="auto">
            <a:xfrm>
              <a:off x="744" y="2296"/>
              <a:ext cx="528"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51" name="Rectangle 18"/>
            <p:cNvSpPr>
              <a:spLocks noChangeArrowheads="1"/>
            </p:cNvSpPr>
            <p:nvPr/>
          </p:nvSpPr>
          <p:spPr bwMode="auto">
            <a:xfrm>
              <a:off x="192" y="2296"/>
              <a:ext cx="552"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sp>
          <p:nvSpPr>
            <p:cNvPr id="76852" name="Rectangle 19"/>
            <p:cNvSpPr>
              <a:spLocks noChangeArrowheads="1"/>
            </p:cNvSpPr>
            <p:nvPr/>
          </p:nvSpPr>
          <p:spPr bwMode="auto">
            <a:xfrm>
              <a:off x="2520" y="1998"/>
              <a:ext cx="424"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53" name="Rectangle 20"/>
            <p:cNvSpPr>
              <a:spLocks noChangeArrowheads="1"/>
            </p:cNvSpPr>
            <p:nvPr/>
          </p:nvSpPr>
          <p:spPr bwMode="auto">
            <a:xfrm>
              <a:off x="2088" y="1998"/>
              <a:ext cx="432"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54" name="Rectangle 21"/>
            <p:cNvSpPr>
              <a:spLocks noChangeArrowheads="1"/>
            </p:cNvSpPr>
            <p:nvPr/>
          </p:nvSpPr>
          <p:spPr bwMode="auto">
            <a:xfrm>
              <a:off x="1696" y="1998"/>
              <a:ext cx="392"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55" name="Rectangle 22"/>
            <p:cNvSpPr>
              <a:spLocks noChangeArrowheads="1"/>
            </p:cNvSpPr>
            <p:nvPr/>
          </p:nvSpPr>
          <p:spPr bwMode="auto">
            <a:xfrm>
              <a:off x="1272" y="1998"/>
              <a:ext cx="424"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56" name="Rectangle 23"/>
            <p:cNvSpPr>
              <a:spLocks noChangeArrowheads="1"/>
            </p:cNvSpPr>
            <p:nvPr/>
          </p:nvSpPr>
          <p:spPr bwMode="auto">
            <a:xfrm>
              <a:off x="744" y="1998"/>
              <a:ext cx="528"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57" name="Rectangle 24"/>
            <p:cNvSpPr>
              <a:spLocks noChangeArrowheads="1"/>
            </p:cNvSpPr>
            <p:nvPr/>
          </p:nvSpPr>
          <p:spPr bwMode="auto">
            <a:xfrm>
              <a:off x="192" y="1998"/>
              <a:ext cx="552"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sp>
          <p:nvSpPr>
            <p:cNvPr id="76858" name="Rectangle 25"/>
            <p:cNvSpPr>
              <a:spLocks noChangeArrowheads="1"/>
            </p:cNvSpPr>
            <p:nvPr/>
          </p:nvSpPr>
          <p:spPr bwMode="auto">
            <a:xfrm>
              <a:off x="2520" y="1711"/>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59" name="Rectangle 26"/>
            <p:cNvSpPr>
              <a:spLocks noChangeArrowheads="1"/>
            </p:cNvSpPr>
            <p:nvPr/>
          </p:nvSpPr>
          <p:spPr bwMode="auto">
            <a:xfrm>
              <a:off x="2088" y="1711"/>
              <a:ext cx="43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60" name="Rectangle 27"/>
            <p:cNvSpPr>
              <a:spLocks noChangeArrowheads="1"/>
            </p:cNvSpPr>
            <p:nvPr/>
          </p:nvSpPr>
          <p:spPr bwMode="auto">
            <a:xfrm>
              <a:off x="1696" y="1711"/>
              <a:ext cx="39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61" name="Rectangle 28"/>
            <p:cNvSpPr>
              <a:spLocks noChangeArrowheads="1"/>
            </p:cNvSpPr>
            <p:nvPr/>
          </p:nvSpPr>
          <p:spPr bwMode="auto">
            <a:xfrm>
              <a:off x="1272" y="1711"/>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62" name="Rectangle 29"/>
            <p:cNvSpPr>
              <a:spLocks noChangeArrowheads="1"/>
            </p:cNvSpPr>
            <p:nvPr/>
          </p:nvSpPr>
          <p:spPr bwMode="auto">
            <a:xfrm>
              <a:off x="744" y="1711"/>
              <a:ext cx="528"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63" name="Rectangle 30"/>
            <p:cNvSpPr>
              <a:spLocks noChangeArrowheads="1"/>
            </p:cNvSpPr>
            <p:nvPr/>
          </p:nvSpPr>
          <p:spPr bwMode="auto">
            <a:xfrm>
              <a:off x="192" y="1711"/>
              <a:ext cx="55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6864" name="Rectangle 31"/>
            <p:cNvSpPr>
              <a:spLocks noChangeArrowheads="1"/>
            </p:cNvSpPr>
            <p:nvPr/>
          </p:nvSpPr>
          <p:spPr bwMode="auto">
            <a:xfrm>
              <a:off x="2520" y="1424"/>
              <a:ext cx="424"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6865" name="Rectangle 32"/>
            <p:cNvSpPr>
              <a:spLocks noChangeArrowheads="1"/>
            </p:cNvSpPr>
            <p:nvPr/>
          </p:nvSpPr>
          <p:spPr bwMode="auto">
            <a:xfrm>
              <a:off x="2088" y="1424"/>
              <a:ext cx="432"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6866" name="Rectangle 33"/>
            <p:cNvSpPr>
              <a:spLocks noChangeArrowheads="1"/>
            </p:cNvSpPr>
            <p:nvPr/>
          </p:nvSpPr>
          <p:spPr bwMode="auto">
            <a:xfrm>
              <a:off x="1696" y="1424"/>
              <a:ext cx="392"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6867" name="Rectangle 34"/>
            <p:cNvSpPr>
              <a:spLocks noChangeArrowheads="1"/>
            </p:cNvSpPr>
            <p:nvPr/>
          </p:nvSpPr>
          <p:spPr bwMode="auto">
            <a:xfrm>
              <a:off x="1272" y="1424"/>
              <a:ext cx="424"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6868" name="Rectangle 35"/>
            <p:cNvSpPr>
              <a:spLocks noChangeArrowheads="1"/>
            </p:cNvSpPr>
            <p:nvPr/>
          </p:nvSpPr>
          <p:spPr bwMode="auto">
            <a:xfrm>
              <a:off x="744" y="1424"/>
              <a:ext cx="528" cy="287"/>
            </a:xfrm>
            <a:prstGeom prst="rect">
              <a:avLst/>
            </a:prstGeom>
            <a:noFill/>
            <a:ln w="9525">
              <a:noFill/>
              <a:miter lim="800000"/>
            </a:ln>
          </p:spPr>
          <p:txBody>
            <a:bodyPr anchor="ctr"/>
            <a:lstStyle/>
            <a:p>
              <a:pPr algn="ctr"/>
              <a:endParaRPr kumimoji="1" lang="zh-CN" altLang="zh-CN" sz="2400" b="1">
                <a:latin typeface="Times New Roman" panose="02020603050405020304" pitchFamily="18" charset="0"/>
              </a:endParaRPr>
            </a:p>
          </p:txBody>
        </p:sp>
        <p:sp>
          <p:nvSpPr>
            <p:cNvPr id="76869" name="Rectangle 36"/>
            <p:cNvSpPr>
              <a:spLocks noChangeArrowheads="1"/>
            </p:cNvSpPr>
            <p:nvPr/>
          </p:nvSpPr>
          <p:spPr bwMode="auto">
            <a:xfrm>
              <a:off x="192" y="1424"/>
              <a:ext cx="55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6870" name="Rectangle 37"/>
            <p:cNvSpPr>
              <a:spLocks noChangeArrowheads="1"/>
            </p:cNvSpPr>
            <p:nvPr/>
          </p:nvSpPr>
          <p:spPr bwMode="auto">
            <a:xfrm>
              <a:off x="2520" y="1135"/>
              <a:ext cx="424"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76871" name="Rectangle 38"/>
            <p:cNvSpPr>
              <a:spLocks noChangeArrowheads="1"/>
            </p:cNvSpPr>
            <p:nvPr/>
          </p:nvSpPr>
          <p:spPr bwMode="auto">
            <a:xfrm>
              <a:off x="2088" y="1135"/>
              <a:ext cx="432"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76872" name="Rectangle 39"/>
            <p:cNvSpPr>
              <a:spLocks noChangeArrowheads="1"/>
            </p:cNvSpPr>
            <p:nvPr/>
          </p:nvSpPr>
          <p:spPr bwMode="auto">
            <a:xfrm>
              <a:off x="1696" y="1135"/>
              <a:ext cx="392"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76873" name="Rectangle 40"/>
            <p:cNvSpPr>
              <a:spLocks noChangeArrowheads="1"/>
            </p:cNvSpPr>
            <p:nvPr/>
          </p:nvSpPr>
          <p:spPr bwMode="auto">
            <a:xfrm>
              <a:off x="1272" y="1135"/>
              <a:ext cx="424"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76874" name="Rectangle 41"/>
            <p:cNvSpPr>
              <a:spLocks noChangeArrowheads="1"/>
            </p:cNvSpPr>
            <p:nvPr/>
          </p:nvSpPr>
          <p:spPr bwMode="auto">
            <a:xfrm>
              <a:off x="1272" y="848"/>
              <a:ext cx="1672" cy="287"/>
            </a:xfrm>
            <a:prstGeom prst="rect">
              <a:avLst/>
            </a:prstGeom>
            <a:noFill/>
            <a:ln w="9525">
              <a:noFill/>
              <a:miter lim="800000"/>
            </a:ln>
          </p:spPr>
          <p:txBody>
            <a:bodyPr anchor="ctr"/>
            <a:lstStyle/>
            <a:p>
              <a:pPr algn="ctr"/>
              <a:r>
                <a:rPr kumimoji="1" lang="zh-CN" altLang="en-US" sz="2400" b="1">
                  <a:latin typeface="Times New Roman" panose="02020603050405020304" pitchFamily="18" charset="0"/>
                </a:rPr>
                <a:t>移位寄存器中的数</a:t>
              </a:r>
              <a:endParaRPr kumimoji="1" lang="zh-CN" altLang="en-US" sz="2400" b="1">
                <a:latin typeface="Times New Roman" panose="02020603050405020304" pitchFamily="18" charset="0"/>
              </a:endParaRPr>
            </a:p>
          </p:txBody>
        </p:sp>
        <p:sp>
          <p:nvSpPr>
            <p:cNvPr id="76875" name="Rectangle 42"/>
            <p:cNvSpPr>
              <a:spLocks noChangeArrowheads="1"/>
            </p:cNvSpPr>
            <p:nvPr/>
          </p:nvSpPr>
          <p:spPr bwMode="auto">
            <a:xfrm>
              <a:off x="744" y="848"/>
              <a:ext cx="528" cy="576"/>
            </a:xfrm>
            <a:prstGeom prst="rect">
              <a:avLst/>
            </a:prstGeom>
            <a:noFill/>
            <a:ln w="9525">
              <a:noFill/>
              <a:miter lim="800000"/>
            </a:ln>
          </p:spPr>
          <p:txBody>
            <a:bodyPr anchor="ctr"/>
            <a:lstStyle/>
            <a:p>
              <a:pPr algn="ctr"/>
              <a:r>
                <a:rPr kumimoji="1" lang="zh-CN" altLang="en-US" sz="2400" b="1">
                  <a:latin typeface="Times New Roman" panose="02020603050405020304" pitchFamily="18" charset="0"/>
                </a:rPr>
                <a:t>输入数据</a:t>
              </a:r>
              <a:endParaRPr kumimoji="1" lang="zh-CN" altLang="en-US" sz="2400" b="1">
                <a:latin typeface="Times New Roman" panose="02020603050405020304" pitchFamily="18" charset="0"/>
              </a:endParaRPr>
            </a:p>
          </p:txBody>
        </p:sp>
        <p:sp>
          <p:nvSpPr>
            <p:cNvPr id="76876" name="Rectangle 43"/>
            <p:cNvSpPr>
              <a:spLocks noChangeArrowheads="1"/>
            </p:cNvSpPr>
            <p:nvPr/>
          </p:nvSpPr>
          <p:spPr bwMode="auto">
            <a:xfrm>
              <a:off x="192" y="848"/>
              <a:ext cx="552" cy="576"/>
            </a:xfrm>
            <a:prstGeom prst="rect">
              <a:avLst/>
            </a:prstGeom>
            <a:noFill/>
            <a:ln w="9525">
              <a:noFill/>
              <a:miter lim="800000"/>
            </a:ln>
          </p:spPr>
          <p:txBody>
            <a:bodyPr anchor="ctr"/>
            <a:lstStyle/>
            <a:p>
              <a:pPr algn="ctr"/>
              <a:r>
                <a:rPr kumimoji="1" lang="zh-CN" altLang="en-US" sz="2400" b="1">
                  <a:latin typeface="Times New Roman" panose="02020603050405020304" pitchFamily="18" charset="0"/>
                </a:rPr>
                <a:t>移位脉冲</a:t>
              </a:r>
              <a:endParaRPr kumimoji="1" lang="zh-CN" altLang="en-US" sz="2400" b="1">
                <a:latin typeface="Times New Roman" panose="02020603050405020304" pitchFamily="18" charset="0"/>
              </a:endParaRPr>
            </a:p>
          </p:txBody>
        </p:sp>
        <p:sp>
          <p:nvSpPr>
            <p:cNvPr id="76877" name="Line 44"/>
            <p:cNvSpPr>
              <a:spLocks noChangeShapeType="1"/>
            </p:cNvSpPr>
            <p:nvPr/>
          </p:nvSpPr>
          <p:spPr bwMode="auto">
            <a:xfrm>
              <a:off x="192" y="1424"/>
              <a:ext cx="2752" cy="0"/>
            </a:xfrm>
            <a:prstGeom prst="line">
              <a:avLst/>
            </a:prstGeom>
            <a:noFill/>
            <a:ln w="12700">
              <a:solidFill>
                <a:schemeClr val="tx1"/>
              </a:solidFill>
              <a:round/>
            </a:ln>
          </p:spPr>
          <p:txBody>
            <a:bodyPr/>
            <a:lstStyle/>
            <a:p>
              <a:endParaRPr lang="zh-CN" altLang="en-US"/>
            </a:p>
          </p:txBody>
        </p:sp>
        <p:sp>
          <p:nvSpPr>
            <p:cNvPr id="76878" name="Line 45"/>
            <p:cNvSpPr>
              <a:spLocks noChangeShapeType="1"/>
            </p:cNvSpPr>
            <p:nvPr/>
          </p:nvSpPr>
          <p:spPr bwMode="auto">
            <a:xfrm>
              <a:off x="744" y="848"/>
              <a:ext cx="0" cy="2031"/>
            </a:xfrm>
            <a:prstGeom prst="line">
              <a:avLst/>
            </a:prstGeom>
            <a:noFill/>
            <a:ln w="12700">
              <a:solidFill>
                <a:schemeClr val="tx1"/>
              </a:solidFill>
              <a:round/>
            </a:ln>
          </p:spPr>
          <p:txBody>
            <a:bodyPr/>
            <a:lstStyle/>
            <a:p>
              <a:endParaRPr lang="zh-CN" altLang="en-US"/>
            </a:p>
          </p:txBody>
        </p:sp>
        <p:sp>
          <p:nvSpPr>
            <p:cNvPr id="76879" name="Line 46"/>
            <p:cNvSpPr>
              <a:spLocks noChangeShapeType="1"/>
            </p:cNvSpPr>
            <p:nvPr/>
          </p:nvSpPr>
          <p:spPr bwMode="auto">
            <a:xfrm>
              <a:off x="1272" y="848"/>
              <a:ext cx="0" cy="2031"/>
            </a:xfrm>
            <a:prstGeom prst="line">
              <a:avLst/>
            </a:prstGeom>
            <a:noFill/>
            <a:ln w="12700">
              <a:solidFill>
                <a:schemeClr val="tx1"/>
              </a:solidFill>
              <a:round/>
            </a:ln>
          </p:spPr>
          <p:txBody>
            <a:bodyPr/>
            <a:lstStyle/>
            <a:p>
              <a:endParaRPr lang="zh-CN" altLang="en-US"/>
            </a:p>
          </p:txBody>
        </p:sp>
        <p:sp>
          <p:nvSpPr>
            <p:cNvPr id="76880" name="Line 47"/>
            <p:cNvSpPr>
              <a:spLocks noChangeShapeType="1"/>
            </p:cNvSpPr>
            <p:nvPr/>
          </p:nvSpPr>
          <p:spPr bwMode="auto">
            <a:xfrm>
              <a:off x="1272" y="1135"/>
              <a:ext cx="1672" cy="0"/>
            </a:xfrm>
            <a:prstGeom prst="line">
              <a:avLst/>
            </a:prstGeom>
            <a:noFill/>
            <a:ln w="12700">
              <a:solidFill>
                <a:schemeClr val="tx1"/>
              </a:solidFill>
              <a:round/>
            </a:ln>
          </p:spPr>
          <p:txBody>
            <a:bodyPr/>
            <a:lstStyle/>
            <a:p>
              <a:endParaRPr lang="zh-CN" altLang="en-US"/>
            </a:p>
          </p:txBody>
        </p:sp>
        <p:sp>
          <p:nvSpPr>
            <p:cNvPr id="76881" name="Line 48"/>
            <p:cNvSpPr>
              <a:spLocks noChangeShapeType="1"/>
            </p:cNvSpPr>
            <p:nvPr/>
          </p:nvSpPr>
          <p:spPr bwMode="auto">
            <a:xfrm>
              <a:off x="192" y="848"/>
              <a:ext cx="2752" cy="0"/>
            </a:xfrm>
            <a:prstGeom prst="line">
              <a:avLst/>
            </a:prstGeom>
            <a:noFill/>
            <a:ln w="28575" cap="sq">
              <a:solidFill>
                <a:schemeClr val="tx1"/>
              </a:solidFill>
              <a:round/>
            </a:ln>
          </p:spPr>
          <p:txBody>
            <a:bodyPr/>
            <a:lstStyle/>
            <a:p>
              <a:endParaRPr lang="zh-CN" altLang="en-US"/>
            </a:p>
          </p:txBody>
        </p:sp>
        <p:sp>
          <p:nvSpPr>
            <p:cNvPr id="76882" name="Line 49"/>
            <p:cNvSpPr>
              <a:spLocks noChangeShapeType="1"/>
            </p:cNvSpPr>
            <p:nvPr/>
          </p:nvSpPr>
          <p:spPr bwMode="auto">
            <a:xfrm>
              <a:off x="192" y="848"/>
              <a:ext cx="0" cy="2031"/>
            </a:xfrm>
            <a:prstGeom prst="line">
              <a:avLst/>
            </a:prstGeom>
            <a:noFill/>
            <a:ln w="28575" cap="sq">
              <a:solidFill>
                <a:schemeClr val="tx1"/>
              </a:solidFill>
              <a:round/>
            </a:ln>
          </p:spPr>
          <p:txBody>
            <a:bodyPr/>
            <a:lstStyle/>
            <a:p>
              <a:endParaRPr lang="zh-CN" altLang="en-US"/>
            </a:p>
          </p:txBody>
        </p:sp>
        <p:sp>
          <p:nvSpPr>
            <p:cNvPr id="76883" name="Line 50"/>
            <p:cNvSpPr>
              <a:spLocks noChangeShapeType="1"/>
            </p:cNvSpPr>
            <p:nvPr/>
          </p:nvSpPr>
          <p:spPr bwMode="auto">
            <a:xfrm>
              <a:off x="2944" y="848"/>
              <a:ext cx="0" cy="2031"/>
            </a:xfrm>
            <a:prstGeom prst="line">
              <a:avLst/>
            </a:prstGeom>
            <a:noFill/>
            <a:ln w="28575" cap="sq">
              <a:solidFill>
                <a:schemeClr val="tx1"/>
              </a:solidFill>
              <a:round/>
            </a:ln>
          </p:spPr>
          <p:txBody>
            <a:bodyPr/>
            <a:lstStyle/>
            <a:p>
              <a:endParaRPr lang="zh-CN" altLang="en-US"/>
            </a:p>
          </p:txBody>
        </p:sp>
      </p:grpSp>
      <p:sp>
        <p:nvSpPr>
          <p:cNvPr id="237619" name="Rectangle 51"/>
          <p:cNvSpPr>
            <a:spLocks noChangeArrowheads="1"/>
          </p:cNvSpPr>
          <p:nvPr/>
        </p:nvSpPr>
        <p:spPr bwMode="auto">
          <a:xfrm>
            <a:off x="673100" y="2968625"/>
            <a:ext cx="863600" cy="447675"/>
          </a:xfrm>
          <a:prstGeom prst="rect">
            <a:avLst/>
          </a:prstGeom>
          <a:noFill/>
          <a:ln w="28575">
            <a:solidFill>
              <a:srgbClr val="FF3300"/>
            </a:solidFill>
            <a:miter lim="800000"/>
          </a:ln>
        </p:spPr>
        <p:txBody>
          <a:bodyPr wrap="none" anchor="ctr"/>
          <a:lstStyle/>
          <a:p>
            <a:endParaRPr lang="zh-CN" altLang="en-US"/>
          </a:p>
        </p:txBody>
      </p:sp>
      <p:sp>
        <p:nvSpPr>
          <p:cNvPr id="237620" name="Rectangle 52"/>
          <p:cNvSpPr>
            <a:spLocks noChangeArrowheads="1"/>
          </p:cNvSpPr>
          <p:nvPr/>
        </p:nvSpPr>
        <p:spPr bwMode="auto">
          <a:xfrm>
            <a:off x="1536700" y="2965450"/>
            <a:ext cx="850900" cy="447675"/>
          </a:xfrm>
          <a:prstGeom prst="rect">
            <a:avLst/>
          </a:prstGeom>
          <a:noFill/>
          <a:ln w="28575">
            <a:solidFill>
              <a:srgbClr val="FF3300"/>
            </a:solidFill>
            <a:miter lim="800000"/>
          </a:ln>
        </p:spPr>
        <p:txBody>
          <a:bodyPr wrap="none" anchor="ctr"/>
          <a:lstStyle/>
          <a:p>
            <a:endParaRPr lang="zh-CN" altLang="en-US"/>
          </a:p>
        </p:txBody>
      </p:sp>
      <p:sp>
        <p:nvSpPr>
          <p:cNvPr id="237621" name="Rectangle 53"/>
          <p:cNvSpPr>
            <a:spLocks noChangeArrowheads="1"/>
          </p:cNvSpPr>
          <p:nvPr/>
        </p:nvSpPr>
        <p:spPr bwMode="auto">
          <a:xfrm>
            <a:off x="2387600" y="2965450"/>
            <a:ext cx="673100" cy="447675"/>
          </a:xfrm>
          <a:prstGeom prst="rect">
            <a:avLst/>
          </a:prstGeom>
          <a:noFill/>
          <a:ln w="28575">
            <a:solidFill>
              <a:srgbClr val="FF3300"/>
            </a:solidFill>
            <a:miter lim="800000"/>
          </a:ln>
        </p:spPr>
        <p:txBody>
          <a:bodyPr wrap="none" anchor="ctr"/>
          <a:lstStyle/>
          <a:p>
            <a:endParaRPr lang="zh-CN" altLang="en-US"/>
          </a:p>
        </p:txBody>
      </p:sp>
      <p:sp>
        <p:nvSpPr>
          <p:cNvPr id="237622" name="Rectangle 54"/>
          <p:cNvSpPr>
            <a:spLocks noChangeArrowheads="1"/>
          </p:cNvSpPr>
          <p:nvPr/>
        </p:nvSpPr>
        <p:spPr bwMode="auto">
          <a:xfrm>
            <a:off x="673100" y="3416300"/>
            <a:ext cx="863600" cy="485775"/>
          </a:xfrm>
          <a:prstGeom prst="rect">
            <a:avLst/>
          </a:prstGeom>
          <a:noFill/>
          <a:ln w="28575">
            <a:solidFill>
              <a:srgbClr val="FF3300"/>
            </a:solidFill>
            <a:miter lim="800000"/>
          </a:ln>
        </p:spPr>
        <p:txBody>
          <a:bodyPr wrap="none" anchor="ctr"/>
          <a:lstStyle/>
          <a:p>
            <a:endParaRPr lang="zh-CN" altLang="en-US"/>
          </a:p>
        </p:txBody>
      </p:sp>
      <p:sp>
        <p:nvSpPr>
          <p:cNvPr id="237623" name="Rectangle 55"/>
          <p:cNvSpPr>
            <a:spLocks noChangeArrowheads="1"/>
          </p:cNvSpPr>
          <p:nvPr/>
        </p:nvSpPr>
        <p:spPr bwMode="auto">
          <a:xfrm>
            <a:off x="1536700" y="3413125"/>
            <a:ext cx="846138" cy="485775"/>
          </a:xfrm>
          <a:prstGeom prst="rect">
            <a:avLst/>
          </a:prstGeom>
          <a:noFill/>
          <a:ln w="28575">
            <a:solidFill>
              <a:srgbClr val="FF3300"/>
            </a:solidFill>
            <a:miter lim="800000"/>
          </a:ln>
        </p:spPr>
        <p:txBody>
          <a:bodyPr wrap="none" anchor="ctr"/>
          <a:lstStyle/>
          <a:p>
            <a:endParaRPr lang="zh-CN" altLang="en-US"/>
          </a:p>
        </p:txBody>
      </p:sp>
      <p:sp>
        <p:nvSpPr>
          <p:cNvPr id="237624" name="Rectangle 56"/>
          <p:cNvSpPr>
            <a:spLocks noChangeArrowheads="1"/>
          </p:cNvSpPr>
          <p:nvPr/>
        </p:nvSpPr>
        <p:spPr bwMode="auto">
          <a:xfrm>
            <a:off x="2382838" y="3413125"/>
            <a:ext cx="677862" cy="485775"/>
          </a:xfrm>
          <a:prstGeom prst="rect">
            <a:avLst/>
          </a:prstGeom>
          <a:noFill/>
          <a:ln w="28575">
            <a:solidFill>
              <a:srgbClr val="FF3300"/>
            </a:solidFill>
            <a:miter lim="800000"/>
          </a:ln>
        </p:spPr>
        <p:txBody>
          <a:bodyPr wrap="none" anchor="ctr"/>
          <a:lstStyle/>
          <a:p>
            <a:endParaRPr lang="zh-CN" altLang="en-US"/>
          </a:p>
        </p:txBody>
      </p:sp>
      <p:sp>
        <p:nvSpPr>
          <p:cNvPr id="237625" name="Rectangle 57"/>
          <p:cNvSpPr>
            <a:spLocks noChangeArrowheads="1"/>
          </p:cNvSpPr>
          <p:nvPr/>
        </p:nvSpPr>
        <p:spPr bwMode="auto">
          <a:xfrm>
            <a:off x="666750" y="3898900"/>
            <a:ext cx="873125" cy="457200"/>
          </a:xfrm>
          <a:prstGeom prst="rect">
            <a:avLst/>
          </a:prstGeom>
          <a:noFill/>
          <a:ln w="28575">
            <a:solidFill>
              <a:srgbClr val="FF3300"/>
            </a:solidFill>
            <a:miter lim="800000"/>
          </a:ln>
        </p:spPr>
        <p:txBody>
          <a:bodyPr wrap="none" anchor="ctr"/>
          <a:lstStyle/>
          <a:p>
            <a:endParaRPr lang="zh-CN" altLang="en-US"/>
          </a:p>
        </p:txBody>
      </p:sp>
      <p:sp>
        <p:nvSpPr>
          <p:cNvPr id="237626" name="Rectangle 58"/>
          <p:cNvSpPr>
            <a:spLocks noChangeArrowheads="1"/>
          </p:cNvSpPr>
          <p:nvPr/>
        </p:nvSpPr>
        <p:spPr bwMode="auto">
          <a:xfrm>
            <a:off x="1536700" y="3898900"/>
            <a:ext cx="847725" cy="457200"/>
          </a:xfrm>
          <a:prstGeom prst="rect">
            <a:avLst/>
          </a:prstGeom>
          <a:noFill/>
          <a:ln w="28575">
            <a:solidFill>
              <a:srgbClr val="FF3300"/>
            </a:solidFill>
            <a:miter lim="800000"/>
          </a:ln>
        </p:spPr>
        <p:txBody>
          <a:bodyPr wrap="none" anchor="ctr"/>
          <a:lstStyle/>
          <a:p>
            <a:endParaRPr lang="zh-CN" altLang="en-US"/>
          </a:p>
        </p:txBody>
      </p:sp>
      <p:sp>
        <p:nvSpPr>
          <p:cNvPr id="237627" name="Rectangle 59"/>
          <p:cNvSpPr>
            <a:spLocks noChangeArrowheads="1"/>
          </p:cNvSpPr>
          <p:nvPr/>
        </p:nvSpPr>
        <p:spPr bwMode="auto">
          <a:xfrm>
            <a:off x="2382838" y="3898900"/>
            <a:ext cx="677862" cy="457200"/>
          </a:xfrm>
          <a:prstGeom prst="rect">
            <a:avLst/>
          </a:prstGeom>
          <a:noFill/>
          <a:ln w="28575">
            <a:solidFill>
              <a:srgbClr val="FF3300"/>
            </a:solidFill>
            <a:miter lim="800000"/>
          </a:ln>
        </p:spPr>
        <p:txBody>
          <a:bodyPr wrap="none" anchor="ctr"/>
          <a:lstStyle/>
          <a:p>
            <a:endParaRPr lang="zh-CN" altLang="en-US"/>
          </a:p>
        </p:txBody>
      </p:sp>
      <p:grpSp>
        <p:nvGrpSpPr>
          <p:cNvPr id="3" name="Group 60"/>
          <p:cNvGrpSpPr/>
          <p:nvPr/>
        </p:nvGrpSpPr>
        <p:grpSpPr bwMode="auto">
          <a:xfrm>
            <a:off x="2822575" y="2736850"/>
            <a:ext cx="1771650" cy="371475"/>
            <a:chOff x="1554" y="1572"/>
            <a:chExt cx="1116" cy="234"/>
          </a:xfrm>
        </p:grpSpPr>
        <p:sp>
          <p:nvSpPr>
            <p:cNvPr id="76836" name="Line 61"/>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6837" name="Line 62"/>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6838" name="Line 63"/>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4" name="Group 64"/>
          <p:cNvGrpSpPr/>
          <p:nvPr/>
        </p:nvGrpSpPr>
        <p:grpSpPr bwMode="auto">
          <a:xfrm>
            <a:off x="2822575" y="3203575"/>
            <a:ext cx="1771650" cy="371475"/>
            <a:chOff x="1554" y="1572"/>
            <a:chExt cx="1116" cy="234"/>
          </a:xfrm>
        </p:grpSpPr>
        <p:sp>
          <p:nvSpPr>
            <p:cNvPr id="76833" name="Line 65"/>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6834" name="Line 66"/>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6835" name="Line 67"/>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5" name="Group 68"/>
          <p:cNvGrpSpPr/>
          <p:nvPr/>
        </p:nvGrpSpPr>
        <p:grpSpPr bwMode="auto">
          <a:xfrm>
            <a:off x="2822575" y="3679825"/>
            <a:ext cx="1771650" cy="371475"/>
            <a:chOff x="1554" y="1572"/>
            <a:chExt cx="1116" cy="234"/>
          </a:xfrm>
        </p:grpSpPr>
        <p:sp>
          <p:nvSpPr>
            <p:cNvPr id="76830" name="Line 69"/>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6831" name="Line 70"/>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6832" name="Line 71"/>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6" name="Group 72"/>
          <p:cNvGrpSpPr/>
          <p:nvPr/>
        </p:nvGrpSpPr>
        <p:grpSpPr bwMode="auto">
          <a:xfrm>
            <a:off x="2822575" y="4184650"/>
            <a:ext cx="1771650" cy="371475"/>
            <a:chOff x="1554" y="1572"/>
            <a:chExt cx="1116" cy="234"/>
          </a:xfrm>
        </p:grpSpPr>
        <p:sp>
          <p:nvSpPr>
            <p:cNvPr id="76827" name="Line 73"/>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6828" name="Line 74"/>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6829" name="Line 75"/>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 name="Group 76"/>
          <p:cNvGrpSpPr/>
          <p:nvPr/>
        </p:nvGrpSpPr>
        <p:grpSpPr bwMode="auto">
          <a:xfrm>
            <a:off x="5054600" y="2862263"/>
            <a:ext cx="3670300" cy="1927225"/>
            <a:chOff x="3184" y="1803"/>
            <a:chExt cx="2243" cy="1214"/>
          </a:xfrm>
        </p:grpSpPr>
        <p:sp>
          <p:nvSpPr>
            <p:cNvPr id="76825" name="Text Box 77"/>
            <p:cNvSpPr txBox="1">
              <a:spLocks noChangeArrowheads="1"/>
            </p:cNvSpPr>
            <p:nvPr/>
          </p:nvSpPr>
          <p:spPr bwMode="auto">
            <a:xfrm>
              <a:off x="3395" y="1803"/>
              <a:ext cx="2032" cy="1214"/>
            </a:xfrm>
            <a:prstGeom prst="rect">
              <a:avLst/>
            </a:prstGeom>
            <a:solidFill>
              <a:srgbClr val="CCECFF"/>
            </a:solidFill>
            <a:ln w="9525">
              <a:solidFill>
                <a:srgbClr val="00CC00"/>
              </a:solidFill>
              <a:miter lim="800000"/>
            </a:ln>
          </p:spPr>
          <p:txBody>
            <a:bodyPr>
              <a:spAutoFit/>
            </a:bodyPr>
            <a:lstStyle/>
            <a:p>
              <a:pPr>
                <a:spcBef>
                  <a:spcPct val="50000"/>
                </a:spcBef>
              </a:pPr>
              <a:r>
                <a:rPr kumimoji="1" lang="zh-CN" altLang="en-US" sz="2400" b="1">
                  <a:latin typeface="Times New Roman" panose="02020603050405020304" pitchFamily="18" charset="0"/>
                </a:rPr>
                <a:t>　　在 </a:t>
              </a: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个移位脉冲作用下，</a:t>
              </a:r>
              <a:r>
                <a:rPr kumimoji="1" lang="zh-CN" altLang="en-US" sz="2400" b="1">
                  <a:solidFill>
                    <a:srgbClr val="6666FF"/>
                  </a:solidFill>
                  <a:latin typeface="Times New Roman" panose="02020603050405020304" pitchFamily="18" charset="0"/>
                </a:rPr>
                <a:t>串行输入</a:t>
              </a:r>
              <a:r>
                <a:rPr kumimoji="1" lang="zh-CN" altLang="en-US" sz="2400" b="1">
                  <a:latin typeface="Times New Roman" panose="02020603050405020304" pitchFamily="18" charset="0"/>
                </a:rPr>
                <a:t>的 </a:t>
              </a: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位数码 </a:t>
              </a:r>
              <a:r>
                <a:rPr kumimoji="1" lang="en-US" altLang="zh-CN" sz="2400" b="1">
                  <a:latin typeface="Times New Roman" panose="02020603050405020304" pitchFamily="18" charset="0"/>
                </a:rPr>
                <a:t>1011 </a:t>
              </a:r>
              <a:r>
                <a:rPr kumimoji="1" lang="zh-CN" altLang="en-US" sz="2400" b="1">
                  <a:latin typeface="Times New Roman" panose="02020603050405020304" pitchFamily="18" charset="0"/>
                </a:rPr>
                <a:t>全部存入寄存器，并由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zh-CN" altLang="en-US" sz="2400" b="1">
                  <a:latin typeface="Times New Roman" panose="02020603050405020304" pitchFamily="18" charset="0"/>
                </a:rPr>
                <a:t>和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 </a:t>
              </a:r>
              <a:r>
                <a:rPr kumimoji="1" lang="zh-CN" altLang="en-US" sz="2400" b="1">
                  <a:solidFill>
                    <a:srgbClr val="6666FF"/>
                  </a:solidFill>
                  <a:latin typeface="Times New Roman" panose="02020603050405020304" pitchFamily="18" charset="0"/>
                </a:rPr>
                <a:t>并行输出</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76826" name="Line 78"/>
            <p:cNvSpPr>
              <a:spLocks noChangeShapeType="1"/>
            </p:cNvSpPr>
            <p:nvPr/>
          </p:nvSpPr>
          <p:spPr bwMode="auto">
            <a:xfrm rot="5400000">
              <a:off x="3182" y="2716"/>
              <a:ext cx="207" cy="204"/>
            </a:xfrm>
            <a:prstGeom prst="line">
              <a:avLst/>
            </a:prstGeom>
            <a:noFill/>
            <a:ln w="28575">
              <a:solidFill>
                <a:srgbClr val="00CC00"/>
              </a:solidFill>
              <a:round/>
              <a:tailEnd type="triangle" w="sm" len="lg"/>
            </a:ln>
          </p:spPr>
          <p:txBody>
            <a:bodyPr/>
            <a:lstStyle/>
            <a:p>
              <a:endParaRPr lang="zh-CN" altLang="en-US"/>
            </a:p>
          </p:txBody>
        </p:sp>
      </p:grpSp>
      <p:sp>
        <p:nvSpPr>
          <p:cNvPr id="237647" name="Line 79"/>
          <p:cNvSpPr>
            <a:spLocks noChangeShapeType="1"/>
          </p:cNvSpPr>
          <p:nvPr/>
        </p:nvSpPr>
        <p:spPr bwMode="auto">
          <a:xfrm>
            <a:off x="2041525" y="3194050"/>
            <a:ext cx="590550" cy="0"/>
          </a:xfrm>
          <a:prstGeom prst="line">
            <a:avLst/>
          </a:prstGeom>
          <a:noFill/>
          <a:ln w="28575">
            <a:solidFill>
              <a:srgbClr val="FF3300"/>
            </a:solidFill>
            <a:round/>
            <a:tailEnd type="triangle" w="sm" len="lg"/>
          </a:ln>
        </p:spPr>
        <p:txBody>
          <a:bodyPr/>
          <a:lstStyle/>
          <a:p>
            <a:endParaRPr lang="zh-CN" altLang="en-US"/>
          </a:p>
        </p:txBody>
      </p:sp>
      <p:sp>
        <p:nvSpPr>
          <p:cNvPr id="237648" name="Line 80"/>
          <p:cNvSpPr>
            <a:spLocks noChangeShapeType="1"/>
          </p:cNvSpPr>
          <p:nvPr/>
        </p:nvSpPr>
        <p:spPr bwMode="auto">
          <a:xfrm>
            <a:off x="2041525" y="3660775"/>
            <a:ext cx="590550" cy="0"/>
          </a:xfrm>
          <a:prstGeom prst="line">
            <a:avLst/>
          </a:prstGeom>
          <a:noFill/>
          <a:ln w="28575">
            <a:solidFill>
              <a:srgbClr val="FF3300"/>
            </a:solidFill>
            <a:round/>
            <a:tailEnd type="triangle" w="sm" len="lg"/>
          </a:ln>
        </p:spPr>
        <p:txBody>
          <a:bodyPr/>
          <a:lstStyle/>
          <a:p>
            <a:endParaRPr lang="zh-CN" altLang="en-US"/>
          </a:p>
        </p:txBody>
      </p:sp>
      <p:sp>
        <p:nvSpPr>
          <p:cNvPr id="237649" name="Line 81"/>
          <p:cNvSpPr>
            <a:spLocks noChangeShapeType="1"/>
          </p:cNvSpPr>
          <p:nvPr/>
        </p:nvSpPr>
        <p:spPr bwMode="auto">
          <a:xfrm>
            <a:off x="2041525" y="4127500"/>
            <a:ext cx="590550" cy="0"/>
          </a:xfrm>
          <a:prstGeom prst="line">
            <a:avLst/>
          </a:prstGeom>
          <a:noFill/>
          <a:ln w="28575">
            <a:solidFill>
              <a:srgbClr val="FF3300"/>
            </a:solidFill>
            <a:round/>
            <a:tailEnd type="triangle" w="sm" len="lg"/>
          </a:ln>
        </p:spPr>
        <p:txBody>
          <a:bodyPr/>
          <a:lstStyle/>
          <a:p>
            <a:endParaRPr lang="zh-CN" altLang="en-US"/>
          </a:p>
        </p:txBody>
      </p:sp>
      <p:sp>
        <p:nvSpPr>
          <p:cNvPr id="237650" name="Line 82"/>
          <p:cNvSpPr>
            <a:spLocks noChangeShapeType="1"/>
          </p:cNvSpPr>
          <p:nvPr/>
        </p:nvSpPr>
        <p:spPr bwMode="auto">
          <a:xfrm>
            <a:off x="2041525" y="4594225"/>
            <a:ext cx="590550" cy="0"/>
          </a:xfrm>
          <a:prstGeom prst="line">
            <a:avLst/>
          </a:prstGeom>
          <a:noFill/>
          <a:ln w="28575">
            <a:solidFill>
              <a:srgbClr val="FF3300"/>
            </a:solidFill>
            <a:round/>
            <a:tailEnd type="triangle" w="sm" len="lg"/>
          </a:ln>
        </p:spPr>
        <p:txBody>
          <a:bodyPr/>
          <a:lstStyle/>
          <a:p>
            <a:endParaRPr lang="zh-CN" altLang="en-US"/>
          </a:p>
        </p:txBody>
      </p:sp>
      <p:sp>
        <p:nvSpPr>
          <p:cNvPr id="237651" name="Text Box 83" descr="棚架"/>
          <p:cNvSpPr txBox="1">
            <a:spLocks noChangeArrowheads="1"/>
          </p:cNvSpPr>
          <p:nvPr/>
        </p:nvSpPr>
        <p:spPr bwMode="auto">
          <a:xfrm>
            <a:off x="3006725" y="687388"/>
            <a:ext cx="3143250" cy="519112"/>
          </a:xfrm>
          <a:prstGeom prst="rect">
            <a:avLst/>
          </a:prstGeom>
          <a:pattFill prst="trellis">
            <a:fgClr>
              <a:srgbClr val="CCCCFF"/>
            </a:fgClr>
            <a:bgClr>
              <a:srgbClr val="FFFFFF"/>
            </a:bgClr>
          </a:pattFill>
          <a:ln w="9525">
            <a:noFill/>
            <a:miter lim="800000"/>
          </a:ln>
        </p:spPr>
        <p:txBody>
          <a:bodyPr>
            <a:spAutoFit/>
          </a:bodyPr>
          <a:lstStyle/>
          <a:p>
            <a:pPr algn="ctr">
              <a:spcBef>
                <a:spcPct val="50000"/>
              </a:spcBef>
            </a:pPr>
            <a:r>
              <a:rPr kumimoji="1" lang="zh-CN" altLang="en-US" sz="2800" b="1">
                <a:latin typeface="Times New Roman" panose="02020603050405020304" pitchFamily="18" charset="0"/>
              </a:rPr>
              <a:t>举例说明工作原理</a:t>
            </a:r>
            <a:endParaRPr kumimoji="1"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7651"/>
                                        </p:tgtEl>
                                        <p:attrNameLst>
                                          <p:attrName>style.visibility</p:attrName>
                                        </p:attrNameLst>
                                      </p:cBhvr>
                                      <p:to>
                                        <p:strVal val="visible"/>
                                      </p:to>
                                    </p:set>
                                    <p:animEffect transition="in" filter="blinds(horizontal)">
                                      <p:cBhvr>
                                        <p:cTn id="7" dur="500"/>
                                        <p:tgtEl>
                                          <p:spTgt spid="2376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wipe(left)">
                                      <p:cBhvr>
                                        <p:cTn id="12" dur="500"/>
                                        <p:tgtEl>
                                          <p:spTgt spid="2375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619"/>
                                        </p:tgtEl>
                                        <p:attrNameLst>
                                          <p:attrName>style.visibility</p:attrName>
                                        </p:attrNameLst>
                                      </p:cBhvr>
                                      <p:to>
                                        <p:strVal val="visible"/>
                                      </p:to>
                                    </p:set>
                                    <p:animEffect transition="in" filter="blinds(horizontal)">
                                      <p:cBhvr>
                                        <p:cTn id="22" dur="500"/>
                                        <p:tgtEl>
                                          <p:spTgt spid="237619"/>
                                        </p:tgtEl>
                                      </p:cBhvr>
                                    </p:animEffect>
                                  </p:childTnLst>
                                  <p:subTnLst>
                                    <p:set>
                                      <p:cBhvr override="childStyle">
                                        <p:cTn dur="1" fill="hold" display="0" masterRel="nextClick" afterEffect="1"/>
                                        <p:tgtEl>
                                          <p:spTgt spid="23761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7620"/>
                                        </p:tgtEl>
                                        <p:attrNameLst>
                                          <p:attrName>style.visibility</p:attrName>
                                        </p:attrNameLst>
                                      </p:cBhvr>
                                      <p:to>
                                        <p:strVal val="visible"/>
                                      </p:to>
                                    </p:set>
                                    <p:animEffect transition="in" filter="blinds(horizontal)">
                                      <p:cBhvr>
                                        <p:cTn id="27" dur="500"/>
                                        <p:tgtEl>
                                          <p:spTgt spid="237620"/>
                                        </p:tgtEl>
                                      </p:cBhvr>
                                    </p:animEffect>
                                  </p:childTnLst>
                                  <p:subTnLst>
                                    <p:set>
                                      <p:cBhvr override="childStyle">
                                        <p:cTn dur="1" fill="hold" display="0" masterRel="nextClick" afterEffect="1"/>
                                        <p:tgtEl>
                                          <p:spTgt spid="237620"/>
                                        </p:tgtEl>
                                        <p:attrNameLst>
                                          <p:attrName>style.visibility</p:attrName>
                                        </p:attrNameLst>
                                      </p:cBhvr>
                                      <p:to>
                                        <p:strVal val="hidden"/>
                                      </p:to>
                                    </p:set>
                                  </p:sub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37647"/>
                                        </p:tgtEl>
                                        <p:attrNameLst>
                                          <p:attrName>style.visibility</p:attrName>
                                        </p:attrNameLst>
                                      </p:cBhvr>
                                      <p:to>
                                        <p:strVal val="visible"/>
                                      </p:to>
                                    </p:set>
                                    <p:animEffect transition="in" filter="wipe(left)">
                                      <p:cBhvr>
                                        <p:cTn id="31" dur="500"/>
                                        <p:tgtEl>
                                          <p:spTgt spid="237647"/>
                                        </p:tgtEl>
                                      </p:cBhvr>
                                    </p:animEffect>
                                  </p:childTnLst>
                                </p:cTn>
                              </p:par>
                            </p:childTnLst>
                          </p:cTn>
                        </p:par>
                        <p:par>
                          <p:cTn id="32" fill="hold">
                            <p:stCondLst>
                              <p:cond delay="1000"/>
                            </p:stCondLst>
                            <p:childTnLst>
                              <p:par>
                                <p:cTn id="33" presetID="3" presetClass="entr" presetSubtype="10" fill="hold" grpId="0" nodeType="afterEffect">
                                  <p:stCondLst>
                                    <p:cond delay="0"/>
                                  </p:stCondLst>
                                  <p:childTnLst>
                                    <p:set>
                                      <p:cBhvr>
                                        <p:cTn id="34" dur="1" fill="hold">
                                          <p:stCondLst>
                                            <p:cond delay="0"/>
                                          </p:stCondLst>
                                        </p:cTn>
                                        <p:tgtEl>
                                          <p:spTgt spid="237621"/>
                                        </p:tgtEl>
                                        <p:attrNameLst>
                                          <p:attrName>style.visibility</p:attrName>
                                        </p:attrNameLst>
                                      </p:cBhvr>
                                      <p:to>
                                        <p:strVal val="visible"/>
                                      </p:to>
                                    </p:set>
                                    <p:animEffect transition="in" filter="blinds(horizontal)">
                                      <p:cBhvr>
                                        <p:cTn id="35" dur="500"/>
                                        <p:tgtEl>
                                          <p:spTgt spid="237621"/>
                                        </p:tgtEl>
                                      </p:cBhvr>
                                    </p:animEffect>
                                  </p:childTnLst>
                                  <p:subTnLst>
                                    <p:set>
                                      <p:cBhvr override="childStyle">
                                        <p:cTn dur="1" fill="hold" display="0" masterRel="nextClick" afterEffect="1"/>
                                        <p:tgtEl>
                                          <p:spTgt spid="23762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strips(downRigh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37622"/>
                                        </p:tgtEl>
                                        <p:attrNameLst>
                                          <p:attrName>style.visibility</p:attrName>
                                        </p:attrNameLst>
                                      </p:cBhvr>
                                      <p:to>
                                        <p:strVal val="visible"/>
                                      </p:to>
                                    </p:set>
                                    <p:animEffect transition="in" filter="blinds(horizontal)">
                                      <p:cBhvr>
                                        <p:cTn id="45" dur="500"/>
                                        <p:tgtEl>
                                          <p:spTgt spid="237622"/>
                                        </p:tgtEl>
                                      </p:cBhvr>
                                    </p:animEffect>
                                  </p:childTnLst>
                                  <p:subTnLst>
                                    <p:set>
                                      <p:cBhvr override="childStyle">
                                        <p:cTn dur="1" fill="hold" display="0" masterRel="nextClick" afterEffect="1"/>
                                        <p:tgtEl>
                                          <p:spTgt spid="237622"/>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37623"/>
                                        </p:tgtEl>
                                        <p:attrNameLst>
                                          <p:attrName>style.visibility</p:attrName>
                                        </p:attrNameLst>
                                      </p:cBhvr>
                                      <p:to>
                                        <p:strVal val="visible"/>
                                      </p:to>
                                    </p:set>
                                    <p:animEffect transition="in" filter="blinds(horizontal)">
                                      <p:cBhvr>
                                        <p:cTn id="50" dur="500"/>
                                        <p:tgtEl>
                                          <p:spTgt spid="237623"/>
                                        </p:tgtEl>
                                      </p:cBhvr>
                                    </p:animEffect>
                                  </p:childTnLst>
                                  <p:subTnLst>
                                    <p:set>
                                      <p:cBhvr override="childStyle">
                                        <p:cTn dur="1" fill="hold" display="0" masterRel="nextClick" afterEffect="1"/>
                                        <p:tgtEl>
                                          <p:spTgt spid="237623"/>
                                        </p:tgtEl>
                                        <p:attrNameLst>
                                          <p:attrName>style.visibility</p:attrName>
                                        </p:attrNameLst>
                                      </p:cBhvr>
                                      <p:to>
                                        <p:strVal val="hidden"/>
                                      </p:to>
                                    </p:set>
                                  </p:sub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237648"/>
                                        </p:tgtEl>
                                        <p:attrNameLst>
                                          <p:attrName>style.visibility</p:attrName>
                                        </p:attrNameLst>
                                      </p:cBhvr>
                                      <p:to>
                                        <p:strVal val="visible"/>
                                      </p:to>
                                    </p:set>
                                    <p:animEffect transition="in" filter="wipe(left)">
                                      <p:cBhvr>
                                        <p:cTn id="54" dur="500"/>
                                        <p:tgtEl>
                                          <p:spTgt spid="237648"/>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237624"/>
                                        </p:tgtEl>
                                        <p:attrNameLst>
                                          <p:attrName>style.visibility</p:attrName>
                                        </p:attrNameLst>
                                      </p:cBhvr>
                                      <p:to>
                                        <p:strVal val="visible"/>
                                      </p:to>
                                    </p:set>
                                    <p:animEffect transition="in" filter="blinds(horizontal)">
                                      <p:cBhvr>
                                        <p:cTn id="58" dur="500"/>
                                        <p:tgtEl>
                                          <p:spTgt spid="237624"/>
                                        </p:tgtEl>
                                      </p:cBhvr>
                                    </p:animEffect>
                                  </p:childTnLst>
                                  <p:subTnLst>
                                    <p:set>
                                      <p:cBhvr override="childStyle">
                                        <p:cTn dur="1" fill="hold" display="0" masterRel="nextClick" afterEffect="1"/>
                                        <p:tgtEl>
                                          <p:spTgt spid="237624"/>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strips(downRight)">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37625"/>
                                        </p:tgtEl>
                                        <p:attrNameLst>
                                          <p:attrName>style.visibility</p:attrName>
                                        </p:attrNameLst>
                                      </p:cBhvr>
                                      <p:to>
                                        <p:strVal val="visible"/>
                                      </p:to>
                                    </p:set>
                                    <p:animEffect transition="in" filter="blinds(horizontal)">
                                      <p:cBhvr>
                                        <p:cTn id="68" dur="500"/>
                                        <p:tgtEl>
                                          <p:spTgt spid="237625"/>
                                        </p:tgtEl>
                                      </p:cBhvr>
                                    </p:animEffect>
                                  </p:childTnLst>
                                  <p:subTnLst>
                                    <p:set>
                                      <p:cBhvr override="childStyle">
                                        <p:cTn dur="1" fill="hold" display="0" masterRel="nextClick" afterEffect="1"/>
                                        <p:tgtEl>
                                          <p:spTgt spid="237625"/>
                                        </p:tgtEl>
                                        <p:attrNameLst>
                                          <p:attrName>style.visibility</p:attrName>
                                        </p:attrNameLst>
                                      </p:cBhvr>
                                      <p:to>
                                        <p:strVal val="hidden"/>
                                      </p:to>
                                    </p:set>
                                  </p:subTnLst>
                                </p:cTn>
                              </p:par>
                            </p:childTnLst>
                          </p:cTn>
                        </p:par>
                        <p:par>
                          <p:cTn id="69" fill="hold">
                            <p:stCondLst>
                              <p:cond delay="500"/>
                            </p:stCondLst>
                            <p:childTnLst>
                              <p:par>
                                <p:cTn id="70" presetID="3" presetClass="entr" presetSubtype="10" fill="hold" grpId="0" nodeType="afterEffect">
                                  <p:stCondLst>
                                    <p:cond delay="0"/>
                                  </p:stCondLst>
                                  <p:childTnLst>
                                    <p:set>
                                      <p:cBhvr>
                                        <p:cTn id="71" dur="1" fill="hold">
                                          <p:stCondLst>
                                            <p:cond delay="0"/>
                                          </p:stCondLst>
                                        </p:cTn>
                                        <p:tgtEl>
                                          <p:spTgt spid="237626"/>
                                        </p:tgtEl>
                                        <p:attrNameLst>
                                          <p:attrName>style.visibility</p:attrName>
                                        </p:attrNameLst>
                                      </p:cBhvr>
                                      <p:to>
                                        <p:strVal val="visible"/>
                                      </p:to>
                                    </p:set>
                                    <p:animEffect transition="in" filter="blinds(horizontal)">
                                      <p:cBhvr>
                                        <p:cTn id="72" dur="500"/>
                                        <p:tgtEl>
                                          <p:spTgt spid="237626"/>
                                        </p:tgtEl>
                                      </p:cBhvr>
                                    </p:animEffect>
                                  </p:childTnLst>
                                  <p:subTnLst>
                                    <p:set>
                                      <p:cBhvr override="childStyle">
                                        <p:cTn dur="1" fill="hold" display="0" masterRel="nextClick" afterEffect="1"/>
                                        <p:tgtEl>
                                          <p:spTgt spid="237626"/>
                                        </p:tgtEl>
                                        <p:attrNameLst>
                                          <p:attrName>style.visibility</p:attrName>
                                        </p:attrNameLst>
                                      </p:cBhvr>
                                      <p:to>
                                        <p:strVal val="hidden"/>
                                      </p:to>
                                    </p:set>
                                  </p:sub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237649"/>
                                        </p:tgtEl>
                                        <p:attrNameLst>
                                          <p:attrName>style.visibility</p:attrName>
                                        </p:attrNameLst>
                                      </p:cBhvr>
                                      <p:to>
                                        <p:strVal val="visible"/>
                                      </p:to>
                                    </p:set>
                                    <p:animEffect transition="in" filter="wipe(left)">
                                      <p:cBhvr>
                                        <p:cTn id="76" dur="500"/>
                                        <p:tgtEl>
                                          <p:spTgt spid="237649"/>
                                        </p:tgtEl>
                                      </p:cBhvr>
                                    </p:animEffect>
                                  </p:childTnLst>
                                </p:cTn>
                              </p:par>
                            </p:childTnLst>
                          </p:cTn>
                        </p:par>
                        <p:par>
                          <p:cTn id="77" fill="hold">
                            <p:stCondLst>
                              <p:cond delay="1500"/>
                            </p:stCondLst>
                            <p:childTnLst>
                              <p:par>
                                <p:cTn id="78" presetID="3" presetClass="entr" presetSubtype="10" fill="hold" grpId="0" nodeType="afterEffect">
                                  <p:stCondLst>
                                    <p:cond delay="1000"/>
                                  </p:stCondLst>
                                  <p:childTnLst>
                                    <p:set>
                                      <p:cBhvr>
                                        <p:cTn id="79" dur="1" fill="hold">
                                          <p:stCondLst>
                                            <p:cond delay="0"/>
                                          </p:stCondLst>
                                        </p:cTn>
                                        <p:tgtEl>
                                          <p:spTgt spid="237627"/>
                                        </p:tgtEl>
                                        <p:attrNameLst>
                                          <p:attrName>style.visibility</p:attrName>
                                        </p:attrNameLst>
                                      </p:cBhvr>
                                      <p:to>
                                        <p:strVal val="visible"/>
                                      </p:to>
                                    </p:set>
                                    <p:animEffect transition="in" filter="blinds(horizontal)">
                                      <p:cBhvr>
                                        <p:cTn id="80" dur="500"/>
                                        <p:tgtEl>
                                          <p:spTgt spid="237627"/>
                                        </p:tgtEl>
                                      </p:cBhvr>
                                    </p:animEffect>
                                  </p:childTnLst>
                                  <p:subTnLst>
                                    <p:set>
                                      <p:cBhvr override="childStyle">
                                        <p:cTn dur="1" fill="hold" display="0" masterRel="nextClick" afterEffect="1"/>
                                        <p:tgtEl>
                                          <p:spTgt spid="237627"/>
                                        </p:tgtEl>
                                        <p:attrNameLst>
                                          <p:attrName>style.visibility</p:attrName>
                                        </p:attrNameLst>
                                      </p:cBhvr>
                                      <p:to>
                                        <p:strVal val="hidden"/>
                                      </p:to>
                                    </p:set>
                                  </p:subTnLst>
                                </p:cTn>
                              </p:par>
                            </p:childTnLst>
                          </p:cTn>
                        </p:par>
                        <p:par>
                          <p:cTn id="81" fill="hold">
                            <p:stCondLst>
                              <p:cond delay="3000"/>
                            </p:stCondLst>
                            <p:childTnLst>
                              <p:par>
                                <p:cTn id="82" presetID="18" presetClass="entr" presetSubtype="6"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strips(downRight)">
                                      <p:cBhvr>
                                        <p:cTn id="84" dur="500"/>
                                        <p:tgtEl>
                                          <p:spTgt spid="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37650"/>
                                        </p:tgtEl>
                                        <p:attrNameLst>
                                          <p:attrName>style.visibility</p:attrName>
                                        </p:attrNameLst>
                                      </p:cBhvr>
                                      <p:to>
                                        <p:strVal val="visible"/>
                                      </p:to>
                                    </p:set>
                                    <p:animEffect transition="in" filter="wipe(left)">
                                      <p:cBhvr>
                                        <p:cTn id="89" dur="500"/>
                                        <p:tgtEl>
                                          <p:spTgt spid="237650"/>
                                        </p:tgtEl>
                                      </p:cBhvr>
                                    </p:animEffect>
                                  </p:childTnLst>
                                </p:cTn>
                              </p:par>
                            </p:childTnLst>
                          </p:cTn>
                        </p:par>
                        <p:par>
                          <p:cTn id="90" fill="hold">
                            <p:stCondLst>
                              <p:cond delay="500"/>
                            </p:stCondLst>
                            <p:childTnLst>
                              <p:par>
                                <p:cTn id="91" presetID="18" presetClass="entr" presetSubtype="6" fill="hold" nodeType="after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strips(downRight)">
                                      <p:cBhvr>
                                        <p:cTn id="93" dur="500"/>
                                        <p:tgtEl>
                                          <p:spTgt spid="6"/>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7"/>
                                        </p:tgtEl>
                                        <p:attrNameLst>
                                          <p:attrName>style.visibility</p:attrName>
                                        </p:attrNameLst>
                                      </p:cBhvr>
                                      <p:to>
                                        <p:strVal val="visible"/>
                                      </p:to>
                                    </p:set>
                                    <p:anim calcmode="lin" valueType="num">
                                      <p:cBhvr additive="base">
                                        <p:cTn id="98" dur="500" fill="hold"/>
                                        <p:tgtEl>
                                          <p:spTgt spid="7"/>
                                        </p:tgtEl>
                                        <p:attrNameLst>
                                          <p:attrName>ppt_x</p:attrName>
                                        </p:attrNameLst>
                                      </p:cBhvr>
                                      <p:tavLst>
                                        <p:tav tm="0">
                                          <p:val>
                                            <p:strVal val="1+#ppt_w/2"/>
                                          </p:val>
                                        </p:tav>
                                        <p:tav tm="100000">
                                          <p:val>
                                            <p:strVal val="#ppt_x"/>
                                          </p:val>
                                        </p:tav>
                                      </p:tavLst>
                                    </p:anim>
                                    <p:anim calcmode="lin" valueType="num">
                                      <p:cBhvr additive="base">
                                        <p:cTn id="99" dur="500" fill="hold"/>
                                        <p:tgtEl>
                                          <p:spTgt spid="7"/>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2" fill="hold" grpId="0" nodeType="afterEffect">
                                  <p:stCondLst>
                                    <p:cond delay="0"/>
                                  </p:stCondLst>
                                  <p:childTnLst>
                                    <p:set>
                                      <p:cBhvr>
                                        <p:cTn id="102" dur="1" fill="hold">
                                          <p:stCondLst>
                                            <p:cond delay="0"/>
                                          </p:stCondLst>
                                        </p:cTn>
                                        <p:tgtEl>
                                          <p:spTgt spid="237570"/>
                                        </p:tgtEl>
                                        <p:attrNameLst>
                                          <p:attrName>style.visibility</p:attrName>
                                        </p:attrNameLst>
                                      </p:cBhvr>
                                      <p:to>
                                        <p:strVal val="visible"/>
                                      </p:to>
                                    </p:set>
                                    <p:animEffect transition="in" filter="wipe(right)">
                                      <p:cBhvr>
                                        <p:cTn id="103" dur="500"/>
                                        <p:tgtEl>
                                          <p:spTgt spid="23757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37572"/>
                                        </p:tgtEl>
                                        <p:attrNameLst>
                                          <p:attrName>style.visibility</p:attrName>
                                        </p:attrNameLst>
                                      </p:cBhvr>
                                      <p:to>
                                        <p:strVal val="visible"/>
                                      </p:to>
                                    </p:set>
                                    <p:animEffect transition="in" filter="wipe(left)">
                                      <p:cBhvr>
                                        <p:cTn id="108"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nimBg="1"/>
      <p:bldP spid="237571" grpId="0" animBg="1" autoUpdateAnimBg="0"/>
      <p:bldP spid="237572" grpId="0" animBg="1" autoUpdateAnimBg="0"/>
      <p:bldP spid="237619" grpId="0" animBg="1"/>
      <p:bldP spid="237620" grpId="0" animBg="1"/>
      <p:bldP spid="237621" grpId="0" animBg="1"/>
      <p:bldP spid="237622" grpId="0" animBg="1"/>
      <p:bldP spid="237623" grpId="0" animBg="1"/>
      <p:bldP spid="237624" grpId="0" animBg="1"/>
      <p:bldP spid="237625" grpId="0" animBg="1"/>
      <p:bldP spid="237626" grpId="0" animBg="1"/>
      <p:bldP spid="237627" grpId="0" animBg="1"/>
      <p:bldP spid="237647" grpId="0" animBg="1"/>
      <p:bldP spid="237648" grpId="0" animBg="1"/>
      <p:bldP spid="237649" grpId="0" animBg="1"/>
      <p:bldP spid="237650" grpId="0" animBg="1"/>
      <p:bldP spid="237651"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2"/>
          <p:cNvGrpSpPr/>
          <p:nvPr/>
        </p:nvGrpSpPr>
        <p:grpSpPr bwMode="auto">
          <a:xfrm>
            <a:off x="647700" y="476250"/>
            <a:ext cx="5422900" cy="4062413"/>
            <a:chOff x="408" y="535"/>
            <a:chExt cx="3416" cy="2559"/>
          </a:xfrm>
        </p:grpSpPr>
        <p:grpSp>
          <p:nvGrpSpPr>
            <p:cNvPr id="77939" name="Group 3"/>
            <p:cNvGrpSpPr/>
            <p:nvPr/>
          </p:nvGrpSpPr>
          <p:grpSpPr bwMode="auto">
            <a:xfrm>
              <a:off x="408" y="1047"/>
              <a:ext cx="2754" cy="2047"/>
              <a:chOff x="416" y="991"/>
              <a:chExt cx="2754" cy="2047"/>
            </a:xfrm>
          </p:grpSpPr>
          <p:sp>
            <p:nvSpPr>
              <p:cNvPr id="77941" name="Rectangle 4" descr="窄竖线"/>
              <p:cNvSpPr>
                <a:spLocks noChangeArrowheads="1"/>
              </p:cNvSpPr>
              <p:nvPr/>
            </p:nvSpPr>
            <p:spPr bwMode="auto">
              <a:xfrm>
                <a:off x="416" y="2750"/>
                <a:ext cx="2754" cy="288"/>
              </a:xfrm>
              <a:prstGeom prst="rect">
                <a:avLst/>
              </a:prstGeom>
              <a:pattFill prst="narVert">
                <a:fgClr>
                  <a:srgbClr val="00CC00"/>
                </a:fgClr>
                <a:bgClr>
                  <a:schemeClr val="bg1"/>
                </a:bgClr>
              </a:pattFill>
              <a:ln w="9525">
                <a:noFill/>
                <a:miter lim="800000"/>
              </a:ln>
            </p:spPr>
            <p:txBody>
              <a:bodyPr wrap="none" anchor="ctr"/>
              <a:lstStyle/>
              <a:p>
                <a:endParaRPr lang="zh-CN" altLang="en-US"/>
              </a:p>
            </p:txBody>
          </p:sp>
          <p:grpSp>
            <p:nvGrpSpPr>
              <p:cNvPr id="77942" name="Group 5"/>
              <p:cNvGrpSpPr/>
              <p:nvPr/>
            </p:nvGrpSpPr>
            <p:grpSpPr bwMode="auto">
              <a:xfrm>
                <a:off x="416" y="991"/>
                <a:ext cx="2752" cy="2031"/>
                <a:chOff x="192" y="848"/>
                <a:chExt cx="2752" cy="2031"/>
              </a:xfrm>
            </p:grpSpPr>
            <p:sp>
              <p:nvSpPr>
                <p:cNvPr id="77959" name="Line 6"/>
                <p:cNvSpPr>
                  <a:spLocks noChangeShapeType="1"/>
                </p:cNvSpPr>
                <p:nvPr/>
              </p:nvSpPr>
              <p:spPr bwMode="auto">
                <a:xfrm>
                  <a:off x="192" y="2879"/>
                  <a:ext cx="2752" cy="0"/>
                </a:xfrm>
                <a:prstGeom prst="line">
                  <a:avLst/>
                </a:prstGeom>
                <a:noFill/>
                <a:ln w="28575" cap="sq">
                  <a:solidFill>
                    <a:schemeClr val="tx1"/>
                  </a:solidFill>
                  <a:round/>
                </a:ln>
              </p:spPr>
              <p:txBody>
                <a:bodyPr/>
                <a:lstStyle/>
                <a:p>
                  <a:endParaRPr lang="zh-CN" altLang="en-US"/>
                </a:p>
              </p:txBody>
            </p:sp>
            <p:sp>
              <p:nvSpPr>
                <p:cNvPr id="77960" name="Rectangle 7"/>
                <p:cNvSpPr>
                  <a:spLocks noChangeArrowheads="1"/>
                </p:cNvSpPr>
                <p:nvPr/>
              </p:nvSpPr>
              <p:spPr bwMode="auto">
                <a:xfrm>
                  <a:off x="2520" y="2592"/>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61" name="Rectangle 8"/>
                <p:cNvSpPr>
                  <a:spLocks noChangeArrowheads="1"/>
                </p:cNvSpPr>
                <p:nvPr/>
              </p:nvSpPr>
              <p:spPr bwMode="auto">
                <a:xfrm>
                  <a:off x="2088" y="2592"/>
                  <a:ext cx="43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62" name="Rectangle 9"/>
                <p:cNvSpPr>
                  <a:spLocks noChangeArrowheads="1"/>
                </p:cNvSpPr>
                <p:nvPr/>
              </p:nvSpPr>
              <p:spPr bwMode="auto">
                <a:xfrm>
                  <a:off x="1696" y="2592"/>
                  <a:ext cx="39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63" name="Rectangle 10"/>
                <p:cNvSpPr>
                  <a:spLocks noChangeArrowheads="1"/>
                </p:cNvSpPr>
                <p:nvPr/>
              </p:nvSpPr>
              <p:spPr bwMode="auto">
                <a:xfrm>
                  <a:off x="1272" y="2592"/>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64" name="Rectangle 11"/>
                <p:cNvSpPr>
                  <a:spLocks noChangeArrowheads="1"/>
                </p:cNvSpPr>
                <p:nvPr/>
              </p:nvSpPr>
              <p:spPr bwMode="auto">
                <a:xfrm>
                  <a:off x="744" y="2592"/>
                  <a:ext cx="528"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65" name="Rectangle 12"/>
                <p:cNvSpPr>
                  <a:spLocks noChangeArrowheads="1"/>
                </p:cNvSpPr>
                <p:nvPr/>
              </p:nvSpPr>
              <p:spPr bwMode="auto">
                <a:xfrm>
                  <a:off x="192" y="2592"/>
                  <a:ext cx="55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sp>
              <p:nvSpPr>
                <p:cNvPr id="77966" name="Rectangle 13"/>
                <p:cNvSpPr>
                  <a:spLocks noChangeArrowheads="1"/>
                </p:cNvSpPr>
                <p:nvPr/>
              </p:nvSpPr>
              <p:spPr bwMode="auto">
                <a:xfrm>
                  <a:off x="2520" y="2296"/>
                  <a:ext cx="424"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67" name="Rectangle 14"/>
                <p:cNvSpPr>
                  <a:spLocks noChangeArrowheads="1"/>
                </p:cNvSpPr>
                <p:nvPr/>
              </p:nvSpPr>
              <p:spPr bwMode="auto">
                <a:xfrm>
                  <a:off x="2088" y="2296"/>
                  <a:ext cx="432"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68" name="Rectangle 15"/>
                <p:cNvSpPr>
                  <a:spLocks noChangeArrowheads="1"/>
                </p:cNvSpPr>
                <p:nvPr/>
              </p:nvSpPr>
              <p:spPr bwMode="auto">
                <a:xfrm>
                  <a:off x="1696" y="2296"/>
                  <a:ext cx="392"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69" name="Rectangle 16"/>
                <p:cNvSpPr>
                  <a:spLocks noChangeArrowheads="1"/>
                </p:cNvSpPr>
                <p:nvPr/>
              </p:nvSpPr>
              <p:spPr bwMode="auto">
                <a:xfrm>
                  <a:off x="1272" y="2296"/>
                  <a:ext cx="424"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70" name="Rectangle 17"/>
                <p:cNvSpPr>
                  <a:spLocks noChangeArrowheads="1"/>
                </p:cNvSpPr>
                <p:nvPr/>
              </p:nvSpPr>
              <p:spPr bwMode="auto">
                <a:xfrm>
                  <a:off x="744" y="2296"/>
                  <a:ext cx="528"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71" name="Rectangle 18"/>
                <p:cNvSpPr>
                  <a:spLocks noChangeArrowheads="1"/>
                </p:cNvSpPr>
                <p:nvPr/>
              </p:nvSpPr>
              <p:spPr bwMode="auto">
                <a:xfrm>
                  <a:off x="192" y="2296"/>
                  <a:ext cx="552" cy="29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sp>
              <p:nvSpPr>
                <p:cNvPr id="77972" name="Rectangle 19"/>
                <p:cNvSpPr>
                  <a:spLocks noChangeArrowheads="1"/>
                </p:cNvSpPr>
                <p:nvPr/>
              </p:nvSpPr>
              <p:spPr bwMode="auto">
                <a:xfrm>
                  <a:off x="2520" y="1998"/>
                  <a:ext cx="424"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73" name="Rectangle 20"/>
                <p:cNvSpPr>
                  <a:spLocks noChangeArrowheads="1"/>
                </p:cNvSpPr>
                <p:nvPr/>
              </p:nvSpPr>
              <p:spPr bwMode="auto">
                <a:xfrm>
                  <a:off x="2088" y="1998"/>
                  <a:ext cx="432"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74" name="Rectangle 21"/>
                <p:cNvSpPr>
                  <a:spLocks noChangeArrowheads="1"/>
                </p:cNvSpPr>
                <p:nvPr/>
              </p:nvSpPr>
              <p:spPr bwMode="auto">
                <a:xfrm>
                  <a:off x="1696" y="1998"/>
                  <a:ext cx="392"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75" name="Rectangle 22"/>
                <p:cNvSpPr>
                  <a:spLocks noChangeArrowheads="1"/>
                </p:cNvSpPr>
                <p:nvPr/>
              </p:nvSpPr>
              <p:spPr bwMode="auto">
                <a:xfrm>
                  <a:off x="1272" y="1998"/>
                  <a:ext cx="424"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76" name="Rectangle 23"/>
                <p:cNvSpPr>
                  <a:spLocks noChangeArrowheads="1"/>
                </p:cNvSpPr>
                <p:nvPr/>
              </p:nvSpPr>
              <p:spPr bwMode="auto">
                <a:xfrm>
                  <a:off x="744" y="1998"/>
                  <a:ext cx="528"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77" name="Rectangle 24"/>
                <p:cNvSpPr>
                  <a:spLocks noChangeArrowheads="1"/>
                </p:cNvSpPr>
                <p:nvPr/>
              </p:nvSpPr>
              <p:spPr bwMode="auto">
                <a:xfrm>
                  <a:off x="192" y="1998"/>
                  <a:ext cx="552" cy="29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sp>
              <p:nvSpPr>
                <p:cNvPr id="77978" name="Rectangle 25"/>
                <p:cNvSpPr>
                  <a:spLocks noChangeArrowheads="1"/>
                </p:cNvSpPr>
                <p:nvPr/>
              </p:nvSpPr>
              <p:spPr bwMode="auto">
                <a:xfrm>
                  <a:off x="2520" y="1711"/>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79" name="Rectangle 26"/>
                <p:cNvSpPr>
                  <a:spLocks noChangeArrowheads="1"/>
                </p:cNvSpPr>
                <p:nvPr/>
              </p:nvSpPr>
              <p:spPr bwMode="auto">
                <a:xfrm>
                  <a:off x="2088" y="1711"/>
                  <a:ext cx="43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80" name="Rectangle 27"/>
                <p:cNvSpPr>
                  <a:spLocks noChangeArrowheads="1"/>
                </p:cNvSpPr>
                <p:nvPr/>
              </p:nvSpPr>
              <p:spPr bwMode="auto">
                <a:xfrm>
                  <a:off x="1696" y="1711"/>
                  <a:ext cx="39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81" name="Rectangle 28"/>
                <p:cNvSpPr>
                  <a:spLocks noChangeArrowheads="1"/>
                </p:cNvSpPr>
                <p:nvPr/>
              </p:nvSpPr>
              <p:spPr bwMode="auto">
                <a:xfrm>
                  <a:off x="1272" y="1711"/>
                  <a:ext cx="424"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82" name="Rectangle 29"/>
                <p:cNvSpPr>
                  <a:spLocks noChangeArrowheads="1"/>
                </p:cNvSpPr>
                <p:nvPr/>
              </p:nvSpPr>
              <p:spPr bwMode="auto">
                <a:xfrm>
                  <a:off x="744" y="1711"/>
                  <a:ext cx="528"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83" name="Rectangle 30"/>
                <p:cNvSpPr>
                  <a:spLocks noChangeArrowheads="1"/>
                </p:cNvSpPr>
                <p:nvPr/>
              </p:nvSpPr>
              <p:spPr bwMode="auto">
                <a:xfrm>
                  <a:off x="192" y="1711"/>
                  <a:ext cx="55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84" name="Rectangle 31"/>
                <p:cNvSpPr>
                  <a:spLocks noChangeArrowheads="1"/>
                </p:cNvSpPr>
                <p:nvPr/>
              </p:nvSpPr>
              <p:spPr bwMode="auto">
                <a:xfrm>
                  <a:off x="2520" y="1424"/>
                  <a:ext cx="424"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7985" name="Rectangle 32"/>
                <p:cNvSpPr>
                  <a:spLocks noChangeArrowheads="1"/>
                </p:cNvSpPr>
                <p:nvPr/>
              </p:nvSpPr>
              <p:spPr bwMode="auto">
                <a:xfrm>
                  <a:off x="2088" y="1424"/>
                  <a:ext cx="432"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7986" name="Rectangle 33"/>
                <p:cNvSpPr>
                  <a:spLocks noChangeArrowheads="1"/>
                </p:cNvSpPr>
                <p:nvPr/>
              </p:nvSpPr>
              <p:spPr bwMode="auto">
                <a:xfrm>
                  <a:off x="1696" y="1424"/>
                  <a:ext cx="392"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7987" name="Rectangle 34"/>
                <p:cNvSpPr>
                  <a:spLocks noChangeArrowheads="1"/>
                </p:cNvSpPr>
                <p:nvPr/>
              </p:nvSpPr>
              <p:spPr bwMode="auto">
                <a:xfrm>
                  <a:off x="1272" y="1424"/>
                  <a:ext cx="424" cy="287"/>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0</a:t>
                  </a:r>
                  <a:endParaRPr kumimoji="1" lang="en-US" altLang="zh-CN" sz="2400" b="1">
                    <a:solidFill>
                      <a:srgbClr val="0033CC"/>
                    </a:solidFill>
                    <a:latin typeface="Times New Roman" panose="02020603050405020304" pitchFamily="18" charset="0"/>
                  </a:endParaRPr>
                </a:p>
              </p:txBody>
            </p:sp>
            <p:sp>
              <p:nvSpPr>
                <p:cNvPr id="77988" name="Rectangle 35"/>
                <p:cNvSpPr>
                  <a:spLocks noChangeArrowheads="1"/>
                </p:cNvSpPr>
                <p:nvPr/>
              </p:nvSpPr>
              <p:spPr bwMode="auto">
                <a:xfrm>
                  <a:off x="744" y="1424"/>
                  <a:ext cx="528" cy="287"/>
                </a:xfrm>
                <a:prstGeom prst="rect">
                  <a:avLst/>
                </a:prstGeom>
                <a:noFill/>
                <a:ln w="9525">
                  <a:noFill/>
                  <a:miter lim="800000"/>
                </a:ln>
              </p:spPr>
              <p:txBody>
                <a:bodyPr anchor="ctr"/>
                <a:lstStyle/>
                <a:p>
                  <a:pPr algn="ctr"/>
                  <a:endParaRPr kumimoji="1" lang="zh-CN" altLang="zh-CN" sz="2400" b="1">
                    <a:latin typeface="Times New Roman" panose="02020603050405020304" pitchFamily="18" charset="0"/>
                  </a:endParaRPr>
                </a:p>
              </p:txBody>
            </p:sp>
            <p:sp>
              <p:nvSpPr>
                <p:cNvPr id="77989" name="Rectangle 36"/>
                <p:cNvSpPr>
                  <a:spLocks noChangeArrowheads="1"/>
                </p:cNvSpPr>
                <p:nvPr/>
              </p:nvSpPr>
              <p:spPr bwMode="auto">
                <a:xfrm>
                  <a:off x="192" y="1424"/>
                  <a:ext cx="552" cy="287"/>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90" name="Rectangle 37"/>
                <p:cNvSpPr>
                  <a:spLocks noChangeArrowheads="1"/>
                </p:cNvSpPr>
                <p:nvPr/>
              </p:nvSpPr>
              <p:spPr bwMode="auto">
                <a:xfrm>
                  <a:off x="2520" y="1135"/>
                  <a:ext cx="424"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77991" name="Rectangle 38"/>
                <p:cNvSpPr>
                  <a:spLocks noChangeArrowheads="1"/>
                </p:cNvSpPr>
                <p:nvPr/>
              </p:nvSpPr>
              <p:spPr bwMode="auto">
                <a:xfrm>
                  <a:off x="2088" y="1135"/>
                  <a:ext cx="432"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77992" name="Rectangle 39"/>
                <p:cNvSpPr>
                  <a:spLocks noChangeArrowheads="1"/>
                </p:cNvSpPr>
                <p:nvPr/>
              </p:nvSpPr>
              <p:spPr bwMode="auto">
                <a:xfrm>
                  <a:off x="1696" y="1135"/>
                  <a:ext cx="392"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77993" name="Rectangle 40"/>
                <p:cNvSpPr>
                  <a:spLocks noChangeArrowheads="1"/>
                </p:cNvSpPr>
                <p:nvPr/>
              </p:nvSpPr>
              <p:spPr bwMode="auto">
                <a:xfrm>
                  <a:off x="1272" y="1135"/>
                  <a:ext cx="424" cy="289"/>
                </a:xfrm>
                <a:prstGeom prst="rect">
                  <a:avLst/>
                </a:prstGeom>
                <a:no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77994" name="Rectangle 41"/>
                <p:cNvSpPr>
                  <a:spLocks noChangeArrowheads="1"/>
                </p:cNvSpPr>
                <p:nvPr/>
              </p:nvSpPr>
              <p:spPr bwMode="auto">
                <a:xfrm>
                  <a:off x="1272" y="848"/>
                  <a:ext cx="1672" cy="287"/>
                </a:xfrm>
                <a:prstGeom prst="rect">
                  <a:avLst/>
                </a:prstGeom>
                <a:noFill/>
                <a:ln w="9525">
                  <a:noFill/>
                  <a:miter lim="800000"/>
                </a:ln>
              </p:spPr>
              <p:txBody>
                <a:bodyPr anchor="ctr"/>
                <a:lstStyle/>
                <a:p>
                  <a:pPr algn="ctr"/>
                  <a:r>
                    <a:rPr kumimoji="1" lang="zh-CN" altLang="en-US" sz="2400" b="1">
                      <a:latin typeface="Times New Roman" panose="02020603050405020304" pitchFamily="18" charset="0"/>
                    </a:rPr>
                    <a:t>移位寄存器中的数</a:t>
                  </a:r>
                  <a:endParaRPr kumimoji="1" lang="zh-CN" altLang="en-US" sz="2400" b="1">
                    <a:latin typeface="Times New Roman" panose="02020603050405020304" pitchFamily="18" charset="0"/>
                  </a:endParaRPr>
                </a:p>
              </p:txBody>
            </p:sp>
            <p:sp>
              <p:nvSpPr>
                <p:cNvPr id="77995" name="Rectangle 42"/>
                <p:cNvSpPr>
                  <a:spLocks noChangeArrowheads="1"/>
                </p:cNvSpPr>
                <p:nvPr/>
              </p:nvSpPr>
              <p:spPr bwMode="auto">
                <a:xfrm>
                  <a:off x="744" y="848"/>
                  <a:ext cx="528" cy="576"/>
                </a:xfrm>
                <a:prstGeom prst="rect">
                  <a:avLst/>
                </a:prstGeom>
                <a:noFill/>
                <a:ln w="9525">
                  <a:noFill/>
                  <a:miter lim="800000"/>
                </a:ln>
              </p:spPr>
              <p:txBody>
                <a:bodyPr anchor="ctr"/>
                <a:lstStyle/>
                <a:p>
                  <a:pPr algn="ctr"/>
                  <a:r>
                    <a:rPr kumimoji="1" lang="zh-CN" altLang="en-US" sz="2400" b="1">
                      <a:latin typeface="Times New Roman" panose="02020603050405020304" pitchFamily="18" charset="0"/>
                    </a:rPr>
                    <a:t>输入数据</a:t>
                  </a:r>
                  <a:endParaRPr kumimoji="1" lang="zh-CN" altLang="en-US" sz="2400" b="1">
                    <a:latin typeface="Times New Roman" panose="02020603050405020304" pitchFamily="18" charset="0"/>
                  </a:endParaRPr>
                </a:p>
              </p:txBody>
            </p:sp>
            <p:sp>
              <p:nvSpPr>
                <p:cNvPr id="77996" name="Rectangle 43"/>
                <p:cNvSpPr>
                  <a:spLocks noChangeArrowheads="1"/>
                </p:cNvSpPr>
                <p:nvPr/>
              </p:nvSpPr>
              <p:spPr bwMode="auto">
                <a:xfrm>
                  <a:off x="192" y="848"/>
                  <a:ext cx="552" cy="576"/>
                </a:xfrm>
                <a:prstGeom prst="rect">
                  <a:avLst/>
                </a:prstGeom>
                <a:noFill/>
                <a:ln w="9525">
                  <a:noFill/>
                  <a:miter lim="800000"/>
                </a:ln>
              </p:spPr>
              <p:txBody>
                <a:bodyPr anchor="ctr"/>
                <a:lstStyle/>
                <a:p>
                  <a:pPr algn="ctr"/>
                  <a:r>
                    <a:rPr kumimoji="1" lang="zh-CN" altLang="en-US" sz="2400" b="1">
                      <a:latin typeface="Times New Roman" panose="02020603050405020304" pitchFamily="18" charset="0"/>
                    </a:rPr>
                    <a:t>移位脉冲</a:t>
                  </a:r>
                  <a:endParaRPr kumimoji="1" lang="zh-CN" altLang="en-US" sz="2400" b="1">
                    <a:latin typeface="Times New Roman" panose="02020603050405020304" pitchFamily="18" charset="0"/>
                  </a:endParaRPr>
                </a:p>
              </p:txBody>
            </p:sp>
            <p:sp>
              <p:nvSpPr>
                <p:cNvPr id="77997" name="Line 44"/>
                <p:cNvSpPr>
                  <a:spLocks noChangeShapeType="1"/>
                </p:cNvSpPr>
                <p:nvPr/>
              </p:nvSpPr>
              <p:spPr bwMode="auto">
                <a:xfrm>
                  <a:off x="192" y="1424"/>
                  <a:ext cx="2752" cy="0"/>
                </a:xfrm>
                <a:prstGeom prst="line">
                  <a:avLst/>
                </a:prstGeom>
                <a:noFill/>
                <a:ln w="12700">
                  <a:solidFill>
                    <a:schemeClr val="tx1"/>
                  </a:solidFill>
                  <a:round/>
                </a:ln>
              </p:spPr>
              <p:txBody>
                <a:bodyPr/>
                <a:lstStyle/>
                <a:p>
                  <a:endParaRPr lang="zh-CN" altLang="en-US"/>
                </a:p>
              </p:txBody>
            </p:sp>
            <p:sp>
              <p:nvSpPr>
                <p:cNvPr id="77998" name="Line 45"/>
                <p:cNvSpPr>
                  <a:spLocks noChangeShapeType="1"/>
                </p:cNvSpPr>
                <p:nvPr/>
              </p:nvSpPr>
              <p:spPr bwMode="auto">
                <a:xfrm>
                  <a:off x="744" y="848"/>
                  <a:ext cx="0" cy="2031"/>
                </a:xfrm>
                <a:prstGeom prst="line">
                  <a:avLst/>
                </a:prstGeom>
                <a:noFill/>
                <a:ln w="12700">
                  <a:solidFill>
                    <a:schemeClr val="tx1"/>
                  </a:solidFill>
                  <a:round/>
                </a:ln>
              </p:spPr>
              <p:txBody>
                <a:bodyPr/>
                <a:lstStyle/>
                <a:p>
                  <a:endParaRPr lang="zh-CN" altLang="en-US"/>
                </a:p>
              </p:txBody>
            </p:sp>
            <p:sp>
              <p:nvSpPr>
                <p:cNvPr id="77999" name="Line 46"/>
                <p:cNvSpPr>
                  <a:spLocks noChangeShapeType="1"/>
                </p:cNvSpPr>
                <p:nvPr/>
              </p:nvSpPr>
              <p:spPr bwMode="auto">
                <a:xfrm>
                  <a:off x="1272" y="848"/>
                  <a:ext cx="0" cy="2031"/>
                </a:xfrm>
                <a:prstGeom prst="line">
                  <a:avLst/>
                </a:prstGeom>
                <a:noFill/>
                <a:ln w="12700">
                  <a:solidFill>
                    <a:schemeClr val="tx1"/>
                  </a:solidFill>
                  <a:round/>
                </a:ln>
              </p:spPr>
              <p:txBody>
                <a:bodyPr/>
                <a:lstStyle/>
                <a:p>
                  <a:endParaRPr lang="zh-CN" altLang="en-US"/>
                </a:p>
              </p:txBody>
            </p:sp>
            <p:sp>
              <p:nvSpPr>
                <p:cNvPr id="78000" name="Line 47"/>
                <p:cNvSpPr>
                  <a:spLocks noChangeShapeType="1"/>
                </p:cNvSpPr>
                <p:nvPr/>
              </p:nvSpPr>
              <p:spPr bwMode="auto">
                <a:xfrm>
                  <a:off x="1272" y="1135"/>
                  <a:ext cx="1672" cy="0"/>
                </a:xfrm>
                <a:prstGeom prst="line">
                  <a:avLst/>
                </a:prstGeom>
                <a:noFill/>
                <a:ln w="12700">
                  <a:solidFill>
                    <a:schemeClr val="tx1"/>
                  </a:solidFill>
                  <a:round/>
                </a:ln>
              </p:spPr>
              <p:txBody>
                <a:bodyPr/>
                <a:lstStyle/>
                <a:p>
                  <a:endParaRPr lang="zh-CN" altLang="en-US"/>
                </a:p>
              </p:txBody>
            </p:sp>
            <p:sp>
              <p:nvSpPr>
                <p:cNvPr id="78001" name="Line 48"/>
                <p:cNvSpPr>
                  <a:spLocks noChangeShapeType="1"/>
                </p:cNvSpPr>
                <p:nvPr/>
              </p:nvSpPr>
              <p:spPr bwMode="auto">
                <a:xfrm>
                  <a:off x="192" y="848"/>
                  <a:ext cx="2752" cy="0"/>
                </a:xfrm>
                <a:prstGeom prst="line">
                  <a:avLst/>
                </a:prstGeom>
                <a:noFill/>
                <a:ln w="28575" cap="sq">
                  <a:solidFill>
                    <a:schemeClr val="tx1"/>
                  </a:solidFill>
                  <a:round/>
                </a:ln>
              </p:spPr>
              <p:txBody>
                <a:bodyPr/>
                <a:lstStyle/>
                <a:p>
                  <a:endParaRPr lang="zh-CN" altLang="en-US"/>
                </a:p>
              </p:txBody>
            </p:sp>
            <p:sp>
              <p:nvSpPr>
                <p:cNvPr id="78002" name="Line 49"/>
                <p:cNvSpPr>
                  <a:spLocks noChangeShapeType="1"/>
                </p:cNvSpPr>
                <p:nvPr/>
              </p:nvSpPr>
              <p:spPr bwMode="auto">
                <a:xfrm>
                  <a:off x="192" y="848"/>
                  <a:ext cx="0" cy="2031"/>
                </a:xfrm>
                <a:prstGeom prst="line">
                  <a:avLst/>
                </a:prstGeom>
                <a:noFill/>
                <a:ln w="28575" cap="sq">
                  <a:solidFill>
                    <a:schemeClr val="tx1"/>
                  </a:solidFill>
                  <a:round/>
                </a:ln>
              </p:spPr>
              <p:txBody>
                <a:bodyPr/>
                <a:lstStyle/>
                <a:p>
                  <a:endParaRPr lang="zh-CN" altLang="en-US"/>
                </a:p>
              </p:txBody>
            </p:sp>
            <p:sp>
              <p:nvSpPr>
                <p:cNvPr id="78003" name="Line 50"/>
                <p:cNvSpPr>
                  <a:spLocks noChangeShapeType="1"/>
                </p:cNvSpPr>
                <p:nvPr/>
              </p:nvSpPr>
              <p:spPr bwMode="auto">
                <a:xfrm>
                  <a:off x="2944" y="848"/>
                  <a:ext cx="0" cy="2031"/>
                </a:xfrm>
                <a:prstGeom prst="line">
                  <a:avLst/>
                </a:prstGeom>
                <a:noFill/>
                <a:ln w="28575" cap="sq">
                  <a:solidFill>
                    <a:schemeClr val="tx1"/>
                  </a:solidFill>
                  <a:round/>
                </a:ln>
              </p:spPr>
              <p:txBody>
                <a:bodyPr/>
                <a:lstStyle/>
                <a:p>
                  <a:endParaRPr lang="zh-CN" altLang="en-US"/>
                </a:p>
              </p:txBody>
            </p:sp>
          </p:grpSp>
          <p:grpSp>
            <p:nvGrpSpPr>
              <p:cNvPr id="77943" name="Group 51"/>
              <p:cNvGrpSpPr/>
              <p:nvPr/>
            </p:nvGrpSpPr>
            <p:grpSpPr bwMode="auto">
              <a:xfrm>
                <a:off x="1778" y="1724"/>
                <a:ext cx="1116" cy="234"/>
                <a:chOff x="1554" y="1572"/>
                <a:chExt cx="1116" cy="234"/>
              </a:xfrm>
            </p:grpSpPr>
            <p:sp>
              <p:nvSpPr>
                <p:cNvPr id="77956" name="Line 52"/>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957" name="Line 53"/>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958" name="Line 54"/>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944" name="Group 55"/>
              <p:cNvGrpSpPr/>
              <p:nvPr/>
            </p:nvGrpSpPr>
            <p:grpSpPr bwMode="auto">
              <a:xfrm>
                <a:off x="1778" y="2018"/>
                <a:ext cx="1116" cy="234"/>
                <a:chOff x="1554" y="1572"/>
                <a:chExt cx="1116" cy="234"/>
              </a:xfrm>
            </p:grpSpPr>
            <p:sp>
              <p:nvSpPr>
                <p:cNvPr id="77953" name="Line 56"/>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954" name="Line 57"/>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955" name="Line 58"/>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945" name="Group 59"/>
              <p:cNvGrpSpPr/>
              <p:nvPr/>
            </p:nvGrpSpPr>
            <p:grpSpPr bwMode="auto">
              <a:xfrm>
                <a:off x="1778" y="2318"/>
                <a:ext cx="1116" cy="234"/>
                <a:chOff x="1554" y="1572"/>
                <a:chExt cx="1116" cy="234"/>
              </a:xfrm>
            </p:grpSpPr>
            <p:sp>
              <p:nvSpPr>
                <p:cNvPr id="77950" name="Line 60"/>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951" name="Line 61"/>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952" name="Line 62"/>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946" name="Group 63"/>
              <p:cNvGrpSpPr/>
              <p:nvPr/>
            </p:nvGrpSpPr>
            <p:grpSpPr bwMode="auto">
              <a:xfrm>
                <a:off x="1778" y="2636"/>
                <a:ext cx="1116" cy="234"/>
                <a:chOff x="1554" y="1572"/>
                <a:chExt cx="1116" cy="234"/>
              </a:xfrm>
            </p:grpSpPr>
            <p:sp>
              <p:nvSpPr>
                <p:cNvPr id="77947" name="Line 64"/>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948" name="Line 65"/>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949" name="Line 66"/>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sp>
          <p:nvSpPr>
            <p:cNvPr id="77940" name="Text Box 67" descr="棚架"/>
            <p:cNvSpPr txBox="1">
              <a:spLocks noChangeArrowheads="1"/>
            </p:cNvSpPr>
            <p:nvPr/>
          </p:nvSpPr>
          <p:spPr bwMode="auto">
            <a:xfrm>
              <a:off x="1878" y="535"/>
              <a:ext cx="1946" cy="327"/>
            </a:xfrm>
            <a:prstGeom prst="rect">
              <a:avLst/>
            </a:prstGeom>
            <a:pattFill prst="trellis">
              <a:fgClr>
                <a:srgbClr val="CCCCFF"/>
              </a:fgClr>
              <a:bgClr>
                <a:srgbClr val="FFFFFF"/>
              </a:bgClr>
            </a:pattFill>
            <a:ln w="9525">
              <a:noFill/>
              <a:miter lim="800000"/>
            </a:ln>
          </p:spPr>
          <p:txBody>
            <a:bodyPr>
              <a:spAutoFit/>
            </a:bodyPr>
            <a:lstStyle/>
            <a:p>
              <a:pPr algn="ctr">
                <a:spcBef>
                  <a:spcPct val="50000"/>
                </a:spcBef>
              </a:pPr>
              <a:r>
                <a:rPr kumimoji="1" lang="zh-CN" altLang="en-US" sz="2800" b="1">
                  <a:latin typeface="Times New Roman" panose="02020603050405020304" pitchFamily="18" charset="0"/>
                </a:rPr>
                <a:t>工作原理举例说明 </a:t>
              </a:r>
              <a:endParaRPr kumimoji="1" lang="zh-CN" altLang="en-US" sz="2800" b="1">
                <a:latin typeface="Times New Roman" panose="02020603050405020304" pitchFamily="18" charset="0"/>
              </a:endParaRPr>
            </a:p>
          </p:txBody>
        </p:sp>
      </p:grpSp>
      <p:sp>
        <p:nvSpPr>
          <p:cNvPr id="238660" name="Text Box 68"/>
          <p:cNvSpPr txBox="1">
            <a:spLocks noChangeArrowheads="1"/>
          </p:cNvSpPr>
          <p:nvPr/>
        </p:nvSpPr>
        <p:spPr bwMode="auto">
          <a:xfrm>
            <a:off x="5292725" y="2292350"/>
            <a:ext cx="3676650" cy="1406525"/>
          </a:xfrm>
          <a:prstGeom prst="rect">
            <a:avLst/>
          </a:prstGeom>
          <a:solidFill>
            <a:srgbClr val="CCECFF"/>
          </a:solidFill>
          <a:ln w="9525">
            <a:noFill/>
            <a:miter lim="800000"/>
          </a:ln>
        </p:spPr>
        <p:txBody>
          <a:bodyPr lIns="54000" rIns="54000">
            <a:spAutoFit/>
          </a:bodyPr>
          <a:lstStyle/>
          <a:p>
            <a:pPr>
              <a:spcBef>
                <a:spcPct val="3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再输入 </a:t>
            </a: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个移位脉冲</a:t>
            </a:r>
            <a:endParaRPr kumimoji="1" lang="zh-CN" altLang="en-US" sz="2400" b="1">
              <a:latin typeface="Times New Roman" panose="02020603050405020304" pitchFamily="18" charset="0"/>
            </a:endParaRPr>
          </a:p>
          <a:p>
            <a:pPr>
              <a:spcBef>
                <a:spcPct val="30000"/>
              </a:spcBef>
            </a:pPr>
            <a:r>
              <a:rPr kumimoji="1" lang="zh-CN" altLang="en-US" sz="2400" b="1">
                <a:latin typeface="Times New Roman" panose="02020603050405020304" pitchFamily="18" charset="0"/>
              </a:rPr>
              <a:t>时，</a:t>
            </a:r>
            <a:r>
              <a:rPr kumimoji="1" lang="zh-CN" altLang="en-US" sz="2400" b="1">
                <a:solidFill>
                  <a:srgbClr val="6666FF"/>
                </a:solidFill>
                <a:latin typeface="Times New Roman" panose="02020603050405020304" pitchFamily="18" charset="0"/>
              </a:rPr>
              <a:t>串行输入</a:t>
            </a:r>
            <a:r>
              <a:rPr kumimoji="1" lang="zh-CN" altLang="en-US" sz="2400" b="1">
                <a:latin typeface="Times New Roman" panose="02020603050405020304" pitchFamily="18" charset="0"/>
              </a:rPr>
              <a:t>数据 </a:t>
            </a:r>
            <a:r>
              <a:rPr kumimoji="1" lang="en-US" altLang="zh-CN" sz="2400" b="1">
                <a:latin typeface="Times New Roman" panose="02020603050405020304" pitchFamily="18" charset="0"/>
              </a:rPr>
              <a:t>1011</a:t>
            </a:r>
            <a:endParaRPr kumimoji="1" lang="en-US" altLang="zh-CN" sz="2400" b="1">
              <a:latin typeface="Times New Roman" panose="02020603050405020304" pitchFamily="18" charset="0"/>
            </a:endParaRPr>
          </a:p>
          <a:p>
            <a:pPr>
              <a:spcBef>
                <a:spcPct val="30000"/>
              </a:spcBef>
            </a:pPr>
            <a:r>
              <a:rPr kumimoji="1" lang="zh-CN" altLang="en-US" sz="2400" b="1">
                <a:latin typeface="Times New Roman" panose="02020603050405020304" pitchFamily="18" charset="0"/>
              </a:rPr>
              <a:t>将从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 </a:t>
            </a:r>
            <a:r>
              <a:rPr kumimoji="1" lang="zh-CN" altLang="en-US" sz="2400" b="1">
                <a:latin typeface="Times New Roman" panose="02020603050405020304" pitchFamily="18" charset="0"/>
              </a:rPr>
              <a:t>端</a:t>
            </a:r>
            <a:r>
              <a:rPr kumimoji="1" lang="zh-CN" altLang="en-US" sz="2400" b="1">
                <a:solidFill>
                  <a:srgbClr val="6666FF"/>
                </a:solidFill>
                <a:latin typeface="Times New Roman" panose="02020603050405020304" pitchFamily="18" charset="0"/>
              </a:rPr>
              <a:t>串行输出</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grpSp>
        <p:nvGrpSpPr>
          <p:cNvPr id="9" name="Group 69"/>
          <p:cNvGrpSpPr/>
          <p:nvPr/>
        </p:nvGrpSpPr>
        <p:grpSpPr bwMode="auto">
          <a:xfrm>
            <a:off x="660400" y="1300163"/>
            <a:ext cx="6831013" cy="5184775"/>
            <a:chOff x="200" y="856"/>
            <a:chExt cx="4251" cy="3266"/>
          </a:xfrm>
        </p:grpSpPr>
        <p:grpSp>
          <p:nvGrpSpPr>
            <p:cNvPr id="77829" name="Group 70"/>
            <p:cNvGrpSpPr/>
            <p:nvPr/>
          </p:nvGrpSpPr>
          <p:grpSpPr bwMode="auto">
            <a:xfrm>
              <a:off x="200" y="856"/>
              <a:ext cx="2750" cy="3266"/>
              <a:chOff x="200" y="856"/>
              <a:chExt cx="2750" cy="3266"/>
            </a:xfrm>
          </p:grpSpPr>
          <p:sp>
            <p:nvSpPr>
              <p:cNvPr id="77870" name="Rectangle 71"/>
              <p:cNvSpPr>
                <a:spLocks noChangeArrowheads="1"/>
              </p:cNvSpPr>
              <p:nvPr/>
            </p:nvSpPr>
            <p:spPr bwMode="auto">
              <a:xfrm>
                <a:off x="2520" y="2887"/>
                <a:ext cx="424" cy="299"/>
              </a:xfrm>
              <a:prstGeom prst="rect">
                <a:avLst/>
              </a:prstGeom>
              <a:solidFill>
                <a:schemeClr val="bg1"/>
              </a:solidFill>
              <a:ln w="9525">
                <a:noFill/>
                <a:miter lim="800000"/>
              </a:ln>
            </p:spPr>
            <p:txBody>
              <a:bodyPr anchor="ctr"/>
              <a:lstStyle/>
              <a:p>
                <a:pPr algn="ctr"/>
                <a:r>
                  <a:rPr kumimoji="1" lang="en-US" altLang="zh-CN" sz="2400" b="1">
                    <a:solidFill>
                      <a:srgbClr val="00CC00"/>
                    </a:solidFill>
                    <a:latin typeface="Times New Roman" panose="02020603050405020304" pitchFamily="18" charset="0"/>
                  </a:rPr>
                  <a:t>0</a:t>
                </a:r>
                <a:endParaRPr kumimoji="1" lang="en-US" altLang="zh-CN" sz="2400" b="1">
                  <a:solidFill>
                    <a:srgbClr val="00CC00"/>
                  </a:solidFill>
                  <a:latin typeface="Times New Roman" panose="02020603050405020304" pitchFamily="18" charset="0"/>
                </a:endParaRPr>
              </a:p>
            </p:txBody>
          </p:sp>
          <p:sp>
            <p:nvSpPr>
              <p:cNvPr id="77871" name="Rectangle 72"/>
              <p:cNvSpPr>
                <a:spLocks noChangeArrowheads="1"/>
              </p:cNvSpPr>
              <p:nvPr/>
            </p:nvSpPr>
            <p:spPr bwMode="auto">
              <a:xfrm>
                <a:off x="2112" y="2887"/>
                <a:ext cx="408" cy="299"/>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872" name="Rectangle 73"/>
              <p:cNvSpPr>
                <a:spLocks noChangeArrowheads="1"/>
              </p:cNvSpPr>
              <p:nvPr/>
            </p:nvSpPr>
            <p:spPr bwMode="auto">
              <a:xfrm>
                <a:off x="1680" y="2887"/>
                <a:ext cx="432" cy="299"/>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873" name="Rectangle 74"/>
              <p:cNvSpPr>
                <a:spLocks noChangeArrowheads="1"/>
              </p:cNvSpPr>
              <p:nvPr/>
            </p:nvSpPr>
            <p:spPr bwMode="auto">
              <a:xfrm>
                <a:off x="1272" y="2887"/>
                <a:ext cx="408" cy="299"/>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74" name="Rectangle 75"/>
              <p:cNvSpPr>
                <a:spLocks noChangeArrowheads="1"/>
              </p:cNvSpPr>
              <p:nvPr/>
            </p:nvSpPr>
            <p:spPr bwMode="auto">
              <a:xfrm>
                <a:off x="744" y="2887"/>
                <a:ext cx="528" cy="299"/>
              </a:xfrm>
              <a:prstGeom prst="rect">
                <a:avLst/>
              </a:prstGeom>
              <a:solidFill>
                <a:schemeClr val="bg1"/>
              </a:solidFill>
              <a:ln w="9525">
                <a:solidFill>
                  <a:schemeClr val="bg1"/>
                </a:solid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75" name="Rectangle 76"/>
              <p:cNvSpPr>
                <a:spLocks noChangeArrowheads="1"/>
              </p:cNvSpPr>
              <p:nvPr/>
            </p:nvSpPr>
            <p:spPr bwMode="auto">
              <a:xfrm>
                <a:off x="200" y="2887"/>
                <a:ext cx="544" cy="299"/>
              </a:xfrm>
              <a:prstGeom prst="rect">
                <a:avLst/>
              </a:prstGeom>
              <a:solidFill>
                <a:schemeClr val="bg1"/>
              </a:solid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5</a:t>
                </a:r>
                <a:endParaRPr kumimoji="1" lang="en-US" altLang="zh-CN" sz="2400" b="1">
                  <a:solidFill>
                    <a:srgbClr val="FF3300"/>
                  </a:solidFill>
                  <a:latin typeface="Times New Roman" panose="02020603050405020304" pitchFamily="18" charset="0"/>
                </a:endParaRPr>
              </a:p>
            </p:txBody>
          </p:sp>
          <p:sp>
            <p:nvSpPr>
              <p:cNvPr id="77876" name="Rectangle 77"/>
              <p:cNvSpPr>
                <a:spLocks noChangeArrowheads="1"/>
              </p:cNvSpPr>
              <p:nvPr/>
            </p:nvSpPr>
            <p:spPr bwMode="auto">
              <a:xfrm>
                <a:off x="2520" y="3186"/>
                <a:ext cx="424" cy="312"/>
              </a:xfrm>
              <a:prstGeom prst="rect">
                <a:avLst/>
              </a:prstGeom>
              <a:noFill/>
              <a:ln w="9525">
                <a:noFill/>
                <a:miter lim="800000"/>
              </a:ln>
            </p:spPr>
            <p:txBody>
              <a:bodyPr anchor="ctr"/>
              <a:lstStyle/>
              <a:p>
                <a:pPr algn="ctr"/>
                <a:r>
                  <a:rPr kumimoji="1" lang="en-US" altLang="zh-CN" sz="2400" b="1">
                    <a:solidFill>
                      <a:srgbClr val="0033CC"/>
                    </a:solidFill>
                    <a:latin typeface="Times New Roman" panose="02020603050405020304" pitchFamily="18" charset="0"/>
                  </a:rPr>
                  <a:t>1</a:t>
                </a:r>
                <a:endParaRPr kumimoji="1" lang="en-US" altLang="zh-CN" sz="2400" b="1">
                  <a:solidFill>
                    <a:srgbClr val="0033CC"/>
                  </a:solidFill>
                  <a:latin typeface="Times New Roman" panose="02020603050405020304" pitchFamily="18" charset="0"/>
                </a:endParaRPr>
              </a:p>
            </p:txBody>
          </p:sp>
          <p:sp>
            <p:nvSpPr>
              <p:cNvPr id="77877" name="Rectangle 78"/>
              <p:cNvSpPr>
                <a:spLocks noChangeArrowheads="1"/>
              </p:cNvSpPr>
              <p:nvPr/>
            </p:nvSpPr>
            <p:spPr bwMode="auto">
              <a:xfrm>
                <a:off x="2112" y="3186"/>
                <a:ext cx="408" cy="312"/>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878" name="Rectangle 79"/>
              <p:cNvSpPr>
                <a:spLocks noChangeArrowheads="1"/>
              </p:cNvSpPr>
              <p:nvPr/>
            </p:nvSpPr>
            <p:spPr bwMode="auto">
              <a:xfrm>
                <a:off x="1680" y="3186"/>
                <a:ext cx="432" cy="312"/>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79" name="Rectangle 80"/>
              <p:cNvSpPr>
                <a:spLocks noChangeArrowheads="1"/>
              </p:cNvSpPr>
              <p:nvPr/>
            </p:nvSpPr>
            <p:spPr bwMode="auto">
              <a:xfrm>
                <a:off x="1272" y="3186"/>
                <a:ext cx="408" cy="312"/>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80" name="Rectangle 81"/>
              <p:cNvSpPr>
                <a:spLocks noChangeArrowheads="1"/>
              </p:cNvSpPr>
              <p:nvPr/>
            </p:nvSpPr>
            <p:spPr bwMode="auto">
              <a:xfrm>
                <a:off x="744" y="3186"/>
                <a:ext cx="528" cy="312"/>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81" name="Rectangle 82"/>
              <p:cNvSpPr>
                <a:spLocks noChangeArrowheads="1"/>
              </p:cNvSpPr>
              <p:nvPr/>
            </p:nvSpPr>
            <p:spPr bwMode="auto">
              <a:xfrm>
                <a:off x="200" y="3186"/>
                <a:ext cx="544" cy="312"/>
              </a:xfrm>
              <a:prstGeom prst="rect">
                <a:avLst/>
              </a:prstGeom>
              <a:solidFill>
                <a:schemeClr val="bg1"/>
              </a:solid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6</a:t>
                </a:r>
                <a:endParaRPr kumimoji="1" lang="en-US" altLang="zh-CN" sz="2400" b="1">
                  <a:solidFill>
                    <a:srgbClr val="FF3300"/>
                  </a:solidFill>
                  <a:latin typeface="Times New Roman" panose="02020603050405020304" pitchFamily="18" charset="0"/>
                </a:endParaRPr>
              </a:p>
            </p:txBody>
          </p:sp>
          <p:sp>
            <p:nvSpPr>
              <p:cNvPr id="77882" name="Rectangle 83"/>
              <p:cNvSpPr>
                <a:spLocks noChangeArrowheads="1"/>
              </p:cNvSpPr>
              <p:nvPr/>
            </p:nvSpPr>
            <p:spPr bwMode="auto">
              <a:xfrm>
                <a:off x="2520" y="3498"/>
                <a:ext cx="424" cy="306"/>
              </a:xfrm>
              <a:prstGeom prst="rect">
                <a:avLst/>
              </a:prstGeom>
              <a:noFill/>
              <a:ln w="9525">
                <a:noFill/>
                <a:miter lim="800000"/>
              </a:ln>
            </p:spPr>
            <p:txBody>
              <a:bodyPr anchor="ctr"/>
              <a:lstStyle/>
              <a:p>
                <a:pPr algn="ctr"/>
                <a:r>
                  <a:rPr kumimoji="1" lang="en-US" altLang="zh-CN" sz="2400" b="1">
                    <a:solidFill>
                      <a:srgbClr val="9900FF"/>
                    </a:solidFill>
                    <a:latin typeface="Times New Roman" panose="02020603050405020304" pitchFamily="18" charset="0"/>
                  </a:rPr>
                  <a:t>1</a:t>
                </a:r>
                <a:endParaRPr kumimoji="1" lang="en-US" altLang="zh-CN" sz="2400" b="1">
                  <a:solidFill>
                    <a:srgbClr val="9900FF"/>
                  </a:solidFill>
                  <a:latin typeface="Times New Roman" panose="02020603050405020304" pitchFamily="18" charset="0"/>
                </a:endParaRPr>
              </a:p>
            </p:txBody>
          </p:sp>
          <p:sp>
            <p:nvSpPr>
              <p:cNvPr id="77883" name="Rectangle 84"/>
              <p:cNvSpPr>
                <a:spLocks noChangeArrowheads="1"/>
              </p:cNvSpPr>
              <p:nvPr/>
            </p:nvSpPr>
            <p:spPr bwMode="auto">
              <a:xfrm>
                <a:off x="2112" y="3498"/>
                <a:ext cx="408" cy="30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84" name="Rectangle 85"/>
              <p:cNvSpPr>
                <a:spLocks noChangeArrowheads="1"/>
              </p:cNvSpPr>
              <p:nvPr/>
            </p:nvSpPr>
            <p:spPr bwMode="auto">
              <a:xfrm>
                <a:off x="1680" y="3498"/>
                <a:ext cx="432" cy="30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85" name="Rectangle 86"/>
              <p:cNvSpPr>
                <a:spLocks noChangeArrowheads="1"/>
              </p:cNvSpPr>
              <p:nvPr/>
            </p:nvSpPr>
            <p:spPr bwMode="auto">
              <a:xfrm>
                <a:off x="1272" y="3498"/>
                <a:ext cx="408" cy="30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86" name="Rectangle 87"/>
              <p:cNvSpPr>
                <a:spLocks noChangeArrowheads="1"/>
              </p:cNvSpPr>
              <p:nvPr/>
            </p:nvSpPr>
            <p:spPr bwMode="auto">
              <a:xfrm>
                <a:off x="744" y="3498"/>
                <a:ext cx="528" cy="306"/>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87" name="Rectangle 88"/>
              <p:cNvSpPr>
                <a:spLocks noChangeArrowheads="1"/>
              </p:cNvSpPr>
              <p:nvPr/>
            </p:nvSpPr>
            <p:spPr bwMode="auto">
              <a:xfrm>
                <a:off x="200" y="3498"/>
                <a:ext cx="544" cy="306"/>
              </a:xfrm>
              <a:prstGeom prst="rect">
                <a:avLst/>
              </a:prstGeom>
              <a:no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7</a:t>
                </a:r>
                <a:endParaRPr kumimoji="1" lang="en-US" altLang="zh-CN" sz="2400" b="1">
                  <a:solidFill>
                    <a:srgbClr val="FF3300"/>
                  </a:solidFill>
                  <a:latin typeface="Times New Roman" panose="02020603050405020304" pitchFamily="18" charset="0"/>
                </a:endParaRPr>
              </a:p>
            </p:txBody>
          </p:sp>
          <p:sp>
            <p:nvSpPr>
              <p:cNvPr id="77888" name="Rectangle 89"/>
              <p:cNvSpPr>
                <a:spLocks noChangeArrowheads="1"/>
              </p:cNvSpPr>
              <p:nvPr/>
            </p:nvSpPr>
            <p:spPr bwMode="auto">
              <a:xfrm>
                <a:off x="2520" y="2600"/>
                <a:ext cx="424" cy="287"/>
              </a:xfrm>
              <a:prstGeom prst="rect">
                <a:avLst/>
              </a:prstGeom>
              <a:solidFill>
                <a:schemeClr val="bg1"/>
              </a:solidFill>
              <a:ln w="9525">
                <a:solidFill>
                  <a:schemeClr val="bg1"/>
                </a:solidFill>
                <a:miter lim="800000"/>
              </a:ln>
            </p:spPr>
            <p:txBody>
              <a:bodyPr anchor="ctr"/>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77889" name="Rectangle 90"/>
              <p:cNvSpPr>
                <a:spLocks noChangeArrowheads="1"/>
              </p:cNvSpPr>
              <p:nvPr/>
            </p:nvSpPr>
            <p:spPr bwMode="auto">
              <a:xfrm>
                <a:off x="2112" y="2600"/>
                <a:ext cx="408"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90" name="Rectangle 91"/>
              <p:cNvSpPr>
                <a:spLocks noChangeArrowheads="1"/>
              </p:cNvSpPr>
              <p:nvPr/>
            </p:nvSpPr>
            <p:spPr bwMode="auto">
              <a:xfrm>
                <a:off x="1680" y="2600"/>
                <a:ext cx="432" cy="287"/>
              </a:xfrm>
              <a:prstGeom prst="rect">
                <a:avLst/>
              </a:prstGeom>
              <a:solidFill>
                <a:schemeClr val="bg1"/>
              </a:solidFill>
              <a:ln w="9525">
                <a:solidFill>
                  <a:schemeClr val="bg1"/>
                </a:solid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891" name="Rectangle 92"/>
              <p:cNvSpPr>
                <a:spLocks noChangeArrowheads="1"/>
              </p:cNvSpPr>
              <p:nvPr/>
            </p:nvSpPr>
            <p:spPr bwMode="auto">
              <a:xfrm>
                <a:off x="1272" y="2600"/>
                <a:ext cx="408"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892" name="Rectangle 93"/>
              <p:cNvSpPr>
                <a:spLocks noChangeArrowheads="1"/>
              </p:cNvSpPr>
              <p:nvPr/>
            </p:nvSpPr>
            <p:spPr bwMode="auto">
              <a:xfrm>
                <a:off x="744" y="2600"/>
                <a:ext cx="528" cy="287"/>
              </a:xfrm>
              <a:prstGeom prst="rect">
                <a:avLst/>
              </a:prstGeom>
              <a:solidFill>
                <a:schemeClr val="bg1"/>
              </a:solid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77893" name="Rectangle 94"/>
              <p:cNvSpPr>
                <a:spLocks noChangeArrowheads="1"/>
              </p:cNvSpPr>
              <p:nvPr/>
            </p:nvSpPr>
            <p:spPr bwMode="auto">
              <a:xfrm>
                <a:off x="200" y="2600"/>
                <a:ext cx="544"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sp>
            <p:nvSpPr>
              <p:cNvPr id="77894" name="Rectangle 95"/>
              <p:cNvSpPr>
                <a:spLocks noChangeArrowheads="1"/>
              </p:cNvSpPr>
              <p:nvPr/>
            </p:nvSpPr>
            <p:spPr bwMode="auto">
              <a:xfrm>
                <a:off x="2520" y="3804"/>
                <a:ext cx="424" cy="31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95" name="Rectangle 96"/>
              <p:cNvSpPr>
                <a:spLocks noChangeArrowheads="1"/>
              </p:cNvSpPr>
              <p:nvPr/>
            </p:nvSpPr>
            <p:spPr bwMode="auto">
              <a:xfrm>
                <a:off x="2112" y="3804"/>
                <a:ext cx="408" cy="31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96" name="Rectangle 97"/>
              <p:cNvSpPr>
                <a:spLocks noChangeArrowheads="1"/>
              </p:cNvSpPr>
              <p:nvPr/>
            </p:nvSpPr>
            <p:spPr bwMode="auto">
              <a:xfrm>
                <a:off x="1680" y="3804"/>
                <a:ext cx="432" cy="31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97" name="Rectangle 98"/>
              <p:cNvSpPr>
                <a:spLocks noChangeArrowheads="1"/>
              </p:cNvSpPr>
              <p:nvPr/>
            </p:nvSpPr>
            <p:spPr bwMode="auto">
              <a:xfrm>
                <a:off x="1272" y="3804"/>
                <a:ext cx="408" cy="31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98" name="Rectangle 99"/>
              <p:cNvSpPr>
                <a:spLocks noChangeArrowheads="1"/>
              </p:cNvSpPr>
              <p:nvPr/>
            </p:nvSpPr>
            <p:spPr bwMode="auto">
              <a:xfrm>
                <a:off x="744" y="3804"/>
                <a:ext cx="528" cy="318"/>
              </a:xfrm>
              <a:prstGeom prst="rect">
                <a:avLst/>
              </a:prstGeom>
              <a:no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899" name="Rectangle 100"/>
              <p:cNvSpPr>
                <a:spLocks noChangeArrowheads="1"/>
              </p:cNvSpPr>
              <p:nvPr/>
            </p:nvSpPr>
            <p:spPr bwMode="auto">
              <a:xfrm>
                <a:off x="200" y="3804"/>
                <a:ext cx="544" cy="318"/>
              </a:xfrm>
              <a:prstGeom prst="rect">
                <a:avLst/>
              </a:prstGeom>
              <a:no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8</a:t>
                </a:r>
                <a:endParaRPr kumimoji="1" lang="en-US" altLang="zh-CN" sz="2400" b="1">
                  <a:solidFill>
                    <a:srgbClr val="FF3300"/>
                  </a:solidFill>
                  <a:latin typeface="Times New Roman" panose="02020603050405020304" pitchFamily="18" charset="0"/>
                </a:endParaRPr>
              </a:p>
            </p:txBody>
          </p:sp>
          <p:sp>
            <p:nvSpPr>
              <p:cNvPr id="77900" name="Rectangle 101"/>
              <p:cNvSpPr>
                <a:spLocks noChangeArrowheads="1"/>
              </p:cNvSpPr>
              <p:nvPr/>
            </p:nvSpPr>
            <p:spPr bwMode="auto">
              <a:xfrm>
                <a:off x="2520" y="2304"/>
                <a:ext cx="424" cy="296"/>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01" name="Rectangle 102"/>
              <p:cNvSpPr>
                <a:spLocks noChangeArrowheads="1"/>
              </p:cNvSpPr>
              <p:nvPr/>
            </p:nvSpPr>
            <p:spPr bwMode="auto">
              <a:xfrm>
                <a:off x="2112" y="2304"/>
                <a:ext cx="408" cy="296"/>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02" name="Rectangle 103"/>
              <p:cNvSpPr>
                <a:spLocks noChangeArrowheads="1"/>
              </p:cNvSpPr>
              <p:nvPr/>
            </p:nvSpPr>
            <p:spPr bwMode="auto">
              <a:xfrm>
                <a:off x="1680" y="2304"/>
                <a:ext cx="432" cy="296"/>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03" name="Rectangle 104"/>
              <p:cNvSpPr>
                <a:spLocks noChangeArrowheads="1"/>
              </p:cNvSpPr>
              <p:nvPr/>
            </p:nvSpPr>
            <p:spPr bwMode="auto">
              <a:xfrm>
                <a:off x="1272" y="2304"/>
                <a:ext cx="408" cy="296"/>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04" name="Rectangle 105"/>
              <p:cNvSpPr>
                <a:spLocks noChangeArrowheads="1"/>
              </p:cNvSpPr>
              <p:nvPr/>
            </p:nvSpPr>
            <p:spPr bwMode="auto">
              <a:xfrm>
                <a:off x="744" y="2304"/>
                <a:ext cx="528" cy="296"/>
              </a:xfrm>
              <a:prstGeom prst="rect">
                <a:avLst/>
              </a:prstGeom>
              <a:solidFill>
                <a:schemeClr val="bg1"/>
              </a:solid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77905" name="Rectangle 106"/>
              <p:cNvSpPr>
                <a:spLocks noChangeArrowheads="1"/>
              </p:cNvSpPr>
              <p:nvPr/>
            </p:nvSpPr>
            <p:spPr bwMode="auto">
              <a:xfrm>
                <a:off x="200" y="2304"/>
                <a:ext cx="544" cy="296"/>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sp>
            <p:nvSpPr>
              <p:cNvPr id="77906" name="Rectangle 107"/>
              <p:cNvSpPr>
                <a:spLocks noChangeArrowheads="1"/>
              </p:cNvSpPr>
              <p:nvPr/>
            </p:nvSpPr>
            <p:spPr bwMode="auto">
              <a:xfrm>
                <a:off x="2520" y="2006"/>
                <a:ext cx="424" cy="298"/>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07" name="Rectangle 108"/>
              <p:cNvSpPr>
                <a:spLocks noChangeArrowheads="1"/>
              </p:cNvSpPr>
              <p:nvPr/>
            </p:nvSpPr>
            <p:spPr bwMode="auto">
              <a:xfrm>
                <a:off x="2112" y="2006"/>
                <a:ext cx="408" cy="298"/>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08" name="Rectangle 109"/>
              <p:cNvSpPr>
                <a:spLocks noChangeArrowheads="1"/>
              </p:cNvSpPr>
              <p:nvPr/>
            </p:nvSpPr>
            <p:spPr bwMode="auto">
              <a:xfrm>
                <a:off x="1680" y="2006"/>
                <a:ext cx="432" cy="298"/>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09" name="Rectangle 110"/>
              <p:cNvSpPr>
                <a:spLocks noChangeArrowheads="1"/>
              </p:cNvSpPr>
              <p:nvPr/>
            </p:nvSpPr>
            <p:spPr bwMode="auto">
              <a:xfrm>
                <a:off x="1272" y="2006"/>
                <a:ext cx="408" cy="298"/>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10" name="Rectangle 111"/>
              <p:cNvSpPr>
                <a:spLocks noChangeArrowheads="1"/>
              </p:cNvSpPr>
              <p:nvPr/>
            </p:nvSpPr>
            <p:spPr bwMode="auto">
              <a:xfrm>
                <a:off x="744" y="2006"/>
                <a:ext cx="528" cy="298"/>
              </a:xfrm>
              <a:prstGeom prst="rect">
                <a:avLst/>
              </a:prstGeom>
              <a:solidFill>
                <a:schemeClr val="bg1"/>
              </a:solid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77911" name="Rectangle 112"/>
              <p:cNvSpPr>
                <a:spLocks noChangeArrowheads="1"/>
              </p:cNvSpPr>
              <p:nvPr/>
            </p:nvSpPr>
            <p:spPr bwMode="auto">
              <a:xfrm>
                <a:off x="200" y="2006"/>
                <a:ext cx="544" cy="298"/>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sp>
            <p:nvSpPr>
              <p:cNvPr id="77912" name="Rectangle 113"/>
              <p:cNvSpPr>
                <a:spLocks noChangeArrowheads="1"/>
              </p:cNvSpPr>
              <p:nvPr/>
            </p:nvSpPr>
            <p:spPr bwMode="auto">
              <a:xfrm>
                <a:off x="2520" y="1719"/>
                <a:ext cx="424"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13" name="Rectangle 114"/>
              <p:cNvSpPr>
                <a:spLocks noChangeArrowheads="1"/>
              </p:cNvSpPr>
              <p:nvPr/>
            </p:nvSpPr>
            <p:spPr bwMode="auto">
              <a:xfrm>
                <a:off x="2112" y="1719"/>
                <a:ext cx="408"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14" name="Rectangle 115"/>
              <p:cNvSpPr>
                <a:spLocks noChangeArrowheads="1"/>
              </p:cNvSpPr>
              <p:nvPr/>
            </p:nvSpPr>
            <p:spPr bwMode="auto">
              <a:xfrm>
                <a:off x="1680" y="1719"/>
                <a:ext cx="432"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15" name="Rectangle 116"/>
              <p:cNvSpPr>
                <a:spLocks noChangeArrowheads="1"/>
              </p:cNvSpPr>
              <p:nvPr/>
            </p:nvSpPr>
            <p:spPr bwMode="auto">
              <a:xfrm>
                <a:off x="1272" y="1719"/>
                <a:ext cx="408"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16" name="Rectangle 117"/>
              <p:cNvSpPr>
                <a:spLocks noChangeArrowheads="1"/>
              </p:cNvSpPr>
              <p:nvPr/>
            </p:nvSpPr>
            <p:spPr bwMode="auto">
              <a:xfrm>
                <a:off x="744" y="1719"/>
                <a:ext cx="528" cy="287"/>
              </a:xfrm>
              <a:prstGeom prst="rect">
                <a:avLst/>
              </a:prstGeom>
              <a:solidFill>
                <a:schemeClr val="bg1"/>
              </a:solidFill>
              <a:ln w="9525">
                <a:noFill/>
                <a:miter lim="800000"/>
              </a:ln>
            </p:spPr>
            <p:txBody>
              <a:bodyPr anchor="ctr"/>
              <a:lstStyle/>
              <a:p>
                <a:pPr algn="ct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77917" name="Rectangle 118"/>
              <p:cNvSpPr>
                <a:spLocks noChangeArrowheads="1"/>
              </p:cNvSpPr>
              <p:nvPr/>
            </p:nvSpPr>
            <p:spPr bwMode="auto">
              <a:xfrm>
                <a:off x="200" y="1719"/>
                <a:ext cx="544"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77918" name="Rectangle 119"/>
              <p:cNvSpPr>
                <a:spLocks noChangeArrowheads="1"/>
              </p:cNvSpPr>
              <p:nvPr/>
            </p:nvSpPr>
            <p:spPr bwMode="auto">
              <a:xfrm>
                <a:off x="2520" y="1432"/>
                <a:ext cx="424"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19" name="Rectangle 120"/>
              <p:cNvSpPr>
                <a:spLocks noChangeArrowheads="1"/>
              </p:cNvSpPr>
              <p:nvPr/>
            </p:nvSpPr>
            <p:spPr bwMode="auto">
              <a:xfrm>
                <a:off x="2112" y="1432"/>
                <a:ext cx="408"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20" name="Rectangle 121"/>
              <p:cNvSpPr>
                <a:spLocks noChangeArrowheads="1"/>
              </p:cNvSpPr>
              <p:nvPr/>
            </p:nvSpPr>
            <p:spPr bwMode="auto">
              <a:xfrm>
                <a:off x="1680" y="1432"/>
                <a:ext cx="432"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21" name="Rectangle 122"/>
              <p:cNvSpPr>
                <a:spLocks noChangeArrowheads="1"/>
              </p:cNvSpPr>
              <p:nvPr/>
            </p:nvSpPr>
            <p:spPr bwMode="auto">
              <a:xfrm>
                <a:off x="1272" y="1432"/>
                <a:ext cx="408"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22" name="Rectangle 123"/>
              <p:cNvSpPr>
                <a:spLocks noChangeArrowheads="1"/>
              </p:cNvSpPr>
              <p:nvPr/>
            </p:nvSpPr>
            <p:spPr bwMode="auto">
              <a:xfrm>
                <a:off x="744" y="1432"/>
                <a:ext cx="528" cy="287"/>
              </a:xfrm>
              <a:prstGeom prst="rect">
                <a:avLst/>
              </a:prstGeom>
              <a:solidFill>
                <a:schemeClr val="bg1"/>
              </a:solidFill>
              <a:ln w="9525">
                <a:noFill/>
                <a:miter lim="800000"/>
              </a:ln>
            </p:spPr>
            <p:txBody>
              <a:bodyPr anchor="ctr"/>
              <a:lstStyle/>
              <a:p>
                <a:pPr algn="ctr"/>
                <a:endParaRPr kumimoji="1" lang="zh-CN" altLang="zh-CN" sz="2400" b="1">
                  <a:latin typeface="Times New Roman" panose="02020603050405020304" pitchFamily="18" charset="0"/>
                </a:endParaRPr>
              </a:p>
            </p:txBody>
          </p:sp>
          <p:sp>
            <p:nvSpPr>
              <p:cNvPr id="77923" name="Rectangle 124"/>
              <p:cNvSpPr>
                <a:spLocks noChangeArrowheads="1"/>
              </p:cNvSpPr>
              <p:nvPr/>
            </p:nvSpPr>
            <p:spPr bwMode="auto">
              <a:xfrm>
                <a:off x="200" y="1432"/>
                <a:ext cx="544" cy="287"/>
              </a:xfrm>
              <a:prstGeom prst="rect">
                <a:avLst/>
              </a:prstGeom>
              <a:solidFill>
                <a:schemeClr val="bg1"/>
              </a:solidFill>
              <a:ln w="9525">
                <a:noFill/>
                <a:miter lim="800000"/>
              </a:ln>
            </p:spPr>
            <p:txBody>
              <a:bodyPr anchor="ctr"/>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77924" name="Rectangle 125"/>
              <p:cNvSpPr>
                <a:spLocks noChangeArrowheads="1"/>
              </p:cNvSpPr>
              <p:nvPr/>
            </p:nvSpPr>
            <p:spPr bwMode="auto">
              <a:xfrm>
                <a:off x="2520" y="1143"/>
                <a:ext cx="424" cy="289"/>
              </a:xfrm>
              <a:prstGeom prst="rect">
                <a:avLst/>
              </a:prstGeom>
              <a:solidFill>
                <a:schemeClr val="bg1"/>
              </a:solid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77925" name="Rectangle 126"/>
              <p:cNvSpPr>
                <a:spLocks noChangeArrowheads="1"/>
              </p:cNvSpPr>
              <p:nvPr/>
            </p:nvSpPr>
            <p:spPr bwMode="auto">
              <a:xfrm>
                <a:off x="2112" y="1143"/>
                <a:ext cx="408" cy="289"/>
              </a:xfrm>
              <a:prstGeom prst="rect">
                <a:avLst/>
              </a:prstGeom>
              <a:solidFill>
                <a:schemeClr val="bg1"/>
              </a:solid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77926" name="Rectangle 127"/>
              <p:cNvSpPr>
                <a:spLocks noChangeArrowheads="1"/>
              </p:cNvSpPr>
              <p:nvPr/>
            </p:nvSpPr>
            <p:spPr bwMode="auto">
              <a:xfrm>
                <a:off x="1680" y="1143"/>
                <a:ext cx="432" cy="289"/>
              </a:xfrm>
              <a:prstGeom prst="rect">
                <a:avLst/>
              </a:prstGeom>
              <a:solidFill>
                <a:schemeClr val="bg1"/>
              </a:solid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77927" name="Rectangle 128"/>
              <p:cNvSpPr>
                <a:spLocks noChangeArrowheads="1"/>
              </p:cNvSpPr>
              <p:nvPr/>
            </p:nvSpPr>
            <p:spPr bwMode="auto">
              <a:xfrm>
                <a:off x="1272" y="1143"/>
                <a:ext cx="408" cy="289"/>
              </a:xfrm>
              <a:prstGeom prst="rect">
                <a:avLst/>
              </a:prstGeom>
              <a:solidFill>
                <a:schemeClr val="bg1"/>
              </a:solidFill>
              <a:ln w="9525">
                <a:noFill/>
                <a:miter lim="800000"/>
              </a:ln>
            </p:spPr>
            <p:txBody>
              <a:bodyPr anchor="ctr"/>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77928" name="Rectangle 129"/>
              <p:cNvSpPr>
                <a:spLocks noChangeArrowheads="1"/>
              </p:cNvSpPr>
              <p:nvPr/>
            </p:nvSpPr>
            <p:spPr bwMode="auto">
              <a:xfrm>
                <a:off x="1272" y="856"/>
                <a:ext cx="1672" cy="287"/>
              </a:xfrm>
              <a:prstGeom prst="rect">
                <a:avLst/>
              </a:prstGeom>
              <a:solidFill>
                <a:schemeClr val="bg1"/>
              </a:solidFill>
              <a:ln w="9525">
                <a:noFill/>
                <a:miter lim="800000"/>
              </a:ln>
            </p:spPr>
            <p:txBody>
              <a:bodyPr anchor="ctr"/>
              <a:lstStyle/>
              <a:p>
                <a:pPr algn="ctr"/>
                <a:r>
                  <a:rPr kumimoji="1" lang="zh-CN" altLang="en-US" sz="2400" b="1">
                    <a:latin typeface="Times New Roman" panose="02020603050405020304" pitchFamily="18" charset="0"/>
                  </a:rPr>
                  <a:t>移位寄存器中的数</a:t>
                </a:r>
                <a:endParaRPr kumimoji="1" lang="zh-CN" altLang="en-US" sz="2400" b="1">
                  <a:latin typeface="Times New Roman" panose="02020603050405020304" pitchFamily="18" charset="0"/>
                </a:endParaRPr>
              </a:p>
            </p:txBody>
          </p:sp>
          <p:sp>
            <p:nvSpPr>
              <p:cNvPr id="77929" name="Rectangle 130"/>
              <p:cNvSpPr>
                <a:spLocks noChangeArrowheads="1"/>
              </p:cNvSpPr>
              <p:nvPr/>
            </p:nvSpPr>
            <p:spPr bwMode="auto">
              <a:xfrm>
                <a:off x="744" y="856"/>
                <a:ext cx="528" cy="576"/>
              </a:xfrm>
              <a:prstGeom prst="rect">
                <a:avLst/>
              </a:prstGeom>
              <a:solidFill>
                <a:schemeClr val="bg1"/>
              </a:solidFill>
              <a:ln w="9525">
                <a:noFill/>
                <a:miter lim="800000"/>
              </a:ln>
            </p:spPr>
            <p:txBody>
              <a:bodyPr anchor="ctr"/>
              <a:lstStyle/>
              <a:p>
                <a:pPr algn="ctr"/>
                <a:r>
                  <a:rPr kumimoji="1" lang="zh-CN" altLang="en-US" sz="2400" b="1">
                    <a:latin typeface="Times New Roman" panose="02020603050405020304" pitchFamily="18" charset="0"/>
                  </a:rPr>
                  <a:t>输入数据</a:t>
                </a:r>
                <a:endParaRPr kumimoji="1" lang="zh-CN" altLang="en-US" sz="2400" b="1">
                  <a:latin typeface="Times New Roman" panose="02020603050405020304" pitchFamily="18" charset="0"/>
                </a:endParaRPr>
              </a:p>
            </p:txBody>
          </p:sp>
          <p:sp>
            <p:nvSpPr>
              <p:cNvPr id="77930" name="Rectangle 131"/>
              <p:cNvSpPr>
                <a:spLocks noChangeArrowheads="1"/>
              </p:cNvSpPr>
              <p:nvPr/>
            </p:nvSpPr>
            <p:spPr bwMode="auto">
              <a:xfrm>
                <a:off x="200" y="856"/>
                <a:ext cx="544" cy="576"/>
              </a:xfrm>
              <a:prstGeom prst="rect">
                <a:avLst/>
              </a:prstGeom>
              <a:solidFill>
                <a:schemeClr val="bg1"/>
              </a:solidFill>
              <a:ln w="9525">
                <a:noFill/>
                <a:miter lim="800000"/>
              </a:ln>
            </p:spPr>
            <p:txBody>
              <a:bodyPr anchor="ctr"/>
              <a:lstStyle/>
              <a:p>
                <a:pPr algn="ctr"/>
                <a:r>
                  <a:rPr kumimoji="1" lang="zh-CN" altLang="en-US" sz="2400" b="1">
                    <a:latin typeface="Times New Roman" panose="02020603050405020304" pitchFamily="18" charset="0"/>
                  </a:rPr>
                  <a:t>移位脉冲</a:t>
                </a:r>
                <a:endParaRPr kumimoji="1" lang="zh-CN" altLang="en-US" sz="2400" b="1">
                  <a:latin typeface="Times New Roman" panose="02020603050405020304" pitchFamily="18" charset="0"/>
                </a:endParaRPr>
              </a:p>
            </p:txBody>
          </p:sp>
          <p:sp>
            <p:nvSpPr>
              <p:cNvPr id="77931" name="Line 132"/>
              <p:cNvSpPr>
                <a:spLocks noChangeShapeType="1"/>
              </p:cNvSpPr>
              <p:nvPr/>
            </p:nvSpPr>
            <p:spPr bwMode="auto">
              <a:xfrm>
                <a:off x="200" y="1432"/>
                <a:ext cx="2744" cy="0"/>
              </a:xfrm>
              <a:prstGeom prst="line">
                <a:avLst/>
              </a:prstGeom>
              <a:noFill/>
              <a:ln w="12700">
                <a:solidFill>
                  <a:schemeClr val="tx1"/>
                </a:solidFill>
                <a:round/>
              </a:ln>
            </p:spPr>
            <p:txBody>
              <a:bodyPr/>
              <a:lstStyle/>
              <a:p>
                <a:endParaRPr lang="zh-CN" altLang="en-US"/>
              </a:p>
            </p:txBody>
          </p:sp>
          <p:sp>
            <p:nvSpPr>
              <p:cNvPr id="77932" name="Line 133"/>
              <p:cNvSpPr>
                <a:spLocks noChangeShapeType="1"/>
              </p:cNvSpPr>
              <p:nvPr/>
            </p:nvSpPr>
            <p:spPr bwMode="auto">
              <a:xfrm>
                <a:off x="744" y="856"/>
                <a:ext cx="0" cy="3266"/>
              </a:xfrm>
              <a:prstGeom prst="line">
                <a:avLst/>
              </a:prstGeom>
              <a:noFill/>
              <a:ln w="12700">
                <a:solidFill>
                  <a:schemeClr val="tx1"/>
                </a:solidFill>
                <a:round/>
              </a:ln>
            </p:spPr>
            <p:txBody>
              <a:bodyPr/>
              <a:lstStyle/>
              <a:p>
                <a:endParaRPr lang="zh-CN" altLang="en-US"/>
              </a:p>
            </p:txBody>
          </p:sp>
          <p:sp>
            <p:nvSpPr>
              <p:cNvPr id="77933" name="Line 134"/>
              <p:cNvSpPr>
                <a:spLocks noChangeShapeType="1"/>
              </p:cNvSpPr>
              <p:nvPr/>
            </p:nvSpPr>
            <p:spPr bwMode="auto">
              <a:xfrm>
                <a:off x="1272" y="856"/>
                <a:ext cx="0" cy="3266"/>
              </a:xfrm>
              <a:prstGeom prst="line">
                <a:avLst/>
              </a:prstGeom>
              <a:noFill/>
              <a:ln w="12700">
                <a:solidFill>
                  <a:schemeClr val="tx1"/>
                </a:solidFill>
                <a:round/>
              </a:ln>
            </p:spPr>
            <p:txBody>
              <a:bodyPr/>
              <a:lstStyle/>
              <a:p>
                <a:endParaRPr lang="zh-CN" altLang="en-US"/>
              </a:p>
            </p:txBody>
          </p:sp>
          <p:sp>
            <p:nvSpPr>
              <p:cNvPr id="77934" name="Line 135"/>
              <p:cNvSpPr>
                <a:spLocks noChangeShapeType="1"/>
              </p:cNvSpPr>
              <p:nvPr/>
            </p:nvSpPr>
            <p:spPr bwMode="auto">
              <a:xfrm>
                <a:off x="1272" y="1143"/>
                <a:ext cx="1672" cy="0"/>
              </a:xfrm>
              <a:prstGeom prst="line">
                <a:avLst/>
              </a:prstGeom>
              <a:noFill/>
              <a:ln w="12700">
                <a:solidFill>
                  <a:schemeClr val="tx1"/>
                </a:solidFill>
                <a:round/>
              </a:ln>
            </p:spPr>
            <p:txBody>
              <a:bodyPr/>
              <a:lstStyle/>
              <a:p>
                <a:endParaRPr lang="zh-CN" altLang="en-US"/>
              </a:p>
            </p:txBody>
          </p:sp>
          <p:sp>
            <p:nvSpPr>
              <p:cNvPr id="77935" name="Line 136"/>
              <p:cNvSpPr>
                <a:spLocks noChangeShapeType="1"/>
              </p:cNvSpPr>
              <p:nvPr/>
            </p:nvSpPr>
            <p:spPr bwMode="auto">
              <a:xfrm>
                <a:off x="200" y="856"/>
                <a:ext cx="2744" cy="0"/>
              </a:xfrm>
              <a:prstGeom prst="line">
                <a:avLst/>
              </a:prstGeom>
              <a:noFill/>
              <a:ln w="28575" cap="sq">
                <a:solidFill>
                  <a:schemeClr val="tx1"/>
                </a:solidFill>
                <a:round/>
              </a:ln>
            </p:spPr>
            <p:txBody>
              <a:bodyPr/>
              <a:lstStyle/>
              <a:p>
                <a:endParaRPr lang="zh-CN" altLang="en-US"/>
              </a:p>
            </p:txBody>
          </p:sp>
          <p:sp>
            <p:nvSpPr>
              <p:cNvPr id="77936" name="Line 137"/>
              <p:cNvSpPr>
                <a:spLocks noChangeShapeType="1"/>
              </p:cNvSpPr>
              <p:nvPr/>
            </p:nvSpPr>
            <p:spPr bwMode="auto">
              <a:xfrm>
                <a:off x="200" y="856"/>
                <a:ext cx="0" cy="3266"/>
              </a:xfrm>
              <a:prstGeom prst="line">
                <a:avLst/>
              </a:prstGeom>
              <a:noFill/>
              <a:ln w="28575" cap="sq">
                <a:solidFill>
                  <a:schemeClr val="tx1"/>
                </a:solidFill>
                <a:round/>
              </a:ln>
            </p:spPr>
            <p:txBody>
              <a:bodyPr/>
              <a:lstStyle/>
              <a:p>
                <a:endParaRPr lang="zh-CN" altLang="en-US"/>
              </a:p>
            </p:txBody>
          </p:sp>
          <p:sp>
            <p:nvSpPr>
              <p:cNvPr id="77937" name="Line 138"/>
              <p:cNvSpPr>
                <a:spLocks noChangeShapeType="1"/>
              </p:cNvSpPr>
              <p:nvPr/>
            </p:nvSpPr>
            <p:spPr bwMode="auto">
              <a:xfrm>
                <a:off x="2950" y="856"/>
                <a:ext cx="0" cy="3266"/>
              </a:xfrm>
              <a:prstGeom prst="line">
                <a:avLst/>
              </a:prstGeom>
              <a:noFill/>
              <a:ln w="28575" cap="sq">
                <a:solidFill>
                  <a:schemeClr val="tx1"/>
                </a:solidFill>
                <a:round/>
              </a:ln>
            </p:spPr>
            <p:txBody>
              <a:bodyPr/>
              <a:lstStyle/>
              <a:p>
                <a:endParaRPr lang="zh-CN" altLang="en-US"/>
              </a:p>
            </p:txBody>
          </p:sp>
          <p:sp>
            <p:nvSpPr>
              <p:cNvPr id="77938" name="Line 139"/>
              <p:cNvSpPr>
                <a:spLocks noChangeShapeType="1"/>
              </p:cNvSpPr>
              <p:nvPr/>
            </p:nvSpPr>
            <p:spPr bwMode="auto">
              <a:xfrm>
                <a:off x="200" y="4122"/>
                <a:ext cx="2744" cy="0"/>
              </a:xfrm>
              <a:prstGeom prst="line">
                <a:avLst/>
              </a:prstGeom>
              <a:noFill/>
              <a:ln w="28575" cap="sq">
                <a:solidFill>
                  <a:schemeClr val="tx1"/>
                </a:solidFill>
                <a:round/>
              </a:ln>
            </p:spPr>
            <p:txBody>
              <a:bodyPr/>
              <a:lstStyle/>
              <a:p>
                <a:endParaRPr lang="zh-CN" altLang="en-US"/>
              </a:p>
            </p:txBody>
          </p:sp>
        </p:grpSp>
        <p:sp>
          <p:nvSpPr>
            <p:cNvPr id="77830" name="Text Box 140"/>
            <p:cNvSpPr txBox="1">
              <a:spLocks noChangeArrowheads="1"/>
            </p:cNvSpPr>
            <p:nvPr/>
          </p:nvSpPr>
          <p:spPr bwMode="auto">
            <a:xfrm>
              <a:off x="3168" y="2888"/>
              <a:ext cx="1283"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FF3300"/>
                  </a:solidFill>
                  <a:latin typeface="Times New Roman" panose="02020603050405020304" pitchFamily="18" charset="0"/>
                </a:rPr>
                <a:t>1 </a:t>
              </a:r>
              <a:r>
                <a:rPr kumimoji="1" lang="zh-CN" altLang="en-US" sz="2400" b="1">
                  <a:solidFill>
                    <a:schemeClr val="accent1"/>
                  </a:solidFill>
                  <a:latin typeface="Times New Roman" panose="02020603050405020304" pitchFamily="18" charset="0"/>
                </a:rPr>
                <a:t>从</a:t>
              </a:r>
              <a:r>
                <a:rPr kumimoji="1" lang="zh-CN" altLang="en-US" sz="2400" b="1" baseline="-25000">
                  <a:solidFill>
                    <a:schemeClr val="accent1"/>
                  </a:solidFill>
                  <a:latin typeface="Times New Roman" panose="02020603050405020304" pitchFamily="18" charset="0"/>
                </a:rPr>
                <a:t> </a:t>
              </a:r>
              <a:r>
                <a:rPr kumimoji="1" lang="en-US" altLang="zh-CN" sz="2400" b="1" i="1">
                  <a:solidFill>
                    <a:schemeClr val="accent1"/>
                  </a:solidFill>
                  <a:latin typeface="Times New Roman" panose="02020603050405020304" pitchFamily="18" charset="0"/>
                </a:rPr>
                <a:t>Q</a:t>
              </a:r>
              <a:r>
                <a:rPr kumimoji="1" lang="en-US" altLang="zh-CN" sz="2400" b="1" baseline="-25000">
                  <a:solidFill>
                    <a:schemeClr val="accent1"/>
                  </a:solidFill>
                  <a:latin typeface="Times New Roman" panose="02020603050405020304" pitchFamily="18" charset="0"/>
                </a:rPr>
                <a:t>3 </a:t>
              </a:r>
              <a:r>
                <a:rPr kumimoji="1" lang="zh-CN" altLang="en-US" sz="2400" b="1">
                  <a:solidFill>
                    <a:schemeClr val="accent1"/>
                  </a:solidFill>
                  <a:latin typeface="Times New Roman" panose="02020603050405020304" pitchFamily="18" charset="0"/>
                </a:rPr>
                <a:t>端取出</a:t>
              </a:r>
              <a:endParaRPr kumimoji="1" lang="zh-CN" altLang="en-US" sz="2400" b="1">
                <a:solidFill>
                  <a:schemeClr val="accent1"/>
                </a:solidFill>
                <a:latin typeface="Times New Roman" panose="02020603050405020304" pitchFamily="18" charset="0"/>
              </a:endParaRPr>
            </a:p>
          </p:txBody>
        </p:sp>
        <p:sp>
          <p:nvSpPr>
            <p:cNvPr id="77831" name="Text Box 141"/>
            <p:cNvSpPr txBox="1">
              <a:spLocks noChangeArrowheads="1"/>
            </p:cNvSpPr>
            <p:nvPr/>
          </p:nvSpPr>
          <p:spPr bwMode="auto">
            <a:xfrm>
              <a:off x="3164" y="3194"/>
              <a:ext cx="1283"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00CC00"/>
                  </a:solidFill>
                  <a:latin typeface="Times New Roman" panose="02020603050405020304" pitchFamily="18" charset="0"/>
                </a:rPr>
                <a:t>0 </a:t>
              </a:r>
              <a:r>
                <a:rPr kumimoji="1" lang="zh-CN" altLang="en-US" sz="2400" b="1">
                  <a:solidFill>
                    <a:schemeClr val="accent1"/>
                  </a:solidFill>
                  <a:latin typeface="Times New Roman" panose="02020603050405020304" pitchFamily="18" charset="0"/>
                </a:rPr>
                <a:t>从</a:t>
              </a:r>
              <a:r>
                <a:rPr kumimoji="1" lang="zh-CN" altLang="en-US" sz="2400" b="1" baseline="-25000">
                  <a:solidFill>
                    <a:schemeClr val="accent1"/>
                  </a:solidFill>
                  <a:latin typeface="Times New Roman" panose="02020603050405020304" pitchFamily="18" charset="0"/>
                </a:rPr>
                <a:t> </a:t>
              </a:r>
              <a:r>
                <a:rPr kumimoji="1" lang="en-US" altLang="zh-CN" sz="2400" b="1" i="1">
                  <a:solidFill>
                    <a:schemeClr val="accent1"/>
                  </a:solidFill>
                  <a:latin typeface="Times New Roman" panose="02020603050405020304" pitchFamily="18" charset="0"/>
                </a:rPr>
                <a:t>Q</a:t>
              </a:r>
              <a:r>
                <a:rPr kumimoji="1" lang="en-US" altLang="zh-CN" sz="2400" b="1" baseline="-25000">
                  <a:solidFill>
                    <a:schemeClr val="accent1"/>
                  </a:solidFill>
                  <a:latin typeface="Times New Roman" panose="02020603050405020304" pitchFamily="18" charset="0"/>
                </a:rPr>
                <a:t>3 </a:t>
              </a:r>
              <a:r>
                <a:rPr kumimoji="1" lang="zh-CN" altLang="en-US" sz="2400" b="1">
                  <a:solidFill>
                    <a:schemeClr val="accent1"/>
                  </a:solidFill>
                  <a:latin typeface="Times New Roman" panose="02020603050405020304" pitchFamily="18" charset="0"/>
                </a:rPr>
                <a:t>端取出</a:t>
              </a:r>
              <a:endParaRPr kumimoji="1" lang="zh-CN" altLang="en-US" sz="2400" b="1">
                <a:solidFill>
                  <a:schemeClr val="accent1"/>
                </a:solidFill>
                <a:latin typeface="Times New Roman" panose="02020603050405020304" pitchFamily="18" charset="0"/>
              </a:endParaRPr>
            </a:p>
          </p:txBody>
        </p:sp>
        <p:sp>
          <p:nvSpPr>
            <p:cNvPr id="77832" name="Text Box 142"/>
            <p:cNvSpPr txBox="1">
              <a:spLocks noChangeArrowheads="1"/>
            </p:cNvSpPr>
            <p:nvPr/>
          </p:nvSpPr>
          <p:spPr bwMode="auto">
            <a:xfrm>
              <a:off x="3166" y="3506"/>
              <a:ext cx="1283"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0033CC"/>
                  </a:solidFill>
                  <a:latin typeface="Times New Roman" panose="02020603050405020304" pitchFamily="18" charset="0"/>
                </a:rPr>
                <a:t>1 </a:t>
              </a:r>
              <a:r>
                <a:rPr kumimoji="1" lang="zh-CN" altLang="en-US" sz="2400" b="1">
                  <a:solidFill>
                    <a:schemeClr val="accent1"/>
                  </a:solidFill>
                  <a:latin typeface="Times New Roman" panose="02020603050405020304" pitchFamily="18" charset="0"/>
                </a:rPr>
                <a:t>从</a:t>
              </a:r>
              <a:r>
                <a:rPr kumimoji="1" lang="zh-CN" altLang="en-US" sz="2400" b="1" baseline="-25000">
                  <a:solidFill>
                    <a:schemeClr val="accent1"/>
                  </a:solidFill>
                  <a:latin typeface="Times New Roman" panose="02020603050405020304" pitchFamily="18" charset="0"/>
                </a:rPr>
                <a:t> </a:t>
              </a:r>
              <a:r>
                <a:rPr kumimoji="1" lang="en-US" altLang="zh-CN" sz="2400" b="1" i="1">
                  <a:solidFill>
                    <a:schemeClr val="accent1"/>
                  </a:solidFill>
                  <a:latin typeface="Times New Roman" panose="02020603050405020304" pitchFamily="18" charset="0"/>
                </a:rPr>
                <a:t>Q</a:t>
              </a:r>
              <a:r>
                <a:rPr kumimoji="1" lang="en-US" altLang="zh-CN" sz="2400" b="1" baseline="-25000">
                  <a:solidFill>
                    <a:schemeClr val="accent1"/>
                  </a:solidFill>
                  <a:latin typeface="Times New Roman" panose="02020603050405020304" pitchFamily="18" charset="0"/>
                </a:rPr>
                <a:t>3 </a:t>
              </a:r>
              <a:r>
                <a:rPr kumimoji="1" lang="zh-CN" altLang="en-US" sz="2400" b="1">
                  <a:solidFill>
                    <a:schemeClr val="accent1"/>
                  </a:solidFill>
                  <a:latin typeface="Times New Roman" panose="02020603050405020304" pitchFamily="18" charset="0"/>
                </a:rPr>
                <a:t>端取出</a:t>
              </a:r>
              <a:endParaRPr kumimoji="1" lang="zh-CN" altLang="en-US" sz="2400" b="1">
                <a:solidFill>
                  <a:schemeClr val="accent1"/>
                </a:solidFill>
                <a:latin typeface="Times New Roman" panose="02020603050405020304" pitchFamily="18" charset="0"/>
              </a:endParaRPr>
            </a:p>
          </p:txBody>
        </p:sp>
        <p:sp>
          <p:nvSpPr>
            <p:cNvPr id="77833" name="Text Box 143"/>
            <p:cNvSpPr txBox="1">
              <a:spLocks noChangeArrowheads="1"/>
            </p:cNvSpPr>
            <p:nvPr/>
          </p:nvSpPr>
          <p:spPr bwMode="auto">
            <a:xfrm>
              <a:off x="3166" y="3816"/>
              <a:ext cx="1283"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9900FF"/>
                  </a:solidFill>
                  <a:latin typeface="Times New Roman" panose="02020603050405020304" pitchFamily="18" charset="0"/>
                </a:rPr>
                <a:t>1 </a:t>
              </a:r>
              <a:r>
                <a:rPr kumimoji="1" lang="zh-CN" altLang="en-US" sz="2400" b="1">
                  <a:solidFill>
                    <a:schemeClr val="accent1"/>
                  </a:solidFill>
                  <a:latin typeface="Times New Roman" panose="02020603050405020304" pitchFamily="18" charset="0"/>
                </a:rPr>
                <a:t>从</a:t>
              </a:r>
              <a:r>
                <a:rPr kumimoji="1" lang="zh-CN" altLang="en-US" sz="2400" b="1" baseline="-25000">
                  <a:solidFill>
                    <a:schemeClr val="accent1"/>
                  </a:solidFill>
                  <a:latin typeface="Times New Roman" panose="02020603050405020304" pitchFamily="18" charset="0"/>
                </a:rPr>
                <a:t> </a:t>
              </a:r>
              <a:r>
                <a:rPr kumimoji="1" lang="en-US" altLang="zh-CN" sz="2400" b="1" i="1">
                  <a:solidFill>
                    <a:schemeClr val="accent1"/>
                  </a:solidFill>
                  <a:latin typeface="Times New Roman" panose="02020603050405020304" pitchFamily="18" charset="0"/>
                </a:rPr>
                <a:t>Q</a:t>
              </a:r>
              <a:r>
                <a:rPr kumimoji="1" lang="en-US" altLang="zh-CN" sz="2400" b="1" baseline="-25000">
                  <a:solidFill>
                    <a:schemeClr val="accent1"/>
                  </a:solidFill>
                  <a:latin typeface="Times New Roman" panose="02020603050405020304" pitchFamily="18" charset="0"/>
                </a:rPr>
                <a:t>3 </a:t>
              </a:r>
              <a:r>
                <a:rPr kumimoji="1" lang="zh-CN" altLang="en-US" sz="2400" b="1">
                  <a:solidFill>
                    <a:schemeClr val="accent1"/>
                  </a:solidFill>
                  <a:latin typeface="Times New Roman" panose="02020603050405020304" pitchFamily="18" charset="0"/>
                </a:rPr>
                <a:t>端取出</a:t>
              </a:r>
              <a:endParaRPr kumimoji="1" lang="zh-CN" altLang="en-US" sz="2400" b="1">
                <a:solidFill>
                  <a:schemeClr val="accent1"/>
                </a:solidFill>
                <a:latin typeface="Times New Roman" panose="02020603050405020304" pitchFamily="18" charset="0"/>
              </a:endParaRPr>
            </a:p>
          </p:txBody>
        </p:sp>
        <p:grpSp>
          <p:nvGrpSpPr>
            <p:cNvPr id="77834" name="Group 144"/>
            <p:cNvGrpSpPr/>
            <p:nvPr/>
          </p:nvGrpSpPr>
          <p:grpSpPr bwMode="auto">
            <a:xfrm>
              <a:off x="1554" y="1572"/>
              <a:ext cx="1116" cy="234"/>
              <a:chOff x="1554" y="1572"/>
              <a:chExt cx="1116" cy="234"/>
            </a:xfrm>
          </p:grpSpPr>
          <p:sp>
            <p:nvSpPr>
              <p:cNvPr id="77867" name="Line 145"/>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68" name="Line 146"/>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69" name="Line 147"/>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835" name="Group 148"/>
            <p:cNvGrpSpPr/>
            <p:nvPr/>
          </p:nvGrpSpPr>
          <p:grpSpPr bwMode="auto">
            <a:xfrm>
              <a:off x="1554" y="1884"/>
              <a:ext cx="1116" cy="234"/>
              <a:chOff x="1554" y="1572"/>
              <a:chExt cx="1116" cy="234"/>
            </a:xfrm>
          </p:grpSpPr>
          <p:sp>
            <p:nvSpPr>
              <p:cNvPr id="77864" name="Line 149"/>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65" name="Line 150"/>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66" name="Line 151"/>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836" name="Group 152"/>
            <p:cNvGrpSpPr/>
            <p:nvPr/>
          </p:nvGrpSpPr>
          <p:grpSpPr bwMode="auto">
            <a:xfrm>
              <a:off x="1560" y="2178"/>
              <a:ext cx="1116" cy="234"/>
              <a:chOff x="1554" y="1572"/>
              <a:chExt cx="1116" cy="234"/>
            </a:xfrm>
          </p:grpSpPr>
          <p:sp>
            <p:nvSpPr>
              <p:cNvPr id="77861" name="Line 153"/>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62" name="Line 154"/>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63" name="Line 155"/>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837" name="Group 156"/>
            <p:cNvGrpSpPr/>
            <p:nvPr/>
          </p:nvGrpSpPr>
          <p:grpSpPr bwMode="auto">
            <a:xfrm>
              <a:off x="1560" y="2490"/>
              <a:ext cx="1116" cy="234"/>
              <a:chOff x="1554" y="1572"/>
              <a:chExt cx="1116" cy="234"/>
            </a:xfrm>
          </p:grpSpPr>
          <p:sp>
            <p:nvSpPr>
              <p:cNvPr id="77858" name="Line 157"/>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59" name="Line 158"/>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60" name="Line 159"/>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838" name="Group 160"/>
            <p:cNvGrpSpPr/>
            <p:nvPr/>
          </p:nvGrpSpPr>
          <p:grpSpPr bwMode="auto">
            <a:xfrm>
              <a:off x="1560" y="2790"/>
              <a:ext cx="1116" cy="234"/>
              <a:chOff x="1554" y="1572"/>
              <a:chExt cx="1116" cy="234"/>
            </a:xfrm>
          </p:grpSpPr>
          <p:sp>
            <p:nvSpPr>
              <p:cNvPr id="77855" name="Line 161"/>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56" name="Line 162"/>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57" name="Line 163"/>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839" name="Group 164"/>
            <p:cNvGrpSpPr/>
            <p:nvPr/>
          </p:nvGrpSpPr>
          <p:grpSpPr bwMode="auto">
            <a:xfrm>
              <a:off x="1554" y="3072"/>
              <a:ext cx="1116" cy="234"/>
              <a:chOff x="1554" y="1572"/>
              <a:chExt cx="1116" cy="234"/>
            </a:xfrm>
          </p:grpSpPr>
          <p:sp>
            <p:nvSpPr>
              <p:cNvPr id="77852" name="Line 165"/>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53" name="Line 166"/>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54" name="Line 167"/>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840" name="Group 168"/>
            <p:cNvGrpSpPr/>
            <p:nvPr/>
          </p:nvGrpSpPr>
          <p:grpSpPr bwMode="auto">
            <a:xfrm>
              <a:off x="1560" y="3372"/>
              <a:ext cx="1116" cy="234"/>
              <a:chOff x="1554" y="1572"/>
              <a:chExt cx="1116" cy="234"/>
            </a:xfrm>
          </p:grpSpPr>
          <p:sp>
            <p:nvSpPr>
              <p:cNvPr id="77849" name="Line 169"/>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50" name="Line 170"/>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51" name="Line 171"/>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grpSp>
          <p:nvGrpSpPr>
            <p:cNvPr id="77841" name="Group 172"/>
            <p:cNvGrpSpPr/>
            <p:nvPr/>
          </p:nvGrpSpPr>
          <p:grpSpPr bwMode="auto">
            <a:xfrm>
              <a:off x="1572" y="3666"/>
              <a:ext cx="1116" cy="234"/>
              <a:chOff x="1554" y="1572"/>
              <a:chExt cx="1116" cy="234"/>
            </a:xfrm>
          </p:grpSpPr>
          <p:sp>
            <p:nvSpPr>
              <p:cNvPr id="77846" name="Line 173"/>
              <p:cNvSpPr>
                <a:spLocks noChangeShapeType="1"/>
              </p:cNvSpPr>
              <p:nvPr/>
            </p:nvSpPr>
            <p:spPr bwMode="auto">
              <a:xfrm>
                <a:off x="1554" y="1572"/>
                <a:ext cx="300" cy="228"/>
              </a:xfrm>
              <a:prstGeom prst="line">
                <a:avLst/>
              </a:prstGeom>
              <a:noFill/>
              <a:ln w="28575">
                <a:solidFill>
                  <a:srgbClr val="FF3300"/>
                </a:solidFill>
                <a:round/>
                <a:tailEnd type="triangle" w="sm" len="lg"/>
              </a:ln>
            </p:spPr>
            <p:txBody>
              <a:bodyPr/>
              <a:lstStyle/>
              <a:p>
                <a:endParaRPr lang="zh-CN" altLang="en-US"/>
              </a:p>
            </p:txBody>
          </p:sp>
          <p:sp>
            <p:nvSpPr>
              <p:cNvPr id="77847" name="Line 174"/>
              <p:cNvSpPr>
                <a:spLocks noChangeShapeType="1"/>
              </p:cNvSpPr>
              <p:nvPr/>
            </p:nvSpPr>
            <p:spPr bwMode="auto">
              <a:xfrm>
                <a:off x="1950" y="1572"/>
                <a:ext cx="300" cy="228"/>
              </a:xfrm>
              <a:prstGeom prst="line">
                <a:avLst/>
              </a:prstGeom>
              <a:noFill/>
              <a:ln w="28575">
                <a:solidFill>
                  <a:srgbClr val="FF3300"/>
                </a:solidFill>
                <a:round/>
                <a:tailEnd type="triangle" w="sm" len="lg"/>
              </a:ln>
            </p:spPr>
            <p:txBody>
              <a:bodyPr/>
              <a:lstStyle/>
              <a:p>
                <a:endParaRPr lang="zh-CN" altLang="en-US"/>
              </a:p>
            </p:txBody>
          </p:sp>
          <p:sp>
            <p:nvSpPr>
              <p:cNvPr id="77848" name="Line 175"/>
              <p:cNvSpPr>
                <a:spLocks noChangeShapeType="1"/>
              </p:cNvSpPr>
              <p:nvPr/>
            </p:nvSpPr>
            <p:spPr bwMode="auto">
              <a:xfrm>
                <a:off x="2370" y="1578"/>
                <a:ext cx="300" cy="228"/>
              </a:xfrm>
              <a:prstGeom prst="line">
                <a:avLst/>
              </a:prstGeom>
              <a:noFill/>
              <a:ln w="28575">
                <a:solidFill>
                  <a:srgbClr val="FF3300"/>
                </a:solidFill>
                <a:round/>
                <a:tailEnd type="triangle" w="sm" len="lg"/>
              </a:ln>
            </p:spPr>
            <p:txBody>
              <a:bodyPr/>
              <a:lstStyle/>
              <a:p>
                <a:endParaRPr lang="zh-CN" altLang="en-US"/>
              </a:p>
            </p:txBody>
          </p:sp>
        </p:grpSp>
        <p:sp>
          <p:nvSpPr>
            <p:cNvPr id="77842" name="Line 176"/>
            <p:cNvSpPr>
              <a:spLocks noChangeShapeType="1"/>
            </p:cNvSpPr>
            <p:nvPr/>
          </p:nvSpPr>
          <p:spPr bwMode="auto">
            <a:xfrm>
              <a:off x="2862" y="2796"/>
              <a:ext cx="300" cy="228"/>
            </a:xfrm>
            <a:prstGeom prst="line">
              <a:avLst/>
            </a:prstGeom>
            <a:noFill/>
            <a:ln w="28575">
              <a:solidFill>
                <a:srgbClr val="FF3300"/>
              </a:solidFill>
              <a:round/>
              <a:tailEnd type="triangle" w="sm" len="lg"/>
            </a:ln>
          </p:spPr>
          <p:txBody>
            <a:bodyPr/>
            <a:lstStyle/>
            <a:p>
              <a:endParaRPr lang="zh-CN" altLang="en-US"/>
            </a:p>
          </p:txBody>
        </p:sp>
        <p:sp>
          <p:nvSpPr>
            <p:cNvPr id="77843" name="Line 177"/>
            <p:cNvSpPr>
              <a:spLocks noChangeShapeType="1"/>
            </p:cNvSpPr>
            <p:nvPr/>
          </p:nvSpPr>
          <p:spPr bwMode="auto">
            <a:xfrm>
              <a:off x="2862" y="3102"/>
              <a:ext cx="300" cy="228"/>
            </a:xfrm>
            <a:prstGeom prst="line">
              <a:avLst/>
            </a:prstGeom>
            <a:noFill/>
            <a:ln w="28575">
              <a:solidFill>
                <a:srgbClr val="FF3300"/>
              </a:solidFill>
              <a:round/>
              <a:tailEnd type="triangle" w="sm" len="lg"/>
            </a:ln>
          </p:spPr>
          <p:txBody>
            <a:bodyPr/>
            <a:lstStyle/>
            <a:p>
              <a:endParaRPr lang="zh-CN" altLang="en-US"/>
            </a:p>
          </p:txBody>
        </p:sp>
        <p:sp>
          <p:nvSpPr>
            <p:cNvPr id="77844" name="Line 178"/>
            <p:cNvSpPr>
              <a:spLocks noChangeShapeType="1"/>
            </p:cNvSpPr>
            <p:nvPr/>
          </p:nvSpPr>
          <p:spPr bwMode="auto">
            <a:xfrm>
              <a:off x="2856" y="3408"/>
              <a:ext cx="300" cy="228"/>
            </a:xfrm>
            <a:prstGeom prst="line">
              <a:avLst/>
            </a:prstGeom>
            <a:noFill/>
            <a:ln w="28575">
              <a:solidFill>
                <a:srgbClr val="FF3300"/>
              </a:solidFill>
              <a:round/>
              <a:tailEnd type="triangle" w="sm" len="lg"/>
            </a:ln>
          </p:spPr>
          <p:txBody>
            <a:bodyPr/>
            <a:lstStyle/>
            <a:p>
              <a:endParaRPr lang="zh-CN" altLang="en-US"/>
            </a:p>
          </p:txBody>
        </p:sp>
        <p:sp>
          <p:nvSpPr>
            <p:cNvPr id="77845" name="Line 179"/>
            <p:cNvSpPr>
              <a:spLocks noChangeShapeType="1"/>
            </p:cNvSpPr>
            <p:nvPr/>
          </p:nvSpPr>
          <p:spPr bwMode="auto">
            <a:xfrm>
              <a:off x="2856" y="3684"/>
              <a:ext cx="300" cy="228"/>
            </a:xfrm>
            <a:prstGeom prst="line">
              <a:avLst/>
            </a:prstGeom>
            <a:noFill/>
            <a:ln w="28575">
              <a:solidFill>
                <a:srgbClr val="FF3300"/>
              </a:solidFill>
              <a:round/>
              <a:tailEnd type="triangle"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8660"/>
                                        </p:tgtEl>
                                        <p:attrNameLst>
                                          <p:attrName>style.visibility</p:attrName>
                                        </p:attrNameLst>
                                      </p:cBhvr>
                                      <p:to>
                                        <p:strVal val="visible"/>
                                      </p:to>
                                    </p:set>
                                    <p:animEffect transition="in" filter="wipe(left)">
                                      <p:cBhvr>
                                        <p:cTn id="7" dur="500"/>
                                        <p:tgtEl>
                                          <p:spTgt spid="2386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60"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AutoShape 2" descr="大纸屑"/>
          <p:cNvSpPr>
            <a:spLocks noChangeArrowheads="1"/>
          </p:cNvSpPr>
          <p:nvPr/>
        </p:nvSpPr>
        <p:spPr bwMode="auto">
          <a:xfrm>
            <a:off x="1139825" y="1893888"/>
            <a:ext cx="7356475" cy="1101725"/>
          </a:xfrm>
          <a:prstGeom prst="wedgeEllipseCallout">
            <a:avLst>
              <a:gd name="adj1" fmla="val -33278"/>
              <a:gd name="adj2" fmla="val 105477"/>
            </a:avLst>
          </a:prstGeom>
          <a:pattFill prst="lgConfetti">
            <a:fgClr>
              <a:srgbClr val="99CCFF"/>
            </a:fgClr>
            <a:bgClr>
              <a:srgbClr val="FFFFFF"/>
            </a:bgClr>
          </a:pattFill>
          <a:ln w="9525">
            <a:solidFill>
              <a:schemeClr val="tx1"/>
            </a:solidFill>
            <a:miter lim="800000"/>
          </a:ln>
        </p:spPr>
        <p:txBody>
          <a:bodyPr lIns="108000" tIns="288000" rIns="108000" bIns="288000" anchor="ctr">
            <a:spAutoFit/>
          </a:bodyPr>
          <a:lstStyle/>
          <a:p>
            <a:pPr algn="ctr">
              <a:spcBef>
                <a:spcPct val="50000"/>
              </a:spcBef>
            </a:pPr>
            <a:r>
              <a:rPr kumimoji="1" lang="zh-CN" altLang="en-US" sz="2400" b="1">
                <a:latin typeface="宋体" panose="02010600030101010101" pitchFamily="2" charset="-122"/>
              </a:rPr>
              <a:t>那么，</a:t>
            </a:r>
            <a:r>
              <a:rPr kumimoji="1" lang="zh-CN" altLang="en-US" sz="2400" b="1">
                <a:latin typeface="Times New Roman" panose="02020603050405020304" pitchFamily="18" charset="0"/>
              </a:rPr>
              <a:t>左移位寄存器又是怎样的呢？</a:t>
            </a:r>
            <a:endParaRPr kumimoji="1" lang="zh-CN" altLang="en-US" sz="2400" b="1">
              <a:latin typeface="Times New Roman" panose="02020603050405020304" pitchFamily="18" charset="0"/>
            </a:endParaRPr>
          </a:p>
        </p:txBody>
      </p:sp>
      <p:sp>
        <p:nvSpPr>
          <p:cNvPr id="239619" name="Text Box 3"/>
          <p:cNvSpPr txBox="1">
            <a:spLocks noChangeArrowheads="1"/>
          </p:cNvSpPr>
          <p:nvPr/>
        </p:nvSpPr>
        <p:spPr bwMode="auto">
          <a:xfrm>
            <a:off x="312738" y="1327150"/>
            <a:ext cx="8453437" cy="2647950"/>
          </a:xfrm>
          <a:prstGeom prst="rect">
            <a:avLst/>
          </a:prstGeom>
          <a:solidFill>
            <a:schemeClr val="bg1"/>
          </a:solidFill>
          <a:ln w="9525">
            <a:noFill/>
            <a:miter lim="800000"/>
          </a:ln>
        </p:spPr>
        <p:txBody>
          <a:bodyPr>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grpSp>
        <p:nvGrpSpPr>
          <p:cNvPr id="2" name="Group 4"/>
          <p:cNvGrpSpPr/>
          <p:nvPr/>
        </p:nvGrpSpPr>
        <p:grpSpPr bwMode="auto">
          <a:xfrm>
            <a:off x="257175" y="798513"/>
            <a:ext cx="8432800" cy="4119562"/>
            <a:chOff x="162" y="791"/>
            <a:chExt cx="5312" cy="2595"/>
          </a:xfrm>
        </p:grpSpPr>
        <p:sp>
          <p:nvSpPr>
            <p:cNvPr id="28720" name="AutoShape 5"/>
            <p:cNvSpPr>
              <a:spLocks noChangeArrowheads="1"/>
            </p:cNvSpPr>
            <p:nvPr/>
          </p:nvSpPr>
          <p:spPr bwMode="auto">
            <a:xfrm>
              <a:off x="189" y="791"/>
              <a:ext cx="5236" cy="2595"/>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28674" name="Object 6"/>
            <p:cNvGraphicFramePr>
              <a:graphicFrameLocks noChangeAspect="1"/>
            </p:cNvGraphicFramePr>
            <p:nvPr/>
          </p:nvGraphicFramePr>
          <p:xfrm>
            <a:off x="752" y="1317"/>
            <a:ext cx="4113" cy="1702"/>
          </p:xfrm>
          <a:graphic>
            <a:graphicData uri="http://schemas.openxmlformats.org/presentationml/2006/ole">
              <mc:AlternateContent xmlns:mc="http://schemas.openxmlformats.org/markup-compatibility/2006">
                <mc:Choice xmlns:v="urn:schemas-microsoft-com:vml" Requires="v">
                  <p:oleObj spid="_x0000_s28692" name="BMP 图象" r:id="rId1" imgW="8763000" imgH="3629025" progId="Paint.Picture">
                    <p:embed/>
                  </p:oleObj>
                </mc:Choice>
                <mc:Fallback>
                  <p:oleObj name="BMP 图象" r:id="rId1" imgW="8763000" imgH="3629025"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1317"/>
                          <a:ext cx="4113" cy="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21" name="Rectangle 7" descr="窄竖线"/>
            <p:cNvSpPr>
              <a:spLocks noChangeArrowheads="1"/>
            </p:cNvSpPr>
            <p:nvPr/>
          </p:nvSpPr>
          <p:spPr bwMode="auto">
            <a:xfrm>
              <a:off x="2090" y="813"/>
              <a:ext cx="1514" cy="288"/>
            </a:xfrm>
            <a:prstGeom prst="rect">
              <a:avLst/>
            </a:prstGeom>
            <a:pattFill prst="narVert">
              <a:fgClr>
                <a:srgbClr val="00CC00"/>
              </a:fgClr>
              <a:bgClr>
                <a:srgbClr val="FFFFFF"/>
              </a:bgClr>
            </a:pattFill>
            <a:ln w="9525">
              <a:noFill/>
              <a:miter lim="800000"/>
            </a:ln>
          </p:spPr>
          <p:txBody>
            <a:bodyPr wrap="none">
              <a:spAutoFit/>
            </a:bodyPr>
            <a:lstStyle/>
            <a:p>
              <a:pPr algn="just">
                <a:spcBef>
                  <a:spcPct val="30000"/>
                </a:spcBef>
              </a:pPr>
              <a:r>
                <a:rPr kumimoji="1" lang="zh-CN" altLang="en-US" sz="2400" b="1">
                  <a:latin typeface="Times New Roman" panose="02020603050405020304" pitchFamily="18" charset="0"/>
                </a:rPr>
                <a:t>左 移 位 寄 存 器</a:t>
              </a:r>
              <a:endParaRPr kumimoji="1" lang="zh-CN" altLang="en-US" sz="2400" b="1">
                <a:latin typeface="Times New Roman" panose="02020603050405020304" pitchFamily="18" charset="0"/>
              </a:endParaRPr>
            </a:p>
          </p:txBody>
        </p:sp>
        <p:sp>
          <p:nvSpPr>
            <p:cNvPr id="28722" name="Text Box 8"/>
            <p:cNvSpPr txBox="1">
              <a:spLocks noChangeArrowheads="1"/>
            </p:cNvSpPr>
            <p:nvPr/>
          </p:nvSpPr>
          <p:spPr bwMode="auto">
            <a:xfrm>
              <a:off x="224" y="1464"/>
              <a:ext cx="840" cy="230"/>
            </a:xfrm>
            <a:prstGeom prst="rect">
              <a:avLst/>
            </a:prstGeom>
            <a:noFill/>
            <a:ln w="9525">
              <a:noFill/>
              <a:miter lim="800000"/>
            </a:ln>
          </p:spPr>
          <p:txBody>
            <a:bodyPr lIns="0" tIns="0" rIns="0" bIns="0">
              <a:spAutoFit/>
            </a:bodyPr>
            <a:lstStyle/>
            <a:p>
              <a:pPr algn="just">
                <a:spcBef>
                  <a:spcPct val="50000"/>
                </a:spcBef>
              </a:pPr>
              <a:r>
                <a:rPr kumimoji="1" lang="zh-CN" altLang="en-US" sz="2400" b="1">
                  <a:latin typeface="Times New Roman" panose="02020603050405020304" pitchFamily="18" charset="0"/>
                </a:rPr>
                <a:t>左移输出</a:t>
              </a:r>
              <a:endParaRPr kumimoji="1" lang="zh-CN" altLang="en-US" sz="2400" b="1">
                <a:latin typeface="Times New Roman" panose="02020603050405020304" pitchFamily="18" charset="0"/>
              </a:endParaRPr>
            </a:p>
          </p:txBody>
        </p:sp>
        <p:sp>
          <p:nvSpPr>
            <p:cNvPr id="28723" name="Text Box 9"/>
            <p:cNvSpPr txBox="1">
              <a:spLocks noChangeArrowheads="1"/>
            </p:cNvSpPr>
            <p:nvPr/>
          </p:nvSpPr>
          <p:spPr bwMode="auto">
            <a:xfrm>
              <a:off x="904" y="2000"/>
              <a:ext cx="208" cy="230"/>
            </a:xfrm>
            <a:prstGeom prst="rect">
              <a:avLst/>
            </a:prstGeom>
            <a:noFill/>
            <a:ln w="9525">
              <a:noFill/>
              <a:miter lim="800000"/>
            </a:ln>
          </p:spPr>
          <p:txBody>
            <a:bodyPr lIns="0" tIns="0" rIns="0" bIns="0">
              <a:spAutoFit/>
            </a:bodyPr>
            <a:lstStyle/>
            <a:p>
              <a:pPr algn="just">
                <a:spcBef>
                  <a:spcPct val="5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28724" name="Rectangle 10"/>
            <p:cNvSpPr>
              <a:spLocks noChangeArrowheads="1"/>
            </p:cNvSpPr>
            <p:nvPr/>
          </p:nvSpPr>
          <p:spPr bwMode="auto">
            <a:xfrm>
              <a:off x="1777" y="1976"/>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8725" name="Rectangle 11"/>
            <p:cNvSpPr>
              <a:spLocks noChangeArrowheads="1"/>
            </p:cNvSpPr>
            <p:nvPr/>
          </p:nvSpPr>
          <p:spPr bwMode="auto">
            <a:xfrm>
              <a:off x="3625" y="1984"/>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28726" name="Rectangle 12"/>
            <p:cNvSpPr>
              <a:spLocks noChangeArrowheads="1"/>
            </p:cNvSpPr>
            <p:nvPr/>
          </p:nvSpPr>
          <p:spPr bwMode="auto">
            <a:xfrm>
              <a:off x="4721" y="1220"/>
              <a:ext cx="305"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I</a:t>
              </a:r>
              <a:endParaRPr kumimoji="1" lang="en-US" altLang="zh-CN" sz="2400" b="1" baseline="-25000">
                <a:latin typeface="Times New Roman" panose="02020603050405020304" pitchFamily="18" charset="0"/>
              </a:endParaRPr>
            </a:p>
          </p:txBody>
        </p:sp>
        <p:sp>
          <p:nvSpPr>
            <p:cNvPr id="28727" name="Rectangle 13"/>
            <p:cNvSpPr>
              <a:spLocks noChangeArrowheads="1"/>
            </p:cNvSpPr>
            <p:nvPr/>
          </p:nvSpPr>
          <p:spPr bwMode="auto">
            <a:xfrm>
              <a:off x="2705" y="1976"/>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D</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8728" name="Rectangle 14"/>
            <p:cNvSpPr>
              <a:spLocks noChangeArrowheads="1"/>
            </p:cNvSpPr>
            <p:nvPr/>
          </p:nvSpPr>
          <p:spPr bwMode="auto">
            <a:xfrm>
              <a:off x="4586" y="1440"/>
              <a:ext cx="888" cy="288"/>
            </a:xfrm>
            <a:prstGeom prst="rect">
              <a:avLst/>
            </a:prstGeom>
            <a:noFill/>
            <a:ln w="9525">
              <a:noFill/>
              <a:miter lim="800000"/>
            </a:ln>
          </p:spPr>
          <p:txBody>
            <a:bodyPr wrap="none">
              <a:spAutoFit/>
            </a:bodyPr>
            <a:lstStyle/>
            <a:p>
              <a:pPr algn="just">
                <a:spcBef>
                  <a:spcPct val="30000"/>
                </a:spcBef>
              </a:pPr>
              <a:r>
                <a:rPr kumimoji="1" lang="zh-CN" altLang="en-US" sz="2400" b="1">
                  <a:latin typeface="Times New Roman" panose="02020603050405020304" pitchFamily="18" charset="0"/>
                </a:rPr>
                <a:t>左移输入</a:t>
              </a:r>
              <a:endParaRPr kumimoji="1" lang="zh-CN" altLang="en-US" sz="2400" b="1">
                <a:latin typeface="Times New Roman" panose="02020603050405020304" pitchFamily="18" charset="0"/>
              </a:endParaRPr>
            </a:p>
          </p:txBody>
        </p:sp>
        <p:sp>
          <p:nvSpPr>
            <p:cNvPr id="28729" name="Rectangle 15"/>
            <p:cNvSpPr>
              <a:spLocks noChangeArrowheads="1"/>
            </p:cNvSpPr>
            <p:nvPr/>
          </p:nvSpPr>
          <p:spPr bwMode="auto">
            <a:xfrm>
              <a:off x="2593" y="1048"/>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8730" name="Rectangle 16"/>
            <p:cNvSpPr>
              <a:spLocks noChangeArrowheads="1"/>
            </p:cNvSpPr>
            <p:nvPr/>
          </p:nvSpPr>
          <p:spPr bwMode="auto">
            <a:xfrm>
              <a:off x="2937" y="1904"/>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baseline="-25000">
                <a:latin typeface="Times New Roman" panose="02020603050405020304" pitchFamily="18" charset="0"/>
              </a:endParaRPr>
            </a:p>
          </p:txBody>
        </p:sp>
        <p:sp>
          <p:nvSpPr>
            <p:cNvPr id="28731" name="Rectangle 17"/>
            <p:cNvSpPr>
              <a:spLocks noChangeArrowheads="1"/>
            </p:cNvSpPr>
            <p:nvPr/>
          </p:nvSpPr>
          <p:spPr bwMode="auto">
            <a:xfrm>
              <a:off x="2017" y="1888"/>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a:latin typeface="Times New Roman" panose="02020603050405020304" pitchFamily="18" charset="0"/>
              </a:endParaRPr>
            </a:p>
          </p:txBody>
        </p:sp>
        <p:sp>
          <p:nvSpPr>
            <p:cNvPr id="28732" name="Rectangle 18"/>
            <p:cNvSpPr>
              <a:spLocks noChangeArrowheads="1"/>
            </p:cNvSpPr>
            <p:nvPr/>
          </p:nvSpPr>
          <p:spPr bwMode="auto">
            <a:xfrm>
              <a:off x="3849" y="1888"/>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a:latin typeface="Times New Roman" panose="02020603050405020304" pitchFamily="18" charset="0"/>
              </a:endParaRPr>
            </a:p>
          </p:txBody>
        </p:sp>
        <p:sp>
          <p:nvSpPr>
            <p:cNvPr id="28733" name="Rectangle 19"/>
            <p:cNvSpPr>
              <a:spLocks noChangeArrowheads="1"/>
            </p:cNvSpPr>
            <p:nvPr/>
          </p:nvSpPr>
          <p:spPr bwMode="auto">
            <a:xfrm>
              <a:off x="1097" y="1888"/>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1D</a:t>
              </a:r>
              <a:endParaRPr kumimoji="1" lang="en-US" altLang="zh-CN" sz="2400" b="1">
                <a:latin typeface="Times New Roman" panose="02020603050405020304" pitchFamily="18" charset="0"/>
              </a:endParaRPr>
            </a:p>
          </p:txBody>
        </p:sp>
        <p:sp>
          <p:nvSpPr>
            <p:cNvPr id="28734" name="Rectangle 20"/>
            <p:cNvSpPr>
              <a:spLocks noChangeArrowheads="1"/>
            </p:cNvSpPr>
            <p:nvPr/>
          </p:nvSpPr>
          <p:spPr bwMode="auto">
            <a:xfrm>
              <a:off x="4465" y="1040"/>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28735" name="Rectangle 21"/>
            <p:cNvSpPr>
              <a:spLocks noChangeArrowheads="1"/>
            </p:cNvSpPr>
            <p:nvPr/>
          </p:nvSpPr>
          <p:spPr bwMode="auto">
            <a:xfrm>
              <a:off x="1665" y="1048"/>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28736" name="Rectangle 22"/>
            <p:cNvSpPr>
              <a:spLocks noChangeArrowheads="1"/>
            </p:cNvSpPr>
            <p:nvPr/>
          </p:nvSpPr>
          <p:spPr bwMode="auto">
            <a:xfrm>
              <a:off x="3513" y="1040"/>
              <a:ext cx="319"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8737" name="Rectangle 23"/>
            <p:cNvSpPr>
              <a:spLocks noChangeArrowheads="1"/>
            </p:cNvSpPr>
            <p:nvPr/>
          </p:nvSpPr>
          <p:spPr bwMode="auto">
            <a:xfrm>
              <a:off x="3937" y="2160"/>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8738" name="Rectangle 24"/>
            <p:cNvSpPr>
              <a:spLocks noChangeArrowheads="1"/>
            </p:cNvSpPr>
            <p:nvPr/>
          </p:nvSpPr>
          <p:spPr bwMode="auto">
            <a:xfrm>
              <a:off x="3017" y="2160"/>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8739" name="Rectangle 25"/>
            <p:cNvSpPr>
              <a:spLocks noChangeArrowheads="1"/>
            </p:cNvSpPr>
            <p:nvPr/>
          </p:nvSpPr>
          <p:spPr bwMode="auto">
            <a:xfrm>
              <a:off x="2097" y="2160"/>
              <a:ext cx="351"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8740" name="Rectangle 26"/>
            <p:cNvSpPr>
              <a:spLocks noChangeArrowheads="1"/>
            </p:cNvSpPr>
            <p:nvPr/>
          </p:nvSpPr>
          <p:spPr bwMode="auto">
            <a:xfrm>
              <a:off x="1177" y="2160"/>
              <a:ext cx="351" cy="288"/>
            </a:xfrm>
            <a:prstGeom prst="rect">
              <a:avLst/>
            </a:prstGeom>
            <a:noFill/>
            <a:ln w="9525">
              <a:noFill/>
              <a:miter lim="800000"/>
            </a:ln>
          </p:spPr>
          <p:txBody>
            <a:bodyPr>
              <a:spAutoFit/>
            </a:bodyPr>
            <a:lstStyle/>
            <a:p>
              <a:pPr algn="just">
                <a:spcBef>
                  <a:spcPct val="3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28741" name="Rectangle 27"/>
            <p:cNvSpPr>
              <a:spLocks noChangeArrowheads="1"/>
            </p:cNvSpPr>
            <p:nvPr/>
          </p:nvSpPr>
          <p:spPr bwMode="auto">
            <a:xfrm>
              <a:off x="2137" y="1608"/>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8742" name="Rectangle 28"/>
            <p:cNvSpPr>
              <a:spLocks noChangeArrowheads="1"/>
            </p:cNvSpPr>
            <p:nvPr/>
          </p:nvSpPr>
          <p:spPr bwMode="auto">
            <a:xfrm>
              <a:off x="1209" y="1608"/>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28743" name="Rectangle 29"/>
            <p:cNvSpPr>
              <a:spLocks noChangeArrowheads="1"/>
            </p:cNvSpPr>
            <p:nvPr/>
          </p:nvSpPr>
          <p:spPr bwMode="auto">
            <a:xfrm>
              <a:off x="3049" y="1608"/>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8744" name="Rectangle 30"/>
            <p:cNvSpPr>
              <a:spLocks noChangeArrowheads="1"/>
            </p:cNvSpPr>
            <p:nvPr/>
          </p:nvSpPr>
          <p:spPr bwMode="auto">
            <a:xfrm>
              <a:off x="3985" y="1608"/>
              <a:ext cx="414" cy="288"/>
            </a:xfrm>
            <a:prstGeom prst="rect">
              <a:avLst/>
            </a:prstGeom>
            <a:noFill/>
            <a:ln w="9525">
              <a:noFill/>
              <a:miter lim="800000"/>
            </a:ln>
          </p:spPr>
          <p:txBody>
            <a:bodyPr wrap="none">
              <a:spAutoFit/>
            </a:bodyPr>
            <a:lstStyle/>
            <a:p>
              <a:pPr algn="just">
                <a:spcBef>
                  <a:spcPct val="3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28745" name="Rectangle 31"/>
            <p:cNvSpPr>
              <a:spLocks noChangeArrowheads="1"/>
            </p:cNvSpPr>
            <p:nvPr/>
          </p:nvSpPr>
          <p:spPr bwMode="auto">
            <a:xfrm>
              <a:off x="487" y="2768"/>
              <a:ext cx="361" cy="288"/>
            </a:xfrm>
            <a:prstGeom prst="rect">
              <a:avLst/>
            </a:prstGeom>
            <a:noFill/>
            <a:ln w="9525">
              <a:noFill/>
              <a:miter lim="800000"/>
            </a:ln>
          </p:spPr>
          <p:txBody>
            <a:bodyPr wrap="none">
              <a:spAutoFit/>
            </a:bodyPr>
            <a:lstStyle/>
            <a:p>
              <a:pPr algn="just">
                <a:spcBef>
                  <a:spcPct val="3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28746" name="Rectangle 32"/>
            <p:cNvSpPr>
              <a:spLocks noChangeArrowheads="1"/>
            </p:cNvSpPr>
            <p:nvPr/>
          </p:nvSpPr>
          <p:spPr bwMode="auto">
            <a:xfrm>
              <a:off x="162" y="2944"/>
              <a:ext cx="888" cy="288"/>
            </a:xfrm>
            <a:prstGeom prst="rect">
              <a:avLst/>
            </a:prstGeom>
            <a:noFill/>
            <a:ln w="9525">
              <a:noFill/>
              <a:miter lim="800000"/>
            </a:ln>
          </p:spPr>
          <p:txBody>
            <a:bodyPr wrap="none">
              <a:spAutoFit/>
            </a:bodyPr>
            <a:lstStyle/>
            <a:p>
              <a:pPr algn="just">
                <a:spcBef>
                  <a:spcPct val="30000"/>
                </a:spcBef>
              </a:pPr>
              <a:r>
                <a:rPr kumimoji="1" lang="zh-CN" altLang="en-US" sz="2400" b="1">
                  <a:latin typeface="Times New Roman" panose="02020603050405020304" pitchFamily="18" charset="0"/>
                </a:rPr>
                <a:t>移位脉冲</a:t>
              </a:r>
              <a:endParaRPr kumimoji="1" lang="zh-CN" altLang="en-US" sz="2400" b="1">
                <a:latin typeface="Times New Roman" panose="02020603050405020304" pitchFamily="18" charset="0"/>
              </a:endParaRPr>
            </a:p>
          </p:txBody>
        </p:sp>
      </p:grpSp>
      <p:grpSp>
        <p:nvGrpSpPr>
          <p:cNvPr id="3" name="Group 33"/>
          <p:cNvGrpSpPr/>
          <p:nvPr/>
        </p:nvGrpSpPr>
        <p:grpSpPr bwMode="auto">
          <a:xfrm>
            <a:off x="263525" y="1206500"/>
            <a:ext cx="2886075" cy="1593850"/>
            <a:chOff x="166" y="1048"/>
            <a:chExt cx="1818" cy="1004"/>
          </a:xfrm>
        </p:grpSpPr>
        <p:sp>
          <p:nvSpPr>
            <p:cNvPr id="28715" name="Line 34"/>
            <p:cNvSpPr>
              <a:spLocks noChangeShapeType="1"/>
            </p:cNvSpPr>
            <p:nvPr/>
          </p:nvSpPr>
          <p:spPr bwMode="auto">
            <a:xfrm flipV="1">
              <a:off x="1824" y="1344"/>
              <a:ext cx="0" cy="708"/>
            </a:xfrm>
            <a:prstGeom prst="line">
              <a:avLst/>
            </a:prstGeom>
            <a:noFill/>
            <a:ln w="28575">
              <a:solidFill>
                <a:srgbClr val="9900FF"/>
              </a:solidFill>
              <a:round/>
            </a:ln>
          </p:spPr>
          <p:txBody>
            <a:bodyPr/>
            <a:lstStyle/>
            <a:p>
              <a:endParaRPr lang="zh-CN" altLang="en-US"/>
            </a:p>
          </p:txBody>
        </p:sp>
        <p:sp>
          <p:nvSpPr>
            <p:cNvPr id="28716" name="Line 35"/>
            <p:cNvSpPr>
              <a:spLocks noChangeShapeType="1"/>
            </p:cNvSpPr>
            <p:nvPr/>
          </p:nvSpPr>
          <p:spPr bwMode="auto">
            <a:xfrm flipV="1">
              <a:off x="808" y="1480"/>
              <a:ext cx="1016" cy="4"/>
            </a:xfrm>
            <a:prstGeom prst="line">
              <a:avLst/>
            </a:prstGeom>
            <a:noFill/>
            <a:ln w="28575">
              <a:solidFill>
                <a:srgbClr val="9900FF"/>
              </a:solidFill>
              <a:round/>
            </a:ln>
          </p:spPr>
          <p:txBody>
            <a:bodyPr/>
            <a:lstStyle/>
            <a:p>
              <a:endParaRPr lang="zh-CN" altLang="en-US"/>
            </a:p>
          </p:txBody>
        </p:sp>
        <p:sp>
          <p:nvSpPr>
            <p:cNvPr id="28717" name="Rectangle 36"/>
            <p:cNvSpPr>
              <a:spLocks noChangeArrowheads="1"/>
            </p:cNvSpPr>
            <p:nvPr/>
          </p:nvSpPr>
          <p:spPr bwMode="auto">
            <a:xfrm>
              <a:off x="166" y="1434"/>
              <a:ext cx="888" cy="288"/>
            </a:xfrm>
            <a:prstGeom prst="rect">
              <a:avLst/>
            </a:prstGeom>
            <a:noFill/>
            <a:ln w="9525">
              <a:noFill/>
              <a:miter lim="800000"/>
            </a:ln>
          </p:spPr>
          <p:txBody>
            <a:bodyPr wrap="none">
              <a:spAutoFit/>
            </a:bodyPr>
            <a:lstStyle/>
            <a:p>
              <a:pPr algn="just">
                <a:spcBef>
                  <a:spcPct val="30000"/>
                </a:spcBef>
              </a:pPr>
              <a:r>
                <a:rPr kumimoji="1" lang="zh-CN" altLang="en-US" sz="2400" b="1">
                  <a:solidFill>
                    <a:srgbClr val="9900FF"/>
                  </a:solidFill>
                  <a:latin typeface="Times New Roman" panose="02020603050405020304" pitchFamily="18" charset="0"/>
                </a:rPr>
                <a:t>左移输出</a:t>
              </a:r>
              <a:endParaRPr kumimoji="1" lang="zh-CN" altLang="en-US" sz="2400" b="1">
                <a:solidFill>
                  <a:srgbClr val="9900FF"/>
                </a:solidFill>
                <a:latin typeface="Times New Roman" panose="02020603050405020304" pitchFamily="18" charset="0"/>
              </a:endParaRPr>
            </a:p>
          </p:txBody>
        </p:sp>
        <p:sp>
          <p:nvSpPr>
            <p:cNvPr id="28718" name="Rectangle 37"/>
            <p:cNvSpPr>
              <a:spLocks noChangeArrowheads="1"/>
            </p:cNvSpPr>
            <p:nvPr/>
          </p:nvSpPr>
          <p:spPr bwMode="auto">
            <a:xfrm>
              <a:off x="1665" y="1048"/>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9900FF"/>
                  </a:solidFill>
                  <a:latin typeface="Times New Roman" panose="02020603050405020304" pitchFamily="18" charset="0"/>
                </a:rPr>
                <a:t>Q</a:t>
              </a:r>
              <a:r>
                <a:rPr kumimoji="1" lang="en-US" altLang="zh-CN" sz="2400" b="1" baseline="-25000">
                  <a:solidFill>
                    <a:srgbClr val="9900FF"/>
                  </a:solidFill>
                  <a:latin typeface="Times New Roman" panose="02020603050405020304" pitchFamily="18" charset="0"/>
                </a:rPr>
                <a:t>0</a:t>
              </a:r>
              <a:endParaRPr kumimoji="1" lang="en-US" altLang="zh-CN" sz="2400" b="1" baseline="-25000">
                <a:solidFill>
                  <a:srgbClr val="9900FF"/>
                </a:solidFill>
                <a:latin typeface="Times New Roman" panose="02020603050405020304" pitchFamily="18" charset="0"/>
              </a:endParaRPr>
            </a:p>
          </p:txBody>
        </p:sp>
        <p:sp>
          <p:nvSpPr>
            <p:cNvPr id="28719" name="Line 38"/>
            <p:cNvSpPr>
              <a:spLocks noChangeShapeType="1"/>
            </p:cNvSpPr>
            <p:nvPr/>
          </p:nvSpPr>
          <p:spPr bwMode="auto">
            <a:xfrm flipV="1">
              <a:off x="1736" y="2040"/>
              <a:ext cx="88" cy="4"/>
            </a:xfrm>
            <a:prstGeom prst="line">
              <a:avLst/>
            </a:prstGeom>
            <a:noFill/>
            <a:ln w="28575">
              <a:solidFill>
                <a:srgbClr val="9900FF"/>
              </a:solidFill>
              <a:round/>
            </a:ln>
          </p:spPr>
          <p:txBody>
            <a:bodyPr/>
            <a:lstStyle/>
            <a:p>
              <a:endParaRPr lang="zh-CN" altLang="en-US"/>
            </a:p>
          </p:txBody>
        </p:sp>
      </p:grpSp>
      <p:grpSp>
        <p:nvGrpSpPr>
          <p:cNvPr id="4" name="Group 39"/>
          <p:cNvGrpSpPr/>
          <p:nvPr/>
        </p:nvGrpSpPr>
        <p:grpSpPr bwMode="auto">
          <a:xfrm>
            <a:off x="1349375" y="1203325"/>
            <a:ext cx="3273425" cy="1930400"/>
            <a:chOff x="850" y="1046"/>
            <a:chExt cx="2062" cy="1216"/>
          </a:xfrm>
        </p:grpSpPr>
        <p:sp>
          <p:nvSpPr>
            <p:cNvPr id="28707" name="Rectangle 40"/>
            <p:cNvSpPr>
              <a:spLocks noChangeArrowheads="1"/>
            </p:cNvSpPr>
            <p:nvPr/>
          </p:nvSpPr>
          <p:spPr bwMode="auto">
            <a:xfrm>
              <a:off x="850" y="197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rPr>
                <a:t>D</a:t>
              </a:r>
              <a:r>
                <a:rPr kumimoji="1" lang="en-US" altLang="zh-CN" sz="2400" b="1" baseline="-25000">
                  <a:solidFill>
                    <a:srgbClr val="00CC00"/>
                  </a:solidFill>
                  <a:latin typeface="Times New Roman" panose="02020603050405020304" pitchFamily="18" charset="0"/>
                </a:rPr>
                <a:t>0</a:t>
              </a:r>
              <a:endParaRPr kumimoji="1" lang="en-US" altLang="zh-CN" sz="2400" b="1" baseline="-25000">
                <a:solidFill>
                  <a:srgbClr val="00CC00"/>
                </a:solidFill>
                <a:latin typeface="Times New Roman" panose="02020603050405020304" pitchFamily="18" charset="0"/>
              </a:endParaRPr>
            </a:p>
          </p:txBody>
        </p:sp>
        <p:sp>
          <p:nvSpPr>
            <p:cNvPr id="28708" name="Rectangle 41"/>
            <p:cNvSpPr>
              <a:spLocks noChangeArrowheads="1"/>
            </p:cNvSpPr>
            <p:nvPr/>
          </p:nvSpPr>
          <p:spPr bwMode="auto">
            <a:xfrm>
              <a:off x="1097" y="1886"/>
              <a:ext cx="351"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00CC00"/>
                  </a:solidFill>
                  <a:latin typeface="Times New Roman" panose="02020603050405020304" pitchFamily="18" charset="0"/>
                </a:rPr>
                <a:t>1D</a:t>
              </a:r>
              <a:endParaRPr kumimoji="1" lang="en-US" altLang="zh-CN" sz="2400" b="1">
                <a:solidFill>
                  <a:srgbClr val="00CC00"/>
                </a:solidFill>
                <a:latin typeface="Times New Roman" panose="02020603050405020304" pitchFamily="18" charset="0"/>
              </a:endParaRPr>
            </a:p>
          </p:txBody>
        </p:sp>
        <p:sp>
          <p:nvSpPr>
            <p:cNvPr id="28709" name="Line 42"/>
            <p:cNvSpPr>
              <a:spLocks noChangeShapeType="1"/>
            </p:cNvSpPr>
            <p:nvPr/>
          </p:nvSpPr>
          <p:spPr bwMode="auto">
            <a:xfrm flipH="1">
              <a:off x="1002" y="2034"/>
              <a:ext cx="112" cy="4"/>
            </a:xfrm>
            <a:prstGeom prst="line">
              <a:avLst/>
            </a:prstGeom>
            <a:noFill/>
            <a:ln w="28575">
              <a:solidFill>
                <a:srgbClr val="00CC00"/>
              </a:solidFill>
              <a:round/>
            </a:ln>
          </p:spPr>
          <p:txBody>
            <a:bodyPr/>
            <a:lstStyle/>
            <a:p>
              <a:endParaRPr lang="zh-CN" altLang="en-US"/>
            </a:p>
          </p:txBody>
        </p:sp>
        <p:sp>
          <p:nvSpPr>
            <p:cNvPr id="28710" name="Line 43"/>
            <p:cNvSpPr>
              <a:spLocks noChangeShapeType="1"/>
            </p:cNvSpPr>
            <p:nvPr/>
          </p:nvSpPr>
          <p:spPr bwMode="auto">
            <a:xfrm flipV="1">
              <a:off x="996" y="1642"/>
              <a:ext cx="0" cy="404"/>
            </a:xfrm>
            <a:prstGeom prst="line">
              <a:avLst/>
            </a:prstGeom>
            <a:noFill/>
            <a:ln w="28575">
              <a:solidFill>
                <a:srgbClr val="00CC00"/>
              </a:solidFill>
              <a:round/>
            </a:ln>
          </p:spPr>
          <p:txBody>
            <a:bodyPr/>
            <a:lstStyle/>
            <a:p>
              <a:endParaRPr lang="zh-CN" altLang="en-US"/>
            </a:p>
          </p:txBody>
        </p:sp>
        <p:sp>
          <p:nvSpPr>
            <p:cNvPr id="28711" name="Line 44"/>
            <p:cNvSpPr>
              <a:spLocks noChangeShapeType="1"/>
            </p:cNvSpPr>
            <p:nvPr/>
          </p:nvSpPr>
          <p:spPr bwMode="auto">
            <a:xfrm>
              <a:off x="1000" y="1638"/>
              <a:ext cx="1760" cy="0"/>
            </a:xfrm>
            <a:prstGeom prst="line">
              <a:avLst/>
            </a:prstGeom>
            <a:noFill/>
            <a:ln w="28575">
              <a:solidFill>
                <a:srgbClr val="00CC00"/>
              </a:solidFill>
              <a:round/>
            </a:ln>
          </p:spPr>
          <p:txBody>
            <a:bodyPr/>
            <a:lstStyle/>
            <a:p>
              <a:endParaRPr lang="zh-CN" altLang="en-US"/>
            </a:p>
          </p:txBody>
        </p:sp>
        <p:sp>
          <p:nvSpPr>
            <p:cNvPr id="28712" name="Line 45"/>
            <p:cNvSpPr>
              <a:spLocks noChangeShapeType="1"/>
            </p:cNvSpPr>
            <p:nvPr/>
          </p:nvSpPr>
          <p:spPr bwMode="auto">
            <a:xfrm>
              <a:off x="2758" y="1338"/>
              <a:ext cx="0" cy="708"/>
            </a:xfrm>
            <a:prstGeom prst="line">
              <a:avLst/>
            </a:prstGeom>
            <a:noFill/>
            <a:ln w="28575">
              <a:solidFill>
                <a:srgbClr val="00CC00"/>
              </a:solidFill>
              <a:round/>
            </a:ln>
          </p:spPr>
          <p:txBody>
            <a:bodyPr/>
            <a:lstStyle/>
            <a:p>
              <a:endParaRPr lang="zh-CN" altLang="en-US"/>
            </a:p>
          </p:txBody>
        </p:sp>
        <p:sp>
          <p:nvSpPr>
            <p:cNvPr id="28713" name="Line 46"/>
            <p:cNvSpPr>
              <a:spLocks noChangeShapeType="1"/>
            </p:cNvSpPr>
            <p:nvPr/>
          </p:nvSpPr>
          <p:spPr bwMode="auto">
            <a:xfrm flipH="1">
              <a:off x="2654" y="2046"/>
              <a:ext cx="108" cy="0"/>
            </a:xfrm>
            <a:prstGeom prst="line">
              <a:avLst/>
            </a:prstGeom>
            <a:noFill/>
            <a:ln w="28575">
              <a:solidFill>
                <a:srgbClr val="00CC00"/>
              </a:solidFill>
              <a:round/>
            </a:ln>
          </p:spPr>
          <p:txBody>
            <a:bodyPr/>
            <a:lstStyle/>
            <a:p>
              <a:endParaRPr lang="zh-CN" altLang="en-US"/>
            </a:p>
          </p:txBody>
        </p:sp>
        <p:sp>
          <p:nvSpPr>
            <p:cNvPr id="28714" name="Rectangle 47"/>
            <p:cNvSpPr>
              <a:spLocks noChangeArrowheads="1"/>
            </p:cNvSpPr>
            <p:nvPr/>
          </p:nvSpPr>
          <p:spPr bwMode="auto">
            <a:xfrm>
              <a:off x="2593" y="1046"/>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CC00"/>
                  </a:solidFill>
                  <a:latin typeface="Times New Roman" panose="02020603050405020304" pitchFamily="18" charset="0"/>
                </a:rPr>
                <a:t>Q</a:t>
              </a:r>
              <a:r>
                <a:rPr kumimoji="1" lang="en-US" altLang="zh-CN" sz="2400" b="1" baseline="-25000">
                  <a:solidFill>
                    <a:srgbClr val="00CC00"/>
                  </a:solidFill>
                  <a:latin typeface="Times New Roman" panose="02020603050405020304" pitchFamily="18" charset="0"/>
                </a:rPr>
                <a:t>1</a:t>
              </a:r>
              <a:endParaRPr kumimoji="1" lang="en-US" altLang="zh-CN" sz="2400" b="1" baseline="-25000">
                <a:solidFill>
                  <a:srgbClr val="00CC00"/>
                </a:solidFill>
                <a:latin typeface="Times New Roman" panose="02020603050405020304" pitchFamily="18" charset="0"/>
              </a:endParaRPr>
            </a:p>
          </p:txBody>
        </p:sp>
      </p:grpSp>
      <p:grpSp>
        <p:nvGrpSpPr>
          <p:cNvPr id="5" name="Group 48"/>
          <p:cNvGrpSpPr/>
          <p:nvPr/>
        </p:nvGrpSpPr>
        <p:grpSpPr bwMode="auto">
          <a:xfrm>
            <a:off x="2822575" y="1200150"/>
            <a:ext cx="3260725" cy="1943100"/>
            <a:chOff x="1778" y="1044"/>
            <a:chExt cx="2054" cy="1224"/>
          </a:xfrm>
        </p:grpSpPr>
        <p:sp>
          <p:nvSpPr>
            <p:cNvPr id="28699" name="Rectangle 49"/>
            <p:cNvSpPr>
              <a:spLocks noChangeArrowheads="1"/>
            </p:cNvSpPr>
            <p:nvPr/>
          </p:nvSpPr>
          <p:spPr bwMode="auto">
            <a:xfrm>
              <a:off x="3513" y="104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chemeClr val="accent1"/>
                  </a:solidFill>
                  <a:latin typeface="Times New Roman" panose="02020603050405020304" pitchFamily="18" charset="0"/>
                </a:rPr>
                <a:t>Q</a:t>
              </a:r>
              <a:r>
                <a:rPr kumimoji="1" lang="en-US" altLang="zh-CN" sz="2400" b="1" baseline="-25000">
                  <a:solidFill>
                    <a:schemeClr val="accent1"/>
                  </a:solidFill>
                  <a:latin typeface="Times New Roman" panose="02020603050405020304" pitchFamily="18" charset="0"/>
                </a:rPr>
                <a:t>2</a:t>
              </a:r>
              <a:endParaRPr kumimoji="1" lang="en-US" altLang="zh-CN" sz="2400" b="1" baseline="-25000">
                <a:solidFill>
                  <a:schemeClr val="accent1"/>
                </a:solidFill>
                <a:latin typeface="Times New Roman" panose="02020603050405020304" pitchFamily="18" charset="0"/>
              </a:endParaRPr>
            </a:p>
          </p:txBody>
        </p:sp>
        <p:sp>
          <p:nvSpPr>
            <p:cNvPr id="28700" name="Line 50"/>
            <p:cNvSpPr>
              <a:spLocks noChangeShapeType="1"/>
            </p:cNvSpPr>
            <p:nvPr/>
          </p:nvSpPr>
          <p:spPr bwMode="auto">
            <a:xfrm>
              <a:off x="1944" y="1480"/>
              <a:ext cx="1736" cy="4"/>
            </a:xfrm>
            <a:prstGeom prst="line">
              <a:avLst/>
            </a:prstGeom>
            <a:noFill/>
            <a:ln w="28575">
              <a:solidFill>
                <a:srgbClr val="FF9900"/>
              </a:solidFill>
              <a:round/>
            </a:ln>
          </p:spPr>
          <p:txBody>
            <a:bodyPr/>
            <a:lstStyle/>
            <a:p>
              <a:endParaRPr lang="zh-CN" altLang="en-US"/>
            </a:p>
          </p:txBody>
        </p:sp>
        <p:sp>
          <p:nvSpPr>
            <p:cNvPr id="28701" name="Line 51"/>
            <p:cNvSpPr>
              <a:spLocks noChangeShapeType="1"/>
            </p:cNvSpPr>
            <p:nvPr/>
          </p:nvSpPr>
          <p:spPr bwMode="auto">
            <a:xfrm>
              <a:off x="3584" y="2052"/>
              <a:ext cx="104" cy="0"/>
            </a:xfrm>
            <a:prstGeom prst="line">
              <a:avLst/>
            </a:prstGeom>
            <a:noFill/>
            <a:ln w="28575">
              <a:solidFill>
                <a:srgbClr val="FF9900"/>
              </a:solidFill>
              <a:round/>
            </a:ln>
          </p:spPr>
          <p:txBody>
            <a:bodyPr/>
            <a:lstStyle/>
            <a:p>
              <a:endParaRPr lang="zh-CN" altLang="en-US"/>
            </a:p>
          </p:txBody>
        </p:sp>
        <p:sp>
          <p:nvSpPr>
            <p:cNvPr id="28702" name="Line 52"/>
            <p:cNvSpPr>
              <a:spLocks noChangeShapeType="1"/>
            </p:cNvSpPr>
            <p:nvPr/>
          </p:nvSpPr>
          <p:spPr bwMode="auto">
            <a:xfrm flipH="1" flipV="1">
              <a:off x="3682" y="1340"/>
              <a:ext cx="0" cy="716"/>
            </a:xfrm>
            <a:prstGeom prst="line">
              <a:avLst/>
            </a:prstGeom>
            <a:noFill/>
            <a:ln w="28575">
              <a:solidFill>
                <a:schemeClr val="accent1"/>
              </a:solidFill>
              <a:round/>
            </a:ln>
          </p:spPr>
          <p:txBody>
            <a:bodyPr/>
            <a:lstStyle/>
            <a:p>
              <a:endParaRPr lang="zh-CN" altLang="en-US"/>
            </a:p>
          </p:txBody>
        </p:sp>
        <p:sp>
          <p:nvSpPr>
            <p:cNvPr id="28703" name="Rectangle 53"/>
            <p:cNvSpPr>
              <a:spLocks noChangeArrowheads="1"/>
            </p:cNvSpPr>
            <p:nvPr/>
          </p:nvSpPr>
          <p:spPr bwMode="auto">
            <a:xfrm>
              <a:off x="1778" y="1980"/>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chemeClr val="accent1"/>
                  </a:solidFill>
                  <a:latin typeface="Times New Roman" panose="02020603050405020304" pitchFamily="18" charset="0"/>
                </a:rPr>
                <a:t>D</a:t>
              </a:r>
              <a:r>
                <a:rPr kumimoji="1" lang="en-US" altLang="zh-CN" sz="2400" b="1" baseline="-25000">
                  <a:solidFill>
                    <a:schemeClr val="accent1"/>
                  </a:solidFill>
                  <a:latin typeface="Times New Roman" panose="02020603050405020304" pitchFamily="18" charset="0"/>
                </a:rPr>
                <a:t>1</a:t>
              </a:r>
              <a:endParaRPr kumimoji="1" lang="en-US" altLang="zh-CN" sz="2400" b="1" baseline="-25000">
                <a:solidFill>
                  <a:schemeClr val="accent1"/>
                </a:solidFill>
                <a:latin typeface="Times New Roman" panose="02020603050405020304" pitchFamily="18" charset="0"/>
              </a:endParaRPr>
            </a:p>
          </p:txBody>
        </p:sp>
        <p:sp>
          <p:nvSpPr>
            <p:cNvPr id="28704" name="Rectangle 54"/>
            <p:cNvSpPr>
              <a:spLocks noChangeArrowheads="1"/>
            </p:cNvSpPr>
            <p:nvPr/>
          </p:nvSpPr>
          <p:spPr bwMode="auto">
            <a:xfrm>
              <a:off x="2017" y="1886"/>
              <a:ext cx="351" cy="288"/>
            </a:xfrm>
            <a:prstGeom prst="rect">
              <a:avLst/>
            </a:prstGeom>
            <a:noFill/>
            <a:ln w="9525">
              <a:noFill/>
              <a:miter lim="800000"/>
            </a:ln>
          </p:spPr>
          <p:txBody>
            <a:bodyPr wrap="none">
              <a:spAutoFit/>
            </a:bodyPr>
            <a:lstStyle/>
            <a:p>
              <a:pPr algn="just">
                <a:spcBef>
                  <a:spcPct val="30000"/>
                </a:spcBef>
              </a:pPr>
              <a:r>
                <a:rPr kumimoji="1" lang="en-US" altLang="zh-CN" sz="2400" b="1">
                  <a:solidFill>
                    <a:schemeClr val="accent1"/>
                  </a:solidFill>
                  <a:latin typeface="Times New Roman" panose="02020603050405020304" pitchFamily="18" charset="0"/>
                </a:rPr>
                <a:t>1D</a:t>
              </a:r>
              <a:endParaRPr kumimoji="1" lang="en-US" altLang="zh-CN" sz="2400" b="1">
                <a:solidFill>
                  <a:schemeClr val="accent1"/>
                </a:solidFill>
                <a:latin typeface="Times New Roman" panose="02020603050405020304" pitchFamily="18" charset="0"/>
              </a:endParaRPr>
            </a:p>
          </p:txBody>
        </p:sp>
        <p:sp>
          <p:nvSpPr>
            <p:cNvPr id="28705" name="Line 55"/>
            <p:cNvSpPr>
              <a:spLocks noChangeShapeType="1"/>
            </p:cNvSpPr>
            <p:nvPr/>
          </p:nvSpPr>
          <p:spPr bwMode="auto">
            <a:xfrm flipH="1">
              <a:off x="1944" y="2040"/>
              <a:ext cx="96" cy="4"/>
            </a:xfrm>
            <a:prstGeom prst="line">
              <a:avLst/>
            </a:prstGeom>
            <a:noFill/>
            <a:ln w="28575">
              <a:solidFill>
                <a:srgbClr val="FF9900"/>
              </a:solidFill>
              <a:round/>
            </a:ln>
          </p:spPr>
          <p:txBody>
            <a:bodyPr/>
            <a:lstStyle/>
            <a:p>
              <a:endParaRPr lang="zh-CN" altLang="en-US"/>
            </a:p>
          </p:txBody>
        </p:sp>
        <p:sp>
          <p:nvSpPr>
            <p:cNvPr id="28706" name="Line 56"/>
            <p:cNvSpPr>
              <a:spLocks noChangeShapeType="1"/>
            </p:cNvSpPr>
            <p:nvPr/>
          </p:nvSpPr>
          <p:spPr bwMode="auto">
            <a:xfrm flipV="1">
              <a:off x="1938" y="1484"/>
              <a:ext cx="0" cy="564"/>
            </a:xfrm>
            <a:prstGeom prst="line">
              <a:avLst/>
            </a:prstGeom>
            <a:noFill/>
            <a:ln w="28575">
              <a:solidFill>
                <a:srgbClr val="FF9900"/>
              </a:solidFill>
              <a:round/>
            </a:ln>
          </p:spPr>
          <p:txBody>
            <a:bodyPr/>
            <a:lstStyle/>
            <a:p>
              <a:endParaRPr lang="zh-CN" altLang="en-US"/>
            </a:p>
          </p:txBody>
        </p:sp>
      </p:grpSp>
      <p:grpSp>
        <p:nvGrpSpPr>
          <p:cNvPr id="6" name="Group 57"/>
          <p:cNvGrpSpPr/>
          <p:nvPr/>
        </p:nvGrpSpPr>
        <p:grpSpPr bwMode="auto">
          <a:xfrm>
            <a:off x="4302125" y="1200150"/>
            <a:ext cx="3292475" cy="1943100"/>
            <a:chOff x="2710" y="1044"/>
            <a:chExt cx="2074" cy="1224"/>
          </a:xfrm>
        </p:grpSpPr>
        <p:sp>
          <p:nvSpPr>
            <p:cNvPr id="28691" name="Rectangle 58"/>
            <p:cNvSpPr>
              <a:spLocks noChangeArrowheads="1"/>
            </p:cNvSpPr>
            <p:nvPr/>
          </p:nvSpPr>
          <p:spPr bwMode="auto">
            <a:xfrm>
              <a:off x="4465" y="1044"/>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33CC"/>
                  </a:solidFill>
                  <a:latin typeface="Times New Roman" panose="02020603050405020304" pitchFamily="18" charset="0"/>
                </a:rPr>
                <a:t>Q</a:t>
              </a:r>
              <a:r>
                <a:rPr kumimoji="1" lang="en-US" altLang="zh-CN" sz="2400" b="1" baseline="-25000">
                  <a:solidFill>
                    <a:srgbClr val="0033CC"/>
                  </a:solidFill>
                  <a:latin typeface="Times New Roman" panose="02020603050405020304" pitchFamily="18" charset="0"/>
                </a:rPr>
                <a:t>3</a:t>
              </a:r>
              <a:endParaRPr kumimoji="1" lang="en-US" altLang="zh-CN" sz="2400" b="1" baseline="-25000">
                <a:solidFill>
                  <a:srgbClr val="0033CC"/>
                </a:solidFill>
                <a:latin typeface="Times New Roman" panose="02020603050405020304" pitchFamily="18" charset="0"/>
              </a:endParaRPr>
            </a:p>
          </p:txBody>
        </p:sp>
        <p:sp>
          <p:nvSpPr>
            <p:cNvPr id="7" name="Line 59"/>
            <p:cNvSpPr>
              <a:spLocks noChangeShapeType="1"/>
            </p:cNvSpPr>
            <p:nvPr/>
          </p:nvSpPr>
          <p:spPr bwMode="auto">
            <a:xfrm flipV="1">
              <a:off x="2880" y="1636"/>
              <a:ext cx="1780" cy="6"/>
            </a:xfrm>
            <a:prstGeom prst="line">
              <a:avLst/>
            </a:prstGeom>
            <a:noFill/>
            <a:ln w="28575">
              <a:solidFill>
                <a:srgbClr val="0033CC"/>
              </a:solidFill>
              <a:round/>
            </a:ln>
          </p:spPr>
          <p:txBody>
            <a:bodyPr/>
            <a:lstStyle/>
            <a:p>
              <a:endParaRPr lang="zh-CN" altLang="en-US"/>
            </a:p>
          </p:txBody>
        </p:sp>
        <p:sp>
          <p:nvSpPr>
            <p:cNvPr id="28693" name="Rectangle 60"/>
            <p:cNvSpPr>
              <a:spLocks noChangeArrowheads="1"/>
            </p:cNvSpPr>
            <p:nvPr/>
          </p:nvSpPr>
          <p:spPr bwMode="auto">
            <a:xfrm>
              <a:off x="2710" y="1980"/>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0033CC"/>
                  </a:solidFill>
                  <a:latin typeface="Times New Roman" panose="02020603050405020304" pitchFamily="18" charset="0"/>
                </a:rPr>
                <a:t>D</a:t>
              </a:r>
              <a:r>
                <a:rPr kumimoji="1" lang="en-US" altLang="zh-CN" sz="2400" b="1" baseline="-25000">
                  <a:solidFill>
                    <a:srgbClr val="0033CC"/>
                  </a:solidFill>
                  <a:latin typeface="Times New Roman" panose="02020603050405020304" pitchFamily="18" charset="0"/>
                </a:rPr>
                <a:t>2</a:t>
              </a:r>
              <a:endParaRPr kumimoji="1" lang="en-US" altLang="zh-CN" sz="2400" b="1" baseline="-25000">
                <a:solidFill>
                  <a:srgbClr val="0033CC"/>
                </a:solidFill>
                <a:latin typeface="Times New Roman" panose="02020603050405020304" pitchFamily="18" charset="0"/>
              </a:endParaRPr>
            </a:p>
          </p:txBody>
        </p:sp>
        <p:sp>
          <p:nvSpPr>
            <p:cNvPr id="28694" name="Rectangle 61"/>
            <p:cNvSpPr>
              <a:spLocks noChangeArrowheads="1"/>
            </p:cNvSpPr>
            <p:nvPr/>
          </p:nvSpPr>
          <p:spPr bwMode="auto">
            <a:xfrm>
              <a:off x="2937" y="1908"/>
              <a:ext cx="351"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0033CC"/>
                  </a:solidFill>
                  <a:latin typeface="Times New Roman" panose="02020603050405020304" pitchFamily="18" charset="0"/>
                </a:rPr>
                <a:t>1D</a:t>
              </a:r>
              <a:endParaRPr kumimoji="1" lang="en-US" altLang="zh-CN" sz="2400" b="1">
                <a:solidFill>
                  <a:srgbClr val="0033CC"/>
                </a:solidFill>
                <a:latin typeface="Times New Roman" panose="02020603050405020304" pitchFamily="18" charset="0"/>
              </a:endParaRPr>
            </a:p>
          </p:txBody>
        </p:sp>
        <p:sp>
          <p:nvSpPr>
            <p:cNvPr id="28695" name="Line 62"/>
            <p:cNvSpPr>
              <a:spLocks noChangeShapeType="1"/>
            </p:cNvSpPr>
            <p:nvPr/>
          </p:nvSpPr>
          <p:spPr bwMode="auto">
            <a:xfrm flipH="1">
              <a:off x="2876" y="2050"/>
              <a:ext cx="96" cy="0"/>
            </a:xfrm>
            <a:prstGeom prst="line">
              <a:avLst/>
            </a:prstGeom>
            <a:noFill/>
            <a:ln w="28575">
              <a:solidFill>
                <a:srgbClr val="0033CC"/>
              </a:solidFill>
              <a:round/>
            </a:ln>
          </p:spPr>
          <p:txBody>
            <a:bodyPr/>
            <a:lstStyle/>
            <a:p>
              <a:endParaRPr lang="zh-CN" altLang="en-US"/>
            </a:p>
          </p:txBody>
        </p:sp>
        <p:sp>
          <p:nvSpPr>
            <p:cNvPr id="28696" name="Line 63"/>
            <p:cNvSpPr>
              <a:spLocks noChangeShapeType="1"/>
            </p:cNvSpPr>
            <p:nvPr/>
          </p:nvSpPr>
          <p:spPr bwMode="auto">
            <a:xfrm flipH="1" flipV="1">
              <a:off x="2880" y="1638"/>
              <a:ext cx="0" cy="408"/>
            </a:xfrm>
            <a:prstGeom prst="line">
              <a:avLst/>
            </a:prstGeom>
            <a:noFill/>
            <a:ln w="28575">
              <a:solidFill>
                <a:srgbClr val="0033CC"/>
              </a:solidFill>
              <a:round/>
            </a:ln>
          </p:spPr>
          <p:txBody>
            <a:bodyPr/>
            <a:lstStyle/>
            <a:p>
              <a:endParaRPr lang="zh-CN" altLang="en-US"/>
            </a:p>
          </p:txBody>
        </p:sp>
        <p:sp>
          <p:nvSpPr>
            <p:cNvPr id="28697" name="Line 64"/>
            <p:cNvSpPr>
              <a:spLocks noChangeShapeType="1"/>
            </p:cNvSpPr>
            <p:nvPr/>
          </p:nvSpPr>
          <p:spPr bwMode="auto">
            <a:xfrm flipH="1" flipV="1">
              <a:off x="4648" y="1338"/>
              <a:ext cx="0" cy="712"/>
            </a:xfrm>
            <a:prstGeom prst="line">
              <a:avLst/>
            </a:prstGeom>
            <a:noFill/>
            <a:ln w="28575">
              <a:solidFill>
                <a:srgbClr val="0033CC"/>
              </a:solidFill>
              <a:round/>
            </a:ln>
          </p:spPr>
          <p:txBody>
            <a:bodyPr/>
            <a:lstStyle/>
            <a:p>
              <a:endParaRPr lang="zh-CN" altLang="en-US"/>
            </a:p>
          </p:txBody>
        </p:sp>
        <p:sp>
          <p:nvSpPr>
            <p:cNvPr id="28698" name="Line 65"/>
            <p:cNvSpPr>
              <a:spLocks noChangeShapeType="1"/>
            </p:cNvSpPr>
            <p:nvPr/>
          </p:nvSpPr>
          <p:spPr bwMode="auto">
            <a:xfrm>
              <a:off x="4510" y="2046"/>
              <a:ext cx="146" cy="0"/>
            </a:xfrm>
            <a:prstGeom prst="line">
              <a:avLst/>
            </a:prstGeom>
            <a:noFill/>
            <a:ln w="28575">
              <a:solidFill>
                <a:srgbClr val="0033CC"/>
              </a:solidFill>
              <a:round/>
            </a:ln>
          </p:spPr>
          <p:txBody>
            <a:bodyPr/>
            <a:lstStyle/>
            <a:p>
              <a:endParaRPr lang="zh-CN" altLang="en-US"/>
            </a:p>
          </p:txBody>
        </p:sp>
      </p:grpSp>
      <p:grpSp>
        <p:nvGrpSpPr>
          <p:cNvPr id="8" name="Group 66"/>
          <p:cNvGrpSpPr/>
          <p:nvPr/>
        </p:nvGrpSpPr>
        <p:grpSpPr bwMode="auto">
          <a:xfrm>
            <a:off x="5759450" y="1482725"/>
            <a:ext cx="2930525" cy="1663700"/>
            <a:chOff x="3628" y="1222"/>
            <a:chExt cx="1846" cy="1048"/>
          </a:xfrm>
        </p:grpSpPr>
        <p:sp>
          <p:nvSpPr>
            <p:cNvPr id="28684" name="Rectangle 67"/>
            <p:cNvSpPr>
              <a:spLocks noChangeArrowheads="1"/>
            </p:cNvSpPr>
            <p:nvPr/>
          </p:nvSpPr>
          <p:spPr bwMode="auto">
            <a:xfrm>
              <a:off x="4586" y="1438"/>
              <a:ext cx="888" cy="288"/>
            </a:xfrm>
            <a:prstGeom prst="rect">
              <a:avLst/>
            </a:prstGeom>
            <a:noFill/>
            <a:ln w="9525">
              <a:noFill/>
              <a:miter lim="800000"/>
            </a:ln>
          </p:spPr>
          <p:txBody>
            <a:bodyPr wrap="none">
              <a:spAutoFit/>
            </a:bodyPr>
            <a:lstStyle/>
            <a:p>
              <a:pPr algn="just">
                <a:spcBef>
                  <a:spcPct val="30000"/>
                </a:spcBef>
              </a:pPr>
              <a:r>
                <a:rPr kumimoji="1" lang="zh-CN" altLang="en-US" sz="2400" b="1">
                  <a:solidFill>
                    <a:srgbClr val="FF3300"/>
                  </a:solidFill>
                  <a:latin typeface="Times New Roman" panose="02020603050405020304" pitchFamily="18" charset="0"/>
                </a:rPr>
                <a:t>左移输入</a:t>
              </a:r>
              <a:endParaRPr kumimoji="1" lang="zh-CN" altLang="en-US" sz="2400" b="1">
                <a:solidFill>
                  <a:srgbClr val="FF3300"/>
                </a:solidFill>
                <a:latin typeface="Times New Roman" panose="02020603050405020304" pitchFamily="18" charset="0"/>
              </a:endParaRPr>
            </a:p>
          </p:txBody>
        </p:sp>
        <p:sp>
          <p:nvSpPr>
            <p:cNvPr id="28685" name="Rectangle 68"/>
            <p:cNvSpPr>
              <a:spLocks noChangeArrowheads="1"/>
            </p:cNvSpPr>
            <p:nvPr/>
          </p:nvSpPr>
          <p:spPr bwMode="auto">
            <a:xfrm>
              <a:off x="3628" y="1982"/>
              <a:ext cx="319"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D</a:t>
              </a:r>
              <a:r>
                <a:rPr kumimoji="1" lang="en-US" altLang="zh-CN" sz="2400" b="1" baseline="-25000">
                  <a:solidFill>
                    <a:srgbClr val="FF3300"/>
                  </a:solidFill>
                  <a:latin typeface="Times New Roman" panose="02020603050405020304" pitchFamily="18" charset="0"/>
                </a:rPr>
                <a:t>3</a:t>
              </a:r>
              <a:endParaRPr kumimoji="1" lang="en-US" altLang="zh-CN" sz="2400" b="1" baseline="-25000">
                <a:solidFill>
                  <a:srgbClr val="FF3300"/>
                </a:solidFill>
                <a:latin typeface="Times New Roman" panose="02020603050405020304" pitchFamily="18" charset="0"/>
              </a:endParaRPr>
            </a:p>
          </p:txBody>
        </p:sp>
        <p:sp>
          <p:nvSpPr>
            <p:cNvPr id="28686" name="Rectangle 69"/>
            <p:cNvSpPr>
              <a:spLocks noChangeArrowheads="1"/>
            </p:cNvSpPr>
            <p:nvPr/>
          </p:nvSpPr>
          <p:spPr bwMode="auto">
            <a:xfrm>
              <a:off x="3849" y="1886"/>
              <a:ext cx="351" cy="288"/>
            </a:xfrm>
            <a:prstGeom prst="rect">
              <a:avLst/>
            </a:prstGeom>
            <a:noFill/>
            <a:ln w="9525">
              <a:noFill/>
              <a:miter lim="800000"/>
            </a:ln>
          </p:spPr>
          <p:txBody>
            <a:bodyPr wrap="none">
              <a:spAutoFit/>
            </a:bodyPr>
            <a:lstStyle/>
            <a:p>
              <a:pPr algn="just">
                <a:spcBef>
                  <a:spcPct val="30000"/>
                </a:spcBef>
              </a:pPr>
              <a:r>
                <a:rPr kumimoji="1" lang="en-US" altLang="zh-CN" sz="2400" b="1">
                  <a:solidFill>
                    <a:srgbClr val="FF3300"/>
                  </a:solidFill>
                  <a:latin typeface="Times New Roman" panose="02020603050405020304" pitchFamily="18" charset="0"/>
                </a:rPr>
                <a:t>1D</a:t>
              </a:r>
              <a:endParaRPr kumimoji="1" lang="en-US" altLang="zh-CN" sz="2400" b="1">
                <a:solidFill>
                  <a:srgbClr val="FF3300"/>
                </a:solidFill>
                <a:latin typeface="Times New Roman" panose="02020603050405020304" pitchFamily="18" charset="0"/>
              </a:endParaRPr>
            </a:p>
          </p:txBody>
        </p:sp>
        <p:sp>
          <p:nvSpPr>
            <p:cNvPr id="28687" name="Line 70"/>
            <p:cNvSpPr>
              <a:spLocks noChangeShapeType="1"/>
            </p:cNvSpPr>
            <p:nvPr/>
          </p:nvSpPr>
          <p:spPr bwMode="auto">
            <a:xfrm>
              <a:off x="3788" y="1482"/>
              <a:ext cx="1064" cy="0"/>
            </a:xfrm>
            <a:prstGeom prst="line">
              <a:avLst/>
            </a:prstGeom>
            <a:noFill/>
            <a:ln w="28575">
              <a:solidFill>
                <a:srgbClr val="FF3300"/>
              </a:solidFill>
              <a:round/>
            </a:ln>
          </p:spPr>
          <p:txBody>
            <a:bodyPr/>
            <a:lstStyle/>
            <a:p>
              <a:endParaRPr lang="zh-CN" altLang="en-US"/>
            </a:p>
          </p:txBody>
        </p:sp>
        <p:sp>
          <p:nvSpPr>
            <p:cNvPr id="28688" name="Rectangle 71"/>
            <p:cNvSpPr>
              <a:spLocks noChangeArrowheads="1"/>
            </p:cNvSpPr>
            <p:nvPr/>
          </p:nvSpPr>
          <p:spPr bwMode="auto">
            <a:xfrm>
              <a:off x="4726" y="1222"/>
              <a:ext cx="305" cy="288"/>
            </a:xfrm>
            <a:prstGeom prst="rect">
              <a:avLst/>
            </a:prstGeom>
            <a:noFill/>
            <a:ln w="9525">
              <a:noFill/>
              <a:miter lim="800000"/>
            </a:ln>
          </p:spPr>
          <p:txBody>
            <a:bodyPr wrap="none">
              <a:spAutoFit/>
            </a:bodyPr>
            <a:lstStyle/>
            <a:p>
              <a:pPr algn="just">
                <a:spcBef>
                  <a:spcPct val="30000"/>
                </a:spcBef>
              </a:pPr>
              <a:r>
                <a:rPr kumimoji="1" lang="en-US" altLang="zh-CN" sz="2400" b="1" i="1">
                  <a:solidFill>
                    <a:srgbClr val="FF3300"/>
                  </a:solidFill>
                  <a:latin typeface="Times New Roman" panose="02020603050405020304" pitchFamily="18" charset="0"/>
                </a:rPr>
                <a:t>D</a:t>
              </a:r>
              <a:r>
                <a:rPr kumimoji="1" lang="en-US" altLang="zh-CN" sz="2400" b="1" baseline="-25000">
                  <a:solidFill>
                    <a:srgbClr val="FF3300"/>
                  </a:solidFill>
                  <a:latin typeface="Times New Roman" panose="02020603050405020304" pitchFamily="18" charset="0"/>
                </a:rPr>
                <a:t>I</a:t>
              </a:r>
              <a:endParaRPr kumimoji="1" lang="en-US" altLang="zh-CN" sz="2400" b="1" baseline="-25000">
                <a:solidFill>
                  <a:srgbClr val="FF3300"/>
                </a:solidFill>
                <a:latin typeface="Times New Roman" panose="02020603050405020304" pitchFamily="18" charset="0"/>
              </a:endParaRPr>
            </a:p>
          </p:txBody>
        </p:sp>
        <p:sp>
          <p:nvSpPr>
            <p:cNvPr id="28689" name="Line 72"/>
            <p:cNvSpPr>
              <a:spLocks noChangeShapeType="1"/>
            </p:cNvSpPr>
            <p:nvPr/>
          </p:nvSpPr>
          <p:spPr bwMode="auto">
            <a:xfrm flipH="1" flipV="1">
              <a:off x="3790" y="2040"/>
              <a:ext cx="110" cy="4"/>
            </a:xfrm>
            <a:prstGeom prst="line">
              <a:avLst/>
            </a:prstGeom>
            <a:noFill/>
            <a:ln w="28575">
              <a:solidFill>
                <a:srgbClr val="FF3300"/>
              </a:solidFill>
              <a:round/>
            </a:ln>
          </p:spPr>
          <p:txBody>
            <a:bodyPr/>
            <a:lstStyle/>
            <a:p>
              <a:endParaRPr lang="zh-CN" altLang="en-US"/>
            </a:p>
          </p:txBody>
        </p:sp>
        <p:sp>
          <p:nvSpPr>
            <p:cNvPr id="28690" name="Line 73"/>
            <p:cNvSpPr>
              <a:spLocks noChangeShapeType="1"/>
            </p:cNvSpPr>
            <p:nvPr/>
          </p:nvSpPr>
          <p:spPr bwMode="auto">
            <a:xfrm flipV="1">
              <a:off x="3790" y="1478"/>
              <a:ext cx="0" cy="572"/>
            </a:xfrm>
            <a:prstGeom prst="line">
              <a:avLst/>
            </a:prstGeom>
            <a:noFill/>
            <a:ln w="28575">
              <a:solidFill>
                <a:srgbClr val="FF3300"/>
              </a:solidFill>
              <a:round/>
            </a:ln>
          </p:spPr>
          <p:txBody>
            <a:bodyPr/>
            <a:lstStyle/>
            <a:p>
              <a:endParaRPr lang="zh-CN" altLang="en-US"/>
            </a:p>
          </p:txBody>
        </p:sp>
      </p:grpSp>
      <p:sp>
        <p:nvSpPr>
          <p:cNvPr id="239690" name="Text Box 74" descr="棚架"/>
          <p:cNvSpPr txBox="1">
            <a:spLocks noChangeArrowheads="1"/>
          </p:cNvSpPr>
          <p:nvPr/>
        </p:nvSpPr>
        <p:spPr bwMode="auto">
          <a:xfrm>
            <a:off x="1763713" y="5229225"/>
            <a:ext cx="5916612" cy="1004888"/>
          </a:xfrm>
          <a:prstGeom prst="rect">
            <a:avLst/>
          </a:prstGeom>
          <a:pattFill prst="trellis">
            <a:fgClr>
              <a:srgbClr val="CCCCFF"/>
            </a:fgClr>
            <a:bgClr>
              <a:srgbClr val="FFFFFF"/>
            </a:bgClr>
          </a:pattFill>
          <a:ln w="9525">
            <a:noFill/>
            <a:miter lim="800000"/>
          </a:ln>
        </p:spPr>
        <p:txBody>
          <a:bodyPr>
            <a:spAutoFit/>
          </a:bodyPr>
          <a:lstStyle/>
          <a:p>
            <a:pPr>
              <a:spcBef>
                <a:spcPct val="50000"/>
              </a:spcBef>
            </a:pPr>
            <a:r>
              <a:rPr kumimoji="1" lang="en-US" altLang="zh-CN" sz="2400" b="1" dirty="0">
                <a:solidFill>
                  <a:srgbClr val="FF3300"/>
                </a:solidFill>
                <a:latin typeface="Times New Roman" panose="02020603050405020304" pitchFamily="18" charset="0"/>
              </a:rPr>
              <a:t>     </a:t>
            </a:r>
            <a:r>
              <a:rPr kumimoji="1" lang="zh-CN" altLang="en-US" sz="2400" b="1" dirty="0">
                <a:latin typeface="Times New Roman" panose="02020603050405020304" pitchFamily="18" charset="0"/>
              </a:rPr>
              <a:t>移位寄存器结构特点：</a:t>
            </a:r>
            <a:endParaRPr kumimoji="1" lang="zh-CN" altLang="en-US" sz="2400" b="1" dirty="0">
              <a:latin typeface="Times New Roman" panose="02020603050405020304" pitchFamily="18" charset="0"/>
            </a:endParaRPr>
          </a:p>
          <a:p>
            <a:pPr>
              <a:spcBef>
                <a:spcPct val="50000"/>
              </a:spcBef>
            </a:pPr>
            <a:r>
              <a:rPr kumimoji="1" lang="zh-CN" altLang="en-US" sz="2400" b="1" dirty="0">
                <a:latin typeface="Times New Roman" panose="02020603050405020304" pitchFamily="18" charset="0"/>
              </a:rPr>
              <a:t>     各触发器均为 </a:t>
            </a:r>
            <a:r>
              <a:rPr kumimoji="1" lang="en-US" altLang="zh-CN" sz="2400" b="1" i="1" dirty="0">
                <a:solidFill>
                  <a:srgbClr val="6666FF"/>
                </a:solidFill>
                <a:latin typeface="Times New Roman" panose="02020603050405020304" pitchFamily="18" charset="0"/>
              </a:rPr>
              <a:t>D </a:t>
            </a:r>
            <a:r>
              <a:rPr kumimoji="1" lang="zh-CN" altLang="en-US" sz="2400" b="1" dirty="0">
                <a:solidFill>
                  <a:srgbClr val="6666FF"/>
                </a:solidFill>
                <a:latin typeface="Times New Roman" panose="02020603050405020304" pitchFamily="18" charset="0"/>
              </a:rPr>
              <a:t>功能</a:t>
            </a:r>
            <a:r>
              <a:rPr kumimoji="1" lang="zh-CN" altLang="en-US" sz="2400" b="1" dirty="0">
                <a:latin typeface="Times New Roman" panose="02020603050405020304" pitchFamily="18" charset="0"/>
              </a:rPr>
              <a:t>且</a:t>
            </a:r>
            <a:r>
              <a:rPr kumimoji="1" lang="zh-CN" altLang="en-US" sz="2400" b="1" dirty="0">
                <a:solidFill>
                  <a:srgbClr val="6666FF"/>
                </a:solidFill>
                <a:latin typeface="Times New Roman" panose="02020603050405020304" pitchFamily="18" charset="0"/>
              </a:rPr>
              <a:t>串联</a:t>
            </a:r>
            <a:r>
              <a:rPr kumimoji="1" lang="zh-CN" altLang="en-US" sz="2400" b="1" dirty="0">
                <a:latin typeface="Times New Roman" panose="02020603050405020304" pitchFamily="18" charset="0"/>
              </a:rPr>
              <a:t>使用。</a:t>
            </a:r>
            <a:endParaRPr kumimoji="1"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9619"/>
                                        </p:tgtEl>
                                        <p:attrNameLst>
                                          <p:attrName>style.visibility</p:attrName>
                                        </p:attrNameLst>
                                      </p:cBhvr>
                                      <p:to>
                                        <p:strVal val="visible"/>
                                      </p:to>
                                    </p:set>
                                  </p:childTnLst>
                                  <p:subTnLst>
                                    <p:set>
                                      <p:cBhvr override="childStyle">
                                        <p:cTn dur="1" fill="hold" display="0" masterRel="nextClick" afterEffect="1"/>
                                        <p:tgtEl>
                                          <p:spTgt spid="239619"/>
                                        </p:tgtEl>
                                        <p:attrNameLst>
                                          <p:attrName>style.visibility</p:attrName>
                                        </p:attrNameLst>
                                      </p:cBhvr>
                                      <p:to>
                                        <p:strVal val="hidden"/>
                                      </p:to>
                                    </p:set>
                                  </p:subTnLst>
                                </p:cTn>
                              </p:par>
                            </p:childTnLst>
                          </p:cTn>
                        </p:par>
                        <p:par>
                          <p:cTn id="7" fill="hold">
                            <p:stCondLst>
                              <p:cond delay="500"/>
                            </p:stCondLst>
                            <p:childTnLst>
                              <p:par>
                                <p:cTn id="8" presetID="15" presetClass="entr" presetSubtype="0" fill="hold" grpId="0" nodeType="afterEffect">
                                  <p:stCondLst>
                                    <p:cond delay="0"/>
                                  </p:stCondLst>
                                  <p:childTnLst>
                                    <p:set>
                                      <p:cBhvr>
                                        <p:cTn id="9" dur="1" fill="hold">
                                          <p:stCondLst>
                                            <p:cond delay="0"/>
                                          </p:stCondLst>
                                        </p:cTn>
                                        <p:tgtEl>
                                          <p:spTgt spid="239618"/>
                                        </p:tgtEl>
                                        <p:attrNameLst>
                                          <p:attrName>style.visibility</p:attrName>
                                        </p:attrNameLst>
                                      </p:cBhvr>
                                      <p:to>
                                        <p:strVal val="visible"/>
                                      </p:to>
                                    </p:set>
                                    <p:anim calcmode="lin" valueType="num">
                                      <p:cBhvr>
                                        <p:cTn id="10" dur="1000" fill="hold"/>
                                        <p:tgtEl>
                                          <p:spTgt spid="239618"/>
                                        </p:tgtEl>
                                        <p:attrNameLst>
                                          <p:attrName>ppt_w</p:attrName>
                                        </p:attrNameLst>
                                      </p:cBhvr>
                                      <p:tavLst>
                                        <p:tav tm="0">
                                          <p:val>
                                            <p:fltVal val="0"/>
                                          </p:val>
                                        </p:tav>
                                        <p:tav tm="100000">
                                          <p:val>
                                            <p:strVal val="#ppt_w"/>
                                          </p:val>
                                        </p:tav>
                                      </p:tavLst>
                                    </p:anim>
                                    <p:anim calcmode="lin" valueType="num">
                                      <p:cBhvr>
                                        <p:cTn id="11" dur="1000" fill="hold"/>
                                        <p:tgtEl>
                                          <p:spTgt spid="239618"/>
                                        </p:tgtEl>
                                        <p:attrNameLst>
                                          <p:attrName>ppt_h</p:attrName>
                                        </p:attrNameLst>
                                      </p:cBhvr>
                                      <p:tavLst>
                                        <p:tav tm="0">
                                          <p:val>
                                            <p:fltVal val="0"/>
                                          </p:val>
                                        </p:tav>
                                        <p:tav tm="100000">
                                          <p:val>
                                            <p:strVal val="#ppt_h"/>
                                          </p:val>
                                        </p:tav>
                                      </p:tavLst>
                                    </p:anim>
                                    <p:anim calcmode="lin" valueType="num">
                                      <p:cBhvr>
                                        <p:cTn id="12" dur="1000" fill="hold"/>
                                        <p:tgtEl>
                                          <p:spTgt spid="239618"/>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239618"/>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39618"/>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9690"/>
                                        </p:tgtEl>
                                        <p:attrNameLst>
                                          <p:attrName>style.visibility</p:attrName>
                                        </p:attrNameLst>
                                      </p:cBhvr>
                                      <p:to>
                                        <p:strVal val="visible"/>
                                      </p:to>
                                    </p:set>
                                    <p:animEffect transition="in" filter="wipe(left)">
                                      <p:cBhvr>
                                        <p:cTn id="44" dur="500"/>
                                        <p:tgtEl>
                                          <p:spTgt spid="239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autoUpdateAnimBg="0"/>
      <p:bldP spid="239619" grpId="0" animBg="1" autoUpdateAnimBg="0"/>
      <p:bldP spid="23969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5600" y="188913"/>
            <a:ext cx="4548188" cy="673100"/>
          </a:xfrm>
        </p:spPr>
        <p:txBody>
          <a:bodyPr/>
          <a:lstStyle/>
          <a:p>
            <a:pPr algn="l" eaLnBrk="1" hangingPunct="1"/>
            <a:r>
              <a:rPr lang="zh-CN" altLang="en-US" sz="3600" b="1" dirty="0">
                <a:solidFill>
                  <a:srgbClr val="FF3300"/>
                </a:solidFill>
                <a:latin typeface="楷体_GB2312" pitchFamily="49" charset="-122"/>
                <a:ea typeface="楷体_GB2312" pitchFamily="49" charset="-122"/>
              </a:rPr>
              <a:t>二、基本</a:t>
            </a:r>
            <a:r>
              <a:rPr lang="zh-CN" altLang="en-US" sz="3600" b="1" dirty="0">
                <a:solidFill>
                  <a:srgbClr val="FF3300"/>
                </a:solidFill>
                <a:ea typeface="楷体_GB2312" pitchFamily="49" charset="-122"/>
              </a:rPr>
              <a:t> </a:t>
            </a:r>
            <a:r>
              <a:rPr lang="en-US" altLang="zh-CN" sz="3600" b="1" i="1" dirty="0">
                <a:solidFill>
                  <a:srgbClr val="FF3300"/>
                </a:solidFill>
                <a:ea typeface="楷体_GB2312" pitchFamily="49" charset="-122"/>
              </a:rPr>
              <a:t>SR </a:t>
            </a:r>
            <a:r>
              <a:rPr lang="zh-CN" altLang="en-US" sz="3600" b="1" dirty="0">
                <a:solidFill>
                  <a:srgbClr val="FF3300"/>
                </a:solidFill>
                <a:latin typeface="楷体_GB2312" pitchFamily="49" charset="-122"/>
                <a:ea typeface="楷体_GB2312" pitchFamily="49" charset="-122"/>
              </a:rPr>
              <a:t>锁存器</a:t>
            </a:r>
            <a:r>
              <a:rPr lang="zh-CN" altLang="en-US" dirty="0"/>
              <a:t> </a:t>
            </a:r>
            <a:endParaRPr lang="zh-CN" altLang="en-US" dirty="0"/>
          </a:p>
        </p:txBody>
      </p:sp>
      <p:sp>
        <p:nvSpPr>
          <p:cNvPr id="9219" name="Rectangle 3"/>
          <p:cNvSpPr>
            <a:spLocks noChangeArrowheads="1"/>
          </p:cNvSpPr>
          <p:nvPr/>
        </p:nvSpPr>
        <p:spPr bwMode="auto">
          <a:xfrm>
            <a:off x="0" y="1093788"/>
            <a:ext cx="7239000" cy="579437"/>
          </a:xfrm>
          <a:prstGeom prst="rect">
            <a:avLst/>
          </a:prstGeom>
          <a:noFill/>
          <a:ln w="9525">
            <a:noFill/>
            <a:miter lim="800000"/>
          </a:ln>
        </p:spPr>
        <p:txBody>
          <a:bodyPr>
            <a:spAutoFit/>
          </a:bodyPr>
          <a:lstStyle/>
          <a:p>
            <a:r>
              <a:rPr kumimoji="1" lang="en-US" altLang="zh-CN" sz="3200" b="1">
                <a:solidFill>
                  <a:srgbClr val="0033CC"/>
                </a:solidFill>
                <a:latin typeface="宋体" panose="02010600030101010101" pitchFamily="2" charset="-122"/>
              </a:rPr>
              <a:t>(</a:t>
            </a:r>
            <a:r>
              <a:rPr kumimoji="1" lang="zh-CN" altLang="en-US" sz="3200" b="1">
                <a:solidFill>
                  <a:srgbClr val="0033CC"/>
                </a:solidFill>
                <a:latin typeface="宋体" panose="02010600030101010101" pitchFamily="2" charset="-122"/>
              </a:rPr>
              <a:t>一</a:t>
            </a:r>
            <a:r>
              <a:rPr kumimoji="1" lang="en-US" altLang="zh-CN" sz="3200" b="1">
                <a:solidFill>
                  <a:srgbClr val="0033CC"/>
                </a:solidFill>
                <a:latin typeface="宋体" panose="02010600030101010101" pitchFamily="2" charset="-122"/>
              </a:rPr>
              <a:t>)</a:t>
            </a:r>
            <a:r>
              <a:rPr kumimoji="1" lang="zh-CN" altLang="en-US" sz="3200" b="1">
                <a:solidFill>
                  <a:srgbClr val="0033CC"/>
                </a:solidFill>
                <a:latin typeface="宋体" panose="02010600030101010101" pitchFamily="2" charset="-122"/>
              </a:rPr>
              <a:t>由与非门组成的基本</a:t>
            </a:r>
            <a:r>
              <a:rPr kumimoji="1" lang="zh-CN" altLang="en-US" sz="3200" b="1">
                <a:solidFill>
                  <a:srgbClr val="0033CC"/>
                </a:solidFill>
                <a:latin typeface="Times New Roman" panose="02020603050405020304" pitchFamily="18" charset="0"/>
              </a:rPr>
              <a:t> </a:t>
            </a:r>
            <a:r>
              <a:rPr kumimoji="1" lang="en-US" altLang="zh-CN" sz="3200" b="1" i="1">
                <a:solidFill>
                  <a:srgbClr val="0033CC"/>
                </a:solidFill>
                <a:latin typeface="Times New Roman" panose="02020603050405020304" pitchFamily="18" charset="0"/>
              </a:rPr>
              <a:t>SR </a:t>
            </a:r>
            <a:r>
              <a:rPr kumimoji="1" lang="zh-CN" altLang="en-US" sz="3200" b="1">
                <a:solidFill>
                  <a:srgbClr val="0033CC"/>
                </a:solidFill>
                <a:latin typeface="宋体" panose="02010600030101010101" pitchFamily="2" charset="-122"/>
              </a:rPr>
              <a:t>锁存器 </a:t>
            </a:r>
            <a:endParaRPr kumimoji="1" lang="zh-CN" altLang="en-US" sz="3200" b="1">
              <a:solidFill>
                <a:srgbClr val="0033CC"/>
              </a:solidFill>
              <a:latin typeface="宋体" panose="02010600030101010101" pitchFamily="2" charset="-122"/>
            </a:endParaRPr>
          </a:p>
        </p:txBody>
      </p:sp>
      <p:sp>
        <p:nvSpPr>
          <p:cNvPr id="9220" name="Rectangle 4"/>
          <p:cNvSpPr>
            <a:spLocks noChangeArrowheads="1"/>
          </p:cNvSpPr>
          <p:nvPr/>
        </p:nvSpPr>
        <p:spPr bwMode="auto">
          <a:xfrm>
            <a:off x="736600" y="1673225"/>
            <a:ext cx="4149725"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1.    </a:t>
            </a:r>
            <a:r>
              <a:rPr kumimoji="1" lang="zh-CN" altLang="en-US" sz="2400" b="1">
                <a:latin typeface="Times New Roman" panose="02020603050405020304" pitchFamily="18" charset="0"/>
              </a:rPr>
              <a:t>电路结构及逻辑符号</a:t>
            </a:r>
            <a:endParaRPr kumimoji="1" lang="zh-CN" altLang="en-US" sz="2400" b="1" i="1">
              <a:latin typeface="Times New Roman" panose="02020603050405020304" pitchFamily="18" charset="0"/>
            </a:endParaRPr>
          </a:p>
        </p:txBody>
      </p:sp>
      <p:grpSp>
        <p:nvGrpSpPr>
          <p:cNvPr id="2" name="Group 5"/>
          <p:cNvGrpSpPr/>
          <p:nvPr/>
        </p:nvGrpSpPr>
        <p:grpSpPr bwMode="auto">
          <a:xfrm>
            <a:off x="1130300" y="2273300"/>
            <a:ext cx="4483100" cy="3289300"/>
            <a:chOff x="528" y="1368"/>
            <a:chExt cx="2824" cy="2072"/>
          </a:xfrm>
        </p:grpSpPr>
        <p:graphicFrame>
          <p:nvGraphicFramePr>
            <p:cNvPr id="2051" name="Object 6"/>
            <p:cNvGraphicFramePr>
              <a:graphicFrameLocks noChangeAspect="1"/>
            </p:cNvGraphicFramePr>
            <p:nvPr/>
          </p:nvGraphicFramePr>
          <p:xfrm>
            <a:off x="608" y="1537"/>
            <a:ext cx="2376" cy="1662"/>
          </p:xfrm>
          <a:graphic>
            <a:graphicData uri="http://schemas.openxmlformats.org/presentationml/2006/ole">
              <mc:AlternateContent xmlns:mc="http://schemas.openxmlformats.org/markup-compatibility/2006">
                <mc:Choice xmlns:v="urn:schemas-microsoft-com:vml" Requires="v">
                  <p:oleObj spid="_x0000_s2086" name="BMP 图象" r:id="rId1" imgW="3771900" imgH="2638425" progId="Paint.Picture">
                    <p:embed/>
                  </p:oleObj>
                </mc:Choice>
                <mc:Fallback>
                  <p:oleObj name="BMP 图象" r:id="rId1" imgW="3771900" imgH="2638425"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 y="1537"/>
                          <a:ext cx="2376" cy="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15" name="AutoShape 7"/>
            <p:cNvSpPr>
              <a:spLocks noChangeArrowheads="1"/>
            </p:cNvSpPr>
            <p:nvPr/>
          </p:nvSpPr>
          <p:spPr bwMode="auto">
            <a:xfrm>
              <a:off x="528" y="1368"/>
              <a:ext cx="2824" cy="207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2116" name="Rectangle 8"/>
            <p:cNvSpPr>
              <a:spLocks noChangeArrowheads="1"/>
            </p:cNvSpPr>
            <p:nvPr/>
          </p:nvSpPr>
          <p:spPr bwMode="auto">
            <a:xfrm>
              <a:off x="736" y="1381"/>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117" name="Rectangle 9"/>
            <p:cNvSpPr>
              <a:spLocks noChangeArrowheads="1"/>
            </p:cNvSpPr>
            <p:nvPr/>
          </p:nvSpPr>
          <p:spPr bwMode="auto">
            <a:xfrm>
              <a:off x="2664" y="1381"/>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118" name="Rectangle 10"/>
            <p:cNvSpPr>
              <a:spLocks noChangeArrowheads="1"/>
            </p:cNvSpPr>
            <p:nvPr/>
          </p:nvSpPr>
          <p:spPr bwMode="auto">
            <a:xfrm>
              <a:off x="808" y="3013"/>
              <a:ext cx="224"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2119" name="Rectangle 11"/>
            <p:cNvSpPr>
              <a:spLocks noChangeArrowheads="1"/>
            </p:cNvSpPr>
            <p:nvPr/>
          </p:nvSpPr>
          <p:spPr bwMode="auto">
            <a:xfrm>
              <a:off x="2520" y="3005"/>
              <a:ext cx="246"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2120" name="Rectangle 12"/>
            <p:cNvSpPr>
              <a:spLocks noChangeArrowheads="1"/>
            </p:cNvSpPr>
            <p:nvPr/>
          </p:nvSpPr>
          <p:spPr bwMode="auto">
            <a:xfrm>
              <a:off x="1257" y="2293"/>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2121" name="Rectangle 13"/>
            <p:cNvSpPr>
              <a:spLocks noChangeArrowheads="1"/>
            </p:cNvSpPr>
            <p:nvPr/>
          </p:nvSpPr>
          <p:spPr bwMode="auto">
            <a:xfrm>
              <a:off x="2937" y="2293"/>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2122" name="Line 14"/>
            <p:cNvSpPr>
              <a:spLocks noChangeShapeType="1"/>
            </p:cNvSpPr>
            <p:nvPr/>
          </p:nvSpPr>
          <p:spPr bwMode="auto">
            <a:xfrm>
              <a:off x="2736" y="1432"/>
              <a:ext cx="128" cy="0"/>
            </a:xfrm>
            <a:prstGeom prst="line">
              <a:avLst/>
            </a:prstGeom>
            <a:noFill/>
            <a:ln w="19050">
              <a:solidFill>
                <a:schemeClr val="tx1"/>
              </a:solidFill>
              <a:round/>
            </a:ln>
          </p:spPr>
          <p:txBody>
            <a:bodyPr>
              <a:spAutoFit/>
            </a:bodyPr>
            <a:lstStyle/>
            <a:p>
              <a:endParaRPr lang="zh-CN" altLang="en-US"/>
            </a:p>
          </p:txBody>
        </p:sp>
        <p:sp>
          <p:nvSpPr>
            <p:cNvPr id="2123" name="Line 15"/>
            <p:cNvSpPr>
              <a:spLocks noChangeShapeType="1"/>
            </p:cNvSpPr>
            <p:nvPr/>
          </p:nvSpPr>
          <p:spPr bwMode="auto">
            <a:xfrm>
              <a:off x="856" y="3056"/>
              <a:ext cx="128" cy="0"/>
            </a:xfrm>
            <a:prstGeom prst="line">
              <a:avLst/>
            </a:prstGeom>
            <a:noFill/>
            <a:ln w="19050">
              <a:solidFill>
                <a:schemeClr val="tx1"/>
              </a:solidFill>
              <a:round/>
            </a:ln>
          </p:spPr>
          <p:txBody>
            <a:bodyPr>
              <a:spAutoFit/>
            </a:bodyPr>
            <a:lstStyle/>
            <a:p>
              <a:endParaRPr lang="zh-CN" altLang="en-US"/>
            </a:p>
          </p:txBody>
        </p:sp>
        <p:sp>
          <p:nvSpPr>
            <p:cNvPr id="2124" name="Line 16"/>
            <p:cNvSpPr>
              <a:spLocks noChangeShapeType="1"/>
            </p:cNvSpPr>
            <p:nvPr/>
          </p:nvSpPr>
          <p:spPr bwMode="auto">
            <a:xfrm>
              <a:off x="2576" y="3048"/>
              <a:ext cx="128" cy="0"/>
            </a:xfrm>
            <a:prstGeom prst="line">
              <a:avLst/>
            </a:prstGeom>
            <a:noFill/>
            <a:ln w="19050">
              <a:solidFill>
                <a:schemeClr val="tx1"/>
              </a:solidFill>
              <a:round/>
            </a:ln>
          </p:spPr>
          <p:txBody>
            <a:bodyPr>
              <a:spAutoFit/>
            </a:bodyPr>
            <a:lstStyle/>
            <a:p>
              <a:endParaRPr lang="zh-CN" altLang="en-US"/>
            </a:p>
          </p:txBody>
        </p:sp>
      </p:grpSp>
      <p:grpSp>
        <p:nvGrpSpPr>
          <p:cNvPr id="3" name="Group 17"/>
          <p:cNvGrpSpPr/>
          <p:nvPr/>
        </p:nvGrpSpPr>
        <p:grpSpPr bwMode="auto">
          <a:xfrm>
            <a:off x="6057900" y="1801813"/>
            <a:ext cx="2184400" cy="2832100"/>
            <a:chOff x="3696" y="1456"/>
            <a:chExt cx="1376" cy="1784"/>
          </a:xfrm>
        </p:grpSpPr>
        <p:graphicFrame>
          <p:nvGraphicFramePr>
            <p:cNvPr id="2050" name="Object 18"/>
            <p:cNvGraphicFramePr>
              <a:graphicFrameLocks noChangeAspect="1"/>
            </p:cNvGraphicFramePr>
            <p:nvPr/>
          </p:nvGraphicFramePr>
          <p:xfrm>
            <a:off x="3829" y="1683"/>
            <a:ext cx="1062" cy="1338"/>
          </p:xfrm>
          <a:graphic>
            <a:graphicData uri="http://schemas.openxmlformats.org/presentationml/2006/ole">
              <mc:AlternateContent xmlns:mc="http://schemas.openxmlformats.org/markup-compatibility/2006">
                <mc:Choice xmlns:v="urn:schemas-microsoft-com:vml" Requires="v">
                  <p:oleObj spid="_x0000_s2087" name="BMP 图象" r:id="rId3" imgW="1685925" imgH="2124075" progId="Paint.Picture">
                    <p:embed/>
                  </p:oleObj>
                </mc:Choice>
                <mc:Fallback>
                  <p:oleObj name="BMP 图象" r:id="rId3" imgW="1685925" imgH="2124075" progId="Paint.Picture">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 y="1683"/>
                          <a:ext cx="1062"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7" name="AutoShape 19"/>
            <p:cNvSpPr>
              <a:spLocks noChangeArrowheads="1"/>
            </p:cNvSpPr>
            <p:nvPr/>
          </p:nvSpPr>
          <p:spPr bwMode="auto">
            <a:xfrm>
              <a:off x="3696" y="1456"/>
              <a:ext cx="1376" cy="1784"/>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2108" name="Rectangle 20"/>
            <p:cNvSpPr>
              <a:spLocks noChangeArrowheads="1"/>
            </p:cNvSpPr>
            <p:nvPr/>
          </p:nvSpPr>
          <p:spPr bwMode="auto">
            <a:xfrm>
              <a:off x="4672" y="147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109" name="Line 21"/>
            <p:cNvSpPr>
              <a:spLocks noChangeShapeType="1"/>
            </p:cNvSpPr>
            <p:nvPr/>
          </p:nvSpPr>
          <p:spPr bwMode="auto">
            <a:xfrm>
              <a:off x="4744" y="1528"/>
              <a:ext cx="128" cy="0"/>
            </a:xfrm>
            <a:prstGeom prst="line">
              <a:avLst/>
            </a:prstGeom>
            <a:noFill/>
            <a:ln w="19050">
              <a:solidFill>
                <a:schemeClr val="tx1"/>
              </a:solidFill>
              <a:round/>
            </a:ln>
          </p:spPr>
          <p:txBody>
            <a:bodyPr>
              <a:spAutoFit/>
            </a:bodyPr>
            <a:lstStyle/>
            <a:p>
              <a:endParaRPr lang="zh-CN" altLang="en-US"/>
            </a:p>
          </p:txBody>
        </p:sp>
        <p:sp>
          <p:nvSpPr>
            <p:cNvPr id="2110" name="Rectangle 22"/>
            <p:cNvSpPr>
              <a:spLocks noChangeArrowheads="1"/>
            </p:cNvSpPr>
            <p:nvPr/>
          </p:nvSpPr>
          <p:spPr bwMode="auto">
            <a:xfrm>
              <a:off x="3848" y="147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2111" name="Rectangle 23"/>
            <p:cNvSpPr>
              <a:spLocks noChangeArrowheads="1"/>
            </p:cNvSpPr>
            <p:nvPr/>
          </p:nvSpPr>
          <p:spPr bwMode="auto">
            <a:xfrm>
              <a:off x="3800" y="2813"/>
              <a:ext cx="224"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2112" name="Rectangle 24"/>
            <p:cNvSpPr>
              <a:spLocks noChangeArrowheads="1"/>
            </p:cNvSpPr>
            <p:nvPr/>
          </p:nvSpPr>
          <p:spPr bwMode="auto">
            <a:xfrm>
              <a:off x="4680" y="2805"/>
              <a:ext cx="246"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2113" name="Line 25"/>
            <p:cNvSpPr>
              <a:spLocks noChangeShapeType="1"/>
            </p:cNvSpPr>
            <p:nvPr/>
          </p:nvSpPr>
          <p:spPr bwMode="auto">
            <a:xfrm>
              <a:off x="3848" y="2856"/>
              <a:ext cx="128" cy="0"/>
            </a:xfrm>
            <a:prstGeom prst="line">
              <a:avLst/>
            </a:prstGeom>
            <a:noFill/>
            <a:ln w="19050">
              <a:solidFill>
                <a:schemeClr val="tx1"/>
              </a:solidFill>
              <a:round/>
            </a:ln>
          </p:spPr>
          <p:txBody>
            <a:bodyPr>
              <a:spAutoFit/>
            </a:bodyPr>
            <a:lstStyle/>
            <a:p>
              <a:endParaRPr lang="zh-CN" altLang="en-US"/>
            </a:p>
          </p:txBody>
        </p:sp>
        <p:sp>
          <p:nvSpPr>
            <p:cNvPr id="2114" name="Line 26"/>
            <p:cNvSpPr>
              <a:spLocks noChangeShapeType="1"/>
            </p:cNvSpPr>
            <p:nvPr/>
          </p:nvSpPr>
          <p:spPr bwMode="auto">
            <a:xfrm>
              <a:off x="4736" y="2848"/>
              <a:ext cx="128" cy="0"/>
            </a:xfrm>
            <a:prstGeom prst="line">
              <a:avLst/>
            </a:prstGeom>
            <a:noFill/>
            <a:ln w="19050">
              <a:solidFill>
                <a:schemeClr val="tx1"/>
              </a:solidFill>
              <a:round/>
            </a:ln>
          </p:spPr>
          <p:txBody>
            <a:bodyPr>
              <a:spAutoFit/>
            </a:bodyPr>
            <a:lstStyle/>
            <a:p>
              <a:endParaRPr lang="zh-CN" altLang="en-US"/>
            </a:p>
          </p:txBody>
        </p:sp>
      </p:grpSp>
      <p:sp>
        <p:nvSpPr>
          <p:cNvPr id="9245" name="Rectangle 29"/>
          <p:cNvSpPr>
            <a:spLocks noChangeArrowheads="1"/>
          </p:cNvSpPr>
          <p:nvPr/>
        </p:nvSpPr>
        <p:spPr bwMode="auto">
          <a:xfrm>
            <a:off x="1181100" y="3289300"/>
            <a:ext cx="3975100" cy="1549400"/>
          </a:xfrm>
          <a:prstGeom prst="rect">
            <a:avLst/>
          </a:prstGeom>
          <a:noFill/>
          <a:ln w="38100">
            <a:solidFill>
              <a:schemeClr val="accent1"/>
            </a:solidFill>
            <a:miter lim="800000"/>
          </a:ln>
        </p:spPr>
        <p:txBody>
          <a:bodyPr wrap="none" anchor="ctr">
            <a:spAutoFit/>
          </a:bodyPr>
          <a:lstStyle/>
          <a:p>
            <a:endParaRPr lang="zh-CN" altLang="en-US"/>
          </a:p>
        </p:txBody>
      </p:sp>
      <p:grpSp>
        <p:nvGrpSpPr>
          <p:cNvPr id="4" name="Group 30"/>
          <p:cNvGrpSpPr/>
          <p:nvPr/>
        </p:nvGrpSpPr>
        <p:grpSpPr bwMode="auto">
          <a:xfrm>
            <a:off x="1854200" y="3086100"/>
            <a:ext cx="2679700" cy="1676400"/>
            <a:chOff x="984" y="1824"/>
            <a:chExt cx="1688" cy="1056"/>
          </a:xfrm>
        </p:grpSpPr>
        <p:sp>
          <p:nvSpPr>
            <p:cNvPr id="2097" name="Line 31"/>
            <p:cNvSpPr>
              <a:spLocks noChangeShapeType="1"/>
            </p:cNvSpPr>
            <p:nvPr/>
          </p:nvSpPr>
          <p:spPr bwMode="auto">
            <a:xfrm>
              <a:off x="984" y="1832"/>
              <a:ext cx="528" cy="0"/>
            </a:xfrm>
            <a:prstGeom prst="line">
              <a:avLst/>
            </a:prstGeom>
            <a:noFill/>
            <a:ln w="28575">
              <a:solidFill>
                <a:srgbClr val="FF3300"/>
              </a:solidFill>
              <a:round/>
            </a:ln>
          </p:spPr>
          <p:txBody>
            <a:bodyPr>
              <a:spAutoFit/>
            </a:bodyPr>
            <a:lstStyle/>
            <a:p>
              <a:endParaRPr lang="zh-CN" altLang="en-US"/>
            </a:p>
          </p:txBody>
        </p:sp>
        <p:sp>
          <p:nvSpPr>
            <p:cNvPr id="2098" name="Line 32"/>
            <p:cNvSpPr>
              <a:spLocks noChangeShapeType="1"/>
            </p:cNvSpPr>
            <p:nvPr/>
          </p:nvSpPr>
          <p:spPr bwMode="auto">
            <a:xfrm>
              <a:off x="1520" y="1832"/>
              <a:ext cx="568" cy="1032"/>
            </a:xfrm>
            <a:prstGeom prst="line">
              <a:avLst/>
            </a:prstGeom>
            <a:noFill/>
            <a:ln w="28575">
              <a:solidFill>
                <a:srgbClr val="FF3300"/>
              </a:solidFill>
              <a:round/>
            </a:ln>
          </p:spPr>
          <p:txBody>
            <a:bodyPr>
              <a:spAutoFit/>
            </a:bodyPr>
            <a:lstStyle/>
            <a:p>
              <a:endParaRPr lang="zh-CN" altLang="en-US"/>
            </a:p>
          </p:txBody>
        </p:sp>
        <p:sp>
          <p:nvSpPr>
            <p:cNvPr id="2099" name="Line 33"/>
            <p:cNvSpPr>
              <a:spLocks noChangeShapeType="1"/>
            </p:cNvSpPr>
            <p:nvPr/>
          </p:nvSpPr>
          <p:spPr bwMode="auto">
            <a:xfrm>
              <a:off x="2088" y="2864"/>
              <a:ext cx="408" cy="0"/>
            </a:xfrm>
            <a:prstGeom prst="line">
              <a:avLst/>
            </a:prstGeom>
            <a:noFill/>
            <a:ln w="28575">
              <a:solidFill>
                <a:srgbClr val="FF3300"/>
              </a:solidFill>
              <a:round/>
            </a:ln>
          </p:spPr>
          <p:txBody>
            <a:bodyPr>
              <a:spAutoFit/>
            </a:bodyPr>
            <a:lstStyle/>
            <a:p>
              <a:endParaRPr lang="zh-CN" altLang="en-US"/>
            </a:p>
          </p:txBody>
        </p:sp>
        <p:sp>
          <p:nvSpPr>
            <p:cNvPr id="2100" name="Line 34"/>
            <p:cNvSpPr>
              <a:spLocks noChangeShapeType="1"/>
            </p:cNvSpPr>
            <p:nvPr/>
          </p:nvSpPr>
          <p:spPr bwMode="auto">
            <a:xfrm flipH="1">
              <a:off x="2096" y="1832"/>
              <a:ext cx="576" cy="0"/>
            </a:xfrm>
            <a:prstGeom prst="line">
              <a:avLst/>
            </a:prstGeom>
            <a:noFill/>
            <a:ln w="28575">
              <a:solidFill>
                <a:srgbClr val="FF3300"/>
              </a:solidFill>
              <a:round/>
            </a:ln>
          </p:spPr>
          <p:txBody>
            <a:bodyPr>
              <a:spAutoFit/>
            </a:bodyPr>
            <a:lstStyle/>
            <a:p>
              <a:endParaRPr lang="zh-CN" altLang="en-US"/>
            </a:p>
          </p:txBody>
        </p:sp>
        <p:sp>
          <p:nvSpPr>
            <p:cNvPr id="2101" name="Line 35"/>
            <p:cNvSpPr>
              <a:spLocks noChangeShapeType="1"/>
            </p:cNvSpPr>
            <p:nvPr/>
          </p:nvSpPr>
          <p:spPr bwMode="auto">
            <a:xfrm flipH="1">
              <a:off x="1528" y="1832"/>
              <a:ext cx="568" cy="1032"/>
            </a:xfrm>
            <a:prstGeom prst="line">
              <a:avLst/>
            </a:prstGeom>
            <a:noFill/>
            <a:ln w="28575">
              <a:solidFill>
                <a:srgbClr val="FF3300"/>
              </a:solidFill>
              <a:round/>
            </a:ln>
          </p:spPr>
          <p:txBody>
            <a:bodyPr>
              <a:spAutoFit/>
            </a:bodyPr>
            <a:lstStyle/>
            <a:p>
              <a:endParaRPr lang="zh-CN" altLang="en-US"/>
            </a:p>
          </p:txBody>
        </p:sp>
        <p:sp>
          <p:nvSpPr>
            <p:cNvPr id="2102" name="Line 36"/>
            <p:cNvSpPr>
              <a:spLocks noChangeShapeType="1"/>
            </p:cNvSpPr>
            <p:nvPr/>
          </p:nvSpPr>
          <p:spPr bwMode="auto">
            <a:xfrm flipH="1">
              <a:off x="1136" y="2864"/>
              <a:ext cx="408" cy="0"/>
            </a:xfrm>
            <a:prstGeom prst="line">
              <a:avLst/>
            </a:prstGeom>
            <a:noFill/>
            <a:ln w="28575">
              <a:solidFill>
                <a:srgbClr val="FF3300"/>
              </a:solidFill>
              <a:round/>
            </a:ln>
          </p:spPr>
          <p:txBody>
            <a:bodyPr>
              <a:spAutoFit/>
            </a:bodyPr>
            <a:lstStyle/>
            <a:p>
              <a:endParaRPr lang="zh-CN" altLang="en-US"/>
            </a:p>
          </p:txBody>
        </p:sp>
        <p:sp>
          <p:nvSpPr>
            <p:cNvPr id="2103" name="Line 37"/>
            <p:cNvSpPr>
              <a:spLocks noChangeShapeType="1"/>
            </p:cNvSpPr>
            <p:nvPr/>
          </p:nvSpPr>
          <p:spPr bwMode="auto">
            <a:xfrm>
              <a:off x="1144" y="2568"/>
              <a:ext cx="0" cy="304"/>
            </a:xfrm>
            <a:prstGeom prst="line">
              <a:avLst/>
            </a:prstGeom>
            <a:noFill/>
            <a:ln w="28575">
              <a:solidFill>
                <a:srgbClr val="FF3300"/>
              </a:solidFill>
              <a:round/>
            </a:ln>
          </p:spPr>
          <p:txBody>
            <a:bodyPr>
              <a:spAutoFit/>
            </a:bodyPr>
            <a:lstStyle/>
            <a:p>
              <a:endParaRPr lang="zh-CN" altLang="en-US"/>
            </a:p>
          </p:txBody>
        </p:sp>
        <p:sp>
          <p:nvSpPr>
            <p:cNvPr id="2104" name="Line 38"/>
            <p:cNvSpPr>
              <a:spLocks noChangeShapeType="1"/>
            </p:cNvSpPr>
            <p:nvPr/>
          </p:nvSpPr>
          <p:spPr bwMode="auto">
            <a:xfrm>
              <a:off x="2496" y="2576"/>
              <a:ext cx="0" cy="304"/>
            </a:xfrm>
            <a:prstGeom prst="line">
              <a:avLst/>
            </a:prstGeom>
            <a:noFill/>
            <a:ln w="28575">
              <a:solidFill>
                <a:srgbClr val="FF3300"/>
              </a:solidFill>
              <a:round/>
            </a:ln>
          </p:spPr>
          <p:txBody>
            <a:bodyPr>
              <a:spAutoFit/>
            </a:bodyPr>
            <a:lstStyle/>
            <a:p>
              <a:endParaRPr lang="zh-CN" altLang="en-US"/>
            </a:p>
          </p:txBody>
        </p:sp>
        <p:sp>
          <p:nvSpPr>
            <p:cNvPr id="2105" name="Line 39"/>
            <p:cNvSpPr>
              <a:spLocks noChangeShapeType="1"/>
            </p:cNvSpPr>
            <p:nvPr/>
          </p:nvSpPr>
          <p:spPr bwMode="auto">
            <a:xfrm>
              <a:off x="984" y="1824"/>
              <a:ext cx="0" cy="304"/>
            </a:xfrm>
            <a:prstGeom prst="line">
              <a:avLst/>
            </a:prstGeom>
            <a:noFill/>
            <a:ln w="28575">
              <a:solidFill>
                <a:srgbClr val="FF3300"/>
              </a:solidFill>
              <a:round/>
            </a:ln>
          </p:spPr>
          <p:txBody>
            <a:bodyPr>
              <a:spAutoFit/>
            </a:bodyPr>
            <a:lstStyle/>
            <a:p>
              <a:endParaRPr lang="zh-CN" altLang="en-US"/>
            </a:p>
          </p:txBody>
        </p:sp>
        <p:sp>
          <p:nvSpPr>
            <p:cNvPr id="2106" name="Line 40"/>
            <p:cNvSpPr>
              <a:spLocks noChangeShapeType="1"/>
            </p:cNvSpPr>
            <p:nvPr/>
          </p:nvSpPr>
          <p:spPr bwMode="auto">
            <a:xfrm>
              <a:off x="2664" y="1832"/>
              <a:ext cx="0" cy="304"/>
            </a:xfrm>
            <a:prstGeom prst="line">
              <a:avLst/>
            </a:prstGeom>
            <a:noFill/>
            <a:ln w="28575">
              <a:solidFill>
                <a:srgbClr val="FF3300"/>
              </a:solidFill>
              <a:round/>
            </a:ln>
          </p:spPr>
          <p:txBody>
            <a:bodyPr>
              <a:spAutoFit/>
            </a:bodyPr>
            <a:lstStyle/>
            <a:p>
              <a:endParaRPr lang="zh-CN" altLang="en-US"/>
            </a:p>
          </p:txBody>
        </p:sp>
      </p:grpSp>
      <p:grpSp>
        <p:nvGrpSpPr>
          <p:cNvPr id="5" name="Group 41"/>
          <p:cNvGrpSpPr/>
          <p:nvPr/>
        </p:nvGrpSpPr>
        <p:grpSpPr bwMode="auto">
          <a:xfrm>
            <a:off x="1574800" y="4872038"/>
            <a:ext cx="3108325" cy="461962"/>
            <a:chOff x="808" y="2949"/>
            <a:chExt cx="1958" cy="291"/>
          </a:xfrm>
        </p:grpSpPr>
        <p:sp>
          <p:nvSpPr>
            <p:cNvPr id="2093" name="Rectangle 42"/>
            <p:cNvSpPr>
              <a:spLocks noChangeArrowheads="1"/>
            </p:cNvSpPr>
            <p:nvPr/>
          </p:nvSpPr>
          <p:spPr bwMode="auto">
            <a:xfrm>
              <a:off x="808" y="2957"/>
              <a:ext cx="116" cy="213"/>
            </a:xfrm>
            <a:prstGeom prst="rect">
              <a:avLst/>
            </a:prstGeom>
            <a:noFill/>
            <a:ln w="9525">
              <a:noFill/>
              <a:miter lim="800000"/>
            </a:ln>
          </p:spPr>
          <p:txBody>
            <a:bodyPr wrap="none">
              <a:spAutoFit/>
            </a:bodyPr>
            <a:lstStyle/>
            <a:p>
              <a:pPr algn="just">
                <a:spcBef>
                  <a:spcPct val="50000"/>
                </a:spcBef>
              </a:pPr>
              <a:endParaRPr kumimoji="1" lang="en-US" altLang="zh-CN" sz="2400" b="1" baseline="-25000">
                <a:solidFill>
                  <a:srgbClr val="00CC00"/>
                </a:solidFill>
                <a:latin typeface="Times New Roman" panose="02020603050405020304" pitchFamily="18" charset="0"/>
              </a:endParaRPr>
            </a:p>
          </p:txBody>
        </p:sp>
        <p:sp>
          <p:nvSpPr>
            <p:cNvPr id="2094" name="Rectangle 43"/>
            <p:cNvSpPr>
              <a:spLocks noChangeArrowheads="1"/>
            </p:cNvSpPr>
            <p:nvPr/>
          </p:nvSpPr>
          <p:spPr bwMode="auto">
            <a:xfrm>
              <a:off x="2520" y="2949"/>
              <a:ext cx="246" cy="291"/>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3300"/>
                  </a:solidFill>
                  <a:latin typeface="Times New Roman" panose="02020603050405020304" pitchFamily="18" charset="0"/>
                </a:rPr>
                <a:t>R</a:t>
              </a:r>
              <a:endParaRPr kumimoji="1" lang="en-US" altLang="zh-CN" sz="2400" b="1" baseline="-25000">
                <a:solidFill>
                  <a:srgbClr val="FF3300"/>
                </a:solidFill>
                <a:latin typeface="Times New Roman" panose="02020603050405020304" pitchFamily="18" charset="0"/>
              </a:endParaRPr>
            </a:p>
          </p:txBody>
        </p:sp>
        <p:sp>
          <p:nvSpPr>
            <p:cNvPr id="2095" name="Line 44"/>
            <p:cNvSpPr>
              <a:spLocks noChangeShapeType="1"/>
            </p:cNvSpPr>
            <p:nvPr/>
          </p:nvSpPr>
          <p:spPr bwMode="auto">
            <a:xfrm>
              <a:off x="856" y="3000"/>
              <a:ext cx="128" cy="0"/>
            </a:xfrm>
            <a:prstGeom prst="line">
              <a:avLst/>
            </a:prstGeom>
            <a:noFill/>
            <a:ln w="19050">
              <a:solidFill>
                <a:srgbClr val="00CC00"/>
              </a:solidFill>
              <a:round/>
            </a:ln>
          </p:spPr>
          <p:txBody>
            <a:bodyPr>
              <a:spAutoFit/>
            </a:bodyPr>
            <a:lstStyle/>
            <a:p>
              <a:endParaRPr lang="zh-CN" altLang="en-US"/>
            </a:p>
          </p:txBody>
        </p:sp>
        <p:sp>
          <p:nvSpPr>
            <p:cNvPr id="2096" name="Line 45"/>
            <p:cNvSpPr>
              <a:spLocks noChangeShapeType="1"/>
            </p:cNvSpPr>
            <p:nvPr/>
          </p:nvSpPr>
          <p:spPr bwMode="auto">
            <a:xfrm>
              <a:off x="2576" y="2992"/>
              <a:ext cx="128" cy="0"/>
            </a:xfrm>
            <a:prstGeom prst="line">
              <a:avLst/>
            </a:prstGeom>
            <a:noFill/>
            <a:ln w="19050">
              <a:solidFill>
                <a:srgbClr val="FF3300"/>
              </a:solidFill>
              <a:round/>
            </a:ln>
          </p:spPr>
          <p:txBody>
            <a:bodyPr>
              <a:spAutoFit/>
            </a:bodyPr>
            <a:lstStyle/>
            <a:p>
              <a:endParaRPr lang="zh-CN" altLang="en-US"/>
            </a:p>
          </p:txBody>
        </p:sp>
      </p:grpSp>
      <p:grpSp>
        <p:nvGrpSpPr>
          <p:cNvPr id="6" name="Group 46"/>
          <p:cNvGrpSpPr/>
          <p:nvPr/>
        </p:nvGrpSpPr>
        <p:grpSpPr bwMode="auto">
          <a:xfrm>
            <a:off x="1460500" y="2293938"/>
            <a:ext cx="3465513" cy="457200"/>
            <a:chOff x="736" y="1325"/>
            <a:chExt cx="2183" cy="288"/>
          </a:xfrm>
        </p:grpSpPr>
        <p:sp>
          <p:nvSpPr>
            <p:cNvPr id="2090" name="Rectangle 47"/>
            <p:cNvSpPr>
              <a:spLocks noChangeArrowheads="1"/>
            </p:cNvSpPr>
            <p:nvPr/>
          </p:nvSpPr>
          <p:spPr bwMode="auto">
            <a:xfrm>
              <a:off x="736" y="1325"/>
              <a:ext cx="255"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0033CC"/>
                  </a:solidFill>
                  <a:latin typeface="Times New Roman" panose="02020603050405020304" pitchFamily="18" charset="0"/>
                </a:rPr>
                <a:t>Q</a:t>
              </a:r>
              <a:endParaRPr kumimoji="1" lang="en-US" altLang="zh-CN" sz="2400" b="1" i="1">
                <a:solidFill>
                  <a:srgbClr val="0033CC"/>
                </a:solidFill>
                <a:latin typeface="Times New Roman" panose="02020603050405020304" pitchFamily="18" charset="0"/>
              </a:endParaRPr>
            </a:p>
          </p:txBody>
        </p:sp>
        <p:sp>
          <p:nvSpPr>
            <p:cNvPr id="2091" name="Rectangle 48"/>
            <p:cNvSpPr>
              <a:spLocks noChangeArrowheads="1"/>
            </p:cNvSpPr>
            <p:nvPr/>
          </p:nvSpPr>
          <p:spPr bwMode="auto">
            <a:xfrm>
              <a:off x="2664" y="1325"/>
              <a:ext cx="255" cy="288"/>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0033CC"/>
                  </a:solidFill>
                  <a:latin typeface="Times New Roman" panose="02020603050405020304" pitchFamily="18" charset="0"/>
                </a:rPr>
                <a:t>Q</a:t>
              </a:r>
              <a:endParaRPr kumimoji="1" lang="en-US" altLang="zh-CN" sz="2400" b="1" i="1">
                <a:solidFill>
                  <a:srgbClr val="0033CC"/>
                </a:solidFill>
                <a:latin typeface="Times New Roman" panose="02020603050405020304" pitchFamily="18" charset="0"/>
              </a:endParaRPr>
            </a:p>
          </p:txBody>
        </p:sp>
        <p:sp>
          <p:nvSpPr>
            <p:cNvPr id="2092" name="Line 49"/>
            <p:cNvSpPr>
              <a:spLocks noChangeShapeType="1"/>
            </p:cNvSpPr>
            <p:nvPr/>
          </p:nvSpPr>
          <p:spPr bwMode="auto">
            <a:xfrm>
              <a:off x="2736" y="1376"/>
              <a:ext cx="128" cy="0"/>
            </a:xfrm>
            <a:prstGeom prst="line">
              <a:avLst/>
            </a:prstGeom>
            <a:noFill/>
            <a:ln w="19050">
              <a:solidFill>
                <a:srgbClr val="0033CC"/>
              </a:solidFill>
              <a:round/>
            </a:ln>
          </p:spPr>
          <p:txBody>
            <a:bodyPr>
              <a:spAutoFit/>
            </a:bodyPr>
            <a:lstStyle/>
            <a:p>
              <a:endParaRPr lang="zh-CN" altLang="en-US"/>
            </a:p>
          </p:txBody>
        </p:sp>
      </p:grpSp>
      <p:grpSp>
        <p:nvGrpSpPr>
          <p:cNvPr id="7" name="Group 50"/>
          <p:cNvGrpSpPr/>
          <p:nvPr/>
        </p:nvGrpSpPr>
        <p:grpSpPr bwMode="auto">
          <a:xfrm>
            <a:off x="101600" y="5811838"/>
            <a:ext cx="7591425" cy="822325"/>
            <a:chOff x="64" y="3706"/>
            <a:chExt cx="4782" cy="518"/>
          </a:xfrm>
        </p:grpSpPr>
        <p:sp>
          <p:nvSpPr>
            <p:cNvPr id="8" name="Rectangle 51"/>
            <p:cNvSpPr>
              <a:spLocks noChangeArrowheads="1"/>
            </p:cNvSpPr>
            <p:nvPr/>
          </p:nvSpPr>
          <p:spPr bwMode="auto">
            <a:xfrm>
              <a:off x="64" y="3706"/>
              <a:ext cx="4782" cy="518"/>
            </a:xfrm>
            <a:prstGeom prst="rect">
              <a:avLst/>
            </a:prstGeom>
            <a:solidFill>
              <a:srgbClr val="CCECFF"/>
            </a:solidFill>
            <a:ln w="9525">
              <a:noFill/>
              <a:miter lim="800000"/>
            </a:ln>
          </p:spPr>
          <p:txBody>
            <a:bodyPr>
              <a:spAutoFit/>
            </a:bodyPr>
            <a:lstStyle/>
            <a:p>
              <a:pPr marL="457200" indent="-457200"/>
              <a:r>
                <a:rPr kumimoji="1" lang="en-US" altLang="zh-CN" sz="2400" b="1" i="1" dirty="0">
                  <a:latin typeface="Times New Roman" panose="02020603050405020304" pitchFamily="18" charset="0"/>
                </a:rPr>
                <a:t>Q </a:t>
              </a:r>
              <a:r>
                <a:rPr kumimoji="1" lang="en-US" altLang="zh-CN" sz="2400" b="1" dirty="0">
                  <a:latin typeface="Times New Roman" panose="02020603050405020304" pitchFamily="18" charset="0"/>
                </a:rPr>
                <a:t>= 1</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Q </a:t>
              </a:r>
              <a:r>
                <a:rPr kumimoji="1" lang="en-US" altLang="zh-CN" sz="2400" b="1" dirty="0">
                  <a:latin typeface="Times New Roman" panose="02020603050405020304" pitchFamily="18" charset="0"/>
                </a:rPr>
                <a:t>= 0 </a:t>
              </a:r>
              <a:r>
                <a:rPr kumimoji="1" lang="zh-CN" altLang="en-US" sz="2400" b="1" dirty="0">
                  <a:latin typeface="Times New Roman" panose="02020603050405020304" pitchFamily="18" charset="0"/>
                </a:rPr>
                <a:t>时，称为锁存器的 </a:t>
              </a: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状态，记为 </a:t>
              </a:r>
              <a:r>
                <a:rPr kumimoji="1" lang="en-US" altLang="zh-CN" sz="2400" b="1" i="1" dirty="0">
                  <a:latin typeface="Times New Roman" panose="02020603050405020304" pitchFamily="18" charset="0"/>
                </a:rPr>
                <a:t>Q </a:t>
              </a:r>
              <a:r>
                <a:rPr kumimoji="1" lang="en-US" altLang="zh-CN" sz="2400" b="1" dirty="0">
                  <a:latin typeface="Times New Roman" panose="02020603050405020304" pitchFamily="18" charset="0"/>
                </a:rPr>
                <a:t>= 1</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marL="457200" indent="-457200"/>
              <a:r>
                <a:rPr kumimoji="1" lang="en-US" altLang="zh-CN" sz="2400" b="1" i="1" dirty="0">
                  <a:latin typeface="Times New Roman" panose="02020603050405020304" pitchFamily="18" charset="0"/>
                </a:rPr>
                <a:t>Q </a:t>
              </a:r>
              <a:r>
                <a:rPr kumimoji="1" lang="en-US" altLang="zh-CN" sz="2400" b="1" dirty="0">
                  <a:latin typeface="Times New Roman" panose="02020603050405020304" pitchFamily="18" charset="0"/>
                </a:rPr>
                <a:t>= 0</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Q </a:t>
              </a:r>
              <a:r>
                <a:rPr kumimoji="1" lang="en-US" altLang="zh-CN" sz="2400" b="1" dirty="0">
                  <a:latin typeface="Times New Roman" panose="02020603050405020304" pitchFamily="18" charset="0"/>
                </a:rPr>
                <a:t>= 1 </a:t>
              </a:r>
              <a:r>
                <a:rPr kumimoji="1" lang="zh-CN" altLang="en-US" sz="2400" b="1" dirty="0">
                  <a:latin typeface="Times New Roman" panose="02020603050405020304" pitchFamily="18" charset="0"/>
                </a:rPr>
                <a:t>时，称为锁存器的 </a:t>
              </a:r>
              <a:r>
                <a:rPr kumimoji="1" lang="en-US" altLang="zh-CN" sz="2400" b="1" dirty="0">
                  <a:latin typeface="Times New Roman" panose="02020603050405020304" pitchFamily="18" charset="0"/>
                </a:rPr>
                <a:t>0 </a:t>
              </a:r>
              <a:r>
                <a:rPr kumimoji="1" lang="zh-CN" altLang="en-US" sz="2400" b="1" dirty="0">
                  <a:latin typeface="Times New Roman" panose="02020603050405020304" pitchFamily="18" charset="0"/>
                </a:rPr>
                <a:t>状态，记为 </a:t>
              </a:r>
              <a:r>
                <a:rPr kumimoji="1" lang="en-US" altLang="zh-CN" sz="2400" b="1" i="1" dirty="0">
                  <a:latin typeface="Times New Roman" panose="02020603050405020304" pitchFamily="18" charset="0"/>
                </a:rPr>
                <a:t>Q </a:t>
              </a:r>
              <a:r>
                <a:rPr kumimoji="1" lang="en-US" altLang="zh-CN" sz="2400" b="1" dirty="0">
                  <a:latin typeface="Times New Roman" panose="02020603050405020304" pitchFamily="18" charset="0"/>
                </a:rPr>
                <a:t>= 0</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2088" name="Line 52"/>
            <p:cNvSpPr>
              <a:spLocks noChangeShapeType="1"/>
            </p:cNvSpPr>
            <p:nvPr/>
          </p:nvSpPr>
          <p:spPr bwMode="auto">
            <a:xfrm>
              <a:off x="747" y="3754"/>
              <a:ext cx="144" cy="0"/>
            </a:xfrm>
            <a:prstGeom prst="line">
              <a:avLst/>
            </a:prstGeom>
            <a:noFill/>
            <a:ln w="19050">
              <a:solidFill>
                <a:schemeClr val="tx1"/>
              </a:solidFill>
              <a:round/>
            </a:ln>
          </p:spPr>
          <p:txBody>
            <a:bodyPr>
              <a:spAutoFit/>
            </a:bodyPr>
            <a:lstStyle/>
            <a:p>
              <a:endParaRPr lang="zh-CN" altLang="en-US"/>
            </a:p>
          </p:txBody>
        </p:sp>
        <p:sp>
          <p:nvSpPr>
            <p:cNvPr id="2089" name="Line 53"/>
            <p:cNvSpPr>
              <a:spLocks noChangeShapeType="1"/>
            </p:cNvSpPr>
            <p:nvPr/>
          </p:nvSpPr>
          <p:spPr bwMode="auto">
            <a:xfrm>
              <a:off x="747" y="3994"/>
              <a:ext cx="144" cy="0"/>
            </a:xfrm>
            <a:prstGeom prst="line">
              <a:avLst/>
            </a:prstGeom>
            <a:noFill/>
            <a:ln w="19050">
              <a:solidFill>
                <a:schemeClr val="tx1"/>
              </a:solidFill>
              <a:round/>
            </a:ln>
          </p:spPr>
          <p:txBody>
            <a:bodyPr>
              <a:spAutoFit/>
            </a:bodyPr>
            <a:lstStyle/>
            <a:p>
              <a:endParaRPr lang="zh-CN" altLang="en-US"/>
            </a:p>
          </p:txBody>
        </p:sp>
      </p:grpSp>
      <p:grpSp>
        <p:nvGrpSpPr>
          <p:cNvPr id="9" name="Group 54"/>
          <p:cNvGrpSpPr/>
          <p:nvPr/>
        </p:nvGrpSpPr>
        <p:grpSpPr bwMode="auto">
          <a:xfrm>
            <a:off x="7620000" y="3943350"/>
            <a:ext cx="390525" cy="461963"/>
            <a:chOff x="4800" y="2661"/>
            <a:chExt cx="246" cy="291"/>
          </a:xfrm>
        </p:grpSpPr>
        <p:sp>
          <p:nvSpPr>
            <p:cNvPr id="2085" name="Rectangle 55"/>
            <p:cNvSpPr>
              <a:spLocks noChangeArrowheads="1"/>
            </p:cNvSpPr>
            <p:nvPr/>
          </p:nvSpPr>
          <p:spPr bwMode="auto">
            <a:xfrm>
              <a:off x="4800" y="2661"/>
              <a:ext cx="246" cy="291"/>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FF3300"/>
                  </a:solidFill>
                  <a:latin typeface="Times New Roman" panose="02020603050405020304" pitchFamily="18" charset="0"/>
                </a:rPr>
                <a:t>R</a:t>
              </a:r>
              <a:endParaRPr kumimoji="1" lang="en-US" altLang="zh-CN" sz="2400" b="1" baseline="-25000">
                <a:solidFill>
                  <a:srgbClr val="FF3300"/>
                </a:solidFill>
                <a:latin typeface="Times New Roman" panose="02020603050405020304" pitchFamily="18" charset="0"/>
              </a:endParaRPr>
            </a:p>
          </p:txBody>
        </p:sp>
        <p:sp>
          <p:nvSpPr>
            <p:cNvPr id="10" name="Line 56"/>
            <p:cNvSpPr>
              <a:spLocks noChangeShapeType="1"/>
            </p:cNvSpPr>
            <p:nvPr/>
          </p:nvSpPr>
          <p:spPr bwMode="auto">
            <a:xfrm>
              <a:off x="4856" y="2704"/>
              <a:ext cx="128" cy="0"/>
            </a:xfrm>
            <a:prstGeom prst="line">
              <a:avLst/>
            </a:prstGeom>
            <a:noFill/>
            <a:ln w="19050">
              <a:solidFill>
                <a:srgbClr val="FF3300"/>
              </a:solidFill>
              <a:round/>
            </a:ln>
          </p:spPr>
          <p:txBody>
            <a:bodyPr>
              <a:spAutoFit/>
            </a:bodyPr>
            <a:lstStyle/>
            <a:p>
              <a:endParaRPr lang="zh-CN" altLang="en-US"/>
            </a:p>
          </p:txBody>
        </p:sp>
      </p:grpSp>
      <p:grpSp>
        <p:nvGrpSpPr>
          <p:cNvPr id="11" name="Group 57"/>
          <p:cNvGrpSpPr/>
          <p:nvPr/>
        </p:nvGrpSpPr>
        <p:grpSpPr bwMode="auto">
          <a:xfrm>
            <a:off x="6223000" y="3956050"/>
            <a:ext cx="355600" cy="461963"/>
            <a:chOff x="3920" y="2669"/>
            <a:chExt cx="224" cy="291"/>
          </a:xfrm>
        </p:grpSpPr>
        <p:sp>
          <p:nvSpPr>
            <p:cNvPr id="2083" name="Rectangle 58"/>
            <p:cNvSpPr>
              <a:spLocks noChangeArrowheads="1"/>
            </p:cNvSpPr>
            <p:nvPr/>
          </p:nvSpPr>
          <p:spPr bwMode="auto">
            <a:xfrm>
              <a:off x="3920" y="2669"/>
              <a:ext cx="224" cy="291"/>
            </a:xfrm>
            <a:prstGeom prst="rect">
              <a:avLst/>
            </a:prstGeom>
            <a:noFill/>
            <a:ln w="9525">
              <a:noFill/>
              <a:miter lim="800000"/>
            </a:ln>
          </p:spPr>
          <p:txBody>
            <a:bodyPr wrap="none">
              <a:spAutoFit/>
            </a:bodyPr>
            <a:lstStyle/>
            <a:p>
              <a:pPr algn="just">
                <a:spcBef>
                  <a:spcPct val="50000"/>
                </a:spcBef>
              </a:pPr>
              <a:r>
                <a:rPr kumimoji="1" lang="en-US" altLang="zh-CN" sz="2400" b="1" i="1">
                  <a:solidFill>
                    <a:srgbClr val="00CC00"/>
                  </a:solidFill>
                  <a:latin typeface="Times New Roman" panose="02020603050405020304" pitchFamily="18" charset="0"/>
                </a:rPr>
                <a:t>S</a:t>
              </a:r>
              <a:endParaRPr kumimoji="1" lang="en-US" altLang="zh-CN" sz="2400" b="1" baseline="-25000">
                <a:solidFill>
                  <a:srgbClr val="00CC00"/>
                </a:solidFill>
                <a:latin typeface="Times New Roman" panose="02020603050405020304" pitchFamily="18" charset="0"/>
              </a:endParaRPr>
            </a:p>
          </p:txBody>
        </p:sp>
        <p:sp>
          <p:nvSpPr>
            <p:cNvPr id="2084" name="Line 59"/>
            <p:cNvSpPr>
              <a:spLocks noChangeShapeType="1"/>
            </p:cNvSpPr>
            <p:nvPr/>
          </p:nvSpPr>
          <p:spPr bwMode="auto">
            <a:xfrm>
              <a:off x="3968" y="2712"/>
              <a:ext cx="128" cy="0"/>
            </a:xfrm>
            <a:prstGeom prst="line">
              <a:avLst/>
            </a:prstGeom>
            <a:noFill/>
            <a:ln w="19050">
              <a:solidFill>
                <a:srgbClr val="00CC00"/>
              </a:solidFill>
              <a:round/>
            </a:ln>
          </p:spPr>
          <p:txBody>
            <a:bodyPr>
              <a:spAutoFit/>
            </a:bodyPr>
            <a:lstStyle/>
            <a:p>
              <a:endParaRPr lang="zh-CN" altLang="en-US"/>
            </a:p>
          </p:txBody>
        </p:sp>
      </p:grpSp>
      <p:sp>
        <p:nvSpPr>
          <p:cNvPr id="9276" name="AutoShape 60"/>
          <p:cNvSpPr>
            <a:spLocks noChangeArrowheads="1"/>
          </p:cNvSpPr>
          <p:nvPr/>
        </p:nvSpPr>
        <p:spPr bwMode="auto">
          <a:xfrm>
            <a:off x="7493000" y="4621213"/>
            <a:ext cx="1612900" cy="1087437"/>
          </a:xfrm>
          <a:prstGeom prst="wedgeRectCallout">
            <a:avLst>
              <a:gd name="adj1" fmla="val -26380"/>
              <a:gd name="adj2" fmla="val -72481"/>
            </a:avLst>
          </a:prstGeom>
          <a:solidFill>
            <a:srgbClr val="CCCCFF"/>
          </a:solidFill>
          <a:ln w="9525">
            <a:solidFill>
              <a:srgbClr val="FF3300"/>
            </a:solidFill>
            <a:miter lim="800000"/>
          </a:ln>
        </p:spPr>
        <p:txBody>
          <a:bodyPr lIns="0" tIns="0" rIns="0" bIns="0"/>
          <a:lstStyle/>
          <a:p>
            <a:pPr algn="just">
              <a:spcBef>
                <a:spcPct val="20000"/>
              </a:spcBef>
            </a:pPr>
            <a:r>
              <a:rPr kumimoji="1" lang="zh-CN" altLang="en-US" sz="2400" b="1">
                <a:latin typeface="Times New Roman" panose="02020603050405020304" pitchFamily="18" charset="0"/>
              </a:rPr>
              <a:t>置</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端，也称复位端。 </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R </a:t>
            </a:r>
            <a:r>
              <a:rPr kumimoji="1" lang="zh-CN" altLang="en-US" sz="2400" b="1">
                <a:latin typeface="Times New Roman" panose="02020603050405020304" pitchFamily="18" charset="0"/>
              </a:rPr>
              <a:t>即 </a:t>
            </a:r>
            <a:r>
              <a:rPr kumimoji="1" lang="en-US" altLang="zh-CN" sz="2400" b="1">
                <a:latin typeface="Times New Roman" panose="02020603050405020304" pitchFamily="18" charset="0"/>
              </a:rPr>
              <a:t>Reset </a:t>
            </a:r>
            <a:endParaRPr kumimoji="1" lang="en-US" altLang="zh-CN" sz="2400" b="1">
              <a:latin typeface="Times New Roman" panose="02020603050405020304" pitchFamily="18" charset="0"/>
            </a:endParaRPr>
          </a:p>
        </p:txBody>
      </p:sp>
      <p:sp>
        <p:nvSpPr>
          <p:cNvPr id="9277" name="AutoShape 61"/>
          <p:cNvSpPr>
            <a:spLocks noChangeArrowheads="1"/>
          </p:cNvSpPr>
          <p:nvPr/>
        </p:nvSpPr>
        <p:spPr bwMode="auto">
          <a:xfrm>
            <a:off x="5803900" y="4621213"/>
            <a:ext cx="1574800" cy="1074737"/>
          </a:xfrm>
          <a:prstGeom prst="wedgeRectCallout">
            <a:avLst>
              <a:gd name="adj1" fmla="val -10583"/>
              <a:gd name="adj2" fmla="val -72745"/>
            </a:avLst>
          </a:prstGeom>
          <a:solidFill>
            <a:srgbClr val="CCCCFF"/>
          </a:solidFill>
          <a:ln w="9525">
            <a:solidFill>
              <a:srgbClr val="00CC00"/>
            </a:solidFill>
            <a:miter lim="800000"/>
          </a:ln>
        </p:spPr>
        <p:txBody>
          <a:bodyPr lIns="0" tIns="0" rIns="0" bIns="0"/>
          <a:lstStyle/>
          <a:p>
            <a:pPr algn="just">
              <a:spcBef>
                <a:spcPct val="20000"/>
              </a:spcBef>
            </a:pPr>
            <a:r>
              <a:rPr kumimoji="1" lang="zh-CN" altLang="en-US" sz="2400" b="1">
                <a:latin typeface="Times New Roman" panose="02020603050405020304" pitchFamily="18" charset="0"/>
              </a:rPr>
              <a:t>置</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端，也称置位端。  </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S </a:t>
            </a:r>
            <a:r>
              <a:rPr kumimoji="1" lang="zh-CN" altLang="en-US" sz="2400" b="1">
                <a:latin typeface="Times New Roman" panose="02020603050405020304" pitchFamily="18" charset="0"/>
              </a:rPr>
              <a:t>即 </a:t>
            </a:r>
            <a:r>
              <a:rPr kumimoji="1" lang="en-US" altLang="zh-CN" sz="2400" b="1">
                <a:latin typeface="Times New Roman" panose="02020603050405020304" pitchFamily="18" charset="0"/>
              </a:rPr>
              <a:t>Set </a:t>
            </a:r>
            <a:endParaRPr kumimoji="1" lang="en-US" altLang="zh-CN" sz="2400" b="1">
              <a:latin typeface="Times New Roman" panose="02020603050405020304" pitchFamily="18" charset="0"/>
            </a:endParaRPr>
          </a:p>
        </p:txBody>
      </p:sp>
      <p:grpSp>
        <p:nvGrpSpPr>
          <p:cNvPr id="12" name="Group 62"/>
          <p:cNvGrpSpPr/>
          <p:nvPr/>
        </p:nvGrpSpPr>
        <p:grpSpPr bwMode="auto">
          <a:xfrm>
            <a:off x="6299200" y="3744913"/>
            <a:ext cx="1612900" cy="279400"/>
            <a:chOff x="3968" y="2536"/>
            <a:chExt cx="1016" cy="176"/>
          </a:xfrm>
        </p:grpSpPr>
        <p:sp>
          <p:nvSpPr>
            <p:cNvPr id="2079" name="Line 63"/>
            <p:cNvSpPr>
              <a:spLocks noChangeShapeType="1"/>
            </p:cNvSpPr>
            <p:nvPr/>
          </p:nvSpPr>
          <p:spPr bwMode="auto">
            <a:xfrm>
              <a:off x="3968" y="2712"/>
              <a:ext cx="128" cy="0"/>
            </a:xfrm>
            <a:prstGeom prst="line">
              <a:avLst/>
            </a:prstGeom>
            <a:noFill/>
            <a:ln w="38100">
              <a:solidFill>
                <a:srgbClr val="CC66FF"/>
              </a:solidFill>
              <a:round/>
            </a:ln>
          </p:spPr>
          <p:txBody>
            <a:bodyPr>
              <a:spAutoFit/>
            </a:bodyPr>
            <a:lstStyle/>
            <a:p>
              <a:endParaRPr lang="zh-CN" altLang="en-US"/>
            </a:p>
          </p:txBody>
        </p:sp>
        <p:sp>
          <p:nvSpPr>
            <p:cNvPr id="2080" name="Line 64"/>
            <p:cNvSpPr>
              <a:spLocks noChangeShapeType="1"/>
            </p:cNvSpPr>
            <p:nvPr/>
          </p:nvSpPr>
          <p:spPr bwMode="auto">
            <a:xfrm>
              <a:off x="4856" y="2704"/>
              <a:ext cx="128" cy="0"/>
            </a:xfrm>
            <a:prstGeom prst="line">
              <a:avLst/>
            </a:prstGeom>
            <a:noFill/>
            <a:ln w="38100">
              <a:solidFill>
                <a:srgbClr val="CC66FF"/>
              </a:solidFill>
              <a:round/>
            </a:ln>
          </p:spPr>
          <p:txBody>
            <a:bodyPr>
              <a:spAutoFit/>
            </a:bodyPr>
            <a:lstStyle/>
            <a:p>
              <a:endParaRPr lang="zh-CN" altLang="en-US"/>
            </a:p>
          </p:txBody>
        </p:sp>
        <p:sp>
          <p:nvSpPr>
            <p:cNvPr id="2081" name="Oval 65"/>
            <p:cNvSpPr>
              <a:spLocks noChangeArrowheads="1"/>
            </p:cNvSpPr>
            <p:nvPr/>
          </p:nvSpPr>
          <p:spPr bwMode="auto">
            <a:xfrm>
              <a:off x="4168" y="2536"/>
              <a:ext cx="56" cy="56"/>
            </a:xfrm>
            <a:prstGeom prst="ellipse">
              <a:avLst/>
            </a:prstGeom>
            <a:noFill/>
            <a:ln w="38100">
              <a:solidFill>
                <a:srgbClr val="CC66FF"/>
              </a:solidFill>
              <a:round/>
            </a:ln>
          </p:spPr>
          <p:txBody>
            <a:bodyPr wrap="none" anchor="ctr">
              <a:spAutoFit/>
            </a:bodyPr>
            <a:lstStyle/>
            <a:p>
              <a:endParaRPr lang="zh-CN" altLang="en-US"/>
            </a:p>
          </p:txBody>
        </p:sp>
        <p:sp>
          <p:nvSpPr>
            <p:cNvPr id="2082" name="Oval 66"/>
            <p:cNvSpPr>
              <a:spLocks noChangeArrowheads="1"/>
            </p:cNvSpPr>
            <p:nvPr/>
          </p:nvSpPr>
          <p:spPr bwMode="auto">
            <a:xfrm>
              <a:off x="4776" y="2536"/>
              <a:ext cx="56" cy="56"/>
            </a:xfrm>
            <a:prstGeom prst="ellipse">
              <a:avLst/>
            </a:prstGeom>
            <a:noFill/>
            <a:ln w="38100">
              <a:solidFill>
                <a:srgbClr val="CC66FF"/>
              </a:solidFill>
              <a:round/>
            </a:ln>
          </p:spPr>
          <p:txBody>
            <a:bodyPr wrap="none" anchor="ctr">
              <a:spAutoFit/>
            </a:bodyPr>
            <a:lstStyle/>
            <a:p>
              <a:endParaRPr lang="zh-CN" altLang="en-US"/>
            </a:p>
          </p:txBody>
        </p:sp>
      </p:grpSp>
      <p:grpSp>
        <p:nvGrpSpPr>
          <p:cNvPr id="13" name="Group 68"/>
          <p:cNvGrpSpPr/>
          <p:nvPr/>
        </p:nvGrpSpPr>
        <p:grpSpPr bwMode="auto">
          <a:xfrm>
            <a:off x="2016125" y="4968875"/>
            <a:ext cx="2292350" cy="457200"/>
            <a:chOff x="1270" y="3010"/>
            <a:chExt cx="1444" cy="288"/>
          </a:xfrm>
        </p:grpSpPr>
        <p:sp>
          <p:nvSpPr>
            <p:cNvPr id="2076" name="Rectangle 69"/>
            <p:cNvSpPr>
              <a:spLocks noChangeArrowheads="1"/>
            </p:cNvSpPr>
            <p:nvPr/>
          </p:nvSpPr>
          <p:spPr bwMode="auto">
            <a:xfrm>
              <a:off x="1461" y="3010"/>
              <a:ext cx="1076" cy="288"/>
            </a:xfrm>
            <a:prstGeom prst="rect">
              <a:avLst/>
            </a:prstGeom>
            <a:solidFill>
              <a:srgbClr val="CCCCFF"/>
            </a:solidFill>
            <a:ln w="9525">
              <a:noFill/>
              <a:miter lim="800000"/>
            </a:ln>
          </p:spPr>
          <p:txBody>
            <a:bodyPr wrap="none">
              <a:spAutoFit/>
            </a:bodyPr>
            <a:lstStyle/>
            <a:p>
              <a:pPr algn="r">
                <a:spcBef>
                  <a:spcPct val="50000"/>
                </a:spcBef>
              </a:pPr>
              <a:r>
                <a:rPr kumimoji="1" lang="zh-CN" altLang="en-US" sz="2400" b="1">
                  <a:latin typeface="Times New Roman" panose="02020603050405020304" pitchFamily="18" charset="0"/>
                </a:rPr>
                <a:t>信号输入端</a:t>
              </a:r>
              <a:endParaRPr kumimoji="1" lang="zh-CN" altLang="en-US" sz="2400" b="1">
                <a:latin typeface="Times New Roman" panose="02020603050405020304" pitchFamily="18" charset="0"/>
              </a:endParaRPr>
            </a:p>
          </p:txBody>
        </p:sp>
        <p:sp>
          <p:nvSpPr>
            <p:cNvPr id="2077" name="Line 70"/>
            <p:cNvSpPr>
              <a:spLocks noChangeShapeType="1"/>
            </p:cNvSpPr>
            <p:nvPr/>
          </p:nvSpPr>
          <p:spPr bwMode="auto">
            <a:xfrm flipH="1">
              <a:off x="1270" y="3124"/>
              <a:ext cx="181" cy="0"/>
            </a:xfrm>
            <a:prstGeom prst="line">
              <a:avLst/>
            </a:prstGeom>
            <a:noFill/>
            <a:ln w="28575">
              <a:solidFill>
                <a:srgbClr val="CCCCFF"/>
              </a:solidFill>
              <a:round/>
              <a:tailEnd type="triangle" w="med" len="med"/>
            </a:ln>
          </p:spPr>
          <p:txBody>
            <a:bodyPr>
              <a:spAutoFit/>
            </a:bodyPr>
            <a:lstStyle/>
            <a:p>
              <a:endParaRPr lang="zh-CN" altLang="en-US"/>
            </a:p>
          </p:txBody>
        </p:sp>
        <p:sp>
          <p:nvSpPr>
            <p:cNvPr id="2078" name="Line 71"/>
            <p:cNvSpPr>
              <a:spLocks noChangeShapeType="1"/>
            </p:cNvSpPr>
            <p:nvPr/>
          </p:nvSpPr>
          <p:spPr bwMode="auto">
            <a:xfrm flipV="1">
              <a:off x="2533" y="3116"/>
              <a:ext cx="181" cy="0"/>
            </a:xfrm>
            <a:prstGeom prst="line">
              <a:avLst/>
            </a:prstGeom>
            <a:noFill/>
            <a:ln w="28575">
              <a:solidFill>
                <a:srgbClr val="CCCCFF"/>
              </a:solidFill>
              <a:round/>
              <a:tailEnd type="triangle" w="med" len="med"/>
            </a:ln>
          </p:spPr>
          <p:txBody>
            <a:bodyPr>
              <a:spAutoFit/>
            </a:bodyPr>
            <a:lstStyle/>
            <a:p>
              <a:endParaRPr lang="zh-CN" altLang="en-US"/>
            </a:p>
          </p:txBody>
        </p:sp>
      </p:grpSp>
      <p:grpSp>
        <p:nvGrpSpPr>
          <p:cNvPr id="14" name="Group 72"/>
          <p:cNvGrpSpPr/>
          <p:nvPr/>
        </p:nvGrpSpPr>
        <p:grpSpPr bwMode="auto">
          <a:xfrm>
            <a:off x="1625600" y="919163"/>
            <a:ext cx="3113088" cy="1552575"/>
            <a:chOff x="1152" y="616"/>
            <a:chExt cx="1745" cy="978"/>
          </a:xfrm>
        </p:grpSpPr>
        <p:sp>
          <p:nvSpPr>
            <p:cNvPr id="2073" name="Rectangle 73"/>
            <p:cNvSpPr>
              <a:spLocks noChangeArrowheads="1"/>
            </p:cNvSpPr>
            <p:nvPr/>
          </p:nvSpPr>
          <p:spPr bwMode="auto">
            <a:xfrm>
              <a:off x="1449" y="616"/>
              <a:ext cx="1154" cy="978"/>
            </a:xfrm>
            <a:prstGeom prst="rect">
              <a:avLst/>
            </a:prstGeom>
            <a:solidFill>
              <a:srgbClr val="CCCCFF"/>
            </a:solidFill>
            <a:ln w="9525">
              <a:noFill/>
              <a:miter lim="800000"/>
            </a:ln>
          </p:spPr>
          <p:txBody>
            <a:bodyPr>
              <a:spAutoFit/>
            </a:bodyPr>
            <a:lstStyle/>
            <a:p>
              <a:pPr>
                <a:spcBef>
                  <a:spcPct val="20000"/>
                </a:spcBef>
              </a:pPr>
              <a:r>
                <a:rPr kumimoji="1" lang="zh-CN" altLang="en-US" sz="2400" b="1" dirty="0">
                  <a:latin typeface="Times New Roman" panose="02020603050405020304" pitchFamily="18" charset="0"/>
                </a:rPr>
                <a:t>互补输出端，正常工作时，它们的输出</a:t>
              </a:r>
              <a:br>
                <a:rPr kumimoji="1" lang="zh-CN" altLang="en-US" sz="2400" b="1" dirty="0">
                  <a:latin typeface="Times New Roman" panose="02020603050405020304" pitchFamily="18" charset="0"/>
                </a:rPr>
              </a:br>
              <a:r>
                <a:rPr kumimoji="1" lang="zh-CN" altLang="en-US" sz="2400" b="1" dirty="0">
                  <a:latin typeface="Times New Roman" panose="02020603050405020304" pitchFamily="18" charset="0"/>
                </a:rPr>
                <a:t>状态相反。 </a:t>
              </a:r>
              <a:endParaRPr kumimoji="1" lang="zh-CN" altLang="en-US" sz="2400" b="1" dirty="0">
                <a:latin typeface="Times New Roman" panose="02020603050405020304" pitchFamily="18" charset="0"/>
              </a:endParaRPr>
            </a:p>
          </p:txBody>
        </p:sp>
        <p:sp>
          <p:nvSpPr>
            <p:cNvPr id="2074" name="Line 74"/>
            <p:cNvSpPr>
              <a:spLocks noChangeShapeType="1"/>
            </p:cNvSpPr>
            <p:nvPr/>
          </p:nvSpPr>
          <p:spPr bwMode="auto">
            <a:xfrm flipH="1">
              <a:off x="1152" y="1209"/>
              <a:ext cx="308" cy="299"/>
            </a:xfrm>
            <a:prstGeom prst="line">
              <a:avLst/>
            </a:prstGeom>
            <a:noFill/>
            <a:ln w="28575">
              <a:solidFill>
                <a:srgbClr val="CCCCFF"/>
              </a:solidFill>
              <a:round/>
              <a:tailEnd type="triangle" w="med" len="med"/>
            </a:ln>
          </p:spPr>
          <p:txBody>
            <a:bodyPr>
              <a:spAutoFit/>
            </a:bodyPr>
            <a:lstStyle/>
            <a:p>
              <a:endParaRPr lang="zh-CN" altLang="en-US"/>
            </a:p>
          </p:txBody>
        </p:sp>
        <p:sp>
          <p:nvSpPr>
            <p:cNvPr id="2075" name="Line 75"/>
            <p:cNvSpPr>
              <a:spLocks noChangeShapeType="1"/>
            </p:cNvSpPr>
            <p:nvPr/>
          </p:nvSpPr>
          <p:spPr bwMode="auto">
            <a:xfrm>
              <a:off x="2589" y="1185"/>
              <a:ext cx="308" cy="299"/>
            </a:xfrm>
            <a:prstGeom prst="line">
              <a:avLst/>
            </a:prstGeom>
            <a:noFill/>
            <a:ln w="28575">
              <a:solidFill>
                <a:srgbClr val="CCCCFF"/>
              </a:solidFill>
              <a:round/>
              <a:tailEnd type="triangle" w="med" len="med"/>
            </a:ln>
          </p:spPr>
          <p:txBody>
            <a:bodyPr>
              <a:spAutoFit/>
            </a:bodyPr>
            <a:lstStyle/>
            <a:p>
              <a:endParaRPr lang="zh-CN" altLang="en-US"/>
            </a:p>
          </p:txBody>
        </p:sp>
      </p:grpSp>
      <p:grpSp>
        <p:nvGrpSpPr>
          <p:cNvPr id="15" name="Group 76"/>
          <p:cNvGrpSpPr/>
          <p:nvPr/>
        </p:nvGrpSpPr>
        <p:grpSpPr bwMode="auto">
          <a:xfrm>
            <a:off x="6337300" y="2944813"/>
            <a:ext cx="1574800" cy="763587"/>
            <a:chOff x="4016" y="1900"/>
            <a:chExt cx="992" cy="481"/>
          </a:xfrm>
        </p:grpSpPr>
        <p:sp>
          <p:nvSpPr>
            <p:cNvPr id="2070" name="AutoShape 77"/>
            <p:cNvSpPr>
              <a:spLocks noChangeArrowheads="1"/>
            </p:cNvSpPr>
            <p:nvPr/>
          </p:nvSpPr>
          <p:spPr bwMode="auto">
            <a:xfrm>
              <a:off x="4016" y="1900"/>
              <a:ext cx="992" cy="216"/>
            </a:xfrm>
            <a:prstGeom prst="wedgeRectCallout">
              <a:avLst>
                <a:gd name="adj1" fmla="val -20764"/>
                <a:gd name="adj2" fmla="val 28704"/>
              </a:avLst>
            </a:prstGeom>
            <a:solidFill>
              <a:srgbClr val="CCCCFF"/>
            </a:solidFill>
            <a:ln w="9525">
              <a:solidFill>
                <a:srgbClr val="CC66FF"/>
              </a:solidFill>
              <a:miter lim="800000"/>
            </a:ln>
          </p:spPr>
          <p:txBody>
            <a:bodyPr lIns="0" tIns="0" rIns="0" bIns="0"/>
            <a:lstStyle/>
            <a:p>
              <a:pPr algn="just">
                <a:spcBef>
                  <a:spcPct val="20000"/>
                </a:spcBef>
              </a:pPr>
              <a:r>
                <a:rPr kumimoji="1" lang="zh-CN" altLang="en-US" sz="2400" b="1">
                  <a:latin typeface="Times New Roman" panose="02020603050405020304" pitchFamily="18" charset="0"/>
                </a:rPr>
                <a:t>低电平有效 </a:t>
              </a:r>
              <a:endParaRPr kumimoji="1" lang="zh-CN" altLang="en-US" sz="2400" b="1">
                <a:latin typeface="Times New Roman" panose="02020603050405020304" pitchFamily="18" charset="0"/>
              </a:endParaRPr>
            </a:p>
          </p:txBody>
        </p:sp>
        <p:sp>
          <p:nvSpPr>
            <p:cNvPr id="2071" name="Line 78"/>
            <p:cNvSpPr>
              <a:spLocks noChangeShapeType="1"/>
            </p:cNvSpPr>
            <p:nvPr/>
          </p:nvSpPr>
          <p:spPr bwMode="auto">
            <a:xfrm flipH="1">
              <a:off x="4278" y="2126"/>
              <a:ext cx="220" cy="254"/>
            </a:xfrm>
            <a:prstGeom prst="line">
              <a:avLst/>
            </a:prstGeom>
            <a:noFill/>
            <a:ln w="19050">
              <a:solidFill>
                <a:srgbClr val="CC66FF"/>
              </a:solidFill>
              <a:round/>
              <a:tailEnd type="triangle" w="med" len="med"/>
            </a:ln>
          </p:spPr>
          <p:txBody>
            <a:bodyPr wrap="none">
              <a:spAutoFit/>
            </a:bodyPr>
            <a:lstStyle/>
            <a:p>
              <a:endParaRPr lang="zh-CN" altLang="en-US"/>
            </a:p>
          </p:txBody>
        </p:sp>
        <p:sp>
          <p:nvSpPr>
            <p:cNvPr id="2072" name="Line 79"/>
            <p:cNvSpPr>
              <a:spLocks noChangeShapeType="1"/>
            </p:cNvSpPr>
            <p:nvPr/>
          </p:nvSpPr>
          <p:spPr bwMode="auto">
            <a:xfrm>
              <a:off x="4535" y="2127"/>
              <a:ext cx="220" cy="254"/>
            </a:xfrm>
            <a:prstGeom prst="line">
              <a:avLst/>
            </a:prstGeom>
            <a:noFill/>
            <a:ln w="19050">
              <a:solidFill>
                <a:srgbClr val="CC66FF"/>
              </a:solidFill>
              <a:round/>
              <a:tailEnd type="triangle" w="med" len="med"/>
            </a:ln>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dissolve">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wipe(left)">
                                      <p:cBhvr>
                                        <p:cTn id="17" dur="500"/>
                                        <p:tgtEl>
                                          <p:spTgt spid="9220"/>
                                        </p:tgtEl>
                                      </p:cBhvr>
                                    </p:animEffect>
                                  </p:childTnLst>
                                </p:cTn>
                              </p:par>
                            </p:childTnLst>
                          </p:cTn>
                        </p:par>
                        <p:par>
                          <p:cTn id="18" fill="hold">
                            <p:stCondLst>
                              <p:cond delay="500"/>
                            </p:stCondLst>
                            <p:childTnLst>
                              <p:par>
                                <p:cTn id="19" presetID="2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245"/>
                                        </p:tgtEl>
                                        <p:attrNameLst>
                                          <p:attrName>style.visibility</p:attrName>
                                        </p:attrNameLst>
                                      </p:cBhvr>
                                      <p:to>
                                        <p:strVal val="visible"/>
                                      </p:to>
                                    </p:set>
                                    <p:anim calcmode="lin" valueType="num">
                                      <p:cBhvr>
                                        <p:cTn id="27" dur="500" fill="hold"/>
                                        <p:tgtEl>
                                          <p:spTgt spid="9245"/>
                                        </p:tgtEl>
                                        <p:attrNameLst>
                                          <p:attrName>ppt_w</p:attrName>
                                        </p:attrNameLst>
                                      </p:cBhvr>
                                      <p:tavLst>
                                        <p:tav tm="0">
                                          <p:val>
                                            <p:fltVal val="0"/>
                                          </p:val>
                                        </p:tav>
                                        <p:tav tm="100000">
                                          <p:val>
                                            <p:strVal val="#ppt_w"/>
                                          </p:val>
                                        </p:tav>
                                      </p:tavLst>
                                    </p:anim>
                                    <p:anim calcmode="lin" valueType="num">
                                      <p:cBhvr>
                                        <p:cTn id="28" dur="500" fill="hold"/>
                                        <p:tgtEl>
                                          <p:spTgt spid="924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924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par>
                          <p:cTn id="39" fill="hold">
                            <p:stCondLst>
                              <p:cond delay="500"/>
                            </p:stCondLst>
                            <p:childTnLst>
                              <p:par>
                                <p:cTn id="40" presetID="16" presetClass="entr" presetSubtype="37" fill="hold" nodeType="after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barn(outVertical)">
                                      <p:cBhvr>
                                        <p:cTn id="4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2" presetClass="entr" presetSubtype="2" fill="hold" grpId="0" nodeType="afterEffect">
                                  <p:stCondLst>
                                    <p:cond delay="0"/>
                                  </p:stCondLst>
                                  <p:childTnLst>
                                    <p:set>
                                      <p:cBhvr>
                                        <p:cTn id="60" dur="1" fill="hold">
                                          <p:stCondLst>
                                            <p:cond delay="0"/>
                                          </p:stCondLst>
                                        </p:cTn>
                                        <p:tgtEl>
                                          <p:spTgt spid="9276"/>
                                        </p:tgtEl>
                                        <p:attrNameLst>
                                          <p:attrName>style.visibility</p:attrName>
                                        </p:attrNameLst>
                                      </p:cBhvr>
                                      <p:to>
                                        <p:strVal val="visible"/>
                                      </p:to>
                                    </p:set>
                                    <p:anim calcmode="lin" valueType="num">
                                      <p:cBhvr additive="base">
                                        <p:cTn id="61" dur="500" fill="hold"/>
                                        <p:tgtEl>
                                          <p:spTgt spid="9276"/>
                                        </p:tgtEl>
                                        <p:attrNameLst>
                                          <p:attrName>ppt_x</p:attrName>
                                        </p:attrNameLst>
                                      </p:cBhvr>
                                      <p:tavLst>
                                        <p:tav tm="0">
                                          <p:val>
                                            <p:strVal val="1+#ppt_w/2"/>
                                          </p:val>
                                        </p:tav>
                                        <p:tav tm="100000">
                                          <p:val>
                                            <p:strVal val="#ppt_x"/>
                                          </p:val>
                                        </p:tav>
                                      </p:tavLst>
                                    </p:anim>
                                    <p:anim calcmode="lin" valueType="num">
                                      <p:cBhvr additive="base">
                                        <p:cTn id="62" dur="500" fill="hold"/>
                                        <p:tgtEl>
                                          <p:spTgt spid="927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276"/>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2" fill="hold" grpId="0" nodeType="afterEffect">
                                  <p:stCondLst>
                                    <p:cond delay="0"/>
                                  </p:stCondLst>
                                  <p:childTnLst>
                                    <p:set>
                                      <p:cBhvr>
                                        <p:cTn id="71" dur="1" fill="hold">
                                          <p:stCondLst>
                                            <p:cond delay="0"/>
                                          </p:stCondLst>
                                        </p:cTn>
                                        <p:tgtEl>
                                          <p:spTgt spid="9277"/>
                                        </p:tgtEl>
                                        <p:attrNameLst>
                                          <p:attrName>style.visibility</p:attrName>
                                        </p:attrNameLst>
                                      </p:cBhvr>
                                      <p:to>
                                        <p:strVal val="visible"/>
                                      </p:to>
                                    </p:set>
                                    <p:anim calcmode="lin" valueType="num">
                                      <p:cBhvr additive="base">
                                        <p:cTn id="72" dur="500" fill="hold"/>
                                        <p:tgtEl>
                                          <p:spTgt spid="9277"/>
                                        </p:tgtEl>
                                        <p:attrNameLst>
                                          <p:attrName>ppt_x</p:attrName>
                                        </p:attrNameLst>
                                      </p:cBhvr>
                                      <p:tavLst>
                                        <p:tav tm="0">
                                          <p:val>
                                            <p:strVal val="1+#ppt_w/2"/>
                                          </p:val>
                                        </p:tav>
                                        <p:tav tm="100000">
                                          <p:val>
                                            <p:strVal val="#ppt_x"/>
                                          </p:val>
                                        </p:tav>
                                      </p:tavLst>
                                    </p:anim>
                                    <p:anim calcmode="lin" valueType="num">
                                      <p:cBhvr additive="base">
                                        <p:cTn id="73" dur="500" fill="hold"/>
                                        <p:tgtEl>
                                          <p:spTgt spid="927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277"/>
                                        </p:tgtEl>
                                        <p:attrNameLst>
                                          <p:attrName>style.visibility</p:attrName>
                                        </p:attrNameLst>
                                      </p:cBhvr>
                                      <p:to>
                                        <p:strVal val="hidden"/>
                                      </p:to>
                                    </p:set>
                                  </p:subTnLst>
                                </p:cTn>
                              </p:par>
                            </p:childTnLst>
                          </p:cTn>
                        </p:par>
                        <p:par>
                          <p:cTn id="74" fill="hold">
                            <p:stCondLst>
                              <p:cond delay="1000"/>
                            </p:stCondLst>
                            <p:childTnLst>
                              <p:par>
                                <p:cTn id="75" presetID="2" presetClass="entr" presetSubtype="2" fill="hold"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1+#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dissolve">
                                      <p:cBhvr>
                                        <p:cTn id="8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P spid="9245" grpId="0" animBg="1"/>
      <p:bldP spid="9276" grpId="0" animBg="1" autoUpdateAnimBg="0"/>
      <p:bldP spid="9277"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eaLnBrk="1" hangingPunct="1"/>
            <a:r>
              <a:rPr lang="en-US" altLang="zh-CN" sz="2400" b="1">
                <a:solidFill>
                  <a:schemeClr val="bg1"/>
                </a:solidFill>
              </a:rPr>
              <a:t>2.</a:t>
            </a:r>
            <a:r>
              <a:rPr lang="en-US" altLang="zh-CN" sz="2400" b="1">
                <a:solidFill>
                  <a:schemeClr val="bg1"/>
                </a:solidFill>
                <a:latin typeface="宋体" panose="02010600030101010101" pitchFamily="2" charset="-122"/>
              </a:rPr>
              <a:t> </a:t>
            </a:r>
            <a:r>
              <a:rPr lang="zh-CN" altLang="en-US" sz="2400" b="1">
                <a:solidFill>
                  <a:schemeClr val="bg1"/>
                </a:solidFill>
                <a:latin typeface="宋体" panose="02010600030101010101" pitchFamily="2" charset="-122"/>
              </a:rPr>
              <a:t>集成双向移位寄存器</a:t>
            </a:r>
            <a:r>
              <a:rPr lang="en-US" altLang="zh-CN" sz="2400" b="1">
                <a:solidFill>
                  <a:schemeClr val="bg1"/>
                </a:solidFill>
              </a:rPr>
              <a:t>CT74LS194</a:t>
            </a:r>
            <a:endParaRPr lang="en-US" altLang="zh-CN">
              <a:solidFill>
                <a:schemeClr val="bg1"/>
              </a:solidFill>
            </a:endParaRPr>
          </a:p>
        </p:txBody>
      </p:sp>
      <p:sp>
        <p:nvSpPr>
          <p:cNvPr id="240663" name="Text Box 23"/>
          <p:cNvSpPr txBox="1">
            <a:spLocks noChangeArrowheads="1"/>
          </p:cNvSpPr>
          <p:nvPr/>
        </p:nvSpPr>
        <p:spPr bwMode="auto">
          <a:xfrm>
            <a:off x="812800" y="749300"/>
            <a:ext cx="5330825" cy="457200"/>
          </a:xfrm>
          <a:prstGeom prst="rect">
            <a:avLst/>
          </a:prstGeom>
          <a:solidFill>
            <a:srgbClr val="CCCCFF">
              <a:alpha val="50195"/>
            </a:srgbClr>
          </a:solidFill>
          <a:ln w="9525">
            <a:noFill/>
            <a:miter lim="800000"/>
          </a:ln>
        </p:spPr>
        <p:txBody>
          <a:bodyPr>
            <a:spAutoFit/>
          </a:bodyPr>
          <a:lstStyle/>
          <a:p>
            <a:pPr fontAlgn="t">
              <a:spcBef>
                <a:spcPct val="50000"/>
              </a:spcBef>
            </a:pP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集成双向移位寄存器</a:t>
            </a: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74LS299</a:t>
            </a:r>
            <a:endParaRPr kumimoji="1" lang="en-US" altLang="zh-CN" sz="2400" b="1" dirty="0">
              <a:latin typeface="Times New Roman" panose="02020603050405020304" pitchFamily="18" charset="0"/>
            </a:endParaRPr>
          </a:p>
        </p:txBody>
      </p:sp>
      <p:sp>
        <p:nvSpPr>
          <p:cNvPr id="240697" name="AutoShape 57">
            <a:hlinkClick r:id="rId1" action="ppaction://hlinkfile"/>
          </p:cNvPr>
          <p:cNvSpPr>
            <a:spLocks noChangeArrowheads="1"/>
          </p:cNvSpPr>
          <p:nvPr/>
        </p:nvSpPr>
        <p:spPr bwMode="auto">
          <a:xfrm>
            <a:off x="2411413" y="2420938"/>
            <a:ext cx="4594225" cy="1074737"/>
          </a:xfrm>
          <a:prstGeom prst="horizontalScroll">
            <a:avLst>
              <a:gd name="adj" fmla="val 12500"/>
            </a:avLst>
          </a:prstGeom>
          <a:solidFill>
            <a:srgbClr val="FFFFCC">
              <a:alpha val="50195"/>
            </a:srgbClr>
          </a:solidFill>
          <a:ln w="9525">
            <a:solidFill>
              <a:srgbClr val="008000"/>
            </a:solidFill>
            <a:round/>
          </a:ln>
        </p:spPr>
        <p:txBody>
          <a:bodyPr anchor="ctr">
            <a:spAutoFit/>
          </a:bodyPr>
          <a:lstStyle/>
          <a:p>
            <a:pPr algn="ctr">
              <a:spcBef>
                <a:spcPct val="20000"/>
              </a:spcBef>
            </a:pPr>
            <a:r>
              <a:rPr kumimoji="1" lang="zh-CN" altLang="en-US" sz="2400" b="1">
                <a:latin typeface="宋体" panose="02010600030101010101" pitchFamily="2" charset="-122"/>
              </a:rPr>
              <a:t>图</a:t>
            </a:r>
            <a:r>
              <a:rPr kumimoji="1" lang="en-US" altLang="zh-CN" sz="2400" b="1">
                <a:latin typeface="宋体" panose="02010600030101010101" pitchFamily="2" charset="-122"/>
              </a:rPr>
              <a:t>3.25 74LS299</a:t>
            </a:r>
            <a:r>
              <a:rPr kumimoji="1" lang="zh-CN" altLang="en-US" sz="2400" b="1">
                <a:latin typeface="宋体" panose="02010600030101010101" pitchFamily="2" charset="-122"/>
              </a:rPr>
              <a:t>八位通用移位寄存器逻辑图</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0663"/>
                                        </p:tgtEl>
                                        <p:attrNameLst>
                                          <p:attrName>style.visibility</p:attrName>
                                        </p:attrNameLst>
                                      </p:cBhvr>
                                      <p:to>
                                        <p:strVal val="visible"/>
                                      </p:to>
                                    </p:set>
                                    <p:animEffect transition="in" filter="wipe(left)">
                                      <p:cBhvr>
                                        <p:cTn id="7" dur="500"/>
                                        <p:tgtEl>
                                          <p:spTgt spid="24066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40697"/>
                                        </p:tgtEl>
                                        <p:attrNameLst>
                                          <p:attrName>style.visibility</p:attrName>
                                        </p:attrNameLst>
                                      </p:cBhvr>
                                      <p:to>
                                        <p:strVal val="visible"/>
                                      </p:to>
                                    </p:set>
                                    <p:anim calcmode="lin" valueType="num">
                                      <p:cBhvr>
                                        <p:cTn id="12" dur="500" fill="hold"/>
                                        <p:tgtEl>
                                          <p:spTgt spid="240697"/>
                                        </p:tgtEl>
                                        <p:attrNameLst>
                                          <p:attrName>ppt_w</p:attrName>
                                        </p:attrNameLst>
                                      </p:cBhvr>
                                      <p:tavLst>
                                        <p:tav tm="0">
                                          <p:val>
                                            <p:fltVal val="0"/>
                                          </p:val>
                                        </p:tav>
                                        <p:tav tm="100000">
                                          <p:val>
                                            <p:strVal val="#ppt_w"/>
                                          </p:val>
                                        </p:tav>
                                      </p:tavLst>
                                    </p:anim>
                                    <p:anim calcmode="lin" valueType="num">
                                      <p:cBhvr>
                                        <p:cTn id="13" dur="500" fill="hold"/>
                                        <p:tgtEl>
                                          <p:spTgt spid="2406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63" grpId="0" animBg="1" autoUpdateAnimBg="0"/>
      <p:bldP spid="24069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Text Box 3"/>
          <p:cNvSpPr txBox="1">
            <a:spLocks noChangeArrowheads="1"/>
          </p:cNvSpPr>
          <p:nvPr/>
        </p:nvSpPr>
        <p:spPr bwMode="auto">
          <a:xfrm>
            <a:off x="611188" y="1123950"/>
            <a:ext cx="8001000" cy="1296988"/>
          </a:xfrm>
          <a:prstGeom prst="rect">
            <a:avLst/>
          </a:prstGeom>
          <a:solidFill>
            <a:srgbClr val="CCCCFF">
              <a:alpha val="50195"/>
            </a:srgbClr>
          </a:solidFill>
          <a:ln w="9525">
            <a:noFill/>
            <a:miter lim="800000"/>
          </a:ln>
        </p:spPr>
        <p:txBody>
          <a:bodyPr>
            <a:spAutoFit/>
          </a:bodyPr>
          <a:lstStyle/>
          <a:p>
            <a:pPr algn="just">
              <a:lnSpc>
                <a:spcPct val="110000"/>
              </a:lnSpc>
            </a:pPr>
            <a:r>
              <a:rPr kumimoji="1" lang="zh-CN" altLang="en-US" sz="2400" b="1">
                <a:latin typeface="Times New Roman" panose="02020603050405020304" pitchFamily="18" charset="0"/>
              </a:rPr>
              <a:t>　　寄存器是用来存放二进制数据或代码的电路，是一种基本时序电路。任何现代数字系统都必须把需要处理的数据和代码先寄存起来，以便随时取用。</a:t>
            </a:r>
            <a:endParaRPr kumimoji="1" lang="zh-CN" altLang="en-US" sz="2400" b="1">
              <a:latin typeface="Times New Roman" panose="02020603050405020304" pitchFamily="18" charset="0"/>
            </a:endParaRPr>
          </a:p>
        </p:txBody>
      </p:sp>
      <p:sp>
        <p:nvSpPr>
          <p:cNvPr id="337924" name="Text Box 4" descr="棚架"/>
          <p:cNvSpPr txBox="1">
            <a:spLocks noChangeArrowheads="1"/>
          </p:cNvSpPr>
          <p:nvPr/>
        </p:nvSpPr>
        <p:spPr bwMode="auto">
          <a:xfrm>
            <a:off x="2916238" y="333375"/>
            <a:ext cx="3241675" cy="519113"/>
          </a:xfrm>
          <a:prstGeom prst="rect">
            <a:avLst/>
          </a:prstGeom>
          <a:pattFill prst="trellis">
            <a:fgClr>
              <a:srgbClr val="CCCCFF"/>
            </a:fgClr>
            <a:bgClr>
              <a:srgbClr val="FFFFFF"/>
            </a:bgClr>
          </a:pattFill>
          <a:ln w="9525">
            <a:noFill/>
            <a:miter lim="800000"/>
          </a:ln>
        </p:spPr>
        <p:txBody>
          <a:bodyPr>
            <a:spAutoFit/>
          </a:bodyPr>
          <a:lstStyle/>
          <a:p>
            <a:pPr algn="ctr">
              <a:spcBef>
                <a:spcPct val="50000"/>
              </a:spcBef>
            </a:pPr>
            <a:r>
              <a:rPr kumimoji="1" lang="zh-CN" altLang="en-US" sz="2800" b="1">
                <a:latin typeface="Times New Roman" panose="02020603050405020304" pitchFamily="18" charset="0"/>
              </a:rPr>
              <a:t>寄存器小结</a:t>
            </a:r>
            <a:endParaRPr kumimoji="1" lang="zh-CN" altLang="en-US" sz="2800" b="1">
              <a:latin typeface="Times New Roman" panose="02020603050405020304" pitchFamily="18" charset="0"/>
            </a:endParaRPr>
          </a:p>
        </p:txBody>
      </p:sp>
      <p:sp>
        <p:nvSpPr>
          <p:cNvPr id="337925" name="Text Box 5"/>
          <p:cNvSpPr txBox="1">
            <a:spLocks noChangeArrowheads="1"/>
          </p:cNvSpPr>
          <p:nvPr/>
        </p:nvSpPr>
        <p:spPr bwMode="auto">
          <a:xfrm>
            <a:off x="611188" y="2636838"/>
            <a:ext cx="8001000" cy="2100262"/>
          </a:xfrm>
          <a:prstGeom prst="rect">
            <a:avLst/>
          </a:prstGeom>
          <a:solidFill>
            <a:srgbClr val="CCCCFF">
              <a:alpha val="50195"/>
            </a:srgbClr>
          </a:solidFill>
          <a:ln w="9525">
            <a:noFill/>
            <a:miter lim="800000"/>
          </a:ln>
        </p:spPr>
        <p:txBody>
          <a:bodyPr>
            <a:spAutoFit/>
          </a:bodyPr>
          <a:lstStyle/>
          <a:p>
            <a:pPr algn="just">
              <a:lnSpc>
                <a:spcPct val="110000"/>
              </a:lnSpc>
            </a:pPr>
            <a:r>
              <a:rPr kumimoji="1" lang="zh-CN" altLang="en-US" sz="2400" b="1">
                <a:latin typeface="Times New Roman" panose="02020603050405020304" pitchFamily="18" charset="0"/>
              </a:rPr>
              <a:t>　　寄存器分为基本寄存器和移位寄存器两大类。基本寄存器的数据只能并行输入、并行输出。移位寄存器中的数据可以在移位脉冲作用下依次逐位右移或左移，数据可以并行输入、并行输出，串行输入、串行输出，并行输入、串行输出，串行输入、并行输出。</a:t>
            </a:r>
            <a:endParaRPr kumimoji="1" lang="zh-CN" altLang="en-US" sz="2400" b="1">
              <a:latin typeface="Times New Roman" panose="02020603050405020304" pitchFamily="18" charset="0"/>
            </a:endParaRPr>
          </a:p>
        </p:txBody>
      </p:sp>
      <p:sp>
        <p:nvSpPr>
          <p:cNvPr id="337926" name="Text Box 6"/>
          <p:cNvSpPr txBox="1">
            <a:spLocks noChangeArrowheads="1"/>
          </p:cNvSpPr>
          <p:nvPr/>
        </p:nvSpPr>
        <p:spPr bwMode="auto">
          <a:xfrm>
            <a:off x="611188" y="4941888"/>
            <a:ext cx="8001000" cy="1698625"/>
          </a:xfrm>
          <a:prstGeom prst="rect">
            <a:avLst/>
          </a:prstGeom>
          <a:solidFill>
            <a:srgbClr val="CCCCFF">
              <a:alpha val="50195"/>
            </a:srgbClr>
          </a:solidFill>
          <a:ln w="9525">
            <a:noFill/>
            <a:miter lim="800000"/>
          </a:ln>
        </p:spPr>
        <p:txBody>
          <a:bodyPr>
            <a:spAutoFit/>
          </a:bodyPr>
          <a:lstStyle/>
          <a:p>
            <a:pPr algn="just">
              <a:lnSpc>
                <a:spcPct val="110000"/>
              </a:lnSpc>
            </a:pPr>
            <a:r>
              <a:rPr kumimoji="1" lang="zh-CN" altLang="en-US" sz="2400" b="1">
                <a:latin typeface="Times New Roman" panose="02020603050405020304" pitchFamily="18" charset="0"/>
              </a:rPr>
              <a:t>　　寄存器的应用很广，特别是移位寄存器，不仅可将串行数码转换成并行数码，或将并行数码转换成串行数码，还可以很方便地构成移位寄存器型计数器和顺序脉冲发生器等电路。</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7924"/>
                                        </p:tgtEl>
                                        <p:attrNameLst>
                                          <p:attrName>style.visibility</p:attrName>
                                        </p:attrNameLst>
                                      </p:cBhvr>
                                      <p:to>
                                        <p:strVal val="visible"/>
                                      </p:to>
                                    </p:set>
                                    <p:animEffect transition="in" filter="checkerboard(across)">
                                      <p:cBhvr>
                                        <p:cTn id="7" dur="500"/>
                                        <p:tgtEl>
                                          <p:spTgt spid="3379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37923"/>
                                        </p:tgtEl>
                                        <p:attrNameLst>
                                          <p:attrName>style.visibility</p:attrName>
                                        </p:attrNameLst>
                                      </p:cBhvr>
                                      <p:to>
                                        <p:strVal val="visible"/>
                                      </p:to>
                                    </p:set>
                                    <p:anim calcmode="lin" valueType="num">
                                      <p:cBhvr additive="base">
                                        <p:cTn id="12" dur="500" fill="hold"/>
                                        <p:tgtEl>
                                          <p:spTgt spid="337923"/>
                                        </p:tgtEl>
                                        <p:attrNameLst>
                                          <p:attrName>ppt_x</p:attrName>
                                        </p:attrNameLst>
                                      </p:cBhvr>
                                      <p:tavLst>
                                        <p:tav tm="0">
                                          <p:val>
                                            <p:strVal val="0-#ppt_w/2"/>
                                          </p:val>
                                        </p:tav>
                                        <p:tav tm="100000">
                                          <p:val>
                                            <p:strVal val="#ppt_x"/>
                                          </p:val>
                                        </p:tav>
                                      </p:tavLst>
                                    </p:anim>
                                    <p:anim calcmode="lin" valueType="num">
                                      <p:cBhvr additive="base">
                                        <p:cTn id="13" dur="500" fill="hold"/>
                                        <p:tgtEl>
                                          <p:spTgt spid="3379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37925"/>
                                        </p:tgtEl>
                                        <p:attrNameLst>
                                          <p:attrName>style.visibility</p:attrName>
                                        </p:attrNameLst>
                                      </p:cBhvr>
                                      <p:to>
                                        <p:strVal val="visible"/>
                                      </p:to>
                                    </p:set>
                                    <p:anim calcmode="lin" valueType="num">
                                      <p:cBhvr additive="base">
                                        <p:cTn id="18" dur="500" fill="hold"/>
                                        <p:tgtEl>
                                          <p:spTgt spid="337925"/>
                                        </p:tgtEl>
                                        <p:attrNameLst>
                                          <p:attrName>ppt_x</p:attrName>
                                        </p:attrNameLst>
                                      </p:cBhvr>
                                      <p:tavLst>
                                        <p:tav tm="0">
                                          <p:val>
                                            <p:strVal val="1+#ppt_w/2"/>
                                          </p:val>
                                        </p:tav>
                                        <p:tav tm="100000">
                                          <p:val>
                                            <p:strVal val="#ppt_x"/>
                                          </p:val>
                                        </p:tav>
                                      </p:tavLst>
                                    </p:anim>
                                    <p:anim calcmode="lin" valueType="num">
                                      <p:cBhvr additive="base">
                                        <p:cTn id="19" dur="500" fill="hold"/>
                                        <p:tgtEl>
                                          <p:spTgt spid="3379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37926"/>
                                        </p:tgtEl>
                                        <p:attrNameLst>
                                          <p:attrName>style.visibility</p:attrName>
                                        </p:attrNameLst>
                                      </p:cBhvr>
                                      <p:to>
                                        <p:strVal val="visible"/>
                                      </p:to>
                                    </p:set>
                                    <p:anim calcmode="lin" valueType="num">
                                      <p:cBhvr additive="base">
                                        <p:cTn id="24" dur="500" fill="hold"/>
                                        <p:tgtEl>
                                          <p:spTgt spid="337926"/>
                                        </p:tgtEl>
                                        <p:attrNameLst>
                                          <p:attrName>ppt_x</p:attrName>
                                        </p:attrNameLst>
                                      </p:cBhvr>
                                      <p:tavLst>
                                        <p:tav tm="0">
                                          <p:val>
                                            <p:strVal val="#ppt_x"/>
                                          </p:val>
                                        </p:tav>
                                        <p:tav tm="100000">
                                          <p:val>
                                            <p:strVal val="#ppt_x"/>
                                          </p:val>
                                        </p:tav>
                                      </p:tavLst>
                                    </p:anim>
                                    <p:anim calcmode="lin" valueType="num">
                                      <p:cBhvr additive="base">
                                        <p:cTn id="25" dur="500" fill="hold"/>
                                        <p:tgtEl>
                                          <p:spTgt spid="337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animBg="1"/>
      <p:bldP spid="337924" grpId="0" animBg="1"/>
      <p:bldP spid="337925" grpId="0" animBg="1"/>
      <p:bldP spid="33792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1295400" y="1739900"/>
            <a:ext cx="3492500" cy="641350"/>
          </a:xfrm>
          <a:prstGeom prst="rect">
            <a:avLst/>
          </a:prstGeom>
          <a:noFill/>
          <a:ln w="9525">
            <a:noFill/>
            <a:miter lim="800000"/>
          </a:ln>
        </p:spPr>
        <p:txBody>
          <a:bodyPr>
            <a:spAutoFit/>
          </a:bodyPr>
          <a:lstStyle/>
          <a:p>
            <a:pPr>
              <a:spcBef>
                <a:spcPct val="50000"/>
              </a:spcBef>
            </a:pPr>
            <a:r>
              <a:rPr kumimoji="1" lang="zh-CN" altLang="en-US" sz="3600" b="1">
                <a:solidFill>
                  <a:srgbClr val="FF0000"/>
                </a:solidFill>
                <a:latin typeface="楷体_GB2312" pitchFamily="49" charset="-122"/>
                <a:ea typeface="楷体_GB2312" pitchFamily="49" charset="-122"/>
              </a:rPr>
              <a:t>主要要求：</a:t>
            </a:r>
            <a:r>
              <a:rPr kumimoji="1" lang="zh-CN" altLang="en-US" sz="2800" b="1">
                <a:latin typeface="宋体" panose="02010600030101010101" pitchFamily="2" charset="-122"/>
              </a:rPr>
              <a:t> </a:t>
            </a:r>
            <a:endParaRPr kumimoji="1" lang="zh-CN" altLang="en-US" sz="2400">
              <a:solidFill>
                <a:schemeClr val="accent2"/>
              </a:solidFill>
              <a:latin typeface="Times New Roman" panose="02020603050405020304" pitchFamily="18" charset="0"/>
            </a:endParaRPr>
          </a:p>
        </p:txBody>
      </p:sp>
      <p:sp>
        <p:nvSpPr>
          <p:cNvPr id="244739" name="Text Box 3" descr="编织物"/>
          <p:cNvSpPr txBox="1">
            <a:spLocks noChangeArrowheads="1"/>
          </p:cNvSpPr>
          <p:nvPr/>
        </p:nvSpPr>
        <p:spPr bwMode="auto">
          <a:xfrm>
            <a:off x="1295400" y="2627313"/>
            <a:ext cx="9382125" cy="519112"/>
          </a:xfrm>
          <a:prstGeom prst="rect">
            <a:avLst/>
          </a:prstGeom>
          <a:noFill/>
          <a:ln w="9525">
            <a:noFill/>
            <a:miter lim="800000"/>
          </a:ln>
        </p:spPr>
        <p:txBody>
          <a:bodyPr>
            <a:spAutoFit/>
          </a:bodyPr>
          <a:lstStyle/>
          <a:p>
            <a:pPr>
              <a:spcBef>
                <a:spcPct val="50000"/>
              </a:spcBef>
            </a:pPr>
            <a:r>
              <a:rPr kumimoji="1" lang="zh-CN" altLang="en-US" sz="2800" b="1" dirty="0">
                <a:latin typeface="宋体" panose="02010600030101010101" pitchFamily="2" charset="-122"/>
              </a:rPr>
              <a:t>理解计数器的分类，</a:t>
            </a:r>
            <a:r>
              <a:rPr kumimoji="1" lang="zh-CN" altLang="en-US" sz="2800" b="1" dirty="0">
                <a:solidFill>
                  <a:srgbClr val="FF3300"/>
                </a:solidFill>
                <a:latin typeface="宋体" panose="02010600030101010101" pitchFamily="2" charset="-122"/>
              </a:rPr>
              <a:t>理解计数器的计数规律。</a:t>
            </a:r>
            <a:endParaRPr kumimoji="1" lang="zh-CN" altLang="en-US" sz="2800" b="1" dirty="0">
              <a:latin typeface="宋体" panose="02010600030101010101" pitchFamily="2" charset="-122"/>
            </a:endParaRPr>
          </a:p>
        </p:txBody>
      </p:sp>
      <p:sp>
        <p:nvSpPr>
          <p:cNvPr id="244740" name="Text Box 4" descr="编织物"/>
          <p:cNvSpPr txBox="1">
            <a:spLocks noChangeArrowheads="1"/>
          </p:cNvSpPr>
          <p:nvPr/>
        </p:nvSpPr>
        <p:spPr bwMode="auto">
          <a:xfrm>
            <a:off x="1295400" y="3963988"/>
            <a:ext cx="7350125" cy="1160462"/>
          </a:xfrm>
          <a:prstGeom prst="rect">
            <a:avLst/>
          </a:prstGeom>
          <a:noFill/>
          <a:ln w="9525">
            <a:noFill/>
            <a:miter lim="800000"/>
          </a:ln>
        </p:spPr>
        <p:txBody>
          <a:bodyPr>
            <a:spAutoFit/>
          </a:bodyPr>
          <a:lstStyle/>
          <a:p>
            <a:pPr algn="just">
              <a:spcBef>
                <a:spcPct val="50000"/>
              </a:spcBef>
            </a:pPr>
            <a:r>
              <a:rPr kumimoji="1" lang="zh-CN" altLang="en-US" sz="2800" b="1" dirty="0">
                <a:latin typeface="Times New Roman" panose="02020603050405020304" pitchFamily="18" charset="0"/>
              </a:rPr>
              <a:t>理解</a:t>
            </a:r>
            <a:r>
              <a:rPr kumimoji="1" lang="zh-CN" altLang="en-US" sz="2800" b="1" dirty="0">
                <a:solidFill>
                  <a:srgbClr val="FF3300"/>
                </a:solidFill>
                <a:latin typeface="Times New Roman" panose="02020603050405020304" pitchFamily="18" charset="0"/>
              </a:rPr>
              <a:t>常用集成二进制和十进制计数器</a:t>
            </a:r>
            <a:r>
              <a:rPr kumimoji="1" lang="zh-CN" altLang="en-US" sz="2800" b="1" dirty="0">
                <a:latin typeface="Times New Roman" panose="02020603050405020304" pitchFamily="18" charset="0"/>
              </a:rPr>
              <a:t>的功能</a:t>
            </a:r>
            <a:endParaRPr kumimoji="1" lang="zh-CN" altLang="en-US" sz="2800" b="1" dirty="0">
              <a:latin typeface="Times New Roman" panose="02020603050405020304" pitchFamily="18" charset="0"/>
            </a:endParaRPr>
          </a:p>
          <a:p>
            <a:pPr algn="just">
              <a:spcBef>
                <a:spcPct val="50000"/>
              </a:spcBef>
            </a:pPr>
            <a:r>
              <a:rPr kumimoji="1" lang="zh-CN" altLang="en-US" sz="2800" b="1" dirty="0">
                <a:latin typeface="Times New Roman" panose="02020603050405020304" pitchFamily="18" charset="0"/>
              </a:rPr>
              <a:t>及其应用。</a:t>
            </a:r>
            <a:r>
              <a:rPr kumimoji="1" lang="zh-CN" altLang="en-US" sz="2800" b="1" dirty="0">
                <a:latin typeface="宋体" panose="02010600030101010101" pitchFamily="2" charset="-122"/>
              </a:rPr>
              <a:t> </a:t>
            </a:r>
            <a:endParaRPr kumimoji="1" lang="zh-CN" altLang="en-US" sz="2800" b="1" dirty="0">
              <a:latin typeface="宋体" panose="02010600030101010101" pitchFamily="2" charset="-122"/>
            </a:endParaRPr>
          </a:p>
        </p:txBody>
      </p:sp>
      <p:sp>
        <p:nvSpPr>
          <p:cNvPr id="244741" name="Rectangle 5" descr="水滴"/>
          <p:cNvSpPr>
            <a:spLocks noChangeArrowheads="1"/>
          </p:cNvSpPr>
          <p:nvPr/>
        </p:nvSpPr>
        <p:spPr bwMode="auto">
          <a:xfrm>
            <a:off x="838200" y="4157663"/>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244742" name="Rectangle 6" descr="水滴"/>
          <p:cNvSpPr>
            <a:spLocks noChangeArrowheads="1"/>
          </p:cNvSpPr>
          <p:nvPr/>
        </p:nvSpPr>
        <p:spPr bwMode="auto">
          <a:xfrm>
            <a:off x="838200" y="2841625"/>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244743" name="Rectangle 7"/>
          <p:cNvSpPr>
            <a:spLocks noGrp="1" noChangeArrowheads="1"/>
          </p:cNvSpPr>
          <p:nvPr>
            <p:ph type="title"/>
          </p:nvPr>
        </p:nvSpPr>
        <p:spPr>
          <a:xfrm>
            <a:off x="2625725" y="593725"/>
            <a:ext cx="3467100" cy="819150"/>
          </a:xfrm>
        </p:spPr>
        <p:txBody>
          <a:bodyPr/>
          <a:lstStyle/>
          <a:p>
            <a:pPr eaLnBrk="1" hangingPunct="1"/>
            <a:r>
              <a:rPr lang="en-US" altLang="zh-CN" sz="4000" b="1">
                <a:solidFill>
                  <a:srgbClr val="0033CC"/>
                </a:solidFill>
                <a:ea typeface="黑体" panose="02010609060101010101" pitchFamily="49" charset="-122"/>
              </a:rPr>
              <a:t>3.5</a:t>
            </a:r>
            <a:r>
              <a:rPr lang="zh-CN" altLang="en-US" sz="4000" b="1">
                <a:solidFill>
                  <a:srgbClr val="0033CC"/>
                </a:solidFill>
                <a:latin typeface="黑体" panose="02010609060101010101" pitchFamily="49" charset="-122"/>
                <a:ea typeface="黑体" panose="02010609060101010101" pitchFamily="49" charset="-122"/>
              </a:rPr>
              <a:t>　计数器</a:t>
            </a:r>
            <a:r>
              <a:rPr lang="zh-CN" altLang="en-US" sz="4000">
                <a:solidFill>
                  <a:srgbClr val="0033CC"/>
                </a:solidFill>
                <a:latin typeface="黑体" panose="02010609060101010101" pitchFamily="49" charset="-122"/>
                <a:ea typeface="黑体" panose="02010609060101010101" pitchFamily="49" charset="-122"/>
              </a:rPr>
              <a:t> </a:t>
            </a:r>
            <a:endParaRPr lang="zh-CN" altLang="en-US" sz="4000">
              <a:solidFill>
                <a:srgbClr val="0033CC"/>
              </a:solidFill>
              <a:latin typeface="黑体" panose="02010609060101010101" pitchFamily="49" charset="-122"/>
              <a:ea typeface="黑体" panose="02010609060101010101" pitchFamily="49" charset="-122"/>
            </a:endParaRPr>
          </a:p>
        </p:txBody>
      </p:sp>
      <p:sp>
        <p:nvSpPr>
          <p:cNvPr id="244744" name="Text Box 8" descr="编织物"/>
          <p:cNvSpPr txBox="1">
            <a:spLocks noChangeArrowheads="1"/>
          </p:cNvSpPr>
          <p:nvPr/>
        </p:nvSpPr>
        <p:spPr bwMode="auto">
          <a:xfrm>
            <a:off x="1289050" y="3297238"/>
            <a:ext cx="6511925" cy="519112"/>
          </a:xfrm>
          <a:prstGeom prst="rect">
            <a:avLst/>
          </a:prstGeom>
          <a:no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掌握二进制计数器的组成和工作原理。</a:t>
            </a:r>
            <a:r>
              <a:rPr kumimoji="1" lang="zh-CN" altLang="en-US" sz="2800" b="1" dirty="0">
                <a:latin typeface="宋体" panose="02010600030101010101" pitchFamily="2" charset="-122"/>
              </a:rPr>
              <a:t> </a:t>
            </a:r>
            <a:endParaRPr kumimoji="1" lang="zh-CN" altLang="en-US" sz="2800" b="1" dirty="0">
              <a:latin typeface="宋体" panose="02010600030101010101" pitchFamily="2" charset="-122"/>
            </a:endParaRPr>
          </a:p>
        </p:txBody>
      </p:sp>
      <p:sp>
        <p:nvSpPr>
          <p:cNvPr id="244745" name="Rectangle 9" descr="水滴"/>
          <p:cNvSpPr>
            <a:spLocks noChangeArrowheads="1"/>
          </p:cNvSpPr>
          <p:nvPr/>
        </p:nvSpPr>
        <p:spPr bwMode="auto">
          <a:xfrm>
            <a:off x="831850" y="3511550"/>
            <a:ext cx="165100" cy="179388"/>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244746" name="Text Box 10" descr="编织物"/>
          <p:cNvSpPr txBox="1">
            <a:spLocks noChangeArrowheads="1"/>
          </p:cNvSpPr>
          <p:nvPr/>
        </p:nvSpPr>
        <p:spPr bwMode="auto">
          <a:xfrm>
            <a:off x="1300163" y="5340350"/>
            <a:ext cx="6608762" cy="1160463"/>
          </a:xfrm>
          <a:prstGeom prst="rect">
            <a:avLst/>
          </a:prstGeom>
          <a:no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掌握</a:t>
            </a:r>
            <a:r>
              <a:rPr kumimoji="1" lang="zh-CN" altLang="en-US" sz="2800" b="1" dirty="0">
                <a:solidFill>
                  <a:srgbClr val="FF3300"/>
                </a:solidFill>
                <a:latin typeface="Times New Roman" panose="02020603050405020304" pitchFamily="18" charset="0"/>
              </a:rPr>
              <a:t>利用集成计数器构成 </a:t>
            </a:r>
            <a:r>
              <a:rPr kumimoji="1" lang="en-US" altLang="zh-CN" sz="2800" b="1" i="1" dirty="0">
                <a:solidFill>
                  <a:srgbClr val="FF3300"/>
                </a:solidFill>
                <a:latin typeface="Times New Roman" panose="02020603050405020304" pitchFamily="18" charset="0"/>
              </a:rPr>
              <a:t>N </a:t>
            </a:r>
            <a:r>
              <a:rPr kumimoji="1" lang="zh-CN" altLang="en-US" sz="2800" b="1" dirty="0">
                <a:solidFill>
                  <a:srgbClr val="FF3300"/>
                </a:solidFill>
                <a:latin typeface="Times New Roman" panose="02020603050405020304" pitchFamily="18" charset="0"/>
              </a:rPr>
              <a:t>进制计数器</a:t>
            </a:r>
            <a:endParaRPr kumimoji="1" lang="zh-CN" altLang="en-US" sz="2800" b="1" dirty="0">
              <a:solidFill>
                <a:srgbClr val="FF3300"/>
              </a:solidFill>
              <a:latin typeface="Times New Roman" panose="02020603050405020304" pitchFamily="18" charset="0"/>
            </a:endParaRPr>
          </a:p>
          <a:p>
            <a:pPr>
              <a:spcBef>
                <a:spcPct val="50000"/>
              </a:spcBef>
            </a:pPr>
            <a:r>
              <a:rPr kumimoji="1" lang="zh-CN" altLang="en-US" sz="2800" b="1" dirty="0">
                <a:latin typeface="Times New Roman" panose="02020603050405020304" pitchFamily="18" charset="0"/>
              </a:rPr>
              <a:t>的方法。 </a:t>
            </a:r>
            <a:endParaRPr kumimoji="1" lang="zh-CN" altLang="en-US" sz="2800" b="1" dirty="0">
              <a:latin typeface="Times New Roman" panose="02020603050405020304" pitchFamily="18" charset="0"/>
            </a:endParaRPr>
          </a:p>
        </p:txBody>
      </p:sp>
      <p:sp>
        <p:nvSpPr>
          <p:cNvPr id="244747" name="Rectangle 11" descr="水滴"/>
          <p:cNvSpPr>
            <a:spLocks noChangeArrowheads="1"/>
          </p:cNvSpPr>
          <p:nvPr/>
        </p:nvSpPr>
        <p:spPr bwMode="auto">
          <a:xfrm>
            <a:off x="842963" y="5516563"/>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4743"/>
                                        </p:tgtEl>
                                        <p:attrNameLst>
                                          <p:attrName>style.visibility</p:attrName>
                                        </p:attrNameLst>
                                      </p:cBhvr>
                                      <p:to>
                                        <p:strVal val="visible"/>
                                      </p:to>
                                    </p:set>
                                    <p:animEffect transition="in" filter="dissolve">
                                      <p:cBhvr>
                                        <p:cTn id="7" dur="500"/>
                                        <p:tgtEl>
                                          <p:spTgt spid="2447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4738"/>
                                        </p:tgtEl>
                                        <p:attrNameLst>
                                          <p:attrName>style.visibility</p:attrName>
                                        </p:attrNameLst>
                                      </p:cBhvr>
                                      <p:to>
                                        <p:strVal val="visible"/>
                                      </p:to>
                                    </p:set>
                                    <p:animEffect transition="in" filter="wipe(left)">
                                      <p:cBhvr>
                                        <p:cTn id="11" dur="500"/>
                                        <p:tgtEl>
                                          <p:spTgt spid="244738"/>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4742"/>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44739">
                                            <p:txEl>
                                              <p:pRg st="0" end="0"/>
                                            </p:txEl>
                                          </p:spTgt>
                                        </p:tgtEl>
                                        <p:attrNameLst>
                                          <p:attrName>style.visibility</p:attrName>
                                        </p:attrNameLst>
                                      </p:cBhvr>
                                      <p:to>
                                        <p:strVal val="visible"/>
                                      </p:to>
                                    </p:set>
                                    <p:animEffect transition="in" filter="wipe(left)">
                                      <p:cBhvr>
                                        <p:cTn id="18" dur="500"/>
                                        <p:tgtEl>
                                          <p:spTgt spid="244739">
                                            <p:txEl>
                                              <p:pRg st="0" end="0"/>
                                            </p:txEl>
                                          </p:spTgt>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244745"/>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44744">
                                            <p:txEl>
                                              <p:pRg st="0" end="0"/>
                                            </p:txEl>
                                          </p:spTgt>
                                        </p:tgtEl>
                                        <p:attrNameLst>
                                          <p:attrName>style.visibility</p:attrName>
                                        </p:attrNameLst>
                                      </p:cBhvr>
                                      <p:to>
                                        <p:strVal val="visible"/>
                                      </p:to>
                                    </p:set>
                                    <p:animEffect transition="in" filter="wipe(left)">
                                      <p:cBhvr>
                                        <p:cTn id="25" dur="500"/>
                                        <p:tgtEl>
                                          <p:spTgt spid="244744">
                                            <p:txEl>
                                              <p:pRg st="0" end="0"/>
                                            </p:txEl>
                                          </p:spTgt>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244741"/>
                                        </p:tgtEl>
                                        <p:attrNameLst>
                                          <p:attrName>style.visibility</p:attrName>
                                        </p:attrNameLst>
                                      </p:cBhvr>
                                      <p:to>
                                        <p:strVal val="visible"/>
                                      </p:to>
                                    </p:se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244740">
                                            <p:txEl>
                                              <p:pRg st="0" end="0"/>
                                            </p:txEl>
                                          </p:spTgt>
                                        </p:tgtEl>
                                        <p:attrNameLst>
                                          <p:attrName>style.visibility</p:attrName>
                                        </p:attrNameLst>
                                      </p:cBhvr>
                                      <p:to>
                                        <p:strVal val="visible"/>
                                      </p:to>
                                    </p:set>
                                    <p:animEffect transition="in" filter="wipe(left)">
                                      <p:cBhvr>
                                        <p:cTn id="32" dur="500"/>
                                        <p:tgtEl>
                                          <p:spTgt spid="244740">
                                            <p:txEl>
                                              <p:pRg st="0" end="0"/>
                                            </p:txEl>
                                          </p:spTgt>
                                        </p:tgtEl>
                                      </p:cBhvr>
                                    </p:animEffect>
                                  </p:childTnLst>
                                </p:cTn>
                              </p:par>
                            </p:childTnLst>
                          </p:cTn>
                        </p:par>
                        <p:par>
                          <p:cTn id="33" fill="hold">
                            <p:stCondLst>
                              <p:cond delay="4000"/>
                            </p:stCondLst>
                            <p:childTnLst>
                              <p:par>
                                <p:cTn id="34" presetID="22" presetClass="entr" presetSubtype="8" fill="hold" grpId="0" nodeType="afterEffect">
                                  <p:stCondLst>
                                    <p:cond delay="0"/>
                                  </p:stCondLst>
                                  <p:childTnLst>
                                    <p:set>
                                      <p:cBhvr>
                                        <p:cTn id="35" dur="1" fill="hold">
                                          <p:stCondLst>
                                            <p:cond delay="0"/>
                                          </p:stCondLst>
                                        </p:cTn>
                                        <p:tgtEl>
                                          <p:spTgt spid="244740">
                                            <p:txEl>
                                              <p:pRg st="1" end="1"/>
                                            </p:txEl>
                                          </p:spTgt>
                                        </p:tgtEl>
                                        <p:attrNameLst>
                                          <p:attrName>style.visibility</p:attrName>
                                        </p:attrNameLst>
                                      </p:cBhvr>
                                      <p:to>
                                        <p:strVal val="visible"/>
                                      </p:to>
                                    </p:set>
                                    <p:animEffect transition="in" filter="wipe(left)">
                                      <p:cBhvr>
                                        <p:cTn id="36" dur="500"/>
                                        <p:tgtEl>
                                          <p:spTgt spid="244740">
                                            <p:txEl>
                                              <p:pRg st="1" end="1"/>
                                            </p:txEl>
                                          </p:spTgt>
                                        </p:tgtEl>
                                      </p:cBhvr>
                                    </p:animEffec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499"/>
                                          </p:stCondLst>
                                        </p:cTn>
                                        <p:tgtEl>
                                          <p:spTgt spid="244747"/>
                                        </p:tgtEl>
                                        <p:attrNameLst>
                                          <p:attrName>style.visibility</p:attrName>
                                        </p:attrNameLst>
                                      </p:cBhvr>
                                      <p:to>
                                        <p:strVal val="visible"/>
                                      </p:to>
                                    </p:set>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244746">
                                            <p:txEl>
                                              <p:pRg st="0" end="0"/>
                                            </p:txEl>
                                          </p:spTgt>
                                        </p:tgtEl>
                                        <p:attrNameLst>
                                          <p:attrName>style.visibility</p:attrName>
                                        </p:attrNameLst>
                                      </p:cBhvr>
                                      <p:to>
                                        <p:strVal val="visible"/>
                                      </p:to>
                                    </p:set>
                                    <p:animEffect transition="in" filter="wipe(left)">
                                      <p:cBhvr>
                                        <p:cTn id="43" dur="500"/>
                                        <p:tgtEl>
                                          <p:spTgt spid="244746">
                                            <p:txEl>
                                              <p:pRg st="0" end="0"/>
                                            </p:txEl>
                                          </p:spTgt>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244746">
                                            <p:txEl>
                                              <p:pRg st="1" end="1"/>
                                            </p:txEl>
                                          </p:spTgt>
                                        </p:tgtEl>
                                        <p:attrNameLst>
                                          <p:attrName>style.visibility</p:attrName>
                                        </p:attrNameLst>
                                      </p:cBhvr>
                                      <p:to>
                                        <p:strVal val="visible"/>
                                      </p:to>
                                    </p:set>
                                    <p:animEffect transition="in" filter="wipe(left)">
                                      <p:cBhvr>
                                        <p:cTn id="47" dur="500"/>
                                        <p:tgtEl>
                                          <p:spTgt spid="2447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utoUpdateAnimBg="0"/>
      <p:bldP spid="244739" grpId="0" advAuto="0" autoUpdateAnimBg="0" build="p"/>
      <p:bldP spid="244740" grpId="0" advAuto="0" autoUpdateAnimBg="0" build="p"/>
      <p:bldP spid="244741" grpId="0" animBg="1"/>
      <p:bldP spid="244742" grpId="0" animBg="1"/>
      <p:bldP spid="244743" grpId="0"/>
      <p:bldP spid="244744" grpId="0" advAuto="0" autoUpdateAnimBg="0" build="p"/>
      <p:bldP spid="244745" grpId="0" animBg="1"/>
      <p:bldP spid="244746" grpId="0" advAuto="0" autoUpdateAnimBg="0" build="p"/>
      <p:bldP spid="24474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93700" y="647700"/>
            <a:ext cx="5664200" cy="644525"/>
          </a:xfrm>
          <a:noFill/>
        </p:spPr>
        <p:txBody>
          <a:bodyPr/>
          <a:lstStyle/>
          <a:p>
            <a:pPr algn="l" eaLnBrk="1" hangingPunct="1"/>
            <a:r>
              <a:rPr lang="zh-CN" altLang="en-US" sz="3600" b="1" dirty="0">
                <a:solidFill>
                  <a:srgbClr val="FF3300"/>
                </a:solidFill>
                <a:latin typeface="楷体_GB2312" pitchFamily="49" charset="-122"/>
                <a:ea typeface="楷体_GB2312" pitchFamily="49" charset="-122"/>
              </a:rPr>
              <a:t>一、计数器的作用与分类 </a:t>
            </a:r>
            <a:endParaRPr lang="zh-CN" altLang="en-US" sz="3600" b="1" dirty="0">
              <a:solidFill>
                <a:srgbClr val="FF3300"/>
              </a:solidFill>
              <a:latin typeface="楷体_GB2312" pitchFamily="49" charset="-122"/>
              <a:ea typeface="楷体_GB2312" pitchFamily="49" charset="-122"/>
            </a:endParaRPr>
          </a:p>
        </p:txBody>
      </p:sp>
      <p:sp>
        <p:nvSpPr>
          <p:cNvPr id="245763" name="Text Box 3"/>
          <p:cNvSpPr txBox="1">
            <a:spLocks noChangeArrowheads="1"/>
          </p:cNvSpPr>
          <p:nvPr/>
        </p:nvSpPr>
        <p:spPr bwMode="auto">
          <a:xfrm>
            <a:off x="1333500" y="1500188"/>
            <a:ext cx="6715125" cy="822325"/>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dirty="0">
                <a:solidFill>
                  <a:srgbClr val="0000FF"/>
                </a:solidFill>
                <a:latin typeface="Times New Roman" panose="02020603050405020304" pitchFamily="18" charset="0"/>
              </a:rPr>
              <a:t>　　计数器</a:t>
            </a:r>
            <a:r>
              <a:rPr kumimoji="1" lang="en-US" altLang="zh-CN" sz="2400" b="1" dirty="0">
                <a:solidFill>
                  <a:srgbClr val="0000FF"/>
                </a:solidFill>
                <a:latin typeface="宋体" panose="02010600030101010101" pitchFamily="2" charset="-122"/>
              </a:rPr>
              <a:t>(</a:t>
            </a:r>
            <a:r>
              <a:rPr kumimoji="1" lang="en-US" altLang="zh-CN" sz="2400" b="1" dirty="0">
                <a:solidFill>
                  <a:srgbClr val="0000FF"/>
                </a:solidFill>
                <a:latin typeface="Times New Roman" panose="02020603050405020304" pitchFamily="18" charset="0"/>
              </a:rPr>
              <a:t>Counter</a:t>
            </a:r>
            <a:r>
              <a:rPr kumimoji="1" lang="en-US" altLang="zh-CN" sz="2400" b="1" dirty="0">
                <a:solidFill>
                  <a:srgbClr val="0000FF"/>
                </a:solidFill>
                <a:latin typeface="宋体" panose="02010600030101010101" pitchFamily="2" charset="-122"/>
              </a:rPr>
              <a:t>)</a:t>
            </a:r>
            <a:r>
              <a:rPr kumimoji="1" lang="zh-CN" altLang="en-US" sz="2400" b="1" dirty="0">
                <a:latin typeface="Times New Roman" panose="02020603050405020304" pitchFamily="18" charset="0"/>
              </a:rPr>
              <a:t>用于计算输入脉冲个数，还常用于分频、定时等。</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245764" name="Text Box 4" descr="棚架"/>
          <p:cNvSpPr txBox="1">
            <a:spLocks noChangeArrowheads="1"/>
          </p:cNvSpPr>
          <p:nvPr/>
        </p:nvSpPr>
        <p:spPr bwMode="auto">
          <a:xfrm>
            <a:off x="1333500" y="3017838"/>
            <a:ext cx="3841750" cy="519112"/>
          </a:xfrm>
          <a:prstGeom prst="rect">
            <a:avLst/>
          </a:prstGeom>
          <a:pattFill prst="trellis">
            <a:fgClr>
              <a:srgbClr val="CCCCFF"/>
            </a:fgClr>
            <a:bgClr>
              <a:srgbClr val="FFFFFF"/>
            </a:bgClr>
          </a:pattFill>
          <a:ln w="9525">
            <a:miter lim="800000"/>
          </a:ln>
          <a:scene3d>
            <a:camera prst="legacyPerspectiveTop"/>
            <a:lightRig rig="legacyFlat3" dir="b"/>
          </a:scene3d>
          <a:sp3d extrusionH="887400" prstMaterial="legacyMatte">
            <a:bevelT w="13500" h="13500" prst="angle"/>
            <a:bevelB w="13500" h="13500" prst="angle"/>
            <a:extrusionClr>
              <a:srgbClr val="CCCCFF"/>
            </a:extrusionClr>
          </a:sp3d>
        </p:spPr>
        <p:txBody>
          <a:bodyPr>
            <a:spAutoFit/>
            <a:flatTx/>
          </a:bodyPr>
          <a:lstStyle/>
          <a:p>
            <a:pPr>
              <a:spcBef>
                <a:spcPct val="50000"/>
              </a:spcBef>
            </a:pPr>
            <a:r>
              <a:rPr kumimoji="1" lang="zh-CN" altLang="en-US" sz="2800" b="1" dirty="0">
                <a:latin typeface="Times New Roman" panose="02020603050405020304" pitchFamily="18" charset="0"/>
              </a:rPr>
              <a:t>计数器分类如下： </a:t>
            </a:r>
            <a:endParaRPr kumimoji="1" lang="zh-CN" altLang="en-US" sz="2800" b="1" dirty="0">
              <a:latin typeface="Times New Roman" panose="02020603050405020304" pitchFamily="18" charset="0"/>
            </a:endParaRPr>
          </a:p>
        </p:txBody>
      </p:sp>
      <p:sp>
        <p:nvSpPr>
          <p:cNvPr id="245765" name="Text Box 5"/>
          <p:cNvSpPr txBox="1">
            <a:spLocks noChangeArrowheads="1"/>
          </p:cNvSpPr>
          <p:nvPr/>
        </p:nvSpPr>
        <p:spPr bwMode="auto">
          <a:xfrm>
            <a:off x="1333500" y="3913188"/>
            <a:ext cx="4813300" cy="519112"/>
          </a:xfrm>
          <a:prstGeom prst="rect">
            <a:avLst/>
          </a:prstGeom>
          <a:noFill/>
          <a:ln w="9525">
            <a:noFill/>
            <a:miter lim="800000"/>
          </a:ln>
        </p:spPr>
        <p:txBody>
          <a:bodyPr>
            <a:spAutoFit/>
          </a:bodyPr>
          <a:lstStyle/>
          <a:p>
            <a:pPr>
              <a:spcBef>
                <a:spcPct val="50000"/>
              </a:spcBef>
            </a:pPr>
            <a:r>
              <a:rPr kumimoji="1" lang="zh-CN" altLang="en-US" sz="2800" b="1" dirty="0">
                <a:latin typeface="宋体" panose="02010600030101010101" pitchFamily="2" charset="-122"/>
              </a:rPr>
              <a:t>按时钟控制方式不同分 </a:t>
            </a:r>
            <a:endParaRPr kumimoji="1" lang="zh-CN" altLang="en-US" sz="2800" b="1" dirty="0">
              <a:latin typeface="宋体" panose="02010600030101010101" pitchFamily="2" charset="-122"/>
            </a:endParaRPr>
          </a:p>
        </p:txBody>
      </p:sp>
      <p:sp>
        <p:nvSpPr>
          <p:cNvPr id="245766" name="Oval 6"/>
          <p:cNvSpPr>
            <a:spLocks noChangeArrowheads="1"/>
          </p:cNvSpPr>
          <p:nvPr/>
        </p:nvSpPr>
        <p:spPr bwMode="auto">
          <a:xfrm>
            <a:off x="715963" y="4035425"/>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grpSp>
        <p:nvGrpSpPr>
          <p:cNvPr id="2" name="Group 7"/>
          <p:cNvGrpSpPr/>
          <p:nvPr/>
        </p:nvGrpSpPr>
        <p:grpSpPr bwMode="auto">
          <a:xfrm>
            <a:off x="2155825" y="4633913"/>
            <a:ext cx="4202113" cy="465137"/>
            <a:chOff x="833" y="1081"/>
            <a:chExt cx="2647" cy="293"/>
          </a:xfrm>
        </p:grpSpPr>
        <p:sp>
          <p:nvSpPr>
            <p:cNvPr id="81929" name="Text Box 8" descr="窄竖线"/>
            <p:cNvSpPr txBox="1">
              <a:spLocks noChangeArrowheads="1"/>
            </p:cNvSpPr>
            <p:nvPr/>
          </p:nvSpPr>
          <p:spPr bwMode="auto">
            <a:xfrm>
              <a:off x="833" y="1081"/>
              <a:ext cx="1119"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dirty="0">
                  <a:latin typeface="宋体" panose="02010600030101010101" pitchFamily="2" charset="-122"/>
                </a:rPr>
                <a:t>异步计数器 </a:t>
              </a:r>
              <a:endParaRPr kumimoji="1" lang="zh-CN" altLang="en-US" sz="2400" b="1" dirty="0">
                <a:latin typeface="宋体" panose="02010600030101010101" pitchFamily="2" charset="-122"/>
              </a:endParaRPr>
            </a:p>
          </p:txBody>
        </p:sp>
        <p:sp>
          <p:nvSpPr>
            <p:cNvPr id="81930" name="Text Box 9" descr="窄竖线"/>
            <p:cNvSpPr txBox="1">
              <a:spLocks noChangeArrowheads="1"/>
            </p:cNvSpPr>
            <p:nvPr/>
          </p:nvSpPr>
          <p:spPr bwMode="auto">
            <a:xfrm>
              <a:off x="2378" y="1086"/>
              <a:ext cx="1102"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dirty="0">
                  <a:latin typeface="宋体" panose="02010600030101010101" pitchFamily="2" charset="-122"/>
                </a:rPr>
                <a:t>同步计数器 </a:t>
              </a:r>
              <a:endParaRPr kumimoji="1" lang="zh-CN" altLang="en-US" sz="2400" b="1" dirty="0">
                <a:latin typeface="宋体" panose="02010600030101010101" pitchFamily="2" charset="-122"/>
              </a:endParaRPr>
            </a:p>
          </p:txBody>
        </p:sp>
      </p:grpSp>
      <p:sp>
        <p:nvSpPr>
          <p:cNvPr id="245770" name="AutoShape 10"/>
          <p:cNvSpPr>
            <a:spLocks noChangeArrowheads="1"/>
          </p:cNvSpPr>
          <p:nvPr/>
        </p:nvSpPr>
        <p:spPr bwMode="auto">
          <a:xfrm>
            <a:off x="1816100" y="5481638"/>
            <a:ext cx="6183313" cy="436562"/>
          </a:xfrm>
          <a:prstGeom prst="wedgeRectCallout">
            <a:avLst>
              <a:gd name="adj1" fmla="val -1940"/>
              <a:gd name="adj2" fmla="val -110000"/>
            </a:avLst>
          </a:prstGeom>
          <a:solidFill>
            <a:srgbClr val="CCECFF"/>
          </a:solidFill>
          <a:ln w="9525">
            <a:solidFill>
              <a:schemeClr val="tx1"/>
            </a:solidFill>
            <a:miter lim="800000"/>
          </a:ln>
        </p:spPr>
        <p:txBody>
          <a:bodyPr lIns="0" tIns="46800" rIns="0" bIns="46800"/>
          <a:lstStyle/>
          <a:p>
            <a:pPr algn="ctr">
              <a:spcBef>
                <a:spcPct val="50000"/>
              </a:spcBef>
            </a:pPr>
            <a:r>
              <a:rPr kumimoji="1" lang="zh-CN" altLang="en-US" sz="2400" b="1">
                <a:latin typeface="宋体" panose="02010600030101010101" pitchFamily="2" charset="-122"/>
              </a:rPr>
              <a:t>同步计数器比异步计数器的速度快得多。</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wipe(left)">
                                      <p:cBhvr>
                                        <p:cTn id="7" dur="500"/>
                                        <p:tgtEl>
                                          <p:spTgt spid="245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wipe(left)">
                                      <p:cBhvr>
                                        <p:cTn id="12" dur="500"/>
                                        <p:tgtEl>
                                          <p:spTgt spid="2457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64"/>
                                        </p:tgtEl>
                                        <p:attrNameLst>
                                          <p:attrName>style.visibility</p:attrName>
                                        </p:attrNameLst>
                                      </p:cBhvr>
                                      <p:to>
                                        <p:strVal val="visible"/>
                                      </p:to>
                                    </p:set>
                                    <p:animEffect transition="in" filter="blinds(horizontal)">
                                      <p:cBhvr>
                                        <p:cTn id="17" dur="500"/>
                                        <p:tgtEl>
                                          <p:spTgt spid="24576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66"/>
                                        </p:tgtEl>
                                        <p:attrNameLst>
                                          <p:attrName>style.visibility</p:attrName>
                                        </p:attrNameLst>
                                      </p:cBhvr>
                                      <p:to>
                                        <p:strVal val="visible"/>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45765"/>
                                        </p:tgtEl>
                                        <p:attrNameLst>
                                          <p:attrName>style.visibility</p:attrName>
                                        </p:attrNameLst>
                                      </p:cBhvr>
                                      <p:to>
                                        <p:strVal val="visible"/>
                                      </p:to>
                                    </p:set>
                                    <p:animEffect transition="in" filter="wipe(left)">
                                      <p:cBhvr>
                                        <p:cTn id="25" dur="500"/>
                                        <p:tgtEl>
                                          <p:spTgt spid="245765"/>
                                        </p:tgtEl>
                                      </p:cBhvr>
                                    </p:animEffect>
                                  </p:childTnLst>
                                </p:cTn>
                              </p:par>
                            </p:childTnLst>
                          </p:cTn>
                        </p:par>
                        <p:par>
                          <p:cTn id="26" fill="hold">
                            <p:stCondLst>
                              <p:cond delay="1000"/>
                            </p:stCondLst>
                            <p:childTnLst>
                              <p:par>
                                <p:cTn id="27" presetID="16" presetClass="entr" presetSubtype="37"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outVertic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5770"/>
                                        </p:tgtEl>
                                        <p:attrNameLst>
                                          <p:attrName>style.visibility</p:attrName>
                                        </p:attrNameLst>
                                      </p:cBhvr>
                                      <p:to>
                                        <p:strVal val="visible"/>
                                      </p:to>
                                    </p:set>
                                    <p:animEffect transition="in" filter="wipe(left)">
                                      <p:cBhvr>
                                        <p:cTn id="34" dur="500"/>
                                        <p:tgtEl>
                                          <p:spTgt spid="245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3" grpId="0" animBg="1" autoUpdateAnimBg="0"/>
      <p:bldP spid="245764" grpId="0" animBg="1" autoUpdateAnimBg="0"/>
      <p:bldP spid="245765" grpId="0" autoUpdateAnimBg="0"/>
      <p:bldP spid="245766" grpId="0" animBg="1"/>
      <p:bldP spid="245770"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1177925" y="749300"/>
            <a:ext cx="2633663" cy="519113"/>
          </a:xfrm>
          <a:prstGeom prst="rect">
            <a:avLst/>
          </a:prstGeom>
          <a:no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按计数增减分</a:t>
            </a:r>
            <a:endParaRPr kumimoji="1" lang="zh-CN" altLang="en-US" sz="2800" b="1" dirty="0">
              <a:latin typeface="Times New Roman" panose="02020603050405020304" pitchFamily="18" charset="0"/>
            </a:endParaRPr>
          </a:p>
        </p:txBody>
      </p:sp>
      <p:sp>
        <p:nvSpPr>
          <p:cNvPr id="246787" name="Oval 3"/>
          <p:cNvSpPr>
            <a:spLocks noChangeArrowheads="1"/>
          </p:cNvSpPr>
          <p:nvPr/>
        </p:nvSpPr>
        <p:spPr bwMode="auto">
          <a:xfrm>
            <a:off x="560388" y="871538"/>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grpSp>
        <p:nvGrpSpPr>
          <p:cNvPr id="2" name="Group 4"/>
          <p:cNvGrpSpPr/>
          <p:nvPr/>
        </p:nvGrpSpPr>
        <p:grpSpPr bwMode="auto">
          <a:xfrm>
            <a:off x="1181100" y="1292225"/>
            <a:ext cx="7361238" cy="822325"/>
            <a:chOff x="825" y="814"/>
            <a:chExt cx="4637" cy="518"/>
          </a:xfrm>
        </p:grpSpPr>
        <p:sp>
          <p:nvSpPr>
            <p:cNvPr id="82961" name="Text Box 5" descr="窄竖线"/>
            <p:cNvSpPr txBox="1">
              <a:spLocks noChangeArrowheads="1"/>
            </p:cNvSpPr>
            <p:nvPr/>
          </p:nvSpPr>
          <p:spPr bwMode="auto">
            <a:xfrm>
              <a:off x="825" y="921"/>
              <a:ext cx="1119"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dirty="0">
                  <a:latin typeface="Times New Roman" panose="02020603050405020304" pitchFamily="18" charset="0"/>
                </a:rPr>
                <a:t>加法计数器</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82962" name="Text Box 6" descr="窄竖线"/>
            <p:cNvSpPr txBox="1">
              <a:spLocks noChangeArrowheads="1"/>
            </p:cNvSpPr>
            <p:nvPr/>
          </p:nvSpPr>
          <p:spPr bwMode="auto">
            <a:xfrm>
              <a:off x="2346" y="926"/>
              <a:ext cx="1102"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dirty="0">
                  <a:latin typeface="Times New Roman" panose="02020603050405020304" pitchFamily="18" charset="0"/>
                </a:rPr>
                <a:t>减法计数器</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82963" name="Text Box 7" descr="窄竖线"/>
            <p:cNvSpPr txBox="1">
              <a:spLocks noChangeArrowheads="1"/>
            </p:cNvSpPr>
            <p:nvPr/>
          </p:nvSpPr>
          <p:spPr bwMode="auto">
            <a:xfrm>
              <a:off x="3725" y="814"/>
              <a:ext cx="1737" cy="518"/>
            </a:xfrm>
            <a:prstGeom prst="rect">
              <a:avLst/>
            </a:prstGeom>
            <a:pattFill prst="narVert">
              <a:fgClr>
                <a:srgbClr val="00CC00"/>
              </a:fgClr>
              <a:bgClr>
                <a:srgbClr val="FFFFFF"/>
              </a:bgClr>
            </a:pattFill>
            <a:ln w="9525">
              <a:noFill/>
              <a:miter lim="800000"/>
            </a:ln>
          </p:spPr>
          <p:txBody>
            <a:bodyPr>
              <a:spAutoFit/>
            </a:bodyPr>
            <a:lstStyle/>
            <a:p>
              <a:pPr marL="457200" indent="-457200" algn="ctr"/>
              <a:r>
                <a:rPr kumimoji="1" lang="zh-CN" altLang="en-US" sz="2400" b="1" dirty="0">
                  <a:latin typeface="Times New Roman" panose="02020603050405020304" pitchFamily="18" charset="0"/>
                </a:rPr>
                <a:t>加 </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ea typeface="黑体" panose="02010609060101010101" pitchFamily="49" charset="-122"/>
                </a:rPr>
                <a:t> </a:t>
              </a:r>
              <a:r>
                <a:rPr kumimoji="1" lang="zh-CN" altLang="en-US" sz="2400" b="1" dirty="0">
                  <a:latin typeface="Times New Roman" panose="02020603050405020304" pitchFamily="18" charset="0"/>
                </a:rPr>
                <a:t>减计数器</a:t>
              </a:r>
              <a:endParaRPr kumimoji="1" lang="zh-CN" altLang="en-US" sz="2400" b="1" dirty="0">
                <a:latin typeface="宋体" panose="02010600030101010101" pitchFamily="2" charset="-122"/>
              </a:endParaRPr>
            </a:p>
            <a:p>
              <a:pPr marL="457200" indent="-457200" algn="ct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又称可逆计数器</a:t>
              </a:r>
              <a:r>
                <a:rPr kumimoji="1" lang="en-US" altLang="zh-CN" sz="2400" b="1" dirty="0">
                  <a:latin typeface="宋体" panose="02010600030101010101" pitchFamily="2" charset="-122"/>
                </a:rPr>
                <a:t>) </a:t>
              </a:r>
              <a:endParaRPr kumimoji="1" lang="en-US" altLang="zh-CN" sz="2400" b="1" dirty="0">
                <a:latin typeface="宋体" panose="02010600030101010101" pitchFamily="2" charset="-122"/>
              </a:endParaRPr>
            </a:p>
          </p:txBody>
        </p:sp>
      </p:grpSp>
      <p:sp>
        <p:nvSpPr>
          <p:cNvPr id="246792" name="AutoShape 8"/>
          <p:cNvSpPr>
            <a:spLocks noChangeArrowheads="1"/>
          </p:cNvSpPr>
          <p:nvPr/>
        </p:nvSpPr>
        <p:spPr bwMode="auto">
          <a:xfrm>
            <a:off x="503238" y="2398713"/>
            <a:ext cx="2674937" cy="738187"/>
          </a:xfrm>
          <a:prstGeom prst="wedgeRectCallout">
            <a:avLst>
              <a:gd name="adj1" fmla="val -4005"/>
              <a:gd name="adj2" fmla="val -113440"/>
            </a:avLst>
          </a:prstGeom>
          <a:solidFill>
            <a:srgbClr val="CCECFF"/>
          </a:solidFill>
          <a:ln w="9525">
            <a:solidFill>
              <a:schemeClr val="tx1"/>
            </a:solidFill>
            <a:miter lim="800000"/>
          </a:ln>
        </p:spPr>
        <p:txBody>
          <a:bodyPr lIns="0" tIns="0" rIns="0" bIns="0"/>
          <a:lstStyle/>
          <a:p>
            <a:pPr algn="just">
              <a:spcBef>
                <a:spcPct val="20000"/>
              </a:spcBef>
            </a:pPr>
            <a:r>
              <a:rPr kumimoji="1" lang="zh-CN" altLang="en-US" sz="2400" b="1" dirty="0">
                <a:latin typeface="宋体" panose="02010600030101010101" pitchFamily="2" charset="-122"/>
              </a:rPr>
              <a:t>　　对计数脉冲作递增计数的电路。 </a:t>
            </a:r>
            <a:endParaRPr kumimoji="1" lang="zh-CN" altLang="en-US" sz="2400" b="1" dirty="0">
              <a:latin typeface="宋体" panose="02010600030101010101" pitchFamily="2" charset="-122"/>
            </a:endParaRPr>
          </a:p>
        </p:txBody>
      </p:sp>
      <p:sp>
        <p:nvSpPr>
          <p:cNvPr id="246793" name="AutoShape 9"/>
          <p:cNvSpPr>
            <a:spLocks noChangeArrowheads="1"/>
          </p:cNvSpPr>
          <p:nvPr/>
        </p:nvSpPr>
        <p:spPr bwMode="auto">
          <a:xfrm>
            <a:off x="3238500" y="2397125"/>
            <a:ext cx="2606675" cy="741363"/>
          </a:xfrm>
          <a:prstGeom prst="wedgeRectCallout">
            <a:avLst>
              <a:gd name="adj1" fmla="val -22352"/>
              <a:gd name="adj2" fmla="val -112528"/>
            </a:avLst>
          </a:prstGeom>
          <a:solidFill>
            <a:srgbClr val="CCECFF"/>
          </a:solidFill>
          <a:ln w="9525">
            <a:solidFill>
              <a:schemeClr val="tx1"/>
            </a:solidFill>
            <a:miter lim="800000"/>
          </a:ln>
        </p:spPr>
        <p:txBody>
          <a:bodyPr lIns="0" tIns="0" rIns="0" bIns="0"/>
          <a:lstStyle/>
          <a:p>
            <a:pPr algn="just">
              <a:spcBef>
                <a:spcPct val="20000"/>
              </a:spcBef>
            </a:pPr>
            <a:r>
              <a:rPr kumimoji="1" lang="zh-CN" altLang="en-US" sz="2400" b="1">
                <a:latin typeface="Times New Roman" panose="02020603050405020304" pitchFamily="18" charset="0"/>
              </a:rPr>
              <a:t>　　对计数脉冲作递减计数的电路。</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246794" name="AutoShape 10"/>
          <p:cNvSpPr>
            <a:spLocks noChangeArrowheads="1"/>
          </p:cNvSpPr>
          <p:nvPr/>
        </p:nvSpPr>
        <p:spPr bwMode="auto">
          <a:xfrm>
            <a:off x="5948363" y="2286000"/>
            <a:ext cx="2903537" cy="1146175"/>
          </a:xfrm>
          <a:prstGeom prst="wedgeRectCallout">
            <a:avLst>
              <a:gd name="adj1" fmla="val -8995"/>
              <a:gd name="adj2" fmla="val -68560"/>
            </a:avLst>
          </a:prstGeom>
          <a:solidFill>
            <a:srgbClr val="CCECFF"/>
          </a:solidFill>
          <a:ln w="9525">
            <a:solidFill>
              <a:schemeClr val="tx1"/>
            </a:solidFill>
            <a:miter lim="800000"/>
          </a:ln>
        </p:spPr>
        <p:txBody>
          <a:bodyPr lIns="0" tIns="0" rIns="0" bIns="0"/>
          <a:lstStyle/>
          <a:p>
            <a:pPr algn="just">
              <a:spcBef>
                <a:spcPct val="20000"/>
              </a:spcBef>
            </a:pPr>
            <a:r>
              <a:rPr kumimoji="1" lang="zh-CN" altLang="en-US" sz="2400" b="1">
                <a:latin typeface="Times New Roman" panose="02020603050405020304" pitchFamily="18" charset="0"/>
              </a:rPr>
              <a:t>　　在加</a:t>
            </a:r>
            <a:r>
              <a:rPr kumimoji="1" lang="zh-CN" altLang="en-US" sz="2400" b="1">
                <a:latin typeface="Times New Roman" panose="02020603050405020304" pitchFamily="18" charset="0"/>
                <a:ea typeface="黑体" panose="02010609060101010101" pitchFamily="49" charset="-122"/>
              </a:rPr>
              <a:t> </a:t>
            </a:r>
            <a:r>
              <a:rPr kumimoji="1" lang="en-US" altLang="zh-CN" sz="2400" b="1">
                <a:latin typeface="宋体" panose="02010600030101010101" pitchFamily="2" charset="-122"/>
              </a:rPr>
              <a:t>/</a:t>
            </a:r>
            <a:r>
              <a:rPr kumimoji="1" lang="en-US" altLang="zh-CN" sz="2400" b="1">
                <a:latin typeface="Times New Roman" panose="02020603050405020304" pitchFamily="18" charset="0"/>
                <a:ea typeface="黑体" panose="02010609060101010101" pitchFamily="49" charset="-122"/>
              </a:rPr>
              <a:t> </a:t>
            </a:r>
            <a:r>
              <a:rPr kumimoji="1" lang="zh-CN" altLang="en-US" sz="2400" b="1">
                <a:latin typeface="Times New Roman" panose="02020603050405020304" pitchFamily="18" charset="0"/>
              </a:rPr>
              <a:t>减控制信号作用下，可递增也可递减计数的电路。</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246795" name="Text Box 11"/>
          <p:cNvSpPr txBox="1">
            <a:spLocks noChangeArrowheads="1"/>
          </p:cNvSpPr>
          <p:nvPr/>
        </p:nvSpPr>
        <p:spPr bwMode="auto">
          <a:xfrm>
            <a:off x="1177925" y="3581400"/>
            <a:ext cx="2633663" cy="519113"/>
          </a:xfrm>
          <a:prstGeom prst="rect">
            <a:avLst/>
          </a:prstGeom>
          <a:no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按计数进制分</a:t>
            </a:r>
            <a:endParaRPr kumimoji="1" lang="zh-CN" altLang="en-US" sz="2800" b="1" dirty="0">
              <a:latin typeface="Times New Roman" panose="02020603050405020304" pitchFamily="18" charset="0"/>
            </a:endParaRPr>
          </a:p>
        </p:txBody>
      </p:sp>
      <p:sp>
        <p:nvSpPr>
          <p:cNvPr id="246796" name="Oval 12"/>
          <p:cNvSpPr>
            <a:spLocks noChangeArrowheads="1"/>
          </p:cNvSpPr>
          <p:nvPr/>
        </p:nvSpPr>
        <p:spPr bwMode="auto">
          <a:xfrm>
            <a:off x="560388" y="3703638"/>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pPr>
              <a:defRPr/>
            </a:pPr>
            <a:endParaRPr lang="zh-CN" altLang="en-US"/>
          </a:p>
        </p:txBody>
      </p:sp>
      <p:sp>
        <p:nvSpPr>
          <p:cNvPr id="246797" name="AutoShape 13"/>
          <p:cNvSpPr>
            <a:spLocks noChangeArrowheads="1"/>
          </p:cNvSpPr>
          <p:nvPr/>
        </p:nvSpPr>
        <p:spPr bwMode="auto">
          <a:xfrm>
            <a:off x="1211263" y="5208588"/>
            <a:ext cx="2074862" cy="1104900"/>
          </a:xfrm>
          <a:prstGeom prst="wedgeRectCallout">
            <a:avLst>
              <a:gd name="adj1" fmla="val -17255"/>
              <a:gd name="adj2" fmla="val -85343"/>
            </a:avLst>
          </a:prstGeom>
          <a:solidFill>
            <a:srgbClr val="CCECFF"/>
          </a:solidFill>
          <a:ln w="9525">
            <a:solidFill>
              <a:schemeClr val="tx1"/>
            </a:solidFill>
            <a:miter lim="800000"/>
          </a:ln>
        </p:spPr>
        <p:txBody>
          <a:bodyPr lIns="0" tIns="0" rIns="0" bIns="0">
            <a:spAutoFit/>
          </a:bodyPr>
          <a:lstStyle/>
          <a:p>
            <a:pPr algn="just">
              <a:spcBef>
                <a:spcPct val="20000"/>
              </a:spcBef>
            </a:pPr>
            <a:r>
              <a:rPr kumimoji="1" lang="zh-CN" altLang="en-US" sz="2400" b="1">
                <a:latin typeface="Times New Roman" panose="02020603050405020304" pitchFamily="18" charset="0"/>
              </a:rPr>
              <a:t>　　</a:t>
            </a:r>
            <a:r>
              <a:rPr kumimoji="1" lang="zh-CN" altLang="en-US" sz="2400" b="1">
                <a:latin typeface="Times New Roman" panose="02020603050405020304" pitchFamily="18" charset="0"/>
                <a:hlinkClick r:id="rId1" action="ppaction://hlinksldjump"/>
              </a:rPr>
              <a:t>按二进制数运算规律进行计数的电路</a:t>
            </a: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sp>
        <p:nvSpPr>
          <p:cNvPr id="246798" name="AutoShape 14"/>
          <p:cNvSpPr>
            <a:spLocks noChangeArrowheads="1"/>
          </p:cNvSpPr>
          <p:nvPr/>
        </p:nvSpPr>
        <p:spPr bwMode="auto">
          <a:xfrm>
            <a:off x="3543300" y="5208588"/>
            <a:ext cx="2054225" cy="1104900"/>
          </a:xfrm>
          <a:prstGeom prst="wedgeRectCallout">
            <a:avLst>
              <a:gd name="adj1" fmla="val -17852"/>
              <a:gd name="adj2" fmla="val -83986"/>
            </a:avLst>
          </a:prstGeom>
          <a:solidFill>
            <a:srgbClr val="CCECFF"/>
          </a:solidFill>
          <a:ln w="9525">
            <a:solidFill>
              <a:schemeClr val="tx1"/>
            </a:solidFill>
            <a:miter lim="800000"/>
          </a:ln>
        </p:spPr>
        <p:txBody>
          <a:bodyPr lIns="0" tIns="0" rIns="0" bIns="0">
            <a:spAutoFit/>
          </a:bodyPr>
          <a:lstStyle/>
          <a:p>
            <a:pPr algn="just">
              <a:spcBef>
                <a:spcPct val="20000"/>
              </a:spcBef>
            </a:pPr>
            <a:r>
              <a:rPr kumimoji="1" lang="zh-CN" altLang="en-US" sz="2400" b="1">
                <a:latin typeface="宋体" panose="02010600030101010101" pitchFamily="2" charset="-122"/>
              </a:rPr>
              <a:t>　　</a:t>
            </a:r>
            <a:r>
              <a:rPr kumimoji="1" lang="zh-CN" altLang="en-US" sz="2400" b="1">
                <a:latin typeface="宋体" panose="02010600030101010101" pitchFamily="2" charset="-122"/>
                <a:hlinkClick r:id="rId2" action="ppaction://hlinksldjump"/>
              </a:rPr>
              <a:t>按十进制数运算规律进行计数的电路</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grpSp>
        <p:nvGrpSpPr>
          <p:cNvPr id="3" name="Group 15"/>
          <p:cNvGrpSpPr/>
          <p:nvPr/>
        </p:nvGrpSpPr>
        <p:grpSpPr bwMode="auto">
          <a:xfrm>
            <a:off x="1181100" y="4137025"/>
            <a:ext cx="7629525" cy="822325"/>
            <a:chOff x="744" y="2606"/>
            <a:chExt cx="4806" cy="518"/>
          </a:xfrm>
        </p:grpSpPr>
        <p:sp>
          <p:nvSpPr>
            <p:cNvPr id="82958" name="Text Box 16" descr="窄竖线"/>
            <p:cNvSpPr txBox="1">
              <a:spLocks noChangeArrowheads="1"/>
            </p:cNvSpPr>
            <p:nvPr/>
          </p:nvSpPr>
          <p:spPr bwMode="auto">
            <a:xfrm>
              <a:off x="744" y="2713"/>
              <a:ext cx="1313"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dirty="0">
                  <a:latin typeface="宋体" panose="02010600030101010101" pitchFamily="2" charset="-122"/>
                </a:rPr>
                <a:t>二进制计数器 </a:t>
              </a:r>
              <a:endParaRPr kumimoji="1" lang="zh-CN" altLang="en-US" sz="2400" b="1" dirty="0">
                <a:latin typeface="宋体" panose="02010600030101010101" pitchFamily="2" charset="-122"/>
              </a:endParaRPr>
            </a:p>
          </p:txBody>
        </p:sp>
        <p:sp>
          <p:nvSpPr>
            <p:cNvPr id="82959" name="Text Box 17" descr="窄竖线"/>
            <p:cNvSpPr txBox="1">
              <a:spLocks noChangeArrowheads="1"/>
            </p:cNvSpPr>
            <p:nvPr/>
          </p:nvSpPr>
          <p:spPr bwMode="auto">
            <a:xfrm>
              <a:off x="2249" y="2718"/>
              <a:ext cx="1289" cy="288"/>
            </a:xfrm>
            <a:prstGeom prst="rect">
              <a:avLst/>
            </a:prstGeom>
            <a:pattFill prst="narVert">
              <a:fgClr>
                <a:srgbClr val="00CC00"/>
              </a:fgClr>
              <a:bgClr>
                <a:srgbClr val="FFFFFF"/>
              </a:bgClr>
            </a:pattFill>
            <a:ln w="9525">
              <a:noFill/>
              <a:miter lim="800000"/>
            </a:ln>
          </p:spPr>
          <p:txBody>
            <a:bodyPr>
              <a:spAutoFit/>
            </a:bodyPr>
            <a:lstStyle/>
            <a:p>
              <a:pPr marL="457200" indent="-457200"/>
              <a:r>
                <a:rPr kumimoji="1" lang="zh-CN" altLang="en-US" sz="2400" b="1" dirty="0">
                  <a:latin typeface="宋体" panose="02010600030101010101" pitchFamily="2" charset="-122"/>
                </a:rPr>
                <a:t>十进制计数器 </a:t>
              </a:r>
              <a:endParaRPr kumimoji="1" lang="zh-CN" altLang="en-US" sz="2400" b="1" dirty="0">
                <a:latin typeface="宋体" panose="02010600030101010101" pitchFamily="2" charset="-122"/>
              </a:endParaRPr>
            </a:p>
          </p:txBody>
        </p:sp>
        <p:sp>
          <p:nvSpPr>
            <p:cNvPr id="82960" name="Text Box 18" descr="窄竖线"/>
            <p:cNvSpPr txBox="1">
              <a:spLocks noChangeArrowheads="1"/>
            </p:cNvSpPr>
            <p:nvPr/>
          </p:nvSpPr>
          <p:spPr bwMode="auto">
            <a:xfrm>
              <a:off x="3720" y="2606"/>
              <a:ext cx="1830" cy="518"/>
            </a:xfrm>
            <a:prstGeom prst="rect">
              <a:avLst/>
            </a:prstGeom>
            <a:pattFill prst="narVert">
              <a:fgClr>
                <a:srgbClr val="00CC00"/>
              </a:fgClr>
              <a:bgClr>
                <a:srgbClr val="FFFFFF"/>
              </a:bgClr>
            </a:pattFill>
            <a:ln w="9525">
              <a:noFill/>
              <a:miter lim="800000"/>
            </a:ln>
          </p:spPr>
          <p:txBody>
            <a:bodyPr>
              <a:spAutoFit/>
            </a:bodyPr>
            <a:lstStyle/>
            <a:p>
              <a:pPr marL="457200" indent="-457200" algn="ctr"/>
              <a:r>
                <a:rPr kumimoji="1" lang="zh-CN" altLang="en-US" sz="2400" b="1" dirty="0">
                  <a:latin typeface="Times New Roman" panose="02020603050405020304" pitchFamily="18" charset="0"/>
                </a:rPr>
                <a:t>任意进制计数器</a:t>
              </a:r>
              <a:endParaRPr kumimoji="1" lang="zh-CN" altLang="en-US" sz="2400" b="1" dirty="0">
                <a:latin typeface="宋体" panose="02010600030101010101" pitchFamily="2" charset="-122"/>
              </a:endParaRPr>
            </a:p>
            <a:p>
              <a:pPr marL="457200" indent="-457200" algn="ctr"/>
              <a:r>
                <a:rPr kumimoji="1" lang="en-US" altLang="zh-CN" sz="2400" b="1" dirty="0">
                  <a:latin typeface="宋体" panose="02010600030101010101" pitchFamily="2" charset="-122"/>
                </a:rPr>
                <a:t>(</a:t>
              </a:r>
              <a:r>
                <a:rPr kumimoji="1" lang="zh-CN" altLang="en-US" sz="2400" b="1" dirty="0">
                  <a:latin typeface="Times New Roman" panose="02020603050405020304" pitchFamily="18" charset="0"/>
                </a:rPr>
                <a:t>又称 </a:t>
              </a:r>
              <a:r>
                <a:rPr kumimoji="1" lang="en-US" altLang="zh-CN" sz="2400" b="1" i="1" dirty="0">
                  <a:latin typeface="Times New Roman" panose="02020603050405020304" pitchFamily="18" charset="0"/>
                </a:rPr>
                <a:t>N </a:t>
              </a:r>
              <a:r>
                <a:rPr kumimoji="1" lang="zh-CN" altLang="en-US" sz="2400" b="1" dirty="0">
                  <a:latin typeface="Times New Roman" panose="02020603050405020304" pitchFamily="18" charset="0"/>
                </a:rPr>
                <a:t>进制计数器</a:t>
              </a:r>
              <a:r>
                <a:rPr kumimoji="1" lang="en-US" altLang="zh-CN" sz="2400" b="1" dirty="0">
                  <a:latin typeface="宋体" panose="02010600030101010101" pitchFamily="2" charset="-122"/>
                </a:rPr>
                <a:t>)</a:t>
              </a:r>
              <a:endParaRPr kumimoji="1" lang="en-US" altLang="zh-CN" sz="2400" b="1" dirty="0">
                <a:latin typeface="宋体" panose="02010600030101010101" pitchFamily="2" charset="-122"/>
              </a:endParaRPr>
            </a:p>
          </p:txBody>
        </p:sp>
      </p:grpSp>
      <p:sp>
        <p:nvSpPr>
          <p:cNvPr id="246803" name="AutoShape 19"/>
          <p:cNvSpPr>
            <a:spLocks noChangeArrowheads="1"/>
          </p:cNvSpPr>
          <p:nvPr/>
        </p:nvSpPr>
        <p:spPr bwMode="auto">
          <a:xfrm>
            <a:off x="5899150" y="5178425"/>
            <a:ext cx="1766888" cy="1147763"/>
          </a:xfrm>
          <a:prstGeom prst="wedgeRectCallout">
            <a:avLst>
              <a:gd name="adj1" fmla="val 33468"/>
              <a:gd name="adj2" fmla="val -65907"/>
            </a:avLst>
          </a:prstGeom>
          <a:solidFill>
            <a:srgbClr val="CCECFF"/>
          </a:solidFill>
          <a:ln w="9525">
            <a:solidFill>
              <a:schemeClr val="tx1"/>
            </a:solidFill>
            <a:miter lim="800000"/>
          </a:ln>
        </p:spPr>
        <p:txBody>
          <a:bodyPr lIns="0" tIns="0" rIns="0" bIns="0"/>
          <a:lstStyle/>
          <a:p>
            <a:pPr algn="just">
              <a:spcBef>
                <a:spcPct val="20000"/>
              </a:spcBef>
            </a:pPr>
            <a:r>
              <a:rPr kumimoji="1" lang="zh-CN" altLang="en-US" sz="2400" b="1">
                <a:latin typeface="宋体" panose="02010600030101010101" pitchFamily="2" charset="-122"/>
              </a:rPr>
              <a:t>　　</a:t>
            </a:r>
            <a:r>
              <a:rPr kumimoji="1" lang="zh-CN" altLang="en-US" sz="2400" b="1">
                <a:latin typeface="宋体" panose="02010600030101010101" pitchFamily="2" charset="-122"/>
                <a:hlinkClick r:id="rId3" action="ppaction://hlinksldjump"/>
              </a:rPr>
              <a:t>二进制和十进制以外的计数器 </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6787"/>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46786"/>
                                        </p:tgtEl>
                                        <p:attrNameLst>
                                          <p:attrName>style.visibility</p:attrName>
                                        </p:attrNameLst>
                                      </p:cBhvr>
                                      <p:to>
                                        <p:strVal val="visible"/>
                                      </p:to>
                                    </p:set>
                                    <p:animEffect transition="in" filter="wipe(left)">
                                      <p:cBhvr>
                                        <p:cTn id="10" dur="500"/>
                                        <p:tgtEl>
                                          <p:spTgt spid="24678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792"/>
                                        </p:tgtEl>
                                        <p:attrNameLst>
                                          <p:attrName>style.visibility</p:attrName>
                                        </p:attrNameLst>
                                      </p:cBhvr>
                                      <p:to>
                                        <p:strVal val="visible"/>
                                      </p:to>
                                    </p:set>
                                    <p:anim calcmode="lin" valueType="num">
                                      <p:cBhvr additive="base">
                                        <p:cTn id="19" dur="500" fill="hold"/>
                                        <p:tgtEl>
                                          <p:spTgt spid="246792"/>
                                        </p:tgtEl>
                                        <p:attrNameLst>
                                          <p:attrName>ppt_x</p:attrName>
                                        </p:attrNameLst>
                                      </p:cBhvr>
                                      <p:tavLst>
                                        <p:tav tm="0">
                                          <p:val>
                                            <p:strVal val="0-#ppt_w/2"/>
                                          </p:val>
                                        </p:tav>
                                        <p:tav tm="100000">
                                          <p:val>
                                            <p:strVal val="#ppt_x"/>
                                          </p:val>
                                        </p:tav>
                                      </p:tavLst>
                                    </p:anim>
                                    <p:anim calcmode="lin" valueType="num">
                                      <p:cBhvr additive="base">
                                        <p:cTn id="20" dur="500" fill="hold"/>
                                        <p:tgtEl>
                                          <p:spTgt spid="24679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6793"/>
                                        </p:tgtEl>
                                        <p:attrNameLst>
                                          <p:attrName>style.visibility</p:attrName>
                                        </p:attrNameLst>
                                      </p:cBhvr>
                                      <p:to>
                                        <p:strVal val="visible"/>
                                      </p:to>
                                    </p:set>
                                    <p:anim calcmode="lin" valueType="num">
                                      <p:cBhvr additive="base">
                                        <p:cTn id="25" dur="500" fill="hold"/>
                                        <p:tgtEl>
                                          <p:spTgt spid="246793"/>
                                        </p:tgtEl>
                                        <p:attrNameLst>
                                          <p:attrName>ppt_x</p:attrName>
                                        </p:attrNameLst>
                                      </p:cBhvr>
                                      <p:tavLst>
                                        <p:tav tm="0">
                                          <p:val>
                                            <p:strVal val="1+#ppt_w/2"/>
                                          </p:val>
                                        </p:tav>
                                        <p:tav tm="100000">
                                          <p:val>
                                            <p:strVal val="#ppt_x"/>
                                          </p:val>
                                        </p:tav>
                                      </p:tavLst>
                                    </p:anim>
                                    <p:anim calcmode="lin" valueType="num">
                                      <p:cBhvr additive="base">
                                        <p:cTn id="26" dur="500" fill="hold"/>
                                        <p:tgtEl>
                                          <p:spTgt spid="24679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6794"/>
                                        </p:tgtEl>
                                        <p:attrNameLst>
                                          <p:attrName>style.visibility</p:attrName>
                                        </p:attrNameLst>
                                      </p:cBhvr>
                                      <p:to>
                                        <p:strVal val="visible"/>
                                      </p:to>
                                    </p:set>
                                    <p:anim calcmode="lin" valueType="num">
                                      <p:cBhvr additive="base">
                                        <p:cTn id="31" dur="500" fill="hold"/>
                                        <p:tgtEl>
                                          <p:spTgt spid="246794"/>
                                        </p:tgtEl>
                                        <p:attrNameLst>
                                          <p:attrName>ppt_x</p:attrName>
                                        </p:attrNameLst>
                                      </p:cBhvr>
                                      <p:tavLst>
                                        <p:tav tm="0">
                                          <p:val>
                                            <p:strVal val="1+#ppt_w/2"/>
                                          </p:val>
                                        </p:tav>
                                        <p:tav tm="100000">
                                          <p:val>
                                            <p:strVal val="#ppt_x"/>
                                          </p:val>
                                        </p:tav>
                                      </p:tavLst>
                                    </p:anim>
                                    <p:anim calcmode="lin" valueType="num">
                                      <p:cBhvr additive="base">
                                        <p:cTn id="32" dur="500" fill="hold"/>
                                        <p:tgtEl>
                                          <p:spTgt spid="2467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46796"/>
                                        </p:tgtEl>
                                        <p:attrNameLst>
                                          <p:attrName>style.visibility</p:attrName>
                                        </p:attrNameLst>
                                      </p:cBhvr>
                                      <p:to>
                                        <p:strVal val="visible"/>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46795"/>
                                        </p:tgtEl>
                                        <p:attrNameLst>
                                          <p:attrName>style.visibility</p:attrName>
                                        </p:attrNameLst>
                                      </p:cBhvr>
                                      <p:to>
                                        <p:strVal val="visible"/>
                                      </p:to>
                                    </p:set>
                                    <p:animEffect transition="in" filter="wipe(left)">
                                      <p:cBhvr>
                                        <p:cTn id="40" dur="500"/>
                                        <p:tgtEl>
                                          <p:spTgt spid="246795"/>
                                        </p:tgtEl>
                                      </p:cBhvr>
                                    </p:animEffect>
                                  </p:childTnLst>
                                </p:cTn>
                              </p:par>
                            </p:childTnLst>
                          </p:cTn>
                        </p:par>
                        <p:par>
                          <p:cTn id="41" fill="hold">
                            <p:stCondLst>
                              <p:cond delay="1000"/>
                            </p:stCondLst>
                            <p:childTnLst>
                              <p:par>
                                <p:cTn id="42" presetID="9" presetClass="entr" presetSubtype="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dissolv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6797"/>
                                        </p:tgtEl>
                                        <p:attrNameLst>
                                          <p:attrName>style.visibility</p:attrName>
                                        </p:attrNameLst>
                                      </p:cBhvr>
                                      <p:to>
                                        <p:strVal val="visible"/>
                                      </p:to>
                                    </p:set>
                                    <p:anim calcmode="lin" valueType="num">
                                      <p:cBhvr additive="base">
                                        <p:cTn id="49" dur="500" fill="hold"/>
                                        <p:tgtEl>
                                          <p:spTgt spid="246797"/>
                                        </p:tgtEl>
                                        <p:attrNameLst>
                                          <p:attrName>ppt_x</p:attrName>
                                        </p:attrNameLst>
                                      </p:cBhvr>
                                      <p:tavLst>
                                        <p:tav tm="0">
                                          <p:val>
                                            <p:strVal val="#ppt_x"/>
                                          </p:val>
                                        </p:tav>
                                        <p:tav tm="100000">
                                          <p:val>
                                            <p:strVal val="#ppt_x"/>
                                          </p:val>
                                        </p:tav>
                                      </p:tavLst>
                                    </p:anim>
                                    <p:anim calcmode="lin" valueType="num">
                                      <p:cBhvr additive="base">
                                        <p:cTn id="50" dur="500" fill="hold"/>
                                        <p:tgtEl>
                                          <p:spTgt spid="24679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46798"/>
                                        </p:tgtEl>
                                        <p:attrNameLst>
                                          <p:attrName>style.visibility</p:attrName>
                                        </p:attrNameLst>
                                      </p:cBhvr>
                                      <p:to>
                                        <p:strVal val="visible"/>
                                      </p:to>
                                    </p:set>
                                    <p:anim calcmode="lin" valueType="num">
                                      <p:cBhvr additive="base">
                                        <p:cTn id="55" dur="500" fill="hold"/>
                                        <p:tgtEl>
                                          <p:spTgt spid="246798"/>
                                        </p:tgtEl>
                                        <p:attrNameLst>
                                          <p:attrName>ppt_x</p:attrName>
                                        </p:attrNameLst>
                                      </p:cBhvr>
                                      <p:tavLst>
                                        <p:tav tm="0">
                                          <p:val>
                                            <p:strVal val="#ppt_x"/>
                                          </p:val>
                                        </p:tav>
                                        <p:tav tm="100000">
                                          <p:val>
                                            <p:strVal val="#ppt_x"/>
                                          </p:val>
                                        </p:tav>
                                      </p:tavLst>
                                    </p:anim>
                                    <p:anim calcmode="lin" valueType="num">
                                      <p:cBhvr additive="base">
                                        <p:cTn id="56" dur="500" fill="hold"/>
                                        <p:tgtEl>
                                          <p:spTgt spid="24679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46803"/>
                                        </p:tgtEl>
                                        <p:attrNameLst>
                                          <p:attrName>style.visibility</p:attrName>
                                        </p:attrNameLst>
                                      </p:cBhvr>
                                      <p:to>
                                        <p:strVal val="visible"/>
                                      </p:to>
                                    </p:set>
                                    <p:anim calcmode="lin" valueType="num">
                                      <p:cBhvr additive="base">
                                        <p:cTn id="61" dur="500" fill="hold"/>
                                        <p:tgtEl>
                                          <p:spTgt spid="246803"/>
                                        </p:tgtEl>
                                        <p:attrNameLst>
                                          <p:attrName>ppt_x</p:attrName>
                                        </p:attrNameLst>
                                      </p:cBhvr>
                                      <p:tavLst>
                                        <p:tav tm="0">
                                          <p:val>
                                            <p:strVal val="1+#ppt_w/2"/>
                                          </p:val>
                                        </p:tav>
                                        <p:tav tm="100000">
                                          <p:val>
                                            <p:strVal val="#ppt_x"/>
                                          </p:val>
                                        </p:tav>
                                      </p:tavLst>
                                    </p:anim>
                                    <p:anim calcmode="lin" valueType="num">
                                      <p:cBhvr additive="base">
                                        <p:cTn id="62" dur="500" fill="hold"/>
                                        <p:tgtEl>
                                          <p:spTgt spid="246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utoUpdateAnimBg="0"/>
      <p:bldP spid="246787" grpId="0" animBg="1"/>
      <p:bldP spid="246792" grpId="0" animBg="1" autoUpdateAnimBg="0"/>
      <p:bldP spid="246793" grpId="0" animBg="1" autoUpdateAnimBg="0"/>
      <p:bldP spid="246794" grpId="0" animBg="1" autoUpdateAnimBg="0"/>
      <p:bldP spid="246795" grpId="0" autoUpdateAnimBg="0"/>
      <p:bldP spid="246796" grpId="0" animBg="1"/>
      <p:bldP spid="246797" grpId="0" animBg="1" autoUpdateAnimBg="0"/>
      <p:bldP spid="246798" grpId="0" animBg="1" autoUpdateAnimBg="0"/>
      <p:bldP spid="246803"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115888"/>
            <a:ext cx="8229600" cy="1143000"/>
          </a:xfrm>
          <a:noFill/>
        </p:spPr>
        <p:txBody>
          <a:bodyPr/>
          <a:lstStyle/>
          <a:p>
            <a:pPr eaLnBrk="1" hangingPunct="1"/>
            <a:r>
              <a:rPr lang="zh-CN" altLang="en-US" sz="2400">
                <a:solidFill>
                  <a:schemeClr val="bg1"/>
                </a:solidFill>
              </a:rPr>
              <a:t>计数器的计数规律</a:t>
            </a:r>
            <a:endParaRPr lang="zh-CN" altLang="en-US" sz="2400">
              <a:solidFill>
                <a:schemeClr val="bg1"/>
              </a:solidFill>
            </a:endParaRPr>
          </a:p>
        </p:txBody>
      </p:sp>
      <p:grpSp>
        <p:nvGrpSpPr>
          <p:cNvPr id="2" name="Group 3"/>
          <p:cNvGrpSpPr/>
          <p:nvPr/>
        </p:nvGrpSpPr>
        <p:grpSpPr bwMode="auto">
          <a:xfrm>
            <a:off x="569913" y="1609725"/>
            <a:ext cx="3949700" cy="4016375"/>
            <a:chOff x="904" y="1536"/>
            <a:chExt cx="2488" cy="2530"/>
          </a:xfrm>
        </p:grpSpPr>
        <p:sp>
          <p:nvSpPr>
            <p:cNvPr id="84082" name="Rectangle 4"/>
            <p:cNvSpPr>
              <a:spLocks noChangeArrowheads="1"/>
            </p:cNvSpPr>
            <p:nvPr/>
          </p:nvSpPr>
          <p:spPr bwMode="auto">
            <a:xfrm>
              <a:off x="2832" y="1766"/>
              <a:ext cx="56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84083" name="Rectangle 5"/>
            <p:cNvSpPr>
              <a:spLocks noChangeArrowheads="1"/>
            </p:cNvSpPr>
            <p:nvPr/>
          </p:nvSpPr>
          <p:spPr bwMode="auto">
            <a:xfrm>
              <a:off x="2304" y="1766"/>
              <a:ext cx="5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84084" name="Rectangle 6"/>
            <p:cNvSpPr>
              <a:spLocks noChangeArrowheads="1"/>
            </p:cNvSpPr>
            <p:nvPr/>
          </p:nvSpPr>
          <p:spPr bwMode="auto">
            <a:xfrm>
              <a:off x="1758" y="1766"/>
              <a:ext cx="54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84085" name="Rectangle 7"/>
            <p:cNvSpPr>
              <a:spLocks noChangeArrowheads="1"/>
            </p:cNvSpPr>
            <p:nvPr/>
          </p:nvSpPr>
          <p:spPr bwMode="auto">
            <a:xfrm>
              <a:off x="1758" y="1536"/>
              <a:ext cx="1634"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计  数 器  状  态</a:t>
              </a:r>
              <a:endParaRPr kumimoji="1" lang="zh-CN" altLang="en-US" sz="2400" b="1">
                <a:latin typeface="Times New Roman" panose="02020603050405020304" pitchFamily="18" charset="0"/>
              </a:endParaRPr>
            </a:p>
          </p:txBody>
        </p:sp>
        <p:sp>
          <p:nvSpPr>
            <p:cNvPr id="84086" name="Rectangle 8"/>
            <p:cNvSpPr>
              <a:spLocks noChangeArrowheads="1"/>
            </p:cNvSpPr>
            <p:nvPr/>
          </p:nvSpPr>
          <p:spPr bwMode="auto">
            <a:xfrm>
              <a:off x="904" y="1536"/>
              <a:ext cx="854" cy="460"/>
            </a:xfrm>
            <a:prstGeom prst="rect">
              <a:avLst/>
            </a:prstGeom>
            <a:noFill/>
            <a:ln w="9525">
              <a:noFill/>
              <a:miter lim="800000"/>
            </a:ln>
          </p:spPr>
          <p:txBody>
            <a:bodyPr lIns="0" tIns="0" rIns="0" bIns="0"/>
            <a:lstStyle/>
            <a:p>
              <a:pPr algn="ctr">
                <a:lnSpc>
                  <a:spcPct val="150000"/>
                </a:lnSpc>
              </a:pPr>
              <a:r>
                <a:rPr kumimoji="1" lang="zh-CN" altLang="en-US" sz="2400" b="1">
                  <a:latin typeface="Times New Roman" panose="02020603050405020304" pitchFamily="18" charset="0"/>
                </a:rPr>
                <a:t>计数顺序</a:t>
              </a:r>
              <a:endParaRPr kumimoji="1" lang="zh-CN" altLang="en-US" sz="2400" b="1">
                <a:latin typeface="Times New Roman" panose="02020603050405020304" pitchFamily="18" charset="0"/>
              </a:endParaRPr>
            </a:p>
          </p:txBody>
        </p:sp>
        <p:sp>
          <p:nvSpPr>
            <p:cNvPr id="84087" name="Line 9"/>
            <p:cNvSpPr>
              <a:spLocks noChangeShapeType="1"/>
            </p:cNvSpPr>
            <p:nvPr/>
          </p:nvSpPr>
          <p:spPr bwMode="auto">
            <a:xfrm>
              <a:off x="904" y="1536"/>
              <a:ext cx="2488" cy="0"/>
            </a:xfrm>
            <a:prstGeom prst="line">
              <a:avLst/>
            </a:prstGeom>
            <a:noFill/>
            <a:ln w="28575" cap="sq">
              <a:solidFill>
                <a:schemeClr val="tx1"/>
              </a:solidFill>
              <a:round/>
            </a:ln>
          </p:spPr>
          <p:txBody>
            <a:bodyPr lIns="0" tIns="0" rIns="0" bIns="0"/>
            <a:lstStyle/>
            <a:p>
              <a:endParaRPr lang="zh-CN" altLang="en-US"/>
            </a:p>
          </p:txBody>
        </p:sp>
        <p:sp>
          <p:nvSpPr>
            <p:cNvPr id="84088" name="Line 10"/>
            <p:cNvSpPr>
              <a:spLocks noChangeShapeType="1"/>
            </p:cNvSpPr>
            <p:nvPr/>
          </p:nvSpPr>
          <p:spPr bwMode="auto">
            <a:xfrm>
              <a:off x="904" y="1536"/>
              <a:ext cx="0" cy="2530"/>
            </a:xfrm>
            <a:prstGeom prst="line">
              <a:avLst/>
            </a:prstGeom>
            <a:noFill/>
            <a:ln w="28575" cap="sq">
              <a:solidFill>
                <a:schemeClr val="tx1"/>
              </a:solidFill>
              <a:round/>
            </a:ln>
          </p:spPr>
          <p:txBody>
            <a:bodyPr lIns="0" tIns="0" rIns="0" bIns="0"/>
            <a:lstStyle/>
            <a:p>
              <a:endParaRPr lang="zh-CN" altLang="en-US"/>
            </a:p>
          </p:txBody>
        </p:sp>
        <p:sp>
          <p:nvSpPr>
            <p:cNvPr id="84089" name="Line 11"/>
            <p:cNvSpPr>
              <a:spLocks noChangeShapeType="1"/>
            </p:cNvSpPr>
            <p:nvPr/>
          </p:nvSpPr>
          <p:spPr bwMode="auto">
            <a:xfrm>
              <a:off x="1758" y="1536"/>
              <a:ext cx="0" cy="2530"/>
            </a:xfrm>
            <a:prstGeom prst="line">
              <a:avLst/>
            </a:prstGeom>
            <a:noFill/>
            <a:ln w="12700">
              <a:solidFill>
                <a:schemeClr val="tx1"/>
              </a:solidFill>
              <a:round/>
            </a:ln>
          </p:spPr>
          <p:txBody>
            <a:bodyPr lIns="0" tIns="0" rIns="0" bIns="0"/>
            <a:lstStyle/>
            <a:p>
              <a:endParaRPr lang="zh-CN" altLang="en-US"/>
            </a:p>
          </p:txBody>
        </p:sp>
        <p:sp>
          <p:nvSpPr>
            <p:cNvPr id="84090" name="Line 12"/>
            <p:cNvSpPr>
              <a:spLocks noChangeShapeType="1"/>
            </p:cNvSpPr>
            <p:nvPr/>
          </p:nvSpPr>
          <p:spPr bwMode="auto">
            <a:xfrm>
              <a:off x="3392" y="1536"/>
              <a:ext cx="0" cy="2530"/>
            </a:xfrm>
            <a:prstGeom prst="line">
              <a:avLst/>
            </a:prstGeom>
            <a:noFill/>
            <a:ln w="28575" cap="sq">
              <a:solidFill>
                <a:schemeClr val="tx1"/>
              </a:solidFill>
              <a:round/>
            </a:ln>
          </p:spPr>
          <p:txBody>
            <a:bodyPr lIns="0" tIns="0" rIns="0" bIns="0"/>
            <a:lstStyle/>
            <a:p>
              <a:endParaRPr lang="zh-CN" altLang="en-US"/>
            </a:p>
          </p:txBody>
        </p:sp>
        <p:sp>
          <p:nvSpPr>
            <p:cNvPr id="84091" name="Line 13"/>
            <p:cNvSpPr>
              <a:spLocks noChangeShapeType="1"/>
            </p:cNvSpPr>
            <p:nvPr/>
          </p:nvSpPr>
          <p:spPr bwMode="auto">
            <a:xfrm>
              <a:off x="1758" y="1766"/>
              <a:ext cx="1634" cy="0"/>
            </a:xfrm>
            <a:prstGeom prst="line">
              <a:avLst/>
            </a:prstGeom>
            <a:noFill/>
            <a:ln w="12700">
              <a:solidFill>
                <a:schemeClr val="tx1"/>
              </a:solidFill>
              <a:round/>
            </a:ln>
          </p:spPr>
          <p:txBody>
            <a:bodyPr lIns="0" tIns="0" rIns="0" bIns="0"/>
            <a:lstStyle/>
            <a:p>
              <a:endParaRPr lang="zh-CN" altLang="en-US"/>
            </a:p>
          </p:txBody>
        </p:sp>
        <p:sp>
          <p:nvSpPr>
            <p:cNvPr id="84092" name="Line 14"/>
            <p:cNvSpPr>
              <a:spLocks noChangeShapeType="1"/>
            </p:cNvSpPr>
            <p:nvPr/>
          </p:nvSpPr>
          <p:spPr bwMode="auto">
            <a:xfrm>
              <a:off x="904" y="1996"/>
              <a:ext cx="2488" cy="0"/>
            </a:xfrm>
            <a:prstGeom prst="line">
              <a:avLst/>
            </a:prstGeom>
            <a:noFill/>
            <a:ln w="12700">
              <a:solidFill>
                <a:schemeClr val="tx1"/>
              </a:solidFill>
              <a:round/>
            </a:ln>
          </p:spPr>
          <p:txBody>
            <a:bodyPr lIns="0" tIns="0" rIns="0" bIns="0"/>
            <a:lstStyle/>
            <a:p>
              <a:endParaRPr lang="zh-CN" altLang="en-US"/>
            </a:p>
          </p:txBody>
        </p:sp>
        <p:sp>
          <p:nvSpPr>
            <p:cNvPr id="84093" name="Line 15"/>
            <p:cNvSpPr>
              <a:spLocks noChangeShapeType="1"/>
            </p:cNvSpPr>
            <p:nvPr/>
          </p:nvSpPr>
          <p:spPr bwMode="auto">
            <a:xfrm>
              <a:off x="904" y="4066"/>
              <a:ext cx="2488" cy="0"/>
            </a:xfrm>
            <a:prstGeom prst="line">
              <a:avLst/>
            </a:prstGeom>
            <a:noFill/>
            <a:ln w="28575" cap="sq">
              <a:solidFill>
                <a:schemeClr val="tx1"/>
              </a:solidFill>
              <a:round/>
            </a:ln>
          </p:spPr>
          <p:txBody>
            <a:bodyPr lIns="0" tIns="0" rIns="0" bIns="0"/>
            <a:lstStyle/>
            <a:p>
              <a:endParaRPr lang="zh-CN" altLang="en-US"/>
            </a:p>
          </p:txBody>
        </p:sp>
      </p:grpSp>
      <p:grpSp>
        <p:nvGrpSpPr>
          <p:cNvPr id="3" name="Group 16"/>
          <p:cNvGrpSpPr/>
          <p:nvPr/>
        </p:nvGrpSpPr>
        <p:grpSpPr bwMode="auto">
          <a:xfrm>
            <a:off x="1925638" y="5260975"/>
            <a:ext cx="2593975" cy="365125"/>
            <a:chOff x="1758" y="3836"/>
            <a:chExt cx="1634" cy="230"/>
          </a:xfrm>
        </p:grpSpPr>
        <p:sp>
          <p:nvSpPr>
            <p:cNvPr id="84079" name="Rectangle 17"/>
            <p:cNvSpPr>
              <a:spLocks noChangeArrowheads="1"/>
            </p:cNvSpPr>
            <p:nvPr/>
          </p:nvSpPr>
          <p:spPr bwMode="auto">
            <a:xfrm>
              <a:off x="2832" y="3836"/>
              <a:ext cx="560"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80" name="Rectangle 18"/>
            <p:cNvSpPr>
              <a:spLocks noChangeArrowheads="1"/>
            </p:cNvSpPr>
            <p:nvPr/>
          </p:nvSpPr>
          <p:spPr bwMode="auto">
            <a:xfrm>
              <a:off x="2304" y="3836"/>
              <a:ext cx="52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81" name="Rectangle 19"/>
            <p:cNvSpPr>
              <a:spLocks noChangeArrowheads="1"/>
            </p:cNvSpPr>
            <p:nvPr/>
          </p:nvSpPr>
          <p:spPr bwMode="auto">
            <a:xfrm>
              <a:off x="1758" y="3836"/>
              <a:ext cx="5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247828" name="Rectangle 20"/>
          <p:cNvSpPr>
            <a:spLocks noChangeArrowheads="1"/>
          </p:cNvSpPr>
          <p:nvPr/>
        </p:nvSpPr>
        <p:spPr bwMode="auto">
          <a:xfrm>
            <a:off x="569913" y="5260975"/>
            <a:ext cx="1355725" cy="365125"/>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8</a:t>
            </a:r>
            <a:endParaRPr kumimoji="1" lang="en-US" altLang="zh-CN" sz="2400" b="1">
              <a:solidFill>
                <a:srgbClr val="FF3300"/>
              </a:solidFill>
              <a:latin typeface="Times New Roman" panose="02020603050405020304" pitchFamily="18" charset="0"/>
            </a:endParaRPr>
          </a:p>
        </p:txBody>
      </p:sp>
      <p:grpSp>
        <p:nvGrpSpPr>
          <p:cNvPr id="4" name="Group 21"/>
          <p:cNvGrpSpPr/>
          <p:nvPr/>
        </p:nvGrpSpPr>
        <p:grpSpPr bwMode="auto">
          <a:xfrm>
            <a:off x="1925638" y="4895850"/>
            <a:ext cx="2593975" cy="365125"/>
            <a:chOff x="1758" y="3606"/>
            <a:chExt cx="1634" cy="230"/>
          </a:xfrm>
        </p:grpSpPr>
        <p:sp>
          <p:nvSpPr>
            <p:cNvPr id="84076" name="Rectangle 22"/>
            <p:cNvSpPr>
              <a:spLocks noChangeArrowheads="1"/>
            </p:cNvSpPr>
            <p:nvPr/>
          </p:nvSpPr>
          <p:spPr bwMode="auto">
            <a:xfrm>
              <a:off x="2832" y="360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77" name="Rectangle 23"/>
            <p:cNvSpPr>
              <a:spLocks noChangeArrowheads="1"/>
            </p:cNvSpPr>
            <p:nvPr/>
          </p:nvSpPr>
          <p:spPr bwMode="auto">
            <a:xfrm>
              <a:off x="2304" y="360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78" name="Rectangle 24"/>
            <p:cNvSpPr>
              <a:spLocks noChangeArrowheads="1"/>
            </p:cNvSpPr>
            <p:nvPr/>
          </p:nvSpPr>
          <p:spPr bwMode="auto">
            <a:xfrm>
              <a:off x="1758" y="360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247833" name="Rectangle 25"/>
          <p:cNvSpPr>
            <a:spLocks noChangeArrowheads="1"/>
          </p:cNvSpPr>
          <p:nvPr/>
        </p:nvSpPr>
        <p:spPr bwMode="auto">
          <a:xfrm>
            <a:off x="569913" y="4895850"/>
            <a:ext cx="1355725"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7</a:t>
            </a:r>
            <a:endParaRPr kumimoji="1" lang="en-US" altLang="zh-CN" sz="2400" b="1">
              <a:latin typeface="Times New Roman" panose="02020603050405020304" pitchFamily="18" charset="0"/>
            </a:endParaRPr>
          </a:p>
        </p:txBody>
      </p:sp>
      <p:grpSp>
        <p:nvGrpSpPr>
          <p:cNvPr id="5" name="Group 26"/>
          <p:cNvGrpSpPr/>
          <p:nvPr/>
        </p:nvGrpSpPr>
        <p:grpSpPr bwMode="auto">
          <a:xfrm>
            <a:off x="1925638" y="4530725"/>
            <a:ext cx="2593975" cy="365125"/>
            <a:chOff x="1758" y="3376"/>
            <a:chExt cx="1634" cy="230"/>
          </a:xfrm>
        </p:grpSpPr>
        <p:sp>
          <p:nvSpPr>
            <p:cNvPr id="84073" name="Rectangle 27"/>
            <p:cNvSpPr>
              <a:spLocks noChangeArrowheads="1"/>
            </p:cNvSpPr>
            <p:nvPr/>
          </p:nvSpPr>
          <p:spPr bwMode="auto">
            <a:xfrm>
              <a:off x="2832" y="337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74" name="Rectangle 28"/>
            <p:cNvSpPr>
              <a:spLocks noChangeArrowheads="1"/>
            </p:cNvSpPr>
            <p:nvPr/>
          </p:nvSpPr>
          <p:spPr bwMode="auto">
            <a:xfrm>
              <a:off x="2304" y="337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75" name="Rectangle 29"/>
            <p:cNvSpPr>
              <a:spLocks noChangeArrowheads="1"/>
            </p:cNvSpPr>
            <p:nvPr/>
          </p:nvSpPr>
          <p:spPr bwMode="auto">
            <a:xfrm>
              <a:off x="1758" y="337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247838" name="Rectangle 30"/>
          <p:cNvSpPr>
            <a:spLocks noChangeArrowheads="1"/>
          </p:cNvSpPr>
          <p:nvPr/>
        </p:nvSpPr>
        <p:spPr bwMode="auto">
          <a:xfrm>
            <a:off x="569913" y="4530725"/>
            <a:ext cx="1355725"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6</a:t>
            </a:r>
            <a:endParaRPr kumimoji="1" lang="en-US" altLang="zh-CN" sz="2400" b="1">
              <a:latin typeface="Times New Roman" panose="02020603050405020304" pitchFamily="18" charset="0"/>
            </a:endParaRPr>
          </a:p>
        </p:txBody>
      </p:sp>
      <p:grpSp>
        <p:nvGrpSpPr>
          <p:cNvPr id="6" name="Group 31"/>
          <p:cNvGrpSpPr/>
          <p:nvPr/>
        </p:nvGrpSpPr>
        <p:grpSpPr bwMode="auto">
          <a:xfrm>
            <a:off x="1925638" y="4165600"/>
            <a:ext cx="2593975" cy="365125"/>
            <a:chOff x="1758" y="3146"/>
            <a:chExt cx="1634" cy="230"/>
          </a:xfrm>
        </p:grpSpPr>
        <p:sp>
          <p:nvSpPr>
            <p:cNvPr id="84070" name="Rectangle 32"/>
            <p:cNvSpPr>
              <a:spLocks noChangeArrowheads="1"/>
            </p:cNvSpPr>
            <p:nvPr/>
          </p:nvSpPr>
          <p:spPr bwMode="auto">
            <a:xfrm>
              <a:off x="2832" y="314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71" name="Rectangle 33"/>
            <p:cNvSpPr>
              <a:spLocks noChangeArrowheads="1"/>
            </p:cNvSpPr>
            <p:nvPr/>
          </p:nvSpPr>
          <p:spPr bwMode="auto">
            <a:xfrm>
              <a:off x="2304" y="314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72" name="Rectangle 34"/>
            <p:cNvSpPr>
              <a:spLocks noChangeArrowheads="1"/>
            </p:cNvSpPr>
            <p:nvPr/>
          </p:nvSpPr>
          <p:spPr bwMode="auto">
            <a:xfrm>
              <a:off x="1758" y="314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247843" name="Rectangle 35"/>
          <p:cNvSpPr>
            <a:spLocks noChangeArrowheads="1"/>
          </p:cNvSpPr>
          <p:nvPr/>
        </p:nvSpPr>
        <p:spPr bwMode="auto">
          <a:xfrm>
            <a:off x="569913" y="4165600"/>
            <a:ext cx="1355725"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5</a:t>
            </a:r>
            <a:endParaRPr kumimoji="1" lang="en-US" altLang="zh-CN" sz="2400" b="1">
              <a:latin typeface="Times New Roman" panose="02020603050405020304" pitchFamily="18" charset="0"/>
            </a:endParaRPr>
          </a:p>
        </p:txBody>
      </p:sp>
      <p:grpSp>
        <p:nvGrpSpPr>
          <p:cNvPr id="7" name="Group 36"/>
          <p:cNvGrpSpPr/>
          <p:nvPr/>
        </p:nvGrpSpPr>
        <p:grpSpPr bwMode="auto">
          <a:xfrm>
            <a:off x="1925638" y="3800475"/>
            <a:ext cx="2593975" cy="365125"/>
            <a:chOff x="1758" y="2916"/>
            <a:chExt cx="1634" cy="230"/>
          </a:xfrm>
        </p:grpSpPr>
        <p:sp>
          <p:nvSpPr>
            <p:cNvPr id="84067" name="Rectangle 37"/>
            <p:cNvSpPr>
              <a:spLocks noChangeArrowheads="1"/>
            </p:cNvSpPr>
            <p:nvPr/>
          </p:nvSpPr>
          <p:spPr bwMode="auto">
            <a:xfrm>
              <a:off x="2832" y="291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68" name="Rectangle 38"/>
            <p:cNvSpPr>
              <a:spLocks noChangeArrowheads="1"/>
            </p:cNvSpPr>
            <p:nvPr/>
          </p:nvSpPr>
          <p:spPr bwMode="auto">
            <a:xfrm>
              <a:off x="2304" y="291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69" name="Rectangle 39"/>
            <p:cNvSpPr>
              <a:spLocks noChangeArrowheads="1"/>
            </p:cNvSpPr>
            <p:nvPr/>
          </p:nvSpPr>
          <p:spPr bwMode="auto">
            <a:xfrm>
              <a:off x="1758" y="291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247848" name="Rectangle 40"/>
          <p:cNvSpPr>
            <a:spLocks noChangeArrowheads="1"/>
          </p:cNvSpPr>
          <p:nvPr/>
        </p:nvSpPr>
        <p:spPr bwMode="auto">
          <a:xfrm>
            <a:off x="569913" y="3800475"/>
            <a:ext cx="1355725"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grpSp>
        <p:nvGrpSpPr>
          <p:cNvPr id="8" name="Group 41"/>
          <p:cNvGrpSpPr/>
          <p:nvPr/>
        </p:nvGrpSpPr>
        <p:grpSpPr bwMode="auto">
          <a:xfrm>
            <a:off x="1925638" y="3435350"/>
            <a:ext cx="2593975" cy="365125"/>
            <a:chOff x="1758" y="2686"/>
            <a:chExt cx="1634" cy="230"/>
          </a:xfrm>
        </p:grpSpPr>
        <p:sp>
          <p:nvSpPr>
            <p:cNvPr id="84064" name="Rectangle 42"/>
            <p:cNvSpPr>
              <a:spLocks noChangeArrowheads="1"/>
            </p:cNvSpPr>
            <p:nvPr/>
          </p:nvSpPr>
          <p:spPr bwMode="auto">
            <a:xfrm>
              <a:off x="2832" y="268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65" name="Rectangle 43"/>
            <p:cNvSpPr>
              <a:spLocks noChangeArrowheads="1"/>
            </p:cNvSpPr>
            <p:nvPr/>
          </p:nvSpPr>
          <p:spPr bwMode="auto">
            <a:xfrm>
              <a:off x="2304" y="268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66" name="Rectangle 44"/>
            <p:cNvSpPr>
              <a:spLocks noChangeArrowheads="1"/>
            </p:cNvSpPr>
            <p:nvPr/>
          </p:nvSpPr>
          <p:spPr bwMode="auto">
            <a:xfrm>
              <a:off x="1758" y="268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247853" name="Rectangle 45"/>
          <p:cNvSpPr>
            <a:spLocks noChangeArrowheads="1"/>
          </p:cNvSpPr>
          <p:nvPr/>
        </p:nvSpPr>
        <p:spPr bwMode="auto">
          <a:xfrm>
            <a:off x="569913" y="3435350"/>
            <a:ext cx="1355725"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grpSp>
        <p:nvGrpSpPr>
          <p:cNvPr id="9" name="Group 46"/>
          <p:cNvGrpSpPr/>
          <p:nvPr/>
        </p:nvGrpSpPr>
        <p:grpSpPr bwMode="auto">
          <a:xfrm>
            <a:off x="1925638" y="3070225"/>
            <a:ext cx="2593975" cy="365125"/>
            <a:chOff x="1758" y="2456"/>
            <a:chExt cx="1634" cy="230"/>
          </a:xfrm>
        </p:grpSpPr>
        <p:sp>
          <p:nvSpPr>
            <p:cNvPr id="84061" name="Rectangle 47"/>
            <p:cNvSpPr>
              <a:spLocks noChangeArrowheads="1"/>
            </p:cNvSpPr>
            <p:nvPr/>
          </p:nvSpPr>
          <p:spPr bwMode="auto">
            <a:xfrm>
              <a:off x="2832" y="245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62" name="Rectangle 48"/>
            <p:cNvSpPr>
              <a:spLocks noChangeArrowheads="1"/>
            </p:cNvSpPr>
            <p:nvPr/>
          </p:nvSpPr>
          <p:spPr bwMode="auto">
            <a:xfrm>
              <a:off x="2304" y="245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63" name="Rectangle 49"/>
            <p:cNvSpPr>
              <a:spLocks noChangeArrowheads="1"/>
            </p:cNvSpPr>
            <p:nvPr/>
          </p:nvSpPr>
          <p:spPr bwMode="auto">
            <a:xfrm>
              <a:off x="1758" y="245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247858" name="Rectangle 50"/>
          <p:cNvSpPr>
            <a:spLocks noChangeArrowheads="1"/>
          </p:cNvSpPr>
          <p:nvPr/>
        </p:nvSpPr>
        <p:spPr bwMode="auto">
          <a:xfrm>
            <a:off x="569913" y="3070225"/>
            <a:ext cx="1355725"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grpSp>
        <p:nvGrpSpPr>
          <p:cNvPr id="10" name="Group 51"/>
          <p:cNvGrpSpPr/>
          <p:nvPr/>
        </p:nvGrpSpPr>
        <p:grpSpPr bwMode="auto">
          <a:xfrm>
            <a:off x="1925638" y="2692400"/>
            <a:ext cx="2593975" cy="365125"/>
            <a:chOff x="1758" y="2226"/>
            <a:chExt cx="1634" cy="230"/>
          </a:xfrm>
        </p:grpSpPr>
        <p:sp>
          <p:nvSpPr>
            <p:cNvPr id="84058" name="Rectangle 52"/>
            <p:cNvSpPr>
              <a:spLocks noChangeArrowheads="1"/>
            </p:cNvSpPr>
            <p:nvPr/>
          </p:nvSpPr>
          <p:spPr bwMode="auto">
            <a:xfrm>
              <a:off x="2832" y="222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59" name="Rectangle 53"/>
            <p:cNvSpPr>
              <a:spLocks noChangeArrowheads="1"/>
            </p:cNvSpPr>
            <p:nvPr/>
          </p:nvSpPr>
          <p:spPr bwMode="auto">
            <a:xfrm>
              <a:off x="2304" y="222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60" name="Rectangle 54"/>
            <p:cNvSpPr>
              <a:spLocks noChangeArrowheads="1"/>
            </p:cNvSpPr>
            <p:nvPr/>
          </p:nvSpPr>
          <p:spPr bwMode="auto">
            <a:xfrm>
              <a:off x="1758" y="222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247863" name="Rectangle 55"/>
          <p:cNvSpPr>
            <a:spLocks noChangeArrowheads="1"/>
          </p:cNvSpPr>
          <p:nvPr/>
        </p:nvSpPr>
        <p:spPr bwMode="auto">
          <a:xfrm>
            <a:off x="569913" y="2705100"/>
            <a:ext cx="1355725"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nvGrpSpPr>
          <p:cNvPr id="11" name="Group 56"/>
          <p:cNvGrpSpPr/>
          <p:nvPr/>
        </p:nvGrpSpPr>
        <p:grpSpPr bwMode="auto">
          <a:xfrm>
            <a:off x="1925638" y="2339975"/>
            <a:ext cx="2593975" cy="365125"/>
            <a:chOff x="1758" y="1996"/>
            <a:chExt cx="1634" cy="230"/>
          </a:xfrm>
        </p:grpSpPr>
        <p:sp>
          <p:nvSpPr>
            <p:cNvPr id="84055" name="Rectangle 57"/>
            <p:cNvSpPr>
              <a:spLocks noChangeArrowheads="1"/>
            </p:cNvSpPr>
            <p:nvPr/>
          </p:nvSpPr>
          <p:spPr bwMode="auto">
            <a:xfrm>
              <a:off x="2832" y="1996"/>
              <a:ext cx="560"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56" name="Rectangle 58"/>
            <p:cNvSpPr>
              <a:spLocks noChangeArrowheads="1"/>
            </p:cNvSpPr>
            <p:nvPr/>
          </p:nvSpPr>
          <p:spPr bwMode="auto">
            <a:xfrm>
              <a:off x="2304" y="1996"/>
              <a:ext cx="52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57" name="Rectangle 59"/>
            <p:cNvSpPr>
              <a:spLocks noChangeArrowheads="1"/>
            </p:cNvSpPr>
            <p:nvPr/>
          </p:nvSpPr>
          <p:spPr bwMode="auto">
            <a:xfrm>
              <a:off x="1758" y="1996"/>
              <a:ext cx="5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247868" name="Rectangle 60"/>
          <p:cNvSpPr>
            <a:spLocks noChangeArrowheads="1"/>
          </p:cNvSpPr>
          <p:nvPr/>
        </p:nvSpPr>
        <p:spPr bwMode="auto">
          <a:xfrm>
            <a:off x="569913" y="2339975"/>
            <a:ext cx="1355725" cy="365125"/>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247869" name="Text Box 61" descr="再生纸"/>
          <p:cNvSpPr txBox="1">
            <a:spLocks noChangeArrowheads="1"/>
          </p:cNvSpPr>
          <p:nvPr/>
        </p:nvSpPr>
        <p:spPr bwMode="auto">
          <a:xfrm>
            <a:off x="823913" y="557213"/>
            <a:ext cx="3225800" cy="822325"/>
          </a:xfrm>
          <a:prstGeom prst="rect">
            <a:avLst/>
          </a:prstGeom>
          <a:blipFill dpi="0" rotWithShape="0">
            <a:blip r:embed="rId1"/>
            <a:srcRect/>
            <a:tile tx="0" ty="0" sx="100000" sy="100000" flip="none" algn="tl"/>
          </a:blipFill>
          <a:ln w="9525">
            <a:noFill/>
            <a:miter lim="800000"/>
          </a:ln>
          <a:effectLst>
            <a:outerShdw dist="35921" dir="2700000" algn="ctr" rotWithShape="0">
              <a:srgbClr val="808080"/>
            </a:outerShdw>
          </a:effectLst>
        </p:spPr>
        <p:txBody>
          <a:bodyPr>
            <a:spAutoFit/>
          </a:bodyPr>
          <a:lstStyle/>
          <a:p>
            <a:pPr algn="ctr">
              <a:spcBef>
                <a:spcPct val="50000"/>
              </a:spcBef>
              <a:defRPr/>
            </a:pPr>
            <a:r>
              <a:rPr kumimoji="1" lang="zh-CN" altLang="en-US" sz="2400" b="1">
                <a:solidFill>
                  <a:srgbClr val="FF3300"/>
                </a:solidFill>
                <a:latin typeface="Times New Roman" panose="02020603050405020304" pitchFamily="18" charset="0"/>
              </a:rPr>
              <a:t>二进制加法计数器</a:t>
            </a:r>
            <a:br>
              <a:rPr kumimoji="1" lang="zh-CN" altLang="en-US" sz="2400" b="1">
                <a:solidFill>
                  <a:srgbClr val="FF3300"/>
                </a:solidFill>
                <a:latin typeface="Times New Roman" panose="02020603050405020304" pitchFamily="18" charset="0"/>
              </a:rPr>
            </a:br>
            <a:r>
              <a:rPr kumimoji="1" lang="zh-CN" altLang="en-US" sz="2400" b="1">
                <a:latin typeface="Times New Roman" panose="02020603050405020304" pitchFamily="18" charset="0"/>
              </a:rPr>
              <a:t>计数规律举例</a:t>
            </a:r>
            <a:endParaRPr kumimoji="1" lang="zh-CN" altLang="en-US" sz="2400" b="1">
              <a:latin typeface="宋体" panose="02010600030101010101" pitchFamily="2" charset="-122"/>
            </a:endParaRPr>
          </a:p>
        </p:txBody>
      </p:sp>
      <p:sp>
        <p:nvSpPr>
          <p:cNvPr id="247870" name="AutoShape 62"/>
          <p:cNvSpPr>
            <a:spLocks noChangeArrowheads="1"/>
          </p:cNvSpPr>
          <p:nvPr/>
        </p:nvSpPr>
        <p:spPr bwMode="auto">
          <a:xfrm>
            <a:off x="533400" y="644525"/>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247871" name="Text Box 63" descr="再生纸"/>
          <p:cNvSpPr txBox="1">
            <a:spLocks noChangeArrowheads="1"/>
          </p:cNvSpPr>
          <p:nvPr/>
        </p:nvSpPr>
        <p:spPr bwMode="auto">
          <a:xfrm>
            <a:off x="5014913" y="577850"/>
            <a:ext cx="3225800" cy="822325"/>
          </a:xfrm>
          <a:prstGeom prst="rect">
            <a:avLst/>
          </a:prstGeom>
          <a:blipFill dpi="0" rotWithShape="0">
            <a:blip r:embed="rId1"/>
            <a:srcRect/>
            <a:tile tx="0" ty="0" sx="100000" sy="100000" flip="none" algn="tl"/>
          </a:blipFill>
          <a:ln w="9525">
            <a:noFill/>
            <a:miter lim="800000"/>
          </a:ln>
          <a:effectLst>
            <a:outerShdw dist="35921" dir="2700000" algn="ctr" rotWithShape="0">
              <a:srgbClr val="808080"/>
            </a:outerShdw>
          </a:effectLst>
        </p:spPr>
        <p:txBody>
          <a:bodyPr>
            <a:spAutoFit/>
          </a:bodyPr>
          <a:lstStyle/>
          <a:p>
            <a:pPr algn="ctr">
              <a:spcBef>
                <a:spcPct val="50000"/>
              </a:spcBef>
              <a:defRPr/>
            </a:pPr>
            <a:r>
              <a:rPr kumimoji="1" lang="zh-CN" altLang="en-US" sz="2400" b="1">
                <a:solidFill>
                  <a:srgbClr val="FF3300"/>
                </a:solidFill>
                <a:latin typeface="Times New Roman" panose="02020603050405020304" pitchFamily="18" charset="0"/>
              </a:rPr>
              <a:t>二进制减法计数器</a:t>
            </a:r>
            <a:br>
              <a:rPr kumimoji="1" lang="zh-CN" altLang="en-US" sz="2400" b="1">
                <a:solidFill>
                  <a:srgbClr val="FF3300"/>
                </a:solidFill>
                <a:latin typeface="Times New Roman" panose="02020603050405020304" pitchFamily="18" charset="0"/>
              </a:rPr>
            </a:br>
            <a:r>
              <a:rPr kumimoji="1" lang="zh-CN" altLang="en-US" sz="2400" b="1">
                <a:latin typeface="Times New Roman" panose="02020603050405020304" pitchFamily="18" charset="0"/>
              </a:rPr>
              <a:t>计数规律举例</a:t>
            </a:r>
            <a:endParaRPr kumimoji="1" lang="zh-CN" altLang="en-US" sz="2400" b="1">
              <a:latin typeface="Times New Roman" panose="02020603050405020304" pitchFamily="18" charset="0"/>
            </a:endParaRPr>
          </a:p>
        </p:txBody>
      </p:sp>
      <p:sp>
        <p:nvSpPr>
          <p:cNvPr id="247872" name="AutoShape 64"/>
          <p:cNvSpPr>
            <a:spLocks noChangeArrowheads="1"/>
          </p:cNvSpPr>
          <p:nvPr/>
        </p:nvSpPr>
        <p:spPr bwMode="auto">
          <a:xfrm>
            <a:off x="4724400" y="665163"/>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247873" name="Rectangle 65"/>
          <p:cNvSpPr>
            <a:spLocks noChangeArrowheads="1"/>
          </p:cNvSpPr>
          <p:nvPr/>
        </p:nvSpPr>
        <p:spPr bwMode="auto">
          <a:xfrm>
            <a:off x="4711700" y="2724150"/>
            <a:ext cx="39497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247874" name="AutoShape 66"/>
          <p:cNvSpPr>
            <a:spLocks noChangeArrowheads="1"/>
          </p:cNvSpPr>
          <p:nvPr/>
        </p:nvSpPr>
        <p:spPr bwMode="auto">
          <a:xfrm>
            <a:off x="900113" y="5726113"/>
            <a:ext cx="6464300" cy="796925"/>
          </a:xfrm>
          <a:prstGeom prst="wedgeRectCallout">
            <a:avLst>
              <a:gd name="adj1" fmla="val 34208"/>
              <a:gd name="adj2" fmla="val -397412"/>
            </a:avLst>
          </a:prstGeom>
          <a:solidFill>
            <a:srgbClr val="CCCCFF">
              <a:alpha val="50195"/>
            </a:srgbClr>
          </a:solidFill>
          <a:ln w="9525">
            <a:solidFill>
              <a:srgbClr val="FF3300"/>
            </a:solidFill>
            <a:miter lim="800000"/>
          </a:ln>
        </p:spPr>
        <p:txBody>
          <a:bodyPr lIns="0" tIns="0" rIns="0" bIns="0"/>
          <a:lstStyle/>
          <a:p>
            <a:pPr algn="ctr"/>
            <a:r>
              <a:rPr kumimoji="1" lang="en-US" altLang="zh-CN" sz="2400" b="1">
                <a:latin typeface="宋体" panose="02010600030101010101" pitchFamily="2" charset="-122"/>
              </a:rPr>
              <a:t>“</a:t>
            </a:r>
            <a:r>
              <a:rPr kumimoji="1" lang="en-US" altLang="zh-CN" sz="2400" b="1">
                <a:latin typeface="Times New Roman" panose="02020603050405020304" pitchFamily="18" charset="0"/>
              </a:rPr>
              <a:t>000 – 1</a:t>
            </a:r>
            <a:r>
              <a:rPr kumimoji="1" lang="en-US" altLang="zh-CN" sz="2400" b="1">
                <a:latin typeface="宋体" panose="02010600030101010101" pitchFamily="2" charset="-122"/>
              </a:rPr>
              <a:t>”</a:t>
            </a:r>
            <a:r>
              <a:rPr kumimoji="1" lang="zh-CN" altLang="en-US" sz="2400" b="1">
                <a:latin typeface="Times New Roman" panose="02020603050405020304" pitchFamily="18" charset="0"/>
              </a:rPr>
              <a:t>不够减，需向相邻高位借</a:t>
            </a:r>
            <a:r>
              <a:rPr kumimoji="1" lang="zh-CN" altLang="en-US" sz="2400" b="1">
                <a:latin typeface="宋体" panose="02010600030101010101" pitchFamily="2" charset="-122"/>
              </a:rPr>
              <a:t>“</a:t>
            </a:r>
            <a:r>
              <a:rPr kumimoji="1" lang="en-US" altLang="zh-CN" sz="2400" b="1">
                <a:latin typeface="Times New Roman" panose="02020603050405020304" pitchFamily="18" charset="0"/>
              </a:rPr>
              <a:t>1</a:t>
            </a:r>
            <a:r>
              <a:rPr kumimoji="1" lang="en-US" altLang="zh-CN" sz="2400" b="1">
                <a:latin typeface="宋体" panose="02010600030101010101" pitchFamily="2" charset="-122"/>
              </a:rPr>
              <a:t>”</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借</a:t>
            </a:r>
            <a:r>
              <a:rPr kumimoji="1" lang="zh-CN" altLang="en-US" sz="2400" b="1">
                <a:latin typeface="宋体" panose="02010600030101010101" pitchFamily="2" charset="-122"/>
              </a:rPr>
              <a:t>“</a:t>
            </a:r>
            <a:r>
              <a:rPr kumimoji="1" lang="en-US" altLang="zh-CN" sz="2400" b="1">
                <a:latin typeface="Times New Roman" panose="02020603050405020304" pitchFamily="18" charset="0"/>
              </a:rPr>
              <a:t>1</a:t>
            </a:r>
            <a:r>
              <a:rPr kumimoji="1" lang="en-US" altLang="zh-CN" sz="2400" b="1">
                <a:latin typeface="宋体" panose="02010600030101010101" pitchFamily="2" charset="-122"/>
              </a:rPr>
              <a:t>”</a:t>
            </a:r>
            <a:r>
              <a:rPr kumimoji="1" lang="zh-CN" altLang="en-US" sz="2400" b="1">
                <a:latin typeface="Times New Roman" panose="02020603050405020304" pitchFamily="18" charset="0"/>
              </a:rPr>
              <a:t>后作运算</a:t>
            </a:r>
            <a:r>
              <a:rPr kumimoji="1" lang="zh-CN" altLang="en-US" sz="2400" b="1">
                <a:latin typeface="宋体" panose="02010600030101010101" pitchFamily="2" charset="-122"/>
              </a:rPr>
              <a:t>“</a:t>
            </a:r>
            <a:r>
              <a:rPr kumimoji="1" lang="en-US" altLang="zh-CN" sz="2400" b="1">
                <a:solidFill>
                  <a:srgbClr val="FF3300"/>
                </a:solidFill>
                <a:latin typeface="Times New Roman" panose="02020603050405020304" pitchFamily="18" charset="0"/>
              </a:rPr>
              <a:t>1</a:t>
            </a:r>
            <a:r>
              <a:rPr kumimoji="1" lang="en-US" altLang="zh-CN" sz="2400" b="1">
                <a:latin typeface="Times New Roman" panose="02020603050405020304" pitchFamily="18" charset="0"/>
              </a:rPr>
              <a:t>000 – 1 = 111</a:t>
            </a:r>
            <a:r>
              <a:rPr kumimoji="1" lang="en-US" altLang="zh-CN" sz="2400" b="1">
                <a:latin typeface="宋体" panose="02010600030101010101" pitchFamily="2" charset="-122"/>
              </a:rPr>
              <a:t>”</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grpSp>
        <p:nvGrpSpPr>
          <p:cNvPr id="12" name="Group 67"/>
          <p:cNvGrpSpPr/>
          <p:nvPr/>
        </p:nvGrpSpPr>
        <p:grpSpPr bwMode="auto">
          <a:xfrm>
            <a:off x="4700588" y="1608138"/>
            <a:ext cx="3949700" cy="4016375"/>
            <a:chOff x="2961" y="1113"/>
            <a:chExt cx="2488" cy="2530"/>
          </a:xfrm>
        </p:grpSpPr>
        <p:grpSp>
          <p:nvGrpSpPr>
            <p:cNvPr id="83997" name="Group 68"/>
            <p:cNvGrpSpPr/>
            <p:nvPr/>
          </p:nvGrpSpPr>
          <p:grpSpPr bwMode="auto">
            <a:xfrm>
              <a:off x="2961" y="1113"/>
              <a:ext cx="2488" cy="2530"/>
              <a:chOff x="904" y="1536"/>
              <a:chExt cx="2488" cy="2530"/>
            </a:xfrm>
          </p:grpSpPr>
          <p:sp>
            <p:nvSpPr>
              <p:cNvPr id="84043" name="Rectangle 69"/>
              <p:cNvSpPr>
                <a:spLocks noChangeArrowheads="1"/>
              </p:cNvSpPr>
              <p:nvPr/>
            </p:nvSpPr>
            <p:spPr bwMode="auto">
              <a:xfrm>
                <a:off x="2832" y="1766"/>
                <a:ext cx="56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84044" name="Rectangle 70"/>
              <p:cNvSpPr>
                <a:spLocks noChangeArrowheads="1"/>
              </p:cNvSpPr>
              <p:nvPr/>
            </p:nvSpPr>
            <p:spPr bwMode="auto">
              <a:xfrm>
                <a:off x="2304" y="1766"/>
                <a:ext cx="5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84045" name="Rectangle 71"/>
              <p:cNvSpPr>
                <a:spLocks noChangeArrowheads="1"/>
              </p:cNvSpPr>
              <p:nvPr/>
            </p:nvSpPr>
            <p:spPr bwMode="auto">
              <a:xfrm>
                <a:off x="1758" y="1766"/>
                <a:ext cx="54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84046" name="Rectangle 72"/>
              <p:cNvSpPr>
                <a:spLocks noChangeArrowheads="1"/>
              </p:cNvSpPr>
              <p:nvPr/>
            </p:nvSpPr>
            <p:spPr bwMode="auto">
              <a:xfrm>
                <a:off x="1758" y="1536"/>
                <a:ext cx="1634"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计   数   状   态</a:t>
                </a:r>
                <a:endParaRPr kumimoji="1" lang="zh-CN" altLang="en-US" sz="2400" b="1">
                  <a:latin typeface="Times New Roman" panose="02020603050405020304" pitchFamily="18" charset="0"/>
                </a:endParaRPr>
              </a:p>
            </p:txBody>
          </p:sp>
          <p:sp>
            <p:nvSpPr>
              <p:cNvPr id="84047" name="Rectangle 73"/>
              <p:cNvSpPr>
                <a:spLocks noChangeArrowheads="1"/>
              </p:cNvSpPr>
              <p:nvPr/>
            </p:nvSpPr>
            <p:spPr bwMode="auto">
              <a:xfrm>
                <a:off x="904" y="1536"/>
                <a:ext cx="854" cy="460"/>
              </a:xfrm>
              <a:prstGeom prst="rect">
                <a:avLst/>
              </a:prstGeom>
              <a:noFill/>
              <a:ln w="9525">
                <a:noFill/>
                <a:miter lim="800000"/>
              </a:ln>
            </p:spPr>
            <p:txBody>
              <a:bodyPr lIns="0" tIns="0" rIns="0" bIns="0"/>
              <a:lstStyle/>
              <a:p>
                <a:pPr algn="ctr">
                  <a:lnSpc>
                    <a:spcPct val="150000"/>
                  </a:lnSpc>
                </a:pPr>
                <a:r>
                  <a:rPr kumimoji="1" lang="zh-CN" altLang="en-US" sz="2400" b="1">
                    <a:latin typeface="Times New Roman" panose="02020603050405020304" pitchFamily="18" charset="0"/>
                  </a:rPr>
                  <a:t>计数顺序</a:t>
                </a:r>
                <a:endParaRPr kumimoji="1" lang="zh-CN" altLang="en-US" sz="2400" b="1">
                  <a:latin typeface="Times New Roman" panose="02020603050405020304" pitchFamily="18" charset="0"/>
                </a:endParaRPr>
              </a:p>
            </p:txBody>
          </p:sp>
          <p:sp>
            <p:nvSpPr>
              <p:cNvPr id="84048" name="Line 74"/>
              <p:cNvSpPr>
                <a:spLocks noChangeShapeType="1"/>
              </p:cNvSpPr>
              <p:nvPr/>
            </p:nvSpPr>
            <p:spPr bwMode="auto">
              <a:xfrm>
                <a:off x="904" y="1536"/>
                <a:ext cx="2488" cy="0"/>
              </a:xfrm>
              <a:prstGeom prst="line">
                <a:avLst/>
              </a:prstGeom>
              <a:noFill/>
              <a:ln w="28575" cap="sq">
                <a:solidFill>
                  <a:schemeClr val="tx1"/>
                </a:solidFill>
                <a:round/>
              </a:ln>
            </p:spPr>
            <p:txBody>
              <a:bodyPr lIns="0" tIns="0" rIns="0" bIns="0"/>
              <a:lstStyle/>
              <a:p>
                <a:endParaRPr lang="zh-CN" altLang="en-US"/>
              </a:p>
            </p:txBody>
          </p:sp>
          <p:sp>
            <p:nvSpPr>
              <p:cNvPr id="84049" name="Line 75"/>
              <p:cNvSpPr>
                <a:spLocks noChangeShapeType="1"/>
              </p:cNvSpPr>
              <p:nvPr/>
            </p:nvSpPr>
            <p:spPr bwMode="auto">
              <a:xfrm>
                <a:off x="904" y="1536"/>
                <a:ext cx="0" cy="2530"/>
              </a:xfrm>
              <a:prstGeom prst="line">
                <a:avLst/>
              </a:prstGeom>
              <a:noFill/>
              <a:ln w="28575" cap="sq">
                <a:solidFill>
                  <a:schemeClr val="tx1"/>
                </a:solidFill>
                <a:round/>
              </a:ln>
            </p:spPr>
            <p:txBody>
              <a:bodyPr lIns="0" tIns="0" rIns="0" bIns="0"/>
              <a:lstStyle/>
              <a:p>
                <a:endParaRPr lang="zh-CN" altLang="en-US"/>
              </a:p>
            </p:txBody>
          </p:sp>
          <p:sp>
            <p:nvSpPr>
              <p:cNvPr id="84050" name="Line 76"/>
              <p:cNvSpPr>
                <a:spLocks noChangeShapeType="1"/>
              </p:cNvSpPr>
              <p:nvPr/>
            </p:nvSpPr>
            <p:spPr bwMode="auto">
              <a:xfrm>
                <a:off x="1758" y="1536"/>
                <a:ext cx="0" cy="2530"/>
              </a:xfrm>
              <a:prstGeom prst="line">
                <a:avLst/>
              </a:prstGeom>
              <a:noFill/>
              <a:ln w="12700">
                <a:solidFill>
                  <a:schemeClr val="tx1"/>
                </a:solidFill>
                <a:round/>
              </a:ln>
            </p:spPr>
            <p:txBody>
              <a:bodyPr lIns="0" tIns="0" rIns="0" bIns="0"/>
              <a:lstStyle/>
              <a:p>
                <a:endParaRPr lang="zh-CN" altLang="en-US"/>
              </a:p>
            </p:txBody>
          </p:sp>
          <p:sp>
            <p:nvSpPr>
              <p:cNvPr id="84051" name="Line 77"/>
              <p:cNvSpPr>
                <a:spLocks noChangeShapeType="1"/>
              </p:cNvSpPr>
              <p:nvPr/>
            </p:nvSpPr>
            <p:spPr bwMode="auto">
              <a:xfrm>
                <a:off x="3392" y="1536"/>
                <a:ext cx="0" cy="2530"/>
              </a:xfrm>
              <a:prstGeom prst="line">
                <a:avLst/>
              </a:prstGeom>
              <a:noFill/>
              <a:ln w="28575" cap="sq">
                <a:solidFill>
                  <a:schemeClr val="tx1"/>
                </a:solidFill>
                <a:round/>
              </a:ln>
            </p:spPr>
            <p:txBody>
              <a:bodyPr lIns="0" tIns="0" rIns="0" bIns="0"/>
              <a:lstStyle/>
              <a:p>
                <a:endParaRPr lang="zh-CN" altLang="en-US"/>
              </a:p>
            </p:txBody>
          </p:sp>
          <p:sp>
            <p:nvSpPr>
              <p:cNvPr id="84052" name="Line 78"/>
              <p:cNvSpPr>
                <a:spLocks noChangeShapeType="1"/>
              </p:cNvSpPr>
              <p:nvPr/>
            </p:nvSpPr>
            <p:spPr bwMode="auto">
              <a:xfrm>
                <a:off x="1758" y="1766"/>
                <a:ext cx="1634" cy="0"/>
              </a:xfrm>
              <a:prstGeom prst="line">
                <a:avLst/>
              </a:prstGeom>
              <a:noFill/>
              <a:ln w="12700">
                <a:solidFill>
                  <a:schemeClr val="tx1"/>
                </a:solidFill>
                <a:round/>
              </a:ln>
            </p:spPr>
            <p:txBody>
              <a:bodyPr lIns="0" tIns="0" rIns="0" bIns="0"/>
              <a:lstStyle/>
              <a:p>
                <a:endParaRPr lang="zh-CN" altLang="en-US"/>
              </a:p>
            </p:txBody>
          </p:sp>
          <p:sp>
            <p:nvSpPr>
              <p:cNvPr id="84053" name="Line 79"/>
              <p:cNvSpPr>
                <a:spLocks noChangeShapeType="1"/>
              </p:cNvSpPr>
              <p:nvPr/>
            </p:nvSpPr>
            <p:spPr bwMode="auto">
              <a:xfrm>
                <a:off x="904" y="1996"/>
                <a:ext cx="2488" cy="0"/>
              </a:xfrm>
              <a:prstGeom prst="line">
                <a:avLst/>
              </a:prstGeom>
              <a:noFill/>
              <a:ln w="12700">
                <a:solidFill>
                  <a:schemeClr val="tx1"/>
                </a:solidFill>
                <a:round/>
              </a:ln>
            </p:spPr>
            <p:txBody>
              <a:bodyPr lIns="0" tIns="0" rIns="0" bIns="0"/>
              <a:lstStyle/>
              <a:p>
                <a:endParaRPr lang="zh-CN" altLang="en-US"/>
              </a:p>
            </p:txBody>
          </p:sp>
          <p:sp>
            <p:nvSpPr>
              <p:cNvPr id="84054" name="Line 80"/>
              <p:cNvSpPr>
                <a:spLocks noChangeShapeType="1"/>
              </p:cNvSpPr>
              <p:nvPr/>
            </p:nvSpPr>
            <p:spPr bwMode="auto">
              <a:xfrm>
                <a:off x="904" y="4066"/>
                <a:ext cx="2488" cy="0"/>
              </a:xfrm>
              <a:prstGeom prst="line">
                <a:avLst/>
              </a:prstGeom>
              <a:noFill/>
              <a:ln w="28575" cap="sq">
                <a:solidFill>
                  <a:schemeClr val="tx1"/>
                </a:solidFill>
                <a:round/>
              </a:ln>
            </p:spPr>
            <p:txBody>
              <a:bodyPr lIns="0" tIns="0" rIns="0" bIns="0"/>
              <a:lstStyle/>
              <a:p>
                <a:endParaRPr lang="zh-CN" altLang="en-US"/>
              </a:p>
            </p:txBody>
          </p:sp>
        </p:grpSp>
        <p:grpSp>
          <p:nvGrpSpPr>
            <p:cNvPr id="83998" name="Group 81"/>
            <p:cNvGrpSpPr/>
            <p:nvPr/>
          </p:nvGrpSpPr>
          <p:grpSpPr bwMode="auto">
            <a:xfrm>
              <a:off x="3815" y="3413"/>
              <a:ext cx="1634" cy="230"/>
              <a:chOff x="1758" y="3836"/>
              <a:chExt cx="1634" cy="230"/>
            </a:xfrm>
          </p:grpSpPr>
          <p:sp>
            <p:nvSpPr>
              <p:cNvPr id="84040" name="Rectangle 82"/>
              <p:cNvSpPr>
                <a:spLocks noChangeArrowheads="1"/>
              </p:cNvSpPr>
              <p:nvPr/>
            </p:nvSpPr>
            <p:spPr bwMode="auto">
              <a:xfrm>
                <a:off x="2832" y="3836"/>
                <a:ext cx="560"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41" name="Rectangle 83"/>
              <p:cNvSpPr>
                <a:spLocks noChangeArrowheads="1"/>
              </p:cNvSpPr>
              <p:nvPr/>
            </p:nvSpPr>
            <p:spPr bwMode="auto">
              <a:xfrm>
                <a:off x="2304" y="3836"/>
                <a:ext cx="52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42" name="Rectangle 84"/>
              <p:cNvSpPr>
                <a:spLocks noChangeArrowheads="1"/>
              </p:cNvSpPr>
              <p:nvPr/>
            </p:nvSpPr>
            <p:spPr bwMode="auto">
              <a:xfrm>
                <a:off x="1758" y="3836"/>
                <a:ext cx="5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83999" name="Rectangle 85"/>
            <p:cNvSpPr>
              <a:spLocks noChangeArrowheads="1"/>
            </p:cNvSpPr>
            <p:nvPr/>
          </p:nvSpPr>
          <p:spPr bwMode="auto">
            <a:xfrm>
              <a:off x="2961" y="3413"/>
              <a:ext cx="85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8</a:t>
              </a:r>
              <a:endParaRPr kumimoji="1" lang="en-US" altLang="zh-CN" sz="2400" b="1">
                <a:solidFill>
                  <a:srgbClr val="FF3300"/>
                </a:solidFill>
                <a:latin typeface="Times New Roman" panose="02020603050405020304" pitchFamily="18" charset="0"/>
              </a:endParaRPr>
            </a:p>
          </p:txBody>
        </p:sp>
        <p:grpSp>
          <p:nvGrpSpPr>
            <p:cNvPr id="84000" name="Group 86"/>
            <p:cNvGrpSpPr/>
            <p:nvPr/>
          </p:nvGrpSpPr>
          <p:grpSpPr bwMode="auto">
            <a:xfrm>
              <a:off x="3815" y="3183"/>
              <a:ext cx="1634" cy="230"/>
              <a:chOff x="1758" y="3606"/>
              <a:chExt cx="1634" cy="230"/>
            </a:xfrm>
          </p:grpSpPr>
          <p:sp>
            <p:nvSpPr>
              <p:cNvPr id="84037" name="Rectangle 87"/>
              <p:cNvSpPr>
                <a:spLocks noChangeArrowheads="1"/>
              </p:cNvSpPr>
              <p:nvPr/>
            </p:nvSpPr>
            <p:spPr bwMode="auto">
              <a:xfrm>
                <a:off x="2832" y="360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38" name="Rectangle 88"/>
              <p:cNvSpPr>
                <a:spLocks noChangeArrowheads="1"/>
              </p:cNvSpPr>
              <p:nvPr/>
            </p:nvSpPr>
            <p:spPr bwMode="auto">
              <a:xfrm>
                <a:off x="2304" y="360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39" name="Rectangle 89"/>
              <p:cNvSpPr>
                <a:spLocks noChangeArrowheads="1"/>
              </p:cNvSpPr>
              <p:nvPr/>
            </p:nvSpPr>
            <p:spPr bwMode="auto">
              <a:xfrm>
                <a:off x="1758" y="360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4001" name="Rectangle 90"/>
            <p:cNvSpPr>
              <a:spLocks noChangeArrowheads="1"/>
            </p:cNvSpPr>
            <p:nvPr/>
          </p:nvSpPr>
          <p:spPr bwMode="auto">
            <a:xfrm>
              <a:off x="2961" y="3183"/>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7</a:t>
              </a:r>
              <a:endParaRPr kumimoji="1" lang="en-US" altLang="zh-CN" sz="2400" b="1">
                <a:latin typeface="Times New Roman" panose="02020603050405020304" pitchFamily="18" charset="0"/>
              </a:endParaRPr>
            </a:p>
          </p:txBody>
        </p:sp>
        <p:grpSp>
          <p:nvGrpSpPr>
            <p:cNvPr id="84002" name="Group 91"/>
            <p:cNvGrpSpPr/>
            <p:nvPr/>
          </p:nvGrpSpPr>
          <p:grpSpPr bwMode="auto">
            <a:xfrm>
              <a:off x="3815" y="2953"/>
              <a:ext cx="1634" cy="230"/>
              <a:chOff x="1758" y="3376"/>
              <a:chExt cx="1634" cy="230"/>
            </a:xfrm>
          </p:grpSpPr>
          <p:sp>
            <p:nvSpPr>
              <p:cNvPr id="84034" name="Rectangle 92"/>
              <p:cNvSpPr>
                <a:spLocks noChangeArrowheads="1"/>
              </p:cNvSpPr>
              <p:nvPr/>
            </p:nvSpPr>
            <p:spPr bwMode="auto">
              <a:xfrm>
                <a:off x="2832" y="337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35" name="Rectangle 93"/>
              <p:cNvSpPr>
                <a:spLocks noChangeArrowheads="1"/>
              </p:cNvSpPr>
              <p:nvPr/>
            </p:nvSpPr>
            <p:spPr bwMode="auto">
              <a:xfrm>
                <a:off x="2304" y="337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36" name="Rectangle 94"/>
              <p:cNvSpPr>
                <a:spLocks noChangeArrowheads="1"/>
              </p:cNvSpPr>
              <p:nvPr/>
            </p:nvSpPr>
            <p:spPr bwMode="auto">
              <a:xfrm>
                <a:off x="1758" y="337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4003" name="Rectangle 95"/>
            <p:cNvSpPr>
              <a:spLocks noChangeArrowheads="1"/>
            </p:cNvSpPr>
            <p:nvPr/>
          </p:nvSpPr>
          <p:spPr bwMode="auto">
            <a:xfrm>
              <a:off x="2961" y="2953"/>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6</a:t>
              </a:r>
              <a:endParaRPr kumimoji="1" lang="en-US" altLang="zh-CN" sz="2400" b="1">
                <a:latin typeface="Times New Roman" panose="02020603050405020304" pitchFamily="18" charset="0"/>
              </a:endParaRPr>
            </a:p>
          </p:txBody>
        </p:sp>
        <p:grpSp>
          <p:nvGrpSpPr>
            <p:cNvPr id="84004" name="Group 96"/>
            <p:cNvGrpSpPr/>
            <p:nvPr/>
          </p:nvGrpSpPr>
          <p:grpSpPr bwMode="auto">
            <a:xfrm>
              <a:off x="3815" y="2723"/>
              <a:ext cx="1634" cy="230"/>
              <a:chOff x="1758" y="3146"/>
              <a:chExt cx="1634" cy="230"/>
            </a:xfrm>
          </p:grpSpPr>
          <p:sp>
            <p:nvSpPr>
              <p:cNvPr id="84031" name="Rectangle 97"/>
              <p:cNvSpPr>
                <a:spLocks noChangeArrowheads="1"/>
              </p:cNvSpPr>
              <p:nvPr/>
            </p:nvSpPr>
            <p:spPr bwMode="auto">
              <a:xfrm>
                <a:off x="2832" y="314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32" name="Rectangle 98"/>
              <p:cNvSpPr>
                <a:spLocks noChangeArrowheads="1"/>
              </p:cNvSpPr>
              <p:nvPr/>
            </p:nvSpPr>
            <p:spPr bwMode="auto">
              <a:xfrm>
                <a:off x="2304" y="314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33" name="Rectangle 99"/>
              <p:cNvSpPr>
                <a:spLocks noChangeArrowheads="1"/>
              </p:cNvSpPr>
              <p:nvPr/>
            </p:nvSpPr>
            <p:spPr bwMode="auto">
              <a:xfrm>
                <a:off x="1758" y="314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4005" name="Rectangle 100"/>
            <p:cNvSpPr>
              <a:spLocks noChangeArrowheads="1"/>
            </p:cNvSpPr>
            <p:nvPr/>
          </p:nvSpPr>
          <p:spPr bwMode="auto">
            <a:xfrm>
              <a:off x="2961" y="2723"/>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5</a:t>
              </a:r>
              <a:endParaRPr kumimoji="1" lang="en-US" altLang="zh-CN" sz="2400" b="1">
                <a:latin typeface="Times New Roman" panose="02020603050405020304" pitchFamily="18" charset="0"/>
              </a:endParaRPr>
            </a:p>
          </p:txBody>
        </p:sp>
        <p:grpSp>
          <p:nvGrpSpPr>
            <p:cNvPr id="84006" name="Group 101"/>
            <p:cNvGrpSpPr/>
            <p:nvPr/>
          </p:nvGrpSpPr>
          <p:grpSpPr bwMode="auto">
            <a:xfrm>
              <a:off x="3815" y="2493"/>
              <a:ext cx="1634" cy="230"/>
              <a:chOff x="1758" y="2916"/>
              <a:chExt cx="1634" cy="230"/>
            </a:xfrm>
          </p:grpSpPr>
          <p:sp>
            <p:nvSpPr>
              <p:cNvPr id="84028" name="Rectangle 102"/>
              <p:cNvSpPr>
                <a:spLocks noChangeArrowheads="1"/>
              </p:cNvSpPr>
              <p:nvPr/>
            </p:nvSpPr>
            <p:spPr bwMode="auto">
              <a:xfrm>
                <a:off x="2832" y="291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29" name="Rectangle 103"/>
              <p:cNvSpPr>
                <a:spLocks noChangeArrowheads="1"/>
              </p:cNvSpPr>
              <p:nvPr/>
            </p:nvSpPr>
            <p:spPr bwMode="auto">
              <a:xfrm>
                <a:off x="2304" y="291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30" name="Rectangle 104"/>
              <p:cNvSpPr>
                <a:spLocks noChangeArrowheads="1"/>
              </p:cNvSpPr>
              <p:nvPr/>
            </p:nvSpPr>
            <p:spPr bwMode="auto">
              <a:xfrm>
                <a:off x="1758" y="291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84007" name="Rectangle 105"/>
            <p:cNvSpPr>
              <a:spLocks noChangeArrowheads="1"/>
            </p:cNvSpPr>
            <p:nvPr/>
          </p:nvSpPr>
          <p:spPr bwMode="auto">
            <a:xfrm>
              <a:off x="2961" y="2493"/>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grpSp>
          <p:nvGrpSpPr>
            <p:cNvPr id="84008" name="Group 106"/>
            <p:cNvGrpSpPr/>
            <p:nvPr/>
          </p:nvGrpSpPr>
          <p:grpSpPr bwMode="auto">
            <a:xfrm>
              <a:off x="3815" y="2263"/>
              <a:ext cx="1634" cy="230"/>
              <a:chOff x="1758" y="2686"/>
              <a:chExt cx="1634" cy="230"/>
            </a:xfrm>
          </p:grpSpPr>
          <p:sp>
            <p:nvSpPr>
              <p:cNvPr id="84025" name="Rectangle 107"/>
              <p:cNvSpPr>
                <a:spLocks noChangeArrowheads="1"/>
              </p:cNvSpPr>
              <p:nvPr/>
            </p:nvSpPr>
            <p:spPr bwMode="auto">
              <a:xfrm>
                <a:off x="2832" y="268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26" name="Rectangle 108"/>
              <p:cNvSpPr>
                <a:spLocks noChangeArrowheads="1"/>
              </p:cNvSpPr>
              <p:nvPr/>
            </p:nvSpPr>
            <p:spPr bwMode="auto">
              <a:xfrm>
                <a:off x="2304" y="268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27" name="Rectangle 109"/>
              <p:cNvSpPr>
                <a:spLocks noChangeArrowheads="1"/>
              </p:cNvSpPr>
              <p:nvPr/>
            </p:nvSpPr>
            <p:spPr bwMode="auto">
              <a:xfrm>
                <a:off x="1758" y="268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84009" name="Rectangle 110"/>
            <p:cNvSpPr>
              <a:spLocks noChangeArrowheads="1"/>
            </p:cNvSpPr>
            <p:nvPr/>
          </p:nvSpPr>
          <p:spPr bwMode="auto">
            <a:xfrm>
              <a:off x="2961" y="2263"/>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grpSp>
          <p:nvGrpSpPr>
            <p:cNvPr id="84010" name="Group 111"/>
            <p:cNvGrpSpPr/>
            <p:nvPr/>
          </p:nvGrpSpPr>
          <p:grpSpPr bwMode="auto">
            <a:xfrm>
              <a:off x="3815" y="2033"/>
              <a:ext cx="1634" cy="230"/>
              <a:chOff x="1758" y="2456"/>
              <a:chExt cx="1634" cy="230"/>
            </a:xfrm>
          </p:grpSpPr>
          <p:sp>
            <p:nvSpPr>
              <p:cNvPr id="84022" name="Rectangle 112"/>
              <p:cNvSpPr>
                <a:spLocks noChangeArrowheads="1"/>
              </p:cNvSpPr>
              <p:nvPr/>
            </p:nvSpPr>
            <p:spPr bwMode="auto">
              <a:xfrm>
                <a:off x="2832" y="245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4023" name="Rectangle 113"/>
              <p:cNvSpPr>
                <a:spLocks noChangeArrowheads="1"/>
              </p:cNvSpPr>
              <p:nvPr/>
            </p:nvSpPr>
            <p:spPr bwMode="auto">
              <a:xfrm>
                <a:off x="2304" y="245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24" name="Rectangle 114"/>
              <p:cNvSpPr>
                <a:spLocks noChangeArrowheads="1"/>
              </p:cNvSpPr>
              <p:nvPr/>
            </p:nvSpPr>
            <p:spPr bwMode="auto">
              <a:xfrm>
                <a:off x="1758" y="245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84011" name="Rectangle 115"/>
            <p:cNvSpPr>
              <a:spLocks noChangeArrowheads="1"/>
            </p:cNvSpPr>
            <p:nvPr/>
          </p:nvSpPr>
          <p:spPr bwMode="auto">
            <a:xfrm>
              <a:off x="2961" y="2033"/>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grpSp>
          <p:nvGrpSpPr>
            <p:cNvPr id="84012" name="Group 116"/>
            <p:cNvGrpSpPr/>
            <p:nvPr/>
          </p:nvGrpSpPr>
          <p:grpSpPr bwMode="auto">
            <a:xfrm>
              <a:off x="3815" y="1795"/>
              <a:ext cx="1634" cy="230"/>
              <a:chOff x="1758" y="2226"/>
              <a:chExt cx="1634" cy="230"/>
            </a:xfrm>
          </p:grpSpPr>
          <p:sp>
            <p:nvSpPr>
              <p:cNvPr id="84019" name="Rectangle 117"/>
              <p:cNvSpPr>
                <a:spLocks noChangeArrowheads="1"/>
              </p:cNvSpPr>
              <p:nvPr/>
            </p:nvSpPr>
            <p:spPr bwMode="auto">
              <a:xfrm>
                <a:off x="2832" y="222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20" name="Rectangle 118"/>
              <p:cNvSpPr>
                <a:spLocks noChangeArrowheads="1"/>
              </p:cNvSpPr>
              <p:nvPr/>
            </p:nvSpPr>
            <p:spPr bwMode="auto">
              <a:xfrm>
                <a:off x="2304" y="222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4021" name="Rectangle 119"/>
              <p:cNvSpPr>
                <a:spLocks noChangeArrowheads="1"/>
              </p:cNvSpPr>
              <p:nvPr/>
            </p:nvSpPr>
            <p:spPr bwMode="auto">
              <a:xfrm>
                <a:off x="1758" y="222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84013" name="Rectangle 120"/>
            <p:cNvSpPr>
              <a:spLocks noChangeArrowheads="1"/>
            </p:cNvSpPr>
            <p:nvPr/>
          </p:nvSpPr>
          <p:spPr bwMode="auto">
            <a:xfrm>
              <a:off x="2961" y="1803"/>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nvGrpSpPr>
            <p:cNvPr id="84014" name="Group 121"/>
            <p:cNvGrpSpPr/>
            <p:nvPr/>
          </p:nvGrpSpPr>
          <p:grpSpPr bwMode="auto">
            <a:xfrm>
              <a:off x="3815" y="1573"/>
              <a:ext cx="1634" cy="230"/>
              <a:chOff x="1758" y="1996"/>
              <a:chExt cx="1634" cy="230"/>
            </a:xfrm>
          </p:grpSpPr>
          <p:sp>
            <p:nvSpPr>
              <p:cNvPr id="84016" name="Rectangle 122"/>
              <p:cNvSpPr>
                <a:spLocks noChangeArrowheads="1"/>
              </p:cNvSpPr>
              <p:nvPr/>
            </p:nvSpPr>
            <p:spPr bwMode="auto">
              <a:xfrm>
                <a:off x="2832" y="1996"/>
                <a:ext cx="560"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17" name="Rectangle 123"/>
              <p:cNvSpPr>
                <a:spLocks noChangeArrowheads="1"/>
              </p:cNvSpPr>
              <p:nvPr/>
            </p:nvSpPr>
            <p:spPr bwMode="auto">
              <a:xfrm>
                <a:off x="2304" y="1996"/>
                <a:ext cx="52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4018" name="Rectangle 124"/>
              <p:cNvSpPr>
                <a:spLocks noChangeArrowheads="1"/>
              </p:cNvSpPr>
              <p:nvPr/>
            </p:nvSpPr>
            <p:spPr bwMode="auto">
              <a:xfrm>
                <a:off x="1758" y="1996"/>
                <a:ext cx="5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84015" name="Rectangle 125"/>
            <p:cNvSpPr>
              <a:spLocks noChangeArrowheads="1"/>
            </p:cNvSpPr>
            <p:nvPr/>
          </p:nvSpPr>
          <p:spPr bwMode="auto">
            <a:xfrm>
              <a:off x="2961" y="1573"/>
              <a:ext cx="85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47870"/>
                                        </p:tgtEl>
                                        <p:attrNameLst>
                                          <p:attrName>style.visibility</p:attrName>
                                        </p:attrNameLst>
                                      </p:cBhvr>
                                      <p:to>
                                        <p:strVal val="visible"/>
                                      </p:to>
                                    </p:set>
                                    <p:anim calcmode="lin" valueType="num">
                                      <p:cBhvr>
                                        <p:cTn id="7" dur="1000" fill="hold"/>
                                        <p:tgtEl>
                                          <p:spTgt spid="247870"/>
                                        </p:tgtEl>
                                        <p:attrNameLst>
                                          <p:attrName>ppt_w</p:attrName>
                                        </p:attrNameLst>
                                      </p:cBhvr>
                                      <p:tavLst>
                                        <p:tav tm="0">
                                          <p:val>
                                            <p:fltVal val="0"/>
                                          </p:val>
                                        </p:tav>
                                        <p:tav tm="100000">
                                          <p:val>
                                            <p:strVal val="#ppt_w"/>
                                          </p:val>
                                        </p:tav>
                                      </p:tavLst>
                                    </p:anim>
                                    <p:anim calcmode="lin" valueType="num">
                                      <p:cBhvr>
                                        <p:cTn id="8" dur="1000" fill="hold"/>
                                        <p:tgtEl>
                                          <p:spTgt spid="247870"/>
                                        </p:tgtEl>
                                        <p:attrNameLst>
                                          <p:attrName>ppt_h</p:attrName>
                                        </p:attrNameLst>
                                      </p:cBhvr>
                                      <p:tavLst>
                                        <p:tav tm="0">
                                          <p:val>
                                            <p:fltVal val="0"/>
                                          </p:val>
                                        </p:tav>
                                        <p:tav tm="100000">
                                          <p:val>
                                            <p:strVal val="#ppt_h"/>
                                          </p:val>
                                        </p:tav>
                                      </p:tavLst>
                                    </p:anim>
                                    <p:anim calcmode="lin" valueType="num">
                                      <p:cBhvr>
                                        <p:cTn id="9" dur="1000" fill="hold"/>
                                        <p:tgtEl>
                                          <p:spTgt spid="2478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787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247869"/>
                                        </p:tgtEl>
                                        <p:attrNameLst>
                                          <p:attrName>style.visibility</p:attrName>
                                        </p:attrNameLst>
                                      </p:cBhvr>
                                      <p:to>
                                        <p:strVal val="visible"/>
                                      </p:to>
                                    </p:set>
                                    <p:animEffect transition="in" filter="blinds(horizontal)">
                                      <p:cBhvr>
                                        <p:cTn id="14" dur="500"/>
                                        <p:tgtEl>
                                          <p:spTgt spid="247869"/>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247868"/>
                                        </p:tgtEl>
                                        <p:attrNameLst>
                                          <p:attrName>style.visibility</p:attrName>
                                        </p:attrNameLst>
                                      </p:cBhvr>
                                      <p:to>
                                        <p:strVal val="visible"/>
                                      </p:to>
                                    </p:set>
                                    <p:animEffect transition="in" filter="blinds(horizontal)">
                                      <p:cBhvr>
                                        <p:cTn id="21" dur="500"/>
                                        <p:tgtEl>
                                          <p:spTgt spid="247868"/>
                                        </p:tgtEl>
                                      </p:cBhvr>
                                    </p:animEffect>
                                  </p:childTnLst>
                                </p:cTn>
                              </p:par>
                            </p:childTnLst>
                          </p:cTn>
                        </p:par>
                        <p:par>
                          <p:cTn id="22" fill="hold">
                            <p:stCondLst>
                              <p:cond delay="2500"/>
                            </p:stCondLst>
                            <p:childTnLst>
                              <p:par>
                                <p:cTn id="23" presetID="3" presetClass="entr" presetSubtype="1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par>
                          <p:cTn id="26" fill="hold">
                            <p:stCondLst>
                              <p:cond delay="3000"/>
                            </p:stCondLst>
                            <p:childTnLst>
                              <p:par>
                                <p:cTn id="27" presetID="3" presetClass="entr" presetSubtype="10" fill="hold" grpId="0" nodeType="afterEffect">
                                  <p:stCondLst>
                                    <p:cond delay="0"/>
                                  </p:stCondLst>
                                  <p:childTnLst>
                                    <p:set>
                                      <p:cBhvr>
                                        <p:cTn id="28" dur="1" fill="hold">
                                          <p:stCondLst>
                                            <p:cond delay="0"/>
                                          </p:stCondLst>
                                        </p:cTn>
                                        <p:tgtEl>
                                          <p:spTgt spid="247863"/>
                                        </p:tgtEl>
                                        <p:attrNameLst>
                                          <p:attrName>style.visibility</p:attrName>
                                        </p:attrNameLst>
                                      </p:cBhvr>
                                      <p:to>
                                        <p:strVal val="visible"/>
                                      </p:to>
                                    </p:set>
                                    <p:animEffect transition="in" filter="blinds(horizontal)">
                                      <p:cBhvr>
                                        <p:cTn id="29" dur="500"/>
                                        <p:tgtEl>
                                          <p:spTgt spid="247863"/>
                                        </p:tgtEl>
                                      </p:cBhvr>
                                    </p:animEffect>
                                  </p:childTnLst>
                                </p:cTn>
                              </p:par>
                            </p:childTnLst>
                          </p:cTn>
                        </p:par>
                        <p:par>
                          <p:cTn id="30" fill="hold">
                            <p:stCondLst>
                              <p:cond delay="3500"/>
                            </p:stCondLst>
                            <p:childTnLst>
                              <p:par>
                                <p:cTn id="31" presetID="3" presetClass="entr" presetSubtype="1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par>
                          <p:cTn id="34" fill="hold">
                            <p:stCondLst>
                              <p:cond delay="4000"/>
                            </p:stCondLst>
                            <p:childTnLst>
                              <p:par>
                                <p:cTn id="35" presetID="3" presetClass="entr" presetSubtype="10" fill="hold" grpId="0" nodeType="afterEffect">
                                  <p:stCondLst>
                                    <p:cond delay="0"/>
                                  </p:stCondLst>
                                  <p:childTnLst>
                                    <p:set>
                                      <p:cBhvr>
                                        <p:cTn id="36" dur="1" fill="hold">
                                          <p:stCondLst>
                                            <p:cond delay="0"/>
                                          </p:stCondLst>
                                        </p:cTn>
                                        <p:tgtEl>
                                          <p:spTgt spid="247858"/>
                                        </p:tgtEl>
                                        <p:attrNameLst>
                                          <p:attrName>style.visibility</p:attrName>
                                        </p:attrNameLst>
                                      </p:cBhvr>
                                      <p:to>
                                        <p:strVal val="visible"/>
                                      </p:to>
                                    </p:set>
                                    <p:animEffect transition="in" filter="blinds(horizontal)">
                                      <p:cBhvr>
                                        <p:cTn id="37" dur="500"/>
                                        <p:tgtEl>
                                          <p:spTgt spid="247858"/>
                                        </p:tgtEl>
                                      </p:cBhvr>
                                    </p:animEffect>
                                  </p:childTnLst>
                                </p:cTn>
                              </p:par>
                            </p:childTnLst>
                          </p:cTn>
                        </p:par>
                        <p:par>
                          <p:cTn id="38" fill="hold">
                            <p:stCondLst>
                              <p:cond delay="4500"/>
                            </p:stCondLst>
                            <p:childTnLst>
                              <p:par>
                                <p:cTn id="39" presetID="3" presetClass="entr" presetSubtype="1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par>
                          <p:cTn id="42" fill="hold">
                            <p:stCondLst>
                              <p:cond delay="5000"/>
                            </p:stCondLst>
                            <p:childTnLst>
                              <p:par>
                                <p:cTn id="43" presetID="3" presetClass="entr" presetSubtype="10" fill="hold" grpId="0" nodeType="afterEffect">
                                  <p:stCondLst>
                                    <p:cond delay="0"/>
                                  </p:stCondLst>
                                  <p:childTnLst>
                                    <p:set>
                                      <p:cBhvr>
                                        <p:cTn id="44" dur="1" fill="hold">
                                          <p:stCondLst>
                                            <p:cond delay="0"/>
                                          </p:stCondLst>
                                        </p:cTn>
                                        <p:tgtEl>
                                          <p:spTgt spid="247853"/>
                                        </p:tgtEl>
                                        <p:attrNameLst>
                                          <p:attrName>style.visibility</p:attrName>
                                        </p:attrNameLst>
                                      </p:cBhvr>
                                      <p:to>
                                        <p:strVal val="visible"/>
                                      </p:to>
                                    </p:set>
                                    <p:animEffect transition="in" filter="blinds(horizontal)">
                                      <p:cBhvr>
                                        <p:cTn id="45" dur="500"/>
                                        <p:tgtEl>
                                          <p:spTgt spid="247853"/>
                                        </p:tgtEl>
                                      </p:cBhvr>
                                    </p:animEffect>
                                  </p:childTnLst>
                                </p:cTn>
                              </p:par>
                            </p:childTnLst>
                          </p:cTn>
                        </p:par>
                        <p:par>
                          <p:cTn id="46" fill="hold">
                            <p:stCondLst>
                              <p:cond delay="5500"/>
                            </p:stCondLst>
                            <p:childTnLst>
                              <p:par>
                                <p:cTn id="47" presetID="3" presetClass="entr" presetSubtype="1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childTnLst>
                          </p:cTn>
                        </p:par>
                        <p:par>
                          <p:cTn id="50" fill="hold">
                            <p:stCondLst>
                              <p:cond delay="6000"/>
                            </p:stCondLst>
                            <p:childTnLst>
                              <p:par>
                                <p:cTn id="51" presetID="3" presetClass="entr" presetSubtype="10" fill="hold" grpId="0" nodeType="afterEffect">
                                  <p:stCondLst>
                                    <p:cond delay="0"/>
                                  </p:stCondLst>
                                  <p:childTnLst>
                                    <p:set>
                                      <p:cBhvr>
                                        <p:cTn id="52" dur="1" fill="hold">
                                          <p:stCondLst>
                                            <p:cond delay="0"/>
                                          </p:stCondLst>
                                        </p:cTn>
                                        <p:tgtEl>
                                          <p:spTgt spid="247848"/>
                                        </p:tgtEl>
                                        <p:attrNameLst>
                                          <p:attrName>style.visibility</p:attrName>
                                        </p:attrNameLst>
                                      </p:cBhvr>
                                      <p:to>
                                        <p:strVal val="visible"/>
                                      </p:to>
                                    </p:set>
                                    <p:animEffect transition="in" filter="blinds(horizontal)">
                                      <p:cBhvr>
                                        <p:cTn id="53" dur="500"/>
                                        <p:tgtEl>
                                          <p:spTgt spid="247848"/>
                                        </p:tgtEl>
                                      </p:cBhvr>
                                    </p:animEffect>
                                  </p:childTnLst>
                                </p:cTn>
                              </p:par>
                            </p:childTnLst>
                          </p:cTn>
                        </p:par>
                        <p:par>
                          <p:cTn id="54" fill="hold">
                            <p:stCondLst>
                              <p:cond delay="6500"/>
                            </p:stCondLst>
                            <p:childTnLst>
                              <p:par>
                                <p:cTn id="55" presetID="3" presetClass="entr" presetSubtype="10"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par>
                          <p:cTn id="58" fill="hold">
                            <p:stCondLst>
                              <p:cond delay="7000"/>
                            </p:stCondLst>
                            <p:childTnLst>
                              <p:par>
                                <p:cTn id="59" presetID="3" presetClass="entr" presetSubtype="10" fill="hold" grpId="0" nodeType="afterEffect">
                                  <p:stCondLst>
                                    <p:cond delay="0"/>
                                  </p:stCondLst>
                                  <p:childTnLst>
                                    <p:set>
                                      <p:cBhvr>
                                        <p:cTn id="60" dur="1" fill="hold">
                                          <p:stCondLst>
                                            <p:cond delay="0"/>
                                          </p:stCondLst>
                                        </p:cTn>
                                        <p:tgtEl>
                                          <p:spTgt spid="247843"/>
                                        </p:tgtEl>
                                        <p:attrNameLst>
                                          <p:attrName>style.visibility</p:attrName>
                                        </p:attrNameLst>
                                      </p:cBhvr>
                                      <p:to>
                                        <p:strVal val="visible"/>
                                      </p:to>
                                    </p:set>
                                    <p:animEffect transition="in" filter="blinds(horizontal)">
                                      <p:cBhvr>
                                        <p:cTn id="61" dur="500"/>
                                        <p:tgtEl>
                                          <p:spTgt spid="247843"/>
                                        </p:tgtEl>
                                      </p:cBhvr>
                                    </p:animEffect>
                                  </p:childTnLst>
                                </p:cTn>
                              </p:par>
                            </p:childTnLst>
                          </p:cTn>
                        </p:par>
                        <p:par>
                          <p:cTn id="62" fill="hold">
                            <p:stCondLst>
                              <p:cond delay="7500"/>
                            </p:stCondLst>
                            <p:childTnLst>
                              <p:par>
                                <p:cTn id="63" presetID="3" presetClass="entr" presetSubtype="10" fill="hold"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linds(horizontal)">
                                      <p:cBhvr>
                                        <p:cTn id="65" dur="500"/>
                                        <p:tgtEl>
                                          <p:spTgt spid="6"/>
                                        </p:tgtEl>
                                      </p:cBhvr>
                                    </p:animEffect>
                                  </p:childTnLst>
                                </p:cTn>
                              </p:par>
                            </p:childTnLst>
                          </p:cTn>
                        </p:par>
                        <p:par>
                          <p:cTn id="66" fill="hold">
                            <p:stCondLst>
                              <p:cond delay="8000"/>
                            </p:stCondLst>
                            <p:childTnLst>
                              <p:par>
                                <p:cTn id="67" presetID="3" presetClass="entr" presetSubtype="10" fill="hold" grpId="0" nodeType="afterEffect">
                                  <p:stCondLst>
                                    <p:cond delay="0"/>
                                  </p:stCondLst>
                                  <p:childTnLst>
                                    <p:set>
                                      <p:cBhvr>
                                        <p:cTn id="68" dur="1" fill="hold">
                                          <p:stCondLst>
                                            <p:cond delay="0"/>
                                          </p:stCondLst>
                                        </p:cTn>
                                        <p:tgtEl>
                                          <p:spTgt spid="247838"/>
                                        </p:tgtEl>
                                        <p:attrNameLst>
                                          <p:attrName>style.visibility</p:attrName>
                                        </p:attrNameLst>
                                      </p:cBhvr>
                                      <p:to>
                                        <p:strVal val="visible"/>
                                      </p:to>
                                    </p:set>
                                    <p:animEffect transition="in" filter="blinds(horizontal)">
                                      <p:cBhvr>
                                        <p:cTn id="69" dur="500"/>
                                        <p:tgtEl>
                                          <p:spTgt spid="247838"/>
                                        </p:tgtEl>
                                      </p:cBhvr>
                                    </p:animEffect>
                                  </p:childTnLst>
                                </p:cTn>
                              </p:par>
                            </p:childTnLst>
                          </p:cTn>
                        </p:par>
                        <p:par>
                          <p:cTn id="70" fill="hold">
                            <p:stCondLst>
                              <p:cond delay="8500"/>
                            </p:stCondLst>
                            <p:childTnLst>
                              <p:par>
                                <p:cTn id="71" presetID="3" presetClass="entr" presetSubtype="10"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blinds(horizontal)">
                                      <p:cBhvr>
                                        <p:cTn id="73" dur="500"/>
                                        <p:tgtEl>
                                          <p:spTgt spid="5"/>
                                        </p:tgtEl>
                                      </p:cBhvr>
                                    </p:animEffect>
                                  </p:childTnLst>
                                </p:cTn>
                              </p:par>
                            </p:childTnLst>
                          </p:cTn>
                        </p:par>
                        <p:par>
                          <p:cTn id="74" fill="hold">
                            <p:stCondLst>
                              <p:cond delay="9000"/>
                            </p:stCondLst>
                            <p:childTnLst>
                              <p:par>
                                <p:cTn id="75" presetID="3" presetClass="entr" presetSubtype="10" fill="hold" grpId="0" nodeType="afterEffect">
                                  <p:stCondLst>
                                    <p:cond delay="0"/>
                                  </p:stCondLst>
                                  <p:childTnLst>
                                    <p:set>
                                      <p:cBhvr>
                                        <p:cTn id="76" dur="1" fill="hold">
                                          <p:stCondLst>
                                            <p:cond delay="0"/>
                                          </p:stCondLst>
                                        </p:cTn>
                                        <p:tgtEl>
                                          <p:spTgt spid="247833"/>
                                        </p:tgtEl>
                                        <p:attrNameLst>
                                          <p:attrName>style.visibility</p:attrName>
                                        </p:attrNameLst>
                                      </p:cBhvr>
                                      <p:to>
                                        <p:strVal val="visible"/>
                                      </p:to>
                                    </p:set>
                                    <p:animEffect transition="in" filter="blinds(horizontal)">
                                      <p:cBhvr>
                                        <p:cTn id="77" dur="500"/>
                                        <p:tgtEl>
                                          <p:spTgt spid="247833"/>
                                        </p:tgtEl>
                                      </p:cBhvr>
                                    </p:animEffect>
                                  </p:childTnLst>
                                </p:cTn>
                              </p:par>
                            </p:childTnLst>
                          </p:cTn>
                        </p:par>
                        <p:par>
                          <p:cTn id="78" fill="hold">
                            <p:stCondLst>
                              <p:cond delay="9500"/>
                            </p:stCondLst>
                            <p:childTnLst>
                              <p:par>
                                <p:cTn id="79" presetID="3" presetClass="entr" presetSubtype="10"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blinds(horizontal)">
                                      <p:cBhvr>
                                        <p:cTn id="81" dur="500"/>
                                        <p:tgtEl>
                                          <p:spTgt spid="4"/>
                                        </p:tgtEl>
                                      </p:cBhvr>
                                    </p:animEffect>
                                  </p:childTnLst>
                                </p:cTn>
                              </p:par>
                            </p:childTnLst>
                          </p:cTn>
                        </p:par>
                        <p:par>
                          <p:cTn id="82" fill="hold">
                            <p:stCondLst>
                              <p:cond delay="10000"/>
                            </p:stCondLst>
                            <p:childTnLst>
                              <p:par>
                                <p:cTn id="83" presetID="3" presetClass="entr" presetSubtype="10" fill="hold" grpId="0" nodeType="afterEffect">
                                  <p:stCondLst>
                                    <p:cond delay="0"/>
                                  </p:stCondLst>
                                  <p:childTnLst>
                                    <p:set>
                                      <p:cBhvr>
                                        <p:cTn id="84" dur="1" fill="hold">
                                          <p:stCondLst>
                                            <p:cond delay="0"/>
                                          </p:stCondLst>
                                        </p:cTn>
                                        <p:tgtEl>
                                          <p:spTgt spid="247828"/>
                                        </p:tgtEl>
                                        <p:attrNameLst>
                                          <p:attrName>style.visibility</p:attrName>
                                        </p:attrNameLst>
                                      </p:cBhvr>
                                      <p:to>
                                        <p:strVal val="visible"/>
                                      </p:to>
                                    </p:set>
                                    <p:animEffect transition="in" filter="blinds(horizontal)">
                                      <p:cBhvr>
                                        <p:cTn id="85" dur="500"/>
                                        <p:tgtEl>
                                          <p:spTgt spid="247828"/>
                                        </p:tgtEl>
                                      </p:cBhvr>
                                    </p:animEffect>
                                  </p:childTnLst>
                                </p:cTn>
                              </p:par>
                            </p:childTnLst>
                          </p:cTn>
                        </p:par>
                        <p:par>
                          <p:cTn id="86" fill="hold">
                            <p:stCondLst>
                              <p:cond delay="10500"/>
                            </p:stCondLst>
                            <p:childTnLst>
                              <p:par>
                                <p:cTn id="87" presetID="3" presetClass="entr" presetSubtype="10" fill="hold" nodeType="after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blinds(horizontal)">
                                      <p:cBhvr>
                                        <p:cTn id="89" dur="500"/>
                                        <p:tgtEl>
                                          <p:spTgt spid="3"/>
                                        </p:tgtEl>
                                      </p:cBhvr>
                                    </p:animEffect>
                                  </p:childTnLst>
                                </p:cTn>
                              </p:par>
                            </p:childTnLst>
                          </p:cTn>
                        </p:par>
                      </p:childTnLst>
                    </p:cTn>
                  </p:par>
                  <p:par>
                    <p:cTn id="90" fill="hold">
                      <p:stCondLst>
                        <p:cond delay="indefinite"/>
                      </p:stCondLst>
                      <p:childTnLst>
                        <p:par>
                          <p:cTn id="91" fill="hold">
                            <p:stCondLst>
                              <p:cond delay="0"/>
                            </p:stCondLst>
                            <p:childTnLst>
                              <p:par>
                                <p:cTn id="92" presetID="15" presetClass="entr" presetSubtype="0" fill="hold" grpId="0" nodeType="clickEffect">
                                  <p:stCondLst>
                                    <p:cond delay="0"/>
                                  </p:stCondLst>
                                  <p:childTnLst>
                                    <p:set>
                                      <p:cBhvr>
                                        <p:cTn id="93" dur="1" fill="hold">
                                          <p:stCondLst>
                                            <p:cond delay="0"/>
                                          </p:stCondLst>
                                        </p:cTn>
                                        <p:tgtEl>
                                          <p:spTgt spid="247872"/>
                                        </p:tgtEl>
                                        <p:attrNameLst>
                                          <p:attrName>style.visibility</p:attrName>
                                        </p:attrNameLst>
                                      </p:cBhvr>
                                      <p:to>
                                        <p:strVal val="visible"/>
                                      </p:to>
                                    </p:set>
                                    <p:anim calcmode="lin" valueType="num">
                                      <p:cBhvr>
                                        <p:cTn id="94" dur="1000" fill="hold"/>
                                        <p:tgtEl>
                                          <p:spTgt spid="247872"/>
                                        </p:tgtEl>
                                        <p:attrNameLst>
                                          <p:attrName>ppt_w</p:attrName>
                                        </p:attrNameLst>
                                      </p:cBhvr>
                                      <p:tavLst>
                                        <p:tav tm="0">
                                          <p:val>
                                            <p:fltVal val="0"/>
                                          </p:val>
                                        </p:tav>
                                        <p:tav tm="100000">
                                          <p:val>
                                            <p:strVal val="#ppt_w"/>
                                          </p:val>
                                        </p:tav>
                                      </p:tavLst>
                                    </p:anim>
                                    <p:anim calcmode="lin" valueType="num">
                                      <p:cBhvr>
                                        <p:cTn id="95" dur="1000" fill="hold"/>
                                        <p:tgtEl>
                                          <p:spTgt spid="247872"/>
                                        </p:tgtEl>
                                        <p:attrNameLst>
                                          <p:attrName>ppt_h</p:attrName>
                                        </p:attrNameLst>
                                      </p:cBhvr>
                                      <p:tavLst>
                                        <p:tav tm="0">
                                          <p:val>
                                            <p:fltVal val="0"/>
                                          </p:val>
                                        </p:tav>
                                        <p:tav tm="100000">
                                          <p:val>
                                            <p:strVal val="#ppt_h"/>
                                          </p:val>
                                        </p:tav>
                                      </p:tavLst>
                                    </p:anim>
                                    <p:anim calcmode="lin" valueType="num">
                                      <p:cBhvr>
                                        <p:cTn id="96" dur="1000" fill="hold"/>
                                        <p:tgtEl>
                                          <p:spTgt spid="247872"/>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247872"/>
                                        </p:tgtEl>
                                        <p:attrNameLst>
                                          <p:attrName>ppt_y</p:attrName>
                                        </p:attrNameLst>
                                      </p:cBhvr>
                                      <p:tavLst>
                                        <p:tav tm="0" fmla="#ppt_y+(sin(-2*pi*(1-$))*-#ppt_x+cos(-2*pi*(1-$))*(1-#ppt_y))*(1-$)">
                                          <p:val>
                                            <p:fltVal val="0"/>
                                          </p:val>
                                        </p:tav>
                                        <p:tav tm="100000">
                                          <p:val>
                                            <p:fltVal val="1"/>
                                          </p:val>
                                        </p:tav>
                                      </p:tavLst>
                                    </p:anim>
                                  </p:childTnLst>
                                </p:cTn>
                              </p:par>
                            </p:childTnLst>
                          </p:cTn>
                        </p:par>
                        <p:par>
                          <p:cTn id="98" fill="hold">
                            <p:stCondLst>
                              <p:cond delay="1000"/>
                            </p:stCondLst>
                            <p:childTnLst>
                              <p:par>
                                <p:cTn id="99" presetID="3" presetClass="entr" presetSubtype="10" fill="hold" grpId="0" nodeType="afterEffect">
                                  <p:stCondLst>
                                    <p:cond delay="0"/>
                                  </p:stCondLst>
                                  <p:childTnLst>
                                    <p:set>
                                      <p:cBhvr>
                                        <p:cTn id="100" dur="1" fill="hold">
                                          <p:stCondLst>
                                            <p:cond delay="0"/>
                                          </p:stCondLst>
                                        </p:cTn>
                                        <p:tgtEl>
                                          <p:spTgt spid="247871"/>
                                        </p:tgtEl>
                                        <p:attrNameLst>
                                          <p:attrName>style.visibility</p:attrName>
                                        </p:attrNameLst>
                                      </p:cBhvr>
                                      <p:to>
                                        <p:strVal val="visible"/>
                                      </p:to>
                                    </p:set>
                                    <p:animEffect transition="in" filter="blinds(horizontal)">
                                      <p:cBhvr>
                                        <p:cTn id="101" dur="500"/>
                                        <p:tgtEl>
                                          <p:spTgt spid="247871"/>
                                        </p:tgtEl>
                                      </p:cBhvr>
                                    </p:animEffect>
                                  </p:childTnLst>
                                </p:cTn>
                              </p:par>
                            </p:childTnLst>
                          </p:cTn>
                        </p:par>
                        <p:par>
                          <p:cTn id="102" fill="hold">
                            <p:stCondLst>
                              <p:cond delay="1500"/>
                            </p:stCondLst>
                            <p:childTnLst>
                              <p:par>
                                <p:cTn id="103" presetID="3" presetClass="entr" presetSubtype="10" fill="hold"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blinds(horizontal)">
                                      <p:cBhvr>
                                        <p:cTn id="105" dur="500"/>
                                        <p:tgtEl>
                                          <p:spTgt spid="12"/>
                                        </p:tgtEl>
                                      </p:cBhvr>
                                    </p:animEffect>
                                  </p:childTnLst>
                                </p:cTn>
                              </p:par>
                            </p:childTnLst>
                          </p:cTn>
                        </p:par>
                      </p:childTnLst>
                    </p:cTn>
                  </p:par>
                  <p:par>
                    <p:cTn id="106" fill="hold">
                      <p:stCondLst>
                        <p:cond delay="indefinite"/>
                      </p:stCondLst>
                      <p:childTnLst>
                        <p:par>
                          <p:cTn id="107" fill="hold">
                            <p:stCondLst>
                              <p:cond delay="0"/>
                            </p:stCondLst>
                            <p:childTnLst>
                              <p:par>
                                <p:cTn id="108" presetID="23" presetClass="entr" presetSubtype="16" fill="hold" grpId="0" nodeType="clickEffect">
                                  <p:stCondLst>
                                    <p:cond delay="0"/>
                                  </p:stCondLst>
                                  <p:childTnLst>
                                    <p:set>
                                      <p:cBhvr>
                                        <p:cTn id="109" dur="1" fill="hold">
                                          <p:stCondLst>
                                            <p:cond delay="0"/>
                                          </p:stCondLst>
                                        </p:cTn>
                                        <p:tgtEl>
                                          <p:spTgt spid="247873"/>
                                        </p:tgtEl>
                                        <p:attrNameLst>
                                          <p:attrName>style.visibility</p:attrName>
                                        </p:attrNameLst>
                                      </p:cBhvr>
                                      <p:to>
                                        <p:strVal val="visible"/>
                                      </p:to>
                                    </p:set>
                                    <p:anim calcmode="lin" valueType="num">
                                      <p:cBhvr>
                                        <p:cTn id="110" dur="500" fill="hold"/>
                                        <p:tgtEl>
                                          <p:spTgt spid="247873"/>
                                        </p:tgtEl>
                                        <p:attrNameLst>
                                          <p:attrName>ppt_w</p:attrName>
                                        </p:attrNameLst>
                                      </p:cBhvr>
                                      <p:tavLst>
                                        <p:tav tm="0">
                                          <p:val>
                                            <p:fltVal val="0"/>
                                          </p:val>
                                        </p:tav>
                                        <p:tav tm="100000">
                                          <p:val>
                                            <p:strVal val="#ppt_w"/>
                                          </p:val>
                                        </p:tav>
                                      </p:tavLst>
                                    </p:anim>
                                    <p:anim calcmode="lin" valueType="num">
                                      <p:cBhvr>
                                        <p:cTn id="111" dur="500" fill="hold"/>
                                        <p:tgtEl>
                                          <p:spTgt spid="247873"/>
                                        </p:tgtEl>
                                        <p:attrNameLst>
                                          <p:attrName>ppt_h</p:attrName>
                                        </p:attrNameLst>
                                      </p:cBhvr>
                                      <p:tavLst>
                                        <p:tav tm="0">
                                          <p:val>
                                            <p:fltVal val="0"/>
                                          </p:val>
                                        </p:tav>
                                        <p:tav tm="100000">
                                          <p:val>
                                            <p:strVal val="#ppt_h"/>
                                          </p:val>
                                        </p:tav>
                                      </p:tavLst>
                                    </p:anim>
                                  </p:childTnLst>
                                </p:cTn>
                              </p:par>
                            </p:childTnLst>
                          </p:cTn>
                        </p:par>
                        <p:par>
                          <p:cTn id="112" fill="hold">
                            <p:stCondLst>
                              <p:cond delay="500"/>
                            </p:stCondLst>
                            <p:childTnLst>
                              <p:par>
                                <p:cTn id="113" presetID="2" presetClass="entr" presetSubtype="4" fill="hold" grpId="0" nodeType="afterEffect">
                                  <p:stCondLst>
                                    <p:cond delay="0"/>
                                  </p:stCondLst>
                                  <p:childTnLst>
                                    <p:set>
                                      <p:cBhvr>
                                        <p:cTn id="114" dur="1" fill="hold">
                                          <p:stCondLst>
                                            <p:cond delay="0"/>
                                          </p:stCondLst>
                                        </p:cTn>
                                        <p:tgtEl>
                                          <p:spTgt spid="247874"/>
                                        </p:tgtEl>
                                        <p:attrNameLst>
                                          <p:attrName>style.visibility</p:attrName>
                                        </p:attrNameLst>
                                      </p:cBhvr>
                                      <p:to>
                                        <p:strVal val="visible"/>
                                      </p:to>
                                    </p:set>
                                    <p:anim calcmode="lin" valueType="num">
                                      <p:cBhvr additive="base">
                                        <p:cTn id="115" dur="500" fill="hold"/>
                                        <p:tgtEl>
                                          <p:spTgt spid="247874"/>
                                        </p:tgtEl>
                                        <p:attrNameLst>
                                          <p:attrName>ppt_x</p:attrName>
                                        </p:attrNameLst>
                                      </p:cBhvr>
                                      <p:tavLst>
                                        <p:tav tm="0">
                                          <p:val>
                                            <p:strVal val="#ppt_x"/>
                                          </p:val>
                                        </p:tav>
                                        <p:tav tm="100000">
                                          <p:val>
                                            <p:strVal val="#ppt_x"/>
                                          </p:val>
                                        </p:tav>
                                      </p:tavLst>
                                    </p:anim>
                                    <p:anim calcmode="lin" valueType="num">
                                      <p:cBhvr additive="base">
                                        <p:cTn id="116" dur="500" fill="hold"/>
                                        <p:tgtEl>
                                          <p:spTgt spid="24787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478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8" grpId="0" autoUpdateAnimBg="0"/>
      <p:bldP spid="247833" grpId="0" autoUpdateAnimBg="0"/>
      <p:bldP spid="247838" grpId="0" autoUpdateAnimBg="0"/>
      <p:bldP spid="247843" grpId="0" autoUpdateAnimBg="0"/>
      <p:bldP spid="247848" grpId="0" autoUpdateAnimBg="0"/>
      <p:bldP spid="247853" grpId="0" autoUpdateAnimBg="0"/>
      <p:bldP spid="247858" grpId="0" autoUpdateAnimBg="0"/>
      <p:bldP spid="247863" grpId="0" autoUpdateAnimBg="0"/>
      <p:bldP spid="247868" grpId="0" autoUpdateAnimBg="0"/>
      <p:bldP spid="247869" grpId="0" animBg="1" autoUpdateAnimBg="0"/>
      <p:bldP spid="247870" grpId="0" animBg="1"/>
      <p:bldP spid="247871" grpId="0" animBg="1" autoUpdateAnimBg="0"/>
      <p:bldP spid="247872" grpId="0" animBg="1"/>
      <p:bldP spid="247873" grpId="0" animBg="1"/>
      <p:bldP spid="24787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descr="再生纸"/>
          <p:cNvSpPr txBox="1">
            <a:spLocks noChangeArrowheads="1"/>
          </p:cNvSpPr>
          <p:nvPr/>
        </p:nvSpPr>
        <p:spPr bwMode="auto">
          <a:xfrm>
            <a:off x="1905000" y="865188"/>
            <a:ext cx="5103813" cy="457200"/>
          </a:xfrm>
          <a:prstGeom prst="rect">
            <a:avLst/>
          </a:prstGeom>
          <a:blipFill dpi="0" rotWithShape="0">
            <a:blip r:embed="rId1"/>
            <a:srcRect/>
            <a:tile tx="0" ty="0" sx="100000" sy="100000" flip="none" algn="tl"/>
          </a:blipFill>
          <a:ln w="9525">
            <a:noFill/>
            <a:miter lim="800000"/>
          </a:ln>
          <a:effectLst>
            <a:prstShdw prst="shdw17" dist="17961" dir="2700000">
              <a:srgbClr val="999999"/>
            </a:prstShdw>
          </a:effectLst>
        </p:spPr>
        <p:txBody>
          <a:bodyPr>
            <a:spAutoFit/>
          </a:bodyPr>
          <a:lstStyle/>
          <a:p>
            <a:pPr algn="ctr">
              <a:spcBef>
                <a:spcPct val="50000"/>
              </a:spcBef>
            </a:pPr>
            <a:r>
              <a:rPr kumimoji="1" lang="en-US" altLang="zh-CN" sz="2400" b="1">
                <a:solidFill>
                  <a:srgbClr val="FF3300"/>
                </a:solidFill>
                <a:latin typeface="Times New Roman" panose="02020603050405020304" pitchFamily="18" charset="0"/>
              </a:rPr>
              <a:t>8421 </a:t>
            </a:r>
            <a:r>
              <a:rPr kumimoji="1" lang="zh-CN" altLang="en-US" sz="2400" b="1">
                <a:solidFill>
                  <a:srgbClr val="FF3300"/>
                </a:solidFill>
                <a:latin typeface="Times New Roman" panose="02020603050405020304" pitchFamily="18" charset="0"/>
              </a:rPr>
              <a:t>码十进制加法计数器</a:t>
            </a:r>
            <a:r>
              <a:rPr kumimoji="1" lang="zh-CN" altLang="en-US" sz="2400" b="1">
                <a:latin typeface="Times New Roman" panose="02020603050405020304" pitchFamily="18" charset="0"/>
              </a:rPr>
              <a:t>计数规律</a:t>
            </a:r>
            <a:endParaRPr kumimoji="1" lang="zh-CN" altLang="en-US" sz="2400" b="1">
              <a:latin typeface="Times New Roman" panose="02020603050405020304" pitchFamily="18" charset="0"/>
            </a:endParaRPr>
          </a:p>
        </p:txBody>
      </p:sp>
      <p:sp>
        <p:nvSpPr>
          <p:cNvPr id="248835" name="AutoShape 3"/>
          <p:cNvSpPr>
            <a:spLocks noChangeArrowheads="1"/>
          </p:cNvSpPr>
          <p:nvPr/>
        </p:nvSpPr>
        <p:spPr bwMode="auto">
          <a:xfrm>
            <a:off x="1106488" y="9525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grpSp>
        <p:nvGrpSpPr>
          <p:cNvPr id="2" name="Group 4"/>
          <p:cNvGrpSpPr/>
          <p:nvPr/>
        </p:nvGrpSpPr>
        <p:grpSpPr bwMode="auto">
          <a:xfrm>
            <a:off x="1981200" y="1727200"/>
            <a:ext cx="4881563" cy="4746625"/>
            <a:chOff x="1248" y="1088"/>
            <a:chExt cx="3075" cy="2990"/>
          </a:xfrm>
        </p:grpSpPr>
        <p:grpSp>
          <p:nvGrpSpPr>
            <p:cNvPr id="84997" name="Group 5"/>
            <p:cNvGrpSpPr/>
            <p:nvPr/>
          </p:nvGrpSpPr>
          <p:grpSpPr bwMode="auto">
            <a:xfrm>
              <a:off x="1248" y="1088"/>
              <a:ext cx="3019" cy="2990"/>
              <a:chOff x="888" y="880"/>
              <a:chExt cx="3240" cy="2990"/>
            </a:xfrm>
          </p:grpSpPr>
          <p:sp>
            <p:nvSpPr>
              <p:cNvPr id="85064" name="Rectangle 6"/>
              <p:cNvSpPr>
                <a:spLocks noChangeArrowheads="1"/>
              </p:cNvSpPr>
              <p:nvPr/>
            </p:nvSpPr>
            <p:spPr bwMode="auto">
              <a:xfrm>
                <a:off x="3523" y="1110"/>
                <a:ext cx="605"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85065" name="Rectangle 7"/>
              <p:cNvSpPr>
                <a:spLocks noChangeArrowheads="1"/>
              </p:cNvSpPr>
              <p:nvPr/>
            </p:nvSpPr>
            <p:spPr bwMode="auto">
              <a:xfrm>
                <a:off x="2918" y="1110"/>
                <a:ext cx="605"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85066" name="Rectangle 8"/>
              <p:cNvSpPr>
                <a:spLocks noChangeArrowheads="1"/>
              </p:cNvSpPr>
              <p:nvPr/>
            </p:nvSpPr>
            <p:spPr bwMode="auto">
              <a:xfrm>
                <a:off x="2313" y="1110"/>
                <a:ext cx="605"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85067" name="Rectangle 9"/>
              <p:cNvSpPr>
                <a:spLocks noChangeArrowheads="1"/>
              </p:cNvSpPr>
              <p:nvPr/>
            </p:nvSpPr>
            <p:spPr bwMode="auto">
              <a:xfrm>
                <a:off x="1707" y="1110"/>
                <a:ext cx="60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85068" name="Rectangle 10"/>
              <p:cNvSpPr>
                <a:spLocks noChangeArrowheads="1"/>
              </p:cNvSpPr>
              <p:nvPr/>
            </p:nvSpPr>
            <p:spPr bwMode="auto">
              <a:xfrm>
                <a:off x="1707" y="880"/>
                <a:ext cx="2421" cy="230"/>
              </a:xfrm>
              <a:prstGeom prst="rect">
                <a:avLst/>
              </a:prstGeom>
              <a:noFill/>
              <a:ln w="9525">
                <a:noFill/>
                <a:miter lim="800000"/>
              </a:ln>
            </p:spPr>
            <p:txBody>
              <a:bodyPr lIns="0" tIns="0" rIns="0" bIns="0"/>
              <a:lstStyle/>
              <a:p>
                <a:pPr algn="ctr"/>
                <a:r>
                  <a:rPr kumimoji="1" lang="zh-CN" altLang="en-US" sz="2400" b="1">
                    <a:latin typeface="宋体" panose="02010600030101010101" pitchFamily="2" charset="-122"/>
                  </a:rPr>
                  <a:t>计  数 器  状  态</a:t>
                </a:r>
                <a:endParaRPr kumimoji="1" lang="zh-CN" altLang="en-US" sz="2400" b="1">
                  <a:latin typeface="宋体" panose="02010600030101010101" pitchFamily="2" charset="-122"/>
                </a:endParaRPr>
              </a:p>
            </p:txBody>
          </p:sp>
          <p:sp>
            <p:nvSpPr>
              <p:cNvPr id="85069" name="Rectangle 11"/>
              <p:cNvSpPr>
                <a:spLocks noChangeArrowheads="1"/>
              </p:cNvSpPr>
              <p:nvPr/>
            </p:nvSpPr>
            <p:spPr bwMode="auto">
              <a:xfrm>
                <a:off x="888" y="880"/>
                <a:ext cx="819" cy="460"/>
              </a:xfrm>
              <a:prstGeom prst="rect">
                <a:avLst/>
              </a:prstGeom>
              <a:noFill/>
              <a:ln w="9525">
                <a:noFill/>
                <a:miter lim="800000"/>
              </a:ln>
            </p:spPr>
            <p:txBody>
              <a:bodyPr lIns="0" tIns="0" rIns="0" bIns="0"/>
              <a:lstStyle/>
              <a:p>
                <a:pPr algn="ctr">
                  <a:lnSpc>
                    <a:spcPct val="150000"/>
                  </a:lnSpc>
                </a:pPr>
                <a:r>
                  <a:rPr kumimoji="1" lang="zh-CN" altLang="en-US" sz="2000" b="1">
                    <a:latin typeface="Times New Roman" panose="02020603050405020304" pitchFamily="18" charset="0"/>
                  </a:rPr>
                  <a:t>计数顺序</a:t>
                </a:r>
                <a:endParaRPr kumimoji="1" lang="zh-CN" altLang="en-US" sz="2000" b="1">
                  <a:latin typeface="Times New Roman" panose="02020603050405020304" pitchFamily="18" charset="0"/>
                </a:endParaRPr>
              </a:p>
            </p:txBody>
          </p:sp>
          <p:sp>
            <p:nvSpPr>
              <p:cNvPr id="85070" name="Line 12"/>
              <p:cNvSpPr>
                <a:spLocks noChangeShapeType="1"/>
              </p:cNvSpPr>
              <p:nvPr/>
            </p:nvSpPr>
            <p:spPr bwMode="auto">
              <a:xfrm>
                <a:off x="888" y="880"/>
                <a:ext cx="3240" cy="0"/>
              </a:xfrm>
              <a:prstGeom prst="line">
                <a:avLst/>
              </a:prstGeom>
              <a:noFill/>
              <a:ln w="28575" cap="sq">
                <a:solidFill>
                  <a:schemeClr val="tx1"/>
                </a:solidFill>
                <a:round/>
              </a:ln>
            </p:spPr>
            <p:txBody>
              <a:bodyPr lIns="0" tIns="0" rIns="0" bIns="0"/>
              <a:lstStyle/>
              <a:p>
                <a:endParaRPr lang="zh-CN" altLang="en-US"/>
              </a:p>
            </p:txBody>
          </p:sp>
          <p:sp>
            <p:nvSpPr>
              <p:cNvPr id="85071" name="Line 13"/>
              <p:cNvSpPr>
                <a:spLocks noChangeShapeType="1"/>
              </p:cNvSpPr>
              <p:nvPr/>
            </p:nvSpPr>
            <p:spPr bwMode="auto">
              <a:xfrm>
                <a:off x="888" y="1340"/>
                <a:ext cx="3240" cy="0"/>
              </a:xfrm>
              <a:prstGeom prst="line">
                <a:avLst/>
              </a:prstGeom>
              <a:noFill/>
              <a:ln w="12700">
                <a:solidFill>
                  <a:schemeClr val="tx1"/>
                </a:solidFill>
                <a:round/>
              </a:ln>
            </p:spPr>
            <p:txBody>
              <a:bodyPr lIns="0" tIns="0" rIns="0" bIns="0"/>
              <a:lstStyle/>
              <a:p>
                <a:endParaRPr lang="zh-CN" altLang="en-US"/>
              </a:p>
            </p:txBody>
          </p:sp>
          <p:sp>
            <p:nvSpPr>
              <p:cNvPr id="85072" name="Line 14"/>
              <p:cNvSpPr>
                <a:spLocks noChangeShapeType="1"/>
              </p:cNvSpPr>
              <p:nvPr/>
            </p:nvSpPr>
            <p:spPr bwMode="auto">
              <a:xfrm>
                <a:off x="888" y="3870"/>
                <a:ext cx="3240" cy="0"/>
              </a:xfrm>
              <a:prstGeom prst="line">
                <a:avLst/>
              </a:prstGeom>
              <a:noFill/>
              <a:ln w="28575" cap="sq">
                <a:solidFill>
                  <a:schemeClr val="tx1"/>
                </a:solidFill>
                <a:round/>
              </a:ln>
            </p:spPr>
            <p:txBody>
              <a:bodyPr lIns="0" tIns="0" rIns="0" bIns="0"/>
              <a:lstStyle/>
              <a:p>
                <a:endParaRPr lang="zh-CN" altLang="en-US"/>
              </a:p>
            </p:txBody>
          </p:sp>
          <p:sp>
            <p:nvSpPr>
              <p:cNvPr id="85073" name="Line 15"/>
              <p:cNvSpPr>
                <a:spLocks noChangeShapeType="1"/>
              </p:cNvSpPr>
              <p:nvPr/>
            </p:nvSpPr>
            <p:spPr bwMode="auto">
              <a:xfrm>
                <a:off x="888" y="880"/>
                <a:ext cx="0" cy="2990"/>
              </a:xfrm>
              <a:prstGeom prst="line">
                <a:avLst/>
              </a:prstGeom>
              <a:noFill/>
              <a:ln w="28575" cap="sq">
                <a:solidFill>
                  <a:schemeClr val="tx1"/>
                </a:solidFill>
                <a:round/>
              </a:ln>
            </p:spPr>
            <p:txBody>
              <a:bodyPr lIns="0" tIns="0" rIns="0" bIns="0"/>
              <a:lstStyle/>
              <a:p>
                <a:endParaRPr lang="zh-CN" altLang="en-US"/>
              </a:p>
            </p:txBody>
          </p:sp>
          <p:sp>
            <p:nvSpPr>
              <p:cNvPr id="85074" name="Line 16"/>
              <p:cNvSpPr>
                <a:spLocks noChangeShapeType="1"/>
              </p:cNvSpPr>
              <p:nvPr/>
            </p:nvSpPr>
            <p:spPr bwMode="auto">
              <a:xfrm>
                <a:off x="1707" y="880"/>
                <a:ext cx="0" cy="2990"/>
              </a:xfrm>
              <a:prstGeom prst="line">
                <a:avLst/>
              </a:prstGeom>
              <a:noFill/>
              <a:ln w="12700">
                <a:solidFill>
                  <a:schemeClr val="tx1"/>
                </a:solidFill>
                <a:round/>
              </a:ln>
            </p:spPr>
            <p:txBody>
              <a:bodyPr lIns="0" tIns="0" rIns="0" bIns="0"/>
              <a:lstStyle/>
              <a:p>
                <a:endParaRPr lang="zh-CN" altLang="en-US"/>
              </a:p>
            </p:txBody>
          </p:sp>
          <p:sp>
            <p:nvSpPr>
              <p:cNvPr id="85075" name="Line 17"/>
              <p:cNvSpPr>
                <a:spLocks noChangeShapeType="1"/>
              </p:cNvSpPr>
              <p:nvPr/>
            </p:nvSpPr>
            <p:spPr bwMode="auto">
              <a:xfrm>
                <a:off x="4128" y="880"/>
                <a:ext cx="0" cy="2990"/>
              </a:xfrm>
              <a:prstGeom prst="line">
                <a:avLst/>
              </a:prstGeom>
              <a:noFill/>
              <a:ln w="28575" cap="sq">
                <a:solidFill>
                  <a:schemeClr val="tx1"/>
                </a:solidFill>
                <a:round/>
              </a:ln>
            </p:spPr>
            <p:txBody>
              <a:bodyPr lIns="0" tIns="0" rIns="0" bIns="0"/>
              <a:lstStyle/>
              <a:p>
                <a:endParaRPr lang="zh-CN" altLang="en-US"/>
              </a:p>
            </p:txBody>
          </p:sp>
          <p:sp>
            <p:nvSpPr>
              <p:cNvPr id="85076" name="Line 18"/>
              <p:cNvSpPr>
                <a:spLocks noChangeShapeType="1"/>
              </p:cNvSpPr>
              <p:nvPr/>
            </p:nvSpPr>
            <p:spPr bwMode="auto">
              <a:xfrm>
                <a:off x="1707" y="1110"/>
                <a:ext cx="2421" cy="0"/>
              </a:xfrm>
              <a:prstGeom prst="line">
                <a:avLst/>
              </a:prstGeom>
              <a:noFill/>
              <a:ln w="12700">
                <a:solidFill>
                  <a:schemeClr val="tx1"/>
                </a:solidFill>
                <a:round/>
              </a:ln>
            </p:spPr>
            <p:txBody>
              <a:bodyPr lIns="0" tIns="0" rIns="0" bIns="0"/>
              <a:lstStyle/>
              <a:p>
                <a:endParaRPr lang="zh-CN" altLang="en-US"/>
              </a:p>
            </p:txBody>
          </p:sp>
        </p:grpSp>
        <p:grpSp>
          <p:nvGrpSpPr>
            <p:cNvPr id="84998" name="Group 19"/>
            <p:cNvGrpSpPr/>
            <p:nvPr/>
          </p:nvGrpSpPr>
          <p:grpSpPr bwMode="auto">
            <a:xfrm>
              <a:off x="2067" y="3618"/>
              <a:ext cx="2256" cy="230"/>
              <a:chOff x="1707" y="3410"/>
              <a:chExt cx="2421" cy="230"/>
            </a:xfrm>
          </p:grpSpPr>
          <p:sp>
            <p:nvSpPr>
              <p:cNvPr id="85060" name="Rectangle 20"/>
              <p:cNvSpPr>
                <a:spLocks noChangeArrowheads="1"/>
              </p:cNvSpPr>
              <p:nvPr/>
            </p:nvSpPr>
            <p:spPr bwMode="auto">
              <a:xfrm>
                <a:off x="3523" y="341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61" name="Rectangle 21"/>
              <p:cNvSpPr>
                <a:spLocks noChangeArrowheads="1"/>
              </p:cNvSpPr>
              <p:nvPr/>
            </p:nvSpPr>
            <p:spPr bwMode="auto">
              <a:xfrm>
                <a:off x="2918" y="341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62" name="Rectangle 22"/>
              <p:cNvSpPr>
                <a:spLocks noChangeArrowheads="1"/>
              </p:cNvSpPr>
              <p:nvPr/>
            </p:nvSpPr>
            <p:spPr bwMode="auto">
              <a:xfrm>
                <a:off x="2313" y="341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63" name="Rectangle 23"/>
              <p:cNvSpPr>
                <a:spLocks noChangeArrowheads="1"/>
              </p:cNvSpPr>
              <p:nvPr/>
            </p:nvSpPr>
            <p:spPr bwMode="auto">
              <a:xfrm>
                <a:off x="1707" y="341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84999" name="Rectangle 24"/>
            <p:cNvSpPr>
              <a:spLocks noChangeArrowheads="1"/>
            </p:cNvSpPr>
            <p:nvPr/>
          </p:nvSpPr>
          <p:spPr bwMode="auto">
            <a:xfrm>
              <a:off x="1248" y="361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9</a:t>
              </a:r>
              <a:endParaRPr kumimoji="1" lang="en-US" altLang="zh-CN" sz="2400" b="1">
                <a:latin typeface="Times New Roman" panose="02020603050405020304" pitchFamily="18" charset="0"/>
              </a:endParaRPr>
            </a:p>
          </p:txBody>
        </p:sp>
        <p:grpSp>
          <p:nvGrpSpPr>
            <p:cNvPr id="85000" name="Group 25"/>
            <p:cNvGrpSpPr/>
            <p:nvPr/>
          </p:nvGrpSpPr>
          <p:grpSpPr bwMode="auto">
            <a:xfrm>
              <a:off x="2067" y="3388"/>
              <a:ext cx="2256" cy="230"/>
              <a:chOff x="1707" y="3180"/>
              <a:chExt cx="2421" cy="230"/>
            </a:xfrm>
          </p:grpSpPr>
          <p:sp>
            <p:nvSpPr>
              <p:cNvPr id="85056" name="Rectangle 26"/>
              <p:cNvSpPr>
                <a:spLocks noChangeArrowheads="1"/>
              </p:cNvSpPr>
              <p:nvPr/>
            </p:nvSpPr>
            <p:spPr bwMode="auto">
              <a:xfrm>
                <a:off x="3523" y="318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57" name="Rectangle 27"/>
              <p:cNvSpPr>
                <a:spLocks noChangeArrowheads="1"/>
              </p:cNvSpPr>
              <p:nvPr/>
            </p:nvSpPr>
            <p:spPr bwMode="auto">
              <a:xfrm>
                <a:off x="2918" y="318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58" name="Rectangle 28"/>
              <p:cNvSpPr>
                <a:spLocks noChangeArrowheads="1"/>
              </p:cNvSpPr>
              <p:nvPr/>
            </p:nvSpPr>
            <p:spPr bwMode="auto">
              <a:xfrm>
                <a:off x="2313" y="318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59" name="Rectangle 29"/>
              <p:cNvSpPr>
                <a:spLocks noChangeArrowheads="1"/>
              </p:cNvSpPr>
              <p:nvPr/>
            </p:nvSpPr>
            <p:spPr bwMode="auto">
              <a:xfrm>
                <a:off x="1707" y="318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85001" name="Rectangle 30"/>
            <p:cNvSpPr>
              <a:spLocks noChangeArrowheads="1"/>
            </p:cNvSpPr>
            <p:nvPr/>
          </p:nvSpPr>
          <p:spPr bwMode="auto">
            <a:xfrm>
              <a:off x="1248" y="338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8</a:t>
              </a:r>
              <a:endParaRPr kumimoji="1" lang="en-US" altLang="zh-CN" sz="2400" b="1">
                <a:latin typeface="Times New Roman" panose="02020603050405020304" pitchFamily="18" charset="0"/>
              </a:endParaRPr>
            </a:p>
          </p:txBody>
        </p:sp>
        <p:grpSp>
          <p:nvGrpSpPr>
            <p:cNvPr id="85002" name="Group 31"/>
            <p:cNvGrpSpPr/>
            <p:nvPr/>
          </p:nvGrpSpPr>
          <p:grpSpPr bwMode="auto">
            <a:xfrm>
              <a:off x="2067" y="3158"/>
              <a:ext cx="2256" cy="230"/>
              <a:chOff x="1707" y="2950"/>
              <a:chExt cx="2421" cy="230"/>
            </a:xfrm>
          </p:grpSpPr>
          <p:sp>
            <p:nvSpPr>
              <p:cNvPr id="85052" name="Rectangle 32"/>
              <p:cNvSpPr>
                <a:spLocks noChangeArrowheads="1"/>
              </p:cNvSpPr>
              <p:nvPr/>
            </p:nvSpPr>
            <p:spPr bwMode="auto">
              <a:xfrm>
                <a:off x="3523" y="295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53" name="Rectangle 33"/>
              <p:cNvSpPr>
                <a:spLocks noChangeArrowheads="1"/>
              </p:cNvSpPr>
              <p:nvPr/>
            </p:nvSpPr>
            <p:spPr bwMode="auto">
              <a:xfrm>
                <a:off x="2918" y="295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54" name="Rectangle 34"/>
              <p:cNvSpPr>
                <a:spLocks noChangeArrowheads="1"/>
              </p:cNvSpPr>
              <p:nvPr/>
            </p:nvSpPr>
            <p:spPr bwMode="auto">
              <a:xfrm>
                <a:off x="2313" y="295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55" name="Rectangle 35"/>
              <p:cNvSpPr>
                <a:spLocks noChangeArrowheads="1"/>
              </p:cNvSpPr>
              <p:nvPr/>
            </p:nvSpPr>
            <p:spPr bwMode="auto">
              <a:xfrm>
                <a:off x="1707" y="295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5003" name="Rectangle 36"/>
            <p:cNvSpPr>
              <a:spLocks noChangeArrowheads="1"/>
            </p:cNvSpPr>
            <p:nvPr/>
          </p:nvSpPr>
          <p:spPr bwMode="auto">
            <a:xfrm>
              <a:off x="1248" y="315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7</a:t>
              </a:r>
              <a:endParaRPr kumimoji="1" lang="en-US" altLang="zh-CN" sz="2400" b="1">
                <a:latin typeface="Times New Roman" panose="02020603050405020304" pitchFamily="18" charset="0"/>
              </a:endParaRPr>
            </a:p>
          </p:txBody>
        </p:sp>
        <p:grpSp>
          <p:nvGrpSpPr>
            <p:cNvPr id="85004" name="Group 37"/>
            <p:cNvGrpSpPr/>
            <p:nvPr/>
          </p:nvGrpSpPr>
          <p:grpSpPr bwMode="auto">
            <a:xfrm>
              <a:off x="2067" y="2928"/>
              <a:ext cx="2256" cy="230"/>
              <a:chOff x="1707" y="2720"/>
              <a:chExt cx="2421" cy="230"/>
            </a:xfrm>
          </p:grpSpPr>
          <p:sp>
            <p:nvSpPr>
              <p:cNvPr id="85048" name="Rectangle 38"/>
              <p:cNvSpPr>
                <a:spLocks noChangeArrowheads="1"/>
              </p:cNvSpPr>
              <p:nvPr/>
            </p:nvSpPr>
            <p:spPr bwMode="auto">
              <a:xfrm>
                <a:off x="3523" y="272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49" name="Rectangle 39"/>
              <p:cNvSpPr>
                <a:spLocks noChangeArrowheads="1"/>
              </p:cNvSpPr>
              <p:nvPr/>
            </p:nvSpPr>
            <p:spPr bwMode="auto">
              <a:xfrm>
                <a:off x="2918" y="272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50" name="Rectangle 40"/>
              <p:cNvSpPr>
                <a:spLocks noChangeArrowheads="1"/>
              </p:cNvSpPr>
              <p:nvPr/>
            </p:nvSpPr>
            <p:spPr bwMode="auto">
              <a:xfrm>
                <a:off x="2313" y="272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51" name="Rectangle 41"/>
              <p:cNvSpPr>
                <a:spLocks noChangeArrowheads="1"/>
              </p:cNvSpPr>
              <p:nvPr/>
            </p:nvSpPr>
            <p:spPr bwMode="auto">
              <a:xfrm>
                <a:off x="1707" y="272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5005" name="Rectangle 42"/>
            <p:cNvSpPr>
              <a:spLocks noChangeArrowheads="1"/>
            </p:cNvSpPr>
            <p:nvPr/>
          </p:nvSpPr>
          <p:spPr bwMode="auto">
            <a:xfrm>
              <a:off x="1248" y="292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6</a:t>
              </a:r>
              <a:endParaRPr kumimoji="1" lang="en-US" altLang="zh-CN" sz="2400" b="1">
                <a:latin typeface="Times New Roman" panose="02020603050405020304" pitchFamily="18" charset="0"/>
              </a:endParaRPr>
            </a:p>
          </p:txBody>
        </p:sp>
        <p:grpSp>
          <p:nvGrpSpPr>
            <p:cNvPr id="85006" name="Group 43"/>
            <p:cNvGrpSpPr/>
            <p:nvPr/>
          </p:nvGrpSpPr>
          <p:grpSpPr bwMode="auto">
            <a:xfrm>
              <a:off x="2067" y="2698"/>
              <a:ext cx="2256" cy="230"/>
              <a:chOff x="1707" y="2490"/>
              <a:chExt cx="2421" cy="230"/>
            </a:xfrm>
          </p:grpSpPr>
          <p:sp>
            <p:nvSpPr>
              <p:cNvPr id="85044" name="Rectangle 44"/>
              <p:cNvSpPr>
                <a:spLocks noChangeArrowheads="1"/>
              </p:cNvSpPr>
              <p:nvPr/>
            </p:nvSpPr>
            <p:spPr bwMode="auto">
              <a:xfrm>
                <a:off x="3523" y="249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45" name="Rectangle 45"/>
              <p:cNvSpPr>
                <a:spLocks noChangeArrowheads="1"/>
              </p:cNvSpPr>
              <p:nvPr/>
            </p:nvSpPr>
            <p:spPr bwMode="auto">
              <a:xfrm>
                <a:off x="2918" y="249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46" name="Rectangle 46"/>
              <p:cNvSpPr>
                <a:spLocks noChangeArrowheads="1"/>
              </p:cNvSpPr>
              <p:nvPr/>
            </p:nvSpPr>
            <p:spPr bwMode="auto">
              <a:xfrm>
                <a:off x="2313" y="249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47" name="Rectangle 47"/>
              <p:cNvSpPr>
                <a:spLocks noChangeArrowheads="1"/>
              </p:cNvSpPr>
              <p:nvPr/>
            </p:nvSpPr>
            <p:spPr bwMode="auto">
              <a:xfrm>
                <a:off x="1707" y="249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5007" name="Rectangle 48"/>
            <p:cNvSpPr>
              <a:spLocks noChangeArrowheads="1"/>
            </p:cNvSpPr>
            <p:nvPr/>
          </p:nvSpPr>
          <p:spPr bwMode="auto">
            <a:xfrm>
              <a:off x="1248" y="269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5</a:t>
              </a:r>
              <a:endParaRPr kumimoji="1" lang="en-US" altLang="zh-CN" sz="2400" b="1">
                <a:latin typeface="Times New Roman" panose="02020603050405020304" pitchFamily="18" charset="0"/>
              </a:endParaRPr>
            </a:p>
          </p:txBody>
        </p:sp>
        <p:grpSp>
          <p:nvGrpSpPr>
            <p:cNvPr id="85008" name="Group 49"/>
            <p:cNvGrpSpPr/>
            <p:nvPr/>
          </p:nvGrpSpPr>
          <p:grpSpPr bwMode="auto">
            <a:xfrm>
              <a:off x="2067" y="2468"/>
              <a:ext cx="2256" cy="230"/>
              <a:chOff x="1707" y="2260"/>
              <a:chExt cx="2421" cy="230"/>
            </a:xfrm>
          </p:grpSpPr>
          <p:sp>
            <p:nvSpPr>
              <p:cNvPr id="85040" name="Rectangle 50"/>
              <p:cNvSpPr>
                <a:spLocks noChangeArrowheads="1"/>
              </p:cNvSpPr>
              <p:nvPr/>
            </p:nvSpPr>
            <p:spPr bwMode="auto">
              <a:xfrm>
                <a:off x="3523" y="226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41" name="Rectangle 51"/>
              <p:cNvSpPr>
                <a:spLocks noChangeArrowheads="1"/>
              </p:cNvSpPr>
              <p:nvPr/>
            </p:nvSpPr>
            <p:spPr bwMode="auto">
              <a:xfrm>
                <a:off x="2918" y="226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42" name="Rectangle 52"/>
              <p:cNvSpPr>
                <a:spLocks noChangeArrowheads="1"/>
              </p:cNvSpPr>
              <p:nvPr/>
            </p:nvSpPr>
            <p:spPr bwMode="auto">
              <a:xfrm>
                <a:off x="2313" y="226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43" name="Rectangle 53"/>
              <p:cNvSpPr>
                <a:spLocks noChangeArrowheads="1"/>
              </p:cNvSpPr>
              <p:nvPr/>
            </p:nvSpPr>
            <p:spPr bwMode="auto">
              <a:xfrm>
                <a:off x="1707" y="226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5009" name="Rectangle 54"/>
            <p:cNvSpPr>
              <a:spLocks noChangeArrowheads="1"/>
            </p:cNvSpPr>
            <p:nvPr/>
          </p:nvSpPr>
          <p:spPr bwMode="auto">
            <a:xfrm>
              <a:off x="1248" y="246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grpSp>
          <p:nvGrpSpPr>
            <p:cNvPr id="85010" name="Group 55"/>
            <p:cNvGrpSpPr/>
            <p:nvPr/>
          </p:nvGrpSpPr>
          <p:grpSpPr bwMode="auto">
            <a:xfrm>
              <a:off x="2067" y="2238"/>
              <a:ext cx="2256" cy="230"/>
              <a:chOff x="1707" y="2030"/>
              <a:chExt cx="2421" cy="230"/>
            </a:xfrm>
          </p:grpSpPr>
          <p:sp>
            <p:nvSpPr>
              <p:cNvPr id="85036" name="Rectangle 56"/>
              <p:cNvSpPr>
                <a:spLocks noChangeArrowheads="1"/>
              </p:cNvSpPr>
              <p:nvPr/>
            </p:nvSpPr>
            <p:spPr bwMode="auto">
              <a:xfrm>
                <a:off x="3523" y="203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37" name="Rectangle 57"/>
              <p:cNvSpPr>
                <a:spLocks noChangeArrowheads="1"/>
              </p:cNvSpPr>
              <p:nvPr/>
            </p:nvSpPr>
            <p:spPr bwMode="auto">
              <a:xfrm>
                <a:off x="2918" y="203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38" name="Rectangle 58"/>
              <p:cNvSpPr>
                <a:spLocks noChangeArrowheads="1"/>
              </p:cNvSpPr>
              <p:nvPr/>
            </p:nvSpPr>
            <p:spPr bwMode="auto">
              <a:xfrm>
                <a:off x="2313" y="203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39" name="Rectangle 59"/>
              <p:cNvSpPr>
                <a:spLocks noChangeArrowheads="1"/>
              </p:cNvSpPr>
              <p:nvPr/>
            </p:nvSpPr>
            <p:spPr bwMode="auto">
              <a:xfrm>
                <a:off x="1707" y="203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5011" name="Rectangle 60"/>
            <p:cNvSpPr>
              <a:spLocks noChangeArrowheads="1"/>
            </p:cNvSpPr>
            <p:nvPr/>
          </p:nvSpPr>
          <p:spPr bwMode="auto">
            <a:xfrm>
              <a:off x="1248" y="223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grpSp>
          <p:nvGrpSpPr>
            <p:cNvPr id="85012" name="Group 61"/>
            <p:cNvGrpSpPr/>
            <p:nvPr/>
          </p:nvGrpSpPr>
          <p:grpSpPr bwMode="auto">
            <a:xfrm>
              <a:off x="2067" y="2008"/>
              <a:ext cx="2256" cy="230"/>
              <a:chOff x="1707" y="1800"/>
              <a:chExt cx="2421" cy="230"/>
            </a:xfrm>
          </p:grpSpPr>
          <p:sp>
            <p:nvSpPr>
              <p:cNvPr id="85032" name="Rectangle 62"/>
              <p:cNvSpPr>
                <a:spLocks noChangeArrowheads="1"/>
              </p:cNvSpPr>
              <p:nvPr/>
            </p:nvSpPr>
            <p:spPr bwMode="auto">
              <a:xfrm>
                <a:off x="3523" y="180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33" name="Rectangle 63"/>
              <p:cNvSpPr>
                <a:spLocks noChangeArrowheads="1"/>
              </p:cNvSpPr>
              <p:nvPr/>
            </p:nvSpPr>
            <p:spPr bwMode="auto">
              <a:xfrm>
                <a:off x="2918" y="180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34" name="Rectangle 64"/>
              <p:cNvSpPr>
                <a:spLocks noChangeArrowheads="1"/>
              </p:cNvSpPr>
              <p:nvPr/>
            </p:nvSpPr>
            <p:spPr bwMode="auto">
              <a:xfrm>
                <a:off x="2313" y="180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35" name="Rectangle 65"/>
              <p:cNvSpPr>
                <a:spLocks noChangeArrowheads="1"/>
              </p:cNvSpPr>
              <p:nvPr/>
            </p:nvSpPr>
            <p:spPr bwMode="auto">
              <a:xfrm>
                <a:off x="1707" y="180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5013" name="Rectangle 66"/>
            <p:cNvSpPr>
              <a:spLocks noChangeArrowheads="1"/>
            </p:cNvSpPr>
            <p:nvPr/>
          </p:nvSpPr>
          <p:spPr bwMode="auto">
            <a:xfrm>
              <a:off x="1248" y="200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grpSp>
          <p:nvGrpSpPr>
            <p:cNvPr id="85014" name="Group 67"/>
            <p:cNvGrpSpPr/>
            <p:nvPr/>
          </p:nvGrpSpPr>
          <p:grpSpPr bwMode="auto">
            <a:xfrm>
              <a:off x="2067" y="1778"/>
              <a:ext cx="2256" cy="230"/>
              <a:chOff x="1707" y="1570"/>
              <a:chExt cx="2421" cy="230"/>
            </a:xfrm>
          </p:grpSpPr>
          <p:sp>
            <p:nvSpPr>
              <p:cNvPr id="85028" name="Rectangle 68"/>
              <p:cNvSpPr>
                <a:spLocks noChangeArrowheads="1"/>
              </p:cNvSpPr>
              <p:nvPr/>
            </p:nvSpPr>
            <p:spPr bwMode="auto">
              <a:xfrm>
                <a:off x="3523" y="157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5029" name="Rectangle 69"/>
              <p:cNvSpPr>
                <a:spLocks noChangeArrowheads="1"/>
              </p:cNvSpPr>
              <p:nvPr/>
            </p:nvSpPr>
            <p:spPr bwMode="auto">
              <a:xfrm>
                <a:off x="2918" y="157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30" name="Rectangle 70"/>
              <p:cNvSpPr>
                <a:spLocks noChangeArrowheads="1"/>
              </p:cNvSpPr>
              <p:nvPr/>
            </p:nvSpPr>
            <p:spPr bwMode="auto">
              <a:xfrm>
                <a:off x="2313" y="1570"/>
                <a:ext cx="605"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5031" name="Rectangle 71"/>
              <p:cNvSpPr>
                <a:spLocks noChangeArrowheads="1"/>
              </p:cNvSpPr>
              <p:nvPr/>
            </p:nvSpPr>
            <p:spPr bwMode="auto">
              <a:xfrm>
                <a:off x="1707" y="1570"/>
                <a:ext cx="60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5015" name="Rectangle 72"/>
            <p:cNvSpPr>
              <a:spLocks noChangeArrowheads="1"/>
            </p:cNvSpPr>
            <p:nvPr/>
          </p:nvSpPr>
          <p:spPr bwMode="auto">
            <a:xfrm>
              <a:off x="1248" y="1778"/>
              <a:ext cx="763"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nvGrpSpPr>
            <p:cNvPr id="85016" name="Group 73"/>
            <p:cNvGrpSpPr/>
            <p:nvPr/>
          </p:nvGrpSpPr>
          <p:grpSpPr bwMode="auto">
            <a:xfrm>
              <a:off x="2067" y="3848"/>
              <a:ext cx="2256" cy="230"/>
              <a:chOff x="1707" y="3640"/>
              <a:chExt cx="2421" cy="230"/>
            </a:xfrm>
          </p:grpSpPr>
          <p:sp>
            <p:nvSpPr>
              <p:cNvPr id="85024" name="Rectangle 74"/>
              <p:cNvSpPr>
                <a:spLocks noChangeArrowheads="1"/>
              </p:cNvSpPr>
              <p:nvPr/>
            </p:nvSpPr>
            <p:spPr bwMode="auto">
              <a:xfrm>
                <a:off x="3523" y="3640"/>
                <a:ext cx="605"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5025" name="Rectangle 75"/>
              <p:cNvSpPr>
                <a:spLocks noChangeArrowheads="1"/>
              </p:cNvSpPr>
              <p:nvPr/>
            </p:nvSpPr>
            <p:spPr bwMode="auto">
              <a:xfrm>
                <a:off x="2918" y="3640"/>
                <a:ext cx="605"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5026" name="Rectangle 76"/>
              <p:cNvSpPr>
                <a:spLocks noChangeArrowheads="1"/>
              </p:cNvSpPr>
              <p:nvPr/>
            </p:nvSpPr>
            <p:spPr bwMode="auto">
              <a:xfrm>
                <a:off x="2313" y="3640"/>
                <a:ext cx="605"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5027" name="Rectangle 77"/>
              <p:cNvSpPr>
                <a:spLocks noChangeArrowheads="1"/>
              </p:cNvSpPr>
              <p:nvPr/>
            </p:nvSpPr>
            <p:spPr bwMode="auto">
              <a:xfrm>
                <a:off x="1707" y="3640"/>
                <a:ext cx="60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85017" name="Rectangle 78"/>
            <p:cNvSpPr>
              <a:spLocks noChangeArrowheads="1"/>
            </p:cNvSpPr>
            <p:nvPr/>
          </p:nvSpPr>
          <p:spPr bwMode="auto">
            <a:xfrm>
              <a:off x="1248" y="3848"/>
              <a:ext cx="763"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10</a:t>
              </a:r>
              <a:endParaRPr kumimoji="1" lang="en-US" altLang="zh-CN" sz="2400" b="1">
                <a:solidFill>
                  <a:srgbClr val="FF3300"/>
                </a:solidFill>
                <a:latin typeface="Times New Roman" panose="02020603050405020304" pitchFamily="18" charset="0"/>
              </a:endParaRPr>
            </a:p>
          </p:txBody>
        </p:sp>
        <p:grpSp>
          <p:nvGrpSpPr>
            <p:cNvPr id="85018" name="Group 79"/>
            <p:cNvGrpSpPr/>
            <p:nvPr/>
          </p:nvGrpSpPr>
          <p:grpSpPr bwMode="auto">
            <a:xfrm>
              <a:off x="2067" y="1548"/>
              <a:ext cx="2256" cy="230"/>
              <a:chOff x="1707" y="1340"/>
              <a:chExt cx="2421" cy="230"/>
            </a:xfrm>
          </p:grpSpPr>
          <p:sp>
            <p:nvSpPr>
              <p:cNvPr id="85020" name="Rectangle 80"/>
              <p:cNvSpPr>
                <a:spLocks noChangeArrowheads="1"/>
              </p:cNvSpPr>
              <p:nvPr/>
            </p:nvSpPr>
            <p:spPr bwMode="auto">
              <a:xfrm>
                <a:off x="3523" y="1340"/>
                <a:ext cx="605"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5021" name="Rectangle 81"/>
              <p:cNvSpPr>
                <a:spLocks noChangeArrowheads="1"/>
              </p:cNvSpPr>
              <p:nvPr/>
            </p:nvSpPr>
            <p:spPr bwMode="auto">
              <a:xfrm>
                <a:off x="2918" y="1340"/>
                <a:ext cx="605"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5022" name="Rectangle 82"/>
              <p:cNvSpPr>
                <a:spLocks noChangeArrowheads="1"/>
              </p:cNvSpPr>
              <p:nvPr/>
            </p:nvSpPr>
            <p:spPr bwMode="auto">
              <a:xfrm>
                <a:off x="2313" y="1340"/>
                <a:ext cx="605"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5023" name="Rectangle 83"/>
              <p:cNvSpPr>
                <a:spLocks noChangeArrowheads="1"/>
              </p:cNvSpPr>
              <p:nvPr/>
            </p:nvSpPr>
            <p:spPr bwMode="auto">
              <a:xfrm>
                <a:off x="1707" y="1340"/>
                <a:ext cx="60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85019" name="Rectangle 84"/>
            <p:cNvSpPr>
              <a:spLocks noChangeArrowheads="1"/>
            </p:cNvSpPr>
            <p:nvPr/>
          </p:nvSpPr>
          <p:spPr bwMode="auto">
            <a:xfrm>
              <a:off x="1248" y="1548"/>
              <a:ext cx="763"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48835"/>
                                        </p:tgtEl>
                                        <p:attrNameLst>
                                          <p:attrName>style.visibility</p:attrName>
                                        </p:attrNameLst>
                                      </p:cBhvr>
                                      <p:to>
                                        <p:strVal val="visible"/>
                                      </p:to>
                                    </p:set>
                                    <p:anim calcmode="lin" valueType="num">
                                      <p:cBhvr>
                                        <p:cTn id="7" dur="1000" fill="hold"/>
                                        <p:tgtEl>
                                          <p:spTgt spid="248835"/>
                                        </p:tgtEl>
                                        <p:attrNameLst>
                                          <p:attrName>ppt_w</p:attrName>
                                        </p:attrNameLst>
                                      </p:cBhvr>
                                      <p:tavLst>
                                        <p:tav tm="0">
                                          <p:val>
                                            <p:fltVal val="0"/>
                                          </p:val>
                                        </p:tav>
                                        <p:tav tm="100000">
                                          <p:val>
                                            <p:strVal val="#ppt_w"/>
                                          </p:val>
                                        </p:tav>
                                      </p:tavLst>
                                    </p:anim>
                                    <p:anim calcmode="lin" valueType="num">
                                      <p:cBhvr>
                                        <p:cTn id="8" dur="1000" fill="hold"/>
                                        <p:tgtEl>
                                          <p:spTgt spid="248835"/>
                                        </p:tgtEl>
                                        <p:attrNameLst>
                                          <p:attrName>ppt_h</p:attrName>
                                        </p:attrNameLst>
                                      </p:cBhvr>
                                      <p:tavLst>
                                        <p:tav tm="0">
                                          <p:val>
                                            <p:fltVal val="0"/>
                                          </p:val>
                                        </p:tav>
                                        <p:tav tm="100000">
                                          <p:val>
                                            <p:strVal val="#ppt_h"/>
                                          </p:val>
                                        </p:tav>
                                      </p:tavLst>
                                    </p:anim>
                                    <p:anim calcmode="lin" valueType="num">
                                      <p:cBhvr>
                                        <p:cTn id="9" dur="1000" fill="hold"/>
                                        <p:tgtEl>
                                          <p:spTgt spid="2488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883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248834"/>
                                        </p:tgtEl>
                                        <p:attrNameLst>
                                          <p:attrName>style.visibility</p:attrName>
                                        </p:attrNameLst>
                                      </p:cBhvr>
                                      <p:to>
                                        <p:strVal val="visible"/>
                                      </p:to>
                                    </p:set>
                                    <p:animEffect transition="in" filter="blinds(horizontal)">
                                      <p:cBhvr>
                                        <p:cTn id="14" dur="500"/>
                                        <p:tgtEl>
                                          <p:spTgt spid="24883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animBg="1" autoUpdateAnimBg="0"/>
      <p:bldP spid="24883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827088" y="4092575"/>
            <a:ext cx="7778750" cy="822325"/>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a:latin typeface="宋体" panose="02010600030101010101" pitchFamily="2" charset="-122"/>
              </a:rPr>
              <a:t>　　计数的最大数目称为计数器的“模”，用</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M</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表示。</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模也称为计数长度或计数容量。</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249859" name="Text Box 3" descr="再生纸"/>
          <p:cNvSpPr txBox="1">
            <a:spLocks noChangeArrowheads="1"/>
          </p:cNvSpPr>
          <p:nvPr/>
        </p:nvSpPr>
        <p:spPr bwMode="auto">
          <a:xfrm>
            <a:off x="849313" y="1508125"/>
            <a:ext cx="1144587" cy="1552575"/>
          </a:xfrm>
          <a:prstGeom prst="rect">
            <a:avLst/>
          </a:prstGeom>
          <a:blipFill dpi="0" rotWithShape="0">
            <a:blip r:embed="rId1"/>
            <a:srcRect/>
            <a:tile tx="0" ty="0" sx="100000" sy="100000" flip="none" algn="tl"/>
          </a:blipFill>
          <a:ln w="9525">
            <a:noFill/>
            <a:miter lim="800000"/>
          </a:ln>
          <a:effectLst>
            <a:prstShdw prst="shdw17" dist="17961" dir="13500000">
              <a:srgbClr val="999999"/>
            </a:prstShdw>
          </a:effectLst>
        </p:spPr>
        <p:txBody>
          <a:bodyPr>
            <a:spAutoFit/>
          </a:bodyPr>
          <a:lstStyle/>
          <a:p>
            <a:pPr algn="ctr">
              <a:spcBef>
                <a:spcPct val="50000"/>
              </a:spcBef>
            </a:pPr>
            <a:r>
              <a:rPr kumimoji="1" lang="en-US" altLang="zh-CN" sz="2400" b="1" i="1">
                <a:solidFill>
                  <a:srgbClr val="FF3300"/>
                </a:solidFill>
                <a:latin typeface="Times New Roman" panose="02020603050405020304" pitchFamily="18" charset="0"/>
              </a:rPr>
              <a:t>N </a:t>
            </a:r>
            <a:r>
              <a:rPr kumimoji="1" lang="zh-CN" altLang="en-US" sz="2400" b="1">
                <a:solidFill>
                  <a:srgbClr val="FF3300"/>
                </a:solidFill>
                <a:latin typeface="Times New Roman" panose="02020603050405020304" pitchFamily="18" charset="0"/>
              </a:rPr>
              <a:t>进制</a:t>
            </a:r>
            <a:br>
              <a:rPr kumimoji="1" lang="zh-CN" altLang="en-US" sz="2400" b="1">
                <a:solidFill>
                  <a:srgbClr val="FF3300"/>
                </a:solidFill>
                <a:latin typeface="Times New Roman" panose="02020603050405020304" pitchFamily="18" charset="0"/>
              </a:rPr>
            </a:br>
            <a:r>
              <a:rPr kumimoji="1" lang="zh-CN" altLang="en-US" sz="2400" b="1">
                <a:solidFill>
                  <a:srgbClr val="FF3300"/>
                </a:solidFill>
                <a:latin typeface="Times New Roman" panose="02020603050405020304" pitchFamily="18" charset="0"/>
              </a:rPr>
              <a:t>计数器</a:t>
            </a:r>
            <a:r>
              <a:rPr kumimoji="1" lang="zh-CN" altLang="en-US" sz="2400" b="1">
                <a:latin typeface="Times New Roman" panose="02020603050405020304" pitchFamily="18" charset="0"/>
              </a:rPr>
              <a:t>计数规律举例</a:t>
            </a:r>
            <a:endParaRPr kumimoji="1" lang="zh-CN" altLang="en-US" sz="2400" b="1">
              <a:latin typeface="Times New Roman" panose="02020603050405020304" pitchFamily="18" charset="0"/>
            </a:endParaRPr>
          </a:p>
        </p:txBody>
      </p:sp>
      <p:sp>
        <p:nvSpPr>
          <p:cNvPr id="249860" name="AutoShape 4"/>
          <p:cNvSpPr>
            <a:spLocks noChangeArrowheads="1"/>
          </p:cNvSpPr>
          <p:nvPr/>
        </p:nvSpPr>
        <p:spPr bwMode="auto">
          <a:xfrm>
            <a:off x="1309688" y="10414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249861" name="AutoShape 5"/>
          <p:cNvSpPr>
            <a:spLocks noChangeArrowheads="1"/>
          </p:cNvSpPr>
          <p:nvPr/>
        </p:nvSpPr>
        <p:spPr bwMode="auto">
          <a:xfrm>
            <a:off x="6643688" y="1220788"/>
            <a:ext cx="2159000" cy="2565400"/>
          </a:xfrm>
          <a:prstGeom prst="wedgeRectCallout">
            <a:avLst>
              <a:gd name="adj1" fmla="val -60736"/>
              <a:gd name="adj2" fmla="val -1731"/>
            </a:avLst>
          </a:prstGeom>
          <a:solidFill>
            <a:srgbClr val="CCCCFF">
              <a:alpha val="50195"/>
            </a:srgbClr>
          </a:solidFill>
          <a:ln w="9525">
            <a:solidFill>
              <a:schemeClr val="tx1"/>
            </a:solidFill>
            <a:miter lim="800000"/>
          </a:ln>
        </p:spPr>
        <p:txBody>
          <a:bodyPr lIns="0" tIns="0" rIns="0" bIns="0">
            <a:spAutoFit/>
          </a:bodyPr>
          <a:lstStyle/>
          <a:p>
            <a:pPr algn="just"/>
            <a:r>
              <a:rPr kumimoji="1" lang="zh-CN" altLang="en-US" sz="2400" b="1">
                <a:latin typeface="Times New Roman" panose="02020603050405020304" pitchFamily="18" charset="0"/>
              </a:rPr>
              <a:t>　　具有 </a:t>
            </a:r>
            <a:r>
              <a:rPr kumimoji="1" lang="en-US" altLang="zh-CN" sz="2400" b="1">
                <a:latin typeface="Times New Roman" panose="02020603050405020304" pitchFamily="18" charset="0"/>
              </a:rPr>
              <a:t>5 </a:t>
            </a:r>
            <a:r>
              <a:rPr kumimoji="1" lang="zh-CN" altLang="en-US" sz="2400" b="1">
                <a:latin typeface="Times New Roman" panose="02020603050405020304" pitchFamily="18" charset="0"/>
              </a:rPr>
              <a:t>个独立的状态，计满 </a:t>
            </a:r>
            <a:r>
              <a:rPr kumimoji="1" lang="en-US" altLang="zh-CN" sz="2400" b="1">
                <a:latin typeface="Times New Roman" panose="02020603050405020304" pitchFamily="18" charset="0"/>
              </a:rPr>
              <a:t>5 </a:t>
            </a:r>
            <a:r>
              <a:rPr kumimoji="1" lang="zh-CN" altLang="en-US" sz="2400" b="1">
                <a:latin typeface="Times New Roman" panose="02020603050405020304" pitchFamily="18" charset="0"/>
              </a:rPr>
              <a:t>个计数脉冲后，电路状态自动进入循环。故为</a:t>
            </a:r>
            <a:r>
              <a:rPr kumimoji="1" lang="zh-CN" altLang="en-US" sz="2400" b="1">
                <a:latin typeface="宋体" panose="02010600030101010101" pitchFamily="2" charset="-122"/>
              </a:rPr>
              <a:t>五进制计数器。</a:t>
            </a:r>
            <a:endParaRPr kumimoji="1" lang="zh-CN" altLang="en-US" sz="2400" b="1">
              <a:latin typeface="宋体" panose="02010600030101010101" pitchFamily="2" charset="-122"/>
            </a:endParaRPr>
          </a:p>
        </p:txBody>
      </p:sp>
      <p:sp>
        <p:nvSpPr>
          <p:cNvPr id="249862" name="AutoShape 6"/>
          <p:cNvSpPr>
            <a:spLocks noChangeArrowheads="1"/>
          </p:cNvSpPr>
          <p:nvPr/>
        </p:nvSpPr>
        <p:spPr bwMode="auto">
          <a:xfrm>
            <a:off x="1030288" y="5227638"/>
            <a:ext cx="7191375" cy="739775"/>
          </a:xfrm>
          <a:prstGeom prst="wedgeRectCallout">
            <a:avLst>
              <a:gd name="adj1" fmla="val 17153"/>
              <a:gd name="adj2" fmla="val -151074"/>
            </a:avLst>
          </a:prstGeom>
          <a:solidFill>
            <a:srgbClr val="CCCCFF">
              <a:alpha val="50195"/>
            </a:srgbClr>
          </a:solidFill>
          <a:ln w="9525">
            <a:solidFill>
              <a:schemeClr val="tx1"/>
            </a:solidFill>
            <a:miter lim="800000"/>
          </a:ln>
        </p:spPr>
        <p:txBody>
          <a:bodyPr lIns="0" tIns="0" rIns="0" bIns="0">
            <a:spAutoFit/>
          </a:bodyPr>
          <a:lstStyle/>
          <a:p>
            <a:r>
              <a:rPr kumimoji="1" lang="en-US" altLang="zh-CN" sz="2400" b="1">
                <a:latin typeface="宋体" panose="02010600030101010101" pitchFamily="2" charset="-122"/>
              </a:rPr>
              <a:t>    </a:t>
            </a:r>
            <a:r>
              <a:rPr kumimoji="1" lang="zh-CN" altLang="en-US" sz="2400" b="1">
                <a:latin typeface="宋体" panose="02010600030101010101" pitchFamily="2" charset="-122"/>
              </a:rPr>
              <a:t>五进制计数器</a:t>
            </a:r>
            <a:r>
              <a:rPr kumimoji="1" lang="zh-CN" altLang="en-US" sz="2400" b="1">
                <a:latin typeface="Times New Roman" panose="02020603050405020304" pitchFamily="18" charset="0"/>
              </a:rPr>
              <a:t>也称模 </a:t>
            </a:r>
            <a:r>
              <a:rPr kumimoji="1" lang="en-US" altLang="zh-CN" sz="2400" b="1">
                <a:latin typeface="Times New Roman" panose="02020603050405020304" pitchFamily="18" charset="0"/>
              </a:rPr>
              <a:t>5 </a:t>
            </a:r>
            <a:r>
              <a:rPr kumimoji="1" lang="zh-CN" altLang="en-US" sz="2400" b="1">
                <a:latin typeface="Times New Roman" panose="02020603050405020304" pitchFamily="18" charset="0"/>
              </a:rPr>
              <a:t>计数器；</a:t>
            </a:r>
            <a:r>
              <a:rPr kumimoji="1" lang="zh-CN" altLang="en-US" sz="2400" b="1">
                <a:latin typeface="宋体" panose="02010600030101010101" pitchFamily="2" charset="-122"/>
              </a:rPr>
              <a:t>十进制计数器则</a:t>
            </a:r>
            <a:r>
              <a:rPr kumimoji="1" lang="zh-CN" altLang="en-US" sz="2400" b="1">
                <a:latin typeface="Times New Roman" panose="02020603050405020304" pitchFamily="18" charset="0"/>
              </a:rPr>
              <a:t>为模 </a:t>
            </a:r>
            <a:r>
              <a:rPr kumimoji="1" lang="en-US" altLang="zh-CN" sz="2400" b="1">
                <a:latin typeface="Times New Roman" panose="02020603050405020304" pitchFamily="18" charset="0"/>
              </a:rPr>
              <a:t>10 </a:t>
            </a:r>
            <a:r>
              <a:rPr kumimoji="1" lang="zh-CN" altLang="en-US" sz="2400" b="1">
                <a:latin typeface="Times New Roman" panose="02020603050405020304" pitchFamily="18" charset="0"/>
              </a:rPr>
              <a:t>计数器；</a:t>
            </a:r>
            <a:r>
              <a:rPr kumimoji="1" lang="en-US" altLang="zh-CN" sz="2400" b="1">
                <a:latin typeface="Times New Roman" panose="02020603050405020304" pitchFamily="18" charset="0"/>
              </a:rPr>
              <a:t>3 </a:t>
            </a:r>
            <a:r>
              <a:rPr kumimoji="1" lang="zh-CN" altLang="en-US" sz="2400" b="1">
                <a:latin typeface="Times New Roman" panose="02020603050405020304" pitchFamily="18" charset="0"/>
              </a:rPr>
              <a:t>位二进制计数器为模 </a:t>
            </a:r>
            <a:r>
              <a:rPr kumimoji="1" lang="en-US" altLang="zh-CN" sz="2400" b="1">
                <a:latin typeface="Times New Roman" panose="02020603050405020304" pitchFamily="18" charset="0"/>
              </a:rPr>
              <a:t>8 </a:t>
            </a:r>
            <a:r>
              <a:rPr kumimoji="1" lang="zh-CN" altLang="en-US" sz="2400" b="1">
                <a:latin typeface="Times New Roman" panose="02020603050405020304" pitchFamily="18" charset="0"/>
              </a:rPr>
              <a:t>计数器。</a:t>
            </a:r>
            <a:endParaRPr kumimoji="1" lang="zh-CN" altLang="en-US" sz="2400" b="1">
              <a:latin typeface="Times New Roman" panose="02020603050405020304" pitchFamily="18" charset="0"/>
            </a:endParaRPr>
          </a:p>
        </p:txBody>
      </p:sp>
      <p:sp>
        <p:nvSpPr>
          <p:cNvPr id="249863" name="Text Box 7"/>
          <p:cNvSpPr txBox="1">
            <a:spLocks noChangeArrowheads="1"/>
          </p:cNvSpPr>
          <p:nvPr/>
        </p:nvSpPr>
        <p:spPr bwMode="auto">
          <a:xfrm>
            <a:off x="812800" y="5222875"/>
            <a:ext cx="7515225" cy="754063"/>
          </a:xfrm>
          <a:prstGeom prst="rect">
            <a:avLst/>
          </a:prstGeom>
          <a:solidFill>
            <a:srgbClr val="CCECFF"/>
          </a:solidFill>
          <a:ln w="9525">
            <a:noFill/>
            <a:miter lim="800000"/>
          </a:ln>
        </p:spPr>
        <p:txBody>
          <a:bodyPr tIns="198000" bIns="190800">
            <a:spAutoFit/>
          </a:bodyPr>
          <a:lstStyle/>
          <a:p>
            <a:pPr>
              <a:spcBef>
                <a:spcPct val="50000"/>
              </a:spcBef>
            </a:pPr>
            <a:r>
              <a:rPr kumimoji="1" lang="en-US" altLang="zh-CN" sz="2400" b="1" i="1">
                <a:latin typeface="Times New Roman" panose="02020603050405020304" pitchFamily="18" charset="0"/>
              </a:rPr>
              <a:t>         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个触发器有 </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种输出，最多可实现模 </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计数。</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grpSp>
        <p:nvGrpSpPr>
          <p:cNvPr id="2" name="Group 8"/>
          <p:cNvGrpSpPr/>
          <p:nvPr/>
        </p:nvGrpSpPr>
        <p:grpSpPr bwMode="auto">
          <a:xfrm>
            <a:off x="2425700" y="939800"/>
            <a:ext cx="3949700" cy="2930525"/>
            <a:chOff x="1528" y="592"/>
            <a:chExt cx="2488" cy="1846"/>
          </a:xfrm>
        </p:grpSpPr>
        <p:grpSp>
          <p:nvGrpSpPr>
            <p:cNvPr id="86025" name="Group 9"/>
            <p:cNvGrpSpPr/>
            <p:nvPr/>
          </p:nvGrpSpPr>
          <p:grpSpPr bwMode="auto">
            <a:xfrm>
              <a:off x="1528" y="592"/>
              <a:ext cx="2488" cy="1846"/>
              <a:chOff x="944" y="872"/>
              <a:chExt cx="2488" cy="1846"/>
            </a:xfrm>
          </p:grpSpPr>
          <p:sp>
            <p:nvSpPr>
              <p:cNvPr id="86056" name="Rectangle 10"/>
              <p:cNvSpPr>
                <a:spLocks noChangeArrowheads="1"/>
              </p:cNvSpPr>
              <p:nvPr/>
            </p:nvSpPr>
            <p:spPr bwMode="auto">
              <a:xfrm>
                <a:off x="2872" y="1102"/>
                <a:ext cx="56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86057" name="Rectangle 11"/>
              <p:cNvSpPr>
                <a:spLocks noChangeArrowheads="1"/>
              </p:cNvSpPr>
              <p:nvPr/>
            </p:nvSpPr>
            <p:spPr bwMode="auto">
              <a:xfrm>
                <a:off x="2344" y="1102"/>
                <a:ext cx="5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86058" name="Rectangle 12"/>
              <p:cNvSpPr>
                <a:spLocks noChangeArrowheads="1"/>
              </p:cNvSpPr>
              <p:nvPr/>
            </p:nvSpPr>
            <p:spPr bwMode="auto">
              <a:xfrm>
                <a:off x="1798" y="1102"/>
                <a:ext cx="54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86059" name="Rectangle 13"/>
              <p:cNvSpPr>
                <a:spLocks noChangeArrowheads="1"/>
              </p:cNvSpPr>
              <p:nvPr/>
            </p:nvSpPr>
            <p:spPr bwMode="auto">
              <a:xfrm>
                <a:off x="1798" y="872"/>
                <a:ext cx="1634"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计   数   状   态</a:t>
                </a:r>
                <a:endParaRPr kumimoji="1" lang="zh-CN" altLang="en-US" sz="2400" b="1">
                  <a:latin typeface="Times New Roman" panose="02020603050405020304" pitchFamily="18" charset="0"/>
                </a:endParaRPr>
              </a:p>
            </p:txBody>
          </p:sp>
          <p:sp>
            <p:nvSpPr>
              <p:cNvPr id="86060" name="Rectangle 14"/>
              <p:cNvSpPr>
                <a:spLocks noChangeArrowheads="1"/>
              </p:cNvSpPr>
              <p:nvPr/>
            </p:nvSpPr>
            <p:spPr bwMode="auto">
              <a:xfrm>
                <a:off x="944" y="872"/>
                <a:ext cx="854" cy="460"/>
              </a:xfrm>
              <a:prstGeom prst="rect">
                <a:avLst/>
              </a:prstGeom>
              <a:noFill/>
              <a:ln w="9525">
                <a:noFill/>
                <a:miter lim="800000"/>
              </a:ln>
            </p:spPr>
            <p:txBody>
              <a:bodyPr lIns="0" tIns="0" rIns="0" bIns="0"/>
              <a:lstStyle/>
              <a:p>
                <a:pPr algn="ctr">
                  <a:lnSpc>
                    <a:spcPct val="150000"/>
                  </a:lnSpc>
                </a:pPr>
                <a:r>
                  <a:rPr kumimoji="1" lang="zh-CN" altLang="en-US" sz="2400" b="1">
                    <a:latin typeface="Times New Roman" panose="02020603050405020304" pitchFamily="18" charset="0"/>
                  </a:rPr>
                  <a:t>计数顺序</a:t>
                </a:r>
                <a:endParaRPr kumimoji="1" lang="zh-CN" altLang="en-US" sz="2400" b="1">
                  <a:latin typeface="Times New Roman" panose="02020603050405020304" pitchFamily="18" charset="0"/>
                </a:endParaRPr>
              </a:p>
            </p:txBody>
          </p:sp>
          <p:sp>
            <p:nvSpPr>
              <p:cNvPr id="86061" name="Line 15"/>
              <p:cNvSpPr>
                <a:spLocks noChangeShapeType="1"/>
              </p:cNvSpPr>
              <p:nvPr/>
            </p:nvSpPr>
            <p:spPr bwMode="auto">
              <a:xfrm>
                <a:off x="944" y="872"/>
                <a:ext cx="2488" cy="0"/>
              </a:xfrm>
              <a:prstGeom prst="line">
                <a:avLst/>
              </a:prstGeom>
              <a:noFill/>
              <a:ln w="28575" cap="sq">
                <a:solidFill>
                  <a:schemeClr val="tx1"/>
                </a:solidFill>
                <a:round/>
              </a:ln>
            </p:spPr>
            <p:txBody>
              <a:bodyPr lIns="0" tIns="0" rIns="0" bIns="0"/>
              <a:lstStyle/>
              <a:p>
                <a:endParaRPr lang="zh-CN" altLang="en-US"/>
              </a:p>
            </p:txBody>
          </p:sp>
          <p:sp>
            <p:nvSpPr>
              <p:cNvPr id="86062" name="Line 16"/>
              <p:cNvSpPr>
                <a:spLocks noChangeShapeType="1"/>
              </p:cNvSpPr>
              <p:nvPr/>
            </p:nvSpPr>
            <p:spPr bwMode="auto">
              <a:xfrm>
                <a:off x="944" y="872"/>
                <a:ext cx="0" cy="1840"/>
              </a:xfrm>
              <a:prstGeom prst="line">
                <a:avLst/>
              </a:prstGeom>
              <a:noFill/>
              <a:ln w="28575" cap="sq">
                <a:solidFill>
                  <a:schemeClr val="tx1"/>
                </a:solidFill>
                <a:round/>
              </a:ln>
            </p:spPr>
            <p:txBody>
              <a:bodyPr lIns="0" tIns="0" rIns="0" bIns="0"/>
              <a:lstStyle/>
              <a:p>
                <a:endParaRPr lang="zh-CN" altLang="en-US"/>
              </a:p>
            </p:txBody>
          </p:sp>
          <p:sp>
            <p:nvSpPr>
              <p:cNvPr id="86063" name="Line 17"/>
              <p:cNvSpPr>
                <a:spLocks noChangeShapeType="1"/>
              </p:cNvSpPr>
              <p:nvPr/>
            </p:nvSpPr>
            <p:spPr bwMode="auto">
              <a:xfrm>
                <a:off x="1798" y="872"/>
                <a:ext cx="0" cy="1846"/>
              </a:xfrm>
              <a:prstGeom prst="line">
                <a:avLst/>
              </a:prstGeom>
              <a:noFill/>
              <a:ln w="12700">
                <a:solidFill>
                  <a:schemeClr val="tx1"/>
                </a:solidFill>
                <a:round/>
              </a:ln>
            </p:spPr>
            <p:txBody>
              <a:bodyPr lIns="0" tIns="0" rIns="0" bIns="0"/>
              <a:lstStyle/>
              <a:p>
                <a:endParaRPr lang="zh-CN" altLang="en-US"/>
              </a:p>
            </p:txBody>
          </p:sp>
          <p:sp>
            <p:nvSpPr>
              <p:cNvPr id="86064" name="Line 18"/>
              <p:cNvSpPr>
                <a:spLocks noChangeShapeType="1"/>
              </p:cNvSpPr>
              <p:nvPr/>
            </p:nvSpPr>
            <p:spPr bwMode="auto">
              <a:xfrm>
                <a:off x="3432" y="872"/>
                <a:ext cx="0" cy="1840"/>
              </a:xfrm>
              <a:prstGeom prst="line">
                <a:avLst/>
              </a:prstGeom>
              <a:noFill/>
              <a:ln w="28575" cap="sq">
                <a:solidFill>
                  <a:schemeClr val="tx1"/>
                </a:solidFill>
                <a:round/>
              </a:ln>
            </p:spPr>
            <p:txBody>
              <a:bodyPr lIns="0" tIns="0" rIns="0" bIns="0"/>
              <a:lstStyle/>
              <a:p>
                <a:endParaRPr lang="zh-CN" altLang="en-US"/>
              </a:p>
            </p:txBody>
          </p:sp>
          <p:sp>
            <p:nvSpPr>
              <p:cNvPr id="86065" name="Line 19"/>
              <p:cNvSpPr>
                <a:spLocks noChangeShapeType="1"/>
              </p:cNvSpPr>
              <p:nvPr/>
            </p:nvSpPr>
            <p:spPr bwMode="auto">
              <a:xfrm>
                <a:off x="1798" y="1102"/>
                <a:ext cx="1634" cy="0"/>
              </a:xfrm>
              <a:prstGeom prst="line">
                <a:avLst/>
              </a:prstGeom>
              <a:noFill/>
              <a:ln w="12700">
                <a:solidFill>
                  <a:schemeClr val="tx1"/>
                </a:solidFill>
                <a:round/>
              </a:ln>
            </p:spPr>
            <p:txBody>
              <a:bodyPr lIns="0" tIns="0" rIns="0" bIns="0"/>
              <a:lstStyle/>
              <a:p>
                <a:endParaRPr lang="zh-CN" altLang="en-US"/>
              </a:p>
            </p:txBody>
          </p:sp>
          <p:sp>
            <p:nvSpPr>
              <p:cNvPr id="86066" name="Line 20"/>
              <p:cNvSpPr>
                <a:spLocks noChangeShapeType="1"/>
              </p:cNvSpPr>
              <p:nvPr/>
            </p:nvSpPr>
            <p:spPr bwMode="auto">
              <a:xfrm>
                <a:off x="944" y="1332"/>
                <a:ext cx="2488" cy="0"/>
              </a:xfrm>
              <a:prstGeom prst="line">
                <a:avLst/>
              </a:prstGeom>
              <a:noFill/>
              <a:ln w="12700">
                <a:solidFill>
                  <a:schemeClr val="tx1"/>
                </a:solidFill>
                <a:round/>
              </a:ln>
            </p:spPr>
            <p:txBody>
              <a:bodyPr lIns="0" tIns="0" rIns="0" bIns="0"/>
              <a:lstStyle/>
              <a:p>
                <a:endParaRPr lang="zh-CN" altLang="en-US"/>
              </a:p>
            </p:txBody>
          </p:sp>
          <p:sp>
            <p:nvSpPr>
              <p:cNvPr id="86067" name="Line 21"/>
              <p:cNvSpPr>
                <a:spLocks noChangeShapeType="1"/>
              </p:cNvSpPr>
              <p:nvPr/>
            </p:nvSpPr>
            <p:spPr bwMode="auto">
              <a:xfrm>
                <a:off x="944" y="2714"/>
                <a:ext cx="2488" cy="0"/>
              </a:xfrm>
              <a:prstGeom prst="line">
                <a:avLst/>
              </a:prstGeom>
              <a:noFill/>
              <a:ln w="28575" cap="sq">
                <a:solidFill>
                  <a:schemeClr val="tx1"/>
                </a:solidFill>
                <a:round/>
              </a:ln>
            </p:spPr>
            <p:txBody>
              <a:bodyPr lIns="0" tIns="0" rIns="0" bIns="0"/>
              <a:lstStyle/>
              <a:p>
                <a:endParaRPr lang="zh-CN" altLang="en-US"/>
              </a:p>
            </p:txBody>
          </p:sp>
        </p:grpSp>
        <p:grpSp>
          <p:nvGrpSpPr>
            <p:cNvPr id="86026" name="Group 22"/>
            <p:cNvGrpSpPr/>
            <p:nvPr/>
          </p:nvGrpSpPr>
          <p:grpSpPr bwMode="auto">
            <a:xfrm>
              <a:off x="2382" y="2202"/>
              <a:ext cx="1634" cy="230"/>
              <a:chOff x="1758" y="3146"/>
              <a:chExt cx="1634" cy="230"/>
            </a:xfrm>
          </p:grpSpPr>
          <p:sp>
            <p:nvSpPr>
              <p:cNvPr id="86053" name="Rectangle 23"/>
              <p:cNvSpPr>
                <a:spLocks noChangeArrowheads="1"/>
              </p:cNvSpPr>
              <p:nvPr/>
            </p:nvSpPr>
            <p:spPr bwMode="auto">
              <a:xfrm>
                <a:off x="2832" y="3146"/>
                <a:ext cx="560"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6054" name="Rectangle 24"/>
              <p:cNvSpPr>
                <a:spLocks noChangeArrowheads="1"/>
              </p:cNvSpPr>
              <p:nvPr/>
            </p:nvSpPr>
            <p:spPr bwMode="auto">
              <a:xfrm>
                <a:off x="2304" y="3146"/>
                <a:ext cx="52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6055" name="Rectangle 25"/>
              <p:cNvSpPr>
                <a:spLocks noChangeArrowheads="1"/>
              </p:cNvSpPr>
              <p:nvPr/>
            </p:nvSpPr>
            <p:spPr bwMode="auto">
              <a:xfrm>
                <a:off x="1758" y="3146"/>
                <a:ext cx="5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86027" name="Rectangle 26"/>
            <p:cNvSpPr>
              <a:spLocks noChangeArrowheads="1"/>
            </p:cNvSpPr>
            <p:nvPr/>
          </p:nvSpPr>
          <p:spPr bwMode="auto">
            <a:xfrm>
              <a:off x="1528" y="2202"/>
              <a:ext cx="85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5</a:t>
              </a:r>
              <a:endParaRPr kumimoji="1" lang="en-US" altLang="zh-CN" sz="2400" b="1">
                <a:solidFill>
                  <a:srgbClr val="FF3300"/>
                </a:solidFill>
                <a:latin typeface="Times New Roman" panose="02020603050405020304" pitchFamily="18" charset="0"/>
              </a:endParaRPr>
            </a:p>
          </p:txBody>
        </p:sp>
        <p:grpSp>
          <p:nvGrpSpPr>
            <p:cNvPr id="86028" name="Group 27"/>
            <p:cNvGrpSpPr/>
            <p:nvPr/>
          </p:nvGrpSpPr>
          <p:grpSpPr bwMode="auto">
            <a:xfrm>
              <a:off x="2382" y="1972"/>
              <a:ext cx="1634" cy="230"/>
              <a:chOff x="1758" y="2916"/>
              <a:chExt cx="1634" cy="230"/>
            </a:xfrm>
          </p:grpSpPr>
          <p:sp>
            <p:nvSpPr>
              <p:cNvPr id="86050" name="Rectangle 28"/>
              <p:cNvSpPr>
                <a:spLocks noChangeArrowheads="1"/>
              </p:cNvSpPr>
              <p:nvPr/>
            </p:nvSpPr>
            <p:spPr bwMode="auto">
              <a:xfrm>
                <a:off x="2832" y="291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6051" name="Rectangle 29"/>
              <p:cNvSpPr>
                <a:spLocks noChangeArrowheads="1"/>
              </p:cNvSpPr>
              <p:nvPr/>
            </p:nvSpPr>
            <p:spPr bwMode="auto">
              <a:xfrm>
                <a:off x="2304" y="291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6052" name="Rectangle 30"/>
              <p:cNvSpPr>
                <a:spLocks noChangeArrowheads="1"/>
              </p:cNvSpPr>
              <p:nvPr/>
            </p:nvSpPr>
            <p:spPr bwMode="auto">
              <a:xfrm>
                <a:off x="1758" y="291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86029" name="Rectangle 31"/>
            <p:cNvSpPr>
              <a:spLocks noChangeArrowheads="1"/>
            </p:cNvSpPr>
            <p:nvPr/>
          </p:nvSpPr>
          <p:spPr bwMode="auto">
            <a:xfrm>
              <a:off x="1528" y="1972"/>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4</a:t>
              </a:r>
              <a:endParaRPr kumimoji="1" lang="en-US" altLang="zh-CN" sz="2400" b="1">
                <a:latin typeface="Times New Roman" panose="02020603050405020304" pitchFamily="18" charset="0"/>
              </a:endParaRPr>
            </a:p>
          </p:txBody>
        </p:sp>
        <p:grpSp>
          <p:nvGrpSpPr>
            <p:cNvPr id="86030" name="Group 32"/>
            <p:cNvGrpSpPr/>
            <p:nvPr/>
          </p:nvGrpSpPr>
          <p:grpSpPr bwMode="auto">
            <a:xfrm>
              <a:off x="2382" y="1742"/>
              <a:ext cx="1634" cy="230"/>
              <a:chOff x="1758" y="2686"/>
              <a:chExt cx="1634" cy="230"/>
            </a:xfrm>
          </p:grpSpPr>
          <p:sp>
            <p:nvSpPr>
              <p:cNvPr id="86047" name="Rectangle 33"/>
              <p:cNvSpPr>
                <a:spLocks noChangeArrowheads="1"/>
              </p:cNvSpPr>
              <p:nvPr/>
            </p:nvSpPr>
            <p:spPr bwMode="auto">
              <a:xfrm>
                <a:off x="2832" y="268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6048" name="Rectangle 34"/>
              <p:cNvSpPr>
                <a:spLocks noChangeArrowheads="1"/>
              </p:cNvSpPr>
              <p:nvPr/>
            </p:nvSpPr>
            <p:spPr bwMode="auto">
              <a:xfrm>
                <a:off x="2304" y="268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6049" name="Rectangle 35"/>
              <p:cNvSpPr>
                <a:spLocks noChangeArrowheads="1"/>
              </p:cNvSpPr>
              <p:nvPr/>
            </p:nvSpPr>
            <p:spPr bwMode="auto">
              <a:xfrm>
                <a:off x="1758" y="268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6031" name="Rectangle 36"/>
            <p:cNvSpPr>
              <a:spLocks noChangeArrowheads="1"/>
            </p:cNvSpPr>
            <p:nvPr/>
          </p:nvSpPr>
          <p:spPr bwMode="auto">
            <a:xfrm>
              <a:off x="1528" y="1742"/>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3</a:t>
              </a:r>
              <a:endParaRPr kumimoji="1" lang="en-US" altLang="zh-CN" sz="2400" b="1">
                <a:latin typeface="Times New Roman" panose="02020603050405020304" pitchFamily="18" charset="0"/>
              </a:endParaRPr>
            </a:p>
          </p:txBody>
        </p:sp>
        <p:grpSp>
          <p:nvGrpSpPr>
            <p:cNvPr id="86032" name="Group 37"/>
            <p:cNvGrpSpPr/>
            <p:nvPr/>
          </p:nvGrpSpPr>
          <p:grpSpPr bwMode="auto">
            <a:xfrm>
              <a:off x="2382" y="1512"/>
              <a:ext cx="1634" cy="230"/>
              <a:chOff x="1758" y="2456"/>
              <a:chExt cx="1634" cy="230"/>
            </a:xfrm>
          </p:grpSpPr>
          <p:sp>
            <p:nvSpPr>
              <p:cNvPr id="86044" name="Rectangle 38"/>
              <p:cNvSpPr>
                <a:spLocks noChangeArrowheads="1"/>
              </p:cNvSpPr>
              <p:nvPr/>
            </p:nvSpPr>
            <p:spPr bwMode="auto">
              <a:xfrm>
                <a:off x="2832" y="245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6045" name="Rectangle 39"/>
              <p:cNvSpPr>
                <a:spLocks noChangeArrowheads="1"/>
              </p:cNvSpPr>
              <p:nvPr/>
            </p:nvSpPr>
            <p:spPr bwMode="auto">
              <a:xfrm>
                <a:off x="2304" y="245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6046" name="Rectangle 40"/>
              <p:cNvSpPr>
                <a:spLocks noChangeArrowheads="1"/>
              </p:cNvSpPr>
              <p:nvPr/>
            </p:nvSpPr>
            <p:spPr bwMode="auto">
              <a:xfrm>
                <a:off x="1758" y="245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6033" name="Rectangle 41"/>
            <p:cNvSpPr>
              <a:spLocks noChangeArrowheads="1"/>
            </p:cNvSpPr>
            <p:nvPr/>
          </p:nvSpPr>
          <p:spPr bwMode="auto">
            <a:xfrm>
              <a:off x="1528" y="1512"/>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2</a:t>
              </a:r>
              <a:endParaRPr kumimoji="1" lang="en-US" altLang="zh-CN" sz="2400" b="1">
                <a:latin typeface="Times New Roman" panose="02020603050405020304" pitchFamily="18" charset="0"/>
              </a:endParaRPr>
            </a:p>
          </p:txBody>
        </p:sp>
        <p:grpSp>
          <p:nvGrpSpPr>
            <p:cNvPr id="86034" name="Group 42"/>
            <p:cNvGrpSpPr/>
            <p:nvPr/>
          </p:nvGrpSpPr>
          <p:grpSpPr bwMode="auto">
            <a:xfrm>
              <a:off x="2382" y="1274"/>
              <a:ext cx="1634" cy="230"/>
              <a:chOff x="1758" y="2226"/>
              <a:chExt cx="1634" cy="230"/>
            </a:xfrm>
          </p:grpSpPr>
          <p:sp>
            <p:nvSpPr>
              <p:cNvPr id="86041" name="Rectangle 43"/>
              <p:cNvSpPr>
                <a:spLocks noChangeArrowheads="1"/>
              </p:cNvSpPr>
              <p:nvPr/>
            </p:nvSpPr>
            <p:spPr bwMode="auto">
              <a:xfrm>
                <a:off x="2832" y="2226"/>
                <a:ext cx="56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86042" name="Rectangle 44"/>
              <p:cNvSpPr>
                <a:spLocks noChangeArrowheads="1"/>
              </p:cNvSpPr>
              <p:nvPr/>
            </p:nvSpPr>
            <p:spPr bwMode="auto">
              <a:xfrm>
                <a:off x="2304" y="2226"/>
                <a:ext cx="52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86043" name="Rectangle 45"/>
              <p:cNvSpPr>
                <a:spLocks noChangeArrowheads="1"/>
              </p:cNvSpPr>
              <p:nvPr/>
            </p:nvSpPr>
            <p:spPr bwMode="auto">
              <a:xfrm>
                <a:off x="1758" y="2226"/>
                <a:ext cx="54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86035" name="Rectangle 46"/>
            <p:cNvSpPr>
              <a:spLocks noChangeArrowheads="1"/>
            </p:cNvSpPr>
            <p:nvPr/>
          </p:nvSpPr>
          <p:spPr bwMode="auto">
            <a:xfrm>
              <a:off x="1528" y="1282"/>
              <a:ext cx="854"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nvGrpSpPr>
            <p:cNvPr id="86036" name="Group 47"/>
            <p:cNvGrpSpPr/>
            <p:nvPr/>
          </p:nvGrpSpPr>
          <p:grpSpPr bwMode="auto">
            <a:xfrm>
              <a:off x="2382" y="1052"/>
              <a:ext cx="1634" cy="230"/>
              <a:chOff x="1758" y="1996"/>
              <a:chExt cx="1634" cy="230"/>
            </a:xfrm>
          </p:grpSpPr>
          <p:sp>
            <p:nvSpPr>
              <p:cNvPr id="86038" name="Rectangle 48"/>
              <p:cNvSpPr>
                <a:spLocks noChangeArrowheads="1"/>
              </p:cNvSpPr>
              <p:nvPr/>
            </p:nvSpPr>
            <p:spPr bwMode="auto">
              <a:xfrm>
                <a:off x="2832" y="1996"/>
                <a:ext cx="560"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6039" name="Rectangle 49"/>
              <p:cNvSpPr>
                <a:spLocks noChangeArrowheads="1"/>
              </p:cNvSpPr>
              <p:nvPr/>
            </p:nvSpPr>
            <p:spPr bwMode="auto">
              <a:xfrm>
                <a:off x="2304" y="1996"/>
                <a:ext cx="528"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86040" name="Rectangle 50"/>
              <p:cNvSpPr>
                <a:spLocks noChangeArrowheads="1"/>
              </p:cNvSpPr>
              <p:nvPr/>
            </p:nvSpPr>
            <p:spPr bwMode="auto">
              <a:xfrm>
                <a:off x="1758" y="1996"/>
                <a:ext cx="546"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
          <p:nvSpPr>
            <p:cNvPr id="86037" name="Rectangle 51"/>
            <p:cNvSpPr>
              <a:spLocks noChangeArrowheads="1"/>
            </p:cNvSpPr>
            <p:nvPr/>
          </p:nvSpPr>
          <p:spPr bwMode="auto">
            <a:xfrm>
              <a:off x="1528" y="1052"/>
              <a:ext cx="854" cy="230"/>
            </a:xfrm>
            <a:prstGeom prst="rect">
              <a:avLst/>
            </a:prstGeom>
            <a:noFill/>
            <a:ln w="9525">
              <a:noFill/>
              <a:miter lim="800000"/>
            </a:ln>
          </p:spPr>
          <p:txBody>
            <a:bodyPr lIns="0" tIns="0" rIns="0" bIns="0"/>
            <a:lstStyle/>
            <a:p>
              <a:pPr algn="ct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p:cTn id="7" dur="1000" fill="hold"/>
                                        <p:tgtEl>
                                          <p:spTgt spid="249860"/>
                                        </p:tgtEl>
                                        <p:attrNameLst>
                                          <p:attrName>ppt_w</p:attrName>
                                        </p:attrNameLst>
                                      </p:cBhvr>
                                      <p:tavLst>
                                        <p:tav tm="0">
                                          <p:val>
                                            <p:fltVal val="0"/>
                                          </p:val>
                                        </p:tav>
                                        <p:tav tm="100000">
                                          <p:val>
                                            <p:strVal val="#ppt_w"/>
                                          </p:val>
                                        </p:tav>
                                      </p:tavLst>
                                    </p:anim>
                                    <p:anim calcmode="lin" valueType="num">
                                      <p:cBhvr>
                                        <p:cTn id="8" dur="1000" fill="hold"/>
                                        <p:tgtEl>
                                          <p:spTgt spid="249860"/>
                                        </p:tgtEl>
                                        <p:attrNameLst>
                                          <p:attrName>ppt_h</p:attrName>
                                        </p:attrNameLst>
                                      </p:cBhvr>
                                      <p:tavLst>
                                        <p:tav tm="0">
                                          <p:val>
                                            <p:fltVal val="0"/>
                                          </p:val>
                                        </p:tav>
                                        <p:tav tm="100000">
                                          <p:val>
                                            <p:strVal val="#ppt_h"/>
                                          </p:val>
                                        </p:tav>
                                      </p:tavLst>
                                    </p:anim>
                                    <p:anim calcmode="lin" valueType="num">
                                      <p:cBhvr>
                                        <p:cTn id="9" dur="1000" fill="hold"/>
                                        <p:tgtEl>
                                          <p:spTgt spid="24986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986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249859"/>
                                        </p:tgtEl>
                                        <p:attrNameLst>
                                          <p:attrName>style.visibility</p:attrName>
                                        </p:attrNameLst>
                                      </p:cBhvr>
                                      <p:to>
                                        <p:strVal val="visible"/>
                                      </p:to>
                                    </p:set>
                                    <p:animEffect transition="in" filter="blinds(horizontal)">
                                      <p:cBhvr>
                                        <p:cTn id="14" dur="500"/>
                                        <p:tgtEl>
                                          <p:spTgt spid="249859"/>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par>
                          <p:cTn id="19" fill="hold">
                            <p:stCondLst>
                              <p:cond delay="2000"/>
                            </p:stCondLst>
                            <p:childTnLst>
                              <p:par>
                                <p:cTn id="20" presetID="2" presetClass="entr" presetSubtype="2" fill="hold" grpId="0" nodeType="afterEffect">
                                  <p:stCondLst>
                                    <p:cond delay="1000"/>
                                  </p:stCondLst>
                                  <p:childTnLst>
                                    <p:set>
                                      <p:cBhvr>
                                        <p:cTn id="21" dur="1" fill="hold">
                                          <p:stCondLst>
                                            <p:cond delay="0"/>
                                          </p:stCondLst>
                                        </p:cTn>
                                        <p:tgtEl>
                                          <p:spTgt spid="249861"/>
                                        </p:tgtEl>
                                        <p:attrNameLst>
                                          <p:attrName>style.visibility</p:attrName>
                                        </p:attrNameLst>
                                      </p:cBhvr>
                                      <p:to>
                                        <p:strVal val="visible"/>
                                      </p:to>
                                    </p:set>
                                    <p:anim calcmode="lin" valueType="num">
                                      <p:cBhvr additive="base">
                                        <p:cTn id="22" dur="500" fill="hold"/>
                                        <p:tgtEl>
                                          <p:spTgt spid="249861"/>
                                        </p:tgtEl>
                                        <p:attrNameLst>
                                          <p:attrName>ppt_x</p:attrName>
                                        </p:attrNameLst>
                                      </p:cBhvr>
                                      <p:tavLst>
                                        <p:tav tm="0">
                                          <p:val>
                                            <p:strVal val="1+#ppt_w/2"/>
                                          </p:val>
                                        </p:tav>
                                        <p:tav tm="100000">
                                          <p:val>
                                            <p:strVal val="#ppt_x"/>
                                          </p:val>
                                        </p:tav>
                                      </p:tavLst>
                                    </p:anim>
                                    <p:anim calcmode="lin" valueType="num">
                                      <p:cBhvr additive="base">
                                        <p:cTn id="23" dur="500" fill="hold"/>
                                        <p:tgtEl>
                                          <p:spTgt spid="24986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858"/>
                                        </p:tgtEl>
                                        <p:attrNameLst>
                                          <p:attrName>style.visibility</p:attrName>
                                        </p:attrNameLst>
                                      </p:cBhvr>
                                      <p:to>
                                        <p:strVal val="visible"/>
                                      </p:to>
                                    </p:set>
                                    <p:animEffect transition="in" filter="wipe(left)">
                                      <p:cBhvr>
                                        <p:cTn id="28" dur="500"/>
                                        <p:tgtEl>
                                          <p:spTgt spid="24985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9862"/>
                                        </p:tgtEl>
                                        <p:attrNameLst>
                                          <p:attrName>style.visibility</p:attrName>
                                        </p:attrNameLst>
                                      </p:cBhvr>
                                      <p:to>
                                        <p:strVal val="visible"/>
                                      </p:to>
                                    </p:set>
                                    <p:anim calcmode="lin" valueType="num">
                                      <p:cBhvr additive="base">
                                        <p:cTn id="33" dur="500" fill="hold"/>
                                        <p:tgtEl>
                                          <p:spTgt spid="249862"/>
                                        </p:tgtEl>
                                        <p:attrNameLst>
                                          <p:attrName>ppt_x</p:attrName>
                                        </p:attrNameLst>
                                      </p:cBhvr>
                                      <p:tavLst>
                                        <p:tav tm="0">
                                          <p:val>
                                            <p:strVal val="#ppt_x"/>
                                          </p:val>
                                        </p:tav>
                                        <p:tav tm="100000">
                                          <p:val>
                                            <p:strVal val="#ppt_x"/>
                                          </p:val>
                                        </p:tav>
                                      </p:tavLst>
                                    </p:anim>
                                    <p:anim calcmode="lin" valueType="num">
                                      <p:cBhvr additive="base">
                                        <p:cTn id="34" dur="500" fill="hold"/>
                                        <p:tgtEl>
                                          <p:spTgt spid="24986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4986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9863"/>
                                        </p:tgtEl>
                                        <p:attrNameLst>
                                          <p:attrName>style.visibility</p:attrName>
                                        </p:attrNameLst>
                                      </p:cBhvr>
                                      <p:to>
                                        <p:strVal val="visible"/>
                                      </p:to>
                                    </p:set>
                                    <p:animEffect transition="in" filter="wipe(left)">
                                      <p:cBhvr>
                                        <p:cTn id="39" dur="500"/>
                                        <p:tgtEl>
                                          <p:spTgt spid="249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nimBg="1" autoUpdateAnimBg="0"/>
      <p:bldP spid="249859" grpId="0" animBg="1" autoUpdateAnimBg="0"/>
      <p:bldP spid="249860" grpId="0" animBg="1"/>
      <p:bldP spid="249861" grpId="0" animBg="1" autoUpdateAnimBg="0"/>
      <p:bldP spid="249862" grpId="0" animBg="1" autoUpdateAnimBg="0"/>
      <p:bldP spid="249863"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descr="再生纸"/>
          <p:cNvSpPr txBox="1">
            <a:spLocks noChangeArrowheads="1"/>
          </p:cNvSpPr>
          <p:nvPr/>
        </p:nvSpPr>
        <p:spPr bwMode="auto">
          <a:xfrm>
            <a:off x="755650" y="1490663"/>
            <a:ext cx="5576888" cy="457200"/>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1.   </a:t>
            </a:r>
            <a:r>
              <a:rPr kumimoji="1" lang="zh-CN" altLang="en-US" sz="2400" b="1" dirty="0">
                <a:latin typeface="宋体" panose="02010600030101010101" pitchFamily="2" charset="-122"/>
              </a:rPr>
              <a:t>用计数方式构成的同步二进制计数器</a:t>
            </a:r>
            <a:endParaRPr kumimoji="1" lang="zh-CN" altLang="en-US" sz="2400" b="1" dirty="0">
              <a:latin typeface="宋体" panose="02010600030101010101" pitchFamily="2" charset="-122"/>
            </a:endParaRPr>
          </a:p>
        </p:txBody>
      </p:sp>
      <p:sp>
        <p:nvSpPr>
          <p:cNvPr id="9" name="Rectangle 14"/>
          <p:cNvSpPr>
            <a:spLocks noGrp="1" noChangeArrowheads="1"/>
          </p:cNvSpPr>
          <p:nvPr>
            <p:ph type="title"/>
          </p:nvPr>
        </p:nvSpPr>
        <p:spPr>
          <a:xfrm>
            <a:off x="342900" y="584200"/>
            <a:ext cx="4081463" cy="635000"/>
          </a:xfrm>
        </p:spPr>
        <p:txBody>
          <a:bodyPr/>
          <a:lstStyle/>
          <a:p>
            <a:pPr algn="l" eaLnBrk="1" hangingPunct="1"/>
            <a:r>
              <a:rPr lang="zh-CN" altLang="en-US" sz="3600" b="1" dirty="0">
                <a:solidFill>
                  <a:srgbClr val="FF3300"/>
                </a:solidFill>
                <a:latin typeface="楷体_GB2312" pitchFamily="49" charset="-122"/>
                <a:ea typeface="楷体_GB2312" pitchFamily="49" charset="-122"/>
              </a:rPr>
              <a:t>二、同步计数器 </a:t>
            </a:r>
            <a:endParaRPr lang="zh-CN" altLang="en-US" sz="3600" b="1" dirty="0">
              <a:solidFill>
                <a:srgbClr val="FF3300"/>
              </a:solidFill>
              <a:latin typeface="楷体_GB2312" pitchFamily="49" charset="-122"/>
              <a:ea typeface="楷体_GB2312" pitchFamily="49" charset="-122"/>
            </a:endParaRPr>
          </a:p>
        </p:txBody>
      </p:sp>
      <p:pic>
        <p:nvPicPr>
          <p:cNvPr id="79881" name="Picture 9"/>
          <p:cNvPicPr>
            <a:picLocks noChangeAspect="1" noChangeArrowheads="1"/>
          </p:cNvPicPr>
          <p:nvPr/>
        </p:nvPicPr>
        <p:blipFill>
          <a:blip r:embed="rId1"/>
          <a:srcRect/>
          <a:stretch>
            <a:fillRect/>
          </a:stretch>
        </p:blipFill>
        <p:spPr bwMode="auto">
          <a:xfrm>
            <a:off x="1143000" y="2214563"/>
            <a:ext cx="6684963" cy="1785937"/>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29704" name="矩形 10"/>
          <p:cNvSpPr>
            <a:spLocks noChangeArrowheads="1"/>
          </p:cNvSpPr>
          <p:nvPr/>
        </p:nvSpPr>
        <p:spPr bwMode="auto">
          <a:xfrm>
            <a:off x="3643313" y="4143375"/>
            <a:ext cx="1697037" cy="369888"/>
          </a:xfrm>
          <a:prstGeom prst="rect">
            <a:avLst/>
          </a:prstGeom>
          <a:noFill/>
          <a:ln w="9525">
            <a:noFill/>
            <a:miter lim="800000"/>
          </a:ln>
        </p:spPr>
        <p:txBody>
          <a:bodyPr wrap="none">
            <a:spAutoFit/>
          </a:bodyPr>
          <a:lstStyle/>
          <a:p>
            <a:r>
              <a:rPr kumimoji="1" lang="zh-CN" altLang="en-US" b="1">
                <a:latin typeface="宋体" panose="02010600030101010101" pitchFamily="2" charset="-122"/>
              </a:rPr>
              <a:t>同步模</a:t>
            </a:r>
            <a:r>
              <a:rPr kumimoji="1" lang="en-US" altLang="zh-CN" b="1">
                <a:latin typeface="宋体" panose="02010600030101010101" pitchFamily="2" charset="-122"/>
              </a:rPr>
              <a:t>8</a:t>
            </a:r>
            <a:r>
              <a:rPr kumimoji="1" lang="zh-CN" altLang="en-US" b="1">
                <a:latin typeface="宋体" panose="02010600030101010101" pitchFamily="2" charset="-122"/>
              </a:rPr>
              <a:t>计数器</a:t>
            </a:r>
            <a:endParaRPr lang="zh-CN" altLang="en-US"/>
          </a:p>
        </p:txBody>
      </p:sp>
      <p:graphicFrame>
        <p:nvGraphicFramePr>
          <p:cNvPr id="29698" name="Object 11"/>
          <p:cNvGraphicFramePr>
            <a:graphicFrameLocks noChangeAspect="1"/>
          </p:cNvGraphicFramePr>
          <p:nvPr/>
        </p:nvGraphicFramePr>
        <p:xfrm>
          <a:off x="1571625" y="4810125"/>
          <a:ext cx="3206750" cy="547688"/>
        </p:xfrm>
        <a:graphic>
          <a:graphicData uri="http://schemas.openxmlformats.org/presentationml/2006/ole">
            <mc:AlternateContent xmlns:mc="http://schemas.openxmlformats.org/markup-compatibility/2006">
              <mc:Choice xmlns:v="urn:schemas-microsoft-com:vml" Requires="v">
                <p:oleObj spid="_x0000_s29752" name="Equation" r:id="rId2" imgW="37490400" imgH="6400800" progId="Equation.DSMT4">
                  <p:embed/>
                </p:oleObj>
              </mc:Choice>
              <mc:Fallback>
                <p:oleObj name="Equation" r:id="rId2" imgW="37490400" imgH="64008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4810125"/>
                        <a:ext cx="320675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2"/>
          <p:cNvGraphicFramePr>
            <a:graphicFrameLocks noChangeAspect="1"/>
          </p:cNvGraphicFramePr>
          <p:nvPr/>
        </p:nvGraphicFramePr>
        <p:xfrm>
          <a:off x="1571625" y="5381625"/>
          <a:ext cx="3806825" cy="547688"/>
        </p:xfrm>
        <a:graphic>
          <a:graphicData uri="http://schemas.openxmlformats.org/presentationml/2006/ole">
            <mc:AlternateContent xmlns:mc="http://schemas.openxmlformats.org/markup-compatibility/2006">
              <mc:Choice xmlns:v="urn:schemas-microsoft-com:vml" Requires="v">
                <p:oleObj spid="_x0000_s29753" name="Equation" r:id="rId4" imgW="44500800" imgH="6400800" progId="Equation.DSMT4">
                  <p:embed/>
                </p:oleObj>
              </mc:Choice>
              <mc:Fallback>
                <p:oleObj name="Equation" r:id="rId4" imgW="44500800" imgH="64008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25" y="5381625"/>
                        <a:ext cx="38068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3"/>
          <p:cNvGraphicFramePr>
            <a:graphicFrameLocks noChangeAspect="1"/>
          </p:cNvGraphicFramePr>
          <p:nvPr/>
        </p:nvGraphicFramePr>
        <p:xfrm>
          <a:off x="1595438" y="5953125"/>
          <a:ext cx="4119562" cy="547688"/>
        </p:xfrm>
        <a:graphic>
          <a:graphicData uri="http://schemas.openxmlformats.org/presentationml/2006/ole">
            <mc:AlternateContent xmlns:mc="http://schemas.openxmlformats.org/markup-compatibility/2006">
              <mc:Choice xmlns:v="urn:schemas-microsoft-com:vml" Requires="v">
                <p:oleObj spid="_x0000_s29754" name="Equation" r:id="rId6" imgW="48158400" imgH="6400800" progId="Equation.DSMT4">
                  <p:embed/>
                </p:oleObj>
              </mc:Choice>
              <mc:Fallback>
                <p:oleObj name="Equation" r:id="rId6" imgW="48158400" imgH="64008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5438" y="5953125"/>
                        <a:ext cx="41195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wipe(left)">
                                      <p:cBhvr>
                                        <p:cTn id="7" dur="500"/>
                                        <p:tgtEl>
                                          <p:spTgt spid="3174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autoUpdateAnimBg="0"/>
      <p:bldP spid="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1"/>
          <a:srcRect/>
          <a:stretch>
            <a:fillRect/>
          </a:stretch>
        </p:blipFill>
        <p:spPr bwMode="auto">
          <a:xfrm>
            <a:off x="5572125" y="357188"/>
            <a:ext cx="3409950" cy="2678112"/>
          </a:xfrm>
          <a:prstGeom prst="rect">
            <a:avLst/>
          </a:prstGeom>
          <a:noFill/>
          <a:ln w="9525">
            <a:noFill/>
            <a:miter lim="800000"/>
            <a:headEnd/>
            <a:tailEnd/>
          </a:ln>
          <a:effectLst>
            <a:prstShdw prst="shdw18" dist="17961" dir="13500000">
              <a:schemeClr val="accent1">
                <a:gamma/>
                <a:shade val="60000"/>
                <a:invGamma/>
              </a:schemeClr>
            </a:prstShdw>
          </a:effectLst>
        </p:spPr>
      </p:pic>
      <p:graphicFrame>
        <p:nvGraphicFramePr>
          <p:cNvPr id="147458" name="Object 2"/>
          <p:cNvGraphicFramePr>
            <a:graphicFrameLocks noChangeAspect="1"/>
          </p:cNvGraphicFramePr>
          <p:nvPr/>
        </p:nvGraphicFramePr>
        <p:xfrm>
          <a:off x="1214438" y="1162050"/>
          <a:ext cx="2817812" cy="481013"/>
        </p:xfrm>
        <a:graphic>
          <a:graphicData uri="http://schemas.openxmlformats.org/presentationml/2006/ole">
            <mc:AlternateContent xmlns:mc="http://schemas.openxmlformats.org/markup-compatibility/2006">
              <mc:Choice xmlns:v="urn:schemas-microsoft-com:vml" Requires="v">
                <p:oleObj spid="_x0000_s30776" name="Equation" r:id="rId2" imgW="37490400" imgH="6400800" progId="Equation.DSMT4">
                  <p:embed/>
                </p:oleObj>
              </mc:Choice>
              <mc:Fallback>
                <p:oleObj name="Equation" r:id="rId2" imgW="37490400" imgH="6400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162050"/>
                        <a:ext cx="2817812"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59" name="Object 3"/>
          <p:cNvGraphicFramePr>
            <a:graphicFrameLocks noChangeAspect="1"/>
          </p:cNvGraphicFramePr>
          <p:nvPr/>
        </p:nvGraphicFramePr>
        <p:xfrm>
          <a:off x="1214438" y="1733550"/>
          <a:ext cx="3344862" cy="481013"/>
        </p:xfrm>
        <a:graphic>
          <a:graphicData uri="http://schemas.openxmlformats.org/presentationml/2006/ole">
            <mc:AlternateContent xmlns:mc="http://schemas.openxmlformats.org/markup-compatibility/2006">
              <mc:Choice xmlns:v="urn:schemas-microsoft-com:vml" Requires="v">
                <p:oleObj spid="_x0000_s30777" name="Equation" r:id="rId4" imgW="44500800" imgH="6400800" progId="Equation.DSMT4">
                  <p:embed/>
                </p:oleObj>
              </mc:Choice>
              <mc:Fallback>
                <p:oleObj name="Equation" r:id="rId4" imgW="44500800" imgH="6400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1733550"/>
                        <a:ext cx="3344862"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0" name="Object 4"/>
          <p:cNvGraphicFramePr>
            <a:graphicFrameLocks noChangeAspect="1"/>
          </p:cNvGraphicFramePr>
          <p:nvPr/>
        </p:nvGraphicFramePr>
        <p:xfrm>
          <a:off x="1238250" y="2305050"/>
          <a:ext cx="3619500" cy="481013"/>
        </p:xfrm>
        <a:graphic>
          <a:graphicData uri="http://schemas.openxmlformats.org/presentationml/2006/ole">
            <mc:AlternateContent xmlns:mc="http://schemas.openxmlformats.org/markup-compatibility/2006">
              <mc:Choice xmlns:v="urn:schemas-microsoft-com:vml" Requires="v">
                <p:oleObj spid="_x0000_s30778" name="Equation" r:id="rId6" imgW="48158400" imgH="6400800" progId="Equation.DSMT4">
                  <p:embed/>
                </p:oleObj>
              </mc:Choice>
              <mc:Fallback>
                <p:oleObj name="Equation" r:id="rId6" imgW="48158400" imgH="6400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250" y="2305050"/>
                        <a:ext cx="36195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7461" name="Picture 5"/>
          <p:cNvPicPr>
            <a:picLocks noChangeAspect="1" noChangeArrowheads="1"/>
          </p:cNvPicPr>
          <p:nvPr/>
        </p:nvPicPr>
        <p:blipFill>
          <a:blip r:embed="rId8"/>
          <a:srcRect/>
          <a:stretch>
            <a:fillRect/>
          </a:stretch>
        </p:blipFill>
        <p:spPr bwMode="auto">
          <a:xfrm>
            <a:off x="1000125" y="3429000"/>
            <a:ext cx="7391400" cy="2952750"/>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9" name="Text Box 2" descr="再生纸"/>
          <p:cNvSpPr txBox="1">
            <a:spLocks noChangeArrowheads="1"/>
          </p:cNvSpPr>
          <p:nvPr/>
        </p:nvSpPr>
        <p:spPr bwMode="auto">
          <a:xfrm>
            <a:off x="1214438" y="642938"/>
            <a:ext cx="2071687" cy="457200"/>
          </a:xfrm>
          <a:prstGeom prst="rect">
            <a:avLst/>
          </a:prstGeom>
          <a:noFill/>
          <a:ln w="9525">
            <a:noFill/>
            <a:miter lim="800000"/>
          </a:ln>
        </p:spPr>
        <p:txBody>
          <a:bodyPr>
            <a:spAutoFit/>
          </a:bodyPr>
          <a:lstStyle/>
          <a:p>
            <a:pPr>
              <a:spcBef>
                <a:spcPct val="50000"/>
              </a:spcBef>
            </a:pPr>
            <a:r>
              <a:rPr kumimoji="1" lang="zh-CN" altLang="en-US" sz="2400" b="1">
                <a:latin typeface="宋体" panose="02010600030101010101" pitchFamily="2" charset="-122"/>
              </a:rPr>
              <a:t>状态方程：</a:t>
            </a:r>
            <a:endParaRPr kumimoji="1" lang="zh-CN" altLang="en-US" sz="2400" b="1">
              <a:latin typeface="宋体" panose="02010600030101010101" pitchFamily="2" charset="-122"/>
            </a:endParaRPr>
          </a:p>
        </p:txBody>
      </p:sp>
      <p:sp>
        <p:nvSpPr>
          <p:cNvPr id="10" name="圆角矩形 9"/>
          <p:cNvSpPr/>
          <p:nvPr/>
        </p:nvSpPr>
        <p:spPr>
          <a:xfrm>
            <a:off x="785813" y="357188"/>
            <a:ext cx="4429125" cy="27860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a:spLocks noChangeArrowheads="1"/>
          </p:cNvSpPr>
          <p:nvPr/>
        </p:nvSpPr>
        <p:spPr bwMode="auto">
          <a:xfrm>
            <a:off x="3643313" y="6357938"/>
            <a:ext cx="2393950" cy="369887"/>
          </a:xfrm>
          <a:prstGeom prst="rect">
            <a:avLst/>
          </a:prstGeom>
          <a:noFill/>
          <a:ln w="9525">
            <a:noFill/>
            <a:miter lim="800000"/>
          </a:ln>
        </p:spPr>
        <p:txBody>
          <a:bodyPr wrap="none">
            <a:spAutoFit/>
          </a:bodyPr>
          <a:lstStyle/>
          <a:p>
            <a:r>
              <a:rPr kumimoji="1" lang="zh-CN" altLang="en-US" b="1">
                <a:latin typeface="宋体" panose="02010600030101010101" pitchFamily="2" charset="-122"/>
              </a:rPr>
              <a:t>同步模</a:t>
            </a:r>
            <a:r>
              <a:rPr kumimoji="1" lang="en-US" altLang="zh-CN" b="1">
                <a:latin typeface="宋体" panose="02010600030101010101" pitchFamily="2" charset="-122"/>
              </a:rPr>
              <a:t>8</a:t>
            </a:r>
            <a:r>
              <a:rPr kumimoji="1" lang="zh-CN" altLang="en-US" b="1">
                <a:latin typeface="宋体" panose="02010600030101010101" pitchFamily="2" charset="-122"/>
              </a:rPr>
              <a:t>计数器波形图</a:t>
            </a:r>
            <a:endParaRPr lang="zh-CN" altLang="en-US"/>
          </a:p>
        </p:txBody>
      </p:sp>
      <p:sp>
        <p:nvSpPr>
          <p:cNvPr id="12" name="矩形 11"/>
          <p:cNvSpPr>
            <a:spLocks noChangeArrowheads="1"/>
          </p:cNvSpPr>
          <p:nvPr/>
        </p:nvSpPr>
        <p:spPr bwMode="auto">
          <a:xfrm>
            <a:off x="5929313" y="3000375"/>
            <a:ext cx="2859087" cy="369888"/>
          </a:xfrm>
          <a:prstGeom prst="rect">
            <a:avLst/>
          </a:prstGeom>
          <a:noFill/>
          <a:ln w="9525">
            <a:noFill/>
            <a:miter lim="800000"/>
          </a:ln>
        </p:spPr>
        <p:txBody>
          <a:bodyPr wrap="none">
            <a:spAutoFit/>
          </a:bodyPr>
          <a:lstStyle/>
          <a:p>
            <a:r>
              <a:rPr kumimoji="1" lang="zh-CN" altLang="en-US" b="1">
                <a:latin typeface="宋体" panose="02010600030101010101" pitchFamily="2" charset="-122"/>
              </a:rPr>
              <a:t>同步模</a:t>
            </a:r>
            <a:r>
              <a:rPr kumimoji="1" lang="en-US" altLang="zh-CN" b="1">
                <a:latin typeface="宋体" panose="02010600030101010101" pitchFamily="2" charset="-122"/>
              </a:rPr>
              <a:t>8</a:t>
            </a:r>
            <a:r>
              <a:rPr kumimoji="1" lang="zh-CN" altLang="en-US" b="1">
                <a:latin typeface="宋体" panose="02010600030101010101" pitchFamily="2" charset="-122"/>
              </a:rPr>
              <a:t>计数器状态转移表</a:t>
            </a:r>
            <a:endParaRPr lang="zh-CN" altLang="en-US"/>
          </a:p>
        </p:txBody>
      </p:sp>
      <p:pic>
        <p:nvPicPr>
          <p:cNvPr id="147462" name="Picture 6"/>
          <p:cNvPicPr>
            <a:picLocks noChangeAspect="1" noChangeArrowheads="1"/>
          </p:cNvPicPr>
          <p:nvPr/>
        </p:nvPicPr>
        <p:blipFill>
          <a:blip r:embed="rId9"/>
          <a:srcRect/>
          <a:stretch>
            <a:fillRect/>
          </a:stretch>
        </p:blipFill>
        <p:spPr bwMode="auto">
          <a:xfrm>
            <a:off x="1000125" y="142875"/>
            <a:ext cx="2828925" cy="2828925"/>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14" name="矩形 13"/>
          <p:cNvSpPr>
            <a:spLocks noChangeArrowheads="1"/>
          </p:cNvSpPr>
          <p:nvPr/>
        </p:nvSpPr>
        <p:spPr bwMode="auto">
          <a:xfrm>
            <a:off x="1000125" y="2928938"/>
            <a:ext cx="2859088" cy="369887"/>
          </a:xfrm>
          <a:prstGeom prst="rect">
            <a:avLst/>
          </a:prstGeom>
          <a:noFill/>
          <a:ln w="9525">
            <a:noFill/>
            <a:miter lim="800000"/>
          </a:ln>
        </p:spPr>
        <p:txBody>
          <a:bodyPr wrap="none">
            <a:spAutoFit/>
          </a:bodyPr>
          <a:lstStyle/>
          <a:p>
            <a:r>
              <a:rPr kumimoji="1" lang="zh-CN" altLang="en-US" b="1">
                <a:latin typeface="宋体" panose="02010600030101010101" pitchFamily="2" charset="-122"/>
              </a:rPr>
              <a:t>同步模</a:t>
            </a:r>
            <a:r>
              <a:rPr kumimoji="1" lang="en-US" altLang="zh-CN" b="1">
                <a:latin typeface="宋体" panose="02010600030101010101" pitchFamily="2" charset="-122"/>
              </a:rPr>
              <a:t>8</a:t>
            </a:r>
            <a:r>
              <a:rPr kumimoji="1" lang="zh-CN" altLang="en-US" b="1">
                <a:latin typeface="宋体" panose="02010600030101010101" pitchFamily="2" charset="-122"/>
              </a:rPr>
              <a:t>计数器状态转移图</a:t>
            </a:r>
            <a:endParaRPr lang="zh-CN" altLang="en-US"/>
          </a:p>
        </p:txBody>
      </p:sp>
      <p:sp>
        <p:nvSpPr>
          <p:cNvPr id="15" name="左箭头 14"/>
          <p:cNvSpPr/>
          <p:nvPr/>
        </p:nvSpPr>
        <p:spPr>
          <a:xfrm>
            <a:off x="4214813" y="1643063"/>
            <a:ext cx="928687" cy="285750"/>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4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47461"/>
                                        </p:tgtEl>
                                        <p:attrNameLst>
                                          <p:attrName>style.visibility</p:attrName>
                                        </p:attrNameLst>
                                      </p:cBhvr>
                                      <p:to>
                                        <p:strVal val="visible"/>
                                      </p:to>
                                    </p:set>
                                    <p:animEffect transition="in" filter="blinds(horizontal)">
                                      <p:cBhvr>
                                        <p:cTn id="19" dur="500"/>
                                        <p:tgtEl>
                                          <p:spTgt spid="14746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nodeType="clickEffect">
                                  <p:stCondLst>
                                    <p:cond delay="0"/>
                                  </p:stCondLst>
                                  <p:childTnLst>
                                    <p:animEffect transition="out" filter="blinds(horizontal)">
                                      <p:cBhvr>
                                        <p:cTn id="33" dur="500"/>
                                        <p:tgtEl>
                                          <p:spTgt spid="147458"/>
                                        </p:tgtEl>
                                      </p:cBhvr>
                                    </p:animEffect>
                                    <p:set>
                                      <p:cBhvr>
                                        <p:cTn id="34" dur="1" fill="hold">
                                          <p:stCondLst>
                                            <p:cond delay="499"/>
                                          </p:stCondLst>
                                        </p:cTn>
                                        <p:tgtEl>
                                          <p:spTgt spid="147458"/>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147459"/>
                                        </p:tgtEl>
                                      </p:cBhvr>
                                    </p:animEffect>
                                    <p:set>
                                      <p:cBhvr>
                                        <p:cTn id="37" dur="1" fill="hold">
                                          <p:stCondLst>
                                            <p:cond delay="499"/>
                                          </p:stCondLst>
                                        </p:cTn>
                                        <p:tgtEl>
                                          <p:spTgt spid="147459"/>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147460"/>
                                        </p:tgtEl>
                                      </p:cBhvr>
                                    </p:animEffect>
                                    <p:set>
                                      <p:cBhvr>
                                        <p:cTn id="40" dur="1" fill="hold">
                                          <p:stCondLst>
                                            <p:cond delay="499"/>
                                          </p:stCondLst>
                                        </p:cTn>
                                        <p:tgtEl>
                                          <p:spTgt spid="147460"/>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3" presetClass="entr" presetSubtype="1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47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animBg="1"/>
      <p:bldP spid="10" grpId="1" animBg="1"/>
      <p:bldP spid="11" grpId="0"/>
      <p:bldP spid="12" grpId="0"/>
      <p:bldP spid="1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p:txBody>
          <a:bodyPr/>
          <a:lstStyle/>
          <a:p>
            <a:pPr eaLnBrk="1" hangingPunct="1"/>
            <a:r>
              <a:rPr lang="zh-CN" altLang="en-US" sz="2400" b="1">
                <a:solidFill>
                  <a:schemeClr val="bg1"/>
                </a:solidFill>
              </a:rPr>
              <a:t>工作原理</a:t>
            </a:r>
            <a:endParaRPr lang="zh-CN" altLang="en-US">
              <a:solidFill>
                <a:schemeClr val="bg1"/>
              </a:solidFill>
            </a:endParaRPr>
          </a:p>
        </p:txBody>
      </p:sp>
      <p:grpSp>
        <p:nvGrpSpPr>
          <p:cNvPr id="2" name="Group 3"/>
          <p:cNvGrpSpPr/>
          <p:nvPr/>
        </p:nvGrpSpPr>
        <p:grpSpPr bwMode="auto">
          <a:xfrm>
            <a:off x="1244600" y="1049338"/>
            <a:ext cx="6527800" cy="5332412"/>
            <a:chOff x="784" y="661"/>
            <a:chExt cx="4112" cy="3359"/>
          </a:xfrm>
        </p:grpSpPr>
        <p:grpSp>
          <p:nvGrpSpPr>
            <p:cNvPr id="3097" name="Group 4"/>
            <p:cNvGrpSpPr/>
            <p:nvPr/>
          </p:nvGrpSpPr>
          <p:grpSpPr bwMode="auto">
            <a:xfrm>
              <a:off x="792" y="661"/>
              <a:ext cx="3008" cy="1923"/>
              <a:chOff x="824" y="637"/>
              <a:chExt cx="3008" cy="1923"/>
            </a:xfrm>
          </p:grpSpPr>
          <p:graphicFrame>
            <p:nvGraphicFramePr>
              <p:cNvPr id="3074" name="Object 5"/>
              <p:cNvGraphicFramePr>
                <a:graphicFrameLocks noChangeAspect="1"/>
              </p:cNvGraphicFramePr>
              <p:nvPr/>
            </p:nvGraphicFramePr>
            <p:xfrm>
              <a:off x="1096" y="793"/>
              <a:ext cx="2376" cy="1662"/>
            </p:xfrm>
            <a:graphic>
              <a:graphicData uri="http://schemas.openxmlformats.org/presentationml/2006/ole">
                <mc:AlternateContent xmlns:mc="http://schemas.openxmlformats.org/markup-compatibility/2006">
                  <mc:Choice xmlns:v="urn:schemas-microsoft-com:vml" Requires="v">
                    <p:oleObj spid="_x0000_s3092" name="BMP 图象" r:id="rId1" imgW="3771900" imgH="2638425" progId="Paint.Picture">
                      <p:embed/>
                    </p:oleObj>
                  </mc:Choice>
                  <mc:Fallback>
                    <p:oleObj name="BMP 图象" r:id="rId1" imgW="3771900" imgH="2638425"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 y="793"/>
                            <a:ext cx="2376" cy="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31" name="AutoShape 6"/>
              <p:cNvSpPr>
                <a:spLocks noChangeArrowheads="1"/>
              </p:cNvSpPr>
              <p:nvPr/>
            </p:nvSpPr>
            <p:spPr bwMode="auto">
              <a:xfrm>
                <a:off x="824" y="640"/>
                <a:ext cx="3008" cy="191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3132" name="Rectangle 7"/>
              <p:cNvSpPr>
                <a:spLocks noChangeArrowheads="1"/>
              </p:cNvSpPr>
              <p:nvPr/>
            </p:nvSpPr>
            <p:spPr bwMode="auto">
              <a:xfrm>
                <a:off x="1224"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3133" name="Rectangle 8"/>
              <p:cNvSpPr>
                <a:spLocks noChangeArrowheads="1"/>
              </p:cNvSpPr>
              <p:nvPr/>
            </p:nvSpPr>
            <p:spPr bwMode="auto">
              <a:xfrm>
                <a:off x="3152"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3134" name="Rectangle 9"/>
              <p:cNvSpPr>
                <a:spLocks noChangeArrowheads="1"/>
              </p:cNvSpPr>
              <p:nvPr/>
            </p:nvSpPr>
            <p:spPr bwMode="auto">
              <a:xfrm>
                <a:off x="1296" y="2269"/>
                <a:ext cx="224"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3135" name="Rectangle 10"/>
              <p:cNvSpPr>
                <a:spLocks noChangeArrowheads="1"/>
              </p:cNvSpPr>
              <p:nvPr/>
            </p:nvSpPr>
            <p:spPr bwMode="auto">
              <a:xfrm>
                <a:off x="3008" y="2261"/>
                <a:ext cx="246"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136" name="Rectangle 11"/>
              <p:cNvSpPr>
                <a:spLocks noChangeArrowheads="1"/>
              </p:cNvSpPr>
              <p:nvPr/>
            </p:nvSpPr>
            <p:spPr bwMode="auto">
              <a:xfrm>
                <a:off x="174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137" name="Rectangle 12"/>
              <p:cNvSpPr>
                <a:spLocks noChangeArrowheads="1"/>
              </p:cNvSpPr>
              <p:nvPr/>
            </p:nvSpPr>
            <p:spPr bwMode="auto">
              <a:xfrm>
                <a:off x="342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138" name="Line 13"/>
              <p:cNvSpPr>
                <a:spLocks noChangeShapeType="1"/>
              </p:cNvSpPr>
              <p:nvPr/>
            </p:nvSpPr>
            <p:spPr bwMode="auto">
              <a:xfrm>
                <a:off x="3224" y="688"/>
                <a:ext cx="128" cy="0"/>
              </a:xfrm>
              <a:prstGeom prst="line">
                <a:avLst/>
              </a:prstGeom>
              <a:noFill/>
              <a:ln w="19050">
                <a:solidFill>
                  <a:schemeClr val="tx1"/>
                </a:solidFill>
                <a:round/>
              </a:ln>
            </p:spPr>
            <p:txBody>
              <a:bodyPr>
                <a:spAutoFit/>
              </a:bodyPr>
              <a:lstStyle/>
              <a:p>
                <a:endParaRPr lang="zh-CN" altLang="en-US"/>
              </a:p>
            </p:txBody>
          </p:sp>
          <p:sp>
            <p:nvSpPr>
              <p:cNvPr id="3139" name="Line 14"/>
              <p:cNvSpPr>
                <a:spLocks noChangeShapeType="1"/>
              </p:cNvSpPr>
              <p:nvPr/>
            </p:nvSpPr>
            <p:spPr bwMode="auto">
              <a:xfrm>
                <a:off x="1344" y="2312"/>
                <a:ext cx="128" cy="0"/>
              </a:xfrm>
              <a:prstGeom prst="line">
                <a:avLst/>
              </a:prstGeom>
              <a:noFill/>
              <a:ln w="19050">
                <a:solidFill>
                  <a:schemeClr val="tx1"/>
                </a:solidFill>
                <a:round/>
              </a:ln>
            </p:spPr>
            <p:txBody>
              <a:bodyPr>
                <a:spAutoFit/>
              </a:bodyPr>
              <a:lstStyle/>
              <a:p>
                <a:endParaRPr lang="zh-CN" altLang="en-US"/>
              </a:p>
            </p:txBody>
          </p:sp>
          <p:sp>
            <p:nvSpPr>
              <p:cNvPr id="3140" name="Line 15"/>
              <p:cNvSpPr>
                <a:spLocks noChangeShapeType="1"/>
              </p:cNvSpPr>
              <p:nvPr/>
            </p:nvSpPr>
            <p:spPr bwMode="auto">
              <a:xfrm>
                <a:off x="3064" y="2304"/>
                <a:ext cx="128" cy="0"/>
              </a:xfrm>
              <a:prstGeom prst="line">
                <a:avLst/>
              </a:prstGeom>
              <a:noFill/>
              <a:ln w="19050">
                <a:solidFill>
                  <a:schemeClr val="tx1"/>
                </a:solidFill>
                <a:round/>
              </a:ln>
            </p:spPr>
            <p:txBody>
              <a:bodyPr>
                <a:spAutoFit/>
              </a:bodyPr>
              <a:lstStyle/>
              <a:p>
                <a:endParaRPr lang="zh-CN" altLang="en-US"/>
              </a:p>
            </p:txBody>
          </p:sp>
        </p:grpSp>
        <p:grpSp>
          <p:nvGrpSpPr>
            <p:cNvPr id="3098" name="Group 16"/>
            <p:cNvGrpSpPr/>
            <p:nvPr/>
          </p:nvGrpSpPr>
          <p:grpSpPr bwMode="auto">
            <a:xfrm>
              <a:off x="784" y="2640"/>
              <a:ext cx="4112" cy="1380"/>
              <a:chOff x="784" y="2640"/>
              <a:chExt cx="4112" cy="1380"/>
            </a:xfrm>
          </p:grpSpPr>
          <p:sp>
            <p:nvSpPr>
              <p:cNvPr id="3104" name="Rectangle 17"/>
              <p:cNvSpPr>
                <a:spLocks noChangeArrowheads="1"/>
              </p:cNvSpPr>
              <p:nvPr/>
            </p:nvSpPr>
            <p:spPr bwMode="auto">
              <a:xfrm>
                <a:off x="1264" y="379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3105" name="Rectangle 18"/>
              <p:cNvSpPr>
                <a:spLocks noChangeArrowheads="1"/>
              </p:cNvSpPr>
              <p:nvPr/>
            </p:nvSpPr>
            <p:spPr bwMode="auto">
              <a:xfrm>
                <a:off x="784" y="379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3106" name="Rectangle 19"/>
              <p:cNvSpPr>
                <a:spLocks noChangeArrowheads="1"/>
              </p:cNvSpPr>
              <p:nvPr/>
            </p:nvSpPr>
            <p:spPr bwMode="auto">
              <a:xfrm>
                <a:off x="1264" y="356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107" name="Rectangle 20"/>
              <p:cNvSpPr>
                <a:spLocks noChangeArrowheads="1"/>
              </p:cNvSpPr>
              <p:nvPr/>
            </p:nvSpPr>
            <p:spPr bwMode="auto">
              <a:xfrm>
                <a:off x="784" y="356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3108" name="Rectangle 21"/>
              <p:cNvSpPr>
                <a:spLocks noChangeArrowheads="1"/>
              </p:cNvSpPr>
              <p:nvPr/>
            </p:nvSpPr>
            <p:spPr bwMode="auto">
              <a:xfrm>
                <a:off x="1264" y="333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3109" name="Rectangle 22"/>
              <p:cNvSpPr>
                <a:spLocks noChangeArrowheads="1"/>
              </p:cNvSpPr>
              <p:nvPr/>
            </p:nvSpPr>
            <p:spPr bwMode="auto">
              <a:xfrm>
                <a:off x="784" y="333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110" name="Rectangle 23"/>
              <p:cNvSpPr>
                <a:spLocks noChangeArrowheads="1"/>
              </p:cNvSpPr>
              <p:nvPr/>
            </p:nvSpPr>
            <p:spPr bwMode="auto">
              <a:xfrm>
                <a:off x="1264" y="310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111" name="Rectangle 24"/>
              <p:cNvSpPr>
                <a:spLocks noChangeArrowheads="1"/>
              </p:cNvSpPr>
              <p:nvPr/>
            </p:nvSpPr>
            <p:spPr bwMode="auto">
              <a:xfrm>
                <a:off x="784" y="310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112" name="Rectangle 25"/>
              <p:cNvSpPr>
                <a:spLocks noChangeArrowheads="1"/>
              </p:cNvSpPr>
              <p:nvPr/>
            </p:nvSpPr>
            <p:spPr bwMode="auto">
              <a:xfrm>
                <a:off x="1264" y="2870"/>
                <a:ext cx="48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3113" name="Rectangle 26"/>
              <p:cNvSpPr>
                <a:spLocks noChangeArrowheads="1"/>
              </p:cNvSpPr>
              <p:nvPr/>
            </p:nvSpPr>
            <p:spPr bwMode="auto">
              <a:xfrm>
                <a:off x="784" y="2870"/>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114" name="Rectangle 27"/>
              <p:cNvSpPr>
                <a:spLocks noChangeArrowheads="1"/>
              </p:cNvSpPr>
              <p:nvPr/>
            </p:nvSpPr>
            <p:spPr bwMode="auto">
              <a:xfrm>
                <a:off x="2744" y="2640"/>
                <a:ext cx="2152" cy="460"/>
              </a:xfrm>
              <a:prstGeom prst="rect">
                <a:avLst/>
              </a:prstGeom>
              <a:noFill/>
              <a:ln w="9525">
                <a:noFill/>
                <a:miter lim="800000"/>
              </a:ln>
            </p:spPr>
            <p:txBody>
              <a:bodyPr lIns="0" tIns="0" rIns="0" bIns="0"/>
              <a:lstStyle/>
              <a:p>
                <a:pPr algn="ctr">
                  <a:lnSpc>
                    <a:spcPct val="150000"/>
                  </a:lnSpc>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功 能 说 明</a:t>
                </a:r>
                <a:endParaRPr kumimoji="1" lang="zh-CN" altLang="en-US" sz="2400" b="1">
                  <a:latin typeface="Times New Roman" panose="02020603050405020304" pitchFamily="18" charset="0"/>
                </a:endParaRPr>
              </a:p>
            </p:txBody>
          </p:sp>
          <p:sp>
            <p:nvSpPr>
              <p:cNvPr id="3115" name="Rectangle 28"/>
              <p:cNvSpPr>
                <a:spLocks noChangeArrowheads="1"/>
              </p:cNvSpPr>
              <p:nvPr/>
            </p:nvSpPr>
            <p:spPr bwMode="auto">
              <a:xfrm>
                <a:off x="784" y="2640"/>
                <a:ext cx="96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入</a:t>
                </a:r>
                <a:endParaRPr kumimoji="1" lang="zh-CN" altLang="en-US" sz="2400" b="1">
                  <a:latin typeface="Times New Roman" panose="02020603050405020304" pitchFamily="18" charset="0"/>
                </a:endParaRPr>
              </a:p>
            </p:txBody>
          </p:sp>
          <p:sp>
            <p:nvSpPr>
              <p:cNvPr id="3116" name="Line 29"/>
              <p:cNvSpPr>
                <a:spLocks noChangeShapeType="1"/>
              </p:cNvSpPr>
              <p:nvPr/>
            </p:nvSpPr>
            <p:spPr bwMode="auto">
              <a:xfrm>
                <a:off x="784" y="264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3117" name="Line 30"/>
              <p:cNvSpPr>
                <a:spLocks noChangeShapeType="1"/>
              </p:cNvSpPr>
              <p:nvPr/>
            </p:nvSpPr>
            <p:spPr bwMode="auto">
              <a:xfrm>
                <a:off x="784" y="2870"/>
                <a:ext cx="1960" cy="0"/>
              </a:xfrm>
              <a:prstGeom prst="line">
                <a:avLst/>
              </a:prstGeom>
              <a:noFill/>
              <a:ln w="12700">
                <a:solidFill>
                  <a:schemeClr val="tx1"/>
                </a:solidFill>
                <a:round/>
              </a:ln>
            </p:spPr>
            <p:txBody>
              <a:bodyPr lIns="0" tIns="0" rIns="0" bIns="0">
                <a:spAutoFit/>
              </a:bodyPr>
              <a:lstStyle/>
              <a:p>
                <a:endParaRPr lang="zh-CN" altLang="en-US"/>
              </a:p>
            </p:txBody>
          </p:sp>
          <p:sp>
            <p:nvSpPr>
              <p:cNvPr id="3118" name="Line 31"/>
              <p:cNvSpPr>
                <a:spLocks noChangeShapeType="1"/>
              </p:cNvSpPr>
              <p:nvPr/>
            </p:nvSpPr>
            <p:spPr bwMode="auto">
              <a:xfrm>
                <a:off x="784" y="3100"/>
                <a:ext cx="4112" cy="0"/>
              </a:xfrm>
              <a:prstGeom prst="line">
                <a:avLst/>
              </a:prstGeom>
              <a:noFill/>
              <a:ln w="12700">
                <a:solidFill>
                  <a:schemeClr val="tx1"/>
                </a:solidFill>
                <a:round/>
              </a:ln>
            </p:spPr>
            <p:txBody>
              <a:bodyPr lIns="0" tIns="0" rIns="0" bIns="0">
                <a:spAutoFit/>
              </a:bodyPr>
              <a:lstStyle/>
              <a:p>
                <a:endParaRPr lang="zh-CN" altLang="en-US"/>
              </a:p>
            </p:txBody>
          </p:sp>
          <p:sp>
            <p:nvSpPr>
              <p:cNvPr id="3119" name="Line 32"/>
              <p:cNvSpPr>
                <a:spLocks noChangeShapeType="1"/>
              </p:cNvSpPr>
              <p:nvPr/>
            </p:nvSpPr>
            <p:spPr bwMode="auto">
              <a:xfrm>
                <a:off x="784" y="3330"/>
                <a:ext cx="4112" cy="0"/>
              </a:xfrm>
              <a:prstGeom prst="line">
                <a:avLst/>
              </a:prstGeom>
              <a:noFill/>
              <a:ln w="12700">
                <a:solidFill>
                  <a:schemeClr val="tx1"/>
                </a:solidFill>
                <a:round/>
              </a:ln>
            </p:spPr>
            <p:txBody>
              <a:bodyPr lIns="0" tIns="0" rIns="0" bIns="0">
                <a:spAutoFit/>
              </a:bodyPr>
              <a:lstStyle/>
              <a:p>
                <a:endParaRPr lang="zh-CN" altLang="en-US"/>
              </a:p>
            </p:txBody>
          </p:sp>
          <p:sp>
            <p:nvSpPr>
              <p:cNvPr id="3120" name="Line 33"/>
              <p:cNvSpPr>
                <a:spLocks noChangeShapeType="1"/>
              </p:cNvSpPr>
              <p:nvPr/>
            </p:nvSpPr>
            <p:spPr bwMode="auto">
              <a:xfrm>
                <a:off x="784" y="3560"/>
                <a:ext cx="4112" cy="0"/>
              </a:xfrm>
              <a:prstGeom prst="line">
                <a:avLst/>
              </a:prstGeom>
              <a:noFill/>
              <a:ln w="12700">
                <a:solidFill>
                  <a:schemeClr val="tx1"/>
                </a:solidFill>
                <a:round/>
              </a:ln>
            </p:spPr>
            <p:txBody>
              <a:bodyPr lIns="0" tIns="0" rIns="0" bIns="0">
                <a:spAutoFit/>
              </a:bodyPr>
              <a:lstStyle/>
              <a:p>
                <a:endParaRPr lang="zh-CN" altLang="en-US"/>
              </a:p>
            </p:txBody>
          </p:sp>
          <p:sp>
            <p:nvSpPr>
              <p:cNvPr id="3121" name="Line 34"/>
              <p:cNvSpPr>
                <a:spLocks noChangeShapeType="1"/>
              </p:cNvSpPr>
              <p:nvPr/>
            </p:nvSpPr>
            <p:spPr bwMode="auto">
              <a:xfrm>
                <a:off x="784" y="3790"/>
                <a:ext cx="4112" cy="0"/>
              </a:xfrm>
              <a:prstGeom prst="line">
                <a:avLst/>
              </a:prstGeom>
              <a:noFill/>
              <a:ln w="12700">
                <a:solidFill>
                  <a:schemeClr val="tx1"/>
                </a:solidFill>
                <a:round/>
              </a:ln>
            </p:spPr>
            <p:txBody>
              <a:bodyPr lIns="0" tIns="0" rIns="0" bIns="0">
                <a:spAutoFit/>
              </a:bodyPr>
              <a:lstStyle/>
              <a:p>
                <a:endParaRPr lang="zh-CN" altLang="en-US"/>
              </a:p>
            </p:txBody>
          </p:sp>
          <p:sp>
            <p:nvSpPr>
              <p:cNvPr id="3122" name="Line 35"/>
              <p:cNvSpPr>
                <a:spLocks noChangeShapeType="1"/>
              </p:cNvSpPr>
              <p:nvPr/>
            </p:nvSpPr>
            <p:spPr bwMode="auto">
              <a:xfrm>
                <a:off x="784" y="402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3123" name="Line 36"/>
              <p:cNvSpPr>
                <a:spLocks noChangeShapeType="1"/>
              </p:cNvSpPr>
              <p:nvPr/>
            </p:nvSpPr>
            <p:spPr bwMode="auto">
              <a:xfrm>
                <a:off x="784"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3124" name="Line 37"/>
              <p:cNvSpPr>
                <a:spLocks noChangeShapeType="1"/>
              </p:cNvSpPr>
              <p:nvPr/>
            </p:nvSpPr>
            <p:spPr bwMode="auto">
              <a:xfrm>
                <a:off x="1752"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3125" name="Line 38"/>
              <p:cNvSpPr>
                <a:spLocks noChangeShapeType="1"/>
              </p:cNvSpPr>
              <p:nvPr/>
            </p:nvSpPr>
            <p:spPr bwMode="auto">
              <a:xfrm>
                <a:off x="2744"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3126" name="Line 39"/>
              <p:cNvSpPr>
                <a:spLocks noChangeShapeType="1"/>
              </p:cNvSpPr>
              <p:nvPr/>
            </p:nvSpPr>
            <p:spPr bwMode="auto">
              <a:xfrm>
                <a:off x="4896"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3127" name="Line 40"/>
              <p:cNvSpPr>
                <a:spLocks noChangeShapeType="1"/>
              </p:cNvSpPr>
              <p:nvPr/>
            </p:nvSpPr>
            <p:spPr bwMode="auto">
              <a:xfrm>
                <a:off x="1264"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3128" name="Line 41"/>
              <p:cNvSpPr>
                <a:spLocks noChangeShapeType="1"/>
              </p:cNvSpPr>
              <p:nvPr/>
            </p:nvSpPr>
            <p:spPr bwMode="auto">
              <a:xfrm>
                <a:off x="2248"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3129" name="Line 42"/>
              <p:cNvSpPr>
                <a:spLocks noChangeShapeType="1"/>
              </p:cNvSpPr>
              <p:nvPr/>
            </p:nvSpPr>
            <p:spPr bwMode="auto">
              <a:xfrm>
                <a:off x="912" y="2904"/>
                <a:ext cx="184" cy="0"/>
              </a:xfrm>
              <a:prstGeom prst="line">
                <a:avLst/>
              </a:prstGeom>
              <a:noFill/>
              <a:ln w="19050">
                <a:solidFill>
                  <a:schemeClr val="tx1"/>
                </a:solidFill>
                <a:round/>
              </a:ln>
            </p:spPr>
            <p:txBody>
              <a:bodyPr>
                <a:spAutoFit/>
              </a:bodyPr>
              <a:lstStyle/>
              <a:p>
                <a:endParaRPr lang="zh-CN" altLang="en-US"/>
              </a:p>
            </p:txBody>
          </p:sp>
          <p:sp>
            <p:nvSpPr>
              <p:cNvPr id="3130" name="Line 43"/>
              <p:cNvSpPr>
                <a:spLocks noChangeShapeType="1"/>
              </p:cNvSpPr>
              <p:nvPr/>
            </p:nvSpPr>
            <p:spPr bwMode="auto">
              <a:xfrm>
                <a:off x="1400" y="2896"/>
                <a:ext cx="184" cy="0"/>
              </a:xfrm>
              <a:prstGeom prst="line">
                <a:avLst/>
              </a:prstGeom>
              <a:noFill/>
              <a:ln w="19050">
                <a:solidFill>
                  <a:schemeClr val="tx1"/>
                </a:solidFill>
                <a:round/>
              </a:ln>
            </p:spPr>
            <p:txBody>
              <a:bodyPr>
                <a:spAutoFit/>
              </a:bodyPr>
              <a:lstStyle/>
              <a:p>
                <a:endParaRPr lang="zh-CN" altLang="en-US"/>
              </a:p>
            </p:txBody>
          </p:sp>
        </p:grpSp>
        <p:grpSp>
          <p:nvGrpSpPr>
            <p:cNvPr id="3099" name="Group 44"/>
            <p:cNvGrpSpPr/>
            <p:nvPr/>
          </p:nvGrpSpPr>
          <p:grpSpPr bwMode="auto">
            <a:xfrm>
              <a:off x="1752" y="2640"/>
              <a:ext cx="992" cy="460"/>
              <a:chOff x="1752" y="2640"/>
              <a:chExt cx="992" cy="460"/>
            </a:xfrm>
          </p:grpSpPr>
          <p:sp>
            <p:nvSpPr>
              <p:cNvPr id="3100" name="Rectangle 45"/>
              <p:cNvSpPr>
                <a:spLocks noChangeArrowheads="1"/>
              </p:cNvSpPr>
              <p:nvPr/>
            </p:nvSpPr>
            <p:spPr bwMode="auto">
              <a:xfrm>
                <a:off x="2248"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3101" name="Rectangle 46"/>
              <p:cNvSpPr>
                <a:spLocks noChangeArrowheads="1"/>
              </p:cNvSpPr>
              <p:nvPr/>
            </p:nvSpPr>
            <p:spPr bwMode="auto">
              <a:xfrm>
                <a:off x="1752"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3102" name="Rectangle 47"/>
              <p:cNvSpPr>
                <a:spLocks noChangeArrowheads="1"/>
              </p:cNvSpPr>
              <p:nvPr/>
            </p:nvSpPr>
            <p:spPr bwMode="auto">
              <a:xfrm>
                <a:off x="1752" y="2640"/>
                <a:ext cx="99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3103" name="Line 48"/>
              <p:cNvSpPr>
                <a:spLocks noChangeShapeType="1"/>
              </p:cNvSpPr>
              <p:nvPr/>
            </p:nvSpPr>
            <p:spPr bwMode="auto">
              <a:xfrm>
                <a:off x="2440" y="2896"/>
                <a:ext cx="136" cy="0"/>
              </a:xfrm>
              <a:prstGeom prst="line">
                <a:avLst/>
              </a:prstGeom>
              <a:noFill/>
              <a:ln w="19050">
                <a:solidFill>
                  <a:schemeClr val="tx1"/>
                </a:solidFill>
                <a:round/>
              </a:ln>
            </p:spPr>
            <p:txBody>
              <a:bodyPr>
                <a:spAutoFit/>
              </a:bodyPr>
              <a:lstStyle/>
              <a:p>
                <a:endParaRPr lang="zh-CN" altLang="en-US"/>
              </a:p>
            </p:txBody>
          </p:sp>
        </p:grpSp>
      </p:grpSp>
      <p:grpSp>
        <p:nvGrpSpPr>
          <p:cNvPr id="6" name="Group 49"/>
          <p:cNvGrpSpPr/>
          <p:nvPr/>
        </p:nvGrpSpPr>
        <p:grpSpPr bwMode="auto">
          <a:xfrm>
            <a:off x="1244600" y="5286375"/>
            <a:ext cx="6527800" cy="365125"/>
            <a:chOff x="784" y="3330"/>
            <a:chExt cx="4112" cy="230"/>
          </a:xfrm>
        </p:grpSpPr>
        <p:sp>
          <p:nvSpPr>
            <p:cNvPr id="3" name="Rectangle 50"/>
            <p:cNvSpPr>
              <a:spLocks noChangeArrowheads="1"/>
            </p:cNvSpPr>
            <p:nvPr/>
          </p:nvSpPr>
          <p:spPr bwMode="auto">
            <a:xfrm>
              <a:off x="2744" y="3330"/>
              <a:ext cx="2152" cy="230"/>
            </a:xfrm>
            <a:prstGeom prst="rect">
              <a:avLst/>
            </a:prstGeom>
            <a:solidFill>
              <a:srgbClr val="FF33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3093" name="Rectangle 51"/>
            <p:cNvSpPr>
              <a:spLocks noChangeArrowheads="1"/>
            </p:cNvSpPr>
            <p:nvPr/>
          </p:nvSpPr>
          <p:spPr bwMode="auto">
            <a:xfrm>
              <a:off x="2248"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3094" name="Rectangle 52"/>
            <p:cNvSpPr>
              <a:spLocks noChangeArrowheads="1"/>
            </p:cNvSpPr>
            <p:nvPr/>
          </p:nvSpPr>
          <p:spPr bwMode="auto">
            <a:xfrm>
              <a:off x="1752"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3095" name="Rectangle 53"/>
            <p:cNvSpPr>
              <a:spLocks noChangeArrowheads="1"/>
            </p:cNvSpPr>
            <p:nvPr/>
          </p:nvSpPr>
          <p:spPr bwMode="auto">
            <a:xfrm>
              <a:off x="1264" y="3330"/>
              <a:ext cx="48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3096" name="Rectangle 54"/>
            <p:cNvSpPr>
              <a:spLocks noChangeArrowheads="1"/>
            </p:cNvSpPr>
            <p:nvPr/>
          </p:nvSpPr>
          <p:spPr bwMode="auto">
            <a:xfrm>
              <a:off x="784" y="3330"/>
              <a:ext cx="480"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sp>
        <p:nvSpPr>
          <p:cNvPr id="10295" name="Rectangle 55"/>
          <p:cNvSpPr>
            <a:spLocks noChangeArrowheads="1"/>
          </p:cNvSpPr>
          <p:nvPr/>
        </p:nvSpPr>
        <p:spPr bwMode="auto">
          <a:xfrm>
            <a:off x="762000" y="533400"/>
            <a:ext cx="4149725" cy="457200"/>
          </a:xfrm>
          <a:prstGeom prst="rect">
            <a:avLst/>
          </a:prstGeom>
          <a:noFill/>
          <a:ln w="9525">
            <a:noFill/>
            <a:miter lim="800000"/>
          </a:ln>
        </p:spPr>
        <p:txBody>
          <a:bodyPr>
            <a:spAutoFit/>
          </a:bodyPr>
          <a:lstStyle/>
          <a:p>
            <a:pPr marL="457200" indent="-457200"/>
            <a:r>
              <a:rPr kumimoji="1" lang="en-US" altLang="zh-CN" sz="2400" b="1" dirty="0">
                <a:latin typeface="Times New Roman" panose="02020603050405020304" pitchFamily="18" charset="0"/>
                <a:ea typeface="黑体" panose="02010609060101010101" pitchFamily="49" charset="-122"/>
              </a:rPr>
              <a:t>2.  </a:t>
            </a:r>
            <a:r>
              <a:rPr kumimoji="1" lang="zh-CN" altLang="en-US" sz="2400" b="1" dirty="0">
                <a:latin typeface="Times New Roman" panose="02020603050405020304" pitchFamily="18" charset="0"/>
              </a:rPr>
              <a:t>工作原理及逻辑功能 </a:t>
            </a:r>
            <a:endParaRPr kumimoji="1" lang="zh-CN" altLang="en-US" sz="2400" b="1" dirty="0">
              <a:latin typeface="Times New Roman" panose="02020603050405020304" pitchFamily="18" charset="0"/>
            </a:endParaRPr>
          </a:p>
        </p:txBody>
      </p:sp>
      <p:sp>
        <p:nvSpPr>
          <p:cNvPr id="10296" name="Rectangle 56"/>
          <p:cNvSpPr>
            <a:spLocks noChangeArrowheads="1"/>
          </p:cNvSpPr>
          <p:nvPr/>
        </p:nvSpPr>
        <p:spPr bwMode="auto">
          <a:xfrm>
            <a:off x="5191125" y="35814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0297" name="Rectangle 57"/>
          <p:cNvSpPr>
            <a:spLocks noChangeArrowheads="1"/>
          </p:cNvSpPr>
          <p:nvPr/>
        </p:nvSpPr>
        <p:spPr bwMode="auto">
          <a:xfrm>
            <a:off x="1711325" y="35687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10298" name="Rectangle 58"/>
          <p:cNvSpPr>
            <a:spLocks noChangeArrowheads="1"/>
          </p:cNvSpPr>
          <p:nvPr/>
        </p:nvSpPr>
        <p:spPr bwMode="auto">
          <a:xfrm>
            <a:off x="4670425" y="12065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1</a:t>
            </a:r>
            <a:endParaRPr kumimoji="1" lang="en-US" altLang="zh-CN" sz="2400" b="1">
              <a:solidFill>
                <a:srgbClr val="FF3300"/>
              </a:solidFill>
              <a:latin typeface="Times New Roman" panose="02020603050405020304" pitchFamily="18" charset="0"/>
            </a:endParaRPr>
          </a:p>
        </p:txBody>
      </p:sp>
      <p:sp>
        <p:nvSpPr>
          <p:cNvPr id="10299" name="Rectangle 59"/>
          <p:cNvSpPr>
            <a:spLocks noChangeArrowheads="1"/>
          </p:cNvSpPr>
          <p:nvPr/>
        </p:nvSpPr>
        <p:spPr bwMode="auto">
          <a:xfrm>
            <a:off x="1749425" y="3009900"/>
            <a:ext cx="1136650" cy="457200"/>
          </a:xfrm>
          <a:prstGeom prst="rect">
            <a:avLst/>
          </a:prstGeom>
          <a:noFill/>
          <a:ln w="9525">
            <a:noFill/>
            <a:miter lim="800000"/>
          </a:ln>
        </p:spPr>
        <p:txBody>
          <a:bodyPr>
            <a:spAutoFit/>
          </a:bodyPr>
          <a:lstStyle/>
          <a:p>
            <a:pPr algn="just" fontAlgn="t">
              <a:spcBef>
                <a:spcPct val="50000"/>
              </a:spcBef>
            </a:pPr>
            <a:r>
              <a:rPr kumimoji="1" lang="en-US" altLang="zh-CN" sz="2400" b="1">
                <a:solidFill>
                  <a:srgbClr val="FF3300"/>
                </a:solidFill>
                <a:latin typeface="Times New Roman" panose="02020603050405020304" pitchFamily="18" charset="0"/>
              </a:rPr>
              <a:t>1        1</a:t>
            </a:r>
            <a:endParaRPr kumimoji="1" lang="en-US" altLang="zh-CN" sz="2400" b="1">
              <a:solidFill>
                <a:srgbClr val="FF3300"/>
              </a:solidFill>
              <a:latin typeface="Times New Roman" panose="02020603050405020304" pitchFamily="18" charset="0"/>
            </a:endParaRPr>
          </a:p>
        </p:txBody>
      </p:sp>
      <p:sp>
        <p:nvSpPr>
          <p:cNvPr id="10300" name="Line 60"/>
          <p:cNvSpPr>
            <a:spLocks noChangeShapeType="1"/>
          </p:cNvSpPr>
          <p:nvPr/>
        </p:nvSpPr>
        <p:spPr bwMode="auto">
          <a:xfrm flipH="1">
            <a:off x="4051300" y="1841500"/>
            <a:ext cx="889000" cy="0"/>
          </a:xfrm>
          <a:prstGeom prst="line">
            <a:avLst/>
          </a:prstGeom>
          <a:noFill/>
          <a:ln w="38100">
            <a:solidFill>
              <a:srgbClr val="FF3300"/>
            </a:solidFill>
            <a:round/>
          </a:ln>
        </p:spPr>
        <p:txBody>
          <a:bodyPr>
            <a:spAutoFit/>
          </a:bodyPr>
          <a:lstStyle/>
          <a:p>
            <a:endParaRPr lang="zh-CN" altLang="en-US"/>
          </a:p>
        </p:txBody>
      </p:sp>
      <p:sp>
        <p:nvSpPr>
          <p:cNvPr id="10301" name="Line 61"/>
          <p:cNvSpPr>
            <a:spLocks noChangeShapeType="1"/>
          </p:cNvSpPr>
          <p:nvPr/>
        </p:nvSpPr>
        <p:spPr bwMode="auto">
          <a:xfrm flipH="1">
            <a:off x="3175000" y="1841500"/>
            <a:ext cx="876300" cy="1625600"/>
          </a:xfrm>
          <a:prstGeom prst="line">
            <a:avLst/>
          </a:prstGeom>
          <a:noFill/>
          <a:ln w="38100">
            <a:solidFill>
              <a:srgbClr val="FF3300"/>
            </a:solidFill>
            <a:round/>
          </a:ln>
        </p:spPr>
        <p:txBody>
          <a:bodyPr>
            <a:spAutoFit/>
          </a:bodyPr>
          <a:lstStyle/>
          <a:p>
            <a:endParaRPr lang="zh-CN" altLang="en-US"/>
          </a:p>
        </p:txBody>
      </p:sp>
      <p:sp>
        <p:nvSpPr>
          <p:cNvPr id="10302" name="Line 62"/>
          <p:cNvSpPr>
            <a:spLocks noChangeShapeType="1"/>
          </p:cNvSpPr>
          <p:nvPr/>
        </p:nvSpPr>
        <p:spPr bwMode="auto">
          <a:xfrm flipH="1">
            <a:off x="2540000" y="3492500"/>
            <a:ext cx="635000" cy="0"/>
          </a:xfrm>
          <a:prstGeom prst="line">
            <a:avLst/>
          </a:prstGeom>
          <a:noFill/>
          <a:ln w="38100">
            <a:solidFill>
              <a:srgbClr val="FF3300"/>
            </a:solidFill>
            <a:round/>
            <a:tailEnd type="triangle" w="sm" len="lg"/>
          </a:ln>
        </p:spPr>
        <p:txBody>
          <a:bodyPr>
            <a:spAutoFit/>
          </a:bodyPr>
          <a:lstStyle/>
          <a:p>
            <a:endParaRPr lang="zh-CN" altLang="en-US"/>
          </a:p>
        </p:txBody>
      </p:sp>
      <p:sp>
        <p:nvSpPr>
          <p:cNvPr id="10303" name="Rectangle 63"/>
          <p:cNvSpPr>
            <a:spLocks noChangeArrowheads="1"/>
          </p:cNvSpPr>
          <p:nvPr/>
        </p:nvSpPr>
        <p:spPr bwMode="auto">
          <a:xfrm>
            <a:off x="2270125" y="12065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0</a:t>
            </a:r>
            <a:endParaRPr kumimoji="1" lang="en-US" altLang="zh-CN" sz="2400" b="1">
              <a:solidFill>
                <a:srgbClr val="FF3300"/>
              </a:solidFill>
              <a:latin typeface="Times New Roman" panose="02020603050405020304" pitchFamily="18" charset="0"/>
            </a:endParaRPr>
          </a:p>
        </p:txBody>
      </p:sp>
      <p:sp>
        <p:nvSpPr>
          <p:cNvPr id="10304" name="AutoShape 64"/>
          <p:cNvSpPr>
            <a:spLocks noChangeArrowheads="1"/>
          </p:cNvSpPr>
          <p:nvPr/>
        </p:nvSpPr>
        <p:spPr bwMode="auto">
          <a:xfrm>
            <a:off x="2743200" y="1244600"/>
            <a:ext cx="1917700" cy="342900"/>
          </a:xfrm>
          <a:prstGeom prst="wedgeRectCallout">
            <a:avLst>
              <a:gd name="adj1" fmla="val -60681"/>
              <a:gd name="adj2" fmla="val 926"/>
            </a:avLst>
          </a:prstGeom>
          <a:solidFill>
            <a:srgbClr val="CCCCFF"/>
          </a:solidFill>
          <a:ln w="9525">
            <a:solidFill>
              <a:srgbClr val="FF3300"/>
            </a:solidFill>
            <a:miter lim="800000"/>
          </a:ln>
        </p:spPr>
        <p:txBody>
          <a:bodyPr lIns="0" tIns="0" rIns="0" bIns="0"/>
          <a:lstStyle/>
          <a:p>
            <a:pPr algn="ctr">
              <a:spcBef>
                <a:spcPct val="20000"/>
              </a:spcBef>
            </a:pPr>
            <a:r>
              <a:rPr kumimoji="1" lang="zh-CN" altLang="en-US" sz="2400" b="1">
                <a:latin typeface="Times New Roman" panose="02020603050405020304" pitchFamily="18" charset="0"/>
              </a:rPr>
              <a:t>锁存器被置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7" name="Group 65"/>
          <p:cNvGrpSpPr/>
          <p:nvPr/>
        </p:nvGrpSpPr>
        <p:grpSpPr bwMode="auto">
          <a:xfrm>
            <a:off x="2781300" y="5286375"/>
            <a:ext cx="4991100" cy="365125"/>
            <a:chOff x="1752" y="3330"/>
            <a:chExt cx="3144" cy="230"/>
          </a:xfrm>
        </p:grpSpPr>
        <p:sp>
          <p:nvSpPr>
            <p:cNvPr id="3089" name="Rectangle 66"/>
            <p:cNvSpPr>
              <a:spLocks noChangeArrowheads="1"/>
            </p:cNvSpPr>
            <p:nvPr/>
          </p:nvSpPr>
          <p:spPr bwMode="auto">
            <a:xfrm>
              <a:off x="2744" y="333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锁存器置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090" name="Rectangle 67"/>
            <p:cNvSpPr>
              <a:spLocks noChangeArrowheads="1"/>
            </p:cNvSpPr>
            <p:nvPr/>
          </p:nvSpPr>
          <p:spPr bwMode="auto">
            <a:xfrm>
              <a:off x="2248"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3091" name="Rectangle 68"/>
            <p:cNvSpPr>
              <a:spLocks noChangeArrowheads="1"/>
            </p:cNvSpPr>
            <p:nvPr/>
          </p:nvSpPr>
          <p:spPr bwMode="auto">
            <a:xfrm>
              <a:off x="1752"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95"/>
                                        </p:tgtEl>
                                        <p:attrNameLst>
                                          <p:attrName>style.visibility</p:attrName>
                                        </p:attrNameLst>
                                      </p:cBhvr>
                                      <p:to>
                                        <p:strVal val="visible"/>
                                      </p:to>
                                    </p:set>
                                    <p:animEffect transition="in" filter="wipe(left)">
                                      <p:cBhvr>
                                        <p:cTn id="7" dur="500"/>
                                        <p:tgtEl>
                                          <p:spTgt spid="10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0297"/>
                                        </p:tgtEl>
                                        <p:attrNameLst>
                                          <p:attrName>style.visibility</p:attrName>
                                        </p:attrNameLst>
                                      </p:cBhvr>
                                      <p:to>
                                        <p:strVal val="visible"/>
                                      </p:to>
                                    </p:set>
                                    <p:animEffect transition="in" filter="dissolve">
                                      <p:cBhvr>
                                        <p:cTn id="21" dur="500"/>
                                        <p:tgtEl>
                                          <p:spTgt spid="10297"/>
                                        </p:tgtEl>
                                      </p:cBhvr>
                                    </p:animEffect>
                                  </p:childTnLst>
                                </p:cTn>
                              </p:par>
                            </p:childTnLst>
                          </p:cTn>
                        </p:par>
                        <p:par>
                          <p:cTn id="22" fill="hold">
                            <p:stCondLst>
                              <p:cond delay="1000"/>
                            </p:stCondLst>
                            <p:childTnLst>
                              <p:par>
                                <p:cTn id="23" presetID="23" presetClass="entr" presetSubtype="16" fill="hold" grpId="0" nodeType="afterEffect">
                                  <p:stCondLst>
                                    <p:cond delay="0"/>
                                  </p:stCondLst>
                                  <p:childTnLst>
                                    <p:set>
                                      <p:cBhvr>
                                        <p:cTn id="24" dur="1" fill="hold">
                                          <p:stCondLst>
                                            <p:cond delay="0"/>
                                          </p:stCondLst>
                                        </p:cTn>
                                        <p:tgtEl>
                                          <p:spTgt spid="10296"/>
                                        </p:tgtEl>
                                        <p:attrNameLst>
                                          <p:attrName>style.visibility</p:attrName>
                                        </p:attrNameLst>
                                      </p:cBhvr>
                                      <p:to>
                                        <p:strVal val="visible"/>
                                      </p:to>
                                    </p:set>
                                    <p:anim calcmode="lin" valueType="num">
                                      <p:cBhvr>
                                        <p:cTn id="25" dur="500" fill="hold"/>
                                        <p:tgtEl>
                                          <p:spTgt spid="10296"/>
                                        </p:tgtEl>
                                        <p:attrNameLst>
                                          <p:attrName>ppt_w</p:attrName>
                                        </p:attrNameLst>
                                      </p:cBhvr>
                                      <p:tavLst>
                                        <p:tav tm="0">
                                          <p:val>
                                            <p:fltVal val="0"/>
                                          </p:val>
                                        </p:tav>
                                        <p:tav tm="100000">
                                          <p:val>
                                            <p:strVal val="#ppt_w"/>
                                          </p:val>
                                        </p:tav>
                                      </p:tavLst>
                                    </p:anim>
                                    <p:anim calcmode="lin" valueType="num">
                                      <p:cBhvr>
                                        <p:cTn id="26" dur="500" fill="hold"/>
                                        <p:tgtEl>
                                          <p:spTgt spid="1029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0298"/>
                                        </p:tgtEl>
                                        <p:attrNameLst>
                                          <p:attrName>style.visibility</p:attrName>
                                        </p:attrNameLst>
                                      </p:cBhvr>
                                      <p:to>
                                        <p:strVal val="visible"/>
                                      </p:to>
                                    </p:set>
                                    <p:anim calcmode="lin" valueType="num">
                                      <p:cBhvr>
                                        <p:cTn id="31" dur="500" fill="hold"/>
                                        <p:tgtEl>
                                          <p:spTgt spid="10298"/>
                                        </p:tgtEl>
                                        <p:attrNameLst>
                                          <p:attrName>ppt_w</p:attrName>
                                        </p:attrNameLst>
                                      </p:cBhvr>
                                      <p:tavLst>
                                        <p:tav tm="0">
                                          <p:val>
                                            <p:fltVal val="0"/>
                                          </p:val>
                                        </p:tav>
                                        <p:tav tm="100000">
                                          <p:val>
                                            <p:strVal val="#ppt_w"/>
                                          </p:val>
                                        </p:tav>
                                      </p:tavLst>
                                    </p:anim>
                                    <p:anim calcmode="lin" valueType="num">
                                      <p:cBhvr>
                                        <p:cTn id="32" dur="500" fill="hold"/>
                                        <p:tgtEl>
                                          <p:spTgt spid="10298"/>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10300"/>
                                        </p:tgtEl>
                                        <p:attrNameLst>
                                          <p:attrName>style.visibility</p:attrName>
                                        </p:attrNameLst>
                                      </p:cBhvr>
                                      <p:to>
                                        <p:strVal val="visible"/>
                                      </p:to>
                                    </p:set>
                                    <p:animEffect transition="in" filter="wipe(right)">
                                      <p:cBhvr>
                                        <p:cTn id="36" dur="500"/>
                                        <p:tgtEl>
                                          <p:spTgt spid="10300"/>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0301"/>
                                        </p:tgtEl>
                                        <p:attrNameLst>
                                          <p:attrName>style.visibility</p:attrName>
                                        </p:attrNameLst>
                                      </p:cBhvr>
                                      <p:to>
                                        <p:strVal val="visible"/>
                                      </p:to>
                                    </p:set>
                                    <p:animEffect transition="in" filter="wipe(up)">
                                      <p:cBhvr>
                                        <p:cTn id="40" dur="500"/>
                                        <p:tgtEl>
                                          <p:spTgt spid="10301"/>
                                        </p:tgtEl>
                                      </p:cBhvr>
                                    </p:animEffect>
                                  </p:childTnLst>
                                </p:cTn>
                              </p:par>
                            </p:childTnLst>
                          </p:cTn>
                        </p:par>
                        <p:par>
                          <p:cTn id="41" fill="hold">
                            <p:stCondLst>
                              <p:cond delay="1500"/>
                            </p:stCondLst>
                            <p:childTnLst>
                              <p:par>
                                <p:cTn id="42" presetID="22" presetClass="entr" presetSubtype="2" fill="hold" grpId="0" nodeType="afterEffect">
                                  <p:stCondLst>
                                    <p:cond delay="0"/>
                                  </p:stCondLst>
                                  <p:childTnLst>
                                    <p:set>
                                      <p:cBhvr>
                                        <p:cTn id="43" dur="1" fill="hold">
                                          <p:stCondLst>
                                            <p:cond delay="0"/>
                                          </p:stCondLst>
                                        </p:cTn>
                                        <p:tgtEl>
                                          <p:spTgt spid="10302"/>
                                        </p:tgtEl>
                                        <p:attrNameLst>
                                          <p:attrName>style.visibility</p:attrName>
                                        </p:attrNameLst>
                                      </p:cBhvr>
                                      <p:to>
                                        <p:strVal val="visible"/>
                                      </p:to>
                                    </p:set>
                                    <p:animEffect transition="in" filter="wipe(right)">
                                      <p:cBhvr>
                                        <p:cTn id="44" dur="500"/>
                                        <p:tgtEl>
                                          <p:spTgt spid="10302"/>
                                        </p:tgtEl>
                                      </p:cBhvr>
                                    </p:animEffect>
                                  </p:childTnLst>
                                </p:cTn>
                              </p:par>
                            </p:childTnLst>
                          </p:cTn>
                        </p:par>
                        <p:par>
                          <p:cTn id="45" fill="hold">
                            <p:stCondLst>
                              <p:cond delay="2000"/>
                            </p:stCondLst>
                            <p:childTnLst>
                              <p:par>
                                <p:cTn id="46" presetID="3" presetClass="entr" presetSubtype="10" fill="hold" grpId="0" nodeType="afterEffect">
                                  <p:stCondLst>
                                    <p:cond delay="0"/>
                                  </p:stCondLst>
                                  <p:childTnLst>
                                    <p:set>
                                      <p:cBhvr>
                                        <p:cTn id="47" dur="1" fill="hold">
                                          <p:stCondLst>
                                            <p:cond delay="0"/>
                                          </p:stCondLst>
                                        </p:cTn>
                                        <p:tgtEl>
                                          <p:spTgt spid="10299"/>
                                        </p:tgtEl>
                                        <p:attrNameLst>
                                          <p:attrName>style.visibility</p:attrName>
                                        </p:attrNameLst>
                                      </p:cBhvr>
                                      <p:to>
                                        <p:strVal val="visible"/>
                                      </p:to>
                                    </p:set>
                                    <p:animEffect transition="in" filter="blinds(horizontal)">
                                      <p:cBhvr>
                                        <p:cTn id="48" dur="500"/>
                                        <p:tgtEl>
                                          <p:spTgt spid="1029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303"/>
                                        </p:tgtEl>
                                        <p:attrNameLst>
                                          <p:attrName>style.visibility</p:attrName>
                                        </p:attrNameLst>
                                      </p:cBhvr>
                                      <p:to>
                                        <p:strVal val="visible"/>
                                      </p:to>
                                    </p:set>
                                    <p:animEffect transition="in" filter="blinds(horizontal)">
                                      <p:cBhvr>
                                        <p:cTn id="53" dur="500"/>
                                        <p:tgtEl>
                                          <p:spTgt spid="10303"/>
                                        </p:tgtEl>
                                      </p:cBhvr>
                                    </p:animEffect>
                                  </p:childTnLst>
                                </p:cTn>
                              </p:par>
                            </p:childTnLst>
                          </p:cTn>
                        </p:par>
                        <p:par>
                          <p:cTn id="54" fill="hold">
                            <p:stCondLst>
                              <p:cond delay="500"/>
                            </p:stCondLst>
                            <p:childTnLst>
                              <p:par>
                                <p:cTn id="55" presetID="2" presetClass="entr" presetSubtype="1" fill="hold" grpId="0" nodeType="afterEffect">
                                  <p:stCondLst>
                                    <p:cond delay="0"/>
                                  </p:stCondLst>
                                  <p:childTnLst>
                                    <p:set>
                                      <p:cBhvr>
                                        <p:cTn id="56" dur="1" fill="hold">
                                          <p:stCondLst>
                                            <p:cond delay="0"/>
                                          </p:stCondLst>
                                        </p:cTn>
                                        <p:tgtEl>
                                          <p:spTgt spid="10304"/>
                                        </p:tgtEl>
                                        <p:attrNameLst>
                                          <p:attrName>style.visibility</p:attrName>
                                        </p:attrNameLst>
                                      </p:cBhvr>
                                      <p:to>
                                        <p:strVal val="visible"/>
                                      </p:to>
                                    </p:set>
                                    <p:anim calcmode="lin" valueType="num">
                                      <p:cBhvr additive="base">
                                        <p:cTn id="57" dur="500" fill="hold"/>
                                        <p:tgtEl>
                                          <p:spTgt spid="10304"/>
                                        </p:tgtEl>
                                        <p:attrNameLst>
                                          <p:attrName>ppt_x</p:attrName>
                                        </p:attrNameLst>
                                      </p:cBhvr>
                                      <p:tavLst>
                                        <p:tav tm="0">
                                          <p:val>
                                            <p:strVal val="#ppt_x"/>
                                          </p:val>
                                        </p:tav>
                                        <p:tav tm="100000">
                                          <p:val>
                                            <p:strVal val="#ppt_x"/>
                                          </p:val>
                                        </p:tav>
                                      </p:tavLst>
                                    </p:anim>
                                    <p:anim calcmode="lin" valueType="num">
                                      <p:cBhvr additive="base">
                                        <p:cTn id="58" dur="500" fill="hold"/>
                                        <p:tgtEl>
                                          <p:spTgt spid="10304"/>
                                        </p:tgtEl>
                                        <p:attrNameLst>
                                          <p:attrName>ppt_y</p:attrName>
                                        </p:attrNameLst>
                                      </p:cBhvr>
                                      <p:tavLst>
                                        <p:tav tm="0">
                                          <p:val>
                                            <p:strVal val="0-#ppt_h/2"/>
                                          </p:val>
                                        </p:tav>
                                        <p:tav tm="100000">
                                          <p:val>
                                            <p:strVal val="#ppt_y"/>
                                          </p:val>
                                        </p:tav>
                                      </p:tavLst>
                                    </p:anim>
                                  </p:childTnLst>
                                </p:cTn>
                              </p:par>
                            </p:childTnLst>
                          </p:cTn>
                        </p:par>
                        <p:par>
                          <p:cTn id="59" fill="hold">
                            <p:stCondLst>
                              <p:cond delay="1000"/>
                            </p:stCondLst>
                            <p:childTnLst>
                              <p:par>
                                <p:cTn id="60" presetID="3" presetClass="entr" presetSubtype="10"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5" grpId="0" autoUpdateAnimBg="0"/>
      <p:bldP spid="10296" grpId="0" autoUpdateAnimBg="0"/>
      <p:bldP spid="10297" grpId="0" autoUpdateAnimBg="0"/>
      <p:bldP spid="10298" grpId="0" autoUpdateAnimBg="0"/>
      <p:bldP spid="10299" grpId="0" autoUpdateAnimBg="0"/>
      <p:bldP spid="10300" grpId="0" animBg="1"/>
      <p:bldP spid="10301" grpId="0" animBg="1"/>
      <p:bldP spid="10302" grpId="0" animBg="1"/>
      <p:bldP spid="10303" grpId="0" autoUpdateAnimBg="0"/>
      <p:bldP spid="10304"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000100" y="1357298"/>
            <a:ext cx="2590800" cy="461665"/>
          </a:xfrm>
          <a:prstGeom prst="rect">
            <a:avLst/>
          </a:prstGeom>
          <a:noFill/>
          <a:ln w="9525">
            <a:noFill/>
            <a:miter lim="800000"/>
          </a:ln>
        </p:spPr>
        <p:txBody>
          <a:bodyPr>
            <a:spAutoFit/>
          </a:bodyPr>
          <a:lstStyle/>
          <a:p>
            <a:pPr>
              <a:spcBef>
                <a:spcPct val="50000"/>
              </a:spcBef>
            </a:pP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）环形计数器：</a:t>
            </a:r>
            <a:endParaRPr kumimoji="1" lang="zh-CN" altLang="en-US" sz="2400" b="1" dirty="0">
              <a:latin typeface="Times New Roman" panose="02020603050405020304" pitchFamily="18" charset="0"/>
            </a:endParaRPr>
          </a:p>
        </p:txBody>
      </p:sp>
      <p:grpSp>
        <p:nvGrpSpPr>
          <p:cNvPr id="2" name="Group 3"/>
          <p:cNvGrpSpPr/>
          <p:nvPr/>
        </p:nvGrpSpPr>
        <p:grpSpPr bwMode="auto">
          <a:xfrm>
            <a:off x="838200" y="1981200"/>
            <a:ext cx="7397750" cy="2606675"/>
            <a:chOff x="528" y="1248"/>
            <a:chExt cx="4660" cy="1642"/>
          </a:xfrm>
        </p:grpSpPr>
        <p:pic>
          <p:nvPicPr>
            <p:cNvPr id="91152" name="Picture 4"/>
            <p:cNvPicPr>
              <a:picLocks noChangeAspect="1" noChangeArrowheads="1"/>
            </p:cNvPicPr>
            <p:nvPr/>
          </p:nvPicPr>
          <p:blipFill>
            <a:blip r:embed="rId1"/>
            <a:srcRect/>
            <a:stretch>
              <a:fillRect/>
            </a:stretch>
          </p:blipFill>
          <p:spPr bwMode="auto">
            <a:xfrm>
              <a:off x="528" y="1248"/>
              <a:ext cx="4656" cy="1642"/>
            </a:xfrm>
            <a:prstGeom prst="rect">
              <a:avLst/>
            </a:prstGeom>
            <a:noFill/>
            <a:ln w="9525">
              <a:noFill/>
              <a:miter lim="800000"/>
              <a:headEnd/>
              <a:tailEnd/>
            </a:ln>
          </p:spPr>
        </p:pic>
        <p:sp>
          <p:nvSpPr>
            <p:cNvPr id="91153" name="Rectangle 5"/>
            <p:cNvSpPr>
              <a:spLocks noChangeArrowheads="1"/>
            </p:cNvSpPr>
            <p:nvPr/>
          </p:nvSpPr>
          <p:spPr bwMode="auto">
            <a:xfrm>
              <a:off x="4896" y="1440"/>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3</a:t>
              </a:r>
              <a:endParaRPr kumimoji="1" lang="en-US" altLang="zh-CN" sz="2000" b="1" baseline="-25000">
                <a:solidFill>
                  <a:srgbClr val="FF3300"/>
                </a:solidFill>
                <a:latin typeface="Times New Roman" panose="02020603050405020304" pitchFamily="18" charset="0"/>
              </a:endParaRPr>
            </a:p>
          </p:txBody>
        </p:sp>
        <p:sp>
          <p:nvSpPr>
            <p:cNvPr id="91154" name="Rectangle 6"/>
            <p:cNvSpPr>
              <a:spLocks noChangeArrowheads="1"/>
            </p:cNvSpPr>
            <p:nvPr/>
          </p:nvSpPr>
          <p:spPr bwMode="auto">
            <a:xfrm>
              <a:off x="3936" y="1488"/>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2</a:t>
              </a:r>
              <a:endParaRPr kumimoji="1" lang="en-US" altLang="zh-CN" sz="2000" b="1" baseline="-25000">
                <a:solidFill>
                  <a:srgbClr val="FF3300"/>
                </a:solidFill>
                <a:latin typeface="Times New Roman" panose="02020603050405020304" pitchFamily="18" charset="0"/>
              </a:endParaRPr>
            </a:p>
          </p:txBody>
        </p:sp>
        <p:sp>
          <p:nvSpPr>
            <p:cNvPr id="91155" name="Rectangle 7"/>
            <p:cNvSpPr>
              <a:spLocks noChangeArrowheads="1"/>
            </p:cNvSpPr>
            <p:nvPr/>
          </p:nvSpPr>
          <p:spPr bwMode="auto">
            <a:xfrm>
              <a:off x="2784" y="1488"/>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1</a:t>
              </a:r>
              <a:endParaRPr kumimoji="1" lang="en-US" altLang="zh-CN" sz="2000" b="1" baseline="-25000">
                <a:solidFill>
                  <a:srgbClr val="FF3300"/>
                </a:solidFill>
                <a:latin typeface="Times New Roman" panose="02020603050405020304" pitchFamily="18" charset="0"/>
              </a:endParaRPr>
            </a:p>
          </p:txBody>
        </p:sp>
        <p:sp>
          <p:nvSpPr>
            <p:cNvPr id="91156" name="Rectangle 8"/>
            <p:cNvSpPr>
              <a:spLocks noChangeArrowheads="1"/>
            </p:cNvSpPr>
            <p:nvPr/>
          </p:nvSpPr>
          <p:spPr bwMode="auto">
            <a:xfrm>
              <a:off x="1776" y="1488"/>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0</a:t>
              </a:r>
              <a:endParaRPr kumimoji="1" lang="en-US" altLang="zh-CN" sz="2000" b="1" baseline="-25000">
                <a:solidFill>
                  <a:srgbClr val="FF3300"/>
                </a:solidFill>
                <a:latin typeface="Times New Roman" panose="02020603050405020304" pitchFamily="18" charset="0"/>
              </a:endParaRPr>
            </a:p>
          </p:txBody>
        </p:sp>
        <p:sp>
          <p:nvSpPr>
            <p:cNvPr id="91157" name="Line 9"/>
            <p:cNvSpPr>
              <a:spLocks noChangeShapeType="1"/>
            </p:cNvSpPr>
            <p:nvPr/>
          </p:nvSpPr>
          <p:spPr bwMode="auto">
            <a:xfrm>
              <a:off x="720" y="2484"/>
              <a:ext cx="3984" cy="0"/>
            </a:xfrm>
            <a:prstGeom prst="line">
              <a:avLst/>
            </a:prstGeom>
            <a:noFill/>
            <a:ln w="28575">
              <a:solidFill>
                <a:srgbClr val="00CC99"/>
              </a:solidFill>
              <a:round/>
            </a:ln>
          </p:spPr>
          <p:txBody>
            <a:bodyPr/>
            <a:lstStyle/>
            <a:p>
              <a:endParaRPr lang="zh-CN" altLang="en-US"/>
            </a:p>
          </p:txBody>
        </p:sp>
        <p:sp>
          <p:nvSpPr>
            <p:cNvPr id="91158" name="Line 10"/>
            <p:cNvSpPr>
              <a:spLocks noChangeShapeType="1"/>
            </p:cNvSpPr>
            <p:nvPr/>
          </p:nvSpPr>
          <p:spPr bwMode="auto">
            <a:xfrm>
              <a:off x="4704" y="2256"/>
              <a:ext cx="0" cy="240"/>
            </a:xfrm>
            <a:prstGeom prst="line">
              <a:avLst/>
            </a:prstGeom>
            <a:noFill/>
            <a:ln w="28575">
              <a:solidFill>
                <a:srgbClr val="00CC99"/>
              </a:solidFill>
              <a:round/>
            </a:ln>
          </p:spPr>
          <p:txBody>
            <a:bodyPr/>
            <a:lstStyle/>
            <a:p>
              <a:endParaRPr lang="zh-CN" altLang="en-US"/>
            </a:p>
          </p:txBody>
        </p:sp>
        <p:sp>
          <p:nvSpPr>
            <p:cNvPr id="91159" name="Line 11"/>
            <p:cNvSpPr>
              <a:spLocks noChangeShapeType="1"/>
            </p:cNvSpPr>
            <p:nvPr/>
          </p:nvSpPr>
          <p:spPr bwMode="auto">
            <a:xfrm flipH="1">
              <a:off x="3618" y="2304"/>
              <a:ext cx="0" cy="181"/>
            </a:xfrm>
            <a:prstGeom prst="line">
              <a:avLst/>
            </a:prstGeom>
            <a:noFill/>
            <a:ln w="28575">
              <a:solidFill>
                <a:srgbClr val="00CC99"/>
              </a:solidFill>
              <a:round/>
              <a:tailEnd type="oval" w="med" len="med"/>
            </a:ln>
          </p:spPr>
          <p:txBody>
            <a:bodyPr/>
            <a:lstStyle/>
            <a:p>
              <a:endParaRPr lang="zh-CN" altLang="en-US"/>
            </a:p>
          </p:txBody>
        </p:sp>
        <p:sp>
          <p:nvSpPr>
            <p:cNvPr id="91160" name="Line 12"/>
            <p:cNvSpPr>
              <a:spLocks noChangeShapeType="1"/>
            </p:cNvSpPr>
            <p:nvPr/>
          </p:nvSpPr>
          <p:spPr bwMode="auto">
            <a:xfrm flipH="1">
              <a:off x="2535" y="2283"/>
              <a:ext cx="0" cy="181"/>
            </a:xfrm>
            <a:prstGeom prst="line">
              <a:avLst/>
            </a:prstGeom>
            <a:noFill/>
            <a:ln w="28575">
              <a:solidFill>
                <a:srgbClr val="00CC99"/>
              </a:solidFill>
              <a:round/>
              <a:tailEnd type="oval" w="med" len="med"/>
            </a:ln>
          </p:spPr>
          <p:txBody>
            <a:bodyPr/>
            <a:lstStyle/>
            <a:p>
              <a:endParaRPr lang="zh-CN" altLang="en-US"/>
            </a:p>
          </p:txBody>
        </p:sp>
        <p:sp>
          <p:nvSpPr>
            <p:cNvPr id="91161" name="Line 13"/>
            <p:cNvSpPr>
              <a:spLocks noChangeShapeType="1"/>
            </p:cNvSpPr>
            <p:nvPr/>
          </p:nvSpPr>
          <p:spPr bwMode="auto">
            <a:xfrm flipH="1">
              <a:off x="960" y="1440"/>
              <a:ext cx="0" cy="1045"/>
            </a:xfrm>
            <a:prstGeom prst="line">
              <a:avLst/>
            </a:prstGeom>
            <a:noFill/>
            <a:ln w="28575">
              <a:solidFill>
                <a:srgbClr val="00CC99"/>
              </a:solidFill>
              <a:round/>
              <a:tailEnd type="oval" w="med" len="med"/>
            </a:ln>
          </p:spPr>
          <p:txBody>
            <a:bodyPr/>
            <a:lstStyle/>
            <a:p>
              <a:endParaRPr lang="zh-CN" altLang="en-US"/>
            </a:p>
          </p:txBody>
        </p:sp>
        <p:sp>
          <p:nvSpPr>
            <p:cNvPr id="91162" name="Line 14"/>
            <p:cNvSpPr>
              <a:spLocks noChangeShapeType="1"/>
            </p:cNvSpPr>
            <p:nvPr/>
          </p:nvSpPr>
          <p:spPr bwMode="auto">
            <a:xfrm flipV="1">
              <a:off x="960" y="1440"/>
              <a:ext cx="528" cy="0"/>
            </a:xfrm>
            <a:prstGeom prst="line">
              <a:avLst/>
            </a:prstGeom>
            <a:noFill/>
            <a:ln w="28575">
              <a:solidFill>
                <a:srgbClr val="00CC99"/>
              </a:solidFill>
              <a:round/>
            </a:ln>
          </p:spPr>
          <p:txBody>
            <a:bodyPr/>
            <a:lstStyle/>
            <a:p>
              <a:endParaRPr lang="zh-CN" altLang="en-US"/>
            </a:p>
          </p:txBody>
        </p:sp>
        <p:sp>
          <p:nvSpPr>
            <p:cNvPr id="91163" name="Line 15"/>
            <p:cNvSpPr>
              <a:spLocks noChangeShapeType="1"/>
            </p:cNvSpPr>
            <p:nvPr/>
          </p:nvSpPr>
          <p:spPr bwMode="auto">
            <a:xfrm>
              <a:off x="1488" y="1440"/>
              <a:ext cx="0" cy="96"/>
            </a:xfrm>
            <a:prstGeom prst="line">
              <a:avLst/>
            </a:prstGeom>
            <a:noFill/>
            <a:ln w="28575">
              <a:solidFill>
                <a:srgbClr val="00CC99"/>
              </a:solidFill>
              <a:round/>
            </a:ln>
          </p:spPr>
          <p:txBody>
            <a:bodyPr/>
            <a:lstStyle/>
            <a:p>
              <a:endParaRPr lang="zh-CN" altLang="en-US"/>
            </a:p>
          </p:txBody>
        </p:sp>
        <p:sp>
          <p:nvSpPr>
            <p:cNvPr id="91164" name="Line 16"/>
            <p:cNvSpPr>
              <a:spLocks noChangeShapeType="1"/>
            </p:cNvSpPr>
            <p:nvPr/>
          </p:nvSpPr>
          <p:spPr bwMode="auto">
            <a:xfrm>
              <a:off x="624" y="2256"/>
              <a:ext cx="96" cy="0"/>
            </a:xfrm>
            <a:prstGeom prst="line">
              <a:avLst/>
            </a:prstGeom>
            <a:noFill/>
            <a:ln w="19050">
              <a:solidFill>
                <a:schemeClr val="tx1"/>
              </a:solidFill>
              <a:round/>
            </a:ln>
          </p:spPr>
          <p:txBody>
            <a:bodyPr/>
            <a:lstStyle/>
            <a:p>
              <a:endParaRPr lang="zh-CN" altLang="en-US"/>
            </a:p>
          </p:txBody>
        </p:sp>
        <p:sp>
          <p:nvSpPr>
            <p:cNvPr id="91165" name="Line 17"/>
            <p:cNvSpPr>
              <a:spLocks noChangeShapeType="1"/>
            </p:cNvSpPr>
            <p:nvPr/>
          </p:nvSpPr>
          <p:spPr bwMode="auto">
            <a:xfrm>
              <a:off x="816" y="2256"/>
              <a:ext cx="0" cy="144"/>
            </a:xfrm>
            <a:prstGeom prst="line">
              <a:avLst/>
            </a:prstGeom>
            <a:noFill/>
            <a:ln w="19050">
              <a:solidFill>
                <a:schemeClr val="tx1"/>
              </a:solidFill>
              <a:round/>
            </a:ln>
          </p:spPr>
          <p:txBody>
            <a:bodyPr/>
            <a:lstStyle/>
            <a:p>
              <a:endParaRPr lang="zh-CN" altLang="en-US"/>
            </a:p>
          </p:txBody>
        </p:sp>
        <p:sp>
          <p:nvSpPr>
            <p:cNvPr id="91166" name="Line 18"/>
            <p:cNvSpPr>
              <a:spLocks noChangeShapeType="1"/>
            </p:cNvSpPr>
            <p:nvPr/>
          </p:nvSpPr>
          <p:spPr bwMode="auto">
            <a:xfrm>
              <a:off x="720" y="2400"/>
              <a:ext cx="96" cy="0"/>
            </a:xfrm>
            <a:prstGeom prst="line">
              <a:avLst/>
            </a:prstGeom>
            <a:noFill/>
            <a:ln w="19050">
              <a:solidFill>
                <a:schemeClr val="tx1"/>
              </a:solidFill>
              <a:round/>
            </a:ln>
          </p:spPr>
          <p:txBody>
            <a:bodyPr/>
            <a:lstStyle/>
            <a:p>
              <a:endParaRPr lang="zh-CN" altLang="en-US"/>
            </a:p>
          </p:txBody>
        </p:sp>
        <p:sp>
          <p:nvSpPr>
            <p:cNvPr id="91167" name="Line 19"/>
            <p:cNvSpPr>
              <a:spLocks noChangeShapeType="1"/>
            </p:cNvSpPr>
            <p:nvPr/>
          </p:nvSpPr>
          <p:spPr bwMode="auto">
            <a:xfrm>
              <a:off x="720" y="2256"/>
              <a:ext cx="0" cy="144"/>
            </a:xfrm>
            <a:prstGeom prst="line">
              <a:avLst/>
            </a:prstGeom>
            <a:noFill/>
            <a:ln w="19050">
              <a:solidFill>
                <a:schemeClr val="tx1"/>
              </a:solidFill>
              <a:round/>
            </a:ln>
          </p:spPr>
          <p:txBody>
            <a:bodyPr/>
            <a:lstStyle/>
            <a:p>
              <a:endParaRPr lang="zh-CN" altLang="en-US"/>
            </a:p>
          </p:txBody>
        </p:sp>
        <p:sp>
          <p:nvSpPr>
            <p:cNvPr id="91168" name="Line 20"/>
            <p:cNvSpPr>
              <a:spLocks noChangeShapeType="1"/>
            </p:cNvSpPr>
            <p:nvPr/>
          </p:nvSpPr>
          <p:spPr bwMode="auto">
            <a:xfrm>
              <a:off x="816" y="2256"/>
              <a:ext cx="96" cy="0"/>
            </a:xfrm>
            <a:prstGeom prst="line">
              <a:avLst/>
            </a:prstGeom>
            <a:noFill/>
            <a:ln w="19050">
              <a:solidFill>
                <a:schemeClr val="tx1"/>
              </a:solidFill>
              <a:round/>
            </a:ln>
          </p:spPr>
          <p:txBody>
            <a:bodyPr/>
            <a:lstStyle/>
            <a:p>
              <a:endParaRPr lang="zh-CN" altLang="en-US"/>
            </a:p>
          </p:txBody>
        </p:sp>
      </p:grpSp>
      <p:grpSp>
        <p:nvGrpSpPr>
          <p:cNvPr id="3" name="Group 21"/>
          <p:cNvGrpSpPr/>
          <p:nvPr/>
        </p:nvGrpSpPr>
        <p:grpSpPr bwMode="auto">
          <a:xfrm>
            <a:off x="2057400" y="5334000"/>
            <a:ext cx="4572000" cy="533400"/>
            <a:chOff x="1392" y="3024"/>
            <a:chExt cx="2880" cy="336"/>
          </a:xfrm>
        </p:grpSpPr>
        <p:grpSp>
          <p:nvGrpSpPr>
            <p:cNvPr id="4" name="Group 22"/>
            <p:cNvGrpSpPr/>
            <p:nvPr/>
          </p:nvGrpSpPr>
          <p:grpSpPr bwMode="auto">
            <a:xfrm>
              <a:off x="1392" y="3168"/>
              <a:ext cx="2880" cy="192"/>
              <a:chOff x="2256" y="1771"/>
              <a:chExt cx="2880" cy="192"/>
            </a:xfrm>
          </p:grpSpPr>
          <p:sp>
            <p:nvSpPr>
              <p:cNvPr id="91144" name="Line 23"/>
              <p:cNvSpPr>
                <a:spLocks noChangeShapeType="1"/>
              </p:cNvSpPr>
              <p:nvPr/>
            </p:nvSpPr>
            <p:spPr bwMode="auto">
              <a:xfrm>
                <a:off x="2880" y="1771"/>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1145" name="Line 24"/>
              <p:cNvSpPr>
                <a:spLocks noChangeShapeType="1"/>
              </p:cNvSpPr>
              <p:nvPr/>
            </p:nvSpPr>
            <p:spPr bwMode="auto">
              <a:xfrm>
                <a:off x="3600" y="1771"/>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1146" name="Line 25"/>
              <p:cNvSpPr>
                <a:spLocks noChangeShapeType="1"/>
              </p:cNvSpPr>
              <p:nvPr/>
            </p:nvSpPr>
            <p:spPr bwMode="auto">
              <a:xfrm>
                <a:off x="4320" y="1771"/>
                <a:ext cx="240" cy="0"/>
              </a:xfrm>
              <a:prstGeom prst="line">
                <a:avLst/>
              </a:prstGeom>
              <a:noFill/>
              <a:ln w="9525">
                <a:solidFill>
                  <a:schemeClr val="accent2"/>
                </a:solidFill>
                <a:round/>
                <a:tailEnd type="triangle" w="med" len="med"/>
              </a:ln>
            </p:spPr>
            <p:txBody>
              <a:bodyPr wrap="none" anchor="ctr"/>
              <a:lstStyle/>
              <a:p>
                <a:endParaRPr lang="zh-CN" altLang="en-US"/>
              </a:p>
            </p:txBody>
          </p:sp>
          <p:sp>
            <p:nvSpPr>
              <p:cNvPr id="91147" name="Line 26"/>
              <p:cNvSpPr>
                <a:spLocks noChangeShapeType="1"/>
              </p:cNvSpPr>
              <p:nvPr/>
            </p:nvSpPr>
            <p:spPr bwMode="auto">
              <a:xfrm>
                <a:off x="4992" y="1771"/>
                <a:ext cx="144" cy="0"/>
              </a:xfrm>
              <a:prstGeom prst="line">
                <a:avLst/>
              </a:prstGeom>
              <a:noFill/>
              <a:ln w="9525">
                <a:solidFill>
                  <a:schemeClr val="accent2"/>
                </a:solidFill>
                <a:round/>
              </a:ln>
            </p:spPr>
            <p:txBody>
              <a:bodyPr wrap="none" anchor="ctr"/>
              <a:lstStyle/>
              <a:p>
                <a:endParaRPr lang="zh-CN" altLang="en-US"/>
              </a:p>
            </p:txBody>
          </p:sp>
          <p:sp>
            <p:nvSpPr>
              <p:cNvPr id="91148" name="Line 27"/>
              <p:cNvSpPr>
                <a:spLocks noChangeShapeType="1"/>
              </p:cNvSpPr>
              <p:nvPr/>
            </p:nvSpPr>
            <p:spPr bwMode="auto">
              <a:xfrm>
                <a:off x="5136" y="1771"/>
                <a:ext cx="0" cy="192"/>
              </a:xfrm>
              <a:prstGeom prst="line">
                <a:avLst/>
              </a:prstGeom>
              <a:noFill/>
              <a:ln w="9525">
                <a:solidFill>
                  <a:schemeClr val="accent2"/>
                </a:solidFill>
                <a:round/>
              </a:ln>
            </p:spPr>
            <p:txBody>
              <a:bodyPr wrap="none" anchor="ctr"/>
              <a:lstStyle/>
              <a:p>
                <a:endParaRPr lang="zh-CN" altLang="en-US"/>
              </a:p>
            </p:txBody>
          </p:sp>
          <p:sp>
            <p:nvSpPr>
              <p:cNvPr id="91149" name="Line 28"/>
              <p:cNvSpPr>
                <a:spLocks noChangeShapeType="1"/>
              </p:cNvSpPr>
              <p:nvPr/>
            </p:nvSpPr>
            <p:spPr bwMode="auto">
              <a:xfrm>
                <a:off x="2256" y="1963"/>
                <a:ext cx="2880" cy="0"/>
              </a:xfrm>
              <a:prstGeom prst="line">
                <a:avLst/>
              </a:prstGeom>
              <a:noFill/>
              <a:ln w="9525">
                <a:solidFill>
                  <a:schemeClr val="accent2"/>
                </a:solidFill>
                <a:round/>
              </a:ln>
            </p:spPr>
            <p:txBody>
              <a:bodyPr wrap="none" anchor="ctr"/>
              <a:lstStyle/>
              <a:p>
                <a:endParaRPr lang="zh-CN" altLang="en-US"/>
              </a:p>
            </p:txBody>
          </p:sp>
          <p:sp>
            <p:nvSpPr>
              <p:cNvPr id="91150" name="Line 29"/>
              <p:cNvSpPr>
                <a:spLocks noChangeShapeType="1"/>
              </p:cNvSpPr>
              <p:nvPr/>
            </p:nvSpPr>
            <p:spPr bwMode="auto">
              <a:xfrm flipV="1">
                <a:off x="2256" y="1771"/>
                <a:ext cx="0" cy="192"/>
              </a:xfrm>
              <a:prstGeom prst="line">
                <a:avLst/>
              </a:prstGeom>
              <a:noFill/>
              <a:ln w="9525">
                <a:solidFill>
                  <a:schemeClr val="accent2"/>
                </a:solidFill>
                <a:round/>
              </a:ln>
            </p:spPr>
            <p:txBody>
              <a:bodyPr wrap="none" anchor="ctr"/>
              <a:lstStyle/>
              <a:p>
                <a:endParaRPr lang="zh-CN" altLang="en-US"/>
              </a:p>
            </p:txBody>
          </p:sp>
          <p:sp>
            <p:nvSpPr>
              <p:cNvPr id="91151" name="Line 30"/>
              <p:cNvSpPr>
                <a:spLocks noChangeShapeType="1"/>
              </p:cNvSpPr>
              <p:nvPr/>
            </p:nvSpPr>
            <p:spPr bwMode="auto">
              <a:xfrm>
                <a:off x="2256" y="1771"/>
                <a:ext cx="192" cy="0"/>
              </a:xfrm>
              <a:prstGeom prst="line">
                <a:avLst/>
              </a:prstGeom>
              <a:noFill/>
              <a:ln w="9525">
                <a:solidFill>
                  <a:schemeClr val="accent2"/>
                </a:solidFill>
                <a:round/>
                <a:tailEnd type="triangle" w="med" len="med"/>
              </a:ln>
            </p:spPr>
            <p:txBody>
              <a:bodyPr wrap="none" anchor="ctr"/>
              <a:lstStyle/>
              <a:p>
                <a:endParaRPr lang="zh-CN" altLang="en-US"/>
              </a:p>
            </p:txBody>
          </p:sp>
        </p:grpSp>
        <p:sp>
          <p:nvSpPr>
            <p:cNvPr id="91143" name="Rectangle 31"/>
            <p:cNvSpPr>
              <a:spLocks noChangeArrowheads="1"/>
            </p:cNvSpPr>
            <p:nvPr/>
          </p:nvSpPr>
          <p:spPr bwMode="auto">
            <a:xfrm>
              <a:off x="1536" y="3024"/>
              <a:ext cx="2660" cy="288"/>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1000       0100       0010       0001</a:t>
              </a:r>
              <a:endParaRPr kumimoji="1" lang="en-US" altLang="zh-CN" sz="2400" b="1" dirty="0">
                <a:latin typeface="Times New Roman" panose="02020603050405020304" pitchFamily="18" charset="0"/>
              </a:endParaRPr>
            </a:p>
          </p:txBody>
        </p:sp>
      </p:grpSp>
      <p:sp>
        <p:nvSpPr>
          <p:cNvPr id="324640" name="Rectangle 32"/>
          <p:cNvSpPr>
            <a:spLocks noChangeArrowheads="1"/>
          </p:cNvSpPr>
          <p:nvPr/>
        </p:nvSpPr>
        <p:spPr bwMode="auto">
          <a:xfrm>
            <a:off x="990600" y="4800600"/>
            <a:ext cx="6724650" cy="457200"/>
          </a:xfrm>
          <a:prstGeom prst="rect">
            <a:avLst/>
          </a:prstGeom>
          <a:noFill/>
          <a:ln w="9525">
            <a:noFill/>
            <a:miter lim="800000"/>
          </a:ln>
        </p:spPr>
        <p:txBody>
          <a:bodyPr wrap="none">
            <a:spAutoFit/>
          </a:bodyPr>
          <a:lstStyle/>
          <a:p>
            <a:r>
              <a:rPr kumimoji="1" lang="zh-CN" altLang="en-US" sz="2400" b="1" dirty="0">
                <a:latin typeface="楷体_GB2312" pitchFamily="49" charset="-122"/>
                <a:ea typeface="楷体_GB2312" pitchFamily="49" charset="-122"/>
              </a:rPr>
              <a:t>设初始状态</a:t>
            </a:r>
            <a:r>
              <a:rPr kumimoji="1" lang="en-US" altLang="zh-CN" sz="2400" b="1" dirty="0">
                <a:latin typeface="楷体_GB2312" pitchFamily="49" charset="-122"/>
                <a:ea typeface="楷体_GB2312" pitchFamily="49" charset="-122"/>
              </a:rPr>
              <a:t>=1000</a:t>
            </a:r>
            <a:r>
              <a:rPr kumimoji="1" lang="zh-CN" altLang="en-US" sz="2400" b="1" dirty="0">
                <a:latin typeface="楷体_GB2312" pitchFamily="49" charset="-122"/>
                <a:ea typeface="楷体_GB2312" pitchFamily="49" charset="-122"/>
              </a:rPr>
              <a:t>，则可依次循环变化</a:t>
            </a:r>
            <a:r>
              <a:rPr kumimoji="1" lang="en-US" altLang="zh-CN" sz="2400" b="1" dirty="0">
                <a:latin typeface="楷体_GB2312" pitchFamily="49" charset="-122"/>
                <a:ea typeface="楷体_GB2312" pitchFamily="49" charset="-122"/>
              </a:rPr>
              <a:t>,</a:t>
            </a:r>
            <a:r>
              <a:rPr kumimoji="1" lang="zh-CN" altLang="en-US" sz="2400" b="1" dirty="0">
                <a:latin typeface="Times New Roman" panose="02020603050405020304" pitchFamily="18" charset="0"/>
                <a:ea typeface="楷体_GB2312" pitchFamily="49" charset="-122"/>
              </a:rPr>
              <a:t>有效循环</a:t>
            </a:r>
            <a:r>
              <a:rPr kumimoji="1" lang="en-US" altLang="zh-CN" sz="2400" b="1" dirty="0">
                <a:latin typeface="Times New Roman" panose="02020603050405020304" pitchFamily="18" charset="0"/>
                <a:ea typeface="楷体_GB2312" pitchFamily="49" charset="-122"/>
              </a:rPr>
              <a:t>:</a:t>
            </a:r>
            <a:endParaRPr kumimoji="1" lang="en-US" altLang="zh-CN" sz="2400" b="1" dirty="0">
              <a:latin typeface="楷体_GB2312" pitchFamily="49" charset="-122"/>
              <a:ea typeface="楷体_GB2312" pitchFamily="49" charset="-122"/>
            </a:endParaRPr>
          </a:p>
        </p:txBody>
      </p:sp>
      <p:sp>
        <p:nvSpPr>
          <p:cNvPr id="33" name="Text Box 5" descr="再生纸"/>
          <p:cNvSpPr txBox="1">
            <a:spLocks noChangeArrowheads="1"/>
          </p:cNvSpPr>
          <p:nvPr/>
        </p:nvSpPr>
        <p:spPr bwMode="auto">
          <a:xfrm>
            <a:off x="866775" y="714375"/>
            <a:ext cx="6369050" cy="457200"/>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2.   </a:t>
            </a:r>
            <a:r>
              <a:rPr kumimoji="1" lang="zh-CN" altLang="en-US" sz="2400" b="1" dirty="0">
                <a:latin typeface="宋体" panose="02010600030101010101" pitchFamily="2" charset="-122"/>
              </a:rPr>
              <a:t>用移位寄存器构成的同步二进制计数器</a:t>
            </a:r>
            <a:endParaRPr kumimoji="1"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4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32464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838200" y="1776413"/>
            <a:ext cx="8001000" cy="533400"/>
          </a:xfrm>
          <a:prstGeom prst="rect">
            <a:avLst/>
          </a:prstGeom>
          <a:solidFill>
            <a:schemeClr val="bg1"/>
          </a:solidFill>
          <a:ln w="9525">
            <a:noFill/>
            <a:miter lim="800000"/>
          </a:ln>
        </p:spPr>
        <p:txBody>
          <a:bodyPr wrap="none" anchor="ctr"/>
          <a:lstStyle/>
          <a:p>
            <a:endParaRPr lang="zh-CN" altLang="en-US"/>
          </a:p>
        </p:txBody>
      </p:sp>
      <p:sp>
        <p:nvSpPr>
          <p:cNvPr id="92163" name="Text Box 3"/>
          <p:cNvSpPr txBox="1">
            <a:spLocks noChangeArrowheads="1"/>
          </p:cNvSpPr>
          <p:nvPr/>
        </p:nvSpPr>
        <p:spPr bwMode="auto">
          <a:xfrm>
            <a:off x="762000" y="3913188"/>
            <a:ext cx="8001000" cy="2825389"/>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楷体_GB2312" pitchFamily="49" charset="-122"/>
              </a:rPr>
              <a:t>①</a:t>
            </a:r>
            <a:r>
              <a:rPr kumimoji="1" lang="en-US" altLang="zh-CN" sz="2400" b="1" dirty="0">
                <a:latin typeface="楷体_GB2312" pitchFamily="49" charset="-122"/>
                <a:ea typeface="楷体_GB2312" pitchFamily="49" charset="-122"/>
              </a:rPr>
              <a:t>4</a:t>
            </a:r>
            <a:r>
              <a:rPr kumimoji="1" lang="zh-CN" altLang="en-US" sz="2400" b="1" dirty="0">
                <a:latin typeface="楷体_GB2312" pitchFamily="49" charset="-122"/>
                <a:ea typeface="楷体_GB2312" pitchFamily="49" charset="-122"/>
              </a:rPr>
              <a:t>个</a:t>
            </a:r>
            <a:r>
              <a:rPr kumimoji="1" lang="en-US" altLang="zh-CN" sz="2400" b="1" dirty="0">
                <a:latin typeface="楷体_GB2312" pitchFamily="49" charset="-122"/>
                <a:ea typeface="楷体_GB2312" pitchFamily="49" charset="-122"/>
              </a:rPr>
              <a:t>D</a:t>
            </a:r>
            <a:r>
              <a:rPr kumimoji="1" lang="zh-CN" altLang="en-US" sz="2400" b="1" dirty="0">
                <a:latin typeface="楷体_GB2312" pitchFamily="49" charset="-122"/>
                <a:ea typeface="楷体_GB2312" pitchFamily="49" charset="-122"/>
              </a:rPr>
              <a:t>触发器构成的右移移位寄存器</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首尾相接</a:t>
            </a:r>
            <a:r>
              <a:rPr kumimoji="1" lang="en-US" altLang="zh-CN" sz="2400" b="1" dirty="0">
                <a:latin typeface="楷体_GB2312" pitchFamily="49" charset="-122"/>
                <a:ea typeface="楷体_GB2312" pitchFamily="49" charset="-122"/>
              </a:rPr>
              <a:t>D0=Q3</a:t>
            </a:r>
            <a:r>
              <a:rPr kumimoji="1" lang="zh-CN" altLang="en-US" sz="2400" b="1" dirty="0">
                <a:latin typeface="楷体_GB2312" pitchFamily="49" charset="-122"/>
                <a:ea typeface="楷体_GB2312" pitchFamily="49" charset="-122"/>
              </a:rPr>
              <a:t>；计数器模数等于触发器数目，需要借助强制端设置初始值。初始状态不能为</a:t>
            </a:r>
            <a:r>
              <a:rPr kumimoji="1" lang="en-US" altLang="zh-CN" sz="2400" b="1" dirty="0">
                <a:latin typeface="楷体_GB2312" pitchFamily="49" charset="-122"/>
                <a:ea typeface="楷体_GB2312" pitchFamily="49" charset="-122"/>
              </a:rPr>
              <a:t>000/111</a:t>
            </a:r>
            <a:r>
              <a:rPr kumimoji="1" lang="zh-CN" altLang="en-US" sz="2400" b="1" dirty="0">
                <a:latin typeface="楷体_GB2312" pitchFamily="49" charset="-122"/>
                <a:ea typeface="楷体_GB2312" pitchFamily="49" charset="-122"/>
              </a:rPr>
              <a:t>。</a:t>
            </a:r>
            <a:endParaRPr kumimoji="1" lang="zh-CN" altLang="en-US" sz="2400" b="1" dirty="0">
              <a:latin typeface="楷体_GB2312" pitchFamily="49" charset="-122"/>
              <a:ea typeface="楷体_GB2312" pitchFamily="49" charset="-122"/>
            </a:endParaRPr>
          </a:p>
          <a:p>
            <a:pPr>
              <a:lnSpc>
                <a:spcPct val="60000"/>
              </a:lnSpc>
              <a:spcBef>
                <a:spcPct val="50000"/>
              </a:spcBef>
            </a:pPr>
            <a:r>
              <a:rPr kumimoji="1" lang="zh-CN" altLang="en-US" sz="2400" b="1" dirty="0">
                <a:latin typeface="Times New Roman" panose="02020603050405020304" pitchFamily="18" charset="0"/>
                <a:ea typeface="楷体_GB2312" pitchFamily="49" charset="-122"/>
              </a:rPr>
              <a:t>②</a:t>
            </a:r>
            <a:r>
              <a:rPr kumimoji="1" lang="zh-CN" altLang="en-US" sz="2400" b="1" dirty="0">
                <a:latin typeface="楷体_GB2312" pitchFamily="49" charset="-122"/>
                <a:ea typeface="楷体_GB2312" pitchFamily="49" charset="-122"/>
              </a:rPr>
              <a:t>优点</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电路结构简单</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有效状态只含一个</a:t>
            </a:r>
            <a:r>
              <a:rPr kumimoji="1" lang="en-US" altLang="zh-CN" sz="2400" b="1" dirty="0">
                <a:latin typeface="楷体_GB2312" pitchFamily="49" charset="-122"/>
                <a:ea typeface="楷体_GB2312" pitchFamily="49" charset="-122"/>
              </a:rPr>
              <a:t>1</a:t>
            </a:r>
            <a:r>
              <a:rPr kumimoji="1" lang="zh-CN" altLang="en-US" sz="2400" b="1" dirty="0">
                <a:latin typeface="楷体_GB2312" pitchFamily="49" charset="-122"/>
                <a:ea typeface="楷体_GB2312" pitchFamily="49" charset="-122"/>
              </a:rPr>
              <a:t>（或</a:t>
            </a:r>
            <a:r>
              <a:rPr kumimoji="1" lang="en-US" altLang="zh-CN" sz="2400" b="1" dirty="0">
                <a:latin typeface="楷体_GB2312" pitchFamily="49" charset="-122"/>
                <a:ea typeface="楷体_GB2312" pitchFamily="49" charset="-122"/>
              </a:rPr>
              <a:t>0</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不需</a:t>
            </a:r>
            <a:endParaRPr kumimoji="1" lang="zh-CN" altLang="en-US" sz="2400" b="1" dirty="0">
              <a:latin typeface="楷体_GB2312" pitchFamily="49" charset="-122"/>
              <a:ea typeface="楷体_GB2312" pitchFamily="49" charset="-122"/>
            </a:endParaRPr>
          </a:p>
          <a:p>
            <a:pPr>
              <a:lnSpc>
                <a:spcPct val="60000"/>
              </a:lnSpc>
              <a:spcBef>
                <a:spcPct val="50000"/>
              </a:spcBef>
            </a:pPr>
            <a:r>
              <a:rPr kumimoji="1" lang="zh-CN" altLang="en-US" sz="2400" b="1" dirty="0">
                <a:latin typeface="楷体_GB2312" pitchFamily="49" charset="-122"/>
                <a:ea typeface="楷体_GB2312" pitchFamily="49" charset="-122"/>
              </a:rPr>
              <a:t>       要另加译码电路。</a:t>
            </a:r>
            <a:endParaRPr kumimoji="1" lang="zh-CN" altLang="en-US" sz="2400" b="1" dirty="0">
              <a:latin typeface="楷体_GB2312" pitchFamily="49" charset="-122"/>
              <a:ea typeface="楷体_GB2312" pitchFamily="49" charset="-122"/>
            </a:endParaRPr>
          </a:p>
          <a:p>
            <a:pPr>
              <a:lnSpc>
                <a:spcPct val="60000"/>
              </a:lnSpc>
              <a:spcBef>
                <a:spcPct val="50000"/>
              </a:spcBef>
            </a:pPr>
            <a:r>
              <a:rPr kumimoji="1" lang="zh-CN" altLang="en-US" sz="2400" b="1" dirty="0">
                <a:latin typeface="Times New Roman" panose="02020603050405020304" pitchFamily="18" charset="0"/>
                <a:ea typeface="楷体_GB2312" pitchFamily="49" charset="-122"/>
              </a:rPr>
              <a:t>③</a:t>
            </a:r>
            <a:r>
              <a:rPr kumimoji="1" lang="zh-CN" altLang="en-US" sz="2400" b="1" dirty="0">
                <a:latin typeface="楷体_GB2312" pitchFamily="49" charset="-122"/>
                <a:ea typeface="楷体_GB2312" pitchFamily="49" charset="-122"/>
              </a:rPr>
              <a:t>缺点</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状态利用率低。</a:t>
            </a:r>
            <a:r>
              <a:rPr kumimoji="1" lang="en-US" altLang="zh-CN" sz="2400" b="1" dirty="0">
                <a:latin typeface="楷体_GB2312" pitchFamily="49" charset="-122"/>
                <a:ea typeface="楷体_GB2312" pitchFamily="49" charset="-122"/>
              </a:rPr>
              <a:t>2</a:t>
            </a:r>
            <a:r>
              <a:rPr kumimoji="1" lang="en-US" altLang="zh-CN" sz="2400" b="1" baseline="30000" dirty="0">
                <a:latin typeface="楷体_GB2312" pitchFamily="49" charset="-122"/>
                <a:ea typeface="楷体_GB2312" pitchFamily="49" charset="-122"/>
              </a:rPr>
              <a:t>4</a:t>
            </a:r>
            <a:r>
              <a:rPr kumimoji="1" lang="en-US" altLang="zh-CN" sz="2400" b="1" dirty="0">
                <a:latin typeface="楷体_GB2312" pitchFamily="49" charset="-122"/>
                <a:ea typeface="楷体_GB2312" pitchFamily="49" charset="-122"/>
              </a:rPr>
              <a:t>=16</a:t>
            </a:r>
            <a:r>
              <a:rPr kumimoji="1" lang="zh-CN" altLang="en-US" sz="2400" b="1" dirty="0">
                <a:latin typeface="楷体_GB2312" pitchFamily="49" charset="-122"/>
                <a:ea typeface="楷体_GB2312" pitchFamily="49" charset="-122"/>
              </a:rPr>
              <a:t>个状态中只用了</a:t>
            </a:r>
            <a:r>
              <a:rPr kumimoji="1" lang="en-US" altLang="zh-CN" sz="2400" b="1" dirty="0">
                <a:latin typeface="楷体_GB2312" pitchFamily="49" charset="-122"/>
                <a:ea typeface="楷体_GB2312" pitchFamily="49" charset="-122"/>
              </a:rPr>
              <a:t>4</a:t>
            </a:r>
            <a:r>
              <a:rPr kumimoji="1" lang="zh-CN" altLang="en-US" sz="2400" b="1" dirty="0">
                <a:latin typeface="楷体_GB2312" pitchFamily="49" charset="-122"/>
                <a:ea typeface="楷体_GB2312" pitchFamily="49" charset="-122"/>
              </a:rPr>
              <a:t>个状态</a:t>
            </a:r>
            <a:endParaRPr kumimoji="1" lang="zh-CN" altLang="en-US" sz="2400" b="1" dirty="0">
              <a:latin typeface="楷体_GB2312" pitchFamily="49" charset="-122"/>
              <a:ea typeface="楷体_GB2312" pitchFamily="49" charset="-122"/>
            </a:endParaRPr>
          </a:p>
          <a:p>
            <a:pPr>
              <a:lnSpc>
                <a:spcPct val="60000"/>
              </a:lnSpc>
              <a:spcBef>
                <a:spcPct val="50000"/>
              </a:spcBef>
            </a:pPr>
            <a:r>
              <a:rPr kumimoji="1" lang="zh-CN" altLang="en-US" sz="2400" b="1" dirty="0">
                <a:latin typeface="楷体_GB2312" pitchFamily="49" charset="-122"/>
                <a:ea typeface="楷体_GB2312" pitchFamily="49" charset="-122"/>
              </a:rPr>
              <a:t>       </a:t>
            </a:r>
            <a:r>
              <a:rPr kumimoji="1" lang="en-US" altLang="zh-CN" sz="2400" b="1" dirty="0">
                <a:latin typeface="楷体_GB2312" pitchFamily="49" charset="-122"/>
                <a:ea typeface="楷体_GB2312" pitchFamily="49" charset="-122"/>
              </a:rPr>
              <a:t>(2</a:t>
            </a:r>
            <a:r>
              <a:rPr kumimoji="1" lang="en-US" altLang="zh-CN" sz="2400" b="1" baseline="30000" dirty="0">
                <a:latin typeface="楷体_GB2312" pitchFamily="49" charset="-122"/>
                <a:ea typeface="楷体_GB2312" pitchFamily="49" charset="-122"/>
              </a:rPr>
              <a:t>n</a:t>
            </a:r>
            <a:r>
              <a:rPr kumimoji="1" lang="zh-CN" altLang="en-US" sz="2400" b="1" dirty="0" smtClean="0">
                <a:latin typeface="楷体_GB2312" pitchFamily="49" charset="-122"/>
                <a:ea typeface="楷体_GB2312" pitchFamily="49" charset="-122"/>
              </a:rPr>
              <a:t>－</a:t>
            </a:r>
            <a:r>
              <a:rPr kumimoji="1" lang="en-US" altLang="zh-CN" sz="2400" b="1" dirty="0" smtClean="0">
                <a:latin typeface="楷体_GB2312" pitchFamily="49" charset="-122"/>
                <a:ea typeface="楷体_GB2312" pitchFamily="49" charset="-122"/>
              </a:rPr>
              <a:t>3n</a:t>
            </a:r>
            <a:r>
              <a:rPr kumimoji="1" lang="zh-CN" altLang="en-US" sz="2400" b="1" dirty="0">
                <a:latin typeface="楷体_GB2312" pitchFamily="49" charset="-122"/>
                <a:ea typeface="楷体_GB2312" pitchFamily="49" charset="-122"/>
              </a:rPr>
              <a:t>个没用</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a:t>
            </a:r>
            <a:endParaRPr kumimoji="1" lang="zh-CN" altLang="en-US" sz="2400" b="1" dirty="0">
              <a:latin typeface="楷体_GB2312" pitchFamily="49" charset="-122"/>
              <a:ea typeface="楷体_GB2312" pitchFamily="49" charset="-122"/>
            </a:endParaRPr>
          </a:p>
        </p:txBody>
      </p:sp>
      <p:sp>
        <p:nvSpPr>
          <p:cNvPr id="92164" name="Rectangle 4"/>
          <p:cNvSpPr>
            <a:spLocks noChangeArrowheads="1"/>
          </p:cNvSpPr>
          <p:nvPr/>
        </p:nvSpPr>
        <p:spPr bwMode="auto">
          <a:xfrm>
            <a:off x="762000" y="3455988"/>
            <a:ext cx="946150" cy="457200"/>
          </a:xfrm>
          <a:prstGeom prst="rect">
            <a:avLst/>
          </a:prstGeom>
          <a:noFill/>
          <a:ln w="9525">
            <a:noFill/>
            <a:miter lim="800000"/>
          </a:ln>
        </p:spPr>
        <p:txBody>
          <a:bodyPr wrap="none">
            <a:spAutoFit/>
          </a:bodyPr>
          <a:lstStyle/>
          <a:p>
            <a:r>
              <a:rPr kumimoji="1" lang="zh-CN" altLang="en-US" sz="2400" b="1" dirty="0">
                <a:latin typeface="楷体_GB2312" pitchFamily="49" charset="-122"/>
                <a:ea typeface="楷体_GB2312" pitchFamily="49" charset="-122"/>
              </a:rPr>
              <a:t>特点</a:t>
            </a:r>
            <a:r>
              <a:rPr kumimoji="1" lang="en-US" altLang="zh-CN" sz="2400" b="1" dirty="0">
                <a:latin typeface="楷体_GB2312" pitchFamily="49" charset="-122"/>
                <a:ea typeface="楷体_GB2312" pitchFamily="49" charset="-122"/>
              </a:rPr>
              <a:t>:</a:t>
            </a:r>
            <a:endParaRPr kumimoji="1" lang="en-US" altLang="zh-CN" sz="2400" b="1" dirty="0">
              <a:latin typeface="楷体_GB2312" pitchFamily="49" charset="-122"/>
              <a:ea typeface="楷体_GB2312" pitchFamily="49" charset="-122"/>
            </a:endParaRPr>
          </a:p>
        </p:txBody>
      </p:sp>
      <p:grpSp>
        <p:nvGrpSpPr>
          <p:cNvPr id="2" name="Group 5"/>
          <p:cNvGrpSpPr/>
          <p:nvPr/>
        </p:nvGrpSpPr>
        <p:grpSpPr bwMode="auto">
          <a:xfrm>
            <a:off x="990600" y="560388"/>
            <a:ext cx="7397750" cy="2133600"/>
            <a:chOff x="624" y="192"/>
            <a:chExt cx="4660" cy="1344"/>
          </a:xfrm>
        </p:grpSpPr>
        <p:grpSp>
          <p:nvGrpSpPr>
            <p:cNvPr id="3" name="Group 6"/>
            <p:cNvGrpSpPr/>
            <p:nvPr/>
          </p:nvGrpSpPr>
          <p:grpSpPr bwMode="auto">
            <a:xfrm>
              <a:off x="624" y="192"/>
              <a:ext cx="4660" cy="1344"/>
              <a:chOff x="528" y="1248"/>
              <a:chExt cx="4660" cy="1642"/>
            </a:xfrm>
          </p:grpSpPr>
          <p:pic>
            <p:nvPicPr>
              <p:cNvPr id="92179" name="Picture 7"/>
              <p:cNvPicPr>
                <a:picLocks noChangeAspect="1" noChangeArrowheads="1"/>
              </p:cNvPicPr>
              <p:nvPr/>
            </p:nvPicPr>
            <p:blipFill>
              <a:blip r:embed="rId1"/>
              <a:srcRect/>
              <a:stretch>
                <a:fillRect/>
              </a:stretch>
            </p:blipFill>
            <p:spPr bwMode="auto">
              <a:xfrm>
                <a:off x="528" y="1248"/>
                <a:ext cx="4656" cy="1642"/>
              </a:xfrm>
              <a:prstGeom prst="rect">
                <a:avLst/>
              </a:prstGeom>
              <a:noFill/>
              <a:ln w="9525">
                <a:noFill/>
                <a:miter lim="800000"/>
                <a:headEnd/>
                <a:tailEnd/>
              </a:ln>
            </p:spPr>
          </p:pic>
          <p:sp>
            <p:nvSpPr>
              <p:cNvPr id="92180" name="Rectangle 8"/>
              <p:cNvSpPr>
                <a:spLocks noChangeArrowheads="1"/>
              </p:cNvSpPr>
              <p:nvPr/>
            </p:nvSpPr>
            <p:spPr bwMode="auto">
              <a:xfrm>
                <a:off x="4896" y="1440"/>
                <a:ext cx="292" cy="305"/>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3</a:t>
                </a:r>
                <a:endParaRPr kumimoji="1" lang="en-US" altLang="zh-CN" sz="2000" b="1" baseline="-25000">
                  <a:solidFill>
                    <a:srgbClr val="FF3300"/>
                  </a:solidFill>
                  <a:latin typeface="Times New Roman" panose="02020603050405020304" pitchFamily="18" charset="0"/>
                </a:endParaRPr>
              </a:p>
            </p:txBody>
          </p:sp>
          <p:sp>
            <p:nvSpPr>
              <p:cNvPr id="92181" name="Rectangle 9"/>
              <p:cNvSpPr>
                <a:spLocks noChangeArrowheads="1"/>
              </p:cNvSpPr>
              <p:nvPr/>
            </p:nvSpPr>
            <p:spPr bwMode="auto">
              <a:xfrm>
                <a:off x="3936" y="1487"/>
                <a:ext cx="292" cy="306"/>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2</a:t>
                </a:r>
                <a:endParaRPr kumimoji="1" lang="en-US" altLang="zh-CN" sz="2000" b="1" baseline="-25000">
                  <a:solidFill>
                    <a:srgbClr val="FF3300"/>
                  </a:solidFill>
                  <a:latin typeface="Times New Roman" panose="02020603050405020304" pitchFamily="18" charset="0"/>
                </a:endParaRPr>
              </a:p>
            </p:txBody>
          </p:sp>
          <p:sp>
            <p:nvSpPr>
              <p:cNvPr id="92182" name="Rectangle 10"/>
              <p:cNvSpPr>
                <a:spLocks noChangeArrowheads="1"/>
              </p:cNvSpPr>
              <p:nvPr/>
            </p:nvSpPr>
            <p:spPr bwMode="auto">
              <a:xfrm>
                <a:off x="2784" y="1487"/>
                <a:ext cx="292" cy="306"/>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1</a:t>
                </a:r>
                <a:endParaRPr kumimoji="1" lang="en-US" altLang="zh-CN" sz="2000" b="1" baseline="-25000">
                  <a:solidFill>
                    <a:srgbClr val="FF3300"/>
                  </a:solidFill>
                  <a:latin typeface="Times New Roman" panose="02020603050405020304" pitchFamily="18" charset="0"/>
                </a:endParaRPr>
              </a:p>
            </p:txBody>
          </p:sp>
          <p:sp>
            <p:nvSpPr>
              <p:cNvPr id="92183" name="Rectangle 11"/>
              <p:cNvSpPr>
                <a:spLocks noChangeArrowheads="1"/>
              </p:cNvSpPr>
              <p:nvPr/>
            </p:nvSpPr>
            <p:spPr bwMode="auto">
              <a:xfrm>
                <a:off x="1776" y="1487"/>
                <a:ext cx="292" cy="306"/>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0</a:t>
                </a:r>
                <a:endParaRPr kumimoji="1" lang="en-US" altLang="zh-CN" sz="2000" b="1" baseline="-25000">
                  <a:solidFill>
                    <a:srgbClr val="FF3300"/>
                  </a:solidFill>
                  <a:latin typeface="Times New Roman" panose="02020603050405020304" pitchFamily="18" charset="0"/>
                </a:endParaRPr>
              </a:p>
            </p:txBody>
          </p:sp>
          <p:sp>
            <p:nvSpPr>
              <p:cNvPr id="92184" name="Line 12"/>
              <p:cNvSpPr>
                <a:spLocks noChangeShapeType="1"/>
              </p:cNvSpPr>
              <p:nvPr/>
            </p:nvSpPr>
            <p:spPr bwMode="auto">
              <a:xfrm>
                <a:off x="720" y="2484"/>
                <a:ext cx="3984" cy="0"/>
              </a:xfrm>
              <a:prstGeom prst="line">
                <a:avLst/>
              </a:prstGeom>
              <a:noFill/>
              <a:ln w="28575">
                <a:solidFill>
                  <a:srgbClr val="00CC99"/>
                </a:solidFill>
                <a:round/>
              </a:ln>
            </p:spPr>
            <p:txBody>
              <a:bodyPr/>
              <a:lstStyle/>
              <a:p>
                <a:endParaRPr lang="zh-CN" altLang="en-US"/>
              </a:p>
            </p:txBody>
          </p:sp>
          <p:sp>
            <p:nvSpPr>
              <p:cNvPr id="92185" name="Line 13"/>
              <p:cNvSpPr>
                <a:spLocks noChangeShapeType="1"/>
              </p:cNvSpPr>
              <p:nvPr/>
            </p:nvSpPr>
            <p:spPr bwMode="auto">
              <a:xfrm>
                <a:off x="4704" y="2256"/>
                <a:ext cx="0" cy="240"/>
              </a:xfrm>
              <a:prstGeom prst="line">
                <a:avLst/>
              </a:prstGeom>
              <a:noFill/>
              <a:ln w="28575">
                <a:solidFill>
                  <a:srgbClr val="00CC99"/>
                </a:solidFill>
                <a:round/>
              </a:ln>
            </p:spPr>
            <p:txBody>
              <a:bodyPr/>
              <a:lstStyle/>
              <a:p>
                <a:endParaRPr lang="zh-CN" altLang="en-US"/>
              </a:p>
            </p:txBody>
          </p:sp>
          <p:sp>
            <p:nvSpPr>
              <p:cNvPr id="92186" name="Line 14"/>
              <p:cNvSpPr>
                <a:spLocks noChangeShapeType="1"/>
              </p:cNvSpPr>
              <p:nvPr/>
            </p:nvSpPr>
            <p:spPr bwMode="auto">
              <a:xfrm flipH="1">
                <a:off x="3618" y="2304"/>
                <a:ext cx="0" cy="181"/>
              </a:xfrm>
              <a:prstGeom prst="line">
                <a:avLst/>
              </a:prstGeom>
              <a:noFill/>
              <a:ln w="28575">
                <a:solidFill>
                  <a:srgbClr val="00CC99"/>
                </a:solidFill>
                <a:round/>
                <a:tailEnd type="oval" w="med" len="med"/>
              </a:ln>
            </p:spPr>
            <p:txBody>
              <a:bodyPr/>
              <a:lstStyle/>
              <a:p>
                <a:endParaRPr lang="zh-CN" altLang="en-US"/>
              </a:p>
            </p:txBody>
          </p:sp>
          <p:sp>
            <p:nvSpPr>
              <p:cNvPr id="92187" name="Line 15"/>
              <p:cNvSpPr>
                <a:spLocks noChangeShapeType="1"/>
              </p:cNvSpPr>
              <p:nvPr/>
            </p:nvSpPr>
            <p:spPr bwMode="auto">
              <a:xfrm flipH="1">
                <a:off x="2535" y="2283"/>
                <a:ext cx="0" cy="181"/>
              </a:xfrm>
              <a:prstGeom prst="line">
                <a:avLst/>
              </a:prstGeom>
              <a:noFill/>
              <a:ln w="28575">
                <a:solidFill>
                  <a:srgbClr val="00CC99"/>
                </a:solidFill>
                <a:round/>
                <a:tailEnd type="oval" w="med" len="med"/>
              </a:ln>
            </p:spPr>
            <p:txBody>
              <a:bodyPr/>
              <a:lstStyle/>
              <a:p>
                <a:endParaRPr lang="zh-CN" altLang="en-US"/>
              </a:p>
            </p:txBody>
          </p:sp>
          <p:sp>
            <p:nvSpPr>
              <p:cNvPr id="92188" name="Line 16"/>
              <p:cNvSpPr>
                <a:spLocks noChangeShapeType="1"/>
              </p:cNvSpPr>
              <p:nvPr/>
            </p:nvSpPr>
            <p:spPr bwMode="auto">
              <a:xfrm flipH="1">
                <a:off x="960" y="1440"/>
                <a:ext cx="0" cy="1045"/>
              </a:xfrm>
              <a:prstGeom prst="line">
                <a:avLst/>
              </a:prstGeom>
              <a:noFill/>
              <a:ln w="28575">
                <a:solidFill>
                  <a:srgbClr val="00CC99"/>
                </a:solidFill>
                <a:round/>
                <a:tailEnd type="oval" w="med" len="med"/>
              </a:ln>
            </p:spPr>
            <p:txBody>
              <a:bodyPr/>
              <a:lstStyle/>
              <a:p>
                <a:endParaRPr lang="zh-CN" altLang="en-US"/>
              </a:p>
            </p:txBody>
          </p:sp>
          <p:sp>
            <p:nvSpPr>
              <p:cNvPr id="92189" name="Line 17"/>
              <p:cNvSpPr>
                <a:spLocks noChangeShapeType="1"/>
              </p:cNvSpPr>
              <p:nvPr/>
            </p:nvSpPr>
            <p:spPr bwMode="auto">
              <a:xfrm flipV="1">
                <a:off x="960" y="1440"/>
                <a:ext cx="528" cy="0"/>
              </a:xfrm>
              <a:prstGeom prst="line">
                <a:avLst/>
              </a:prstGeom>
              <a:noFill/>
              <a:ln w="28575">
                <a:solidFill>
                  <a:srgbClr val="00CC99"/>
                </a:solidFill>
                <a:round/>
              </a:ln>
            </p:spPr>
            <p:txBody>
              <a:bodyPr/>
              <a:lstStyle/>
              <a:p>
                <a:endParaRPr lang="zh-CN" altLang="en-US"/>
              </a:p>
            </p:txBody>
          </p:sp>
          <p:sp>
            <p:nvSpPr>
              <p:cNvPr id="92190" name="Line 18"/>
              <p:cNvSpPr>
                <a:spLocks noChangeShapeType="1"/>
              </p:cNvSpPr>
              <p:nvPr/>
            </p:nvSpPr>
            <p:spPr bwMode="auto">
              <a:xfrm>
                <a:off x="1488" y="1440"/>
                <a:ext cx="0" cy="96"/>
              </a:xfrm>
              <a:prstGeom prst="line">
                <a:avLst/>
              </a:prstGeom>
              <a:noFill/>
              <a:ln w="28575">
                <a:solidFill>
                  <a:srgbClr val="00CC99"/>
                </a:solidFill>
                <a:round/>
              </a:ln>
            </p:spPr>
            <p:txBody>
              <a:bodyPr/>
              <a:lstStyle/>
              <a:p>
                <a:endParaRPr lang="zh-CN" altLang="en-US"/>
              </a:p>
            </p:txBody>
          </p:sp>
          <p:sp>
            <p:nvSpPr>
              <p:cNvPr id="92191" name="Line 19"/>
              <p:cNvSpPr>
                <a:spLocks noChangeShapeType="1"/>
              </p:cNvSpPr>
              <p:nvPr/>
            </p:nvSpPr>
            <p:spPr bwMode="auto">
              <a:xfrm>
                <a:off x="624" y="2256"/>
                <a:ext cx="96" cy="0"/>
              </a:xfrm>
              <a:prstGeom prst="line">
                <a:avLst/>
              </a:prstGeom>
              <a:noFill/>
              <a:ln w="19050">
                <a:solidFill>
                  <a:schemeClr val="tx1"/>
                </a:solidFill>
                <a:round/>
              </a:ln>
            </p:spPr>
            <p:txBody>
              <a:bodyPr/>
              <a:lstStyle/>
              <a:p>
                <a:endParaRPr lang="zh-CN" altLang="en-US"/>
              </a:p>
            </p:txBody>
          </p:sp>
          <p:sp>
            <p:nvSpPr>
              <p:cNvPr id="92192" name="Line 20"/>
              <p:cNvSpPr>
                <a:spLocks noChangeShapeType="1"/>
              </p:cNvSpPr>
              <p:nvPr/>
            </p:nvSpPr>
            <p:spPr bwMode="auto">
              <a:xfrm>
                <a:off x="816" y="2256"/>
                <a:ext cx="0" cy="144"/>
              </a:xfrm>
              <a:prstGeom prst="line">
                <a:avLst/>
              </a:prstGeom>
              <a:noFill/>
              <a:ln w="19050">
                <a:solidFill>
                  <a:schemeClr val="tx1"/>
                </a:solidFill>
                <a:round/>
              </a:ln>
            </p:spPr>
            <p:txBody>
              <a:bodyPr/>
              <a:lstStyle/>
              <a:p>
                <a:endParaRPr lang="zh-CN" altLang="en-US"/>
              </a:p>
            </p:txBody>
          </p:sp>
          <p:sp>
            <p:nvSpPr>
              <p:cNvPr id="92193" name="Line 21"/>
              <p:cNvSpPr>
                <a:spLocks noChangeShapeType="1"/>
              </p:cNvSpPr>
              <p:nvPr/>
            </p:nvSpPr>
            <p:spPr bwMode="auto">
              <a:xfrm>
                <a:off x="720" y="2400"/>
                <a:ext cx="96" cy="0"/>
              </a:xfrm>
              <a:prstGeom prst="line">
                <a:avLst/>
              </a:prstGeom>
              <a:noFill/>
              <a:ln w="19050">
                <a:solidFill>
                  <a:schemeClr val="tx1"/>
                </a:solidFill>
                <a:round/>
              </a:ln>
            </p:spPr>
            <p:txBody>
              <a:bodyPr/>
              <a:lstStyle/>
              <a:p>
                <a:endParaRPr lang="zh-CN" altLang="en-US"/>
              </a:p>
            </p:txBody>
          </p:sp>
          <p:sp>
            <p:nvSpPr>
              <p:cNvPr id="92194" name="Line 22"/>
              <p:cNvSpPr>
                <a:spLocks noChangeShapeType="1"/>
              </p:cNvSpPr>
              <p:nvPr/>
            </p:nvSpPr>
            <p:spPr bwMode="auto">
              <a:xfrm>
                <a:off x="720" y="2256"/>
                <a:ext cx="0" cy="144"/>
              </a:xfrm>
              <a:prstGeom prst="line">
                <a:avLst/>
              </a:prstGeom>
              <a:noFill/>
              <a:ln w="19050">
                <a:solidFill>
                  <a:schemeClr val="tx1"/>
                </a:solidFill>
                <a:round/>
              </a:ln>
            </p:spPr>
            <p:txBody>
              <a:bodyPr/>
              <a:lstStyle/>
              <a:p>
                <a:endParaRPr lang="zh-CN" altLang="en-US"/>
              </a:p>
            </p:txBody>
          </p:sp>
          <p:sp>
            <p:nvSpPr>
              <p:cNvPr id="92195" name="Line 23"/>
              <p:cNvSpPr>
                <a:spLocks noChangeShapeType="1"/>
              </p:cNvSpPr>
              <p:nvPr/>
            </p:nvSpPr>
            <p:spPr bwMode="auto">
              <a:xfrm>
                <a:off x="816" y="2256"/>
                <a:ext cx="96" cy="0"/>
              </a:xfrm>
              <a:prstGeom prst="line">
                <a:avLst/>
              </a:prstGeom>
              <a:noFill/>
              <a:ln w="19050">
                <a:solidFill>
                  <a:schemeClr val="tx1"/>
                </a:solidFill>
                <a:round/>
              </a:ln>
            </p:spPr>
            <p:txBody>
              <a:bodyPr/>
              <a:lstStyle/>
              <a:p>
                <a:endParaRPr lang="zh-CN" altLang="en-US"/>
              </a:p>
            </p:txBody>
          </p:sp>
        </p:grpSp>
        <p:sp>
          <p:nvSpPr>
            <p:cNvPr id="92178" name="Rectangle 24"/>
            <p:cNvSpPr>
              <a:spLocks noChangeArrowheads="1"/>
            </p:cNvSpPr>
            <p:nvPr/>
          </p:nvSpPr>
          <p:spPr bwMode="auto">
            <a:xfrm>
              <a:off x="1152" y="384"/>
              <a:ext cx="276" cy="250"/>
            </a:xfrm>
            <a:prstGeom prst="rect">
              <a:avLst/>
            </a:prstGeom>
            <a:noFill/>
            <a:ln w="9525">
              <a:noFill/>
              <a:miter lim="800000"/>
            </a:ln>
          </p:spPr>
          <p:txBody>
            <a:bodyPr wrap="none">
              <a:spAutoFit/>
            </a:bodyPr>
            <a:lstStyle/>
            <a:p>
              <a:r>
                <a:rPr kumimoji="1" lang="en-US" altLang="zh-CN" sz="2000" b="1">
                  <a:solidFill>
                    <a:srgbClr val="FF3300"/>
                  </a:solidFill>
                  <a:latin typeface="楷体_GB2312" pitchFamily="49" charset="-122"/>
                  <a:ea typeface="楷体_GB2312" pitchFamily="49" charset="-122"/>
                </a:rPr>
                <a:t>D0</a:t>
              </a:r>
              <a:endParaRPr kumimoji="1" lang="en-US" altLang="zh-CN" sz="2000" b="1">
                <a:solidFill>
                  <a:srgbClr val="FF3300"/>
                </a:solidFill>
                <a:latin typeface="楷体_GB2312" pitchFamily="49" charset="-122"/>
                <a:ea typeface="楷体_GB2312" pitchFamily="49" charset="-122"/>
              </a:endParaRPr>
            </a:p>
          </p:txBody>
        </p:sp>
      </p:grpSp>
      <p:grpSp>
        <p:nvGrpSpPr>
          <p:cNvPr id="4" name="Group 26"/>
          <p:cNvGrpSpPr/>
          <p:nvPr/>
        </p:nvGrpSpPr>
        <p:grpSpPr bwMode="auto">
          <a:xfrm>
            <a:off x="2590800" y="2693988"/>
            <a:ext cx="4572000" cy="533400"/>
            <a:chOff x="1392" y="3024"/>
            <a:chExt cx="2880" cy="336"/>
          </a:xfrm>
        </p:grpSpPr>
        <p:grpSp>
          <p:nvGrpSpPr>
            <p:cNvPr id="5" name="Group 27"/>
            <p:cNvGrpSpPr/>
            <p:nvPr/>
          </p:nvGrpSpPr>
          <p:grpSpPr bwMode="auto">
            <a:xfrm>
              <a:off x="1392" y="3168"/>
              <a:ext cx="2880" cy="192"/>
              <a:chOff x="2256" y="1771"/>
              <a:chExt cx="2880" cy="192"/>
            </a:xfrm>
          </p:grpSpPr>
          <p:sp>
            <p:nvSpPr>
              <p:cNvPr id="92169" name="Line 28"/>
              <p:cNvSpPr>
                <a:spLocks noChangeShapeType="1"/>
              </p:cNvSpPr>
              <p:nvPr/>
            </p:nvSpPr>
            <p:spPr bwMode="auto">
              <a:xfrm>
                <a:off x="2880" y="1771"/>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2170" name="Line 29"/>
              <p:cNvSpPr>
                <a:spLocks noChangeShapeType="1"/>
              </p:cNvSpPr>
              <p:nvPr/>
            </p:nvSpPr>
            <p:spPr bwMode="auto">
              <a:xfrm>
                <a:off x="3600" y="1771"/>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2171" name="Line 30"/>
              <p:cNvSpPr>
                <a:spLocks noChangeShapeType="1"/>
              </p:cNvSpPr>
              <p:nvPr/>
            </p:nvSpPr>
            <p:spPr bwMode="auto">
              <a:xfrm>
                <a:off x="4320" y="1771"/>
                <a:ext cx="240" cy="0"/>
              </a:xfrm>
              <a:prstGeom prst="line">
                <a:avLst/>
              </a:prstGeom>
              <a:noFill/>
              <a:ln w="9525">
                <a:solidFill>
                  <a:schemeClr val="accent2"/>
                </a:solidFill>
                <a:round/>
                <a:tailEnd type="triangle" w="med" len="med"/>
              </a:ln>
            </p:spPr>
            <p:txBody>
              <a:bodyPr wrap="none" anchor="ctr"/>
              <a:lstStyle/>
              <a:p>
                <a:endParaRPr lang="zh-CN" altLang="en-US"/>
              </a:p>
            </p:txBody>
          </p:sp>
          <p:sp>
            <p:nvSpPr>
              <p:cNvPr id="92172" name="Line 31"/>
              <p:cNvSpPr>
                <a:spLocks noChangeShapeType="1"/>
              </p:cNvSpPr>
              <p:nvPr/>
            </p:nvSpPr>
            <p:spPr bwMode="auto">
              <a:xfrm>
                <a:off x="4992" y="1771"/>
                <a:ext cx="144" cy="0"/>
              </a:xfrm>
              <a:prstGeom prst="line">
                <a:avLst/>
              </a:prstGeom>
              <a:noFill/>
              <a:ln w="9525">
                <a:solidFill>
                  <a:schemeClr val="accent2"/>
                </a:solidFill>
                <a:round/>
              </a:ln>
            </p:spPr>
            <p:txBody>
              <a:bodyPr wrap="none" anchor="ctr"/>
              <a:lstStyle/>
              <a:p>
                <a:endParaRPr lang="zh-CN" altLang="en-US"/>
              </a:p>
            </p:txBody>
          </p:sp>
          <p:sp>
            <p:nvSpPr>
              <p:cNvPr id="92173" name="Line 32"/>
              <p:cNvSpPr>
                <a:spLocks noChangeShapeType="1"/>
              </p:cNvSpPr>
              <p:nvPr/>
            </p:nvSpPr>
            <p:spPr bwMode="auto">
              <a:xfrm>
                <a:off x="5136" y="1771"/>
                <a:ext cx="0" cy="192"/>
              </a:xfrm>
              <a:prstGeom prst="line">
                <a:avLst/>
              </a:prstGeom>
              <a:noFill/>
              <a:ln w="9525">
                <a:solidFill>
                  <a:schemeClr val="accent2"/>
                </a:solidFill>
                <a:round/>
              </a:ln>
            </p:spPr>
            <p:txBody>
              <a:bodyPr wrap="none" anchor="ctr"/>
              <a:lstStyle/>
              <a:p>
                <a:endParaRPr lang="zh-CN" altLang="en-US"/>
              </a:p>
            </p:txBody>
          </p:sp>
          <p:sp>
            <p:nvSpPr>
              <p:cNvPr id="92174" name="Line 33"/>
              <p:cNvSpPr>
                <a:spLocks noChangeShapeType="1"/>
              </p:cNvSpPr>
              <p:nvPr/>
            </p:nvSpPr>
            <p:spPr bwMode="auto">
              <a:xfrm>
                <a:off x="2256" y="1963"/>
                <a:ext cx="2880" cy="0"/>
              </a:xfrm>
              <a:prstGeom prst="line">
                <a:avLst/>
              </a:prstGeom>
              <a:noFill/>
              <a:ln w="9525">
                <a:solidFill>
                  <a:schemeClr val="accent2"/>
                </a:solidFill>
                <a:round/>
              </a:ln>
            </p:spPr>
            <p:txBody>
              <a:bodyPr wrap="none" anchor="ctr"/>
              <a:lstStyle/>
              <a:p>
                <a:endParaRPr lang="zh-CN" altLang="en-US"/>
              </a:p>
            </p:txBody>
          </p:sp>
          <p:sp>
            <p:nvSpPr>
              <p:cNvPr id="92175" name="Line 34"/>
              <p:cNvSpPr>
                <a:spLocks noChangeShapeType="1"/>
              </p:cNvSpPr>
              <p:nvPr/>
            </p:nvSpPr>
            <p:spPr bwMode="auto">
              <a:xfrm flipV="1">
                <a:off x="2256" y="1771"/>
                <a:ext cx="0" cy="192"/>
              </a:xfrm>
              <a:prstGeom prst="line">
                <a:avLst/>
              </a:prstGeom>
              <a:noFill/>
              <a:ln w="9525">
                <a:solidFill>
                  <a:schemeClr val="accent2"/>
                </a:solidFill>
                <a:round/>
              </a:ln>
            </p:spPr>
            <p:txBody>
              <a:bodyPr wrap="none" anchor="ctr"/>
              <a:lstStyle/>
              <a:p>
                <a:endParaRPr lang="zh-CN" altLang="en-US"/>
              </a:p>
            </p:txBody>
          </p:sp>
          <p:sp>
            <p:nvSpPr>
              <p:cNvPr id="92176" name="Line 35"/>
              <p:cNvSpPr>
                <a:spLocks noChangeShapeType="1"/>
              </p:cNvSpPr>
              <p:nvPr/>
            </p:nvSpPr>
            <p:spPr bwMode="auto">
              <a:xfrm>
                <a:off x="2256" y="1771"/>
                <a:ext cx="192" cy="0"/>
              </a:xfrm>
              <a:prstGeom prst="line">
                <a:avLst/>
              </a:prstGeom>
              <a:noFill/>
              <a:ln w="9525">
                <a:solidFill>
                  <a:schemeClr val="accent2"/>
                </a:solidFill>
                <a:round/>
                <a:tailEnd type="triangle" w="med" len="med"/>
              </a:ln>
            </p:spPr>
            <p:txBody>
              <a:bodyPr wrap="none" anchor="ctr"/>
              <a:lstStyle/>
              <a:p>
                <a:endParaRPr lang="zh-CN" altLang="en-US"/>
              </a:p>
            </p:txBody>
          </p:sp>
        </p:grpSp>
        <p:sp>
          <p:nvSpPr>
            <p:cNvPr id="92168" name="Rectangle 36"/>
            <p:cNvSpPr>
              <a:spLocks noChangeArrowheads="1"/>
            </p:cNvSpPr>
            <p:nvPr/>
          </p:nvSpPr>
          <p:spPr bwMode="auto">
            <a:xfrm>
              <a:off x="1536" y="3024"/>
              <a:ext cx="266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1000       0100       0010       0001</a:t>
              </a:r>
              <a:endParaRPr kumimoji="1" lang="en-US" altLang="zh-CN" sz="24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765175" y="1768475"/>
            <a:ext cx="8001000" cy="533400"/>
          </a:xfrm>
          <a:prstGeom prst="rect">
            <a:avLst/>
          </a:prstGeom>
          <a:solidFill>
            <a:schemeClr val="bg1"/>
          </a:solidFill>
          <a:ln w="9525">
            <a:noFill/>
            <a:miter lim="800000"/>
          </a:ln>
        </p:spPr>
        <p:txBody>
          <a:bodyPr wrap="none" anchor="ctr"/>
          <a:lstStyle/>
          <a:p>
            <a:endParaRPr lang="zh-CN" altLang="en-US"/>
          </a:p>
        </p:txBody>
      </p:sp>
      <p:sp>
        <p:nvSpPr>
          <p:cNvPr id="32772" name="Rectangle 3"/>
          <p:cNvSpPr>
            <a:spLocks noGrp="1" noChangeArrowheads="1"/>
          </p:cNvSpPr>
          <p:nvPr>
            <p:ph type="title" idx="4294967295"/>
          </p:nvPr>
        </p:nvSpPr>
        <p:spPr>
          <a:xfrm>
            <a:off x="395288" y="627063"/>
            <a:ext cx="2971800" cy="457200"/>
          </a:xfrm>
        </p:spPr>
        <p:txBody>
          <a:bodyPr/>
          <a:lstStyle/>
          <a:p>
            <a:pPr eaLnBrk="1" hangingPunct="1"/>
            <a:r>
              <a:rPr lang="zh-CN" altLang="en-US" sz="2400" b="1" dirty="0">
                <a:solidFill>
                  <a:schemeClr val="tx1"/>
                </a:solidFill>
              </a:rPr>
              <a:t>（</a:t>
            </a:r>
            <a:r>
              <a:rPr lang="en-US" altLang="zh-CN" sz="2400" b="1" dirty="0">
                <a:solidFill>
                  <a:schemeClr val="tx1"/>
                </a:solidFill>
              </a:rPr>
              <a:t>2</a:t>
            </a:r>
            <a:r>
              <a:rPr lang="zh-CN" altLang="en-US" sz="2400" b="1" dirty="0">
                <a:solidFill>
                  <a:schemeClr val="tx1"/>
                </a:solidFill>
              </a:rPr>
              <a:t>）</a:t>
            </a:r>
            <a:r>
              <a:rPr lang="zh-CN" altLang="zh-CN" sz="2400" b="1" dirty="0">
                <a:solidFill>
                  <a:schemeClr val="tx1"/>
                </a:solidFill>
              </a:rPr>
              <a:t>扭</a:t>
            </a:r>
            <a:r>
              <a:rPr lang="zh-CN" altLang="en-US" sz="2400" b="1" dirty="0">
                <a:solidFill>
                  <a:schemeClr val="tx1"/>
                </a:solidFill>
              </a:rPr>
              <a:t>环计数器</a:t>
            </a:r>
            <a:endParaRPr lang="zh-CN" altLang="en-US" dirty="0"/>
          </a:p>
        </p:txBody>
      </p:sp>
      <p:grpSp>
        <p:nvGrpSpPr>
          <p:cNvPr id="2" name="Group 4"/>
          <p:cNvGrpSpPr/>
          <p:nvPr/>
        </p:nvGrpSpPr>
        <p:grpSpPr bwMode="auto">
          <a:xfrm>
            <a:off x="765175" y="1238250"/>
            <a:ext cx="7550150" cy="2676525"/>
            <a:chOff x="528" y="624"/>
            <a:chExt cx="4756" cy="1686"/>
          </a:xfrm>
        </p:grpSpPr>
        <p:grpSp>
          <p:nvGrpSpPr>
            <p:cNvPr id="3" name="Group 5"/>
            <p:cNvGrpSpPr/>
            <p:nvPr/>
          </p:nvGrpSpPr>
          <p:grpSpPr bwMode="auto">
            <a:xfrm>
              <a:off x="528" y="624"/>
              <a:ext cx="4756" cy="1686"/>
              <a:chOff x="528" y="624"/>
              <a:chExt cx="4756" cy="1686"/>
            </a:xfrm>
          </p:grpSpPr>
          <p:pic>
            <p:nvPicPr>
              <p:cNvPr id="32791" name="Picture 6"/>
              <p:cNvPicPr>
                <a:picLocks noChangeAspect="1" noChangeArrowheads="1"/>
              </p:cNvPicPr>
              <p:nvPr/>
            </p:nvPicPr>
            <p:blipFill>
              <a:blip r:embed="rId1"/>
              <a:srcRect/>
              <a:stretch>
                <a:fillRect/>
              </a:stretch>
            </p:blipFill>
            <p:spPr bwMode="auto">
              <a:xfrm>
                <a:off x="528" y="624"/>
                <a:ext cx="4704" cy="1686"/>
              </a:xfrm>
              <a:prstGeom prst="rect">
                <a:avLst/>
              </a:prstGeom>
              <a:noFill/>
              <a:ln w="9525">
                <a:noFill/>
                <a:miter lim="800000"/>
                <a:headEnd/>
                <a:tailEnd/>
              </a:ln>
            </p:spPr>
          </p:pic>
          <p:sp>
            <p:nvSpPr>
              <p:cNvPr id="32792" name="Rectangle 7"/>
              <p:cNvSpPr>
                <a:spLocks noChangeArrowheads="1"/>
              </p:cNvSpPr>
              <p:nvPr/>
            </p:nvSpPr>
            <p:spPr bwMode="auto">
              <a:xfrm>
                <a:off x="4944" y="828"/>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3</a:t>
                </a:r>
                <a:endParaRPr kumimoji="1" lang="en-US" altLang="zh-CN" sz="2000" b="1" baseline="-25000">
                  <a:solidFill>
                    <a:srgbClr val="FF3300"/>
                  </a:solidFill>
                  <a:latin typeface="Times New Roman" panose="02020603050405020304" pitchFamily="18" charset="0"/>
                </a:endParaRPr>
              </a:p>
            </p:txBody>
          </p:sp>
          <p:sp>
            <p:nvSpPr>
              <p:cNvPr id="32793" name="Rectangle 8"/>
              <p:cNvSpPr>
                <a:spLocks noChangeArrowheads="1"/>
              </p:cNvSpPr>
              <p:nvPr/>
            </p:nvSpPr>
            <p:spPr bwMode="auto">
              <a:xfrm>
                <a:off x="3888" y="816"/>
                <a:ext cx="336" cy="250"/>
              </a:xfrm>
              <a:prstGeom prst="rect">
                <a:avLst/>
              </a:prstGeom>
              <a:noFill/>
              <a:ln w="9525">
                <a:noFill/>
                <a:miter lim="800000"/>
              </a:ln>
            </p:spPr>
            <p:txBody>
              <a:bodyPr>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2</a:t>
                </a:r>
                <a:endParaRPr kumimoji="1" lang="en-US" altLang="zh-CN" sz="2000" b="1" baseline="-25000">
                  <a:solidFill>
                    <a:srgbClr val="FF3300"/>
                  </a:solidFill>
                  <a:latin typeface="Times New Roman" panose="02020603050405020304" pitchFamily="18" charset="0"/>
                </a:endParaRPr>
              </a:p>
            </p:txBody>
          </p:sp>
          <p:sp>
            <p:nvSpPr>
              <p:cNvPr id="32794" name="Rectangle 9"/>
              <p:cNvSpPr>
                <a:spLocks noChangeArrowheads="1"/>
              </p:cNvSpPr>
              <p:nvPr/>
            </p:nvSpPr>
            <p:spPr bwMode="auto">
              <a:xfrm>
                <a:off x="2784" y="864"/>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1</a:t>
                </a:r>
                <a:endParaRPr kumimoji="1" lang="en-US" altLang="zh-CN" sz="2000" b="1" baseline="-25000">
                  <a:solidFill>
                    <a:srgbClr val="FF3300"/>
                  </a:solidFill>
                  <a:latin typeface="Times New Roman" panose="02020603050405020304" pitchFamily="18" charset="0"/>
                </a:endParaRPr>
              </a:p>
            </p:txBody>
          </p:sp>
          <p:sp>
            <p:nvSpPr>
              <p:cNvPr id="32795" name="Rectangle 10"/>
              <p:cNvSpPr>
                <a:spLocks noChangeArrowheads="1"/>
              </p:cNvSpPr>
              <p:nvPr/>
            </p:nvSpPr>
            <p:spPr bwMode="auto">
              <a:xfrm>
                <a:off x="1728" y="864"/>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0</a:t>
                </a:r>
                <a:endParaRPr kumimoji="1" lang="en-US" altLang="zh-CN" sz="2000" b="1" baseline="-25000">
                  <a:solidFill>
                    <a:srgbClr val="FF3300"/>
                  </a:solidFill>
                  <a:latin typeface="Times New Roman" panose="02020603050405020304" pitchFamily="18" charset="0"/>
                </a:endParaRPr>
              </a:p>
            </p:txBody>
          </p:sp>
          <p:sp>
            <p:nvSpPr>
              <p:cNvPr id="32796" name="Line 11"/>
              <p:cNvSpPr>
                <a:spLocks noChangeShapeType="1"/>
              </p:cNvSpPr>
              <p:nvPr/>
            </p:nvSpPr>
            <p:spPr bwMode="auto">
              <a:xfrm>
                <a:off x="768" y="1872"/>
                <a:ext cx="3984" cy="0"/>
              </a:xfrm>
              <a:prstGeom prst="line">
                <a:avLst/>
              </a:prstGeom>
              <a:noFill/>
              <a:ln w="28575">
                <a:solidFill>
                  <a:srgbClr val="00CC99"/>
                </a:solidFill>
                <a:round/>
              </a:ln>
            </p:spPr>
            <p:txBody>
              <a:bodyPr/>
              <a:lstStyle/>
              <a:p>
                <a:endParaRPr lang="zh-CN" altLang="en-US"/>
              </a:p>
            </p:txBody>
          </p:sp>
          <p:sp>
            <p:nvSpPr>
              <p:cNvPr id="32797" name="Line 12"/>
              <p:cNvSpPr>
                <a:spLocks noChangeShapeType="1"/>
              </p:cNvSpPr>
              <p:nvPr/>
            </p:nvSpPr>
            <p:spPr bwMode="auto">
              <a:xfrm>
                <a:off x="4752" y="1644"/>
                <a:ext cx="0" cy="240"/>
              </a:xfrm>
              <a:prstGeom prst="line">
                <a:avLst/>
              </a:prstGeom>
              <a:noFill/>
              <a:ln w="28575">
                <a:solidFill>
                  <a:srgbClr val="00CC99"/>
                </a:solidFill>
                <a:round/>
              </a:ln>
            </p:spPr>
            <p:txBody>
              <a:bodyPr/>
              <a:lstStyle/>
              <a:p>
                <a:endParaRPr lang="zh-CN" altLang="en-US"/>
              </a:p>
            </p:txBody>
          </p:sp>
          <p:sp>
            <p:nvSpPr>
              <p:cNvPr id="32798" name="Line 13"/>
              <p:cNvSpPr>
                <a:spLocks noChangeShapeType="1"/>
              </p:cNvSpPr>
              <p:nvPr/>
            </p:nvSpPr>
            <p:spPr bwMode="auto">
              <a:xfrm flipH="1">
                <a:off x="3648" y="1680"/>
                <a:ext cx="0" cy="181"/>
              </a:xfrm>
              <a:prstGeom prst="line">
                <a:avLst/>
              </a:prstGeom>
              <a:noFill/>
              <a:ln w="28575">
                <a:solidFill>
                  <a:srgbClr val="00CC99"/>
                </a:solidFill>
                <a:round/>
                <a:tailEnd type="oval" w="med" len="med"/>
              </a:ln>
            </p:spPr>
            <p:txBody>
              <a:bodyPr/>
              <a:lstStyle/>
              <a:p>
                <a:endParaRPr lang="zh-CN" altLang="en-US"/>
              </a:p>
            </p:txBody>
          </p:sp>
          <p:sp>
            <p:nvSpPr>
              <p:cNvPr id="32799" name="Line 14"/>
              <p:cNvSpPr>
                <a:spLocks noChangeShapeType="1"/>
              </p:cNvSpPr>
              <p:nvPr/>
            </p:nvSpPr>
            <p:spPr bwMode="auto">
              <a:xfrm flipH="1">
                <a:off x="2556" y="1671"/>
                <a:ext cx="0" cy="181"/>
              </a:xfrm>
              <a:prstGeom prst="line">
                <a:avLst/>
              </a:prstGeom>
              <a:noFill/>
              <a:ln w="28575">
                <a:solidFill>
                  <a:srgbClr val="00CC99"/>
                </a:solidFill>
                <a:round/>
                <a:tailEnd type="oval" w="med" len="med"/>
              </a:ln>
            </p:spPr>
            <p:txBody>
              <a:bodyPr/>
              <a:lstStyle/>
              <a:p>
                <a:endParaRPr lang="zh-CN" altLang="en-US"/>
              </a:p>
            </p:txBody>
          </p:sp>
          <p:sp>
            <p:nvSpPr>
              <p:cNvPr id="32800" name="Line 15"/>
              <p:cNvSpPr>
                <a:spLocks noChangeShapeType="1"/>
              </p:cNvSpPr>
              <p:nvPr/>
            </p:nvSpPr>
            <p:spPr bwMode="auto">
              <a:xfrm flipH="1">
                <a:off x="1476" y="1680"/>
                <a:ext cx="0" cy="181"/>
              </a:xfrm>
              <a:prstGeom prst="line">
                <a:avLst/>
              </a:prstGeom>
              <a:noFill/>
              <a:ln w="28575">
                <a:solidFill>
                  <a:srgbClr val="00CC99"/>
                </a:solidFill>
                <a:round/>
                <a:tailEnd type="oval" w="med" len="med"/>
              </a:ln>
            </p:spPr>
            <p:txBody>
              <a:bodyPr/>
              <a:lstStyle/>
              <a:p>
                <a:endParaRPr lang="zh-CN" altLang="en-US"/>
              </a:p>
            </p:txBody>
          </p:sp>
          <p:sp>
            <p:nvSpPr>
              <p:cNvPr id="32801" name="Line 16"/>
              <p:cNvSpPr>
                <a:spLocks noChangeShapeType="1"/>
              </p:cNvSpPr>
              <p:nvPr/>
            </p:nvSpPr>
            <p:spPr bwMode="auto">
              <a:xfrm>
                <a:off x="672" y="1644"/>
                <a:ext cx="96" cy="0"/>
              </a:xfrm>
              <a:prstGeom prst="line">
                <a:avLst/>
              </a:prstGeom>
              <a:noFill/>
              <a:ln w="19050">
                <a:solidFill>
                  <a:schemeClr val="tx1"/>
                </a:solidFill>
                <a:round/>
              </a:ln>
            </p:spPr>
            <p:txBody>
              <a:bodyPr/>
              <a:lstStyle/>
              <a:p>
                <a:endParaRPr lang="zh-CN" altLang="en-US"/>
              </a:p>
            </p:txBody>
          </p:sp>
          <p:sp>
            <p:nvSpPr>
              <p:cNvPr id="32802" name="Line 17"/>
              <p:cNvSpPr>
                <a:spLocks noChangeShapeType="1"/>
              </p:cNvSpPr>
              <p:nvPr/>
            </p:nvSpPr>
            <p:spPr bwMode="auto">
              <a:xfrm>
                <a:off x="864" y="1644"/>
                <a:ext cx="0" cy="144"/>
              </a:xfrm>
              <a:prstGeom prst="line">
                <a:avLst/>
              </a:prstGeom>
              <a:noFill/>
              <a:ln w="19050">
                <a:solidFill>
                  <a:schemeClr val="tx1"/>
                </a:solidFill>
                <a:round/>
              </a:ln>
            </p:spPr>
            <p:txBody>
              <a:bodyPr/>
              <a:lstStyle/>
              <a:p>
                <a:endParaRPr lang="zh-CN" altLang="en-US"/>
              </a:p>
            </p:txBody>
          </p:sp>
          <p:sp>
            <p:nvSpPr>
              <p:cNvPr id="32803" name="Line 18"/>
              <p:cNvSpPr>
                <a:spLocks noChangeShapeType="1"/>
              </p:cNvSpPr>
              <p:nvPr/>
            </p:nvSpPr>
            <p:spPr bwMode="auto">
              <a:xfrm>
                <a:off x="768" y="1788"/>
                <a:ext cx="96" cy="0"/>
              </a:xfrm>
              <a:prstGeom prst="line">
                <a:avLst/>
              </a:prstGeom>
              <a:noFill/>
              <a:ln w="19050">
                <a:solidFill>
                  <a:schemeClr val="tx1"/>
                </a:solidFill>
                <a:round/>
              </a:ln>
            </p:spPr>
            <p:txBody>
              <a:bodyPr/>
              <a:lstStyle/>
              <a:p>
                <a:endParaRPr lang="zh-CN" altLang="en-US"/>
              </a:p>
            </p:txBody>
          </p:sp>
          <p:sp>
            <p:nvSpPr>
              <p:cNvPr id="32804" name="Line 19"/>
              <p:cNvSpPr>
                <a:spLocks noChangeShapeType="1"/>
              </p:cNvSpPr>
              <p:nvPr/>
            </p:nvSpPr>
            <p:spPr bwMode="auto">
              <a:xfrm>
                <a:off x="768" y="1644"/>
                <a:ext cx="0" cy="144"/>
              </a:xfrm>
              <a:prstGeom prst="line">
                <a:avLst/>
              </a:prstGeom>
              <a:noFill/>
              <a:ln w="19050">
                <a:solidFill>
                  <a:schemeClr val="tx1"/>
                </a:solidFill>
                <a:round/>
              </a:ln>
            </p:spPr>
            <p:txBody>
              <a:bodyPr/>
              <a:lstStyle/>
              <a:p>
                <a:endParaRPr lang="zh-CN" altLang="en-US"/>
              </a:p>
            </p:txBody>
          </p:sp>
          <p:sp>
            <p:nvSpPr>
              <p:cNvPr id="32805" name="Line 20"/>
              <p:cNvSpPr>
                <a:spLocks noChangeShapeType="1"/>
              </p:cNvSpPr>
              <p:nvPr/>
            </p:nvSpPr>
            <p:spPr bwMode="auto">
              <a:xfrm>
                <a:off x="864" y="1644"/>
                <a:ext cx="96" cy="0"/>
              </a:xfrm>
              <a:prstGeom prst="line">
                <a:avLst/>
              </a:prstGeom>
              <a:noFill/>
              <a:ln w="19050">
                <a:solidFill>
                  <a:schemeClr val="tx1"/>
                </a:solidFill>
                <a:round/>
              </a:ln>
            </p:spPr>
            <p:txBody>
              <a:bodyPr/>
              <a:lstStyle/>
              <a:p>
                <a:endParaRPr lang="zh-CN" altLang="en-US"/>
              </a:p>
            </p:txBody>
          </p:sp>
          <p:sp>
            <p:nvSpPr>
              <p:cNvPr id="32806" name="Rectangle 21"/>
              <p:cNvSpPr>
                <a:spLocks noChangeArrowheads="1"/>
              </p:cNvSpPr>
              <p:nvPr/>
            </p:nvSpPr>
            <p:spPr bwMode="auto">
              <a:xfrm>
                <a:off x="4992" y="1440"/>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3</a:t>
                </a:r>
                <a:endParaRPr kumimoji="1" lang="en-US" altLang="zh-CN" sz="2000" b="1" baseline="-25000">
                  <a:solidFill>
                    <a:srgbClr val="FF3300"/>
                  </a:solidFill>
                  <a:latin typeface="Times New Roman" panose="02020603050405020304" pitchFamily="18" charset="0"/>
                </a:endParaRPr>
              </a:p>
            </p:txBody>
          </p:sp>
          <p:sp>
            <p:nvSpPr>
              <p:cNvPr id="32807" name="Line 22"/>
              <p:cNvSpPr>
                <a:spLocks noChangeShapeType="1"/>
              </p:cNvSpPr>
              <p:nvPr/>
            </p:nvSpPr>
            <p:spPr bwMode="auto">
              <a:xfrm>
                <a:off x="5040" y="1488"/>
                <a:ext cx="144" cy="0"/>
              </a:xfrm>
              <a:prstGeom prst="line">
                <a:avLst/>
              </a:prstGeom>
              <a:noFill/>
              <a:ln w="19050">
                <a:solidFill>
                  <a:srgbClr val="FF3300"/>
                </a:solidFill>
                <a:round/>
              </a:ln>
            </p:spPr>
            <p:txBody>
              <a:bodyPr/>
              <a:lstStyle/>
              <a:p>
                <a:endParaRPr lang="zh-CN" altLang="en-US"/>
              </a:p>
            </p:txBody>
          </p:sp>
          <p:sp>
            <p:nvSpPr>
              <p:cNvPr id="32808" name="Line 23"/>
              <p:cNvSpPr>
                <a:spLocks noChangeShapeType="1"/>
              </p:cNvSpPr>
              <p:nvPr/>
            </p:nvSpPr>
            <p:spPr bwMode="auto">
              <a:xfrm>
                <a:off x="4992" y="1104"/>
                <a:ext cx="96" cy="0"/>
              </a:xfrm>
              <a:prstGeom prst="line">
                <a:avLst/>
              </a:prstGeom>
              <a:noFill/>
              <a:ln w="28575">
                <a:solidFill>
                  <a:schemeClr val="tx1"/>
                </a:solidFill>
                <a:round/>
              </a:ln>
            </p:spPr>
            <p:txBody>
              <a:bodyPr/>
              <a:lstStyle/>
              <a:p>
                <a:endParaRPr lang="zh-CN" altLang="en-US"/>
              </a:p>
            </p:txBody>
          </p:sp>
        </p:grpSp>
        <p:sp>
          <p:nvSpPr>
            <p:cNvPr id="32790" name="Rectangle 24"/>
            <p:cNvSpPr>
              <a:spLocks noChangeArrowheads="1"/>
            </p:cNvSpPr>
            <p:nvPr/>
          </p:nvSpPr>
          <p:spPr bwMode="auto">
            <a:xfrm>
              <a:off x="768" y="1008"/>
              <a:ext cx="308" cy="288"/>
            </a:xfrm>
            <a:prstGeom prst="rect">
              <a:avLst/>
            </a:prstGeom>
            <a:noFill/>
            <a:ln w="9525">
              <a:noFill/>
              <a:miter lim="800000"/>
            </a:ln>
          </p:spPr>
          <p:txBody>
            <a:bodyPr wrap="none">
              <a:spAutoFit/>
            </a:bodyPr>
            <a:lstStyle/>
            <a:p>
              <a:r>
                <a:rPr kumimoji="1" lang="en-US" altLang="zh-CN" sz="2400" b="1">
                  <a:solidFill>
                    <a:srgbClr val="FF3300"/>
                  </a:solidFill>
                  <a:latin typeface="楷体_GB2312" pitchFamily="49" charset="-122"/>
                  <a:ea typeface="楷体_GB2312" pitchFamily="49" charset="-122"/>
                </a:rPr>
                <a:t>D0</a:t>
              </a:r>
              <a:endParaRPr kumimoji="1" lang="en-US" altLang="zh-CN" sz="2400" b="1">
                <a:solidFill>
                  <a:srgbClr val="FF3300"/>
                </a:solidFill>
                <a:latin typeface="楷体_GB2312" pitchFamily="49" charset="-122"/>
                <a:ea typeface="楷体_GB2312" pitchFamily="49" charset="-122"/>
              </a:endParaRPr>
            </a:p>
          </p:txBody>
        </p:sp>
      </p:grpSp>
      <p:grpSp>
        <p:nvGrpSpPr>
          <p:cNvPr id="4" name="Group 25"/>
          <p:cNvGrpSpPr/>
          <p:nvPr/>
        </p:nvGrpSpPr>
        <p:grpSpPr bwMode="auto">
          <a:xfrm>
            <a:off x="917575" y="4397375"/>
            <a:ext cx="7397750" cy="1552575"/>
            <a:chOff x="624" y="2614"/>
            <a:chExt cx="4660" cy="978"/>
          </a:xfrm>
        </p:grpSpPr>
        <p:sp>
          <p:nvSpPr>
            <p:cNvPr id="32775" name="Rectangle 26"/>
            <p:cNvSpPr>
              <a:spLocks noChangeArrowheads="1"/>
            </p:cNvSpPr>
            <p:nvPr/>
          </p:nvSpPr>
          <p:spPr bwMode="auto">
            <a:xfrm>
              <a:off x="624" y="2614"/>
              <a:ext cx="4660" cy="978"/>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楷体_GB2312" pitchFamily="49" charset="-122"/>
                </a:rPr>
                <a:t>①</a:t>
              </a:r>
              <a:r>
                <a:rPr kumimoji="1" lang="zh-CN" altLang="en-US" sz="2400" b="1" dirty="0">
                  <a:latin typeface="楷体_GB2312" pitchFamily="49" charset="-122"/>
                  <a:ea typeface="楷体_GB2312" pitchFamily="49" charset="-122"/>
                </a:rPr>
                <a:t>将反馈逻辑函数取为</a:t>
              </a:r>
              <a:r>
                <a:rPr kumimoji="1" lang="en-US" altLang="zh-CN" sz="2400" b="1" dirty="0">
                  <a:latin typeface="楷体_GB2312" pitchFamily="49" charset="-122"/>
                  <a:ea typeface="楷体_GB2312" pitchFamily="49" charset="-122"/>
                </a:rPr>
                <a:t>D0=Q3</a:t>
              </a:r>
              <a:r>
                <a:rPr kumimoji="1" lang="zh-CN" altLang="en-US" sz="2400" b="1" dirty="0">
                  <a:latin typeface="楷体_GB2312" pitchFamily="49" charset="-122"/>
                  <a:ea typeface="楷体_GB2312" pitchFamily="49" charset="-122"/>
                </a:rPr>
                <a:t>，则构成扭环计数器；</a:t>
              </a:r>
              <a:endParaRPr kumimoji="1" lang="zh-CN" altLang="en-US" sz="2400" b="1" dirty="0">
                <a:latin typeface="楷体_GB2312" pitchFamily="49" charset="-122"/>
                <a:ea typeface="楷体_GB2312" pitchFamily="49" charset="-122"/>
              </a:endParaRPr>
            </a:p>
            <a:p>
              <a:pPr>
                <a:spcBef>
                  <a:spcPct val="50000"/>
                </a:spcBef>
              </a:pPr>
              <a:r>
                <a:rPr kumimoji="1" lang="zh-CN" altLang="en-US" sz="2400" b="1" dirty="0">
                  <a:latin typeface="Times New Roman" panose="02020603050405020304" pitchFamily="18" charset="0"/>
                  <a:ea typeface="楷体_GB2312" pitchFamily="49" charset="-122"/>
                </a:rPr>
                <a:t>②有效循环</a:t>
              </a:r>
              <a:r>
                <a:rPr kumimoji="1" lang="en-US" altLang="zh-CN"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rPr>
                <a:t>          0000       1000       1100       1110</a:t>
              </a:r>
              <a:endParaRPr kumimoji="1" lang="en-US" altLang="zh-CN" sz="2400" b="1" dirty="0">
                <a:latin typeface="Times New Roman" panose="02020603050405020304" pitchFamily="18" charset="0"/>
              </a:endParaRPr>
            </a:p>
            <a:p>
              <a:pPr>
                <a:spcBef>
                  <a:spcPct val="50000"/>
                </a:spcBef>
              </a:pPr>
              <a:r>
                <a:rPr kumimoji="1" lang="en-US" altLang="zh-CN" sz="2400" b="1" dirty="0">
                  <a:latin typeface="Times New Roman" panose="02020603050405020304" pitchFamily="18" charset="0"/>
                </a:rPr>
                <a:t>                                0001       0011       0111       1111</a:t>
              </a:r>
              <a:endParaRPr kumimoji="1" lang="en-US" altLang="zh-CN" sz="2400" b="1" dirty="0">
                <a:latin typeface="Times New Roman" panose="02020603050405020304" pitchFamily="18" charset="0"/>
              </a:endParaRPr>
            </a:p>
          </p:txBody>
        </p:sp>
        <p:sp>
          <p:nvSpPr>
            <p:cNvPr id="32776" name="Line 27"/>
            <p:cNvSpPr>
              <a:spLocks noChangeShapeType="1"/>
            </p:cNvSpPr>
            <p:nvPr/>
          </p:nvSpPr>
          <p:spPr bwMode="auto">
            <a:xfrm>
              <a:off x="2589" y="3083"/>
              <a:ext cx="291"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77" name="Line 28"/>
            <p:cNvSpPr>
              <a:spLocks noChangeShapeType="1"/>
            </p:cNvSpPr>
            <p:nvPr/>
          </p:nvSpPr>
          <p:spPr bwMode="auto">
            <a:xfrm>
              <a:off x="1973" y="3083"/>
              <a:ext cx="194"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78" name="Line 29"/>
            <p:cNvSpPr>
              <a:spLocks noChangeShapeType="1"/>
            </p:cNvSpPr>
            <p:nvPr/>
          </p:nvSpPr>
          <p:spPr bwMode="auto">
            <a:xfrm>
              <a:off x="1973" y="3083"/>
              <a:ext cx="0" cy="328"/>
            </a:xfrm>
            <a:prstGeom prst="line">
              <a:avLst/>
            </a:prstGeom>
            <a:noFill/>
            <a:ln w="9525">
              <a:solidFill>
                <a:schemeClr val="accent2"/>
              </a:solidFill>
              <a:round/>
            </a:ln>
          </p:spPr>
          <p:txBody>
            <a:bodyPr wrap="none" anchor="ctr"/>
            <a:lstStyle/>
            <a:p>
              <a:endParaRPr lang="zh-CN" altLang="en-US"/>
            </a:p>
          </p:txBody>
        </p:sp>
        <p:sp>
          <p:nvSpPr>
            <p:cNvPr id="32779" name="Line 30"/>
            <p:cNvSpPr>
              <a:spLocks noChangeShapeType="1"/>
            </p:cNvSpPr>
            <p:nvPr/>
          </p:nvSpPr>
          <p:spPr bwMode="auto">
            <a:xfrm>
              <a:off x="1973" y="3411"/>
              <a:ext cx="194" cy="0"/>
            </a:xfrm>
            <a:prstGeom prst="line">
              <a:avLst/>
            </a:prstGeom>
            <a:noFill/>
            <a:ln w="9525">
              <a:solidFill>
                <a:schemeClr val="accent2"/>
              </a:solidFill>
              <a:round/>
            </a:ln>
          </p:spPr>
          <p:txBody>
            <a:bodyPr wrap="none" anchor="ctr"/>
            <a:lstStyle/>
            <a:p>
              <a:endParaRPr lang="zh-CN" altLang="en-US"/>
            </a:p>
          </p:txBody>
        </p:sp>
        <p:sp>
          <p:nvSpPr>
            <p:cNvPr id="32780" name="Line 31"/>
            <p:cNvSpPr>
              <a:spLocks noChangeShapeType="1"/>
            </p:cNvSpPr>
            <p:nvPr/>
          </p:nvSpPr>
          <p:spPr bwMode="auto">
            <a:xfrm>
              <a:off x="3334" y="3083"/>
              <a:ext cx="291"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81" name="Line 32"/>
            <p:cNvSpPr>
              <a:spLocks noChangeShapeType="1"/>
            </p:cNvSpPr>
            <p:nvPr/>
          </p:nvSpPr>
          <p:spPr bwMode="auto">
            <a:xfrm>
              <a:off x="4041" y="3083"/>
              <a:ext cx="291"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82" name="Line 33"/>
            <p:cNvSpPr>
              <a:spLocks noChangeShapeType="1"/>
            </p:cNvSpPr>
            <p:nvPr/>
          </p:nvSpPr>
          <p:spPr bwMode="auto">
            <a:xfrm flipH="1">
              <a:off x="4059" y="3411"/>
              <a:ext cx="291"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83" name="Line 34"/>
            <p:cNvSpPr>
              <a:spLocks noChangeShapeType="1"/>
            </p:cNvSpPr>
            <p:nvPr/>
          </p:nvSpPr>
          <p:spPr bwMode="auto">
            <a:xfrm flipH="1">
              <a:off x="3342" y="3411"/>
              <a:ext cx="292"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84" name="Line 35"/>
            <p:cNvSpPr>
              <a:spLocks noChangeShapeType="1"/>
            </p:cNvSpPr>
            <p:nvPr/>
          </p:nvSpPr>
          <p:spPr bwMode="auto">
            <a:xfrm flipH="1">
              <a:off x="2614" y="3411"/>
              <a:ext cx="291"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85" name="Line 36"/>
            <p:cNvSpPr>
              <a:spLocks noChangeShapeType="1"/>
            </p:cNvSpPr>
            <p:nvPr/>
          </p:nvSpPr>
          <p:spPr bwMode="auto">
            <a:xfrm>
              <a:off x="4847" y="3083"/>
              <a:ext cx="194" cy="0"/>
            </a:xfrm>
            <a:prstGeom prst="line">
              <a:avLst/>
            </a:prstGeom>
            <a:noFill/>
            <a:ln w="9525">
              <a:solidFill>
                <a:schemeClr val="accent2"/>
              </a:solidFill>
              <a:round/>
            </a:ln>
          </p:spPr>
          <p:txBody>
            <a:bodyPr wrap="none" anchor="ctr"/>
            <a:lstStyle/>
            <a:p>
              <a:endParaRPr lang="zh-CN" altLang="en-US"/>
            </a:p>
          </p:txBody>
        </p:sp>
        <p:sp>
          <p:nvSpPr>
            <p:cNvPr id="32786" name="Line 37"/>
            <p:cNvSpPr>
              <a:spLocks noChangeShapeType="1"/>
            </p:cNvSpPr>
            <p:nvPr/>
          </p:nvSpPr>
          <p:spPr bwMode="auto">
            <a:xfrm>
              <a:off x="5041" y="3083"/>
              <a:ext cx="0" cy="328"/>
            </a:xfrm>
            <a:prstGeom prst="line">
              <a:avLst/>
            </a:prstGeom>
            <a:noFill/>
            <a:ln w="9525">
              <a:solidFill>
                <a:schemeClr val="accent2"/>
              </a:solidFill>
              <a:round/>
            </a:ln>
          </p:spPr>
          <p:txBody>
            <a:bodyPr wrap="none" anchor="ctr"/>
            <a:lstStyle/>
            <a:p>
              <a:endParaRPr lang="zh-CN" altLang="en-US"/>
            </a:p>
          </p:txBody>
        </p:sp>
        <p:sp>
          <p:nvSpPr>
            <p:cNvPr id="32787" name="Line 38"/>
            <p:cNvSpPr>
              <a:spLocks noChangeShapeType="1"/>
            </p:cNvSpPr>
            <p:nvPr/>
          </p:nvSpPr>
          <p:spPr bwMode="auto">
            <a:xfrm flipH="1">
              <a:off x="4799" y="3411"/>
              <a:ext cx="242" cy="0"/>
            </a:xfrm>
            <a:prstGeom prst="line">
              <a:avLst/>
            </a:prstGeom>
            <a:noFill/>
            <a:ln w="9525">
              <a:solidFill>
                <a:schemeClr val="accent2"/>
              </a:solidFill>
              <a:round/>
              <a:tailEnd type="triangle" w="med" len="med"/>
            </a:ln>
          </p:spPr>
          <p:txBody>
            <a:bodyPr wrap="none" anchor="ctr"/>
            <a:lstStyle/>
            <a:p>
              <a:endParaRPr lang="zh-CN" altLang="en-US"/>
            </a:p>
          </p:txBody>
        </p:sp>
        <p:sp>
          <p:nvSpPr>
            <p:cNvPr id="32788" name="Line 39"/>
            <p:cNvSpPr>
              <a:spLocks noChangeShapeType="1"/>
            </p:cNvSpPr>
            <p:nvPr/>
          </p:nvSpPr>
          <p:spPr bwMode="auto">
            <a:xfrm>
              <a:off x="2954" y="2661"/>
              <a:ext cx="146" cy="0"/>
            </a:xfrm>
            <a:prstGeom prst="line">
              <a:avLst/>
            </a:prstGeom>
            <a:noFill/>
            <a:ln w="19050">
              <a:solidFill>
                <a:schemeClr val="tx1"/>
              </a:solidFill>
              <a:round/>
            </a:ln>
          </p:spPr>
          <p:txBody>
            <a:bodyPr/>
            <a:lstStyle/>
            <a:p>
              <a:endParaRPr lang="zh-CN" altLang="en-US"/>
            </a:p>
          </p:txBody>
        </p:sp>
      </p:grpSp>
      <p:graphicFrame>
        <p:nvGraphicFramePr>
          <p:cNvPr id="32770" name="Object 41"/>
          <p:cNvGraphicFramePr>
            <a:graphicFrameLocks noChangeAspect="1"/>
          </p:cNvGraphicFramePr>
          <p:nvPr/>
        </p:nvGraphicFramePr>
        <p:xfrm>
          <a:off x="4394200" y="2057400"/>
          <a:ext cx="914400" cy="198438"/>
        </p:xfrm>
        <a:graphic>
          <a:graphicData uri="http://schemas.openxmlformats.org/presentationml/2006/ole">
            <mc:AlternateContent xmlns:mc="http://schemas.openxmlformats.org/markup-compatibility/2006">
              <mc:Choice xmlns:v="urn:schemas-microsoft-com:vml" Requires="v">
                <p:oleObj spid="_x0000_s158740" name="Equation" r:id="rId2" imgW="2743200" imgH="4267200" progId="Equation.DSMT4">
                  <p:embed/>
                </p:oleObj>
              </mc:Choice>
              <mc:Fallback>
                <p:oleObj name="Equation" r:id="rId2" imgW="2743200" imgH="4267200" progId="Equation.DSMT4">
                  <p:embed/>
                  <p:pic>
                    <p:nvPicPr>
                      <p:cNvPr id="0"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200" y="20574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642910" y="4623542"/>
            <a:ext cx="8126413" cy="2234458"/>
          </a:xfrm>
          <a:prstGeom prst="rect">
            <a:avLst/>
          </a:prstGeom>
          <a:noFill/>
          <a:ln w="9525">
            <a:noFill/>
            <a:miter lim="800000"/>
          </a:ln>
        </p:spPr>
        <p:txBody>
          <a:bodyPr>
            <a:spAutoFit/>
          </a:bodyPr>
          <a:lstStyle/>
          <a:p>
            <a:r>
              <a:rPr kumimoji="1" lang="en-US" altLang="zh-CN" sz="2400" b="1" dirty="0">
                <a:latin typeface="Times New Roman" panose="02020603050405020304" pitchFamily="18" charset="0"/>
                <a:ea typeface="楷体_GB2312" pitchFamily="49" charset="-122"/>
              </a:rPr>
              <a:t>①</a:t>
            </a:r>
            <a:r>
              <a:rPr kumimoji="1" lang="en-US" altLang="zh-CN" sz="2400" b="1" dirty="0">
                <a:latin typeface="楷体_GB2312" pitchFamily="49" charset="-122"/>
                <a:ea typeface="楷体_GB2312" pitchFamily="49" charset="-122"/>
              </a:rPr>
              <a:t> D0=Q3</a:t>
            </a:r>
            <a:r>
              <a:rPr kumimoji="1" lang="zh-CN" altLang="en-US" sz="2400" b="1" dirty="0">
                <a:latin typeface="楷体_GB2312" pitchFamily="49" charset="-122"/>
                <a:ea typeface="楷体_GB2312" pitchFamily="49" charset="-122"/>
              </a:rPr>
              <a:t>，计数器模数等于触发器数目的两倍。</a:t>
            </a:r>
            <a:endParaRPr kumimoji="1" lang="en-US" altLang="zh-CN" sz="2400" b="1" dirty="0">
              <a:latin typeface="Times New Roman" panose="02020603050405020304" pitchFamily="18" charset="0"/>
              <a:ea typeface="楷体_GB2312" pitchFamily="49" charset="-122"/>
            </a:endParaRPr>
          </a:p>
          <a:p>
            <a:pPr>
              <a:spcBef>
                <a:spcPct val="50000"/>
              </a:spcBef>
            </a:pPr>
            <a:r>
              <a:rPr kumimoji="1" lang="zh-CN" altLang="en-US" sz="2400" b="1" dirty="0">
                <a:latin typeface="Times New Roman" panose="02020603050405020304" pitchFamily="18" charset="0"/>
                <a:ea typeface="楷体_GB2312" pitchFamily="49" charset="-122"/>
              </a:rPr>
              <a:t>②</a:t>
            </a:r>
            <a:r>
              <a:rPr kumimoji="1" lang="zh-CN" altLang="en-US" sz="2400" b="1" dirty="0">
                <a:latin typeface="楷体_GB2312" pitchFamily="49" charset="-122"/>
                <a:ea typeface="楷体_GB2312" pitchFamily="49" charset="-122"/>
              </a:rPr>
              <a:t>优点</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状态利用率提高一倍，且每次状态更新只有一个</a:t>
            </a:r>
            <a:endParaRPr kumimoji="1" lang="zh-CN" altLang="en-US" sz="2400" b="1" dirty="0">
              <a:latin typeface="楷体_GB2312" pitchFamily="49" charset="-122"/>
              <a:ea typeface="楷体_GB2312" pitchFamily="49" charset="-122"/>
            </a:endParaRPr>
          </a:p>
          <a:p>
            <a:pPr>
              <a:lnSpc>
                <a:spcPct val="60000"/>
              </a:lnSpc>
              <a:spcBef>
                <a:spcPct val="50000"/>
              </a:spcBef>
            </a:pPr>
            <a:r>
              <a:rPr kumimoji="1" lang="zh-CN" altLang="en-US" sz="2400" b="1" dirty="0">
                <a:latin typeface="楷体_GB2312" pitchFamily="49" charset="-122"/>
                <a:ea typeface="楷体_GB2312" pitchFamily="49" charset="-122"/>
              </a:rPr>
              <a:t>       触发器改变状态。</a:t>
            </a:r>
            <a:endParaRPr kumimoji="1" lang="zh-CN" altLang="en-US" sz="2400" b="1" dirty="0">
              <a:latin typeface="楷体_GB2312" pitchFamily="49" charset="-122"/>
              <a:ea typeface="楷体_GB2312" pitchFamily="49" charset="-122"/>
            </a:endParaRPr>
          </a:p>
          <a:p>
            <a:pPr>
              <a:lnSpc>
                <a:spcPct val="60000"/>
              </a:lnSpc>
              <a:spcBef>
                <a:spcPct val="50000"/>
              </a:spcBef>
            </a:pPr>
            <a:r>
              <a:rPr kumimoji="1" lang="zh-CN" altLang="en-US" sz="2400" b="1" dirty="0">
                <a:latin typeface="Times New Roman" panose="02020603050405020304" pitchFamily="18" charset="0"/>
                <a:ea typeface="楷体_GB2312" pitchFamily="49" charset="-122"/>
              </a:rPr>
              <a:t>③</a:t>
            </a:r>
            <a:r>
              <a:rPr kumimoji="1" lang="zh-CN" altLang="en-US" sz="2400" b="1" dirty="0">
                <a:latin typeface="楷体_GB2312" pitchFamily="49" charset="-122"/>
                <a:ea typeface="楷体_GB2312" pitchFamily="49" charset="-122"/>
              </a:rPr>
              <a:t>缺点</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状态利用率低。</a:t>
            </a:r>
            <a:r>
              <a:rPr kumimoji="1" lang="en-US" altLang="zh-CN" sz="2400" b="1" dirty="0">
                <a:latin typeface="楷体_GB2312" pitchFamily="49" charset="-122"/>
                <a:ea typeface="楷体_GB2312" pitchFamily="49" charset="-122"/>
              </a:rPr>
              <a:t>2</a:t>
            </a:r>
            <a:r>
              <a:rPr kumimoji="1" lang="en-US" altLang="zh-CN" sz="2400" b="1" baseline="30000" dirty="0">
                <a:latin typeface="楷体_GB2312" pitchFamily="49" charset="-122"/>
                <a:ea typeface="楷体_GB2312" pitchFamily="49" charset="-122"/>
              </a:rPr>
              <a:t>4</a:t>
            </a:r>
            <a:r>
              <a:rPr kumimoji="1" lang="en-US" altLang="zh-CN" sz="2400" b="1" dirty="0">
                <a:latin typeface="楷体_GB2312" pitchFamily="49" charset="-122"/>
                <a:ea typeface="楷体_GB2312" pitchFamily="49" charset="-122"/>
              </a:rPr>
              <a:t>=16</a:t>
            </a:r>
            <a:r>
              <a:rPr kumimoji="1" lang="zh-CN" altLang="en-US" sz="2400" b="1" dirty="0">
                <a:latin typeface="楷体_GB2312" pitchFamily="49" charset="-122"/>
                <a:ea typeface="楷体_GB2312" pitchFamily="49" charset="-122"/>
              </a:rPr>
              <a:t>个状态中只用了</a:t>
            </a:r>
            <a:r>
              <a:rPr kumimoji="1" lang="en-US" altLang="zh-CN" sz="2400" b="1" dirty="0">
                <a:latin typeface="楷体_GB2312" pitchFamily="49" charset="-122"/>
                <a:ea typeface="楷体_GB2312" pitchFamily="49" charset="-122"/>
              </a:rPr>
              <a:t>8</a:t>
            </a:r>
            <a:r>
              <a:rPr kumimoji="1" lang="zh-CN" altLang="en-US" sz="2400" b="1" dirty="0">
                <a:latin typeface="楷体_GB2312" pitchFamily="49" charset="-122"/>
                <a:ea typeface="楷体_GB2312" pitchFamily="49" charset="-122"/>
              </a:rPr>
              <a:t>个状态</a:t>
            </a:r>
            <a:endParaRPr kumimoji="1" lang="zh-CN" altLang="en-US" sz="2400" b="1" dirty="0">
              <a:latin typeface="楷体_GB2312" pitchFamily="49" charset="-122"/>
              <a:ea typeface="楷体_GB2312" pitchFamily="49" charset="-122"/>
            </a:endParaRPr>
          </a:p>
          <a:p>
            <a:pPr>
              <a:lnSpc>
                <a:spcPct val="60000"/>
              </a:lnSpc>
              <a:spcBef>
                <a:spcPct val="50000"/>
              </a:spcBef>
            </a:pPr>
            <a:r>
              <a:rPr kumimoji="1" lang="zh-CN" altLang="en-US" sz="2400" b="1" dirty="0">
                <a:latin typeface="楷体_GB2312" pitchFamily="49" charset="-122"/>
                <a:ea typeface="楷体_GB2312" pitchFamily="49" charset="-122"/>
              </a:rPr>
              <a:t>       </a:t>
            </a:r>
            <a:r>
              <a:rPr kumimoji="1" lang="en-US" altLang="zh-CN" sz="2400" b="1" dirty="0">
                <a:latin typeface="楷体_GB2312" pitchFamily="49" charset="-122"/>
                <a:ea typeface="楷体_GB2312" pitchFamily="49" charset="-122"/>
              </a:rPr>
              <a:t>(2</a:t>
            </a:r>
            <a:r>
              <a:rPr kumimoji="1" lang="en-US" altLang="zh-CN" sz="2400" b="1" baseline="30000" dirty="0">
                <a:latin typeface="楷体_GB2312" pitchFamily="49" charset="-122"/>
                <a:ea typeface="楷体_GB2312" pitchFamily="49" charset="-122"/>
              </a:rPr>
              <a:t>n</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2n</a:t>
            </a:r>
            <a:r>
              <a:rPr kumimoji="1" lang="zh-CN" altLang="en-US" sz="2400" b="1" dirty="0">
                <a:latin typeface="楷体_GB2312" pitchFamily="49" charset="-122"/>
                <a:ea typeface="楷体_GB2312" pitchFamily="49" charset="-122"/>
              </a:rPr>
              <a:t>个没用</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a:t>
            </a:r>
            <a:endParaRPr kumimoji="1" lang="zh-CN" altLang="en-US" sz="2400" b="1" dirty="0">
              <a:latin typeface="楷体_GB2312" pitchFamily="49" charset="-122"/>
              <a:ea typeface="楷体_GB2312" pitchFamily="49" charset="-122"/>
            </a:endParaRPr>
          </a:p>
        </p:txBody>
      </p:sp>
      <p:sp>
        <p:nvSpPr>
          <p:cNvPr id="93187" name="Rectangle 3"/>
          <p:cNvSpPr>
            <a:spLocks noChangeArrowheads="1"/>
          </p:cNvSpPr>
          <p:nvPr/>
        </p:nvSpPr>
        <p:spPr bwMode="auto">
          <a:xfrm>
            <a:off x="714348" y="4143380"/>
            <a:ext cx="958917" cy="461665"/>
          </a:xfrm>
          <a:prstGeom prst="rect">
            <a:avLst/>
          </a:prstGeom>
          <a:noFill/>
          <a:ln w="9525">
            <a:noFill/>
            <a:miter lim="800000"/>
          </a:ln>
        </p:spPr>
        <p:txBody>
          <a:bodyPr wrap="none">
            <a:spAutoFit/>
          </a:bodyPr>
          <a:lstStyle/>
          <a:p>
            <a:r>
              <a:rPr kumimoji="1" lang="zh-CN" altLang="en-US" sz="2400" b="1" dirty="0">
                <a:latin typeface="楷体_GB2312" pitchFamily="49" charset="-122"/>
                <a:ea typeface="楷体_GB2312" pitchFamily="49" charset="-122"/>
              </a:rPr>
              <a:t>特点</a:t>
            </a:r>
            <a:r>
              <a:rPr kumimoji="1" lang="en-US" altLang="zh-CN" sz="2400" b="1" dirty="0">
                <a:latin typeface="楷体_GB2312" pitchFamily="49" charset="-122"/>
                <a:ea typeface="楷体_GB2312" pitchFamily="49" charset="-122"/>
              </a:rPr>
              <a:t>:</a:t>
            </a:r>
            <a:endParaRPr kumimoji="1" lang="en-US" altLang="zh-CN" sz="2400" b="1" dirty="0">
              <a:latin typeface="楷体_GB2312" pitchFamily="49" charset="-122"/>
              <a:ea typeface="楷体_GB2312" pitchFamily="49" charset="-122"/>
            </a:endParaRPr>
          </a:p>
        </p:txBody>
      </p:sp>
      <p:grpSp>
        <p:nvGrpSpPr>
          <p:cNvPr id="2" name="Group 4"/>
          <p:cNvGrpSpPr/>
          <p:nvPr/>
        </p:nvGrpSpPr>
        <p:grpSpPr bwMode="auto">
          <a:xfrm>
            <a:off x="914400" y="312738"/>
            <a:ext cx="7550150" cy="2676525"/>
            <a:chOff x="528" y="624"/>
            <a:chExt cx="4756" cy="1686"/>
          </a:xfrm>
        </p:grpSpPr>
        <p:grpSp>
          <p:nvGrpSpPr>
            <p:cNvPr id="3" name="Group 5"/>
            <p:cNvGrpSpPr/>
            <p:nvPr/>
          </p:nvGrpSpPr>
          <p:grpSpPr bwMode="auto">
            <a:xfrm>
              <a:off x="528" y="624"/>
              <a:ext cx="4756" cy="1686"/>
              <a:chOff x="528" y="624"/>
              <a:chExt cx="4756" cy="1686"/>
            </a:xfrm>
          </p:grpSpPr>
          <p:pic>
            <p:nvPicPr>
              <p:cNvPr id="93212" name="Picture 6"/>
              <p:cNvPicPr>
                <a:picLocks noChangeAspect="1" noChangeArrowheads="1"/>
              </p:cNvPicPr>
              <p:nvPr/>
            </p:nvPicPr>
            <p:blipFill>
              <a:blip r:embed="rId1"/>
              <a:srcRect/>
              <a:stretch>
                <a:fillRect/>
              </a:stretch>
            </p:blipFill>
            <p:spPr bwMode="auto">
              <a:xfrm>
                <a:off x="528" y="624"/>
                <a:ext cx="4704" cy="1686"/>
              </a:xfrm>
              <a:prstGeom prst="rect">
                <a:avLst/>
              </a:prstGeom>
              <a:noFill/>
              <a:ln w="9525">
                <a:noFill/>
                <a:miter lim="800000"/>
                <a:headEnd/>
                <a:tailEnd/>
              </a:ln>
            </p:spPr>
          </p:pic>
          <p:sp>
            <p:nvSpPr>
              <p:cNvPr id="93213" name="Rectangle 7"/>
              <p:cNvSpPr>
                <a:spLocks noChangeArrowheads="1"/>
              </p:cNvSpPr>
              <p:nvPr/>
            </p:nvSpPr>
            <p:spPr bwMode="auto">
              <a:xfrm>
                <a:off x="4944" y="828"/>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3</a:t>
                </a:r>
                <a:endParaRPr kumimoji="1" lang="en-US" altLang="zh-CN" sz="2000" b="1" baseline="-25000">
                  <a:solidFill>
                    <a:srgbClr val="FF3300"/>
                  </a:solidFill>
                  <a:latin typeface="Times New Roman" panose="02020603050405020304" pitchFamily="18" charset="0"/>
                </a:endParaRPr>
              </a:p>
            </p:txBody>
          </p:sp>
          <p:sp>
            <p:nvSpPr>
              <p:cNvPr id="93214" name="Rectangle 8"/>
              <p:cNvSpPr>
                <a:spLocks noChangeArrowheads="1"/>
              </p:cNvSpPr>
              <p:nvPr/>
            </p:nvSpPr>
            <p:spPr bwMode="auto">
              <a:xfrm>
                <a:off x="3888" y="816"/>
                <a:ext cx="336" cy="250"/>
              </a:xfrm>
              <a:prstGeom prst="rect">
                <a:avLst/>
              </a:prstGeom>
              <a:noFill/>
              <a:ln w="9525">
                <a:noFill/>
                <a:miter lim="800000"/>
              </a:ln>
            </p:spPr>
            <p:txBody>
              <a:bodyPr>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2</a:t>
                </a:r>
                <a:endParaRPr kumimoji="1" lang="en-US" altLang="zh-CN" sz="2000" b="1" baseline="-25000">
                  <a:solidFill>
                    <a:srgbClr val="FF3300"/>
                  </a:solidFill>
                  <a:latin typeface="Times New Roman" panose="02020603050405020304" pitchFamily="18" charset="0"/>
                </a:endParaRPr>
              </a:p>
            </p:txBody>
          </p:sp>
          <p:sp>
            <p:nvSpPr>
              <p:cNvPr id="93215" name="Rectangle 9"/>
              <p:cNvSpPr>
                <a:spLocks noChangeArrowheads="1"/>
              </p:cNvSpPr>
              <p:nvPr/>
            </p:nvSpPr>
            <p:spPr bwMode="auto">
              <a:xfrm>
                <a:off x="2784" y="864"/>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1</a:t>
                </a:r>
                <a:endParaRPr kumimoji="1" lang="en-US" altLang="zh-CN" sz="2000" b="1" baseline="-25000">
                  <a:solidFill>
                    <a:srgbClr val="FF3300"/>
                  </a:solidFill>
                  <a:latin typeface="Times New Roman" panose="02020603050405020304" pitchFamily="18" charset="0"/>
                </a:endParaRPr>
              </a:p>
            </p:txBody>
          </p:sp>
          <p:sp>
            <p:nvSpPr>
              <p:cNvPr id="93216" name="Rectangle 10"/>
              <p:cNvSpPr>
                <a:spLocks noChangeArrowheads="1"/>
              </p:cNvSpPr>
              <p:nvPr/>
            </p:nvSpPr>
            <p:spPr bwMode="auto">
              <a:xfrm>
                <a:off x="1728" y="864"/>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0</a:t>
                </a:r>
                <a:endParaRPr kumimoji="1" lang="en-US" altLang="zh-CN" sz="2000" b="1" baseline="-25000">
                  <a:solidFill>
                    <a:srgbClr val="FF3300"/>
                  </a:solidFill>
                  <a:latin typeface="Times New Roman" panose="02020603050405020304" pitchFamily="18" charset="0"/>
                </a:endParaRPr>
              </a:p>
            </p:txBody>
          </p:sp>
          <p:sp>
            <p:nvSpPr>
              <p:cNvPr id="93217" name="Line 11"/>
              <p:cNvSpPr>
                <a:spLocks noChangeShapeType="1"/>
              </p:cNvSpPr>
              <p:nvPr/>
            </p:nvSpPr>
            <p:spPr bwMode="auto">
              <a:xfrm>
                <a:off x="768" y="1872"/>
                <a:ext cx="3984" cy="0"/>
              </a:xfrm>
              <a:prstGeom prst="line">
                <a:avLst/>
              </a:prstGeom>
              <a:noFill/>
              <a:ln w="28575">
                <a:solidFill>
                  <a:srgbClr val="00CC99"/>
                </a:solidFill>
                <a:round/>
              </a:ln>
            </p:spPr>
            <p:txBody>
              <a:bodyPr/>
              <a:lstStyle/>
              <a:p>
                <a:endParaRPr lang="zh-CN" altLang="en-US"/>
              </a:p>
            </p:txBody>
          </p:sp>
          <p:sp>
            <p:nvSpPr>
              <p:cNvPr id="93218" name="Line 12"/>
              <p:cNvSpPr>
                <a:spLocks noChangeShapeType="1"/>
              </p:cNvSpPr>
              <p:nvPr/>
            </p:nvSpPr>
            <p:spPr bwMode="auto">
              <a:xfrm>
                <a:off x="4752" y="1644"/>
                <a:ext cx="0" cy="240"/>
              </a:xfrm>
              <a:prstGeom prst="line">
                <a:avLst/>
              </a:prstGeom>
              <a:noFill/>
              <a:ln w="28575">
                <a:solidFill>
                  <a:srgbClr val="00CC99"/>
                </a:solidFill>
                <a:round/>
              </a:ln>
            </p:spPr>
            <p:txBody>
              <a:bodyPr/>
              <a:lstStyle/>
              <a:p>
                <a:endParaRPr lang="zh-CN" altLang="en-US"/>
              </a:p>
            </p:txBody>
          </p:sp>
          <p:sp>
            <p:nvSpPr>
              <p:cNvPr id="93219" name="Line 13"/>
              <p:cNvSpPr>
                <a:spLocks noChangeShapeType="1"/>
              </p:cNvSpPr>
              <p:nvPr/>
            </p:nvSpPr>
            <p:spPr bwMode="auto">
              <a:xfrm flipH="1">
                <a:off x="3648" y="1680"/>
                <a:ext cx="0" cy="181"/>
              </a:xfrm>
              <a:prstGeom prst="line">
                <a:avLst/>
              </a:prstGeom>
              <a:noFill/>
              <a:ln w="28575">
                <a:solidFill>
                  <a:srgbClr val="00CC99"/>
                </a:solidFill>
                <a:round/>
                <a:tailEnd type="oval" w="med" len="med"/>
              </a:ln>
            </p:spPr>
            <p:txBody>
              <a:bodyPr/>
              <a:lstStyle/>
              <a:p>
                <a:endParaRPr lang="zh-CN" altLang="en-US"/>
              </a:p>
            </p:txBody>
          </p:sp>
          <p:sp>
            <p:nvSpPr>
              <p:cNvPr id="93220" name="Line 14"/>
              <p:cNvSpPr>
                <a:spLocks noChangeShapeType="1"/>
              </p:cNvSpPr>
              <p:nvPr/>
            </p:nvSpPr>
            <p:spPr bwMode="auto">
              <a:xfrm flipH="1">
                <a:off x="2556" y="1671"/>
                <a:ext cx="0" cy="181"/>
              </a:xfrm>
              <a:prstGeom prst="line">
                <a:avLst/>
              </a:prstGeom>
              <a:noFill/>
              <a:ln w="28575">
                <a:solidFill>
                  <a:srgbClr val="00CC99"/>
                </a:solidFill>
                <a:round/>
                <a:tailEnd type="oval" w="med" len="med"/>
              </a:ln>
            </p:spPr>
            <p:txBody>
              <a:bodyPr/>
              <a:lstStyle/>
              <a:p>
                <a:endParaRPr lang="zh-CN" altLang="en-US"/>
              </a:p>
            </p:txBody>
          </p:sp>
          <p:sp>
            <p:nvSpPr>
              <p:cNvPr id="93221" name="Line 15"/>
              <p:cNvSpPr>
                <a:spLocks noChangeShapeType="1"/>
              </p:cNvSpPr>
              <p:nvPr/>
            </p:nvSpPr>
            <p:spPr bwMode="auto">
              <a:xfrm flipH="1">
                <a:off x="1476" y="1680"/>
                <a:ext cx="0" cy="181"/>
              </a:xfrm>
              <a:prstGeom prst="line">
                <a:avLst/>
              </a:prstGeom>
              <a:noFill/>
              <a:ln w="28575">
                <a:solidFill>
                  <a:srgbClr val="00CC99"/>
                </a:solidFill>
                <a:round/>
                <a:tailEnd type="oval" w="med" len="med"/>
              </a:ln>
            </p:spPr>
            <p:txBody>
              <a:bodyPr/>
              <a:lstStyle/>
              <a:p>
                <a:endParaRPr lang="zh-CN" altLang="en-US"/>
              </a:p>
            </p:txBody>
          </p:sp>
          <p:sp>
            <p:nvSpPr>
              <p:cNvPr id="93222" name="Line 16"/>
              <p:cNvSpPr>
                <a:spLocks noChangeShapeType="1"/>
              </p:cNvSpPr>
              <p:nvPr/>
            </p:nvSpPr>
            <p:spPr bwMode="auto">
              <a:xfrm>
                <a:off x="672" y="1644"/>
                <a:ext cx="96" cy="0"/>
              </a:xfrm>
              <a:prstGeom prst="line">
                <a:avLst/>
              </a:prstGeom>
              <a:noFill/>
              <a:ln w="19050">
                <a:solidFill>
                  <a:schemeClr val="tx1"/>
                </a:solidFill>
                <a:round/>
              </a:ln>
            </p:spPr>
            <p:txBody>
              <a:bodyPr/>
              <a:lstStyle/>
              <a:p>
                <a:endParaRPr lang="zh-CN" altLang="en-US"/>
              </a:p>
            </p:txBody>
          </p:sp>
          <p:sp>
            <p:nvSpPr>
              <p:cNvPr id="93223" name="Line 17"/>
              <p:cNvSpPr>
                <a:spLocks noChangeShapeType="1"/>
              </p:cNvSpPr>
              <p:nvPr/>
            </p:nvSpPr>
            <p:spPr bwMode="auto">
              <a:xfrm>
                <a:off x="864" y="1644"/>
                <a:ext cx="0" cy="144"/>
              </a:xfrm>
              <a:prstGeom prst="line">
                <a:avLst/>
              </a:prstGeom>
              <a:noFill/>
              <a:ln w="19050">
                <a:solidFill>
                  <a:schemeClr val="tx1"/>
                </a:solidFill>
                <a:round/>
              </a:ln>
            </p:spPr>
            <p:txBody>
              <a:bodyPr/>
              <a:lstStyle/>
              <a:p>
                <a:endParaRPr lang="zh-CN" altLang="en-US"/>
              </a:p>
            </p:txBody>
          </p:sp>
          <p:sp>
            <p:nvSpPr>
              <p:cNvPr id="93224" name="Line 18"/>
              <p:cNvSpPr>
                <a:spLocks noChangeShapeType="1"/>
              </p:cNvSpPr>
              <p:nvPr/>
            </p:nvSpPr>
            <p:spPr bwMode="auto">
              <a:xfrm>
                <a:off x="768" y="1788"/>
                <a:ext cx="96" cy="0"/>
              </a:xfrm>
              <a:prstGeom prst="line">
                <a:avLst/>
              </a:prstGeom>
              <a:noFill/>
              <a:ln w="19050">
                <a:solidFill>
                  <a:schemeClr val="tx1"/>
                </a:solidFill>
                <a:round/>
              </a:ln>
            </p:spPr>
            <p:txBody>
              <a:bodyPr/>
              <a:lstStyle/>
              <a:p>
                <a:endParaRPr lang="zh-CN" altLang="en-US"/>
              </a:p>
            </p:txBody>
          </p:sp>
          <p:sp>
            <p:nvSpPr>
              <p:cNvPr id="93225" name="Line 19"/>
              <p:cNvSpPr>
                <a:spLocks noChangeShapeType="1"/>
              </p:cNvSpPr>
              <p:nvPr/>
            </p:nvSpPr>
            <p:spPr bwMode="auto">
              <a:xfrm>
                <a:off x="768" y="1644"/>
                <a:ext cx="0" cy="144"/>
              </a:xfrm>
              <a:prstGeom prst="line">
                <a:avLst/>
              </a:prstGeom>
              <a:noFill/>
              <a:ln w="19050">
                <a:solidFill>
                  <a:schemeClr val="tx1"/>
                </a:solidFill>
                <a:round/>
              </a:ln>
            </p:spPr>
            <p:txBody>
              <a:bodyPr/>
              <a:lstStyle/>
              <a:p>
                <a:endParaRPr lang="zh-CN" altLang="en-US"/>
              </a:p>
            </p:txBody>
          </p:sp>
          <p:sp>
            <p:nvSpPr>
              <p:cNvPr id="93226" name="Line 20"/>
              <p:cNvSpPr>
                <a:spLocks noChangeShapeType="1"/>
              </p:cNvSpPr>
              <p:nvPr/>
            </p:nvSpPr>
            <p:spPr bwMode="auto">
              <a:xfrm>
                <a:off x="864" y="1644"/>
                <a:ext cx="96" cy="0"/>
              </a:xfrm>
              <a:prstGeom prst="line">
                <a:avLst/>
              </a:prstGeom>
              <a:noFill/>
              <a:ln w="19050">
                <a:solidFill>
                  <a:schemeClr val="tx1"/>
                </a:solidFill>
                <a:round/>
              </a:ln>
            </p:spPr>
            <p:txBody>
              <a:bodyPr/>
              <a:lstStyle/>
              <a:p>
                <a:endParaRPr lang="zh-CN" altLang="en-US"/>
              </a:p>
            </p:txBody>
          </p:sp>
          <p:sp>
            <p:nvSpPr>
              <p:cNvPr id="93227" name="Rectangle 21"/>
              <p:cNvSpPr>
                <a:spLocks noChangeArrowheads="1"/>
              </p:cNvSpPr>
              <p:nvPr/>
            </p:nvSpPr>
            <p:spPr bwMode="auto">
              <a:xfrm>
                <a:off x="4992" y="1440"/>
                <a:ext cx="292" cy="250"/>
              </a:xfrm>
              <a:prstGeom prst="rect">
                <a:avLst/>
              </a:prstGeom>
              <a:noFill/>
              <a:ln w="9525">
                <a:noFill/>
                <a:miter lim="800000"/>
              </a:ln>
            </p:spPr>
            <p:txBody>
              <a:bodyPr wrap="none">
                <a:spAutoFit/>
              </a:bodyPr>
              <a:lstStyle/>
              <a:p>
                <a:r>
                  <a:rPr kumimoji="1" lang="en-US" altLang="zh-CN" sz="2000" b="1">
                    <a:solidFill>
                      <a:srgbClr val="FF3300"/>
                    </a:solidFill>
                    <a:latin typeface="Times New Roman" panose="02020603050405020304" pitchFamily="18" charset="0"/>
                  </a:rPr>
                  <a:t>Q</a:t>
                </a:r>
                <a:r>
                  <a:rPr kumimoji="1" lang="en-US" altLang="zh-CN" sz="2000" b="1" baseline="-25000">
                    <a:solidFill>
                      <a:srgbClr val="FF3300"/>
                    </a:solidFill>
                    <a:latin typeface="Times New Roman" panose="02020603050405020304" pitchFamily="18" charset="0"/>
                  </a:rPr>
                  <a:t>3</a:t>
                </a:r>
                <a:endParaRPr kumimoji="1" lang="en-US" altLang="zh-CN" sz="2000" b="1" baseline="-25000">
                  <a:solidFill>
                    <a:srgbClr val="FF3300"/>
                  </a:solidFill>
                  <a:latin typeface="Times New Roman" panose="02020603050405020304" pitchFamily="18" charset="0"/>
                </a:endParaRPr>
              </a:p>
            </p:txBody>
          </p:sp>
          <p:sp>
            <p:nvSpPr>
              <p:cNvPr id="93228" name="Line 22"/>
              <p:cNvSpPr>
                <a:spLocks noChangeShapeType="1"/>
              </p:cNvSpPr>
              <p:nvPr/>
            </p:nvSpPr>
            <p:spPr bwMode="auto">
              <a:xfrm>
                <a:off x="5040" y="1488"/>
                <a:ext cx="144" cy="0"/>
              </a:xfrm>
              <a:prstGeom prst="line">
                <a:avLst/>
              </a:prstGeom>
              <a:noFill/>
              <a:ln w="19050">
                <a:solidFill>
                  <a:srgbClr val="FF3300"/>
                </a:solidFill>
                <a:round/>
              </a:ln>
            </p:spPr>
            <p:txBody>
              <a:bodyPr/>
              <a:lstStyle/>
              <a:p>
                <a:endParaRPr lang="zh-CN" altLang="en-US"/>
              </a:p>
            </p:txBody>
          </p:sp>
          <p:sp>
            <p:nvSpPr>
              <p:cNvPr id="93229" name="Line 23"/>
              <p:cNvSpPr>
                <a:spLocks noChangeShapeType="1"/>
              </p:cNvSpPr>
              <p:nvPr/>
            </p:nvSpPr>
            <p:spPr bwMode="auto">
              <a:xfrm>
                <a:off x="4992" y="1104"/>
                <a:ext cx="96" cy="0"/>
              </a:xfrm>
              <a:prstGeom prst="line">
                <a:avLst/>
              </a:prstGeom>
              <a:noFill/>
              <a:ln w="28575">
                <a:solidFill>
                  <a:schemeClr val="tx1"/>
                </a:solidFill>
                <a:round/>
              </a:ln>
            </p:spPr>
            <p:txBody>
              <a:bodyPr/>
              <a:lstStyle/>
              <a:p>
                <a:endParaRPr lang="zh-CN" altLang="en-US"/>
              </a:p>
            </p:txBody>
          </p:sp>
        </p:grpSp>
        <p:sp>
          <p:nvSpPr>
            <p:cNvPr id="93211" name="Rectangle 24"/>
            <p:cNvSpPr>
              <a:spLocks noChangeArrowheads="1"/>
            </p:cNvSpPr>
            <p:nvPr/>
          </p:nvSpPr>
          <p:spPr bwMode="auto">
            <a:xfrm>
              <a:off x="768" y="1008"/>
              <a:ext cx="308" cy="288"/>
            </a:xfrm>
            <a:prstGeom prst="rect">
              <a:avLst/>
            </a:prstGeom>
            <a:noFill/>
            <a:ln w="9525">
              <a:noFill/>
              <a:miter lim="800000"/>
            </a:ln>
          </p:spPr>
          <p:txBody>
            <a:bodyPr wrap="none">
              <a:spAutoFit/>
            </a:bodyPr>
            <a:lstStyle/>
            <a:p>
              <a:r>
                <a:rPr kumimoji="1" lang="en-US" altLang="zh-CN" sz="2400" b="1">
                  <a:solidFill>
                    <a:srgbClr val="FF3300"/>
                  </a:solidFill>
                  <a:latin typeface="楷体_GB2312" pitchFamily="49" charset="-122"/>
                  <a:ea typeface="楷体_GB2312" pitchFamily="49" charset="-122"/>
                </a:rPr>
                <a:t>D0</a:t>
              </a:r>
              <a:endParaRPr kumimoji="1" lang="en-US" altLang="zh-CN" sz="2400" b="1">
                <a:solidFill>
                  <a:srgbClr val="FF3300"/>
                </a:solidFill>
                <a:latin typeface="楷体_GB2312" pitchFamily="49" charset="-122"/>
                <a:ea typeface="楷体_GB2312" pitchFamily="49" charset="-122"/>
              </a:endParaRPr>
            </a:p>
          </p:txBody>
        </p:sp>
      </p:grpSp>
      <p:grpSp>
        <p:nvGrpSpPr>
          <p:cNvPr id="4" name="Group 26"/>
          <p:cNvGrpSpPr/>
          <p:nvPr/>
        </p:nvGrpSpPr>
        <p:grpSpPr bwMode="auto">
          <a:xfrm>
            <a:off x="2362200" y="3208338"/>
            <a:ext cx="4724400" cy="990600"/>
            <a:chOff x="1968" y="3552"/>
            <a:chExt cx="2976" cy="624"/>
          </a:xfrm>
        </p:grpSpPr>
        <p:sp>
          <p:nvSpPr>
            <p:cNvPr id="93190" name="Line 27"/>
            <p:cNvSpPr>
              <a:spLocks noChangeShapeType="1"/>
            </p:cNvSpPr>
            <p:nvPr/>
          </p:nvSpPr>
          <p:spPr bwMode="auto">
            <a:xfrm>
              <a:off x="2592" y="3696"/>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3191" name="Line 28"/>
            <p:cNvSpPr>
              <a:spLocks noChangeShapeType="1"/>
            </p:cNvSpPr>
            <p:nvPr/>
          </p:nvSpPr>
          <p:spPr bwMode="auto">
            <a:xfrm>
              <a:off x="1968" y="3696"/>
              <a:ext cx="192" cy="0"/>
            </a:xfrm>
            <a:prstGeom prst="line">
              <a:avLst/>
            </a:prstGeom>
            <a:noFill/>
            <a:ln w="9525">
              <a:solidFill>
                <a:schemeClr val="accent2"/>
              </a:solidFill>
              <a:round/>
              <a:tailEnd type="triangle" w="med" len="med"/>
            </a:ln>
          </p:spPr>
          <p:txBody>
            <a:bodyPr wrap="none" anchor="ctr"/>
            <a:lstStyle/>
            <a:p>
              <a:endParaRPr lang="zh-CN" altLang="en-US"/>
            </a:p>
          </p:txBody>
        </p:sp>
        <p:sp>
          <p:nvSpPr>
            <p:cNvPr id="93192" name="Line 29"/>
            <p:cNvSpPr>
              <a:spLocks noChangeShapeType="1"/>
            </p:cNvSpPr>
            <p:nvPr/>
          </p:nvSpPr>
          <p:spPr bwMode="auto">
            <a:xfrm>
              <a:off x="1968" y="3696"/>
              <a:ext cx="0" cy="336"/>
            </a:xfrm>
            <a:prstGeom prst="line">
              <a:avLst/>
            </a:prstGeom>
            <a:noFill/>
            <a:ln w="9525">
              <a:solidFill>
                <a:schemeClr val="accent2"/>
              </a:solidFill>
              <a:round/>
            </a:ln>
          </p:spPr>
          <p:txBody>
            <a:bodyPr wrap="none" anchor="ctr"/>
            <a:lstStyle/>
            <a:p>
              <a:endParaRPr lang="zh-CN" altLang="en-US"/>
            </a:p>
          </p:txBody>
        </p:sp>
        <p:sp>
          <p:nvSpPr>
            <p:cNvPr id="93193" name="Line 30"/>
            <p:cNvSpPr>
              <a:spLocks noChangeShapeType="1"/>
            </p:cNvSpPr>
            <p:nvPr/>
          </p:nvSpPr>
          <p:spPr bwMode="auto">
            <a:xfrm>
              <a:off x="1968" y="4032"/>
              <a:ext cx="192" cy="0"/>
            </a:xfrm>
            <a:prstGeom prst="line">
              <a:avLst/>
            </a:prstGeom>
            <a:noFill/>
            <a:ln w="9525">
              <a:solidFill>
                <a:schemeClr val="accent2"/>
              </a:solidFill>
              <a:round/>
            </a:ln>
          </p:spPr>
          <p:txBody>
            <a:bodyPr wrap="none" anchor="ctr"/>
            <a:lstStyle/>
            <a:p>
              <a:endParaRPr lang="zh-CN" altLang="en-US"/>
            </a:p>
          </p:txBody>
        </p:sp>
        <p:sp>
          <p:nvSpPr>
            <p:cNvPr id="93194" name="Line 31"/>
            <p:cNvSpPr>
              <a:spLocks noChangeShapeType="1"/>
            </p:cNvSpPr>
            <p:nvPr/>
          </p:nvSpPr>
          <p:spPr bwMode="auto">
            <a:xfrm>
              <a:off x="3312" y="3696"/>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3195" name="Line 32"/>
            <p:cNvSpPr>
              <a:spLocks noChangeShapeType="1"/>
            </p:cNvSpPr>
            <p:nvPr/>
          </p:nvSpPr>
          <p:spPr bwMode="auto">
            <a:xfrm>
              <a:off x="4032" y="3696"/>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3196" name="Line 33"/>
            <p:cNvSpPr>
              <a:spLocks noChangeShapeType="1"/>
            </p:cNvSpPr>
            <p:nvPr/>
          </p:nvSpPr>
          <p:spPr bwMode="auto">
            <a:xfrm flipH="1">
              <a:off x="4032" y="4032"/>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3197" name="Line 34"/>
            <p:cNvSpPr>
              <a:spLocks noChangeShapeType="1"/>
            </p:cNvSpPr>
            <p:nvPr/>
          </p:nvSpPr>
          <p:spPr bwMode="auto">
            <a:xfrm flipH="1">
              <a:off x="3264" y="4032"/>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3198" name="Line 35"/>
            <p:cNvSpPr>
              <a:spLocks noChangeShapeType="1"/>
            </p:cNvSpPr>
            <p:nvPr/>
          </p:nvSpPr>
          <p:spPr bwMode="auto">
            <a:xfrm flipH="1">
              <a:off x="2544" y="4032"/>
              <a:ext cx="288" cy="0"/>
            </a:xfrm>
            <a:prstGeom prst="line">
              <a:avLst/>
            </a:prstGeom>
            <a:noFill/>
            <a:ln w="9525">
              <a:solidFill>
                <a:schemeClr val="accent2"/>
              </a:solidFill>
              <a:round/>
              <a:tailEnd type="triangle" w="med" len="med"/>
            </a:ln>
          </p:spPr>
          <p:txBody>
            <a:bodyPr wrap="none" anchor="ctr"/>
            <a:lstStyle/>
            <a:p>
              <a:endParaRPr lang="zh-CN" altLang="en-US"/>
            </a:p>
          </p:txBody>
        </p:sp>
        <p:sp>
          <p:nvSpPr>
            <p:cNvPr id="93199" name="Line 36"/>
            <p:cNvSpPr>
              <a:spLocks noChangeShapeType="1"/>
            </p:cNvSpPr>
            <p:nvPr/>
          </p:nvSpPr>
          <p:spPr bwMode="auto">
            <a:xfrm>
              <a:off x="4752" y="3696"/>
              <a:ext cx="192" cy="0"/>
            </a:xfrm>
            <a:prstGeom prst="line">
              <a:avLst/>
            </a:prstGeom>
            <a:noFill/>
            <a:ln w="9525">
              <a:solidFill>
                <a:schemeClr val="accent2"/>
              </a:solidFill>
              <a:round/>
            </a:ln>
          </p:spPr>
          <p:txBody>
            <a:bodyPr wrap="none" anchor="ctr"/>
            <a:lstStyle/>
            <a:p>
              <a:endParaRPr lang="zh-CN" altLang="en-US"/>
            </a:p>
          </p:txBody>
        </p:sp>
        <p:sp>
          <p:nvSpPr>
            <p:cNvPr id="93200" name="Line 37"/>
            <p:cNvSpPr>
              <a:spLocks noChangeShapeType="1"/>
            </p:cNvSpPr>
            <p:nvPr/>
          </p:nvSpPr>
          <p:spPr bwMode="auto">
            <a:xfrm>
              <a:off x="4944" y="3696"/>
              <a:ext cx="0" cy="336"/>
            </a:xfrm>
            <a:prstGeom prst="line">
              <a:avLst/>
            </a:prstGeom>
            <a:noFill/>
            <a:ln w="9525">
              <a:solidFill>
                <a:schemeClr val="accent2"/>
              </a:solidFill>
              <a:round/>
            </a:ln>
          </p:spPr>
          <p:txBody>
            <a:bodyPr wrap="none" anchor="ctr"/>
            <a:lstStyle/>
            <a:p>
              <a:endParaRPr lang="zh-CN" altLang="en-US"/>
            </a:p>
          </p:txBody>
        </p:sp>
        <p:sp>
          <p:nvSpPr>
            <p:cNvPr id="93201" name="Line 38"/>
            <p:cNvSpPr>
              <a:spLocks noChangeShapeType="1"/>
            </p:cNvSpPr>
            <p:nvPr/>
          </p:nvSpPr>
          <p:spPr bwMode="auto">
            <a:xfrm flipH="1">
              <a:off x="4704" y="4032"/>
              <a:ext cx="240" cy="0"/>
            </a:xfrm>
            <a:prstGeom prst="line">
              <a:avLst/>
            </a:prstGeom>
            <a:noFill/>
            <a:ln w="9525">
              <a:solidFill>
                <a:schemeClr val="accent2"/>
              </a:solidFill>
              <a:round/>
              <a:tailEnd type="triangle" w="med" len="med"/>
            </a:ln>
          </p:spPr>
          <p:txBody>
            <a:bodyPr wrap="none" anchor="ctr"/>
            <a:lstStyle/>
            <a:p>
              <a:endParaRPr lang="zh-CN" altLang="en-US"/>
            </a:p>
          </p:txBody>
        </p:sp>
        <p:sp>
          <p:nvSpPr>
            <p:cNvPr id="93202" name="Rectangle 39"/>
            <p:cNvSpPr>
              <a:spLocks noChangeArrowheads="1"/>
            </p:cNvSpPr>
            <p:nvPr/>
          </p:nvSpPr>
          <p:spPr bwMode="auto">
            <a:xfrm>
              <a:off x="2112" y="3888"/>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0001</a:t>
              </a:r>
              <a:endParaRPr kumimoji="1" lang="en-US" altLang="zh-CN" sz="2400" b="1">
                <a:latin typeface="Times New Roman" panose="02020603050405020304" pitchFamily="18" charset="0"/>
              </a:endParaRPr>
            </a:p>
          </p:txBody>
        </p:sp>
        <p:sp>
          <p:nvSpPr>
            <p:cNvPr id="93203" name="Rectangle 40"/>
            <p:cNvSpPr>
              <a:spLocks noChangeArrowheads="1"/>
            </p:cNvSpPr>
            <p:nvPr/>
          </p:nvSpPr>
          <p:spPr bwMode="auto">
            <a:xfrm>
              <a:off x="2784" y="3888"/>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0011</a:t>
              </a:r>
              <a:endParaRPr kumimoji="1" lang="en-US" altLang="zh-CN" sz="2400" b="1">
                <a:latin typeface="Times New Roman" panose="02020603050405020304" pitchFamily="18" charset="0"/>
              </a:endParaRPr>
            </a:p>
          </p:txBody>
        </p:sp>
        <p:sp>
          <p:nvSpPr>
            <p:cNvPr id="93204" name="Rectangle 41"/>
            <p:cNvSpPr>
              <a:spLocks noChangeArrowheads="1"/>
            </p:cNvSpPr>
            <p:nvPr/>
          </p:nvSpPr>
          <p:spPr bwMode="auto">
            <a:xfrm>
              <a:off x="3552" y="3888"/>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0111</a:t>
              </a:r>
              <a:endParaRPr kumimoji="1" lang="en-US" altLang="zh-CN" sz="2400" b="1">
                <a:latin typeface="Times New Roman" panose="02020603050405020304" pitchFamily="18" charset="0"/>
              </a:endParaRPr>
            </a:p>
          </p:txBody>
        </p:sp>
        <p:sp>
          <p:nvSpPr>
            <p:cNvPr id="93205" name="Rectangle 42"/>
            <p:cNvSpPr>
              <a:spLocks noChangeArrowheads="1"/>
            </p:cNvSpPr>
            <p:nvPr/>
          </p:nvSpPr>
          <p:spPr bwMode="auto">
            <a:xfrm>
              <a:off x="4272" y="3888"/>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1111</a:t>
              </a:r>
              <a:endParaRPr kumimoji="1" lang="en-US" altLang="zh-CN" sz="2400" b="1">
                <a:latin typeface="Times New Roman" panose="02020603050405020304" pitchFamily="18" charset="0"/>
              </a:endParaRPr>
            </a:p>
          </p:txBody>
        </p:sp>
        <p:sp>
          <p:nvSpPr>
            <p:cNvPr id="93206" name="Rectangle 43"/>
            <p:cNvSpPr>
              <a:spLocks noChangeArrowheads="1"/>
            </p:cNvSpPr>
            <p:nvPr/>
          </p:nvSpPr>
          <p:spPr bwMode="auto">
            <a:xfrm>
              <a:off x="2112" y="3552"/>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0000</a:t>
              </a:r>
              <a:endParaRPr kumimoji="1" lang="en-US" altLang="zh-CN" sz="2400" b="1">
                <a:latin typeface="Times New Roman" panose="02020603050405020304" pitchFamily="18" charset="0"/>
              </a:endParaRPr>
            </a:p>
          </p:txBody>
        </p:sp>
        <p:sp>
          <p:nvSpPr>
            <p:cNvPr id="93207" name="Rectangle 44"/>
            <p:cNvSpPr>
              <a:spLocks noChangeArrowheads="1"/>
            </p:cNvSpPr>
            <p:nvPr/>
          </p:nvSpPr>
          <p:spPr bwMode="auto">
            <a:xfrm>
              <a:off x="2832" y="3552"/>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1000</a:t>
              </a:r>
              <a:endParaRPr kumimoji="1" lang="en-US" altLang="zh-CN" sz="2400" b="1">
                <a:latin typeface="Times New Roman" panose="02020603050405020304" pitchFamily="18" charset="0"/>
              </a:endParaRPr>
            </a:p>
          </p:txBody>
        </p:sp>
        <p:sp>
          <p:nvSpPr>
            <p:cNvPr id="93208" name="Rectangle 45"/>
            <p:cNvSpPr>
              <a:spLocks noChangeArrowheads="1"/>
            </p:cNvSpPr>
            <p:nvPr/>
          </p:nvSpPr>
          <p:spPr bwMode="auto">
            <a:xfrm>
              <a:off x="3552" y="3552"/>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1100</a:t>
              </a:r>
              <a:endParaRPr kumimoji="1" lang="en-US" altLang="zh-CN" sz="2400" b="1">
                <a:latin typeface="Times New Roman" panose="02020603050405020304" pitchFamily="18" charset="0"/>
              </a:endParaRPr>
            </a:p>
          </p:txBody>
        </p:sp>
        <p:sp>
          <p:nvSpPr>
            <p:cNvPr id="93209" name="Rectangle 46"/>
            <p:cNvSpPr>
              <a:spLocks noChangeArrowheads="1"/>
            </p:cNvSpPr>
            <p:nvPr/>
          </p:nvSpPr>
          <p:spPr bwMode="auto">
            <a:xfrm>
              <a:off x="4272" y="3552"/>
              <a:ext cx="500" cy="288"/>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1110</a:t>
              </a:r>
              <a:endParaRPr kumimoji="1" lang="en-US" altLang="zh-CN" sz="2400" b="1">
                <a:latin typeface="Times New Roman" panose="02020603050405020304" pitchFamily="18" charset="0"/>
              </a:endParaRPr>
            </a:p>
          </p:txBody>
        </p:sp>
      </p:grpSp>
      <p:cxnSp>
        <p:nvCxnSpPr>
          <p:cNvPr id="47" name="直接连接符 46"/>
          <p:cNvCxnSpPr/>
          <p:nvPr/>
        </p:nvCxnSpPr>
        <p:spPr>
          <a:xfrm>
            <a:off x="1643042" y="4714884"/>
            <a:ext cx="28575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82"/>
                                        </p:tgtEl>
                                        <p:attrNameLst>
                                          <p:attrName>style.visibility</p:attrName>
                                        </p:attrNameLst>
                                      </p:cBhvr>
                                      <p:to>
                                        <p:strVal val="visible"/>
                                      </p:to>
                                    </p:set>
                                    <p:animEffect transition="in" filter="blinds(horizontal)">
                                      <p:cBhvr>
                                        <p:cTn id="7" dur="500"/>
                                        <p:tgtEl>
                                          <p:spTgt spid="327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830263" y="2824163"/>
            <a:ext cx="8001000" cy="2917825"/>
            <a:chOff x="448" y="1634"/>
            <a:chExt cx="5040" cy="1838"/>
          </a:xfrm>
        </p:grpSpPr>
        <p:sp>
          <p:nvSpPr>
            <p:cNvPr id="33922" name="AutoShape 3"/>
            <p:cNvSpPr>
              <a:spLocks noChangeArrowheads="1"/>
            </p:cNvSpPr>
            <p:nvPr/>
          </p:nvSpPr>
          <p:spPr bwMode="auto">
            <a:xfrm>
              <a:off x="448" y="1640"/>
              <a:ext cx="5040" cy="1832"/>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33795" name="Object 4"/>
            <p:cNvGraphicFramePr>
              <a:graphicFrameLocks noChangeAspect="1"/>
            </p:cNvGraphicFramePr>
            <p:nvPr/>
          </p:nvGraphicFramePr>
          <p:xfrm>
            <a:off x="811" y="1716"/>
            <a:ext cx="4475" cy="1560"/>
          </p:xfrm>
          <a:graphic>
            <a:graphicData uri="http://schemas.openxmlformats.org/presentationml/2006/ole">
              <mc:AlternateContent xmlns:mc="http://schemas.openxmlformats.org/markup-compatibility/2006">
                <mc:Choice xmlns:v="urn:schemas-microsoft-com:vml" Requires="v">
                  <p:oleObj spid="_x0000_s33830" name="BMP 图象" r:id="rId1" imgW="7105650" imgH="2476500" progId="Paint.Picture">
                    <p:embed/>
                  </p:oleObj>
                </mc:Choice>
                <mc:Fallback>
                  <p:oleObj name="BMP 图象" r:id="rId1" imgW="7105650" imgH="24765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 y="1716"/>
                          <a:ext cx="4475" cy="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923" name="Rectangle 5"/>
            <p:cNvSpPr>
              <a:spLocks noChangeArrowheads="1"/>
            </p:cNvSpPr>
            <p:nvPr/>
          </p:nvSpPr>
          <p:spPr bwMode="auto">
            <a:xfrm>
              <a:off x="1389" y="1978"/>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3924" name="Rectangle 6"/>
            <p:cNvSpPr>
              <a:spLocks noChangeArrowheads="1"/>
            </p:cNvSpPr>
            <p:nvPr/>
          </p:nvSpPr>
          <p:spPr bwMode="auto">
            <a:xfrm>
              <a:off x="1245"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925" name="Rectangle 7"/>
            <p:cNvSpPr>
              <a:spLocks noChangeArrowheads="1"/>
            </p:cNvSpPr>
            <p:nvPr/>
          </p:nvSpPr>
          <p:spPr bwMode="auto">
            <a:xfrm>
              <a:off x="1253"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926" name="Rectangle 8"/>
            <p:cNvSpPr>
              <a:spLocks noChangeArrowheads="1"/>
            </p:cNvSpPr>
            <p:nvPr/>
          </p:nvSpPr>
          <p:spPr bwMode="auto">
            <a:xfrm>
              <a:off x="1253" y="285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R</a:t>
              </a:r>
              <a:endParaRPr kumimoji="1" lang="en-US" altLang="zh-CN" sz="2400" b="1" baseline="-25000">
                <a:solidFill>
                  <a:srgbClr val="00CC00"/>
                </a:solidFill>
                <a:latin typeface="Times New Roman" panose="02020603050405020304" pitchFamily="18" charset="0"/>
              </a:endParaRPr>
            </a:p>
          </p:txBody>
        </p:sp>
        <p:sp>
          <p:nvSpPr>
            <p:cNvPr id="33927" name="Rectangle 9"/>
            <p:cNvSpPr>
              <a:spLocks noChangeArrowheads="1"/>
            </p:cNvSpPr>
            <p:nvPr/>
          </p:nvSpPr>
          <p:spPr bwMode="auto">
            <a:xfrm>
              <a:off x="1357"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928" name="Rectangle 10"/>
            <p:cNvSpPr>
              <a:spLocks noChangeArrowheads="1"/>
            </p:cNvSpPr>
            <p:nvPr/>
          </p:nvSpPr>
          <p:spPr bwMode="auto">
            <a:xfrm>
              <a:off x="2053" y="164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3929" name="Rectangle 11"/>
            <p:cNvSpPr>
              <a:spLocks noChangeArrowheads="1"/>
            </p:cNvSpPr>
            <p:nvPr/>
          </p:nvSpPr>
          <p:spPr bwMode="auto">
            <a:xfrm>
              <a:off x="3093" y="164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3930" name="Rectangle 12"/>
            <p:cNvSpPr>
              <a:spLocks noChangeArrowheads="1"/>
            </p:cNvSpPr>
            <p:nvPr/>
          </p:nvSpPr>
          <p:spPr bwMode="auto">
            <a:xfrm>
              <a:off x="4149" y="1634"/>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3931" name="Rectangle 13"/>
            <p:cNvSpPr>
              <a:spLocks noChangeArrowheads="1"/>
            </p:cNvSpPr>
            <p:nvPr/>
          </p:nvSpPr>
          <p:spPr bwMode="auto">
            <a:xfrm>
              <a:off x="5205" y="1634"/>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3932" name="Rectangle 14"/>
            <p:cNvSpPr>
              <a:spLocks noChangeArrowheads="1"/>
            </p:cNvSpPr>
            <p:nvPr/>
          </p:nvSpPr>
          <p:spPr bwMode="auto">
            <a:xfrm>
              <a:off x="2445" y="1978"/>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3933" name="Rectangle 15"/>
            <p:cNvSpPr>
              <a:spLocks noChangeArrowheads="1"/>
            </p:cNvSpPr>
            <p:nvPr/>
          </p:nvSpPr>
          <p:spPr bwMode="auto">
            <a:xfrm>
              <a:off x="2301"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934" name="Rectangle 16"/>
            <p:cNvSpPr>
              <a:spLocks noChangeArrowheads="1"/>
            </p:cNvSpPr>
            <p:nvPr/>
          </p:nvSpPr>
          <p:spPr bwMode="auto">
            <a:xfrm>
              <a:off x="2309"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935" name="Rectangle 17"/>
            <p:cNvSpPr>
              <a:spLocks noChangeArrowheads="1"/>
            </p:cNvSpPr>
            <p:nvPr/>
          </p:nvSpPr>
          <p:spPr bwMode="auto">
            <a:xfrm>
              <a:off x="2309" y="285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R</a:t>
              </a:r>
              <a:endParaRPr kumimoji="1" lang="en-US" altLang="zh-CN" sz="2400" b="1" baseline="-25000">
                <a:solidFill>
                  <a:srgbClr val="00CC00"/>
                </a:solidFill>
                <a:latin typeface="Times New Roman" panose="02020603050405020304" pitchFamily="18" charset="0"/>
              </a:endParaRPr>
            </a:p>
          </p:txBody>
        </p:sp>
        <p:sp>
          <p:nvSpPr>
            <p:cNvPr id="33936" name="Rectangle 18"/>
            <p:cNvSpPr>
              <a:spLocks noChangeArrowheads="1"/>
            </p:cNvSpPr>
            <p:nvPr/>
          </p:nvSpPr>
          <p:spPr bwMode="auto">
            <a:xfrm>
              <a:off x="2413"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937" name="Rectangle 19"/>
            <p:cNvSpPr>
              <a:spLocks noChangeArrowheads="1"/>
            </p:cNvSpPr>
            <p:nvPr/>
          </p:nvSpPr>
          <p:spPr bwMode="auto">
            <a:xfrm>
              <a:off x="3485" y="1978"/>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3938" name="Rectangle 20"/>
            <p:cNvSpPr>
              <a:spLocks noChangeArrowheads="1"/>
            </p:cNvSpPr>
            <p:nvPr/>
          </p:nvSpPr>
          <p:spPr bwMode="auto">
            <a:xfrm>
              <a:off x="3341"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939" name="Rectangle 21"/>
            <p:cNvSpPr>
              <a:spLocks noChangeArrowheads="1"/>
            </p:cNvSpPr>
            <p:nvPr/>
          </p:nvSpPr>
          <p:spPr bwMode="auto">
            <a:xfrm>
              <a:off x="3349"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940" name="Rectangle 22"/>
            <p:cNvSpPr>
              <a:spLocks noChangeArrowheads="1"/>
            </p:cNvSpPr>
            <p:nvPr/>
          </p:nvSpPr>
          <p:spPr bwMode="auto">
            <a:xfrm>
              <a:off x="3349" y="285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R</a:t>
              </a:r>
              <a:endParaRPr kumimoji="1" lang="en-US" altLang="zh-CN" sz="2400" b="1" baseline="-25000">
                <a:solidFill>
                  <a:srgbClr val="00CC00"/>
                </a:solidFill>
                <a:latin typeface="Times New Roman" panose="02020603050405020304" pitchFamily="18" charset="0"/>
              </a:endParaRPr>
            </a:p>
          </p:txBody>
        </p:sp>
        <p:sp>
          <p:nvSpPr>
            <p:cNvPr id="33941" name="Rectangle 23"/>
            <p:cNvSpPr>
              <a:spLocks noChangeArrowheads="1"/>
            </p:cNvSpPr>
            <p:nvPr/>
          </p:nvSpPr>
          <p:spPr bwMode="auto">
            <a:xfrm>
              <a:off x="3453"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942" name="Rectangle 24"/>
            <p:cNvSpPr>
              <a:spLocks noChangeArrowheads="1"/>
            </p:cNvSpPr>
            <p:nvPr/>
          </p:nvSpPr>
          <p:spPr bwMode="auto">
            <a:xfrm>
              <a:off x="4541" y="1978"/>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3943" name="Rectangle 25"/>
            <p:cNvSpPr>
              <a:spLocks noChangeArrowheads="1"/>
            </p:cNvSpPr>
            <p:nvPr/>
          </p:nvSpPr>
          <p:spPr bwMode="auto">
            <a:xfrm>
              <a:off x="4397"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944" name="Rectangle 26"/>
            <p:cNvSpPr>
              <a:spLocks noChangeArrowheads="1"/>
            </p:cNvSpPr>
            <p:nvPr/>
          </p:nvSpPr>
          <p:spPr bwMode="auto">
            <a:xfrm>
              <a:off x="4405"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945" name="Rectangle 27"/>
            <p:cNvSpPr>
              <a:spLocks noChangeArrowheads="1"/>
            </p:cNvSpPr>
            <p:nvPr/>
          </p:nvSpPr>
          <p:spPr bwMode="auto">
            <a:xfrm>
              <a:off x="4405" y="285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R</a:t>
              </a:r>
              <a:endParaRPr kumimoji="1" lang="en-US" altLang="zh-CN" sz="2400" b="1" baseline="-25000">
                <a:solidFill>
                  <a:srgbClr val="00CC00"/>
                </a:solidFill>
                <a:latin typeface="Times New Roman" panose="02020603050405020304" pitchFamily="18" charset="0"/>
              </a:endParaRPr>
            </a:p>
          </p:txBody>
        </p:sp>
        <p:sp>
          <p:nvSpPr>
            <p:cNvPr id="33946" name="Rectangle 28"/>
            <p:cNvSpPr>
              <a:spLocks noChangeArrowheads="1"/>
            </p:cNvSpPr>
            <p:nvPr/>
          </p:nvSpPr>
          <p:spPr bwMode="auto">
            <a:xfrm>
              <a:off x="4509"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947" name="Rectangle 29"/>
            <p:cNvSpPr>
              <a:spLocks noChangeArrowheads="1"/>
            </p:cNvSpPr>
            <p:nvPr/>
          </p:nvSpPr>
          <p:spPr bwMode="auto">
            <a:xfrm>
              <a:off x="645" y="186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黑体" panose="02010609060101010101" pitchFamily="49" charset="-122"/>
                  <a:ea typeface="黑体" panose="02010609060101010101" pitchFamily="49" charset="-122"/>
                </a:rPr>
                <a:t>1</a:t>
              </a:r>
              <a:endParaRPr kumimoji="1" lang="en-US" altLang="zh-CN" sz="2400" b="1" baseline="-25000">
                <a:latin typeface="黑体" panose="02010609060101010101" pitchFamily="49" charset="-122"/>
                <a:ea typeface="黑体" panose="02010609060101010101" pitchFamily="49" charset="-122"/>
              </a:endParaRPr>
            </a:p>
          </p:txBody>
        </p:sp>
        <p:sp>
          <p:nvSpPr>
            <p:cNvPr id="33948" name="Rectangle 30"/>
            <p:cNvSpPr>
              <a:spLocks noChangeArrowheads="1"/>
            </p:cNvSpPr>
            <p:nvPr/>
          </p:nvSpPr>
          <p:spPr bwMode="auto">
            <a:xfrm>
              <a:off x="573" y="2330"/>
              <a:ext cx="299"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33949" name="Rectangle 31"/>
            <p:cNvSpPr>
              <a:spLocks noChangeArrowheads="1"/>
            </p:cNvSpPr>
            <p:nvPr/>
          </p:nvSpPr>
          <p:spPr bwMode="auto">
            <a:xfrm>
              <a:off x="612" y="2962"/>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CC00"/>
                  </a:solidFill>
                  <a:latin typeface="Times New Roman" panose="02020603050405020304" pitchFamily="18" charset="0"/>
                </a:rPr>
                <a:t>R</a:t>
              </a:r>
              <a:r>
                <a:rPr kumimoji="1" lang="en-US" altLang="zh-CN" sz="2400" b="1" baseline="-25000">
                  <a:solidFill>
                    <a:srgbClr val="00CC00"/>
                  </a:solidFill>
                  <a:latin typeface="Times New Roman" panose="02020603050405020304" pitchFamily="18" charset="0"/>
                </a:rPr>
                <a:t>D</a:t>
              </a:r>
              <a:endParaRPr kumimoji="1" lang="en-US" altLang="zh-CN" sz="2400" b="1" baseline="-25000">
                <a:solidFill>
                  <a:srgbClr val="00CC00"/>
                </a:solidFill>
                <a:latin typeface="Times New Roman" panose="02020603050405020304" pitchFamily="18" charset="0"/>
              </a:endParaRPr>
            </a:p>
          </p:txBody>
        </p:sp>
        <p:sp>
          <p:nvSpPr>
            <p:cNvPr id="33950" name="Line 32"/>
            <p:cNvSpPr>
              <a:spLocks noChangeShapeType="1"/>
            </p:cNvSpPr>
            <p:nvPr/>
          </p:nvSpPr>
          <p:spPr bwMode="auto">
            <a:xfrm>
              <a:off x="616" y="2984"/>
              <a:ext cx="216" cy="0"/>
            </a:xfrm>
            <a:prstGeom prst="line">
              <a:avLst/>
            </a:prstGeom>
            <a:noFill/>
            <a:ln w="19050">
              <a:solidFill>
                <a:srgbClr val="00CC00"/>
              </a:solidFill>
              <a:round/>
            </a:ln>
          </p:spPr>
          <p:txBody>
            <a:bodyPr lIns="0" tIns="0" rIns="0" bIns="0"/>
            <a:lstStyle/>
            <a:p>
              <a:endParaRPr lang="zh-CN" altLang="en-US"/>
            </a:p>
          </p:txBody>
        </p:sp>
        <p:grpSp>
          <p:nvGrpSpPr>
            <p:cNvPr id="33951" name="Group 33"/>
            <p:cNvGrpSpPr/>
            <p:nvPr/>
          </p:nvGrpSpPr>
          <p:grpSpPr bwMode="auto">
            <a:xfrm>
              <a:off x="576" y="3272"/>
              <a:ext cx="272" cy="136"/>
              <a:chOff x="240" y="2968"/>
              <a:chExt cx="328" cy="184"/>
            </a:xfrm>
          </p:grpSpPr>
          <p:sp>
            <p:nvSpPr>
              <p:cNvPr id="33975" name="Line 34"/>
              <p:cNvSpPr>
                <a:spLocks noChangeShapeType="1"/>
              </p:cNvSpPr>
              <p:nvPr/>
            </p:nvSpPr>
            <p:spPr bwMode="auto">
              <a:xfrm>
                <a:off x="240" y="2976"/>
                <a:ext cx="104" cy="0"/>
              </a:xfrm>
              <a:prstGeom prst="line">
                <a:avLst/>
              </a:prstGeom>
              <a:noFill/>
              <a:ln w="28575">
                <a:solidFill>
                  <a:srgbClr val="00CC00"/>
                </a:solidFill>
                <a:round/>
              </a:ln>
            </p:spPr>
            <p:txBody>
              <a:bodyPr lIns="0" tIns="0" rIns="0" bIns="0"/>
              <a:lstStyle/>
              <a:p>
                <a:endParaRPr lang="zh-CN" altLang="en-US"/>
              </a:p>
            </p:txBody>
          </p:sp>
          <p:sp>
            <p:nvSpPr>
              <p:cNvPr id="33976" name="Line 35"/>
              <p:cNvSpPr>
                <a:spLocks noChangeShapeType="1"/>
              </p:cNvSpPr>
              <p:nvPr/>
            </p:nvSpPr>
            <p:spPr bwMode="auto">
              <a:xfrm>
                <a:off x="464" y="2976"/>
                <a:ext cx="104" cy="0"/>
              </a:xfrm>
              <a:prstGeom prst="line">
                <a:avLst/>
              </a:prstGeom>
              <a:noFill/>
              <a:ln w="28575">
                <a:solidFill>
                  <a:srgbClr val="00CC00"/>
                </a:solidFill>
                <a:round/>
              </a:ln>
            </p:spPr>
            <p:txBody>
              <a:bodyPr lIns="0" tIns="0" rIns="0" bIns="0"/>
              <a:lstStyle/>
              <a:p>
                <a:endParaRPr lang="zh-CN" altLang="en-US"/>
              </a:p>
            </p:txBody>
          </p:sp>
          <p:sp>
            <p:nvSpPr>
              <p:cNvPr id="33977" name="Line 36"/>
              <p:cNvSpPr>
                <a:spLocks noChangeShapeType="1"/>
              </p:cNvSpPr>
              <p:nvPr/>
            </p:nvSpPr>
            <p:spPr bwMode="auto">
              <a:xfrm>
                <a:off x="336" y="3144"/>
                <a:ext cx="136" cy="0"/>
              </a:xfrm>
              <a:prstGeom prst="line">
                <a:avLst/>
              </a:prstGeom>
              <a:noFill/>
              <a:ln w="28575">
                <a:solidFill>
                  <a:srgbClr val="00CC00"/>
                </a:solidFill>
                <a:round/>
              </a:ln>
            </p:spPr>
            <p:txBody>
              <a:bodyPr lIns="0" tIns="0" rIns="0" bIns="0"/>
              <a:lstStyle/>
              <a:p>
                <a:endParaRPr lang="zh-CN" altLang="en-US"/>
              </a:p>
            </p:txBody>
          </p:sp>
          <p:sp>
            <p:nvSpPr>
              <p:cNvPr id="33978" name="Line 37"/>
              <p:cNvSpPr>
                <a:spLocks noChangeShapeType="1"/>
              </p:cNvSpPr>
              <p:nvPr/>
            </p:nvSpPr>
            <p:spPr bwMode="auto">
              <a:xfrm>
                <a:off x="344" y="2968"/>
                <a:ext cx="0" cy="184"/>
              </a:xfrm>
              <a:prstGeom prst="line">
                <a:avLst/>
              </a:prstGeom>
              <a:noFill/>
              <a:ln w="28575">
                <a:solidFill>
                  <a:srgbClr val="00CC00"/>
                </a:solidFill>
                <a:round/>
              </a:ln>
            </p:spPr>
            <p:txBody>
              <a:bodyPr lIns="0" tIns="0" rIns="0" bIns="0"/>
              <a:lstStyle/>
              <a:p>
                <a:endParaRPr lang="zh-CN" altLang="en-US"/>
              </a:p>
            </p:txBody>
          </p:sp>
          <p:sp>
            <p:nvSpPr>
              <p:cNvPr id="33979" name="Line 38"/>
              <p:cNvSpPr>
                <a:spLocks noChangeShapeType="1"/>
              </p:cNvSpPr>
              <p:nvPr/>
            </p:nvSpPr>
            <p:spPr bwMode="auto">
              <a:xfrm>
                <a:off x="464" y="2968"/>
                <a:ext cx="0" cy="184"/>
              </a:xfrm>
              <a:prstGeom prst="line">
                <a:avLst/>
              </a:prstGeom>
              <a:noFill/>
              <a:ln w="28575">
                <a:solidFill>
                  <a:srgbClr val="00CC00"/>
                </a:solidFill>
                <a:round/>
              </a:ln>
            </p:spPr>
            <p:txBody>
              <a:bodyPr lIns="0" tIns="0" rIns="0" bIns="0"/>
              <a:lstStyle/>
              <a:p>
                <a:endParaRPr lang="zh-CN" altLang="en-US"/>
              </a:p>
            </p:txBody>
          </p:sp>
        </p:grpSp>
        <p:grpSp>
          <p:nvGrpSpPr>
            <p:cNvPr id="33952" name="Group 39"/>
            <p:cNvGrpSpPr/>
            <p:nvPr/>
          </p:nvGrpSpPr>
          <p:grpSpPr bwMode="auto">
            <a:xfrm flipV="1">
              <a:off x="472" y="2616"/>
              <a:ext cx="272" cy="136"/>
              <a:chOff x="240" y="2968"/>
              <a:chExt cx="328" cy="184"/>
            </a:xfrm>
          </p:grpSpPr>
          <p:sp>
            <p:nvSpPr>
              <p:cNvPr id="33970" name="Line 40"/>
              <p:cNvSpPr>
                <a:spLocks noChangeShapeType="1"/>
              </p:cNvSpPr>
              <p:nvPr/>
            </p:nvSpPr>
            <p:spPr bwMode="auto">
              <a:xfrm>
                <a:off x="240" y="2976"/>
                <a:ext cx="104" cy="0"/>
              </a:xfrm>
              <a:prstGeom prst="line">
                <a:avLst/>
              </a:prstGeom>
              <a:noFill/>
              <a:ln w="28575">
                <a:solidFill>
                  <a:schemeClr val="tx1"/>
                </a:solidFill>
                <a:round/>
              </a:ln>
            </p:spPr>
            <p:txBody>
              <a:bodyPr lIns="0" tIns="0" rIns="0" bIns="0"/>
              <a:lstStyle/>
              <a:p>
                <a:endParaRPr lang="zh-CN" altLang="en-US"/>
              </a:p>
            </p:txBody>
          </p:sp>
          <p:sp>
            <p:nvSpPr>
              <p:cNvPr id="33971" name="Line 41"/>
              <p:cNvSpPr>
                <a:spLocks noChangeShapeType="1"/>
              </p:cNvSpPr>
              <p:nvPr/>
            </p:nvSpPr>
            <p:spPr bwMode="auto">
              <a:xfrm>
                <a:off x="464" y="2976"/>
                <a:ext cx="104" cy="0"/>
              </a:xfrm>
              <a:prstGeom prst="line">
                <a:avLst/>
              </a:prstGeom>
              <a:noFill/>
              <a:ln w="28575">
                <a:solidFill>
                  <a:schemeClr val="tx1"/>
                </a:solidFill>
                <a:round/>
              </a:ln>
            </p:spPr>
            <p:txBody>
              <a:bodyPr lIns="0" tIns="0" rIns="0" bIns="0"/>
              <a:lstStyle/>
              <a:p>
                <a:endParaRPr lang="zh-CN" altLang="en-US"/>
              </a:p>
            </p:txBody>
          </p:sp>
          <p:sp>
            <p:nvSpPr>
              <p:cNvPr id="33972" name="Line 42"/>
              <p:cNvSpPr>
                <a:spLocks noChangeShapeType="1"/>
              </p:cNvSpPr>
              <p:nvPr/>
            </p:nvSpPr>
            <p:spPr bwMode="auto">
              <a:xfrm>
                <a:off x="336" y="3144"/>
                <a:ext cx="136" cy="0"/>
              </a:xfrm>
              <a:prstGeom prst="line">
                <a:avLst/>
              </a:prstGeom>
              <a:noFill/>
              <a:ln w="28575">
                <a:solidFill>
                  <a:schemeClr val="tx1"/>
                </a:solidFill>
                <a:round/>
              </a:ln>
            </p:spPr>
            <p:txBody>
              <a:bodyPr lIns="0" tIns="0" rIns="0" bIns="0"/>
              <a:lstStyle/>
              <a:p>
                <a:endParaRPr lang="zh-CN" altLang="en-US"/>
              </a:p>
            </p:txBody>
          </p:sp>
          <p:sp>
            <p:nvSpPr>
              <p:cNvPr id="33973" name="Line 43"/>
              <p:cNvSpPr>
                <a:spLocks noChangeShapeType="1"/>
              </p:cNvSpPr>
              <p:nvPr/>
            </p:nvSpPr>
            <p:spPr bwMode="auto">
              <a:xfrm>
                <a:off x="344" y="2968"/>
                <a:ext cx="0" cy="184"/>
              </a:xfrm>
              <a:prstGeom prst="line">
                <a:avLst/>
              </a:prstGeom>
              <a:noFill/>
              <a:ln w="28575">
                <a:solidFill>
                  <a:schemeClr val="tx1"/>
                </a:solidFill>
                <a:round/>
              </a:ln>
            </p:spPr>
            <p:txBody>
              <a:bodyPr lIns="0" tIns="0" rIns="0" bIns="0"/>
              <a:lstStyle/>
              <a:p>
                <a:endParaRPr lang="zh-CN" altLang="en-US"/>
              </a:p>
            </p:txBody>
          </p:sp>
          <p:sp>
            <p:nvSpPr>
              <p:cNvPr id="33974" name="Line 44"/>
              <p:cNvSpPr>
                <a:spLocks noChangeShapeType="1"/>
              </p:cNvSpPr>
              <p:nvPr/>
            </p:nvSpPr>
            <p:spPr bwMode="auto">
              <a:xfrm>
                <a:off x="464" y="2968"/>
                <a:ext cx="0" cy="184"/>
              </a:xfrm>
              <a:prstGeom prst="line">
                <a:avLst/>
              </a:prstGeom>
              <a:noFill/>
              <a:ln w="28575">
                <a:solidFill>
                  <a:schemeClr val="tx1"/>
                </a:solidFill>
                <a:round/>
              </a:ln>
            </p:spPr>
            <p:txBody>
              <a:bodyPr lIns="0" tIns="0" rIns="0" bIns="0"/>
              <a:lstStyle/>
              <a:p>
                <a:endParaRPr lang="zh-CN" altLang="en-US"/>
              </a:p>
            </p:txBody>
          </p:sp>
        </p:grpSp>
        <p:sp>
          <p:nvSpPr>
            <p:cNvPr id="33953" name="Line 45"/>
            <p:cNvSpPr>
              <a:spLocks noChangeShapeType="1"/>
            </p:cNvSpPr>
            <p:nvPr/>
          </p:nvSpPr>
          <p:spPr bwMode="auto">
            <a:xfrm flipV="1">
              <a:off x="850" y="2746"/>
              <a:ext cx="86" cy="0"/>
            </a:xfrm>
            <a:prstGeom prst="line">
              <a:avLst/>
            </a:prstGeom>
            <a:noFill/>
            <a:ln w="28575">
              <a:solidFill>
                <a:schemeClr val="tx1"/>
              </a:solidFill>
              <a:round/>
            </a:ln>
          </p:spPr>
          <p:txBody>
            <a:bodyPr lIns="0" tIns="0" rIns="0" bIns="0"/>
            <a:lstStyle/>
            <a:p>
              <a:endParaRPr lang="zh-CN" altLang="en-US"/>
            </a:p>
          </p:txBody>
        </p:sp>
        <p:sp>
          <p:nvSpPr>
            <p:cNvPr id="33954" name="Line 46"/>
            <p:cNvSpPr>
              <a:spLocks noChangeShapeType="1"/>
            </p:cNvSpPr>
            <p:nvPr/>
          </p:nvSpPr>
          <p:spPr bwMode="auto">
            <a:xfrm flipV="1">
              <a:off x="744" y="2622"/>
              <a:ext cx="112" cy="0"/>
            </a:xfrm>
            <a:prstGeom prst="line">
              <a:avLst/>
            </a:prstGeom>
            <a:noFill/>
            <a:ln w="28575">
              <a:solidFill>
                <a:schemeClr val="tx1"/>
              </a:solidFill>
              <a:round/>
            </a:ln>
          </p:spPr>
          <p:txBody>
            <a:bodyPr lIns="0" tIns="0" rIns="0" bIns="0"/>
            <a:lstStyle/>
            <a:p>
              <a:endParaRPr lang="zh-CN" altLang="en-US"/>
            </a:p>
          </p:txBody>
        </p:sp>
        <p:sp>
          <p:nvSpPr>
            <p:cNvPr id="33955" name="Line 47"/>
            <p:cNvSpPr>
              <a:spLocks noChangeShapeType="1"/>
            </p:cNvSpPr>
            <p:nvPr/>
          </p:nvSpPr>
          <p:spPr bwMode="auto">
            <a:xfrm flipV="1">
              <a:off x="750" y="2616"/>
              <a:ext cx="0" cy="136"/>
            </a:xfrm>
            <a:prstGeom prst="line">
              <a:avLst/>
            </a:prstGeom>
            <a:noFill/>
            <a:ln w="28575">
              <a:solidFill>
                <a:schemeClr val="tx1"/>
              </a:solidFill>
              <a:round/>
            </a:ln>
          </p:spPr>
          <p:txBody>
            <a:bodyPr lIns="0" tIns="0" rIns="0" bIns="0"/>
            <a:lstStyle/>
            <a:p>
              <a:endParaRPr lang="zh-CN" altLang="en-US"/>
            </a:p>
          </p:txBody>
        </p:sp>
        <p:sp>
          <p:nvSpPr>
            <p:cNvPr id="33956" name="Line 48"/>
            <p:cNvSpPr>
              <a:spLocks noChangeShapeType="1"/>
            </p:cNvSpPr>
            <p:nvPr/>
          </p:nvSpPr>
          <p:spPr bwMode="auto">
            <a:xfrm flipV="1">
              <a:off x="850" y="2616"/>
              <a:ext cx="0" cy="136"/>
            </a:xfrm>
            <a:prstGeom prst="line">
              <a:avLst/>
            </a:prstGeom>
            <a:noFill/>
            <a:ln w="28575">
              <a:solidFill>
                <a:schemeClr val="tx1"/>
              </a:solidFill>
              <a:round/>
            </a:ln>
          </p:spPr>
          <p:txBody>
            <a:bodyPr lIns="0" tIns="0" rIns="0" bIns="0"/>
            <a:lstStyle/>
            <a:p>
              <a:endParaRPr lang="zh-CN" altLang="en-US"/>
            </a:p>
          </p:txBody>
        </p:sp>
        <p:sp>
          <p:nvSpPr>
            <p:cNvPr id="33957" name="Line 49"/>
            <p:cNvSpPr>
              <a:spLocks noChangeShapeType="1"/>
            </p:cNvSpPr>
            <p:nvPr/>
          </p:nvSpPr>
          <p:spPr bwMode="auto">
            <a:xfrm>
              <a:off x="800" y="3224"/>
              <a:ext cx="3448" cy="0"/>
            </a:xfrm>
            <a:prstGeom prst="line">
              <a:avLst/>
            </a:prstGeom>
            <a:noFill/>
            <a:ln w="28575">
              <a:solidFill>
                <a:srgbClr val="00CC00"/>
              </a:solidFill>
              <a:round/>
            </a:ln>
          </p:spPr>
          <p:txBody>
            <a:bodyPr lIns="0" tIns="0" rIns="0" bIns="0"/>
            <a:lstStyle/>
            <a:p>
              <a:endParaRPr lang="zh-CN" altLang="en-US"/>
            </a:p>
          </p:txBody>
        </p:sp>
        <p:sp>
          <p:nvSpPr>
            <p:cNvPr id="33958" name="Line 50"/>
            <p:cNvSpPr>
              <a:spLocks noChangeShapeType="1"/>
            </p:cNvSpPr>
            <p:nvPr/>
          </p:nvSpPr>
          <p:spPr bwMode="auto">
            <a:xfrm>
              <a:off x="1080" y="2976"/>
              <a:ext cx="0" cy="256"/>
            </a:xfrm>
            <a:prstGeom prst="line">
              <a:avLst/>
            </a:prstGeom>
            <a:noFill/>
            <a:ln w="28575">
              <a:solidFill>
                <a:srgbClr val="00CC00"/>
              </a:solidFill>
              <a:round/>
            </a:ln>
          </p:spPr>
          <p:txBody>
            <a:bodyPr lIns="0" tIns="0" rIns="0" bIns="0"/>
            <a:lstStyle/>
            <a:p>
              <a:endParaRPr lang="zh-CN" altLang="en-US"/>
            </a:p>
          </p:txBody>
        </p:sp>
        <p:sp>
          <p:nvSpPr>
            <p:cNvPr id="33959" name="Line 51"/>
            <p:cNvSpPr>
              <a:spLocks noChangeShapeType="1"/>
            </p:cNvSpPr>
            <p:nvPr/>
          </p:nvSpPr>
          <p:spPr bwMode="auto">
            <a:xfrm>
              <a:off x="2144" y="2968"/>
              <a:ext cx="0" cy="256"/>
            </a:xfrm>
            <a:prstGeom prst="line">
              <a:avLst/>
            </a:prstGeom>
            <a:noFill/>
            <a:ln w="28575">
              <a:solidFill>
                <a:srgbClr val="00CC00"/>
              </a:solidFill>
              <a:round/>
            </a:ln>
          </p:spPr>
          <p:txBody>
            <a:bodyPr lIns="0" tIns="0" rIns="0" bIns="0"/>
            <a:lstStyle/>
            <a:p>
              <a:endParaRPr lang="zh-CN" altLang="en-US"/>
            </a:p>
          </p:txBody>
        </p:sp>
        <p:sp>
          <p:nvSpPr>
            <p:cNvPr id="33960" name="Line 52"/>
            <p:cNvSpPr>
              <a:spLocks noChangeShapeType="1"/>
            </p:cNvSpPr>
            <p:nvPr/>
          </p:nvSpPr>
          <p:spPr bwMode="auto">
            <a:xfrm>
              <a:off x="3176" y="2984"/>
              <a:ext cx="0" cy="232"/>
            </a:xfrm>
            <a:prstGeom prst="line">
              <a:avLst/>
            </a:prstGeom>
            <a:noFill/>
            <a:ln w="28575">
              <a:solidFill>
                <a:srgbClr val="00CC00"/>
              </a:solidFill>
              <a:round/>
            </a:ln>
          </p:spPr>
          <p:txBody>
            <a:bodyPr lIns="0" tIns="0" rIns="0" bIns="0"/>
            <a:lstStyle/>
            <a:p>
              <a:endParaRPr lang="zh-CN" altLang="en-US"/>
            </a:p>
          </p:txBody>
        </p:sp>
        <p:sp>
          <p:nvSpPr>
            <p:cNvPr id="33961" name="Oval 53"/>
            <p:cNvSpPr>
              <a:spLocks noChangeArrowheads="1"/>
            </p:cNvSpPr>
            <p:nvPr/>
          </p:nvSpPr>
          <p:spPr bwMode="auto">
            <a:xfrm>
              <a:off x="1144" y="2944"/>
              <a:ext cx="56" cy="56"/>
            </a:xfrm>
            <a:prstGeom prst="ellipse">
              <a:avLst/>
            </a:prstGeom>
            <a:solidFill>
              <a:schemeClr val="bg1"/>
            </a:solidFill>
            <a:ln w="28575">
              <a:solidFill>
                <a:srgbClr val="00CC00"/>
              </a:solidFill>
              <a:round/>
            </a:ln>
          </p:spPr>
          <p:txBody>
            <a:bodyPr wrap="none" lIns="0" tIns="0" rIns="0" bIns="0" anchor="ctr"/>
            <a:lstStyle/>
            <a:p>
              <a:endParaRPr lang="zh-CN" altLang="en-US"/>
            </a:p>
          </p:txBody>
        </p:sp>
        <p:sp>
          <p:nvSpPr>
            <p:cNvPr id="33962" name="Line 54"/>
            <p:cNvSpPr>
              <a:spLocks noChangeShapeType="1"/>
            </p:cNvSpPr>
            <p:nvPr/>
          </p:nvSpPr>
          <p:spPr bwMode="auto">
            <a:xfrm>
              <a:off x="1064" y="2968"/>
              <a:ext cx="80" cy="0"/>
            </a:xfrm>
            <a:prstGeom prst="line">
              <a:avLst/>
            </a:prstGeom>
            <a:noFill/>
            <a:ln w="28575">
              <a:solidFill>
                <a:srgbClr val="00CC00"/>
              </a:solidFill>
              <a:round/>
            </a:ln>
          </p:spPr>
          <p:txBody>
            <a:bodyPr lIns="0" tIns="0" rIns="0" bIns="0"/>
            <a:lstStyle/>
            <a:p>
              <a:endParaRPr lang="zh-CN" altLang="en-US"/>
            </a:p>
          </p:txBody>
        </p:sp>
        <p:sp>
          <p:nvSpPr>
            <p:cNvPr id="33963" name="Oval 55"/>
            <p:cNvSpPr>
              <a:spLocks noChangeArrowheads="1"/>
            </p:cNvSpPr>
            <p:nvPr/>
          </p:nvSpPr>
          <p:spPr bwMode="auto">
            <a:xfrm>
              <a:off x="2208" y="2952"/>
              <a:ext cx="56" cy="56"/>
            </a:xfrm>
            <a:prstGeom prst="ellipse">
              <a:avLst/>
            </a:prstGeom>
            <a:solidFill>
              <a:schemeClr val="bg1"/>
            </a:solidFill>
            <a:ln w="28575">
              <a:solidFill>
                <a:srgbClr val="00CC00"/>
              </a:solidFill>
              <a:round/>
            </a:ln>
          </p:spPr>
          <p:txBody>
            <a:bodyPr wrap="none" lIns="0" tIns="0" rIns="0" bIns="0" anchor="ctr"/>
            <a:lstStyle/>
            <a:p>
              <a:endParaRPr lang="zh-CN" altLang="en-US"/>
            </a:p>
          </p:txBody>
        </p:sp>
        <p:sp>
          <p:nvSpPr>
            <p:cNvPr id="33964" name="Line 56"/>
            <p:cNvSpPr>
              <a:spLocks noChangeShapeType="1"/>
            </p:cNvSpPr>
            <p:nvPr/>
          </p:nvSpPr>
          <p:spPr bwMode="auto">
            <a:xfrm>
              <a:off x="2136" y="2976"/>
              <a:ext cx="80" cy="0"/>
            </a:xfrm>
            <a:prstGeom prst="line">
              <a:avLst/>
            </a:prstGeom>
            <a:noFill/>
            <a:ln w="28575">
              <a:solidFill>
                <a:srgbClr val="00CC00"/>
              </a:solidFill>
              <a:round/>
            </a:ln>
          </p:spPr>
          <p:txBody>
            <a:bodyPr lIns="0" tIns="0" rIns="0" bIns="0"/>
            <a:lstStyle/>
            <a:p>
              <a:endParaRPr lang="zh-CN" altLang="en-US"/>
            </a:p>
          </p:txBody>
        </p:sp>
        <p:sp>
          <p:nvSpPr>
            <p:cNvPr id="33965" name="Oval 57"/>
            <p:cNvSpPr>
              <a:spLocks noChangeArrowheads="1"/>
            </p:cNvSpPr>
            <p:nvPr/>
          </p:nvSpPr>
          <p:spPr bwMode="auto">
            <a:xfrm>
              <a:off x="3248" y="2952"/>
              <a:ext cx="56" cy="56"/>
            </a:xfrm>
            <a:prstGeom prst="ellipse">
              <a:avLst/>
            </a:prstGeom>
            <a:solidFill>
              <a:schemeClr val="bg1"/>
            </a:solidFill>
            <a:ln w="28575">
              <a:solidFill>
                <a:srgbClr val="00CC00"/>
              </a:solidFill>
              <a:round/>
            </a:ln>
          </p:spPr>
          <p:txBody>
            <a:bodyPr wrap="none" lIns="0" tIns="0" rIns="0" bIns="0" anchor="ctr"/>
            <a:lstStyle/>
            <a:p>
              <a:endParaRPr lang="zh-CN" altLang="en-US"/>
            </a:p>
          </p:txBody>
        </p:sp>
        <p:sp>
          <p:nvSpPr>
            <p:cNvPr id="33966" name="Line 58"/>
            <p:cNvSpPr>
              <a:spLocks noChangeShapeType="1"/>
            </p:cNvSpPr>
            <p:nvPr/>
          </p:nvSpPr>
          <p:spPr bwMode="auto">
            <a:xfrm>
              <a:off x="3168" y="2976"/>
              <a:ext cx="80" cy="0"/>
            </a:xfrm>
            <a:prstGeom prst="line">
              <a:avLst/>
            </a:prstGeom>
            <a:noFill/>
            <a:ln w="28575">
              <a:solidFill>
                <a:srgbClr val="00CC00"/>
              </a:solidFill>
              <a:round/>
            </a:ln>
          </p:spPr>
          <p:txBody>
            <a:bodyPr lIns="0" tIns="0" rIns="0" bIns="0"/>
            <a:lstStyle/>
            <a:p>
              <a:endParaRPr lang="zh-CN" altLang="en-US"/>
            </a:p>
          </p:txBody>
        </p:sp>
        <p:sp>
          <p:nvSpPr>
            <p:cNvPr id="33967" name="Line 59"/>
            <p:cNvSpPr>
              <a:spLocks noChangeShapeType="1"/>
            </p:cNvSpPr>
            <p:nvPr/>
          </p:nvSpPr>
          <p:spPr bwMode="auto">
            <a:xfrm>
              <a:off x="4232" y="2984"/>
              <a:ext cx="0" cy="232"/>
            </a:xfrm>
            <a:prstGeom prst="line">
              <a:avLst/>
            </a:prstGeom>
            <a:noFill/>
            <a:ln w="28575">
              <a:solidFill>
                <a:srgbClr val="00CC00"/>
              </a:solidFill>
              <a:round/>
            </a:ln>
          </p:spPr>
          <p:txBody>
            <a:bodyPr lIns="0" tIns="0" rIns="0" bIns="0"/>
            <a:lstStyle/>
            <a:p>
              <a:endParaRPr lang="zh-CN" altLang="en-US"/>
            </a:p>
          </p:txBody>
        </p:sp>
        <p:sp>
          <p:nvSpPr>
            <p:cNvPr id="33968" name="Oval 60"/>
            <p:cNvSpPr>
              <a:spLocks noChangeArrowheads="1"/>
            </p:cNvSpPr>
            <p:nvPr/>
          </p:nvSpPr>
          <p:spPr bwMode="auto">
            <a:xfrm>
              <a:off x="4304" y="2952"/>
              <a:ext cx="56" cy="56"/>
            </a:xfrm>
            <a:prstGeom prst="ellipse">
              <a:avLst/>
            </a:prstGeom>
            <a:solidFill>
              <a:schemeClr val="bg1"/>
            </a:solidFill>
            <a:ln w="28575">
              <a:solidFill>
                <a:srgbClr val="00CC00"/>
              </a:solidFill>
              <a:round/>
            </a:ln>
          </p:spPr>
          <p:txBody>
            <a:bodyPr wrap="none" lIns="0" tIns="0" rIns="0" bIns="0" anchor="ctr"/>
            <a:lstStyle/>
            <a:p>
              <a:endParaRPr lang="zh-CN" altLang="en-US"/>
            </a:p>
          </p:txBody>
        </p:sp>
        <p:sp>
          <p:nvSpPr>
            <p:cNvPr id="33969" name="Line 61"/>
            <p:cNvSpPr>
              <a:spLocks noChangeShapeType="1"/>
            </p:cNvSpPr>
            <p:nvPr/>
          </p:nvSpPr>
          <p:spPr bwMode="auto">
            <a:xfrm>
              <a:off x="4224" y="2976"/>
              <a:ext cx="80" cy="0"/>
            </a:xfrm>
            <a:prstGeom prst="line">
              <a:avLst/>
            </a:prstGeom>
            <a:noFill/>
            <a:ln w="28575">
              <a:solidFill>
                <a:srgbClr val="00CC00"/>
              </a:solidFill>
              <a:round/>
            </a:ln>
          </p:spPr>
          <p:txBody>
            <a:bodyPr lIns="0" tIns="0" rIns="0" bIns="0"/>
            <a:lstStyle/>
            <a:p>
              <a:endParaRPr lang="zh-CN" altLang="en-US"/>
            </a:p>
          </p:txBody>
        </p:sp>
      </p:grpSp>
      <p:sp>
        <p:nvSpPr>
          <p:cNvPr id="250942" name="Rectangle 62"/>
          <p:cNvSpPr>
            <a:spLocks noGrp="1" noChangeArrowheads="1"/>
          </p:cNvSpPr>
          <p:nvPr>
            <p:ph type="title"/>
          </p:nvPr>
        </p:nvSpPr>
        <p:spPr>
          <a:xfrm>
            <a:off x="477838" y="476250"/>
            <a:ext cx="4370387" cy="646113"/>
          </a:xfrm>
          <a:noFill/>
        </p:spPr>
        <p:txBody>
          <a:bodyPr/>
          <a:lstStyle/>
          <a:p>
            <a:pPr algn="l" eaLnBrk="1" hangingPunct="1"/>
            <a:r>
              <a:rPr lang="zh-CN" altLang="en-US" sz="3600" b="1" dirty="0">
                <a:solidFill>
                  <a:srgbClr val="FF3300"/>
                </a:solidFill>
                <a:latin typeface="楷体_GB2312" pitchFamily="49" charset="-122"/>
                <a:ea typeface="楷体_GB2312" pitchFamily="49" charset="-122"/>
              </a:rPr>
              <a:t>三、异步计数器</a:t>
            </a:r>
            <a:r>
              <a:rPr lang="zh-CN" altLang="en-US" sz="3600" dirty="0">
                <a:solidFill>
                  <a:srgbClr val="FF3300"/>
                </a:solidFill>
                <a:latin typeface="楷体_GB2312" pitchFamily="49" charset="-122"/>
                <a:ea typeface="楷体_GB2312" pitchFamily="49" charset="-122"/>
              </a:rPr>
              <a:t> </a:t>
            </a:r>
            <a:endParaRPr lang="zh-CN" altLang="en-US" sz="3600" dirty="0">
              <a:solidFill>
                <a:srgbClr val="FF3300"/>
              </a:solidFill>
              <a:latin typeface="楷体_GB2312" pitchFamily="49" charset="-122"/>
              <a:ea typeface="楷体_GB2312" pitchFamily="49" charset="-122"/>
            </a:endParaRPr>
          </a:p>
        </p:txBody>
      </p:sp>
      <p:sp>
        <p:nvSpPr>
          <p:cNvPr id="250943" name="Rectangle 63"/>
          <p:cNvSpPr>
            <a:spLocks noChangeArrowheads="1"/>
          </p:cNvSpPr>
          <p:nvPr/>
        </p:nvSpPr>
        <p:spPr bwMode="auto">
          <a:xfrm>
            <a:off x="323850" y="1157288"/>
            <a:ext cx="4789488" cy="660400"/>
          </a:xfrm>
          <a:prstGeom prst="rect">
            <a:avLst/>
          </a:prstGeom>
          <a:noFill/>
          <a:ln w="9525">
            <a:noFill/>
            <a:miter lim="800000"/>
          </a:ln>
        </p:spPr>
        <p:txBody>
          <a:bodyPr anchor="ct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一</a:t>
            </a:r>
            <a:r>
              <a:rPr kumimoji="1" lang="en-US" altLang="zh-CN" sz="3200" b="1" dirty="0">
                <a:solidFill>
                  <a:srgbClr val="0033CC"/>
                </a:solidFill>
                <a:latin typeface="宋体" panose="02010600030101010101" pitchFamily="2" charset="-122"/>
              </a:rPr>
              <a:t>)</a:t>
            </a:r>
            <a:r>
              <a:rPr kumimoji="1" lang="en-US" altLang="zh-CN" sz="3200" b="1" dirty="0">
                <a:solidFill>
                  <a:srgbClr val="0033CC"/>
                </a:solidFill>
                <a:latin typeface="Times New Roman" panose="02020603050405020304" pitchFamily="18" charset="0"/>
              </a:rPr>
              <a:t>  </a:t>
            </a:r>
            <a:r>
              <a:rPr kumimoji="1" lang="zh-CN" altLang="en-US" sz="3200" b="1" dirty="0">
                <a:solidFill>
                  <a:srgbClr val="0033CC"/>
                </a:solidFill>
                <a:latin typeface="宋体" panose="02010600030101010101" pitchFamily="2" charset="-122"/>
              </a:rPr>
              <a:t>异步二进制计数器 </a:t>
            </a:r>
            <a:endParaRPr kumimoji="1" lang="zh-CN" altLang="en-US" sz="3200" b="1" dirty="0">
              <a:solidFill>
                <a:srgbClr val="0033CC"/>
              </a:solidFill>
              <a:latin typeface="宋体" panose="02010600030101010101" pitchFamily="2" charset="-122"/>
            </a:endParaRPr>
          </a:p>
        </p:txBody>
      </p:sp>
      <p:sp>
        <p:nvSpPr>
          <p:cNvPr id="250944" name="Text Box 64" descr="再生纸"/>
          <p:cNvSpPr txBox="1">
            <a:spLocks noChangeArrowheads="1"/>
          </p:cNvSpPr>
          <p:nvPr/>
        </p:nvSpPr>
        <p:spPr bwMode="auto">
          <a:xfrm>
            <a:off x="1011238" y="1946275"/>
            <a:ext cx="3570287" cy="457200"/>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1.  </a:t>
            </a:r>
            <a:r>
              <a:rPr kumimoji="1" lang="zh-CN" altLang="en-US" sz="2400" b="1" dirty="0">
                <a:latin typeface="宋体" panose="02010600030101010101" pitchFamily="2" charset="-122"/>
              </a:rPr>
              <a:t>电路构成与工作原理</a:t>
            </a:r>
            <a:endParaRPr kumimoji="1" lang="zh-CN" altLang="en-US" sz="2400" b="1" dirty="0">
              <a:latin typeface="宋体" panose="02010600030101010101" pitchFamily="2" charset="-122"/>
            </a:endParaRPr>
          </a:p>
        </p:txBody>
      </p:sp>
      <p:grpSp>
        <p:nvGrpSpPr>
          <p:cNvPr id="5" name="Group 66"/>
          <p:cNvGrpSpPr/>
          <p:nvPr/>
        </p:nvGrpSpPr>
        <p:grpSpPr bwMode="auto">
          <a:xfrm>
            <a:off x="830263" y="2824163"/>
            <a:ext cx="8001000" cy="2917825"/>
            <a:chOff x="408" y="1666"/>
            <a:chExt cx="5040" cy="1838"/>
          </a:xfrm>
        </p:grpSpPr>
        <p:sp>
          <p:nvSpPr>
            <p:cNvPr id="33877" name="AutoShape 67"/>
            <p:cNvSpPr>
              <a:spLocks noChangeArrowheads="1"/>
            </p:cNvSpPr>
            <p:nvPr/>
          </p:nvSpPr>
          <p:spPr bwMode="auto">
            <a:xfrm>
              <a:off x="408" y="1672"/>
              <a:ext cx="5040" cy="1832"/>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33794" name="Object 68"/>
            <p:cNvGraphicFramePr>
              <a:graphicFrameLocks noChangeAspect="1"/>
            </p:cNvGraphicFramePr>
            <p:nvPr/>
          </p:nvGraphicFramePr>
          <p:xfrm>
            <a:off x="771" y="1748"/>
            <a:ext cx="4475" cy="1560"/>
          </p:xfrm>
          <a:graphic>
            <a:graphicData uri="http://schemas.openxmlformats.org/presentationml/2006/ole">
              <mc:AlternateContent xmlns:mc="http://schemas.openxmlformats.org/markup-compatibility/2006">
                <mc:Choice xmlns:v="urn:schemas-microsoft-com:vml" Requires="v">
                  <p:oleObj spid="_x0000_s33831" name="BMP 图象" r:id="rId3" imgW="7105650" imgH="2476500" progId="Paint.Picture">
                    <p:embed/>
                  </p:oleObj>
                </mc:Choice>
                <mc:Fallback>
                  <p:oleObj name="BMP 图象" r:id="rId3" imgW="7105650" imgH="2476500" progId="Paint.Picture">
                    <p:embed/>
                    <p:pic>
                      <p:nvPicPr>
                        <p:cNvPr id="0" name="Object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 y="1748"/>
                          <a:ext cx="4475" cy="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78" name="Rectangle 69"/>
            <p:cNvSpPr>
              <a:spLocks noChangeArrowheads="1"/>
            </p:cNvSpPr>
            <p:nvPr/>
          </p:nvSpPr>
          <p:spPr bwMode="auto">
            <a:xfrm>
              <a:off x="1349" y="201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3879" name="Rectangle 70"/>
            <p:cNvSpPr>
              <a:spLocks noChangeArrowheads="1"/>
            </p:cNvSpPr>
            <p:nvPr/>
          </p:nvSpPr>
          <p:spPr bwMode="auto">
            <a:xfrm>
              <a:off x="1205" y="2298"/>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880" name="Rectangle 71"/>
            <p:cNvSpPr>
              <a:spLocks noChangeArrowheads="1"/>
            </p:cNvSpPr>
            <p:nvPr/>
          </p:nvSpPr>
          <p:spPr bwMode="auto">
            <a:xfrm>
              <a:off x="1213" y="2690"/>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881" name="Rectangle 72"/>
            <p:cNvSpPr>
              <a:spLocks noChangeArrowheads="1"/>
            </p:cNvSpPr>
            <p:nvPr/>
          </p:nvSpPr>
          <p:spPr bwMode="auto">
            <a:xfrm>
              <a:off x="1213" y="288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3882" name="Rectangle 73"/>
            <p:cNvSpPr>
              <a:spLocks noChangeArrowheads="1"/>
            </p:cNvSpPr>
            <p:nvPr/>
          </p:nvSpPr>
          <p:spPr bwMode="auto">
            <a:xfrm>
              <a:off x="1317" y="249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883" name="Rectangle 74"/>
            <p:cNvSpPr>
              <a:spLocks noChangeArrowheads="1"/>
            </p:cNvSpPr>
            <p:nvPr/>
          </p:nvSpPr>
          <p:spPr bwMode="auto">
            <a:xfrm>
              <a:off x="2013" y="1674"/>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3884" name="Rectangle 75"/>
            <p:cNvSpPr>
              <a:spLocks noChangeArrowheads="1"/>
            </p:cNvSpPr>
            <p:nvPr/>
          </p:nvSpPr>
          <p:spPr bwMode="auto">
            <a:xfrm>
              <a:off x="3053" y="1674"/>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3885" name="Rectangle 76"/>
            <p:cNvSpPr>
              <a:spLocks noChangeArrowheads="1"/>
            </p:cNvSpPr>
            <p:nvPr/>
          </p:nvSpPr>
          <p:spPr bwMode="auto">
            <a:xfrm>
              <a:off x="4109" y="1666"/>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3886" name="Rectangle 77"/>
            <p:cNvSpPr>
              <a:spLocks noChangeArrowheads="1"/>
            </p:cNvSpPr>
            <p:nvPr/>
          </p:nvSpPr>
          <p:spPr bwMode="auto">
            <a:xfrm>
              <a:off x="5165" y="1666"/>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3887" name="Rectangle 78"/>
            <p:cNvSpPr>
              <a:spLocks noChangeArrowheads="1"/>
            </p:cNvSpPr>
            <p:nvPr/>
          </p:nvSpPr>
          <p:spPr bwMode="auto">
            <a:xfrm>
              <a:off x="2405" y="201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3888" name="Rectangle 79"/>
            <p:cNvSpPr>
              <a:spLocks noChangeArrowheads="1"/>
            </p:cNvSpPr>
            <p:nvPr/>
          </p:nvSpPr>
          <p:spPr bwMode="auto">
            <a:xfrm>
              <a:off x="2261" y="2298"/>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889" name="Rectangle 80"/>
            <p:cNvSpPr>
              <a:spLocks noChangeArrowheads="1"/>
            </p:cNvSpPr>
            <p:nvPr/>
          </p:nvSpPr>
          <p:spPr bwMode="auto">
            <a:xfrm>
              <a:off x="2269" y="2690"/>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890" name="Rectangle 81"/>
            <p:cNvSpPr>
              <a:spLocks noChangeArrowheads="1"/>
            </p:cNvSpPr>
            <p:nvPr/>
          </p:nvSpPr>
          <p:spPr bwMode="auto">
            <a:xfrm>
              <a:off x="2269" y="288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3891" name="Rectangle 82"/>
            <p:cNvSpPr>
              <a:spLocks noChangeArrowheads="1"/>
            </p:cNvSpPr>
            <p:nvPr/>
          </p:nvSpPr>
          <p:spPr bwMode="auto">
            <a:xfrm>
              <a:off x="2373" y="249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892" name="Rectangle 83"/>
            <p:cNvSpPr>
              <a:spLocks noChangeArrowheads="1"/>
            </p:cNvSpPr>
            <p:nvPr/>
          </p:nvSpPr>
          <p:spPr bwMode="auto">
            <a:xfrm>
              <a:off x="3445" y="201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3893" name="Rectangle 84"/>
            <p:cNvSpPr>
              <a:spLocks noChangeArrowheads="1"/>
            </p:cNvSpPr>
            <p:nvPr/>
          </p:nvSpPr>
          <p:spPr bwMode="auto">
            <a:xfrm>
              <a:off x="3301" y="2298"/>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894" name="Rectangle 85"/>
            <p:cNvSpPr>
              <a:spLocks noChangeArrowheads="1"/>
            </p:cNvSpPr>
            <p:nvPr/>
          </p:nvSpPr>
          <p:spPr bwMode="auto">
            <a:xfrm>
              <a:off x="3309" y="2690"/>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895" name="Rectangle 86"/>
            <p:cNvSpPr>
              <a:spLocks noChangeArrowheads="1"/>
            </p:cNvSpPr>
            <p:nvPr/>
          </p:nvSpPr>
          <p:spPr bwMode="auto">
            <a:xfrm>
              <a:off x="3309" y="288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3896" name="Rectangle 87"/>
            <p:cNvSpPr>
              <a:spLocks noChangeArrowheads="1"/>
            </p:cNvSpPr>
            <p:nvPr/>
          </p:nvSpPr>
          <p:spPr bwMode="auto">
            <a:xfrm>
              <a:off x="3413" y="249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897" name="Rectangle 88"/>
            <p:cNvSpPr>
              <a:spLocks noChangeArrowheads="1"/>
            </p:cNvSpPr>
            <p:nvPr/>
          </p:nvSpPr>
          <p:spPr bwMode="auto">
            <a:xfrm>
              <a:off x="4501" y="201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3898" name="Rectangle 89"/>
            <p:cNvSpPr>
              <a:spLocks noChangeArrowheads="1"/>
            </p:cNvSpPr>
            <p:nvPr/>
          </p:nvSpPr>
          <p:spPr bwMode="auto">
            <a:xfrm>
              <a:off x="4357" y="2298"/>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baseline="-25000">
                <a:latin typeface="Times New Roman" panose="02020603050405020304" pitchFamily="18" charset="0"/>
              </a:endParaRPr>
            </a:p>
          </p:txBody>
        </p:sp>
        <p:sp>
          <p:nvSpPr>
            <p:cNvPr id="33899" name="Rectangle 90"/>
            <p:cNvSpPr>
              <a:spLocks noChangeArrowheads="1"/>
            </p:cNvSpPr>
            <p:nvPr/>
          </p:nvSpPr>
          <p:spPr bwMode="auto">
            <a:xfrm>
              <a:off x="4365" y="2690"/>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baseline="-25000">
                <a:latin typeface="Times New Roman" panose="02020603050405020304" pitchFamily="18" charset="0"/>
              </a:endParaRPr>
            </a:p>
          </p:txBody>
        </p:sp>
        <p:sp>
          <p:nvSpPr>
            <p:cNvPr id="33900" name="Rectangle 91"/>
            <p:cNvSpPr>
              <a:spLocks noChangeArrowheads="1"/>
            </p:cNvSpPr>
            <p:nvPr/>
          </p:nvSpPr>
          <p:spPr bwMode="auto">
            <a:xfrm>
              <a:off x="4365" y="288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3901" name="Rectangle 92"/>
            <p:cNvSpPr>
              <a:spLocks noChangeArrowheads="1"/>
            </p:cNvSpPr>
            <p:nvPr/>
          </p:nvSpPr>
          <p:spPr bwMode="auto">
            <a:xfrm>
              <a:off x="4469" y="249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3902" name="Rectangle 93"/>
            <p:cNvSpPr>
              <a:spLocks noChangeArrowheads="1"/>
            </p:cNvSpPr>
            <p:nvPr/>
          </p:nvSpPr>
          <p:spPr bwMode="auto">
            <a:xfrm>
              <a:off x="605" y="1893"/>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黑体" panose="02010609060101010101" pitchFamily="49" charset="-122"/>
                  <a:ea typeface="黑体" panose="02010609060101010101" pitchFamily="49" charset="-122"/>
                </a:rPr>
                <a:t>1</a:t>
              </a:r>
              <a:endParaRPr kumimoji="1" lang="en-US" altLang="zh-CN" sz="2400" b="1" baseline="-25000">
                <a:latin typeface="黑体" panose="02010609060101010101" pitchFamily="49" charset="-122"/>
                <a:ea typeface="黑体" panose="02010609060101010101" pitchFamily="49" charset="-122"/>
              </a:endParaRPr>
            </a:p>
          </p:txBody>
        </p:sp>
        <p:sp>
          <p:nvSpPr>
            <p:cNvPr id="33903" name="Rectangle 94"/>
            <p:cNvSpPr>
              <a:spLocks noChangeArrowheads="1"/>
            </p:cNvSpPr>
            <p:nvPr/>
          </p:nvSpPr>
          <p:spPr bwMode="auto">
            <a:xfrm>
              <a:off x="533" y="2362"/>
              <a:ext cx="299"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33904" name="Rectangle 95"/>
            <p:cNvSpPr>
              <a:spLocks noChangeArrowheads="1"/>
            </p:cNvSpPr>
            <p:nvPr/>
          </p:nvSpPr>
          <p:spPr bwMode="auto">
            <a:xfrm>
              <a:off x="572" y="2994"/>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33905" name="Line 96"/>
            <p:cNvSpPr>
              <a:spLocks noChangeShapeType="1"/>
            </p:cNvSpPr>
            <p:nvPr/>
          </p:nvSpPr>
          <p:spPr bwMode="auto">
            <a:xfrm>
              <a:off x="576" y="3016"/>
              <a:ext cx="216" cy="0"/>
            </a:xfrm>
            <a:prstGeom prst="line">
              <a:avLst/>
            </a:prstGeom>
            <a:noFill/>
            <a:ln w="19050">
              <a:solidFill>
                <a:schemeClr val="tx1"/>
              </a:solidFill>
              <a:round/>
            </a:ln>
          </p:spPr>
          <p:txBody>
            <a:bodyPr lIns="0" tIns="0" rIns="0" bIns="0"/>
            <a:lstStyle/>
            <a:p>
              <a:endParaRPr lang="zh-CN" altLang="en-US"/>
            </a:p>
          </p:txBody>
        </p:sp>
        <p:grpSp>
          <p:nvGrpSpPr>
            <p:cNvPr id="33906" name="Group 97"/>
            <p:cNvGrpSpPr/>
            <p:nvPr/>
          </p:nvGrpSpPr>
          <p:grpSpPr bwMode="auto">
            <a:xfrm>
              <a:off x="536" y="3304"/>
              <a:ext cx="272" cy="136"/>
              <a:chOff x="240" y="2968"/>
              <a:chExt cx="328" cy="184"/>
            </a:xfrm>
          </p:grpSpPr>
          <p:sp>
            <p:nvSpPr>
              <p:cNvPr id="33917" name="Line 98"/>
              <p:cNvSpPr>
                <a:spLocks noChangeShapeType="1"/>
              </p:cNvSpPr>
              <p:nvPr/>
            </p:nvSpPr>
            <p:spPr bwMode="auto">
              <a:xfrm>
                <a:off x="240" y="2976"/>
                <a:ext cx="104" cy="0"/>
              </a:xfrm>
              <a:prstGeom prst="line">
                <a:avLst/>
              </a:prstGeom>
              <a:noFill/>
              <a:ln w="28575">
                <a:solidFill>
                  <a:schemeClr val="tx1"/>
                </a:solidFill>
                <a:round/>
              </a:ln>
            </p:spPr>
            <p:txBody>
              <a:bodyPr lIns="0" tIns="0" rIns="0" bIns="0"/>
              <a:lstStyle/>
              <a:p>
                <a:endParaRPr lang="zh-CN" altLang="en-US"/>
              </a:p>
            </p:txBody>
          </p:sp>
          <p:sp>
            <p:nvSpPr>
              <p:cNvPr id="33918" name="Line 99"/>
              <p:cNvSpPr>
                <a:spLocks noChangeShapeType="1"/>
              </p:cNvSpPr>
              <p:nvPr/>
            </p:nvSpPr>
            <p:spPr bwMode="auto">
              <a:xfrm>
                <a:off x="464" y="2976"/>
                <a:ext cx="104" cy="0"/>
              </a:xfrm>
              <a:prstGeom prst="line">
                <a:avLst/>
              </a:prstGeom>
              <a:noFill/>
              <a:ln w="28575">
                <a:solidFill>
                  <a:schemeClr val="tx1"/>
                </a:solidFill>
                <a:round/>
              </a:ln>
            </p:spPr>
            <p:txBody>
              <a:bodyPr lIns="0" tIns="0" rIns="0" bIns="0"/>
              <a:lstStyle/>
              <a:p>
                <a:endParaRPr lang="zh-CN" altLang="en-US"/>
              </a:p>
            </p:txBody>
          </p:sp>
          <p:sp>
            <p:nvSpPr>
              <p:cNvPr id="33919" name="Line 100"/>
              <p:cNvSpPr>
                <a:spLocks noChangeShapeType="1"/>
              </p:cNvSpPr>
              <p:nvPr/>
            </p:nvSpPr>
            <p:spPr bwMode="auto">
              <a:xfrm>
                <a:off x="336" y="3144"/>
                <a:ext cx="136" cy="0"/>
              </a:xfrm>
              <a:prstGeom prst="line">
                <a:avLst/>
              </a:prstGeom>
              <a:noFill/>
              <a:ln w="28575">
                <a:solidFill>
                  <a:schemeClr val="tx1"/>
                </a:solidFill>
                <a:round/>
              </a:ln>
            </p:spPr>
            <p:txBody>
              <a:bodyPr lIns="0" tIns="0" rIns="0" bIns="0"/>
              <a:lstStyle/>
              <a:p>
                <a:endParaRPr lang="zh-CN" altLang="en-US"/>
              </a:p>
            </p:txBody>
          </p:sp>
          <p:sp>
            <p:nvSpPr>
              <p:cNvPr id="33920" name="Line 101"/>
              <p:cNvSpPr>
                <a:spLocks noChangeShapeType="1"/>
              </p:cNvSpPr>
              <p:nvPr/>
            </p:nvSpPr>
            <p:spPr bwMode="auto">
              <a:xfrm>
                <a:off x="344" y="2968"/>
                <a:ext cx="0" cy="184"/>
              </a:xfrm>
              <a:prstGeom prst="line">
                <a:avLst/>
              </a:prstGeom>
              <a:noFill/>
              <a:ln w="28575">
                <a:solidFill>
                  <a:schemeClr val="tx1"/>
                </a:solidFill>
                <a:round/>
              </a:ln>
            </p:spPr>
            <p:txBody>
              <a:bodyPr lIns="0" tIns="0" rIns="0" bIns="0"/>
              <a:lstStyle/>
              <a:p>
                <a:endParaRPr lang="zh-CN" altLang="en-US"/>
              </a:p>
            </p:txBody>
          </p:sp>
          <p:sp>
            <p:nvSpPr>
              <p:cNvPr id="33921" name="Line 102"/>
              <p:cNvSpPr>
                <a:spLocks noChangeShapeType="1"/>
              </p:cNvSpPr>
              <p:nvPr/>
            </p:nvSpPr>
            <p:spPr bwMode="auto">
              <a:xfrm>
                <a:off x="464" y="2968"/>
                <a:ext cx="0" cy="184"/>
              </a:xfrm>
              <a:prstGeom prst="line">
                <a:avLst/>
              </a:prstGeom>
              <a:noFill/>
              <a:ln w="28575">
                <a:solidFill>
                  <a:schemeClr val="tx1"/>
                </a:solidFill>
                <a:round/>
              </a:ln>
            </p:spPr>
            <p:txBody>
              <a:bodyPr lIns="0" tIns="0" rIns="0" bIns="0"/>
              <a:lstStyle/>
              <a:p>
                <a:endParaRPr lang="zh-CN" altLang="en-US"/>
              </a:p>
            </p:txBody>
          </p:sp>
        </p:grpSp>
        <p:grpSp>
          <p:nvGrpSpPr>
            <p:cNvPr id="33907" name="Group 103"/>
            <p:cNvGrpSpPr/>
            <p:nvPr/>
          </p:nvGrpSpPr>
          <p:grpSpPr bwMode="auto">
            <a:xfrm flipV="1">
              <a:off x="432" y="2648"/>
              <a:ext cx="272" cy="136"/>
              <a:chOff x="240" y="2968"/>
              <a:chExt cx="328" cy="184"/>
            </a:xfrm>
          </p:grpSpPr>
          <p:sp>
            <p:nvSpPr>
              <p:cNvPr id="33912" name="Line 104"/>
              <p:cNvSpPr>
                <a:spLocks noChangeShapeType="1"/>
              </p:cNvSpPr>
              <p:nvPr/>
            </p:nvSpPr>
            <p:spPr bwMode="auto">
              <a:xfrm>
                <a:off x="240" y="2976"/>
                <a:ext cx="104" cy="0"/>
              </a:xfrm>
              <a:prstGeom prst="line">
                <a:avLst/>
              </a:prstGeom>
              <a:noFill/>
              <a:ln w="28575">
                <a:solidFill>
                  <a:schemeClr val="tx1"/>
                </a:solidFill>
                <a:round/>
              </a:ln>
            </p:spPr>
            <p:txBody>
              <a:bodyPr lIns="0" tIns="0" rIns="0" bIns="0"/>
              <a:lstStyle/>
              <a:p>
                <a:endParaRPr lang="zh-CN" altLang="en-US"/>
              </a:p>
            </p:txBody>
          </p:sp>
          <p:sp>
            <p:nvSpPr>
              <p:cNvPr id="33913" name="Line 105"/>
              <p:cNvSpPr>
                <a:spLocks noChangeShapeType="1"/>
              </p:cNvSpPr>
              <p:nvPr/>
            </p:nvSpPr>
            <p:spPr bwMode="auto">
              <a:xfrm>
                <a:off x="464" y="2976"/>
                <a:ext cx="104" cy="0"/>
              </a:xfrm>
              <a:prstGeom prst="line">
                <a:avLst/>
              </a:prstGeom>
              <a:noFill/>
              <a:ln w="28575">
                <a:solidFill>
                  <a:schemeClr val="tx1"/>
                </a:solidFill>
                <a:round/>
              </a:ln>
            </p:spPr>
            <p:txBody>
              <a:bodyPr lIns="0" tIns="0" rIns="0" bIns="0"/>
              <a:lstStyle/>
              <a:p>
                <a:endParaRPr lang="zh-CN" altLang="en-US"/>
              </a:p>
            </p:txBody>
          </p:sp>
          <p:sp>
            <p:nvSpPr>
              <p:cNvPr id="33914" name="Line 106"/>
              <p:cNvSpPr>
                <a:spLocks noChangeShapeType="1"/>
              </p:cNvSpPr>
              <p:nvPr/>
            </p:nvSpPr>
            <p:spPr bwMode="auto">
              <a:xfrm>
                <a:off x="336" y="3144"/>
                <a:ext cx="136" cy="0"/>
              </a:xfrm>
              <a:prstGeom prst="line">
                <a:avLst/>
              </a:prstGeom>
              <a:noFill/>
              <a:ln w="28575">
                <a:solidFill>
                  <a:schemeClr val="tx1"/>
                </a:solidFill>
                <a:round/>
              </a:ln>
            </p:spPr>
            <p:txBody>
              <a:bodyPr lIns="0" tIns="0" rIns="0" bIns="0"/>
              <a:lstStyle/>
              <a:p>
                <a:endParaRPr lang="zh-CN" altLang="en-US"/>
              </a:p>
            </p:txBody>
          </p:sp>
          <p:sp>
            <p:nvSpPr>
              <p:cNvPr id="33915" name="Line 107"/>
              <p:cNvSpPr>
                <a:spLocks noChangeShapeType="1"/>
              </p:cNvSpPr>
              <p:nvPr/>
            </p:nvSpPr>
            <p:spPr bwMode="auto">
              <a:xfrm>
                <a:off x="344" y="2968"/>
                <a:ext cx="0" cy="184"/>
              </a:xfrm>
              <a:prstGeom prst="line">
                <a:avLst/>
              </a:prstGeom>
              <a:noFill/>
              <a:ln w="28575">
                <a:solidFill>
                  <a:schemeClr val="tx1"/>
                </a:solidFill>
                <a:round/>
              </a:ln>
            </p:spPr>
            <p:txBody>
              <a:bodyPr lIns="0" tIns="0" rIns="0" bIns="0"/>
              <a:lstStyle/>
              <a:p>
                <a:endParaRPr lang="zh-CN" altLang="en-US"/>
              </a:p>
            </p:txBody>
          </p:sp>
          <p:sp>
            <p:nvSpPr>
              <p:cNvPr id="33916" name="Line 108"/>
              <p:cNvSpPr>
                <a:spLocks noChangeShapeType="1"/>
              </p:cNvSpPr>
              <p:nvPr/>
            </p:nvSpPr>
            <p:spPr bwMode="auto">
              <a:xfrm>
                <a:off x="464" y="2968"/>
                <a:ext cx="0" cy="184"/>
              </a:xfrm>
              <a:prstGeom prst="line">
                <a:avLst/>
              </a:prstGeom>
              <a:noFill/>
              <a:ln w="28575">
                <a:solidFill>
                  <a:schemeClr val="tx1"/>
                </a:solidFill>
                <a:round/>
              </a:ln>
            </p:spPr>
            <p:txBody>
              <a:bodyPr lIns="0" tIns="0" rIns="0" bIns="0"/>
              <a:lstStyle/>
              <a:p>
                <a:endParaRPr lang="zh-CN" altLang="en-US"/>
              </a:p>
            </p:txBody>
          </p:sp>
        </p:grpSp>
        <p:sp>
          <p:nvSpPr>
            <p:cNvPr id="33908" name="Line 109"/>
            <p:cNvSpPr>
              <a:spLocks noChangeShapeType="1"/>
            </p:cNvSpPr>
            <p:nvPr/>
          </p:nvSpPr>
          <p:spPr bwMode="auto">
            <a:xfrm flipV="1">
              <a:off x="810" y="2778"/>
              <a:ext cx="86" cy="0"/>
            </a:xfrm>
            <a:prstGeom prst="line">
              <a:avLst/>
            </a:prstGeom>
            <a:noFill/>
            <a:ln w="28575">
              <a:solidFill>
                <a:schemeClr val="tx1"/>
              </a:solidFill>
              <a:round/>
            </a:ln>
          </p:spPr>
          <p:txBody>
            <a:bodyPr lIns="0" tIns="0" rIns="0" bIns="0"/>
            <a:lstStyle/>
            <a:p>
              <a:endParaRPr lang="zh-CN" altLang="en-US"/>
            </a:p>
          </p:txBody>
        </p:sp>
        <p:sp>
          <p:nvSpPr>
            <p:cNvPr id="33909" name="Line 110"/>
            <p:cNvSpPr>
              <a:spLocks noChangeShapeType="1"/>
            </p:cNvSpPr>
            <p:nvPr/>
          </p:nvSpPr>
          <p:spPr bwMode="auto">
            <a:xfrm flipV="1">
              <a:off x="704" y="2654"/>
              <a:ext cx="112" cy="0"/>
            </a:xfrm>
            <a:prstGeom prst="line">
              <a:avLst/>
            </a:prstGeom>
            <a:noFill/>
            <a:ln w="28575">
              <a:solidFill>
                <a:schemeClr val="tx1"/>
              </a:solidFill>
              <a:round/>
            </a:ln>
          </p:spPr>
          <p:txBody>
            <a:bodyPr lIns="0" tIns="0" rIns="0" bIns="0"/>
            <a:lstStyle/>
            <a:p>
              <a:endParaRPr lang="zh-CN" altLang="en-US"/>
            </a:p>
          </p:txBody>
        </p:sp>
        <p:sp>
          <p:nvSpPr>
            <p:cNvPr id="33910" name="Line 111"/>
            <p:cNvSpPr>
              <a:spLocks noChangeShapeType="1"/>
            </p:cNvSpPr>
            <p:nvPr/>
          </p:nvSpPr>
          <p:spPr bwMode="auto">
            <a:xfrm flipV="1">
              <a:off x="710" y="2648"/>
              <a:ext cx="0" cy="136"/>
            </a:xfrm>
            <a:prstGeom prst="line">
              <a:avLst/>
            </a:prstGeom>
            <a:noFill/>
            <a:ln w="28575">
              <a:solidFill>
                <a:schemeClr val="tx1"/>
              </a:solidFill>
              <a:round/>
            </a:ln>
          </p:spPr>
          <p:txBody>
            <a:bodyPr lIns="0" tIns="0" rIns="0" bIns="0"/>
            <a:lstStyle/>
            <a:p>
              <a:endParaRPr lang="zh-CN" altLang="en-US"/>
            </a:p>
          </p:txBody>
        </p:sp>
        <p:sp>
          <p:nvSpPr>
            <p:cNvPr id="33911" name="Line 112"/>
            <p:cNvSpPr>
              <a:spLocks noChangeShapeType="1"/>
            </p:cNvSpPr>
            <p:nvPr/>
          </p:nvSpPr>
          <p:spPr bwMode="auto">
            <a:xfrm flipV="1">
              <a:off x="810" y="2648"/>
              <a:ext cx="0" cy="136"/>
            </a:xfrm>
            <a:prstGeom prst="line">
              <a:avLst/>
            </a:prstGeom>
            <a:noFill/>
            <a:ln w="28575">
              <a:solidFill>
                <a:schemeClr val="tx1"/>
              </a:solidFill>
              <a:round/>
            </a:ln>
          </p:spPr>
          <p:txBody>
            <a:bodyPr lIns="0" tIns="0" rIns="0" bIns="0"/>
            <a:lstStyle/>
            <a:p>
              <a:endParaRPr lang="zh-CN" altLang="en-US"/>
            </a:p>
          </p:txBody>
        </p:sp>
      </p:grpSp>
      <p:grpSp>
        <p:nvGrpSpPr>
          <p:cNvPr id="8" name="Group 113"/>
          <p:cNvGrpSpPr/>
          <p:nvPr/>
        </p:nvGrpSpPr>
        <p:grpSpPr bwMode="auto">
          <a:xfrm>
            <a:off x="1143000" y="3184525"/>
            <a:ext cx="6938963" cy="1998663"/>
            <a:chOff x="645" y="1861"/>
            <a:chExt cx="4371" cy="1259"/>
          </a:xfrm>
        </p:grpSpPr>
        <p:sp>
          <p:nvSpPr>
            <p:cNvPr id="33851" name="Rectangle 114"/>
            <p:cNvSpPr>
              <a:spLocks noChangeArrowheads="1"/>
            </p:cNvSpPr>
            <p:nvPr/>
          </p:nvSpPr>
          <p:spPr bwMode="auto">
            <a:xfrm>
              <a:off x="645" y="186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黑体" panose="02010609060101010101" pitchFamily="49" charset="-122"/>
                  <a:ea typeface="黑体" panose="02010609060101010101" pitchFamily="49" charset="-122"/>
                </a:rPr>
                <a:t>1</a:t>
              </a:r>
              <a:endParaRPr kumimoji="1" lang="en-US" altLang="zh-CN" sz="2400" b="1" baseline="-25000">
                <a:solidFill>
                  <a:srgbClr val="FF3300"/>
                </a:solidFill>
                <a:latin typeface="黑体" panose="02010609060101010101" pitchFamily="49" charset="-122"/>
                <a:ea typeface="黑体" panose="02010609060101010101" pitchFamily="49" charset="-122"/>
              </a:endParaRPr>
            </a:p>
          </p:txBody>
        </p:sp>
        <p:sp>
          <p:nvSpPr>
            <p:cNvPr id="33852" name="Rectangle 115"/>
            <p:cNvSpPr>
              <a:spLocks noChangeArrowheads="1"/>
            </p:cNvSpPr>
            <p:nvPr/>
          </p:nvSpPr>
          <p:spPr bwMode="auto">
            <a:xfrm>
              <a:off x="1245"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baseline="-25000">
                <a:solidFill>
                  <a:srgbClr val="FF3300"/>
                </a:solidFill>
                <a:latin typeface="Times New Roman" panose="02020603050405020304" pitchFamily="18" charset="0"/>
              </a:endParaRPr>
            </a:p>
          </p:txBody>
        </p:sp>
        <p:sp>
          <p:nvSpPr>
            <p:cNvPr id="33853" name="Rectangle 116"/>
            <p:cNvSpPr>
              <a:spLocks noChangeArrowheads="1"/>
            </p:cNvSpPr>
            <p:nvPr/>
          </p:nvSpPr>
          <p:spPr bwMode="auto">
            <a:xfrm>
              <a:off x="1253"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1K</a:t>
              </a:r>
              <a:endParaRPr kumimoji="1" lang="en-US" altLang="zh-CN" sz="2400" b="1" baseline="-25000">
                <a:solidFill>
                  <a:srgbClr val="FF3300"/>
                </a:solidFill>
                <a:latin typeface="Times New Roman" panose="02020603050405020304" pitchFamily="18" charset="0"/>
              </a:endParaRPr>
            </a:p>
          </p:txBody>
        </p:sp>
        <p:sp>
          <p:nvSpPr>
            <p:cNvPr id="33854" name="Line 117"/>
            <p:cNvSpPr>
              <a:spLocks noChangeShapeType="1"/>
            </p:cNvSpPr>
            <p:nvPr/>
          </p:nvSpPr>
          <p:spPr bwMode="auto">
            <a:xfrm>
              <a:off x="808" y="1976"/>
              <a:ext cx="3424" cy="0"/>
            </a:xfrm>
            <a:prstGeom prst="line">
              <a:avLst/>
            </a:prstGeom>
            <a:noFill/>
            <a:ln w="28575">
              <a:solidFill>
                <a:srgbClr val="FF3300"/>
              </a:solidFill>
              <a:round/>
            </a:ln>
          </p:spPr>
          <p:txBody>
            <a:bodyPr lIns="0" tIns="0" rIns="0" bIns="0"/>
            <a:lstStyle/>
            <a:p>
              <a:endParaRPr lang="zh-CN" altLang="en-US"/>
            </a:p>
          </p:txBody>
        </p:sp>
        <p:sp>
          <p:nvSpPr>
            <p:cNvPr id="33855" name="Line 118"/>
            <p:cNvSpPr>
              <a:spLocks noChangeShapeType="1"/>
            </p:cNvSpPr>
            <p:nvPr/>
          </p:nvSpPr>
          <p:spPr bwMode="auto">
            <a:xfrm>
              <a:off x="1080" y="1976"/>
              <a:ext cx="0" cy="816"/>
            </a:xfrm>
            <a:prstGeom prst="line">
              <a:avLst/>
            </a:prstGeom>
            <a:noFill/>
            <a:ln w="28575">
              <a:solidFill>
                <a:srgbClr val="FF3300"/>
              </a:solidFill>
              <a:round/>
            </a:ln>
          </p:spPr>
          <p:txBody>
            <a:bodyPr lIns="0" tIns="0" rIns="0" bIns="0"/>
            <a:lstStyle/>
            <a:p>
              <a:endParaRPr lang="zh-CN" altLang="en-US"/>
            </a:p>
          </p:txBody>
        </p:sp>
        <p:sp>
          <p:nvSpPr>
            <p:cNvPr id="33856" name="Rectangle 119"/>
            <p:cNvSpPr>
              <a:spLocks noChangeArrowheads="1"/>
            </p:cNvSpPr>
            <p:nvPr/>
          </p:nvSpPr>
          <p:spPr bwMode="auto">
            <a:xfrm>
              <a:off x="1216" y="2232"/>
              <a:ext cx="656" cy="888"/>
            </a:xfrm>
            <a:prstGeom prst="rect">
              <a:avLst/>
            </a:prstGeom>
            <a:noFill/>
            <a:ln w="38100">
              <a:solidFill>
                <a:srgbClr val="FF3300"/>
              </a:solidFill>
              <a:miter lim="800000"/>
            </a:ln>
          </p:spPr>
          <p:txBody>
            <a:bodyPr wrap="none" lIns="0" tIns="0" rIns="0" bIns="0" anchor="ctr"/>
            <a:lstStyle/>
            <a:p>
              <a:endParaRPr lang="zh-CN" altLang="en-US"/>
            </a:p>
          </p:txBody>
        </p:sp>
        <p:sp>
          <p:nvSpPr>
            <p:cNvPr id="33857" name="Line 120"/>
            <p:cNvSpPr>
              <a:spLocks noChangeShapeType="1"/>
            </p:cNvSpPr>
            <p:nvPr/>
          </p:nvSpPr>
          <p:spPr bwMode="auto">
            <a:xfrm>
              <a:off x="1072" y="2384"/>
              <a:ext cx="144" cy="0"/>
            </a:xfrm>
            <a:prstGeom prst="line">
              <a:avLst/>
            </a:prstGeom>
            <a:noFill/>
            <a:ln w="28575">
              <a:solidFill>
                <a:srgbClr val="FF3300"/>
              </a:solidFill>
              <a:round/>
            </a:ln>
          </p:spPr>
          <p:txBody>
            <a:bodyPr lIns="0" tIns="0" rIns="0" bIns="0"/>
            <a:lstStyle/>
            <a:p>
              <a:endParaRPr lang="zh-CN" altLang="en-US"/>
            </a:p>
          </p:txBody>
        </p:sp>
        <p:sp>
          <p:nvSpPr>
            <p:cNvPr id="33858" name="Line 121"/>
            <p:cNvSpPr>
              <a:spLocks noChangeShapeType="1"/>
            </p:cNvSpPr>
            <p:nvPr/>
          </p:nvSpPr>
          <p:spPr bwMode="auto">
            <a:xfrm>
              <a:off x="1072" y="2784"/>
              <a:ext cx="144" cy="0"/>
            </a:xfrm>
            <a:prstGeom prst="line">
              <a:avLst/>
            </a:prstGeom>
            <a:noFill/>
            <a:ln w="28575">
              <a:solidFill>
                <a:srgbClr val="FF3300"/>
              </a:solidFill>
              <a:round/>
            </a:ln>
          </p:spPr>
          <p:txBody>
            <a:bodyPr lIns="0" tIns="0" rIns="0" bIns="0"/>
            <a:lstStyle/>
            <a:p>
              <a:endParaRPr lang="zh-CN" altLang="en-US"/>
            </a:p>
          </p:txBody>
        </p:sp>
        <p:sp>
          <p:nvSpPr>
            <p:cNvPr id="33859" name="Rectangle 122"/>
            <p:cNvSpPr>
              <a:spLocks noChangeArrowheads="1"/>
            </p:cNvSpPr>
            <p:nvPr/>
          </p:nvSpPr>
          <p:spPr bwMode="auto">
            <a:xfrm>
              <a:off x="2301"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baseline="-25000">
                <a:solidFill>
                  <a:srgbClr val="FF3300"/>
                </a:solidFill>
                <a:latin typeface="Times New Roman" panose="02020603050405020304" pitchFamily="18" charset="0"/>
              </a:endParaRPr>
            </a:p>
          </p:txBody>
        </p:sp>
        <p:sp>
          <p:nvSpPr>
            <p:cNvPr id="33860" name="Rectangle 123"/>
            <p:cNvSpPr>
              <a:spLocks noChangeArrowheads="1"/>
            </p:cNvSpPr>
            <p:nvPr/>
          </p:nvSpPr>
          <p:spPr bwMode="auto">
            <a:xfrm>
              <a:off x="2309"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1K</a:t>
              </a:r>
              <a:endParaRPr kumimoji="1" lang="en-US" altLang="zh-CN" sz="2400" b="1" baseline="-25000">
                <a:solidFill>
                  <a:srgbClr val="FF3300"/>
                </a:solidFill>
                <a:latin typeface="Times New Roman" panose="02020603050405020304" pitchFamily="18" charset="0"/>
              </a:endParaRPr>
            </a:p>
          </p:txBody>
        </p:sp>
        <p:sp>
          <p:nvSpPr>
            <p:cNvPr id="33861" name="Line 124"/>
            <p:cNvSpPr>
              <a:spLocks noChangeShapeType="1"/>
            </p:cNvSpPr>
            <p:nvPr/>
          </p:nvSpPr>
          <p:spPr bwMode="auto">
            <a:xfrm>
              <a:off x="2144" y="1976"/>
              <a:ext cx="0" cy="816"/>
            </a:xfrm>
            <a:prstGeom prst="line">
              <a:avLst/>
            </a:prstGeom>
            <a:noFill/>
            <a:ln w="28575">
              <a:solidFill>
                <a:srgbClr val="FF3300"/>
              </a:solidFill>
              <a:round/>
            </a:ln>
          </p:spPr>
          <p:txBody>
            <a:bodyPr lIns="0" tIns="0" rIns="0" bIns="0"/>
            <a:lstStyle/>
            <a:p>
              <a:endParaRPr lang="zh-CN" altLang="en-US"/>
            </a:p>
          </p:txBody>
        </p:sp>
        <p:sp>
          <p:nvSpPr>
            <p:cNvPr id="33862" name="Rectangle 125"/>
            <p:cNvSpPr>
              <a:spLocks noChangeArrowheads="1"/>
            </p:cNvSpPr>
            <p:nvPr/>
          </p:nvSpPr>
          <p:spPr bwMode="auto">
            <a:xfrm>
              <a:off x="2280" y="2232"/>
              <a:ext cx="640" cy="888"/>
            </a:xfrm>
            <a:prstGeom prst="rect">
              <a:avLst/>
            </a:prstGeom>
            <a:noFill/>
            <a:ln w="38100">
              <a:solidFill>
                <a:srgbClr val="FF3300"/>
              </a:solidFill>
              <a:miter lim="800000"/>
            </a:ln>
          </p:spPr>
          <p:txBody>
            <a:bodyPr wrap="none" lIns="0" tIns="0" rIns="0" bIns="0" anchor="ctr"/>
            <a:lstStyle/>
            <a:p>
              <a:endParaRPr lang="zh-CN" altLang="en-US"/>
            </a:p>
          </p:txBody>
        </p:sp>
        <p:sp>
          <p:nvSpPr>
            <p:cNvPr id="33863" name="Line 126"/>
            <p:cNvSpPr>
              <a:spLocks noChangeShapeType="1"/>
            </p:cNvSpPr>
            <p:nvPr/>
          </p:nvSpPr>
          <p:spPr bwMode="auto">
            <a:xfrm>
              <a:off x="2136" y="2392"/>
              <a:ext cx="144" cy="0"/>
            </a:xfrm>
            <a:prstGeom prst="line">
              <a:avLst/>
            </a:prstGeom>
            <a:noFill/>
            <a:ln w="28575">
              <a:solidFill>
                <a:srgbClr val="FF3300"/>
              </a:solidFill>
              <a:round/>
            </a:ln>
          </p:spPr>
          <p:txBody>
            <a:bodyPr lIns="0" tIns="0" rIns="0" bIns="0"/>
            <a:lstStyle/>
            <a:p>
              <a:endParaRPr lang="zh-CN" altLang="en-US"/>
            </a:p>
          </p:txBody>
        </p:sp>
        <p:sp>
          <p:nvSpPr>
            <p:cNvPr id="33864" name="Line 127"/>
            <p:cNvSpPr>
              <a:spLocks noChangeShapeType="1"/>
            </p:cNvSpPr>
            <p:nvPr/>
          </p:nvSpPr>
          <p:spPr bwMode="auto">
            <a:xfrm>
              <a:off x="2136" y="2784"/>
              <a:ext cx="144" cy="0"/>
            </a:xfrm>
            <a:prstGeom prst="line">
              <a:avLst/>
            </a:prstGeom>
            <a:noFill/>
            <a:ln w="28575">
              <a:solidFill>
                <a:srgbClr val="FF3300"/>
              </a:solidFill>
              <a:round/>
            </a:ln>
          </p:spPr>
          <p:txBody>
            <a:bodyPr lIns="0" tIns="0" rIns="0" bIns="0"/>
            <a:lstStyle/>
            <a:p>
              <a:endParaRPr lang="zh-CN" altLang="en-US"/>
            </a:p>
          </p:txBody>
        </p:sp>
        <p:sp>
          <p:nvSpPr>
            <p:cNvPr id="33865" name="Rectangle 128"/>
            <p:cNvSpPr>
              <a:spLocks noChangeArrowheads="1"/>
            </p:cNvSpPr>
            <p:nvPr/>
          </p:nvSpPr>
          <p:spPr bwMode="auto">
            <a:xfrm>
              <a:off x="3341"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baseline="-25000">
                <a:solidFill>
                  <a:srgbClr val="FF3300"/>
                </a:solidFill>
                <a:latin typeface="Times New Roman" panose="02020603050405020304" pitchFamily="18" charset="0"/>
              </a:endParaRPr>
            </a:p>
          </p:txBody>
        </p:sp>
        <p:sp>
          <p:nvSpPr>
            <p:cNvPr id="33866" name="Rectangle 129"/>
            <p:cNvSpPr>
              <a:spLocks noChangeArrowheads="1"/>
            </p:cNvSpPr>
            <p:nvPr/>
          </p:nvSpPr>
          <p:spPr bwMode="auto">
            <a:xfrm>
              <a:off x="3349"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1K</a:t>
              </a:r>
              <a:endParaRPr kumimoji="1" lang="en-US" altLang="zh-CN" sz="2400" b="1" baseline="-25000">
                <a:solidFill>
                  <a:srgbClr val="FF3300"/>
                </a:solidFill>
                <a:latin typeface="Times New Roman" panose="02020603050405020304" pitchFamily="18" charset="0"/>
              </a:endParaRPr>
            </a:p>
          </p:txBody>
        </p:sp>
        <p:sp>
          <p:nvSpPr>
            <p:cNvPr id="33867" name="Line 130"/>
            <p:cNvSpPr>
              <a:spLocks noChangeShapeType="1"/>
            </p:cNvSpPr>
            <p:nvPr/>
          </p:nvSpPr>
          <p:spPr bwMode="auto">
            <a:xfrm>
              <a:off x="3184" y="1976"/>
              <a:ext cx="0" cy="816"/>
            </a:xfrm>
            <a:prstGeom prst="line">
              <a:avLst/>
            </a:prstGeom>
            <a:noFill/>
            <a:ln w="28575">
              <a:solidFill>
                <a:srgbClr val="FF3300"/>
              </a:solidFill>
              <a:round/>
            </a:ln>
          </p:spPr>
          <p:txBody>
            <a:bodyPr lIns="0" tIns="0" rIns="0" bIns="0"/>
            <a:lstStyle/>
            <a:p>
              <a:endParaRPr lang="zh-CN" altLang="en-US"/>
            </a:p>
          </p:txBody>
        </p:sp>
        <p:sp>
          <p:nvSpPr>
            <p:cNvPr id="33868" name="Rectangle 131"/>
            <p:cNvSpPr>
              <a:spLocks noChangeArrowheads="1"/>
            </p:cNvSpPr>
            <p:nvPr/>
          </p:nvSpPr>
          <p:spPr bwMode="auto">
            <a:xfrm>
              <a:off x="3320" y="2232"/>
              <a:ext cx="640" cy="888"/>
            </a:xfrm>
            <a:prstGeom prst="rect">
              <a:avLst/>
            </a:prstGeom>
            <a:noFill/>
            <a:ln w="38100">
              <a:solidFill>
                <a:srgbClr val="FF3300"/>
              </a:solidFill>
              <a:miter lim="800000"/>
            </a:ln>
          </p:spPr>
          <p:txBody>
            <a:bodyPr wrap="none" lIns="0" tIns="0" rIns="0" bIns="0" anchor="ctr"/>
            <a:lstStyle/>
            <a:p>
              <a:endParaRPr lang="zh-CN" altLang="en-US"/>
            </a:p>
          </p:txBody>
        </p:sp>
        <p:sp>
          <p:nvSpPr>
            <p:cNvPr id="33869" name="Line 132"/>
            <p:cNvSpPr>
              <a:spLocks noChangeShapeType="1"/>
            </p:cNvSpPr>
            <p:nvPr/>
          </p:nvSpPr>
          <p:spPr bwMode="auto">
            <a:xfrm>
              <a:off x="3176" y="2392"/>
              <a:ext cx="144" cy="0"/>
            </a:xfrm>
            <a:prstGeom prst="line">
              <a:avLst/>
            </a:prstGeom>
            <a:noFill/>
            <a:ln w="28575">
              <a:solidFill>
                <a:srgbClr val="FF3300"/>
              </a:solidFill>
              <a:round/>
            </a:ln>
          </p:spPr>
          <p:txBody>
            <a:bodyPr lIns="0" tIns="0" rIns="0" bIns="0"/>
            <a:lstStyle/>
            <a:p>
              <a:endParaRPr lang="zh-CN" altLang="en-US"/>
            </a:p>
          </p:txBody>
        </p:sp>
        <p:sp>
          <p:nvSpPr>
            <p:cNvPr id="33870" name="Line 133"/>
            <p:cNvSpPr>
              <a:spLocks noChangeShapeType="1"/>
            </p:cNvSpPr>
            <p:nvPr/>
          </p:nvSpPr>
          <p:spPr bwMode="auto">
            <a:xfrm>
              <a:off x="3176" y="2784"/>
              <a:ext cx="144" cy="0"/>
            </a:xfrm>
            <a:prstGeom prst="line">
              <a:avLst/>
            </a:prstGeom>
            <a:noFill/>
            <a:ln w="28575">
              <a:solidFill>
                <a:srgbClr val="FF3300"/>
              </a:solidFill>
              <a:round/>
            </a:ln>
          </p:spPr>
          <p:txBody>
            <a:bodyPr lIns="0" tIns="0" rIns="0" bIns="0"/>
            <a:lstStyle/>
            <a:p>
              <a:endParaRPr lang="zh-CN" altLang="en-US"/>
            </a:p>
          </p:txBody>
        </p:sp>
        <p:sp>
          <p:nvSpPr>
            <p:cNvPr id="33871" name="Rectangle 134"/>
            <p:cNvSpPr>
              <a:spLocks noChangeArrowheads="1"/>
            </p:cNvSpPr>
            <p:nvPr/>
          </p:nvSpPr>
          <p:spPr bwMode="auto">
            <a:xfrm>
              <a:off x="4397" y="2266"/>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baseline="-25000">
                <a:solidFill>
                  <a:srgbClr val="FF3300"/>
                </a:solidFill>
                <a:latin typeface="Times New Roman" panose="02020603050405020304" pitchFamily="18" charset="0"/>
              </a:endParaRPr>
            </a:p>
          </p:txBody>
        </p:sp>
        <p:sp>
          <p:nvSpPr>
            <p:cNvPr id="33872" name="Rectangle 135"/>
            <p:cNvSpPr>
              <a:spLocks noChangeArrowheads="1"/>
            </p:cNvSpPr>
            <p:nvPr/>
          </p:nvSpPr>
          <p:spPr bwMode="auto">
            <a:xfrm>
              <a:off x="4405" y="2658"/>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1K</a:t>
              </a:r>
              <a:endParaRPr kumimoji="1" lang="en-US" altLang="zh-CN" sz="2400" b="1" baseline="-25000">
                <a:solidFill>
                  <a:srgbClr val="FF3300"/>
                </a:solidFill>
                <a:latin typeface="Times New Roman" panose="02020603050405020304" pitchFamily="18" charset="0"/>
              </a:endParaRPr>
            </a:p>
          </p:txBody>
        </p:sp>
        <p:sp>
          <p:nvSpPr>
            <p:cNvPr id="33873" name="Line 136"/>
            <p:cNvSpPr>
              <a:spLocks noChangeShapeType="1"/>
            </p:cNvSpPr>
            <p:nvPr/>
          </p:nvSpPr>
          <p:spPr bwMode="auto">
            <a:xfrm>
              <a:off x="4240" y="1976"/>
              <a:ext cx="0" cy="816"/>
            </a:xfrm>
            <a:prstGeom prst="line">
              <a:avLst/>
            </a:prstGeom>
            <a:noFill/>
            <a:ln w="28575">
              <a:solidFill>
                <a:srgbClr val="FF3300"/>
              </a:solidFill>
              <a:round/>
            </a:ln>
          </p:spPr>
          <p:txBody>
            <a:bodyPr lIns="0" tIns="0" rIns="0" bIns="0"/>
            <a:lstStyle/>
            <a:p>
              <a:endParaRPr lang="zh-CN" altLang="en-US"/>
            </a:p>
          </p:txBody>
        </p:sp>
        <p:sp>
          <p:nvSpPr>
            <p:cNvPr id="33874" name="Rectangle 137"/>
            <p:cNvSpPr>
              <a:spLocks noChangeArrowheads="1"/>
            </p:cNvSpPr>
            <p:nvPr/>
          </p:nvSpPr>
          <p:spPr bwMode="auto">
            <a:xfrm>
              <a:off x="4376" y="2232"/>
              <a:ext cx="640" cy="888"/>
            </a:xfrm>
            <a:prstGeom prst="rect">
              <a:avLst/>
            </a:prstGeom>
            <a:noFill/>
            <a:ln w="38100">
              <a:solidFill>
                <a:srgbClr val="FF3300"/>
              </a:solidFill>
              <a:miter lim="800000"/>
            </a:ln>
          </p:spPr>
          <p:txBody>
            <a:bodyPr wrap="none" lIns="0" tIns="0" rIns="0" bIns="0" anchor="ctr"/>
            <a:lstStyle/>
            <a:p>
              <a:endParaRPr lang="zh-CN" altLang="en-US"/>
            </a:p>
          </p:txBody>
        </p:sp>
        <p:sp>
          <p:nvSpPr>
            <p:cNvPr id="33875" name="Line 138"/>
            <p:cNvSpPr>
              <a:spLocks noChangeShapeType="1"/>
            </p:cNvSpPr>
            <p:nvPr/>
          </p:nvSpPr>
          <p:spPr bwMode="auto">
            <a:xfrm>
              <a:off x="4232" y="2392"/>
              <a:ext cx="144" cy="0"/>
            </a:xfrm>
            <a:prstGeom prst="line">
              <a:avLst/>
            </a:prstGeom>
            <a:noFill/>
            <a:ln w="28575">
              <a:solidFill>
                <a:srgbClr val="FF3300"/>
              </a:solidFill>
              <a:round/>
            </a:ln>
          </p:spPr>
          <p:txBody>
            <a:bodyPr lIns="0" tIns="0" rIns="0" bIns="0"/>
            <a:lstStyle/>
            <a:p>
              <a:endParaRPr lang="zh-CN" altLang="en-US"/>
            </a:p>
          </p:txBody>
        </p:sp>
        <p:sp>
          <p:nvSpPr>
            <p:cNvPr id="33876" name="Line 139"/>
            <p:cNvSpPr>
              <a:spLocks noChangeShapeType="1"/>
            </p:cNvSpPr>
            <p:nvPr/>
          </p:nvSpPr>
          <p:spPr bwMode="auto">
            <a:xfrm>
              <a:off x="4232" y="2784"/>
              <a:ext cx="144" cy="0"/>
            </a:xfrm>
            <a:prstGeom prst="line">
              <a:avLst/>
            </a:prstGeom>
            <a:noFill/>
            <a:ln w="28575">
              <a:solidFill>
                <a:srgbClr val="FF3300"/>
              </a:solidFill>
              <a:round/>
            </a:ln>
          </p:spPr>
          <p:txBody>
            <a:bodyPr lIns="0" tIns="0" rIns="0" bIns="0"/>
            <a:lstStyle/>
            <a:p>
              <a:endParaRPr lang="zh-CN" altLang="en-US"/>
            </a:p>
          </p:txBody>
        </p:sp>
      </p:grpSp>
      <p:grpSp>
        <p:nvGrpSpPr>
          <p:cNvPr id="9" name="Group 140"/>
          <p:cNvGrpSpPr/>
          <p:nvPr/>
        </p:nvGrpSpPr>
        <p:grpSpPr bwMode="auto">
          <a:xfrm>
            <a:off x="868363" y="3929063"/>
            <a:ext cx="1778000" cy="669925"/>
            <a:chOff x="472" y="2330"/>
            <a:chExt cx="1120" cy="422"/>
          </a:xfrm>
        </p:grpSpPr>
        <p:sp>
          <p:nvSpPr>
            <p:cNvPr id="33834" name="Rectangle 141"/>
            <p:cNvSpPr>
              <a:spLocks noChangeArrowheads="1"/>
            </p:cNvSpPr>
            <p:nvPr/>
          </p:nvSpPr>
          <p:spPr bwMode="auto">
            <a:xfrm>
              <a:off x="1357"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sp>
          <p:nvSpPr>
            <p:cNvPr id="33835" name="Rectangle 142"/>
            <p:cNvSpPr>
              <a:spLocks noChangeArrowheads="1"/>
            </p:cNvSpPr>
            <p:nvPr/>
          </p:nvSpPr>
          <p:spPr bwMode="auto">
            <a:xfrm>
              <a:off x="573" y="2330"/>
              <a:ext cx="299" cy="230"/>
            </a:xfrm>
            <a:prstGeom prst="rect">
              <a:avLst/>
            </a:prstGeom>
            <a:noFill/>
            <a:ln w="9525">
              <a:noFill/>
              <a:miter lim="800000"/>
            </a:ln>
          </p:spPr>
          <p:txBody>
            <a:bodyPr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CP</a:t>
              </a:r>
              <a:endParaRPr kumimoji="1" lang="en-US" altLang="zh-CN" sz="2400" b="1" baseline="-25000">
                <a:solidFill>
                  <a:srgbClr val="0000FF"/>
                </a:solidFill>
                <a:latin typeface="Times New Roman" panose="02020603050405020304" pitchFamily="18" charset="0"/>
              </a:endParaRPr>
            </a:p>
          </p:txBody>
        </p:sp>
        <p:grpSp>
          <p:nvGrpSpPr>
            <p:cNvPr id="33836" name="Group 143"/>
            <p:cNvGrpSpPr/>
            <p:nvPr/>
          </p:nvGrpSpPr>
          <p:grpSpPr bwMode="auto">
            <a:xfrm flipV="1">
              <a:off x="472" y="2616"/>
              <a:ext cx="272" cy="136"/>
              <a:chOff x="240" y="2968"/>
              <a:chExt cx="328" cy="184"/>
            </a:xfrm>
          </p:grpSpPr>
          <p:sp>
            <p:nvSpPr>
              <p:cNvPr id="33846" name="Line 144"/>
              <p:cNvSpPr>
                <a:spLocks noChangeShapeType="1"/>
              </p:cNvSpPr>
              <p:nvPr/>
            </p:nvSpPr>
            <p:spPr bwMode="auto">
              <a:xfrm>
                <a:off x="240" y="2976"/>
                <a:ext cx="104" cy="0"/>
              </a:xfrm>
              <a:prstGeom prst="line">
                <a:avLst/>
              </a:prstGeom>
              <a:noFill/>
              <a:ln w="28575">
                <a:solidFill>
                  <a:srgbClr val="0000FF"/>
                </a:solidFill>
                <a:round/>
              </a:ln>
            </p:spPr>
            <p:txBody>
              <a:bodyPr lIns="0" tIns="0" rIns="0" bIns="0"/>
              <a:lstStyle/>
              <a:p>
                <a:endParaRPr lang="zh-CN" altLang="en-US"/>
              </a:p>
            </p:txBody>
          </p:sp>
          <p:sp>
            <p:nvSpPr>
              <p:cNvPr id="33847" name="Line 145"/>
              <p:cNvSpPr>
                <a:spLocks noChangeShapeType="1"/>
              </p:cNvSpPr>
              <p:nvPr/>
            </p:nvSpPr>
            <p:spPr bwMode="auto">
              <a:xfrm>
                <a:off x="464" y="2976"/>
                <a:ext cx="104" cy="0"/>
              </a:xfrm>
              <a:prstGeom prst="line">
                <a:avLst/>
              </a:prstGeom>
              <a:noFill/>
              <a:ln w="28575">
                <a:solidFill>
                  <a:srgbClr val="0000FF"/>
                </a:solidFill>
                <a:round/>
              </a:ln>
            </p:spPr>
            <p:txBody>
              <a:bodyPr lIns="0" tIns="0" rIns="0" bIns="0"/>
              <a:lstStyle/>
              <a:p>
                <a:endParaRPr lang="zh-CN" altLang="en-US"/>
              </a:p>
            </p:txBody>
          </p:sp>
          <p:sp>
            <p:nvSpPr>
              <p:cNvPr id="33848" name="Line 146"/>
              <p:cNvSpPr>
                <a:spLocks noChangeShapeType="1"/>
              </p:cNvSpPr>
              <p:nvPr/>
            </p:nvSpPr>
            <p:spPr bwMode="auto">
              <a:xfrm>
                <a:off x="336" y="3144"/>
                <a:ext cx="136" cy="0"/>
              </a:xfrm>
              <a:prstGeom prst="line">
                <a:avLst/>
              </a:prstGeom>
              <a:noFill/>
              <a:ln w="28575">
                <a:solidFill>
                  <a:srgbClr val="0000FF"/>
                </a:solidFill>
                <a:round/>
              </a:ln>
            </p:spPr>
            <p:txBody>
              <a:bodyPr lIns="0" tIns="0" rIns="0" bIns="0"/>
              <a:lstStyle/>
              <a:p>
                <a:endParaRPr lang="zh-CN" altLang="en-US"/>
              </a:p>
            </p:txBody>
          </p:sp>
          <p:sp>
            <p:nvSpPr>
              <p:cNvPr id="33849" name="Line 147"/>
              <p:cNvSpPr>
                <a:spLocks noChangeShapeType="1"/>
              </p:cNvSpPr>
              <p:nvPr/>
            </p:nvSpPr>
            <p:spPr bwMode="auto">
              <a:xfrm>
                <a:off x="344" y="2968"/>
                <a:ext cx="0" cy="184"/>
              </a:xfrm>
              <a:prstGeom prst="line">
                <a:avLst/>
              </a:prstGeom>
              <a:noFill/>
              <a:ln w="28575">
                <a:solidFill>
                  <a:srgbClr val="0000FF"/>
                </a:solidFill>
                <a:round/>
              </a:ln>
            </p:spPr>
            <p:txBody>
              <a:bodyPr lIns="0" tIns="0" rIns="0" bIns="0"/>
              <a:lstStyle/>
              <a:p>
                <a:endParaRPr lang="zh-CN" altLang="en-US"/>
              </a:p>
            </p:txBody>
          </p:sp>
          <p:sp>
            <p:nvSpPr>
              <p:cNvPr id="33850" name="Line 148"/>
              <p:cNvSpPr>
                <a:spLocks noChangeShapeType="1"/>
              </p:cNvSpPr>
              <p:nvPr/>
            </p:nvSpPr>
            <p:spPr bwMode="auto">
              <a:xfrm>
                <a:off x="464" y="2968"/>
                <a:ext cx="0" cy="184"/>
              </a:xfrm>
              <a:prstGeom prst="line">
                <a:avLst/>
              </a:prstGeom>
              <a:noFill/>
              <a:ln w="28575">
                <a:solidFill>
                  <a:srgbClr val="0000FF"/>
                </a:solidFill>
                <a:round/>
              </a:ln>
            </p:spPr>
            <p:txBody>
              <a:bodyPr lIns="0" tIns="0" rIns="0" bIns="0"/>
              <a:lstStyle/>
              <a:p>
                <a:endParaRPr lang="zh-CN" altLang="en-US"/>
              </a:p>
            </p:txBody>
          </p:sp>
        </p:grpSp>
        <p:sp>
          <p:nvSpPr>
            <p:cNvPr id="33837" name="Line 149"/>
            <p:cNvSpPr>
              <a:spLocks noChangeShapeType="1"/>
            </p:cNvSpPr>
            <p:nvPr/>
          </p:nvSpPr>
          <p:spPr bwMode="auto">
            <a:xfrm flipV="1">
              <a:off x="850" y="2746"/>
              <a:ext cx="86" cy="0"/>
            </a:xfrm>
            <a:prstGeom prst="line">
              <a:avLst/>
            </a:prstGeom>
            <a:noFill/>
            <a:ln w="28575">
              <a:solidFill>
                <a:srgbClr val="0000FF"/>
              </a:solidFill>
              <a:round/>
            </a:ln>
          </p:spPr>
          <p:txBody>
            <a:bodyPr lIns="0" tIns="0" rIns="0" bIns="0"/>
            <a:lstStyle/>
            <a:p>
              <a:endParaRPr lang="zh-CN" altLang="en-US"/>
            </a:p>
          </p:txBody>
        </p:sp>
        <p:sp>
          <p:nvSpPr>
            <p:cNvPr id="33838" name="Line 150"/>
            <p:cNvSpPr>
              <a:spLocks noChangeShapeType="1"/>
            </p:cNvSpPr>
            <p:nvPr/>
          </p:nvSpPr>
          <p:spPr bwMode="auto">
            <a:xfrm flipV="1">
              <a:off x="744" y="2622"/>
              <a:ext cx="112" cy="0"/>
            </a:xfrm>
            <a:prstGeom prst="line">
              <a:avLst/>
            </a:prstGeom>
            <a:noFill/>
            <a:ln w="28575">
              <a:solidFill>
                <a:srgbClr val="0000FF"/>
              </a:solidFill>
              <a:round/>
            </a:ln>
          </p:spPr>
          <p:txBody>
            <a:bodyPr lIns="0" tIns="0" rIns="0" bIns="0"/>
            <a:lstStyle/>
            <a:p>
              <a:endParaRPr lang="zh-CN" altLang="en-US"/>
            </a:p>
          </p:txBody>
        </p:sp>
        <p:sp>
          <p:nvSpPr>
            <p:cNvPr id="33839" name="Line 151"/>
            <p:cNvSpPr>
              <a:spLocks noChangeShapeType="1"/>
            </p:cNvSpPr>
            <p:nvPr/>
          </p:nvSpPr>
          <p:spPr bwMode="auto">
            <a:xfrm flipV="1">
              <a:off x="750" y="2616"/>
              <a:ext cx="0" cy="136"/>
            </a:xfrm>
            <a:prstGeom prst="line">
              <a:avLst/>
            </a:prstGeom>
            <a:noFill/>
            <a:ln w="28575">
              <a:solidFill>
                <a:srgbClr val="0000FF"/>
              </a:solidFill>
              <a:round/>
            </a:ln>
          </p:spPr>
          <p:txBody>
            <a:bodyPr lIns="0" tIns="0" rIns="0" bIns="0"/>
            <a:lstStyle/>
            <a:p>
              <a:endParaRPr lang="zh-CN" altLang="en-US"/>
            </a:p>
          </p:txBody>
        </p:sp>
        <p:sp>
          <p:nvSpPr>
            <p:cNvPr id="33840" name="Line 152"/>
            <p:cNvSpPr>
              <a:spLocks noChangeShapeType="1"/>
            </p:cNvSpPr>
            <p:nvPr/>
          </p:nvSpPr>
          <p:spPr bwMode="auto">
            <a:xfrm flipV="1">
              <a:off x="850" y="2616"/>
              <a:ext cx="0" cy="136"/>
            </a:xfrm>
            <a:prstGeom prst="line">
              <a:avLst/>
            </a:prstGeom>
            <a:noFill/>
            <a:ln w="28575">
              <a:solidFill>
                <a:srgbClr val="0000FF"/>
              </a:solidFill>
              <a:round/>
            </a:ln>
          </p:spPr>
          <p:txBody>
            <a:bodyPr lIns="0" tIns="0" rIns="0" bIns="0"/>
            <a:lstStyle/>
            <a:p>
              <a:endParaRPr lang="zh-CN" altLang="en-US"/>
            </a:p>
          </p:txBody>
        </p:sp>
        <p:grpSp>
          <p:nvGrpSpPr>
            <p:cNvPr id="33841" name="Group 153"/>
            <p:cNvGrpSpPr/>
            <p:nvPr/>
          </p:nvGrpSpPr>
          <p:grpSpPr bwMode="auto">
            <a:xfrm rot="5400000">
              <a:off x="1186" y="2519"/>
              <a:ext cx="168" cy="96"/>
              <a:chOff x="2412" y="3725"/>
              <a:chExt cx="168" cy="96"/>
            </a:xfrm>
          </p:grpSpPr>
          <p:sp>
            <p:nvSpPr>
              <p:cNvPr id="33844" name="Line 154"/>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3845" name="Line 155"/>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33842" name="Oval 156"/>
            <p:cNvSpPr>
              <a:spLocks noChangeArrowheads="1"/>
            </p:cNvSpPr>
            <p:nvPr/>
          </p:nvSpPr>
          <p:spPr bwMode="auto">
            <a:xfrm>
              <a:off x="1140" y="2544"/>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33843" name="Line 157"/>
            <p:cNvSpPr>
              <a:spLocks noChangeShapeType="1"/>
            </p:cNvSpPr>
            <p:nvPr/>
          </p:nvSpPr>
          <p:spPr bwMode="auto">
            <a:xfrm>
              <a:off x="816" y="2563"/>
              <a:ext cx="321" cy="4"/>
            </a:xfrm>
            <a:prstGeom prst="line">
              <a:avLst/>
            </a:prstGeom>
            <a:noFill/>
            <a:ln w="28575">
              <a:solidFill>
                <a:srgbClr val="0000FF"/>
              </a:solidFill>
              <a:round/>
            </a:ln>
          </p:spPr>
          <p:txBody>
            <a:bodyPr lIns="0" tIns="0" rIns="0" bIns="0"/>
            <a:lstStyle/>
            <a:p>
              <a:endParaRPr lang="zh-CN" altLang="en-US"/>
            </a:p>
          </p:txBody>
        </p:sp>
      </p:grpSp>
      <p:grpSp>
        <p:nvGrpSpPr>
          <p:cNvPr id="12" name="Group 158"/>
          <p:cNvGrpSpPr/>
          <p:nvPr/>
        </p:nvGrpSpPr>
        <p:grpSpPr bwMode="auto">
          <a:xfrm>
            <a:off x="3089275" y="2841625"/>
            <a:ext cx="1233488" cy="1655763"/>
            <a:chOff x="1871" y="1645"/>
            <a:chExt cx="777" cy="1043"/>
          </a:xfrm>
        </p:grpSpPr>
        <p:sp>
          <p:nvSpPr>
            <p:cNvPr id="33825" name="Rectangle 159"/>
            <p:cNvSpPr>
              <a:spLocks noChangeArrowheads="1"/>
            </p:cNvSpPr>
            <p:nvPr/>
          </p:nvSpPr>
          <p:spPr bwMode="auto">
            <a:xfrm>
              <a:off x="2413"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grpSp>
          <p:nvGrpSpPr>
            <p:cNvPr id="33826" name="Group 160"/>
            <p:cNvGrpSpPr/>
            <p:nvPr/>
          </p:nvGrpSpPr>
          <p:grpSpPr bwMode="auto">
            <a:xfrm rot="5400000">
              <a:off x="2250" y="2527"/>
              <a:ext cx="168" cy="96"/>
              <a:chOff x="2412" y="3725"/>
              <a:chExt cx="168" cy="96"/>
            </a:xfrm>
          </p:grpSpPr>
          <p:sp>
            <p:nvSpPr>
              <p:cNvPr id="33832" name="Line 161"/>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3833" name="Line 162"/>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33827" name="Oval 163"/>
            <p:cNvSpPr>
              <a:spLocks noChangeArrowheads="1"/>
            </p:cNvSpPr>
            <p:nvPr/>
          </p:nvSpPr>
          <p:spPr bwMode="auto">
            <a:xfrm>
              <a:off x="2196" y="2544"/>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33828" name="Line 164"/>
            <p:cNvSpPr>
              <a:spLocks noChangeShapeType="1"/>
            </p:cNvSpPr>
            <p:nvPr/>
          </p:nvSpPr>
          <p:spPr bwMode="auto">
            <a:xfrm>
              <a:off x="2015" y="2567"/>
              <a:ext cx="170" cy="6"/>
            </a:xfrm>
            <a:prstGeom prst="line">
              <a:avLst/>
            </a:prstGeom>
            <a:noFill/>
            <a:ln w="28575">
              <a:solidFill>
                <a:srgbClr val="0000FF"/>
              </a:solidFill>
              <a:round/>
            </a:ln>
          </p:spPr>
          <p:txBody>
            <a:bodyPr lIns="0" tIns="0" rIns="0" bIns="0"/>
            <a:lstStyle/>
            <a:p>
              <a:endParaRPr lang="zh-CN" altLang="en-US"/>
            </a:p>
          </p:txBody>
        </p:sp>
        <p:sp>
          <p:nvSpPr>
            <p:cNvPr id="33829" name="Line 165"/>
            <p:cNvSpPr>
              <a:spLocks noChangeShapeType="1"/>
            </p:cNvSpPr>
            <p:nvPr/>
          </p:nvSpPr>
          <p:spPr bwMode="auto">
            <a:xfrm>
              <a:off x="1871" y="2383"/>
              <a:ext cx="154" cy="6"/>
            </a:xfrm>
            <a:prstGeom prst="line">
              <a:avLst/>
            </a:prstGeom>
            <a:noFill/>
            <a:ln w="28575">
              <a:solidFill>
                <a:srgbClr val="0000FF"/>
              </a:solidFill>
              <a:round/>
            </a:ln>
          </p:spPr>
          <p:txBody>
            <a:bodyPr lIns="0" tIns="0" rIns="0" bIns="0"/>
            <a:lstStyle/>
            <a:p>
              <a:endParaRPr lang="zh-CN" altLang="en-US"/>
            </a:p>
          </p:txBody>
        </p:sp>
        <p:sp>
          <p:nvSpPr>
            <p:cNvPr id="3" name="Line 166"/>
            <p:cNvSpPr>
              <a:spLocks noChangeShapeType="1"/>
            </p:cNvSpPr>
            <p:nvPr/>
          </p:nvSpPr>
          <p:spPr bwMode="auto">
            <a:xfrm>
              <a:off x="2016" y="1744"/>
              <a:ext cx="0" cy="824"/>
            </a:xfrm>
            <a:prstGeom prst="line">
              <a:avLst/>
            </a:prstGeom>
            <a:noFill/>
            <a:ln w="28575">
              <a:solidFill>
                <a:srgbClr val="0000FF"/>
              </a:solidFill>
              <a:round/>
            </a:ln>
          </p:spPr>
          <p:txBody>
            <a:bodyPr lIns="0" tIns="0" rIns="0" bIns="0"/>
            <a:lstStyle/>
            <a:p>
              <a:endParaRPr lang="zh-CN" altLang="en-US"/>
            </a:p>
          </p:txBody>
        </p:sp>
        <p:sp>
          <p:nvSpPr>
            <p:cNvPr id="4" name="Rectangle 167"/>
            <p:cNvSpPr>
              <a:spLocks noChangeArrowheads="1"/>
            </p:cNvSpPr>
            <p:nvPr/>
          </p:nvSpPr>
          <p:spPr bwMode="auto">
            <a:xfrm>
              <a:off x="2059" y="1645"/>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0</a:t>
              </a:r>
              <a:endParaRPr kumimoji="1" lang="en-US" altLang="zh-CN" sz="2400" b="1" baseline="-25000">
                <a:solidFill>
                  <a:srgbClr val="0000FF"/>
                </a:solidFill>
                <a:latin typeface="Times New Roman" panose="02020603050405020304" pitchFamily="18" charset="0"/>
              </a:endParaRPr>
            </a:p>
          </p:txBody>
        </p:sp>
      </p:grpSp>
      <p:grpSp>
        <p:nvGrpSpPr>
          <p:cNvPr id="14" name="Group 168"/>
          <p:cNvGrpSpPr/>
          <p:nvPr/>
        </p:nvGrpSpPr>
        <p:grpSpPr bwMode="auto">
          <a:xfrm>
            <a:off x="4740275" y="2841625"/>
            <a:ext cx="1233488" cy="1655763"/>
            <a:chOff x="2911" y="1645"/>
            <a:chExt cx="777" cy="1043"/>
          </a:xfrm>
        </p:grpSpPr>
        <p:sp>
          <p:nvSpPr>
            <p:cNvPr id="33816" name="Rectangle 169"/>
            <p:cNvSpPr>
              <a:spLocks noChangeArrowheads="1"/>
            </p:cNvSpPr>
            <p:nvPr/>
          </p:nvSpPr>
          <p:spPr bwMode="auto">
            <a:xfrm>
              <a:off x="3453"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grpSp>
          <p:nvGrpSpPr>
            <p:cNvPr id="33817" name="Group 170"/>
            <p:cNvGrpSpPr/>
            <p:nvPr/>
          </p:nvGrpSpPr>
          <p:grpSpPr bwMode="auto">
            <a:xfrm rot="5400000">
              <a:off x="3282" y="2535"/>
              <a:ext cx="168" cy="96"/>
              <a:chOff x="2412" y="3725"/>
              <a:chExt cx="168" cy="96"/>
            </a:xfrm>
          </p:grpSpPr>
          <p:sp>
            <p:nvSpPr>
              <p:cNvPr id="33823" name="Line 171"/>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3824" name="Line 172"/>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33818" name="Oval 173"/>
            <p:cNvSpPr>
              <a:spLocks noChangeArrowheads="1"/>
            </p:cNvSpPr>
            <p:nvPr/>
          </p:nvSpPr>
          <p:spPr bwMode="auto">
            <a:xfrm>
              <a:off x="3236" y="2544"/>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33819" name="Line 174"/>
            <p:cNvSpPr>
              <a:spLocks noChangeShapeType="1"/>
            </p:cNvSpPr>
            <p:nvPr/>
          </p:nvSpPr>
          <p:spPr bwMode="auto">
            <a:xfrm>
              <a:off x="3055" y="2567"/>
              <a:ext cx="170" cy="6"/>
            </a:xfrm>
            <a:prstGeom prst="line">
              <a:avLst/>
            </a:prstGeom>
            <a:noFill/>
            <a:ln w="28575">
              <a:solidFill>
                <a:srgbClr val="0000FF"/>
              </a:solidFill>
              <a:round/>
            </a:ln>
          </p:spPr>
          <p:txBody>
            <a:bodyPr lIns="0" tIns="0" rIns="0" bIns="0"/>
            <a:lstStyle/>
            <a:p>
              <a:endParaRPr lang="zh-CN" altLang="en-US"/>
            </a:p>
          </p:txBody>
        </p:sp>
        <p:sp>
          <p:nvSpPr>
            <p:cNvPr id="33820" name="Line 175"/>
            <p:cNvSpPr>
              <a:spLocks noChangeShapeType="1"/>
            </p:cNvSpPr>
            <p:nvPr/>
          </p:nvSpPr>
          <p:spPr bwMode="auto">
            <a:xfrm>
              <a:off x="2911" y="2383"/>
              <a:ext cx="154" cy="6"/>
            </a:xfrm>
            <a:prstGeom prst="line">
              <a:avLst/>
            </a:prstGeom>
            <a:noFill/>
            <a:ln w="28575">
              <a:solidFill>
                <a:srgbClr val="0000FF"/>
              </a:solidFill>
              <a:round/>
            </a:ln>
          </p:spPr>
          <p:txBody>
            <a:bodyPr lIns="0" tIns="0" rIns="0" bIns="0"/>
            <a:lstStyle/>
            <a:p>
              <a:endParaRPr lang="zh-CN" altLang="en-US"/>
            </a:p>
          </p:txBody>
        </p:sp>
        <p:sp>
          <p:nvSpPr>
            <p:cNvPr id="33821" name="Line 176"/>
            <p:cNvSpPr>
              <a:spLocks noChangeShapeType="1"/>
            </p:cNvSpPr>
            <p:nvPr/>
          </p:nvSpPr>
          <p:spPr bwMode="auto">
            <a:xfrm>
              <a:off x="3056" y="1736"/>
              <a:ext cx="0" cy="824"/>
            </a:xfrm>
            <a:prstGeom prst="line">
              <a:avLst/>
            </a:prstGeom>
            <a:noFill/>
            <a:ln w="28575">
              <a:solidFill>
                <a:srgbClr val="0000FF"/>
              </a:solidFill>
              <a:round/>
            </a:ln>
          </p:spPr>
          <p:txBody>
            <a:bodyPr lIns="0" tIns="0" rIns="0" bIns="0"/>
            <a:lstStyle/>
            <a:p>
              <a:endParaRPr lang="zh-CN" altLang="en-US"/>
            </a:p>
          </p:txBody>
        </p:sp>
        <p:sp>
          <p:nvSpPr>
            <p:cNvPr id="33822" name="Rectangle 177"/>
            <p:cNvSpPr>
              <a:spLocks noChangeArrowheads="1"/>
            </p:cNvSpPr>
            <p:nvPr/>
          </p:nvSpPr>
          <p:spPr bwMode="auto">
            <a:xfrm>
              <a:off x="3099" y="1645"/>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1</a:t>
              </a:r>
              <a:endParaRPr kumimoji="1" lang="en-US" altLang="zh-CN" sz="2400" b="1" baseline="-25000">
                <a:solidFill>
                  <a:srgbClr val="0000FF"/>
                </a:solidFill>
                <a:latin typeface="Times New Roman" panose="02020603050405020304" pitchFamily="18" charset="0"/>
              </a:endParaRPr>
            </a:p>
          </p:txBody>
        </p:sp>
      </p:grpSp>
      <p:grpSp>
        <p:nvGrpSpPr>
          <p:cNvPr id="16" name="Group 178"/>
          <p:cNvGrpSpPr/>
          <p:nvPr/>
        </p:nvGrpSpPr>
        <p:grpSpPr bwMode="auto">
          <a:xfrm>
            <a:off x="6403975" y="2828925"/>
            <a:ext cx="1246188" cy="1668463"/>
            <a:chOff x="3959" y="1637"/>
            <a:chExt cx="785" cy="1051"/>
          </a:xfrm>
        </p:grpSpPr>
        <p:sp>
          <p:nvSpPr>
            <p:cNvPr id="33807" name="Rectangle 179"/>
            <p:cNvSpPr>
              <a:spLocks noChangeArrowheads="1"/>
            </p:cNvSpPr>
            <p:nvPr/>
          </p:nvSpPr>
          <p:spPr bwMode="auto">
            <a:xfrm>
              <a:off x="4509" y="2458"/>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grpSp>
          <p:nvGrpSpPr>
            <p:cNvPr id="33808" name="Group 180"/>
            <p:cNvGrpSpPr/>
            <p:nvPr/>
          </p:nvGrpSpPr>
          <p:grpSpPr bwMode="auto">
            <a:xfrm rot="5400000">
              <a:off x="4346" y="2527"/>
              <a:ext cx="168" cy="96"/>
              <a:chOff x="2412" y="3725"/>
              <a:chExt cx="168" cy="96"/>
            </a:xfrm>
          </p:grpSpPr>
          <p:sp>
            <p:nvSpPr>
              <p:cNvPr id="33814" name="Line 181"/>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3815" name="Line 182"/>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33809" name="Oval 183"/>
            <p:cNvSpPr>
              <a:spLocks noChangeArrowheads="1"/>
            </p:cNvSpPr>
            <p:nvPr/>
          </p:nvSpPr>
          <p:spPr bwMode="auto">
            <a:xfrm>
              <a:off x="4284" y="2544"/>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33810" name="Line 184"/>
            <p:cNvSpPr>
              <a:spLocks noChangeShapeType="1"/>
            </p:cNvSpPr>
            <p:nvPr/>
          </p:nvSpPr>
          <p:spPr bwMode="auto">
            <a:xfrm>
              <a:off x="4103" y="2567"/>
              <a:ext cx="170" cy="6"/>
            </a:xfrm>
            <a:prstGeom prst="line">
              <a:avLst/>
            </a:prstGeom>
            <a:noFill/>
            <a:ln w="28575">
              <a:solidFill>
                <a:srgbClr val="0000FF"/>
              </a:solidFill>
              <a:round/>
            </a:ln>
          </p:spPr>
          <p:txBody>
            <a:bodyPr lIns="0" tIns="0" rIns="0" bIns="0"/>
            <a:lstStyle/>
            <a:p>
              <a:endParaRPr lang="zh-CN" altLang="en-US"/>
            </a:p>
          </p:txBody>
        </p:sp>
        <p:sp>
          <p:nvSpPr>
            <p:cNvPr id="33811" name="Line 185"/>
            <p:cNvSpPr>
              <a:spLocks noChangeShapeType="1"/>
            </p:cNvSpPr>
            <p:nvPr/>
          </p:nvSpPr>
          <p:spPr bwMode="auto">
            <a:xfrm>
              <a:off x="3959" y="2383"/>
              <a:ext cx="154" cy="6"/>
            </a:xfrm>
            <a:prstGeom prst="line">
              <a:avLst/>
            </a:prstGeom>
            <a:noFill/>
            <a:ln w="28575">
              <a:solidFill>
                <a:srgbClr val="0000FF"/>
              </a:solidFill>
              <a:round/>
            </a:ln>
          </p:spPr>
          <p:txBody>
            <a:bodyPr lIns="0" tIns="0" rIns="0" bIns="0"/>
            <a:lstStyle/>
            <a:p>
              <a:endParaRPr lang="zh-CN" altLang="en-US"/>
            </a:p>
          </p:txBody>
        </p:sp>
        <p:sp>
          <p:nvSpPr>
            <p:cNvPr id="33812" name="Line 186"/>
            <p:cNvSpPr>
              <a:spLocks noChangeShapeType="1"/>
            </p:cNvSpPr>
            <p:nvPr/>
          </p:nvSpPr>
          <p:spPr bwMode="auto">
            <a:xfrm>
              <a:off x="4112" y="1744"/>
              <a:ext cx="0" cy="824"/>
            </a:xfrm>
            <a:prstGeom prst="line">
              <a:avLst/>
            </a:prstGeom>
            <a:noFill/>
            <a:ln w="28575">
              <a:solidFill>
                <a:srgbClr val="0000FF"/>
              </a:solidFill>
              <a:round/>
            </a:ln>
          </p:spPr>
          <p:txBody>
            <a:bodyPr lIns="0" tIns="0" rIns="0" bIns="0"/>
            <a:lstStyle/>
            <a:p>
              <a:endParaRPr lang="zh-CN" altLang="en-US"/>
            </a:p>
          </p:txBody>
        </p:sp>
        <p:sp>
          <p:nvSpPr>
            <p:cNvPr id="33813" name="Rectangle 187"/>
            <p:cNvSpPr>
              <a:spLocks noChangeArrowheads="1"/>
            </p:cNvSpPr>
            <p:nvPr/>
          </p:nvSpPr>
          <p:spPr bwMode="auto">
            <a:xfrm>
              <a:off x="4155" y="1637"/>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2</a:t>
              </a:r>
              <a:endParaRPr kumimoji="1" lang="en-US" altLang="zh-CN" sz="2400" b="1" baseline="-25000">
                <a:solidFill>
                  <a:srgbClr val="0000FF"/>
                </a:solidFill>
                <a:latin typeface="Times New Roman" panose="02020603050405020304" pitchFamily="18" charset="0"/>
              </a:endParaRPr>
            </a:p>
          </p:txBody>
        </p:sp>
      </p:grpSp>
      <p:sp>
        <p:nvSpPr>
          <p:cNvPr id="251068" name="Text Box 188"/>
          <p:cNvSpPr txBox="1">
            <a:spLocks noChangeArrowheads="1"/>
          </p:cNvSpPr>
          <p:nvPr/>
        </p:nvSpPr>
        <p:spPr bwMode="auto">
          <a:xfrm>
            <a:off x="1243013" y="5900738"/>
            <a:ext cx="5838825" cy="457200"/>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solidFill>
                  <a:schemeClr val="accent1"/>
                </a:solidFill>
                <a:latin typeface="宋体" panose="02010600030101010101" pitchFamily="2" charset="-122"/>
              </a:rPr>
              <a:t> </a:t>
            </a:r>
            <a:r>
              <a:rPr kumimoji="1" lang="en-US" altLang="zh-CN" sz="2400" b="1" i="1" dirty="0">
                <a:latin typeface="Times New Roman" panose="02020603050405020304" pitchFamily="18" charset="0"/>
              </a:rPr>
              <a:t>JK </a:t>
            </a:r>
            <a:r>
              <a:rPr kumimoji="1" lang="zh-CN" altLang="en-US" sz="2400" b="1" dirty="0">
                <a:latin typeface="宋体" panose="02010600030101010101" pitchFamily="2" charset="-122"/>
              </a:rPr>
              <a:t>触发器构成的异步二进制加法计数器</a:t>
            </a:r>
            <a:endParaRPr kumimoji="1"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942"/>
                                        </p:tgtEl>
                                        <p:attrNameLst>
                                          <p:attrName>style.visibility</p:attrName>
                                        </p:attrNameLst>
                                      </p:cBhvr>
                                      <p:to>
                                        <p:strVal val="visible"/>
                                      </p:to>
                                    </p:set>
                                    <p:animEffect transition="in" filter="wipe(left)">
                                      <p:cBhvr>
                                        <p:cTn id="7" dur="500"/>
                                        <p:tgtEl>
                                          <p:spTgt spid="2509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0943"/>
                                        </p:tgtEl>
                                        <p:attrNameLst>
                                          <p:attrName>style.visibility</p:attrName>
                                        </p:attrNameLst>
                                      </p:cBhvr>
                                      <p:to>
                                        <p:strVal val="visible"/>
                                      </p:to>
                                    </p:set>
                                    <p:animEffect transition="in" filter="dissolve">
                                      <p:cBhvr>
                                        <p:cTn id="12" dur="500"/>
                                        <p:tgtEl>
                                          <p:spTgt spid="2509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944"/>
                                        </p:tgtEl>
                                        <p:attrNameLst>
                                          <p:attrName>style.visibility</p:attrName>
                                        </p:attrNameLst>
                                      </p:cBhvr>
                                      <p:to>
                                        <p:strVal val="visible"/>
                                      </p:to>
                                    </p:set>
                                    <p:animEffect transition="in" filter="wipe(left)">
                                      <p:cBhvr>
                                        <p:cTn id="17" dur="500"/>
                                        <p:tgtEl>
                                          <p:spTgt spid="2509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068"/>
                                        </p:tgtEl>
                                        <p:attrNameLst>
                                          <p:attrName>style.visibility</p:attrName>
                                        </p:attrNameLst>
                                      </p:cBhvr>
                                      <p:to>
                                        <p:strVal val="visible"/>
                                      </p:to>
                                    </p:set>
                                    <p:animEffect transition="in" filter="wipe(left)">
                                      <p:cBhvr>
                                        <p:cTn id="22" dur="500"/>
                                        <p:tgtEl>
                                          <p:spTgt spid="251068"/>
                                        </p:tgtEl>
                                      </p:cBhvr>
                                    </p:animEffect>
                                  </p:childTnLst>
                                </p:cTn>
                              </p:par>
                            </p:childTnLst>
                          </p:cTn>
                        </p:par>
                        <p:par>
                          <p:cTn id="23" fill="hold">
                            <p:stCondLst>
                              <p:cond delay="500"/>
                            </p:stCondLst>
                            <p:childTnLst>
                              <p:par>
                                <p:cTn id="24" presetID="2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par>
                          <p:cTn id="46" fill="hold">
                            <p:stCondLst>
                              <p:cond delay="1000"/>
                            </p:stCondLst>
                            <p:childTnLst>
                              <p:par>
                                <p:cTn id="47" presetID="3" presetClass="entr" presetSubtype="1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par>
                          <p:cTn id="50" fill="hold">
                            <p:stCondLst>
                              <p:cond delay="1500"/>
                            </p:stCondLst>
                            <p:childTnLst>
                              <p:par>
                                <p:cTn id="51" presetID="3" presetClass="entr" presetSubtype="1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42" grpId="0" autoUpdateAnimBg="0"/>
      <p:bldP spid="250943" grpId="0" autoUpdateAnimBg="0"/>
      <p:bldP spid="250944" grpId="0" autoUpdateAnimBg="0"/>
      <p:bldP spid="251068"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1511300" y="3792538"/>
            <a:ext cx="609600" cy="365125"/>
          </a:xfrm>
          <a:prstGeom prst="rect">
            <a:avLst/>
          </a:prstGeom>
          <a:solidFill>
            <a:schemeClr val="bg1"/>
          </a:solid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0001</a:t>
            </a:r>
            <a:endParaRPr kumimoji="1" lang="en-US" altLang="zh-CN" sz="2400" b="1">
              <a:latin typeface="Times New Roman" panose="02020603050405020304" pitchFamily="18" charset="0"/>
            </a:endParaRPr>
          </a:p>
        </p:txBody>
      </p:sp>
      <p:sp>
        <p:nvSpPr>
          <p:cNvPr id="251907" name="Rectangle 3"/>
          <p:cNvSpPr>
            <a:spLocks noChangeArrowheads="1"/>
          </p:cNvSpPr>
          <p:nvPr/>
        </p:nvSpPr>
        <p:spPr bwMode="auto">
          <a:xfrm>
            <a:off x="1981200" y="4097338"/>
            <a:ext cx="609600" cy="365125"/>
          </a:xfrm>
          <a:prstGeom prst="rect">
            <a:avLst/>
          </a:prstGeom>
          <a:solidFill>
            <a:schemeClr val="bg1"/>
          </a:solid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0010</a:t>
            </a:r>
            <a:endParaRPr kumimoji="1" lang="en-US" altLang="zh-CN" sz="2400" b="1">
              <a:latin typeface="Times New Roman" panose="02020603050405020304" pitchFamily="18" charset="0"/>
            </a:endParaRPr>
          </a:p>
        </p:txBody>
      </p:sp>
      <p:sp>
        <p:nvSpPr>
          <p:cNvPr id="94212" name="Rectangle 4"/>
          <p:cNvSpPr>
            <a:spLocks noGrp="1" noChangeArrowheads="1"/>
          </p:cNvSpPr>
          <p:nvPr>
            <p:ph type="title" idx="4294967295"/>
          </p:nvPr>
        </p:nvSpPr>
        <p:spPr/>
        <p:txBody>
          <a:bodyPr/>
          <a:lstStyle/>
          <a:p>
            <a:pPr eaLnBrk="1" hangingPunct="1"/>
            <a:r>
              <a:rPr lang="zh-CN" altLang="en-US" sz="3600" b="1">
                <a:solidFill>
                  <a:schemeClr val="bg1"/>
                </a:solidFill>
                <a:latin typeface="楷体_GB2312" pitchFamily="49" charset="-122"/>
                <a:ea typeface="楷体_GB2312" pitchFamily="49" charset="-122"/>
              </a:rPr>
              <a:t>异步二进制计数器工作原理</a:t>
            </a:r>
            <a:endParaRPr lang="zh-CN" altLang="en-US"/>
          </a:p>
        </p:txBody>
      </p:sp>
      <p:grpSp>
        <p:nvGrpSpPr>
          <p:cNvPr id="2" name="Group 5"/>
          <p:cNvGrpSpPr/>
          <p:nvPr/>
        </p:nvGrpSpPr>
        <p:grpSpPr bwMode="auto">
          <a:xfrm>
            <a:off x="3054350" y="1944688"/>
            <a:ext cx="5594350" cy="395287"/>
            <a:chOff x="1924" y="961"/>
            <a:chExt cx="3524" cy="249"/>
          </a:xfrm>
        </p:grpSpPr>
        <p:sp>
          <p:nvSpPr>
            <p:cNvPr id="94406" name="Line 6"/>
            <p:cNvSpPr>
              <a:spLocks noChangeShapeType="1"/>
            </p:cNvSpPr>
            <p:nvPr/>
          </p:nvSpPr>
          <p:spPr bwMode="auto">
            <a:xfrm>
              <a:off x="1924" y="1202"/>
              <a:ext cx="283" cy="0"/>
            </a:xfrm>
            <a:prstGeom prst="line">
              <a:avLst/>
            </a:prstGeom>
            <a:noFill/>
            <a:ln w="38100">
              <a:solidFill>
                <a:schemeClr val="tx1"/>
              </a:solidFill>
              <a:round/>
            </a:ln>
          </p:spPr>
          <p:txBody>
            <a:bodyPr/>
            <a:lstStyle/>
            <a:p>
              <a:endParaRPr lang="zh-CN" altLang="en-US"/>
            </a:p>
          </p:txBody>
        </p:sp>
        <p:sp>
          <p:nvSpPr>
            <p:cNvPr id="94407" name="Line 7"/>
            <p:cNvSpPr>
              <a:spLocks noChangeShapeType="1"/>
            </p:cNvSpPr>
            <p:nvPr/>
          </p:nvSpPr>
          <p:spPr bwMode="auto">
            <a:xfrm flipV="1">
              <a:off x="1924" y="963"/>
              <a:ext cx="0" cy="247"/>
            </a:xfrm>
            <a:prstGeom prst="line">
              <a:avLst/>
            </a:prstGeom>
            <a:noFill/>
            <a:ln w="38100">
              <a:solidFill>
                <a:schemeClr val="tx1"/>
              </a:solidFill>
              <a:round/>
            </a:ln>
          </p:spPr>
          <p:txBody>
            <a:bodyPr/>
            <a:lstStyle/>
            <a:p>
              <a:endParaRPr lang="zh-CN" altLang="en-US"/>
            </a:p>
          </p:txBody>
        </p:sp>
        <p:sp>
          <p:nvSpPr>
            <p:cNvPr id="94408" name="Line 8"/>
            <p:cNvSpPr>
              <a:spLocks noChangeShapeType="1"/>
            </p:cNvSpPr>
            <p:nvPr/>
          </p:nvSpPr>
          <p:spPr bwMode="auto">
            <a:xfrm flipV="1">
              <a:off x="2207" y="961"/>
              <a:ext cx="0" cy="248"/>
            </a:xfrm>
            <a:prstGeom prst="line">
              <a:avLst/>
            </a:prstGeom>
            <a:noFill/>
            <a:ln w="38100">
              <a:solidFill>
                <a:schemeClr val="tx1"/>
              </a:solidFill>
              <a:round/>
            </a:ln>
          </p:spPr>
          <p:txBody>
            <a:bodyPr/>
            <a:lstStyle/>
            <a:p>
              <a:endParaRPr lang="zh-CN" altLang="en-US"/>
            </a:p>
          </p:txBody>
        </p:sp>
        <p:sp>
          <p:nvSpPr>
            <p:cNvPr id="94409" name="Line 9"/>
            <p:cNvSpPr>
              <a:spLocks noChangeShapeType="1"/>
            </p:cNvSpPr>
            <p:nvPr/>
          </p:nvSpPr>
          <p:spPr bwMode="auto">
            <a:xfrm>
              <a:off x="2204" y="970"/>
              <a:ext cx="286" cy="0"/>
            </a:xfrm>
            <a:prstGeom prst="line">
              <a:avLst/>
            </a:prstGeom>
            <a:noFill/>
            <a:ln w="38100">
              <a:solidFill>
                <a:schemeClr val="tx1"/>
              </a:solidFill>
              <a:round/>
            </a:ln>
          </p:spPr>
          <p:txBody>
            <a:bodyPr/>
            <a:lstStyle/>
            <a:p>
              <a:endParaRPr lang="zh-CN" altLang="en-US"/>
            </a:p>
          </p:txBody>
        </p:sp>
        <p:sp>
          <p:nvSpPr>
            <p:cNvPr id="94410" name="Line 10"/>
            <p:cNvSpPr>
              <a:spLocks noChangeShapeType="1"/>
            </p:cNvSpPr>
            <p:nvPr/>
          </p:nvSpPr>
          <p:spPr bwMode="auto">
            <a:xfrm flipV="1">
              <a:off x="2490" y="961"/>
              <a:ext cx="0" cy="248"/>
            </a:xfrm>
            <a:prstGeom prst="line">
              <a:avLst/>
            </a:prstGeom>
            <a:noFill/>
            <a:ln w="38100">
              <a:solidFill>
                <a:schemeClr val="tx1"/>
              </a:solidFill>
              <a:round/>
            </a:ln>
          </p:spPr>
          <p:txBody>
            <a:bodyPr/>
            <a:lstStyle/>
            <a:p>
              <a:endParaRPr lang="zh-CN" altLang="en-US"/>
            </a:p>
          </p:txBody>
        </p:sp>
        <p:sp>
          <p:nvSpPr>
            <p:cNvPr id="94411" name="Line 11"/>
            <p:cNvSpPr>
              <a:spLocks noChangeShapeType="1"/>
            </p:cNvSpPr>
            <p:nvPr/>
          </p:nvSpPr>
          <p:spPr bwMode="auto">
            <a:xfrm>
              <a:off x="3620" y="1202"/>
              <a:ext cx="283" cy="0"/>
            </a:xfrm>
            <a:prstGeom prst="line">
              <a:avLst/>
            </a:prstGeom>
            <a:noFill/>
            <a:ln w="38100">
              <a:solidFill>
                <a:schemeClr val="tx1"/>
              </a:solidFill>
              <a:round/>
            </a:ln>
          </p:spPr>
          <p:txBody>
            <a:bodyPr/>
            <a:lstStyle/>
            <a:p>
              <a:endParaRPr lang="zh-CN" altLang="en-US"/>
            </a:p>
          </p:txBody>
        </p:sp>
        <p:sp>
          <p:nvSpPr>
            <p:cNvPr id="94412" name="Line 12"/>
            <p:cNvSpPr>
              <a:spLocks noChangeShapeType="1"/>
            </p:cNvSpPr>
            <p:nvPr/>
          </p:nvSpPr>
          <p:spPr bwMode="auto">
            <a:xfrm flipV="1">
              <a:off x="3620" y="963"/>
              <a:ext cx="0" cy="247"/>
            </a:xfrm>
            <a:prstGeom prst="line">
              <a:avLst/>
            </a:prstGeom>
            <a:noFill/>
            <a:ln w="38100">
              <a:solidFill>
                <a:schemeClr val="tx1"/>
              </a:solidFill>
              <a:round/>
            </a:ln>
          </p:spPr>
          <p:txBody>
            <a:bodyPr/>
            <a:lstStyle/>
            <a:p>
              <a:endParaRPr lang="zh-CN" altLang="en-US"/>
            </a:p>
          </p:txBody>
        </p:sp>
        <p:sp>
          <p:nvSpPr>
            <p:cNvPr id="94413" name="Line 13"/>
            <p:cNvSpPr>
              <a:spLocks noChangeShapeType="1"/>
            </p:cNvSpPr>
            <p:nvPr/>
          </p:nvSpPr>
          <p:spPr bwMode="auto">
            <a:xfrm flipV="1">
              <a:off x="3903" y="961"/>
              <a:ext cx="0" cy="248"/>
            </a:xfrm>
            <a:prstGeom prst="line">
              <a:avLst/>
            </a:prstGeom>
            <a:noFill/>
            <a:ln w="38100">
              <a:solidFill>
                <a:schemeClr val="tx1"/>
              </a:solidFill>
              <a:round/>
            </a:ln>
          </p:spPr>
          <p:txBody>
            <a:bodyPr/>
            <a:lstStyle/>
            <a:p>
              <a:endParaRPr lang="zh-CN" altLang="en-US"/>
            </a:p>
          </p:txBody>
        </p:sp>
        <p:sp>
          <p:nvSpPr>
            <p:cNvPr id="94414" name="Line 14"/>
            <p:cNvSpPr>
              <a:spLocks noChangeShapeType="1"/>
            </p:cNvSpPr>
            <p:nvPr/>
          </p:nvSpPr>
          <p:spPr bwMode="auto">
            <a:xfrm>
              <a:off x="3900" y="970"/>
              <a:ext cx="286" cy="0"/>
            </a:xfrm>
            <a:prstGeom prst="line">
              <a:avLst/>
            </a:prstGeom>
            <a:noFill/>
            <a:ln w="38100">
              <a:solidFill>
                <a:schemeClr val="tx1"/>
              </a:solidFill>
              <a:round/>
            </a:ln>
          </p:spPr>
          <p:txBody>
            <a:bodyPr/>
            <a:lstStyle/>
            <a:p>
              <a:endParaRPr lang="zh-CN" altLang="en-US"/>
            </a:p>
          </p:txBody>
        </p:sp>
        <p:sp>
          <p:nvSpPr>
            <p:cNvPr id="94415" name="Line 15"/>
            <p:cNvSpPr>
              <a:spLocks noChangeShapeType="1"/>
            </p:cNvSpPr>
            <p:nvPr/>
          </p:nvSpPr>
          <p:spPr bwMode="auto">
            <a:xfrm>
              <a:off x="4174" y="1200"/>
              <a:ext cx="292" cy="0"/>
            </a:xfrm>
            <a:prstGeom prst="line">
              <a:avLst/>
            </a:prstGeom>
            <a:noFill/>
            <a:ln w="38100">
              <a:solidFill>
                <a:schemeClr val="tx1"/>
              </a:solidFill>
              <a:round/>
            </a:ln>
          </p:spPr>
          <p:txBody>
            <a:bodyPr/>
            <a:lstStyle/>
            <a:p>
              <a:endParaRPr lang="zh-CN" altLang="en-US"/>
            </a:p>
          </p:txBody>
        </p:sp>
        <p:sp>
          <p:nvSpPr>
            <p:cNvPr id="94416" name="Line 16"/>
            <p:cNvSpPr>
              <a:spLocks noChangeShapeType="1"/>
            </p:cNvSpPr>
            <p:nvPr/>
          </p:nvSpPr>
          <p:spPr bwMode="auto">
            <a:xfrm flipV="1">
              <a:off x="4186" y="961"/>
              <a:ext cx="0" cy="248"/>
            </a:xfrm>
            <a:prstGeom prst="line">
              <a:avLst/>
            </a:prstGeom>
            <a:noFill/>
            <a:ln w="38100">
              <a:solidFill>
                <a:schemeClr val="tx1"/>
              </a:solidFill>
              <a:round/>
            </a:ln>
          </p:spPr>
          <p:txBody>
            <a:bodyPr/>
            <a:lstStyle/>
            <a:p>
              <a:endParaRPr lang="zh-CN" altLang="en-US"/>
            </a:p>
          </p:txBody>
        </p:sp>
        <p:sp>
          <p:nvSpPr>
            <p:cNvPr id="94417" name="Line 17"/>
            <p:cNvSpPr>
              <a:spLocks noChangeShapeType="1"/>
            </p:cNvSpPr>
            <p:nvPr/>
          </p:nvSpPr>
          <p:spPr bwMode="auto">
            <a:xfrm flipV="1">
              <a:off x="3337" y="963"/>
              <a:ext cx="0" cy="247"/>
            </a:xfrm>
            <a:prstGeom prst="line">
              <a:avLst/>
            </a:prstGeom>
            <a:noFill/>
            <a:ln w="38100">
              <a:solidFill>
                <a:schemeClr val="tx1"/>
              </a:solidFill>
              <a:round/>
            </a:ln>
          </p:spPr>
          <p:txBody>
            <a:bodyPr/>
            <a:lstStyle/>
            <a:p>
              <a:endParaRPr lang="zh-CN" altLang="en-US"/>
            </a:p>
          </p:txBody>
        </p:sp>
        <p:sp>
          <p:nvSpPr>
            <p:cNvPr id="94418" name="Line 18"/>
            <p:cNvSpPr>
              <a:spLocks noChangeShapeType="1"/>
            </p:cNvSpPr>
            <p:nvPr/>
          </p:nvSpPr>
          <p:spPr bwMode="auto">
            <a:xfrm>
              <a:off x="3337" y="971"/>
              <a:ext cx="283" cy="0"/>
            </a:xfrm>
            <a:prstGeom prst="line">
              <a:avLst/>
            </a:prstGeom>
            <a:noFill/>
            <a:ln w="38100">
              <a:solidFill>
                <a:schemeClr val="tx1"/>
              </a:solidFill>
              <a:round/>
            </a:ln>
          </p:spPr>
          <p:txBody>
            <a:bodyPr/>
            <a:lstStyle/>
            <a:p>
              <a:endParaRPr lang="zh-CN" altLang="en-US"/>
            </a:p>
          </p:txBody>
        </p:sp>
        <p:sp>
          <p:nvSpPr>
            <p:cNvPr id="94419" name="Line 19"/>
            <p:cNvSpPr>
              <a:spLocks noChangeShapeType="1"/>
            </p:cNvSpPr>
            <p:nvPr/>
          </p:nvSpPr>
          <p:spPr bwMode="auto">
            <a:xfrm>
              <a:off x="3054" y="1202"/>
              <a:ext cx="283" cy="0"/>
            </a:xfrm>
            <a:prstGeom prst="line">
              <a:avLst/>
            </a:prstGeom>
            <a:noFill/>
            <a:ln w="38100">
              <a:solidFill>
                <a:schemeClr val="tx1"/>
              </a:solidFill>
              <a:round/>
            </a:ln>
          </p:spPr>
          <p:txBody>
            <a:bodyPr/>
            <a:lstStyle/>
            <a:p>
              <a:endParaRPr lang="zh-CN" altLang="en-US"/>
            </a:p>
          </p:txBody>
        </p:sp>
        <p:sp>
          <p:nvSpPr>
            <p:cNvPr id="94420" name="Line 20"/>
            <p:cNvSpPr>
              <a:spLocks noChangeShapeType="1"/>
            </p:cNvSpPr>
            <p:nvPr/>
          </p:nvSpPr>
          <p:spPr bwMode="auto">
            <a:xfrm flipV="1">
              <a:off x="3054" y="963"/>
              <a:ext cx="0" cy="247"/>
            </a:xfrm>
            <a:prstGeom prst="line">
              <a:avLst/>
            </a:prstGeom>
            <a:noFill/>
            <a:ln w="38100">
              <a:solidFill>
                <a:schemeClr val="tx1"/>
              </a:solidFill>
              <a:round/>
            </a:ln>
          </p:spPr>
          <p:txBody>
            <a:bodyPr/>
            <a:lstStyle/>
            <a:p>
              <a:endParaRPr lang="zh-CN" altLang="en-US"/>
            </a:p>
          </p:txBody>
        </p:sp>
        <p:sp>
          <p:nvSpPr>
            <p:cNvPr id="94421" name="Line 21"/>
            <p:cNvSpPr>
              <a:spLocks noChangeShapeType="1"/>
            </p:cNvSpPr>
            <p:nvPr/>
          </p:nvSpPr>
          <p:spPr bwMode="auto">
            <a:xfrm flipV="1">
              <a:off x="2771" y="963"/>
              <a:ext cx="0" cy="247"/>
            </a:xfrm>
            <a:prstGeom prst="line">
              <a:avLst/>
            </a:prstGeom>
            <a:noFill/>
            <a:ln w="38100">
              <a:solidFill>
                <a:schemeClr val="tx1"/>
              </a:solidFill>
              <a:round/>
            </a:ln>
          </p:spPr>
          <p:txBody>
            <a:bodyPr/>
            <a:lstStyle/>
            <a:p>
              <a:endParaRPr lang="zh-CN" altLang="en-US"/>
            </a:p>
          </p:txBody>
        </p:sp>
        <p:sp>
          <p:nvSpPr>
            <p:cNvPr id="94422" name="Line 22"/>
            <p:cNvSpPr>
              <a:spLocks noChangeShapeType="1"/>
            </p:cNvSpPr>
            <p:nvPr/>
          </p:nvSpPr>
          <p:spPr bwMode="auto">
            <a:xfrm>
              <a:off x="2768" y="971"/>
              <a:ext cx="286" cy="0"/>
            </a:xfrm>
            <a:prstGeom prst="line">
              <a:avLst/>
            </a:prstGeom>
            <a:noFill/>
            <a:ln w="38100">
              <a:solidFill>
                <a:schemeClr val="tx1"/>
              </a:solidFill>
              <a:round/>
            </a:ln>
          </p:spPr>
          <p:txBody>
            <a:bodyPr/>
            <a:lstStyle/>
            <a:p>
              <a:endParaRPr lang="zh-CN" altLang="en-US"/>
            </a:p>
          </p:txBody>
        </p:sp>
        <p:sp>
          <p:nvSpPr>
            <p:cNvPr id="94423" name="Line 23"/>
            <p:cNvSpPr>
              <a:spLocks noChangeShapeType="1"/>
            </p:cNvSpPr>
            <p:nvPr/>
          </p:nvSpPr>
          <p:spPr bwMode="auto">
            <a:xfrm>
              <a:off x="4740" y="1202"/>
              <a:ext cx="283" cy="0"/>
            </a:xfrm>
            <a:prstGeom prst="line">
              <a:avLst/>
            </a:prstGeom>
            <a:noFill/>
            <a:ln w="38100">
              <a:solidFill>
                <a:schemeClr val="tx1"/>
              </a:solidFill>
              <a:round/>
            </a:ln>
          </p:spPr>
          <p:txBody>
            <a:bodyPr/>
            <a:lstStyle/>
            <a:p>
              <a:endParaRPr lang="zh-CN" altLang="en-US"/>
            </a:p>
          </p:txBody>
        </p:sp>
        <p:sp>
          <p:nvSpPr>
            <p:cNvPr id="94424" name="Line 24"/>
            <p:cNvSpPr>
              <a:spLocks noChangeShapeType="1"/>
            </p:cNvSpPr>
            <p:nvPr/>
          </p:nvSpPr>
          <p:spPr bwMode="auto">
            <a:xfrm flipV="1">
              <a:off x="4740" y="963"/>
              <a:ext cx="0" cy="247"/>
            </a:xfrm>
            <a:prstGeom prst="line">
              <a:avLst/>
            </a:prstGeom>
            <a:noFill/>
            <a:ln w="38100">
              <a:solidFill>
                <a:schemeClr val="tx1"/>
              </a:solidFill>
              <a:round/>
            </a:ln>
          </p:spPr>
          <p:txBody>
            <a:bodyPr/>
            <a:lstStyle/>
            <a:p>
              <a:endParaRPr lang="zh-CN" altLang="en-US"/>
            </a:p>
          </p:txBody>
        </p:sp>
        <p:sp>
          <p:nvSpPr>
            <p:cNvPr id="94425" name="Line 25"/>
            <p:cNvSpPr>
              <a:spLocks noChangeShapeType="1"/>
            </p:cNvSpPr>
            <p:nvPr/>
          </p:nvSpPr>
          <p:spPr bwMode="auto">
            <a:xfrm flipV="1">
              <a:off x="5023" y="961"/>
              <a:ext cx="0" cy="248"/>
            </a:xfrm>
            <a:prstGeom prst="line">
              <a:avLst/>
            </a:prstGeom>
            <a:noFill/>
            <a:ln w="38100">
              <a:solidFill>
                <a:schemeClr val="tx1"/>
              </a:solidFill>
              <a:round/>
            </a:ln>
          </p:spPr>
          <p:txBody>
            <a:bodyPr/>
            <a:lstStyle/>
            <a:p>
              <a:endParaRPr lang="zh-CN" altLang="en-US"/>
            </a:p>
          </p:txBody>
        </p:sp>
        <p:sp>
          <p:nvSpPr>
            <p:cNvPr id="94426" name="Line 26"/>
            <p:cNvSpPr>
              <a:spLocks noChangeShapeType="1"/>
            </p:cNvSpPr>
            <p:nvPr/>
          </p:nvSpPr>
          <p:spPr bwMode="auto">
            <a:xfrm>
              <a:off x="5020" y="970"/>
              <a:ext cx="286" cy="0"/>
            </a:xfrm>
            <a:prstGeom prst="line">
              <a:avLst/>
            </a:prstGeom>
            <a:noFill/>
            <a:ln w="38100">
              <a:solidFill>
                <a:schemeClr val="tx1"/>
              </a:solidFill>
              <a:round/>
            </a:ln>
          </p:spPr>
          <p:txBody>
            <a:bodyPr/>
            <a:lstStyle/>
            <a:p>
              <a:endParaRPr lang="zh-CN" altLang="en-US"/>
            </a:p>
          </p:txBody>
        </p:sp>
        <p:sp>
          <p:nvSpPr>
            <p:cNvPr id="94427" name="Line 27"/>
            <p:cNvSpPr>
              <a:spLocks noChangeShapeType="1"/>
            </p:cNvSpPr>
            <p:nvPr/>
          </p:nvSpPr>
          <p:spPr bwMode="auto">
            <a:xfrm>
              <a:off x="5306" y="1200"/>
              <a:ext cx="142" cy="0"/>
            </a:xfrm>
            <a:prstGeom prst="line">
              <a:avLst/>
            </a:prstGeom>
            <a:noFill/>
            <a:ln w="38100">
              <a:solidFill>
                <a:schemeClr val="tx1"/>
              </a:solidFill>
              <a:round/>
            </a:ln>
          </p:spPr>
          <p:txBody>
            <a:bodyPr/>
            <a:lstStyle/>
            <a:p>
              <a:endParaRPr lang="zh-CN" altLang="en-US"/>
            </a:p>
          </p:txBody>
        </p:sp>
        <p:sp>
          <p:nvSpPr>
            <p:cNvPr id="94428" name="Line 28"/>
            <p:cNvSpPr>
              <a:spLocks noChangeShapeType="1"/>
            </p:cNvSpPr>
            <p:nvPr/>
          </p:nvSpPr>
          <p:spPr bwMode="auto">
            <a:xfrm flipV="1">
              <a:off x="5306" y="961"/>
              <a:ext cx="0" cy="248"/>
            </a:xfrm>
            <a:prstGeom prst="line">
              <a:avLst/>
            </a:prstGeom>
            <a:noFill/>
            <a:ln w="38100">
              <a:solidFill>
                <a:schemeClr val="tx1"/>
              </a:solidFill>
              <a:round/>
            </a:ln>
          </p:spPr>
          <p:txBody>
            <a:bodyPr/>
            <a:lstStyle/>
            <a:p>
              <a:endParaRPr lang="zh-CN" altLang="en-US"/>
            </a:p>
          </p:txBody>
        </p:sp>
        <p:sp>
          <p:nvSpPr>
            <p:cNvPr id="94429" name="Line 29"/>
            <p:cNvSpPr>
              <a:spLocks noChangeShapeType="1"/>
            </p:cNvSpPr>
            <p:nvPr/>
          </p:nvSpPr>
          <p:spPr bwMode="auto">
            <a:xfrm flipV="1">
              <a:off x="4457" y="963"/>
              <a:ext cx="0" cy="247"/>
            </a:xfrm>
            <a:prstGeom prst="line">
              <a:avLst/>
            </a:prstGeom>
            <a:noFill/>
            <a:ln w="38100">
              <a:solidFill>
                <a:schemeClr val="tx1"/>
              </a:solidFill>
              <a:round/>
            </a:ln>
          </p:spPr>
          <p:txBody>
            <a:bodyPr/>
            <a:lstStyle/>
            <a:p>
              <a:endParaRPr lang="zh-CN" altLang="en-US"/>
            </a:p>
          </p:txBody>
        </p:sp>
        <p:sp>
          <p:nvSpPr>
            <p:cNvPr id="94430" name="Line 30"/>
            <p:cNvSpPr>
              <a:spLocks noChangeShapeType="1"/>
            </p:cNvSpPr>
            <p:nvPr/>
          </p:nvSpPr>
          <p:spPr bwMode="auto">
            <a:xfrm>
              <a:off x="4457" y="971"/>
              <a:ext cx="283" cy="0"/>
            </a:xfrm>
            <a:prstGeom prst="line">
              <a:avLst/>
            </a:prstGeom>
            <a:noFill/>
            <a:ln w="38100">
              <a:solidFill>
                <a:schemeClr val="tx1"/>
              </a:solidFill>
              <a:round/>
            </a:ln>
          </p:spPr>
          <p:txBody>
            <a:bodyPr/>
            <a:lstStyle/>
            <a:p>
              <a:endParaRPr lang="zh-CN" altLang="en-US"/>
            </a:p>
          </p:txBody>
        </p:sp>
        <p:sp>
          <p:nvSpPr>
            <p:cNvPr id="94431" name="Line 31"/>
            <p:cNvSpPr>
              <a:spLocks noChangeShapeType="1"/>
            </p:cNvSpPr>
            <p:nvPr/>
          </p:nvSpPr>
          <p:spPr bwMode="auto">
            <a:xfrm>
              <a:off x="2488" y="1202"/>
              <a:ext cx="283" cy="0"/>
            </a:xfrm>
            <a:prstGeom prst="line">
              <a:avLst/>
            </a:prstGeom>
            <a:noFill/>
            <a:ln w="38100">
              <a:solidFill>
                <a:schemeClr val="tx1"/>
              </a:solidFill>
              <a:round/>
            </a:ln>
          </p:spPr>
          <p:txBody>
            <a:bodyPr/>
            <a:lstStyle/>
            <a:p>
              <a:endParaRPr lang="zh-CN" altLang="en-US"/>
            </a:p>
          </p:txBody>
        </p:sp>
      </p:grpSp>
      <p:grpSp>
        <p:nvGrpSpPr>
          <p:cNvPr id="3" name="Group 32"/>
          <p:cNvGrpSpPr/>
          <p:nvPr/>
        </p:nvGrpSpPr>
        <p:grpSpPr bwMode="auto">
          <a:xfrm>
            <a:off x="3054350" y="2397125"/>
            <a:ext cx="895350" cy="393700"/>
            <a:chOff x="1924" y="1246"/>
            <a:chExt cx="564" cy="248"/>
          </a:xfrm>
        </p:grpSpPr>
        <p:sp>
          <p:nvSpPr>
            <p:cNvPr id="94404" name="Line 33"/>
            <p:cNvSpPr>
              <a:spLocks noChangeShapeType="1"/>
            </p:cNvSpPr>
            <p:nvPr/>
          </p:nvSpPr>
          <p:spPr bwMode="auto">
            <a:xfrm>
              <a:off x="1924" y="1491"/>
              <a:ext cx="564" cy="0"/>
            </a:xfrm>
            <a:prstGeom prst="line">
              <a:avLst/>
            </a:prstGeom>
            <a:noFill/>
            <a:ln w="38100">
              <a:solidFill>
                <a:schemeClr val="tx1"/>
              </a:solidFill>
              <a:round/>
            </a:ln>
          </p:spPr>
          <p:txBody>
            <a:bodyPr/>
            <a:lstStyle/>
            <a:p>
              <a:endParaRPr lang="zh-CN" altLang="en-US"/>
            </a:p>
          </p:txBody>
        </p:sp>
        <p:sp>
          <p:nvSpPr>
            <p:cNvPr id="94405" name="Line 34"/>
            <p:cNvSpPr>
              <a:spLocks noChangeShapeType="1"/>
            </p:cNvSpPr>
            <p:nvPr/>
          </p:nvSpPr>
          <p:spPr bwMode="auto">
            <a:xfrm flipV="1">
              <a:off x="1924" y="1246"/>
              <a:ext cx="0" cy="248"/>
            </a:xfrm>
            <a:prstGeom prst="line">
              <a:avLst/>
            </a:prstGeom>
            <a:noFill/>
            <a:ln w="38100">
              <a:solidFill>
                <a:schemeClr val="tx1"/>
              </a:solidFill>
              <a:round/>
            </a:ln>
          </p:spPr>
          <p:txBody>
            <a:bodyPr/>
            <a:lstStyle/>
            <a:p>
              <a:endParaRPr lang="zh-CN" altLang="en-US"/>
            </a:p>
          </p:txBody>
        </p:sp>
      </p:grpSp>
      <p:grpSp>
        <p:nvGrpSpPr>
          <p:cNvPr id="4" name="Group 35"/>
          <p:cNvGrpSpPr/>
          <p:nvPr/>
        </p:nvGrpSpPr>
        <p:grpSpPr bwMode="auto">
          <a:xfrm>
            <a:off x="3044825" y="2857500"/>
            <a:ext cx="1812925" cy="393700"/>
            <a:chOff x="1918" y="1536"/>
            <a:chExt cx="1142" cy="248"/>
          </a:xfrm>
        </p:grpSpPr>
        <p:sp>
          <p:nvSpPr>
            <p:cNvPr id="94402" name="Line 36"/>
            <p:cNvSpPr>
              <a:spLocks noChangeShapeType="1"/>
            </p:cNvSpPr>
            <p:nvPr/>
          </p:nvSpPr>
          <p:spPr bwMode="auto">
            <a:xfrm flipV="1">
              <a:off x="1924" y="1536"/>
              <a:ext cx="0" cy="248"/>
            </a:xfrm>
            <a:prstGeom prst="line">
              <a:avLst/>
            </a:prstGeom>
            <a:noFill/>
            <a:ln w="38100">
              <a:solidFill>
                <a:schemeClr val="tx1"/>
              </a:solidFill>
              <a:round/>
            </a:ln>
          </p:spPr>
          <p:txBody>
            <a:bodyPr/>
            <a:lstStyle/>
            <a:p>
              <a:endParaRPr lang="zh-CN" altLang="en-US"/>
            </a:p>
          </p:txBody>
        </p:sp>
        <p:sp>
          <p:nvSpPr>
            <p:cNvPr id="94403" name="Line 37"/>
            <p:cNvSpPr>
              <a:spLocks noChangeShapeType="1"/>
            </p:cNvSpPr>
            <p:nvPr/>
          </p:nvSpPr>
          <p:spPr bwMode="auto">
            <a:xfrm>
              <a:off x="1918" y="1544"/>
              <a:ext cx="1142" cy="0"/>
            </a:xfrm>
            <a:prstGeom prst="line">
              <a:avLst/>
            </a:prstGeom>
            <a:noFill/>
            <a:ln w="38100">
              <a:solidFill>
                <a:schemeClr val="tx1"/>
              </a:solidFill>
              <a:round/>
            </a:ln>
          </p:spPr>
          <p:txBody>
            <a:bodyPr/>
            <a:lstStyle/>
            <a:p>
              <a:endParaRPr lang="zh-CN" altLang="en-US"/>
            </a:p>
          </p:txBody>
        </p:sp>
      </p:grpSp>
      <p:grpSp>
        <p:nvGrpSpPr>
          <p:cNvPr id="5" name="Group 38"/>
          <p:cNvGrpSpPr/>
          <p:nvPr/>
        </p:nvGrpSpPr>
        <p:grpSpPr bwMode="auto">
          <a:xfrm>
            <a:off x="2605088" y="1947863"/>
            <a:ext cx="449262" cy="392112"/>
            <a:chOff x="1641" y="963"/>
            <a:chExt cx="283" cy="247"/>
          </a:xfrm>
        </p:grpSpPr>
        <p:sp>
          <p:nvSpPr>
            <p:cNvPr id="94400" name="Line 39"/>
            <p:cNvSpPr>
              <a:spLocks noChangeShapeType="1"/>
            </p:cNvSpPr>
            <p:nvPr/>
          </p:nvSpPr>
          <p:spPr bwMode="auto">
            <a:xfrm flipV="1">
              <a:off x="1641" y="963"/>
              <a:ext cx="0" cy="247"/>
            </a:xfrm>
            <a:prstGeom prst="line">
              <a:avLst/>
            </a:prstGeom>
            <a:noFill/>
            <a:ln w="38100">
              <a:solidFill>
                <a:schemeClr val="tx1"/>
              </a:solidFill>
              <a:round/>
            </a:ln>
          </p:spPr>
          <p:txBody>
            <a:bodyPr/>
            <a:lstStyle/>
            <a:p>
              <a:endParaRPr lang="zh-CN" altLang="en-US"/>
            </a:p>
          </p:txBody>
        </p:sp>
        <p:sp>
          <p:nvSpPr>
            <p:cNvPr id="94401" name="Line 40"/>
            <p:cNvSpPr>
              <a:spLocks noChangeShapeType="1"/>
            </p:cNvSpPr>
            <p:nvPr/>
          </p:nvSpPr>
          <p:spPr bwMode="auto">
            <a:xfrm>
              <a:off x="1641" y="971"/>
              <a:ext cx="283" cy="0"/>
            </a:xfrm>
            <a:prstGeom prst="line">
              <a:avLst/>
            </a:prstGeom>
            <a:noFill/>
            <a:ln w="38100">
              <a:solidFill>
                <a:schemeClr val="tx1"/>
              </a:solidFill>
              <a:round/>
            </a:ln>
          </p:spPr>
          <p:txBody>
            <a:bodyPr/>
            <a:lstStyle/>
            <a:p>
              <a:endParaRPr lang="zh-CN" altLang="en-US"/>
            </a:p>
          </p:txBody>
        </p:sp>
      </p:grpSp>
      <p:grpSp>
        <p:nvGrpSpPr>
          <p:cNvPr id="6" name="Group 41"/>
          <p:cNvGrpSpPr/>
          <p:nvPr/>
        </p:nvGrpSpPr>
        <p:grpSpPr bwMode="auto">
          <a:xfrm>
            <a:off x="2155825" y="1947863"/>
            <a:ext cx="449263" cy="392112"/>
            <a:chOff x="1358" y="963"/>
            <a:chExt cx="283" cy="247"/>
          </a:xfrm>
        </p:grpSpPr>
        <p:sp>
          <p:nvSpPr>
            <p:cNvPr id="94398" name="Line 42"/>
            <p:cNvSpPr>
              <a:spLocks noChangeShapeType="1"/>
            </p:cNvSpPr>
            <p:nvPr/>
          </p:nvSpPr>
          <p:spPr bwMode="auto">
            <a:xfrm>
              <a:off x="1358" y="1202"/>
              <a:ext cx="283" cy="0"/>
            </a:xfrm>
            <a:prstGeom prst="line">
              <a:avLst/>
            </a:prstGeom>
            <a:noFill/>
            <a:ln w="38100">
              <a:solidFill>
                <a:schemeClr val="tx1"/>
              </a:solidFill>
              <a:round/>
            </a:ln>
          </p:spPr>
          <p:txBody>
            <a:bodyPr/>
            <a:lstStyle/>
            <a:p>
              <a:endParaRPr lang="zh-CN" altLang="en-US"/>
            </a:p>
          </p:txBody>
        </p:sp>
        <p:sp>
          <p:nvSpPr>
            <p:cNvPr id="94399" name="Line 43"/>
            <p:cNvSpPr>
              <a:spLocks noChangeShapeType="1"/>
            </p:cNvSpPr>
            <p:nvPr/>
          </p:nvSpPr>
          <p:spPr bwMode="auto">
            <a:xfrm flipV="1">
              <a:off x="1358" y="963"/>
              <a:ext cx="0" cy="247"/>
            </a:xfrm>
            <a:prstGeom prst="line">
              <a:avLst/>
            </a:prstGeom>
            <a:noFill/>
            <a:ln w="38100">
              <a:solidFill>
                <a:schemeClr val="tx1"/>
              </a:solidFill>
              <a:round/>
            </a:ln>
          </p:spPr>
          <p:txBody>
            <a:bodyPr/>
            <a:lstStyle/>
            <a:p>
              <a:endParaRPr lang="zh-CN" altLang="en-US"/>
            </a:p>
          </p:txBody>
        </p:sp>
      </p:grpSp>
      <p:grpSp>
        <p:nvGrpSpPr>
          <p:cNvPr id="7" name="Group 44"/>
          <p:cNvGrpSpPr/>
          <p:nvPr/>
        </p:nvGrpSpPr>
        <p:grpSpPr bwMode="auto">
          <a:xfrm>
            <a:off x="2155825" y="2398713"/>
            <a:ext cx="898525" cy="392112"/>
            <a:chOff x="1358" y="1247"/>
            <a:chExt cx="566" cy="247"/>
          </a:xfrm>
        </p:grpSpPr>
        <p:sp>
          <p:nvSpPr>
            <p:cNvPr id="94395" name="Line 45"/>
            <p:cNvSpPr>
              <a:spLocks noChangeShapeType="1"/>
            </p:cNvSpPr>
            <p:nvPr/>
          </p:nvSpPr>
          <p:spPr bwMode="auto">
            <a:xfrm>
              <a:off x="1641" y="1262"/>
              <a:ext cx="283" cy="0"/>
            </a:xfrm>
            <a:prstGeom prst="line">
              <a:avLst/>
            </a:prstGeom>
            <a:noFill/>
            <a:ln w="38100">
              <a:solidFill>
                <a:schemeClr val="tx1"/>
              </a:solidFill>
              <a:round/>
            </a:ln>
          </p:spPr>
          <p:txBody>
            <a:bodyPr/>
            <a:lstStyle/>
            <a:p>
              <a:endParaRPr lang="zh-CN" altLang="en-US"/>
            </a:p>
          </p:txBody>
        </p:sp>
        <p:sp>
          <p:nvSpPr>
            <p:cNvPr id="94396" name="Line 46"/>
            <p:cNvSpPr>
              <a:spLocks noChangeShapeType="1"/>
            </p:cNvSpPr>
            <p:nvPr/>
          </p:nvSpPr>
          <p:spPr bwMode="auto">
            <a:xfrm flipV="1">
              <a:off x="1358" y="1247"/>
              <a:ext cx="0" cy="247"/>
            </a:xfrm>
            <a:prstGeom prst="line">
              <a:avLst/>
            </a:prstGeom>
            <a:noFill/>
            <a:ln w="38100">
              <a:solidFill>
                <a:schemeClr val="tx1"/>
              </a:solidFill>
              <a:round/>
            </a:ln>
          </p:spPr>
          <p:txBody>
            <a:bodyPr/>
            <a:lstStyle/>
            <a:p>
              <a:endParaRPr lang="zh-CN" altLang="en-US"/>
            </a:p>
          </p:txBody>
        </p:sp>
        <p:sp>
          <p:nvSpPr>
            <p:cNvPr id="94397" name="Line 47"/>
            <p:cNvSpPr>
              <a:spLocks noChangeShapeType="1"/>
            </p:cNvSpPr>
            <p:nvPr/>
          </p:nvSpPr>
          <p:spPr bwMode="auto">
            <a:xfrm>
              <a:off x="1358" y="1262"/>
              <a:ext cx="283" cy="0"/>
            </a:xfrm>
            <a:prstGeom prst="line">
              <a:avLst/>
            </a:prstGeom>
            <a:noFill/>
            <a:ln w="38100">
              <a:solidFill>
                <a:schemeClr val="tx1"/>
              </a:solidFill>
              <a:round/>
            </a:ln>
          </p:spPr>
          <p:txBody>
            <a:bodyPr/>
            <a:lstStyle/>
            <a:p>
              <a:endParaRPr lang="zh-CN" altLang="en-US"/>
            </a:p>
          </p:txBody>
        </p:sp>
      </p:grpSp>
      <p:grpSp>
        <p:nvGrpSpPr>
          <p:cNvPr id="8" name="Group 48"/>
          <p:cNvGrpSpPr/>
          <p:nvPr/>
        </p:nvGrpSpPr>
        <p:grpSpPr bwMode="auto">
          <a:xfrm>
            <a:off x="1701800" y="1947863"/>
            <a:ext cx="454025" cy="392112"/>
            <a:chOff x="1072" y="963"/>
            <a:chExt cx="286" cy="247"/>
          </a:xfrm>
        </p:grpSpPr>
        <p:sp>
          <p:nvSpPr>
            <p:cNvPr id="94393" name="Line 49"/>
            <p:cNvSpPr>
              <a:spLocks noChangeShapeType="1"/>
            </p:cNvSpPr>
            <p:nvPr/>
          </p:nvSpPr>
          <p:spPr bwMode="auto">
            <a:xfrm flipV="1">
              <a:off x="1075" y="963"/>
              <a:ext cx="0" cy="247"/>
            </a:xfrm>
            <a:prstGeom prst="line">
              <a:avLst/>
            </a:prstGeom>
            <a:noFill/>
            <a:ln w="38100">
              <a:solidFill>
                <a:schemeClr val="tx1"/>
              </a:solidFill>
              <a:round/>
            </a:ln>
          </p:spPr>
          <p:txBody>
            <a:bodyPr/>
            <a:lstStyle/>
            <a:p>
              <a:endParaRPr lang="zh-CN" altLang="en-US"/>
            </a:p>
          </p:txBody>
        </p:sp>
        <p:sp>
          <p:nvSpPr>
            <p:cNvPr id="94394" name="Line 50"/>
            <p:cNvSpPr>
              <a:spLocks noChangeShapeType="1"/>
            </p:cNvSpPr>
            <p:nvPr/>
          </p:nvSpPr>
          <p:spPr bwMode="auto">
            <a:xfrm>
              <a:off x="1072" y="971"/>
              <a:ext cx="286" cy="0"/>
            </a:xfrm>
            <a:prstGeom prst="line">
              <a:avLst/>
            </a:prstGeom>
            <a:noFill/>
            <a:ln w="38100">
              <a:solidFill>
                <a:schemeClr val="tx1"/>
              </a:solidFill>
              <a:round/>
            </a:ln>
          </p:spPr>
          <p:txBody>
            <a:bodyPr/>
            <a:lstStyle/>
            <a:p>
              <a:endParaRPr lang="zh-CN" altLang="en-US"/>
            </a:p>
          </p:txBody>
        </p:sp>
      </p:grpSp>
      <p:sp>
        <p:nvSpPr>
          <p:cNvPr id="251955" name="Line 51"/>
          <p:cNvSpPr>
            <a:spLocks noChangeShapeType="1"/>
          </p:cNvSpPr>
          <p:nvPr/>
        </p:nvSpPr>
        <p:spPr bwMode="auto">
          <a:xfrm>
            <a:off x="1712913" y="2784475"/>
            <a:ext cx="449262" cy="0"/>
          </a:xfrm>
          <a:prstGeom prst="line">
            <a:avLst/>
          </a:prstGeom>
          <a:noFill/>
          <a:ln w="38100">
            <a:solidFill>
              <a:schemeClr val="tx1"/>
            </a:solidFill>
            <a:round/>
          </a:ln>
        </p:spPr>
        <p:txBody>
          <a:bodyPr/>
          <a:lstStyle/>
          <a:p>
            <a:endParaRPr lang="zh-CN" altLang="en-US"/>
          </a:p>
        </p:txBody>
      </p:sp>
      <p:sp>
        <p:nvSpPr>
          <p:cNvPr id="251956" name="Line 52"/>
          <p:cNvSpPr>
            <a:spLocks noChangeShapeType="1"/>
          </p:cNvSpPr>
          <p:nvPr/>
        </p:nvSpPr>
        <p:spPr bwMode="auto">
          <a:xfrm>
            <a:off x="1706563" y="3240088"/>
            <a:ext cx="1373187" cy="0"/>
          </a:xfrm>
          <a:prstGeom prst="line">
            <a:avLst/>
          </a:prstGeom>
          <a:noFill/>
          <a:ln w="38100">
            <a:solidFill>
              <a:schemeClr val="tx1"/>
            </a:solidFill>
            <a:round/>
          </a:ln>
        </p:spPr>
        <p:txBody>
          <a:bodyPr/>
          <a:lstStyle/>
          <a:p>
            <a:endParaRPr lang="zh-CN" altLang="en-US"/>
          </a:p>
        </p:txBody>
      </p:sp>
      <p:grpSp>
        <p:nvGrpSpPr>
          <p:cNvPr id="9" name="Group 53"/>
          <p:cNvGrpSpPr/>
          <p:nvPr/>
        </p:nvGrpSpPr>
        <p:grpSpPr bwMode="auto">
          <a:xfrm>
            <a:off x="3952875" y="2398713"/>
            <a:ext cx="908050" cy="392112"/>
            <a:chOff x="2490" y="1247"/>
            <a:chExt cx="572" cy="247"/>
          </a:xfrm>
        </p:grpSpPr>
        <p:sp>
          <p:nvSpPr>
            <p:cNvPr id="94390" name="Line 54"/>
            <p:cNvSpPr>
              <a:spLocks noChangeShapeType="1"/>
            </p:cNvSpPr>
            <p:nvPr/>
          </p:nvSpPr>
          <p:spPr bwMode="auto">
            <a:xfrm>
              <a:off x="2779" y="1262"/>
              <a:ext cx="283" cy="0"/>
            </a:xfrm>
            <a:prstGeom prst="line">
              <a:avLst/>
            </a:prstGeom>
            <a:noFill/>
            <a:ln w="38100">
              <a:solidFill>
                <a:schemeClr val="tx1"/>
              </a:solidFill>
              <a:round/>
            </a:ln>
          </p:spPr>
          <p:txBody>
            <a:bodyPr/>
            <a:lstStyle/>
            <a:p>
              <a:endParaRPr lang="zh-CN" altLang="en-US"/>
            </a:p>
          </p:txBody>
        </p:sp>
        <p:sp>
          <p:nvSpPr>
            <p:cNvPr id="94391" name="Line 55"/>
            <p:cNvSpPr>
              <a:spLocks noChangeShapeType="1"/>
            </p:cNvSpPr>
            <p:nvPr/>
          </p:nvSpPr>
          <p:spPr bwMode="auto">
            <a:xfrm flipV="1">
              <a:off x="2490" y="1247"/>
              <a:ext cx="0" cy="247"/>
            </a:xfrm>
            <a:prstGeom prst="line">
              <a:avLst/>
            </a:prstGeom>
            <a:noFill/>
            <a:ln w="38100">
              <a:solidFill>
                <a:schemeClr val="tx1"/>
              </a:solidFill>
              <a:round/>
            </a:ln>
          </p:spPr>
          <p:txBody>
            <a:bodyPr/>
            <a:lstStyle/>
            <a:p>
              <a:endParaRPr lang="zh-CN" altLang="en-US"/>
            </a:p>
          </p:txBody>
        </p:sp>
        <p:sp>
          <p:nvSpPr>
            <p:cNvPr id="94392" name="Line 56"/>
            <p:cNvSpPr>
              <a:spLocks noChangeShapeType="1"/>
            </p:cNvSpPr>
            <p:nvPr/>
          </p:nvSpPr>
          <p:spPr bwMode="auto">
            <a:xfrm>
              <a:off x="2496" y="1262"/>
              <a:ext cx="283" cy="0"/>
            </a:xfrm>
            <a:prstGeom prst="line">
              <a:avLst/>
            </a:prstGeom>
            <a:noFill/>
            <a:ln w="38100">
              <a:solidFill>
                <a:schemeClr val="tx1"/>
              </a:solidFill>
              <a:round/>
            </a:ln>
          </p:spPr>
          <p:txBody>
            <a:bodyPr/>
            <a:lstStyle/>
            <a:p>
              <a:endParaRPr lang="zh-CN" altLang="en-US"/>
            </a:p>
          </p:txBody>
        </p:sp>
      </p:grpSp>
      <p:grpSp>
        <p:nvGrpSpPr>
          <p:cNvPr id="10" name="Group 57"/>
          <p:cNvGrpSpPr/>
          <p:nvPr/>
        </p:nvGrpSpPr>
        <p:grpSpPr bwMode="auto">
          <a:xfrm>
            <a:off x="4848225" y="2855913"/>
            <a:ext cx="1801813" cy="393700"/>
            <a:chOff x="3054" y="1535"/>
            <a:chExt cx="1135" cy="248"/>
          </a:xfrm>
        </p:grpSpPr>
        <p:sp>
          <p:nvSpPr>
            <p:cNvPr id="94388" name="Line 58"/>
            <p:cNvSpPr>
              <a:spLocks noChangeShapeType="1"/>
            </p:cNvSpPr>
            <p:nvPr/>
          </p:nvSpPr>
          <p:spPr bwMode="auto">
            <a:xfrm flipV="1">
              <a:off x="3054" y="1535"/>
              <a:ext cx="0" cy="248"/>
            </a:xfrm>
            <a:prstGeom prst="line">
              <a:avLst/>
            </a:prstGeom>
            <a:noFill/>
            <a:ln w="38100">
              <a:solidFill>
                <a:schemeClr val="tx1"/>
              </a:solidFill>
              <a:round/>
            </a:ln>
          </p:spPr>
          <p:txBody>
            <a:bodyPr/>
            <a:lstStyle/>
            <a:p>
              <a:endParaRPr lang="zh-CN" altLang="en-US"/>
            </a:p>
          </p:txBody>
        </p:sp>
        <p:sp>
          <p:nvSpPr>
            <p:cNvPr id="94389" name="Line 59"/>
            <p:cNvSpPr>
              <a:spLocks noChangeShapeType="1"/>
            </p:cNvSpPr>
            <p:nvPr/>
          </p:nvSpPr>
          <p:spPr bwMode="auto">
            <a:xfrm>
              <a:off x="3054" y="1777"/>
              <a:ext cx="1135" cy="0"/>
            </a:xfrm>
            <a:prstGeom prst="line">
              <a:avLst/>
            </a:prstGeom>
            <a:noFill/>
            <a:ln w="38100">
              <a:solidFill>
                <a:schemeClr val="tx1"/>
              </a:solidFill>
              <a:round/>
            </a:ln>
          </p:spPr>
          <p:txBody>
            <a:bodyPr/>
            <a:lstStyle/>
            <a:p>
              <a:endParaRPr lang="zh-CN" altLang="en-US"/>
            </a:p>
          </p:txBody>
        </p:sp>
      </p:grpSp>
      <p:grpSp>
        <p:nvGrpSpPr>
          <p:cNvPr id="11" name="Group 60"/>
          <p:cNvGrpSpPr/>
          <p:nvPr/>
        </p:nvGrpSpPr>
        <p:grpSpPr bwMode="auto">
          <a:xfrm>
            <a:off x="644525" y="1485900"/>
            <a:ext cx="8004175" cy="423863"/>
            <a:chOff x="406" y="672"/>
            <a:chExt cx="5042" cy="267"/>
          </a:xfrm>
        </p:grpSpPr>
        <p:sp>
          <p:nvSpPr>
            <p:cNvPr id="94322" name="Rectangle 61"/>
            <p:cNvSpPr>
              <a:spLocks noChangeArrowheads="1"/>
            </p:cNvSpPr>
            <p:nvPr/>
          </p:nvSpPr>
          <p:spPr bwMode="auto">
            <a:xfrm>
              <a:off x="406" y="709"/>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i="1">
                <a:latin typeface="Times New Roman" panose="02020603050405020304" pitchFamily="18" charset="0"/>
              </a:endParaRPr>
            </a:p>
          </p:txBody>
        </p:sp>
        <p:sp>
          <p:nvSpPr>
            <p:cNvPr id="94323" name="Line 62"/>
            <p:cNvSpPr>
              <a:spLocks noChangeShapeType="1"/>
            </p:cNvSpPr>
            <p:nvPr/>
          </p:nvSpPr>
          <p:spPr bwMode="auto">
            <a:xfrm>
              <a:off x="1075" y="912"/>
              <a:ext cx="142" cy="0"/>
            </a:xfrm>
            <a:prstGeom prst="line">
              <a:avLst/>
            </a:prstGeom>
            <a:noFill/>
            <a:ln w="38100">
              <a:solidFill>
                <a:schemeClr val="tx1"/>
              </a:solidFill>
              <a:round/>
            </a:ln>
          </p:spPr>
          <p:txBody>
            <a:bodyPr/>
            <a:lstStyle/>
            <a:p>
              <a:endParaRPr lang="zh-CN" altLang="en-US"/>
            </a:p>
          </p:txBody>
        </p:sp>
        <p:sp>
          <p:nvSpPr>
            <p:cNvPr id="94324" name="Line 63"/>
            <p:cNvSpPr>
              <a:spLocks noChangeShapeType="1"/>
            </p:cNvSpPr>
            <p:nvPr/>
          </p:nvSpPr>
          <p:spPr bwMode="auto">
            <a:xfrm>
              <a:off x="792" y="912"/>
              <a:ext cx="142" cy="0"/>
            </a:xfrm>
            <a:prstGeom prst="line">
              <a:avLst/>
            </a:prstGeom>
            <a:noFill/>
            <a:ln w="38100">
              <a:solidFill>
                <a:schemeClr val="tx1"/>
              </a:solidFill>
              <a:round/>
            </a:ln>
          </p:spPr>
          <p:txBody>
            <a:bodyPr/>
            <a:lstStyle/>
            <a:p>
              <a:endParaRPr lang="zh-CN" altLang="en-US"/>
            </a:p>
          </p:txBody>
        </p:sp>
        <p:sp>
          <p:nvSpPr>
            <p:cNvPr id="94325" name="Line 64"/>
            <p:cNvSpPr>
              <a:spLocks noChangeShapeType="1"/>
            </p:cNvSpPr>
            <p:nvPr/>
          </p:nvSpPr>
          <p:spPr bwMode="auto">
            <a:xfrm>
              <a:off x="934" y="682"/>
              <a:ext cx="141" cy="0"/>
            </a:xfrm>
            <a:prstGeom prst="line">
              <a:avLst/>
            </a:prstGeom>
            <a:noFill/>
            <a:ln w="38100">
              <a:solidFill>
                <a:schemeClr val="tx1"/>
              </a:solidFill>
              <a:round/>
            </a:ln>
          </p:spPr>
          <p:txBody>
            <a:bodyPr/>
            <a:lstStyle/>
            <a:p>
              <a:endParaRPr lang="zh-CN" altLang="en-US"/>
            </a:p>
          </p:txBody>
        </p:sp>
        <p:sp>
          <p:nvSpPr>
            <p:cNvPr id="94326" name="Line 65"/>
            <p:cNvSpPr>
              <a:spLocks noChangeShapeType="1"/>
            </p:cNvSpPr>
            <p:nvPr/>
          </p:nvSpPr>
          <p:spPr bwMode="auto">
            <a:xfrm flipV="1">
              <a:off x="934" y="673"/>
              <a:ext cx="0" cy="248"/>
            </a:xfrm>
            <a:prstGeom prst="line">
              <a:avLst/>
            </a:prstGeom>
            <a:noFill/>
            <a:ln w="38100">
              <a:solidFill>
                <a:schemeClr val="tx1"/>
              </a:solidFill>
              <a:round/>
            </a:ln>
          </p:spPr>
          <p:txBody>
            <a:bodyPr/>
            <a:lstStyle/>
            <a:p>
              <a:endParaRPr lang="zh-CN" altLang="en-US"/>
            </a:p>
          </p:txBody>
        </p:sp>
        <p:sp>
          <p:nvSpPr>
            <p:cNvPr id="94327" name="Line 66"/>
            <p:cNvSpPr>
              <a:spLocks noChangeShapeType="1"/>
            </p:cNvSpPr>
            <p:nvPr/>
          </p:nvSpPr>
          <p:spPr bwMode="auto">
            <a:xfrm flipV="1">
              <a:off x="1075" y="673"/>
              <a:ext cx="0" cy="248"/>
            </a:xfrm>
            <a:prstGeom prst="line">
              <a:avLst/>
            </a:prstGeom>
            <a:noFill/>
            <a:ln w="38100">
              <a:solidFill>
                <a:schemeClr val="tx1"/>
              </a:solidFill>
              <a:round/>
            </a:ln>
          </p:spPr>
          <p:txBody>
            <a:bodyPr/>
            <a:lstStyle/>
            <a:p>
              <a:endParaRPr lang="zh-CN" altLang="en-US"/>
            </a:p>
          </p:txBody>
        </p:sp>
        <p:sp>
          <p:nvSpPr>
            <p:cNvPr id="94328" name="Line 67"/>
            <p:cNvSpPr>
              <a:spLocks noChangeShapeType="1"/>
            </p:cNvSpPr>
            <p:nvPr/>
          </p:nvSpPr>
          <p:spPr bwMode="auto">
            <a:xfrm>
              <a:off x="1500" y="682"/>
              <a:ext cx="141" cy="0"/>
            </a:xfrm>
            <a:prstGeom prst="line">
              <a:avLst/>
            </a:prstGeom>
            <a:noFill/>
            <a:ln w="38100">
              <a:solidFill>
                <a:schemeClr val="tx1"/>
              </a:solidFill>
              <a:round/>
            </a:ln>
          </p:spPr>
          <p:txBody>
            <a:bodyPr/>
            <a:lstStyle/>
            <a:p>
              <a:endParaRPr lang="zh-CN" altLang="en-US"/>
            </a:p>
          </p:txBody>
        </p:sp>
        <p:sp>
          <p:nvSpPr>
            <p:cNvPr id="94329" name="Line 68"/>
            <p:cNvSpPr>
              <a:spLocks noChangeShapeType="1"/>
            </p:cNvSpPr>
            <p:nvPr/>
          </p:nvSpPr>
          <p:spPr bwMode="auto">
            <a:xfrm>
              <a:off x="1358" y="912"/>
              <a:ext cx="142" cy="0"/>
            </a:xfrm>
            <a:prstGeom prst="line">
              <a:avLst/>
            </a:prstGeom>
            <a:noFill/>
            <a:ln w="38100">
              <a:solidFill>
                <a:schemeClr val="tx1"/>
              </a:solidFill>
              <a:round/>
            </a:ln>
          </p:spPr>
          <p:txBody>
            <a:bodyPr/>
            <a:lstStyle/>
            <a:p>
              <a:endParaRPr lang="zh-CN" altLang="en-US"/>
            </a:p>
          </p:txBody>
        </p:sp>
        <p:sp>
          <p:nvSpPr>
            <p:cNvPr id="94330" name="Line 69"/>
            <p:cNvSpPr>
              <a:spLocks noChangeShapeType="1"/>
            </p:cNvSpPr>
            <p:nvPr/>
          </p:nvSpPr>
          <p:spPr bwMode="auto">
            <a:xfrm flipV="1">
              <a:off x="1500" y="673"/>
              <a:ext cx="0" cy="248"/>
            </a:xfrm>
            <a:prstGeom prst="line">
              <a:avLst/>
            </a:prstGeom>
            <a:noFill/>
            <a:ln w="38100">
              <a:solidFill>
                <a:schemeClr val="tx1"/>
              </a:solidFill>
              <a:round/>
            </a:ln>
          </p:spPr>
          <p:txBody>
            <a:bodyPr/>
            <a:lstStyle/>
            <a:p>
              <a:endParaRPr lang="zh-CN" altLang="en-US"/>
            </a:p>
          </p:txBody>
        </p:sp>
        <p:sp>
          <p:nvSpPr>
            <p:cNvPr id="94331" name="Line 70"/>
            <p:cNvSpPr>
              <a:spLocks noChangeShapeType="1"/>
            </p:cNvSpPr>
            <p:nvPr/>
          </p:nvSpPr>
          <p:spPr bwMode="auto">
            <a:xfrm flipV="1">
              <a:off x="1641" y="673"/>
              <a:ext cx="0" cy="248"/>
            </a:xfrm>
            <a:prstGeom prst="line">
              <a:avLst/>
            </a:prstGeom>
            <a:noFill/>
            <a:ln w="38100">
              <a:solidFill>
                <a:schemeClr val="tx1"/>
              </a:solidFill>
              <a:round/>
            </a:ln>
          </p:spPr>
          <p:txBody>
            <a:bodyPr/>
            <a:lstStyle/>
            <a:p>
              <a:endParaRPr lang="zh-CN" altLang="en-US"/>
            </a:p>
          </p:txBody>
        </p:sp>
        <p:sp>
          <p:nvSpPr>
            <p:cNvPr id="94332" name="Line 71"/>
            <p:cNvSpPr>
              <a:spLocks noChangeShapeType="1"/>
            </p:cNvSpPr>
            <p:nvPr/>
          </p:nvSpPr>
          <p:spPr bwMode="auto">
            <a:xfrm>
              <a:off x="1217" y="682"/>
              <a:ext cx="141" cy="0"/>
            </a:xfrm>
            <a:prstGeom prst="line">
              <a:avLst/>
            </a:prstGeom>
            <a:noFill/>
            <a:ln w="38100">
              <a:solidFill>
                <a:schemeClr val="tx1"/>
              </a:solidFill>
              <a:round/>
            </a:ln>
          </p:spPr>
          <p:txBody>
            <a:bodyPr/>
            <a:lstStyle/>
            <a:p>
              <a:endParaRPr lang="zh-CN" altLang="en-US"/>
            </a:p>
          </p:txBody>
        </p:sp>
        <p:sp>
          <p:nvSpPr>
            <p:cNvPr id="94333" name="Line 72"/>
            <p:cNvSpPr>
              <a:spLocks noChangeShapeType="1"/>
            </p:cNvSpPr>
            <p:nvPr/>
          </p:nvSpPr>
          <p:spPr bwMode="auto">
            <a:xfrm>
              <a:off x="1641" y="912"/>
              <a:ext cx="142" cy="0"/>
            </a:xfrm>
            <a:prstGeom prst="line">
              <a:avLst/>
            </a:prstGeom>
            <a:noFill/>
            <a:ln w="38100">
              <a:solidFill>
                <a:schemeClr val="tx1"/>
              </a:solidFill>
              <a:round/>
            </a:ln>
          </p:spPr>
          <p:txBody>
            <a:bodyPr/>
            <a:lstStyle/>
            <a:p>
              <a:endParaRPr lang="zh-CN" altLang="en-US"/>
            </a:p>
          </p:txBody>
        </p:sp>
        <p:sp>
          <p:nvSpPr>
            <p:cNvPr id="94334" name="Line 73"/>
            <p:cNvSpPr>
              <a:spLocks noChangeShapeType="1"/>
            </p:cNvSpPr>
            <p:nvPr/>
          </p:nvSpPr>
          <p:spPr bwMode="auto">
            <a:xfrm flipV="1">
              <a:off x="1217" y="673"/>
              <a:ext cx="0" cy="248"/>
            </a:xfrm>
            <a:prstGeom prst="line">
              <a:avLst/>
            </a:prstGeom>
            <a:noFill/>
            <a:ln w="38100">
              <a:solidFill>
                <a:schemeClr val="tx1"/>
              </a:solidFill>
              <a:round/>
            </a:ln>
          </p:spPr>
          <p:txBody>
            <a:bodyPr/>
            <a:lstStyle/>
            <a:p>
              <a:endParaRPr lang="zh-CN" altLang="en-US"/>
            </a:p>
          </p:txBody>
        </p:sp>
        <p:sp>
          <p:nvSpPr>
            <p:cNvPr id="94335" name="Line 74"/>
            <p:cNvSpPr>
              <a:spLocks noChangeShapeType="1"/>
            </p:cNvSpPr>
            <p:nvPr/>
          </p:nvSpPr>
          <p:spPr bwMode="auto">
            <a:xfrm flipV="1">
              <a:off x="1358" y="673"/>
              <a:ext cx="0" cy="248"/>
            </a:xfrm>
            <a:prstGeom prst="line">
              <a:avLst/>
            </a:prstGeom>
            <a:noFill/>
            <a:ln w="38100">
              <a:solidFill>
                <a:schemeClr val="tx1"/>
              </a:solidFill>
              <a:round/>
            </a:ln>
          </p:spPr>
          <p:txBody>
            <a:bodyPr/>
            <a:lstStyle/>
            <a:p>
              <a:endParaRPr lang="zh-CN" altLang="en-US"/>
            </a:p>
          </p:txBody>
        </p:sp>
        <p:sp>
          <p:nvSpPr>
            <p:cNvPr id="94336" name="Line 75"/>
            <p:cNvSpPr>
              <a:spLocks noChangeShapeType="1"/>
            </p:cNvSpPr>
            <p:nvPr/>
          </p:nvSpPr>
          <p:spPr bwMode="auto">
            <a:xfrm>
              <a:off x="1783" y="682"/>
              <a:ext cx="141" cy="0"/>
            </a:xfrm>
            <a:prstGeom prst="line">
              <a:avLst/>
            </a:prstGeom>
            <a:noFill/>
            <a:ln w="38100">
              <a:solidFill>
                <a:schemeClr val="tx1"/>
              </a:solidFill>
              <a:round/>
            </a:ln>
          </p:spPr>
          <p:txBody>
            <a:bodyPr/>
            <a:lstStyle/>
            <a:p>
              <a:endParaRPr lang="zh-CN" altLang="en-US"/>
            </a:p>
          </p:txBody>
        </p:sp>
        <p:sp>
          <p:nvSpPr>
            <p:cNvPr id="94337" name="Line 76"/>
            <p:cNvSpPr>
              <a:spLocks noChangeShapeType="1"/>
            </p:cNvSpPr>
            <p:nvPr/>
          </p:nvSpPr>
          <p:spPr bwMode="auto">
            <a:xfrm>
              <a:off x="1924" y="912"/>
              <a:ext cx="142" cy="0"/>
            </a:xfrm>
            <a:prstGeom prst="line">
              <a:avLst/>
            </a:prstGeom>
            <a:noFill/>
            <a:ln w="38100">
              <a:solidFill>
                <a:schemeClr val="tx1"/>
              </a:solidFill>
              <a:round/>
            </a:ln>
          </p:spPr>
          <p:txBody>
            <a:bodyPr/>
            <a:lstStyle/>
            <a:p>
              <a:endParaRPr lang="zh-CN" altLang="en-US"/>
            </a:p>
          </p:txBody>
        </p:sp>
        <p:sp>
          <p:nvSpPr>
            <p:cNvPr id="94338" name="Line 77"/>
            <p:cNvSpPr>
              <a:spLocks noChangeShapeType="1"/>
            </p:cNvSpPr>
            <p:nvPr/>
          </p:nvSpPr>
          <p:spPr bwMode="auto">
            <a:xfrm flipV="1">
              <a:off x="1783" y="673"/>
              <a:ext cx="0" cy="248"/>
            </a:xfrm>
            <a:prstGeom prst="line">
              <a:avLst/>
            </a:prstGeom>
            <a:noFill/>
            <a:ln w="38100">
              <a:solidFill>
                <a:schemeClr val="tx1"/>
              </a:solidFill>
              <a:round/>
            </a:ln>
          </p:spPr>
          <p:txBody>
            <a:bodyPr/>
            <a:lstStyle/>
            <a:p>
              <a:endParaRPr lang="zh-CN" altLang="en-US"/>
            </a:p>
          </p:txBody>
        </p:sp>
        <p:sp>
          <p:nvSpPr>
            <p:cNvPr id="94339" name="Line 78"/>
            <p:cNvSpPr>
              <a:spLocks noChangeShapeType="1"/>
            </p:cNvSpPr>
            <p:nvPr/>
          </p:nvSpPr>
          <p:spPr bwMode="auto">
            <a:xfrm flipV="1">
              <a:off x="1924" y="673"/>
              <a:ext cx="0" cy="248"/>
            </a:xfrm>
            <a:prstGeom prst="line">
              <a:avLst/>
            </a:prstGeom>
            <a:noFill/>
            <a:ln w="38100">
              <a:solidFill>
                <a:schemeClr val="tx1"/>
              </a:solidFill>
              <a:round/>
            </a:ln>
          </p:spPr>
          <p:txBody>
            <a:bodyPr/>
            <a:lstStyle/>
            <a:p>
              <a:endParaRPr lang="zh-CN" altLang="en-US"/>
            </a:p>
          </p:txBody>
        </p:sp>
        <p:sp>
          <p:nvSpPr>
            <p:cNvPr id="94340" name="Line 79"/>
            <p:cNvSpPr>
              <a:spLocks noChangeShapeType="1"/>
            </p:cNvSpPr>
            <p:nvPr/>
          </p:nvSpPr>
          <p:spPr bwMode="auto">
            <a:xfrm>
              <a:off x="2066" y="680"/>
              <a:ext cx="141" cy="0"/>
            </a:xfrm>
            <a:prstGeom prst="line">
              <a:avLst/>
            </a:prstGeom>
            <a:noFill/>
            <a:ln w="38100">
              <a:solidFill>
                <a:schemeClr val="tx1"/>
              </a:solidFill>
              <a:round/>
            </a:ln>
          </p:spPr>
          <p:txBody>
            <a:bodyPr/>
            <a:lstStyle/>
            <a:p>
              <a:endParaRPr lang="zh-CN" altLang="en-US"/>
            </a:p>
          </p:txBody>
        </p:sp>
        <p:sp>
          <p:nvSpPr>
            <p:cNvPr id="94341" name="Line 80"/>
            <p:cNvSpPr>
              <a:spLocks noChangeShapeType="1"/>
            </p:cNvSpPr>
            <p:nvPr/>
          </p:nvSpPr>
          <p:spPr bwMode="auto">
            <a:xfrm flipV="1">
              <a:off x="2066" y="672"/>
              <a:ext cx="0" cy="247"/>
            </a:xfrm>
            <a:prstGeom prst="line">
              <a:avLst/>
            </a:prstGeom>
            <a:noFill/>
            <a:ln w="38100">
              <a:solidFill>
                <a:schemeClr val="tx1"/>
              </a:solidFill>
              <a:round/>
            </a:ln>
          </p:spPr>
          <p:txBody>
            <a:bodyPr/>
            <a:lstStyle/>
            <a:p>
              <a:endParaRPr lang="zh-CN" altLang="en-US"/>
            </a:p>
          </p:txBody>
        </p:sp>
        <p:sp>
          <p:nvSpPr>
            <p:cNvPr id="94342" name="Line 81"/>
            <p:cNvSpPr>
              <a:spLocks noChangeShapeType="1"/>
            </p:cNvSpPr>
            <p:nvPr/>
          </p:nvSpPr>
          <p:spPr bwMode="auto">
            <a:xfrm flipV="1">
              <a:off x="2207" y="672"/>
              <a:ext cx="0" cy="247"/>
            </a:xfrm>
            <a:prstGeom prst="line">
              <a:avLst/>
            </a:prstGeom>
            <a:noFill/>
            <a:ln w="38100">
              <a:solidFill>
                <a:schemeClr val="tx1"/>
              </a:solidFill>
              <a:round/>
            </a:ln>
          </p:spPr>
          <p:txBody>
            <a:bodyPr/>
            <a:lstStyle/>
            <a:p>
              <a:endParaRPr lang="zh-CN" altLang="en-US"/>
            </a:p>
          </p:txBody>
        </p:sp>
        <p:sp>
          <p:nvSpPr>
            <p:cNvPr id="94343" name="Line 82"/>
            <p:cNvSpPr>
              <a:spLocks noChangeShapeType="1"/>
            </p:cNvSpPr>
            <p:nvPr/>
          </p:nvSpPr>
          <p:spPr bwMode="auto">
            <a:xfrm>
              <a:off x="2207" y="911"/>
              <a:ext cx="142" cy="0"/>
            </a:xfrm>
            <a:prstGeom prst="line">
              <a:avLst/>
            </a:prstGeom>
            <a:noFill/>
            <a:ln w="38100">
              <a:solidFill>
                <a:schemeClr val="tx1"/>
              </a:solidFill>
              <a:round/>
            </a:ln>
          </p:spPr>
          <p:txBody>
            <a:bodyPr/>
            <a:lstStyle/>
            <a:p>
              <a:endParaRPr lang="zh-CN" altLang="en-US"/>
            </a:p>
          </p:txBody>
        </p:sp>
        <p:sp>
          <p:nvSpPr>
            <p:cNvPr id="94344" name="Line 83"/>
            <p:cNvSpPr>
              <a:spLocks noChangeShapeType="1"/>
            </p:cNvSpPr>
            <p:nvPr/>
          </p:nvSpPr>
          <p:spPr bwMode="auto">
            <a:xfrm>
              <a:off x="2349" y="680"/>
              <a:ext cx="141" cy="0"/>
            </a:xfrm>
            <a:prstGeom prst="line">
              <a:avLst/>
            </a:prstGeom>
            <a:noFill/>
            <a:ln w="38100">
              <a:solidFill>
                <a:schemeClr val="tx1"/>
              </a:solidFill>
              <a:round/>
            </a:ln>
          </p:spPr>
          <p:txBody>
            <a:bodyPr/>
            <a:lstStyle/>
            <a:p>
              <a:endParaRPr lang="zh-CN" altLang="en-US"/>
            </a:p>
          </p:txBody>
        </p:sp>
        <p:sp>
          <p:nvSpPr>
            <p:cNvPr id="94345" name="Line 84"/>
            <p:cNvSpPr>
              <a:spLocks noChangeShapeType="1"/>
            </p:cNvSpPr>
            <p:nvPr/>
          </p:nvSpPr>
          <p:spPr bwMode="auto">
            <a:xfrm>
              <a:off x="2490" y="911"/>
              <a:ext cx="142" cy="0"/>
            </a:xfrm>
            <a:prstGeom prst="line">
              <a:avLst/>
            </a:prstGeom>
            <a:noFill/>
            <a:ln w="38100">
              <a:solidFill>
                <a:schemeClr val="tx1"/>
              </a:solidFill>
              <a:round/>
            </a:ln>
          </p:spPr>
          <p:txBody>
            <a:bodyPr/>
            <a:lstStyle/>
            <a:p>
              <a:endParaRPr lang="zh-CN" altLang="en-US"/>
            </a:p>
          </p:txBody>
        </p:sp>
        <p:sp>
          <p:nvSpPr>
            <p:cNvPr id="94346" name="Line 85"/>
            <p:cNvSpPr>
              <a:spLocks noChangeShapeType="1"/>
            </p:cNvSpPr>
            <p:nvPr/>
          </p:nvSpPr>
          <p:spPr bwMode="auto">
            <a:xfrm flipV="1">
              <a:off x="2349" y="672"/>
              <a:ext cx="0" cy="247"/>
            </a:xfrm>
            <a:prstGeom prst="line">
              <a:avLst/>
            </a:prstGeom>
            <a:noFill/>
            <a:ln w="38100">
              <a:solidFill>
                <a:schemeClr val="tx1"/>
              </a:solidFill>
              <a:round/>
            </a:ln>
          </p:spPr>
          <p:txBody>
            <a:bodyPr/>
            <a:lstStyle/>
            <a:p>
              <a:endParaRPr lang="zh-CN" altLang="en-US"/>
            </a:p>
          </p:txBody>
        </p:sp>
        <p:sp>
          <p:nvSpPr>
            <p:cNvPr id="94347" name="Line 86"/>
            <p:cNvSpPr>
              <a:spLocks noChangeShapeType="1"/>
            </p:cNvSpPr>
            <p:nvPr/>
          </p:nvSpPr>
          <p:spPr bwMode="auto">
            <a:xfrm flipV="1">
              <a:off x="2490" y="672"/>
              <a:ext cx="0" cy="247"/>
            </a:xfrm>
            <a:prstGeom prst="line">
              <a:avLst/>
            </a:prstGeom>
            <a:noFill/>
            <a:ln w="38100">
              <a:solidFill>
                <a:schemeClr val="tx1"/>
              </a:solidFill>
              <a:round/>
            </a:ln>
          </p:spPr>
          <p:txBody>
            <a:bodyPr/>
            <a:lstStyle/>
            <a:p>
              <a:endParaRPr lang="zh-CN" altLang="en-US"/>
            </a:p>
          </p:txBody>
        </p:sp>
        <p:sp>
          <p:nvSpPr>
            <p:cNvPr id="94348" name="Line 87"/>
            <p:cNvSpPr>
              <a:spLocks noChangeShapeType="1"/>
            </p:cNvSpPr>
            <p:nvPr/>
          </p:nvSpPr>
          <p:spPr bwMode="auto">
            <a:xfrm>
              <a:off x="2771" y="912"/>
              <a:ext cx="142" cy="0"/>
            </a:xfrm>
            <a:prstGeom prst="line">
              <a:avLst/>
            </a:prstGeom>
            <a:noFill/>
            <a:ln w="38100">
              <a:solidFill>
                <a:schemeClr val="tx1"/>
              </a:solidFill>
              <a:round/>
            </a:ln>
          </p:spPr>
          <p:txBody>
            <a:bodyPr/>
            <a:lstStyle/>
            <a:p>
              <a:endParaRPr lang="zh-CN" altLang="en-US"/>
            </a:p>
          </p:txBody>
        </p:sp>
        <p:sp>
          <p:nvSpPr>
            <p:cNvPr id="94349" name="Line 88"/>
            <p:cNvSpPr>
              <a:spLocks noChangeShapeType="1"/>
            </p:cNvSpPr>
            <p:nvPr/>
          </p:nvSpPr>
          <p:spPr bwMode="auto">
            <a:xfrm>
              <a:off x="2630" y="682"/>
              <a:ext cx="141" cy="0"/>
            </a:xfrm>
            <a:prstGeom prst="line">
              <a:avLst/>
            </a:prstGeom>
            <a:noFill/>
            <a:ln w="38100">
              <a:solidFill>
                <a:schemeClr val="tx1"/>
              </a:solidFill>
              <a:round/>
            </a:ln>
          </p:spPr>
          <p:txBody>
            <a:bodyPr/>
            <a:lstStyle/>
            <a:p>
              <a:endParaRPr lang="zh-CN" altLang="en-US"/>
            </a:p>
          </p:txBody>
        </p:sp>
        <p:sp>
          <p:nvSpPr>
            <p:cNvPr id="94350" name="Line 89"/>
            <p:cNvSpPr>
              <a:spLocks noChangeShapeType="1"/>
            </p:cNvSpPr>
            <p:nvPr/>
          </p:nvSpPr>
          <p:spPr bwMode="auto">
            <a:xfrm flipV="1">
              <a:off x="2630" y="673"/>
              <a:ext cx="0" cy="248"/>
            </a:xfrm>
            <a:prstGeom prst="line">
              <a:avLst/>
            </a:prstGeom>
            <a:noFill/>
            <a:ln w="38100">
              <a:solidFill>
                <a:schemeClr val="tx1"/>
              </a:solidFill>
              <a:round/>
            </a:ln>
          </p:spPr>
          <p:txBody>
            <a:bodyPr/>
            <a:lstStyle/>
            <a:p>
              <a:endParaRPr lang="zh-CN" altLang="en-US"/>
            </a:p>
          </p:txBody>
        </p:sp>
        <p:sp>
          <p:nvSpPr>
            <p:cNvPr id="94351" name="Line 90"/>
            <p:cNvSpPr>
              <a:spLocks noChangeShapeType="1"/>
            </p:cNvSpPr>
            <p:nvPr/>
          </p:nvSpPr>
          <p:spPr bwMode="auto">
            <a:xfrm flipV="1">
              <a:off x="2771" y="673"/>
              <a:ext cx="0" cy="248"/>
            </a:xfrm>
            <a:prstGeom prst="line">
              <a:avLst/>
            </a:prstGeom>
            <a:noFill/>
            <a:ln w="38100">
              <a:solidFill>
                <a:schemeClr val="tx1"/>
              </a:solidFill>
              <a:round/>
            </a:ln>
          </p:spPr>
          <p:txBody>
            <a:bodyPr/>
            <a:lstStyle/>
            <a:p>
              <a:endParaRPr lang="zh-CN" altLang="en-US"/>
            </a:p>
          </p:txBody>
        </p:sp>
        <p:sp>
          <p:nvSpPr>
            <p:cNvPr id="94352" name="Line 91"/>
            <p:cNvSpPr>
              <a:spLocks noChangeShapeType="1"/>
            </p:cNvSpPr>
            <p:nvPr/>
          </p:nvSpPr>
          <p:spPr bwMode="auto">
            <a:xfrm>
              <a:off x="3196" y="682"/>
              <a:ext cx="141" cy="0"/>
            </a:xfrm>
            <a:prstGeom prst="line">
              <a:avLst/>
            </a:prstGeom>
            <a:noFill/>
            <a:ln w="38100">
              <a:solidFill>
                <a:schemeClr val="tx1"/>
              </a:solidFill>
              <a:round/>
            </a:ln>
          </p:spPr>
          <p:txBody>
            <a:bodyPr/>
            <a:lstStyle/>
            <a:p>
              <a:endParaRPr lang="zh-CN" altLang="en-US"/>
            </a:p>
          </p:txBody>
        </p:sp>
        <p:sp>
          <p:nvSpPr>
            <p:cNvPr id="94353" name="Line 92"/>
            <p:cNvSpPr>
              <a:spLocks noChangeShapeType="1"/>
            </p:cNvSpPr>
            <p:nvPr/>
          </p:nvSpPr>
          <p:spPr bwMode="auto">
            <a:xfrm>
              <a:off x="3054" y="912"/>
              <a:ext cx="142" cy="0"/>
            </a:xfrm>
            <a:prstGeom prst="line">
              <a:avLst/>
            </a:prstGeom>
            <a:noFill/>
            <a:ln w="38100">
              <a:solidFill>
                <a:schemeClr val="tx1"/>
              </a:solidFill>
              <a:round/>
            </a:ln>
          </p:spPr>
          <p:txBody>
            <a:bodyPr/>
            <a:lstStyle/>
            <a:p>
              <a:endParaRPr lang="zh-CN" altLang="en-US"/>
            </a:p>
          </p:txBody>
        </p:sp>
        <p:sp>
          <p:nvSpPr>
            <p:cNvPr id="94354" name="Line 93"/>
            <p:cNvSpPr>
              <a:spLocks noChangeShapeType="1"/>
            </p:cNvSpPr>
            <p:nvPr/>
          </p:nvSpPr>
          <p:spPr bwMode="auto">
            <a:xfrm flipV="1">
              <a:off x="3196" y="673"/>
              <a:ext cx="0" cy="248"/>
            </a:xfrm>
            <a:prstGeom prst="line">
              <a:avLst/>
            </a:prstGeom>
            <a:noFill/>
            <a:ln w="38100">
              <a:solidFill>
                <a:schemeClr val="tx1"/>
              </a:solidFill>
              <a:round/>
            </a:ln>
          </p:spPr>
          <p:txBody>
            <a:bodyPr/>
            <a:lstStyle/>
            <a:p>
              <a:endParaRPr lang="zh-CN" altLang="en-US"/>
            </a:p>
          </p:txBody>
        </p:sp>
        <p:sp>
          <p:nvSpPr>
            <p:cNvPr id="94355" name="Line 94"/>
            <p:cNvSpPr>
              <a:spLocks noChangeShapeType="1"/>
            </p:cNvSpPr>
            <p:nvPr/>
          </p:nvSpPr>
          <p:spPr bwMode="auto">
            <a:xfrm flipV="1">
              <a:off x="3337" y="673"/>
              <a:ext cx="0" cy="248"/>
            </a:xfrm>
            <a:prstGeom prst="line">
              <a:avLst/>
            </a:prstGeom>
            <a:noFill/>
            <a:ln w="38100">
              <a:solidFill>
                <a:schemeClr val="tx1"/>
              </a:solidFill>
              <a:round/>
            </a:ln>
          </p:spPr>
          <p:txBody>
            <a:bodyPr/>
            <a:lstStyle/>
            <a:p>
              <a:endParaRPr lang="zh-CN" altLang="en-US"/>
            </a:p>
          </p:txBody>
        </p:sp>
        <p:sp>
          <p:nvSpPr>
            <p:cNvPr id="94356" name="Line 95"/>
            <p:cNvSpPr>
              <a:spLocks noChangeShapeType="1"/>
            </p:cNvSpPr>
            <p:nvPr/>
          </p:nvSpPr>
          <p:spPr bwMode="auto">
            <a:xfrm>
              <a:off x="2913" y="682"/>
              <a:ext cx="141" cy="0"/>
            </a:xfrm>
            <a:prstGeom prst="line">
              <a:avLst/>
            </a:prstGeom>
            <a:noFill/>
            <a:ln w="38100">
              <a:solidFill>
                <a:schemeClr val="tx1"/>
              </a:solidFill>
              <a:round/>
            </a:ln>
          </p:spPr>
          <p:txBody>
            <a:bodyPr/>
            <a:lstStyle/>
            <a:p>
              <a:endParaRPr lang="zh-CN" altLang="en-US"/>
            </a:p>
          </p:txBody>
        </p:sp>
        <p:sp>
          <p:nvSpPr>
            <p:cNvPr id="94357" name="Line 96"/>
            <p:cNvSpPr>
              <a:spLocks noChangeShapeType="1"/>
            </p:cNvSpPr>
            <p:nvPr/>
          </p:nvSpPr>
          <p:spPr bwMode="auto">
            <a:xfrm>
              <a:off x="3337" y="912"/>
              <a:ext cx="142" cy="0"/>
            </a:xfrm>
            <a:prstGeom prst="line">
              <a:avLst/>
            </a:prstGeom>
            <a:noFill/>
            <a:ln w="38100">
              <a:solidFill>
                <a:schemeClr val="tx1"/>
              </a:solidFill>
              <a:round/>
            </a:ln>
          </p:spPr>
          <p:txBody>
            <a:bodyPr/>
            <a:lstStyle/>
            <a:p>
              <a:endParaRPr lang="zh-CN" altLang="en-US"/>
            </a:p>
          </p:txBody>
        </p:sp>
        <p:sp>
          <p:nvSpPr>
            <p:cNvPr id="94358" name="Line 97"/>
            <p:cNvSpPr>
              <a:spLocks noChangeShapeType="1"/>
            </p:cNvSpPr>
            <p:nvPr/>
          </p:nvSpPr>
          <p:spPr bwMode="auto">
            <a:xfrm flipV="1">
              <a:off x="2913" y="673"/>
              <a:ext cx="0" cy="248"/>
            </a:xfrm>
            <a:prstGeom prst="line">
              <a:avLst/>
            </a:prstGeom>
            <a:noFill/>
            <a:ln w="38100">
              <a:solidFill>
                <a:schemeClr val="tx1"/>
              </a:solidFill>
              <a:round/>
            </a:ln>
          </p:spPr>
          <p:txBody>
            <a:bodyPr/>
            <a:lstStyle/>
            <a:p>
              <a:endParaRPr lang="zh-CN" altLang="en-US"/>
            </a:p>
          </p:txBody>
        </p:sp>
        <p:sp>
          <p:nvSpPr>
            <p:cNvPr id="94359" name="Line 98"/>
            <p:cNvSpPr>
              <a:spLocks noChangeShapeType="1"/>
            </p:cNvSpPr>
            <p:nvPr/>
          </p:nvSpPr>
          <p:spPr bwMode="auto">
            <a:xfrm flipV="1">
              <a:off x="3054" y="673"/>
              <a:ext cx="0" cy="248"/>
            </a:xfrm>
            <a:prstGeom prst="line">
              <a:avLst/>
            </a:prstGeom>
            <a:noFill/>
            <a:ln w="38100">
              <a:solidFill>
                <a:schemeClr val="tx1"/>
              </a:solidFill>
              <a:round/>
            </a:ln>
          </p:spPr>
          <p:txBody>
            <a:bodyPr/>
            <a:lstStyle/>
            <a:p>
              <a:endParaRPr lang="zh-CN" altLang="en-US"/>
            </a:p>
          </p:txBody>
        </p:sp>
        <p:sp>
          <p:nvSpPr>
            <p:cNvPr id="94360" name="Line 99"/>
            <p:cNvSpPr>
              <a:spLocks noChangeShapeType="1"/>
            </p:cNvSpPr>
            <p:nvPr/>
          </p:nvSpPr>
          <p:spPr bwMode="auto">
            <a:xfrm>
              <a:off x="3479" y="682"/>
              <a:ext cx="141" cy="0"/>
            </a:xfrm>
            <a:prstGeom prst="line">
              <a:avLst/>
            </a:prstGeom>
            <a:noFill/>
            <a:ln w="38100">
              <a:solidFill>
                <a:schemeClr val="tx1"/>
              </a:solidFill>
              <a:round/>
            </a:ln>
          </p:spPr>
          <p:txBody>
            <a:bodyPr/>
            <a:lstStyle/>
            <a:p>
              <a:endParaRPr lang="zh-CN" altLang="en-US"/>
            </a:p>
          </p:txBody>
        </p:sp>
        <p:sp>
          <p:nvSpPr>
            <p:cNvPr id="94361" name="Line 100"/>
            <p:cNvSpPr>
              <a:spLocks noChangeShapeType="1"/>
            </p:cNvSpPr>
            <p:nvPr/>
          </p:nvSpPr>
          <p:spPr bwMode="auto">
            <a:xfrm>
              <a:off x="3620" y="912"/>
              <a:ext cx="142" cy="0"/>
            </a:xfrm>
            <a:prstGeom prst="line">
              <a:avLst/>
            </a:prstGeom>
            <a:noFill/>
            <a:ln w="38100">
              <a:solidFill>
                <a:schemeClr val="tx1"/>
              </a:solidFill>
              <a:round/>
            </a:ln>
          </p:spPr>
          <p:txBody>
            <a:bodyPr/>
            <a:lstStyle/>
            <a:p>
              <a:endParaRPr lang="zh-CN" altLang="en-US"/>
            </a:p>
          </p:txBody>
        </p:sp>
        <p:sp>
          <p:nvSpPr>
            <p:cNvPr id="94362" name="Line 101"/>
            <p:cNvSpPr>
              <a:spLocks noChangeShapeType="1"/>
            </p:cNvSpPr>
            <p:nvPr/>
          </p:nvSpPr>
          <p:spPr bwMode="auto">
            <a:xfrm flipV="1">
              <a:off x="3479" y="673"/>
              <a:ext cx="0" cy="248"/>
            </a:xfrm>
            <a:prstGeom prst="line">
              <a:avLst/>
            </a:prstGeom>
            <a:noFill/>
            <a:ln w="38100">
              <a:solidFill>
                <a:schemeClr val="tx1"/>
              </a:solidFill>
              <a:round/>
            </a:ln>
          </p:spPr>
          <p:txBody>
            <a:bodyPr/>
            <a:lstStyle/>
            <a:p>
              <a:endParaRPr lang="zh-CN" altLang="en-US"/>
            </a:p>
          </p:txBody>
        </p:sp>
        <p:sp>
          <p:nvSpPr>
            <p:cNvPr id="94363" name="Line 102"/>
            <p:cNvSpPr>
              <a:spLocks noChangeShapeType="1"/>
            </p:cNvSpPr>
            <p:nvPr/>
          </p:nvSpPr>
          <p:spPr bwMode="auto">
            <a:xfrm flipV="1">
              <a:off x="3620" y="673"/>
              <a:ext cx="0" cy="248"/>
            </a:xfrm>
            <a:prstGeom prst="line">
              <a:avLst/>
            </a:prstGeom>
            <a:noFill/>
            <a:ln w="38100">
              <a:solidFill>
                <a:schemeClr val="tx1"/>
              </a:solidFill>
              <a:round/>
            </a:ln>
          </p:spPr>
          <p:txBody>
            <a:bodyPr/>
            <a:lstStyle/>
            <a:p>
              <a:endParaRPr lang="zh-CN" altLang="en-US"/>
            </a:p>
          </p:txBody>
        </p:sp>
        <p:sp>
          <p:nvSpPr>
            <p:cNvPr id="94364" name="Line 103"/>
            <p:cNvSpPr>
              <a:spLocks noChangeShapeType="1"/>
            </p:cNvSpPr>
            <p:nvPr/>
          </p:nvSpPr>
          <p:spPr bwMode="auto">
            <a:xfrm>
              <a:off x="3762" y="680"/>
              <a:ext cx="141" cy="0"/>
            </a:xfrm>
            <a:prstGeom prst="line">
              <a:avLst/>
            </a:prstGeom>
            <a:noFill/>
            <a:ln w="38100">
              <a:solidFill>
                <a:schemeClr val="tx1"/>
              </a:solidFill>
              <a:round/>
            </a:ln>
          </p:spPr>
          <p:txBody>
            <a:bodyPr/>
            <a:lstStyle/>
            <a:p>
              <a:endParaRPr lang="zh-CN" altLang="en-US"/>
            </a:p>
          </p:txBody>
        </p:sp>
        <p:sp>
          <p:nvSpPr>
            <p:cNvPr id="94365" name="Line 104"/>
            <p:cNvSpPr>
              <a:spLocks noChangeShapeType="1"/>
            </p:cNvSpPr>
            <p:nvPr/>
          </p:nvSpPr>
          <p:spPr bwMode="auto">
            <a:xfrm flipV="1">
              <a:off x="3762" y="672"/>
              <a:ext cx="0" cy="247"/>
            </a:xfrm>
            <a:prstGeom prst="line">
              <a:avLst/>
            </a:prstGeom>
            <a:noFill/>
            <a:ln w="38100">
              <a:solidFill>
                <a:schemeClr val="tx1"/>
              </a:solidFill>
              <a:round/>
            </a:ln>
          </p:spPr>
          <p:txBody>
            <a:bodyPr/>
            <a:lstStyle/>
            <a:p>
              <a:endParaRPr lang="zh-CN" altLang="en-US"/>
            </a:p>
          </p:txBody>
        </p:sp>
        <p:sp>
          <p:nvSpPr>
            <p:cNvPr id="94366" name="Line 105"/>
            <p:cNvSpPr>
              <a:spLocks noChangeShapeType="1"/>
            </p:cNvSpPr>
            <p:nvPr/>
          </p:nvSpPr>
          <p:spPr bwMode="auto">
            <a:xfrm flipV="1">
              <a:off x="3903" y="672"/>
              <a:ext cx="0" cy="247"/>
            </a:xfrm>
            <a:prstGeom prst="line">
              <a:avLst/>
            </a:prstGeom>
            <a:noFill/>
            <a:ln w="38100">
              <a:solidFill>
                <a:schemeClr val="tx1"/>
              </a:solidFill>
              <a:round/>
            </a:ln>
          </p:spPr>
          <p:txBody>
            <a:bodyPr/>
            <a:lstStyle/>
            <a:p>
              <a:endParaRPr lang="zh-CN" altLang="en-US"/>
            </a:p>
          </p:txBody>
        </p:sp>
        <p:sp>
          <p:nvSpPr>
            <p:cNvPr id="94367" name="Line 106"/>
            <p:cNvSpPr>
              <a:spLocks noChangeShapeType="1"/>
            </p:cNvSpPr>
            <p:nvPr/>
          </p:nvSpPr>
          <p:spPr bwMode="auto">
            <a:xfrm>
              <a:off x="3903" y="911"/>
              <a:ext cx="142" cy="0"/>
            </a:xfrm>
            <a:prstGeom prst="line">
              <a:avLst/>
            </a:prstGeom>
            <a:noFill/>
            <a:ln w="38100">
              <a:solidFill>
                <a:schemeClr val="tx1"/>
              </a:solidFill>
              <a:round/>
            </a:ln>
          </p:spPr>
          <p:txBody>
            <a:bodyPr/>
            <a:lstStyle/>
            <a:p>
              <a:endParaRPr lang="zh-CN" altLang="en-US"/>
            </a:p>
          </p:txBody>
        </p:sp>
        <p:sp>
          <p:nvSpPr>
            <p:cNvPr id="94368" name="Line 107"/>
            <p:cNvSpPr>
              <a:spLocks noChangeShapeType="1"/>
            </p:cNvSpPr>
            <p:nvPr/>
          </p:nvSpPr>
          <p:spPr bwMode="auto">
            <a:xfrm>
              <a:off x="4045" y="680"/>
              <a:ext cx="141" cy="0"/>
            </a:xfrm>
            <a:prstGeom prst="line">
              <a:avLst/>
            </a:prstGeom>
            <a:noFill/>
            <a:ln w="38100">
              <a:solidFill>
                <a:schemeClr val="tx1"/>
              </a:solidFill>
              <a:round/>
            </a:ln>
          </p:spPr>
          <p:txBody>
            <a:bodyPr/>
            <a:lstStyle/>
            <a:p>
              <a:endParaRPr lang="zh-CN" altLang="en-US"/>
            </a:p>
          </p:txBody>
        </p:sp>
        <p:sp>
          <p:nvSpPr>
            <p:cNvPr id="94369" name="Line 108"/>
            <p:cNvSpPr>
              <a:spLocks noChangeShapeType="1"/>
            </p:cNvSpPr>
            <p:nvPr/>
          </p:nvSpPr>
          <p:spPr bwMode="auto">
            <a:xfrm>
              <a:off x="4186" y="911"/>
              <a:ext cx="142" cy="0"/>
            </a:xfrm>
            <a:prstGeom prst="line">
              <a:avLst/>
            </a:prstGeom>
            <a:noFill/>
            <a:ln w="38100">
              <a:solidFill>
                <a:schemeClr val="tx1"/>
              </a:solidFill>
              <a:round/>
            </a:ln>
          </p:spPr>
          <p:txBody>
            <a:bodyPr/>
            <a:lstStyle/>
            <a:p>
              <a:endParaRPr lang="zh-CN" altLang="en-US"/>
            </a:p>
          </p:txBody>
        </p:sp>
        <p:sp>
          <p:nvSpPr>
            <p:cNvPr id="94370" name="Line 109"/>
            <p:cNvSpPr>
              <a:spLocks noChangeShapeType="1"/>
            </p:cNvSpPr>
            <p:nvPr/>
          </p:nvSpPr>
          <p:spPr bwMode="auto">
            <a:xfrm flipV="1">
              <a:off x="4045" y="672"/>
              <a:ext cx="0" cy="247"/>
            </a:xfrm>
            <a:prstGeom prst="line">
              <a:avLst/>
            </a:prstGeom>
            <a:noFill/>
            <a:ln w="38100">
              <a:solidFill>
                <a:schemeClr val="tx1"/>
              </a:solidFill>
              <a:round/>
            </a:ln>
          </p:spPr>
          <p:txBody>
            <a:bodyPr/>
            <a:lstStyle/>
            <a:p>
              <a:endParaRPr lang="zh-CN" altLang="en-US"/>
            </a:p>
          </p:txBody>
        </p:sp>
        <p:sp>
          <p:nvSpPr>
            <p:cNvPr id="94371" name="Line 110"/>
            <p:cNvSpPr>
              <a:spLocks noChangeShapeType="1"/>
            </p:cNvSpPr>
            <p:nvPr/>
          </p:nvSpPr>
          <p:spPr bwMode="auto">
            <a:xfrm flipV="1">
              <a:off x="4186" y="672"/>
              <a:ext cx="0" cy="247"/>
            </a:xfrm>
            <a:prstGeom prst="line">
              <a:avLst/>
            </a:prstGeom>
            <a:noFill/>
            <a:ln w="38100">
              <a:solidFill>
                <a:schemeClr val="tx1"/>
              </a:solidFill>
              <a:round/>
            </a:ln>
          </p:spPr>
          <p:txBody>
            <a:bodyPr/>
            <a:lstStyle/>
            <a:p>
              <a:endParaRPr lang="zh-CN" altLang="en-US"/>
            </a:p>
          </p:txBody>
        </p:sp>
        <p:sp>
          <p:nvSpPr>
            <p:cNvPr id="94372" name="Line 111"/>
            <p:cNvSpPr>
              <a:spLocks noChangeShapeType="1"/>
            </p:cNvSpPr>
            <p:nvPr/>
          </p:nvSpPr>
          <p:spPr bwMode="auto">
            <a:xfrm>
              <a:off x="4316" y="682"/>
              <a:ext cx="141" cy="0"/>
            </a:xfrm>
            <a:prstGeom prst="line">
              <a:avLst/>
            </a:prstGeom>
            <a:noFill/>
            <a:ln w="38100">
              <a:solidFill>
                <a:schemeClr val="tx1"/>
              </a:solidFill>
              <a:round/>
            </a:ln>
          </p:spPr>
          <p:txBody>
            <a:bodyPr/>
            <a:lstStyle/>
            <a:p>
              <a:endParaRPr lang="zh-CN" altLang="en-US"/>
            </a:p>
          </p:txBody>
        </p:sp>
        <p:sp>
          <p:nvSpPr>
            <p:cNvPr id="94373" name="Line 112"/>
            <p:cNvSpPr>
              <a:spLocks noChangeShapeType="1"/>
            </p:cNvSpPr>
            <p:nvPr/>
          </p:nvSpPr>
          <p:spPr bwMode="auto">
            <a:xfrm flipV="1">
              <a:off x="4316" y="673"/>
              <a:ext cx="0" cy="248"/>
            </a:xfrm>
            <a:prstGeom prst="line">
              <a:avLst/>
            </a:prstGeom>
            <a:noFill/>
            <a:ln w="38100">
              <a:solidFill>
                <a:schemeClr val="tx1"/>
              </a:solidFill>
              <a:round/>
            </a:ln>
          </p:spPr>
          <p:txBody>
            <a:bodyPr/>
            <a:lstStyle/>
            <a:p>
              <a:endParaRPr lang="zh-CN" altLang="en-US"/>
            </a:p>
          </p:txBody>
        </p:sp>
        <p:sp>
          <p:nvSpPr>
            <p:cNvPr id="94374" name="Line 113"/>
            <p:cNvSpPr>
              <a:spLocks noChangeShapeType="1"/>
            </p:cNvSpPr>
            <p:nvPr/>
          </p:nvSpPr>
          <p:spPr bwMode="auto">
            <a:xfrm flipV="1">
              <a:off x="4457" y="673"/>
              <a:ext cx="0" cy="248"/>
            </a:xfrm>
            <a:prstGeom prst="line">
              <a:avLst/>
            </a:prstGeom>
            <a:noFill/>
            <a:ln w="38100">
              <a:solidFill>
                <a:schemeClr val="tx1"/>
              </a:solidFill>
              <a:round/>
            </a:ln>
          </p:spPr>
          <p:txBody>
            <a:bodyPr/>
            <a:lstStyle/>
            <a:p>
              <a:endParaRPr lang="zh-CN" altLang="en-US"/>
            </a:p>
          </p:txBody>
        </p:sp>
        <p:sp>
          <p:nvSpPr>
            <p:cNvPr id="94375" name="Line 114"/>
            <p:cNvSpPr>
              <a:spLocks noChangeShapeType="1"/>
            </p:cNvSpPr>
            <p:nvPr/>
          </p:nvSpPr>
          <p:spPr bwMode="auto">
            <a:xfrm>
              <a:off x="4457" y="912"/>
              <a:ext cx="142" cy="0"/>
            </a:xfrm>
            <a:prstGeom prst="line">
              <a:avLst/>
            </a:prstGeom>
            <a:noFill/>
            <a:ln w="38100">
              <a:solidFill>
                <a:schemeClr val="tx1"/>
              </a:solidFill>
              <a:round/>
            </a:ln>
          </p:spPr>
          <p:txBody>
            <a:bodyPr/>
            <a:lstStyle/>
            <a:p>
              <a:endParaRPr lang="zh-CN" altLang="en-US"/>
            </a:p>
          </p:txBody>
        </p:sp>
        <p:sp>
          <p:nvSpPr>
            <p:cNvPr id="94376" name="Line 115"/>
            <p:cNvSpPr>
              <a:spLocks noChangeShapeType="1"/>
            </p:cNvSpPr>
            <p:nvPr/>
          </p:nvSpPr>
          <p:spPr bwMode="auto">
            <a:xfrm>
              <a:off x="4599" y="682"/>
              <a:ext cx="141" cy="0"/>
            </a:xfrm>
            <a:prstGeom prst="line">
              <a:avLst/>
            </a:prstGeom>
            <a:noFill/>
            <a:ln w="38100">
              <a:solidFill>
                <a:schemeClr val="tx1"/>
              </a:solidFill>
              <a:round/>
            </a:ln>
          </p:spPr>
          <p:txBody>
            <a:bodyPr/>
            <a:lstStyle/>
            <a:p>
              <a:endParaRPr lang="zh-CN" altLang="en-US"/>
            </a:p>
          </p:txBody>
        </p:sp>
        <p:sp>
          <p:nvSpPr>
            <p:cNvPr id="94377" name="Line 116"/>
            <p:cNvSpPr>
              <a:spLocks noChangeShapeType="1"/>
            </p:cNvSpPr>
            <p:nvPr/>
          </p:nvSpPr>
          <p:spPr bwMode="auto">
            <a:xfrm>
              <a:off x="4740" y="912"/>
              <a:ext cx="142" cy="0"/>
            </a:xfrm>
            <a:prstGeom prst="line">
              <a:avLst/>
            </a:prstGeom>
            <a:noFill/>
            <a:ln w="38100">
              <a:solidFill>
                <a:schemeClr val="tx1"/>
              </a:solidFill>
              <a:round/>
            </a:ln>
          </p:spPr>
          <p:txBody>
            <a:bodyPr/>
            <a:lstStyle/>
            <a:p>
              <a:endParaRPr lang="zh-CN" altLang="en-US"/>
            </a:p>
          </p:txBody>
        </p:sp>
        <p:sp>
          <p:nvSpPr>
            <p:cNvPr id="94378" name="Line 117"/>
            <p:cNvSpPr>
              <a:spLocks noChangeShapeType="1"/>
            </p:cNvSpPr>
            <p:nvPr/>
          </p:nvSpPr>
          <p:spPr bwMode="auto">
            <a:xfrm flipV="1">
              <a:off x="4599" y="673"/>
              <a:ext cx="0" cy="248"/>
            </a:xfrm>
            <a:prstGeom prst="line">
              <a:avLst/>
            </a:prstGeom>
            <a:noFill/>
            <a:ln w="38100">
              <a:solidFill>
                <a:schemeClr val="tx1"/>
              </a:solidFill>
              <a:round/>
            </a:ln>
          </p:spPr>
          <p:txBody>
            <a:bodyPr/>
            <a:lstStyle/>
            <a:p>
              <a:endParaRPr lang="zh-CN" altLang="en-US"/>
            </a:p>
          </p:txBody>
        </p:sp>
        <p:sp>
          <p:nvSpPr>
            <p:cNvPr id="94379" name="Line 118"/>
            <p:cNvSpPr>
              <a:spLocks noChangeShapeType="1"/>
            </p:cNvSpPr>
            <p:nvPr/>
          </p:nvSpPr>
          <p:spPr bwMode="auto">
            <a:xfrm flipV="1">
              <a:off x="4740" y="673"/>
              <a:ext cx="0" cy="248"/>
            </a:xfrm>
            <a:prstGeom prst="line">
              <a:avLst/>
            </a:prstGeom>
            <a:noFill/>
            <a:ln w="38100">
              <a:solidFill>
                <a:schemeClr val="tx1"/>
              </a:solidFill>
              <a:round/>
            </a:ln>
          </p:spPr>
          <p:txBody>
            <a:bodyPr/>
            <a:lstStyle/>
            <a:p>
              <a:endParaRPr lang="zh-CN" altLang="en-US"/>
            </a:p>
          </p:txBody>
        </p:sp>
        <p:sp>
          <p:nvSpPr>
            <p:cNvPr id="94380" name="Line 119"/>
            <p:cNvSpPr>
              <a:spLocks noChangeShapeType="1"/>
            </p:cNvSpPr>
            <p:nvPr/>
          </p:nvSpPr>
          <p:spPr bwMode="auto">
            <a:xfrm>
              <a:off x="4882" y="680"/>
              <a:ext cx="141" cy="0"/>
            </a:xfrm>
            <a:prstGeom prst="line">
              <a:avLst/>
            </a:prstGeom>
            <a:noFill/>
            <a:ln w="38100">
              <a:solidFill>
                <a:schemeClr val="tx1"/>
              </a:solidFill>
              <a:round/>
            </a:ln>
          </p:spPr>
          <p:txBody>
            <a:bodyPr/>
            <a:lstStyle/>
            <a:p>
              <a:endParaRPr lang="zh-CN" altLang="en-US"/>
            </a:p>
          </p:txBody>
        </p:sp>
        <p:sp>
          <p:nvSpPr>
            <p:cNvPr id="94381" name="Line 120"/>
            <p:cNvSpPr>
              <a:spLocks noChangeShapeType="1"/>
            </p:cNvSpPr>
            <p:nvPr/>
          </p:nvSpPr>
          <p:spPr bwMode="auto">
            <a:xfrm flipV="1">
              <a:off x="4882" y="672"/>
              <a:ext cx="0" cy="247"/>
            </a:xfrm>
            <a:prstGeom prst="line">
              <a:avLst/>
            </a:prstGeom>
            <a:noFill/>
            <a:ln w="38100">
              <a:solidFill>
                <a:schemeClr val="tx1"/>
              </a:solidFill>
              <a:round/>
            </a:ln>
          </p:spPr>
          <p:txBody>
            <a:bodyPr/>
            <a:lstStyle/>
            <a:p>
              <a:endParaRPr lang="zh-CN" altLang="en-US"/>
            </a:p>
          </p:txBody>
        </p:sp>
        <p:sp>
          <p:nvSpPr>
            <p:cNvPr id="94382" name="Line 121"/>
            <p:cNvSpPr>
              <a:spLocks noChangeShapeType="1"/>
            </p:cNvSpPr>
            <p:nvPr/>
          </p:nvSpPr>
          <p:spPr bwMode="auto">
            <a:xfrm flipV="1">
              <a:off x="5023" y="672"/>
              <a:ext cx="0" cy="247"/>
            </a:xfrm>
            <a:prstGeom prst="line">
              <a:avLst/>
            </a:prstGeom>
            <a:noFill/>
            <a:ln w="38100">
              <a:solidFill>
                <a:schemeClr val="tx1"/>
              </a:solidFill>
              <a:round/>
            </a:ln>
          </p:spPr>
          <p:txBody>
            <a:bodyPr/>
            <a:lstStyle/>
            <a:p>
              <a:endParaRPr lang="zh-CN" altLang="en-US"/>
            </a:p>
          </p:txBody>
        </p:sp>
        <p:sp>
          <p:nvSpPr>
            <p:cNvPr id="94383" name="Line 122"/>
            <p:cNvSpPr>
              <a:spLocks noChangeShapeType="1"/>
            </p:cNvSpPr>
            <p:nvPr/>
          </p:nvSpPr>
          <p:spPr bwMode="auto">
            <a:xfrm>
              <a:off x="5023" y="911"/>
              <a:ext cx="142" cy="0"/>
            </a:xfrm>
            <a:prstGeom prst="line">
              <a:avLst/>
            </a:prstGeom>
            <a:noFill/>
            <a:ln w="38100">
              <a:solidFill>
                <a:schemeClr val="tx1"/>
              </a:solidFill>
              <a:round/>
            </a:ln>
          </p:spPr>
          <p:txBody>
            <a:bodyPr/>
            <a:lstStyle/>
            <a:p>
              <a:endParaRPr lang="zh-CN" altLang="en-US"/>
            </a:p>
          </p:txBody>
        </p:sp>
        <p:sp>
          <p:nvSpPr>
            <p:cNvPr id="94384" name="Line 123"/>
            <p:cNvSpPr>
              <a:spLocks noChangeShapeType="1"/>
            </p:cNvSpPr>
            <p:nvPr/>
          </p:nvSpPr>
          <p:spPr bwMode="auto">
            <a:xfrm>
              <a:off x="5165" y="680"/>
              <a:ext cx="141" cy="0"/>
            </a:xfrm>
            <a:prstGeom prst="line">
              <a:avLst/>
            </a:prstGeom>
            <a:noFill/>
            <a:ln w="38100">
              <a:solidFill>
                <a:schemeClr val="tx1"/>
              </a:solidFill>
              <a:round/>
            </a:ln>
          </p:spPr>
          <p:txBody>
            <a:bodyPr/>
            <a:lstStyle/>
            <a:p>
              <a:endParaRPr lang="zh-CN" altLang="en-US"/>
            </a:p>
          </p:txBody>
        </p:sp>
        <p:sp>
          <p:nvSpPr>
            <p:cNvPr id="94385" name="Line 124"/>
            <p:cNvSpPr>
              <a:spLocks noChangeShapeType="1"/>
            </p:cNvSpPr>
            <p:nvPr/>
          </p:nvSpPr>
          <p:spPr bwMode="auto">
            <a:xfrm>
              <a:off x="5306" y="911"/>
              <a:ext cx="142" cy="0"/>
            </a:xfrm>
            <a:prstGeom prst="line">
              <a:avLst/>
            </a:prstGeom>
            <a:noFill/>
            <a:ln w="38100">
              <a:solidFill>
                <a:schemeClr val="tx1"/>
              </a:solidFill>
              <a:round/>
            </a:ln>
          </p:spPr>
          <p:txBody>
            <a:bodyPr/>
            <a:lstStyle/>
            <a:p>
              <a:endParaRPr lang="zh-CN" altLang="en-US"/>
            </a:p>
          </p:txBody>
        </p:sp>
        <p:sp>
          <p:nvSpPr>
            <p:cNvPr id="94386" name="Line 125"/>
            <p:cNvSpPr>
              <a:spLocks noChangeShapeType="1"/>
            </p:cNvSpPr>
            <p:nvPr/>
          </p:nvSpPr>
          <p:spPr bwMode="auto">
            <a:xfrm flipV="1">
              <a:off x="5165" y="672"/>
              <a:ext cx="0" cy="247"/>
            </a:xfrm>
            <a:prstGeom prst="line">
              <a:avLst/>
            </a:prstGeom>
            <a:noFill/>
            <a:ln w="38100">
              <a:solidFill>
                <a:schemeClr val="tx1"/>
              </a:solidFill>
              <a:round/>
            </a:ln>
          </p:spPr>
          <p:txBody>
            <a:bodyPr/>
            <a:lstStyle/>
            <a:p>
              <a:endParaRPr lang="zh-CN" altLang="en-US"/>
            </a:p>
          </p:txBody>
        </p:sp>
        <p:sp>
          <p:nvSpPr>
            <p:cNvPr id="94387" name="Line 126"/>
            <p:cNvSpPr>
              <a:spLocks noChangeShapeType="1"/>
            </p:cNvSpPr>
            <p:nvPr/>
          </p:nvSpPr>
          <p:spPr bwMode="auto">
            <a:xfrm flipV="1">
              <a:off x="5306" y="672"/>
              <a:ext cx="0" cy="247"/>
            </a:xfrm>
            <a:prstGeom prst="line">
              <a:avLst/>
            </a:prstGeom>
            <a:noFill/>
            <a:ln w="38100">
              <a:solidFill>
                <a:schemeClr val="tx1"/>
              </a:solidFill>
              <a:round/>
            </a:ln>
          </p:spPr>
          <p:txBody>
            <a:bodyPr/>
            <a:lstStyle/>
            <a:p>
              <a:endParaRPr lang="zh-CN" altLang="en-US"/>
            </a:p>
          </p:txBody>
        </p:sp>
      </p:grpSp>
      <p:grpSp>
        <p:nvGrpSpPr>
          <p:cNvPr id="12" name="Group 127"/>
          <p:cNvGrpSpPr/>
          <p:nvPr/>
        </p:nvGrpSpPr>
        <p:grpSpPr bwMode="auto">
          <a:xfrm>
            <a:off x="6629400" y="2855913"/>
            <a:ext cx="1803400" cy="393700"/>
            <a:chOff x="4176" y="1535"/>
            <a:chExt cx="1136" cy="248"/>
          </a:xfrm>
        </p:grpSpPr>
        <p:sp>
          <p:nvSpPr>
            <p:cNvPr id="94320" name="Line 128"/>
            <p:cNvSpPr>
              <a:spLocks noChangeShapeType="1"/>
            </p:cNvSpPr>
            <p:nvPr/>
          </p:nvSpPr>
          <p:spPr bwMode="auto">
            <a:xfrm flipV="1">
              <a:off x="4186" y="1535"/>
              <a:ext cx="0" cy="248"/>
            </a:xfrm>
            <a:prstGeom prst="line">
              <a:avLst/>
            </a:prstGeom>
            <a:noFill/>
            <a:ln w="38100">
              <a:solidFill>
                <a:schemeClr val="tx1"/>
              </a:solidFill>
              <a:round/>
            </a:ln>
          </p:spPr>
          <p:txBody>
            <a:bodyPr/>
            <a:lstStyle/>
            <a:p>
              <a:endParaRPr lang="zh-CN" altLang="en-US"/>
            </a:p>
          </p:txBody>
        </p:sp>
        <p:sp>
          <p:nvSpPr>
            <p:cNvPr id="94321" name="Line 129"/>
            <p:cNvSpPr>
              <a:spLocks noChangeShapeType="1"/>
            </p:cNvSpPr>
            <p:nvPr/>
          </p:nvSpPr>
          <p:spPr bwMode="auto">
            <a:xfrm>
              <a:off x="4176" y="1544"/>
              <a:ext cx="1136" cy="0"/>
            </a:xfrm>
            <a:prstGeom prst="line">
              <a:avLst/>
            </a:prstGeom>
            <a:noFill/>
            <a:ln w="38100">
              <a:solidFill>
                <a:schemeClr val="tx1"/>
              </a:solidFill>
              <a:round/>
            </a:ln>
          </p:spPr>
          <p:txBody>
            <a:bodyPr/>
            <a:lstStyle/>
            <a:p>
              <a:endParaRPr lang="zh-CN" altLang="en-US"/>
            </a:p>
          </p:txBody>
        </p:sp>
      </p:grpSp>
      <p:grpSp>
        <p:nvGrpSpPr>
          <p:cNvPr id="13" name="Group 130"/>
          <p:cNvGrpSpPr/>
          <p:nvPr/>
        </p:nvGrpSpPr>
        <p:grpSpPr bwMode="auto">
          <a:xfrm>
            <a:off x="8423275" y="2855913"/>
            <a:ext cx="225425" cy="393700"/>
            <a:chOff x="5306" y="1535"/>
            <a:chExt cx="142" cy="248"/>
          </a:xfrm>
        </p:grpSpPr>
        <p:sp>
          <p:nvSpPr>
            <p:cNvPr id="94318" name="Line 131"/>
            <p:cNvSpPr>
              <a:spLocks noChangeShapeType="1"/>
            </p:cNvSpPr>
            <p:nvPr/>
          </p:nvSpPr>
          <p:spPr bwMode="auto">
            <a:xfrm>
              <a:off x="5306" y="1774"/>
              <a:ext cx="142" cy="0"/>
            </a:xfrm>
            <a:prstGeom prst="line">
              <a:avLst/>
            </a:prstGeom>
            <a:noFill/>
            <a:ln w="38100">
              <a:solidFill>
                <a:schemeClr val="tx1"/>
              </a:solidFill>
              <a:round/>
            </a:ln>
          </p:spPr>
          <p:txBody>
            <a:bodyPr/>
            <a:lstStyle/>
            <a:p>
              <a:endParaRPr lang="zh-CN" altLang="en-US"/>
            </a:p>
          </p:txBody>
        </p:sp>
        <p:sp>
          <p:nvSpPr>
            <p:cNvPr id="94319" name="Line 132"/>
            <p:cNvSpPr>
              <a:spLocks noChangeShapeType="1"/>
            </p:cNvSpPr>
            <p:nvPr/>
          </p:nvSpPr>
          <p:spPr bwMode="auto">
            <a:xfrm flipV="1">
              <a:off x="5306" y="1535"/>
              <a:ext cx="0" cy="248"/>
            </a:xfrm>
            <a:prstGeom prst="line">
              <a:avLst/>
            </a:prstGeom>
            <a:noFill/>
            <a:ln w="38100">
              <a:solidFill>
                <a:schemeClr val="tx1"/>
              </a:solidFill>
              <a:round/>
            </a:ln>
          </p:spPr>
          <p:txBody>
            <a:bodyPr/>
            <a:lstStyle/>
            <a:p>
              <a:endParaRPr lang="zh-CN" altLang="en-US"/>
            </a:p>
          </p:txBody>
        </p:sp>
      </p:grpSp>
      <p:sp>
        <p:nvSpPr>
          <p:cNvPr id="252037" name="Line 133"/>
          <p:cNvSpPr>
            <a:spLocks noChangeShapeType="1"/>
          </p:cNvSpPr>
          <p:nvPr/>
        </p:nvSpPr>
        <p:spPr bwMode="auto">
          <a:xfrm>
            <a:off x="8097838" y="1857375"/>
            <a:ext cx="0" cy="1952625"/>
          </a:xfrm>
          <a:prstGeom prst="line">
            <a:avLst/>
          </a:prstGeom>
          <a:noFill/>
          <a:ln w="19050">
            <a:solidFill>
              <a:schemeClr val="tx1"/>
            </a:solidFill>
            <a:prstDash val="lgDash"/>
            <a:round/>
          </a:ln>
        </p:spPr>
        <p:txBody>
          <a:bodyPr/>
          <a:lstStyle/>
          <a:p>
            <a:endParaRPr lang="zh-CN" altLang="en-US"/>
          </a:p>
        </p:txBody>
      </p:sp>
      <p:sp>
        <p:nvSpPr>
          <p:cNvPr id="252038" name="Line 134"/>
          <p:cNvSpPr>
            <a:spLocks noChangeShapeType="1"/>
          </p:cNvSpPr>
          <p:nvPr/>
        </p:nvSpPr>
        <p:spPr bwMode="auto">
          <a:xfrm>
            <a:off x="8528050" y="1854200"/>
            <a:ext cx="0" cy="2143125"/>
          </a:xfrm>
          <a:prstGeom prst="line">
            <a:avLst/>
          </a:prstGeom>
          <a:noFill/>
          <a:ln w="19050">
            <a:solidFill>
              <a:schemeClr val="tx1"/>
            </a:solidFill>
            <a:prstDash val="lgDash"/>
            <a:round/>
          </a:ln>
        </p:spPr>
        <p:txBody>
          <a:bodyPr/>
          <a:lstStyle/>
          <a:p>
            <a:endParaRPr lang="zh-CN" altLang="en-US"/>
          </a:p>
        </p:txBody>
      </p:sp>
      <p:grpSp>
        <p:nvGrpSpPr>
          <p:cNvPr id="14" name="Group 135"/>
          <p:cNvGrpSpPr/>
          <p:nvPr/>
        </p:nvGrpSpPr>
        <p:grpSpPr bwMode="auto">
          <a:xfrm>
            <a:off x="1701800" y="3314700"/>
            <a:ext cx="6946900" cy="393700"/>
            <a:chOff x="1072" y="1824"/>
            <a:chExt cx="4376" cy="248"/>
          </a:xfrm>
        </p:grpSpPr>
        <p:sp>
          <p:nvSpPr>
            <p:cNvPr id="94313" name="Line 136"/>
            <p:cNvSpPr>
              <a:spLocks noChangeShapeType="1"/>
            </p:cNvSpPr>
            <p:nvPr/>
          </p:nvSpPr>
          <p:spPr bwMode="auto">
            <a:xfrm>
              <a:off x="1072" y="2065"/>
              <a:ext cx="1988" cy="0"/>
            </a:xfrm>
            <a:prstGeom prst="line">
              <a:avLst/>
            </a:prstGeom>
            <a:noFill/>
            <a:ln w="38100">
              <a:solidFill>
                <a:schemeClr val="tx1"/>
              </a:solidFill>
              <a:round/>
            </a:ln>
          </p:spPr>
          <p:txBody>
            <a:bodyPr/>
            <a:lstStyle/>
            <a:p>
              <a:endParaRPr lang="zh-CN" altLang="en-US"/>
            </a:p>
          </p:txBody>
        </p:sp>
        <p:sp>
          <p:nvSpPr>
            <p:cNvPr id="94314" name="Line 137"/>
            <p:cNvSpPr>
              <a:spLocks noChangeShapeType="1"/>
            </p:cNvSpPr>
            <p:nvPr/>
          </p:nvSpPr>
          <p:spPr bwMode="auto">
            <a:xfrm flipV="1">
              <a:off x="3063" y="1824"/>
              <a:ext cx="0" cy="248"/>
            </a:xfrm>
            <a:prstGeom prst="line">
              <a:avLst/>
            </a:prstGeom>
            <a:noFill/>
            <a:ln w="38100">
              <a:solidFill>
                <a:schemeClr val="tx1"/>
              </a:solidFill>
              <a:round/>
            </a:ln>
          </p:spPr>
          <p:txBody>
            <a:bodyPr/>
            <a:lstStyle/>
            <a:p>
              <a:endParaRPr lang="zh-CN" altLang="en-US"/>
            </a:p>
          </p:txBody>
        </p:sp>
        <p:sp>
          <p:nvSpPr>
            <p:cNvPr id="94315" name="Line 138"/>
            <p:cNvSpPr>
              <a:spLocks noChangeShapeType="1"/>
            </p:cNvSpPr>
            <p:nvPr/>
          </p:nvSpPr>
          <p:spPr bwMode="auto">
            <a:xfrm>
              <a:off x="3063" y="1832"/>
              <a:ext cx="2239" cy="0"/>
            </a:xfrm>
            <a:prstGeom prst="line">
              <a:avLst/>
            </a:prstGeom>
            <a:noFill/>
            <a:ln w="38100">
              <a:solidFill>
                <a:schemeClr val="tx1"/>
              </a:solidFill>
              <a:round/>
            </a:ln>
          </p:spPr>
          <p:txBody>
            <a:bodyPr/>
            <a:lstStyle/>
            <a:p>
              <a:endParaRPr lang="zh-CN" altLang="en-US"/>
            </a:p>
          </p:txBody>
        </p:sp>
        <p:sp>
          <p:nvSpPr>
            <p:cNvPr id="94316" name="Line 139"/>
            <p:cNvSpPr>
              <a:spLocks noChangeShapeType="1"/>
            </p:cNvSpPr>
            <p:nvPr/>
          </p:nvSpPr>
          <p:spPr bwMode="auto">
            <a:xfrm>
              <a:off x="5306" y="2063"/>
              <a:ext cx="142" cy="0"/>
            </a:xfrm>
            <a:prstGeom prst="line">
              <a:avLst/>
            </a:prstGeom>
            <a:noFill/>
            <a:ln w="38100">
              <a:solidFill>
                <a:schemeClr val="tx1"/>
              </a:solidFill>
              <a:round/>
            </a:ln>
          </p:spPr>
          <p:txBody>
            <a:bodyPr/>
            <a:lstStyle/>
            <a:p>
              <a:endParaRPr lang="zh-CN" altLang="en-US"/>
            </a:p>
          </p:txBody>
        </p:sp>
        <p:sp>
          <p:nvSpPr>
            <p:cNvPr id="94317" name="Line 140"/>
            <p:cNvSpPr>
              <a:spLocks noChangeShapeType="1"/>
            </p:cNvSpPr>
            <p:nvPr/>
          </p:nvSpPr>
          <p:spPr bwMode="auto">
            <a:xfrm flipV="1">
              <a:off x="5306" y="1824"/>
              <a:ext cx="0" cy="248"/>
            </a:xfrm>
            <a:prstGeom prst="line">
              <a:avLst/>
            </a:prstGeom>
            <a:noFill/>
            <a:ln w="38100">
              <a:solidFill>
                <a:schemeClr val="tx1"/>
              </a:solidFill>
              <a:round/>
            </a:ln>
          </p:spPr>
          <p:txBody>
            <a:bodyPr/>
            <a:lstStyle/>
            <a:p>
              <a:endParaRPr lang="zh-CN" altLang="en-US"/>
            </a:p>
          </p:txBody>
        </p:sp>
      </p:grpSp>
      <p:grpSp>
        <p:nvGrpSpPr>
          <p:cNvPr id="15" name="Group 141"/>
          <p:cNvGrpSpPr/>
          <p:nvPr/>
        </p:nvGrpSpPr>
        <p:grpSpPr bwMode="auto">
          <a:xfrm>
            <a:off x="695325" y="1951038"/>
            <a:ext cx="1017588" cy="1762125"/>
            <a:chOff x="438" y="965"/>
            <a:chExt cx="641" cy="1110"/>
          </a:xfrm>
        </p:grpSpPr>
        <p:sp>
          <p:nvSpPr>
            <p:cNvPr id="94301" name="Rectangle 142"/>
            <p:cNvSpPr>
              <a:spLocks noChangeArrowheads="1"/>
            </p:cNvSpPr>
            <p:nvPr/>
          </p:nvSpPr>
          <p:spPr bwMode="auto">
            <a:xfrm>
              <a:off x="438" y="1845"/>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94302" name="Rectangle 143"/>
            <p:cNvSpPr>
              <a:spLocks noChangeArrowheads="1"/>
            </p:cNvSpPr>
            <p:nvPr/>
          </p:nvSpPr>
          <p:spPr bwMode="auto">
            <a:xfrm>
              <a:off x="438" y="990"/>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94303" name="Rectangle 144"/>
            <p:cNvSpPr>
              <a:spLocks noChangeArrowheads="1"/>
            </p:cNvSpPr>
            <p:nvPr/>
          </p:nvSpPr>
          <p:spPr bwMode="auto">
            <a:xfrm>
              <a:off x="438" y="1277"/>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94304" name="Rectangle 145"/>
            <p:cNvSpPr>
              <a:spLocks noChangeArrowheads="1"/>
            </p:cNvSpPr>
            <p:nvPr/>
          </p:nvSpPr>
          <p:spPr bwMode="auto">
            <a:xfrm>
              <a:off x="438" y="1553"/>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94305" name="Line 146"/>
            <p:cNvSpPr>
              <a:spLocks noChangeShapeType="1"/>
            </p:cNvSpPr>
            <p:nvPr/>
          </p:nvSpPr>
          <p:spPr bwMode="auto">
            <a:xfrm>
              <a:off x="792" y="1202"/>
              <a:ext cx="283" cy="0"/>
            </a:xfrm>
            <a:prstGeom prst="line">
              <a:avLst/>
            </a:prstGeom>
            <a:noFill/>
            <a:ln w="38100">
              <a:solidFill>
                <a:schemeClr val="tx1"/>
              </a:solidFill>
              <a:round/>
            </a:ln>
          </p:spPr>
          <p:txBody>
            <a:bodyPr/>
            <a:lstStyle/>
            <a:p>
              <a:endParaRPr lang="zh-CN" altLang="en-US"/>
            </a:p>
          </p:txBody>
        </p:sp>
        <p:sp>
          <p:nvSpPr>
            <p:cNvPr id="94306" name="Rectangle 147"/>
            <p:cNvSpPr>
              <a:spLocks noChangeArrowheads="1"/>
            </p:cNvSpPr>
            <p:nvPr/>
          </p:nvSpPr>
          <p:spPr bwMode="auto">
            <a:xfrm>
              <a:off x="904" y="96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4307" name="Rectangle 148"/>
            <p:cNvSpPr>
              <a:spLocks noChangeArrowheads="1"/>
            </p:cNvSpPr>
            <p:nvPr/>
          </p:nvSpPr>
          <p:spPr bwMode="auto">
            <a:xfrm>
              <a:off x="904" y="1259"/>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4308" name="Rectangle 149"/>
            <p:cNvSpPr>
              <a:spLocks noChangeArrowheads="1"/>
            </p:cNvSpPr>
            <p:nvPr/>
          </p:nvSpPr>
          <p:spPr bwMode="auto">
            <a:xfrm>
              <a:off x="909" y="1539"/>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4309" name="Line 150"/>
            <p:cNvSpPr>
              <a:spLocks noChangeShapeType="1"/>
            </p:cNvSpPr>
            <p:nvPr/>
          </p:nvSpPr>
          <p:spPr bwMode="auto">
            <a:xfrm>
              <a:off x="796" y="1490"/>
              <a:ext cx="283" cy="0"/>
            </a:xfrm>
            <a:prstGeom prst="line">
              <a:avLst/>
            </a:prstGeom>
            <a:noFill/>
            <a:ln w="38100">
              <a:solidFill>
                <a:schemeClr val="tx1"/>
              </a:solidFill>
              <a:round/>
            </a:ln>
          </p:spPr>
          <p:txBody>
            <a:bodyPr/>
            <a:lstStyle/>
            <a:p>
              <a:endParaRPr lang="zh-CN" altLang="en-US"/>
            </a:p>
          </p:txBody>
        </p:sp>
        <p:sp>
          <p:nvSpPr>
            <p:cNvPr id="94310" name="Line 151"/>
            <p:cNvSpPr>
              <a:spLocks noChangeShapeType="1"/>
            </p:cNvSpPr>
            <p:nvPr/>
          </p:nvSpPr>
          <p:spPr bwMode="auto">
            <a:xfrm>
              <a:off x="792" y="1777"/>
              <a:ext cx="283" cy="0"/>
            </a:xfrm>
            <a:prstGeom prst="line">
              <a:avLst/>
            </a:prstGeom>
            <a:noFill/>
            <a:ln w="38100">
              <a:solidFill>
                <a:schemeClr val="tx1"/>
              </a:solidFill>
              <a:round/>
            </a:ln>
          </p:spPr>
          <p:txBody>
            <a:bodyPr/>
            <a:lstStyle/>
            <a:p>
              <a:endParaRPr lang="zh-CN" altLang="en-US"/>
            </a:p>
          </p:txBody>
        </p:sp>
        <p:sp>
          <p:nvSpPr>
            <p:cNvPr id="94311" name="Rectangle 152"/>
            <p:cNvSpPr>
              <a:spLocks noChangeArrowheads="1"/>
            </p:cNvSpPr>
            <p:nvPr/>
          </p:nvSpPr>
          <p:spPr bwMode="auto">
            <a:xfrm>
              <a:off x="909" y="1827"/>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94312" name="Line 153"/>
            <p:cNvSpPr>
              <a:spLocks noChangeShapeType="1"/>
            </p:cNvSpPr>
            <p:nvPr/>
          </p:nvSpPr>
          <p:spPr bwMode="auto">
            <a:xfrm>
              <a:off x="792" y="2065"/>
              <a:ext cx="283" cy="0"/>
            </a:xfrm>
            <a:prstGeom prst="line">
              <a:avLst/>
            </a:prstGeom>
            <a:noFill/>
            <a:ln w="38100">
              <a:solidFill>
                <a:schemeClr val="tx1"/>
              </a:solidFill>
              <a:round/>
            </a:ln>
          </p:spPr>
          <p:txBody>
            <a:bodyPr/>
            <a:lstStyle/>
            <a:p>
              <a:endParaRPr lang="zh-CN" altLang="en-US"/>
            </a:p>
          </p:txBody>
        </p:sp>
      </p:grpSp>
      <p:grpSp>
        <p:nvGrpSpPr>
          <p:cNvPr id="16" name="Group 154"/>
          <p:cNvGrpSpPr/>
          <p:nvPr/>
        </p:nvGrpSpPr>
        <p:grpSpPr bwMode="auto">
          <a:xfrm>
            <a:off x="4851400" y="2397125"/>
            <a:ext cx="3797300" cy="403225"/>
            <a:chOff x="3056" y="1246"/>
            <a:chExt cx="2392" cy="254"/>
          </a:xfrm>
        </p:grpSpPr>
        <p:sp>
          <p:nvSpPr>
            <p:cNvPr id="94289" name="Line 155"/>
            <p:cNvSpPr>
              <a:spLocks noChangeShapeType="1"/>
            </p:cNvSpPr>
            <p:nvPr/>
          </p:nvSpPr>
          <p:spPr bwMode="auto">
            <a:xfrm>
              <a:off x="3056" y="1491"/>
              <a:ext cx="576" cy="0"/>
            </a:xfrm>
            <a:prstGeom prst="line">
              <a:avLst/>
            </a:prstGeom>
            <a:noFill/>
            <a:ln w="38100">
              <a:solidFill>
                <a:schemeClr val="tx1"/>
              </a:solidFill>
              <a:round/>
            </a:ln>
          </p:spPr>
          <p:txBody>
            <a:bodyPr/>
            <a:lstStyle/>
            <a:p>
              <a:endParaRPr lang="zh-CN" altLang="en-US"/>
            </a:p>
          </p:txBody>
        </p:sp>
        <p:sp>
          <p:nvSpPr>
            <p:cNvPr id="94290" name="Line 156"/>
            <p:cNvSpPr>
              <a:spLocks noChangeShapeType="1"/>
            </p:cNvSpPr>
            <p:nvPr/>
          </p:nvSpPr>
          <p:spPr bwMode="auto">
            <a:xfrm flipV="1">
              <a:off x="3056" y="1252"/>
              <a:ext cx="0" cy="248"/>
            </a:xfrm>
            <a:prstGeom prst="line">
              <a:avLst/>
            </a:prstGeom>
            <a:noFill/>
            <a:ln w="38100">
              <a:solidFill>
                <a:schemeClr val="tx1"/>
              </a:solidFill>
              <a:round/>
            </a:ln>
          </p:spPr>
          <p:txBody>
            <a:bodyPr/>
            <a:lstStyle/>
            <a:p>
              <a:endParaRPr lang="zh-CN" altLang="en-US"/>
            </a:p>
          </p:txBody>
        </p:sp>
        <p:sp>
          <p:nvSpPr>
            <p:cNvPr id="94291" name="Line 157"/>
            <p:cNvSpPr>
              <a:spLocks noChangeShapeType="1"/>
            </p:cNvSpPr>
            <p:nvPr/>
          </p:nvSpPr>
          <p:spPr bwMode="auto">
            <a:xfrm>
              <a:off x="4172" y="1491"/>
              <a:ext cx="576" cy="0"/>
            </a:xfrm>
            <a:prstGeom prst="line">
              <a:avLst/>
            </a:prstGeom>
            <a:noFill/>
            <a:ln w="38100">
              <a:solidFill>
                <a:schemeClr val="tx1"/>
              </a:solidFill>
              <a:round/>
            </a:ln>
          </p:spPr>
          <p:txBody>
            <a:bodyPr/>
            <a:lstStyle/>
            <a:p>
              <a:endParaRPr lang="zh-CN" altLang="en-US"/>
            </a:p>
          </p:txBody>
        </p:sp>
        <p:sp>
          <p:nvSpPr>
            <p:cNvPr id="94292" name="Line 158"/>
            <p:cNvSpPr>
              <a:spLocks noChangeShapeType="1"/>
            </p:cNvSpPr>
            <p:nvPr/>
          </p:nvSpPr>
          <p:spPr bwMode="auto">
            <a:xfrm flipV="1">
              <a:off x="4184" y="1246"/>
              <a:ext cx="0" cy="248"/>
            </a:xfrm>
            <a:prstGeom prst="line">
              <a:avLst/>
            </a:prstGeom>
            <a:noFill/>
            <a:ln w="38100">
              <a:solidFill>
                <a:schemeClr val="tx1"/>
              </a:solidFill>
              <a:round/>
            </a:ln>
          </p:spPr>
          <p:txBody>
            <a:bodyPr/>
            <a:lstStyle/>
            <a:p>
              <a:endParaRPr lang="zh-CN" altLang="en-US"/>
            </a:p>
          </p:txBody>
        </p:sp>
        <p:sp>
          <p:nvSpPr>
            <p:cNvPr id="94293" name="Line 159"/>
            <p:cNvSpPr>
              <a:spLocks noChangeShapeType="1"/>
            </p:cNvSpPr>
            <p:nvPr/>
          </p:nvSpPr>
          <p:spPr bwMode="auto">
            <a:xfrm>
              <a:off x="3901" y="1262"/>
              <a:ext cx="283" cy="0"/>
            </a:xfrm>
            <a:prstGeom prst="line">
              <a:avLst/>
            </a:prstGeom>
            <a:noFill/>
            <a:ln w="38100">
              <a:solidFill>
                <a:schemeClr val="tx1"/>
              </a:solidFill>
              <a:round/>
            </a:ln>
          </p:spPr>
          <p:txBody>
            <a:bodyPr/>
            <a:lstStyle/>
            <a:p>
              <a:endParaRPr lang="zh-CN" altLang="en-US"/>
            </a:p>
          </p:txBody>
        </p:sp>
        <p:sp>
          <p:nvSpPr>
            <p:cNvPr id="94294" name="Line 160"/>
            <p:cNvSpPr>
              <a:spLocks noChangeShapeType="1"/>
            </p:cNvSpPr>
            <p:nvPr/>
          </p:nvSpPr>
          <p:spPr bwMode="auto">
            <a:xfrm flipV="1">
              <a:off x="3618" y="1247"/>
              <a:ext cx="0" cy="247"/>
            </a:xfrm>
            <a:prstGeom prst="line">
              <a:avLst/>
            </a:prstGeom>
            <a:noFill/>
            <a:ln w="38100">
              <a:solidFill>
                <a:schemeClr val="tx1"/>
              </a:solidFill>
              <a:round/>
            </a:ln>
          </p:spPr>
          <p:txBody>
            <a:bodyPr/>
            <a:lstStyle/>
            <a:p>
              <a:endParaRPr lang="zh-CN" altLang="en-US"/>
            </a:p>
          </p:txBody>
        </p:sp>
        <p:sp>
          <p:nvSpPr>
            <p:cNvPr id="94295" name="Line 161"/>
            <p:cNvSpPr>
              <a:spLocks noChangeShapeType="1"/>
            </p:cNvSpPr>
            <p:nvPr/>
          </p:nvSpPr>
          <p:spPr bwMode="auto">
            <a:xfrm>
              <a:off x="3618" y="1262"/>
              <a:ext cx="283" cy="0"/>
            </a:xfrm>
            <a:prstGeom prst="line">
              <a:avLst/>
            </a:prstGeom>
            <a:noFill/>
            <a:ln w="38100">
              <a:solidFill>
                <a:schemeClr val="tx1"/>
              </a:solidFill>
              <a:round/>
            </a:ln>
          </p:spPr>
          <p:txBody>
            <a:bodyPr/>
            <a:lstStyle/>
            <a:p>
              <a:endParaRPr lang="zh-CN" altLang="en-US"/>
            </a:p>
          </p:txBody>
        </p:sp>
        <p:sp>
          <p:nvSpPr>
            <p:cNvPr id="94296" name="Line 162"/>
            <p:cNvSpPr>
              <a:spLocks noChangeShapeType="1"/>
            </p:cNvSpPr>
            <p:nvPr/>
          </p:nvSpPr>
          <p:spPr bwMode="auto">
            <a:xfrm flipV="1">
              <a:off x="5306" y="1252"/>
              <a:ext cx="0" cy="248"/>
            </a:xfrm>
            <a:prstGeom prst="line">
              <a:avLst/>
            </a:prstGeom>
            <a:noFill/>
            <a:ln w="38100">
              <a:solidFill>
                <a:schemeClr val="tx1"/>
              </a:solidFill>
              <a:round/>
            </a:ln>
          </p:spPr>
          <p:txBody>
            <a:bodyPr/>
            <a:lstStyle/>
            <a:p>
              <a:endParaRPr lang="zh-CN" altLang="en-US"/>
            </a:p>
          </p:txBody>
        </p:sp>
        <p:sp>
          <p:nvSpPr>
            <p:cNvPr id="94297" name="Line 163"/>
            <p:cNvSpPr>
              <a:spLocks noChangeShapeType="1"/>
            </p:cNvSpPr>
            <p:nvPr/>
          </p:nvSpPr>
          <p:spPr bwMode="auto">
            <a:xfrm>
              <a:off x="5029" y="1262"/>
              <a:ext cx="283" cy="0"/>
            </a:xfrm>
            <a:prstGeom prst="line">
              <a:avLst/>
            </a:prstGeom>
            <a:noFill/>
            <a:ln w="38100">
              <a:solidFill>
                <a:schemeClr val="tx1"/>
              </a:solidFill>
              <a:round/>
            </a:ln>
          </p:spPr>
          <p:txBody>
            <a:bodyPr/>
            <a:lstStyle/>
            <a:p>
              <a:endParaRPr lang="zh-CN" altLang="en-US"/>
            </a:p>
          </p:txBody>
        </p:sp>
        <p:sp>
          <p:nvSpPr>
            <p:cNvPr id="94298" name="Line 164"/>
            <p:cNvSpPr>
              <a:spLocks noChangeShapeType="1"/>
            </p:cNvSpPr>
            <p:nvPr/>
          </p:nvSpPr>
          <p:spPr bwMode="auto">
            <a:xfrm flipV="1">
              <a:off x="4740" y="1247"/>
              <a:ext cx="0" cy="247"/>
            </a:xfrm>
            <a:prstGeom prst="line">
              <a:avLst/>
            </a:prstGeom>
            <a:noFill/>
            <a:ln w="38100">
              <a:solidFill>
                <a:schemeClr val="tx1"/>
              </a:solidFill>
              <a:round/>
            </a:ln>
          </p:spPr>
          <p:txBody>
            <a:bodyPr/>
            <a:lstStyle/>
            <a:p>
              <a:endParaRPr lang="zh-CN" altLang="en-US"/>
            </a:p>
          </p:txBody>
        </p:sp>
        <p:sp>
          <p:nvSpPr>
            <p:cNvPr id="94299" name="Line 165"/>
            <p:cNvSpPr>
              <a:spLocks noChangeShapeType="1"/>
            </p:cNvSpPr>
            <p:nvPr/>
          </p:nvSpPr>
          <p:spPr bwMode="auto">
            <a:xfrm>
              <a:off x="4746" y="1262"/>
              <a:ext cx="283" cy="0"/>
            </a:xfrm>
            <a:prstGeom prst="line">
              <a:avLst/>
            </a:prstGeom>
            <a:noFill/>
            <a:ln w="38100">
              <a:solidFill>
                <a:schemeClr val="tx1"/>
              </a:solidFill>
              <a:round/>
            </a:ln>
          </p:spPr>
          <p:txBody>
            <a:bodyPr/>
            <a:lstStyle/>
            <a:p>
              <a:endParaRPr lang="zh-CN" altLang="en-US"/>
            </a:p>
          </p:txBody>
        </p:sp>
        <p:sp>
          <p:nvSpPr>
            <p:cNvPr id="94300" name="Line 166"/>
            <p:cNvSpPr>
              <a:spLocks noChangeShapeType="1"/>
            </p:cNvSpPr>
            <p:nvPr/>
          </p:nvSpPr>
          <p:spPr bwMode="auto">
            <a:xfrm>
              <a:off x="5306" y="1487"/>
              <a:ext cx="142" cy="0"/>
            </a:xfrm>
            <a:prstGeom prst="line">
              <a:avLst/>
            </a:prstGeom>
            <a:noFill/>
            <a:ln w="38100">
              <a:solidFill>
                <a:schemeClr val="tx1"/>
              </a:solidFill>
              <a:round/>
            </a:ln>
          </p:spPr>
          <p:txBody>
            <a:bodyPr/>
            <a:lstStyle/>
            <a:p>
              <a:endParaRPr lang="zh-CN" altLang="en-US"/>
            </a:p>
          </p:txBody>
        </p:sp>
      </p:grpSp>
      <p:grpSp>
        <p:nvGrpSpPr>
          <p:cNvPr id="17" name="Group 167"/>
          <p:cNvGrpSpPr/>
          <p:nvPr/>
        </p:nvGrpSpPr>
        <p:grpSpPr bwMode="auto">
          <a:xfrm>
            <a:off x="1706563" y="1489075"/>
            <a:ext cx="1587" cy="393700"/>
            <a:chOff x="4507" y="1866"/>
            <a:chExt cx="1" cy="248"/>
          </a:xfrm>
        </p:grpSpPr>
        <p:sp>
          <p:nvSpPr>
            <p:cNvPr id="94287" name="Line 168"/>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88" name="Line 169"/>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18" name="Group 170"/>
          <p:cNvGrpSpPr/>
          <p:nvPr/>
        </p:nvGrpSpPr>
        <p:grpSpPr bwMode="auto">
          <a:xfrm>
            <a:off x="2151063" y="1489075"/>
            <a:ext cx="1587" cy="393700"/>
            <a:chOff x="4507" y="1866"/>
            <a:chExt cx="1" cy="248"/>
          </a:xfrm>
        </p:grpSpPr>
        <p:sp>
          <p:nvSpPr>
            <p:cNvPr id="94285" name="Line 171"/>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86" name="Line 172"/>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19" name="Group 173"/>
          <p:cNvGrpSpPr/>
          <p:nvPr/>
        </p:nvGrpSpPr>
        <p:grpSpPr bwMode="auto">
          <a:xfrm>
            <a:off x="2608263" y="1489075"/>
            <a:ext cx="1587" cy="393700"/>
            <a:chOff x="4507" y="1866"/>
            <a:chExt cx="1" cy="248"/>
          </a:xfrm>
        </p:grpSpPr>
        <p:sp>
          <p:nvSpPr>
            <p:cNvPr id="94283" name="Line 174"/>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84" name="Line 175"/>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0" name="Group 176"/>
          <p:cNvGrpSpPr/>
          <p:nvPr/>
        </p:nvGrpSpPr>
        <p:grpSpPr bwMode="auto">
          <a:xfrm>
            <a:off x="2151063" y="1946275"/>
            <a:ext cx="1587" cy="393700"/>
            <a:chOff x="4507" y="1866"/>
            <a:chExt cx="1" cy="248"/>
          </a:xfrm>
        </p:grpSpPr>
        <p:sp>
          <p:nvSpPr>
            <p:cNvPr id="94281" name="Line 177"/>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82" name="Line 178"/>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1" name="Group 179"/>
          <p:cNvGrpSpPr/>
          <p:nvPr/>
        </p:nvGrpSpPr>
        <p:grpSpPr bwMode="auto">
          <a:xfrm>
            <a:off x="3052763" y="1946275"/>
            <a:ext cx="1587" cy="393700"/>
            <a:chOff x="4507" y="1866"/>
            <a:chExt cx="1" cy="248"/>
          </a:xfrm>
        </p:grpSpPr>
        <p:sp>
          <p:nvSpPr>
            <p:cNvPr id="94279" name="Line 180"/>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80" name="Line 181"/>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2" name="Group 182"/>
          <p:cNvGrpSpPr/>
          <p:nvPr/>
        </p:nvGrpSpPr>
        <p:grpSpPr bwMode="auto">
          <a:xfrm>
            <a:off x="3954463" y="1946275"/>
            <a:ext cx="1587" cy="393700"/>
            <a:chOff x="4507" y="1866"/>
            <a:chExt cx="1" cy="248"/>
          </a:xfrm>
        </p:grpSpPr>
        <p:sp>
          <p:nvSpPr>
            <p:cNvPr id="94277" name="Line 183"/>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78" name="Line 184"/>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3" name="Group 185"/>
          <p:cNvGrpSpPr/>
          <p:nvPr/>
        </p:nvGrpSpPr>
        <p:grpSpPr bwMode="auto">
          <a:xfrm>
            <a:off x="3052763" y="2403475"/>
            <a:ext cx="1587" cy="393700"/>
            <a:chOff x="4507" y="1866"/>
            <a:chExt cx="1" cy="248"/>
          </a:xfrm>
        </p:grpSpPr>
        <p:sp>
          <p:nvSpPr>
            <p:cNvPr id="94275" name="Line 186"/>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76" name="Line 187"/>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4" name="Group 188"/>
          <p:cNvGrpSpPr/>
          <p:nvPr/>
        </p:nvGrpSpPr>
        <p:grpSpPr bwMode="auto">
          <a:xfrm>
            <a:off x="4843463" y="2403475"/>
            <a:ext cx="1587" cy="393700"/>
            <a:chOff x="4507" y="1866"/>
            <a:chExt cx="1" cy="248"/>
          </a:xfrm>
        </p:grpSpPr>
        <p:sp>
          <p:nvSpPr>
            <p:cNvPr id="94273" name="Line 189"/>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74" name="Line 190"/>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5" name="Group 191"/>
          <p:cNvGrpSpPr/>
          <p:nvPr/>
        </p:nvGrpSpPr>
        <p:grpSpPr bwMode="auto">
          <a:xfrm>
            <a:off x="6646863" y="2416175"/>
            <a:ext cx="1587" cy="393700"/>
            <a:chOff x="4507" y="1866"/>
            <a:chExt cx="1" cy="248"/>
          </a:xfrm>
        </p:grpSpPr>
        <p:sp>
          <p:nvSpPr>
            <p:cNvPr id="94271" name="Line 192"/>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72" name="Line 193"/>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6" name="Group 194"/>
          <p:cNvGrpSpPr/>
          <p:nvPr/>
        </p:nvGrpSpPr>
        <p:grpSpPr bwMode="auto">
          <a:xfrm>
            <a:off x="8424863" y="2403475"/>
            <a:ext cx="1587" cy="393700"/>
            <a:chOff x="4507" y="1866"/>
            <a:chExt cx="1" cy="248"/>
          </a:xfrm>
        </p:grpSpPr>
        <p:sp>
          <p:nvSpPr>
            <p:cNvPr id="94269" name="Line 195"/>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70" name="Line 196"/>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grpSp>
        <p:nvGrpSpPr>
          <p:cNvPr id="27" name="Group 197"/>
          <p:cNvGrpSpPr/>
          <p:nvPr/>
        </p:nvGrpSpPr>
        <p:grpSpPr bwMode="auto">
          <a:xfrm>
            <a:off x="334963" y="2032000"/>
            <a:ext cx="2906712" cy="2159000"/>
            <a:chOff x="211" y="1016"/>
            <a:chExt cx="1831" cy="1360"/>
          </a:xfrm>
        </p:grpSpPr>
        <p:sp>
          <p:nvSpPr>
            <p:cNvPr id="94266" name="AutoShape 198"/>
            <p:cNvSpPr>
              <a:spLocks noChangeArrowheads="1"/>
            </p:cNvSpPr>
            <p:nvPr/>
          </p:nvSpPr>
          <p:spPr bwMode="auto">
            <a:xfrm>
              <a:off x="211" y="2123"/>
              <a:ext cx="1831" cy="253"/>
            </a:xfrm>
            <a:prstGeom prst="wedgeRectCallout">
              <a:avLst>
                <a:gd name="adj1" fmla="val -28208"/>
                <a:gd name="adj2" fmla="val -397037"/>
              </a:avLst>
            </a:prstGeom>
            <a:solidFill>
              <a:srgbClr val="CCCCFF"/>
            </a:solidFill>
            <a:ln w="9525">
              <a:solidFill>
                <a:srgbClr val="FF3300"/>
              </a:solidFill>
              <a:miter lim="800000"/>
            </a:ln>
          </p:spPr>
          <p:txBody>
            <a:bodyPr lIns="0" tIns="0" rIns="0" bIns="0"/>
            <a:lstStyle/>
            <a:p>
              <a:pPr>
                <a:spcBef>
                  <a:spcPct val="20000"/>
                </a:spcBef>
              </a:pPr>
              <a:r>
                <a:rPr kumimoji="1" lang="zh-CN" altLang="en-US" sz="2400" b="1">
                  <a:latin typeface="Times New Roman" panose="02020603050405020304" pitchFamily="18" charset="0"/>
                </a:rPr>
                <a:t>来一个 </a:t>
              </a:r>
              <a:r>
                <a:rPr kumimoji="1" lang="en-US" altLang="zh-CN" sz="2400" b="1" i="1">
                  <a:latin typeface="Times New Roman" panose="02020603050405020304" pitchFamily="18" charset="0"/>
                </a:rPr>
                <a:t>CP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翻转一次</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94267" name="Line 199"/>
            <p:cNvSpPr>
              <a:spLocks noChangeShapeType="1"/>
            </p:cNvSpPr>
            <p:nvPr/>
          </p:nvSpPr>
          <p:spPr bwMode="auto">
            <a:xfrm>
              <a:off x="1168" y="2152"/>
              <a:ext cx="0" cy="192"/>
            </a:xfrm>
            <a:prstGeom prst="line">
              <a:avLst/>
            </a:prstGeom>
            <a:noFill/>
            <a:ln w="19050">
              <a:solidFill>
                <a:schemeClr val="tx1"/>
              </a:solidFill>
              <a:round/>
              <a:tailEnd type="triangle" w="sm" len="med"/>
            </a:ln>
          </p:spPr>
          <p:txBody>
            <a:bodyPr lIns="0" tIns="0" rIns="0" bIns="0"/>
            <a:lstStyle/>
            <a:p>
              <a:endParaRPr lang="zh-CN" altLang="en-US"/>
            </a:p>
          </p:txBody>
        </p:sp>
        <p:sp>
          <p:nvSpPr>
            <p:cNvPr id="94268" name="Rectangle 200"/>
            <p:cNvSpPr>
              <a:spLocks noChangeArrowheads="1"/>
            </p:cNvSpPr>
            <p:nvPr/>
          </p:nvSpPr>
          <p:spPr bwMode="auto">
            <a:xfrm>
              <a:off x="400" y="1016"/>
              <a:ext cx="272" cy="224"/>
            </a:xfrm>
            <a:prstGeom prst="rect">
              <a:avLst/>
            </a:prstGeom>
            <a:noFill/>
            <a:ln w="28575">
              <a:solidFill>
                <a:srgbClr val="FF3300"/>
              </a:solidFill>
              <a:miter lim="800000"/>
            </a:ln>
          </p:spPr>
          <p:txBody>
            <a:bodyPr wrap="none" lIns="0" tIns="0" rIns="0" bIns="0" anchor="ctr"/>
            <a:lstStyle/>
            <a:p>
              <a:endParaRPr lang="zh-CN" altLang="en-US"/>
            </a:p>
          </p:txBody>
        </p:sp>
      </p:grpSp>
      <p:grpSp>
        <p:nvGrpSpPr>
          <p:cNvPr id="28" name="Group 201"/>
          <p:cNvGrpSpPr/>
          <p:nvPr/>
        </p:nvGrpSpPr>
        <p:grpSpPr bwMode="auto">
          <a:xfrm>
            <a:off x="334963" y="2489200"/>
            <a:ext cx="2830512" cy="1701800"/>
            <a:chOff x="211" y="1304"/>
            <a:chExt cx="1783" cy="1072"/>
          </a:xfrm>
        </p:grpSpPr>
        <p:sp>
          <p:nvSpPr>
            <p:cNvPr id="94263" name="Rectangle 202"/>
            <p:cNvSpPr>
              <a:spLocks noChangeArrowheads="1"/>
            </p:cNvSpPr>
            <p:nvPr/>
          </p:nvSpPr>
          <p:spPr bwMode="auto">
            <a:xfrm>
              <a:off x="400" y="1304"/>
              <a:ext cx="272" cy="224"/>
            </a:xfrm>
            <a:prstGeom prst="rect">
              <a:avLst/>
            </a:prstGeom>
            <a:noFill/>
            <a:ln w="28575">
              <a:solidFill>
                <a:srgbClr val="FF3300"/>
              </a:solidFill>
              <a:miter lim="800000"/>
            </a:ln>
          </p:spPr>
          <p:txBody>
            <a:bodyPr wrap="none" lIns="0" tIns="0" rIns="0" bIns="0" anchor="ctr"/>
            <a:lstStyle/>
            <a:p>
              <a:endParaRPr lang="zh-CN" altLang="en-US"/>
            </a:p>
          </p:txBody>
        </p:sp>
        <p:sp>
          <p:nvSpPr>
            <p:cNvPr id="94264" name="AutoShape 203"/>
            <p:cNvSpPr>
              <a:spLocks noChangeArrowheads="1"/>
            </p:cNvSpPr>
            <p:nvPr/>
          </p:nvSpPr>
          <p:spPr bwMode="auto">
            <a:xfrm>
              <a:off x="211" y="2123"/>
              <a:ext cx="1783" cy="253"/>
            </a:xfrm>
            <a:prstGeom prst="wedgeRectCallout">
              <a:avLst>
                <a:gd name="adj1" fmla="val -27620"/>
                <a:gd name="adj2" fmla="val -283204"/>
              </a:avLst>
            </a:prstGeom>
            <a:solidFill>
              <a:srgbClr val="CCCCFF"/>
            </a:solidFill>
            <a:ln w="9525">
              <a:solidFill>
                <a:srgbClr val="FF3300"/>
              </a:solidFill>
              <a:miter lim="800000"/>
            </a:ln>
          </p:spPr>
          <p:txBody>
            <a:bodyPr lIns="0" tIns="0" rIns="0" bIns="0"/>
            <a:lstStyle/>
            <a:p>
              <a:pPr>
                <a:spcBef>
                  <a:spcPct val="20000"/>
                </a:spcBef>
              </a:pPr>
              <a:r>
                <a:rPr kumimoji="1" lang="zh-CN" altLang="en-US" sz="2400" b="1">
                  <a:latin typeface="Times New Roman" panose="02020603050405020304" pitchFamily="18" charset="0"/>
                </a:rPr>
                <a:t>来一个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翻转一次</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94265" name="Line 204"/>
            <p:cNvSpPr>
              <a:spLocks noChangeShapeType="1"/>
            </p:cNvSpPr>
            <p:nvPr/>
          </p:nvSpPr>
          <p:spPr bwMode="auto">
            <a:xfrm>
              <a:off x="1112" y="2152"/>
              <a:ext cx="0" cy="192"/>
            </a:xfrm>
            <a:prstGeom prst="line">
              <a:avLst/>
            </a:prstGeom>
            <a:noFill/>
            <a:ln w="19050">
              <a:solidFill>
                <a:schemeClr val="tx1"/>
              </a:solidFill>
              <a:round/>
              <a:tailEnd type="triangle" w="sm" len="med"/>
            </a:ln>
          </p:spPr>
          <p:txBody>
            <a:bodyPr lIns="0" tIns="0" rIns="0" bIns="0"/>
            <a:lstStyle/>
            <a:p>
              <a:endParaRPr lang="zh-CN" altLang="en-US"/>
            </a:p>
          </p:txBody>
        </p:sp>
      </p:grpSp>
      <p:grpSp>
        <p:nvGrpSpPr>
          <p:cNvPr id="29" name="Group 205"/>
          <p:cNvGrpSpPr/>
          <p:nvPr/>
        </p:nvGrpSpPr>
        <p:grpSpPr bwMode="auto">
          <a:xfrm>
            <a:off x="334963" y="2933700"/>
            <a:ext cx="2830512" cy="1257300"/>
            <a:chOff x="211" y="1584"/>
            <a:chExt cx="1783" cy="792"/>
          </a:xfrm>
        </p:grpSpPr>
        <p:sp>
          <p:nvSpPr>
            <p:cNvPr id="94260" name="AutoShape 206"/>
            <p:cNvSpPr>
              <a:spLocks noChangeArrowheads="1"/>
            </p:cNvSpPr>
            <p:nvPr/>
          </p:nvSpPr>
          <p:spPr bwMode="auto">
            <a:xfrm>
              <a:off x="211" y="2123"/>
              <a:ext cx="1783" cy="253"/>
            </a:xfrm>
            <a:prstGeom prst="wedgeRectCallout">
              <a:avLst>
                <a:gd name="adj1" fmla="val -27620"/>
                <a:gd name="adj2" fmla="val -172528"/>
              </a:avLst>
            </a:prstGeom>
            <a:solidFill>
              <a:srgbClr val="CCCCFF"/>
            </a:solidFill>
            <a:ln w="9525">
              <a:solidFill>
                <a:srgbClr val="FF3300"/>
              </a:solidFill>
              <a:miter lim="800000"/>
            </a:ln>
          </p:spPr>
          <p:txBody>
            <a:bodyPr lIns="0" tIns="0" rIns="0" bIns="0"/>
            <a:lstStyle/>
            <a:p>
              <a:pPr>
                <a:spcBef>
                  <a:spcPct val="20000"/>
                </a:spcBef>
              </a:pPr>
              <a:r>
                <a:rPr kumimoji="1" lang="zh-CN" altLang="en-US" sz="2400" b="1">
                  <a:latin typeface="Times New Roman" panose="02020603050405020304" pitchFamily="18" charset="0"/>
                </a:rPr>
                <a:t>来一个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翻转一次</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94261" name="Line 207"/>
            <p:cNvSpPr>
              <a:spLocks noChangeShapeType="1"/>
            </p:cNvSpPr>
            <p:nvPr/>
          </p:nvSpPr>
          <p:spPr bwMode="auto">
            <a:xfrm>
              <a:off x="1112" y="2152"/>
              <a:ext cx="0" cy="192"/>
            </a:xfrm>
            <a:prstGeom prst="line">
              <a:avLst/>
            </a:prstGeom>
            <a:noFill/>
            <a:ln w="19050">
              <a:solidFill>
                <a:schemeClr val="tx1"/>
              </a:solidFill>
              <a:round/>
              <a:tailEnd type="triangle" w="sm" len="med"/>
            </a:ln>
          </p:spPr>
          <p:txBody>
            <a:bodyPr lIns="0" tIns="0" rIns="0" bIns="0"/>
            <a:lstStyle/>
            <a:p>
              <a:endParaRPr lang="zh-CN" altLang="en-US"/>
            </a:p>
          </p:txBody>
        </p:sp>
        <p:sp>
          <p:nvSpPr>
            <p:cNvPr id="94262" name="Rectangle 208"/>
            <p:cNvSpPr>
              <a:spLocks noChangeArrowheads="1"/>
            </p:cNvSpPr>
            <p:nvPr/>
          </p:nvSpPr>
          <p:spPr bwMode="auto">
            <a:xfrm>
              <a:off x="400" y="1584"/>
              <a:ext cx="272" cy="224"/>
            </a:xfrm>
            <a:prstGeom prst="rect">
              <a:avLst/>
            </a:prstGeom>
            <a:noFill/>
            <a:ln w="28575">
              <a:solidFill>
                <a:srgbClr val="FF3300"/>
              </a:solidFill>
              <a:miter lim="800000"/>
            </a:ln>
          </p:spPr>
          <p:txBody>
            <a:bodyPr wrap="none" lIns="0" tIns="0" rIns="0" bIns="0" anchor="ctr"/>
            <a:lstStyle/>
            <a:p>
              <a:endParaRPr lang="zh-CN" altLang="en-US"/>
            </a:p>
          </p:txBody>
        </p:sp>
      </p:grpSp>
      <p:grpSp>
        <p:nvGrpSpPr>
          <p:cNvPr id="30" name="Group 209"/>
          <p:cNvGrpSpPr/>
          <p:nvPr/>
        </p:nvGrpSpPr>
        <p:grpSpPr bwMode="auto">
          <a:xfrm>
            <a:off x="334963" y="3378200"/>
            <a:ext cx="2830512" cy="1003300"/>
            <a:chOff x="211" y="1872"/>
            <a:chExt cx="1783" cy="632"/>
          </a:xfrm>
        </p:grpSpPr>
        <p:sp>
          <p:nvSpPr>
            <p:cNvPr id="94257" name="AutoShape 210"/>
            <p:cNvSpPr>
              <a:spLocks noChangeArrowheads="1"/>
            </p:cNvSpPr>
            <p:nvPr/>
          </p:nvSpPr>
          <p:spPr bwMode="auto">
            <a:xfrm>
              <a:off x="211" y="2251"/>
              <a:ext cx="1783" cy="253"/>
            </a:xfrm>
            <a:prstGeom prst="wedgeRectCallout">
              <a:avLst>
                <a:gd name="adj1" fmla="val -26727"/>
                <a:gd name="adj2" fmla="val -106125"/>
              </a:avLst>
            </a:prstGeom>
            <a:solidFill>
              <a:srgbClr val="CCCCFF"/>
            </a:solidFill>
            <a:ln w="9525">
              <a:solidFill>
                <a:srgbClr val="FF3300"/>
              </a:solidFill>
              <a:miter lim="800000"/>
            </a:ln>
          </p:spPr>
          <p:txBody>
            <a:bodyPr lIns="0" tIns="0" rIns="0" bIns="0"/>
            <a:lstStyle/>
            <a:p>
              <a:pPr>
                <a:spcBef>
                  <a:spcPct val="20000"/>
                </a:spcBef>
              </a:pPr>
              <a:r>
                <a:rPr kumimoji="1" lang="zh-CN" altLang="en-US" sz="2400" b="1">
                  <a:latin typeface="Times New Roman" panose="02020603050405020304" pitchFamily="18" charset="0"/>
                </a:rPr>
                <a:t>来一个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翻转一次</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94258" name="Line 211"/>
            <p:cNvSpPr>
              <a:spLocks noChangeShapeType="1"/>
            </p:cNvSpPr>
            <p:nvPr/>
          </p:nvSpPr>
          <p:spPr bwMode="auto">
            <a:xfrm>
              <a:off x="1112" y="2280"/>
              <a:ext cx="0" cy="192"/>
            </a:xfrm>
            <a:prstGeom prst="line">
              <a:avLst/>
            </a:prstGeom>
            <a:noFill/>
            <a:ln w="19050">
              <a:solidFill>
                <a:schemeClr val="tx1"/>
              </a:solidFill>
              <a:round/>
              <a:tailEnd type="triangle" w="sm" len="med"/>
            </a:ln>
          </p:spPr>
          <p:txBody>
            <a:bodyPr lIns="0" tIns="0" rIns="0" bIns="0"/>
            <a:lstStyle/>
            <a:p>
              <a:endParaRPr lang="zh-CN" altLang="en-US"/>
            </a:p>
          </p:txBody>
        </p:sp>
        <p:sp>
          <p:nvSpPr>
            <p:cNvPr id="94259" name="Rectangle 212"/>
            <p:cNvSpPr>
              <a:spLocks noChangeArrowheads="1"/>
            </p:cNvSpPr>
            <p:nvPr/>
          </p:nvSpPr>
          <p:spPr bwMode="auto">
            <a:xfrm>
              <a:off x="400" y="1872"/>
              <a:ext cx="272" cy="224"/>
            </a:xfrm>
            <a:prstGeom prst="rect">
              <a:avLst/>
            </a:prstGeom>
            <a:noFill/>
            <a:ln w="28575">
              <a:solidFill>
                <a:srgbClr val="FF3300"/>
              </a:solidFill>
              <a:miter lim="800000"/>
            </a:ln>
          </p:spPr>
          <p:txBody>
            <a:bodyPr wrap="none" lIns="0" tIns="0" rIns="0" bIns="0" anchor="ctr"/>
            <a:lstStyle/>
            <a:p>
              <a:endParaRPr lang="zh-CN" altLang="en-US"/>
            </a:p>
          </p:txBody>
        </p:sp>
      </p:grpSp>
      <p:sp>
        <p:nvSpPr>
          <p:cNvPr id="252117" name="Rectangle 213"/>
          <p:cNvSpPr>
            <a:spLocks noChangeArrowheads="1"/>
          </p:cNvSpPr>
          <p:nvPr/>
        </p:nvSpPr>
        <p:spPr bwMode="auto">
          <a:xfrm>
            <a:off x="7797800" y="3779838"/>
            <a:ext cx="609600" cy="365125"/>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1111</a:t>
            </a:r>
            <a:endParaRPr kumimoji="1" lang="en-US" altLang="zh-CN" sz="2400" b="1">
              <a:latin typeface="Times New Roman" panose="02020603050405020304" pitchFamily="18" charset="0"/>
            </a:endParaRPr>
          </a:p>
        </p:txBody>
      </p:sp>
      <p:sp>
        <p:nvSpPr>
          <p:cNvPr id="252118" name="Rectangle 214"/>
          <p:cNvSpPr>
            <a:spLocks noChangeArrowheads="1"/>
          </p:cNvSpPr>
          <p:nvPr/>
        </p:nvSpPr>
        <p:spPr bwMode="auto">
          <a:xfrm>
            <a:off x="8229600" y="4071938"/>
            <a:ext cx="609600" cy="365125"/>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0000</a:t>
            </a:r>
            <a:endParaRPr kumimoji="1" lang="en-US" altLang="zh-CN" sz="2400" b="1">
              <a:latin typeface="Times New Roman" panose="02020603050405020304" pitchFamily="18" charset="0"/>
            </a:endParaRPr>
          </a:p>
        </p:txBody>
      </p:sp>
      <p:sp>
        <p:nvSpPr>
          <p:cNvPr id="252119" name="Line 215"/>
          <p:cNvSpPr>
            <a:spLocks noChangeShapeType="1"/>
          </p:cNvSpPr>
          <p:nvPr/>
        </p:nvSpPr>
        <p:spPr bwMode="auto">
          <a:xfrm>
            <a:off x="1820863" y="1854200"/>
            <a:ext cx="0" cy="1965325"/>
          </a:xfrm>
          <a:prstGeom prst="line">
            <a:avLst/>
          </a:prstGeom>
          <a:noFill/>
          <a:ln w="19050">
            <a:solidFill>
              <a:schemeClr val="tx1"/>
            </a:solidFill>
            <a:prstDash val="lgDash"/>
            <a:round/>
          </a:ln>
        </p:spPr>
        <p:txBody>
          <a:bodyPr/>
          <a:lstStyle/>
          <a:p>
            <a:endParaRPr lang="zh-CN" altLang="en-US"/>
          </a:p>
        </p:txBody>
      </p:sp>
      <p:sp>
        <p:nvSpPr>
          <p:cNvPr id="252120" name="Line 216"/>
          <p:cNvSpPr>
            <a:spLocks noChangeShapeType="1"/>
          </p:cNvSpPr>
          <p:nvPr/>
        </p:nvSpPr>
        <p:spPr bwMode="auto">
          <a:xfrm>
            <a:off x="2270125" y="1855788"/>
            <a:ext cx="0" cy="2154237"/>
          </a:xfrm>
          <a:prstGeom prst="line">
            <a:avLst/>
          </a:prstGeom>
          <a:noFill/>
          <a:ln w="19050">
            <a:solidFill>
              <a:schemeClr val="tx1"/>
            </a:solidFill>
            <a:prstDash val="lgDash"/>
            <a:round/>
          </a:ln>
        </p:spPr>
        <p:txBody>
          <a:bodyPr/>
          <a:lstStyle/>
          <a:p>
            <a:endParaRPr lang="zh-CN" altLang="en-US"/>
          </a:p>
        </p:txBody>
      </p:sp>
      <p:grpSp>
        <p:nvGrpSpPr>
          <p:cNvPr id="31" name="Group 217"/>
          <p:cNvGrpSpPr/>
          <p:nvPr/>
        </p:nvGrpSpPr>
        <p:grpSpPr bwMode="auto">
          <a:xfrm>
            <a:off x="8412163" y="3317875"/>
            <a:ext cx="1587" cy="393700"/>
            <a:chOff x="4507" y="1866"/>
            <a:chExt cx="1" cy="248"/>
          </a:xfrm>
        </p:grpSpPr>
        <p:sp>
          <p:nvSpPr>
            <p:cNvPr id="94255" name="Line 218"/>
            <p:cNvSpPr>
              <a:spLocks noChangeShapeType="1"/>
            </p:cNvSpPr>
            <p:nvPr/>
          </p:nvSpPr>
          <p:spPr bwMode="auto">
            <a:xfrm flipV="1">
              <a:off x="4508" y="1866"/>
              <a:ext cx="0" cy="248"/>
            </a:xfrm>
            <a:prstGeom prst="line">
              <a:avLst/>
            </a:prstGeom>
            <a:noFill/>
            <a:ln w="38100">
              <a:solidFill>
                <a:srgbClr val="FF3300"/>
              </a:solidFill>
              <a:round/>
            </a:ln>
          </p:spPr>
          <p:txBody>
            <a:bodyPr/>
            <a:lstStyle/>
            <a:p>
              <a:endParaRPr lang="zh-CN" altLang="en-US"/>
            </a:p>
          </p:txBody>
        </p:sp>
        <p:sp>
          <p:nvSpPr>
            <p:cNvPr id="94256" name="Line 219"/>
            <p:cNvSpPr>
              <a:spLocks noChangeShapeType="1"/>
            </p:cNvSpPr>
            <p:nvPr/>
          </p:nvSpPr>
          <p:spPr bwMode="auto">
            <a:xfrm>
              <a:off x="4507" y="1930"/>
              <a:ext cx="0" cy="127"/>
            </a:xfrm>
            <a:prstGeom prst="line">
              <a:avLst/>
            </a:prstGeom>
            <a:noFill/>
            <a:ln w="38100">
              <a:solidFill>
                <a:srgbClr val="FF3300"/>
              </a:solidFill>
              <a:round/>
              <a:tailEnd type="arrow" w="med" len="med"/>
            </a:ln>
          </p:spPr>
          <p:txBody>
            <a:bodyPr lIns="0" tIns="0" rIns="0" bIns="0"/>
            <a:lstStyle/>
            <a:p>
              <a:endParaRPr lang="zh-CN" altLang="en-US"/>
            </a:p>
          </p:txBody>
        </p:sp>
      </p:grpSp>
      <p:sp>
        <p:nvSpPr>
          <p:cNvPr id="252124" name="AutoShape 220"/>
          <p:cNvSpPr>
            <a:spLocks noChangeArrowheads="1"/>
          </p:cNvSpPr>
          <p:nvPr/>
        </p:nvSpPr>
        <p:spPr bwMode="auto">
          <a:xfrm>
            <a:off x="844550" y="4789488"/>
            <a:ext cx="7192963" cy="792162"/>
          </a:xfrm>
          <a:prstGeom prst="wedgeRectCallout">
            <a:avLst>
              <a:gd name="adj1" fmla="val -28458"/>
              <a:gd name="adj2" fmla="val -81264"/>
            </a:avLst>
          </a:prstGeom>
          <a:solidFill>
            <a:srgbClr val="CCCCFF"/>
          </a:solidFill>
          <a:ln w="9525">
            <a:solidFill>
              <a:schemeClr val="tx1"/>
            </a:solidFill>
            <a:miter lim="800000"/>
          </a:ln>
        </p:spPr>
        <p:txBody>
          <a:bodyPr lIns="0" tIns="0" rIns="0" bIns="0"/>
          <a:lstStyle/>
          <a:p>
            <a:pPr>
              <a:spcBef>
                <a:spcPct val="20000"/>
              </a:spcBef>
            </a:pPr>
            <a:r>
              <a:rPr kumimoji="1" lang="en-US" altLang="zh-CN" sz="2400" b="1">
                <a:latin typeface="宋体" panose="02010600030101010101" pitchFamily="2" charset="-122"/>
              </a:rPr>
              <a:t>    </a:t>
            </a:r>
            <a:r>
              <a:rPr kumimoji="1" lang="zh-CN" altLang="en-US" sz="2400" b="1">
                <a:latin typeface="宋体" panose="02010600030101010101" pitchFamily="2" charset="-122"/>
              </a:rPr>
              <a:t>输入第</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1”</a:t>
            </a:r>
            <a:r>
              <a:rPr kumimoji="1" lang="zh-CN" altLang="en-US" sz="2400" b="1">
                <a:latin typeface="宋体" panose="02010600030101010101" pitchFamily="2" charset="-122"/>
              </a:rPr>
              <a:t>个计数脉冲时，计数器输出为</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0001”</a:t>
            </a:r>
            <a:r>
              <a:rPr kumimoji="1" lang="zh-CN" altLang="en-US" sz="2400" b="1">
                <a:latin typeface="Times New Roman" panose="02020603050405020304" pitchFamily="18" charset="0"/>
              </a:rPr>
              <a:t>；输入第“</a:t>
            </a: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个</a:t>
            </a:r>
            <a:r>
              <a:rPr kumimoji="1" lang="zh-CN" altLang="en-US" sz="2400" b="1">
                <a:latin typeface="宋体" panose="02010600030101010101" pitchFamily="2" charset="-122"/>
              </a:rPr>
              <a:t>计数脉冲时，计数器输出为</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0010”</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52125" name="AutoShape 221"/>
          <p:cNvSpPr>
            <a:spLocks noChangeArrowheads="1"/>
          </p:cNvSpPr>
          <p:nvPr/>
        </p:nvSpPr>
        <p:spPr bwMode="auto">
          <a:xfrm>
            <a:off x="498475" y="5056188"/>
            <a:ext cx="7554913" cy="1320800"/>
          </a:xfrm>
          <a:prstGeom prst="wedgeRectCallout">
            <a:avLst>
              <a:gd name="adj1" fmla="val 41441"/>
              <a:gd name="adj2" fmla="val -94745"/>
            </a:avLst>
          </a:prstGeom>
          <a:solidFill>
            <a:srgbClr val="CCCCFF"/>
          </a:solidFill>
          <a:ln w="9525">
            <a:solidFill>
              <a:schemeClr val="tx1"/>
            </a:solidFill>
            <a:miter lim="800000"/>
          </a:ln>
        </p:spPr>
        <p:txBody>
          <a:bodyPr lIns="0" tIns="108000" rIns="0" bIns="108000">
            <a:spAutoFit/>
          </a:bodyPr>
          <a:lstStyle/>
          <a:p>
            <a:pPr>
              <a:spcBef>
                <a:spcPct val="20000"/>
              </a:spcBef>
            </a:pPr>
            <a:r>
              <a:rPr kumimoji="1" lang="zh-CN" altLang="en-US" sz="2400" b="1">
                <a:latin typeface="宋体" panose="02010600030101010101" pitchFamily="2" charset="-122"/>
              </a:rPr>
              <a:t>　　输入第</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15”</a:t>
            </a:r>
            <a:r>
              <a:rPr kumimoji="1" lang="zh-CN" altLang="en-US" sz="2400" b="1">
                <a:latin typeface="宋体" panose="02010600030101010101" pitchFamily="2" charset="-122"/>
              </a:rPr>
              <a:t>个脉冲时，输出</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1111”</a:t>
            </a:r>
            <a:r>
              <a:rPr kumimoji="1" lang="zh-CN" altLang="en-US" sz="2400" b="1">
                <a:latin typeface="Times New Roman" panose="02020603050405020304" pitchFamily="18" charset="0"/>
              </a:rPr>
              <a:t>，当输入第“</a:t>
            </a:r>
            <a:r>
              <a:rPr kumimoji="1" lang="en-US" altLang="zh-CN" sz="2400" b="1">
                <a:latin typeface="Times New Roman" panose="02020603050405020304" pitchFamily="18" charset="0"/>
              </a:rPr>
              <a:t>16”</a:t>
            </a:r>
            <a:r>
              <a:rPr kumimoji="1" lang="zh-CN" altLang="en-US" sz="2400" b="1">
                <a:latin typeface="Times New Roman" panose="02020603050405020304" pitchFamily="18" charset="0"/>
              </a:rPr>
              <a:t>个</a:t>
            </a:r>
            <a:r>
              <a:rPr kumimoji="1" lang="zh-CN" altLang="en-US" sz="2400" b="1">
                <a:latin typeface="宋体" panose="02010600030101010101" pitchFamily="2" charset="-122"/>
              </a:rPr>
              <a:t>脉冲时，输出返回初态</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0000”</a:t>
            </a:r>
            <a:r>
              <a:rPr kumimoji="1" lang="zh-CN" altLang="en-US" sz="2400" b="1">
                <a:latin typeface="Times New Roman" panose="02020603050405020304" pitchFamily="18" charset="0"/>
              </a:rPr>
              <a:t>，且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端输出进位信号下降沿。因此，该电路构成 </a:t>
            </a: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位二进制加法计数器。</a:t>
            </a:r>
            <a:endParaRPr kumimoji="1" lang="zh-CN" altLang="en-US" sz="2400" b="1">
              <a:latin typeface="Times New Roman" panose="02020603050405020304" pitchFamily="18" charset="0"/>
            </a:endParaRPr>
          </a:p>
        </p:txBody>
      </p:sp>
      <p:sp>
        <p:nvSpPr>
          <p:cNvPr id="252126" name="AutoShape 222"/>
          <p:cNvSpPr>
            <a:spLocks noChangeArrowheads="1"/>
          </p:cNvSpPr>
          <p:nvPr/>
        </p:nvSpPr>
        <p:spPr bwMode="auto">
          <a:xfrm>
            <a:off x="400050" y="4554538"/>
            <a:ext cx="8096250" cy="481012"/>
          </a:xfrm>
          <a:prstGeom prst="wedgeRectCallout">
            <a:avLst>
              <a:gd name="adj1" fmla="val 7060"/>
              <a:gd name="adj2" fmla="val -202144"/>
            </a:avLst>
          </a:prstGeom>
          <a:solidFill>
            <a:srgbClr val="CCECFF"/>
          </a:solidFill>
          <a:ln w="9525">
            <a:solidFill>
              <a:schemeClr val="tx1"/>
            </a:solidFill>
            <a:miter lim="800000"/>
          </a:ln>
        </p:spPr>
        <p:txBody>
          <a:bodyPr lIns="0" tIns="0" rIns="0" bIns="0"/>
          <a:lstStyle/>
          <a:p>
            <a:pPr>
              <a:spcBef>
                <a:spcPct val="20000"/>
              </a:spcBef>
            </a:pPr>
            <a:r>
              <a:rPr kumimoji="1" lang="zh-CN" altLang="en-US" sz="2400" b="1">
                <a:latin typeface="宋体" panose="02010600030101010101" pitchFamily="2" charset="-122"/>
              </a:rPr>
              <a:t>依次输入脉冲时，计数状态按</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4 </a:t>
            </a:r>
            <a:r>
              <a:rPr kumimoji="1" lang="zh-CN" altLang="en-US" sz="2400" b="1">
                <a:latin typeface="宋体" panose="02010600030101010101" pitchFamily="2" charset="-122"/>
              </a:rPr>
              <a:t>位二进制数递增规律变化。</a:t>
            </a:r>
            <a:endParaRPr kumimoji="1" lang="zh-CN" altLang="en-US" sz="2400" b="1">
              <a:latin typeface="宋体" panose="02010600030101010101" pitchFamily="2" charset="-122"/>
            </a:endParaRPr>
          </a:p>
        </p:txBody>
      </p:sp>
      <p:sp>
        <p:nvSpPr>
          <p:cNvPr id="252127" name="Text Box 223"/>
          <p:cNvSpPr txBox="1">
            <a:spLocks noChangeArrowheads="1"/>
          </p:cNvSpPr>
          <p:nvPr/>
        </p:nvSpPr>
        <p:spPr bwMode="auto">
          <a:xfrm>
            <a:off x="3348038" y="701675"/>
            <a:ext cx="2111375" cy="457200"/>
          </a:xfrm>
          <a:prstGeom prst="rect">
            <a:avLst/>
          </a:prstGeom>
          <a:solidFill>
            <a:schemeClr val="hlink"/>
          </a:solidFill>
          <a:ln w="9525">
            <a:noFill/>
            <a:miter lim="800000"/>
          </a:ln>
        </p:spPr>
        <p:txBody>
          <a:bodyPr>
            <a:spAutoFit/>
          </a:bodyPr>
          <a:lstStyle/>
          <a:p>
            <a:pPr algn="ctr">
              <a:spcBef>
                <a:spcPct val="50000"/>
              </a:spcBef>
            </a:pPr>
            <a:r>
              <a:rPr kumimoji="1" lang="en-US" altLang="zh-CN" sz="1600" b="1">
                <a:solidFill>
                  <a:schemeClr val="accent1"/>
                </a:solidFill>
                <a:latin typeface="宋体" panose="02010600030101010101" pitchFamily="2" charset="-122"/>
              </a:rPr>
              <a:t>◆</a:t>
            </a:r>
            <a:r>
              <a:rPr kumimoji="1" lang="en-US" altLang="zh-CN" sz="2400" b="1">
                <a:solidFill>
                  <a:schemeClr val="accent1"/>
                </a:solidFill>
                <a:latin typeface="宋体" panose="02010600030101010101" pitchFamily="2" charset="-122"/>
              </a:rPr>
              <a:t> </a:t>
            </a:r>
            <a:r>
              <a:rPr kumimoji="1" lang="zh-CN" altLang="en-US" sz="2400" b="1">
                <a:latin typeface="宋体" panose="02010600030101010101" pitchFamily="2" charset="-122"/>
              </a:rPr>
              <a:t>工作原理</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2127"/>
                                        </p:tgtEl>
                                        <p:attrNameLst>
                                          <p:attrName>style.visibility</p:attrName>
                                        </p:attrNameLst>
                                      </p:cBhvr>
                                      <p:to>
                                        <p:strVal val="visible"/>
                                      </p:to>
                                    </p:set>
                                    <p:animEffect transition="in" filter="wipe(left)">
                                      <p:cBhvr>
                                        <p:cTn id="7" dur="500"/>
                                        <p:tgtEl>
                                          <p:spTgt spid="252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0-#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p:stCondLst>
                              <p:cond delay="2000"/>
                            </p:stCondLst>
                            <p:childTnLst>
                              <p:par>
                                <p:cTn id="41" presetID="22" presetClass="entr" presetSubtype="1"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par>
                          <p:cTn id="48" fill="hold">
                            <p:stCondLst>
                              <p:cond delay="3000"/>
                            </p:stCondLst>
                            <p:childTnLst>
                              <p:par>
                                <p:cTn id="49" presetID="22" presetClass="entr" presetSubtype="8"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0-#ppt_w/2"/>
                                          </p:val>
                                        </p:tav>
                                        <p:tav tm="100000">
                                          <p:val>
                                            <p:strVal val="#ppt_x"/>
                                          </p:val>
                                        </p:tav>
                                      </p:tavLst>
                                    </p:anim>
                                    <p:anim calcmode="lin" valueType="num">
                                      <p:cBhvr additive="base">
                                        <p:cTn id="57" dur="500" fill="hold"/>
                                        <p:tgtEl>
                                          <p:spTgt spid="2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51955"/>
                                        </p:tgtEl>
                                        <p:attrNameLst>
                                          <p:attrName>style.visibility</p:attrName>
                                        </p:attrNameLst>
                                      </p:cBhvr>
                                      <p:to>
                                        <p:strVal val="visible"/>
                                      </p:to>
                                    </p:set>
                                    <p:animEffect transition="in" filter="wipe(left)">
                                      <p:cBhvr>
                                        <p:cTn id="66" dur="500"/>
                                        <p:tgtEl>
                                          <p:spTgt spid="251955"/>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500"/>
                                        <p:tgtEl>
                                          <p:spTgt spid="7"/>
                                        </p:tgtEl>
                                      </p:cBhvr>
                                    </p:animEffect>
                                  </p:childTnLst>
                                </p:cTn>
                              </p:par>
                            </p:childTnLst>
                          </p:cTn>
                        </p:par>
                        <p:par>
                          <p:cTn id="71" fill="hold">
                            <p:stCondLst>
                              <p:cond delay="1500"/>
                            </p:stCondLst>
                            <p:childTnLst>
                              <p:par>
                                <p:cTn id="72" presetID="22" presetClass="entr" presetSubtype="1"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up)">
                                      <p:cBhvr>
                                        <p:cTn id="74" dur="500"/>
                                        <p:tgtEl>
                                          <p:spTgt spid="21"/>
                                        </p:tgtEl>
                                      </p:cBhvr>
                                    </p:animEffect>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left)">
                                      <p:cBhvr>
                                        <p:cTn id="78" dur="500"/>
                                        <p:tgtEl>
                                          <p:spTgt spid="3"/>
                                        </p:tgtEl>
                                      </p:cBhvr>
                                    </p:animEffect>
                                  </p:childTnLst>
                                </p:cTn>
                              </p:par>
                            </p:childTnLst>
                          </p:cTn>
                        </p:par>
                        <p:par>
                          <p:cTn id="79" fill="hold">
                            <p:stCondLst>
                              <p:cond delay="2500"/>
                            </p:stCondLst>
                            <p:childTnLst>
                              <p:par>
                                <p:cTn id="80" presetID="22" presetClass="entr" presetSubtype="1" fill="hold"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up)">
                                      <p:cBhvr>
                                        <p:cTn id="82" dur="500"/>
                                        <p:tgtEl>
                                          <p:spTgt spid="22"/>
                                        </p:tgtEl>
                                      </p:cBhvr>
                                    </p:animEffec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left)">
                                      <p:cBhvr>
                                        <p:cTn id="90" dur="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0-#ppt_w/2"/>
                                          </p:val>
                                        </p:tav>
                                        <p:tav tm="100000">
                                          <p:val>
                                            <p:strVal val="#ppt_x"/>
                                          </p:val>
                                        </p:tav>
                                      </p:tavLst>
                                    </p:anim>
                                    <p:anim calcmode="lin" valueType="num">
                                      <p:cBhvr additive="base">
                                        <p:cTn id="96" dur="500" fill="hold"/>
                                        <p:tgtEl>
                                          <p:spTgt spid="2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wipe(up)">
                                      <p:cBhvr>
                                        <p:cTn id="101" dur="500"/>
                                        <p:tgtEl>
                                          <p:spTgt spid="23"/>
                                        </p:tgtEl>
                                      </p:cBhvr>
                                    </p:animEffect>
                                  </p:childTnLst>
                                </p:cTn>
                              </p:par>
                            </p:childTnLst>
                          </p:cTn>
                        </p:par>
                        <p:par>
                          <p:cTn id="102" fill="hold">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251956"/>
                                        </p:tgtEl>
                                        <p:attrNameLst>
                                          <p:attrName>style.visibility</p:attrName>
                                        </p:attrNameLst>
                                      </p:cBhvr>
                                      <p:to>
                                        <p:strVal val="visible"/>
                                      </p:to>
                                    </p:set>
                                    <p:animEffect transition="in" filter="wipe(left)">
                                      <p:cBhvr>
                                        <p:cTn id="105" dur="500"/>
                                        <p:tgtEl>
                                          <p:spTgt spid="251956"/>
                                        </p:tgtEl>
                                      </p:cBhvr>
                                    </p:animEffect>
                                  </p:childTnLst>
                                </p:cTn>
                              </p:par>
                            </p:childTnLst>
                          </p:cTn>
                        </p:par>
                        <p:par>
                          <p:cTn id="106" fill="hold">
                            <p:stCondLst>
                              <p:cond delay="1000"/>
                            </p:stCondLst>
                            <p:childTnLst>
                              <p:par>
                                <p:cTn id="107" presetID="22" presetClass="entr" presetSubtype="8" fill="hold" nodeType="after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wipe(left)">
                                      <p:cBhvr>
                                        <p:cTn id="109" dur="500"/>
                                        <p:tgtEl>
                                          <p:spTgt spid="4"/>
                                        </p:tgtEl>
                                      </p:cBhvr>
                                    </p:animEffect>
                                  </p:childTnLst>
                                </p:cTn>
                              </p:par>
                            </p:childTnLst>
                          </p:cTn>
                        </p:par>
                        <p:par>
                          <p:cTn id="110" fill="hold">
                            <p:stCondLst>
                              <p:cond delay="1500"/>
                            </p:stCondLst>
                            <p:childTnLst>
                              <p:par>
                                <p:cTn id="111" presetID="22" presetClass="entr" presetSubtype="1" fill="hold" nodeType="after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wipe(up)">
                                      <p:cBhvr>
                                        <p:cTn id="113" dur="500"/>
                                        <p:tgtEl>
                                          <p:spTgt spid="24"/>
                                        </p:tgtEl>
                                      </p:cBhvr>
                                    </p:animEffect>
                                  </p:childTnLst>
                                </p:cTn>
                              </p:par>
                            </p:childTnLst>
                          </p:cTn>
                        </p:par>
                        <p:par>
                          <p:cTn id="114" fill="hold">
                            <p:stCondLst>
                              <p:cond delay="2000"/>
                            </p:stCondLst>
                            <p:childTnLst>
                              <p:par>
                                <p:cTn id="115" presetID="22" presetClass="entr" presetSubtype="8" fill="hold" nodeType="after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left)">
                                      <p:cBhvr>
                                        <p:cTn id="117" dur="500"/>
                                        <p:tgtEl>
                                          <p:spTgt spid="10"/>
                                        </p:tgtEl>
                                      </p:cBhvr>
                                    </p:animEffect>
                                  </p:childTnLst>
                                </p:cTn>
                              </p:par>
                            </p:childTnLst>
                          </p:cTn>
                        </p:par>
                        <p:par>
                          <p:cTn id="118" fill="hold">
                            <p:stCondLst>
                              <p:cond delay="2500"/>
                            </p:stCondLst>
                            <p:childTnLst>
                              <p:par>
                                <p:cTn id="119" presetID="22" presetClass="entr" presetSubtype="1" fill="hold" nodeType="after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wipe(up)">
                                      <p:cBhvr>
                                        <p:cTn id="121" dur="500"/>
                                        <p:tgtEl>
                                          <p:spTgt spid="25"/>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wipe(left)">
                                      <p:cBhvr>
                                        <p:cTn id="125" dur="500"/>
                                        <p:tgtEl>
                                          <p:spTgt spid="12"/>
                                        </p:tgtEl>
                                      </p:cBhvr>
                                    </p:animEffect>
                                  </p:childTnLst>
                                </p:cTn>
                              </p:par>
                            </p:childTnLst>
                          </p:cTn>
                        </p:par>
                        <p:par>
                          <p:cTn id="126" fill="hold">
                            <p:stCondLst>
                              <p:cond delay="3500"/>
                            </p:stCondLst>
                            <p:childTnLst>
                              <p:par>
                                <p:cTn id="127" presetID="22" presetClass="entr" presetSubtype="1" fill="hold" nodeType="after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wipe(up)">
                                      <p:cBhvr>
                                        <p:cTn id="129" dur="500"/>
                                        <p:tgtEl>
                                          <p:spTgt spid="26"/>
                                        </p:tgtEl>
                                      </p:cBhvr>
                                    </p:animEffect>
                                  </p:childTnLst>
                                </p:cTn>
                              </p:par>
                            </p:childTnLst>
                          </p:cTn>
                        </p:par>
                        <p:par>
                          <p:cTn id="130" fill="hold">
                            <p:stCondLst>
                              <p:cond delay="4000"/>
                            </p:stCondLst>
                            <p:childTnLst>
                              <p:par>
                                <p:cTn id="131" presetID="22" presetClass="entr" presetSubtype="8" fill="hold" nodeType="afterEffect">
                                  <p:stCondLst>
                                    <p:cond delay="0"/>
                                  </p:stCondLst>
                                  <p:childTnLst>
                                    <p:set>
                                      <p:cBhvr>
                                        <p:cTn id="132" dur="1" fill="hold">
                                          <p:stCondLst>
                                            <p:cond delay="0"/>
                                          </p:stCondLst>
                                        </p:cTn>
                                        <p:tgtEl>
                                          <p:spTgt spid="13"/>
                                        </p:tgtEl>
                                        <p:attrNameLst>
                                          <p:attrName>style.visibility</p:attrName>
                                        </p:attrNameLst>
                                      </p:cBhvr>
                                      <p:to>
                                        <p:strVal val="visible"/>
                                      </p:to>
                                    </p:set>
                                    <p:animEffect transition="in" filter="wipe(left)">
                                      <p:cBhvr>
                                        <p:cTn id="133" dur="500"/>
                                        <p:tgtEl>
                                          <p:spTgt spid="13"/>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nodeType="clickEffect">
                                  <p:stCondLst>
                                    <p:cond delay="0"/>
                                  </p:stCondLst>
                                  <p:childTnLst>
                                    <p:set>
                                      <p:cBhvr>
                                        <p:cTn id="137" dur="1" fill="hold">
                                          <p:stCondLst>
                                            <p:cond delay="0"/>
                                          </p:stCondLst>
                                        </p:cTn>
                                        <p:tgtEl>
                                          <p:spTgt spid="30"/>
                                        </p:tgtEl>
                                        <p:attrNameLst>
                                          <p:attrName>style.visibility</p:attrName>
                                        </p:attrNameLst>
                                      </p:cBhvr>
                                      <p:to>
                                        <p:strVal val="visible"/>
                                      </p:to>
                                    </p:set>
                                    <p:anim calcmode="lin" valueType="num">
                                      <p:cBhvr additive="base">
                                        <p:cTn id="138" dur="500" fill="hold"/>
                                        <p:tgtEl>
                                          <p:spTgt spid="30"/>
                                        </p:tgtEl>
                                        <p:attrNameLst>
                                          <p:attrName>ppt_x</p:attrName>
                                        </p:attrNameLst>
                                      </p:cBhvr>
                                      <p:tavLst>
                                        <p:tav tm="0">
                                          <p:val>
                                            <p:strVal val="0-#ppt_w/2"/>
                                          </p:val>
                                        </p:tav>
                                        <p:tav tm="100000">
                                          <p:val>
                                            <p:strVal val="#ppt_x"/>
                                          </p:val>
                                        </p:tav>
                                      </p:tavLst>
                                    </p:anim>
                                    <p:anim calcmode="lin" valueType="num">
                                      <p:cBhvr additive="base">
                                        <p:cTn id="139" dur="500" fill="hold"/>
                                        <p:tgtEl>
                                          <p:spTgt spid="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14"/>
                                        </p:tgtEl>
                                        <p:attrNameLst>
                                          <p:attrName>style.visibility</p:attrName>
                                        </p:attrNameLst>
                                      </p:cBhvr>
                                      <p:to>
                                        <p:strVal val="visible"/>
                                      </p:to>
                                    </p:set>
                                    <p:animEffect transition="in" filter="wipe(left)">
                                      <p:cBhvr>
                                        <p:cTn id="144" dur="500"/>
                                        <p:tgtEl>
                                          <p:spTgt spid="1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childTnLst>
                                    <p:set>
                                      <p:cBhvr>
                                        <p:cTn id="148" dur="1" fill="hold">
                                          <p:stCondLst>
                                            <p:cond delay="0"/>
                                          </p:stCondLst>
                                        </p:cTn>
                                        <p:tgtEl>
                                          <p:spTgt spid="252119"/>
                                        </p:tgtEl>
                                        <p:attrNameLst>
                                          <p:attrName>style.visibility</p:attrName>
                                        </p:attrNameLst>
                                      </p:cBhvr>
                                      <p:to>
                                        <p:strVal val="visible"/>
                                      </p:to>
                                    </p:set>
                                    <p:animEffect transition="in" filter="wipe(up)">
                                      <p:cBhvr>
                                        <p:cTn id="149" dur="500"/>
                                        <p:tgtEl>
                                          <p:spTgt spid="252119"/>
                                        </p:tgtEl>
                                      </p:cBhvr>
                                    </p:animEffect>
                                  </p:childTnLst>
                                </p:cTn>
                              </p:par>
                            </p:childTnLst>
                          </p:cTn>
                        </p:par>
                        <p:par>
                          <p:cTn id="150" fill="hold">
                            <p:stCondLst>
                              <p:cond delay="500"/>
                            </p:stCondLst>
                            <p:childTnLst>
                              <p:par>
                                <p:cTn id="151" presetID="3" presetClass="entr" presetSubtype="10" fill="hold" grpId="0" nodeType="afterEffect">
                                  <p:stCondLst>
                                    <p:cond delay="0"/>
                                  </p:stCondLst>
                                  <p:childTnLst>
                                    <p:set>
                                      <p:cBhvr>
                                        <p:cTn id="152" dur="1" fill="hold">
                                          <p:stCondLst>
                                            <p:cond delay="0"/>
                                          </p:stCondLst>
                                        </p:cTn>
                                        <p:tgtEl>
                                          <p:spTgt spid="251906"/>
                                        </p:tgtEl>
                                        <p:attrNameLst>
                                          <p:attrName>style.visibility</p:attrName>
                                        </p:attrNameLst>
                                      </p:cBhvr>
                                      <p:to>
                                        <p:strVal val="visible"/>
                                      </p:to>
                                    </p:set>
                                    <p:animEffect transition="in" filter="blinds(horizontal)">
                                      <p:cBhvr>
                                        <p:cTn id="153" dur="500"/>
                                        <p:tgtEl>
                                          <p:spTgt spid="251906"/>
                                        </p:tgtEl>
                                      </p:cBhvr>
                                    </p:animEffect>
                                  </p:childTnLst>
                                </p:cTn>
                              </p:par>
                            </p:childTnLst>
                          </p:cTn>
                        </p:par>
                        <p:par>
                          <p:cTn id="154" fill="hold">
                            <p:stCondLst>
                              <p:cond delay="1000"/>
                            </p:stCondLst>
                            <p:childTnLst>
                              <p:par>
                                <p:cTn id="155" presetID="22" presetClass="entr" presetSubtype="1" fill="hold" grpId="0" nodeType="afterEffect">
                                  <p:stCondLst>
                                    <p:cond delay="0"/>
                                  </p:stCondLst>
                                  <p:childTnLst>
                                    <p:set>
                                      <p:cBhvr>
                                        <p:cTn id="156" dur="1" fill="hold">
                                          <p:stCondLst>
                                            <p:cond delay="0"/>
                                          </p:stCondLst>
                                        </p:cTn>
                                        <p:tgtEl>
                                          <p:spTgt spid="252120"/>
                                        </p:tgtEl>
                                        <p:attrNameLst>
                                          <p:attrName>style.visibility</p:attrName>
                                        </p:attrNameLst>
                                      </p:cBhvr>
                                      <p:to>
                                        <p:strVal val="visible"/>
                                      </p:to>
                                    </p:set>
                                    <p:animEffect transition="in" filter="wipe(up)">
                                      <p:cBhvr>
                                        <p:cTn id="157" dur="500"/>
                                        <p:tgtEl>
                                          <p:spTgt spid="252120"/>
                                        </p:tgtEl>
                                      </p:cBhvr>
                                    </p:animEffect>
                                  </p:childTnLst>
                                </p:cTn>
                              </p:par>
                            </p:childTnLst>
                          </p:cTn>
                        </p:par>
                        <p:par>
                          <p:cTn id="158" fill="hold">
                            <p:stCondLst>
                              <p:cond delay="1500"/>
                            </p:stCondLst>
                            <p:childTnLst>
                              <p:par>
                                <p:cTn id="159" presetID="3" presetClass="entr" presetSubtype="10" fill="hold" grpId="0" nodeType="afterEffect">
                                  <p:stCondLst>
                                    <p:cond delay="0"/>
                                  </p:stCondLst>
                                  <p:childTnLst>
                                    <p:set>
                                      <p:cBhvr>
                                        <p:cTn id="160" dur="1" fill="hold">
                                          <p:stCondLst>
                                            <p:cond delay="0"/>
                                          </p:stCondLst>
                                        </p:cTn>
                                        <p:tgtEl>
                                          <p:spTgt spid="251907"/>
                                        </p:tgtEl>
                                        <p:attrNameLst>
                                          <p:attrName>style.visibility</p:attrName>
                                        </p:attrNameLst>
                                      </p:cBhvr>
                                      <p:to>
                                        <p:strVal val="visible"/>
                                      </p:to>
                                    </p:set>
                                    <p:animEffect transition="in" filter="blinds(horizontal)">
                                      <p:cBhvr>
                                        <p:cTn id="161" dur="500"/>
                                        <p:tgtEl>
                                          <p:spTgt spid="251907"/>
                                        </p:tgtEl>
                                      </p:cBhvr>
                                    </p:animEffect>
                                  </p:childTnLst>
                                </p:cTn>
                              </p:par>
                            </p:childTnLst>
                          </p:cTn>
                        </p:par>
                        <p:par>
                          <p:cTn id="162" fill="hold">
                            <p:stCondLst>
                              <p:cond delay="2000"/>
                            </p:stCondLst>
                            <p:childTnLst>
                              <p:par>
                                <p:cTn id="163" presetID="2" presetClass="entr" presetSubtype="8" fill="hold" grpId="0" nodeType="afterEffect">
                                  <p:stCondLst>
                                    <p:cond delay="0"/>
                                  </p:stCondLst>
                                  <p:childTnLst>
                                    <p:set>
                                      <p:cBhvr>
                                        <p:cTn id="164" dur="1" fill="hold">
                                          <p:stCondLst>
                                            <p:cond delay="0"/>
                                          </p:stCondLst>
                                        </p:cTn>
                                        <p:tgtEl>
                                          <p:spTgt spid="252124"/>
                                        </p:tgtEl>
                                        <p:attrNameLst>
                                          <p:attrName>style.visibility</p:attrName>
                                        </p:attrNameLst>
                                      </p:cBhvr>
                                      <p:to>
                                        <p:strVal val="visible"/>
                                      </p:to>
                                    </p:set>
                                    <p:anim calcmode="lin" valueType="num">
                                      <p:cBhvr additive="base">
                                        <p:cTn id="165" dur="500" fill="hold"/>
                                        <p:tgtEl>
                                          <p:spTgt spid="252124"/>
                                        </p:tgtEl>
                                        <p:attrNameLst>
                                          <p:attrName>ppt_x</p:attrName>
                                        </p:attrNameLst>
                                      </p:cBhvr>
                                      <p:tavLst>
                                        <p:tav tm="0">
                                          <p:val>
                                            <p:strVal val="0-#ppt_w/2"/>
                                          </p:val>
                                        </p:tav>
                                        <p:tav tm="100000">
                                          <p:val>
                                            <p:strVal val="#ppt_x"/>
                                          </p:val>
                                        </p:tav>
                                      </p:tavLst>
                                    </p:anim>
                                    <p:anim calcmode="lin" valueType="num">
                                      <p:cBhvr additive="base">
                                        <p:cTn id="166" dur="500" fill="hold"/>
                                        <p:tgtEl>
                                          <p:spTgt spid="2521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52124"/>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252126"/>
                                        </p:tgtEl>
                                        <p:attrNameLst>
                                          <p:attrName>style.visibility</p:attrName>
                                        </p:attrNameLst>
                                      </p:cBhvr>
                                      <p:to>
                                        <p:strVal val="visible"/>
                                      </p:to>
                                    </p:set>
                                    <p:anim calcmode="lin" valueType="num">
                                      <p:cBhvr additive="base">
                                        <p:cTn id="171" dur="500" fill="hold"/>
                                        <p:tgtEl>
                                          <p:spTgt spid="252126"/>
                                        </p:tgtEl>
                                        <p:attrNameLst>
                                          <p:attrName>ppt_x</p:attrName>
                                        </p:attrNameLst>
                                      </p:cBhvr>
                                      <p:tavLst>
                                        <p:tav tm="0">
                                          <p:val>
                                            <p:strVal val="#ppt_x"/>
                                          </p:val>
                                        </p:tav>
                                        <p:tav tm="100000">
                                          <p:val>
                                            <p:strVal val="#ppt_x"/>
                                          </p:val>
                                        </p:tav>
                                      </p:tavLst>
                                    </p:anim>
                                    <p:anim calcmode="lin" valueType="num">
                                      <p:cBhvr additive="base">
                                        <p:cTn id="172" dur="500" fill="hold"/>
                                        <p:tgtEl>
                                          <p:spTgt spid="25212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52126"/>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252037"/>
                                        </p:tgtEl>
                                        <p:attrNameLst>
                                          <p:attrName>style.visibility</p:attrName>
                                        </p:attrNameLst>
                                      </p:cBhvr>
                                      <p:to>
                                        <p:strVal val="visible"/>
                                      </p:to>
                                    </p:set>
                                    <p:animEffect transition="in" filter="wipe(up)">
                                      <p:cBhvr>
                                        <p:cTn id="177" dur="500"/>
                                        <p:tgtEl>
                                          <p:spTgt spid="252037"/>
                                        </p:tgtEl>
                                      </p:cBhvr>
                                    </p:animEffect>
                                  </p:childTnLst>
                                </p:cTn>
                              </p:par>
                            </p:childTnLst>
                          </p:cTn>
                        </p:par>
                        <p:par>
                          <p:cTn id="178" fill="hold">
                            <p:stCondLst>
                              <p:cond delay="500"/>
                            </p:stCondLst>
                            <p:childTnLst>
                              <p:par>
                                <p:cTn id="179" presetID="3" presetClass="entr" presetSubtype="10" fill="hold" grpId="0" nodeType="afterEffect">
                                  <p:stCondLst>
                                    <p:cond delay="0"/>
                                  </p:stCondLst>
                                  <p:childTnLst>
                                    <p:set>
                                      <p:cBhvr>
                                        <p:cTn id="180" dur="1" fill="hold">
                                          <p:stCondLst>
                                            <p:cond delay="0"/>
                                          </p:stCondLst>
                                        </p:cTn>
                                        <p:tgtEl>
                                          <p:spTgt spid="252117"/>
                                        </p:tgtEl>
                                        <p:attrNameLst>
                                          <p:attrName>style.visibility</p:attrName>
                                        </p:attrNameLst>
                                      </p:cBhvr>
                                      <p:to>
                                        <p:strVal val="visible"/>
                                      </p:to>
                                    </p:set>
                                    <p:animEffect transition="in" filter="blinds(horizontal)">
                                      <p:cBhvr>
                                        <p:cTn id="181" dur="500"/>
                                        <p:tgtEl>
                                          <p:spTgt spid="252117"/>
                                        </p:tgtEl>
                                      </p:cBhvr>
                                    </p:animEffect>
                                  </p:childTnLst>
                                </p:cTn>
                              </p:par>
                            </p:childTnLst>
                          </p:cTn>
                        </p:par>
                        <p:par>
                          <p:cTn id="182" fill="hold">
                            <p:stCondLst>
                              <p:cond delay="1000"/>
                            </p:stCondLst>
                            <p:childTnLst>
                              <p:par>
                                <p:cTn id="183" presetID="22" presetClass="entr" presetSubtype="1" fill="hold" grpId="0" nodeType="afterEffect">
                                  <p:stCondLst>
                                    <p:cond delay="0"/>
                                  </p:stCondLst>
                                  <p:childTnLst>
                                    <p:set>
                                      <p:cBhvr>
                                        <p:cTn id="184" dur="1" fill="hold">
                                          <p:stCondLst>
                                            <p:cond delay="0"/>
                                          </p:stCondLst>
                                        </p:cTn>
                                        <p:tgtEl>
                                          <p:spTgt spid="252038"/>
                                        </p:tgtEl>
                                        <p:attrNameLst>
                                          <p:attrName>style.visibility</p:attrName>
                                        </p:attrNameLst>
                                      </p:cBhvr>
                                      <p:to>
                                        <p:strVal val="visible"/>
                                      </p:to>
                                    </p:set>
                                    <p:animEffect transition="in" filter="wipe(up)">
                                      <p:cBhvr>
                                        <p:cTn id="185" dur="500"/>
                                        <p:tgtEl>
                                          <p:spTgt spid="252038"/>
                                        </p:tgtEl>
                                      </p:cBhvr>
                                    </p:animEffect>
                                  </p:childTnLst>
                                </p:cTn>
                              </p:par>
                            </p:childTnLst>
                          </p:cTn>
                        </p:par>
                        <p:par>
                          <p:cTn id="186" fill="hold">
                            <p:stCondLst>
                              <p:cond delay="1500"/>
                            </p:stCondLst>
                            <p:childTnLst>
                              <p:par>
                                <p:cTn id="187" presetID="3" presetClass="entr" presetSubtype="10" fill="hold" grpId="0" nodeType="afterEffect">
                                  <p:stCondLst>
                                    <p:cond delay="0"/>
                                  </p:stCondLst>
                                  <p:childTnLst>
                                    <p:set>
                                      <p:cBhvr>
                                        <p:cTn id="188" dur="1" fill="hold">
                                          <p:stCondLst>
                                            <p:cond delay="0"/>
                                          </p:stCondLst>
                                        </p:cTn>
                                        <p:tgtEl>
                                          <p:spTgt spid="252118"/>
                                        </p:tgtEl>
                                        <p:attrNameLst>
                                          <p:attrName>style.visibility</p:attrName>
                                        </p:attrNameLst>
                                      </p:cBhvr>
                                      <p:to>
                                        <p:strVal val="visible"/>
                                      </p:to>
                                    </p:set>
                                    <p:animEffect transition="in" filter="blinds(horizontal)">
                                      <p:cBhvr>
                                        <p:cTn id="189" dur="500"/>
                                        <p:tgtEl>
                                          <p:spTgt spid="252118"/>
                                        </p:tgtEl>
                                      </p:cBhvr>
                                    </p:animEffect>
                                  </p:childTnLst>
                                </p:cTn>
                              </p:par>
                            </p:childTnLst>
                          </p:cTn>
                        </p:par>
                        <p:par>
                          <p:cTn id="190" fill="hold">
                            <p:stCondLst>
                              <p:cond delay="2000"/>
                            </p:stCondLst>
                            <p:childTnLst>
                              <p:par>
                                <p:cTn id="191" presetID="22" presetClass="entr" presetSubtype="1" fill="hold" nodeType="afterEffect">
                                  <p:stCondLst>
                                    <p:cond delay="0"/>
                                  </p:stCondLst>
                                  <p:childTnLst>
                                    <p:set>
                                      <p:cBhvr>
                                        <p:cTn id="192" dur="1" fill="hold">
                                          <p:stCondLst>
                                            <p:cond delay="0"/>
                                          </p:stCondLst>
                                        </p:cTn>
                                        <p:tgtEl>
                                          <p:spTgt spid="31"/>
                                        </p:tgtEl>
                                        <p:attrNameLst>
                                          <p:attrName>style.visibility</p:attrName>
                                        </p:attrNameLst>
                                      </p:cBhvr>
                                      <p:to>
                                        <p:strVal val="visible"/>
                                      </p:to>
                                    </p:set>
                                    <p:animEffect transition="in" filter="wipe(up)">
                                      <p:cBhvr>
                                        <p:cTn id="193" dur="500"/>
                                        <p:tgtEl>
                                          <p:spTgt spid="31"/>
                                        </p:tgtEl>
                                      </p:cBhvr>
                                    </p:animEffect>
                                  </p:childTnLst>
                                </p:cTn>
                              </p:par>
                            </p:childTnLst>
                          </p:cTn>
                        </p:par>
                        <p:par>
                          <p:cTn id="194" fill="hold">
                            <p:stCondLst>
                              <p:cond delay="2500"/>
                            </p:stCondLst>
                            <p:childTnLst>
                              <p:par>
                                <p:cTn id="195" presetID="2" presetClass="entr" presetSubtype="4" fill="hold" grpId="0" nodeType="afterEffect">
                                  <p:stCondLst>
                                    <p:cond delay="0"/>
                                  </p:stCondLst>
                                  <p:childTnLst>
                                    <p:set>
                                      <p:cBhvr>
                                        <p:cTn id="196" dur="1" fill="hold">
                                          <p:stCondLst>
                                            <p:cond delay="0"/>
                                          </p:stCondLst>
                                        </p:cTn>
                                        <p:tgtEl>
                                          <p:spTgt spid="252125"/>
                                        </p:tgtEl>
                                        <p:attrNameLst>
                                          <p:attrName>style.visibility</p:attrName>
                                        </p:attrNameLst>
                                      </p:cBhvr>
                                      <p:to>
                                        <p:strVal val="visible"/>
                                      </p:to>
                                    </p:set>
                                    <p:anim calcmode="lin" valueType="num">
                                      <p:cBhvr additive="base">
                                        <p:cTn id="197" dur="500" fill="hold"/>
                                        <p:tgtEl>
                                          <p:spTgt spid="252125"/>
                                        </p:tgtEl>
                                        <p:attrNameLst>
                                          <p:attrName>ppt_x</p:attrName>
                                        </p:attrNameLst>
                                      </p:cBhvr>
                                      <p:tavLst>
                                        <p:tav tm="0">
                                          <p:val>
                                            <p:strVal val="#ppt_x"/>
                                          </p:val>
                                        </p:tav>
                                        <p:tav tm="100000">
                                          <p:val>
                                            <p:strVal val="#ppt_x"/>
                                          </p:val>
                                        </p:tav>
                                      </p:tavLst>
                                    </p:anim>
                                    <p:anim calcmode="lin" valueType="num">
                                      <p:cBhvr additive="base">
                                        <p:cTn id="198" dur="500" fill="hold"/>
                                        <p:tgtEl>
                                          <p:spTgt spid="252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nimBg="1" autoUpdateAnimBg="0"/>
      <p:bldP spid="251907" grpId="0" animBg="1" autoUpdateAnimBg="0"/>
      <p:bldP spid="251955" grpId="0" animBg="1"/>
      <p:bldP spid="251956" grpId="0" animBg="1"/>
      <p:bldP spid="252037" grpId="0" animBg="1"/>
      <p:bldP spid="252038" grpId="0" animBg="1"/>
      <p:bldP spid="252117" grpId="0" autoUpdateAnimBg="0"/>
      <p:bldP spid="252118" grpId="0" autoUpdateAnimBg="0"/>
      <p:bldP spid="252119" grpId="0" animBg="1"/>
      <p:bldP spid="252120" grpId="0" animBg="1"/>
      <p:bldP spid="252124" grpId="0" animBg="1" autoUpdateAnimBg="0"/>
      <p:bldP spid="252125" grpId="0" animBg="1" autoUpdateAnimBg="0"/>
      <p:bldP spid="252126" grpId="0" animBg="1" autoUpdateAnimBg="0"/>
      <p:bldP spid="252127"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638300" y="884238"/>
            <a:ext cx="5435600" cy="5695950"/>
            <a:chOff x="888" y="680"/>
            <a:chExt cx="3424" cy="3588"/>
          </a:xfrm>
        </p:grpSpPr>
        <p:sp>
          <p:nvSpPr>
            <p:cNvPr id="95236" name="Rectangle 3"/>
            <p:cNvSpPr>
              <a:spLocks noChangeArrowheads="1"/>
            </p:cNvSpPr>
            <p:nvPr/>
          </p:nvSpPr>
          <p:spPr bwMode="auto">
            <a:xfrm>
              <a:off x="3704" y="408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37" name="Rectangle 4"/>
            <p:cNvSpPr>
              <a:spLocks noChangeArrowheads="1"/>
            </p:cNvSpPr>
            <p:nvPr/>
          </p:nvSpPr>
          <p:spPr bwMode="auto">
            <a:xfrm>
              <a:off x="3080" y="408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38" name="Rectangle 5"/>
            <p:cNvSpPr>
              <a:spLocks noChangeArrowheads="1"/>
            </p:cNvSpPr>
            <p:nvPr/>
          </p:nvSpPr>
          <p:spPr bwMode="auto">
            <a:xfrm>
              <a:off x="2454" y="408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39" name="Rectangle 6"/>
            <p:cNvSpPr>
              <a:spLocks noChangeArrowheads="1"/>
            </p:cNvSpPr>
            <p:nvPr/>
          </p:nvSpPr>
          <p:spPr bwMode="auto">
            <a:xfrm>
              <a:off x="1832" y="408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40" name="Rectangle 7"/>
            <p:cNvSpPr>
              <a:spLocks noChangeArrowheads="1"/>
            </p:cNvSpPr>
            <p:nvPr/>
          </p:nvSpPr>
          <p:spPr bwMode="auto">
            <a:xfrm>
              <a:off x="888" y="408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16</a:t>
              </a:r>
              <a:endParaRPr kumimoji="1" lang="en-US" altLang="zh-CN" sz="2000" b="1">
                <a:latin typeface="Times New Roman" panose="02020603050405020304" pitchFamily="18" charset="0"/>
              </a:endParaRPr>
            </a:p>
          </p:txBody>
        </p:sp>
        <p:sp>
          <p:nvSpPr>
            <p:cNvPr id="95241" name="Rectangle 8"/>
            <p:cNvSpPr>
              <a:spLocks noChangeArrowheads="1"/>
            </p:cNvSpPr>
            <p:nvPr/>
          </p:nvSpPr>
          <p:spPr bwMode="auto">
            <a:xfrm>
              <a:off x="3704" y="389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42" name="Rectangle 9"/>
            <p:cNvSpPr>
              <a:spLocks noChangeArrowheads="1"/>
            </p:cNvSpPr>
            <p:nvPr/>
          </p:nvSpPr>
          <p:spPr bwMode="auto">
            <a:xfrm>
              <a:off x="3080" y="389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43" name="Rectangle 10"/>
            <p:cNvSpPr>
              <a:spLocks noChangeArrowheads="1"/>
            </p:cNvSpPr>
            <p:nvPr/>
          </p:nvSpPr>
          <p:spPr bwMode="auto">
            <a:xfrm>
              <a:off x="2454" y="389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44" name="Rectangle 11"/>
            <p:cNvSpPr>
              <a:spLocks noChangeArrowheads="1"/>
            </p:cNvSpPr>
            <p:nvPr/>
          </p:nvSpPr>
          <p:spPr bwMode="auto">
            <a:xfrm>
              <a:off x="1832" y="389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45" name="Rectangle 12"/>
            <p:cNvSpPr>
              <a:spLocks noChangeArrowheads="1"/>
            </p:cNvSpPr>
            <p:nvPr/>
          </p:nvSpPr>
          <p:spPr bwMode="auto">
            <a:xfrm>
              <a:off x="888" y="389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15</a:t>
              </a:r>
              <a:endParaRPr kumimoji="1" lang="en-US" altLang="zh-CN" sz="2000" b="1">
                <a:latin typeface="Times New Roman" panose="02020603050405020304" pitchFamily="18" charset="0"/>
              </a:endParaRPr>
            </a:p>
          </p:txBody>
        </p:sp>
        <p:sp>
          <p:nvSpPr>
            <p:cNvPr id="95246" name="Rectangle 13"/>
            <p:cNvSpPr>
              <a:spLocks noChangeArrowheads="1"/>
            </p:cNvSpPr>
            <p:nvPr/>
          </p:nvSpPr>
          <p:spPr bwMode="auto">
            <a:xfrm>
              <a:off x="3704" y="371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47" name="Rectangle 14"/>
            <p:cNvSpPr>
              <a:spLocks noChangeArrowheads="1"/>
            </p:cNvSpPr>
            <p:nvPr/>
          </p:nvSpPr>
          <p:spPr bwMode="auto">
            <a:xfrm>
              <a:off x="3080" y="371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48" name="Rectangle 15"/>
            <p:cNvSpPr>
              <a:spLocks noChangeArrowheads="1"/>
            </p:cNvSpPr>
            <p:nvPr/>
          </p:nvSpPr>
          <p:spPr bwMode="auto">
            <a:xfrm>
              <a:off x="2454" y="371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49" name="Rectangle 16"/>
            <p:cNvSpPr>
              <a:spLocks noChangeArrowheads="1"/>
            </p:cNvSpPr>
            <p:nvPr/>
          </p:nvSpPr>
          <p:spPr bwMode="auto">
            <a:xfrm>
              <a:off x="1832" y="371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50" name="Rectangle 17"/>
            <p:cNvSpPr>
              <a:spLocks noChangeArrowheads="1"/>
            </p:cNvSpPr>
            <p:nvPr/>
          </p:nvSpPr>
          <p:spPr bwMode="auto">
            <a:xfrm>
              <a:off x="888" y="371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14</a:t>
              </a:r>
              <a:endParaRPr kumimoji="1" lang="en-US" altLang="zh-CN" sz="2000" b="1">
                <a:latin typeface="Times New Roman" panose="02020603050405020304" pitchFamily="18" charset="0"/>
              </a:endParaRPr>
            </a:p>
          </p:txBody>
        </p:sp>
        <p:sp>
          <p:nvSpPr>
            <p:cNvPr id="95251" name="Rectangle 18"/>
            <p:cNvSpPr>
              <a:spLocks noChangeArrowheads="1"/>
            </p:cNvSpPr>
            <p:nvPr/>
          </p:nvSpPr>
          <p:spPr bwMode="auto">
            <a:xfrm>
              <a:off x="3704" y="352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52" name="Rectangle 19"/>
            <p:cNvSpPr>
              <a:spLocks noChangeArrowheads="1"/>
            </p:cNvSpPr>
            <p:nvPr/>
          </p:nvSpPr>
          <p:spPr bwMode="auto">
            <a:xfrm>
              <a:off x="3080" y="352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53" name="Rectangle 20"/>
            <p:cNvSpPr>
              <a:spLocks noChangeArrowheads="1"/>
            </p:cNvSpPr>
            <p:nvPr/>
          </p:nvSpPr>
          <p:spPr bwMode="auto">
            <a:xfrm>
              <a:off x="2454" y="352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54" name="Rectangle 21"/>
            <p:cNvSpPr>
              <a:spLocks noChangeArrowheads="1"/>
            </p:cNvSpPr>
            <p:nvPr/>
          </p:nvSpPr>
          <p:spPr bwMode="auto">
            <a:xfrm>
              <a:off x="1832" y="352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55" name="Rectangle 22"/>
            <p:cNvSpPr>
              <a:spLocks noChangeArrowheads="1"/>
            </p:cNvSpPr>
            <p:nvPr/>
          </p:nvSpPr>
          <p:spPr bwMode="auto">
            <a:xfrm>
              <a:off x="888" y="352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95256" name="Rectangle 23"/>
            <p:cNvSpPr>
              <a:spLocks noChangeArrowheads="1"/>
            </p:cNvSpPr>
            <p:nvPr/>
          </p:nvSpPr>
          <p:spPr bwMode="auto">
            <a:xfrm>
              <a:off x="3704" y="334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57" name="Rectangle 24"/>
            <p:cNvSpPr>
              <a:spLocks noChangeArrowheads="1"/>
            </p:cNvSpPr>
            <p:nvPr/>
          </p:nvSpPr>
          <p:spPr bwMode="auto">
            <a:xfrm>
              <a:off x="3080" y="334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58" name="Rectangle 25"/>
            <p:cNvSpPr>
              <a:spLocks noChangeArrowheads="1"/>
            </p:cNvSpPr>
            <p:nvPr/>
          </p:nvSpPr>
          <p:spPr bwMode="auto">
            <a:xfrm>
              <a:off x="2454" y="334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59" name="Rectangle 26"/>
            <p:cNvSpPr>
              <a:spLocks noChangeArrowheads="1"/>
            </p:cNvSpPr>
            <p:nvPr/>
          </p:nvSpPr>
          <p:spPr bwMode="auto">
            <a:xfrm>
              <a:off x="1832" y="334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60" name="Rectangle 27"/>
            <p:cNvSpPr>
              <a:spLocks noChangeArrowheads="1"/>
            </p:cNvSpPr>
            <p:nvPr/>
          </p:nvSpPr>
          <p:spPr bwMode="auto">
            <a:xfrm>
              <a:off x="888" y="334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12</a:t>
              </a:r>
              <a:endParaRPr kumimoji="1" lang="en-US" altLang="zh-CN" sz="2000" b="1">
                <a:latin typeface="Times New Roman" panose="02020603050405020304" pitchFamily="18" charset="0"/>
              </a:endParaRPr>
            </a:p>
          </p:txBody>
        </p:sp>
        <p:sp>
          <p:nvSpPr>
            <p:cNvPr id="95261" name="Rectangle 28"/>
            <p:cNvSpPr>
              <a:spLocks noChangeArrowheads="1"/>
            </p:cNvSpPr>
            <p:nvPr/>
          </p:nvSpPr>
          <p:spPr bwMode="auto">
            <a:xfrm>
              <a:off x="3704" y="315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62" name="Rectangle 29"/>
            <p:cNvSpPr>
              <a:spLocks noChangeArrowheads="1"/>
            </p:cNvSpPr>
            <p:nvPr/>
          </p:nvSpPr>
          <p:spPr bwMode="auto">
            <a:xfrm>
              <a:off x="3080" y="315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63" name="Rectangle 30"/>
            <p:cNvSpPr>
              <a:spLocks noChangeArrowheads="1"/>
            </p:cNvSpPr>
            <p:nvPr/>
          </p:nvSpPr>
          <p:spPr bwMode="auto">
            <a:xfrm>
              <a:off x="2454" y="315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64" name="Rectangle 31"/>
            <p:cNvSpPr>
              <a:spLocks noChangeArrowheads="1"/>
            </p:cNvSpPr>
            <p:nvPr/>
          </p:nvSpPr>
          <p:spPr bwMode="auto">
            <a:xfrm>
              <a:off x="1832" y="315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65" name="Rectangle 32"/>
            <p:cNvSpPr>
              <a:spLocks noChangeArrowheads="1"/>
            </p:cNvSpPr>
            <p:nvPr/>
          </p:nvSpPr>
          <p:spPr bwMode="auto">
            <a:xfrm>
              <a:off x="888" y="315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11</a:t>
              </a:r>
              <a:endParaRPr kumimoji="1" lang="en-US" altLang="zh-CN" sz="2000" b="1">
                <a:latin typeface="Times New Roman" panose="02020603050405020304" pitchFamily="18" charset="0"/>
              </a:endParaRPr>
            </a:p>
          </p:txBody>
        </p:sp>
        <p:sp>
          <p:nvSpPr>
            <p:cNvPr id="95266" name="Rectangle 33"/>
            <p:cNvSpPr>
              <a:spLocks noChangeArrowheads="1"/>
            </p:cNvSpPr>
            <p:nvPr/>
          </p:nvSpPr>
          <p:spPr bwMode="auto">
            <a:xfrm>
              <a:off x="3704" y="297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67" name="Rectangle 34"/>
            <p:cNvSpPr>
              <a:spLocks noChangeArrowheads="1"/>
            </p:cNvSpPr>
            <p:nvPr/>
          </p:nvSpPr>
          <p:spPr bwMode="auto">
            <a:xfrm>
              <a:off x="3080" y="297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68" name="Rectangle 35"/>
            <p:cNvSpPr>
              <a:spLocks noChangeArrowheads="1"/>
            </p:cNvSpPr>
            <p:nvPr/>
          </p:nvSpPr>
          <p:spPr bwMode="auto">
            <a:xfrm>
              <a:off x="2454" y="297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69" name="Rectangle 36"/>
            <p:cNvSpPr>
              <a:spLocks noChangeArrowheads="1"/>
            </p:cNvSpPr>
            <p:nvPr/>
          </p:nvSpPr>
          <p:spPr bwMode="auto">
            <a:xfrm>
              <a:off x="1832" y="297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70" name="Rectangle 37"/>
            <p:cNvSpPr>
              <a:spLocks noChangeArrowheads="1"/>
            </p:cNvSpPr>
            <p:nvPr/>
          </p:nvSpPr>
          <p:spPr bwMode="auto">
            <a:xfrm>
              <a:off x="888" y="297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10</a:t>
              </a:r>
              <a:endParaRPr kumimoji="1" lang="en-US" altLang="zh-CN" sz="2000" b="1">
                <a:latin typeface="Times New Roman" panose="02020603050405020304" pitchFamily="18" charset="0"/>
              </a:endParaRPr>
            </a:p>
          </p:txBody>
        </p:sp>
        <p:sp>
          <p:nvSpPr>
            <p:cNvPr id="95271" name="Rectangle 38"/>
            <p:cNvSpPr>
              <a:spLocks noChangeArrowheads="1"/>
            </p:cNvSpPr>
            <p:nvPr/>
          </p:nvSpPr>
          <p:spPr bwMode="auto">
            <a:xfrm>
              <a:off x="3704" y="278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72" name="Rectangle 39"/>
            <p:cNvSpPr>
              <a:spLocks noChangeArrowheads="1"/>
            </p:cNvSpPr>
            <p:nvPr/>
          </p:nvSpPr>
          <p:spPr bwMode="auto">
            <a:xfrm>
              <a:off x="3080" y="278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73" name="Rectangle 40"/>
            <p:cNvSpPr>
              <a:spLocks noChangeArrowheads="1"/>
            </p:cNvSpPr>
            <p:nvPr/>
          </p:nvSpPr>
          <p:spPr bwMode="auto">
            <a:xfrm>
              <a:off x="2454" y="278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74" name="Rectangle 41"/>
            <p:cNvSpPr>
              <a:spLocks noChangeArrowheads="1"/>
            </p:cNvSpPr>
            <p:nvPr/>
          </p:nvSpPr>
          <p:spPr bwMode="auto">
            <a:xfrm>
              <a:off x="1832" y="278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75" name="Rectangle 42"/>
            <p:cNvSpPr>
              <a:spLocks noChangeArrowheads="1"/>
            </p:cNvSpPr>
            <p:nvPr/>
          </p:nvSpPr>
          <p:spPr bwMode="auto">
            <a:xfrm>
              <a:off x="888" y="278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9</a:t>
              </a:r>
              <a:endParaRPr kumimoji="1" lang="en-US" altLang="zh-CN" sz="2000" b="1">
                <a:latin typeface="Times New Roman" panose="02020603050405020304" pitchFamily="18" charset="0"/>
              </a:endParaRPr>
            </a:p>
          </p:txBody>
        </p:sp>
        <p:sp>
          <p:nvSpPr>
            <p:cNvPr id="95276" name="Rectangle 43"/>
            <p:cNvSpPr>
              <a:spLocks noChangeArrowheads="1"/>
            </p:cNvSpPr>
            <p:nvPr/>
          </p:nvSpPr>
          <p:spPr bwMode="auto">
            <a:xfrm>
              <a:off x="3704" y="260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77" name="Rectangle 44"/>
            <p:cNvSpPr>
              <a:spLocks noChangeArrowheads="1"/>
            </p:cNvSpPr>
            <p:nvPr/>
          </p:nvSpPr>
          <p:spPr bwMode="auto">
            <a:xfrm>
              <a:off x="3080" y="260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78" name="Rectangle 45"/>
            <p:cNvSpPr>
              <a:spLocks noChangeArrowheads="1"/>
            </p:cNvSpPr>
            <p:nvPr/>
          </p:nvSpPr>
          <p:spPr bwMode="auto">
            <a:xfrm>
              <a:off x="2454" y="260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79" name="Rectangle 46"/>
            <p:cNvSpPr>
              <a:spLocks noChangeArrowheads="1"/>
            </p:cNvSpPr>
            <p:nvPr/>
          </p:nvSpPr>
          <p:spPr bwMode="auto">
            <a:xfrm>
              <a:off x="1832" y="260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80" name="Rectangle 47"/>
            <p:cNvSpPr>
              <a:spLocks noChangeArrowheads="1"/>
            </p:cNvSpPr>
            <p:nvPr/>
          </p:nvSpPr>
          <p:spPr bwMode="auto">
            <a:xfrm>
              <a:off x="888" y="260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95281" name="Rectangle 48"/>
            <p:cNvSpPr>
              <a:spLocks noChangeArrowheads="1"/>
            </p:cNvSpPr>
            <p:nvPr/>
          </p:nvSpPr>
          <p:spPr bwMode="auto">
            <a:xfrm>
              <a:off x="3704" y="241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82" name="Rectangle 49"/>
            <p:cNvSpPr>
              <a:spLocks noChangeArrowheads="1"/>
            </p:cNvSpPr>
            <p:nvPr/>
          </p:nvSpPr>
          <p:spPr bwMode="auto">
            <a:xfrm>
              <a:off x="3080" y="241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83" name="Rectangle 50"/>
            <p:cNvSpPr>
              <a:spLocks noChangeArrowheads="1"/>
            </p:cNvSpPr>
            <p:nvPr/>
          </p:nvSpPr>
          <p:spPr bwMode="auto">
            <a:xfrm>
              <a:off x="2454" y="241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84" name="Rectangle 51"/>
            <p:cNvSpPr>
              <a:spLocks noChangeArrowheads="1"/>
            </p:cNvSpPr>
            <p:nvPr/>
          </p:nvSpPr>
          <p:spPr bwMode="auto">
            <a:xfrm>
              <a:off x="1832" y="241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85" name="Rectangle 52"/>
            <p:cNvSpPr>
              <a:spLocks noChangeArrowheads="1"/>
            </p:cNvSpPr>
            <p:nvPr/>
          </p:nvSpPr>
          <p:spPr bwMode="auto">
            <a:xfrm>
              <a:off x="888" y="241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7</a:t>
              </a:r>
              <a:endParaRPr kumimoji="1" lang="en-US" altLang="zh-CN" sz="2000" b="1">
                <a:latin typeface="Times New Roman" panose="02020603050405020304" pitchFamily="18" charset="0"/>
              </a:endParaRPr>
            </a:p>
          </p:txBody>
        </p:sp>
        <p:sp>
          <p:nvSpPr>
            <p:cNvPr id="95286" name="Rectangle 53"/>
            <p:cNvSpPr>
              <a:spLocks noChangeArrowheads="1"/>
            </p:cNvSpPr>
            <p:nvPr/>
          </p:nvSpPr>
          <p:spPr bwMode="auto">
            <a:xfrm>
              <a:off x="3704" y="223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87" name="Rectangle 54"/>
            <p:cNvSpPr>
              <a:spLocks noChangeArrowheads="1"/>
            </p:cNvSpPr>
            <p:nvPr/>
          </p:nvSpPr>
          <p:spPr bwMode="auto">
            <a:xfrm>
              <a:off x="3080" y="223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88" name="Rectangle 55"/>
            <p:cNvSpPr>
              <a:spLocks noChangeArrowheads="1"/>
            </p:cNvSpPr>
            <p:nvPr/>
          </p:nvSpPr>
          <p:spPr bwMode="auto">
            <a:xfrm>
              <a:off x="2454" y="223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89" name="Rectangle 56"/>
            <p:cNvSpPr>
              <a:spLocks noChangeArrowheads="1"/>
            </p:cNvSpPr>
            <p:nvPr/>
          </p:nvSpPr>
          <p:spPr bwMode="auto">
            <a:xfrm>
              <a:off x="1832" y="223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90" name="Rectangle 57"/>
            <p:cNvSpPr>
              <a:spLocks noChangeArrowheads="1"/>
            </p:cNvSpPr>
            <p:nvPr/>
          </p:nvSpPr>
          <p:spPr bwMode="auto">
            <a:xfrm>
              <a:off x="888" y="223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95291" name="Rectangle 58"/>
            <p:cNvSpPr>
              <a:spLocks noChangeArrowheads="1"/>
            </p:cNvSpPr>
            <p:nvPr/>
          </p:nvSpPr>
          <p:spPr bwMode="auto">
            <a:xfrm>
              <a:off x="3704" y="204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92" name="Rectangle 59"/>
            <p:cNvSpPr>
              <a:spLocks noChangeArrowheads="1"/>
            </p:cNvSpPr>
            <p:nvPr/>
          </p:nvSpPr>
          <p:spPr bwMode="auto">
            <a:xfrm>
              <a:off x="3080" y="204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93" name="Rectangle 60"/>
            <p:cNvSpPr>
              <a:spLocks noChangeArrowheads="1"/>
            </p:cNvSpPr>
            <p:nvPr/>
          </p:nvSpPr>
          <p:spPr bwMode="auto">
            <a:xfrm>
              <a:off x="2454" y="204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94" name="Rectangle 61"/>
            <p:cNvSpPr>
              <a:spLocks noChangeArrowheads="1"/>
            </p:cNvSpPr>
            <p:nvPr/>
          </p:nvSpPr>
          <p:spPr bwMode="auto">
            <a:xfrm>
              <a:off x="1832" y="204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95" name="Rectangle 62"/>
            <p:cNvSpPr>
              <a:spLocks noChangeArrowheads="1"/>
            </p:cNvSpPr>
            <p:nvPr/>
          </p:nvSpPr>
          <p:spPr bwMode="auto">
            <a:xfrm>
              <a:off x="888" y="204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95296" name="Rectangle 63"/>
            <p:cNvSpPr>
              <a:spLocks noChangeArrowheads="1"/>
            </p:cNvSpPr>
            <p:nvPr/>
          </p:nvSpPr>
          <p:spPr bwMode="auto">
            <a:xfrm>
              <a:off x="3704" y="186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97" name="Rectangle 64"/>
            <p:cNvSpPr>
              <a:spLocks noChangeArrowheads="1"/>
            </p:cNvSpPr>
            <p:nvPr/>
          </p:nvSpPr>
          <p:spPr bwMode="auto">
            <a:xfrm>
              <a:off x="3080" y="186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298" name="Rectangle 65"/>
            <p:cNvSpPr>
              <a:spLocks noChangeArrowheads="1"/>
            </p:cNvSpPr>
            <p:nvPr/>
          </p:nvSpPr>
          <p:spPr bwMode="auto">
            <a:xfrm>
              <a:off x="2454" y="186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299" name="Rectangle 66"/>
            <p:cNvSpPr>
              <a:spLocks noChangeArrowheads="1"/>
            </p:cNvSpPr>
            <p:nvPr/>
          </p:nvSpPr>
          <p:spPr bwMode="auto">
            <a:xfrm>
              <a:off x="1832" y="186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00" name="Rectangle 67"/>
            <p:cNvSpPr>
              <a:spLocks noChangeArrowheads="1"/>
            </p:cNvSpPr>
            <p:nvPr/>
          </p:nvSpPr>
          <p:spPr bwMode="auto">
            <a:xfrm>
              <a:off x="888" y="186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95301" name="Rectangle 68"/>
            <p:cNvSpPr>
              <a:spLocks noChangeArrowheads="1"/>
            </p:cNvSpPr>
            <p:nvPr/>
          </p:nvSpPr>
          <p:spPr bwMode="auto">
            <a:xfrm>
              <a:off x="3704" y="167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302" name="Rectangle 69"/>
            <p:cNvSpPr>
              <a:spLocks noChangeArrowheads="1"/>
            </p:cNvSpPr>
            <p:nvPr/>
          </p:nvSpPr>
          <p:spPr bwMode="auto">
            <a:xfrm>
              <a:off x="3080" y="167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303" name="Rectangle 70"/>
            <p:cNvSpPr>
              <a:spLocks noChangeArrowheads="1"/>
            </p:cNvSpPr>
            <p:nvPr/>
          </p:nvSpPr>
          <p:spPr bwMode="auto">
            <a:xfrm>
              <a:off x="2454" y="167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04" name="Rectangle 71"/>
            <p:cNvSpPr>
              <a:spLocks noChangeArrowheads="1"/>
            </p:cNvSpPr>
            <p:nvPr/>
          </p:nvSpPr>
          <p:spPr bwMode="auto">
            <a:xfrm>
              <a:off x="1832" y="167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05" name="Rectangle 72"/>
            <p:cNvSpPr>
              <a:spLocks noChangeArrowheads="1"/>
            </p:cNvSpPr>
            <p:nvPr/>
          </p:nvSpPr>
          <p:spPr bwMode="auto">
            <a:xfrm>
              <a:off x="888" y="167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95306" name="Rectangle 73"/>
            <p:cNvSpPr>
              <a:spLocks noChangeArrowheads="1"/>
            </p:cNvSpPr>
            <p:nvPr/>
          </p:nvSpPr>
          <p:spPr bwMode="auto">
            <a:xfrm>
              <a:off x="3704" y="149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07" name="Rectangle 74"/>
            <p:cNvSpPr>
              <a:spLocks noChangeArrowheads="1"/>
            </p:cNvSpPr>
            <p:nvPr/>
          </p:nvSpPr>
          <p:spPr bwMode="auto">
            <a:xfrm>
              <a:off x="3080" y="149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308" name="Rectangle 75"/>
            <p:cNvSpPr>
              <a:spLocks noChangeArrowheads="1"/>
            </p:cNvSpPr>
            <p:nvPr/>
          </p:nvSpPr>
          <p:spPr bwMode="auto">
            <a:xfrm>
              <a:off x="2454" y="149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09" name="Rectangle 76"/>
            <p:cNvSpPr>
              <a:spLocks noChangeArrowheads="1"/>
            </p:cNvSpPr>
            <p:nvPr/>
          </p:nvSpPr>
          <p:spPr bwMode="auto">
            <a:xfrm>
              <a:off x="1832" y="149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10" name="Rectangle 77"/>
            <p:cNvSpPr>
              <a:spLocks noChangeArrowheads="1"/>
            </p:cNvSpPr>
            <p:nvPr/>
          </p:nvSpPr>
          <p:spPr bwMode="auto">
            <a:xfrm>
              <a:off x="888" y="149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95311" name="Rectangle 78"/>
            <p:cNvSpPr>
              <a:spLocks noChangeArrowheads="1"/>
            </p:cNvSpPr>
            <p:nvPr/>
          </p:nvSpPr>
          <p:spPr bwMode="auto">
            <a:xfrm>
              <a:off x="3704" y="1308"/>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312" name="Rectangle 79"/>
            <p:cNvSpPr>
              <a:spLocks noChangeArrowheads="1"/>
            </p:cNvSpPr>
            <p:nvPr/>
          </p:nvSpPr>
          <p:spPr bwMode="auto">
            <a:xfrm>
              <a:off x="3080" y="1308"/>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13" name="Rectangle 80"/>
            <p:cNvSpPr>
              <a:spLocks noChangeArrowheads="1"/>
            </p:cNvSpPr>
            <p:nvPr/>
          </p:nvSpPr>
          <p:spPr bwMode="auto">
            <a:xfrm>
              <a:off x="2454" y="1308"/>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14" name="Rectangle 81"/>
            <p:cNvSpPr>
              <a:spLocks noChangeArrowheads="1"/>
            </p:cNvSpPr>
            <p:nvPr/>
          </p:nvSpPr>
          <p:spPr bwMode="auto">
            <a:xfrm>
              <a:off x="1832" y="1308"/>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15" name="Rectangle 82"/>
            <p:cNvSpPr>
              <a:spLocks noChangeArrowheads="1"/>
            </p:cNvSpPr>
            <p:nvPr/>
          </p:nvSpPr>
          <p:spPr bwMode="auto">
            <a:xfrm>
              <a:off x="888" y="1308"/>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5316" name="Rectangle 83"/>
            <p:cNvSpPr>
              <a:spLocks noChangeArrowheads="1"/>
            </p:cNvSpPr>
            <p:nvPr/>
          </p:nvSpPr>
          <p:spPr bwMode="auto">
            <a:xfrm>
              <a:off x="3704" y="1123"/>
              <a:ext cx="608"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17" name="Rectangle 84"/>
            <p:cNvSpPr>
              <a:spLocks noChangeArrowheads="1"/>
            </p:cNvSpPr>
            <p:nvPr/>
          </p:nvSpPr>
          <p:spPr bwMode="auto">
            <a:xfrm>
              <a:off x="3080" y="1123"/>
              <a:ext cx="62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18" name="Rectangle 85"/>
            <p:cNvSpPr>
              <a:spLocks noChangeArrowheads="1"/>
            </p:cNvSpPr>
            <p:nvPr/>
          </p:nvSpPr>
          <p:spPr bwMode="auto">
            <a:xfrm>
              <a:off x="2454" y="1123"/>
              <a:ext cx="626"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19" name="Rectangle 86"/>
            <p:cNvSpPr>
              <a:spLocks noChangeArrowheads="1"/>
            </p:cNvSpPr>
            <p:nvPr/>
          </p:nvSpPr>
          <p:spPr bwMode="auto">
            <a:xfrm>
              <a:off x="1832" y="1123"/>
              <a:ext cx="622"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20" name="Rectangle 87"/>
            <p:cNvSpPr>
              <a:spLocks noChangeArrowheads="1"/>
            </p:cNvSpPr>
            <p:nvPr/>
          </p:nvSpPr>
          <p:spPr bwMode="auto">
            <a:xfrm>
              <a:off x="888" y="1123"/>
              <a:ext cx="944" cy="185"/>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5321" name="Rectangle 88"/>
            <p:cNvSpPr>
              <a:spLocks noChangeArrowheads="1"/>
            </p:cNvSpPr>
            <p:nvPr/>
          </p:nvSpPr>
          <p:spPr bwMode="auto">
            <a:xfrm>
              <a:off x="3704" y="870"/>
              <a:ext cx="608" cy="221"/>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95322" name="Rectangle 89"/>
            <p:cNvSpPr>
              <a:spLocks noChangeArrowheads="1"/>
            </p:cNvSpPr>
            <p:nvPr/>
          </p:nvSpPr>
          <p:spPr bwMode="auto">
            <a:xfrm>
              <a:off x="3080" y="870"/>
              <a:ext cx="624" cy="221"/>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95323" name="Rectangle 90"/>
            <p:cNvSpPr>
              <a:spLocks noChangeArrowheads="1"/>
            </p:cNvSpPr>
            <p:nvPr/>
          </p:nvSpPr>
          <p:spPr bwMode="auto">
            <a:xfrm>
              <a:off x="2454" y="870"/>
              <a:ext cx="626" cy="221"/>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95324" name="Rectangle 91"/>
            <p:cNvSpPr>
              <a:spLocks noChangeArrowheads="1"/>
            </p:cNvSpPr>
            <p:nvPr/>
          </p:nvSpPr>
          <p:spPr bwMode="auto">
            <a:xfrm>
              <a:off x="1832" y="870"/>
              <a:ext cx="622" cy="221"/>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95325" name="Rectangle 92"/>
            <p:cNvSpPr>
              <a:spLocks noChangeArrowheads="1"/>
            </p:cNvSpPr>
            <p:nvPr/>
          </p:nvSpPr>
          <p:spPr bwMode="auto">
            <a:xfrm>
              <a:off x="1832" y="680"/>
              <a:ext cx="2480" cy="222"/>
            </a:xfrm>
            <a:prstGeom prst="rect">
              <a:avLst/>
            </a:prstGeom>
            <a:noFill/>
            <a:ln w="9525">
              <a:noFill/>
              <a:miter lim="800000"/>
            </a:ln>
          </p:spPr>
          <p:txBody>
            <a:bodyPr lIns="0" tIns="0" rIns="0" bIns="0"/>
            <a:lstStyle/>
            <a:p>
              <a:pPr algn="ctr"/>
              <a:r>
                <a:rPr kumimoji="1" lang="zh-CN" altLang="en-US" sz="2400" b="1">
                  <a:solidFill>
                    <a:srgbClr val="CC66FF"/>
                  </a:solidFill>
                  <a:latin typeface="Times New Roman" panose="02020603050405020304" pitchFamily="18" charset="0"/>
                </a:rPr>
                <a:t>计   数   器   状   态</a:t>
              </a:r>
              <a:endParaRPr kumimoji="1" lang="zh-CN" altLang="en-US" sz="2400" b="1">
                <a:solidFill>
                  <a:srgbClr val="CC66FF"/>
                </a:solidFill>
                <a:latin typeface="Times New Roman" panose="02020603050405020304" pitchFamily="18" charset="0"/>
              </a:endParaRPr>
            </a:p>
          </p:txBody>
        </p:sp>
        <p:sp>
          <p:nvSpPr>
            <p:cNvPr id="95326" name="Rectangle 93"/>
            <p:cNvSpPr>
              <a:spLocks noChangeArrowheads="1"/>
            </p:cNvSpPr>
            <p:nvPr/>
          </p:nvSpPr>
          <p:spPr bwMode="auto">
            <a:xfrm>
              <a:off x="888" y="680"/>
              <a:ext cx="944" cy="443"/>
            </a:xfrm>
            <a:prstGeom prst="rect">
              <a:avLst/>
            </a:prstGeom>
            <a:noFill/>
            <a:ln w="9525">
              <a:noFill/>
              <a:miter lim="800000"/>
            </a:ln>
          </p:spPr>
          <p:txBody>
            <a:bodyPr lIns="0" tIns="0" rIns="0" bIns="0"/>
            <a:lstStyle/>
            <a:p>
              <a:pPr algn="ctr">
                <a:lnSpc>
                  <a:spcPct val="150000"/>
                </a:lnSpc>
              </a:pPr>
              <a:r>
                <a:rPr kumimoji="1" lang="zh-CN" altLang="en-US" sz="2400" b="1">
                  <a:solidFill>
                    <a:srgbClr val="CC66FF"/>
                  </a:solidFill>
                  <a:latin typeface="Times New Roman" panose="02020603050405020304" pitchFamily="18" charset="0"/>
                </a:rPr>
                <a:t>计数顺序</a:t>
              </a:r>
              <a:endParaRPr kumimoji="1" lang="zh-CN" altLang="en-US" sz="2400" b="1">
                <a:solidFill>
                  <a:srgbClr val="CC66FF"/>
                </a:solidFill>
                <a:latin typeface="Times New Roman" panose="02020603050405020304" pitchFamily="18" charset="0"/>
              </a:endParaRPr>
            </a:p>
          </p:txBody>
        </p:sp>
        <p:sp>
          <p:nvSpPr>
            <p:cNvPr id="95327" name="Line 94"/>
            <p:cNvSpPr>
              <a:spLocks noChangeShapeType="1"/>
            </p:cNvSpPr>
            <p:nvPr/>
          </p:nvSpPr>
          <p:spPr bwMode="auto">
            <a:xfrm>
              <a:off x="888" y="680"/>
              <a:ext cx="3424" cy="0"/>
            </a:xfrm>
            <a:prstGeom prst="line">
              <a:avLst/>
            </a:prstGeom>
            <a:noFill/>
            <a:ln w="28575" cap="sq">
              <a:solidFill>
                <a:schemeClr val="tx1"/>
              </a:solidFill>
              <a:round/>
            </a:ln>
          </p:spPr>
          <p:txBody>
            <a:bodyPr lIns="0" tIns="0" rIns="0" bIns="0"/>
            <a:lstStyle/>
            <a:p>
              <a:endParaRPr lang="zh-CN" altLang="en-US"/>
            </a:p>
          </p:txBody>
        </p:sp>
        <p:sp>
          <p:nvSpPr>
            <p:cNvPr id="95328" name="Line 95"/>
            <p:cNvSpPr>
              <a:spLocks noChangeShapeType="1"/>
            </p:cNvSpPr>
            <p:nvPr/>
          </p:nvSpPr>
          <p:spPr bwMode="auto">
            <a:xfrm>
              <a:off x="888" y="1123"/>
              <a:ext cx="3424" cy="0"/>
            </a:xfrm>
            <a:prstGeom prst="line">
              <a:avLst/>
            </a:prstGeom>
            <a:noFill/>
            <a:ln w="12700">
              <a:solidFill>
                <a:schemeClr val="tx1"/>
              </a:solidFill>
              <a:round/>
            </a:ln>
          </p:spPr>
          <p:txBody>
            <a:bodyPr lIns="0" tIns="0" rIns="0" bIns="0"/>
            <a:lstStyle/>
            <a:p>
              <a:endParaRPr lang="zh-CN" altLang="en-US"/>
            </a:p>
          </p:txBody>
        </p:sp>
        <p:sp>
          <p:nvSpPr>
            <p:cNvPr id="95329" name="Line 96"/>
            <p:cNvSpPr>
              <a:spLocks noChangeShapeType="1"/>
            </p:cNvSpPr>
            <p:nvPr/>
          </p:nvSpPr>
          <p:spPr bwMode="auto">
            <a:xfrm>
              <a:off x="888" y="4268"/>
              <a:ext cx="3424" cy="0"/>
            </a:xfrm>
            <a:prstGeom prst="line">
              <a:avLst/>
            </a:prstGeom>
            <a:noFill/>
            <a:ln w="28575" cap="sq">
              <a:solidFill>
                <a:schemeClr val="tx1"/>
              </a:solidFill>
              <a:round/>
            </a:ln>
          </p:spPr>
          <p:txBody>
            <a:bodyPr lIns="0" tIns="0" rIns="0" bIns="0"/>
            <a:lstStyle/>
            <a:p>
              <a:endParaRPr lang="zh-CN" altLang="en-US"/>
            </a:p>
          </p:txBody>
        </p:sp>
        <p:sp>
          <p:nvSpPr>
            <p:cNvPr id="95330" name="Line 97"/>
            <p:cNvSpPr>
              <a:spLocks noChangeShapeType="1"/>
            </p:cNvSpPr>
            <p:nvPr/>
          </p:nvSpPr>
          <p:spPr bwMode="auto">
            <a:xfrm>
              <a:off x="888" y="680"/>
              <a:ext cx="0" cy="3588"/>
            </a:xfrm>
            <a:prstGeom prst="line">
              <a:avLst/>
            </a:prstGeom>
            <a:noFill/>
            <a:ln w="28575" cap="sq">
              <a:solidFill>
                <a:schemeClr val="tx1"/>
              </a:solidFill>
              <a:round/>
            </a:ln>
          </p:spPr>
          <p:txBody>
            <a:bodyPr lIns="0" tIns="0" rIns="0" bIns="0"/>
            <a:lstStyle/>
            <a:p>
              <a:endParaRPr lang="zh-CN" altLang="en-US"/>
            </a:p>
          </p:txBody>
        </p:sp>
        <p:sp>
          <p:nvSpPr>
            <p:cNvPr id="95331" name="Line 98"/>
            <p:cNvSpPr>
              <a:spLocks noChangeShapeType="1"/>
            </p:cNvSpPr>
            <p:nvPr/>
          </p:nvSpPr>
          <p:spPr bwMode="auto">
            <a:xfrm>
              <a:off x="1832" y="680"/>
              <a:ext cx="0" cy="3588"/>
            </a:xfrm>
            <a:prstGeom prst="line">
              <a:avLst/>
            </a:prstGeom>
            <a:noFill/>
            <a:ln w="12700">
              <a:solidFill>
                <a:schemeClr val="tx1"/>
              </a:solidFill>
              <a:round/>
            </a:ln>
          </p:spPr>
          <p:txBody>
            <a:bodyPr lIns="0" tIns="0" rIns="0" bIns="0"/>
            <a:lstStyle/>
            <a:p>
              <a:endParaRPr lang="zh-CN" altLang="en-US"/>
            </a:p>
          </p:txBody>
        </p:sp>
        <p:sp>
          <p:nvSpPr>
            <p:cNvPr id="95332" name="Line 99"/>
            <p:cNvSpPr>
              <a:spLocks noChangeShapeType="1"/>
            </p:cNvSpPr>
            <p:nvPr/>
          </p:nvSpPr>
          <p:spPr bwMode="auto">
            <a:xfrm>
              <a:off x="4312" y="680"/>
              <a:ext cx="0" cy="3588"/>
            </a:xfrm>
            <a:prstGeom prst="line">
              <a:avLst/>
            </a:prstGeom>
            <a:noFill/>
            <a:ln w="28575" cap="sq">
              <a:solidFill>
                <a:schemeClr val="tx1"/>
              </a:solidFill>
              <a:round/>
            </a:ln>
          </p:spPr>
          <p:txBody>
            <a:bodyPr lIns="0" tIns="0" rIns="0" bIns="0"/>
            <a:lstStyle/>
            <a:p>
              <a:endParaRPr lang="zh-CN" altLang="en-US"/>
            </a:p>
          </p:txBody>
        </p:sp>
        <p:sp>
          <p:nvSpPr>
            <p:cNvPr id="95333" name="Line 100"/>
            <p:cNvSpPr>
              <a:spLocks noChangeShapeType="1"/>
            </p:cNvSpPr>
            <p:nvPr/>
          </p:nvSpPr>
          <p:spPr bwMode="auto">
            <a:xfrm>
              <a:off x="1832" y="902"/>
              <a:ext cx="2480" cy="0"/>
            </a:xfrm>
            <a:prstGeom prst="line">
              <a:avLst/>
            </a:prstGeom>
            <a:noFill/>
            <a:ln w="12700">
              <a:solidFill>
                <a:schemeClr val="tx1"/>
              </a:solidFill>
              <a:round/>
            </a:ln>
          </p:spPr>
          <p:txBody>
            <a:bodyPr lIns="0" tIns="0" rIns="0" bIns="0"/>
            <a:lstStyle/>
            <a:p>
              <a:endParaRPr lang="zh-CN" altLang="en-US"/>
            </a:p>
          </p:txBody>
        </p:sp>
      </p:grpSp>
      <p:sp>
        <p:nvSpPr>
          <p:cNvPr id="253029" name="Text Box 101"/>
          <p:cNvSpPr txBox="1">
            <a:spLocks noChangeArrowheads="1"/>
          </p:cNvSpPr>
          <p:nvPr/>
        </p:nvSpPr>
        <p:spPr bwMode="auto">
          <a:xfrm>
            <a:off x="1936750" y="333375"/>
            <a:ext cx="4678363" cy="457200"/>
          </a:xfrm>
          <a:prstGeom prst="rect">
            <a:avLst/>
          </a:prstGeom>
          <a:solidFill>
            <a:schemeClr val="hlink"/>
          </a:solidFill>
          <a:ln w="9525">
            <a:noFill/>
            <a:miter lim="800000"/>
          </a:ln>
        </p:spPr>
        <p:txBody>
          <a:bodyPr>
            <a:spAutoFit/>
          </a:bodyPr>
          <a:lstStyle/>
          <a:p>
            <a:pPr>
              <a:spcBef>
                <a:spcPct val="50000"/>
              </a:spcBef>
            </a:pPr>
            <a:r>
              <a:rPr kumimoji="1" lang="en-US" altLang="zh-CN" sz="1600" b="1">
                <a:solidFill>
                  <a:schemeClr val="accent1"/>
                </a:solidFill>
                <a:latin typeface="宋体" panose="02010600030101010101" pitchFamily="2" charset="-122"/>
              </a:rPr>
              <a:t>◆</a:t>
            </a:r>
            <a:r>
              <a:rPr kumimoji="1" lang="en-US" altLang="zh-CN" sz="2400" b="1">
                <a:solidFill>
                  <a:schemeClr val="accent1"/>
                </a:solidFill>
                <a:latin typeface="宋体" panose="02010600030101010101" pitchFamily="2" charset="-122"/>
              </a:rPr>
              <a:t>  </a:t>
            </a:r>
            <a:r>
              <a:rPr kumimoji="1" lang="en-US" altLang="zh-CN" sz="2400" b="1">
                <a:latin typeface="Times New Roman" panose="02020603050405020304" pitchFamily="18" charset="0"/>
              </a:rPr>
              <a:t>4 </a:t>
            </a:r>
            <a:r>
              <a:rPr kumimoji="1" lang="zh-CN" altLang="en-US" sz="2400" b="1">
                <a:latin typeface="宋体" panose="02010600030101010101" pitchFamily="2" charset="-122"/>
              </a:rPr>
              <a:t>位二进制加法计数器态序表 </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029"/>
                                        </p:tgtEl>
                                        <p:attrNameLst>
                                          <p:attrName>style.visibility</p:attrName>
                                        </p:attrNameLst>
                                      </p:cBhvr>
                                      <p:to>
                                        <p:strVal val="visible"/>
                                      </p:to>
                                    </p:set>
                                    <p:animEffect transition="in" filter="wipe(left)">
                                      <p:cBhvr>
                                        <p:cTn id="7" dur="500"/>
                                        <p:tgtEl>
                                          <p:spTgt spid="25302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029"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AutoShape 2" descr="大纸屑"/>
          <p:cNvSpPr>
            <a:spLocks noChangeArrowheads="1"/>
          </p:cNvSpPr>
          <p:nvPr/>
        </p:nvSpPr>
        <p:spPr bwMode="auto">
          <a:xfrm>
            <a:off x="698500" y="709613"/>
            <a:ext cx="8016875" cy="1303337"/>
          </a:xfrm>
          <a:prstGeom prst="wedgeEllipseCallout">
            <a:avLst>
              <a:gd name="adj1" fmla="val -28060"/>
              <a:gd name="adj2" fmla="val 108866"/>
            </a:avLst>
          </a:prstGeom>
          <a:pattFill prst="lgConfetti">
            <a:fgClr>
              <a:srgbClr val="99CCFF"/>
            </a:fgClr>
            <a:bgClr>
              <a:srgbClr val="FFFFFF"/>
            </a:bgClr>
          </a:pattFill>
          <a:ln w="9525">
            <a:solidFill>
              <a:schemeClr val="tx1"/>
            </a:solidFill>
            <a:miter lim="800000"/>
          </a:ln>
        </p:spPr>
        <p:txBody>
          <a:bodyPr lIns="0" tIns="0" rIns="0" bIns="0" anchor="ctr">
            <a:spAutoFit/>
          </a:bodyPr>
          <a:lstStyle/>
          <a:p>
            <a:pPr>
              <a:spcBef>
                <a:spcPct val="50000"/>
              </a:spcBef>
            </a:pPr>
            <a:r>
              <a:rPr kumimoji="1" lang="zh-CN" altLang="en-US" sz="2400" b="1">
                <a:latin typeface="Times New Roman" panose="02020603050405020304" pitchFamily="18" charset="0"/>
              </a:rPr>
              <a:t>用 </a:t>
            </a:r>
            <a:r>
              <a:rPr kumimoji="1" lang="en-US" altLang="zh-CN" sz="2400" b="1" i="1">
                <a:latin typeface="Times New Roman" panose="02020603050405020304" pitchFamily="18" charset="0"/>
              </a:rPr>
              <a:t>D </a:t>
            </a:r>
            <a:r>
              <a:rPr kumimoji="1" lang="zh-CN" altLang="en-US" sz="2400" b="1">
                <a:latin typeface="宋体" panose="02010600030101010101" pitchFamily="2" charset="-122"/>
              </a:rPr>
              <a:t>触发器可构成异步二进制计数器吗？</a:t>
            </a:r>
            <a:endParaRPr kumimoji="1" lang="zh-CN" altLang="en-US" sz="2400" b="1">
              <a:latin typeface="宋体" panose="02010600030101010101" pitchFamily="2" charset="-122"/>
            </a:endParaRPr>
          </a:p>
          <a:p>
            <a:pPr>
              <a:spcBef>
                <a:spcPct val="50000"/>
              </a:spcBef>
            </a:pPr>
            <a:r>
              <a:rPr kumimoji="1" lang="zh-CN" altLang="en-US" sz="2400" b="1">
                <a:latin typeface="宋体" panose="02010600030101010101" pitchFamily="2" charset="-122"/>
              </a:rPr>
              <a:t>           如何连接？</a:t>
            </a:r>
            <a:endParaRPr kumimoji="1" lang="zh-CN" altLang="en-US" sz="2400" b="1">
              <a:latin typeface="Times New Roman" panose="02020603050405020304" pitchFamily="18" charset="0"/>
            </a:endParaRPr>
          </a:p>
        </p:txBody>
      </p:sp>
      <p:sp>
        <p:nvSpPr>
          <p:cNvPr id="253955" name="Text Box 3"/>
          <p:cNvSpPr txBox="1">
            <a:spLocks noChangeArrowheads="1"/>
          </p:cNvSpPr>
          <p:nvPr/>
        </p:nvSpPr>
        <p:spPr bwMode="auto">
          <a:xfrm>
            <a:off x="534988" y="688975"/>
            <a:ext cx="8034337" cy="2647950"/>
          </a:xfrm>
          <a:prstGeom prst="rect">
            <a:avLst/>
          </a:prstGeom>
          <a:solidFill>
            <a:schemeClr val="bg1"/>
          </a:solidFill>
          <a:ln w="9525">
            <a:noFill/>
            <a:miter lim="800000"/>
          </a:ln>
        </p:spPr>
        <p:txBody>
          <a:bodyPr>
            <a:spAutoFit/>
          </a:bodyPr>
          <a:lstStyle/>
          <a:p>
            <a:pPr eaLnBrk="0" hangingPunct="0">
              <a:spcBef>
                <a:spcPct val="50000"/>
              </a:spcBef>
            </a:pPr>
            <a:r>
              <a:rPr kumimoji="1" lang="en-US" altLang="zh-CN" sz="2400" b="1">
                <a:latin typeface="宋体" panose="02010600030101010101" pitchFamily="2" charset="-122"/>
              </a:rPr>
              <a:t> </a:t>
            </a: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253956" name="Text Box 4"/>
          <p:cNvSpPr txBox="1">
            <a:spLocks noChangeArrowheads="1"/>
          </p:cNvSpPr>
          <p:nvPr/>
        </p:nvSpPr>
        <p:spPr bwMode="auto">
          <a:xfrm>
            <a:off x="800100" y="782638"/>
            <a:ext cx="6637338" cy="457200"/>
          </a:xfrm>
          <a:prstGeom prst="rect">
            <a:avLst/>
          </a:prstGeom>
          <a:solidFill>
            <a:srgbClr val="CCECFF"/>
          </a:solidFill>
          <a:ln w="9525">
            <a:noFill/>
            <a:miter lim="800000"/>
          </a:ln>
        </p:spPr>
        <p:txBody>
          <a:bodyPr>
            <a:spAutoFit/>
          </a:bodyPr>
          <a:lstStyle/>
          <a:p>
            <a:pPr>
              <a:spcBef>
                <a:spcPct val="50000"/>
              </a:spcBef>
            </a:pPr>
            <a:r>
              <a:rPr kumimoji="1" lang="en-US" altLang="zh-CN" sz="1600" b="1">
                <a:solidFill>
                  <a:schemeClr val="accent1"/>
                </a:solidFill>
                <a:latin typeface="宋体" panose="02010600030101010101" pitchFamily="2" charset="-122"/>
              </a:rPr>
              <a:t>◆</a:t>
            </a:r>
            <a:r>
              <a:rPr kumimoji="1" lang="en-US" altLang="zh-CN" sz="2400" b="1">
                <a:solidFill>
                  <a:schemeClr val="accent1"/>
                </a:solidFill>
                <a:latin typeface="宋体" panose="02010600030101010101" pitchFamily="2" charset="-122"/>
              </a:rPr>
              <a:t>  </a:t>
            </a:r>
            <a:r>
              <a:rPr kumimoji="1" lang="en-US" altLang="zh-CN" sz="2400" b="1" i="1">
                <a:latin typeface="Times New Roman" panose="02020603050405020304" pitchFamily="18" charset="0"/>
              </a:rPr>
              <a:t>D </a:t>
            </a:r>
            <a:r>
              <a:rPr kumimoji="1" lang="zh-CN" altLang="en-US" sz="2400" b="1">
                <a:latin typeface="宋体" panose="02010600030101010101" pitchFamily="2" charset="-122"/>
              </a:rPr>
              <a:t>触发器构成的异步二进制加法计数器</a:t>
            </a:r>
            <a:endParaRPr kumimoji="1" lang="zh-CN" altLang="en-US" sz="2400" b="1">
              <a:latin typeface="宋体" panose="02010600030101010101" pitchFamily="2" charset="-122"/>
            </a:endParaRPr>
          </a:p>
        </p:txBody>
      </p:sp>
      <p:sp>
        <p:nvSpPr>
          <p:cNvPr id="253957" name="Text Box 5"/>
          <p:cNvSpPr txBox="1">
            <a:spLocks noChangeArrowheads="1"/>
          </p:cNvSpPr>
          <p:nvPr/>
        </p:nvSpPr>
        <p:spPr bwMode="auto">
          <a:xfrm>
            <a:off x="285750" y="5843588"/>
            <a:ext cx="8339138" cy="457200"/>
          </a:xfrm>
          <a:prstGeom prst="rect">
            <a:avLst/>
          </a:prstGeom>
          <a:noFill/>
          <a:ln w="9525">
            <a:noFill/>
            <a:miter lim="800000"/>
          </a:ln>
        </p:spPr>
        <p:txBody>
          <a:bodyPr lIns="0" rIns="0">
            <a:spAutoFit/>
          </a:bodyPr>
          <a:lstStyle/>
          <a:p>
            <a:pPr>
              <a:spcBef>
                <a:spcPct val="30000"/>
              </a:spcBef>
            </a:pPr>
            <a:r>
              <a:rPr kumimoji="1" lang="zh-CN" altLang="en-US" sz="2400" b="1">
                <a:latin typeface="Times New Roman" panose="02020603050405020304" pitchFamily="18" charset="0"/>
              </a:rPr>
              <a:t>其工作原理与前述 </a:t>
            </a:r>
            <a:r>
              <a:rPr kumimoji="1" lang="en-US" altLang="zh-CN" sz="2400" b="1" i="1">
                <a:latin typeface="Times New Roman" panose="02020603050405020304" pitchFamily="18" charset="0"/>
              </a:rPr>
              <a:t>JK</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触发器所构成的二进制计数器的相同。</a:t>
            </a:r>
            <a:endParaRPr kumimoji="1" lang="zh-CN" altLang="en-US" sz="2400" b="1">
              <a:latin typeface="宋体" panose="02010600030101010101" pitchFamily="2" charset="-122"/>
            </a:endParaRPr>
          </a:p>
        </p:txBody>
      </p:sp>
      <p:grpSp>
        <p:nvGrpSpPr>
          <p:cNvPr id="2" name="Group 6"/>
          <p:cNvGrpSpPr/>
          <p:nvPr/>
        </p:nvGrpSpPr>
        <p:grpSpPr bwMode="auto">
          <a:xfrm>
            <a:off x="406400" y="2159000"/>
            <a:ext cx="8369300" cy="2654300"/>
            <a:chOff x="224" y="1152"/>
            <a:chExt cx="5272" cy="1672"/>
          </a:xfrm>
        </p:grpSpPr>
        <p:graphicFrame>
          <p:nvGraphicFramePr>
            <p:cNvPr id="34819" name="Object 7"/>
            <p:cNvGraphicFramePr>
              <a:graphicFrameLocks noChangeAspect="1"/>
            </p:cNvGraphicFramePr>
            <p:nvPr/>
          </p:nvGraphicFramePr>
          <p:xfrm>
            <a:off x="539" y="1318"/>
            <a:ext cx="4707" cy="1428"/>
          </p:xfrm>
          <a:graphic>
            <a:graphicData uri="http://schemas.openxmlformats.org/presentationml/2006/ole">
              <mc:AlternateContent xmlns:mc="http://schemas.openxmlformats.org/markup-compatibility/2006">
                <mc:Choice xmlns:v="urn:schemas-microsoft-com:vml" Requires="v">
                  <p:oleObj spid="_x0000_s34854" name="BMP 图象" r:id="rId1" imgW="7991475" imgH="2266950" progId="Paint.Picture">
                    <p:embed/>
                  </p:oleObj>
                </mc:Choice>
                <mc:Fallback>
                  <p:oleObj name="BMP 图象" r:id="rId1" imgW="7991475" imgH="2266950" progId="Paint.Picture">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 y="1318"/>
                          <a:ext cx="4707" cy="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09" name="AutoShape 8"/>
            <p:cNvSpPr>
              <a:spLocks noChangeArrowheads="1"/>
            </p:cNvSpPr>
            <p:nvPr/>
          </p:nvSpPr>
          <p:spPr bwMode="auto">
            <a:xfrm>
              <a:off x="224" y="1152"/>
              <a:ext cx="5272" cy="167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34910" name="Rectangle 9"/>
            <p:cNvSpPr>
              <a:spLocks noChangeArrowheads="1"/>
            </p:cNvSpPr>
            <p:nvPr/>
          </p:nvSpPr>
          <p:spPr bwMode="auto">
            <a:xfrm>
              <a:off x="1037" y="133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4911" name="Rectangle 10"/>
            <p:cNvSpPr>
              <a:spLocks noChangeArrowheads="1"/>
            </p:cNvSpPr>
            <p:nvPr/>
          </p:nvSpPr>
          <p:spPr bwMode="auto">
            <a:xfrm>
              <a:off x="973" y="20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1D</a:t>
              </a:r>
              <a:endParaRPr kumimoji="1" lang="en-US" altLang="zh-CN" sz="2400" b="1" baseline="-25000">
                <a:latin typeface="Times New Roman" panose="02020603050405020304" pitchFamily="18" charset="0"/>
              </a:endParaRPr>
            </a:p>
          </p:txBody>
        </p:sp>
        <p:sp>
          <p:nvSpPr>
            <p:cNvPr id="34912" name="Rectangle 11"/>
            <p:cNvSpPr>
              <a:spLocks noChangeArrowheads="1"/>
            </p:cNvSpPr>
            <p:nvPr/>
          </p:nvSpPr>
          <p:spPr bwMode="auto">
            <a:xfrm>
              <a:off x="973" y="220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4913" name="Rectangle 12"/>
            <p:cNvSpPr>
              <a:spLocks noChangeArrowheads="1"/>
            </p:cNvSpPr>
            <p:nvPr/>
          </p:nvSpPr>
          <p:spPr bwMode="auto">
            <a:xfrm>
              <a:off x="1077" y="18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4914" name="Rectangle 13"/>
            <p:cNvSpPr>
              <a:spLocks noChangeArrowheads="1"/>
            </p:cNvSpPr>
            <p:nvPr/>
          </p:nvSpPr>
          <p:spPr bwMode="auto">
            <a:xfrm>
              <a:off x="1757" y="1194"/>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4915" name="Rectangle 14"/>
            <p:cNvSpPr>
              <a:spLocks noChangeArrowheads="1"/>
            </p:cNvSpPr>
            <p:nvPr/>
          </p:nvSpPr>
          <p:spPr bwMode="auto">
            <a:xfrm>
              <a:off x="2917" y="1194"/>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4916" name="Rectangle 15"/>
            <p:cNvSpPr>
              <a:spLocks noChangeArrowheads="1"/>
            </p:cNvSpPr>
            <p:nvPr/>
          </p:nvSpPr>
          <p:spPr bwMode="auto">
            <a:xfrm>
              <a:off x="4085" y="120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4917" name="Rectangle 16"/>
            <p:cNvSpPr>
              <a:spLocks noChangeArrowheads="1"/>
            </p:cNvSpPr>
            <p:nvPr/>
          </p:nvSpPr>
          <p:spPr bwMode="auto">
            <a:xfrm>
              <a:off x="5245" y="120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4918" name="Rectangle 17"/>
            <p:cNvSpPr>
              <a:spLocks noChangeArrowheads="1"/>
            </p:cNvSpPr>
            <p:nvPr/>
          </p:nvSpPr>
          <p:spPr bwMode="auto">
            <a:xfrm>
              <a:off x="2205" y="133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4919" name="Rectangle 18"/>
            <p:cNvSpPr>
              <a:spLocks noChangeArrowheads="1"/>
            </p:cNvSpPr>
            <p:nvPr/>
          </p:nvSpPr>
          <p:spPr bwMode="auto">
            <a:xfrm>
              <a:off x="2125" y="20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1D</a:t>
              </a:r>
              <a:endParaRPr kumimoji="1" lang="en-US" altLang="zh-CN" sz="2400" b="1" baseline="-25000">
                <a:latin typeface="Times New Roman" panose="02020603050405020304" pitchFamily="18" charset="0"/>
              </a:endParaRPr>
            </a:p>
          </p:txBody>
        </p:sp>
        <p:sp>
          <p:nvSpPr>
            <p:cNvPr id="34920" name="Rectangle 19"/>
            <p:cNvSpPr>
              <a:spLocks noChangeArrowheads="1"/>
            </p:cNvSpPr>
            <p:nvPr/>
          </p:nvSpPr>
          <p:spPr bwMode="auto">
            <a:xfrm>
              <a:off x="2125" y="220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4921" name="Rectangle 20"/>
            <p:cNvSpPr>
              <a:spLocks noChangeArrowheads="1"/>
            </p:cNvSpPr>
            <p:nvPr/>
          </p:nvSpPr>
          <p:spPr bwMode="auto">
            <a:xfrm>
              <a:off x="2229" y="18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4922" name="Rectangle 21"/>
            <p:cNvSpPr>
              <a:spLocks noChangeArrowheads="1"/>
            </p:cNvSpPr>
            <p:nvPr/>
          </p:nvSpPr>
          <p:spPr bwMode="auto">
            <a:xfrm>
              <a:off x="3373" y="133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4923" name="Rectangle 22"/>
            <p:cNvSpPr>
              <a:spLocks noChangeArrowheads="1"/>
            </p:cNvSpPr>
            <p:nvPr/>
          </p:nvSpPr>
          <p:spPr bwMode="auto">
            <a:xfrm>
              <a:off x="3293" y="20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1D</a:t>
              </a:r>
              <a:endParaRPr kumimoji="1" lang="en-US" altLang="zh-CN" sz="2400" b="1" baseline="-25000">
                <a:latin typeface="Times New Roman" panose="02020603050405020304" pitchFamily="18" charset="0"/>
              </a:endParaRPr>
            </a:p>
          </p:txBody>
        </p:sp>
        <p:sp>
          <p:nvSpPr>
            <p:cNvPr id="34924" name="Rectangle 23"/>
            <p:cNvSpPr>
              <a:spLocks noChangeArrowheads="1"/>
            </p:cNvSpPr>
            <p:nvPr/>
          </p:nvSpPr>
          <p:spPr bwMode="auto">
            <a:xfrm>
              <a:off x="3293" y="220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4925" name="Rectangle 24"/>
            <p:cNvSpPr>
              <a:spLocks noChangeArrowheads="1"/>
            </p:cNvSpPr>
            <p:nvPr/>
          </p:nvSpPr>
          <p:spPr bwMode="auto">
            <a:xfrm>
              <a:off x="3397" y="18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4926" name="Rectangle 25"/>
            <p:cNvSpPr>
              <a:spLocks noChangeArrowheads="1"/>
            </p:cNvSpPr>
            <p:nvPr/>
          </p:nvSpPr>
          <p:spPr bwMode="auto">
            <a:xfrm>
              <a:off x="4525" y="1330"/>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4927" name="Rectangle 26"/>
            <p:cNvSpPr>
              <a:spLocks noChangeArrowheads="1"/>
            </p:cNvSpPr>
            <p:nvPr/>
          </p:nvSpPr>
          <p:spPr bwMode="auto">
            <a:xfrm>
              <a:off x="4453" y="20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1D</a:t>
              </a:r>
              <a:endParaRPr kumimoji="1" lang="en-US" altLang="zh-CN" sz="2400" b="1" baseline="-25000">
                <a:latin typeface="Times New Roman" panose="02020603050405020304" pitchFamily="18" charset="0"/>
              </a:endParaRPr>
            </a:p>
          </p:txBody>
        </p:sp>
        <p:sp>
          <p:nvSpPr>
            <p:cNvPr id="34928" name="Rectangle 27"/>
            <p:cNvSpPr>
              <a:spLocks noChangeArrowheads="1"/>
            </p:cNvSpPr>
            <p:nvPr/>
          </p:nvSpPr>
          <p:spPr bwMode="auto">
            <a:xfrm>
              <a:off x="4453" y="2202"/>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34929" name="Rectangle 28"/>
            <p:cNvSpPr>
              <a:spLocks noChangeArrowheads="1"/>
            </p:cNvSpPr>
            <p:nvPr/>
          </p:nvSpPr>
          <p:spPr bwMode="auto">
            <a:xfrm>
              <a:off x="4557" y="1810"/>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baseline="-25000">
                <a:latin typeface="Times New Roman" panose="02020603050405020304" pitchFamily="18" charset="0"/>
              </a:endParaRPr>
            </a:p>
          </p:txBody>
        </p:sp>
        <p:sp>
          <p:nvSpPr>
            <p:cNvPr id="34930" name="Rectangle 29"/>
            <p:cNvSpPr>
              <a:spLocks noChangeArrowheads="1"/>
            </p:cNvSpPr>
            <p:nvPr/>
          </p:nvSpPr>
          <p:spPr bwMode="auto">
            <a:xfrm>
              <a:off x="381" y="1682"/>
              <a:ext cx="299" cy="230"/>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34931" name="Rectangle 30"/>
            <p:cNvSpPr>
              <a:spLocks noChangeArrowheads="1"/>
            </p:cNvSpPr>
            <p:nvPr/>
          </p:nvSpPr>
          <p:spPr bwMode="auto">
            <a:xfrm>
              <a:off x="332" y="2314"/>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34932" name="Line 31"/>
            <p:cNvSpPr>
              <a:spLocks noChangeShapeType="1"/>
            </p:cNvSpPr>
            <p:nvPr/>
          </p:nvSpPr>
          <p:spPr bwMode="auto">
            <a:xfrm>
              <a:off x="336" y="2336"/>
              <a:ext cx="216" cy="0"/>
            </a:xfrm>
            <a:prstGeom prst="line">
              <a:avLst/>
            </a:prstGeom>
            <a:noFill/>
            <a:ln w="19050">
              <a:solidFill>
                <a:schemeClr val="tx1"/>
              </a:solidFill>
              <a:round/>
            </a:ln>
          </p:spPr>
          <p:txBody>
            <a:bodyPr lIns="0" tIns="0" rIns="0" bIns="0"/>
            <a:lstStyle/>
            <a:p>
              <a:endParaRPr lang="zh-CN" altLang="en-US"/>
            </a:p>
          </p:txBody>
        </p:sp>
        <p:grpSp>
          <p:nvGrpSpPr>
            <p:cNvPr id="34933" name="Group 32"/>
            <p:cNvGrpSpPr/>
            <p:nvPr/>
          </p:nvGrpSpPr>
          <p:grpSpPr bwMode="auto">
            <a:xfrm>
              <a:off x="296" y="2632"/>
              <a:ext cx="272" cy="128"/>
              <a:chOff x="240" y="2968"/>
              <a:chExt cx="328" cy="184"/>
            </a:xfrm>
          </p:grpSpPr>
          <p:sp>
            <p:nvSpPr>
              <p:cNvPr id="34952" name="Line 33"/>
              <p:cNvSpPr>
                <a:spLocks noChangeShapeType="1"/>
              </p:cNvSpPr>
              <p:nvPr/>
            </p:nvSpPr>
            <p:spPr bwMode="auto">
              <a:xfrm>
                <a:off x="240" y="2976"/>
                <a:ext cx="104" cy="0"/>
              </a:xfrm>
              <a:prstGeom prst="line">
                <a:avLst/>
              </a:prstGeom>
              <a:noFill/>
              <a:ln w="28575">
                <a:solidFill>
                  <a:schemeClr val="tx1"/>
                </a:solidFill>
                <a:round/>
              </a:ln>
            </p:spPr>
            <p:txBody>
              <a:bodyPr lIns="0" tIns="0" rIns="0" bIns="0"/>
              <a:lstStyle/>
              <a:p>
                <a:endParaRPr lang="zh-CN" altLang="en-US"/>
              </a:p>
            </p:txBody>
          </p:sp>
          <p:sp>
            <p:nvSpPr>
              <p:cNvPr id="34953" name="Line 34"/>
              <p:cNvSpPr>
                <a:spLocks noChangeShapeType="1"/>
              </p:cNvSpPr>
              <p:nvPr/>
            </p:nvSpPr>
            <p:spPr bwMode="auto">
              <a:xfrm>
                <a:off x="464" y="2976"/>
                <a:ext cx="104" cy="0"/>
              </a:xfrm>
              <a:prstGeom prst="line">
                <a:avLst/>
              </a:prstGeom>
              <a:noFill/>
              <a:ln w="28575">
                <a:solidFill>
                  <a:schemeClr val="tx1"/>
                </a:solidFill>
                <a:round/>
              </a:ln>
            </p:spPr>
            <p:txBody>
              <a:bodyPr lIns="0" tIns="0" rIns="0" bIns="0"/>
              <a:lstStyle/>
              <a:p>
                <a:endParaRPr lang="zh-CN" altLang="en-US"/>
              </a:p>
            </p:txBody>
          </p:sp>
          <p:sp>
            <p:nvSpPr>
              <p:cNvPr id="34954" name="Line 35"/>
              <p:cNvSpPr>
                <a:spLocks noChangeShapeType="1"/>
              </p:cNvSpPr>
              <p:nvPr/>
            </p:nvSpPr>
            <p:spPr bwMode="auto">
              <a:xfrm>
                <a:off x="336" y="3144"/>
                <a:ext cx="136" cy="0"/>
              </a:xfrm>
              <a:prstGeom prst="line">
                <a:avLst/>
              </a:prstGeom>
              <a:noFill/>
              <a:ln w="28575">
                <a:solidFill>
                  <a:schemeClr val="tx1"/>
                </a:solidFill>
                <a:round/>
              </a:ln>
            </p:spPr>
            <p:txBody>
              <a:bodyPr lIns="0" tIns="0" rIns="0" bIns="0"/>
              <a:lstStyle/>
              <a:p>
                <a:endParaRPr lang="zh-CN" altLang="en-US"/>
              </a:p>
            </p:txBody>
          </p:sp>
          <p:sp>
            <p:nvSpPr>
              <p:cNvPr id="34955" name="Line 36"/>
              <p:cNvSpPr>
                <a:spLocks noChangeShapeType="1"/>
              </p:cNvSpPr>
              <p:nvPr/>
            </p:nvSpPr>
            <p:spPr bwMode="auto">
              <a:xfrm>
                <a:off x="344" y="2968"/>
                <a:ext cx="0" cy="184"/>
              </a:xfrm>
              <a:prstGeom prst="line">
                <a:avLst/>
              </a:prstGeom>
              <a:noFill/>
              <a:ln w="28575">
                <a:solidFill>
                  <a:schemeClr val="tx1"/>
                </a:solidFill>
                <a:round/>
              </a:ln>
            </p:spPr>
            <p:txBody>
              <a:bodyPr lIns="0" tIns="0" rIns="0" bIns="0"/>
              <a:lstStyle/>
              <a:p>
                <a:endParaRPr lang="zh-CN" altLang="en-US"/>
              </a:p>
            </p:txBody>
          </p:sp>
          <p:sp>
            <p:nvSpPr>
              <p:cNvPr id="34956" name="Line 37"/>
              <p:cNvSpPr>
                <a:spLocks noChangeShapeType="1"/>
              </p:cNvSpPr>
              <p:nvPr/>
            </p:nvSpPr>
            <p:spPr bwMode="auto">
              <a:xfrm>
                <a:off x="464" y="2968"/>
                <a:ext cx="0" cy="184"/>
              </a:xfrm>
              <a:prstGeom prst="line">
                <a:avLst/>
              </a:prstGeom>
              <a:noFill/>
              <a:ln w="28575">
                <a:solidFill>
                  <a:schemeClr val="tx1"/>
                </a:solidFill>
                <a:round/>
              </a:ln>
            </p:spPr>
            <p:txBody>
              <a:bodyPr lIns="0" tIns="0" rIns="0" bIns="0"/>
              <a:lstStyle/>
              <a:p>
                <a:endParaRPr lang="zh-CN" altLang="en-US"/>
              </a:p>
            </p:txBody>
          </p:sp>
        </p:grpSp>
        <p:grpSp>
          <p:nvGrpSpPr>
            <p:cNvPr id="34934" name="Group 38"/>
            <p:cNvGrpSpPr/>
            <p:nvPr/>
          </p:nvGrpSpPr>
          <p:grpSpPr bwMode="auto">
            <a:xfrm flipV="1">
              <a:off x="280" y="1968"/>
              <a:ext cx="272" cy="136"/>
              <a:chOff x="240" y="2968"/>
              <a:chExt cx="328" cy="184"/>
            </a:xfrm>
          </p:grpSpPr>
          <p:sp>
            <p:nvSpPr>
              <p:cNvPr id="34947" name="Line 39"/>
              <p:cNvSpPr>
                <a:spLocks noChangeShapeType="1"/>
              </p:cNvSpPr>
              <p:nvPr/>
            </p:nvSpPr>
            <p:spPr bwMode="auto">
              <a:xfrm>
                <a:off x="240" y="2976"/>
                <a:ext cx="104" cy="0"/>
              </a:xfrm>
              <a:prstGeom prst="line">
                <a:avLst/>
              </a:prstGeom>
              <a:noFill/>
              <a:ln w="28575">
                <a:solidFill>
                  <a:schemeClr val="tx1"/>
                </a:solidFill>
                <a:round/>
              </a:ln>
            </p:spPr>
            <p:txBody>
              <a:bodyPr lIns="0" tIns="0" rIns="0" bIns="0"/>
              <a:lstStyle/>
              <a:p>
                <a:endParaRPr lang="zh-CN" altLang="en-US"/>
              </a:p>
            </p:txBody>
          </p:sp>
          <p:sp>
            <p:nvSpPr>
              <p:cNvPr id="34948" name="Line 40"/>
              <p:cNvSpPr>
                <a:spLocks noChangeShapeType="1"/>
              </p:cNvSpPr>
              <p:nvPr/>
            </p:nvSpPr>
            <p:spPr bwMode="auto">
              <a:xfrm>
                <a:off x="464" y="2976"/>
                <a:ext cx="104" cy="0"/>
              </a:xfrm>
              <a:prstGeom prst="line">
                <a:avLst/>
              </a:prstGeom>
              <a:noFill/>
              <a:ln w="28575">
                <a:solidFill>
                  <a:schemeClr val="tx1"/>
                </a:solidFill>
                <a:round/>
              </a:ln>
            </p:spPr>
            <p:txBody>
              <a:bodyPr lIns="0" tIns="0" rIns="0" bIns="0"/>
              <a:lstStyle/>
              <a:p>
                <a:endParaRPr lang="zh-CN" altLang="en-US"/>
              </a:p>
            </p:txBody>
          </p:sp>
          <p:sp>
            <p:nvSpPr>
              <p:cNvPr id="34949" name="Line 41"/>
              <p:cNvSpPr>
                <a:spLocks noChangeShapeType="1"/>
              </p:cNvSpPr>
              <p:nvPr/>
            </p:nvSpPr>
            <p:spPr bwMode="auto">
              <a:xfrm>
                <a:off x="336" y="3144"/>
                <a:ext cx="136" cy="0"/>
              </a:xfrm>
              <a:prstGeom prst="line">
                <a:avLst/>
              </a:prstGeom>
              <a:noFill/>
              <a:ln w="28575">
                <a:solidFill>
                  <a:schemeClr val="tx1"/>
                </a:solidFill>
                <a:round/>
              </a:ln>
            </p:spPr>
            <p:txBody>
              <a:bodyPr lIns="0" tIns="0" rIns="0" bIns="0"/>
              <a:lstStyle/>
              <a:p>
                <a:endParaRPr lang="zh-CN" altLang="en-US"/>
              </a:p>
            </p:txBody>
          </p:sp>
          <p:sp>
            <p:nvSpPr>
              <p:cNvPr id="34950" name="Line 42"/>
              <p:cNvSpPr>
                <a:spLocks noChangeShapeType="1"/>
              </p:cNvSpPr>
              <p:nvPr/>
            </p:nvSpPr>
            <p:spPr bwMode="auto">
              <a:xfrm>
                <a:off x="344" y="2968"/>
                <a:ext cx="0" cy="184"/>
              </a:xfrm>
              <a:prstGeom prst="line">
                <a:avLst/>
              </a:prstGeom>
              <a:noFill/>
              <a:ln w="28575">
                <a:solidFill>
                  <a:schemeClr val="tx1"/>
                </a:solidFill>
                <a:round/>
              </a:ln>
            </p:spPr>
            <p:txBody>
              <a:bodyPr lIns="0" tIns="0" rIns="0" bIns="0"/>
              <a:lstStyle/>
              <a:p>
                <a:endParaRPr lang="zh-CN" altLang="en-US"/>
              </a:p>
            </p:txBody>
          </p:sp>
          <p:sp>
            <p:nvSpPr>
              <p:cNvPr id="34951" name="Line 43"/>
              <p:cNvSpPr>
                <a:spLocks noChangeShapeType="1"/>
              </p:cNvSpPr>
              <p:nvPr/>
            </p:nvSpPr>
            <p:spPr bwMode="auto">
              <a:xfrm>
                <a:off x="464" y="2968"/>
                <a:ext cx="0" cy="184"/>
              </a:xfrm>
              <a:prstGeom prst="line">
                <a:avLst/>
              </a:prstGeom>
              <a:noFill/>
              <a:ln w="28575">
                <a:solidFill>
                  <a:schemeClr val="tx1"/>
                </a:solidFill>
                <a:round/>
              </a:ln>
            </p:spPr>
            <p:txBody>
              <a:bodyPr lIns="0" tIns="0" rIns="0" bIns="0"/>
              <a:lstStyle/>
              <a:p>
                <a:endParaRPr lang="zh-CN" altLang="en-US"/>
              </a:p>
            </p:txBody>
          </p:sp>
        </p:grpSp>
        <p:sp>
          <p:nvSpPr>
            <p:cNvPr id="34935" name="Line 44"/>
            <p:cNvSpPr>
              <a:spLocks noChangeShapeType="1"/>
            </p:cNvSpPr>
            <p:nvPr/>
          </p:nvSpPr>
          <p:spPr bwMode="auto">
            <a:xfrm flipV="1">
              <a:off x="658" y="2098"/>
              <a:ext cx="86" cy="0"/>
            </a:xfrm>
            <a:prstGeom prst="line">
              <a:avLst/>
            </a:prstGeom>
            <a:noFill/>
            <a:ln w="28575">
              <a:solidFill>
                <a:schemeClr val="tx1"/>
              </a:solidFill>
              <a:round/>
            </a:ln>
          </p:spPr>
          <p:txBody>
            <a:bodyPr lIns="0" tIns="0" rIns="0" bIns="0"/>
            <a:lstStyle/>
            <a:p>
              <a:endParaRPr lang="zh-CN" altLang="en-US"/>
            </a:p>
          </p:txBody>
        </p:sp>
        <p:sp>
          <p:nvSpPr>
            <p:cNvPr id="34936" name="Line 45"/>
            <p:cNvSpPr>
              <a:spLocks noChangeShapeType="1"/>
            </p:cNvSpPr>
            <p:nvPr/>
          </p:nvSpPr>
          <p:spPr bwMode="auto">
            <a:xfrm flipV="1">
              <a:off x="552" y="1974"/>
              <a:ext cx="112" cy="0"/>
            </a:xfrm>
            <a:prstGeom prst="line">
              <a:avLst/>
            </a:prstGeom>
            <a:noFill/>
            <a:ln w="28575">
              <a:solidFill>
                <a:schemeClr val="tx1"/>
              </a:solidFill>
              <a:round/>
            </a:ln>
          </p:spPr>
          <p:txBody>
            <a:bodyPr lIns="0" tIns="0" rIns="0" bIns="0"/>
            <a:lstStyle/>
            <a:p>
              <a:endParaRPr lang="zh-CN" altLang="en-US"/>
            </a:p>
          </p:txBody>
        </p:sp>
        <p:sp>
          <p:nvSpPr>
            <p:cNvPr id="34937" name="Line 46"/>
            <p:cNvSpPr>
              <a:spLocks noChangeShapeType="1"/>
            </p:cNvSpPr>
            <p:nvPr/>
          </p:nvSpPr>
          <p:spPr bwMode="auto">
            <a:xfrm flipV="1">
              <a:off x="558" y="1968"/>
              <a:ext cx="0" cy="136"/>
            </a:xfrm>
            <a:prstGeom prst="line">
              <a:avLst/>
            </a:prstGeom>
            <a:noFill/>
            <a:ln w="28575">
              <a:solidFill>
                <a:schemeClr val="tx1"/>
              </a:solidFill>
              <a:round/>
            </a:ln>
          </p:spPr>
          <p:txBody>
            <a:bodyPr lIns="0" tIns="0" rIns="0" bIns="0"/>
            <a:lstStyle/>
            <a:p>
              <a:endParaRPr lang="zh-CN" altLang="en-US"/>
            </a:p>
          </p:txBody>
        </p:sp>
        <p:sp>
          <p:nvSpPr>
            <p:cNvPr id="34938" name="Line 47"/>
            <p:cNvSpPr>
              <a:spLocks noChangeShapeType="1"/>
            </p:cNvSpPr>
            <p:nvPr/>
          </p:nvSpPr>
          <p:spPr bwMode="auto">
            <a:xfrm flipV="1">
              <a:off x="658" y="1968"/>
              <a:ext cx="0" cy="136"/>
            </a:xfrm>
            <a:prstGeom prst="line">
              <a:avLst/>
            </a:prstGeom>
            <a:noFill/>
            <a:ln w="28575">
              <a:solidFill>
                <a:schemeClr val="tx1"/>
              </a:solidFill>
              <a:round/>
            </a:ln>
          </p:spPr>
          <p:txBody>
            <a:bodyPr lIns="0" tIns="0" rIns="0" bIns="0"/>
            <a:lstStyle/>
            <a:p>
              <a:endParaRPr lang="zh-CN" altLang="en-US"/>
            </a:p>
          </p:txBody>
        </p:sp>
        <p:sp>
          <p:nvSpPr>
            <p:cNvPr id="34939" name="Rectangle 48"/>
            <p:cNvSpPr>
              <a:spLocks noChangeArrowheads="1"/>
            </p:cNvSpPr>
            <p:nvPr/>
          </p:nvSpPr>
          <p:spPr bwMode="auto">
            <a:xfrm>
              <a:off x="1501" y="2058"/>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4940" name="Rectangle 49"/>
            <p:cNvSpPr>
              <a:spLocks noChangeArrowheads="1"/>
            </p:cNvSpPr>
            <p:nvPr/>
          </p:nvSpPr>
          <p:spPr bwMode="auto">
            <a:xfrm>
              <a:off x="2661" y="2058"/>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4941" name="Rectangle 50"/>
            <p:cNvSpPr>
              <a:spLocks noChangeArrowheads="1"/>
            </p:cNvSpPr>
            <p:nvPr/>
          </p:nvSpPr>
          <p:spPr bwMode="auto">
            <a:xfrm>
              <a:off x="3829" y="2058"/>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4942" name="Rectangle 51"/>
            <p:cNvSpPr>
              <a:spLocks noChangeArrowheads="1"/>
            </p:cNvSpPr>
            <p:nvPr/>
          </p:nvSpPr>
          <p:spPr bwMode="auto">
            <a:xfrm>
              <a:off x="4989" y="2050"/>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4943" name="Line 52"/>
            <p:cNvSpPr>
              <a:spLocks noChangeShapeType="1"/>
            </p:cNvSpPr>
            <p:nvPr/>
          </p:nvSpPr>
          <p:spPr bwMode="auto">
            <a:xfrm>
              <a:off x="1520" y="2088"/>
              <a:ext cx="176" cy="0"/>
            </a:xfrm>
            <a:prstGeom prst="line">
              <a:avLst/>
            </a:prstGeom>
            <a:noFill/>
            <a:ln w="19050">
              <a:solidFill>
                <a:schemeClr val="tx1"/>
              </a:solidFill>
              <a:round/>
            </a:ln>
          </p:spPr>
          <p:txBody>
            <a:bodyPr lIns="0" tIns="0" rIns="0" bIns="0"/>
            <a:lstStyle/>
            <a:p>
              <a:endParaRPr lang="zh-CN" altLang="en-US"/>
            </a:p>
          </p:txBody>
        </p:sp>
        <p:sp>
          <p:nvSpPr>
            <p:cNvPr id="34944" name="Line 53"/>
            <p:cNvSpPr>
              <a:spLocks noChangeShapeType="1"/>
            </p:cNvSpPr>
            <p:nvPr/>
          </p:nvSpPr>
          <p:spPr bwMode="auto">
            <a:xfrm>
              <a:off x="2680" y="2088"/>
              <a:ext cx="176" cy="0"/>
            </a:xfrm>
            <a:prstGeom prst="line">
              <a:avLst/>
            </a:prstGeom>
            <a:noFill/>
            <a:ln w="19050">
              <a:solidFill>
                <a:schemeClr val="tx1"/>
              </a:solidFill>
              <a:round/>
            </a:ln>
          </p:spPr>
          <p:txBody>
            <a:bodyPr lIns="0" tIns="0" rIns="0" bIns="0"/>
            <a:lstStyle/>
            <a:p>
              <a:endParaRPr lang="zh-CN" altLang="en-US"/>
            </a:p>
          </p:txBody>
        </p:sp>
        <p:sp>
          <p:nvSpPr>
            <p:cNvPr id="34945" name="Line 54"/>
            <p:cNvSpPr>
              <a:spLocks noChangeShapeType="1"/>
            </p:cNvSpPr>
            <p:nvPr/>
          </p:nvSpPr>
          <p:spPr bwMode="auto">
            <a:xfrm>
              <a:off x="3840" y="2088"/>
              <a:ext cx="176" cy="0"/>
            </a:xfrm>
            <a:prstGeom prst="line">
              <a:avLst/>
            </a:prstGeom>
            <a:noFill/>
            <a:ln w="19050">
              <a:solidFill>
                <a:schemeClr val="tx1"/>
              </a:solidFill>
              <a:round/>
            </a:ln>
          </p:spPr>
          <p:txBody>
            <a:bodyPr lIns="0" tIns="0" rIns="0" bIns="0"/>
            <a:lstStyle/>
            <a:p>
              <a:endParaRPr lang="zh-CN" altLang="en-US"/>
            </a:p>
          </p:txBody>
        </p:sp>
        <p:sp>
          <p:nvSpPr>
            <p:cNvPr id="34946" name="Line 55"/>
            <p:cNvSpPr>
              <a:spLocks noChangeShapeType="1"/>
            </p:cNvSpPr>
            <p:nvPr/>
          </p:nvSpPr>
          <p:spPr bwMode="auto">
            <a:xfrm>
              <a:off x="5000" y="2080"/>
              <a:ext cx="176" cy="0"/>
            </a:xfrm>
            <a:prstGeom prst="line">
              <a:avLst/>
            </a:prstGeom>
            <a:noFill/>
            <a:ln w="19050">
              <a:solidFill>
                <a:schemeClr val="tx1"/>
              </a:solidFill>
              <a:round/>
            </a:ln>
          </p:spPr>
          <p:txBody>
            <a:bodyPr lIns="0" tIns="0" rIns="0" bIns="0"/>
            <a:lstStyle/>
            <a:p>
              <a:endParaRPr lang="zh-CN" altLang="en-US"/>
            </a:p>
          </p:txBody>
        </p:sp>
      </p:grpSp>
      <p:grpSp>
        <p:nvGrpSpPr>
          <p:cNvPr id="5" name="Group 56"/>
          <p:cNvGrpSpPr/>
          <p:nvPr/>
        </p:nvGrpSpPr>
        <p:grpSpPr bwMode="auto">
          <a:xfrm>
            <a:off x="1298575" y="2832100"/>
            <a:ext cx="7023100" cy="1638300"/>
            <a:chOff x="786" y="1400"/>
            <a:chExt cx="4424" cy="1032"/>
          </a:xfrm>
        </p:grpSpPr>
        <p:sp>
          <p:nvSpPr>
            <p:cNvPr id="34877" name="Rectangle 57"/>
            <p:cNvSpPr>
              <a:spLocks noChangeArrowheads="1"/>
            </p:cNvSpPr>
            <p:nvPr/>
          </p:nvSpPr>
          <p:spPr bwMode="auto">
            <a:xfrm>
              <a:off x="975" y="1834"/>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1D</a:t>
              </a:r>
              <a:endParaRPr kumimoji="1" lang="en-US" altLang="zh-CN" sz="2400" b="1" baseline="-25000">
                <a:solidFill>
                  <a:srgbClr val="FF3300"/>
                </a:solidFill>
                <a:latin typeface="Times New Roman" panose="02020603050405020304" pitchFamily="18" charset="0"/>
              </a:endParaRPr>
            </a:p>
          </p:txBody>
        </p:sp>
        <p:sp>
          <p:nvSpPr>
            <p:cNvPr id="34878" name="Line 58"/>
            <p:cNvSpPr>
              <a:spLocks noChangeShapeType="1"/>
            </p:cNvSpPr>
            <p:nvPr/>
          </p:nvSpPr>
          <p:spPr bwMode="auto">
            <a:xfrm>
              <a:off x="794" y="1952"/>
              <a:ext cx="0" cy="456"/>
            </a:xfrm>
            <a:prstGeom prst="line">
              <a:avLst/>
            </a:prstGeom>
            <a:noFill/>
            <a:ln w="28575">
              <a:solidFill>
                <a:srgbClr val="FF3300"/>
              </a:solidFill>
              <a:round/>
            </a:ln>
          </p:spPr>
          <p:txBody>
            <a:bodyPr lIns="0" tIns="0" rIns="0" bIns="0"/>
            <a:lstStyle/>
            <a:p>
              <a:endParaRPr lang="zh-CN" altLang="en-US"/>
            </a:p>
          </p:txBody>
        </p:sp>
        <p:sp>
          <p:nvSpPr>
            <p:cNvPr id="34879" name="Rectangle 59"/>
            <p:cNvSpPr>
              <a:spLocks noChangeArrowheads="1"/>
            </p:cNvSpPr>
            <p:nvPr/>
          </p:nvSpPr>
          <p:spPr bwMode="auto">
            <a:xfrm>
              <a:off x="914" y="1408"/>
              <a:ext cx="576" cy="896"/>
            </a:xfrm>
            <a:prstGeom prst="rect">
              <a:avLst/>
            </a:prstGeom>
            <a:noFill/>
            <a:ln w="38100">
              <a:solidFill>
                <a:srgbClr val="FF3300"/>
              </a:solidFill>
              <a:miter lim="800000"/>
            </a:ln>
          </p:spPr>
          <p:txBody>
            <a:bodyPr wrap="none" lIns="0" tIns="0" rIns="0" bIns="0" anchor="ctr"/>
            <a:lstStyle/>
            <a:p>
              <a:endParaRPr lang="zh-CN" altLang="en-US"/>
            </a:p>
          </p:txBody>
        </p:sp>
        <p:sp>
          <p:nvSpPr>
            <p:cNvPr id="34880" name="Line 60"/>
            <p:cNvSpPr>
              <a:spLocks noChangeShapeType="1"/>
            </p:cNvSpPr>
            <p:nvPr/>
          </p:nvSpPr>
          <p:spPr bwMode="auto">
            <a:xfrm>
              <a:off x="794" y="1960"/>
              <a:ext cx="102" cy="0"/>
            </a:xfrm>
            <a:prstGeom prst="line">
              <a:avLst/>
            </a:prstGeom>
            <a:noFill/>
            <a:ln w="28575">
              <a:solidFill>
                <a:srgbClr val="FF3300"/>
              </a:solidFill>
              <a:round/>
            </a:ln>
          </p:spPr>
          <p:txBody>
            <a:bodyPr lIns="0" tIns="0" rIns="0" bIns="0"/>
            <a:lstStyle/>
            <a:p>
              <a:endParaRPr lang="zh-CN" altLang="en-US"/>
            </a:p>
          </p:txBody>
        </p:sp>
        <p:sp>
          <p:nvSpPr>
            <p:cNvPr id="34881" name="Rectangle 61"/>
            <p:cNvSpPr>
              <a:spLocks noChangeArrowheads="1"/>
            </p:cNvSpPr>
            <p:nvPr/>
          </p:nvSpPr>
          <p:spPr bwMode="auto">
            <a:xfrm>
              <a:off x="2127" y="1834"/>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1D</a:t>
              </a:r>
              <a:endParaRPr kumimoji="1" lang="en-US" altLang="zh-CN" sz="2400" b="1" baseline="-25000">
                <a:solidFill>
                  <a:srgbClr val="FF3300"/>
                </a:solidFill>
                <a:latin typeface="Times New Roman" panose="02020603050405020304" pitchFamily="18" charset="0"/>
              </a:endParaRPr>
            </a:p>
          </p:txBody>
        </p:sp>
        <p:sp>
          <p:nvSpPr>
            <p:cNvPr id="34882" name="Rectangle 62"/>
            <p:cNvSpPr>
              <a:spLocks noChangeArrowheads="1"/>
            </p:cNvSpPr>
            <p:nvPr/>
          </p:nvSpPr>
          <p:spPr bwMode="auto">
            <a:xfrm>
              <a:off x="2074" y="1408"/>
              <a:ext cx="576" cy="888"/>
            </a:xfrm>
            <a:prstGeom prst="rect">
              <a:avLst/>
            </a:prstGeom>
            <a:noFill/>
            <a:ln w="38100">
              <a:solidFill>
                <a:srgbClr val="FF3300"/>
              </a:solidFill>
              <a:miter lim="800000"/>
            </a:ln>
          </p:spPr>
          <p:txBody>
            <a:bodyPr wrap="none" lIns="0" tIns="0" rIns="0" bIns="0" anchor="ctr"/>
            <a:lstStyle/>
            <a:p>
              <a:endParaRPr lang="zh-CN" altLang="en-US"/>
            </a:p>
          </p:txBody>
        </p:sp>
        <p:sp>
          <p:nvSpPr>
            <p:cNvPr id="34883" name="Rectangle 63"/>
            <p:cNvSpPr>
              <a:spLocks noChangeArrowheads="1"/>
            </p:cNvSpPr>
            <p:nvPr/>
          </p:nvSpPr>
          <p:spPr bwMode="auto">
            <a:xfrm>
              <a:off x="3295" y="1834"/>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1D</a:t>
              </a:r>
              <a:endParaRPr kumimoji="1" lang="en-US" altLang="zh-CN" sz="2400" b="1" baseline="-25000">
                <a:solidFill>
                  <a:srgbClr val="FF3300"/>
                </a:solidFill>
                <a:latin typeface="Times New Roman" panose="02020603050405020304" pitchFamily="18" charset="0"/>
              </a:endParaRPr>
            </a:p>
          </p:txBody>
        </p:sp>
        <p:sp>
          <p:nvSpPr>
            <p:cNvPr id="34884" name="Rectangle 64"/>
            <p:cNvSpPr>
              <a:spLocks noChangeArrowheads="1"/>
            </p:cNvSpPr>
            <p:nvPr/>
          </p:nvSpPr>
          <p:spPr bwMode="auto">
            <a:xfrm>
              <a:off x="3242" y="1408"/>
              <a:ext cx="576" cy="888"/>
            </a:xfrm>
            <a:prstGeom prst="rect">
              <a:avLst/>
            </a:prstGeom>
            <a:noFill/>
            <a:ln w="38100">
              <a:solidFill>
                <a:srgbClr val="FF3300"/>
              </a:solidFill>
              <a:miter lim="800000"/>
            </a:ln>
          </p:spPr>
          <p:txBody>
            <a:bodyPr wrap="none" lIns="0" tIns="0" rIns="0" bIns="0" anchor="ctr"/>
            <a:lstStyle/>
            <a:p>
              <a:endParaRPr lang="zh-CN" altLang="en-US"/>
            </a:p>
          </p:txBody>
        </p:sp>
        <p:sp>
          <p:nvSpPr>
            <p:cNvPr id="34885" name="Rectangle 65"/>
            <p:cNvSpPr>
              <a:spLocks noChangeArrowheads="1"/>
            </p:cNvSpPr>
            <p:nvPr/>
          </p:nvSpPr>
          <p:spPr bwMode="auto">
            <a:xfrm>
              <a:off x="4455" y="1834"/>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1D</a:t>
              </a:r>
              <a:endParaRPr kumimoji="1" lang="en-US" altLang="zh-CN" sz="2400" b="1" baseline="-25000">
                <a:solidFill>
                  <a:srgbClr val="FF3300"/>
                </a:solidFill>
                <a:latin typeface="Times New Roman" panose="02020603050405020304" pitchFamily="18" charset="0"/>
              </a:endParaRPr>
            </a:p>
          </p:txBody>
        </p:sp>
        <p:sp>
          <p:nvSpPr>
            <p:cNvPr id="34886" name="Rectangle 66"/>
            <p:cNvSpPr>
              <a:spLocks noChangeArrowheads="1"/>
            </p:cNvSpPr>
            <p:nvPr/>
          </p:nvSpPr>
          <p:spPr bwMode="auto">
            <a:xfrm>
              <a:off x="4402" y="1400"/>
              <a:ext cx="576" cy="888"/>
            </a:xfrm>
            <a:prstGeom prst="rect">
              <a:avLst/>
            </a:prstGeom>
            <a:noFill/>
            <a:ln w="38100">
              <a:solidFill>
                <a:srgbClr val="FF3300"/>
              </a:solidFill>
              <a:miter lim="800000"/>
            </a:ln>
          </p:spPr>
          <p:txBody>
            <a:bodyPr wrap="none" lIns="0" tIns="0" rIns="0" bIns="0" anchor="ctr"/>
            <a:lstStyle/>
            <a:p>
              <a:endParaRPr lang="zh-CN" altLang="en-US"/>
            </a:p>
          </p:txBody>
        </p:sp>
        <p:sp>
          <p:nvSpPr>
            <p:cNvPr id="34887" name="Line 67"/>
            <p:cNvSpPr>
              <a:spLocks noChangeShapeType="1"/>
            </p:cNvSpPr>
            <p:nvPr/>
          </p:nvSpPr>
          <p:spPr bwMode="auto">
            <a:xfrm>
              <a:off x="786" y="2416"/>
              <a:ext cx="928" cy="0"/>
            </a:xfrm>
            <a:prstGeom prst="line">
              <a:avLst/>
            </a:prstGeom>
            <a:noFill/>
            <a:ln w="28575">
              <a:solidFill>
                <a:srgbClr val="FF3300"/>
              </a:solidFill>
              <a:round/>
            </a:ln>
          </p:spPr>
          <p:txBody>
            <a:bodyPr lIns="0" tIns="0" rIns="0" bIns="0"/>
            <a:lstStyle/>
            <a:p>
              <a:endParaRPr lang="zh-CN" altLang="en-US"/>
            </a:p>
          </p:txBody>
        </p:sp>
        <p:sp>
          <p:nvSpPr>
            <p:cNvPr id="34888" name="Line 68"/>
            <p:cNvSpPr>
              <a:spLocks noChangeShapeType="1"/>
            </p:cNvSpPr>
            <p:nvPr/>
          </p:nvSpPr>
          <p:spPr bwMode="auto">
            <a:xfrm>
              <a:off x="1714" y="2160"/>
              <a:ext cx="0" cy="272"/>
            </a:xfrm>
            <a:prstGeom prst="line">
              <a:avLst/>
            </a:prstGeom>
            <a:noFill/>
            <a:ln w="28575">
              <a:solidFill>
                <a:srgbClr val="FF3300"/>
              </a:solidFill>
              <a:round/>
            </a:ln>
          </p:spPr>
          <p:txBody>
            <a:bodyPr lIns="0" tIns="0" rIns="0" bIns="0"/>
            <a:lstStyle/>
            <a:p>
              <a:endParaRPr lang="zh-CN" altLang="en-US"/>
            </a:p>
          </p:txBody>
        </p:sp>
        <p:sp>
          <p:nvSpPr>
            <p:cNvPr id="34889" name="Line 69"/>
            <p:cNvSpPr>
              <a:spLocks noChangeShapeType="1"/>
            </p:cNvSpPr>
            <p:nvPr/>
          </p:nvSpPr>
          <p:spPr bwMode="auto">
            <a:xfrm>
              <a:off x="1578" y="2152"/>
              <a:ext cx="144" cy="0"/>
            </a:xfrm>
            <a:prstGeom prst="line">
              <a:avLst/>
            </a:prstGeom>
            <a:noFill/>
            <a:ln w="28575">
              <a:solidFill>
                <a:srgbClr val="FF3300"/>
              </a:solidFill>
              <a:round/>
            </a:ln>
          </p:spPr>
          <p:txBody>
            <a:bodyPr lIns="0" tIns="0" rIns="0" bIns="0"/>
            <a:lstStyle/>
            <a:p>
              <a:endParaRPr lang="zh-CN" altLang="en-US"/>
            </a:p>
          </p:txBody>
        </p:sp>
        <p:sp>
          <p:nvSpPr>
            <p:cNvPr id="34890" name="Oval 70"/>
            <p:cNvSpPr>
              <a:spLocks noChangeArrowheads="1"/>
            </p:cNvSpPr>
            <p:nvPr/>
          </p:nvSpPr>
          <p:spPr bwMode="auto">
            <a:xfrm>
              <a:off x="1504" y="2120"/>
              <a:ext cx="56" cy="56"/>
            </a:xfrm>
            <a:prstGeom prst="ellipse">
              <a:avLst/>
            </a:prstGeom>
            <a:solidFill>
              <a:schemeClr val="bg1"/>
            </a:solidFill>
            <a:ln w="28575">
              <a:solidFill>
                <a:srgbClr val="FF3300"/>
              </a:solidFill>
              <a:round/>
            </a:ln>
          </p:spPr>
          <p:txBody>
            <a:bodyPr wrap="none" lIns="0" tIns="0" rIns="0" bIns="0" anchor="ctr"/>
            <a:lstStyle/>
            <a:p>
              <a:endParaRPr lang="zh-CN" altLang="en-US"/>
            </a:p>
          </p:txBody>
        </p:sp>
        <p:sp>
          <p:nvSpPr>
            <p:cNvPr id="34891" name="Line 71"/>
            <p:cNvSpPr>
              <a:spLocks noChangeShapeType="1"/>
            </p:cNvSpPr>
            <p:nvPr/>
          </p:nvSpPr>
          <p:spPr bwMode="auto">
            <a:xfrm>
              <a:off x="1962" y="1944"/>
              <a:ext cx="0" cy="456"/>
            </a:xfrm>
            <a:prstGeom prst="line">
              <a:avLst/>
            </a:prstGeom>
            <a:noFill/>
            <a:ln w="28575">
              <a:solidFill>
                <a:srgbClr val="FF3300"/>
              </a:solidFill>
              <a:round/>
            </a:ln>
          </p:spPr>
          <p:txBody>
            <a:bodyPr lIns="0" tIns="0" rIns="0" bIns="0"/>
            <a:lstStyle/>
            <a:p>
              <a:endParaRPr lang="zh-CN" altLang="en-US"/>
            </a:p>
          </p:txBody>
        </p:sp>
        <p:sp>
          <p:nvSpPr>
            <p:cNvPr id="34892" name="Line 72"/>
            <p:cNvSpPr>
              <a:spLocks noChangeShapeType="1"/>
            </p:cNvSpPr>
            <p:nvPr/>
          </p:nvSpPr>
          <p:spPr bwMode="auto">
            <a:xfrm>
              <a:off x="1962" y="1952"/>
              <a:ext cx="102" cy="0"/>
            </a:xfrm>
            <a:prstGeom prst="line">
              <a:avLst/>
            </a:prstGeom>
            <a:noFill/>
            <a:ln w="28575">
              <a:solidFill>
                <a:srgbClr val="FF3300"/>
              </a:solidFill>
              <a:round/>
            </a:ln>
          </p:spPr>
          <p:txBody>
            <a:bodyPr lIns="0" tIns="0" rIns="0" bIns="0"/>
            <a:lstStyle/>
            <a:p>
              <a:endParaRPr lang="zh-CN" altLang="en-US"/>
            </a:p>
          </p:txBody>
        </p:sp>
        <p:sp>
          <p:nvSpPr>
            <p:cNvPr id="34893" name="Line 73"/>
            <p:cNvSpPr>
              <a:spLocks noChangeShapeType="1"/>
            </p:cNvSpPr>
            <p:nvPr/>
          </p:nvSpPr>
          <p:spPr bwMode="auto">
            <a:xfrm>
              <a:off x="1954" y="2408"/>
              <a:ext cx="928" cy="0"/>
            </a:xfrm>
            <a:prstGeom prst="line">
              <a:avLst/>
            </a:prstGeom>
            <a:noFill/>
            <a:ln w="28575">
              <a:solidFill>
                <a:srgbClr val="FF3300"/>
              </a:solidFill>
              <a:round/>
            </a:ln>
          </p:spPr>
          <p:txBody>
            <a:bodyPr lIns="0" tIns="0" rIns="0" bIns="0"/>
            <a:lstStyle/>
            <a:p>
              <a:endParaRPr lang="zh-CN" altLang="en-US"/>
            </a:p>
          </p:txBody>
        </p:sp>
        <p:sp>
          <p:nvSpPr>
            <p:cNvPr id="34894" name="Line 74"/>
            <p:cNvSpPr>
              <a:spLocks noChangeShapeType="1"/>
            </p:cNvSpPr>
            <p:nvPr/>
          </p:nvSpPr>
          <p:spPr bwMode="auto">
            <a:xfrm>
              <a:off x="2882" y="2152"/>
              <a:ext cx="0" cy="272"/>
            </a:xfrm>
            <a:prstGeom prst="line">
              <a:avLst/>
            </a:prstGeom>
            <a:noFill/>
            <a:ln w="28575">
              <a:solidFill>
                <a:srgbClr val="FF3300"/>
              </a:solidFill>
              <a:round/>
            </a:ln>
          </p:spPr>
          <p:txBody>
            <a:bodyPr lIns="0" tIns="0" rIns="0" bIns="0"/>
            <a:lstStyle/>
            <a:p>
              <a:endParaRPr lang="zh-CN" altLang="en-US"/>
            </a:p>
          </p:txBody>
        </p:sp>
        <p:sp>
          <p:nvSpPr>
            <p:cNvPr id="34895" name="Line 75"/>
            <p:cNvSpPr>
              <a:spLocks noChangeShapeType="1"/>
            </p:cNvSpPr>
            <p:nvPr/>
          </p:nvSpPr>
          <p:spPr bwMode="auto">
            <a:xfrm>
              <a:off x="2746" y="2152"/>
              <a:ext cx="144" cy="0"/>
            </a:xfrm>
            <a:prstGeom prst="line">
              <a:avLst/>
            </a:prstGeom>
            <a:noFill/>
            <a:ln w="28575">
              <a:solidFill>
                <a:srgbClr val="FF3300"/>
              </a:solidFill>
              <a:round/>
            </a:ln>
          </p:spPr>
          <p:txBody>
            <a:bodyPr lIns="0" tIns="0" rIns="0" bIns="0"/>
            <a:lstStyle/>
            <a:p>
              <a:endParaRPr lang="zh-CN" altLang="en-US"/>
            </a:p>
          </p:txBody>
        </p:sp>
        <p:sp>
          <p:nvSpPr>
            <p:cNvPr id="34896" name="Oval 76"/>
            <p:cNvSpPr>
              <a:spLocks noChangeArrowheads="1"/>
            </p:cNvSpPr>
            <p:nvPr/>
          </p:nvSpPr>
          <p:spPr bwMode="auto">
            <a:xfrm>
              <a:off x="2672" y="2120"/>
              <a:ext cx="56" cy="56"/>
            </a:xfrm>
            <a:prstGeom prst="ellipse">
              <a:avLst/>
            </a:prstGeom>
            <a:solidFill>
              <a:schemeClr val="bg1"/>
            </a:solidFill>
            <a:ln w="28575">
              <a:solidFill>
                <a:srgbClr val="FF3300"/>
              </a:solidFill>
              <a:round/>
            </a:ln>
          </p:spPr>
          <p:txBody>
            <a:bodyPr wrap="none" lIns="0" tIns="0" rIns="0" bIns="0" anchor="ctr"/>
            <a:lstStyle/>
            <a:p>
              <a:endParaRPr lang="zh-CN" altLang="en-US"/>
            </a:p>
          </p:txBody>
        </p:sp>
        <p:sp>
          <p:nvSpPr>
            <p:cNvPr id="34897" name="Line 77"/>
            <p:cNvSpPr>
              <a:spLocks noChangeShapeType="1"/>
            </p:cNvSpPr>
            <p:nvPr/>
          </p:nvSpPr>
          <p:spPr bwMode="auto">
            <a:xfrm>
              <a:off x="3122" y="1944"/>
              <a:ext cx="0" cy="456"/>
            </a:xfrm>
            <a:prstGeom prst="line">
              <a:avLst/>
            </a:prstGeom>
            <a:noFill/>
            <a:ln w="28575">
              <a:solidFill>
                <a:srgbClr val="FF3300"/>
              </a:solidFill>
              <a:round/>
            </a:ln>
          </p:spPr>
          <p:txBody>
            <a:bodyPr lIns="0" tIns="0" rIns="0" bIns="0"/>
            <a:lstStyle/>
            <a:p>
              <a:endParaRPr lang="zh-CN" altLang="en-US"/>
            </a:p>
          </p:txBody>
        </p:sp>
        <p:sp>
          <p:nvSpPr>
            <p:cNvPr id="34898" name="Line 78"/>
            <p:cNvSpPr>
              <a:spLocks noChangeShapeType="1"/>
            </p:cNvSpPr>
            <p:nvPr/>
          </p:nvSpPr>
          <p:spPr bwMode="auto">
            <a:xfrm>
              <a:off x="3122" y="1952"/>
              <a:ext cx="102" cy="0"/>
            </a:xfrm>
            <a:prstGeom prst="line">
              <a:avLst/>
            </a:prstGeom>
            <a:noFill/>
            <a:ln w="28575">
              <a:solidFill>
                <a:srgbClr val="FF3300"/>
              </a:solidFill>
              <a:round/>
            </a:ln>
          </p:spPr>
          <p:txBody>
            <a:bodyPr lIns="0" tIns="0" rIns="0" bIns="0"/>
            <a:lstStyle/>
            <a:p>
              <a:endParaRPr lang="zh-CN" altLang="en-US"/>
            </a:p>
          </p:txBody>
        </p:sp>
        <p:sp>
          <p:nvSpPr>
            <p:cNvPr id="34899" name="Line 79"/>
            <p:cNvSpPr>
              <a:spLocks noChangeShapeType="1"/>
            </p:cNvSpPr>
            <p:nvPr/>
          </p:nvSpPr>
          <p:spPr bwMode="auto">
            <a:xfrm>
              <a:off x="3114" y="2408"/>
              <a:ext cx="928" cy="0"/>
            </a:xfrm>
            <a:prstGeom prst="line">
              <a:avLst/>
            </a:prstGeom>
            <a:noFill/>
            <a:ln w="28575">
              <a:solidFill>
                <a:srgbClr val="FF3300"/>
              </a:solidFill>
              <a:round/>
            </a:ln>
          </p:spPr>
          <p:txBody>
            <a:bodyPr lIns="0" tIns="0" rIns="0" bIns="0"/>
            <a:lstStyle/>
            <a:p>
              <a:endParaRPr lang="zh-CN" altLang="en-US"/>
            </a:p>
          </p:txBody>
        </p:sp>
        <p:sp>
          <p:nvSpPr>
            <p:cNvPr id="34900" name="Line 80"/>
            <p:cNvSpPr>
              <a:spLocks noChangeShapeType="1"/>
            </p:cNvSpPr>
            <p:nvPr/>
          </p:nvSpPr>
          <p:spPr bwMode="auto">
            <a:xfrm>
              <a:off x="4042" y="2152"/>
              <a:ext cx="0" cy="272"/>
            </a:xfrm>
            <a:prstGeom prst="line">
              <a:avLst/>
            </a:prstGeom>
            <a:noFill/>
            <a:ln w="28575">
              <a:solidFill>
                <a:srgbClr val="FF3300"/>
              </a:solidFill>
              <a:round/>
            </a:ln>
          </p:spPr>
          <p:txBody>
            <a:bodyPr lIns="0" tIns="0" rIns="0" bIns="0"/>
            <a:lstStyle/>
            <a:p>
              <a:endParaRPr lang="zh-CN" altLang="en-US"/>
            </a:p>
          </p:txBody>
        </p:sp>
        <p:sp>
          <p:nvSpPr>
            <p:cNvPr id="34901" name="Line 81"/>
            <p:cNvSpPr>
              <a:spLocks noChangeShapeType="1"/>
            </p:cNvSpPr>
            <p:nvPr/>
          </p:nvSpPr>
          <p:spPr bwMode="auto">
            <a:xfrm>
              <a:off x="3906" y="2152"/>
              <a:ext cx="144" cy="0"/>
            </a:xfrm>
            <a:prstGeom prst="line">
              <a:avLst/>
            </a:prstGeom>
            <a:noFill/>
            <a:ln w="28575">
              <a:solidFill>
                <a:srgbClr val="FF3300"/>
              </a:solidFill>
              <a:round/>
            </a:ln>
          </p:spPr>
          <p:txBody>
            <a:bodyPr lIns="0" tIns="0" rIns="0" bIns="0"/>
            <a:lstStyle/>
            <a:p>
              <a:endParaRPr lang="zh-CN" altLang="en-US"/>
            </a:p>
          </p:txBody>
        </p:sp>
        <p:sp>
          <p:nvSpPr>
            <p:cNvPr id="34902" name="Oval 82"/>
            <p:cNvSpPr>
              <a:spLocks noChangeArrowheads="1"/>
            </p:cNvSpPr>
            <p:nvPr/>
          </p:nvSpPr>
          <p:spPr bwMode="auto">
            <a:xfrm>
              <a:off x="3832" y="2120"/>
              <a:ext cx="56" cy="56"/>
            </a:xfrm>
            <a:prstGeom prst="ellipse">
              <a:avLst/>
            </a:prstGeom>
            <a:solidFill>
              <a:schemeClr val="bg1"/>
            </a:solidFill>
            <a:ln w="28575">
              <a:solidFill>
                <a:srgbClr val="FF3300"/>
              </a:solidFill>
              <a:round/>
            </a:ln>
          </p:spPr>
          <p:txBody>
            <a:bodyPr wrap="none" lIns="0" tIns="0" rIns="0" bIns="0" anchor="ctr"/>
            <a:lstStyle/>
            <a:p>
              <a:endParaRPr lang="zh-CN" altLang="en-US"/>
            </a:p>
          </p:txBody>
        </p:sp>
        <p:sp>
          <p:nvSpPr>
            <p:cNvPr id="34903" name="Line 83"/>
            <p:cNvSpPr>
              <a:spLocks noChangeShapeType="1"/>
            </p:cNvSpPr>
            <p:nvPr/>
          </p:nvSpPr>
          <p:spPr bwMode="auto">
            <a:xfrm>
              <a:off x="4282" y="1936"/>
              <a:ext cx="0" cy="456"/>
            </a:xfrm>
            <a:prstGeom prst="line">
              <a:avLst/>
            </a:prstGeom>
            <a:noFill/>
            <a:ln w="28575">
              <a:solidFill>
                <a:srgbClr val="FF3300"/>
              </a:solidFill>
              <a:round/>
            </a:ln>
          </p:spPr>
          <p:txBody>
            <a:bodyPr lIns="0" tIns="0" rIns="0" bIns="0"/>
            <a:lstStyle/>
            <a:p>
              <a:endParaRPr lang="zh-CN" altLang="en-US"/>
            </a:p>
          </p:txBody>
        </p:sp>
        <p:sp>
          <p:nvSpPr>
            <p:cNvPr id="34904" name="Line 84"/>
            <p:cNvSpPr>
              <a:spLocks noChangeShapeType="1"/>
            </p:cNvSpPr>
            <p:nvPr/>
          </p:nvSpPr>
          <p:spPr bwMode="auto">
            <a:xfrm>
              <a:off x="4282" y="1944"/>
              <a:ext cx="102" cy="0"/>
            </a:xfrm>
            <a:prstGeom prst="line">
              <a:avLst/>
            </a:prstGeom>
            <a:noFill/>
            <a:ln w="28575">
              <a:solidFill>
                <a:srgbClr val="FF3300"/>
              </a:solidFill>
              <a:round/>
            </a:ln>
          </p:spPr>
          <p:txBody>
            <a:bodyPr lIns="0" tIns="0" rIns="0" bIns="0"/>
            <a:lstStyle/>
            <a:p>
              <a:endParaRPr lang="zh-CN" altLang="en-US"/>
            </a:p>
          </p:txBody>
        </p:sp>
        <p:sp>
          <p:nvSpPr>
            <p:cNvPr id="34905" name="Line 85"/>
            <p:cNvSpPr>
              <a:spLocks noChangeShapeType="1"/>
            </p:cNvSpPr>
            <p:nvPr/>
          </p:nvSpPr>
          <p:spPr bwMode="auto">
            <a:xfrm>
              <a:off x="4274" y="2400"/>
              <a:ext cx="928" cy="0"/>
            </a:xfrm>
            <a:prstGeom prst="line">
              <a:avLst/>
            </a:prstGeom>
            <a:noFill/>
            <a:ln w="28575">
              <a:solidFill>
                <a:srgbClr val="FF3300"/>
              </a:solidFill>
              <a:round/>
            </a:ln>
          </p:spPr>
          <p:txBody>
            <a:bodyPr lIns="0" tIns="0" rIns="0" bIns="0"/>
            <a:lstStyle/>
            <a:p>
              <a:endParaRPr lang="zh-CN" altLang="en-US"/>
            </a:p>
          </p:txBody>
        </p:sp>
        <p:sp>
          <p:nvSpPr>
            <p:cNvPr id="34906" name="Line 86"/>
            <p:cNvSpPr>
              <a:spLocks noChangeShapeType="1"/>
            </p:cNvSpPr>
            <p:nvPr/>
          </p:nvSpPr>
          <p:spPr bwMode="auto">
            <a:xfrm>
              <a:off x="5202" y="2144"/>
              <a:ext cx="0" cy="272"/>
            </a:xfrm>
            <a:prstGeom prst="line">
              <a:avLst/>
            </a:prstGeom>
            <a:noFill/>
            <a:ln w="28575">
              <a:solidFill>
                <a:srgbClr val="FF3300"/>
              </a:solidFill>
              <a:round/>
            </a:ln>
          </p:spPr>
          <p:txBody>
            <a:bodyPr lIns="0" tIns="0" rIns="0" bIns="0"/>
            <a:lstStyle/>
            <a:p>
              <a:endParaRPr lang="zh-CN" altLang="en-US"/>
            </a:p>
          </p:txBody>
        </p:sp>
        <p:sp>
          <p:nvSpPr>
            <p:cNvPr id="34907" name="Line 87"/>
            <p:cNvSpPr>
              <a:spLocks noChangeShapeType="1"/>
            </p:cNvSpPr>
            <p:nvPr/>
          </p:nvSpPr>
          <p:spPr bwMode="auto">
            <a:xfrm>
              <a:off x="5066" y="2152"/>
              <a:ext cx="144" cy="0"/>
            </a:xfrm>
            <a:prstGeom prst="line">
              <a:avLst/>
            </a:prstGeom>
            <a:noFill/>
            <a:ln w="28575">
              <a:solidFill>
                <a:srgbClr val="FF3300"/>
              </a:solidFill>
              <a:round/>
            </a:ln>
          </p:spPr>
          <p:txBody>
            <a:bodyPr lIns="0" tIns="0" rIns="0" bIns="0"/>
            <a:lstStyle/>
            <a:p>
              <a:endParaRPr lang="zh-CN" altLang="en-US"/>
            </a:p>
          </p:txBody>
        </p:sp>
        <p:sp>
          <p:nvSpPr>
            <p:cNvPr id="34908" name="Oval 88"/>
            <p:cNvSpPr>
              <a:spLocks noChangeArrowheads="1"/>
            </p:cNvSpPr>
            <p:nvPr/>
          </p:nvSpPr>
          <p:spPr bwMode="auto">
            <a:xfrm>
              <a:off x="4992" y="2120"/>
              <a:ext cx="56" cy="56"/>
            </a:xfrm>
            <a:prstGeom prst="ellipse">
              <a:avLst/>
            </a:prstGeom>
            <a:solidFill>
              <a:schemeClr val="bg1"/>
            </a:solidFill>
            <a:ln w="28575">
              <a:solidFill>
                <a:srgbClr val="FF3300"/>
              </a:solidFill>
              <a:round/>
            </a:ln>
          </p:spPr>
          <p:txBody>
            <a:bodyPr wrap="none" lIns="0" tIns="0" rIns="0" bIns="0" anchor="ctr"/>
            <a:lstStyle/>
            <a:p>
              <a:endParaRPr lang="zh-CN" altLang="en-US"/>
            </a:p>
          </p:txBody>
        </p:sp>
      </p:grpSp>
      <p:grpSp>
        <p:nvGrpSpPr>
          <p:cNvPr id="6" name="Group 89"/>
          <p:cNvGrpSpPr/>
          <p:nvPr/>
        </p:nvGrpSpPr>
        <p:grpSpPr bwMode="auto">
          <a:xfrm>
            <a:off x="496888" y="3001963"/>
            <a:ext cx="7162800" cy="1068387"/>
            <a:chOff x="281" y="1507"/>
            <a:chExt cx="4512" cy="673"/>
          </a:xfrm>
        </p:grpSpPr>
        <p:sp>
          <p:nvSpPr>
            <p:cNvPr id="34831" name="Rectangle 90"/>
            <p:cNvSpPr>
              <a:spLocks noChangeArrowheads="1"/>
            </p:cNvSpPr>
            <p:nvPr/>
          </p:nvSpPr>
          <p:spPr bwMode="auto">
            <a:xfrm>
              <a:off x="1078" y="1635"/>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sp>
          <p:nvSpPr>
            <p:cNvPr id="34832" name="Rectangle 91"/>
            <p:cNvSpPr>
              <a:spLocks noChangeArrowheads="1"/>
            </p:cNvSpPr>
            <p:nvPr/>
          </p:nvSpPr>
          <p:spPr bwMode="auto">
            <a:xfrm>
              <a:off x="382" y="1507"/>
              <a:ext cx="299" cy="230"/>
            </a:xfrm>
            <a:prstGeom prst="rect">
              <a:avLst/>
            </a:prstGeom>
            <a:noFill/>
            <a:ln w="9525">
              <a:noFill/>
              <a:miter lim="800000"/>
            </a:ln>
          </p:spPr>
          <p:txBody>
            <a:bodyPr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CP</a:t>
              </a:r>
              <a:endParaRPr kumimoji="1" lang="en-US" altLang="zh-CN" sz="2400" b="1" baseline="-25000">
                <a:solidFill>
                  <a:srgbClr val="0000FF"/>
                </a:solidFill>
                <a:latin typeface="Times New Roman" panose="02020603050405020304" pitchFamily="18" charset="0"/>
              </a:endParaRPr>
            </a:p>
          </p:txBody>
        </p:sp>
        <p:grpSp>
          <p:nvGrpSpPr>
            <p:cNvPr id="34833" name="Group 92"/>
            <p:cNvGrpSpPr/>
            <p:nvPr/>
          </p:nvGrpSpPr>
          <p:grpSpPr bwMode="auto">
            <a:xfrm flipV="1">
              <a:off x="281" y="1801"/>
              <a:ext cx="272" cy="136"/>
              <a:chOff x="240" y="2968"/>
              <a:chExt cx="328" cy="184"/>
            </a:xfrm>
          </p:grpSpPr>
          <p:sp>
            <p:nvSpPr>
              <p:cNvPr id="34872" name="Line 93"/>
              <p:cNvSpPr>
                <a:spLocks noChangeShapeType="1"/>
              </p:cNvSpPr>
              <p:nvPr/>
            </p:nvSpPr>
            <p:spPr bwMode="auto">
              <a:xfrm>
                <a:off x="240" y="2976"/>
                <a:ext cx="104" cy="0"/>
              </a:xfrm>
              <a:prstGeom prst="line">
                <a:avLst/>
              </a:prstGeom>
              <a:noFill/>
              <a:ln w="28575">
                <a:solidFill>
                  <a:srgbClr val="0000FF"/>
                </a:solidFill>
                <a:round/>
              </a:ln>
            </p:spPr>
            <p:txBody>
              <a:bodyPr lIns="0" tIns="0" rIns="0" bIns="0"/>
              <a:lstStyle/>
              <a:p>
                <a:endParaRPr lang="zh-CN" altLang="en-US"/>
              </a:p>
            </p:txBody>
          </p:sp>
          <p:sp>
            <p:nvSpPr>
              <p:cNvPr id="34873" name="Line 94"/>
              <p:cNvSpPr>
                <a:spLocks noChangeShapeType="1"/>
              </p:cNvSpPr>
              <p:nvPr/>
            </p:nvSpPr>
            <p:spPr bwMode="auto">
              <a:xfrm>
                <a:off x="464" y="2976"/>
                <a:ext cx="104" cy="0"/>
              </a:xfrm>
              <a:prstGeom prst="line">
                <a:avLst/>
              </a:prstGeom>
              <a:noFill/>
              <a:ln w="28575">
                <a:solidFill>
                  <a:srgbClr val="0000FF"/>
                </a:solidFill>
                <a:round/>
              </a:ln>
            </p:spPr>
            <p:txBody>
              <a:bodyPr lIns="0" tIns="0" rIns="0" bIns="0"/>
              <a:lstStyle/>
              <a:p>
                <a:endParaRPr lang="zh-CN" altLang="en-US"/>
              </a:p>
            </p:txBody>
          </p:sp>
          <p:sp>
            <p:nvSpPr>
              <p:cNvPr id="34874" name="Line 95"/>
              <p:cNvSpPr>
                <a:spLocks noChangeShapeType="1"/>
              </p:cNvSpPr>
              <p:nvPr/>
            </p:nvSpPr>
            <p:spPr bwMode="auto">
              <a:xfrm>
                <a:off x="336" y="3144"/>
                <a:ext cx="136" cy="0"/>
              </a:xfrm>
              <a:prstGeom prst="line">
                <a:avLst/>
              </a:prstGeom>
              <a:noFill/>
              <a:ln w="28575">
                <a:solidFill>
                  <a:srgbClr val="0000FF"/>
                </a:solidFill>
                <a:round/>
              </a:ln>
            </p:spPr>
            <p:txBody>
              <a:bodyPr lIns="0" tIns="0" rIns="0" bIns="0"/>
              <a:lstStyle/>
              <a:p>
                <a:endParaRPr lang="zh-CN" altLang="en-US"/>
              </a:p>
            </p:txBody>
          </p:sp>
          <p:sp>
            <p:nvSpPr>
              <p:cNvPr id="34875" name="Line 96"/>
              <p:cNvSpPr>
                <a:spLocks noChangeShapeType="1"/>
              </p:cNvSpPr>
              <p:nvPr/>
            </p:nvSpPr>
            <p:spPr bwMode="auto">
              <a:xfrm>
                <a:off x="344" y="2968"/>
                <a:ext cx="0" cy="184"/>
              </a:xfrm>
              <a:prstGeom prst="line">
                <a:avLst/>
              </a:prstGeom>
              <a:noFill/>
              <a:ln w="28575">
                <a:solidFill>
                  <a:srgbClr val="0000FF"/>
                </a:solidFill>
                <a:round/>
              </a:ln>
            </p:spPr>
            <p:txBody>
              <a:bodyPr lIns="0" tIns="0" rIns="0" bIns="0"/>
              <a:lstStyle/>
              <a:p>
                <a:endParaRPr lang="zh-CN" altLang="en-US"/>
              </a:p>
            </p:txBody>
          </p:sp>
          <p:sp>
            <p:nvSpPr>
              <p:cNvPr id="34876" name="Line 97"/>
              <p:cNvSpPr>
                <a:spLocks noChangeShapeType="1"/>
              </p:cNvSpPr>
              <p:nvPr/>
            </p:nvSpPr>
            <p:spPr bwMode="auto">
              <a:xfrm>
                <a:off x="464" y="2968"/>
                <a:ext cx="0" cy="184"/>
              </a:xfrm>
              <a:prstGeom prst="line">
                <a:avLst/>
              </a:prstGeom>
              <a:noFill/>
              <a:ln w="28575">
                <a:solidFill>
                  <a:srgbClr val="0000FF"/>
                </a:solidFill>
                <a:round/>
              </a:ln>
            </p:spPr>
            <p:txBody>
              <a:bodyPr lIns="0" tIns="0" rIns="0" bIns="0"/>
              <a:lstStyle/>
              <a:p>
                <a:endParaRPr lang="zh-CN" altLang="en-US"/>
              </a:p>
            </p:txBody>
          </p:sp>
        </p:grpSp>
        <p:sp>
          <p:nvSpPr>
            <p:cNvPr id="34834" name="Line 98"/>
            <p:cNvSpPr>
              <a:spLocks noChangeShapeType="1"/>
            </p:cNvSpPr>
            <p:nvPr/>
          </p:nvSpPr>
          <p:spPr bwMode="auto">
            <a:xfrm flipV="1">
              <a:off x="659" y="1931"/>
              <a:ext cx="86" cy="0"/>
            </a:xfrm>
            <a:prstGeom prst="line">
              <a:avLst/>
            </a:prstGeom>
            <a:noFill/>
            <a:ln w="28575">
              <a:solidFill>
                <a:srgbClr val="0000FF"/>
              </a:solidFill>
              <a:round/>
            </a:ln>
          </p:spPr>
          <p:txBody>
            <a:bodyPr lIns="0" tIns="0" rIns="0" bIns="0"/>
            <a:lstStyle/>
            <a:p>
              <a:endParaRPr lang="zh-CN" altLang="en-US"/>
            </a:p>
          </p:txBody>
        </p:sp>
        <p:sp>
          <p:nvSpPr>
            <p:cNvPr id="34835" name="Line 99"/>
            <p:cNvSpPr>
              <a:spLocks noChangeShapeType="1"/>
            </p:cNvSpPr>
            <p:nvPr/>
          </p:nvSpPr>
          <p:spPr bwMode="auto">
            <a:xfrm flipV="1">
              <a:off x="553" y="1807"/>
              <a:ext cx="112" cy="0"/>
            </a:xfrm>
            <a:prstGeom prst="line">
              <a:avLst/>
            </a:prstGeom>
            <a:noFill/>
            <a:ln w="28575">
              <a:solidFill>
                <a:srgbClr val="0000FF"/>
              </a:solidFill>
              <a:round/>
            </a:ln>
          </p:spPr>
          <p:txBody>
            <a:bodyPr lIns="0" tIns="0" rIns="0" bIns="0"/>
            <a:lstStyle/>
            <a:p>
              <a:endParaRPr lang="zh-CN" altLang="en-US"/>
            </a:p>
          </p:txBody>
        </p:sp>
        <p:sp>
          <p:nvSpPr>
            <p:cNvPr id="34836" name="Line 100"/>
            <p:cNvSpPr>
              <a:spLocks noChangeShapeType="1"/>
            </p:cNvSpPr>
            <p:nvPr/>
          </p:nvSpPr>
          <p:spPr bwMode="auto">
            <a:xfrm flipV="1">
              <a:off x="559" y="1801"/>
              <a:ext cx="0" cy="136"/>
            </a:xfrm>
            <a:prstGeom prst="line">
              <a:avLst/>
            </a:prstGeom>
            <a:noFill/>
            <a:ln w="28575">
              <a:solidFill>
                <a:srgbClr val="0000FF"/>
              </a:solidFill>
              <a:round/>
            </a:ln>
          </p:spPr>
          <p:txBody>
            <a:bodyPr lIns="0" tIns="0" rIns="0" bIns="0"/>
            <a:lstStyle/>
            <a:p>
              <a:endParaRPr lang="zh-CN" altLang="en-US"/>
            </a:p>
          </p:txBody>
        </p:sp>
        <p:sp>
          <p:nvSpPr>
            <p:cNvPr id="34837" name="Line 101"/>
            <p:cNvSpPr>
              <a:spLocks noChangeShapeType="1"/>
            </p:cNvSpPr>
            <p:nvPr/>
          </p:nvSpPr>
          <p:spPr bwMode="auto">
            <a:xfrm flipV="1">
              <a:off x="659" y="1801"/>
              <a:ext cx="0" cy="136"/>
            </a:xfrm>
            <a:prstGeom prst="line">
              <a:avLst/>
            </a:prstGeom>
            <a:noFill/>
            <a:ln w="28575">
              <a:solidFill>
                <a:srgbClr val="0000FF"/>
              </a:solidFill>
              <a:round/>
            </a:ln>
          </p:spPr>
          <p:txBody>
            <a:bodyPr lIns="0" tIns="0" rIns="0" bIns="0"/>
            <a:lstStyle/>
            <a:p>
              <a:endParaRPr lang="zh-CN" altLang="en-US"/>
            </a:p>
          </p:txBody>
        </p:sp>
        <p:grpSp>
          <p:nvGrpSpPr>
            <p:cNvPr id="34838" name="Group 102"/>
            <p:cNvGrpSpPr/>
            <p:nvPr/>
          </p:nvGrpSpPr>
          <p:grpSpPr bwMode="auto">
            <a:xfrm rot="5400000">
              <a:off x="875" y="1704"/>
              <a:ext cx="168" cy="96"/>
              <a:chOff x="2412" y="3725"/>
              <a:chExt cx="168" cy="96"/>
            </a:xfrm>
          </p:grpSpPr>
          <p:sp>
            <p:nvSpPr>
              <p:cNvPr id="34870" name="Line 103"/>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4871" name="Line 104"/>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34839" name="Oval 105"/>
            <p:cNvSpPr>
              <a:spLocks noChangeArrowheads="1"/>
            </p:cNvSpPr>
            <p:nvPr/>
          </p:nvSpPr>
          <p:spPr bwMode="auto">
            <a:xfrm>
              <a:off x="1509" y="2121"/>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34840" name="Line 106"/>
            <p:cNvSpPr>
              <a:spLocks noChangeShapeType="1"/>
            </p:cNvSpPr>
            <p:nvPr/>
          </p:nvSpPr>
          <p:spPr bwMode="auto">
            <a:xfrm>
              <a:off x="529" y="1748"/>
              <a:ext cx="391" cy="4"/>
            </a:xfrm>
            <a:prstGeom prst="line">
              <a:avLst/>
            </a:prstGeom>
            <a:noFill/>
            <a:ln w="28575">
              <a:solidFill>
                <a:srgbClr val="0000FF"/>
              </a:solidFill>
              <a:round/>
            </a:ln>
          </p:spPr>
          <p:txBody>
            <a:bodyPr lIns="0" tIns="0" rIns="0" bIns="0"/>
            <a:lstStyle/>
            <a:p>
              <a:endParaRPr lang="zh-CN" altLang="en-US"/>
            </a:p>
          </p:txBody>
        </p:sp>
        <p:sp>
          <p:nvSpPr>
            <p:cNvPr id="34841" name="Rectangle 107"/>
            <p:cNvSpPr>
              <a:spLocks noChangeArrowheads="1"/>
            </p:cNvSpPr>
            <p:nvPr/>
          </p:nvSpPr>
          <p:spPr bwMode="auto">
            <a:xfrm>
              <a:off x="1501" y="188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0</a:t>
              </a:r>
              <a:endParaRPr kumimoji="1" lang="en-US" altLang="zh-CN" sz="2400" b="1" baseline="-25000">
                <a:solidFill>
                  <a:srgbClr val="0000FF"/>
                </a:solidFill>
                <a:latin typeface="Times New Roman" panose="02020603050405020304" pitchFamily="18" charset="0"/>
              </a:endParaRPr>
            </a:p>
          </p:txBody>
        </p:sp>
        <p:sp>
          <p:nvSpPr>
            <p:cNvPr id="34842" name="Rectangle 108"/>
            <p:cNvSpPr>
              <a:spLocks noChangeArrowheads="1"/>
            </p:cNvSpPr>
            <p:nvPr/>
          </p:nvSpPr>
          <p:spPr bwMode="auto">
            <a:xfrm>
              <a:off x="2661" y="188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1</a:t>
              </a:r>
              <a:endParaRPr kumimoji="1" lang="en-US" altLang="zh-CN" sz="2400" b="1" baseline="-25000">
                <a:solidFill>
                  <a:srgbClr val="0000FF"/>
                </a:solidFill>
                <a:latin typeface="Times New Roman" panose="02020603050405020304" pitchFamily="18" charset="0"/>
              </a:endParaRPr>
            </a:p>
          </p:txBody>
        </p:sp>
        <p:sp>
          <p:nvSpPr>
            <p:cNvPr id="34843" name="Rectangle 109"/>
            <p:cNvSpPr>
              <a:spLocks noChangeArrowheads="1"/>
            </p:cNvSpPr>
            <p:nvPr/>
          </p:nvSpPr>
          <p:spPr bwMode="auto">
            <a:xfrm>
              <a:off x="3829" y="188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2</a:t>
              </a:r>
              <a:endParaRPr kumimoji="1" lang="en-US" altLang="zh-CN" sz="2400" b="1" baseline="-25000">
                <a:solidFill>
                  <a:srgbClr val="0000FF"/>
                </a:solidFill>
                <a:latin typeface="Times New Roman" panose="02020603050405020304" pitchFamily="18" charset="0"/>
              </a:endParaRPr>
            </a:p>
          </p:txBody>
        </p:sp>
        <p:sp>
          <p:nvSpPr>
            <p:cNvPr id="34844" name="Line 110"/>
            <p:cNvSpPr>
              <a:spLocks noChangeShapeType="1"/>
            </p:cNvSpPr>
            <p:nvPr/>
          </p:nvSpPr>
          <p:spPr bwMode="auto">
            <a:xfrm>
              <a:off x="1520" y="1912"/>
              <a:ext cx="176" cy="0"/>
            </a:xfrm>
            <a:prstGeom prst="line">
              <a:avLst/>
            </a:prstGeom>
            <a:noFill/>
            <a:ln w="19050">
              <a:solidFill>
                <a:srgbClr val="0000FF"/>
              </a:solidFill>
              <a:round/>
            </a:ln>
          </p:spPr>
          <p:txBody>
            <a:bodyPr lIns="0" tIns="0" rIns="0" bIns="0"/>
            <a:lstStyle/>
            <a:p>
              <a:endParaRPr lang="zh-CN" altLang="en-US"/>
            </a:p>
          </p:txBody>
        </p:sp>
        <p:sp>
          <p:nvSpPr>
            <p:cNvPr id="34845" name="Line 111"/>
            <p:cNvSpPr>
              <a:spLocks noChangeShapeType="1"/>
            </p:cNvSpPr>
            <p:nvPr/>
          </p:nvSpPr>
          <p:spPr bwMode="auto">
            <a:xfrm>
              <a:off x="2680" y="1912"/>
              <a:ext cx="176" cy="0"/>
            </a:xfrm>
            <a:prstGeom prst="line">
              <a:avLst/>
            </a:prstGeom>
            <a:noFill/>
            <a:ln w="19050">
              <a:solidFill>
                <a:srgbClr val="0000FF"/>
              </a:solidFill>
              <a:round/>
            </a:ln>
          </p:spPr>
          <p:txBody>
            <a:bodyPr lIns="0" tIns="0" rIns="0" bIns="0"/>
            <a:lstStyle/>
            <a:p>
              <a:endParaRPr lang="zh-CN" altLang="en-US"/>
            </a:p>
          </p:txBody>
        </p:sp>
        <p:sp>
          <p:nvSpPr>
            <p:cNvPr id="34846" name="Line 112"/>
            <p:cNvSpPr>
              <a:spLocks noChangeShapeType="1"/>
            </p:cNvSpPr>
            <p:nvPr/>
          </p:nvSpPr>
          <p:spPr bwMode="auto">
            <a:xfrm>
              <a:off x="3840" y="1912"/>
              <a:ext cx="176" cy="0"/>
            </a:xfrm>
            <a:prstGeom prst="line">
              <a:avLst/>
            </a:prstGeom>
            <a:noFill/>
            <a:ln w="19050">
              <a:solidFill>
                <a:srgbClr val="0000FF"/>
              </a:solidFill>
              <a:round/>
            </a:ln>
          </p:spPr>
          <p:txBody>
            <a:bodyPr lIns="0" tIns="0" rIns="0" bIns="0"/>
            <a:lstStyle/>
            <a:p>
              <a:endParaRPr lang="zh-CN" altLang="en-US"/>
            </a:p>
          </p:txBody>
        </p:sp>
        <p:sp>
          <p:nvSpPr>
            <p:cNvPr id="34847" name="Line 113"/>
            <p:cNvSpPr>
              <a:spLocks noChangeShapeType="1"/>
            </p:cNvSpPr>
            <p:nvPr/>
          </p:nvSpPr>
          <p:spPr bwMode="auto">
            <a:xfrm>
              <a:off x="1713" y="1748"/>
              <a:ext cx="367" cy="4"/>
            </a:xfrm>
            <a:prstGeom prst="line">
              <a:avLst/>
            </a:prstGeom>
            <a:noFill/>
            <a:ln w="28575">
              <a:solidFill>
                <a:srgbClr val="0000FF"/>
              </a:solidFill>
              <a:round/>
            </a:ln>
          </p:spPr>
          <p:txBody>
            <a:bodyPr lIns="0" tIns="0" rIns="0" bIns="0"/>
            <a:lstStyle/>
            <a:p>
              <a:endParaRPr lang="zh-CN" altLang="en-US"/>
            </a:p>
          </p:txBody>
        </p:sp>
        <p:sp>
          <p:nvSpPr>
            <p:cNvPr id="34848" name="Line 114"/>
            <p:cNvSpPr>
              <a:spLocks noChangeShapeType="1"/>
            </p:cNvSpPr>
            <p:nvPr/>
          </p:nvSpPr>
          <p:spPr bwMode="auto">
            <a:xfrm>
              <a:off x="1569" y="2148"/>
              <a:ext cx="143" cy="2"/>
            </a:xfrm>
            <a:prstGeom prst="line">
              <a:avLst/>
            </a:prstGeom>
            <a:noFill/>
            <a:ln w="28575">
              <a:solidFill>
                <a:srgbClr val="0000FF"/>
              </a:solidFill>
              <a:round/>
            </a:ln>
          </p:spPr>
          <p:txBody>
            <a:bodyPr lIns="0" tIns="0" rIns="0" bIns="0"/>
            <a:lstStyle/>
            <a:p>
              <a:endParaRPr lang="zh-CN" altLang="en-US"/>
            </a:p>
          </p:txBody>
        </p:sp>
        <p:sp>
          <p:nvSpPr>
            <p:cNvPr id="34849" name="Line 115"/>
            <p:cNvSpPr>
              <a:spLocks noChangeShapeType="1"/>
            </p:cNvSpPr>
            <p:nvPr/>
          </p:nvSpPr>
          <p:spPr bwMode="auto">
            <a:xfrm flipV="1">
              <a:off x="1715" y="1745"/>
              <a:ext cx="0" cy="416"/>
            </a:xfrm>
            <a:prstGeom prst="line">
              <a:avLst/>
            </a:prstGeom>
            <a:noFill/>
            <a:ln w="28575">
              <a:solidFill>
                <a:srgbClr val="0000FF"/>
              </a:solidFill>
              <a:round/>
            </a:ln>
          </p:spPr>
          <p:txBody>
            <a:bodyPr lIns="0" tIns="0" rIns="0" bIns="0"/>
            <a:lstStyle/>
            <a:p>
              <a:endParaRPr lang="zh-CN" altLang="en-US"/>
            </a:p>
          </p:txBody>
        </p:sp>
        <p:sp>
          <p:nvSpPr>
            <p:cNvPr id="34850" name="Rectangle 116"/>
            <p:cNvSpPr>
              <a:spLocks noChangeArrowheads="1"/>
            </p:cNvSpPr>
            <p:nvPr/>
          </p:nvSpPr>
          <p:spPr bwMode="auto">
            <a:xfrm>
              <a:off x="2230" y="1635"/>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grpSp>
          <p:nvGrpSpPr>
            <p:cNvPr id="34851" name="Group 117"/>
            <p:cNvGrpSpPr/>
            <p:nvPr/>
          </p:nvGrpSpPr>
          <p:grpSpPr bwMode="auto">
            <a:xfrm rot="5400000">
              <a:off x="2043" y="1704"/>
              <a:ext cx="168" cy="96"/>
              <a:chOff x="2412" y="3725"/>
              <a:chExt cx="168" cy="96"/>
            </a:xfrm>
          </p:grpSpPr>
          <p:sp>
            <p:nvSpPr>
              <p:cNvPr id="34868" name="Line 118"/>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4869" name="Line 119"/>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34852" name="Oval 120"/>
            <p:cNvSpPr>
              <a:spLocks noChangeArrowheads="1"/>
            </p:cNvSpPr>
            <p:nvPr/>
          </p:nvSpPr>
          <p:spPr bwMode="auto">
            <a:xfrm>
              <a:off x="2677" y="2121"/>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34853" name="Line 121"/>
            <p:cNvSpPr>
              <a:spLocks noChangeShapeType="1"/>
            </p:cNvSpPr>
            <p:nvPr/>
          </p:nvSpPr>
          <p:spPr bwMode="auto">
            <a:xfrm>
              <a:off x="2881" y="1748"/>
              <a:ext cx="367" cy="4"/>
            </a:xfrm>
            <a:prstGeom prst="line">
              <a:avLst/>
            </a:prstGeom>
            <a:noFill/>
            <a:ln w="28575">
              <a:solidFill>
                <a:srgbClr val="0000FF"/>
              </a:solidFill>
              <a:round/>
            </a:ln>
          </p:spPr>
          <p:txBody>
            <a:bodyPr lIns="0" tIns="0" rIns="0" bIns="0"/>
            <a:lstStyle/>
            <a:p>
              <a:endParaRPr lang="zh-CN" altLang="en-US"/>
            </a:p>
          </p:txBody>
        </p:sp>
        <p:sp>
          <p:nvSpPr>
            <p:cNvPr id="3" name="Line 122"/>
            <p:cNvSpPr>
              <a:spLocks noChangeShapeType="1"/>
            </p:cNvSpPr>
            <p:nvPr/>
          </p:nvSpPr>
          <p:spPr bwMode="auto">
            <a:xfrm>
              <a:off x="2737" y="2148"/>
              <a:ext cx="143" cy="2"/>
            </a:xfrm>
            <a:prstGeom prst="line">
              <a:avLst/>
            </a:prstGeom>
            <a:noFill/>
            <a:ln w="28575">
              <a:solidFill>
                <a:srgbClr val="0000FF"/>
              </a:solidFill>
              <a:round/>
            </a:ln>
          </p:spPr>
          <p:txBody>
            <a:bodyPr lIns="0" tIns="0" rIns="0" bIns="0"/>
            <a:lstStyle/>
            <a:p>
              <a:endParaRPr lang="zh-CN" altLang="en-US"/>
            </a:p>
          </p:txBody>
        </p:sp>
        <p:sp>
          <p:nvSpPr>
            <p:cNvPr id="34855" name="Line 123"/>
            <p:cNvSpPr>
              <a:spLocks noChangeShapeType="1"/>
            </p:cNvSpPr>
            <p:nvPr/>
          </p:nvSpPr>
          <p:spPr bwMode="auto">
            <a:xfrm flipV="1">
              <a:off x="2883" y="1745"/>
              <a:ext cx="0" cy="416"/>
            </a:xfrm>
            <a:prstGeom prst="line">
              <a:avLst/>
            </a:prstGeom>
            <a:noFill/>
            <a:ln w="28575">
              <a:solidFill>
                <a:srgbClr val="0000FF"/>
              </a:solidFill>
              <a:round/>
            </a:ln>
          </p:spPr>
          <p:txBody>
            <a:bodyPr lIns="0" tIns="0" rIns="0" bIns="0"/>
            <a:lstStyle/>
            <a:p>
              <a:endParaRPr lang="zh-CN" altLang="en-US"/>
            </a:p>
          </p:txBody>
        </p:sp>
        <p:sp>
          <p:nvSpPr>
            <p:cNvPr id="34856" name="Rectangle 124"/>
            <p:cNvSpPr>
              <a:spLocks noChangeArrowheads="1"/>
            </p:cNvSpPr>
            <p:nvPr/>
          </p:nvSpPr>
          <p:spPr bwMode="auto">
            <a:xfrm>
              <a:off x="3398" y="1635"/>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grpSp>
          <p:nvGrpSpPr>
            <p:cNvPr id="34857" name="Group 125"/>
            <p:cNvGrpSpPr/>
            <p:nvPr/>
          </p:nvGrpSpPr>
          <p:grpSpPr bwMode="auto">
            <a:xfrm rot="5400000">
              <a:off x="3211" y="1704"/>
              <a:ext cx="168" cy="96"/>
              <a:chOff x="2412" y="3725"/>
              <a:chExt cx="168" cy="96"/>
            </a:xfrm>
          </p:grpSpPr>
          <p:sp>
            <p:nvSpPr>
              <p:cNvPr id="34866" name="Line 126"/>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4867" name="Line 127"/>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sp>
          <p:nvSpPr>
            <p:cNvPr id="34858" name="Oval 128"/>
            <p:cNvSpPr>
              <a:spLocks noChangeArrowheads="1"/>
            </p:cNvSpPr>
            <p:nvPr/>
          </p:nvSpPr>
          <p:spPr bwMode="auto">
            <a:xfrm>
              <a:off x="3837" y="2121"/>
              <a:ext cx="59" cy="59"/>
            </a:xfrm>
            <a:prstGeom prst="ellipse">
              <a:avLst/>
            </a:prstGeom>
            <a:solidFill>
              <a:schemeClr val="bg1"/>
            </a:solidFill>
            <a:ln w="28575">
              <a:solidFill>
                <a:srgbClr val="0000FF"/>
              </a:solidFill>
              <a:round/>
            </a:ln>
          </p:spPr>
          <p:txBody>
            <a:bodyPr wrap="none" lIns="0" tIns="0" rIns="0" bIns="0" anchor="ctr"/>
            <a:lstStyle/>
            <a:p>
              <a:endParaRPr lang="zh-CN" altLang="en-US"/>
            </a:p>
          </p:txBody>
        </p:sp>
        <p:sp>
          <p:nvSpPr>
            <p:cNvPr id="34859" name="Line 129"/>
            <p:cNvSpPr>
              <a:spLocks noChangeShapeType="1"/>
            </p:cNvSpPr>
            <p:nvPr/>
          </p:nvSpPr>
          <p:spPr bwMode="auto">
            <a:xfrm>
              <a:off x="4041" y="1740"/>
              <a:ext cx="367" cy="4"/>
            </a:xfrm>
            <a:prstGeom prst="line">
              <a:avLst/>
            </a:prstGeom>
            <a:noFill/>
            <a:ln w="28575">
              <a:solidFill>
                <a:srgbClr val="0000FF"/>
              </a:solidFill>
              <a:round/>
            </a:ln>
          </p:spPr>
          <p:txBody>
            <a:bodyPr lIns="0" tIns="0" rIns="0" bIns="0"/>
            <a:lstStyle/>
            <a:p>
              <a:endParaRPr lang="zh-CN" altLang="en-US"/>
            </a:p>
          </p:txBody>
        </p:sp>
        <p:sp>
          <p:nvSpPr>
            <p:cNvPr id="34860" name="Line 130"/>
            <p:cNvSpPr>
              <a:spLocks noChangeShapeType="1"/>
            </p:cNvSpPr>
            <p:nvPr/>
          </p:nvSpPr>
          <p:spPr bwMode="auto">
            <a:xfrm>
              <a:off x="3897" y="2148"/>
              <a:ext cx="143" cy="2"/>
            </a:xfrm>
            <a:prstGeom prst="line">
              <a:avLst/>
            </a:prstGeom>
            <a:noFill/>
            <a:ln w="28575">
              <a:solidFill>
                <a:srgbClr val="0000FF"/>
              </a:solidFill>
              <a:round/>
            </a:ln>
          </p:spPr>
          <p:txBody>
            <a:bodyPr lIns="0" tIns="0" rIns="0" bIns="0"/>
            <a:lstStyle/>
            <a:p>
              <a:endParaRPr lang="zh-CN" altLang="en-US"/>
            </a:p>
          </p:txBody>
        </p:sp>
        <p:sp>
          <p:nvSpPr>
            <p:cNvPr id="34861" name="Line 131"/>
            <p:cNvSpPr>
              <a:spLocks noChangeShapeType="1"/>
            </p:cNvSpPr>
            <p:nvPr/>
          </p:nvSpPr>
          <p:spPr bwMode="auto">
            <a:xfrm flipV="1">
              <a:off x="4043" y="1745"/>
              <a:ext cx="0" cy="416"/>
            </a:xfrm>
            <a:prstGeom prst="line">
              <a:avLst/>
            </a:prstGeom>
            <a:noFill/>
            <a:ln w="28575">
              <a:solidFill>
                <a:srgbClr val="0000FF"/>
              </a:solidFill>
              <a:round/>
            </a:ln>
          </p:spPr>
          <p:txBody>
            <a:bodyPr lIns="0" tIns="0" rIns="0" bIns="0"/>
            <a:lstStyle/>
            <a:p>
              <a:endParaRPr lang="zh-CN" altLang="en-US"/>
            </a:p>
          </p:txBody>
        </p:sp>
        <p:sp>
          <p:nvSpPr>
            <p:cNvPr id="34862" name="Rectangle 132"/>
            <p:cNvSpPr>
              <a:spLocks noChangeArrowheads="1"/>
            </p:cNvSpPr>
            <p:nvPr/>
          </p:nvSpPr>
          <p:spPr bwMode="auto">
            <a:xfrm>
              <a:off x="4558" y="1627"/>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C1</a:t>
              </a:r>
              <a:endParaRPr kumimoji="1" lang="en-US" altLang="zh-CN" sz="2400" b="1" baseline="-25000">
                <a:solidFill>
                  <a:srgbClr val="0000FF"/>
                </a:solidFill>
                <a:latin typeface="Times New Roman" panose="02020603050405020304" pitchFamily="18" charset="0"/>
              </a:endParaRPr>
            </a:p>
          </p:txBody>
        </p:sp>
        <p:grpSp>
          <p:nvGrpSpPr>
            <p:cNvPr id="34863" name="Group 133"/>
            <p:cNvGrpSpPr/>
            <p:nvPr/>
          </p:nvGrpSpPr>
          <p:grpSpPr bwMode="auto">
            <a:xfrm rot="5400000">
              <a:off x="4371" y="1696"/>
              <a:ext cx="168" cy="96"/>
              <a:chOff x="2412" y="3725"/>
              <a:chExt cx="168" cy="96"/>
            </a:xfrm>
          </p:grpSpPr>
          <p:sp>
            <p:nvSpPr>
              <p:cNvPr id="34864" name="Line 134"/>
              <p:cNvSpPr>
                <a:spLocks noChangeShapeType="1"/>
              </p:cNvSpPr>
              <p:nvPr/>
            </p:nvSpPr>
            <p:spPr bwMode="auto">
              <a:xfrm flipV="1">
                <a:off x="2412" y="3733"/>
                <a:ext cx="88" cy="88"/>
              </a:xfrm>
              <a:prstGeom prst="line">
                <a:avLst/>
              </a:prstGeom>
              <a:noFill/>
              <a:ln w="28575">
                <a:solidFill>
                  <a:srgbClr val="0000FF"/>
                </a:solidFill>
                <a:round/>
              </a:ln>
            </p:spPr>
            <p:txBody>
              <a:bodyPr>
                <a:spAutoFit/>
              </a:bodyPr>
              <a:lstStyle/>
              <a:p>
                <a:endParaRPr lang="zh-CN" altLang="en-US"/>
              </a:p>
            </p:txBody>
          </p:sp>
          <p:sp>
            <p:nvSpPr>
              <p:cNvPr id="34865" name="Line 135"/>
              <p:cNvSpPr>
                <a:spLocks noChangeShapeType="1"/>
              </p:cNvSpPr>
              <p:nvPr/>
            </p:nvSpPr>
            <p:spPr bwMode="auto">
              <a:xfrm flipH="1" flipV="1">
                <a:off x="2492" y="3725"/>
                <a:ext cx="88" cy="88"/>
              </a:xfrm>
              <a:prstGeom prst="line">
                <a:avLst/>
              </a:prstGeom>
              <a:noFill/>
              <a:ln w="28575">
                <a:solidFill>
                  <a:srgbClr val="0000FF"/>
                </a:solidFill>
                <a:round/>
              </a:ln>
            </p:spPr>
            <p:txBody>
              <a:bodyPr>
                <a:spAutoFit/>
              </a:bodyPr>
              <a:lstStyle/>
              <a:p>
                <a:endParaRPr lang="zh-CN" altLang="en-US"/>
              </a:p>
            </p:txBody>
          </p:sp>
        </p:grpSp>
      </p:grpSp>
      <p:sp>
        <p:nvSpPr>
          <p:cNvPr id="254088" name="AutoShape 136"/>
          <p:cNvSpPr>
            <a:spLocks noChangeArrowheads="1"/>
          </p:cNvSpPr>
          <p:nvPr/>
        </p:nvSpPr>
        <p:spPr bwMode="auto">
          <a:xfrm>
            <a:off x="1333500" y="5157788"/>
            <a:ext cx="6985000" cy="442912"/>
          </a:xfrm>
          <a:prstGeom prst="wedgeRectCallout">
            <a:avLst>
              <a:gd name="adj1" fmla="val -10499"/>
              <a:gd name="adj2" fmla="val -97860"/>
            </a:avLst>
          </a:prstGeom>
          <a:solidFill>
            <a:srgbClr val="CCCCFF"/>
          </a:solidFill>
          <a:ln w="9525">
            <a:solidFill>
              <a:srgbClr val="FF3300"/>
            </a:solidFill>
            <a:miter lim="800000"/>
          </a:ln>
        </p:spPr>
        <p:txBody>
          <a:bodyPr lIns="0" tIns="0" rIns="0" bIns="0"/>
          <a:lstStyle/>
          <a:p>
            <a:pPr>
              <a:spcBef>
                <a:spcPct val="20000"/>
              </a:spcBef>
            </a:pPr>
            <a:r>
              <a:rPr kumimoji="1" lang="zh-CN" altLang="en-US" sz="2400" b="1">
                <a:latin typeface="宋体" panose="02010600030101010101" pitchFamily="2" charset="-122"/>
              </a:rPr>
              <a:t>与</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JK</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触发器一样，</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触发器也被接成计数触发器。</a:t>
            </a:r>
            <a:endParaRPr kumimoji="1" lang="zh-CN" altLang="en-US" sz="2400" b="1">
              <a:latin typeface="宋体" panose="02010600030101010101" pitchFamily="2" charset="-122"/>
            </a:endParaRPr>
          </a:p>
        </p:txBody>
      </p:sp>
      <p:grpSp>
        <p:nvGrpSpPr>
          <p:cNvPr id="12" name="Group 137"/>
          <p:cNvGrpSpPr/>
          <p:nvPr/>
        </p:nvGrpSpPr>
        <p:grpSpPr bwMode="auto">
          <a:xfrm>
            <a:off x="4500563" y="1295400"/>
            <a:ext cx="4121150" cy="806450"/>
            <a:chOff x="3024" y="816"/>
            <a:chExt cx="2407" cy="508"/>
          </a:xfrm>
        </p:grpSpPr>
        <p:sp>
          <p:nvSpPr>
            <p:cNvPr id="34829" name="AutoShape 138"/>
            <p:cNvSpPr>
              <a:spLocks noChangeArrowheads="1"/>
            </p:cNvSpPr>
            <p:nvPr/>
          </p:nvSpPr>
          <p:spPr bwMode="auto">
            <a:xfrm>
              <a:off x="3024" y="816"/>
              <a:ext cx="2407" cy="469"/>
            </a:xfrm>
            <a:prstGeom prst="wedgeRectCallout">
              <a:avLst>
                <a:gd name="adj1" fmla="val 2931"/>
                <a:gd name="adj2" fmla="val 227398"/>
              </a:avLst>
            </a:prstGeom>
            <a:solidFill>
              <a:srgbClr val="CCCCFF"/>
            </a:solidFill>
            <a:ln w="9525">
              <a:solidFill>
                <a:srgbClr val="0000FF"/>
              </a:solidFill>
              <a:miter lim="800000"/>
            </a:ln>
          </p:spPr>
          <p:txBody>
            <a:bodyPr lIns="0" tIns="0" rIns="0" bIns="0"/>
            <a:lstStyle/>
            <a:p>
              <a:pPr>
                <a:spcBef>
                  <a:spcPct val="20000"/>
                </a:spcBef>
              </a:pPr>
              <a:r>
                <a:rPr kumimoji="1" lang="zh-CN" altLang="en-US" sz="2400" b="1">
                  <a:latin typeface="宋体" panose="02010600030101010101" pitchFamily="2" charset="-122"/>
                </a:rPr>
                <a:t>　　与</a:t>
              </a: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JK</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触发器不同的是，</a:t>
              </a:r>
              <a:br>
                <a:rPr kumimoji="1" lang="zh-CN" altLang="en-US" sz="2400" b="1">
                  <a:latin typeface="Times New Roman" panose="02020603050405020304" pitchFamily="18" charset="0"/>
                </a:rPr>
              </a:b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触发器用           触发。</a:t>
              </a:r>
              <a:endParaRPr kumimoji="1" lang="zh-CN" altLang="en-US" sz="2400" b="1">
                <a:latin typeface="Times New Roman" panose="02020603050405020304" pitchFamily="18" charset="0"/>
              </a:endParaRPr>
            </a:p>
          </p:txBody>
        </p:sp>
        <p:sp>
          <p:nvSpPr>
            <p:cNvPr id="34830" name="Line 139"/>
            <p:cNvSpPr>
              <a:spLocks noChangeShapeType="1"/>
            </p:cNvSpPr>
            <p:nvPr/>
          </p:nvSpPr>
          <p:spPr bwMode="auto">
            <a:xfrm>
              <a:off x="4096" y="1056"/>
              <a:ext cx="320" cy="0"/>
            </a:xfrm>
            <a:prstGeom prst="line">
              <a:avLst/>
            </a:prstGeom>
            <a:noFill/>
            <a:ln w="19050">
              <a:solidFill>
                <a:schemeClr val="tx1"/>
              </a:solidFill>
              <a:round/>
            </a:ln>
          </p:spPr>
          <p:txBody>
            <a:bodyPr lIns="0" tIns="0" rIns="0" bIns="0"/>
            <a:lstStyle/>
            <a:p>
              <a:endParaRPr lang="zh-CN" altLang="en-US"/>
            </a:p>
          </p:txBody>
        </p:sp>
        <p:graphicFrame>
          <p:nvGraphicFramePr>
            <p:cNvPr id="34818" name="Object 140"/>
            <p:cNvGraphicFramePr>
              <a:graphicFrameLocks noChangeAspect="1"/>
            </p:cNvGraphicFramePr>
            <p:nvPr/>
          </p:nvGraphicFramePr>
          <p:xfrm>
            <a:off x="4043" y="1012"/>
            <a:ext cx="362" cy="312"/>
          </p:xfrm>
          <a:graphic>
            <a:graphicData uri="http://schemas.openxmlformats.org/presentationml/2006/ole">
              <mc:AlternateContent xmlns:mc="http://schemas.openxmlformats.org/markup-compatibility/2006">
                <mc:Choice xmlns:v="urn:schemas-microsoft-com:vml" Requires="v">
                  <p:oleObj spid="_x0000_s4" name="公式" r:id="rId3" imgW="10668000" imgH="10363200" progId="Equation.3">
                    <p:embed/>
                  </p:oleObj>
                </mc:Choice>
                <mc:Fallback>
                  <p:oleObj name="公式" r:id="rId3" imgW="10668000" imgH="10363200" progId="Equation.3">
                    <p:embed/>
                    <p:pic>
                      <p:nvPicPr>
                        <p:cNvPr id="0" name="Object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 y="1012"/>
                          <a:ext cx="362"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3955"/>
                                        </p:tgtEl>
                                        <p:attrNameLst>
                                          <p:attrName>style.visibility</p:attrName>
                                        </p:attrNameLst>
                                      </p:cBhvr>
                                      <p:to>
                                        <p:strVal val="visible"/>
                                      </p:to>
                                    </p:set>
                                  </p:childTnLst>
                                  <p:subTnLst>
                                    <p:set>
                                      <p:cBhvr override="childStyle">
                                        <p:cTn dur="1" fill="hold" display="0" masterRel="nextClick" afterEffect="1"/>
                                        <p:tgtEl>
                                          <p:spTgt spid="253955"/>
                                        </p:tgtEl>
                                        <p:attrNameLst>
                                          <p:attrName>style.visibility</p:attrName>
                                        </p:attrNameLst>
                                      </p:cBhvr>
                                      <p:to>
                                        <p:strVal val="hidden"/>
                                      </p:to>
                                    </p:set>
                                  </p:subTnLst>
                                </p:cTn>
                              </p:par>
                            </p:childTnLst>
                          </p:cTn>
                        </p:par>
                        <p:par>
                          <p:cTn id="7" fill="hold">
                            <p:stCondLst>
                              <p:cond delay="500"/>
                            </p:stCondLst>
                            <p:childTnLst>
                              <p:par>
                                <p:cTn id="8" presetID="15" presetClass="entr" presetSubtype="0" fill="hold" grpId="0" nodeType="afterEffect">
                                  <p:stCondLst>
                                    <p:cond delay="0"/>
                                  </p:stCondLst>
                                  <p:childTnLst>
                                    <p:set>
                                      <p:cBhvr>
                                        <p:cTn id="9" dur="1" fill="hold">
                                          <p:stCondLst>
                                            <p:cond delay="0"/>
                                          </p:stCondLst>
                                        </p:cTn>
                                        <p:tgtEl>
                                          <p:spTgt spid="253954"/>
                                        </p:tgtEl>
                                        <p:attrNameLst>
                                          <p:attrName>style.visibility</p:attrName>
                                        </p:attrNameLst>
                                      </p:cBhvr>
                                      <p:to>
                                        <p:strVal val="visible"/>
                                      </p:to>
                                    </p:set>
                                    <p:anim calcmode="lin" valueType="num">
                                      <p:cBhvr>
                                        <p:cTn id="10" dur="1000" fill="hold"/>
                                        <p:tgtEl>
                                          <p:spTgt spid="253954"/>
                                        </p:tgtEl>
                                        <p:attrNameLst>
                                          <p:attrName>ppt_w</p:attrName>
                                        </p:attrNameLst>
                                      </p:cBhvr>
                                      <p:tavLst>
                                        <p:tav tm="0">
                                          <p:val>
                                            <p:fltVal val="0"/>
                                          </p:val>
                                        </p:tav>
                                        <p:tav tm="100000">
                                          <p:val>
                                            <p:strVal val="#ppt_w"/>
                                          </p:val>
                                        </p:tav>
                                      </p:tavLst>
                                    </p:anim>
                                    <p:anim calcmode="lin" valueType="num">
                                      <p:cBhvr>
                                        <p:cTn id="11" dur="1000" fill="hold"/>
                                        <p:tgtEl>
                                          <p:spTgt spid="253954"/>
                                        </p:tgtEl>
                                        <p:attrNameLst>
                                          <p:attrName>ppt_h</p:attrName>
                                        </p:attrNameLst>
                                      </p:cBhvr>
                                      <p:tavLst>
                                        <p:tav tm="0">
                                          <p:val>
                                            <p:fltVal val="0"/>
                                          </p:val>
                                        </p:tav>
                                        <p:tav tm="100000">
                                          <p:val>
                                            <p:strVal val="#ppt_h"/>
                                          </p:val>
                                        </p:tav>
                                      </p:tavLst>
                                    </p:anim>
                                    <p:anim calcmode="lin" valueType="num">
                                      <p:cBhvr>
                                        <p:cTn id="12" dur="1000" fill="hold"/>
                                        <p:tgtEl>
                                          <p:spTgt spid="253954"/>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253954"/>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53954"/>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3956"/>
                                        </p:tgtEl>
                                        <p:attrNameLst>
                                          <p:attrName>style.visibility</p:attrName>
                                        </p:attrNameLst>
                                      </p:cBhvr>
                                      <p:to>
                                        <p:strVal val="visible"/>
                                      </p:to>
                                    </p:set>
                                    <p:animEffect transition="in" filter="wipe(left)">
                                      <p:cBhvr>
                                        <p:cTn id="18" dur="500"/>
                                        <p:tgtEl>
                                          <p:spTgt spid="253956"/>
                                        </p:tgtEl>
                                      </p:cBhvr>
                                    </p:animEffect>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54088"/>
                                        </p:tgtEl>
                                        <p:attrNameLst>
                                          <p:attrName>style.visibility</p:attrName>
                                        </p:attrNameLst>
                                      </p:cBhvr>
                                      <p:to>
                                        <p:strVal val="visible"/>
                                      </p:to>
                                    </p:set>
                                    <p:anim calcmode="lin" valueType="num">
                                      <p:cBhvr additive="base">
                                        <p:cTn id="32" dur="500" fill="hold"/>
                                        <p:tgtEl>
                                          <p:spTgt spid="254088"/>
                                        </p:tgtEl>
                                        <p:attrNameLst>
                                          <p:attrName>ppt_x</p:attrName>
                                        </p:attrNameLst>
                                      </p:cBhvr>
                                      <p:tavLst>
                                        <p:tav tm="0">
                                          <p:val>
                                            <p:strVal val="1+#ppt_w/2"/>
                                          </p:val>
                                        </p:tav>
                                        <p:tav tm="100000">
                                          <p:val>
                                            <p:strVal val="#ppt_x"/>
                                          </p:val>
                                        </p:tav>
                                      </p:tavLst>
                                    </p:anim>
                                    <p:anim calcmode="lin" valueType="num">
                                      <p:cBhvr additive="base">
                                        <p:cTn id="33" dur="500" fill="hold"/>
                                        <p:tgtEl>
                                          <p:spTgt spid="25408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par>
                          <p:cTn id="39" fill="hold">
                            <p:stCondLst>
                              <p:cond delay="500"/>
                            </p:stCondLst>
                            <p:childTnLst>
                              <p:par>
                                <p:cTn id="40" presetID="2" presetClass="entr" presetSubtype="2"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3957"/>
                                        </p:tgtEl>
                                        <p:attrNameLst>
                                          <p:attrName>style.visibility</p:attrName>
                                        </p:attrNameLst>
                                      </p:cBhvr>
                                      <p:to>
                                        <p:strVal val="visible"/>
                                      </p:to>
                                    </p:set>
                                    <p:animEffect transition="in" filter="wipe(left)">
                                      <p:cBhvr>
                                        <p:cTn id="48" dur="500"/>
                                        <p:tgtEl>
                                          <p:spTgt spid="25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nimBg="1" autoUpdateAnimBg="0"/>
      <p:bldP spid="253955" grpId="0" animBg="1" autoUpdateAnimBg="0"/>
      <p:bldP spid="253956" grpId="0" animBg="1" autoUpdateAnimBg="0"/>
      <p:bldP spid="253957" grpId="0" autoUpdateAnimBg="0"/>
      <p:bldP spid="25408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AutoShape 2" descr="大纸屑"/>
          <p:cNvSpPr>
            <a:spLocks noChangeArrowheads="1"/>
          </p:cNvSpPr>
          <p:nvPr/>
        </p:nvSpPr>
        <p:spPr bwMode="auto">
          <a:xfrm>
            <a:off x="1177925" y="2366963"/>
            <a:ext cx="6008688" cy="1054100"/>
          </a:xfrm>
          <a:prstGeom prst="wedgeEllipseCallout">
            <a:avLst>
              <a:gd name="adj1" fmla="val -18903"/>
              <a:gd name="adj2" fmla="val -114907"/>
            </a:avLst>
          </a:prstGeom>
          <a:pattFill prst="lgConfetti">
            <a:fgClr>
              <a:srgbClr val="99CCFF">
                <a:alpha val="50195"/>
              </a:srgbClr>
            </a:fgClr>
            <a:bgClr>
              <a:srgbClr val="FFFFFF"/>
            </a:bgClr>
          </a:pattFill>
          <a:ln w="9525">
            <a:solidFill>
              <a:schemeClr val="tx1"/>
            </a:solidFill>
            <a:miter lim="800000"/>
          </a:ln>
        </p:spPr>
        <p:txBody>
          <a:bodyPr/>
          <a:lstStyle/>
          <a:p>
            <a:pPr algn="ctr"/>
            <a:r>
              <a:rPr kumimoji="1" lang="zh-CN" altLang="en-US" sz="2400" b="1">
                <a:latin typeface="宋体" panose="02010600030101010101" pitchFamily="2" charset="-122"/>
              </a:rPr>
              <a:t>计数器为什么能用作分频器？</a:t>
            </a:r>
            <a:endParaRPr kumimoji="1" lang="zh-CN" altLang="en-US" sz="2400" b="1">
              <a:latin typeface="宋体" panose="02010600030101010101" pitchFamily="2" charset="-122"/>
            </a:endParaRPr>
          </a:p>
          <a:p>
            <a:pPr algn="ctr"/>
            <a:r>
              <a:rPr kumimoji="1" lang="zh-CN" altLang="en-US" sz="2400" b="1">
                <a:latin typeface="宋体" panose="02010600030101010101" pitchFamily="2" charset="-122"/>
              </a:rPr>
              <a:t>怎么用？</a:t>
            </a:r>
            <a:endParaRPr kumimoji="1" lang="zh-CN" altLang="en-US" sz="2400" b="1">
              <a:latin typeface="宋体" panose="02010600030101010101" pitchFamily="2" charset="-122"/>
            </a:endParaRPr>
          </a:p>
        </p:txBody>
      </p:sp>
      <p:sp>
        <p:nvSpPr>
          <p:cNvPr id="256003" name="Text Box 3"/>
          <p:cNvSpPr txBox="1">
            <a:spLocks noChangeArrowheads="1"/>
          </p:cNvSpPr>
          <p:nvPr/>
        </p:nvSpPr>
        <p:spPr bwMode="auto">
          <a:xfrm>
            <a:off x="692150" y="1292225"/>
            <a:ext cx="7419975" cy="2647950"/>
          </a:xfrm>
          <a:prstGeom prst="rect">
            <a:avLst/>
          </a:prstGeom>
          <a:solidFill>
            <a:schemeClr val="bg1"/>
          </a:solidFill>
          <a:ln w="9525">
            <a:noFill/>
            <a:miter lim="800000"/>
          </a:ln>
        </p:spPr>
        <p:txBody>
          <a:bodyPr>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graphicFrame>
        <p:nvGraphicFramePr>
          <p:cNvPr id="256004" name="Object 4"/>
          <p:cNvGraphicFramePr>
            <a:graphicFrameLocks noChangeAspect="1"/>
          </p:cNvGraphicFramePr>
          <p:nvPr/>
        </p:nvGraphicFramePr>
        <p:xfrm>
          <a:off x="7315200" y="1781175"/>
          <a:ext cx="1422400" cy="711200"/>
        </p:xfrm>
        <a:graphic>
          <a:graphicData uri="http://schemas.openxmlformats.org/presentationml/2006/ole">
            <mc:AlternateContent xmlns:mc="http://schemas.openxmlformats.org/markup-compatibility/2006">
              <mc:Choice xmlns:v="urn:schemas-microsoft-com:vml" Requires="v">
                <p:oleObj spid="_x0000_s35914" name="Equation" r:id="rId1" imgW="34137600" imgH="17068800" progId="Equation.3">
                  <p:embed/>
                </p:oleObj>
              </mc:Choice>
              <mc:Fallback>
                <p:oleObj name="Equation" r:id="rId1" imgW="34137600" imgH="17068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781175"/>
                        <a:ext cx="1422400" cy="711200"/>
                      </a:xfrm>
                      <a:prstGeom prst="rect">
                        <a:avLst/>
                      </a:prstGeom>
                      <a:solidFill>
                        <a:srgbClr val="CCCCFF"/>
                      </a:solidFill>
                    </p:spPr>
                  </p:pic>
                </p:oleObj>
              </mc:Fallback>
            </mc:AlternateContent>
          </a:graphicData>
        </a:graphic>
      </p:graphicFrame>
      <p:graphicFrame>
        <p:nvGraphicFramePr>
          <p:cNvPr id="256005" name="Object 5"/>
          <p:cNvGraphicFramePr>
            <a:graphicFrameLocks noChangeAspect="1"/>
          </p:cNvGraphicFramePr>
          <p:nvPr/>
        </p:nvGraphicFramePr>
        <p:xfrm>
          <a:off x="7308850" y="2530475"/>
          <a:ext cx="1409700" cy="711200"/>
        </p:xfrm>
        <a:graphic>
          <a:graphicData uri="http://schemas.openxmlformats.org/presentationml/2006/ole">
            <mc:AlternateContent xmlns:mc="http://schemas.openxmlformats.org/markup-compatibility/2006">
              <mc:Choice xmlns:v="urn:schemas-microsoft-com:vml" Requires="v">
                <p:oleObj spid="_x0000_s35915" name="Equation" r:id="rId3" imgW="33832800" imgH="17068800" progId="Equation.3">
                  <p:embed/>
                </p:oleObj>
              </mc:Choice>
              <mc:Fallback>
                <p:oleObj name="Equation" r:id="rId3" imgW="33832800" imgH="17068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2530475"/>
                        <a:ext cx="1409700" cy="711200"/>
                      </a:xfrm>
                      <a:prstGeom prst="rect">
                        <a:avLst/>
                      </a:prstGeom>
                      <a:solidFill>
                        <a:srgbClr val="CCCCFF"/>
                      </a:solidFill>
                    </p:spPr>
                  </p:pic>
                </p:oleObj>
              </mc:Fallback>
            </mc:AlternateContent>
          </a:graphicData>
        </a:graphic>
      </p:graphicFrame>
      <p:graphicFrame>
        <p:nvGraphicFramePr>
          <p:cNvPr id="256006" name="Object 6"/>
          <p:cNvGraphicFramePr>
            <a:graphicFrameLocks noChangeAspect="1"/>
          </p:cNvGraphicFramePr>
          <p:nvPr/>
        </p:nvGraphicFramePr>
        <p:xfrm>
          <a:off x="7308850" y="3273425"/>
          <a:ext cx="1409700" cy="723900"/>
        </p:xfrm>
        <a:graphic>
          <a:graphicData uri="http://schemas.openxmlformats.org/presentationml/2006/ole">
            <mc:AlternateContent xmlns:mc="http://schemas.openxmlformats.org/markup-compatibility/2006">
              <mc:Choice xmlns:v="urn:schemas-microsoft-com:vml" Requires="v">
                <p:oleObj spid="_x0000_s35916" name="Equation" r:id="rId5" imgW="33832800" imgH="17373600" progId="Equation.3">
                  <p:embed/>
                </p:oleObj>
              </mc:Choice>
              <mc:Fallback>
                <p:oleObj name="Equation" r:id="rId5" imgW="33832800" imgH="17373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3273425"/>
                        <a:ext cx="1409700" cy="723900"/>
                      </a:xfrm>
                      <a:prstGeom prst="rect">
                        <a:avLst/>
                      </a:prstGeom>
                      <a:solidFill>
                        <a:srgbClr val="CCCCFF"/>
                      </a:solidFill>
                    </p:spPr>
                  </p:pic>
                </p:oleObj>
              </mc:Fallback>
            </mc:AlternateContent>
          </a:graphicData>
        </a:graphic>
      </p:graphicFrame>
      <p:graphicFrame>
        <p:nvGraphicFramePr>
          <p:cNvPr id="256007" name="Object 7"/>
          <p:cNvGraphicFramePr>
            <a:graphicFrameLocks noChangeAspect="1"/>
          </p:cNvGraphicFramePr>
          <p:nvPr/>
        </p:nvGraphicFramePr>
        <p:xfrm>
          <a:off x="7315200" y="4035425"/>
          <a:ext cx="1549400" cy="723900"/>
        </p:xfrm>
        <a:graphic>
          <a:graphicData uri="http://schemas.openxmlformats.org/presentationml/2006/ole">
            <mc:AlternateContent xmlns:mc="http://schemas.openxmlformats.org/markup-compatibility/2006">
              <mc:Choice xmlns:v="urn:schemas-microsoft-com:vml" Requires="v">
                <p:oleObj spid="_x0000_s35917" name="Equation" r:id="rId7" imgW="37185600" imgH="17373600" progId="Equation.3">
                  <p:embed/>
                </p:oleObj>
              </mc:Choice>
              <mc:Fallback>
                <p:oleObj name="Equation" r:id="rId7" imgW="37185600" imgH="17373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4035425"/>
                        <a:ext cx="1549400" cy="723900"/>
                      </a:xfrm>
                      <a:prstGeom prst="rect">
                        <a:avLst/>
                      </a:prstGeom>
                      <a:solidFill>
                        <a:srgbClr val="CCCCFF"/>
                      </a:solidFill>
                    </p:spPr>
                  </p:pic>
                </p:oleObj>
              </mc:Fallback>
            </mc:AlternateContent>
          </a:graphicData>
        </a:graphic>
      </p:graphicFrame>
      <p:sp>
        <p:nvSpPr>
          <p:cNvPr id="256008" name="Text Box 8"/>
          <p:cNvSpPr txBox="1">
            <a:spLocks noChangeArrowheads="1"/>
          </p:cNvSpPr>
          <p:nvPr/>
        </p:nvSpPr>
        <p:spPr bwMode="auto">
          <a:xfrm>
            <a:off x="647700" y="5340350"/>
            <a:ext cx="6557963" cy="1004888"/>
          </a:xfrm>
          <a:prstGeom prst="rect">
            <a:avLst/>
          </a:prstGeom>
          <a:solidFill>
            <a:srgbClr val="CCCCFF">
              <a:alpha val="50195"/>
            </a:srgbClr>
          </a:solidFill>
          <a:ln w="9525">
            <a:noFill/>
            <a:miter lim="800000"/>
          </a:ln>
        </p:spPr>
        <p:txBody>
          <a:bodyPr>
            <a:spAutoFit/>
          </a:bodyPr>
          <a:lstStyle/>
          <a:p>
            <a:pPr>
              <a:spcBef>
                <a:spcPct val="50000"/>
              </a:spcBef>
            </a:pPr>
            <a:r>
              <a:rPr kumimoji="1" lang="zh-CN" altLang="en-US" sz="2400" b="1" dirty="0">
                <a:latin typeface="宋体" panose="02010600030101010101" pitchFamily="2" charset="-122"/>
              </a:rPr>
              <a:t>　　模</a:t>
            </a:r>
            <a:r>
              <a:rPr kumimoji="1" lang="zh-CN" altLang="en-US" sz="2400" b="1" dirty="0">
                <a:latin typeface="Times New Roman" panose="02020603050405020304" pitchFamily="18" charset="0"/>
              </a:rPr>
              <a:t> </a:t>
            </a:r>
            <a:r>
              <a:rPr kumimoji="1" lang="en-US" altLang="zh-CN" sz="2400" b="1" i="1" dirty="0">
                <a:latin typeface="Times New Roman" panose="02020603050405020304" pitchFamily="18" charset="0"/>
              </a:rPr>
              <a:t>M</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计数器也是一个 </a:t>
            </a:r>
            <a:r>
              <a:rPr kumimoji="1" lang="en-US" altLang="zh-CN" sz="2400" b="1" i="1" dirty="0">
                <a:latin typeface="Times New Roman" panose="02020603050405020304" pitchFamily="18" charset="0"/>
              </a:rPr>
              <a:t>M</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分频器， </a:t>
            </a:r>
            <a:r>
              <a:rPr kumimoji="1" lang="en-US" altLang="zh-CN" sz="2400" b="1" i="1" dirty="0">
                <a:latin typeface="Times New Roman" panose="02020603050405020304" pitchFamily="18" charset="0"/>
              </a:rPr>
              <a:t>M</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分频</a:t>
            </a:r>
            <a:endParaRPr kumimoji="1" lang="zh-CN" altLang="en-US" sz="2400" b="1" dirty="0">
              <a:latin typeface="Times New Roman" panose="02020603050405020304" pitchFamily="18" charset="0"/>
            </a:endParaRPr>
          </a:p>
          <a:p>
            <a:pPr>
              <a:spcBef>
                <a:spcPct val="50000"/>
              </a:spcBef>
            </a:pPr>
            <a:r>
              <a:rPr kumimoji="1" lang="zh-CN" altLang="en-US" sz="2400" b="1" dirty="0">
                <a:latin typeface="Times New Roman" panose="02020603050405020304" pitchFamily="18" charset="0"/>
              </a:rPr>
              <a:t>器的输出信号即为计数器最高位的输出信号。</a:t>
            </a:r>
            <a:endParaRPr kumimoji="1" lang="zh-CN" altLang="en-US" sz="2400" b="1" dirty="0">
              <a:latin typeface="宋体" panose="02010600030101010101" pitchFamily="2" charset="-122"/>
            </a:endParaRPr>
          </a:p>
        </p:txBody>
      </p:sp>
      <p:grpSp>
        <p:nvGrpSpPr>
          <p:cNvPr id="2" name="Group 9"/>
          <p:cNvGrpSpPr/>
          <p:nvPr/>
        </p:nvGrpSpPr>
        <p:grpSpPr bwMode="auto">
          <a:xfrm>
            <a:off x="644525" y="1298575"/>
            <a:ext cx="6518275" cy="3319463"/>
            <a:chOff x="406" y="792"/>
            <a:chExt cx="4106" cy="2091"/>
          </a:xfrm>
        </p:grpSpPr>
        <p:sp>
          <p:nvSpPr>
            <p:cNvPr id="35852" name="Rectangle 10"/>
            <p:cNvSpPr>
              <a:spLocks noChangeArrowheads="1"/>
            </p:cNvSpPr>
            <p:nvPr/>
          </p:nvSpPr>
          <p:spPr bwMode="auto">
            <a:xfrm>
              <a:off x="406" y="829"/>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i="1">
                <a:latin typeface="Times New Roman" panose="02020603050405020304" pitchFamily="18" charset="0"/>
              </a:endParaRPr>
            </a:p>
          </p:txBody>
        </p:sp>
        <p:sp>
          <p:nvSpPr>
            <p:cNvPr id="35853" name="Rectangle 11"/>
            <p:cNvSpPr>
              <a:spLocks noChangeArrowheads="1"/>
            </p:cNvSpPr>
            <p:nvPr/>
          </p:nvSpPr>
          <p:spPr bwMode="auto">
            <a:xfrm>
              <a:off x="438" y="2653"/>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35854" name="Rectangle 12"/>
            <p:cNvSpPr>
              <a:spLocks noChangeArrowheads="1"/>
            </p:cNvSpPr>
            <p:nvPr/>
          </p:nvSpPr>
          <p:spPr bwMode="auto">
            <a:xfrm>
              <a:off x="438" y="122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5855" name="Rectangle 13"/>
            <p:cNvSpPr>
              <a:spLocks noChangeArrowheads="1"/>
            </p:cNvSpPr>
            <p:nvPr/>
          </p:nvSpPr>
          <p:spPr bwMode="auto">
            <a:xfrm>
              <a:off x="438" y="1701"/>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5856" name="Rectangle 14"/>
            <p:cNvSpPr>
              <a:spLocks noChangeArrowheads="1"/>
            </p:cNvSpPr>
            <p:nvPr/>
          </p:nvSpPr>
          <p:spPr bwMode="auto">
            <a:xfrm>
              <a:off x="438" y="2177"/>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grpSp>
          <p:nvGrpSpPr>
            <p:cNvPr id="35857" name="Group 15"/>
            <p:cNvGrpSpPr/>
            <p:nvPr/>
          </p:nvGrpSpPr>
          <p:grpSpPr bwMode="auto">
            <a:xfrm>
              <a:off x="1696" y="1193"/>
              <a:ext cx="2816" cy="249"/>
              <a:chOff x="1924" y="961"/>
              <a:chExt cx="3524" cy="249"/>
            </a:xfrm>
          </p:grpSpPr>
          <p:sp>
            <p:nvSpPr>
              <p:cNvPr id="35980" name="Line 16"/>
              <p:cNvSpPr>
                <a:spLocks noChangeShapeType="1"/>
              </p:cNvSpPr>
              <p:nvPr/>
            </p:nvSpPr>
            <p:spPr bwMode="auto">
              <a:xfrm>
                <a:off x="1924" y="1202"/>
                <a:ext cx="283" cy="0"/>
              </a:xfrm>
              <a:prstGeom prst="line">
                <a:avLst/>
              </a:prstGeom>
              <a:noFill/>
              <a:ln w="38100">
                <a:solidFill>
                  <a:schemeClr val="tx1"/>
                </a:solidFill>
                <a:round/>
              </a:ln>
            </p:spPr>
            <p:txBody>
              <a:bodyPr/>
              <a:lstStyle/>
              <a:p>
                <a:endParaRPr lang="zh-CN" altLang="en-US"/>
              </a:p>
            </p:txBody>
          </p:sp>
          <p:sp>
            <p:nvSpPr>
              <p:cNvPr id="35981" name="Line 17"/>
              <p:cNvSpPr>
                <a:spLocks noChangeShapeType="1"/>
              </p:cNvSpPr>
              <p:nvPr/>
            </p:nvSpPr>
            <p:spPr bwMode="auto">
              <a:xfrm flipV="1">
                <a:off x="1924" y="963"/>
                <a:ext cx="0" cy="247"/>
              </a:xfrm>
              <a:prstGeom prst="line">
                <a:avLst/>
              </a:prstGeom>
              <a:noFill/>
              <a:ln w="38100">
                <a:solidFill>
                  <a:schemeClr val="tx1"/>
                </a:solidFill>
                <a:round/>
              </a:ln>
            </p:spPr>
            <p:txBody>
              <a:bodyPr/>
              <a:lstStyle/>
              <a:p>
                <a:endParaRPr lang="zh-CN" altLang="en-US"/>
              </a:p>
            </p:txBody>
          </p:sp>
          <p:sp>
            <p:nvSpPr>
              <p:cNvPr id="35982" name="Line 18"/>
              <p:cNvSpPr>
                <a:spLocks noChangeShapeType="1"/>
              </p:cNvSpPr>
              <p:nvPr/>
            </p:nvSpPr>
            <p:spPr bwMode="auto">
              <a:xfrm flipV="1">
                <a:off x="2207" y="961"/>
                <a:ext cx="0" cy="248"/>
              </a:xfrm>
              <a:prstGeom prst="line">
                <a:avLst/>
              </a:prstGeom>
              <a:noFill/>
              <a:ln w="38100">
                <a:solidFill>
                  <a:schemeClr val="tx1"/>
                </a:solidFill>
                <a:round/>
              </a:ln>
            </p:spPr>
            <p:txBody>
              <a:bodyPr/>
              <a:lstStyle/>
              <a:p>
                <a:endParaRPr lang="zh-CN" altLang="en-US"/>
              </a:p>
            </p:txBody>
          </p:sp>
          <p:sp>
            <p:nvSpPr>
              <p:cNvPr id="35983" name="Line 19"/>
              <p:cNvSpPr>
                <a:spLocks noChangeShapeType="1"/>
              </p:cNvSpPr>
              <p:nvPr/>
            </p:nvSpPr>
            <p:spPr bwMode="auto">
              <a:xfrm>
                <a:off x="2204" y="970"/>
                <a:ext cx="286" cy="0"/>
              </a:xfrm>
              <a:prstGeom prst="line">
                <a:avLst/>
              </a:prstGeom>
              <a:noFill/>
              <a:ln w="38100">
                <a:solidFill>
                  <a:schemeClr val="tx1"/>
                </a:solidFill>
                <a:round/>
              </a:ln>
            </p:spPr>
            <p:txBody>
              <a:bodyPr/>
              <a:lstStyle/>
              <a:p>
                <a:endParaRPr lang="zh-CN" altLang="en-US"/>
              </a:p>
            </p:txBody>
          </p:sp>
          <p:sp>
            <p:nvSpPr>
              <p:cNvPr id="35984" name="Line 20"/>
              <p:cNvSpPr>
                <a:spLocks noChangeShapeType="1"/>
              </p:cNvSpPr>
              <p:nvPr/>
            </p:nvSpPr>
            <p:spPr bwMode="auto">
              <a:xfrm flipV="1">
                <a:off x="2490" y="961"/>
                <a:ext cx="0" cy="248"/>
              </a:xfrm>
              <a:prstGeom prst="line">
                <a:avLst/>
              </a:prstGeom>
              <a:noFill/>
              <a:ln w="38100">
                <a:solidFill>
                  <a:schemeClr val="tx1"/>
                </a:solidFill>
                <a:round/>
              </a:ln>
            </p:spPr>
            <p:txBody>
              <a:bodyPr/>
              <a:lstStyle/>
              <a:p>
                <a:endParaRPr lang="zh-CN" altLang="en-US"/>
              </a:p>
            </p:txBody>
          </p:sp>
          <p:sp>
            <p:nvSpPr>
              <p:cNvPr id="35985" name="Line 21"/>
              <p:cNvSpPr>
                <a:spLocks noChangeShapeType="1"/>
              </p:cNvSpPr>
              <p:nvPr/>
            </p:nvSpPr>
            <p:spPr bwMode="auto">
              <a:xfrm>
                <a:off x="3620" y="1202"/>
                <a:ext cx="283" cy="0"/>
              </a:xfrm>
              <a:prstGeom prst="line">
                <a:avLst/>
              </a:prstGeom>
              <a:noFill/>
              <a:ln w="38100">
                <a:solidFill>
                  <a:schemeClr val="tx1"/>
                </a:solidFill>
                <a:round/>
              </a:ln>
            </p:spPr>
            <p:txBody>
              <a:bodyPr/>
              <a:lstStyle/>
              <a:p>
                <a:endParaRPr lang="zh-CN" altLang="en-US"/>
              </a:p>
            </p:txBody>
          </p:sp>
          <p:sp>
            <p:nvSpPr>
              <p:cNvPr id="35986" name="Line 22"/>
              <p:cNvSpPr>
                <a:spLocks noChangeShapeType="1"/>
              </p:cNvSpPr>
              <p:nvPr/>
            </p:nvSpPr>
            <p:spPr bwMode="auto">
              <a:xfrm flipV="1">
                <a:off x="3620" y="963"/>
                <a:ext cx="0" cy="247"/>
              </a:xfrm>
              <a:prstGeom prst="line">
                <a:avLst/>
              </a:prstGeom>
              <a:noFill/>
              <a:ln w="38100">
                <a:solidFill>
                  <a:schemeClr val="tx1"/>
                </a:solidFill>
                <a:round/>
              </a:ln>
            </p:spPr>
            <p:txBody>
              <a:bodyPr/>
              <a:lstStyle/>
              <a:p>
                <a:endParaRPr lang="zh-CN" altLang="en-US"/>
              </a:p>
            </p:txBody>
          </p:sp>
          <p:sp>
            <p:nvSpPr>
              <p:cNvPr id="35987" name="Line 23"/>
              <p:cNvSpPr>
                <a:spLocks noChangeShapeType="1"/>
              </p:cNvSpPr>
              <p:nvPr/>
            </p:nvSpPr>
            <p:spPr bwMode="auto">
              <a:xfrm flipV="1">
                <a:off x="3903" y="961"/>
                <a:ext cx="0" cy="248"/>
              </a:xfrm>
              <a:prstGeom prst="line">
                <a:avLst/>
              </a:prstGeom>
              <a:noFill/>
              <a:ln w="38100">
                <a:solidFill>
                  <a:schemeClr val="tx1"/>
                </a:solidFill>
                <a:round/>
              </a:ln>
            </p:spPr>
            <p:txBody>
              <a:bodyPr/>
              <a:lstStyle/>
              <a:p>
                <a:endParaRPr lang="zh-CN" altLang="en-US"/>
              </a:p>
            </p:txBody>
          </p:sp>
          <p:sp>
            <p:nvSpPr>
              <p:cNvPr id="35988" name="Line 24"/>
              <p:cNvSpPr>
                <a:spLocks noChangeShapeType="1"/>
              </p:cNvSpPr>
              <p:nvPr/>
            </p:nvSpPr>
            <p:spPr bwMode="auto">
              <a:xfrm>
                <a:off x="3900" y="970"/>
                <a:ext cx="286" cy="0"/>
              </a:xfrm>
              <a:prstGeom prst="line">
                <a:avLst/>
              </a:prstGeom>
              <a:noFill/>
              <a:ln w="38100">
                <a:solidFill>
                  <a:schemeClr val="tx1"/>
                </a:solidFill>
                <a:round/>
              </a:ln>
            </p:spPr>
            <p:txBody>
              <a:bodyPr/>
              <a:lstStyle/>
              <a:p>
                <a:endParaRPr lang="zh-CN" altLang="en-US"/>
              </a:p>
            </p:txBody>
          </p:sp>
          <p:sp>
            <p:nvSpPr>
              <p:cNvPr id="35989" name="Line 25"/>
              <p:cNvSpPr>
                <a:spLocks noChangeShapeType="1"/>
              </p:cNvSpPr>
              <p:nvPr/>
            </p:nvSpPr>
            <p:spPr bwMode="auto">
              <a:xfrm>
                <a:off x="4174" y="1200"/>
                <a:ext cx="292" cy="0"/>
              </a:xfrm>
              <a:prstGeom prst="line">
                <a:avLst/>
              </a:prstGeom>
              <a:noFill/>
              <a:ln w="38100">
                <a:solidFill>
                  <a:schemeClr val="tx1"/>
                </a:solidFill>
                <a:round/>
              </a:ln>
            </p:spPr>
            <p:txBody>
              <a:bodyPr/>
              <a:lstStyle/>
              <a:p>
                <a:endParaRPr lang="zh-CN" altLang="en-US"/>
              </a:p>
            </p:txBody>
          </p:sp>
          <p:sp>
            <p:nvSpPr>
              <p:cNvPr id="35990" name="Line 26"/>
              <p:cNvSpPr>
                <a:spLocks noChangeShapeType="1"/>
              </p:cNvSpPr>
              <p:nvPr/>
            </p:nvSpPr>
            <p:spPr bwMode="auto">
              <a:xfrm flipV="1">
                <a:off x="4186" y="961"/>
                <a:ext cx="0" cy="248"/>
              </a:xfrm>
              <a:prstGeom prst="line">
                <a:avLst/>
              </a:prstGeom>
              <a:noFill/>
              <a:ln w="38100">
                <a:solidFill>
                  <a:schemeClr val="tx1"/>
                </a:solidFill>
                <a:round/>
              </a:ln>
            </p:spPr>
            <p:txBody>
              <a:bodyPr/>
              <a:lstStyle/>
              <a:p>
                <a:endParaRPr lang="zh-CN" altLang="en-US"/>
              </a:p>
            </p:txBody>
          </p:sp>
          <p:sp>
            <p:nvSpPr>
              <p:cNvPr id="35991" name="Line 27"/>
              <p:cNvSpPr>
                <a:spLocks noChangeShapeType="1"/>
              </p:cNvSpPr>
              <p:nvPr/>
            </p:nvSpPr>
            <p:spPr bwMode="auto">
              <a:xfrm flipV="1">
                <a:off x="3337" y="963"/>
                <a:ext cx="0" cy="247"/>
              </a:xfrm>
              <a:prstGeom prst="line">
                <a:avLst/>
              </a:prstGeom>
              <a:noFill/>
              <a:ln w="38100">
                <a:solidFill>
                  <a:schemeClr val="tx1"/>
                </a:solidFill>
                <a:round/>
              </a:ln>
            </p:spPr>
            <p:txBody>
              <a:bodyPr/>
              <a:lstStyle/>
              <a:p>
                <a:endParaRPr lang="zh-CN" altLang="en-US"/>
              </a:p>
            </p:txBody>
          </p:sp>
          <p:sp>
            <p:nvSpPr>
              <p:cNvPr id="35992" name="Line 28"/>
              <p:cNvSpPr>
                <a:spLocks noChangeShapeType="1"/>
              </p:cNvSpPr>
              <p:nvPr/>
            </p:nvSpPr>
            <p:spPr bwMode="auto">
              <a:xfrm>
                <a:off x="3337" y="971"/>
                <a:ext cx="283" cy="0"/>
              </a:xfrm>
              <a:prstGeom prst="line">
                <a:avLst/>
              </a:prstGeom>
              <a:noFill/>
              <a:ln w="38100">
                <a:solidFill>
                  <a:schemeClr val="tx1"/>
                </a:solidFill>
                <a:round/>
              </a:ln>
            </p:spPr>
            <p:txBody>
              <a:bodyPr/>
              <a:lstStyle/>
              <a:p>
                <a:endParaRPr lang="zh-CN" altLang="en-US"/>
              </a:p>
            </p:txBody>
          </p:sp>
          <p:sp>
            <p:nvSpPr>
              <p:cNvPr id="35993" name="Line 29"/>
              <p:cNvSpPr>
                <a:spLocks noChangeShapeType="1"/>
              </p:cNvSpPr>
              <p:nvPr/>
            </p:nvSpPr>
            <p:spPr bwMode="auto">
              <a:xfrm>
                <a:off x="3054" y="1202"/>
                <a:ext cx="283" cy="0"/>
              </a:xfrm>
              <a:prstGeom prst="line">
                <a:avLst/>
              </a:prstGeom>
              <a:noFill/>
              <a:ln w="38100">
                <a:solidFill>
                  <a:schemeClr val="tx1"/>
                </a:solidFill>
                <a:round/>
              </a:ln>
            </p:spPr>
            <p:txBody>
              <a:bodyPr/>
              <a:lstStyle/>
              <a:p>
                <a:endParaRPr lang="zh-CN" altLang="en-US"/>
              </a:p>
            </p:txBody>
          </p:sp>
          <p:sp>
            <p:nvSpPr>
              <p:cNvPr id="35994" name="Line 30"/>
              <p:cNvSpPr>
                <a:spLocks noChangeShapeType="1"/>
              </p:cNvSpPr>
              <p:nvPr/>
            </p:nvSpPr>
            <p:spPr bwMode="auto">
              <a:xfrm flipV="1">
                <a:off x="3054" y="963"/>
                <a:ext cx="0" cy="247"/>
              </a:xfrm>
              <a:prstGeom prst="line">
                <a:avLst/>
              </a:prstGeom>
              <a:noFill/>
              <a:ln w="38100">
                <a:solidFill>
                  <a:schemeClr val="tx1"/>
                </a:solidFill>
                <a:round/>
              </a:ln>
            </p:spPr>
            <p:txBody>
              <a:bodyPr/>
              <a:lstStyle/>
              <a:p>
                <a:endParaRPr lang="zh-CN" altLang="en-US"/>
              </a:p>
            </p:txBody>
          </p:sp>
          <p:sp>
            <p:nvSpPr>
              <p:cNvPr id="35995" name="Line 31"/>
              <p:cNvSpPr>
                <a:spLocks noChangeShapeType="1"/>
              </p:cNvSpPr>
              <p:nvPr/>
            </p:nvSpPr>
            <p:spPr bwMode="auto">
              <a:xfrm flipV="1">
                <a:off x="2771" y="963"/>
                <a:ext cx="0" cy="247"/>
              </a:xfrm>
              <a:prstGeom prst="line">
                <a:avLst/>
              </a:prstGeom>
              <a:noFill/>
              <a:ln w="38100">
                <a:solidFill>
                  <a:schemeClr val="tx1"/>
                </a:solidFill>
                <a:round/>
              </a:ln>
            </p:spPr>
            <p:txBody>
              <a:bodyPr/>
              <a:lstStyle/>
              <a:p>
                <a:endParaRPr lang="zh-CN" altLang="en-US"/>
              </a:p>
            </p:txBody>
          </p:sp>
          <p:sp>
            <p:nvSpPr>
              <p:cNvPr id="35996" name="Line 32"/>
              <p:cNvSpPr>
                <a:spLocks noChangeShapeType="1"/>
              </p:cNvSpPr>
              <p:nvPr/>
            </p:nvSpPr>
            <p:spPr bwMode="auto">
              <a:xfrm>
                <a:off x="2768" y="971"/>
                <a:ext cx="286" cy="0"/>
              </a:xfrm>
              <a:prstGeom prst="line">
                <a:avLst/>
              </a:prstGeom>
              <a:noFill/>
              <a:ln w="38100">
                <a:solidFill>
                  <a:schemeClr val="tx1"/>
                </a:solidFill>
                <a:round/>
              </a:ln>
            </p:spPr>
            <p:txBody>
              <a:bodyPr/>
              <a:lstStyle/>
              <a:p>
                <a:endParaRPr lang="zh-CN" altLang="en-US"/>
              </a:p>
            </p:txBody>
          </p:sp>
          <p:sp>
            <p:nvSpPr>
              <p:cNvPr id="35997" name="Line 33"/>
              <p:cNvSpPr>
                <a:spLocks noChangeShapeType="1"/>
              </p:cNvSpPr>
              <p:nvPr/>
            </p:nvSpPr>
            <p:spPr bwMode="auto">
              <a:xfrm>
                <a:off x="4740" y="1202"/>
                <a:ext cx="283" cy="0"/>
              </a:xfrm>
              <a:prstGeom prst="line">
                <a:avLst/>
              </a:prstGeom>
              <a:noFill/>
              <a:ln w="38100">
                <a:solidFill>
                  <a:schemeClr val="tx1"/>
                </a:solidFill>
                <a:round/>
              </a:ln>
            </p:spPr>
            <p:txBody>
              <a:bodyPr/>
              <a:lstStyle/>
              <a:p>
                <a:endParaRPr lang="zh-CN" altLang="en-US"/>
              </a:p>
            </p:txBody>
          </p:sp>
          <p:sp>
            <p:nvSpPr>
              <p:cNvPr id="35998" name="Line 34"/>
              <p:cNvSpPr>
                <a:spLocks noChangeShapeType="1"/>
              </p:cNvSpPr>
              <p:nvPr/>
            </p:nvSpPr>
            <p:spPr bwMode="auto">
              <a:xfrm flipV="1">
                <a:off x="4740" y="963"/>
                <a:ext cx="0" cy="247"/>
              </a:xfrm>
              <a:prstGeom prst="line">
                <a:avLst/>
              </a:prstGeom>
              <a:noFill/>
              <a:ln w="38100">
                <a:solidFill>
                  <a:schemeClr val="tx1"/>
                </a:solidFill>
                <a:round/>
              </a:ln>
            </p:spPr>
            <p:txBody>
              <a:bodyPr/>
              <a:lstStyle/>
              <a:p>
                <a:endParaRPr lang="zh-CN" altLang="en-US"/>
              </a:p>
            </p:txBody>
          </p:sp>
          <p:sp>
            <p:nvSpPr>
              <p:cNvPr id="35999" name="Line 35"/>
              <p:cNvSpPr>
                <a:spLocks noChangeShapeType="1"/>
              </p:cNvSpPr>
              <p:nvPr/>
            </p:nvSpPr>
            <p:spPr bwMode="auto">
              <a:xfrm flipV="1">
                <a:off x="5023" y="961"/>
                <a:ext cx="0" cy="248"/>
              </a:xfrm>
              <a:prstGeom prst="line">
                <a:avLst/>
              </a:prstGeom>
              <a:noFill/>
              <a:ln w="38100">
                <a:solidFill>
                  <a:schemeClr val="tx1"/>
                </a:solidFill>
                <a:round/>
              </a:ln>
            </p:spPr>
            <p:txBody>
              <a:bodyPr/>
              <a:lstStyle/>
              <a:p>
                <a:endParaRPr lang="zh-CN" altLang="en-US"/>
              </a:p>
            </p:txBody>
          </p:sp>
          <p:sp>
            <p:nvSpPr>
              <p:cNvPr id="36000" name="Line 36"/>
              <p:cNvSpPr>
                <a:spLocks noChangeShapeType="1"/>
              </p:cNvSpPr>
              <p:nvPr/>
            </p:nvSpPr>
            <p:spPr bwMode="auto">
              <a:xfrm>
                <a:off x="5020" y="970"/>
                <a:ext cx="286" cy="0"/>
              </a:xfrm>
              <a:prstGeom prst="line">
                <a:avLst/>
              </a:prstGeom>
              <a:noFill/>
              <a:ln w="38100">
                <a:solidFill>
                  <a:schemeClr val="tx1"/>
                </a:solidFill>
                <a:round/>
              </a:ln>
            </p:spPr>
            <p:txBody>
              <a:bodyPr/>
              <a:lstStyle/>
              <a:p>
                <a:endParaRPr lang="zh-CN" altLang="en-US"/>
              </a:p>
            </p:txBody>
          </p:sp>
          <p:sp>
            <p:nvSpPr>
              <p:cNvPr id="36001" name="Line 37"/>
              <p:cNvSpPr>
                <a:spLocks noChangeShapeType="1"/>
              </p:cNvSpPr>
              <p:nvPr/>
            </p:nvSpPr>
            <p:spPr bwMode="auto">
              <a:xfrm>
                <a:off x="5306" y="1200"/>
                <a:ext cx="142" cy="0"/>
              </a:xfrm>
              <a:prstGeom prst="line">
                <a:avLst/>
              </a:prstGeom>
              <a:noFill/>
              <a:ln w="38100">
                <a:solidFill>
                  <a:schemeClr val="tx1"/>
                </a:solidFill>
                <a:round/>
              </a:ln>
            </p:spPr>
            <p:txBody>
              <a:bodyPr/>
              <a:lstStyle/>
              <a:p>
                <a:endParaRPr lang="zh-CN" altLang="en-US"/>
              </a:p>
            </p:txBody>
          </p:sp>
          <p:sp>
            <p:nvSpPr>
              <p:cNvPr id="36002" name="Line 38"/>
              <p:cNvSpPr>
                <a:spLocks noChangeShapeType="1"/>
              </p:cNvSpPr>
              <p:nvPr/>
            </p:nvSpPr>
            <p:spPr bwMode="auto">
              <a:xfrm flipV="1">
                <a:off x="5306" y="961"/>
                <a:ext cx="0" cy="248"/>
              </a:xfrm>
              <a:prstGeom prst="line">
                <a:avLst/>
              </a:prstGeom>
              <a:noFill/>
              <a:ln w="38100">
                <a:solidFill>
                  <a:schemeClr val="tx1"/>
                </a:solidFill>
                <a:round/>
              </a:ln>
            </p:spPr>
            <p:txBody>
              <a:bodyPr/>
              <a:lstStyle/>
              <a:p>
                <a:endParaRPr lang="zh-CN" altLang="en-US"/>
              </a:p>
            </p:txBody>
          </p:sp>
          <p:sp>
            <p:nvSpPr>
              <p:cNvPr id="36003" name="Line 39"/>
              <p:cNvSpPr>
                <a:spLocks noChangeShapeType="1"/>
              </p:cNvSpPr>
              <p:nvPr/>
            </p:nvSpPr>
            <p:spPr bwMode="auto">
              <a:xfrm flipV="1">
                <a:off x="4457" y="963"/>
                <a:ext cx="0" cy="247"/>
              </a:xfrm>
              <a:prstGeom prst="line">
                <a:avLst/>
              </a:prstGeom>
              <a:noFill/>
              <a:ln w="38100">
                <a:solidFill>
                  <a:schemeClr val="tx1"/>
                </a:solidFill>
                <a:round/>
              </a:ln>
            </p:spPr>
            <p:txBody>
              <a:bodyPr/>
              <a:lstStyle/>
              <a:p>
                <a:endParaRPr lang="zh-CN" altLang="en-US"/>
              </a:p>
            </p:txBody>
          </p:sp>
          <p:sp>
            <p:nvSpPr>
              <p:cNvPr id="36004" name="Line 40"/>
              <p:cNvSpPr>
                <a:spLocks noChangeShapeType="1"/>
              </p:cNvSpPr>
              <p:nvPr/>
            </p:nvSpPr>
            <p:spPr bwMode="auto">
              <a:xfrm>
                <a:off x="4457" y="971"/>
                <a:ext cx="283" cy="0"/>
              </a:xfrm>
              <a:prstGeom prst="line">
                <a:avLst/>
              </a:prstGeom>
              <a:noFill/>
              <a:ln w="38100">
                <a:solidFill>
                  <a:schemeClr val="tx1"/>
                </a:solidFill>
                <a:round/>
              </a:ln>
            </p:spPr>
            <p:txBody>
              <a:bodyPr/>
              <a:lstStyle/>
              <a:p>
                <a:endParaRPr lang="zh-CN" altLang="en-US"/>
              </a:p>
            </p:txBody>
          </p:sp>
          <p:sp>
            <p:nvSpPr>
              <p:cNvPr id="36005" name="Line 41"/>
              <p:cNvSpPr>
                <a:spLocks noChangeShapeType="1"/>
              </p:cNvSpPr>
              <p:nvPr/>
            </p:nvSpPr>
            <p:spPr bwMode="auto">
              <a:xfrm>
                <a:off x="2488" y="1202"/>
                <a:ext cx="283" cy="0"/>
              </a:xfrm>
              <a:prstGeom prst="line">
                <a:avLst/>
              </a:prstGeom>
              <a:noFill/>
              <a:ln w="38100">
                <a:solidFill>
                  <a:schemeClr val="tx1"/>
                </a:solidFill>
                <a:round/>
              </a:ln>
            </p:spPr>
            <p:txBody>
              <a:bodyPr/>
              <a:lstStyle/>
              <a:p>
                <a:endParaRPr lang="zh-CN" altLang="en-US"/>
              </a:p>
            </p:txBody>
          </p:sp>
        </p:grpSp>
        <p:grpSp>
          <p:nvGrpSpPr>
            <p:cNvPr id="35858" name="Group 42"/>
            <p:cNvGrpSpPr/>
            <p:nvPr/>
          </p:nvGrpSpPr>
          <p:grpSpPr bwMode="auto">
            <a:xfrm>
              <a:off x="1696" y="1670"/>
              <a:ext cx="451" cy="248"/>
              <a:chOff x="1924" y="1246"/>
              <a:chExt cx="564" cy="248"/>
            </a:xfrm>
          </p:grpSpPr>
          <p:sp>
            <p:nvSpPr>
              <p:cNvPr id="35978" name="Line 43"/>
              <p:cNvSpPr>
                <a:spLocks noChangeShapeType="1"/>
              </p:cNvSpPr>
              <p:nvPr/>
            </p:nvSpPr>
            <p:spPr bwMode="auto">
              <a:xfrm>
                <a:off x="1924" y="1491"/>
                <a:ext cx="564" cy="0"/>
              </a:xfrm>
              <a:prstGeom prst="line">
                <a:avLst/>
              </a:prstGeom>
              <a:noFill/>
              <a:ln w="38100">
                <a:solidFill>
                  <a:schemeClr val="tx1"/>
                </a:solidFill>
                <a:round/>
              </a:ln>
            </p:spPr>
            <p:txBody>
              <a:bodyPr/>
              <a:lstStyle/>
              <a:p>
                <a:endParaRPr lang="zh-CN" altLang="en-US"/>
              </a:p>
            </p:txBody>
          </p:sp>
          <p:sp>
            <p:nvSpPr>
              <p:cNvPr id="35979" name="Line 44"/>
              <p:cNvSpPr>
                <a:spLocks noChangeShapeType="1"/>
              </p:cNvSpPr>
              <p:nvPr/>
            </p:nvSpPr>
            <p:spPr bwMode="auto">
              <a:xfrm flipV="1">
                <a:off x="1924" y="1246"/>
                <a:ext cx="0" cy="248"/>
              </a:xfrm>
              <a:prstGeom prst="line">
                <a:avLst/>
              </a:prstGeom>
              <a:noFill/>
              <a:ln w="38100">
                <a:solidFill>
                  <a:schemeClr val="tx1"/>
                </a:solidFill>
                <a:round/>
              </a:ln>
            </p:spPr>
            <p:txBody>
              <a:bodyPr/>
              <a:lstStyle/>
              <a:p>
                <a:endParaRPr lang="zh-CN" altLang="en-US"/>
              </a:p>
            </p:txBody>
          </p:sp>
        </p:grpSp>
        <p:grpSp>
          <p:nvGrpSpPr>
            <p:cNvPr id="35859" name="Group 45"/>
            <p:cNvGrpSpPr/>
            <p:nvPr/>
          </p:nvGrpSpPr>
          <p:grpSpPr bwMode="auto">
            <a:xfrm>
              <a:off x="1692" y="2160"/>
              <a:ext cx="912" cy="248"/>
              <a:chOff x="1918" y="1536"/>
              <a:chExt cx="1142" cy="248"/>
            </a:xfrm>
          </p:grpSpPr>
          <p:sp>
            <p:nvSpPr>
              <p:cNvPr id="35976" name="Line 46"/>
              <p:cNvSpPr>
                <a:spLocks noChangeShapeType="1"/>
              </p:cNvSpPr>
              <p:nvPr/>
            </p:nvSpPr>
            <p:spPr bwMode="auto">
              <a:xfrm flipV="1">
                <a:off x="1924" y="1536"/>
                <a:ext cx="0" cy="248"/>
              </a:xfrm>
              <a:prstGeom prst="line">
                <a:avLst/>
              </a:prstGeom>
              <a:noFill/>
              <a:ln w="38100">
                <a:solidFill>
                  <a:schemeClr val="tx1"/>
                </a:solidFill>
                <a:round/>
              </a:ln>
            </p:spPr>
            <p:txBody>
              <a:bodyPr/>
              <a:lstStyle/>
              <a:p>
                <a:endParaRPr lang="zh-CN" altLang="en-US"/>
              </a:p>
            </p:txBody>
          </p:sp>
          <p:sp>
            <p:nvSpPr>
              <p:cNvPr id="35977" name="Line 47"/>
              <p:cNvSpPr>
                <a:spLocks noChangeShapeType="1"/>
              </p:cNvSpPr>
              <p:nvPr/>
            </p:nvSpPr>
            <p:spPr bwMode="auto">
              <a:xfrm>
                <a:off x="1918" y="1544"/>
                <a:ext cx="1142" cy="0"/>
              </a:xfrm>
              <a:prstGeom prst="line">
                <a:avLst/>
              </a:prstGeom>
              <a:noFill/>
              <a:ln w="38100">
                <a:solidFill>
                  <a:schemeClr val="tx1"/>
                </a:solidFill>
                <a:round/>
              </a:ln>
            </p:spPr>
            <p:txBody>
              <a:bodyPr/>
              <a:lstStyle/>
              <a:p>
                <a:endParaRPr lang="zh-CN" altLang="en-US"/>
              </a:p>
            </p:txBody>
          </p:sp>
        </p:grpSp>
        <p:grpSp>
          <p:nvGrpSpPr>
            <p:cNvPr id="35860" name="Group 48"/>
            <p:cNvGrpSpPr/>
            <p:nvPr/>
          </p:nvGrpSpPr>
          <p:grpSpPr bwMode="auto">
            <a:xfrm>
              <a:off x="1470" y="1195"/>
              <a:ext cx="226" cy="247"/>
              <a:chOff x="1641" y="963"/>
              <a:chExt cx="283" cy="247"/>
            </a:xfrm>
          </p:grpSpPr>
          <p:sp>
            <p:nvSpPr>
              <p:cNvPr id="35974" name="Line 49"/>
              <p:cNvSpPr>
                <a:spLocks noChangeShapeType="1"/>
              </p:cNvSpPr>
              <p:nvPr/>
            </p:nvSpPr>
            <p:spPr bwMode="auto">
              <a:xfrm flipV="1">
                <a:off x="1641" y="963"/>
                <a:ext cx="0" cy="247"/>
              </a:xfrm>
              <a:prstGeom prst="line">
                <a:avLst/>
              </a:prstGeom>
              <a:noFill/>
              <a:ln w="38100">
                <a:solidFill>
                  <a:schemeClr val="tx1"/>
                </a:solidFill>
                <a:round/>
              </a:ln>
            </p:spPr>
            <p:txBody>
              <a:bodyPr/>
              <a:lstStyle/>
              <a:p>
                <a:endParaRPr lang="zh-CN" altLang="en-US"/>
              </a:p>
            </p:txBody>
          </p:sp>
          <p:sp>
            <p:nvSpPr>
              <p:cNvPr id="35975" name="Line 50"/>
              <p:cNvSpPr>
                <a:spLocks noChangeShapeType="1"/>
              </p:cNvSpPr>
              <p:nvPr/>
            </p:nvSpPr>
            <p:spPr bwMode="auto">
              <a:xfrm>
                <a:off x="1641" y="971"/>
                <a:ext cx="283" cy="0"/>
              </a:xfrm>
              <a:prstGeom prst="line">
                <a:avLst/>
              </a:prstGeom>
              <a:noFill/>
              <a:ln w="38100">
                <a:solidFill>
                  <a:schemeClr val="tx1"/>
                </a:solidFill>
                <a:round/>
              </a:ln>
            </p:spPr>
            <p:txBody>
              <a:bodyPr/>
              <a:lstStyle/>
              <a:p>
                <a:endParaRPr lang="zh-CN" altLang="en-US"/>
              </a:p>
            </p:txBody>
          </p:sp>
        </p:grpSp>
        <p:grpSp>
          <p:nvGrpSpPr>
            <p:cNvPr id="35861" name="Group 51"/>
            <p:cNvGrpSpPr/>
            <p:nvPr/>
          </p:nvGrpSpPr>
          <p:grpSpPr bwMode="auto">
            <a:xfrm>
              <a:off x="1244" y="1195"/>
              <a:ext cx="226" cy="247"/>
              <a:chOff x="1358" y="963"/>
              <a:chExt cx="283" cy="247"/>
            </a:xfrm>
          </p:grpSpPr>
          <p:sp>
            <p:nvSpPr>
              <p:cNvPr id="35972" name="Line 52"/>
              <p:cNvSpPr>
                <a:spLocks noChangeShapeType="1"/>
              </p:cNvSpPr>
              <p:nvPr/>
            </p:nvSpPr>
            <p:spPr bwMode="auto">
              <a:xfrm>
                <a:off x="1358" y="1202"/>
                <a:ext cx="283" cy="0"/>
              </a:xfrm>
              <a:prstGeom prst="line">
                <a:avLst/>
              </a:prstGeom>
              <a:noFill/>
              <a:ln w="38100">
                <a:solidFill>
                  <a:schemeClr val="tx1"/>
                </a:solidFill>
                <a:round/>
              </a:ln>
            </p:spPr>
            <p:txBody>
              <a:bodyPr/>
              <a:lstStyle/>
              <a:p>
                <a:endParaRPr lang="zh-CN" altLang="en-US"/>
              </a:p>
            </p:txBody>
          </p:sp>
          <p:sp>
            <p:nvSpPr>
              <p:cNvPr id="35973" name="Line 53"/>
              <p:cNvSpPr>
                <a:spLocks noChangeShapeType="1"/>
              </p:cNvSpPr>
              <p:nvPr/>
            </p:nvSpPr>
            <p:spPr bwMode="auto">
              <a:xfrm flipV="1">
                <a:off x="1358" y="963"/>
                <a:ext cx="0" cy="247"/>
              </a:xfrm>
              <a:prstGeom prst="line">
                <a:avLst/>
              </a:prstGeom>
              <a:noFill/>
              <a:ln w="38100">
                <a:solidFill>
                  <a:schemeClr val="tx1"/>
                </a:solidFill>
                <a:round/>
              </a:ln>
            </p:spPr>
            <p:txBody>
              <a:bodyPr/>
              <a:lstStyle/>
              <a:p>
                <a:endParaRPr lang="zh-CN" altLang="en-US"/>
              </a:p>
            </p:txBody>
          </p:sp>
        </p:grpSp>
        <p:grpSp>
          <p:nvGrpSpPr>
            <p:cNvPr id="35862" name="Group 54"/>
            <p:cNvGrpSpPr/>
            <p:nvPr/>
          </p:nvGrpSpPr>
          <p:grpSpPr bwMode="auto">
            <a:xfrm>
              <a:off x="1244" y="1671"/>
              <a:ext cx="452" cy="247"/>
              <a:chOff x="1358" y="1247"/>
              <a:chExt cx="566" cy="247"/>
            </a:xfrm>
          </p:grpSpPr>
          <p:sp>
            <p:nvSpPr>
              <p:cNvPr id="35969" name="Line 55"/>
              <p:cNvSpPr>
                <a:spLocks noChangeShapeType="1"/>
              </p:cNvSpPr>
              <p:nvPr/>
            </p:nvSpPr>
            <p:spPr bwMode="auto">
              <a:xfrm>
                <a:off x="1641" y="1262"/>
                <a:ext cx="283" cy="0"/>
              </a:xfrm>
              <a:prstGeom prst="line">
                <a:avLst/>
              </a:prstGeom>
              <a:noFill/>
              <a:ln w="38100">
                <a:solidFill>
                  <a:schemeClr val="tx1"/>
                </a:solidFill>
                <a:round/>
              </a:ln>
            </p:spPr>
            <p:txBody>
              <a:bodyPr/>
              <a:lstStyle/>
              <a:p>
                <a:endParaRPr lang="zh-CN" altLang="en-US"/>
              </a:p>
            </p:txBody>
          </p:sp>
          <p:sp>
            <p:nvSpPr>
              <p:cNvPr id="35970" name="Line 56"/>
              <p:cNvSpPr>
                <a:spLocks noChangeShapeType="1"/>
              </p:cNvSpPr>
              <p:nvPr/>
            </p:nvSpPr>
            <p:spPr bwMode="auto">
              <a:xfrm flipV="1">
                <a:off x="1358" y="1247"/>
                <a:ext cx="0" cy="247"/>
              </a:xfrm>
              <a:prstGeom prst="line">
                <a:avLst/>
              </a:prstGeom>
              <a:noFill/>
              <a:ln w="38100">
                <a:solidFill>
                  <a:schemeClr val="tx1"/>
                </a:solidFill>
                <a:round/>
              </a:ln>
            </p:spPr>
            <p:txBody>
              <a:bodyPr/>
              <a:lstStyle/>
              <a:p>
                <a:endParaRPr lang="zh-CN" altLang="en-US"/>
              </a:p>
            </p:txBody>
          </p:sp>
          <p:sp>
            <p:nvSpPr>
              <p:cNvPr id="35971" name="Line 57"/>
              <p:cNvSpPr>
                <a:spLocks noChangeShapeType="1"/>
              </p:cNvSpPr>
              <p:nvPr/>
            </p:nvSpPr>
            <p:spPr bwMode="auto">
              <a:xfrm>
                <a:off x="1358" y="1262"/>
                <a:ext cx="283" cy="0"/>
              </a:xfrm>
              <a:prstGeom prst="line">
                <a:avLst/>
              </a:prstGeom>
              <a:noFill/>
              <a:ln w="38100">
                <a:solidFill>
                  <a:schemeClr val="tx1"/>
                </a:solidFill>
                <a:round/>
              </a:ln>
            </p:spPr>
            <p:txBody>
              <a:bodyPr/>
              <a:lstStyle/>
              <a:p>
                <a:endParaRPr lang="zh-CN" altLang="en-US"/>
              </a:p>
            </p:txBody>
          </p:sp>
        </p:grpSp>
        <p:grpSp>
          <p:nvGrpSpPr>
            <p:cNvPr id="35863" name="Group 58"/>
            <p:cNvGrpSpPr/>
            <p:nvPr/>
          </p:nvGrpSpPr>
          <p:grpSpPr bwMode="auto">
            <a:xfrm>
              <a:off x="1016" y="1195"/>
              <a:ext cx="228" cy="247"/>
              <a:chOff x="1072" y="963"/>
              <a:chExt cx="286" cy="247"/>
            </a:xfrm>
          </p:grpSpPr>
          <p:sp>
            <p:nvSpPr>
              <p:cNvPr id="35967" name="Line 59"/>
              <p:cNvSpPr>
                <a:spLocks noChangeShapeType="1"/>
              </p:cNvSpPr>
              <p:nvPr/>
            </p:nvSpPr>
            <p:spPr bwMode="auto">
              <a:xfrm flipV="1">
                <a:off x="1075" y="963"/>
                <a:ext cx="0" cy="247"/>
              </a:xfrm>
              <a:prstGeom prst="line">
                <a:avLst/>
              </a:prstGeom>
              <a:noFill/>
              <a:ln w="38100">
                <a:solidFill>
                  <a:schemeClr val="tx1"/>
                </a:solidFill>
                <a:round/>
              </a:ln>
            </p:spPr>
            <p:txBody>
              <a:bodyPr/>
              <a:lstStyle/>
              <a:p>
                <a:endParaRPr lang="zh-CN" altLang="en-US"/>
              </a:p>
            </p:txBody>
          </p:sp>
          <p:sp>
            <p:nvSpPr>
              <p:cNvPr id="35968" name="Line 60"/>
              <p:cNvSpPr>
                <a:spLocks noChangeShapeType="1"/>
              </p:cNvSpPr>
              <p:nvPr/>
            </p:nvSpPr>
            <p:spPr bwMode="auto">
              <a:xfrm>
                <a:off x="1072" y="971"/>
                <a:ext cx="286" cy="0"/>
              </a:xfrm>
              <a:prstGeom prst="line">
                <a:avLst/>
              </a:prstGeom>
              <a:noFill/>
              <a:ln w="38100">
                <a:solidFill>
                  <a:schemeClr val="tx1"/>
                </a:solidFill>
                <a:round/>
              </a:ln>
            </p:spPr>
            <p:txBody>
              <a:bodyPr/>
              <a:lstStyle/>
              <a:p>
                <a:endParaRPr lang="zh-CN" altLang="en-US"/>
              </a:p>
            </p:txBody>
          </p:sp>
        </p:grpSp>
        <p:sp>
          <p:nvSpPr>
            <p:cNvPr id="35864" name="Line 61"/>
            <p:cNvSpPr>
              <a:spLocks noChangeShapeType="1"/>
            </p:cNvSpPr>
            <p:nvPr/>
          </p:nvSpPr>
          <p:spPr bwMode="auto">
            <a:xfrm>
              <a:off x="1021" y="1914"/>
              <a:ext cx="226" cy="0"/>
            </a:xfrm>
            <a:prstGeom prst="line">
              <a:avLst/>
            </a:prstGeom>
            <a:noFill/>
            <a:ln w="38100">
              <a:solidFill>
                <a:schemeClr val="tx1"/>
              </a:solidFill>
              <a:round/>
            </a:ln>
          </p:spPr>
          <p:txBody>
            <a:bodyPr/>
            <a:lstStyle/>
            <a:p>
              <a:endParaRPr lang="zh-CN" altLang="en-US"/>
            </a:p>
          </p:txBody>
        </p:sp>
        <p:sp>
          <p:nvSpPr>
            <p:cNvPr id="35865" name="Line 62"/>
            <p:cNvSpPr>
              <a:spLocks noChangeShapeType="1"/>
            </p:cNvSpPr>
            <p:nvPr/>
          </p:nvSpPr>
          <p:spPr bwMode="auto">
            <a:xfrm>
              <a:off x="1018" y="2401"/>
              <a:ext cx="691" cy="0"/>
            </a:xfrm>
            <a:prstGeom prst="line">
              <a:avLst/>
            </a:prstGeom>
            <a:noFill/>
            <a:ln w="38100">
              <a:solidFill>
                <a:schemeClr val="tx1"/>
              </a:solidFill>
              <a:round/>
            </a:ln>
          </p:spPr>
          <p:txBody>
            <a:bodyPr/>
            <a:lstStyle/>
            <a:p>
              <a:endParaRPr lang="zh-CN" altLang="en-US"/>
            </a:p>
          </p:txBody>
        </p:sp>
        <p:grpSp>
          <p:nvGrpSpPr>
            <p:cNvPr id="35866" name="Group 63"/>
            <p:cNvGrpSpPr/>
            <p:nvPr/>
          </p:nvGrpSpPr>
          <p:grpSpPr bwMode="auto">
            <a:xfrm>
              <a:off x="2149" y="1671"/>
              <a:ext cx="457" cy="247"/>
              <a:chOff x="2490" y="1247"/>
              <a:chExt cx="572" cy="247"/>
            </a:xfrm>
          </p:grpSpPr>
          <p:sp>
            <p:nvSpPr>
              <p:cNvPr id="35964" name="Line 64"/>
              <p:cNvSpPr>
                <a:spLocks noChangeShapeType="1"/>
              </p:cNvSpPr>
              <p:nvPr/>
            </p:nvSpPr>
            <p:spPr bwMode="auto">
              <a:xfrm>
                <a:off x="2779" y="1262"/>
                <a:ext cx="283" cy="0"/>
              </a:xfrm>
              <a:prstGeom prst="line">
                <a:avLst/>
              </a:prstGeom>
              <a:noFill/>
              <a:ln w="38100">
                <a:solidFill>
                  <a:schemeClr val="tx1"/>
                </a:solidFill>
                <a:round/>
              </a:ln>
            </p:spPr>
            <p:txBody>
              <a:bodyPr/>
              <a:lstStyle/>
              <a:p>
                <a:endParaRPr lang="zh-CN" altLang="en-US"/>
              </a:p>
            </p:txBody>
          </p:sp>
          <p:sp>
            <p:nvSpPr>
              <p:cNvPr id="35965" name="Line 65"/>
              <p:cNvSpPr>
                <a:spLocks noChangeShapeType="1"/>
              </p:cNvSpPr>
              <p:nvPr/>
            </p:nvSpPr>
            <p:spPr bwMode="auto">
              <a:xfrm flipV="1">
                <a:off x="2490" y="1247"/>
                <a:ext cx="0" cy="247"/>
              </a:xfrm>
              <a:prstGeom prst="line">
                <a:avLst/>
              </a:prstGeom>
              <a:noFill/>
              <a:ln w="38100">
                <a:solidFill>
                  <a:schemeClr val="tx1"/>
                </a:solidFill>
                <a:round/>
              </a:ln>
            </p:spPr>
            <p:txBody>
              <a:bodyPr/>
              <a:lstStyle/>
              <a:p>
                <a:endParaRPr lang="zh-CN" altLang="en-US"/>
              </a:p>
            </p:txBody>
          </p:sp>
          <p:sp>
            <p:nvSpPr>
              <p:cNvPr id="35966" name="Line 66"/>
              <p:cNvSpPr>
                <a:spLocks noChangeShapeType="1"/>
              </p:cNvSpPr>
              <p:nvPr/>
            </p:nvSpPr>
            <p:spPr bwMode="auto">
              <a:xfrm>
                <a:off x="2496" y="1262"/>
                <a:ext cx="283" cy="0"/>
              </a:xfrm>
              <a:prstGeom prst="line">
                <a:avLst/>
              </a:prstGeom>
              <a:noFill/>
              <a:ln w="38100">
                <a:solidFill>
                  <a:schemeClr val="tx1"/>
                </a:solidFill>
                <a:round/>
              </a:ln>
            </p:spPr>
            <p:txBody>
              <a:bodyPr/>
              <a:lstStyle/>
              <a:p>
                <a:endParaRPr lang="zh-CN" altLang="en-US"/>
              </a:p>
            </p:txBody>
          </p:sp>
        </p:grpSp>
        <p:grpSp>
          <p:nvGrpSpPr>
            <p:cNvPr id="35867" name="Group 67"/>
            <p:cNvGrpSpPr/>
            <p:nvPr/>
          </p:nvGrpSpPr>
          <p:grpSpPr bwMode="auto">
            <a:xfrm>
              <a:off x="2599" y="2159"/>
              <a:ext cx="907" cy="248"/>
              <a:chOff x="3054" y="1535"/>
              <a:chExt cx="1135" cy="248"/>
            </a:xfrm>
          </p:grpSpPr>
          <p:sp>
            <p:nvSpPr>
              <p:cNvPr id="35962" name="Line 68"/>
              <p:cNvSpPr>
                <a:spLocks noChangeShapeType="1"/>
              </p:cNvSpPr>
              <p:nvPr/>
            </p:nvSpPr>
            <p:spPr bwMode="auto">
              <a:xfrm flipV="1">
                <a:off x="3054" y="1535"/>
                <a:ext cx="0" cy="248"/>
              </a:xfrm>
              <a:prstGeom prst="line">
                <a:avLst/>
              </a:prstGeom>
              <a:noFill/>
              <a:ln w="38100">
                <a:solidFill>
                  <a:schemeClr val="tx1"/>
                </a:solidFill>
                <a:round/>
              </a:ln>
            </p:spPr>
            <p:txBody>
              <a:bodyPr/>
              <a:lstStyle/>
              <a:p>
                <a:endParaRPr lang="zh-CN" altLang="en-US"/>
              </a:p>
            </p:txBody>
          </p:sp>
          <p:sp>
            <p:nvSpPr>
              <p:cNvPr id="35963" name="Line 69"/>
              <p:cNvSpPr>
                <a:spLocks noChangeShapeType="1"/>
              </p:cNvSpPr>
              <p:nvPr/>
            </p:nvSpPr>
            <p:spPr bwMode="auto">
              <a:xfrm>
                <a:off x="3054" y="1777"/>
                <a:ext cx="1135" cy="0"/>
              </a:xfrm>
              <a:prstGeom prst="line">
                <a:avLst/>
              </a:prstGeom>
              <a:noFill/>
              <a:ln w="38100">
                <a:solidFill>
                  <a:schemeClr val="tx1"/>
                </a:solidFill>
                <a:round/>
              </a:ln>
            </p:spPr>
            <p:txBody>
              <a:bodyPr/>
              <a:lstStyle/>
              <a:p>
                <a:endParaRPr lang="zh-CN" altLang="en-US"/>
              </a:p>
            </p:txBody>
          </p:sp>
        </p:grpSp>
        <p:sp>
          <p:nvSpPr>
            <p:cNvPr id="35868" name="Line 70"/>
            <p:cNvSpPr>
              <a:spLocks noChangeShapeType="1"/>
            </p:cNvSpPr>
            <p:nvPr/>
          </p:nvSpPr>
          <p:spPr bwMode="auto">
            <a:xfrm>
              <a:off x="1018" y="1032"/>
              <a:ext cx="114" cy="0"/>
            </a:xfrm>
            <a:prstGeom prst="line">
              <a:avLst/>
            </a:prstGeom>
            <a:noFill/>
            <a:ln w="38100">
              <a:solidFill>
                <a:schemeClr val="tx1"/>
              </a:solidFill>
              <a:round/>
            </a:ln>
          </p:spPr>
          <p:txBody>
            <a:bodyPr/>
            <a:lstStyle/>
            <a:p>
              <a:endParaRPr lang="zh-CN" altLang="en-US"/>
            </a:p>
          </p:txBody>
        </p:sp>
        <p:sp>
          <p:nvSpPr>
            <p:cNvPr id="35869" name="Line 71"/>
            <p:cNvSpPr>
              <a:spLocks noChangeShapeType="1"/>
            </p:cNvSpPr>
            <p:nvPr/>
          </p:nvSpPr>
          <p:spPr bwMode="auto">
            <a:xfrm>
              <a:off x="792" y="1032"/>
              <a:ext cx="113" cy="0"/>
            </a:xfrm>
            <a:prstGeom prst="line">
              <a:avLst/>
            </a:prstGeom>
            <a:noFill/>
            <a:ln w="38100">
              <a:solidFill>
                <a:schemeClr val="tx1"/>
              </a:solidFill>
              <a:round/>
            </a:ln>
          </p:spPr>
          <p:txBody>
            <a:bodyPr/>
            <a:lstStyle/>
            <a:p>
              <a:endParaRPr lang="zh-CN" altLang="en-US"/>
            </a:p>
          </p:txBody>
        </p:sp>
        <p:sp>
          <p:nvSpPr>
            <p:cNvPr id="35870" name="Line 72"/>
            <p:cNvSpPr>
              <a:spLocks noChangeShapeType="1"/>
            </p:cNvSpPr>
            <p:nvPr/>
          </p:nvSpPr>
          <p:spPr bwMode="auto">
            <a:xfrm>
              <a:off x="905" y="802"/>
              <a:ext cx="113" cy="0"/>
            </a:xfrm>
            <a:prstGeom prst="line">
              <a:avLst/>
            </a:prstGeom>
            <a:noFill/>
            <a:ln w="38100">
              <a:solidFill>
                <a:schemeClr val="tx1"/>
              </a:solidFill>
              <a:round/>
            </a:ln>
          </p:spPr>
          <p:txBody>
            <a:bodyPr/>
            <a:lstStyle/>
            <a:p>
              <a:endParaRPr lang="zh-CN" altLang="en-US"/>
            </a:p>
          </p:txBody>
        </p:sp>
        <p:sp>
          <p:nvSpPr>
            <p:cNvPr id="35871" name="Line 73"/>
            <p:cNvSpPr>
              <a:spLocks noChangeShapeType="1"/>
            </p:cNvSpPr>
            <p:nvPr/>
          </p:nvSpPr>
          <p:spPr bwMode="auto">
            <a:xfrm flipV="1">
              <a:off x="905" y="793"/>
              <a:ext cx="0" cy="248"/>
            </a:xfrm>
            <a:prstGeom prst="line">
              <a:avLst/>
            </a:prstGeom>
            <a:noFill/>
            <a:ln w="38100">
              <a:solidFill>
                <a:schemeClr val="tx1"/>
              </a:solidFill>
              <a:round/>
            </a:ln>
          </p:spPr>
          <p:txBody>
            <a:bodyPr/>
            <a:lstStyle/>
            <a:p>
              <a:endParaRPr lang="zh-CN" altLang="en-US"/>
            </a:p>
          </p:txBody>
        </p:sp>
        <p:sp>
          <p:nvSpPr>
            <p:cNvPr id="35872" name="Line 74"/>
            <p:cNvSpPr>
              <a:spLocks noChangeShapeType="1"/>
            </p:cNvSpPr>
            <p:nvPr/>
          </p:nvSpPr>
          <p:spPr bwMode="auto">
            <a:xfrm flipV="1">
              <a:off x="1018" y="793"/>
              <a:ext cx="0" cy="248"/>
            </a:xfrm>
            <a:prstGeom prst="line">
              <a:avLst/>
            </a:prstGeom>
            <a:noFill/>
            <a:ln w="38100">
              <a:solidFill>
                <a:schemeClr val="tx1"/>
              </a:solidFill>
              <a:round/>
            </a:ln>
          </p:spPr>
          <p:txBody>
            <a:bodyPr/>
            <a:lstStyle/>
            <a:p>
              <a:endParaRPr lang="zh-CN" altLang="en-US"/>
            </a:p>
          </p:txBody>
        </p:sp>
        <p:sp>
          <p:nvSpPr>
            <p:cNvPr id="35873" name="Line 75"/>
            <p:cNvSpPr>
              <a:spLocks noChangeShapeType="1"/>
            </p:cNvSpPr>
            <p:nvPr/>
          </p:nvSpPr>
          <p:spPr bwMode="auto">
            <a:xfrm>
              <a:off x="1358" y="802"/>
              <a:ext cx="112" cy="0"/>
            </a:xfrm>
            <a:prstGeom prst="line">
              <a:avLst/>
            </a:prstGeom>
            <a:noFill/>
            <a:ln w="38100">
              <a:solidFill>
                <a:schemeClr val="tx1"/>
              </a:solidFill>
              <a:round/>
            </a:ln>
          </p:spPr>
          <p:txBody>
            <a:bodyPr/>
            <a:lstStyle/>
            <a:p>
              <a:endParaRPr lang="zh-CN" altLang="en-US"/>
            </a:p>
          </p:txBody>
        </p:sp>
        <p:sp>
          <p:nvSpPr>
            <p:cNvPr id="35874" name="Line 76"/>
            <p:cNvSpPr>
              <a:spLocks noChangeShapeType="1"/>
            </p:cNvSpPr>
            <p:nvPr/>
          </p:nvSpPr>
          <p:spPr bwMode="auto">
            <a:xfrm>
              <a:off x="1244" y="1032"/>
              <a:ext cx="114" cy="0"/>
            </a:xfrm>
            <a:prstGeom prst="line">
              <a:avLst/>
            </a:prstGeom>
            <a:noFill/>
            <a:ln w="38100">
              <a:solidFill>
                <a:schemeClr val="tx1"/>
              </a:solidFill>
              <a:round/>
            </a:ln>
          </p:spPr>
          <p:txBody>
            <a:bodyPr/>
            <a:lstStyle/>
            <a:p>
              <a:endParaRPr lang="zh-CN" altLang="en-US"/>
            </a:p>
          </p:txBody>
        </p:sp>
        <p:sp>
          <p:nvSpPr>
            <p:cNvPr id="35875" name="Line 77"/>
            <p:cNvSpPr>
              <a:spLocks noChangeShapeType="1"/>
            </p:cNvSpPr>
            <p:nvPr/>
          </p:nvSpPr>
          <p:spPr bwMode="auto">
            <a:xfrm flipV="1">
              <a:off x="1358" y="793"/>
              <a:ext cx="0" cy="248"/>
            </a:xfrm>
            <a:prstGeom prst="line">
              <a:avLst/>
            </a:prstGeom>
            <a:noFill/>
            <a:ln w="38100">
              <a:solidFill>
                <a:schemeClr val="tx1"/>
              </a:solidFill>
              <a:round/>
            </a:ln>
          </p:spPr>
          <p:txBody>
            <a:bodyPr/>
            <a:lstStyle/>
            <a:p>
              <a:endParaRPr lang="zh-CN" altLang="en-US"/>
            </a:p>
          </p:txBody>
        </p:sp>
        <p:sp>
          <p:nvSpPr>
            <p:cNvPr id="35876" name="Line 78"/>
            <p:cNvSpPr>
              <a:spLocks noChangeShapeType="1"/>
            </p:cNvSpPr>
            <p:nvPr/>
          </p:nvSpPr>
          <p:spPr bwMode="auto">
            <a:xfrm flipV="1">
              <a:off x="1470" y="793"/>
              <a:ext cx="0" cy="248"/>
            </a:xfrm>
            <a:prstGeom prst="line">
              <a:avLst/>
            </a:prstGeom>
            <a:noFill/>
            <a:ln w="38100">
              <a:solidFill>
                <a:schemeClr val="tx1"/>
              </a:solidFill>
              <a:round/>
            </a:ln>
          </p:spPr>
          <p:txBody>
            <a:bodyPr/>
            <a:lstStyle/>
            <a:p>
              <a:endParaRPr lang="zh-CN" altLang="en-US"/>
            </a:p>
          </p:txBody>
        </p:sp>
        <p:sp>
          <p:nvSpPr>
            <p:cNvPr id="35877" name="Line 79"/>
            <p:cNvSpPr>
              <a:spLocks noChangeShapeType="1"/>
            </p:cNvSpPr>
            <p:nvPr/>
          </p:nvSpPr>
          <p:spPr bwMode="auto">
            <a:xfrm>
              <a:off x="1132" y="802"/>
              <a:ext cx="112" cy="0"/>
            </a:xfrm>
            <a:prstGeom prst="line">
              <a:avLst/>
            </a:prstGeom>
            <a:noFill/>
            <a:ln w="38100">
              <a:solidFill>
                <a:schemeClr val="tx1"/>
              </a:solidFill>
              <a:round/>
            </a:ln>
          </p:spPr>
          <p:txBody>
            <a:bodyPr/>
            <a:lstStyle/>
            <a:p>
              <a:endParaRPr lang="zh-CN" altLang="en-US"/>
            </a:p>
          </p:txBody>
        </p:sp>
        <p:sp>
          <p:nvSpPr>
            <p:cNvPr id="35878" name="Line 80"/>
            <p:cNvSpPr>
              <a:spLocks noChangeShapeType="1"/>
            </p:cNvSpPr>
            <p:nvPr/>
          </p:nvSpPr>
          <p:spPr bwMode="auto">
            <a:xfrm>
              <a:off x="1470" y="1032"/>
              <a:ext cx="114" cy="0"/>
            </a:xfrm>
            <a:prstGeom prst="line">
              <a:avLst/>
            </a:prstGeom>
            <a:noFill/>
            <a:ln w="38100">
              <a:solidFill>
                <a:schemeClr val="tx1"/>
              </a:solidFill>
              <a:round/>
            </a:ln>
          </p:spPr>
          <p:txBody>
            <a:bodyPr/>
            <a:lstStyle/>
            <a:p>
              <a:endParaRPr lang="zh-CN" altLang="en-US"/>
            </a:p>
          </p:txBody>
        </p:sp>
        <p:sp>
          <p:nvSpPr>
            <p:cNvPr id="35879" name="Line 81"/>
            <p:cNvSpPr>
              <a:spLocks noChangeShapeType="1"/>
            </p:cNvSpPr>
            <p:nvPr/>
          </p:nvSpPr>
          <p:spPr bwMode="auto">
            <a:xfrm flipV="1">
              <a:off x="1132" y="793"/>
              <a:ext cx="0" cy="248"/>
            </a:xfrm>
            <a:prstGeom prst="line">
              <a:avLst/>
            </a:prstGeom>
            <a:noFill/>
            <a:ln w="38100">
              <a:solidFill>
                <a:schemeClr val="tx1"/>
              </a:solidFill>
              <a:round/>
            </a:ln>
          </p:spPr>
          <p:txBody>
            <a:bodyPr/>
            <a:lstStyle/>
            <a:p>
              <a:endParaRPr lang="zh-CN" altLang="en-US"/>
            </a:p>
          </p:txBody>
        </p:sp>
        <p:sp>
          <p:nvSpPr>
            <p:cNvPr id="35880" name="Line 82"/>
            <p:cNvSpPr>
              <a:spLocks noChangeShapeType="1"/>
            </p:cNvSpPr>
            <p:nvPr/>
          </p:nvSpPr>
          <p:spPr bwMode="auto">
            <a:xfrm flipV="1">
              <a:off x="1244" y="793"/>
              <a:ext cx="0" cy="248"/>
            </a:xfrm>
            <a:prstGeom prst="line">
              <a:avLst/>
            </a:prstGeom>
            <a:noFill/>
            <a:ln w="38100">
              <a:solidFill>
                <a:schemeClr val="tx1"/>
              </a:solidFill>
              <a:round/>
            </a:ln>
          </p:spPr>
          <p:txBody>
            <a:bodyPr/>
            <a:lstStyle/>
            <a:p>
              <a:endParaRPr lang="zh-CN" altLang="en-US"/>
            </a:p>
          </p:txBody>
        </p:sp>
        <p:sp>
          <p:nvSpPr>
            <p:cNvPr id="35881" name="Line 83"/>
            <p:cNvSpPr>
              <a:spLocks noChangeShapeType="1"/>
            </p:cNvSpPr>
            <p:nvPr/>
          </p:nvSpPr>
          <p:spPr bwMode="auto">
            <a:xfrm>
              <a:off x="1584" y="802"/>
              <a:ext cx="112" cy="0"/>
            </a:xfrm>
            <a:prstGeom prst="line">
              <a:avLst/>
            </a:prstGeom>
            <a:noFill/>
            <a:ln w="38100">
              <a:solidFill>
                <a:schemeClr val="tx1"/>
              </a:solidFill>
              <a:round/>
            </a:ln>
          </p:spPr>
          <p:txBody>
            <a:bodyPr/>
            <a:lstStyle/>
            <a:p>
              <a:endParaRPr lang="zh-CN" altLang="en-US"/>
            </a:p>
          </p:txBody>
        </p:sp>
        <p:sp>
          <p:nvSpPr>
            <p:cNvPr id="35882" name="Line 84"/>
            <p:cNvSpPr>
              <a:spLocks noChangeShapeType="1"/>
            </p:cNvSpPr>
            <p:nvPr/>
          </p:nvSpPr>
          <p:spPr bwMode="auto">
            <a:xfrm>
              <a:off x="1696" y="1032"/>
              <a:ext cx="114" cy="0"/>
            </a:xfrm>
            <a:prstGeom prst="line">
              <a:avLst/>
            </a:prstGeom>
            <a:noFill/>
            <a:ln w="38100">
              <a:solidFill>
                <a:schemeClr val="tx1"/>
              </a:solidFill>
              <a:round/>
            </a:ln>
          </p:spPr>
          <p:txBody>
            <a:bodyPr/>
            <a:lstStyle/>
            <a:p>
              <a:endParaRPr lang="zh-CN" altLang="en-US"/>
            </a:p>
          </p:txBody>
        </p:sp>
        <p:sp>
          <p:nvSpPr>
            <p:cNvPr id="35883" name="Line 85"/>
            <p:cNvSpPr>
              <a:spLocks noChangeShapeType="1"/>
            </p:cNvSpPr>
            <p:nvPr/>
          </p:nvSpPr>
          <p:spPr bwMode="auto">
            <a:xfrm flipV="1">
              <a:off x="1584" y="793"/>
              <a:ext cx="0" cy="248"/>
            </a:xfrm>
            <a:prstGeom prst="line">
              <a:avLst/>
            </a:prstGeom>
            <a:noFill/>
            <a:ln w="38100">
              <a:solidFill>
                <a:schemeClr val="tx1"/>
              </a:solidFill>
              <a:round/>
            </a:ln>
          </p:spPr>
          <p:txBody>
            <a:bodyPr/>
            <a:lstStyle/>
            <a:p>
              <a:endParaRPr lang="zh-CN" altLang="en-US"/>
            </a:p>
          </p:txBody>
        </p:sp>
        <p:sp>
          <p:nvSpPr>
            <p:cNvPr id="35884" name="Line 86"/>
            <p:cNvSpPr>
              <a:spLocks noChangeShapeType="1"/>
            </p:cNvSpPr>
            <p:nvPr/>
          </p:nvSpPr>
          <p:spPr bwMode="auto">
            <a:xfrm flipV="1">
              <a:off x="1696" y="793"/>
              <a:ext cx="0" cy="248"/>
            </a:xfrm>
            <a:prstGeom prst="line">
              <a:avLst/>
            </a:prstGeom>
            <a:noFill/>
            <a:ln w="38100">
              <a:solidFill>
                <a:schemeClr val="tx1"/>
              </a:solidFill>
              <a:round/>
            </a:ln>
          </p:spPr>
          <p:txBody>
            <a:bodyPr/>
            <a:lstStyle/>
            <a:p>
              <a:endParaRPr lang="zh-CN" altLang="en-US"/>
            </a:p>
          </p:txBody>
        </p:sp>
        <p:sp>
          <p:nvSpPr>
            <p:cNvPr id="35885" name="Line 87"/>
            <p:cNvSpPr>
              <a:spLocks noChangeShapeType="1"/>
            </p:cNvSpPr>
            <p:nvPr/>
          </p:nvSpPr>
          <p:spPr bwMode="auto">
            <a:xfrm>
              <a:off x="1810" y="800"/>
              <a:ext cx="113" cy="0"/>
            </a:xfrm>
            <a:prstGeom prst="line">
              <a:avLst/>
            </a:prstGeom>
            <a:noFill/>
            <a:ln w="38100">
              <a:solidFill>
                <a:schemeClr val="tx1"/>
              </a:solidFill>
              <a:round/>
            </a:ln>
          </p:spPr>
          <p:txBody>
            <a:bodyPr/>
            <a:lstStyle/>
            <a:p>
              <a:endParaRPr lang="zh-CN" altLang="en-US"/>
            </a:p>
          </p:txBody>
        </p:sp>
        <p:sp>
          <p:nvSpPr>
            <p:cNvPr id="35886" name="Line 88"/>
            <p:cNvSpPr>
              <a:spLocks noChangeShapeType="1"/>
            </p:cNvSpPr>
            <p:nvPr/>
          </p:nvSpPr>
          <p:spPr bwMode="auto">
            <a:xfrm flipV="1">
              <a:off x="1810" y="792"/>
              <a:ext cx="0" cy="247"/>
            </a:xfrm>
            <a:prstGeom prst="line">
              <a:avLst/>
            </a:prstGeom>
            <a:noFill/>
            <a:ln w="38100">
              <a:solidFill>
                <a:schemeClr val="tx1"/>
              </a:solidFill>
              <a:round/>
            </a:ln>
          </p:spPr>
          <p:txBody>
            <a:bodyPr/>
            <a:lstStyle/>
            <a:p>
              <a:endParaRPr lang="zh-CN" altLang="en-US"/>
            </a:p>
          </p:txBody>
        </p:sp>
        <p:sp>
          <p:nvSpPr>
            <p:cNvPr id="35887" name="Line 89"/>
            <p:cNvSpPr>
              <a:spLocks noChangeShapeType="1"/>
            </p:cNvSpPr>
            <p:nvPr/>
          </p:nvSpPr>
          <p:spPr bwMode="auto">
            <a:xfrm flipV="1">
              <a:off x="1923" y="792"/>
              <a:ext cx="0" cy="247"/>
            </a:xfrm>
            <a:prstGeom prst="line">
              <a:avLst/>
            </a:prstGeom>
            <a:noFill/>
            <a:ln w="38100">
              <a:solidFill>
                <a:schemeClr val="tx1"/>
              </a:solidFill>
              <a:round/>
            </a:ln>
          </p:spPr>
          <p:txBody>
            <a:bodyPr/>
            <a:lstStyle/>
            <a:p>
              <a:endParaRPr lang="zh-CN" altLang="en-US"/>
            </a:p>
          </p:txBody>
        </p:sp>
        <p:sp>
          <p:nvSpPr>
            <p:cNvPr id="35888" name="Line 90"/>
            <p:cNvSpPr>
              <a:spLocks noChangeShapeType="1"/>
            </p:cNvSpPr>
            <p:nvPr/>
          </p:nvSpPr>
          <p:spPr bwMode="auto">
            <a:xfrm>
              <a:off x="1923" y="1031"/>
              <a:ext cx="113" cy="0"/>
            </a:xfrm>
            <a:prstGeom prst="line">
              <a:avLst/>
            </a:prstGeom>
            <a:noFill/>
            <a:ln w="38100">
              <a:solidFill>
                <a:schemeClr val="tx1"/>
              </a:solidFill>
              <a:round/>
            </a:ln>
          </p:spPr>
          <p:txBody>
            <a:bodyPr/>
            <a:lstStyle/>
            <a:p>
              <a:endParaRPr lang="zh-CN" altLang="en-US"/>
            </a:p>
          </p:txBody>
        </p:sp>
        <p:sp>
          <p:nvSpPr>
            <p:cNvPr id="35889" name="Line 91"/>
            <p:cNvSpPr>
              <a:spLocks noChangeShapeType="1"/>
            </p:cNvSpPr>
            <p:nvPr/>
          </p:nvSpPr>
          <p:spPr bwMode="auto">
            <a:xfrm>
              <a:off x="2036" y="800"/>
              <a:ext cx="113" cy="0"/>
            </a:xfrm>
            <a:prstGeom prst="line">
              <a:avLst/>
            </a:prstGeom>
            <a:noFill/>
            <a:ln w="38100">
              <a:solidFill>
                <a:schemeClr val="tx1"/>
              </a:solidFill>
              <a:round/>
            </a:ln>
          </p:spPr>
          <p:txBody>
            <a:bodyPr/>
            <a:lstStyle/>
            <a:p>
              <a:endParaRPr lang="zh-CN" altLang="en-US"/>
            </a:p>
          </p:txBody>
        </p:sp>
        <p:sp>
          <p:nvSpPr>
            <p:cNvPr id="35890" name="Line 92"/>
            <p:cNvSpPr>
              <a:spLocks noChangeShapeType="1"/>
            </p:cNvSpPr>
            <p:nvPr/>
          </p:nvSpPr>
          <p:spPr bwMode="auto">
            <a:xfrm>
              <a:off x="2149" y="1031"/>
              <a:ext cx="113" cy="0"/>
            </a:xfrm>
            <a:prstGeom prst="line">
              <a:avLst/>
            </a:prstGeom>
            <a:noFill/>
            <a:ln w="38100">
              <a:solidFill>
                <a:schemeClr val="tx1"/>
              </a:solidFill>
              <a:round/>
            </a:ln>
          </p:spPr>
          <p:txBody>
            <a:bodyPr/>
            <a:lstStyle/>
            <a:p>
              <a:endParaRPr lang="zh-CN" altLang="en-US"/>
            </a:p>
          </p:txBody>
        </p:sp>
        <p:sp>
          <p:nvSpPr>
            <p:cNvPr id="35891" name="Line 93"/>
            <p:cNvSpPr>
              <a:spLocks noChangeShapeType="1"/>
            </p:cNvSpPr>
            <p:nvPr/>
          </p:nvSpPr>
          <p:spPr bwMode="auto">
            <a:xfrm flipV="1">
              <a:off x="2036" y="792"/>
              <a:ext cx="0" cy="247"/>
            </a:xfrm>
            <a:prstGeom prst="line">
              <a:avLst/>
            </a:prstGeom>
            <a:noFill/>
            <a:ln w="38100">
              <a:solidFill>
                <a:schemeClr val="tx1"/>
              </a:solidFill>
              <a:round/>
            </a:ln>
          </p:spPr>
          <p:txBody>
            <a:bodyPr/>
            <a:lstStyle/>
            <a:p>
              <a:endParaRPr lang="zh-CN" altLang="en-US"/>
            </a:p>
          </p:txBody>
        </p:sp>
        <p:sp>
          <p:nvSpPr>
            <p:cNvPr id="35892" name="Line 94"/>
            <p:cNvSpPr>
              <a:spLocks noChangeShapeType="1"/>
            </p:cNvSpPr>
            <p:nvPr/>
          </p:nvSpPr>
          <p:spPr bwMode="auto">
            <a:xfrm flipV="1">
              <a:off x="2149" y="792"/>
              <a:ext cx="0" cy="247"/>
            </a:xfrm>
            <a:prstGeom prst="line">
              <a:avLst/>
            </a:prstGeom>
            <a:noFill/>
            <a:ln w="38100">
              <a:solidFill>
                <a:schemeClr val="tx1"/>
              </a:solidFill>
              <a:round/>
            </a:ln>
          </p:spPr>
          <p:txBody>
            <a:bodyPr/>
            <a:lstStyle/>
            <a:p>
              <a:endParaRPr lang="zh-CN" altLang="en-US"/>
            </a:p>
          </p:txBody>
        </p:sp>
        <p:sp>
          <p:nvSpPr>
            <p:cNvPr id="35893" name="Line 95"/>
            <p:cNvSpPr>
              <a:spLocks noChangeShapeType="1"/>
            </p:cNvSpPr>
            <p:nvPr/>
          </p:nvSpPr>
          <p:spPr bwMode="auto">
            <a:xfrm>
              <a:off x="2373" y="1032"/>
              <a:ext cx="114" cy="0"/>
            </a:xfrm>
            <a:prstGeom prst="line">
              <a:avLst/>
            </a:prstGeom>
            <a:noFill/>
            <a:ln w="38100">
              <a:solidFill>
                <a:schemeClr val="tx1"/>
              </a:solidFill>
              <a:round/>
            </a:ln>
          </p:spPr>
          <p:txBody>
            <a:bodyPr/>
            <a:lstStyle/>
            <a:p>
              <a:endParaRPr lang="zh-CN" altLang="en-US"/>
            </a:p>
          </p:txBody>
        </p:sp>
        <p:sp>
          <p:nvSpPr>
            <p:cNvPr id="35894" name="Line 96"/>
            <p:cNvSpPr>
              <a:spLocks noChangeShapeType="1"/>
            </p:cNvSpPr>
            <p:nvPr/>
          </p:nvSpPr>
          <p:spPr bwMode="auto">
            <a:xfrm>
              <a:off x="2261" y="802"/>
              <a:ext cx="112" cy="0"/>
            </a:xfrm>
            <a:prstGeom prst="line">
              <a:avLst/>
            </a:prstGeom>
            <a:noFill/>
            <a:ln w="38100">
              <a:solidFill>
                <a:schemeClr val="tx1"/>
              </a:solidFill>
              <a:round/>
            </a:ln>
          </p:spPr>
          <p:txBody>
            <a:bodyPr/>
            <a:lstStyle/>
            <a:p>
              <a:endParaRPr lang="zh-CN" altLang="en-US"/>
            </a:p>
          </p:txBody>
        </p:sp>
        <p:sp>
          <p:nvSpPr>
            <p:cNvPr id="35895" name="Line 97"/>
            <p:cNvSpPr>
              <a:spLocks noChangeShapeType="1"/>
            </p:cNvSpPr>
            <p:nvPr/>
          </p:nvSpPr>
          <p:spPr bwMode="auto">
            <a:xfrm flipV="1">
              <a:off x="2261" y="793"/>
              <a:ext cx="0" cy="248"/>
            </a:xfrm>
            <a:prstGeom prst="line">
              <a:avLst/>
            </a:prstGeom>
            <a:noFill/>
            <a:ln w="38100">
              <a:solidFill>
                <a:schemeClr val="tx1"/>
              </a:solidFill>
              <a:round/>
            </a:ln>
          </p:spPr>
          <p:txBody>
            <a:bodyPr/>
            <a:lstStyle/>
            <a:p>
              <a:endParaRPr lang="zh-CN" altLang="en-US"/>
            </a:p>
          </p:txBody>
        </p:sp>
        <p:sp>
          <p:nvSpPr>
            <p:cNvPr id="35896" name="Line 98"/>
            <p:cNvSpPr>
              <a:spLocks noChangeShapeType="1"/>
            </p:cNvSpPr>
            <p:nvPr/>
          </p:nvSpPr>
          <p:spPr bwMode="auto">
            <a:xfrm flipV="1">
              <a:off x="2373" y="793"/>
              <a:ext cx="0" cy="248"/>
            </a:xfrm>
            <a:prstGeom prst="line">
              <a:avLst/>
            </a:prstGeom>
            <a:noFill/>
            <a:ln w="38100">
              <a:solidFill>
                <a:schemeClr val="tx1"/>
              </a:solidFill>
              <a:round/>
            </a:ln>
          </p:spPr>
          <p:txBody>
            <a:bodyPr/>
            <a:lstStyle/>
            <a:p>
              <a:endParaRPr lang="zh-CN" altLang="en-US"/>
            </a:p>
          </p:txBody>
        </p:sp>
        <p:sp>
          <p:nvSpPr>
            <p:cNvPr id="35897" name="Line 99"/>
            <p:cNvSpPr>
              <a:spLocks noChangeShapeType="1"/>
            </p:cNvSpPr>
            <p:nvPr/>
          </p:nvSpPr>
          <p:spPr bwMode="auto">
            <a:xfrm>
              <a:off x="2713" y="802"/>
              <a:ext cx="112" cy="0"/>
            </a:xfrm>
            <a:prstGeom prst="line">
              <a:avLst/>
            </a:prstGeom>
            <a:noFill/>
            <a:ln w="38100">
              <a:solidFill>
                <a:schemeClr val="tx1"/>
              </a:solidFill>
              <a:round/>
            </a:ln>
          </p:spPr>
          <p:txBody>
            <a:bodyPr/>
            <a:lstStyle/>
            <a:p>
              <a:endParaRPr lang="zh-CN" altLang="en-US"/>
            </a:p>
          </p:txBody>
        </p:sp>
        <p:sp>
          <p:nvSpPr>
            <p:cNvPr id="35898" name="Line 100"/>
            <p:cNvSpPr>
              <a:spLocks noChangeShapeType="1"/>
            </p:cNvSpPr>
            <p:nvPr/>
          </p:nvSpPr>
          <p:spPr bwMode="auto">
            <a:xfrm>
              <a:off x="2599" y="1032"/>
              <a:ext cx="114" cy="0"/>
            </a:xfrm>
            <a:prstGeom prst="line">
              <a:avLst/>
            </a:prstGeom>
            <a:noFill/>
            <a:ln w="38100">
              <a:solidFill>
                <a:schemeClr val="tx1"/>
              </a:solidFill>
              <a:round/>
            </a:ln>
          </p:spPr>
          <p:txBody>
            <a:bodyPr/>
            <a:lstStyle/>
            <a:p>
              <a:endParaRPr lang="zh-CN" altLang="en-US"/>
            </a:p>
          </p:txBody>
        </p:sp>
        <p:sp>
          <p:nvSpPr>
            <p:cNvPr id="35899" name="Line 101"/>
            <p:cNvSpPr>
              <a:spLocks noChangeShapeType="1"/>
            </p:cNvSpPr>
            <p:nvPr/>
          </p:nvSpPr>
          <p:spPr bwMode="auto">
            <a:xfrm flipV="1">
              <a:off x="2713" y="793"/>
              <a:ext cx="0" cy="248"/>
            </a:xfrm>
            <a:prstGeom prst="line">
              <a:avLst/>
            </a:prstGeom>
            <a:noFill/>
            <a:ln w="38100">
              <a:solidFill>
                <a:schemeClr val="tx1"/>
              </a:solidFill>
              <a:round/>
            </a:ln>
          </p:spPr>
          <p:txBody>
            <a:bodyPr/>
            <a:lstStyle/>
            <a:p>
              <a:endParaRPr lang="zh-CN" altLang="en-US"/>
            </a:p>
          </p:txBody>
        </p:sp>
        <p:sp>
          <p:nvSpPr>
            <p:cNvPr id="35900" name="Line 102"/>
            <p:cNvSpPr>
              <a:spLocks noChangeShapeType="1"/>
            </p:cNvSpPr>
            <p:nvPr/>
          </p:nvSpPr>
          <p:spPr bwMode="auto">
            <a:xfrm flipV="1">
              <a:off x="2825" y="793"/>
              <a:ext cx="0" cy="248"/>
            </a:xfrm>
            <a:prstGeom prst="line">
              <a:avLst/>
            </a:prstGeom>
            <a:noFill/>
            <a:ln w="38100">
              <a:solidFill>
                <a:schemeClr val="tx1"/>
              </a:solidFill>
              <a:round/>
            </a:ln>
          </p:spPr>
          <p:txBody>
            <a:bodyPr/>
            <a:lstStyle/>
            <a:p>
              <a:endParaRPr lang="zh-CN" altLang="en-US"/>
            </a:p>
          </p:txBody>
        </p:sp>
        <p:sp>
          <p:nvSpPr>
            <p:cNvPr id="35901" name="Line 103"/>
            <p:cNvSpPr>
              <a:spLocks noChangeShapeType="1"/>
            </p:cNvSpPr>
            <p:nvPr/>
          </p:nvSpPr>
          <p:spPr bwMode="auto">
            <a:xfrm>
              <a:off x="2487" y="802"/>
              <a:ext cx="112" cy="0"/>
            </a:xfrm>
            <a:prstGeom prst="line">
              <a:avLst/>
            </a:prstGeom>
            <a:noFill/>
            <a:ln w="38100">
              <a:solidFill>
                <a:schemeClr val="tx1"/>
              </a:solidFill>
              <a:round/>
            </a:ln>
          </p:spPr>
          <p:txBody>
            <a:bodyPr/>
            <a:lstStyle/>
            <a:p>
              <a:endParaRPr lang="zh-CN" altLang="en-US"/>
            </a:p>
          </p:txBody>
        </p:sp>
        <p:sp>
          <p:nvSpPr>
            <p:cNvPr id="35902" name="Line 104"/>
            <p:cNvSpPr>
              <a:spLocks noChangeShapeType="1"/>
            </p:cNvSpPr>
            <p:nvPr/>
          </p:nvSpPr>
          <p:spPr bwMode="auto">
            <a:xfrm>
              <a:off x="2825" y="1032"/>
              <a:ext cx="114" cy="0"/>
            </a:xfrm>
            <a:prstGeom prst="line">
              <a:avLst/>
            </a:prstGeom>
            <a:noFill/>
            <a:ln w="38100">
              <a:solidFill>
                <a:schemeClr val="tx1"/>
              </a:solidFill>
              <a:round/>
            </a:ln>
          </p:spPr>
          <p:txBody>
            <a:bodyPr/>
            <a:lstStyle/>
            <a:p>
              <a:endParaRPr lang="zh-CN" altLang="en-US"/>
            </a:p>
          </p:txBody>
        </p:sp>
        <p:sp>
          <p:nvSpPr>
            <p:cNvPr id="35903" name="Line 105"/>
            <p:cNvSpPr>
              <a:spLocks noChangeShapeType="1"/>
            </p:cNvSpPr>
            <p:nvPr/>
          </p:nvSpPr>
          <p:spPr bwMode="auto">
            <a:xfrm flipV="1">
              <a:off x="2487" y="793"/>
              <a:ext cx="0" cy="248"/>
            </a:xfrm>
            <a:prstGeom prst="line">
              <a:avLst/>
            </a:prstGeom>
            <a:noFill/>
            <a:ln w="38100">
              <a:solidFill>
                <a:schemeClr val="tx1"/>
              </a:solidFill>
              <a:round/>
            </a:ln>
          </p:spPr>
          <p:txBody>
            <a:bodyPr/>
            <a:lstStyle/>
            <a:p>
              <a:endParaRPr lang="zh-CN" altLang="en-US"/>
            </a:p>
          </p:txBody>
        </p:sp>
        <p:sp>
          <p:nvSpPr>
            <p:cNvPr id="35904" name="Line 106"/>
            <p:cNvSpPr>
              <a:spLocks noChangeShapeType="1"/>
            </p:cNvSpPr>
            <p:nvPr/>
          </p:nvSpPr>
          <p:spPr bwMode="auto">
            <a:xfrm flipV="1">
              <a:off x="2599" y="793"/>
              <a:ext cx="0" cy="248"/>
            </a:xfrm>
            <a:prstGeom prst="line">
              <a:avLst/>
            </a:prstGeom>
            <a:noFill/>
            <a:ln w="38100">
              <a:solidFill>
                <a:schemeClr val="tx1"/>
              </a:solidFill>
              <a:round/>
            </a:ln>
          </p:spPr>
          <p:txBody>
            <a:bodyPr/>
            <a:lstStyle/>
            <a:p>
              <a:endParaRPr lang="zh-CN" altLang="en-US"/>
            </a:p>
          </p:txBody>
        </p:sp>
        <p:sp>
          <p:nvSpPr>
            <p:cNvPr id="35905" name="Line 107"/>
            <p:cNvSpPr>
              <a:spLocks noChangeShapeType="1"/>
            </p:cNvSpPr>
            <p:nvPr/>
          </p:nvSpPr>
          <p:spPr bwMode="auto">
            <a:xfrm>
              <a:off x="2939" y="802"/>
              <a:ext cx="112" cy="0"/>
            </a:xfrm>
            <a:prstGeom prst="line">
              <a:avLst/>
            </a:prstGeom>
            <a:noFill/>
            <a:ln w="38100">
              <a:solidFill>
                <a:schemeClr val="tx1"/>
              </a:solidFill>
              <a:round/>
            </a:ln>
          </p:spPr>
          <p:txBody>
            <a:bodyPr/>
            <a:lstStyle/>
            <a:p>
              <a:endParaRPr lang="zh-CN" altLang="en-US"/>
            </a:p>
          </p:txBody>
        </p:sp>
        <p:sp>
          <p:nvSpPr>
            <p:cNvPr id="35906" name="Line 108"/>
            <p:cNvSpPr>
              <a:spLocks noChangeShapeType="1"/>
            </p:cNvSpPr>
            <p:nvPr/>
          </p:nvSpPr>
          <p:spPr bwMode="auto">
            <a:xfrm>
              <a:off x="3051" y="1032"/>
              <a:ext cx="114" cy="0"/>
            </a:xfrm>
            <a:prstGeom prst="line">
              <a:avLst/>
            </a:prstGeom>
            <a:noFill/>
            <a:ln w="38100">
              <a:solidFill>
                <a:schemeClr val="tx1"/>
              </a:solidFill>
              <a:round/>
            </a:ln>
          </p:spPr>
          <p:txBody>
            <a:bodyPr/>
            <a:lstStyle/>
            <a:p>
              <a:endParaRPr lang="zh-CN" altLang="en-US"/>
            </a:p>
          </p:txBody>
        </p:sp>
        <p:sp>
          <p:nvSpPr>
            <p:cNvPr id="35907" name="Line 109"/>
            <p:cNvSpPr>
              <a:spLocks noChangeShapeType="1"/>
            </p:cNvSpPr>
            <p:nvPr/>
          </p:nvSpPr>
          <p:spPr bwMode="auto">
            <a:xfrm flipV="1">
              <a:off x="2939" y="793"/>
              <a:ext cx="0" cy="248"/>
            </a:xfrm>
            <a:prstGeom prst="line">
              <a:avLst/>
            </a:prstGeom>
            <a:noFill/>
            <a:ln w="38100">
              <a:solidFill>
                <a:schemeClr val="tx1"/>
              </a:solidFill>
              <a:round/>
            </a:ln>
          </p:spPr>
          <p:txBody>
            <a:bodyPr/>
            <a:lstStyle/>
            <a:p>
              <a:endParaRPr lang="zh-CN" altLang="en-US"/>
            </a:p>
          </p:txBody>
        </p:sp>
        <p:sp>
          <p:nvSpPr>
            <p:cNvPr id="35908" name="Line 110"/>
            <p:cNvSpPr>
              <a:spLocks noChangeShapeType="1"/>
            </p:cNvSpPr>
            <p:nvPr/>
          </p:nvSpPr>
          <p:spPr bwMode="auto">
            <a:xfrm flipV="1">
              <a:off x="3051" y="793"/>
              <a:ext cx="0" cy="248"/>
            </a:xfrm>
            <a:prstGeom prst="line">
              <a:avLst/>
            </a:prstGeom>
            <a:noFill/>
            <a:ln w="38100">
              <a:solidFill>
                <a:schemeClr val="tx1"/>
              </a:solidFill>
              <a:round/>
            </a:ln>
          </p:spPr>
          <p:txBody>
            <a:bodyPr/>
            <a:lstStyle/>
            <a:p>
              <a:endParaRPr lang="zh-CN" altLang="en-US"/>
            </a:p>
          </p:txBody>
        </p:sp>
        <p:sp>
          <p:nvSpPr>
            <p:cNvPr id="35909" name="Line 111"/>
            <p:cNvSpPr>
              <a:spLocks noChangeShapeType="1"/>
            </p:cNvSpPr>
            <p:nvPr/>
          </p:nvSpPr>
          <p:spPr bwMode="auto">
            <a:xfrm>
              <a:off x="3165" y="800"/>
              <a:ext cx="113" cy="0"/>
            </a:xfrm>
            <a:prstGeom prst="line">
              <a:avLst/>
            </a:prstGeom>
            <a:noFill/>
            <a:ln w="38100">
              <a:solidFill>
                <a:schemeClr val="tx1"/>
              </a:solidFill>
              <a:round/>
            </a:ln>
          </p:spPr>
          <p:txBody>
            <a:bodyPr/>
            <a:lstStyle/>
            <a:p>
              <a:endParaRPr lang="zh-CN" altLang="en-US"/>
            </a:p>
          </p:txBody>
        </p:sp>
        <p:sp>
          <p:nvSpPr>
            <p:cNvPr id="35910" name="Line 112"/>
            <p:cNvSpPr>
              <a:spLocks noChangeShapeType="1"/>
            </p:cNvSpPr>
            <p:nvPr/>
          </p:nvSpPr>
          <p:spPr bwMode="auto">
            <a:xfrm flipV="1">
              <a:off x="3165" y="792"/>
              <a:ext cx="0" cy="247"/>
            </a:xfrm>
            <a:prstGeom prst="line">
              <a:avLst/>
            </a:prstGeom>
            <a:noFill/>
            <a:ln w="38100">
              <a:solidFill>
                <a:schemeClr val="tx1"/>
              </a:solidFill>
              <a:round/>
            </a:ln>
          </p:spPr>
          <p:txBody>
            <a:bodyPr/>
            <a:lstStyle/>
            <a:p>
              <a:endParaRPr lang="zh-CN" altLang="en-US"/>
            </a:p>
          </p:txBody>
        </p:sp>
        <p:sp>
          <p:nvSpPr>
            <p:cNvPr id="35911" name="Line 113"/>
            <p:cNvSpPr>
              <a:spLocks noChangeShapeType="1"/>
            </p:cNvSpPr>
            <p:nvPr/>
          </p:nvSpPr>
          <p:spPr bwMode="auto">
            <a:xfrm flipV="1">
              <a:off x="3278" y="792"/>
              <a:ext cx="0" cy="247"/>
            </a:xfrm>
            <a:prstGeom prst="line">
              <a:avLst/>
            </a:prstGeom>
            <a:noFill/>
            <a:ln w="38100">
              <a:solidFill>
                <a:schemeClr val="tx1"/>
              </a:solidFill>
              <a:round/>
            </a:ln>
          </p:spPr>
          <p:txBody>
            <a:bodyPr/>
            <a:lstStyle/>
            <a:p>
              <a:endParaRPr lang="zh-CN" altLang="en-US"/>
            </a:p>
          </p:txBody>
        </p:sp>
        <p:sp>
          <p:nvSpPr>
            <p:cNvPr id="35912" name="Line 114"/>
            <p:cNvSpPr>
              <a:spLocks noChangeShapeType="1"/>
            </p:cNvSpPr>
            <p:nvPr/>
          </p:nvSpPr>
          <p:spPr bwMode="auto">
            <a:xfrm>
              <a:off x="3278" y="1031"/>
              <a:ext cx="113" cy="0"/>
            </a:xfrm>
            <a:prstGeom prst="line">
              <a:avLst/>
            </a:prstGeom>
            <a:noFill/>
            <a:ln w="38100">
              <a:solidFill>
                <a:schemeClr val="tx1"/>
              </a:solidFill>
              <a:round/>
            </a:ln>
          </p:spPr>
          <p:txBody>
            <a:bodyPr/>
            <a:lstStyle/>
            <a:p>
              <a:endParaRPr lang="zh-CN" altLang="en-US"/>
            </a:p>
          </p:txBody>
        </p:sp>
        <p:sp>
          <p:nvSpPr>
            <p:cNvPr id="35913" name="Line 115"/>
            <p:cNvSpPr>
              <a:spLocks noChangeShapeType="1"/>
            </p:cNvSpPr>
            <p:nvPr/>
          </p:nvSpPr>
          <p:spPr bwMode="auto">
            <a:xfrm>
              <a:off x="3391" y="800"/>
              <a:ext cx="113" cy="0"/>
            </a:xfrm>
            <a:prstGeom prst="line">
              <a:avLst/>
            </a:prstGeom>
            <a:noFill/>
            <a:ln w="38100">
              <a:solidFill>
                <a:schemeClr val="tx1"/>
              </a:solidFill>
              <a:round/>
            </a:ln>
          </p:spPr>
          <p:txBody>
            <a:bodyPr/>
            <a:lstStyle/>
            <a:p>
              <a:endParaRPr lang="zh-CN" altLang="en-US"/>
            </a:p>
          </p:txBody>
        </p:sp>
        <p:sp>
          <p:nvSpPr>
            <p:cNvPr id="3" name="Line 116"/>
            <p:cNvSpPr>
              <a:spLocks noChangeShapeType="1"/>
            </p:cNvSpPr>
            <p:nvPr/>
          </p:nvSpPr>
          <p:spPr bwMode="auto">
            <a:xfrm>
              <a:off x="3504" y="1031"/>
              <a:ext cx="113" cy="0"/>
            </a:xfrm>
            <a:prstGeom prst="line">
              <a:avLst/>
            </a:prstGeom>
            <a:noFill/>
            <a:ln w="38100">
              <a:solidFill>
                <a:schemeClr val="tx1"/>
              </a:solidFill>
              <a:round/>
            </a:ln>
          </p:spPr>
          <p:txBody>
            <a:bodyPr/>
            <a:lstStyle/>
            <a:p>
              <a:endParaRPr lang="zh-CN" altLang="en-US"/>
            </a:p>
          </p:txBody>
        </p:sp>
        <p:sp>
          <p:nvSpPr>
            <p:cNvPr id="4" name="Line 117"/>
            <p:cNvSpPr>
              <a:spLocks noChangeShapeType="1"/>
            </p:cNvSpPr>
            <p:nvPr/>
          </p:nvSpPr>
          <p:spPr bwMode="auto">
            <a:xfrm flipV="1">
              <a:off x="3391" y="792"/>
              <a:ext cx="0" cy="247"/>
            </a:xfrm>
            <a:prstGeom prst="line">
              <a:avLst/>
            </a:prstGeom>
            <a:noFill/>
            <a:ln w="38100">
              <a:solidFill>
                <a:schemeClr val="tx1"/>
              </a:solidFill>
              <a:round/>
            </a:ln>
          </p:spPr>
          <p:txBody>
            <a:bodyPr/>
            <a:lstStyle/>
            <a:p>
              <a:endParaRPr lang="zh-CN" altLang="en-US"/>
            </a:p>
          </p:txBody>
        </p:sp>
        <p:sp>
          <p:nvSpPr>
            <p:cNvPr id="5" name="Line 118"/>
            <p:cNvSpPr>
              <a:spLocks noChangeShapeType="1"/>
            </p:cNvSpPr>
            <p:nvPr/>
          </p:nvSpPr>
          <p:spPr bwMode="auto">
            <a:xfrm flipV="1">
              <a:off x="3504" y="792"/>
              <a:ext cx="0" cy="247"/>
            </a:xfrm>
            <a:prstGeom prst="line">
              <a:avLst/>
            </a:prstGeom>
            <a:noFill/>
            <a:ln w="38100">
              <a:solidFill>
                <a:schemeClr val="tx1"/>
              </a:solidFill>
              <a:round/>
            </a:ln>
          </p:spPr>
          <p:txBody>
            <a:bodyPr/>
            <a:lstStyle/>
            <a:p>
              <a:endParaRPr lang="zh-CN" altLang="en-US"/>
            </a:p>
          </p:txBody>
        </p:sp>
        <p:sp>
          <p:nvSpPr>
            <p:cNvPr id="6" name="Line 119"/>
            <p:cNvSpPr>
              <a:spLocks noChangeShapeType="1"/>
            </p:cNvSpPr>
            <p:nvPr/>
          </p:nvSpPr>
          <p:spPr bwMode="auto">
            <a:xfrm>
              <a:off x="3608" y="802"/>
              <a:ext cx="112" cy="0"/>
            </a:xfrm>
            <a:prstGeom prst="line">
              <a:avLst/>
            </a:prstGeom>
            <a:noFill/>
            <a:ln w="38100">
              <a:solidFill>
                <a:schemeClr val="tx1"/>
              </a:solidFill>
              <a:round/>
            </a:ln>
          </p:spPr>
          <p:txBody>
            <a:bodyPr/>
            <a:lstStyle/>
            <a:p>
              <a:endParaRPr lang="zh-CN" altLang="en-US"/>
            </a:p>
          </p:txBody>
        </p:sp>
        <p:sp>
          <p:nvSpPr>
            <p:cNvPr id="35918" name="Line 120"/>
            <p:cNvSpPr>
              <a:spLocks noChangeShapeType="1"/>
            </p:cNvSpPr>
            <p:nvPr/>
          </p:nvSpPr>
          <p:spPr bwMode="auto">
            <a:xfrm flipV="1">
              <a:off x="3608" y="793"/>
              <a:ext cx="0" cy="248"/>
            </a:xfrm>
            <a:prstGeom prst="line">
              <a:avLst/>
            </a:prstGeom>
            <a:noFill/>
            <a:ln w="38100">
              <a:solidFill>
                <a:schemeClr val="tx1"/>
              </a:solidFill>
              <a:round/>
            </a:ln>
          </p:spPr>
          <p:txBody>
            <a:bodyPr/>
            <a:lstStyle/>
            <a:p>
              <a:endParaRPr lang="zh-CN" altLang="en-US"/>
            </a:p>
          </p:txBody>
        </p:sp>
        <p:sp>
          <p:nvSpPr>
            <p:cNvPr id="35919" name="Line 121"/>
            <p:cNvSpPr>
              <a:spLocks noChangeShapeType="1"/>
            </p:cNvSpPr>
            <p:nvPr/>
          </p:nvSpPr>
          <p:spPr bwMode="auto">
            <a:xfrm flipV="1">
              <a:off x="3720" y="793"/>
              <a:ext cx="0" cy="248"/>
            </a:xfrm>
            <a:prstGeom prst="line">
              <a:avLst/>
            </a:prstGeom>
            <a:noFill/>
            <a:ln w="38100">
              <a:solidFill>
                <a:schemeClr val="tx1"/>
              </a:solidFill>
              <a:round/>
            </a:ln>
          </p:spPr>
          <p:txBody>
            <a:bodyPr/>
            <a:lstStyle/>
            <a:p>
              <a:endParaRPr lang="zh-CN" altLang="en-US"/>
            </a:p>
          </p:txBody>
        </p:sp>
        <p:sp>
          <p:nvSpPr>
            <p:cNvPr id="35920" name="Line 122"/>
            <p:cNvSpPr>
              <a:spLocks noChangeShapeType="1"/>
            </p:cNvSpPr>
            <p:nvPr/>
          </p:nvSpPr>
          <p:spPr bwMode="auto">
            <a:xfrm>
              <a:off x="3720" y="1032"/>
              <a:ext cx="114" cy="0"/>
            </a:xfrm>
            <a:prstGeom prst="line">
              <a:avLst/>
            </a:prstGeom>
            <a:noFill/>
            <a:ln w="38100">
              <a:solidFill>
                <a:schemeClr val="tx1"/>
              </a:solidFill>
              <a:round/>
            </a:ln>
          </p:spPr>
          <p:txBody>
            <a:bodyPr/>
            <a:lstStyle/>
            <a:p>
              <a:endParaRPr lang="zh-CN" altLang="en-US"/>
            </a:p>
          </p:txBody>
        </p:sp>
        <p:sp>
          <p:nvSpPr>
            <p:cNvPr id="35921" name="Line 123"/>
            <p:cNvSpPr>
              <a:spLocks noChangeShapeType="1"/>
            </p:cNvSpPr>
            <p:nvPr/>
          </p:nvSpPr>
          <p:spPr bwMode="auto">
            <a:xfrm>
              <a:off x="3834" y="802"/>
              <a:ext cx="112" cy="0"/>
            </a:xfrm>
            <a:prstGeom prst="line">
              <a:avLst/>
            </a:prstGeom>
            <a:noFill/>
            <a:ln w="38100">
              <a:solidFill>
                <a:schemeClr val="tx1"/>
              </a:solidFill>
              <a:round/>
            </a:ln>
          </p:spPr>
          <p:txBody>
            <a:bodyPr/>
            <a:lstStyle/>
            <a:p>
              <a:endParaRPr lang="zh-CN" altLang="en-US"/>
            </a:p>
          </p:txBody>
        </p:sp>
        <p:sp>
          <p:nvSpPr>
            <p:cNvPr id="35922" name="Line 124"/>
            <p:cNvSpPr>
              <a:spLocks noChangeShapeType="1"/>
            </p:cNvSpPr>
            <p:nvPr/>
          </p:nvSpPr>
          <p:spPr bwMode="auto">
            <a:xfrm>
              <a:off x="3946" y="1032"/>
              <a:ext cx="114" cy="0"/>
            </a:xfrm>
            <a:prstGeom prst="line">
              <a:avLst/>
            </a:prstGeom>
            <a:noFill/>
            <a:ln w="38100">
              <a:solidFill>
                <a:schemeClr val="tx1"/>
              </a:solidFill>
              <a:round/>
            </a:ln>
          </p:spPr>
          <p:txBody>
            <a:bodyPr/>
            <a:lstStyle/>
            <a:p>
              <a:endParaRPr lang="zh-CN" altLang="en-US"/>
            </a:p>
          </p:txBody>
        </p:sp>
        <p:sp>
          <p:nvSpPr>
            <p:cNvPr id="35923" name="Line 125"/>
            <p:cNvSpPr>
              <a:spLocks noChangeShapeType="1"/>
            </p:cNvSpPr>
            <p:nvPr/>
          </p:nvSpPr>
          <p:spPr bwMode="auto">
            <a:xfrm flipV="1">
              <a:off x="3834" y="793"/>
              <a:ext cx="0" cy="248"/>
            </a:xfrm>
            <a:prstGeom prst="line">
              <a:avLst/>
            </a:prstGeom>
            <a:noFill/>
            <a:ln w="38100">
              <a:solidFill>
                <a:schemeClr val="tx1"/>
              </a:solidFill>
              <a:round/>
            </a:ln>
          </p:spPr>
          <p:txBody>
            <a:bodyPr/>
            <a:lstStyle/>
            <a:p>
              <a:endParaRPr lang="zh-CN" altLang="en-US"/>
            </a:p>
          </p:txBody>
        </p:sp>
        <p:sp>
          <p:nvSpPr>
            <p:cNvPr id="35924" name="Line 126"/>
            <p:cNvSpPr>
              <a:spLocks noChangeShapeType="1"/>
            </p:cNvSpPr>
            <p:nvPr/>
          </p:nvSpPr>
          <p:spPr bwMode="auto">
            <a:xfrm flipV="1">
              <a:off x="3946" y="793"/>
              <a:ext cx="0" cy="248"/>
            </a:xfrm>
            <a:prstGeom prst="line">
              <a:avLst/>
            </a:prstGeom>
            <a:noFill/>
            <a:ln w="38100">
              <a:solidFill>
                <a:schemeClr val="tx1"/>
              </a:solidFill>
              <a:round/>
            </a:ln>
          </p:spPr>
          <p:txBody>
            <a:bodyPr/>
            <a:lstStyle/>
            <a:p>
              <a:endParaRPr lang="zh-CN" altLang="en-US"/>
            </a:p>
          </p:txBody>
        </p:sp>
        <p:sp>
          <p:nvSpPr>
            <p:cNvPr id="35925" name="Line 127"/>
            <p:cNvSpPr>
              <a:spLocks noChangeShapeType="1"/>
            </p:cNvSpPr>
            <p:nvPr/>
          </p:nvSpPr>
          <p:spPr bwMode="auto">
            <a:xfrm>
              <a:off x="4060" y="800"/>
              <a:ext cx="112" cy="0"/>
            </a:xfrm>
            <a:prstGeom prst="line">
              <a:avLst/>
            </a:prstGeom>
            <a:noFill/>
            <a:ln w="38100">
              <a:solidFill>
                <a:schemeClr val="tx1"/>
              </a:solidFill>
              <a:round/>
            </a:ln>
          </p:spPr>
          <p:txBody>
            <a:bodyPr/>
            <a:lstStyle/>
            <a:p>
              <a:endParaRPr lang="zh-CN" altLang="en-US"/>
            </a:p>
          </p:txBody>
        </p:sp>
        <p:sp>
          <p:nvSpPr>
            <p:cNvPr id="35926" name="Line 128"/>
            <p:cNvSpPr>
              <a:spLocks noChangeShapeType="1"/>
            </p:cNvSpPr>
            <p:nvPr/>
          </p:nvSpPr>
          <p:spPr bwMode="auto">
            <a:xfrm flipV="1">
              <a:off x="4060" y="792"/>
              <a:ext cx="0" cy="247"/>
            </a:xfrm>
            <a:prstGeom prst="line">
              <a:avLst/>
            </a:prstGeom>
            <a:noFill/>
            <a:ln w="38100">
              <a:solidFill>
                <a:schemeClr val="tx1"/>
              </a:solidFill>
              <a:round/>
            </a:ln>
          </p:spPr>
          <p:txBody>
            <a:bodyPr/>
            <a:lstStyle/>
            <a:p>
              <a:endParaRPr lang="zh-CN" altLang="en-US"/>
            </a:p>
          </p:txBody>
        </p:sp>
        <p:sp>
          <p:nvSpPr>
            <p:cNvPr id="35927" name="Line 129"/>
            <p:cNvSpPr>
              <a:spLocks noChangeShapeType="1"/>
            </p:cNvSpPr>
            <p:nvPr/>
          </p:nvSpPr>
          <p:spPr bwMode="auto">
            <a:xfrm flipV="1">
              <a:off x="4172" y="792"/>
              <a:ext cx="0" cy="247"/>
            </a:xfrm>
            <a:prstGeom prst="line">
              <a:avLst/>
            </a:prstGeom>
            <a:noFill/>
            <a:ln w="38100">
              <a:solidFill>
                <a:schemeClr val="tx1"/>
              </a:solidFill>
              <a:round/>
            </a:ln>
          </p:spPr>
          <p:txBody>
            <a:bodyPr/>
            <a:lstStyle/>
            <a:p>
              <a:endParaRPr lang="zh-CN" altLang="en-US"/>
            </a:p>
          </p:txBody>
        </p:sp>
        <p:sp>
          <p:nvSpPr>
            <p:cNvPr id="35928" name="Line 130"/>
            <p:cNvSpPr>
              <a:spLocks noChangeShapeType="1"/>
            </p:cNvSpPr>
            <p:nvPr/>
          </p:nvSpPr>
          <p:spPr bwMode="auto">
            <a:xfrm>
              <a:off x="4172" y="1031"/>
              <a:ext cx="114" cy="0"/>
            </a:xfrm>
            <a:prstGeom prst="line">
              <a:avLst/>
            </a:prstGeom>
            <a:noFill/>
            <a:ln w="38100">
              <a:solidFill>
                <a:schemeClr val="tx1"/>
              </a:solidFill>
              <a:round/>
            </a:ln>
          </p:spPr>
          <p:txBody>
            <a:bodyPr/>
            <a:lstStyle/>
            <a:p>
              <a:endParaRPr lang="zh-CN" altLang="en-US"/>
            </a:p>
          </p:txBody>
        </p:sp>
        <p:sp>
          <p:nvSpPr>
            <p:cNvPr id="35929" name="Line 131"/>
            <p:cNvSpPr>
              <a:spLocks noChangeShapeType="1"/>
            </p:cNvSpPr>
            <p:nvPr/>
          </p:nvSpPr>
          <p:spPr bwMode="auto">
            <a:xfrm>
              <a:off x="4286" y="800"/>
              <a:ext cx="113" cy="0"/>
            </a:xfrm>
            <a:prstGeom prst="line">
              <a:avLst/>
            </a:prstGeom>
            <a:noFill/>
            <a:ln w="38100">
              <a:solidFill>
                <a:schemeClr val="tx1"/>
              </a:solidFill>
              <a:round/>
            </a:ln>
          </p:spPr>
          <p:txBody>
            <a:bodyPr/>
            <a:lstStyle/>
            <a:p>
              <a:endParaRPr lang="zh-CN" altLang="en-US"/>
            </a:p>
          </p:txBody>
        </p:sp>
        <p:sp>
          <p:nvSpPr>
            <p:cNvPr id="35930" name="Line 132"/>
            <p:cNvSpPr>
              <a:spLocks noChangeShapeType="1"/>
            </p:cNvSpPr>
            <p:nvPr/>
          </p:nvSpPr>
          <p:spPr bwMode="auto">
            <a:xfrm>
              <a:off x="4399" y="1031"/>
              <a:ext cx="113" cy="0"/>
            </a:xfrm>
            <a:prstGeom prst="line">
              <a:avLst/>
            </a:prstGeom>
            <a:noFill/>
            <a:ln w="38100">
              <a:solidFill>
                <a:schemeClr val="tx1"/>
              </a:solidFill>
              <a:round/>
            </a:ln>
          </p:spPr>
          <p:txBody>
            <a:bodyPr/>
            <a:lstStyle/>
            <a:p>
              <a:endParaRPr lang="zh-CN" altLang="en-US"/>
            </a:p>
          </p:txBody>
        </p:sp>
        <p:sp>
          <p:nvSpPr>
            <p:cNvPr id="35931" name="Line 133"/>
            <p:cNvSpPr>
              <a:spLocks noChangeShapeType="1"/>
            </p:cNvSpPr>
            <p:nvPr/>
          </p:nvSpPr>
          <p:spPr bwMode="auto">
            <a:xfrm flipV="1">
              <a:off x="4286" y="792"/>
              <a:ext cx="0" cy="247"/>
            </a:xfrm>
            <a:prstGeom prst="line">
              <a:avLst/>
            </a:prstGeom>
            <a:noFill/>
            <a:ln w="38100">
              <a:solidFill>
                <a:schemeClr val="tx1"/>
              </a:solidFill>
              <a:round/>
            </a:ln>
          </p:spPr>
          <p:txBody>
            <a:bodyPr/>
            <a:lstStyle/>
            <a:p>
              <a:endParaRPr lang="zh-CN" altLang="en-US"/>
            </a:p>
          </p:txBody>
        </p:sp>
        <p:sp>
          <p:nvSpPr>
            <p:cNvPr id="35932" name="Line 134"/>
            <p:cNvSpPr>
              <a:spLocks noChangeShapeType="1"/>
            </p:cNvSpPr>
            <p:nvPr/>
          </p:nvSpPr>
          <p:spPr bwMode="auto">
            <a:xfrm flipV="1">
              <a:off x="4399" y="792"/>
              <a:ext cx="0" cy="247"/>
            </a:xfrm>
            <a:prstGeom prst="line">
              <a:avLst/>
            </a:prstGeom>
            <a:noFill/>
            <a:ln w="38100">
              <a:solidFill>
                <a:schemeClr val="tx1"/>
              </a:solidFill>
              <a:round/>
            </a:ln>
          </p:spPr>
          <p:txBody>
            <a:bodyPr/>
            <a:lstStyle/>
            <a:p>
              <a:endParaRPr lang="zh-CN" altLang="en-US"/>
            </a:p>
          </p:txBody>
        </p:sp>
        <p:grpSp>
          <p:nvGrpSpPr>
            <p:cNvPr id="35933" name="Group 135"/>
            <p:cNvGrpSpPr/>
            <p:nvPr/>
          </p:nvGrpSpPr>
          <p:grpSpPr bwMode="auto">
            <a:xfrm>
              <a:off x="3496" y="2159"/>
              <a:ext cx="907" cy="248"/>
              <a:chOff x="4176" y="1535"/>
              <a:chExt cx="1136" cy="248"/>
            </a:xfrm>
          </p:grpSpPr>
          <p:sp>
            <p:nvSpPr>
              <p:cNvPr id="35960" name="Line 136"/>
              <p:cNvSpPr>
                <a:spLocks noChangeShapeType="1"/>
              </p:cNvSpPr>
              <p:nvPr/>
            </p:nvSpPr>
            <p:spPr bwMode="auto">
              <a:xfrm flipV="1">
                <a:off x="4186" y="1535"/>
                <a:ext cx="0" cy="248"/>
              </a:xfrm>
              <a:prstGeom prst="line">
                <a:avLst/>
              </a:prstGeom>
              <a:noFill/>
              <a:ln w="38100">
                <a:solidFill>
                  <a:schemeClr val="tx1"/>
                </a:solidFill>
                <a:round/>
              </a:ln>
            </p:spPr>
            <p:txBody>
              <a:bodyPr/>
              <a:lstStyle/>
              <a:p>
                <a:endParaRPr lang="zh-CN" altLang="en-US"/>
              </a:p>
            </p:txBody>
          </p:sp>
          <p:sp>
            <p:nvSpPr>
              <p:cNvPr id="35961" name="Line 137"/>
              <p:cNvSpPr>
                <a:spLocks noChangeShapeType="1"/>
              </p:cNvSpPr>
              <p:nvPr/>
            </p:nvSpPr>
            <p:spPr bwMode="auto">
              <a:xfrm>
                <a:off x="4176" y="1544"/>
                <a:ext cx="1136" cy="0"/>
              </a:xfrm>
              <a:prstGeom prst="line">
                <a:avLst/>
              </a:prstGeom>
              <a:noFill/>
              <a:ln w="38100">
                <a:solidFill>
                  <a:schemeClr val="tx1"/>
                </a:solidFill>
                <a:round/>
              </a:ln>
            </p:spPr>
            <p:txBody>
              <a:bodyPr/>
              <a:lstStyle/>
              <a:p>
                <a:endParaRPr lang="zh-CN" altLang="en-US"/>
              </a:p>
            </p:txBody>
          </p:sp>
        </p:grpSp>
        <p:grpSp>
          <p:nvGrpSpPr>
            <p:cNvPr id="35934" name="Group 138"/>
            <p:cNvGrpSpPr/>
            <p:nvPr/>
          </p:nvGrpSpPr>
          <p:grpSpPr bwMode="auto">
            <a:xfrm>
              <a:off x="4399" y="2159"/>
              <a:ext cx="113" cy="248"/>
              <a:chOff x="5306" y="1535"/>
              <a:chExt cx="142" cy="248"/>
            </a:xfrm>
          </p:grpSpPr>
          <p:sp>
            <p:nvSpPr>
              <p:cNvPr id="35958" name="Line 139"/>
              <p:cNvSpPr>
                <a:spLocks noChangeShapeType="1"/>
              </p:cNvSpPr>
              <p:nvPr/>
            </p:nvSpPr>
            <p:spPr bwMode="auto">
              <a:xfrm>
                <a:off x="5306" y="1774"/>
                <a:ext cx="142" cy="0"/>
              </a:xfrm>
              <a:prstGeom prst="line">
                <a:avLst/>
              </a:prstGeom>
              <a:noFill/>
              <a:ln w="38100">
                <a:solidFill>
                  <a:schemeClr val="tx1"/>
                </a:solidFill>
                <a:round/>
              </a:ln>
            </p:spPr>
            <p:txBody>
              <a:bodyPr/>
              <a:lstStyle/>
              <a:p>
                <a:endParaRPr lang="zh-CN" altLang="en-US"/>
              </a:p>
            </p:txBody>
          </p:sp>
          <p:sp>
            <p:nvSpPr>
              <p:cNvPr id="35959" name="Line 140"/>
              <p:cNvSpPr>
                <a:spLocks noChangeShapeType="1"/>
              </p:cNvSpPr>
              <p:nvPr/>
            </p:nvSpPr>
            <p:spPr bwMode="auto">
              <a:xfrm flipV="1">
                <a:off x="5306" y="1535"/>
                <a:ext cx="0" cy="248"/>
              </a:xfrm>
              <a:prstGeom prst="line">
                <a:avLst/>
              </a:prstGeom>
              <a:noFill/>
              <a:ln w="38100">
                <a:solidFill>
                  <a:schemeClr val="tx1"/>
                </a:solidFill>
                <a:round/>
              </a:ln>
            </p:spPr>
            <p:txBody>
              <a:bodyPr/>
              <a:lstStyle/>
              <a:p>
                <a:endParaRPr lang="zh-CN" altLang="en-US"/>
              </a:p>
            </p:txBody>
          </p:sp>
        </p:grpSp>
        <p:grpSp>
          <p:nvGrpSpPr>
            <p:cNvPr id="35935" name="Group 141"/>
            <p:cNvGrpSpPr/>
            <p:nvPr/>
          </p:nvGrpSpPr>
          <p:grpSpPr bwMode="auto">
            <a:xfrm>
              <a:off x="1016" y="2632"/>
              <a:ext cx="3496" cy="248"/>
              <a:chOff x="1072" y="1824"/>
              <a:chExt cx="4376" cy="248"/>
            </a:xfrm>
          </p:grpSpPr>
          <p:sp>
            <p:nvSpPr>
              <p:cNvPr id="35953" name="Line 142"/>
              <p:cNvSpPr>
                <a:spLocks noChangeShapeType="1"/>
              </p:cNvSpPr>
              <p:nvPr/>
            </p:nvSpPr>
            <p:spPr bwMode="auto">
              <a:xfrm>
                <a:off x="1072" y="2065"/>
                <a:ext cx="1988" cy="0"/>
              </a:xfrm>
              <a:prstGeom prst="line">
                <a:avLst/>
              </a:prstGeom>
              <a:noFill/>
              <a:ln w="38100">
                <a:solidFill>
                  <a:schemeClr val="tx1"/>
                </a:solidFill>
                <a:round/>
              </a:ln>
            </p:spPr>
            <p:txBody>
              <a:bodyPr/>
              <a:lstStyle/>
              <a:p>
                <a:endParaRPr lang="zh-CN" altLang="en-US"/>
              </a:p>
            </p:txBody>
          </p:sp>
          <p:sp>
            <p:nvSpPr>
              <p:cNvPr id="35954" name="Line 143"/>
              <p:cNvSpPr>
                <a:spLocks noChangeShapeType="1"/>
              </p:cNvSpPr>
              <p:nvPr/>
            </p:nvSpPr>
            <p:spPr bwMode="auto">
              <a:xfrm flipV="1">
                <a:off x="3063" y="1824"/>
                <a:ext cx="0" cy="248"/>
              </a:xfrm>
              <a:prstGeom prst="line">
                <a:avLst/>
              </a:prstGeom>
              <a:noFill/>
              <a:ln w="38100">
                <a:solidFill>
                  <a:schemeClr val="tx1"/>
                </a:solidFill>
                <a:round/>
              </a:ln>
            </p:spPr>
            <p:txBody>
              <a:bodyPr/>
              <a:lstStyle/>
              <a:p>
                <a:endParaRPr lang="zh-CN" altLang="en-US"/>
              </a:p>
            </p:txBody>
          </p:sp>
          <p:sp>
            <p:nvSpPr>
              <p:cNvPr id="35955" name="Line 144"/>
              <p:cNvSpPr>
                <a:spLocks noChangeShapeType="1"/>
              </p:cNvSpPr>
              <p:nvPr/>
            </p:nvSpPr>
            <p:spPr bwMode="auto">
              <a:xfrm>
                <a:off x="3063" y="1832"/>
                <a:ext cx="2239" cy="0"/>
              </a:xfrm>
              <a:prstGeom prst="line">
                <a:avLst/>
              </a:prstGeom>
              <a:noFill/>
              <a:ln w="38100">
                <a:solidFill>
                  <a:schemeClr val="tx1"/>
                </a:solidFill>
                <a:round/>
              </a:ln>
            </p:spPr>
            <p:txBody>
              <a:bodyPr/>
              <a:lstStyle/>
              <a:p>
                <a:endParaRPr lang="zh-CN" altLang="en-US"/>
              </a:p>
            </p:txBody>
          </p:sp>
          <p:sp>
            <p:nvSpPr>
              <p:cNvPr id="35956" name="Line 145"/>
              <p:cNvSpPr>
                <a:spLocks noChangeShapeType="1"/>
              </p:cNvSpPr>
              <p:nvPr/>
            </p:nvSpPr>
            <p:spPr bwMode="auto">
              <a:xfrm>
                <a:off x="5306" y="2063"/>
                <a:ext cx="142" cy="0"/>
              </a:xfrm>
              <a:prstGeom prst="line">
                <a:avLst/>
              </a:prstGeom>
              <a:noFill/>
              <a:ln w="38100">
                <a:solidFill>
                  <a:schemeClr val="tx1"/>
                </a:solidFill>
                <a:round/>
              </a:ln>
            </p:spPr>
            <p:txBody>
              <a:bodyPr/>
              <a:lstStyle/>
              <a:p>
                <a:endParaRPr lang="zh-CN" altLang="en-US"/>
              </a:p>
            </p:txBody>
          </p:sp>
          <p:sp>
            <p:nvSpPr>
              <p:cNvPr id="35957" name="Line 146"/>
              <p:cNvSpPr>
                <a:spLocks noChangeShapeType="1"/>
              </p:cNvSpPr>
              <p:nvPr/>
            </p:nvSpPr>
            <p:spPr bwMode="auto">
              <a:xfrm flipV="1">
                <a:off x="5306" y="1824"/>
                <a:ext cx="0" cy="248"/>
              </a:xfrm>
              <a:prstGeom prst="line">
                <a:avLst/>
              </a:prstGeom>
              <a:noFill/>
              <a:ln w="38100">
                <a:solidFill>
                  <a:schemeClr val="tx1"/>
                </a:solidFill>
                <a:round/>
              </a:ln>
            </p:spPr>
            <p:txBody>
              <a:bodyPr/>
              <a:lstStyle/>
              <a:p>
                <a:endParaRPr lang="zh-CN" altLang="en-US"/>
              </a:p>
            </p:txBody>
          </p:sp>
        </p:grpSp>
        <p:sp>
          <p:nvSpPr>
            <p:cNvPr id="35936" name="Line 147"/>
            <p:cNvSpPr>
              <a:spLocks noChangeShapeType="1"/>
            </p:cNvSpPr>
            <p:nvPr/>
          </p:nvSpPr>
          <p:spPr bwMode="auto">
            <a:xfrm>
              <a:off x="792" y="1434"/>
              <a:ext cx="226" cy="0"/>
            </a:xfrm>
            <a:prstGeom prst="line">
              <a:avLst/>
            </a:prstGeom>
            <a:noFill/>
            <a:ln w="38100">
              <a:solidFill>
                <a:schemeClr val="tx1"/>
              </a:solidFill>
              <a:round/>
            </a:ln>
          </p:spPr>
          <p:txBody>
            <a:bodyPr/>
            <a:lstStyle/>
            <a:p>
              <a:endParaRPr lang="zh-CN" altLang="en-US"/>
            </a:p>
          </p:txBody>
        </p:sp>
        <p:sp>
          <p:nvSpPr>
            <p:cNvPr id="35937" name="Line 148"/>
            <p:cNvSpPr>
              <a:spLocks noChangeShapeType="1"/>
            </p:cNvSpPr>
            <p:nvPr/>
          </p:nvSpPr>
          <p:spPr bwMode="auto">
            <a:xfrm>
              <a:off x="795" y="1914"/>
              <a:ext cx="226" cy="0"/>
            </a:xfrm>
            <a:prstGeom prst="line">
              <a:avLst/>
            </a:prstGeom>
            <a:noFill/>
            <a:ln w="38100">
              <a:solidFill>
                <a:schemeClr val="tx1"/>
              </a:solidFill>
              <a:round/>
            </a:ln>
          </p:spPr>
          <p:txBody>
            <a:bodyPr/>
            <a:lstStyle/>
            <a:p>
              <a:endParaRPr lang="zh-CN" altLang="en-US"/>
            </a:p>
          </p:txBody>
        </p:sp>
        <p:sp>
          <p:nvSpPr>
            <p:cNvPr id="35938" name="Line 149"/>
            <p:cNvSpPr>
              <a:spLocks noChangeShapeType="1"/>
            </p:cNvSpPr>
            <p:nvPr/>
          </p:nvSpPr>
          <p:spPr bwMode="auto">
            <a:xfrm>
              <a:off x="792" y="2401"/>
              <a:ext cx="226" cy="0"/>
            </a:xfrm>
            <a:prstGeom prst="line">
              <a:avLst/>
            </a:prstGeom>
            <a:noFill/>
            <a:ln w="38100">
              <a:solidFill>
                <a:schemeClr val="tx1"/>
              </a:solidFill>
              <a:round/>
            </a:ln>
          </p:spPr>
          <p:txBody>
            <a:bodyPr/>
            <a:lstStyle/>
            <a:p>
              <a:endParaRPr lang="zh-CN" altLang="en-US"/>
            </a:p>
          </p:txBody>
        </p:sp>
        <p:sp>
          <p:nvSpPr>
            <p:cNvPr id="35939" name="Line 150"/>
            <p:cNvSpPr>
              <a:spLocks noChangeShapeType="1"/>
            </p:cNvSpPr>
            <p:nvPr/>
          </p:nvSpPr>
          <p:spPr bwMode="auto">
            <a:xfrm>
              <a:off x="792" y="2873"/>
              <a:ext cx="226" cy="0"/>
            </a:xfrm>
            <a:prstGeom prst="line">
              <a:avLst/>
            </a:prstGeom>
            <a:noFill/>
            <a:ln w="38100">
              <a:solidFill>
                <a:schemeClr val="tx1"/>
              </a:solidFill>
              <a:round/>
            </a:ln>
          </p:spPr>
          <p:txBody>
            <a:bodyPr/>
            <a:lstStyle/>
            <a:p>
              <a:endParaRPr lang="zh-CN" altLang="en-US"/>
            </a:p>
          </p:txBody>
        </p:sp>
        <p:grpSp>
          <p:nvGrpSpPr>
            <p:cNvPr id="35940" name="Group 151"/>
            <p:cNvGrpSpPr/>
            <p:nvPr/>
          </p:nvGrpSpPr>
          <p:grpSpPr bwMode="auto">
            <a:xfrm>
              <a:off x="2601" y="1670"/>
              <a:ext cx="1911" cy="254"/>
              <a:chOff x="3056" y="1246"/>
              <a:chExt cx="2392" cy="254"/>
            </a:xfrm>
          </p:grpSpPr>
          <p:sp>
            <p:nvSpPr>
              <p:cNvPr id="35941" name="Line 152"/>
              <p:cNvSpPr>
                <a:spLocks noChangeShapeType="1"/>
              </p:cNvSpPr>
              <p:nvPr/>
            </p:nvSpPr>
            <p:spPr bwMode="auto">
              <a:xfrm>
                <a:off x="3056" y="1491"/>
                <a:ext cx="576" cy="0"/>
              </a:xfrm>
              <a:prstGeom prst="line">
                <a:avLst/>
              </a:prstGeom>
              <a:noFill/>
              <a:ln w="38100">
                <a:solidFill>
                  <a:schemeClr val="tx1"/>
                </a:solidFill>
                <a:round/>
              </a:ln>
            </p:spPr>
            <p:txBody>
              <a:bodyPr/>
              <a:lstStyle/>
              <a:p>
                <a:endParaRPr lang="zh-CN" altLang="en-US"/>
              </a:p>
            </p:txBody>
          </p:sp>
          <p:sp>
            <p:nvSpPr>
              <p:cNvPr id="35942" name="Line 153"/>
              <p:cNvSpPr>
                <a:spLocks noChangeShapeType="1"/>
              </p:cNvSpPr>
              <p:nvPr/>
            </p:nvSpPr>
            <p:spPr bwMode="auto">
              <a:xfrm flipV="1">
                <a:off x="3056" y="1252"/>
                <a:ext cx="0" cy="248"/>
              </a:xfrm>
              <a:prstGeom prst="line">
                <a:avLst/>
              </a:prstGeom>
              <a:noFill/>
              <a:ln w="38100">
                <a:solidFill>
                  <a:schemeClr val="tx1"/>
                </a:solidFill>
                <a:round/>
              </a:ln>
            </p:spPr>
            <p:txBody>
              <a:bodyPr/>
              <a:lstStyle/>
              <a:p>
                <a:endParaRPr lang="zh-CN" altLang="en-US"/>
              </a:p>
            </p:txBody>
          </p:sp>
          <p:sp>
            <p:nvSpPr>
              <p:cNvPr id="35943" name="Line 154"/>
              <p:cNvSpPr>
                <a:spLocks noChangeShapeType="1"/>
              </p:cNvSpPr>
              <p:nvPr/>
            </p:nvSpPr>
            <p:spPr bwMode="auto">
              <a:xfrm>
                <a:off x="4172" y="1491"/>
                <a:ext cx="576" cy="0"/>
              </a:xfrm>
              <a:prstGeom prst="line">
                <a:avLst/>
              </a:prstGeom>
              <a:noFill/>
              <a:ln w="38100">
                <a:solidFill>
                  <a:schemeClr val="tx1"/>
                </a:solidFill>
                <a:round/>
              </a:ln>
            </p:spPr>
            <p:txBody>
              <a:bodyPr/>
              <a:lstStyle/>
              <a:p>
                <a:endParaRPr lang="zh-CN" altLang="en-US"/>
              </a:p>
            </p:txBody>
          </p:sp>
          <p:sp>
            <p:nvSpPr>
              <p:cNvPr id="35944" name="Line 155"/>
              <p:cNvSpPr>
                <a:spLocks noChangeShapeType="1"/>
              </p:cNvSpPr>
              <p:nvPr/>
            </p:nvSpPr>
            <p:spPr bwMode="auto">
              <a:xfrm flipV="1">
                <a:off x="4184" y="1246"/>
                <a:ext cx="0" cy="248"/>
              </a:xfrm>
              <a:prstGeom prst="line">
                <a:avLst/>
              </a:prstGeom>
              <a:noFill/>
              <a:ln w="38100">
                <a:solidFill>
                  <a:schemeClr val="tx1"/>
                </a:solidFill>
                <a:round/>
              </a:ln>
            </p:spPr>
            <p:txBody>
              <a:bodyPr/>
              <a:lstStyle/>
              <a:p>
                <a:endParaRPr lang="zh-CN" altLang="en-US"/>
              </a:p>
            </p:txBody>
          </p:sp>
          <p:sp>
            <p:nvSpPr>
              <p:cNvPr id="35945" name="Line 156"/>
              <p:cNvSpPr>
                <a:spLocks noChangeShapeType="1"/>
              </p:cNvSpPr>
              <p:nvPr/>
            </p:nvSpPr>
            <p:spPr bwMode="auto">
              <a:xfrm>
                <a:off x="3901" y="1262"/>
                <a:ext cx="283" cy="0"/>
              </a:xfrm>
              <a:prstGeom prst="line">
                <a:avLst/>
              </a:prstGeom>
              <a:noFill/>
              <a:ln w="38100">
                <a:solidFill>
                  <a:schemeClr val="tx1"/>
                </a:solidFill>
                <a:round/>
              </a:ln>
            </p:spPr>
            <p:txBody>
              <a:bodyPr/>
              <a:lstStyle/>
              <a:p>
                <a:endParaRPr lang="zh-CN" altLang="en-US"/>
              </a:p>
            </p:txBody>
          </p:sp>
          <p:sp>
            <p:nvSpPr>
              <p:cNvPr id="35946" name="Line 157"/>
              <p:cNvSpPr>
                <a:spLocks noChangeShapeType="1"/>
              </p:cNvSpPr>
              <p:nvPr/>
            </p:nvSpPr>
            <p:spPr bwMode="auto">
              <a:xfrm flipV="1">
                <a:off x="3618" y="1247"/>
                <a:ext cx="0" cy="247"/>
              </a:xfrm>
              <a:prstGeom prst="line">
                <a:avLst/>
              </a:prstGeom>
              <a:noFill/>
              <a:ln w="38100">
                <a:solidFill>
                  <a:schemeClr val="tx1"/>
                </a:solidFill>
                <a:round/>
              </a:ln>
            </p:spPr>
            <p:txBody>
              <a:bodyPr/>
              <a:lstStyle/>
              <a:p>
                <a:endParaRPr lang="zh-CN" altLang="en-US"/>
              </a:p>
            </p:txBody>
          </p:sp>
          <p:sp>
            <p:nvSpPr>
              <p:cNvPr id="35947" name="Line 158"/>
              <p:cNvSpPr>
                <a:spLocks noChangeShapeType="1"/>
              </p:cNvSpPr>
              <p:nvPr/>
            </p:nvSpPr>
            <p:spPr bwMode="auto">
              <a:xfrm>
                <a:off x="3618" y="1262"/>
                <a:ext cx="283" cy="0"/>
              </a:xfrm>
              <a:prstGeom prst="line">
                <a:avLst/>
              </a:prstGeom>
              <a:noFill/>
              <a:ln w="38100">
                <a:solidFill>
                  <a:schemeClr val="tx1"/>
                </a:solidFill>
                <a:round/>
              </a:ln>
            </p:spPr>
            <p:txBody>
              <a:bodyPr/>
              <a:lstStyle/>
              <a:p>
                <a:endParaRPr lang="zh-CN" altLang="en-US"/>
              </a:p>
            </p:txBody>
          </p:sp>
          <p:sp>
            <p:nvSpPr>
              <p:cNvPr id="35948" name="Line 159"/>
              <p:cNvSpPr>
                <a:spLocks noChangeShapeType="1"/>
              </p:cNvSpPr>
              <p:nvPr/>
            </p:nvSpPr>
            <p:spPr bwMode="auto">
              <a:xfrm flipV="1">
                <a:off x="5306" y="1252"/>
                <a:ext cx="0" cy="248"/>
              </a:xfrm>
              <a:prstGeom prst="line">
                <a:avLst/>
              </a:prstGeom>
              <a:noFill/>
              <a:ln w="38100">
                <a:solidFill>
                  <a:schemeClr val="tx1"/>
                </a:solidFill>
                <a:round/>
              </a:ln>
            </p:spPr>
            <p:txBody>
              <a:bodyPr/>
              <a:lstStyle/>
              <a:p>
                <a:endParaRPr lang="zh-CN" altLang="en-US"/>
              </a:p>
            </p:txBody>
          </p:sp>
          <p:sp>
            <p:nvSpPr>
              <p:cNvPr id="35949" name="Line 160"/>
              <p:cNvSpPr>
                <a:spLocks noChangeShapeType="1"/>
              </p:cNvSpPr>
              <p:nvPr/>
            </p:nvSpPr>
            <p:spPr bwMode="auto">
              <a:xfrm>
                <a:off x="5029" y="1262"/>
                <a:ext cx="283" cy="0"/>
              </a:xfrm>
              <a:prstGeom prst="line">
                <a:avLst/>
              </a:prstGeom>
              <a:noFill/>
              <a:ln w="38100">
                <a:solidFill>
                  <a:schemeClr val="tx1"/>
                </a:solidFill>
                <a:round/>
              </a:ln>
            </p:spPr>
            <p:txBody>
              <a:bodyPr/>
              <a:lstStyle/>
              <a:p>
                <a:endParaRPr lang="zh-CN" altLang="en-US"/>
              </a:p>
            </p:txBody>
          </p:sp>
          <p:sp>
            <p:nvSpPr>
              <p:cNvPr id="35950" name="Line 161"/>
              <p:cNvSpPr>
                <a:spLocks noChangeShapeType="1"/>
              </p:cNvSpPr>
              <p:nvPr/>
            </p:nvSpPr>
            <p:spPr bwMode="auto">
              <a:xfrm flipV="1">
                <a:off x="4740" y="1247"/>
                <a:ext cx="0" cy="247"/>
              </a:xfrm>
              <a:prstGeom prst="line">
                <a:avLst/>
              </a:prstGeom>
              <a:noFill/>
              <a:ln w="38100">
                <a:solidFill>
                  <a:schemeClr val="tx1"/>
                </a:solidFill>
                <a:round/>
              </a:ln>
            </p:spPr>
            <p:txBody>
              <a:bodyPr/>
              <a:lstStyle/>
              <a:p>
                <a:endParaRPr lang="zh-CN" altLang="en-US"/>
              </a:p>
            </p:txBody>
          </p:sp>
          <p:sp>
            <p:nvSpPr>
              <p:cNvPr id="35951" name="Line 162"/>
              <p:cNvSpPr>
                <a:spLocks noChangeShapeType="1"/>
              </p:cNvSpPr>
              <p:nvPr/>
            </p:nvSpPr>
            <p:spPr bwMode="auto">
              <a:xfrm>
                <a:off x="4746" y="1262"/>
                <a:ext cx="283" cy="0"/>
              </a:xfrm>
              <a:prstGeom prst="line">
                <a:avLst/>
              </a:prstGeom>
              <a:noFill/>
              <a:ln w="38100">
                <a:solidFill>
                  <a:schemeClr val="tx1"/>
                </a:solidFill>
                <a:round/>
              </a:ln>
            </p:spPr>
            <p:txBody>
              <a:bodyPr/>
              <a:lstStyle/>
              <a:p>
                <a:endParaRPr lang="zh-CN" altLang="en-US"/>
              </a:p>
            </p:txBody>
          </p:sp>
          <p:sp>
            <p:nvSpPr>
              <p:cNvPr id="35952" name="Line 163"/>
              <p:cNvSpPr>
                <a:spLocks noChangeShapeType="1"/>
              </p:cNvSpPr>
              <p:nvPr/>
            </p:nvSpPr>
            <p:spPr bwMode="auto">
              <a:xfrm>
                <a:off x="5306" y="1487"/>
                <a:ext cx="142" cy="0"/>
              </a:xfrm>
              <a:prstGeom prst="line">
                <a:avLst/>
              </a:prstGeom>
              <a:noFill/>
              <a:ln w="38100">
                <a:solidFill>
                  <a:schemeClr val="tx1"/>
                </a:solidFill>
                <a:round/>
              </a:ln>
            </p:spPr>
            <p:txBody>
              <a:bodyPr/>
              <a:lstStyle/>
              <a:p>
                <a:endParaRPr lang="zh-CN" altLang="en-US"/>
              </a:p>
            </p:txBody>
          </p:sp>
        </p:grpSp>
      </p:grpSp>
      <p:sp>
        <p:nvSpPr>
          <p:cNvPr id="256164" name="Text Box 164"/>
          <p:cNvSpPr txBox="1">
            <a:spLocks noChangeArrowheads="1"/>
          </p:cNvSpPr>
          <p:nvPr/>
        </p:nvSpPr>
        <p:spPr bwMode="auto">
          <a:xfrm>
            <a:off x="1882775" y="4781550"/>
            <a:ext cx="4560888" cy="457200"/>
          </a:xfrm>
          <a:prstGeom prst="rect">
            <a:avLst/>
          </a:prstGeom>
          <a:solidFill>
            <a:srgbClr val="CCECFF">
              <a:alpha val="50195"/>
            </a:srgbClr>
          </a:solid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位二进制加法计数器</a:t>
            </a:r>
            <a:r>
              <a:rPr kumimoji="1" lang="zh-CN" altLang="en-US" sz="2400" b="1">
                <a:latin typeface="宋体" panose="02010600030101010101" pitchFamily="2" charset="-122"/>
              </a:rPr>
              <a:t>工作波形 </a:t>
            </a:r>
            <a:endParaRPr kumimoji="1" lang="zh-CN" altLang="en-US" sz="2400" b="1">
              <a:latin typeface="宋体" panose="02010600030101010101" pitchFamily="2" charset="-122"/>
            </a:endParaRPr>
          </a:p>
        </p:txBody>
      </p:sp>
      <p:sp>
        <p:nvSpPr>
          <p:cNvPr id="256165" name="Text Box 165" descr="再生纸"/>
          <p:cNvSpPr txBox="1">
            <a:spLocks noChangeArrowheads="1"/>
          </p:cNvSpPr>
          <p:nvPr/>
        </p:nvSpPr>
        <p:spPr bwMode="auto">
          <a:xfrm>
            <a:off x="933450" y="404813"/>
            <a:ext cx="3382963" cy="457200"/>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黑体" panose="02010609060101010101" pitchFamily="49" charset="-122"/>
              </a:rPr>
              <a:t>2.  </a:t>
            </a:r>
            <a:r>
              <a:rPr kumimoji="1" lang="zh-CN" altLang="en-US" sz="2400" b="1" dirty="0">
                <a:latin typeface="宋体" panose="02010600030101010101" pitchFamily="2" charset="-122"/>
              </a:rPr>
              <a:t>计数器用作分频器</a:t>
            </a:r>
            <a:endParaRPr kumimoji="1"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003"/>
                                        </p:tgtEl>
                                        <p:attrNameLst>
                                          <p:attrName>style.visibility</p:attrName>
                                        </p:attrNameLst>
                                      </p:cBhvr>
                                      <p:to>
                                        <p:strVal val="visible"/>
                                      </p:to>
                                    </p:set>
                                  </p:childTnLst>
                                  <p:subTnLst>
                                    <p:set>
                                      <p:cBhvr override="childStyle">
                                        <p:cTn dur="1" fill="hold" display="0" masterRel="nextClick" afterEffect="1"/>
                                        <p:tgtEl>
                                          <p:spTgt spid="256003"/>
                                        </p:tgtEl>
                                        <p:attrNameLst>
                                          <p:attrName>style.visibility</p:attrName>
                                        </p:attrNameLst>
                                      </p:cBhvr>
                                      <p:to>
                                        <p:strVal val="hidden"/>
                                      </p:to>
                                    </p:set>
                                  </p:sub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56165"/>
                                        </p:tgtEl>
                                        <p:attrNameLst>
                                          <p:attrName>style.visibility</p:attrName>
                                        </p:attrNameLst>
                                      </p:cBhvr>
                                      <p:to>
                                        <p:strVal val="visible"/>
                                      </p:to>
                                    </p:set>
                                    <p:animEffect transition="in" filter="wipe(left)">
                                      <p:cBhvr>
                                        <p:cTn id="10" dur="500"/>
                                        <p:tgtEl>
                                          <p:spTgt spid="256165"/>
                                        </p:tgtEl>
                                      </p:cBhvr>
                                    </p:animEffect>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256002"/>
                                        </p:tgtEl>
                                        <p:attrNameLst>
                                          <p:attrName>style.visibility</p:attrName>
                                        </p:attrNameLst>
                                      </p:cBhvr>
                                      <p:to>
                                        <p:strVal val="visible"/>
                                      </p:to>
                                    </p:set>
                                    <p:anim calcmode="lin" valueType="num">
                                      <p:cBhvr>
                                        <p:cTn id="14" dur="1000" fill="hold"/>
                                        <p:tgtEl>
                                          <p:spTgt spid="256002"/>
                                        </p:tgtEl>
                                        <p:attrNameLst>
                                          <p:attrName>ppt_w</p:attrName>
                                        </p:attrNameLst>
                                      </p:cBhvr>
                                      <p:tavLst>
                                        <p:tav tm="0">
                                          <p:val>
                                            <p:fltVal val="0"/>
                                          </p:val>
                                        </p:tav>
                                        <p:tav tm="100000">
                                          <p:val>
                                            <p:strVal val="#ppt_w"/>
                                          </p:val>
                                        </p:tav>
                                      </p:tavLst>
                                    </p:anim>
                                    <p:anim calcmode="lin" valueType="num">
                                      <p:cBhvr>
                                        <p:cTn id="15" dur="1000" fill="hold"/>
                                        <p:tgtEl>
                                          <p:spTgt spid="256002"/>
                                        </p:tgtEl>
                                        <p:attrNameLst>
                                          <p:attrName>ppt_h</p:attrName>
                                        </p:attrNameLst>
                                      </p:cBhvr>
                                      <p:tavLst>
                                        <p:tav tm="0">
                                          <p:val>
                                            <p:fltVal val="0"/>
                                          </p:val>
                                        </p:tav>
                                        <p:tav tm="100000">
                                          <p:val>
                                            <p:strVal val="#ppt_h"/>
                                          </p:val>
                                        </p:tav>
                                      </p:tavLst>
                                    </p:anim>
                                    <p:anim calcmode="lin" valueType="num">
                                      <p:cBhvr>
                                        <p:cTn id="16" dur="1000" fill="hold"/>
                                        <p:tgtEl>
                                          <p:spTgt spid="256002"/>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5600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5600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164"/>
                                        </p:tgtEl>
                                        <p:attrNameLst>
                                          <p:attrName>style.visibility</p:attrName>
                                        </p:attrNameLst>
                                      </p:cBhvr>
                                      <p:to>
                                        <p:strVal val="visible"/>
                                      </p:to>
                                    </p:set>
                                    <p:animEffect transition="in" filter="blinds(horizontal)">
                                      <p:cBhvr>
                                        <p:cTn id="22" dur="500"/>
                                        <p:tgtEl>
                                          <p:spTgt spid="256164"/>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56004"/>
                                        </p:tgtEl>
                                        <p:attrNameLst>
                                          <p:attrName>style.visibility</p:attrName>
                                        </p:attrNameLst>
                                      </p:cBhvr>
                                      <p:to>
                                        <p:strVal val="visible"/>
                                      </p:to>
                                    </p:set>
                                    <p:anim calcmode="lin" valueType="num">
                                      <p:cBhvr additive="base">
                                        <p:cTn id="31" dur="500" fill="hold"/>
                                        <p:tgtEl>
                                          <p:spTgt spid="256004"/>
                                        </p:tgtEl>
                                        <p:attrNameLst>
                                          <p:attrName>ppt_x</p:attrName>
                                        </p:attrNameLst>
                                      </p:cBhvr>
                                      <p:tavLst>
                                        <p:tav tm="0">
                                          <p:val>
                                            <p:strVal val="1+#ppt_w/2"/>
                                          </p:val>
                                        </p:tav>
                                        <p:tav tm="100000">
                                          <p:val>
                                            <p:strVal val="#ppt_x"/>
                                          </p:val>
                                        </p:tav>
                                      </p:tavLst>
                                    </p:anim>
                                    <p:anim calcmode="lin" valueType="num">
                                      <p:cBhvr additive="base">
                                        <p:cTn id="32"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56005"/>
                                        </p:tgtEl>
                                        <p:attrNameLst>
                                          <p:attrName>style.visibility</p:attrName>
                                        </p:attrNameLst>
                                      </p:cBhvr>
                                      <p:to>
                                        <p:strVal val="visible"/>
                                      </p:to>
                                    </p:set>
                                    <p:anim calcmode="lin" valueType="num">
                                      <p:cBhvr additive="base">
                                        <p:cTn id="37" dur="500" fill="hold"/>
                                        <p:tgtEl>
                                          <p:spTgt spid="256005"/>
                                        </p:tgtEl>
                                        <p:attrNameLst>
                                          <p:attrName>ppt_x</p:attrName>
                                        </p:attrNameLst>
                                      </p:cBhvr>
                                      <p:tavLst>
                                        <p:tav tm="0">
                                          <p:val>
                                            <p:strVal val="1+#ppt_w/2"/>
                                          </p:val>
                                        </p:tav>
                                        <p:tav tm="100000">
                                          <p:val>
                                            <p:strVal val="#ppt_x"/>
                                          </p:val>
                                        </p:tav>
                                      </p:tavLst>
                                    </p:anim>
                                    <p:anim calcmode="lin" valueType="num">
                                      <p:cBhvr additive="base">
                                        <p:cTn id="38" dur="500" fill="hold"/>
                                        <p:tgtEl>
                                          <p:spTgt spid="25600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56006"/>
                                        </p:tgtEl>
                                        <p:attrNameLst>
                                          <p:attrName>style.visibility</p:attrName>
                                        </p:attrNameLst>
                                      </p:cBhvr>
                                      <p:to>
                                        <p:strVal val="visible"/>
                                      </p:to>
                                    </p:set>
                                    <p:anim calcmode="lin" valueType="num">
                                      <p:cBhvr additive="base">
                                        <p:cTn id="43" dur="500" fill="hold"/>
                                        <p:tgtEl>
                                          <p:spTgt spid="256006"/>
                                        </p:tgtEl>
                                        <p:attrNameLst>
                                          <p:attrName>ppt_x</p:attrName>
                                        </p:attrNameLst>
                                      </p:cBhvr>
                                      <p:tavLst>
                                        <p:tav tm="0">
                                          <p:val>
                                            <p:strVal val="1+#ppt_w/2"/>
                                          </p:val>
                                        </p:tav>
                                        <p:tav tm="100000">
                                          <p:val>
                                            <p:strVal val="#ppt_x"/>
                                          </p:val>
                                        </p:tav>
                                      </p:tavLst>
                                    </p:anim>
                                    <p:anim calcmode="lin" valueType="num">
                                      <p:cBhvr additive="base">
                                        <p:cTn id="44" dur="500" fill="hold"/>
                                        <p:tgtEl>
                                          <p:spTgt spid="25600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56007"/>
                                        </p:tgtEl>
                                        <p:attrNameLst>
                                          <p:attrName>style.visibility</p:attrName>
                                        </p:attrNameLst>
                                      </p:cBhvr>
                                      <p:to>
                                        <p:strVal val="visible"/>
                                      </p:to>
                                    </p:set>
                                    <p:anim calcmode="lin" valueType="num">
                                      <p:cBhvr additive="base">
                                        <p:cTn id="49" dur="500" fill="hold"/>
                                        <p:tgtEl>
                                          <p:spTgt spid="256007"/>
                                        </p:tgtEl>
                                        <p:attrNameLst>
                                          <p:attrName>ppt_x</p:attrName>
                                        </p:attrNameLst>
                                      </p:cBhvr>
                                      <p:tavLst>
                                        <p:tav tm="0">
                                          <p:val>
                                            <p:strVal val="1+#ppt_w/2"/>
                                          </p:val>
                                        </p:tav>
                                        <p:tav tm="100000">
                                          <p:val>
                                            <p:strVal val="#ppt_x"/>
                                          </p:val>
                                        </p:tav>
                                      </p:tavLst>
                                    </p:anim>
                                    <p:anim calcmode="lin" valueType="num">
                                      <p:cBhvr additive="base">
                                        <p:cTn id="50" dur="500" fill="hold"/>
                                        <p:tgtEl>
                                          <p:spTgt spid="25600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6008"/>
                                        </p:tgtEl>
                                        <p:attrNameLst>
                                          <p:attrName>style.visibility</p:attrName>
                                        </p:attrNameLst>
                                      </p:cBhvr>
                                      <p:to>
                                        <p:strVal val="visible"/>
                                      </p:to>
                                    </p:set>
                                    <p:animEffect transition="in" filter="wipe(left)">
                                      <p:cBhvr>
                                        <p:cTn id="55" dur="500"/>
                                        <p:tgtEl>
                                          <p:spTgt spid="25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nimBg="1" autoUpdateAnimBg="0"/>
      <p:bldP spid="256003" grpId="0" animBg="1" autoUpdateAnimBg="0"/>
      <p:bldP spid="256008" grpId="0" animBg="1" autoUpdateAnimBg="0"/>
      <p:bldP spid="256164" grpId="0" animBg="1" autoUpdateAnimBg="0"/>
      <p:bldP spid="25616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AutoShape 2" descr="大纸屑"/>
          <p:cNvSpPr>
            <a:spLocks noChangeArrowheads="1"/>
          </p:cNvSpPr>
          <p:nvPr/>
        </p:nvSpPr>
        <p:spPr bwMode="auto">
          <a:xfrm>
            <a:off x="409575" y="2301875"/>
            <a:ext cx="8321675" cy="1651000"/>
          </a:xfrm>
          <a:prstGeom prst="wedgeEllipseCallout">
            <a:avLst>
              <a:gd name="adj1" fmla="val -23310"/>
              <a:gd name="adj2" fmla="val -86347"/>
            </a:avLst>
          </a:prstGeom>
          <a:pattFill prst="lgConfetti">
            <a:fgClr>
              <a:srgbClr val="99CCFF">
                <a:alpha val="50195"/>
              </a:srgbClr>
            </a:fgClr>
            <a:bgClr>
              <a:srgbClr val="FFFFFF"/>
            </a:bgClr>
          </a:pattFill>
          <a:ln w="9525">
            <a:solidFill>
              <a:schemeClr val="tx1"/>
            </a:solidFill>
            <a:miter lim="800000"/>
          </a:ln>
        </p:spPr>
        <p:txBody>
          <a:bodyPr lIns="0" rIns="0">
            <a:spAutoFit/>
          </a:bodyPr>
          <a:lstStyle/>
          <a:p>
            <a:pPr eaLnBrk="0" hangingPunct="0"/>
            <a:r>
              <a:rPr kumimoji="1" lang="en-US" altLang="zh-CN" sz="2400" b="1">
                <a:latin typeface="宋体" panose="02010600030101010101" pitchFamily="2" charset="-122"/>
              </a:rPr>
              <a:t>    </a:t>
            </a:r>
            <a:r>
              <a:rPr kumimoji="1" lang="zh-CN" altLang="en-US" sz="2400" b="1">
                <a:latin typeface="宋体" panose="02010600030101010101" pitchFamily="2" charset="-122"/>
              </a:rPr>
              <a:t>异步十进制计数器与异步二进制计数器的计数规律有何不同？</a:t>
            </a:r>
            <a:endParaRPr kumimoji="1" lang="zh-CN" altLang="en-US" sz="2400" b="1">
              <a:latin typeface="宋体" panose="02010600030101010101" pitchFamily="2" charset="-122"/>
            </a:endParaRPr>
          </a:p>
          <a:p>
            <a:pPr eaLnBrk="0" hangingPunct="0"/>
            <a:r>
              <a:rPr kumimoji="1" lang="zh-CN" altLang="en-US" sz="2400" b="1">
                <a:latin typeface="宋体" panose="02010600030101010101" pitchFamily="2" charset="-122"/>
              </a:rPr>
              <a:t>    它们的构成方法有何不同？</a:t>
            </a:r>
            <a:endParaRPr kumimoji="1" lang="zh-CN" altLang="en-US" sz="2400" b="1">
              <a:latin typeface="宋体" panose="02010600030101010101" pitchFamily="2" charset="-122"/>
            </a:endParaRPr>
          </a:p>
        </p:txBody>
      </p:sp>
      <p:sp>
        <p:nvSpPr>
          <p:cNvPr id="257027" name="Text Box 3"/>
          <p:cNvSpPr txBox="1">
            <a:spLocks noChangeArrowheads="1"/>
          </p:cNvSpPr>
          <p:nvPr/>
        </p:nvSpPr>
        <p:spPr bwMode="auto">
          <a:xfrm>
            <a:off x="312738" y="1593850"/>
            <a:ext cx="8453437" cy="2647950"/>
          </a:xfrm>
          <a:prstGeom prst="rect">
            <a:avLst/>
          </a:prstGeom>
          <a:solidFill>
            <a:schemeClr val="bg1"/>
          </a:solidFill>
          <a:ln w="9525">
            <a:noFill/>
            <a:miter lim="800000"/>
          </a:ln>
        </p:spPr>
        <p:txBody>
          <a:bodyPr>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257028" name="Text Box 4" descr="再生纸">
            <a:hlinkClick r:id="rId1" action="ppaction://hlinksldjump"/>
          </p:cNvPr>
          <p:cNvSpPr txBox="1">
            <a:spLocks noChangeArrowheads="1"/>
          </p:cNvSpPr>
          <p:nvPr/>
        </p:nvSpPr>
        <p:spPr bwMode="auto">
          <a:xfrm>
            <a:off x="779463" y="2084388"/>
            <a:ext cx="6380162" cy="457200"/>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1.  </a:t>
            </a:r>
            <a:r>
              <a:rPr kumimoji="1" lang="zh-CN" altLang="en-US" sz="2400" b="1" dirty="0">
                <a:latin typeface="宋体" panose="02010600030101010101" pitchFamily="2" charset="-122"/>
              </a:rPr>
              <a:t>十进制计数器与</a:t>
            </a: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4 </a:t>
            </a:r>
            <a:r>
              <a:rPr kumimoji="1" lang="zh-CN" altLang="en-US" sz="2400" b="1" dirty="0">
                <a:latin typeface="宋体" panose="02010600030101010101" pitchFamily="2" charset="-122"/>
              </a:rPr>
              <a:t>位二进制计数器的比较</a:t>
            </a:r>
            <a:endParaRPr kumimoji="1" lang="zh-CN" altLang="en-US" sz="2400" b="1" dirty="0">
              <a:latin typeface="宋体" panose="02010600030101010101" pitchFamily="2" charset="-122"/>
            </a:endParaRPr>
          </a:p>
        </p:txBody>
      </p:sp>
      <p:sp>
        <p:nvSpPr>
          <p:cNvPr id="257029" name="Text Box 5"/>
          <p:cNvSpPr txBox="1">
            <a:spLocks noChangeArrowheads="1"/>
          </p:cNvSpPr>
          <p:nvPr/>
        </p:nvSpPr>
        <p:spPr bwMode="auto">
          <a:xfrm>
            <a:off x="1320800" y="3068638"/>
            <a:ext cx="5756275" cy="457200"/>
          </a:xfrm>
          <a:prstGeom prst="rect">
            <a:avLst/>
          </a:prstGeom>
          <a:solidFill>
            <a:srgbClr val="CCCCFF">
              <a:alpha val="50195"/>
            </a:srgbClr>
          </a:solidFill>
          <a:ln w="9525">
            <a:noFill/>
            <a:miter lim="800000"/>
          </a:ln>
        </p:spPr>
        <p:txBody>
          <a:bodyPr>
            <a:spAutoFit/>
          </a:bodyPr>
          <a:lstStyle/>
          <a:p>
            <a:r>
              <a:rPr kumimoji="1" lang="en-US" altLang="zh-CN" sz="2400" b="1">
                <a:latin typeface="Times New Roman" panose="02020603050405020304" pitchFamily="18" charset="0"/>
              </a:rPr>
              <a:t>8421BCD </a:t>
            </a:r>
            <a:r>
              <a:rPr kumimoji="1" lang="zh-CN" altLang="en-US" sz="2400" b="1">
                <a:latin typeface="宋体" panose="02010600030101010101" pitchFamily="2" charset="-122"/>
              </a:rPr>
              <a:t>码十进制计数器的设计思想：</a:t>
            </a:r>
            <a:endParaRPr kumimoji="1" lang="zh-CN" altLang="en-US" sz="2400" b="1">
              <a:latin typeface="宋体" panose="02010600030101010101" pitchFamily="2" charset="-122"/>
            </a:endParaRPr>
          </a:p>
        </p:txBody>
      </p:sp>
      <p:sp>
        <p:nvSpPr>
          <p:cNvPr id="257030" name="Text Box 6"/>
          <p:cNvSpPr txBox="1">
            <a:spLocks noChangeArrowheads="1"/>
          </p:cNvSpPr>
          <p:nvPr/>
        </p:nvSpPr>
        <p:spPr bwMode="auto">
          <a:xfrm>
            <a:off x="635000" y="3770313"/>
            <a:ext cx="7596188" cy="1406525"/>
          </a:xfrm>
          <a:prstGeom prst="rect">
            <a:avLst/>
          </a:prstGeom>
          <a:solidFill>
            <a:srgbClr val="CCECFF">
              <a:alpha val="50195"/>
            </a:srgbClr>
          </a:solidFill>
          <a:ln w="9525">
            <a:noFill/>
            <a:miter lim="800000"/>
          </a:ln>
        </p:spPr>
        <p:txBody>
          <a:bodyPr>
            <a:spAutoFit/>
          </a:bodyPr>
          <a:lstStyle/>
          <a:p>
            <a:pPr>
              <a:spcBef>
                <a:spcPct val="30000"/>
              </a:spcBef>
            </a:pPr>
            <a:r>
              <a:rPr kumimoji="1" lang="zh-CN" altLang="en-US" sz="2400" b="1" dirty="0">
                <a:latin typeface="宋体" panose="02010600030101010101" pitchFamily="2" charset="-122"/>
              </a:rPr>
              <a:t>　　在</a:t>
            </a: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4 </a:t>
            </a:r>
            <a:r>
              <a:rPr kumimoji="1" lang="zh-CN" altLang="en-US" sz="2400" b="1" dirty="0">
                <a:latin typeface="Times New Roman" panose="02020603050405020304" pitchFamily="18" charset="0"/>
              </a:rPr>
              <a:t>位二进制计数器基础上引入反馈，强迫</a:t>
            </a:r>
            <a:endParaRPr kumimoji="1" lang="zh-CN" altLang="en-US" sz="2400" b="1" dirty="0">
              <a:latin typeface="Times New Roman" panose="02020603050405020304" pitchFamily="18" charset="0"/>
            </a:endParaRPr>
          </a:p>
          <a:p>
            <a:pPr>
              <a:spcBef>
                <a:spcPct val="30000"/>
              </a:spcBef>
            </a:pPr>
            <a:r>
              <a:rPr kumimoji="1" lang="zh-CN" altLang="en-US" sz="2400" b="1" dirty="0">
                <a:latin typeface="Times New Roman" panose="02020603050405020304" pitchFamily="18" charset="0"/>
              </a:rPr>
              <a:t>电路在计至状态 </a:t>
            </a:r>
            <a:r>
              <a:rPr kumimoji="1" lang="en-US" altLang="zh-CN" sz="2400" b="1" dirty="0">
                <a:latin typeface="Times New Roman" panose="02020603050405020304" pitchFamily="18" charset="0"/>
              </a:rPr>
              <a:t>1001 </a:t>
            </a:r>
            <a:r>
              <a:rPr kumimoji="1" lang="zh-CN" altLang="en-US" sz="2400" b="1" dirty="0">
                <a:latin typeface="Times New Roman" panose="02020603050405020304" pitchFamily="18" charset="0"/>
              </a:rPr>
              <a:t>后就能返回初始状态 </a:t>
            </a:r>
            <a:r>
              <a:rPr kumimoji="1" lang="en-US" altLang="zh-CN" sz="2400" b="1" dirty="0">
                <a:latin typeface="Times New Roman" panose="02020603050405020304" pitchFamily="18" charset="0"/>
              </a:rPr>
              <a:t>0000</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a:spcBef>
                <a:spcPct val="30000"/>
              </a:spcBef>
            </a:pPr>
            <a:r>
              <a:rPr kumimoji="1" lang="zh-CN" altLang="en-US" sz="2400" b="1" dirty="0">
                <a:latin typeface="Times New Roman" panose="02020603050405020304" pitchFamily="18" charset="0"/>
              </a:rPr>
              <a:t>从而利用状态 </a:t>
            </a:r>
            <a:r>
              <a:rPr kumimoji="1" lang="en-US" altLang="zh-CN" sz="2400" b="1" dirty="0">
                <a:latin typeface="Times New Roman" panose="02020603050405020304" pitchFamily="18" charset="0"/>
              </a:rPr>
              <a:t>0000 ~ 1001 </a:t>
            </a:r>
            <a:r>
              <a:rPr kumimoji="1" lang="zh-CN" altLang="en-US" sz="2400" b="1" dirty="0">
                <a:latin typeface="Times New Roman" panose="02020603050405020304" pitchFamily="18" charset="0"/>
              </a:rPr>
              <a:t>实现十进制计数。</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257031" name="Rectangle 7"/>
          <p:cNvSpPr>
            <a:spLocks noGrp="1" noChangeArrowheads="1"/>
          </p:cNvSpPr>
          <p:nvPr>
            <p:ph type="title"/>
          </p:nvPr>
        </p:nvSpPr>
        <p:spPr>
          <a:xfrm>
            <a:off x="123825" y="711200"/>
            <a:ext cx="5354638" cy="1143000"/>
          </a:xfrm>
          <a:noFill/>
        </p:spPr>
        <p:txBody>
          <a:bodyPr/>
          <a:lstStyle/>
          <a:p>
            <a:pPr algn="l" eaLnBrk="1" hangingPunct="1"/>
            <a:r>
              <a:rPr lang="en-US" altLang="zh-CN" sz="3200" b="1" dirty="0">
                <a:solidFill>
                  <a:srgbClr val="0033CC"/>
                </a:solidFill>
                <a:latin typeface="宋体" panose="02010600030101010101" pitchFamily="2" charset="-122"/>
              </a:rPr>
              <a:t>  (</a:t>
            </a:r>
            <a:r>
              <a:rPr lang="zh-CN" altLang="en-US" sz="3200" b="1" dirty="0">
                <a:solidFill>
                  <a:srgbClr val="0033CC"/>
                </a:solidFill>
                <a:latin typeface="宋体" panose="02010600030101010101" pitchFamily="2" charset="-122"/>
              </a:rPr>
              <a:t>二</a:t>
            </a:r>
            <a:r>
              <a:rPr lang="en-US" altLang="zh-CN" sz="3200" b="1" dirty="0">
                <a:solidFill>
                  <a:srgbClr val="0033CC"/>
                </a:solidFill>
                <a:latin typeface="宋体" panose="02010600030101010101" pitchFamily="2" charset="-122"/>
              </a:rPr>
              <a:t>)</a:t>
            </a:r>
            <a:r>
              <a:rPr lang="en-US" altLang="zh-CN" sz="3200" b="1" dirty="0">
                <a:solidFill>
                  <a:srgbClr val="0033CC"/>
                </a:solidFill>
              </a:rPr>
              <a:t>  </a:t>
            </a:r>
            <a:r>
              <a:rPr lang="zh-CN" altLang="en-US" sz="3200" b="1" dirty="0">
                <a:solidFill>
                  <a:srgbClr val="0033CC"/>
                </a:solidFill>
                <a:latin typeface="宋体" panose="02010600030101010101" pitchFamily="2" charset="-122"/>
              </a:rPr>
              <a:t>异步十进制计数器 </a:t>
            </a:r>
            <a:endParaRPr lang="zh-CN" altLang="en-US" sz="3200" b="1" dirty="0">
              <a:solidFill>
                <a:srgbClr val="0033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7027"/>
                                        </p:tgtEl>
                                        <p:attrNameLst>
                                          <p:attrName>style.visibility</p:attrName>
                                        </p:attrNameLst>
                                      </p:cBhvr>
                                      <p:to>
                                        <p:strVal val="visible"/>
                                      </p:to>
                                    </p:set>
                                  </p:childTnLst>
                                  <p:subTnLst>
                                    <p:set>
                                      <p:cBhvr override="childStyle">
                                        <p:cTn dur="1" fill="hold" display="0" masterRel="nextClick" afterEffect="1"/>
                                        <p:tgtEl>
                                          <p:spTgt spid="257027"/>
                                        </p:tgtEl>
                                        <p:attrNameLst>
                                          <p:attrName>style.visibility</p:attrName>
                                        </p:attrNameLst>
                                      </p:cBhvr>
                                      <p:to>
                                        <p:strVal val="hidden"/>
                                      </p:to>
                                    </p:set>
                                  </p:subTnLst>
                                </p:cTn>
                              </p:par>
                            </p:childTnLst>
                          </p:cTn>
                        </p:par>
                        <p:par>
                          <p:cTn id="7" fill="hold">
                            <p:stCondLst>
                              <p:cond delay="500"/>
                            </p:stCondLst>
                            <p:childTnLst>
                              <p:par>
                                <p:cTn id="8" presetID="9" presetClass="entr" presetSubtype="0" fill="hold" grpId="0" nodeType="afterEffect">
                                  <p:stCondLst>
                                    <p:cond delay="0"/>
                                  </p:stCondLst>
                                  <p:childTnLst>
                                    <p:set>
                                      <p:cBhvr>
                                        <p:cTn id="9" dur="1" fill="hold">
                                          <p:stCondLst>
                                            <p:cond delay="0"/>
                                          </p:stCondLst>
                                        </p:cTn>
                                        <p:tgtEl>
                                          <p:spTgt spid="257031"/>
                                        </p:tgtEl>
                                        <p:attrNameLst>
                                          <p:attrName>style.visibility</p:attrName>
                                        </p:attrNameLst>
                                      </p:cBhvr>
                                      <p:to>
                                        <p:strVal val="visible"/>
                                      </p:to>
                                    </p:set>
                                    <p:animEffect transition="in" filter="dissolve">
                                      <p:cBhvr>
                                        <p:cTn id="10" dur="500"/>
                                        <p:tgtEl>
                                          <p:spTgt spid="257031"/>
                                        </p:tgtEl>
                                      </p:cBhvr>
                                    </p:animEffect>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257026"/>
                                        </p:tgtEl>
                                        <p:attrNameLst>
                                          <p:attrName>style.visibility</p:attrName>
                                        </p:attrNameLst>
                                      </p:cBhvr>
                                      <p:to>
                                        <p:strVal val="visible"/>
                                      </p:to>
                                    </p:set>
                                    <p:anim calcmode="lin" valueType="num">
                                      <p:cBhvr>
                                        <p:cTn id="14" dur="1000" fill="hold"/>
                                        <p:tgtEl>
                                          <p:spTgt spid="257026"/>
                                        </p:tgtEl>
                                        <p:attrNameLst>
                                          <p:attrName>ppt_w</p:attrName>
                                        </p:attrNameLst>
                                      </p:cBhvr>
                                      <p:tavLst>
                                        <p:tav tm="0">
                                          <p:val>
                                            <p:fltVal val="0"/>
                                          </p:val>
                                        </p:tav>
                                        <p:tav tm="100000">
                                          <p:val>
                                            <p:strVal val="#ppt_w"/>
                                          </p:val>
                                        </p:tav>
                                      </p:tavLst>
                                    </p:anim>
                                    <p:anim calcmode="lin" valueType="num">
                                      <p:cBhvr>
                                        <p:cTn id="15" dur="1000" fill="hold"/>
                                        <p:tgtEl>
                                          <p:spTgt spid="257026"/>
                                        </p:tgtEl>
                                        <p:attrNameLst>
                                          <p:attrName>ppt_h</p:attrName>
                                        </p:attrNameLst>
                                      </p:cBhvr>
                                      <p:tavLst>
                                        <p:tav tm="0">
                                          <p:val>
                                            <p:fltVal val="0"/>
                                          </p:val>
                                        </p:tav>
                                        <p:tav tm="100000">
                                          <p:val>
                                            <p:strVal val="#ppt_h"/>
                                          </p:val>
                                        </p:tav>
                                      </p:tavLst>
                                    </p:anim>
                                    <p:anim calcmode="lin" valueType="num">
                                      <p:cBhvr>
                                        <p:cTn id="16" dur="1000" fill="hold"/>
                                        <p:tgtEl>
                                          <p:spTgt spid="25702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57026"/>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570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8"/>
                                        </p:tgtEl>
                                        <p:attrNameLst>
                                          <p:attrName>style.visibility</p:attrName>
                                        </p:attrNameLst>
                                      </p:cBhvr>
                                      <p:to>
                                        <p:strVal val="visible"/>
                                      </p:to>
                                    </p:set>
                                    <p:animEffect transition="in" filter="wipe(left)">
                                      <p:cBhvr>
                                        <p:cTn id="22" dur="500"/>
                                        <p:tgtEl>
                                          <p:spTgt spid="2570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9"/>
                                        </p:tgtEl>
                                        <p:attrNameLst>
                                          <p:attrName>style.visibility</p:attrName>
                                        </p:attrNameLst>
                                      </p:cBhvr>
                                      <p:to>
                                        <p:strVal val="visible"/>
                                      </p:to>
                                    </p:set>
                                    <p:animEffect transition="in" filter="wipe(left)">
                                      <p:cBhvr>
                                        <p:cTn id="27" dur="500"/>
                                        <p:tgtEl>
                                          <p:spTgt spid="257029"/>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57030"/>
                                        </p:tgtEl>
                                        <p:attrNameLst>
                                          <p:attrName>style.visibility</p:attrName>
                                        </p:attrNameLst>
                                      </p:cBhvr>
                                      <p:to>
                                        <p:strVal val="visible"/>
                                      </p:to>
                                    </p:set>
                                    <p:animEffect transition="in" filter="wipe(left)">
                                      <p:cBhvr>
                                        <p:cTn id="31" dur="500"/>
                                        <p:tgtEl>
                                          <p:spTgt spid="257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autoUpdateAnimBg="0"/>
      <p:bldP spid="257027" grpId="0" animBg="1" autoUpdateAnimBg="0"/>
      <p:bldP spid="257028" grpId="0" autoUpdateAnimBg="0"/>
      <p:bldP spid="257029" grpId="0" animBg="1" autoUpdateAnimBg="0"/>
      <p:bldP spid="257030" grpId="0" animBg="1" autoUpdateAnimBg="0"/>
      <p:bldP spid="25703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31900" y="5667375"/>
            <a:ext cx="6527800" cy="365125"/>
            <a:chOff x="784" y="3330"/>
            <a:chExt cx="4112" cy="230"/>
          </a:xfrm>
        </p:grpSpPr>
        <p:sp>
          <p:nvSpPr>
            <p:cNvPr id="4168" name="Rectangle 3"/>
            <p:cNvSpPr>
              <a:spLocks noChangeArrowheads="1"/>
            </p:cNvSpPr>
            <p:nvPr/>
          </p:nvSpPr>
          <p:spPr bwMode="auto">
            <a:xfrm>
              <a:off x="2744" y="3330"/>
              <a:ext cx="2152" cy="230"/>
            </a:xfrm>
            <a:prstGeom prst="rect">
              <a:avLst/>
            </a:prstGeom>
            <a:solidFill>
              <a:srgbClr val="99CC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4169" name="Rectangle 4"/>
            <p:cNvSpPr>
              <a:spLocks noChangeArrowheads="1"/>
            </p:cNvSpPr>
            <p:nvPr/>
          </p:nvSpPr>
          <p:spPr bwMode="auto">
            <a:xfrm>
              <a:off x="2248" y="3330"/>
              <a:ext cx="496"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4170" name="Rectangle 5"/>
            <p:cNvSpPr>
              <a:spLocks noChangeArrowheads="1"/>
            </p:cNvSpPr>
            <p:nvPr/>
          </p:nvSpPr>
          <p:spPr bwMode="auto">
            <a:xfrm>
              <a:off x="1752" y="3330"/>
              <a:ext cx="496"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4171" name="Rectangle 6"/>
            <p:cNvSpPr>
              <a:spLocks noChangeArrowheads="1"/>
            </p:cNvSpPr>
            <p:nvPr/>
          </p:nvSpPr>
          <p:spPr bwMode="auto">
            <a:xfrm>
              <a:off x="1264" y="3330"/>
              <a:ext cx="488"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4172" name="Rectangle 7"/>
            <p:cNvSpPr>
              <a:spLocks noChangeArrowheads="1"/>
            </p:cNvSpPr>
            <p:nvPr/>
          </p:nvSpPr>
          <p:spPr bwMode="auto">
            <a:xfrm>
              <a:off x="784" y="3330"/>
              <a:ext cx="480"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4100" name="Group 8"/>
          <p:cNvGrpSpPr/>
          <p:nvPr/>
        </p:nvGrpSpPr>
        <p:grpSpPr bwMode="auto">
          <a:xfrm>
            <a:off x="1244600" y="5286375"/>
            <a:ext cx="6527800" cy="365125"/>
            <a:chOff x="784" y="3330"/>
            <a:chExt cx="4112" cy="230"/>
          </a:xfrm>
        </p:grpSpPr>
        <p:sp>
          <p:nvSpPr>
            <p:cNvPr id="4163" name="Rectangle 9"/>
            <p:cNvSpPr>
              <a:spLocks noChangeArrowheads="1"/>
            </p:cNvSpPr>
            <p:nvPr/>
          </p:nvSpPr>
          <p:spPr bwMode="auto">
            <a:xfrm>
              <a:off x="2744" y="3330"/>
              <a:ext cx="2152" cy="230"/>
            </a:xfrm>
            <a:prstGeom prst="rect">
              <a:avLst/>
            </a:prstGeom>
            <a:solidFill>
              <a:srgbClr val="FF33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4164" name="Rectangle 10"/>
            <p:cNvSpPr>
              <a:spLocks noChangeArrowheads="1"/>
            </p:cNvSpPr>
            <p:nvPr/>
          </p:nvSpPr>
          <p:spPr bwMode="auto">
            <a:xfrm>
              <a:off x="2248"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4165" name="Rectangle 11"/>
            <p:cNvSpPr>
              <a:spLocks noChangeArrowheads="1"/>
            </p:cNvSpPr>
            <p:nvPr/>
          </p:nvSpPr>
          <p:spPr bwMode="auto">
            <a:xfrm>
              <a:off x="1752"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4166" name="Rectangle 12"/>
            <p:cNvSpPr>
              <a:spLocks noChangeArrowheads="1"/>
            </p:cNvSpPr>
            <p:nvPr/>
          </p:nvSpPr>
          <p:spPr bwMode="auto">
            <a:xfrm>
              <a:off x="1264" y="3330"/>
              <a:ext cx="48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4167" name="Rectangle 13"/>
            <p:cNvSpPr>
              <a:spLocks noChangeArrowheads="1"/>
            </p:cNvSpPr>
            <p:nvPr/>
          </p:nvSpPr>
          <p:spPr bwMode="auto">
            <a:xfrm>
              <a:off x="784" y="3330"/>
              <a:ext cx="480"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sp>
        <p:nvSpPr>
          <p:cNvPr id="4101" name="Rectangle 14"/>
          <p:cNvSpPr>
            <a:spLocks noChangeArrowheads="1"/>
          </p:cNvSpPr>
          <p:nvPr/>
        </p:nvSpPr>
        <p:spPr bwMode="auto">
          <a:xfrm>
            <a:off x="762000" y="533400"/>
            <a:ext cx="4149725"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2.    </a:t>
            </a:r>
            <a:r>
              <a:rPr kumimoji="1" lang="zh-CN" altLang="en-US" sz="2400" b="1">
                <a:latin typeface="Times New Roman" panose="02020603050405020304" pitchFamily="18" charset="0"/>
              </a:rPr>
              <a:t>工作原理及逻辑功能 </a:t>
            </a:r>
            <a:endParaRPr kumimoji="1" lang="zh-CN" altLang="en-US" sz="2400" b="1">
              <a:latin typeface="Times New Roman" panose="02020603050405020304" pitchFamily="18" charset="0"/>
            </a:endParaRPr>
          </a:p>
        </p:txBody>
      </p:sp>
      <p:grpSp>
        <p:nvGrpSpPr>
          <p:cNvPr id="4102" name="Group 15"/>
          <p:cNvGrpSpPr/>
          <p:nvPr/>
        </p:nvGrpSpPr>
        <p:grpSpPr bwMode="auto">
          <a:xfrm>
            <a:off x="1257300" y="1049338"/>
            <a:ext cx="4775200" cy="3052762"/>
            <a:chOff x="824" y="637"/>
            <a:chExt cx="3008" cy="1923"/>
          </a:xfrm>
        </p:grpSpPr>
        <p:graphicFrame>
          <p:nvGraphicFramePr>
            <p:cNvPr id="4098" name="Object 16"/>
            <p:cNvGraphicFramePr>
              <a:graphicFrameLocks noChangeAspect="1"/>
            </p:cNvGraphicFramePr>
            <p:nvPr/>
          </p:nvGraphicFramePr>
          <p:xfrm>
            <a:off x="1096" y="793"/>
            <a:ext cx="2376" cy="1662"/>
          </p:xfrm>
          <a:graphic>
            <a:graphicData uri="http://schemas.openxmlformats.org/presentationml/2006/ole">
              <mc:AlternateContent xmlns:mc="http://schemas.openxmlformats.org/markup-compatibility/2006">
                <mc:Choice xmlns:v="urn:schemas-microsoft-com:vml" Requires="v">
                  <p:oleObj spid="_x0000_s4115" name="BMP 图象" r:id="rId1" imgW="3771900" imgH="2638425" progId="Paint.Picture">
                    <p:embed/>
                  </p:oleObj>
                </mc:Choice>
                <mc:Fallback>
                  <p:oleObj name="BMP 图象" r:id="rId1" imgW="3771900" imgH="2638425" progId="Paint.Picture">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 y="793"/>
                          <a:ext cx="2376" cy="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53" name="AutoShape 17"/>
            <p:cNvSpPr>
              <a:spLocks noChangeArrowheads="1"/>
            </p:cNvSpPr>
            <p:nvPr/>
          </p:nvSpPr>
          <p:spPr bwMode="auto">
            <a:xfrm>
              <a:off x="824" y="640"/>
              <a:ext cx="3008" cy="191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4154" name="Rectangle 18"/>
            <p:cNvSpPr>
              <a:spLocks noChangeArrowheads="1"/>
            </p:cNvSpPr>
            <p:nvPr/>
          </p:nvSpPr>
          <p:spPr bwMode="auto">
            <a:xfrm>
              <a:off x="1224"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4155" name="Rectangle 19"/>
            <p:cNvSpPr>
              <a:spLocks noChangeArrowheads="1"/>
            </p:cNvSpPr>
            <p:nvPr/>
          </p:nvSpPr>
          <p:spPr bwMode="auto">
            <a:xfrm>
              <a:off x="3152"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4156" name="Rectangle 20"/>
            <p:cNvSpPr>
              <a:spLocks noChangeArrowheads="1"/>
            </p:cNvSpPr>
            <p:nvPr/>
          </p:nvSpPr>
          <p:spPr bwMode="auto">
            <a:xfrm>
              <a:off x="1296" y="2269"/>
              <a:ext cx="224"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4157" name="Rectangle 21"/>
            <p:cNvSpPr>
              <a:spLocks noChangeArrowheads="1"/>
            </p:cNvSpPr>
            <p:nvPr/>
          </p:nvSpPr>
          <p:spPr bwMode="auto">
            <a:xfrm>
              <a:off x="3008" y="2261"/>
              <a:ext cx="246"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4158" name="Rectangle 22"/>
            <p:cNvSpPr>
              <a:spLocks noChangeArrowheads="1"/>
            </p:cNvSpPr>
            <p:nvPr/>
          </p:nvSpPr>
          <p:spPr bwMode="auto">
            <a:xfrm>
              <a:off x="174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4159" name="Rectangle 23"/>
            <p:cNvSpPr>
              <a:spLocks noChangeArrowheads="1"/>
            </p:cNvSpPr>
            <p:nvPr/>
          </p:nvSpPr>
          <p:spPr bwMode="auto">
            <a:xfrm>
              <a:off x="342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4160" name="Line 24"/>
            <p:cNvSpPr>
              <a:spLocks noChangeShapeType="1"/>
            </p:cNvSpPr>
            <p:nvPr/>
          </p:nvSpPr>
          <p:spPr bwMode="auto">
            <a:xfrm>
              <a:off x="3224" y="688"/>
              <a:ext cx="128" cy="0"/>
            </a:xfrm>
            <a:prstGeom prst="line">
              <a:avLst/>
            </a:prstGeom>
            <a:noFill/>
            <a:ln w="19050">
              <a:solidFill>
                <a:schemeClr val="tx1"/>
              </a:solidFill>
              <a:round/>
            </a:ln>
          </p:spPr>
          <p:txBody>
            <a:bodyPr>
              <a:spAutoFit/>
            </a:bodyPr>
            <a:lstStyle/>
            <a:p>
              <a:endParaRPr lang="zh-CN" altLang="en-US"/>
            </a:p>
          </p:txBody>
        </p:sp>
        <p:sp>
          <p:nvSpPr>
            <p:cNvPr id="4161" name="Line 25"/>
            <p:cNvSpPr>
              <a:spLocks noChangeShapeType="1"/>
            </p:cNvSpPr>
            <p:nvPr/>
          </p:nvSpPr>
          <p:spPr bwMode="auto">
            <a:xfrm>
              <a:off x="1344" y="2312"/>
              <a:ext cx="128" cy="0"/>
            </a:xfrm>
            <a:prstGeom prst="line">
              <a:avLst/>
            </a:prstGeom>
            <a:noFill/>
            <a:ln w="19050">
              <a:solidFill>
                <a:schemeClr val="tx1"/>
              </a:solidFill>
              <a:round/>
            </a:ln>
          </p:spPr>
          <p:txBody>
            <a:bodyPr>
              <a:spAutoFit/>
            </a:bodyPr>
            <a:lstStyle/>
            <a:p>
              <a:endParaRPr lang="zh-CN" altLang="en-US"/>
            </a:p>
          </p:txBody>
        </p:sp>
        <p:sp>
          <p:nvSpPr>
            <p:cNvPr id="4162" name="Line 26"/>
            <p:cNvSpPr>
              <a:spLocks noChangeShapeType="1"/>
            </p:cNvSpPr>
            <p:nvPr/>
          </p:nvSpPr>
          <p:spPr bwMode="auto">
            <a:xfrm>
              <a:off x="3064" y="2304"/>
              <a:ext cx="128" cy="0"/>
            </a:xfrm>
            <a:prstGeom prst="line">
              <a:avLst/>
            </a:prstGeom>
            <a:noFill/>
            <a:ln w="19050">
              <a:solidFill>
                <a:schemeClr val="tx1"/>
              </a:solidFill>
              <a:round/>
            </a:ln>
          </p:spPr>
          <p:txBody>
            <a:bodyPr>
              <a:spAutoFit/>
            </a:bodyPr>
            <a:lstStyle/>
            <a:p>
              <a:endParaRPr lang="zh-CN" altLang="en-US"/>
            </a:p>
          </p:txBody>
        </p:sp>
      </p:grpSp>
      <p:grpSp>
        <p:nvGrpSpPr>
          <p:cNvPr id="4103" name="Group 27"/>
          <p:cNvGrpSpPr/>
          <p:nvPr/>
        </p:nvGrpSpPr>
        <p:grpSpPr bwMode="auto">
          <a:xfrm>
            <a:off x="1258888" y="4221163"/>
            <a:ext cx="6527800" cy="2190750"/>
            <a:chOff x="784" y="2640"/>
            <a:chExt cx="4112" cy="1380"/>
          </a:xfrm>
        </p:grpSpPr>
        <p:sp>
          <p:nvSpPr>
            <p:cNvPr id="4126" name="Rectangle 28"/>
            <p:cNvSpPr>
              <a:spLocks noChangeArrowheads="1"/>
            </p:cNvSpPr>
            <p:nvPr/>
          </p:nvSpPr>
          <p:spPr bwMode="auto">
            <a:xfrm>
              <a:off x="1264" y="379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127" name="Rectangle 29"/>
            <p:cNvSpPr>
              <a:spLocks noChangeArrowheads="1"/>
            </p:cNvSpPr>
            <p:nvPr/>
          </p:nvSpPr>
          <p:spPr bwMode="auto">
            <a:xfrm>
              <a:off x="784" y="379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128" name="Rectangle 30"/>
            <p:cNvSpPr>
              <a:spLocks noChangeArrowheads="1"/>
            </p:cNvSpPr>
            <p:nvPr/>
          </p:nvSpPr>
          <p:spPr bwMode="auto">
            <a:xfrm>
              <a:off x="1264" y="356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29" name="Rectangle 31"/>
            <p:cNvSpPr>
              <a:spLocks noChangeArrowheads="1"/>
            </p:cNvSpPr>
            <p:nvPr/>
          </p:nvSpPr>
          <p:spPr bwMode="auto">
            <a:xfrm>
              <a:off x="784" y="356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130" name="Rectangle 32"/>
            <p:cNvSpPr>
              <a:spLocks noChangeArrowheads="1"/>
            </p:cNvSpPr>
            <p:nvPr/>
          </p:nvSpPr>
          <p:spPr bwMode="auto">
            <a:xfrm>
              <a:off x="1264" y="333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131" name="Rectangle 33"/>
            <p:cNvSpPr>
              <a:spLocks noChangeArrowheads="1"/>
            </p:cNvSpPr>
            <p:nvPr/>
          </p:nvSpPr>
          <p:spPr bwMode="auto">
            <a:xfrm>
              <a:off x="784" y="333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32" name="Rectangle 34"/>
            <p:cNvSpPr>
              <a:spLocks noChangeArrowheads="1"/>
            </p:cNvSpPr>
            <p:nvPr/>
          </p:nvSpPr>
          <p:spPr bwMode="auto">
            <a:xfrm>
              <a:off x="1264" y="310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33" name="Rectangle 35"/>
            <p:cNvSpPr>
              <a:spLocks noChangeArrowheads="1"/>
            </p:cNvSpPr>
            <p:nvPr/>
          </p:nvSpPr>
          <p:spPr bwMode="auto">
            <a:xfrm>
              <a:off x="784" y="310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34" name="Rectangle 36"/>
            <p:cNvSpPr>
              <a:spLocks noChangeArrowheads="1"/>
            </p:cNvSpPr>
            <p:nvPr/>
          </p:nvSpPr>
          <p:spPr bwMode="auto">
            <a:xfrm>
              <a:off x="1264" y="2870"/>
              <a:ext cx="48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4135" name="Rectangle 37"/>
            <p:cNvSpPr>
              <a:spLocks noChangeArrowheads="1"/>
            </p:cNvSpPr>
            <p:nvPr/>
          </p:nvSpPr>
          <p:spPr bwMode="auto">
            <a:xfrm>
              <a:off x="784" y="2870"/>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4136" name="Rectangle 38"/>
            <p:cNvSpPr>
              <a:spLocks noChangeArrowheads="1"/>
            </p:cNvSpPr>
            <p:nvPr/>
          </p:nvSpPr>
          <p:spPr bwMode="auto">
            <a:xfrm>
              <a:off x="2744" y="2640"/>
              <a:ext cx="2152" cy="460"/>
            </a:xfrm>
            <a:prstGeom prst="rect">
              <a:avLst/>
            </a:prstGeom>
            <a:noFill/>
            <a:ln w="9525">
              <a:noFill/>
              <a:miter lim="800000"/>
            </a:ln>
          </p:spPr>
          <p:txBody>
            <a:bodyPr lIns="0" tIns="0" rIns="0" bIns="0"/>
            <a:lstStyle/>
            <a:p>
              <a:pPr algn="ctr">
                <a:lnSpc>
                  <a:spcPct val="150000"/>
                </a:lnSpc>
              </a:pPr>
              <a:r>
                <a:rPr kumimoji="1" lang="zh-CN" altLang="en-US" sz="2400" b="1">
                  <a:latin typeface="Times New Roman" panose="02020603050405020304" pitchFamily="18" charset="0"/>
                </a:rPr>
                <a:t>功 能 说 明</a:t>
              </a:r>
              <a:endParaRPr kumimoji="1" lang="zh-CN" altLang="en-US" sz="2400" b="1">
                <a:latin typeface="Times New Roman" panose="02020603050405020304" pitchFamily="18" charset="0"/>
              </a:endParaRPr>
            </a:p>
          </p:txBody>
        </p:sp>
        <p:sp>
          <p:nvSpPr>
            <p:cNvPr id="4137" name="Rectangle 39"/>
            <p:cNvSpPr>
              <a:spLocks noChangeArrowheads="1"/>
            </p:cNvSpPr>
            <p:nvPr/>
          </p:nvSpPr>
          <p:spPr bwMode="auto">
            <a:xfrm>
              <a:off x="784" y="2640"/>
              <a:ext cx="96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入</a:t>
              </a:r>
              <a:endParaRPr kumimoji="1" lang="zh-CN" altLang="en-US" sz="2400" b="1">
                <a:latin typeface="Times New Roman" panose="02020603050405020304" pitchFamily="18" charset="0"/>
              </a:endParaRPr>
            </a:p>
          </p:txBody>
        </p:sp>
        <p:sp>
          <p:nvSpPr>
            <p:cNvPr id="4138" name="Line 40"/>
            <p:cNvSpPr>
              <a:spLocks noChangeShapeType="1"/>
            </p:cNvSpPr>
            <p:nvPr/>
          </p:nvSpPr>
          <p:spPr bwMode="auto">
            <a:xfrm>
              <a:off x="784" y="264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4139" name="Line 41"/>
            <p:cNvSpPr>
              <a:spLocks noChangeShapeType="1"/>
            </p:cNvSpPr>
            <p:nvPr/>
          </p:nvSpPr>
          <p:spPr bwMode="auto">
            <a:xfrm>
              <a:off x="784" y="2870"/>
              <a:ext cx="1960" cy="0"/>
            </a:xfrm>
            <a:prstGeom prst="line">
              <a:avLst/>
            </a:prstGeom>
            <a:noFill/>
            <a:ln w="12700">
              <a:solidFill>
                <a:schemeClr val="tx1"/>
              </a:solidFill>
              <a:round/>
            </a:ln>
          </p:spPr>
          <p:txBody>
            <a:bodyPr lIns="0" tIns="0" rIns="0" bIns="0">
              <a:spAutoFit/>
            </a:bodyPr>
            <a:lstStyle/>
            <a:p>
              <a:endParaRPr lang="zh-CN" altLang="en-US"/>
            </a:p>
          </p:txBody>
        </p:sp>
        <p:sp>
          <p:nvSpPr>
            <p:cNvPr id="4140" name="Line 42"/>
            <p:cNvSpPr>
              <a:spLocks noChangeShapeType="1"/>
            </p:cNvSpPr>
            <p:nvPr/>
          </p:nvSpPr>
          <p:spPr bwMode="auto">
            <a:xfrm>
              <a:off x="784" y="3100"/>
              <a:ext cx="4112" cy="0"/>
            </a:xfrm>
            <a:prstGeom prst="line">
              <a:avLst/>
            </a:prstGeom>
            <a:noFill/>
            <a:ln w="12700">
              <a:solidFill>
                <a:schemeClr val="tx1"/>
              </a:solidFill>
              <a:round/>
            </a:ln>
          </p:spPr>
          <p:txBody>
            <a:bodyPr lIns="0" tIns="0" rIns="0" bIns="0">
              <a:spAutoFit/>
            </a:bodyPr>
            <a:lstStyle/>
            <a:p>
              <a:endParaRPr lang="zh-CN" altLang="en-US"/>
            </a:p>
          </p:txBody>
        </p:sp>
        <p:sp>
          <p:nvSpPr>
            <p:cNvPr id="4141" name="Line 43"/>
            <p:cNvSpPr>
              <a:spLocks noChangeShapeType="1"/>
            </p:cNvSpPr>
            <p:nvPr/>
          </p:nvSpPr>
          <p:spPr bwMode="auto">
            <a:xfrm>
              <a:off x="784" y="3330"/>
              <a:ext cx="4112" cy="0"/>
            </a:xfrm>
            <a:prstGeom prst="line">
              <a:avLst/>
            </a:prstGeom>
            <a:noFill/>
            <a:ln w="12700">
              <a:solidFill>
                <a:schemeClr val="tx1"/>
              </a:solidFill>
              <a:round/>
            </a:ln>
          </p:spPr>
          <p:txBody>
            <a:bodyPr lIns="0" tIns="0" rIns="0" bIns="0">
              <a:spAutoFit/>
            </a:bodyPr>
            <a:lstStyle/>
            <a:p>
              <a:endParaRPr lang="zh-CN" altLang="en-US"/>
            </a:p>
          </p:txBody>
        </p:sp>
        <p:sp>
          <p:nvSpPr>
            <p:cNvPr id="4142" name="Line 44"/>
            <p:cNvSpPr>
              <a:spLocks noChangeShapeType="1"/>
            </p:cNvSpPr>
            <p:nvPr/>
          </p:nvSpPr>
          <p:spPr bwMode="auto">
            <a:xfrm>
              <a:off x="784" y="3560"/>
              <a:ext cx="4112" cy="0"/>
            </a:xfrm>
            <a:prstGeom prst="line">
              <a:avLst/>
            </a:prstGeom>
            <a:noFill/>
            <a:ln w="12700">
              <a:solidFill>
                <a:schemeClr val="tx1"/>
              </a:solidFill>
              <a:round/>
            </a:ln>
          </p:spPr>
          <p:txBody>
            <a:bodyPr lIns="0" tIns="0" rIns="0" bIns="0">
              <a:spAutoFit/>
            </a:bodyPr>
            <a:lstStyle/>
            <a:p>
              <a:endParaRPr lang="zh-CN" altLang="en-US"/>
            </a:p>
          </p:txBody>
        </p:sp>
        <p:sp>
          <p:nvSpPr>
            <p:cNvPr id="4143" name="Line 45"/>
            <p:cNvSpPr>
              <a:spLocks noChangeShapeType="1"/>
            </p:cNvSpPr>
            <p:nvPr/>
          </p:nvSpPr>
          <p:spPr bwMode="auto">
            <a:xfrm>
              <a:off x="784" y="3790"/>
              <a:ext cx="4112" cy="0"/>
            </a:xfrm>
            <a:prstGeom prst="line">
              <a:avLst/>
            </a:prstGeom>
            <a:noFill/>
            <a:ln w="12700">
              <a:solidFill>
                <a:schemeClr val="tx1"/>
              </a:solidFill>
              <a:round/>
            </a:ln>
          </p:spPr>
          <p:txBody>
            <a:bodyPr lIns="0" tIns="0" rIns="0" bIns="0">
              <a:spAutoFit/>
            </a:bodyPr>
            <a:lstStyle/>
            <a:p>
              <a:endParaRPr lang="zh-CN" altLang="en-US"/>
            </a:p>
          </p:txBody>
        </p:sp>
        <p:sp>
          <p:nvSpPr>
            <p:cNvPr id="4144" name="Line 46"/>
            <p:cNvSpPr>
              <a:spLocks noChangeShapeType="1"/>
            </p:cNvSpPr>
            <p:nvPr/>
          </p:nvSpPr>
          <p:spPr bwMode="auto">
            <a:xfrm>
              <a:off x="784" y="402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4145" name="Line 47"/>
            <p:cNvSpPr>
              <a:spLocks noChangeShapeType="1"/>
            </p:cNvSpPr>
            <p:nvPr/>
          </p:nvSpPr>
          <p:spPr bwMode="auto">
            <a:xfrm>
              <a:off x="784"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4146" name="Line 48"/>
            <p:cNvSpPr>
              <a:spLocks noChangeShapeType="1"/>
            </p:cNvSpPr>
            <p:nvPr/>
          </p:nvSpPr>
          <p:spPr bwMode="auto">
            <a:xfrm>
              <a:off x="1752"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4147" name="Line 49"/>
            <p:cNvSpPr>
              <a:spLocks noChangeShapeType="1"/>
            </p:cNvSpPr>
            <p:nvPr/>
          </p:nvSpPr>
          <p:spPr bwMode="auto">
            <a:xfrm>
              <a:off x="2744"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4148" name="Line 50"/>
            <p:cNvSpPr>
              <a:spLocks noChangeShapeType="1"/>
            </p:cNvSpPr>
            <p:nvPr/>
          </p:nvSpPr>
          <p:spPr bwMode="auto">
            <a:xfrm>
              <a:off x="4896"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4149" name="Line 51"/>
            <p:cNvSpPr>
              <a:spLocks noChangeShapeType="1"/>
            </p:cNvSpPr>
            <p:nvPr/>
          </p:nvSpPr>
          <p:spPr bwMode="auto">
            <a:xfrm>
              <a:off x="1264"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4150" name="Line 52"/>
            <p:cNvSpPr>
              <a:spLocks noChangeShapeType="1"/>
            </p:cNvSpPr>
            <p:nvPr/>
          </p:nvSpPr>
          <p:spPr bwMode="auto">
            <a:xfrm>
              <a:off x="2248"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4151" name="Line 53"/>
            <p:cNvSpPr>
              <a:spLocks noChangeShapeType="1"/>
            </p:cNvSpPr>
            <p:nvPr/>
          </p:nvSpPr>
          <p:spPr bwMode="auto">
            <a:xfrm>
              <a:off x="912" y="2904"/>
              <a:ext cx="184" cy="0"/>
            </a:xfrm>
            <a:prstGeom prst="line">
              <a:avLst/>
            </a:prstGeom>
            <a:noFill/>
            <a:ln w="19050">
              <a:solidFill>
                <a:schemeClr val="tx1"/>
              </a:solidFill>
              <a:round/>
            </a:ln>
          </p:spPr>
          <p:txBody>
            <a:bodyPr>
              <a:spAutoFit/>
            </a:bodyPr>
            <a:lstStyle/>
            <a:p>
              <a:endParaRPr lang="zh-CN" altLang="en-US"/>
            </a:p>
          </p:txBody>
        </p:sp>
        <p:sp>
          <p:nvSpPr>
            <p:cNvPr id="4152" name="Line 54"/>
            <p:cNvSpPr>
              <a:spLocks noChangeShapeType="1"/>
            </p:cNvSpPr>
            <p:nvPr/>
          </p:nvSpPr>
          <p:spPr bwMode="auto">
            <a:xfrm>
              <a:off x="1400" y="2896"/>
              <a:ext cx="184" cy="0"/>
            </a:xfrm>
            <a:prstGeom prst="line">
              <a:avLst/>
            </a:prstGeom>
            <a:noFill/>
            <a:ln w="19050">
              <a:solidFill>
                <a:schemeClr val="tx1"/>
              </a:solidFill>
              <a:round/>
            </a:ln>
          </p:spPr>
          <p:txBody>
            <a:bodyPr>
              <a:spAutoFit/>
            </a:bodyPr>
            <a:lstStyle/>
            <a:p>
              <a:endParaRPr lang="zh-CN" altLang="en-US"/>
            </a:p>
          </p:txBody>
        </p:sp>
      </p:grpSp>
      <p:grpSp>
        <p:nvGrpSpPr>
          <p:cNvPr id="4104" name="Group 55"/>
          <p:cNvGrpSpPr/>
          <p:nvPr/>
        </p:nvGrpSpPr>
        <p:grpSpPr bwMode="auto">
          <a:xfrm>
            <a:off x="2781300" y="4191000"/>
            <a:ext cx="1574800" cy="730250"/>
            <a:chOff x="1752" y="2640"/>
            <a:chExt cx="992" cy="460"/>
          </a:xfrm>
        </p:grpSpPr>
        <p:sp>
          <p:nvSpPr>
            <p:cNvPr id="4122" name="Rectangle 56"/>
            <p:cNvSpPr>
              <a:spLocks noChangeArrowheads="1"/>
            </p:cNvSpPr>
            <p:nvPr/>
          </p:nvSpPr>
          <p:spPr bwMode="auto">
            <a:xfrm>
              <a:off x="2248"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4123" name="Rectangle 57"/>
            <p:cNvSpPr>
              <a:spLocks noChangeArrowheads="1"/>
            </p:cNvSpPr>
            <p:nvPr/>
          </p:nvSpPr>
          <p:spPr bwMode="auto">
            <a:xfrm>
              <a:off x="1752"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4124" name="Rectangle 58"/>
            <p:cNvSpPr>
              <a:spLocks noChangeArrowheads="1"/>
            </p:cNvSpPr>
            <p:nvPr/>
          </p:nvSpPr>
          <p:spPr bwMode="auto">
            <a:xfrm>
              <a:off x="1752" y="2640"/>
              <a:ext cx="99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4125" name="Line 59"/>
            <p:cNvSpPr>
              <a:spLocks noChangeShapeType="1"/>
            </p:cNvSpPr>
            <p:nvPr/>
          </p:nvSpPr>
          <p:spPr bwMode="auto">
            <a:xfrm>
              <a:off x="2440" y="2896"/>
              <a:ext cx="136" cy="0"/>
            </a:xfrm>
            <a:prstGeom prst="line">
              <a:avLst/>
            </a:prstGeom>
            <a:noFill/>
            <a:ln w="19050">
              <a:solidFill>
                <a:schemeClr val="tx1"/>
              </a:solidFill>
              <a:round/>
            </a:ln>
          </p:spPr>
          <p:txBody>
            <a:bodyPr>
              <a:spAutoFit/>
            </a:bodyPr>
            <a:lstStyle/>
            <a:p>
              <a:endParaRPr lang="zh-CN" altLang="en-US"/>
            </a:p>
          </p:txBody>
        </p:sp>
      </p:grpSp>
      <p:sp>
        <p:nvSpPr>
          <p:cNvPr id="11324" name="Rectangle 60"/>
          <p:cNvSpPr>
            <a:spLocks noChangeArrowheads="1"/>
          </p:cNvSpPr>
          <p:nvPr/>
        </p:nvSpPr>
        <p:spPr bwMode="auto">
          <a:xfrm>
            <a:off x="5191125" y="35814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99CC00"/>
                </a:solidFill>
                <a:latin typeface="Times New Roman" panose="02020603050405020304" pitchFamily="18" charset="0"/>
              </a:rPr>
              <a:t>1</a:t>
            </a:r>
            <a:endParaRPr kumimoji="1" lang="en-US" altLang="zh-CN" sz="2400" b="1">
              <a:solidFill>
                <a:srgbClr val="99CC00"/>
              </a:solidFill>
              <a:latin typeface="Times New Roman" panose="02020603050405020304" pitchFamily="18" charset="0"/>
            </a:endParaRPr>
          </a:p>
        </p:txBody>
      </p:sp>
      <p:sp>
        <p:nvSpPr>
          <p:cNvPr id="11325" name="Rectangle 61"/>
          <p:cNvSpPr>
            <a:spLocks noChangeArrowheads="1"/>
          </p:cNvSpPr>
          <p:nvPr/>
        </p:nvSpPr>
        <p:spPr bwMode="auto">
          <a:xfrm>
            <a:off x="1711325" y="35687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11326" name="Rectangle 62"/>
          <p:cNvSpPr>
            <a:spLocks noChangeArrowheads="1"/>
          </p:cNvSpPr>
          <p:nvPr/>
        </p:nvSpPr>
        <p:spPr bwMode="auto">
          <a:xfrm>
            <a:off x="4619625" y="12065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99CC00"/>
                </a:solidFill>
                <a:latin typeface="Times New Roman" panose="02020603050405020304" pitchFamily="18" charset="0"/>
              </a:rPr>
              <a:t>0</a:t>
            </a:r>
            <a:endParaRPr kumimoji="1" lang="en-US" altLang="zh-CN" sz="2400" b="1">
              <a:solidFill>
                <a:srgbClr val="99CC00"/>
              </a:solidFill>
              <a:latin typeface="Times New Roman" panose="02020603050405020304" pitchFamily="18" charset="0"/>
            </a:endParaRPr>
          </a:p>
        </p:txBody>
      </p:sp>
      <p:sp>
        <p:nvSpPr>
          <p:cNvPr id="11327" name="Rectangle 63"/>
          <p:cNvSpPr>
            <a:spLocks noChangeArrowheads="1"/>
          </p:cNvSpPr>
          <p:nvPr/>
        </p:nvSpPr>
        <p:spPr bwMode="auto">
          <a:xfrm>
            <a:off x="4403725" y="3035300"/>
            <a:ext cx="1123950" cy="457200"/>
          </a:xfrm>
          <a:prstGeom prst="rect">
            <a:avLst/>
          </a:prstGeom>
          <a:noFill/>
          <a:ln w="9525">
            <a:noFill/>
            <a:miter lim="800000"/>
          </a:ln>
        </p:spPr>
        <p:txBody>
          <a:bodyPr>
            <a:spAutoFit/>
          </a:bodyPr>
          <a:lstStyle/>
          <a:p>
            <a:pPr algn="just" fontAlgn="t">
              <a:spcBef>
                <a:spcPct val="50000"/>
              </a:spcBef>
            </a:pPr>
            <a:r>
              <a:rPr kumimoji="1" lang="en-US" altLang="zh-CN" sz="2400" b="1">
                <a:solidFill>
                  <a:srgbClr val="99CC00"/>
                </a:solidFill>
                <a:latin typeface="Times New Roman" panose="02020603050405020304" pitchFamily="18" charset="0"/>
              </a:rPr>
              <a:t>1        1</a:t>
            </a:r>
            <a:endParaRPr kumimoji="1" lang="en-US" altLang="zh-CN" sz="2400" b="1">
              <a:solidFill>
                <a:srgbClr val="99CC00"/>
              </a:solidFill>
              <a:latin typeface="Times New Roman" panose="02020603050405020304" pitchFamily="18" charset="0"/>
            </a:endParaRPr>
          </a:p>
        </p:txBody>
      </p:sp>
      <p:sp>
        <p:nvSpPr>
          <p:cNvPr id="11328" name="Rectangle 64"/>
          <p:cNvSpPr>
            <a:spLocks noChangeArrowheads="1"/>
          </p:cNvSpPr>
          <p:nvPr/>
        </p:nvSpPr>
        <p:spPr bwMode="auto">
          <a:xfrm>
            <a:off x="2270125" y="1206500"/>
            <a:ext cx="336550" cy="457200"/>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99CC00"/>
                </a:solidFill>
                <a:latin typeface="Times New Roman" panose="02020603050405020304" pitchFamily="18" charset="0"/>
              </a:rPr>
              <a:t>1</a:t>
            </a:r>
            <a:endParaRPr kumimoji="1" lang="en-US" altLang="zh-CN" sz="2400" b="1">
              <a:solidFill>
                <a:srgbClr val="99CC00"/>
              </a:solidFill>
              <a:latin typeface="Times New Roman" panose="02020603050405020304" pitchFamily="18" charset="0"/>
            </a:endParaRPr>
          </a:p>
        </p:txBody>
      </p:sp>
      <p:sp>
        <p:nvSpPr>
          <p:cNvPr id="11329" name="AutoShape 65"/>
          <p:cNvSpPr>
            <a:spLocks noChangeArrowheads="1"/>
          </p:cNvSpPr>
          <p:nvPr/>
        </p:nvSpPr>
        <p:spPr bwMode="auto">
          <a:xfrm>
            <a:off x="2716213" y="1257300"/>
            <a:ext cx="1906587" cy="342900"/>
          </a:xfrm>
          <a:prstGeom prst="wedgeRectCallout">
            <a:avLst>
              <a:gd name="adj1" fmla="val -59324"/>
              <a:gd name="adj2" fmla="val 926"/>
            </a:avLst>
          </a:prstGeom>
          <a:solidFill>
            <a:srgbClr val="CCCCFF"/>
          </a:solidFill>
          <a:ln w="9525">
            <a:solidFill>
              <a:srgbClr val="99CC00"/>
            </a:solidFill>
            <a:miter lim="800000"/>
          </a:ln>
        </p:spPr>
        <p:txBody>
          <a:bodyPr lIns="0" tIns="0" rIns="0" bIns="0"/>
          <a:lstStyle/>
          <a:p>
            <a:pPr algn="ctr">
              <a:spcBef>
                <a:spcPct val="20000"/>
              </a:spcBef>
            </a:pPr>
            <a:r>
              <a:rPr kumimoji="1" lang="zh-CN" altLang="en-US" sz="2400" b="1">
                <a:latin typeface="Times New Roman" panose="02020603050405020304" pitchFamily="18" charset="0"/>
              </a:rPr>
              <a:t>锁存器被置 </a:t>
            </a: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nvGrpSpPr>
          <p:cNvPr id="4111" name="Group 66"/>
          <p:cNvGrpSpPr/>
          <p:nvPr/>
        </p:nvGrpSpPr>
        <p:grpSpPr bwMode="auto">
          <a:xfrm>
            <a:off x="2781300" y="5286375"/>
            <a:ext cx="4991100" cy="365125"/>
            <a:chOff x="1752" y="3330"/>
            <a:chExt cx="3144" cy="230"/>
          </a:xfrm>
        </p:grpSpPr>
        <p:sp>
          <p:nvSpPr>
            <p:cNvPr id="4119" name="Rectangle 67"/>
            <p:cNvSpPr>
              <a:spLocks noChangeArrowheads="1"/>
            </p:cNvSpPr>
            <p:nvPr/>
          </p:nvSpPr>
          <p:spPr bwMode="auto">
            <a:xfrm>
              <a:off x="2744" y="333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锁存器置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20" name="Rectangle 68"/>
            <p:cNvSpPr>
              <a:spLocks noChangeArrowheads="1"/>
            </p:cNvSpPr>
            <p:nvPr/>
          </p:nvSpPr>
          <p:spPr bwMode="auto">
            <a:xfrm>
              <a:off x="2248"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121" name="Rectangle 69"/>
            <p:cNvSpPr>
              <a:spLocks noChangeArrowheads="1"/>
            </p:cNvSpPr>
            <p:nvPr/>
          </p:nvSpPr>
          <p:spPr bwMode="auto">
            <a:xfrm>
              <a:off x="1752"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8" name="Group 70"/>
          <p:cNvGrpSpPr/>
          <p:nvPr/>
        </p:nvGrpSpPr>
        <p:grpSpPr bwMode="auto">
          <a:xfrm>
            <a:off x="2771775" y="5661025"/>
            <a:ext cx="4991100" cy="365125"/>
            <a:chOff x="1752" y="3330"/>
            <a:chExt cx="3144" cy="230"/>
          </a:xfrm>
        </p:grpSpPr>
        <p:sp>
          <p:nvSpPr>
            <p:cNvPr id="4116" name="Rectangle 71"/>
            <p:cNvSpPr>
              <a:spLocks noChangeArrowheads="1"/>
            </p:cNvSpPr>
            <p:nvPr/>
          </p:nvSpPr>
          <p:spPr bwMode="auto">
            <a:xfrm>
              <a:off x="2744" y="333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锁存器置 </a:t>
              </a: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117" name="Rectangle 72"/>
            <p:cNvSpPr>
              <a:spLocks noChangeArrowheads="1"/>
            </p:cNvSpPr>
            <p:nvPr/>
          </p:nvSpPr>
          <p:spPr bwMode="auto">
            <a:xfrm>
              <a:off x="2248"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18" name="Rectangle 73"/>
            <p:cNvSpPr>
              <a:spLocks noChangeArrowheads="1"/>
            </p:cNvSpPr>
            <p:nvPr/>
          </p:nvSpPr>
          <p:spPr bwMode="auto">
            <a:xfrm>
              <a:off x="1752"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sp>
        <p:nvSpPr>
          <p:cNvPr id="11338" name="Line 74"/>
          <p:cNvSpPr>
            <a:spLocks noChangeShapeType="1"/>
          </p:cNvSpPr>
          <p:nvPr/>
        </p:nvSpPr>
        <p:spPr bwMode="auto">
          <a:xfrm>
            <a:off x="2273300" y="1854200"/>
            <a:ext cx="869950" cy="0"/>
          </a:xfrm>
          <a:prstGeom prst="line">
            <a:avLst/>
          </a:prstGeom>
          <a:noFill/>
          <a:ln w="38100">
            <a:solidFill>
              <a:srgbClr val="99CC00"/>
            </a:solidFill>
            <a:round/>
          </a:ln>
        </p:spPr>
        <p:txBody>
          <a:bodyPr>
            <a:spAutoFit/>
          </a:bodyPr>
          <a:lstStyle/>
          <a:p>
            <a:endParaRPr lang="zh-CN" altLang="en-US"/>
          </a:p>
        </p:txBody>
      </p:sp>
      <p:sp>
        <p:nvSpPr>
          <p:cNvPr id="11339" name="Line 75"/>
          <p:cNvSpPr>
            <a:spLocks noChangeShapeType="1"/>
          </p:cNvSpPr>
          <p:nvPr/>
        </p:nvSpPr>
        <p:spPr bwMode="auto">
          <a:xfrm>
            <a:off x="3130550" y="1841500"/>
            <a:ext cx="895350" cy="1625600"/>
          </a:xfrm>
          <a:prstGeom prst="line">
            <a:avLst/>
          </a:prstGeom>
          <a:noFill/>
          <a:ln w="38100">
            <a:solidFill>
              <a:srgbClr val="99CC00"/>
            </a:solidFill>
            <a:round/>
          </a:ln>
        </p:spPr>
        <p:txBody>
          <a:bodyPr>
            <a:spAutoFit/>
          </a:bodyPr>
          <a:lstStyle/>
          <a:p>
            <a:endParaRPr lang="zh-CN" altLang="en-US"/>
          </a:p>
        </p:txBody>
      </p:sp>
      <p:sp>
        <p:nvSpPr>
          <p:cNvPr id="11340" name="Line 76"/>
          <p:cNvSpPr>
            <a:spLocks noChangeShapeType="1"/>
          </p:cNvSpPr>
          <p:nvPr/>
        </p:nvSpPr>
        <p:spPr bwMode="auto">
          <a:xfrm>
            <a:off x="4025900" y="3492500"/>
            <a:ext cx="647700" cy="0"/>
          </a:xfrm>
          <a:prstGeom prst="line">
            <a:avLst/>
          </a:prstGeom>
          <a:noFill/>
          <a:ln w="38100">
            <a:solidFill>
              <a:srgbClr val="99CC00"/>
            </a:solidFill>
            <a:round/>
            <a:tailEnd type="triangle" w="sm" len="lg"/>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324"/>
                                        </p:tgtEl>
                                        <p:attrNameLst>
                                          <p:attrName>style.visibility</p:attrName>
                                        </p:attrNameLst>
                                      </p:cBhvr>
                                      <p:to>
                                        <p:strVal val="visible"/>
                                      </p:to>
                                    </p:set>
                                    <p:animEffect transition="in" filter="dissolve">
                                      <p:cBhvr>
                                        <p:cTn id="11" dur="500"/>
                                        <p:tgtEl>
                                          <p:spTgt spid="11324"/>
                                        </p:tgtEl>
                                      </p:cBhvr>
                                    </p:animEffect>
                                  </p:childTnLst>
                                </p:cTn>
                              </p:par>
                            </p:childTnLst>
                          </p:cTn>
                        </p:par>
                        <p:par>
                          <p:cTn id="12" fill="hold">
                            <p:stCondLst>
                              <p:cond delay="1000"/>
                            </p:stCondLst>
                            <p:childTnLst>
                              <p:par>
                                <p:cTn id="13" presetID="19" presetClass="entr" presetSubtype="10" fill="hold" grpId="0" nodeType="afterEffect">
                                  <p:stCondLst>
                                    <p:cond delay="0"/>
                                  </p:stCondLst>
                                  <p:childTnLst>
                                    <p:set>
                                      <p:cBhvr>
                                        <p:cTn id="14" dur="1" fill="hold">
                                          <p:stCondLst>
                                            <p:cond delay="0"/>
                                          </p:stCondLst>
                                        </p:cTn>
                                        <p:tgtEl>
                                          <p:spTgt spid="11325"/>
                                        </p:tgtEl>
                                        <p:attrNameLst>
                                          <p:attrName>style.visibility</p:attrName>
                                        </p:attrNameLst>
                                      </p:cBhvr>
                                      <p:to>
                                        <p:strVal val="visible"/>
                                      </p:to>
                                    </p:set>
                                    <p:anim calcmode="lin" valueType="num">
                                      <p:cBhvr>
                                        <p:cTn id="15" dur="5000" fill="hold"/>
                                        <p:tgtEl>
                                          <p:spTgt spid="11325"/>
                                        </p:tgtEl>
                                        <p:attrNameLst>
                                          <p:attrName>ppt_w</p:attrName>
                                        </p:attrNameLst>
                                      </p:cBhvr>
                                      <p:tavLst>
                                        <p:tav tm="0" fmla="#ppt_w*sin(2.5*pi*$)">
                                          <p:val>
                                            <p:fltVal val="0"/>
                                          </p:val>
                                        </p:tav>
                                        <p:tav tm="100000">
                                          <p:val>
                                            <p:fltVal val="1"/>
                                          </p:val>
                                        </p:tav>
                                      </p:tavLst>
                                    </p:anim>
                                    <p:anim calcmode="lin" valueType="num">
                                      <p:cBhvr>
                                        <p:cTn id="16" dur="5000" fill="hold"/>
                                        <p:tgtEl>
                                          <p:spTgt spid="1132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328"/>
                                        </p:tgtEl>
                                        <p:attrNameLst>
                                          <p:attrName>style.visibility</p:attrName>
                                        </p:attrNameLst>
                                      </p:cBhvr>
                                      <p:to>
                                        <p:strVal val="visible"/>
                                      </p:to>
                                    </p:set>
                                    <p:animEffect transition="in" filter="dissolve">
                                      <p:cBhvr>
                                        <p:cTn id="21" dur="500"/>
                                        <p:tgtEl>
                                          <p:spTgt spid="1132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1338"/>
                                        </p:tgtEl>
                                        <p:attrNameLst>
                                          <p:attrName>style.visibility</p:attrName>
                                        </p:attrNameLst>
                                      </p:cBhvr>
                                      <p:to>
                                        <p:strVal val="visible"/>
                                      </p:to>
                                    </p:set>
                                    <p:animEffect transition="in" filter="wipe(left)">
                                      <p:cBhvr>
                                        <p:cTn id="25" dur="500"/>
                                        <p:tgtEl>
                                          <p:spTgt spid="11338"/>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1339"/>
                                        </p:tgtEl>
                                        <p:attrNameLst>
                                          <p:attrName>style.visibility</p:attrName>
                                        </p:attrNameLst>
                                      </p:cBhvr>
                                      <p:to>
                                        <p:strVal val="visible"/>
                                      </p:to>
                                    </p:set>
                                    <p:animEffect transition="in" filter="wipe(up)">
                                      <p:cBhvr>
                                        <p:cTn id="29" dur="500"/>
                                        <p:tgtEl>
                                          <p:spTgt spid="11339"/>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1340"/>
                                        </p:tgtEl>
                                        <p:attrNameLst>
                                          <p:attrName>style.visibility</p:attrName>
                                        </p:attrNameLst>
                                      </p:cBhvr>
                                      <p:to>
                                        <p:strVal val="visible"/>
                                      </p:to>
                                    </p:set>
                                    <p:animEffect transition="in" filter="wipe(left)">
                                      <p:cBhvr>
                                        <p:cTn id="33" dur="500"/>
                                        <p:tgtEl>
                                          <p:spTgt spid="11340"/>
                                        </p:tgtEl>
                                      </p:cBhvr>
                                    </p:animEffect>
                                  </p:childTnLst>
                                </p:cTn>
                              </p:par>
                            </p:childTnLst>
                          </p:cTn>
                        </p:par>
                        <p:par>
                          <p:cTn id="34" fill="hold">
                            <p:stCondLst>
                              <p:cond delay="2000"/>
                            </p:stCondLst>
                            <p:childTnLst>
                              <p:par>
                                <p:cTn id="35" presetID="3" presetClass="entr" presetSubtype="10" fill="hold" grpId="0" nodeType="afterEffect">
                                  <p:stCondLst>
                                    <p:cond delay="0"/>
                                  </p:stCondLst>
                                  <p:childTnLst>
                                    <p:set>
                                      <p:cBhvr>
                                        <p:cTn id="36" dur="1" fill="hold">
                                          <p:stCondLst>
                                            <p:cond delay="0"/>
                                          </p:stCondLst>
                                        </p:cTn>
                                        <p:tgtEl>
                                          <p:spTgt spid="11327"/>
                                        </p:tgtEl>
                                        <p:attrNameLst>
                                          <p:attrName>style.visibility</p:attrName>
                                        </p:attrNameLst>
                                      </p:cBhvr>
                                      <p:to>
                                        <p:strVal val="visible"/>
                                      </p:to>
                                    </p:set>
                                    <p:animEffect transition="in" filter="blinds(horizontal)">
                                      <p:cBhvr>
                                        <p:cTn id="37" dur="500"/>
                                        <p:tgtEl>
                                          <p:spTgt spid="113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326"/>
                                        </p:tgtEl>
                                        <p:attrNameLst>
                                          <p:attrName>style.visibility</p:attrName>
                                        </p:attrNameLst>
                                      </p:cBhvr>
                                      <p:to>
                                        <p:strVal val="visible"/>
                                      </p:to>
                                    </p:set>
                                    <p:animEffect transition="in" filter="blinds(horizontal)">
                                      <p:cBhvr>
                                        <p:cTn id="42" dur="500"/>
                                        <p:tgtEl>
                                          <p:spTgt spid="11326"/>
                                        </p:tgtEl>
                                      </p:cBhvr>
                                    </p:animEffect>
                                  </p:childTnLst>
                                </p:cTn>
                              </p:par>
                            </p:childTnLst>
                          </p:cTn>
                        </p:par>
                        <p:par>
                          <p:cTn id="43" fill="hold">
                            <p:stCondLst>
                              <p:cond delay="500"/>
                            </p:stCondLst>
                            <p:childTnLst>
                              <p:par>
                                <p:cTn id="44" presetID="2" presetClass="entr" presetSubtype="1" fill="hold" grpId="0" nodeType="afterEffect">
                                  <p:stCondLst>
                                    <p:cond delay="0"/>
                                  </p:stCondLst>
                                  <p:childTnLst>
                                    <p:set>
                                      <p:cBhvr>
                                        <p:cTn id="45" dur="1" fill="hold">
                                          <p:stCondLst>
                                            <p:cond delay="0"/>
                                          </p:stCondLst>
                                        </p:cTn>
                                        <p:tgtEl>
                                          <p:spTgt spid="11329"/>
                                        </p:tgtEl>
                                        <p:attrNameLst>
                                          <p:attrName>style.visibility</p:attrName>
                                        </p:attrNameLst>
                                      </p:cBhvr>
                                      <p:to>
                                        <p:strVal val="visible"/>
                                      </p:to>
                                    </p:set>
                                    <p:anim calcmode="lin" valueType="num">
                                      <p:cBhvr additive="base">
                                        <p:cTn id="46" dur="500" fill="hold"/>
                                        <p:tgtEl>
                                          <p:spTgt spid="11329"/>
                                        </p:tgtEl>
                                        <p:attrNameLst>
                                          <p:attrName>ppt_x</p:attrName>
                                        </p:attrNameLst>
                                      </p:cBhvr>
                                      <p:tavLst>
                                        <p:tav tm="0">
                                          <p:val>
                                            <p:strVal val="#ppt_x"/>
                                          </p:val>
                                        </p:tav>
                                        <p:tav tm="100000">
                                          <p:val>
                                            <p:strVal val="#ppt_x"/>
                                          </p:val>
                                        </p:tav>
                                      </p:tavLst>
                                    </p:anim>
                                    <p:anim calcmode="lin" valueType="num">
                                      <p:cBhvr additive="base">
                                        <p:cTn id="47" dur="500" fill="hold"/>
                                        <p:tgtEl>
                                          <p:spTgt spid="11329"/>
                                        </p:tgtEl>
                                        <p:attrNameLst>
                                          <p:attrName>ppt_y</p:attrName>
                                        </p:attrNameLst>
                                      </p:cBhvr>
                                      <p:tavLst>
                                        <p:tav tm="0">
                                          <p:val>
                                            <p:strVal val="0-#ppt_h/2"/>
                                          </p:val>
                                        </p:tav>
                                        <p:tav tm="100000">
                                          <p:val>
                                            <p:strVal val="#ppt_y"/>
                                          </p:val>
                                        </p:tav>
                                      </p:tavLst>
                                    </p:anim>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4" grpId="0" autoUpdateAnimBg="0"/>
      <p:bldP spid="11325" grpId="0" autoUpdateAnimBg="0"/>
      <p:bldP spid="11326" grpId="0" autoUpdateAnimBg="0"/>
      <p:bldP spid="11327" grpId="0" autoUpdateAnimBg="0"/>
      <p:bldP spid="11328" grpId="0" autoUpdateAnimBg="0"/>
      <p:bldP spid="11329" grpId="0" animBg="1" autoUpdateAnimBg="0"/>
      <p:bldP spid="11338" grpId="0" animBg="1"/>
      <p:bldP spid="11339" grpId="0" animBg="1"/>
      <p:bldP spid="113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11188" y="620713"/>
            <a:ext cx="8077200" cy="5924550"/>
            <a:chOff x="385" y="380"/>
            <a:chExt cx="5088" cy="3732"/>
          </a:xfrm>
        </p:grpSpPr>
        <p:grpSp>
          <p:nvGrpSpPr>
            <p:cNvPr id="97283" name="Group 3"/>
            <p:cNvGrpSpPr/>
            <p:nvPr/>
          </p:nvGrpSpPr>
          <p:grpSpPr bwMode="auto">
            <a:xfrm>
              <a:off x="385" y="380"/>
              <a:ext cx="4915" cy="3732"/>
              <a:chOff x="385" y="380"/>
              <a:chExt cx="4915" cy="3732"/>
            </a:xfrm>
          </p:grpSpPr>
          <p:sp>
            <p:nvSpPr>
              <p:cNvPr id="97285" name="Text Box 4"/>
              <p:cNvSpPr txBox="1">
                <a:spLocks noChangeArrowheads="1"/>
              </p:cNvSpPr>
              <p:nvPr/>
            </p:nvSpPr>
            <p:spPr bwMode="auto">
              <a:xfrm>
                <a:off x="937" y="920"/>
                <a:ext cx="261" cy="3048"/>
              </a:xfrm>
              <a:prstGeom prst="rect">
                <a:avLst/>
              </a:prstGeom>
              <a:solidFill>
                <a:srgbClr val="99CCFF">
                  <a:alpha val="50195"/>
                </a:srgbClr>
              </a:solidFill>
              <a:ln w="9525">
                <a:noFill/>
                <a:miter lim="800000"/>
              </a:ln>
            </p:spPr>
            <p:txBody>
              <a:bodyPr lIns="0" rIns="0">
                <a:spAutoFit/>
              </a:bodyPr>
              <a:lstStyle/>
              <a:p>
                <a:pPr algn="ctr">
                  <a:spcBef>
                    <a:spcPct val="50000"/>
                  </a:spcBef>
                </a:pPr>
                <a:r>
                  <a:rPr kumimoji="1" lang="zh-CN" altLang="en-US" sz="2400" b="1">
                    <a:latin typeface="Times New Roman" panose="02020603050405020304" pitchFamily="18" charset="0"/>
                  </a:rPr>
                  <a:t>四位二进制加法计数器态序</a:t>
                </a:r>
                <a:r>
                  <a:rPr kumimoji="1" lang="zh-CN" altLang="en-US" sz="2400" b="1">
                    <a:latin typeface="宋体" panose="02010600030101010101" pitchFamily="2" charset="-122"/>
                  </a:rPr>
                  <a:t>表 </a:t>
                </a:r>
                <a:endParaRPr kumimoji="1" lang="zh-CN" altLang="en-US" sz="2400" b="1">
                  <a:latin typeface="宋体" panose="02010600030101010101" pitchFamily="2" charset="-122"/>
                </a:endParaRPr>
              </a:p>
            </p:txBody>
          </p:sp>
          <p:sp>
            <p:nvSpPr>
              <p:cNvPr id="97286" name="Rectangle 5"/>
              <p:cNvSpPr>
                <a:spLocks noChangeArrowheads="1"/>
              </p:cNvSpPr>
              <p:nvPr/>
            </p:nvSpPr>
            <p:spPr bwMode="auto">
              <a:xfrm>
                <a:off x="2640" y="3920"/>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287" name="Rectangle 6"/>
              <p:cNvSpPr>
                <a:spLocks noChangeArrowheads="1"/>
              </p:cNvSpPr>
              <p:nvPr/>
            </p:nvSpPr>
            <p:spPr bwMode="auto">
              <a:xfrm>
                <a:off x="2304" y="3920"/>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288" name="Rectangle 7"/>
              <p:cNvSpPr>
                <a:spLocks noChangeArrowheads="1"/>
              </p:cNvSpPr>
              <p:nvPr/>
            </p:nvSpPr>
            <p:spPr bwMode="auto">
              <a:xfrm>
                <a:off x="1984" y="3920"/>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289" name="Rectangle 8"/>
              <p:cNvSpPr>
                <a:spLocks noChangeArrowheads="1"/>
              </p:cNvSpPr>
              <p:nvPr/>
            </p:nvSpPr>
            <p:spPr bwMode="auto">
              <a:xfrm>
                <a:off x="1685" y="3920"/>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290" name="Rectangle 9"/>
              <p:cNvSpPr>
                <a:spLocks noChangeArrowheads="1"/>
              </p:cNvSpPr>
              <p:nvPr/>
            </p:nvSpPr>
            <p:spPr bwMode="auto">
              <a:xfrm>
                <a:off x="1264" y="3920"/>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16</a:t>
                </a:r>
                <a:endParaRPr kumimoji="1" lang="en-US" altLang="zh-CN" sz="2000" b="1">
                  <a:latin typeface="Times New Roman" panose="02020603050405020304" pitchFamily="18" charset="0"/>
                </a:endParaRPr>
              </a:p>
            </p:txBody>
          </p:sp>
          <p:sp>
            <p:nvSpPr>
              <p:cNvPr id="97291" name="Rectangle 10"/>
              <p:cNvSpPr>
                <a:spLocks noChangeArrowheads="1"/>
              </p:cNvSpPr>
              <p:nvPr/>
            </p:nvSpPr>
            <p:spPr bwMode="auto">
              <a:xfrm>
                <a:off x="2640" y="3728"/>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292" name="Rectangle 11"/>
              <p:cNvSpPr>
                <a:spLocks noChangeArrowheads="1"/>
              </p:cNvSpPr>
              <p:nvPr/>
            </p:nvSpPr>
            <p:spPr bwMode="auto">
              <a:xfrm>
                <a:off x="2304" y="3728"/>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293" name="Rectangle 12"/>
              <p:cNvSpPr>
                <a:spLocks noChangeArrowheads="1"/>
              </p:cNvSpPr>
              <p:nvPr/>
            </p:nvSpPr>
            <p:spPr bwMode="auto">
              <a:xfrm>
                <a:off x="1984" y="3728"/>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294" name="Rectangle 13"/>
              <p:cNvSpPr>
                <a:spLocks noChangeArrowheads="1"/>
              </p:cNvSpPr>
              <p:nvPr/>
            </p:nvSpPr>
            <p:spPr bwMode="auto">
              <a:xfrm>
                <a:off x="1685" y="3728"/>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295" name="Rectangle 14"/>
              <p:cNvSpPr>
                <a:spLocks noChangeArrowheads="1"/>
              </p:cNvSpPr>
              <p:nvPr/>
            </p:nvSpPr>
            <p:spPr bwMode="auto">
              <a:xfrm>
                <a:off x="1264" y="3728"/>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15</a:t>
                </a:r>
                <a:endParaRPr kumimoji="1" lang="en-US" altLang="zh-CN" sz="2000" b="1">
                  <a:latin typeface="Times New Roman" panose="02020603050405020304" pitchFamily="18" charset="0"/>
                </a:endParaRPr>
              </a:p>
            </p:txBody>
          </p:sp>
          <p:sp>
            <p:nvSpPr>
              <p:cNvPr id="97296" name="Rectangle 15"/>
              <p:cNvSpPr>
                <a:spLocks noChangeArrowheads="1"/>
              </p:cNvSpPr>
              <p:nvPr/>
            </p:nvSpPr>
            <p:spPr bwMode="auto">
              <a:xfrm>
                <a:off x="2640" y="3536"/>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297" name="Rectangle 16"/>
              <p:cNvSpPr>
                <a:spLocks noChangeArrowheads="1"/>
              </p:cNvSpPr>
              <p:nvPr/>
            </p:nvSpPr>
            <p:spPr bwMode="auto">
              <a:xfrm>
                <a:off x="2304" y="3536"/>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298" name="Rectangle 17"/>
              <p:cNvSpPr>
                <a:spLocks noChangeArrowheads="1"/>
              </p:cNvSpPr>
              <p:nvPr/>
            </p:nvSpPr>
            <p:spPr bwMode="auto">
              <a:xfrm>
                <a:off x="1984" y="3536"/>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299" name="Rectangle 18"/>
              <p:cNvSpPr>
                <a:spLocks noChangeArrowheads="1"/>
              </p:cNvSpPr>
              <p:nvPr/>
            </p:nvSpPr>
            <p:spPr bwMode="auto">
              <a:xfrm>
                <a:off x="1685" y="3536"/>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00" name="Rectangle 19"/>
              <p:cNvSpPr>
                <a:spLocks noChangeArrowheads="1"/>
              </p:cNvSpPr>
              <p:nvPr/>
            </p:nvSpPr>
            <p:spPr bwMode="auto">
              <a:xfrm>
                <a:off x="1264" y="3536"/>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14</a:t>
                </a:r>
                <a:endParaRPr kumimoji="1" lang="en-US" altLang="zh-CN" sz="2000" b="1">
                  <a:latin typeface="Times New Roman" panose="02020603050405020304" pitchFamily="18" charset="0"/>
                </a:endParaRPr>
              </a:p>
            </p:txBody>
          </p:sp>
          <p:sp>
            <p:nvSpPr>
              <p:cNvPr id="97301" name="Rectangle 20"/>
              <p:cNvSpPr>
                <a:spLocks noChangeArrowheads="1"/>
              </p:cNvSpPr>
              <p:nvPr/>
            </p:nvSpPr>
            <p:spPr bwMode="auto">
              <a:xfrm>
                <a:off x="2640" y="3344"/>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02" name="Rectangle 21"/>
              <p:cNvSpPr>
                <a:spLocks noChangeArrowheads="1"/>
              </p:cNvSpPr>
              <p:nvPr/>
            </p:nvSpPr>
            <p:spPr bwMode="auto">
              <a:xfrm>
                <a:off x="2304" y="3344"/>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03" name="Rectangle 22"/>
              <p:cNvSpPr>
                <a:spLocks noChangeArrowheads="1"/>
              </p:cNvSpPr>
              <p:nvPr/>
            </p:nvSpPr>
            <p:spPr bwMode="auto">
              <a:xfrm>
                <a:off x="1984" y="3344"/>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04" name="Rectangle 23"/>
              <p:cNvSpPr>
                <a:spLocks noChangeArrowheads="1"/>
              </p:cNvSpPr>
              <p:nvPr/>
            </p:nvSpPr>
            <p:spPr bwMode="auto">
              <a:xfrm>
                <a:off x="1685" y="3344"/>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05" name="Rectangle 24"/>
              <p:cNvSpPr>
                <a:spLocks noChangeArrowheads="1"/>
              </p:cNvSpPr>
              <p:nvPr/>
            </p:nvSpPr>
            <p:spPr bwMode="auto">
              <a:xfrm>
                <a:off x="1264" y="3344"/>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97306" name="Rectangle 25"/>
              <p:cNvSpPr>
                <a:spLocks noChangeArrowheads="1"/>
              </p:cNvSpPr>
              <p:nvPr/>
            </p:nvSpPr>
            <p:spPr bwMode="auto">
              <a:xfrm>
                <a:off x="2640" y="3152"/>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07" name="Rectangle 26"/>
              <p:cNvSpPr>
                <a:spLocks noChangeArrowheads="1"/>
              </p:cNvSpPr>
              <p:nvPr/>
            </p:nvSpPr>
            <p:spPr bwMode="auto">
              <a:xfrm>
                <a:off x="2304" y="3152"/>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08" name="Rectangle 27"/>
              <p:cNvSpPr>
                <a:spLocks noChangeArrowheads="1"/>
              </p:cNvSpPr>
              <p:nvPr/>
            </p:nvSpPr>
            <p:spPr bwMode="auto">
              <a:xfrm>
                <a:off x="1984" y="3152"/>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09" name="Rectangle 28"/>
              <p:cNvSpPr>
                <a:spLocks noChangeArrowheads="1"/>
              </p:cNvSpPr>
              <p:nvPr/>
            </p:nvSpPr>
            <p:spPr bwMode="auto">
              <a:xfrm>
                <a:off x="1685" y="3152"/>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10" name="Rectangle 29"/>
              <p:cNvSpPr>
                <a:spLocks noChangeArrowheads="1"/>
              </p:cNvSpPr>
              <p:nvPr/>
            </p:nvSpPr>
            <p:spPr bwMode="auto">
              <a:xfrm>
                <a:off x="1264" y="3152"/>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12</a:t>
                </a:r>
                <a:endParaRPr kumimoji="1" lang="en-US" altLang="zh-CN" sz="2000" b="1">
                  <a:latin typeface="Times New Roman" panose="02020603050405020304" pitchFamily="18" charset="0"/>
                </a:endParaRPr>
              </a:p>
            </p:txBody>
          </p:sp>
          <p:sp>
            <p:nvSpPr>
              <p:cNvPr id="97311" name="Rectangle 30"/>
              <p:cNvSpPr>
                <a:spLocks noChangeArrowheads="1"/>
              </p:cNvSpPr>
              <p:nvPr/>
            </p:nvSpPr>
            <p:spPr bwMode="auto">
              <a:xfrm>
                <a:off x="2640" y="2960"/>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12" name="Rectangle 31"/>
              <p:cNvSpPr>
                <a:spLocks noChangeArrowheads="1"/>
              </p:cNvSpPr>
              <p:nvPr/>
            </p:nvSpPr>
            <p:spPr bwMode="auto">
              <a:xfrm>
                <a:off x="2304" y="2960"/>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13" name="Rectangle 32"/>
              <p:cNvSpPr>
                <a:spLocks noChangeArrowheads="1"/>
              </p:cNvSpPr>
              <p:nvPr/>
            </p:nvSpPr>
            <p:spPr bwMode="auto">
              <a:xfrm>
                <a:off x="1984" y="2960"/>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14" name="Rectangle 33"/>
              <p:cNvSpPr>
                <a:spLocks noChangeArrowheads="1"/>
              </p:cNvSpPr>
              <p:nvPr/>
            </p:nvSpPr>
            <p:spPr bwMode="auto">
              <a:xfrm>
                <a:off x="1685" y="2960"/>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15" name="Rectangle 34"/>
              <p:cNvSpPr>
                <a:spLocks noChangeArrowheads="1"/>
              </p:cNvSpPr>
              <p:nvPr/>
            </p:nvSpPr>
            <p:spPr bwMode="auto">
              <a:xfrm>
                <a:off x="1264" y="2960"/>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11</a:t>
                </a:r>
                <a:endParaRPr kumimoji="1" lang="en-US" altLang="zh-CN" sz="2000" b="1">
                  <a:latin typeface="Times New Roman" panose="02020603050405020304" pitchFamily="18" charset="0"/>
                </a:endParaRPr>
              </a:p>
            </p:txBody>
          </p:sp>
          <p:sp>
            <p:nvSpPr>
              <p:cNvPr id="97316" name="Rectangle 35"/>
              <p:cNvSpPr>
                <a:spLocks noChangeArrowheads="1"/>
              </p:cNvSpPr>
              <p:nvPr/>
            </p:nvSpPr>
            <p:spPr bwMode="auto">
              <a:xfrm>
                <a:off x="2640" y="2768"/>
                <a:ext cx="328" cy="192"/>
              </a:xfrm>
              <a:prstGeom prst="rect">
                <a:avLst/>
              </a:prstGeom>
              <a:solidFill>
                <a:schemeClr val="bg1"/>
              </a:solid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0</a:t>
                </a:r>
                <a:endParaRPr kumimoji="1" lang="en-US" altLang="zh-CN" sz="2000" b="1">
                  <a:solidFill>
                    <a:srgbClr val="FF3300"/>
                  </a:solidFill>
                  <a:latin typeface="Times New Roman" panose="02020603050405020304" pitchFamily="18" charset="0"/>
                </a:endParaRPr>
              </a:p>
            </p:txBody>
          </p:sp>
          <p:sp>
            <p:nvSpPr>
              <p:cNvPr id="97317" name="Rectangle 36"/>
              <p:cNvSpPr>
                <a:spLocks noChangeArrowheads="1"/>
              </p:cNvSpPr>
              <p:nvPr/>
            </p:nvSpPr>
            <p:spPr bwMode="auto">
              <a:xfrm>
                <a:off x="2304" y="2768"/>
                <a:ext cx="336" cy="192"/>
              </a:xfrm>
              <a:prstGeom prst="rect">
                <a:avLst/>
              </a:prstGeom>
              <a:solidFill>
                <a:schemeClr val="bg1"/>
              </a:solid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1</a:t>
                </a:r>
                <a:endParaRPr kumimoji="1" lang="en-US" altLang="zh-CN" sz="2000" b="1">
                  <a:solidFill>
                    <a:srgbClr val="FF3300"/>
                  </a:solidFill>
                  <a:latin typeface="Times New Roman" panose="02020603050405020304" pitchFamily="18" charset="0"/>
                </a:endParaRPr>
              </a:p>
            </p:txBody>
          </p:sp>
          <p:sp>
            <p:nvSpPr>
              <p:cNvPr id="97318" name="Rectangle 37"/>
              <p:cNvSpPr>
                <a:spLocks noChangeArrowheads="1"/>
              </p:cNvSpPr>
              <p:nvPr/>
            </p:nvSpPr>
            <p:spPr bwMode="auto">
              <a:xfrm>
                <a:off x="1984" y="2768"/>
                <a:ext cx="320" cy="192"/>
              </a:xfrm>
              <a:prstGeom prst="rect">
                <a:avLst/>
              </a:prstGeom>
              <a:solidFill>
                <a:schemeClr val="bg1"/>
              </a:solid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0</a:t>
                </a:r>
                <a:endParaRPr kumimoji="1" lang="en-US" altLang="zh-CN" sz="2000" b="1">
                  <a:solidFill>
                    <a:srgbClr val="FF3300"/>
                  </a:solidFill>
                  <a:latin typeface="Times New Roman" panose="02020603050405020304" pitchFamily="18" charset="0"/>
                </a:endParaRPr>
              </a:p>
            </p:txBody>
          </p:sp>
          <p:sp>
            <p:nvSpPr>
              <p:cNvPr id="97319" name="Rectangle 38"/>
              <p:cNvSpPr>
                <a:spLocks noChangeArrowheads="1"/>
              </p:cNvSpPr>
              <p:nvPr/>
            </p:nvSpPr>
            <p:spPr bwMode="auto">
              <a:xfrm>
                <a:off x="1685" y="2768"/>
                <a:ext cx="299" cy="192"/>
              </a:xfrm>
              <a:prstGeom prst="rect">
                <a:avLst/>
              </a:prstGeom>
              <a:solidFill>
                <a:schemeClr val="bg1"/>
              </a:solid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1</a:t>
                </a:r>
                <a:endParaRPr kumimoji="1" lang="en-US" altLang="zh-CN" sz="2000" b="1">
                  <a:solidFill>
                    <a:srgbClr val="FF3300"/>
                  </a:solidFill>
                  <a:latin typeface="Times New Roman" panose="02020603050405020304" pitchFamily="18" charset="0"/>
                </a:endParaRPr>
              </a:p>
            </p:txBody>
          </p:sp>
          <p:sp>
            <p:nvSpPr>
              <p:cNvPr id="97320" name="Rectangle 39"/>
              <p:cNvSpPr>
                <a:spLocks noChangeArrowheads="1"/>
              </p:cNvSpPr>
              <p:nvPr/>
            </p:nvSpPr>
            <p:spPr bwMode="auto">
              <a:xfrm>
                <a:off x="1264" y="2768"/>
                <a:ext cx="421" cy="192"/>
              </a:xfrm>
              <a:prstGeom prst="rect">
                <a:avLst/>
              </a:prstGeom>
              <a:solidFill>
                <a:schemeClr val="bg1"/>
              </a:solid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10</a:t>
                </a:r>
                <a:endParaRPr kumimoji="1" lang="en-US" altLang="zh-CN" sz="2000" b="1">
                  <a:solidFill>
                    <a:srgbClr val="FF3300"/>
                  </a:solidFill>
                  <a:latin typeface="Times New Roman" panose="02020603050405020304" pitchFamily="18" charset="0"/>
                </a:endParaRPr>
              </a:p>
            </p:txBody>
          </p:sp>
          <p:sp>
            <p:nvSpPr>
              <p:cNvPr id="97321" name="Rectangle 40"/>
              <p:cNvSpPr>
                <a:spLocks noChangeArrowheads="1"/>
              </p:cNvSpPr>
              <p:nvPr/>
            </p:nvSpPr>
            <p:spPr bwMode="auto">
              <a:xfrm>
                <a:off x="2640" y="2576"/>
                <a:ext cx="328" cy="192"/>
              </a:xfrm>
              <a:prstGeom prst="rect">
                <a:avLst/>
              </a:prstGeom>
              <a:solidFill>
                <a:schemeClr val="bg1"/>
              </a:solid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1</a:t>
                </a:r>
                <a:endParaRPr kumimoji="1" lang="en-US" altLang="zh-CN" sz="2000" b="1">
                  <a:solidFill>
                    <a:schemeClr val="accent1"/>
                  </a:solidFill>
                  <a:latin typeface="Times New Roman" panose="02020603050405020304" pitchFamily="18" charset="0"/>
                </a:endParaRPr>
              </a:p>
            </p:txBody>
          </p:sp>
          <p:sp>
            <p:nvSpPr>
              <p:cNvPr id="97322" name="Rectangle 41"/>
              <p:cNvSpPr>
                <a:spLocks noChangeArrowheads="1"/>
              </p:cNvSpPr>
              <p:nvPr/>
            </p:nvSpPr>
            <p:spPr bwMode="auto">
              <a:xfrm>
                <a:off x="2304" y="2576"/>
                <a:ext cx="336" cy="192"/>
              </a:xfrm>
              <a:prstGeom prst="rect">
                <a:avLst/>
              </a:prstGeom>
              <a:solidFill>
                <a:schemeClr val="bg1"/>
              </a:solid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0</a:t>
                </a:r>
                <a:endParaRPr kumimoji="1" lang="en-US" altLang="zh-CN" sz="2000" b="1">
                  <a:solidFill>
                    <a:schemeClr val="accent1"/>
                  </a:solidFill>
                  <a:latin typeface="Times New Roman" panose="02020603050405020304" pitchFamily="18" charset="0"/>
                </a:endParaRPr>
              </a:p>
            </p:txBody>
          </p:sp>
          <p:sp>
            <p:nvSpPr>
              <p:cNvPr id="97323" name="Rectangle 42"/>
              <p:cNvSpPr>
                <a:spLocks noChangeArrowheads="1"/>
              </p:cNvSpPr>
              <p:nvPr/>
            </p:nvSpPr>
            <p:spPr bwMode="auto">
              <a:xfrm>
                <a:off x="1984" y="2576"/>
                <a:ext cx="320" cy="192"/>
              </a:xfrm>
              <a:prstGeom prst="rect">
                <a:avLst/>
              </a:prstGeom>
              <a:solidFill>
                <a:schemeClr val="bg1"/>
              </a:solid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0</a:t>
                </a:r>
                <a:endParaRPr kumimoji="1" lang="en-US" altLang="zh-CN" sz="2000" b="1">
                  <a:solidFill>
                    <a:schemeClr val="accent1"/>
                  </a:solidFill>
                  <a:latin typeface="Times New Roman" panose="02020603050405020304" pitchFamily="18" charset="0"/>
                </a:endParaRPr>
              </a:p>
            </p:txBody>
          </p:sp>
          <p:sp>
            <p:nvSpPr>
              <p:cNvPr id="97324" name="Rectangle 43"/>
              <p:cNvSpPr>
                <a:spLocks noChangeArrowheads="1"/>
              </p:cNvSpPr>
              <p:nvPr/>
            </p:nvSpPr>
            <p:spPr bwMode="auto">
              <a:xfrm>
                <a:off x="1685" y="2576"/>
                <a:ext cx="299" cy="192"/>
              </a:xfrm>
              <a:prstGeom prst="rect">
                <a:avLst/>
              </a:prstGeom>
              <a:solidFill>
                <a:schemeClr val="bg1"/>
              </a:solid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1</a:t>
                </a:r>
                <a:endParaRPr kumimoji="1" lang="en-US" altLang="zh-CN" sz="2000" b="1">
                  <a:solidFill>
                    <a:schemeClr val="accent1"/>
                  </a:solidFill>
                  <a:latin typeface="Times New Roman" panose="02020603050405020304" pitchFamily="18" charset="0"/>
                </a:endParaRPr>
              </a:p>
            </p:txBody>
          </p:sp>
          <p:sp>
            <p:nvSpPr>
              <p:cNvPr id="97325" name="Rectangle 44"/>
              <p:cNvSpPr>
                <a:spLocks noChangeArrowheads="1"/>
              </p:cNvSpPr>
              <p:nvPr/>
            </p:nvSpPr>
            <p:spPr bwMode="auto">
              <a:xfrm>
                <a:off x="1264" y="2576"/>
                <a:ext cx="421" cy="192"/>
              </a:xfrm>
              <a:prstGeom prst="rect">
                <a:avLst/>
              </a:prstGeom>
              <a:solidFill>
                <a:schemeClr val="bg1"/>
              </a:solid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9</a:t>
                </a:r>
                <a:endParaRPr kumimoji="1" lang="en-US" altLang="zh-CN" sz="2000" b="1">
                  <a:solidFill>
                    <a:schemeClr val="accent1"/>
                  </a:solidFill>
                  <a:latin typeface="Times New Roman" panose="02020603050405020304" pitchFamily="18" charset="0"/>
                </a:endParaRPr>
              </a:p>
            </p:txBody>
          </p:sp>
          <p:sp>
            <p:nvSpPr>
              <p:cNvPr id="97326" name="Rectangle 45"/>
              <p:cNvSpPr>
                <a:spLocks noChangeArrowheads="1"/>
              </p:cNvSpPr>
              <p:nvPr/>
            </p:nvSpPr>
            <p:spPr bwMode="auto">
              <a:xfrm>
                <a:off x="2640" y="2384"/>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27" name="Rectangle 46"/>
              <p:cNvSpPr>
                <a:spLocks noChangeArrowheads="1"/>
              </p:cNvSpPr>
              <p:nvPr/>
            </p:nvSpPr>
            <p:spPr bwMode="auto">
              <a:xfrm>
                <a:off x="2304" y="2384"/>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28" name="Rectangle 47"/>
              <p:cNvSpPr>
                <a:spLocks noChangeArrowheads="1"/>
              </p:cNvSpPr>
              <p:nvPr/>
            </p:nvSpPr>
            <p:spPr bwMode="auto">
              <a:xfrm>
                <a:off x="1984" y="2384"/>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29" name="Rectangle 48"/>
              <p:cNvSpPr>
                <a:spLocks noChangeArrowheads="1"/>
              </p:cNvSpPr>
              <p:nvPr/>
            </p:nvSpPr>
            <p:spPr bwMode="auto">
              <a:xfrm>
                <a:off x="1685" y="2384"/>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30" name="Rectangle 49"/>
              <p:cNvSpPr>
                <a:spLocks noChangeArrowheads="1"/>
              </p:cNvSpPr>
              <p:nvPr/>
            </p:nvSpPr>
            <p:spPr bwMode="auto">
              <a:xfrm>
                <a:off x="1264" y="2384"/>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97331" name="Rectangle 50"/>
              <p:cNvSpPr>
                <a:spLocks noChangeArrowheads="1"/>
              </p:cNvSpPr>
              <p:nvPr/>
            </p:nvSpPr>
            <p:spPr bwMode="auto">
              <a:xfrm>
                <a:off x="2640" y="2192"/>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32" name="Rectangle 51"/>
              <p:cNvSpPr>
                <a:spLocks noChangeArrowheads="1"/>
              </p:cNvSpPr>
              <p:nvPr/>
            </p:nvSpPr>
            <p:spPr bwMode="auto">
              <a:xfrm>
                <a:off x="2304" y="2192"/>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33" name="Rectangle 52"/>
              <p:cNvSpPr>
                <a:spLocks noChangeArrowheads="1"/>
              </p:cNvSpPr>
              <p:nvPr/>
            </p:nvSpPr>
            <p:spPr bwMode="auto">
              <a:xfrm>
                <a:off x="1984" y="2192"/>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34" name="Rectangle 53"/>
              <p:cNvSpPr>
                <a:spLocks noChangeArrowheads="1"/>
              </p:cNvSpPr>
              <p:nvPr/>
            </p:nvSpPr>
            <p:spPr bwMode="auto">
              <a:xfrm>
                <a:off x="1685" y="2192"/>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35" name="Rectangle 54"/>
              <p:cNvSpPr>
                <a:spLocks noChangeArrowheads="1"/>
              </p:cNvSpPr>
              <p:nvPr/>
            </p:nvSpPr>
            <p:spPr bwMode="auto">
              <a:xfrm>
                <a:off x="1264" y="2192"/>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7</a:t>
                </a:r>
                <a:endParaRPr kumimoji="1" lang="en-US" altLang="zh-CN" sz="2000" b="1">
                  <a:latin typeface="Times New Roman" panose="02020603050405020304" pitchFamily="18" charset="0"/>
                </a:endParaRPr>
              </a:p>
            </p:txBody>
          </p:sp>
          <p:sp>
            <p:nvSpPr>
              <p:cNvPr id="97336" name="Rectangle 55"/>
              <p:cNvSpPr>
                <a:spLocks noChangeArrowheads="1"/>
              </p:cNvSpPr>
              <p:nvPr/>
            </p:nvSpPr>
            <p:spPr bwMode="auto">
              <a:xfrm>
                <a:off x="2640" y="2000"/>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37" name="Rectangle 56"/>
              <p:cNvSpPr>
                <a:spLocks noChangeArrowheads="1"/>
              </p:cNvSpPr>
              <p:nvPr/>
            </p:nvSpPr>
            <p:spPr bwMode="auto">
              <a:xfrm>
                <a:off x="2304" y="2000"/>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38" name="Rectangle 57"/>
              <p:cNvSpPr>
                <a:spLocks noChangeArrowheads="1"/>
              </p:cNvSpPr>
              <p:nvPr/>
            </p:nvSpPr>
            <p:spPr bwMode="auto">
              <a:xfrm>
                <a:off x="1984" y="2000"/>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39" name="Rectangle 58"/>
              <p:cNvSpPr>
                <a:spLocks noChangeArrowheads="1"/>
              </p:cNvSpPr>
              <p:nvPr/>
            </p:nvSpPr>
            <p:spPr bwMode="auto">
              <a:xfrm>
                <a:off x="1685" y="2000"/>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40" name="Rectangle 59"/>
              <p:cNvSpPr>
                <a:spLocks noChangeArrowheads="1"/>
              </p:cNvSpPr>
              <p:nvPr/>
            </p:nvSpPr>
            <p:spPr bwMode="auto">
              <a:xfrm>
                <a:off x="1264" y="2000"/>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97341" name="Rectangle 60"/>
              <p:cNvSpPr>
                <a:spLocks noChangeArrowheads="1"/>
              </p:cNvSpPr>
              <p:nvPr/>
            </p:nvSpPr>
            <p:spPr bwMode="auto">
              <a:xfrm>
                <a:off x="2640" y="1808"/>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42" name="Rectangle 61"/>
              <p:cNvSpPr>
                <a:spLocks noChangeArrowheads="1"/>
              </p:cNvSpPr>
              <p:nvPr/>
            </p:nvSpPr>
            <p:spPr bwMode="auto">
              <a:xfrm>
                <a:off x="2304" y="1808"/>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43" name="Rectangle 62"/>
              <p:cNvSpPr>
                <a:spLocks noChangeArrowheads="1"/>
              </p:cNvSpPr>
              <p:nvPr/>
            </p:nvSpPr>
            <p:spPr bwMode="auto">
              <a:xfrm>
                <a:off x="1984" y="1808"/>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44" name="Rectangle 63"/>
              <p:cNvSpPr>
                <a:spLocks noChangeArrowheads="1"/>
              </p:cNvSpPr>
              <p:nvPr/>
            </p:nvSpPr>
            <p:spPr bwMode="auto">
              <a:xfrm>
                <a:off x="1685" y="1808"/>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45" name="Rectangle 64"/>
              <p:cNvSpPr>
                <a:spLocks noChangeArrowheads="1"/>
              </p:cNvSpPr>
              <p:nvPr/>
            </p:nvSpPr>
            <p:spPr bwMode="auto">
              <a:xfrm>
                <a:off x="1264" y="1808"/>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97346" name="Rectangle 65"/>
              <p:cNvSpPr>
                <a:spLocks noChangeArrowheads="1"/>
              </p:cNvSpPr>
              <p:nvPr/>
            </p:nvSpPr>
            <p:spPr bwMode="auto">
              <a:xfrm>
                <a:off x="2640" y="1616"/>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47" name="Rectangle 66"/>
              <p:cNvSpPr>
                <a:spLocks noChangeArrowheads="1"/>
              </p:cNvSpPr>
              <p:nvPr/>
            </p:nvSpPr>
            <p:spPr bwMode="auto">
              <a:xfrm>
                <a:off x="2304" y="1616"/>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48" name="Rectangle 67"/>
              <p:cNvSpPr>
                <a:spLocks noChangeArrowheads="1"/>
              </p:cNvSpPr>
              <p:nvPr/>
            </p:nvSpPr>
            <p:spPr bwMode="auto">
              <a:xfrm>
                <a:off x="1984" y="1616"/>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49" name="Rectangle 68"/>
              <p:cNvSpPr>
                <a:spLocks noChangeArrowheads="1"/>
              </p:cNvSpPr>
              <p:nvPr/>
            </p:nvSpPr>
            <p:spPr bwMode="auto">
              <a:xfrm>
                <a:off x="1685" y="1616"/>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50" name="Rectangle 69"/>
              <p:cNvSpPr>
                <a:spLocks noChangeArrowheads="1"/>
              </p:cNvSpPr>
              <p:nvPr/>
            </p:nvSpPr>
            <p:spPr bwMode="auto">
              <a:xfrm>
                <a:off x="1264" y="1616"/>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97351" name="Rectangle 70"/>
              <p:cNvSpPr>
                <a:spLocks noChangeArrowheads="1"/>
              </p:cNvSpPr>
              <p:nvPr/>
            </p:nvSpPr>
            <p:spPr bwMode="auto">
              <a:xfrm>
                <a:off x="2640" y="1424"/>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52" name="Rectangle 71"/>
              <p:cNvSpPr>
                <a:spLocks noChangeArrowheads="1"/>
              </p:cNvSpPr>
              <p:nvPr/>
            </p:nvSpPr>
            <p:spPr bwMode="auto">
              <a:xfrm>
                <a:off x="2304" y="1424"/>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53" name="Rectangle 72"/>
              <p:cNvSpPr>
                <a:spLocks noChangeArrowheads="1"/>
              </p:cNvSpPr>
              <p:nvPr/>
            </p:nvSpPr>
            <p:spPr bwMode="auto">
              <a:xfrm>
                <a:off x="1984" y="1424"/>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54" name="Rectangle 73"/>
              <p:cNvSpPr>
                <a:spLocks noChangeArrowheads="1"/>
              </p:cNvSpPr>
              <p:nvPr/>
            </p:nvSpPr>
            <p:spPr bwMode="auto">
              <a:xfrm>
                <a:off x="1685" y="1424"/>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55" name="Rectangle 74"/>
              <p:cNvSpPr>
                <a:spLocks noChangeArrowheads="1"/>
              </p:cNvSpPr>
              <p:nvPr/>
            </p:nvSpPr>
            <p:spPr bwMode="auto">
              <a:xfrm>
                <a:off x="1264" y="1424"/>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97356" name="Rectangle 75"/>
              <p:cNvSpPr>
                <a:spLocks noChangeArrowheads="1"/>
              </p:cNvSpPr>
              <p:nvPr/>
            </p:nvSpPr>
            <p:spPr bwMode="auto">
              <a:xfrm>
                <a:off x="2640" y="1232"/>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57" name="Rectangle 76"/>
              <p:cNvSpPr>
                <a:spLocks noChangeArrowheads="1"/>
              </p:cNvSpPr>
              <p:nvPr/>
            </p:nvSpPr>
            <p:spPr bwMode="auto">
              <a:xfrm>
                <a:off x="2304" y="1232"/>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58" name="Rectangle 77"/>
              <p:cNvSpPr>
                <a:spLocks noChangeArrowheads="1"/>
              </p:cNvSpPr>
              <p:nvPr/>
            </p:nvSpPr>
            <p:spPr bwMode="auto">
              <a:xfrm>
                <a:off x="1984" y="1232"/>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59" name="Rectangle 78"/>
              <p:cNvSpPr>
                <a:spLocks noChangeArrowheads="1"/>
              </p:cNvSpPr>
              <p:nvPr/>
            </p:nvSpPr>
            <p:spPr bwMode="auto">
              <a:xfrm>
                <a:off x="1685" y="1232"/>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60" name="Rectangle 79"/>
              <p:cNvSpPr>
                <a:spLocks noChangeArrowheads="1"/>
              </p:cNvSpPr>
              <p:nvPr/>
            </p:nvSpPr>
            <p:spPr bwMode="auto">
              <a:xfrm>
                <a:off x="1264" y="1232"/>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97361" name="Rectangle 80"/>
              <p:cNvSpPr>
                <a:spLocks noChangeArrowheads="1"/>
              </p:cNvSpPr>
              <p:nvPr/>
            </p:nvSpPr>
            <p:spPr bwMode="auto">
              <a:xfrm>
                <a:off x="2640" y="1040"/>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62" name="Rectangle 81"/>
              <p:cNvSpPr>
                <a:spLocks noChangeArrowheads="1"/>
              </p:cNvSpPr>
              <p:nvPr/>
            </p:nvSpPr>
            <p:spPr bwMode="auto">
              <a:xfrm>
                <a:off x="2304" y="1040"/>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63" name="Rectangle 82"/>
              <p:cNvSpPr>
                <a:spLocks noChangeArrowheads="1"/>
              </p:cNvSpPr>
              <p:nvPr/>
            </p:nvSpPr>
            <p:spPr bwMode="auto">
              <a:xfrm>
                <a:off x="1984" y="1040"/>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64" name="Rectangle 83"/>
              <p:cNvSpPr>
                <a:spLocks noChangeArrowheads="1"/>
              </p:cNvSpPr>
              <p:nvPr/>
            </p:nvSpPr>
            <p:spPr bwMode="auto">
              <a:xfrm>
                <a:off x="1685" y="1040"/>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65" name="Rectangle 84"/>
              <p:cNvSpPr>
                <a:spLocks noChangeArrowheads="1"/>
              </p:cNvSpPr>
              <p:nvPr/>
            </p:nvSpPr>
            <p:spPr bwMode="auto">
              <a:xfrm>
                <a:off x="1264" y="1040"/>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66" name="Rectangle 85"/>
              <p:cNvSpPr>
                <a:spLocks noChangeArrowheads="1"/>
              </p:cNvSpPr>
              <p:nvPr/>
            </p:nvSpPr>
            <p:spPr bwMode="auto">
              <a:xfrm>
                <a:off x="2640" y="848"/>
                <a:ext cx="328"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67" name="Rectangle 86"/>
              <p:cNvSpPr>
                <a:spLocks noChangeArrowheads="1"/>
              </p:cNvSpPr>
              <p:nvPr/>
            </p:nvSpPr>
            <p:spPr bwMode="auto">
              <a:xfrm>
                <a:off x="2304" y="848"/>
                <a:ext cx="336"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68" name="Rectangle 87"/>
              <p:cNvSpPr>
                <a:spLocks noChangeArrowheads="1"/>
              </p:cNvSpPr>
              <p:nvPr/>
            </p:nvSpPr>
            <p:spPr bwMode="auto">
              <a:xfrm>
                <a:off x="1984" y="848"/>
                <a:ext cx="320"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69" name="Rectangle 88"/>
              <p:cNvSpPr>
                <a:spLocks noChangeArrowheads="1"/>
              </p:cNvSpPr>
              <p:nvPr/>
            </p:nvSpPr>
            <p:spPr bwMode="auto">
              <a:xfrm>
                <a:off x="1685" y="848"/>
                <a:ext cx="299"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70" name="Rectangle 89"/>
              <p:cNvSpPr>
                <a:spLocks noChangeArrowheads="1"/>
              </p:cNvSpPr>
              <p:nvPr/>
            </p:nvSpPr>
            <p:spPr bwMode="auto">
              <a:xfrm>
                <a:off x="1264" y="848"/>
                <a:ext cx="421" cy="192"/>
              </a:xfrm>
              <a:prstGeom prst="rect">
                <a:avLst/>
              </a:prstGeom>
              <a:solidFill>
                <a:schemeClr val="bg1"/>
              </a:solid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71" name="Rectangle 90"/>
              <p:cNvSpPr>
                <a:spLocks noChangeArrowheads="1"/>
              </p:cNvSpPr>
              <p:nvPr/>
            </p:nvSpPr>
            <p:spPr bwMode="auto">
              <a:xfrm>
                <a:off x="2640" y="618"/>
                <a:ext cx="328" cy="230"/>
              </a:xfrm>
              <a:prstGeom prst="rect">
                <a:avLst/>
              </a:prstGeom>
              <a:solidFill>
                <a:schemeClr val="bg1"/>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97372" name="Rectangle 91"/>
              <p:cNvSpPr>
                <a:spLocks noChangeArrowheads="1"/>
              </p:cNvSpPr>
              <p:nvPr/>
            </p:nvSpPr>
            <p:spPr bwMode="auto">
              <a:xfrm>
                <a:off x="2304" y="618"/>
                <a:ext cx="336" cy="230"/>
              </a:xfrm>
              <a:prstGeom prst="rect">
                <a:avLst/>
              </a:prstGeom>
              <a:solidFill>
                <a:schemeClr val="bg1"/>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97373" name="Rectangle 92"/>
              <p:cNvSpPr>
                <a:spLocks noChangeArrowheads="1"/>
              </p:cNvSpPr>
              <p:nvPr/>
            </p:nvSpPr>
            <p:spPr bwMode="auto">
              <a:xfrm>
                <a:off x="1984" y="618"/>
                <a:ext cx="320" cy="230"/>
              </a:xfrm>
              <a:prstGeom prst="rect">
                <a:avLst/>
              </a:prstGeom>
              <a:solidFill>
                <a:schemeClr val="bg1"/>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97374" name="Rectangle 93"/>
              <p:cNvSpPr>
                <a:spLocks noChangeArrowheads="1"/>
              </p:cNvSpPr>
              <p:nvPr/>
            </p:nvSpPr>
            <p:spPr bwMode="auto">
              <a:xfrm>
                <a:off x="1685" y="618"/>
                <a:ext cx="299" cy="230"/>
              </a:xfrm>
              <a:prstGeom prst="rect">
                <a:avLst/>
              </a:prstGeom>
              <a:solidFill>
                <a:schemeClr val="bg1"/>
              </a:solid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97375" name="Rectangle 94"/>
              <p:cNvSpPr>
                <a:spLocks noChangeArrowheads="1"/>
              </p:cNvSpPr>
              <p:nvPr/>
            </p:nvSpPr>
            <p:spPr bwMode="auto">
              <a:xfrm>
                <a:off x="1685" y="388"/>
                <a:ext cx="1283" cy="230"/>
              </a:xfrm>
              <a:prstGeom prst="rect">
                <a:avLst/>
              </a:prstGeom>
              <a:solidFill>
                <a:schemeClr val="bg1"/>
              </a:solidFill>
              <a:ln w="9525">
                <a:noFill/>
                <a:miter lim="800000"/>
              </a:ln>
            </p:spPr>
            <p:txBody>
              <a:bodyPr lIns="0" tIns="0" rIns="0" bIns="0"/>
              <a:lstStyle/>
              <a:p>
                <a:pPr algn="ctr"/>
                <a:r>
                  <a:rPr kumimoji="1" lang="zh-CN" altLang="en-US" sz="2400" b="1">
                    <a:solidFill>
                      <a:srgbClr val="CC66FF"/>
                    </a:solidFill>
                    <a:latin typeface="Times New Roman" panose="02020603050405020304" pitchFamily="18" charset="0"/>
                  </a:rPr>
                  <a:t>计 数 器 状 态</a:t>
                </a:r>
                <a:endParaRPr kumimoji="1" lang="zh-CN" altLang="en-US" sz="2400" b="1">
                  <a:solidFill>
                    <a:srgbClr val="CC66FF"/>
                  </a:solidFill>
                  <a:latin typeface="Times New Roman" panose="02020603050405020304" pitchFamily="18" charset="0"/>
                </a:endParaRPr>
              </a:p>
            </p:txBody>
          </p:sp>
          <p:sp>
            <p:nvSpPr>
              <p:cNvPr id="97376" name="Rectangle 95"/>
              <p:cNvSpPr>
                <a:spLocks noChangeArrowheads="1"/>
              </p:cNvSpPr>
              <p:nvPr/>
            </p:nvSpPr>
            <p:spPr bwMode="auto">
              <a:xfrm>
                <a:off x="1264" y="388"/>
                <a:ext cx="421" cy="460"/>
              </a:xfrm>
              <a:prstGeom prst="rect">
                <a:avLst/>
              </a:prstGeom>
              <a:solidFill>
                <a:schemeClr val="bg1"/>
              </a:solidFill>
              <a:ln w="9525">
                <a:noFill/>
                <a:miter lim="800000"/>
              </a:ln>
            </p:spPr>
            <p:txBody>
              <a:bodyPr lIns="0" tIns="0" rIns="0" bIns="0"/>
              <a:lstStyle/>
              <a:p>
                <a:pPr algn="ctr"/>
                <a:r>
                  <a:rPr kumimoji="1" lang="zh-CN" altLang="en-US" sz="2400" b="1">
                    <a:solidFill>
                      <a:srgbClr val="CC66FF"/>
                    </a:solidFill>
                    <a:latin typeface="Times New Roman" panose="02020603050405020304" pitchFamily="18" charset="0"/>
                  </a:rPr>
                  <a:t>计数顺序</a:t>
                </a:r>
                <a:endParaRPr kumimoji="1" lang="zh-CN" altLang="en-US" sz="2400" b="1">
                  <a:solidFill>
                    <a:srgbClr val="CC66FF"/>
                  </a:solidFill>
                  <a:latin typeface="Times New Roman" panose="02020603050405020304" pitchFamily="18" charset="0"/>
                </a:endParaRPr>
              </a:p>
            </p:txBody>
          </p:sp>
          <p:sp>
            <p:nvSpPr>
              <p:cNvPr id="97377" name="Line 96"/>
              <p:cNvSpPr>
                <a:spLocks noChangeShapeType="1"/>
              </p:cNvSpPr>
              <p:nvPr/>
            </p:nvSpPr>
            <p:spPr bwMode="auto">
              <a:xfrm>
                <a:off x="1264" y="380"/>
                <a:ext cx="1704" cy="0"/>
              </a:xfrm>
              <a:prstGeom prst="line">
                <a:avLst/>
              </a:prstGeom>
              <a:noFill/>
              <a:ln w="28575" cap="sq">
                <a:solidFill>
                  <a:schemeClr val="tx1"/>
                </a:solidFill>
                <a:round/>
              </a:ln>
            </p:spPr>
            <p:txBody>
              <a:bodyPr lIns="0" tIns="0" rIns="0" bIns="0"/>
              <a:lstStyle/>
              <a:p>
                <a:endParaRPr lang="zh-CN" altLang="en-US"/>
              </a:p>
            </p:txBody>
          </p:sp>
          <p:sp>
            <p:nvSpPr>
              <p:cNvPr id="97378" name="Line 97"/>
              <p:cNvSpPr>
                <a:spLocks noChangeShapeType="1"/>
              </p:cNvSpPr>
              <p:nvPr/>
            </p:nvSpPr>
            <p:spPr bwMode="auto">
              <a:xfrm>
                <a:off x="1264" y="848"/>
                <a:ext cx="1704" cy="0"/>
              </a:xfrm>
              <a:prstGeom prst="line">
                <a:avLst/>
              </a:prstGeom>
              <a:noFill/>
              <a:ln w="12700">
                <a:solidFill>
                  <a:schemeClr val="tx1"/>
                </a:solidFill>
                <a:round/>
              </a:ln>
            </p:spPr>
            <p:txBody>
              <a:bodyPr lIns="0" tIns="0" rIns="0" bIns="0"/>
              <a:lstStyle/>
              <a:p>
                <a:endParaRPr lang="zh-CN" altLang="en-US"/>
              </a:p>
            </p:txBody>
          </p:sp>
          <p:sp>
            <p:nvSpPr>
              <p:cNvPr id="97379" name="Line 98"/>
              <p:cNvSpPr>
                <a:spLocks noChangeShapeType="1"/>
              </p:cNvSpPr>
              <p:nvPr/>
            </p:nvSpPr>
            <p:spPr bwMode="auto">
              <a:xfrm>
                <a:off x="1264" y="4112"/>
                <a:ext cx="1704" cy="0"/>
              </a:xfrm>
              <a:prstGeom prst="line">
                <a:avLst/>
              </a:prstGeom>
              <a:noFill/>
              <a:ln w="28575" cap="sq">
                <a:solidFill>
                  <a:schemeClr val="tx1"/>
                </a:solidFill>
                <a:round/>
              </a:ln>
            </p:spPr>
            <p:txBody>
              <a:bodyPr lIns="0" tIns="0" rIns="0" bIns="0"/>
              <a:lstStyle/>
              <a:p>
                <a:endParaRPr lang="zh-CN" altLang="en-US"/>
              </a:p>
            </p:txBody>
          </p:sp>
          <p:sp>
            <p:nvSpPr>
              <p:cNvPr id="97380" name="Line 99"/>
              <p:cNvSpPr>
                <a:spLocks noChangeShapeType="1"/>
              </p:cNvSpPr>
              <p:nvPr/>
            </p:nvSpPr>
            <p:spPr bwMode="auto">
              <a:xfrm>
                <a:off x="1264" y="388"/>
                <a:ext cx="0" cy="3724"/>
              </a:xfrm>
              <a:prstGeom prst="line">
                <a:avLst/>
              </a:prstGeom>
              <a:noFill/>
              <a:ln w="28575" cap="sq">
                <a:solidFill>
                  <a:schemeClr val="tx1"/>
                </a:solidFill>
                <a:round/>
              </a:ln>
            </p:spPr>
            <p:txBody>
              <a:bodyPr lIns="0" tIns="0" rIns="0" bIns="0"/>
              <a:lstStyle/>
              <a:p>
                <a:endParaRPr lang="zh-CN" altLang="en-US"/>
              </a:p>
            </p:txBody>
          </p:sp>
          <p:sp>
            <p:nvSpPr>
              <p:cNvPr id="97381" name="Line 100"/>
              <p:cNvSpPr>
                <a:spLocks noChangeShapeType="1"/>
              </p:cNvSpPr>
              <p:nvPr/>
            </p:nvSpPr>
            <p:spPr bwMode="auto">
              <a:xfrm>
                <a:off x="1685" y="388"/>
                <a:ext cx="0" cy="3724"/>
              </a:xfrm>
              <a:prstGeom prst="line">
                <a:avLst/>
              </a:prstGeom>
              <a:noFill/>
              <a:ln w="12700">
                <a:solidFill>
                  <a:schemeClr val="tx1"/>
                </a:solidFill>
                <a:round/>
              </a:ln>
            </p:spPr>
            <p:txBody>
              <a:bodyPr lIns="0" tIns="0" rIns="0" bIns="0"/>
              <a:lstStyle/>
              <a:p>
                <a:endParaRPr lang="zh-CN" altLang="en-US"/>
              </a:p>
            </p:txBody>
          </p:sp>
          <p:sp>
            <p:nvSpPr>
              <p:cNvPr id="97382" name="Line 101"/>
              <p:cNvSpPr>
                <a:spLocks noChangeShapeType="1"/>
              </p:cNvSpPr>
              <p:nvPr/>
            </p:nvSpPr>
            <p:spPr bwMode="auto">
              <a:xfrm>
                <a:off x="2968" y="388"/>
                <a:ext cx="0" cy="3724"/>
              </a:xfrm>
              <a:prstGeom prst="line">
                <a:avLst/>
              </a:prstGeom>
              <a:noFill/>
              <a:ln w="28575" cap="sq">
                <a:solidFill>
                  <a:schemeClr val="tx1"/>
                </a:solidFill>
                <a:round/>
              </a:ln>
            </p:spPr>
            <p:txBody>
              <a:bodyPr lIns="0" tIns="0" rIns="0" bIns="0"/>
              <a:lstStyle/>
              <a:p>
                <a:endParaRPr lang="zh-CN" altLang="en-US"/>
              </a:p>
            </p:txBody>
          </p:sp>
          <p:sp>
            <p:nvSpPr>
              <p:cNvPr id="97383" name="Line 102"/>
              <p:cNvSpPr>
                <a:spLocks noChangeShapeType="1"/>
              </p:cNvSpPr>
              <p:nvPr/>
            </p:nvSpPr>
            <p:spPr bwMode="auto">
              <a:xfrm>
                <a:off x="1685" y="618"/>
                <a:ext cx="1283" cy="0"/>
              </a:xfrm>
              <a:prstGeom prst="line">
                <a:avLst/>
              </a:prstGeom>
              <a:noFill/>
              <a:ln w="12700">
                <a:solidFill>
                  <a:schemeClr val="tx1"/>
                </a:solidFill>
                <a:round/>
              </a:ln>
            </p:spPr>
            <p:txBody>
              <a:bodyPr lIns="0" tIns="0" rIns="0" bIns="0"/>
              <a:lstStyle/>
              <a:p>
                <a:endParaRPr lang="zh-CN" altLang="en-US"/>
              </a:p>
            </p:txBody>
          </p:sp>
          <p:sp>
            <p:nvSpPr>
              <p:cNvPr id="97384" name="Text Box 103"/>
              <p:cNvSpPr txBox="1">
                <a:spLocks noChangeArrowheads="1"/>
              </p:cNvSpPr>
              <p:nvPr/>
            </p:nvSpPr>
            <p:spPr bwMode="auto">
              <a:xfrm>
                <a:off x="3239" y="663"/>
                <a:ext cx="245" cy="2128"/>
              </a:xfrm>
              <a:prstGeom prst="rect">
                <a:avLst/>
              </a:prstGeom>
              <a:solidFill>
                <a:srgbClr val="99CCFF">
                  <a:alpha val="50195"/>
                </a:srgbClr>
              </a:solidFill>
              <a:ln w="9525">
                <a:noFill/>
                <a:miter lim="800000"/>
              </a:ln>
            </p:spPr>
            <p:txBody>
              <a:bodyPr lIns="0" rIns="0">
                <a:spAutoFit/>
              </a:bodyPr>
              <a:lstStyle/>
              <a:p>
                <a:pPr algn="ctr">
                  <a:spcBef>
                    <a:spcPct val="50000"/>
                  </a:spcBef>
                </a:pPr>
                <a:r>
                  <a:rPr kumimoji="1" lang="zh-CN" altLang="en-US" sz="2400" b="1">
                    <a:latin typeface="Times New Roman" panose="02020603050405020304" pitchFamily="18" charset="0"/>
                  </a:rPr>
                  <a:t>十进制计数器态序</a:t>
                </a:r>
                <a:r>
                  <a:rPr kumimoji="1" lang="zh-CN" altLang="en-US" sz="2400" b="1">
                    <a:latin typeface="宋体" panose="02010600030101010101" pitchFamily="2" charset="-122"/>
                  </a:rPr>
                  <a:t>表 </a:t>
                </a:r>
                <a:endParaRPr kumimoji="1" lang="zh-CN" altLang="en-US" sz="2400" b="1">
                  <a:latin typeface="宋体" panose="02010600030101010101" pitchFamily="2" charset="-122"/>
                </a:endParaRPr>
              </a:p>
            </p:txBody>
          </p:sp>
          <p:sp>
            <p:nvSpPr>
              <p:cNvPr id="97385" name="Rectangle 104"/>
              <p:cNvSpPr>
                <a:spLocks noChangeArrowheads="1"/>
              </p:cNvSpPr>
              <p:nvPr/>
            </p:nvSpPr>
            <p:spPr bwMode="auto">
              <a:xfrm>
                <a:off x="4964" y="2825"/>
                <a:ext cx="336" cy="208"/>
              </a:xfrm>
              <a:prstGeom prst="rect">
                <a:avLst/>
              </a:prstGeom>
              <a:no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0</a:t>
                </a:r>
                <a:endParaRPr kumimoji="1" lang="en-US" altLang="zh-CN" sz="2000" b="1">
                  <a:solidFill>
                    <a:srgbClr val="FF3300"/>
                  </a:solidFill>
                  <a:latin typeface="Times New Roman" panose="02020603050405020304" pitchFamily="18" charset="0"/>
                </a:endParaRPr>
              </a:p>
            </p:txBody>
          </p:sp>
          <p:sp>
            <p:nvSpPr>
              <p:cNvPr id="97386" name="Rectangle 105"/>
              <p:cNvSpPr>
                <a:spLocks noChangeArrowheads="1"/>
              </p:cNvSpPr>
              <p:nvPr/>
            </p:nvSpPr>
            <p:spPr bwMode="auto">
              <a:xfrm>
                <a:off x="4636" y="2825"/>
                <a:ext cx="328" cy="208"/>
              </a:xfrm>
              <a:prstGeom prst="rect">
                <a:avLst/>
              </a:prstGeom>
              <a:no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0</a:t>
                </a:r>
                <a:endParaRPr kumimoji="1" lang="en-US" altLang="zh-CN" sz="2000" b="1">
                  <a:solidFill>
                    <a:srgbClr val="FF3300"/>
                  </a:solidFill>
                  <a:latin typeface="Times New Roman" panose="02020603050405020304" pitchFamily="18" charset="0"/>
                </a:endParaRPr>
              </a:p>
            </p:txBody>
          </p:sp>
          <p:sp>
            <p:nvSpPr>
              <p:cNvPr id="97387" name="Rectangle 106"/>
              <p:cNvSpPr>
                <a:spLocks noChangeArrowheads="1"/>
              </p:cNvSpPr>
              <p:nvPr/>
            </p:nvSpPr>
            <p:spPr bwMode="auto">
              <a:xfrm>
                <a:off x="4300" y="2825"/>
                <a:ext cx="336" cy="208"/>
              </a:xfrm>
              <a:prstGeom prst="rect">
                <a:avLst/>
              </a:prstGeom>
              <a:no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0</a:t>
                </a:r>
                <a:endParaRPr kumimoji="1" lang="en-US" altLang="zh-CN" sz="2000" b="1">
                  <a:solidFill>
                    <a:srgbClr val="FF3300"/>
                  </a:solidFill>
                  <a:latin typeface="Times New Roman" panose="02020603050405020304" pitchFamily="18" charset="0"/>
                </a:endParaRPr>
              </a:p>
            </p:txBody>
          </p:sp>
          <p:sp>
            <p:nvSpPr>
              <p:cNvPr id="97388" name="Rectangle 107"/>
              <p:cNvSpPr>
                <a:spLocks noChangeArrowheads="1"/>
              </p:cNvSpPr>
              <p:nvPr/>
            </p:nvSpPr>
            <p:spPr bwMode="auto">
              <a:xfrm>
                <a:off x="3957" y="2825"/>
                <a:ext cx="343" cy="208"/>
              </a:xfrm>
              <a:prstGeom prst="rect">
                <a:avLst/>
              </a:prstGeom>
              <a:no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0</a:t>
                </a:r>
                <a:endParaRPr kumimoji="1" lang="en-US" altLang="zh-CN" sz="2000" b="1">
                  <a:solidFill>
                    <a:srgbClr val="FF3300"/>
                  </a:solidFill>
                  <a:latin typeface="Times New Roman" panose="02020603050405020304" pitchFamily="18" charset="0"/>
                </a:endParaRPr>
              </a:p>
            </p:txBody>
          </p:sp>
          <p:sp>
            <p:nvSpPr>
              <p:cNvPr id="97389" name="Rectangle 108"/>
              <p:cNvSpPr>
                <a:spLocks noChangeArrowheads="1"/>
              </p:cNvSpPr>
              <p:nvPr/>
            </p:nvSpPr>
            <p:spPr bwMode="auto">
              <a:xfrm>
                <a:off x="3564" y="2825"/>
                <a:ext cx="393" cy="208"/>
              </a:xfrm>
              <a:prstGeom prst="rect">
                <a:avLst/>
              </a:prstGeom>
              <a:noFill/>
              <a:ln w="9525">
                <a:noFill/>
                <a:miter lim="800000"/>
              </a:ln>
            </p:spPr>
            <p:txBody>
              <a:bodyPr lIns="0" tIns="0" rIns="0" bIns="0"/>
              <a:lstStyle/>
              <a:p>
                <a:pPr algn="ctr"/>
                <a:r>
                  <a:rPr kumimoji="1" lang="en-US" altLang="zh-CN" sz="2000" b="1">
                    <a:solidFill>
                      <a:srgbClr val="FF3300"/>
                    </a:solidFill>
                    <a:latin typeface="Times New Roman" panose="02020603050405020304" pitchFamily="18" charset="0"/>
                  </a:rPr>
                  <a:t>10</a:t>
                </a:r>
                <a:endParaRPr kumimoji="1" lang="en-US" altLang="zh-CN" sz="2000" b="1">
                  <a:solidFill>
                    <a:srgbClr val="FF3300"/>
                  </a:solidFill>
                  <a:latin typeface="Times New Roman" panose="02020603050405020304" pitchFamily="18" charset="0"/>
                </a:endParaRPr>
              </a:p>
            </p:txBody>
          </p:sp>
          <p:sp>
            <p:nvSpPr>
              <p:cNvPr id="97390" name="Rectangle 109"/>
              <p:cNvSpPr>
                <a:spLocks noChangeArrowheads="1"/>
              </p:cNvSpPr>
              <p:nvPr/>
            </p:nvSpPr>
            <p:spPr bwMode="auto">
              <a:xfrm>
                <a:off x="4964" y="2633"/>
                <a:ext cx="336" cy="192"/>
              </a:xfrm>
              <a:prstGeom prst="rect">
                <a:avLst/>
              </a:prstGeom>
              <a:no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1</a:t>
                </a:r>
                <a:endParaRPr kumimoji="1" lang="en-US" altLang="zh-CN" sz="2000" b="1">
                  <a:solidFill>
                    <a:schemeClr val="accent1"/>
                  </a:solidFill>
                  <a:latin typeface="Times New Roman" panose="02020603050405020304" pitchFamily="18" charset="0"/>
                </a:endParaRPr>
              </a:p>
            </p:txBody>
          </p:sp>
          <p:sp>
            <p:nvSpPr>
              <p:cNvPr id="97391" name="Rectangle 110"/>
              <p:cNvSpPr>
                <a:spLocks noChangeArrowheads="1"/>
              </p:cNvSpPr>
              <p:nvPr/>
            </p:nvSpPr>
            <p:spPr bwMode="auto">
              <a:xfrm>
                <a:off x="4636" y="2633"/>
                <a:ext cx="328" cy="192"/>
              </a:xfrm>
              <a:prstGeom prst="rect">
                <a:avLst/>
              </a:prstGeom>
              <a:no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0</a:t>
                </a:r>
                <a:endParaRPr kumimoji="1" lang="en-US" altLang="zh-CN" sz="2000" b="1">
                  <a:solidFill>
                    <a:schemeClr val="accent1"/>
                  </a:solidFill>
                  <a:latin typeface="Times New Roman" panose="02020603050405020304" pitchFamily="18" charset="0"/>
                </a:endParaRPr>
              </a:p>
            </p:txBody>
          </p:sp>
          <p:sp>
            <p:nvSpPr>
              <p:cNvPr id="97392" name="Rectangle 111"/>
              <p:cNvSpPr>
                <a:spLocks noChangeArrowheads="1"/>
              </p:cNvSpPr>
              <p:nvPr/>
            </p:nvSpPr>
            <p:spPr bwMode="auto">
              <a:xfrm>
                <a:off x="4300" y="2633"/>
                <a:ext cx="336" cy="192"/>
              </a:xfrm>
              <a:prstGeom prst="rect">
                <a:avLst/>
              </a:prstGeom>
              <a:no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0</a:t>
                </a:r>
                <a:endParaRPr kumimoji="1" lang="en-US" altLang="zh-CN" sz="2000" b="1">
                  <a:solidFill>
                    <a:schemeClr val="accent1"/>
                  </a:solidFill>
                  <a:latin typeface="Times New Roman" panose="02020603050405020304" pitchFamily="18" charset="0"/>
                </a:endParaRPr>
              </a:p>
            </p:txBody>
          </p:sp>
          <p:sp>
            <p:nvSpPr>
              <p:cNvPr id="97393" name="Rectangle 112"/>
              <p:cNvSpPr>
                <a:spLocks noChangeArrowheads="1"/>
              </p:cNvSpPr>
              <p:nvPr/>
            </p:nvSpPr>
            <p:spPr bwMode="auto">
              <a:xfrm>
                <a:off x="3957" y="2633"/>
                <a:ext cx="343" cy="192"/>
              </a:xfrm>
              <a:prstGeom prst="rect">
                <a:avLst/>
              </a:prstGeom>
              <a:no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1</a:t>
                </a:r>
                <a:endParaRPr kumimoji="1" lang="en-US" altLang="zh-CN" sz="2000" b="1">
                  <a:solidFill>
                    <a:schemeClr val="accent1"/>
                  </a:solidFill>
                  <a:latin typeface="Times New Roman" panose="02020603050405020304" pitchFamily="18" charset="0"/>
                </a:endParaRPr>
              </a:p>
            </p:txBody>
          </p:sp>
          <p:sp>
            <p:nvSpPr>
              <p:cNvPr id="97394" name="Rectangle 113"/>
              <p:cNvSpPr>
                <a:spLocks noChangeArrowheads="1"/>
              </p:cNvSpPr>
              <p:nvPr/>
            </p:nvSpPr>
            <p:spPr bwMode="auto">
              <a:xfrm>
                <a:off x="3564" y="2633"/>
                <a:ext cx="393" cy="192"/>
              </a:xfrm>
              <a:prstGeom prst="rect">
                <a:avLst/>
              </a:prstGeom>
              <a:noFill/>
              <a:ln w="9525">
                <a:noFill/>
                <a:miter lim="800000"/>
              </a:ln>
            </p:spPr>
            <p:txBody>
              <a:bodyPr lIns="0" tIns="0" rIns="0" bIns="0"/>
              <a:lstStyle/>
              <a:p>
                <a:pPr algn="ctr"/>
                <a:r>
                  <a:rPr kumimoji="1" lang="en-US" altLang="zh-CN" sz="2000" b="1">
                    <a:solidFill>
                      <a:schemeClr val="accent1"/>
                    </a:solidFill>
                    <a:latin typeface="Times New Roman" panose="02020603050405020304" pitchFamily="18" charset="0"/>
                  </a:rPr>
                  <a:t>9</a:t>
                </a:r>
                <a:endParaRPr kumimoji="1" lang="en-US" altLang="zh-CN" sz="2000" b="1">
                  <a:solidFill>
                    <a:schemeClr val="accent1"/>
                  </a:solidFill>
                  <a:latin typeface="Times New Roman" panose="02020603050405020304" pitchFamily="18" charset="0"/>
                </a:endParaRPr>
              </a:p>
            </p:txBody>
          </p:sp>
          <p:sp>
            <p:nvSpPr>
              <p:cNvPr id="97395" name="Rectangle 114"/>
              <p:cNvSpPr>
                <a:spLocks noChangeArrowheads="1"/>
              </p:cNvSpPr>
              <p:nvPr/>
            </p:nvSpPr>
            <p:spPr bwMode="auto">
              <a:xfrm>
                <a:off x="4964" y="2441"/>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96" name="Rectangle 115"/>
              <p:cNvSpPr>
                <a:spLocks noChangeArrowheads="1"/>
              </p:cNvSpPr>
              <p:nvPr/>
            </p:nvSpPr>
            <p:spPr bwMode="auto">
              <a:xfrm>
                <a:off x="4636" y="2441"/>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97" name="Rectangle 116"/>
              <p:cNvSpPr>
                <a:spLocks noChangeArrowheads="1"/>
              </p:cNvSpPr>
              <p:nvPr/>
            </p:nvSpPr>
            <p:spPr bwMode="auto">
              <a:xfrm>
                <a:off x="4300" y="2441"/>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398" name="Rectangle 117"/>
              <p:cNvSpPr>
                <a:spLocks noChangeArrowheads="1"/>
              </p:cNvSpPr>
              <p:nvPr/>
            </p:nvSpPr>
            <p:spPr bwMode="auto">
              <a:xfrm>
                <a:off x="3957" y="2441"/>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399" name="Rectangle 118"/>
              <p:cNvSpPr>
                <a:spLocks noChangeArrowheads="1"/>
              </p:cNvSpPr>
              <p:nvPr/>
            </p:nvSpPr>
            <p:spPr bwMode="auto">
              <a:xfrm>
                <a:off x="3564" y="2441"/>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97400" name="Rectangle 119"/>
              <p:cNvSpPr>
                <a:spLocks noChangeArrowheads="1"/>
              </p:cNvSpPr>
              <p:nvPr/>
            </p:nvSpPr>
            <p:spPr bwMode="auto">
              <a:xfrm>
                <a:off x="4964" y="2249"/>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01" name="Rectangle 120"/>
              <p:cNvSpPr>
                <a:spLocks noChangeArrowheads="1"/>
              </p:cNvSpPr>
              <p:nvPr/>
            </p:nvSpPr>
            <p:spPr bwMode="auto">
              <a:xfrm>
                <a:off x="4636" y="2249"/>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02" name="Rectangle 121"/>
              <p:cNvSpPr>
                <a:spLocks noChangeArrowheads="1"/>
              </p:cNvSpPr>
              <p:nvPr/>
            </p:nvSpPr>
            <p:spPr bwMode="auto">
              <a:xfrm>
                <a:off x="4300" y="2249"/>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03" name="Rectangle 122"/>
              <p:cNvSpPr>
                <a:spLocks noChangeArrowheads="1"/>
              </p:cNvSpPr>
              <p:nvPr/>
            </p:nvSpPr>
            <p:spPr bwMode="auto">
              <a:xfrm>
                <a:off x="3957" y="2249"/>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04" name="Rectangle 123"/>
              <p:cNvSpPr>
                <a:spLocks noChangeArrowheads="1"/>
              </p:cNvSpPr>
              <p:nvPr/>
            </p:nvSpPr>
            <p:spPr bwMode="auto">
              <a:xfrm>
                <a:off x="3564" y="2249"/>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7</a:t>
                </a:r>
                <a:endParaRPr kumimoji="1" lang="en-US" altLang="zh-CN" sz="2000" b="1">
                  <a:latin typeface="Times New Roman" panose="02020603050405020304" pitchFamily="18" charset="0"/>
                </a:endParaRPr>
              </a:p>
            </p:txBody>
          </p:sp>
          <p:sp>
            <p:nvSpPr>
              <p:cNvPr id="97405" name="Rectangle 124"/>
              <p:cNvSpPr>
                <a:spLocks noChangeArrowheads="1"/>
              </p:cNvSpPr>
              <p:nvPr/>
            </p:nvSpPr>
            <p:spPr bwMode="auto">
              <a:xfrm>
                <a:off x="4964" y="2057"/>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06" name="Rectangle 125"/>
              <p:cNvSpPr>
                <a:spLocks noChangeArrowheads="1"/>
              </p:cNvSpPr>
              <p:nvPr/>
            </p:nvSpPr>
            <p:spPr bwMode="auto">
              <a:xfrm>
                <a:off x="4636" y="2057"/>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07" name="Rectangle 126"/>
              <p:cNvSpPr>
                <a:spLocks noChangeArrowheads="1"/>
              </p:cNvSpPr>
              <p:nvPr/>
            </p:nvSpPr>
            <p:spPr bwMode="auto">
              <a:xfrm>
                <a:off x="4300" y="2057"/>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08" name="Rectangle 127"/>
              <p:cNvSpPr>
                <a:spLocks noChangeArrowheads="1"/>
              </p:cNvSpPr>
              <p:nvPr/>
            </p:nvSpPr>
            <p:spPr bwMode="auto">
              <a:xfrm>
                <a:off x="3957" y="2057"/>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09" name="Rectangle 128"/>
              <p:cNvSpPr>
                <a:spLocks noChangeArrowheads="1"/>
              </p:cNvSpPr>
              <p:nvPr/>
            </p:nvSpPr>
            <p:spPr bwMode="auto">
              <a:xfrm>
                <a:off x="3564" y="2057"/>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97410" name="Rectangle 129"/>
              <p:cNvSpPr>
                <a:spLocks noChangeArrowheads="1"/>
              </p:cNvSpPr>
              <p:nvPr/>
            </p:nvSpPr>
            <p:spPr bwMode="auto">
              <a:xfrm>
                <a:off x="4964" y="1865"/>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11" name="Rectangle 130"/>
              <p:cNvSpPr>
                <a:spLocks noChangeArrowheads="1"/>
              </p:cNvSpPr>
              <p:nvPr/>
            </p:nvSpPr>
            <p:spPr bwMode="auto">
              <a:xfrm>
                <a:off x="4636" y="1865"/>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12" name="Rectangle 131"/>
              <p:cNvSpPr>
                <a:spLocks noChangeArrowheads="1"/>
              </p:cNvSpPr>
              <p:nvPr/>
            </p:nvSpPr>
            <p:spPr bwMode="auto">
              <a:xfrm>
                <a:off x="4300" y="1865"/>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13" name="Rectangle 132"/>
              <p:cNvSpPr>
                <a:spLocks noChangeArrowheads="1"/>
              </p:cNvSpPr>
              <p:nvPr/>
            </p:nvSpPr>
            <p:spPr bwMode="auto">
              <a:xfrm>
                <a:off x="3957" y="1865"/>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14" name="Rectangle 133"/>
              <p:cNvSpPr>
                <a:spLocks noChangeArrowheads="1"/>
              </p:cNvSpPr>
              <p:nvPr/>
            </p:nvSpPr>
            <p:spPr bwMode="auto">
              <a:xfrm>
                <a:off x="3564" y="1865"/>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97415" name="Rectangle 134"/>
              <p:cNvSpPr>
                <a:spLocks noChangeArrowheads="1"/>
              </p:cNvSpPr>
              <p:nvPr/>
            </p:nvSpPr>
            <p:spPr bwMode="auto">
              <a:xfrm>
                <a:off x="4964" y="1673"/>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16" name="Rectangle 135"/>
              <p:cNvSpPr>
                <a:spLocks noChangeArrowheads="1"/>
              </p:cNvSpPr>
              <p:nvPr/>
            </p:nvSpPr>
            <p:spPr bwMode="auto">
              <a:xfrm>
                <a:off x="4636" y="1673"/>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17" name="Rectangle 136"/>
              <p:cNvSpPr>
                <a:spLocks noChangeArrowheads="1"/>
              </p:cNvSpPr>
              <p:nvPr/>
            </p:nvSpPr>
            <p:spPr bwMode="auto">
              <a:xfrm>
                <a:off x="4300" y="1673"/>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18" name="Rectangle 137"/>
              <p:cNvSpPr>
                <a:spLocks noChangeArrowheads="1"/>
              </p:cNvSpPr>
              <p:nvPr/>
            </p:nvSpPr>
            <p:spPr bwMode="auto">
              <a:xfrm>
                <a:off x="3957" y="1673"/>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19" name="Rectangle 138"/>
              <p:cNvSpPr>
                <a:spLocks noChangeArrowheads="1"/>
              </p:cNvSpPr>
              <p:nvPr/>
            </p:nvSpPr>
            <p:spPr bwMode="auto">
              <a:xfrm>
                <a:off x="3564" y="1673"/>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97420" name="Rectangle 139"/>
              <p:cNvSpPr>
                <a:spLocks noChangeArrowheads="1"/>
              </p:cNvSpPr>
              <p:nvPr/>
            </p:nvSpPr>
            <p:spPr bwMode="auto">
              <a:xfrm>
                <a:off x="4964" y="1481"/>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21" name="Rectangle 140"/>
              <p:cNvSpPr>
                <a:spLocks noChangeArrowheads="1"/>
              </p:cNvSpPr>
              <p:nvPr/>
            </p:nvSpPr>
            <p:spPr bwMode="auto">
              <a:xfrm>
                <a:off x="4636" y="1481"/>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22" name="Rectangle 141"/>
              <p:cNvSpPr>
                <a:spLocks noChangeArrowheads="1"/>
              </p:cNvSpPr>
              <p:nvPr/>
            </p:nvSpPr>
            <p:spPr bwMode="auto">
              <a:xfrm>
                <a:off x="4300" y="1481"/>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23" name="Rectangle 142"/>
              <p:cNvSpPr>
                <a:spLocks noChangeArrowheads="1"/>
              </p:cNvSpPr>
              <p:nvPr/>
            </p:nvSpPr>
            <p:spPr bwMode="auto">
              <a:xfrm>
                <a:off x="3957" y="1481"/>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24" name="Rectangle 143"/>
              <p:cNvSpPr>
                <a:spLocks noChangeArrowheads="1"/>
              </p:cNvSpPr>
              <p:nvPr/>
            </p:nvSpPr>
            <p:spPr bwMode="auto">
              <a:xfrm>
                <a:off x="3564" y="1481"/>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97425" name="Rectangle 144"/>
              <p:cNvSpPr>
                <a:spLocks noChangeArrowheads="1"/>
              </p:cNvSpPr>
              <p:nvPr/>
            </p:nvSpPr>
            <p:spPr bwMode="auto">
              <a:xfrm>
                <a:off x="4964" y="1289"/>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26" name="Rectangle 145"/>
              <p:cNvSpPr>
                <a:spLocks noChangeArrowheads="1"/>
              </p:cNvSpPr>
              <p:nvPr/>
            </p:nvSpPr>
            <p:spPr bwMode="auto">
              <a:xfrm>
                <a:off x="4636" y="1289"/>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27" name="Rectangle 146"/>
              <p:cNvSpPr>
                <a:spLocks noChangeArrowheads="1"/>
              </p:cNvSpPr>
              <p:nvPr/>
            </p:nvSpPr>
            <p:spPr bwMode="auto">
              <a:xfrm>
                <a:off x="4300" y="1289"/>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28" name="Rectangle 147"/>
              <p:cNvSpPr>
                <a:spLocks noChangeArrowheads="1"/>
              </p:cNvSpPr>
              <p:nvPr/>
            </p:nvSpPr>
            <p:spPr bwMode="auto">
              <a:xfrm>
                <a:off x="3957" y="1289"/>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29" name="Rectangle 148"/>
              <p:cNvSpPr>
                <a:spLocks noChangeArrowheads="1"/>
              </p:cNvSpPr>
              <p:nvPr/>
            </p:nvSpPr>
            <p:spPr bwMode="auto">
              <a:xfrm>
                <a:off x="3564" y="1289"/>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97430" name="Rectangle 149"/>
              <p:cNvSpPr>
                <a:spLocks noChangeArrowheads="1"/>
              </p:cNvSpPr>
              <p:nvPr/>
            </p:nvSpPr>
            <p:spPr bwMode="auto">
              <a:xfrm>
                <a:off x="4964" y="1097"/>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31" name="Rectangle 150"/>
              <p:cNvSpPr>
                <a:spLocks noChangeArrowheads="1"/>
              </p:cNvSpPr>
              <p:nvPr/>
            </p:nvSpPr>
            <p:spPr bwMode="auto">
              <a:xfrm>
                <a:off x="4636" y="1097"/>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32" name="Rectangle 151"/>
              <p:cNvSpPr>
                <a:spLocks noChangeArrowheads="1"/>
              </p:cNvSpPr>
              <p:nvPr/>
            </p:nvSpPr>
            <p:spPr bwMode="auto">
              <a:xfrm>
                <a:off x="4300" y="1097"/>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33" name="Rectangle 152"/>
              <p:cNvSpPr>
                <a:spLocks noChangeArrowheads="1"/>
              </p:cNvSpPr>
              <p:nvPr/>
            </p:nvSpPr>
            <p:spPr bwMode="auto">
              <a:xfrm>
                <a:off x="3957" y="1097"/>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34" name="Rectangle 153"/>
              <p:cNvSpPr>
                <a:spLocks noChangeArrowheads="1"/>
              </p:cNvSpPr>
              <p:nvPr/>
            </p:nvSpPr>
            <p:spPr bwMode="auto">
              <a:xfrm>
                <a:off x="3564" y="1097"/>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97435" name="Rectangle 154"/>
              <p:cNvSpPr>
                <a:spLocks noChangeArrowheads="1"/>
              </p:cNvSpPr>
              <p:nvPr/>
            </p:nvSpPr>
            <p:spPr bwMode="auto">
              <a:xfrm>
                <a:off x="4964" y="905"/>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36" name="Rectangle 155"/>
              <p:cNvSpPr>
                <a:spLocks noChangeArrowheads="1"/>
              </p:cNvSpPr>
              <p:nvPr/>
            </p:nvSpPr>
            <p:spPr bwMode="auto">
              <a:xfrm>
                <a:off x="4636" y="905"/>
                <a:ext cx="328"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37" name="Rectangle 156"/>
              <p:cNvSpPr>
                <a:spLocks noChangeArrowheads="1"/>
              </p:cNvSpPr>
              <p:nvPr/>
            </p:nvSpPr>
            <p:spPr bwMode="auto">
              <a:xfrm>
                <a:off x="4300" y="905"/>
                <a:ext cx="336"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38" name="Rectangle 157"/>
              <p:cNvSpPr>
                <a:spLocks noChangeArrowheads="1"/>
              </p:cNvSpPr>
              <p:nvPr/>
            </p:nvSpPr>
            <p:spPr bwMode="auto">
              <a:xfrm>
                <a:off x="3957" y="905"/>
                <a:ext cx="34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39" name="Rectangle 158"/>
              <p:cNvSpPr>
                <a:spLocks noChangeArrowheads="1"/>
              </p:cNvSpPr>
              <p:nvPr/>
            </p:nvSpPr>
            <p:spPr bwMode="auto">
              <a:xfrm>
                <a:off x="3564" y="905"/>
                <a:ext cx="393" cy="192"/>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97440" name="Rectangle 159"/>
              <p:cNvSpPr>
                <a:spLocks noChangeArrowheads="1"/>
              </p:cNvSpPr>
              <p:nvPr/>
            </p:nvSpPr>
            <p:spPr bwMode="auto">
              <a:xfrm>
                <a:off x="4964" y="675"/>
                <a:ext cx="33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97441" name="Rectangle 160"/>
              <p:cNvSpPr>
                <a:spLocks noChangeArrowheads="1"/>
              </p:cNvSpPr>
              <p:nvPr/>
            </p:nvSpPr>
            <p:spPr bwMode="auto">
              <a:xfrm>
                <a:off x="4636" y="675"/>
                <a:ext cx="32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97442" name="Rectangle 161"/>
              <p:cNvSpPr>
                <a:spLocks noChangeArrowheads="1"/>
              </p:cNvSpPr>
              <p:nvPr/>
            </p:nvSpPr>
            <p:spPr bwMode="auto">
              <a:xfrm>
                <a:off x="4300" y="675"/>
                <a:ext cx="33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97443" name="Rectangle 162"/>
              <p:cNvSpPr>
                <a:spLocks noChangeArrowheads="1"/>
              </p:cNvSpPr>
              <p:nvPr/>
            </p:nvSpPr>
            <p:spPr bwMode="auto">
              <a:xfrm>
                <a:off x="3957" y="675"/>
                <a:ext cx="343"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3</a:t>
                </a:r>
                <a:endParaRPr kumimoji="1" lang="en-US" altLang="zh-CN" sz="2400" b="1" baseline="-25000">
                  <a:latin typeface="Times New Roman" panose="02020603050405020304" pitchFamily="18" charset="0"/>
                </a:endParaRPr>
              </a:p>
            </p:txBody>
          </p:sp>
          <p:sp>
            <p:nvSpPr>
              <p:cNvPr id="97444" name="Rectangle 163"/>
              <p:cNvSpPr>
                <a:spLocks noChangeArrowheads="1"/>
              </p:cNvSpPr>
              <p:nvPr/>
            </p:nvSpPr>
            <p:spPr bwMode="auto">
              <a:xfrm>
                <a:off x="3957" y="445"/>
                <a:ext cx="1343" cy="230"/>
              </a:xfrm>
              <a:prstGeom prst="rect">
                <a:avLst/>
              </a:prstGeom>
              <a:noFill/>
              <a:ln w="9525">
                <a:noFill/>
                <a:miter lim="800000"/>
              </a:ln>
            </p:spPr>
            <p:txBody>
              <a:bodyPr lIns="0" tIns="0" rIns="0" bIns="0"/>
              <a:lstStyle/>
              <a:p>
                <a:pPr algn="ctr"/>
                <a:r>
                  <a:rPr kumimoji="1" lang="zh-CN" altLang="en-US" sz="2400" b="1">
                    <a:solidFill>
                      <a:srgbClr val="CC66FF"/>
                    </a:solidFill>
                    <a:latin typeface="Times New Roman" panose="02020603050405020304" pitchFamily="18" charset="0"/>
                  </a:rPr>
                  <a:t>计 数 器 状 态</a:t>
                </a:r>
                <a:endParaRPr kumimoji="1" lang="zh-CN" altLang="en-US" sz="2400" b="1">
                  <a:solidFill>
                    <a:srgbClr val="CC66FF"/>
                  </a:solidFill>
                  <a:latin typeface="Times New Roman" panose="02020603050405020304" pitchFamily="18" charset="0"/>
                </a:endParaRPr>
              </a:p>
            </p:txBody>
          </p:sp>
          <p:sp>
            <p:nvSpPr>
              <p:cNvPr id="97445" name="Rectangle 164"/>
              <p:cNvSpPr>
                <a:spLocks noChangeArrowheads="1"/>
              </p:cNvSpPr>
              <p:nvPr/>
            </p:nvSpPr>
            <p:spPr bwMode="auto">
              <a:xfrm>
                <a:off x="3564" y="445"/>
                <a:ext cx="393" cy="460"/>
              </a:xfrm>
              <a:prstGeom prst="rect">
                <a:avLst/>
              </a:prstGeom>
              <a:noFill/>
              <a:ln w="9525">
                <a:noFill/>
                <a:miter lim="800000"/>
              </a:ln>
            </p:spPr>
            <p:txBody>
              <a:bodyPr lIns="0" tIns="0" rIns="0" bIns="0"/>
              <a:lstStyle/>
              <a:p>
                <a:pPr algn="ctr"/>
                <a:r>
                  <a:rPr kumimoji="1" lang="zh-CN" altLang="en-US" sz="2400" b="1">
                    <a:solidFill>
                      <a:srgbClr val="CC66FF"/>
                    </a:solidFill>
                    <a:latin typeface="Times New Roman" panose="02020603050405020304" pitchFamily="18" charset="0"/>
                  </a:rPr>
                  <a:t>计数顺序</a:t>
                </a:r>
                <a:endParaRPr kumimoji="1" lang="zh-CN" altLang="en-US" sz="2400" b="1">
                  <a:solidFill>
                    <a:srgbClr val="CC66FF"/>
                  </a:solidFill>
                  <a:latin typeface="Times New Roman" panose="02020603050405020304" pitchFamily="18" charset="0"/>
                </a:endParaRPr>
              </a:p>
            </p:txBody>
          </p:sp>
          <p:sp>
            <p:nvSpPr>
              <p:cNvPr id="97446" name="Line 165"/>
              <p:cNvSpPr>
                <a:spLocks noChangeShapeType="1"/>
              </p:cNvSpPr>
              <p:nvPr/>
            </p:nvSpPr>
            <p:spPr bwMode="auto">
              <a:xfrm>
                <a:off x="3564" y="445"/>
                <a:ext cx="1736" cy="0"/>
              </a:xfrm>
              <a:prstGeom prst="line">
                <a:avLst/>
              </a:prstGeom>
              <a:noFill/>
              <a:ln w="28575" cap="sq">
                <a:solidFill>
                  <a:schemeClr val="tx1"/>
                </a:solidFill>
                <a:round/>
              </a:ln>
            </p:spPr>
            <p:txBody>
              <a:bodyPr lIns="0" tIns="0" rIns="0" bIns="0"/>
              <a:lstStyle/>
              <a:p>
                <a:endParaRPr lang="zh-CN" altLang="en-US"/>
              </a:p>
            </p:txBody>
          </p:sp>
          <p:sp>
            <p:nvSpPr>
              <p:cNvPr id="97447" name="Line 166"/>
              <p:cNvSpPr>
                <a:spLocks noChangeShapeType="1"/>
              </p:cNvSpPr>
              <p:nvPr/>
            </p:nvSpPr>
            <p:spPr bwMode="auto">
              <a:xfrm>
                <a:off x="3564" y="905"/>
                <a:ext cx="1736" cy="0"/>
              </a:xfrm>
              <a:prstGeom prst="line">
                <a:avLst/>
              </a:prstGeom>
              <a:noFill/>
              <a:ln w="12700">
                <a:solidFill>
                  <a:schemeClr val="tx1"/>
                </a:solidFill>
                <a:round/>
              </a:ln>
            </p:spPr>
            <p:txBody>
              <a:bodyPr lIns="0" tIns="0" rIns="0" bIns="0"/>
              <a:lstStyle/>
              <a:p>
                <a:endParaRPr lang="zh-CN" altLang="en-US"/>
              </a:p>
            </p:txBody>
          </p:sp>
          <p:sp>
            <p:nvSpPr>
              <p:cNvPr id="97448" name="Line 167"/>
              <p:cNvSpPr>
                <a:spLocks noChangeShapeType="1"/>
              </p:cNvSpPr>
              <p:nvPr/>
            </p:nvSpPr>
            <p:spPr bwMode="auto">
              <a:xfrm>
                <a:off x="3564" y="3033"/>
                <a:ext cx="1736" cy="0"/>
              </a:xfrm>
              <a:prstGeom prst="line">
                <a:avLst/>
              </a:prstGeom>
              <a:noFill/>
              <a:ln w="28575" cap="sq">
                <a:solidFill>
                  <a:schemeClr val="tx1"/>
                </a:solidFill>
                <a:round/>
              </a:ln>
            </p:spPr>
            <p:txBody>
              <a:bodyPr lIns="0" tIns="0" rIns="0" bIns="0"/>
              <a:lstStyle/>
              <a:p>
                <a:endParaRPr lang="zh-CN" altLang="en-US"/>
              </a:p>
            </p:txBody>
          </p:sp>
          <p:sp>
            <p:nvSpPr>
              <p:cNvPr id="97449" name="Line 168"/>
              <p:cNvSpPr>
                <a:spLocks noChangeShapeType="1"/>
              </p:cNvSpPr>
              <p:nvPr/>
            </p:nvSpPr>
            <p:spPr bwMode="auto">
              <a:xfrm>
                <a:off x="3564" y="445"/>
                <a:ext cx="0" cy="2588"/>
              </a:xfrm>
              <a:prstGeom prst="line">
                <a:avLst/>
              </a:prstGeom>
              <a:noFill/>
              <a:ln w="28575" cap="sq">
                <a:solidFill>
                  <a:schemeClr val="tx1"/>
                </a:solidFill>
                <a:round/>
              </a:ln>
            </p:spPr>
            <p:txBody>
              <a:bodyPr lIns="0" tIns="0" rIns="0" bIns="0"/>
              <a:lstStyle/>
              <a:p>
                <a:endParaRPr lang="zh-CN" altLang="en-US"/>
              </a:p>
            </p:txBody>
          </p:sp>
          <p:sp>
            <p:nvSpPr>
              <p:cNvPr id="97450" name="Line 169"/>
              <p:cNvSpPr>
                <a:spLocks noChangeShapeType="1"/>
              </p:cNvSpPr>
              <p:nvPr/>
            </p:nvSpPr>
            <p:spPr bwMode="auto">
              <a:xfrm>
                <a:off x="3957" y="445"/>
                <a:ext cx="0" cy="2588"/>
              </a:xfrm>
              <a:prstGeom prst="line">
                <a:avLst/>
              </a:prstGeom>
              <a:noFill/>
              <a:ln w="12700">
                <a:solidFill>
                  <a:schemeClr val="tx1"/>
                </a:solidFill>
                <a:round/>
              </a:ln>
            </p:spPr>
            <p:txBody>
              <a:bodyPr lIns="0" tIns="0" rIns="0" bIns="0"/>
              <a:lstStyle/>
              <a:p>
                <a:endParaRPr lang="zh-CN" altLang="en-US"/>
              </a:p>
            </p:txBody>
          </p:sp>
          <p:sp>
            <p:nvSpPr>
              <p:cNvPr id="97451" name="Line 170"/>
              <p:cNvSpPr>
                <a:spLocks noChangeShapeType="1"/>
              </p:cNvSpPr>
              <p:nvPr/>
            </p:nvSpPr>
            <p:spPr bwMode="auto">
              <a:xfrm>
                <a:off x="5300" y="445"/>
                <a:ext cx="0" cy="2588"/>
              </a:xfrm>
              <a:prstGeom prst="line">
                <a:avLst/>
              </a:prstGeom>
              <a:noFill/>
              <a:ln w="28575" cap="sq">
                <a:solidFill>
                  <a:schemeClr val="tx1"/>
                </a:solidFill>
                <a:round/>
              </a:ln>
            </p:spPr>
            <p:txBody>
              <a:bodyPr lIns="0" tIns="0" rIns="0" bIns="0"/>
              <a:lstStyle/>
              <a:p>
                <a:endParaRPr lang="zh-CN" altLang="en-US"/>
              </a:p>
            </p:txBody>
          </p:sp>
          <p:sp>
            <p:nvSpPr>
              <p:cNvPr id="97452" name="Line 171"/>
              <p:cNvSpPr>
                <a:spLocks noChangeShapeType="1"/>
              </p:cNvSpPr>
              <p:nvPr/>
            </p:nvSpPr>
            <p:spPr bwMode="auto">
              <a:xfrm>
                <a:off x="3957" y="675"/>
                <a:ext cx="1343" cy="0"/>
              </a:xfrm>
              <a:prstGeom prst="line">
                <a:avLst/>
              </a:prstGeom>
              <a:noFill/>
              <a:ln w="12700">
                <a:solidFill>
                  <a:schemeClr val="tx1"/>
                </a:solidFill>
                <a:round/>
              </a:ln>
            </p:spPr>
            <p:txBody>
              <a:bodyPr lIns="0" tIns="0" rIns="0" bIns="0"/>
              <a:lstStyle/>
              <a:p>
                <a:endParaRPr lang="zh-CN" altLang="en-US"/>
              </a:p>
            </p:txBody>
          </p:sp>
          <p:sp>
            <p:nvSpPr>
              <p:cNvPr id="97453" name="Text Box 172"/>
              <p:cNvSpPr txBox="1">
                <a:spLocks noChangeArrowheads="1"/>
              </p:cNvSpPr>
              <p:nvPr/>
            </p:nvSpPr>
            <p:spPr bwMode="auto">
              <a:xfrm>
                <a:off x="385" y="513"/>
                <a:ext cx="230" cy="3407"/>
              </a:xfrm>
              <a:prstGeom prst="rect">
                <a:avLst/>
              </a:prstGeom>
              <a:solidFill>
                <a:srgbClr val="CC99FF">
                  <a:alpha val="50195"/>
                </a:srgbClr>
              </a:solidFill>
              <a:ln w="9525">
                <a:noFill/>
                <a:miter lim="800000"/>
              </a:ln>
            </p:spPr>
            <p:txBody>
              <a:bodyPr vert="eaVert" lIns="0" tIns="0" rIns="0" bIns="0">
                <a:spAutoFit/>
              </a:bodyPr>
              <a:lstStyle/>
              <a:p>
                <a:pPr>
                  <a:spcBef>
                    <a:spcPct val="50000"/>
                  </a:spcBef>
                </a:pPr>
                <a:r>
                  <a:rPr kumimoji="1" lang="zh-CN" altLang="en-US" sz="2400" b="1">
                    <a:latin typeface="宋体" panose="02010600030101010101" pitchFamily="2" charset="-122"/>
                  </a:rPr>
                  <a:t>十进制计数器与</a:t>
                </a:r>
                <a:r>
                  <a:rPr kumimoji="1" lang="en-US" altLang="zh-CN" sz="2400" b="1">
                    <a:latin typeface="Times New Roman" panose="02020603050405020304" pitchFamily="18" charset="0"/>
                  </a:rPr>
                  <a:t>4 </a:t>
                </a:r>
                <a:r>
                  <a:rPr kumimoji="1" lang="zh-CN" altLang="en-US" sz="2400" b="1">
                    <a:latin typeface="宋体" panose="02010600030101010101" pitchFamily="2" charset="-122"/>
                  </a:rPr>
                  <a:t>位二进制计数器比较</a:t>
                </a:r>
                <a:endParaRPr kumimoji="1" lang="zh-CN" altLang="en-US" sz="2400" b="1">
                  <a:latin typeface="Times New Roman" panose="02020603050405020304" pitchFamily="18" charset="0"/>
                </a:endParaRPr>
              </a:p>
            </p:txBody>
          </p:sp>
        </p:grpSp>
        <p:sp>
          <p:nvSpPr>
            <p:cNvPr id="97284" name="AutoShape 173"/>
            <p:cNvSpPr>
              <a:spLocks noChangeArrowheads="1"/>
            </p:cNvSpPr>
            <p:nvPr/>
          </p:nvSpPr>
          <p:spPr bwMode="auto">
            <a:xfrm>
              <a:off x="3218" y="3181"/>
              <a:ext cx="2255" cy="696"/>
            </a:xfrm>
            <a:prstGeom prst="wedgeRectCallout">
              <a:avLst>
                <a:gd name="adj1" fmla="val -12704"/>
                <a:gd name="adj2" fmla="val -69829"/>
              </a:avLst>
            </a:prstGeom>
            <a:solidFill>
              <a:srgbClr val="CCCCFF"/>
            </a:solidFill>
            <a:ln w="9525">
              <a:solidFill>
                <a:schemeClr val="tx1"/>
              </a:solidFill>
              <a:miter lim="800000"/>
            </a:ln>
          </p:spPr>
          <p:txBody>
            <a:bodyPr lIns="0" tIns="0" rIns="0" bIns="0">
              <a:spAutoFit/>
            </a:bodyPr>
            <a:lstStyle/>
            <a:p>
              <a:pPr>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只利用了 </a:t>
              </a: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位二进制加法计数器的前十个状态 </a:t>
              </a:r>
              <a:r>
                <a:rPr kumimoji="1" lang="en-US" altLang="zh-CN" sz="2400" b="1">
                  <a:latin typeface="Times New Roman" panose="02020603050405020304" pitchFamily="18" charset="0"/>
                </a:rPr>
                <a:t>0000 ~ 1001</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9" name="Text Box 9" descr="再生纸">
            <a:hlinkClick r:id="rId1" action="ppaction://hlinksldjump"/>
          </p:cNvPr>
          <p:cNvSpPr txBox="1">
            <a:spLocks noChangeArrowheads="1"/>
          </p:cNvSpPr>
          <p:nvPr/>
        </p:nvSpPr>
        <p:spPr bwMode="auto">
          <a:xfrm>
            <a:off x="611188" y="500042"/>
            <a:ext cx="7848600" cy="457200"/>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4</a:t>
            </a:r>
            <a:r>
              <a:rPr kumimoji="1" lang="zh-CN" altLang="en-US" sz="2400" b="1" dirty="0">
                <a:latin typeface="Times New Roman" panose="02020603050405020304" pitchFamily="18" charset="0"/>
              </a:rPr>
              <a:t>位异步二进制计数器可以构成</a:t>
            </a:r>
            <a:r>
              <a:rPr kumimoji="1" lang="en-US" altLang="zh-CN" sz="2400" b="1" dirty="0">
                <a:latin typeface="Times New Roman" panose="02020603050405020304" pitchFamily="18" charset="0"/>
              </a:rPr>
              <a:t>BCD</a:t>
            </a:r>
            <a:r>
              <a:rPr kumimoji="1" lang="zh-CN" altLang="en-US" sz="2400" b="1" dirty="0">
                <a:latin typeface="Times New Roman" panose="02020603050405020304" pitchFamily="18" charset="0"/>
              </a:rPr>
              <a:t>码十进制异步计数器。</a:t>
            </a:r>
            <a:endParaRPr kumimoji="1" lang="zh-CN" altLang="en-US" sz="2400" b="1" dirty="0">
              <a:latin typeface="宋体" panose="02010600030101010101" pitchFamily="2" charset="-122"/>
            </a:endParaRPr>
          </a:p>
        </p:txBody>
      </p:sp>
      <p:sp>
        <p:nvSpPr>
          <p:cNvPr id="343050" name="Text Box 10" descr="再生纸">
            <a:hlinkClick r:id="rId1" action="ppaction://hlinksldjump"/>
          </p:cNvPr>
          <p:cNvSpPr txBox="1">
            <a:spLocks noChangeArrowheads="1"/>
          </p:cNvSpPr>
          <p:nvPr/>
        </p:nvSpPr>
        <p:spPr bwMode="auto">
          <a:xfrm>
            <a:off x="670393" y="3212976"/>
            <a:ext cx="7488237" cy="457200"/>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rPr>
              <a:t>方法：数到</a:t>
            </a:r>
            <a:r>
              <a:rPr kumimoji="1" lang="en-US" altLang="zh-CN" sz="2400" b="1">
                <a:latin typeface="Times New Roman" panose="02020603050405020304" pitchFamily="18" charset="0"/>
              </a:rPr>
              <a:t>10</a:t>
            </a:r>
            <a:r>
              <a:rPr kumimoji="1" lang="zh-CN" altLang="en-US" sz="2400" b="1">
                <a:latin typeface="Times New Roman" panose="02020603050405020304" pitchFamily="18" charset="0"/>
              </a:rPr>
              <a:t>自动归零</a:t>
            </a:r>
            <a:endParaRPr kumimoji="1" lang="zh-CN" altLang="en-US" sz="2400" b="1">
              <a:latin typeface="宋体" panose="02010600030101010101" pitchFamily="2" charset="-122"/>
            </a:endParaRPr>
          </a:p>
        </p:txBody>
      </p:sp>
      <p:sp>
        <p:nvSpPr>
          <p:cNvPr id="343051" name="Text Box 11" descr="再生纸">
            <a:hlinkClick r:id="rId1" action="ppaction://hlinksldjump"/>
          </p:cNvPr>
          <p:cNvSpPr txBox="1">
            <a:spLocks noChangeArrowheads="1"/>
          </p:cNvSpPr>
          <p:nvPr/>
        </p:nvSpPr>
        <p:spPr bwMode="auto">
          <a:xfrm>
            <a:off x="684213" y="3933825"/>
            <a:ext cx="7847012" cy="1463675"/>
          </a:xfrm>
          <a:prstGeom prst="rect">
            <a:avLst/>
          </a:prstGeom>
          <a:noFill/>
          <a:ln w="9525">
            <a:noFill/>
            <a:miter lim="800000"/>
          </a:ln>
        </p:spPr>
        <p:txBody>
          <a:bodyPr>
            <a:spAutoFit/>
          </a:bodyPr>
          <a:lstStyle/>
          <a:p>
            <a:pPr>
              <a:lnSpc>
                <a:spcPct val="125000"/>
              </a:lnSpc>
              <a:spcBef>
                <a:spcPct val="50000"/>
              </a:spcBef>
            </a:pPr>
            <a:r>
              <a:rPr kumimoji="1" lang="en-US" altLang="zh-CN" sz="2400" b="1" dirty="0">
                <a:latin typeface="Times New Roman" panose="02020603050405020304" pitchFamily="18" charset="0"/>
              </a:rPr>
              <a:t>4</a:t>
            </a:r>
            <a:r>
              <a:rPr kumimoji="1" lang="zh-CN" altLang="en-US" sz="2400" b="1" dirty="0">
                <a:latin typeface="Times New Roman" panose="02020603050405020304" pitchFamily="18" charset="0"/>
              </a:rPr>
              <a:t>位异步二进制计数器数到</a:t>
            </a:r>
            <a:r>
              <a:rPr kumimoji="1" lang="en-US" altLang="zh-CN" sz="2400" b="1" dirty="0">
                <a:latin typeface="Times New Roman" panose="02020603050405020304" pitchFamily="18" charset="0"/>
              </a:rPr>
              <a:t>1010</a:t>
            </a:r>
            <a:r>
              <a:rPr kumimoji="1" lang="zh-CN" altLang="en-US" sz="2400" b="1" dirty="0">
                <a:latin typeface="Times New Roman" panose="02020603050405020304" pitchFamily="18" charset="0"/>
              </a:rPr>
              <a:t>（第</a:t>
            </a:r>
            <a:r>
              <a:rPr kumimoji="1" lang="en-US" altLang="zh-CN" sz="2400" b="1" dirty="0">
                <a:latin typeface="Times New Roman" panose="02020603050405020304" pitchFamily="18" charset="0"/>
              </a:rPr>
              <a:t>10</a:t>
            </a:r>
            <a:r>
              <a:rPr kumimoji="1" lang="zh-CN" altLang="en-US" sz="2400" b="1" dirty="0">
                <a:latin typeface="Times New Roman" panose="02020603050405020304" pitchFamily="18" charset="0"/>
              </a:rPr>
              <a:t>个脉冲）时候，通过与非门检测译码，其输出信号使</a:t>
            </a:r>
            <a:r>
              <a:rPr kumimoji="1" lang="en-US" altLang="zh-CN" sz="2400" b="1" dirty="0">
                <a:latin typeface="Times New Roman" panose="02020603050405020304" pitchFamily="18" charset="0"/>
              </a:rPr>
              <a:t>4</a:t>
            </a:r>
            <a:r>
              <a:rPr kumimoji="1" lang="zh-CN" altLang="en-US" sz="2400" b="1" dirty="0">
                <a:latin typeface="Times New Roman" panose="02020603050405020304" pitchFamily="18" charset="0"/>
              </a:rPr>
              <a:t>个触发器清</a:t>
            </a:r>
            <a:r>
              <a:rPr kumimoji="1" lang="en-US" altLang="zh-CN" sz="2400" b="1" dirty="0">
                <a:latin typeface="Times New Roman" panose="02020603050405020304" pitchFamily="18" charset="0"/>
              </a:rPr>
              <a:t>0</a:t>
            </a:r>
            <a:r>
              <a:rPr kumimoji="1" lang="zh-CN" altLang="en-US" sz="2400" b="1" dirty="0">
                <a:latin typeface="Times New Roman" panose="02020603050405020304" pitchFamily="18" charset="0"/>
              </a:rPr>
              <a:t>，即变成</a:t>
            </a:r>
            <a:r>
              <a:rPr kumimoji="1" lang="en-US" altLang="zh-CN" sz="2400" b="1" dirty="0">
                <a:latin typeface="Times New Roman" panose="02020603050405020304" pitchFamily="18" charset="0"/>
              </a:rPr>
              <a:t>BCD</a:t>
            </a:r>
            <a:r>
              <a:rPr kumimoji="1" lang="zh-CN" altLang="en-US" sz="2400" b="1" dirty="0">
                <a:latin typeface="Times New Roman" panose="02020603050405020304" pitchFamily="18" charset="0"/>
              </a:rPr>
              <a:t>码</a:t>
            </a:r>
            <a:r>
              <a:rPr kumimoji="1" lang="en-US" altLang="zh-CN" sz="2400" b="1" dirty="0">
                <a:latin typeface="Times New Roman" panose="02020603050405020304" pitchFamily="18" charset="0"/>
              </a:rPr>
              <a:t>0000</a:t>
            </a:r>
            <a:r>
              <a:rPr kumimoji="1" lang="zh-CN" altLang="en-US" sz="2400" b="1" dirty="0">
                <a:latin typeface="Times New Roman" panose="02020603050405020304" pitchFamily="18" charset="0"/>
              </a:rPr>
              <a:t>，实现归零，重新开始计数。</a:t>
            </a:r>
            <a:endParaRPr kumimoji="1" lang="zh-CN" altLang="en-US" sz="2400" b="1" dirty="0">
              <a:latin typeface="宋体" panose="02010600030101010101" pitchFamily="2" charset="-122"/>
            </a:endParaRPr>
          </a:p>
        </p:txBody>
      </p:sp>
      <p:pic>
        <p:nvPicPr>
          <p:cNvPr id="98310" name="Picture 6"/>
          <p:cNvPicPr>
            <a:picLocks noChangeAspect="1" noChangeArrowheads="1"/>
          </p:cNvPicPr>
          <p:nvPr/>
        </p:nvPicPr>
        <p:blipFill>
          <a:blip r:embed="rId2"/>
          <a:srcRect/>
          <a:stretch>
            <a:fillRect/>
          </a:stretch>
        </p:blipFill>
        <p:spPr bwMode="auto">
          <a:xfrm>
            <a:off x="1214446" y="946540"/>
            <a:ext cx="6786578" cy="212527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3049"/>
                                        </p:tgtEl>
                                        <p:attrNameLst>
                                          <p:attrName>style.visibility</p:attrName>
                                        </p:attrNameLst>
                                      </p:cBhvr>
                                      <p:to>
                                        <p:strVal val="visible"/>
                                      </p:to>
                                    </p:set>
                                    <p:animEffect transition="in" filter="wipe(left)">
                                      <p:cBhvr>
                                        <p:cTn id="7" dur="500"/>
                                        <p:tgtEl>
                                          <p:spTgt spid="343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3050"/>
                                        </p:tgtEl>
                                        <p:attrNameLst>
                                          <p:attrName>style.visibility</p:attrName>
                                        </p:attrNameLst>
                                      </p:cBhvr>
                                      <p:to>
                                        <p:strVal val="visible"/>
                                      </p:to>
                                    </p:set>
                                    <p:animEffect transition="in" filter="wipe(left)">
                                      <p:cBhvr>
                                        <p:cTn id="12" dur="500"/>
                                        <p:tgtEl>
                                          <p:spTgt spid="343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3051"/>
                                        </p:tgtEl>
                                        <p:attrNameLst>
                                          <p:attrName>style.visibility</p:attrName>
                                        </p:attrNameLst>
                                      </p:cBhvr>
                                      <p:to>
                                        <p:strVal val="visible"/>
                                      </p:to>
                                    </p:set>
                                    <p:animEffect transition="in" filter="wipe(left)">
                                      <p:cBhvr>
                                        <p:cTn id="17" dur="500"/>
                                        <p:tgtEl>
                                          <p:spTgt spid="343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9" grpId="0" autoUpdateAnimBg="0"/>
      <p:bldP spid="343050" grpId="0" autoUpdateAnimBg="0"/>
      <p:bldP spid="34305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idx="4294967295"/>
          </p:nvPr>
        </p:nvSpPr>
        <p:spPr>
          <a:xfrm>
            <a:off x="457200" y="265113"/>
            <a:ext cx="8229600" cy="989012"/>
          </a:xfrm>
        </p:spPr>
        <p:txBody>
          <a:bodyPr/>
          <a:lstStyle/>
          <a:p>
            <a:pPr algn="l" eaLnBrk="1" hangingPunct="1"/>
            <a:r>
              <a:rPr lang="zh-CN" altLang="en-US" sz="3600" b="1" dirty="0">
                <a:solidFill>
                  <a:srgbClr val="FF3300"/>
                </a:solidFill>
                <a:latin typeface="楷体_GB2312" pitchFamily="49" charset="-122"/>
                <a:ea typeface="楷体_GB2312" pitchFamily="49" charset="-122"/>
              </a:rPr>
              <a:t>四、中规模集成计数器及应用</a:t>
            </a:r>
            <a:endParaRPr lang="zh-CN" altLang="en-US" sz="3600" b="1" dirty="0">
              <a:solidFill>
                <a:srgbClr val="FF3300"/>
              </a:solidFill>
              <a:latin typeface="楷体_GB2312" pitchFamily="49" charset="-122"/>
              <a:ea typeface="楷体_GB2312" pitchFamily="49" charset="-122"/>
            </a:endParaRPr>
          </a:p>
        </p:txBody>
      </p:sp>
      <p:pic>
        <p:nvPicPr>
          <p:cNvPr id="100356" name="Picture 6"/>
          <p:cNvPicPr>
            <a:picLocks noChangeAspect="1" noChangeArrowheads="1"/>
          </p:cNvPicPr>
          <p:nvPr/>
        </p:nvPicPr>
        <p:blipFill>
          <a:blip r:embed="rId1"/>
          <a:srcRect/>
          <a:stretch>
            <a:fillRect/>
          </a:stretch>
        </p:blipFill>
        <p:spPr bwMode="auto">
          <a:xfrm>
            <a:off x="395288" y="1970088"/>
            <a:ext cx="8351837" cy="4411662"/>
          </a:xfrm>
          <a:prstGeom prst="rect">
            <a:avLst/>
          </a:prstGeom>
          <a:noFill/>
          <a:ln w="9525">
            <a:noFill/>
            <a:miter lim="800000"/>
            <a:headEnd/>
            <a:tailEnd/>
          </a:ln>
        </p:spPr>
      </p:pic>
      <p:sp>
        <p:nvSpPr>
          <p:cNvPr id="5" name="Rectangle 63"/>
          <p:cNvSpPr>
            <a:spLocks noChangeArrowheads="1"/>
          </p:cNvSpPr>
          <p:nvPr/>
        </p:nvSpPr>
        <p:spPr bwMode="auto">
          <a:xfrm>
            <a:off x="428596" y="1142984"/>
            <a:ext cx="7143800" cy="660400"/>
          </a:xfrm>
          <a:prstGeom prst="rect">
            <a:avLst/>
          </a:prstGeom>
          <a:noFill/>
          <a:ln w="9525">
            <a:noFill/>
            <a:miter lim="800000"/>
          </a:ln>
        </p:spPr>
        <p:txBody>
          <a:bodyPr anchor="ct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一</a:t>
            </a:r>
            <a:r>
              <a:rPr kumimoji="1" lang="en-US" altLang="zh-CN" sz="3200" b="1" dirty="0">
                <a:solidFill>
                  <a:srgbClr val="0033CC"/>
                </a:solidFill>
                <a:latin typeface="宋体" panose="02010600030101010101" pitchFamily="2" charset="-122"/>
              </a:rPr>
              <a:t>)</a:t>
            </a:r>
            <a:r>
              <a:rPr kumimoji="1" lang="en-US" altLang="zh-CN" sz="3200" b="1" dirty="0">
                <a:solidFill>
                  <a:srgbClr val="0033CC"/>
                </a:solidFill>
                <a:latin typeface="Times New Roman" panose="02020603050405020304" pitchFamily="18" charset="0"/>
              </a:rPr>
              <a:t> </a:t>
            </a:r>
            <a:r>
              <a:rPr kumimoji="1" lang="zh-CN" altLang="en-US" sz="3200" b="1" dirty="0">
                <a:solidFill>
                  <a:srgbClr val="0033CC"/>
                </a:solidFill>
                <a:latin typeface="宋体" panose="02010600030101010101" pitchFamily="2" charset="-122"/>
              </a:rPr>
              <a:t>中规模集成计数器的有关性能 </a:t>
            </a:r>
            <a:endParaRPr kumimoji="1" lang="zh-CN" altLang="en-US" sz="3200" b="1" dirty="0">
              <a:solidFill>
                <a:srgbClr val="0033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p:txBody>
          <a:bodyPr/>
          <a:lstStyle/>
          <a:p>
            <a:pPr eaLnBrk="1" hangingPunct="1"/>
            <a:endParaRPr lang="zh-CN" altLang="zh-CN"/>
          </a:p>
        </p:txBody>
      </p:sp>
      <p:sp>
        <p:nvSpPr>
          <p:cNvPr id="101379" name="Rectangle 3"/>
          <p:cNvSpPr>
            <a:spLocks noGrp="1"/>
          </p:cNvSpPr>
          <p:nvPr>
            <p:ph type="body" idx="4294967295"/>
          </p:nvPr>
        </p:nvSpPr>
        <p:spPr/>
        <p:txBody>
          <a:bodyPr/>
          <a:lstStyle/>
          <a:p>
            <a:pPr eaLnBrk="1" hangingPunct="1"/>
            <a:endParaRPr lang="zh-CN" altLang="zh-CN"/>
          </a:p>
        </p:txBody>
      </p:sp>
      <p:pic>
        <p:nvPicPr>
          <p:cNvPr id="101380" name="Picture 4"/>
          <p:cNvPicPr>
            <a:picLocks noChangeAspect="1" noChangeArrowheads="1"/>
          </p:cNvPicPr>
          <p:nvPr/>
        </p:nvPicPr>
        <p:blipFill>
          <a:blip r:embed="rId1"/>
          <a:srcRect/>
          <a:stretch>
            <a:fillRect/>
          </a:stretch>
        </p:blipFill>
        <p:spPr bwMode="auto">
          <a:xfrm>
            <a:off x="539750" y="620713"/>
            <a:ext cx="8132763" cy="5095875"/>
          </a:xfrm>
          <a:prstGeom prst="rect">
            <a:avLst/>
          </a:prstGeom>
          <a:noFill/>
          <a:ln w="9525">
            <a:noFill/>
            <a:miter lim="800000"/>
            <a:headEnd/>
            <a:tailEnd/>
          </a:ln>
        </p:spPr>
      </p:pic>
      <p:pic>
        <p:nvPicPr>
          <p:cNvPr id="101381" name="Picture 5"/>
          <p:cNvPicPr>
            <a:picLocks noChangeAspect="1" noChangeArrowheads="1"/>
          </p:cNvPicPr>
          <p:nvPr/>
        </p:nvPicPr>
        <p:blipFill>
          <a:blip r:embed="rId2"/>
          <a:srcRect/>
          <a:stretch>
            <a:fillRect/>
          </a:stretch>
        </p:blipFill>
        <p:spPr bwMode="auto">
          <a:xfrm>
            <a:off x="468313" y="5770563"/>
            <a:ext cx="8221662"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1"/>
          <a:srcRect/>
          <a:stretch>
            <a:fillRect/>
          </a:stretch>
        </p:blipFill>
        <p:spPr bwMode="auto">
          <a:xfrm>
            <a:off x="214282" y="500042"/>
            <a:ext cx="8589491" cy="4429156"/>
          </a:xfrm>
          <a:prstGeom prst="rect">
            <a:avLst/>
          </a:prstGeom>
          <a:noFill/>
          <a:ln w="9525">
            <a:noFill/>
            <a:miter lim="800000"/>
            <a:headEnd/>
            <a:tailEnd/>
          </a:ln>
          <a:effectLst>
            <a:prstShdw prst="shdw18" dist="17961" dir="13500000">
              <a:schemeClr val="accent1">
                <a:gamma/>
                <a:shade val="60000"/>
                <a:invGamma/>
              </a:schemeClr>
            </a:prstShdw>
          </a:effectLst>
        </p:spPr>
      </p:pic>
      <p:pic>
        <p:nvPicPr>
          <p:cNvPr id="3" name="Picture 3"/>
          <p:cNvPicPr>
            <a:picLocks noChangeAspect="1" noChangeArrowheads="1"/>
          </p:cNvPicPr>
          <p:nvPr/>
        </p:nvPicPr>
        <p:blipFill>
          <a:blip r:embed="rId2"/>
          <a:srcRect/>
          <a:stretch>
            <a:fillRect/>
          </a:stretch>
        </p:blipFill>
        <p:spPr bwMode="auto">
          <a:xfrm>
            <a:off x="214343" y="4929211"/>
            <a:ext cx="8429623" cy="1796477"/>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4" name="矩形 3"/>
          <p:cNvSpPr/>
          <p:nvPr/>
        </p:nvSpPr>
        <p:spPr>
          <a:xfrm>
            <a:off x="142844" y="59272"/>
            <a:ext cx="2669320" cy="369332"/>
          </a:xfrm>
          <a:prstGeom prst="rect">
            <a:avLst/>
          </a:prstGeom>
        </p:spPr>
        <p:txBody>
          <a:bodyPr wrap="none">
            <a:spAutoFit/>
          </a:bodyPr>
          <a:lstStyle/>
          <a:p>
            <a:pPr>
              <a:spcBef>
                <a:spcPct val="50000"/>
              </a:spcBef>
            </a:pPr>
            <a:r>
              <a:rPr kumimoji="1" lang="en-US" altLang="zh-CN" b="1" dirty="0">
                <a:latin typeface="Times New Roman" panose="02020603050405020304" pitchFamily="18" charset="0"/>
              </a:rPr>
              <a:t>74LS163</a:t>
            </a:r>
            <a:r>
              <a:rPr kumimoji="1" lang="zh-CN" altLang="en-US" b="1" dirty="0">
                <a:latin typeface="Times New Roman" panose="02020603050405020304" pitchFamily="18" charset="0"/>
              </a:rPr>
              <a:t>同步模</a:t>
            </a:r>
            <a:r>
              <a:rPr kumimoji="1" lang="en-US" altLang="zh-CN" b="1" dirty="0">
                <a:latin typeface="Times New Roman" panose="02020603050405020304" pitchFamily="18" charset="0"/>
              </a:rPr>
              <a:t>16</a:t>
            </a:r>
            <a:r>
              <a:rPr kumimoji="1" lang="zh-CN" altLang="en-US" b="1" dirty="0">
                <a:latin typeface="Times New Roman" panose="02020603050405020304" pitchFamily="18" charset="0"/>
              </a:rPr>
              <a:t>计数器</a:t>
            </a:r>
            <a:endParaRPr kumimoji="1" lang="zh-CN" altLang="en-US" b="1" dirty="0">
              <a:latin typeface="宋体" panose="02010600030101010101" pitchFamily="2" charset="-122"/>
            </a:endParaRPr>
          </a:p>
        </p:txBody>
      </p:sp>
      <p:pic>
        <p:nvPicPr>
          <p:cNvPr id="160771" name="Picture 3"/>
          <p:cNvPicPr>
            <a:picLocks noChangeAspect="1" noChangeArrowheads="1"/>
          </p:cNvPicPr>
          <p:nvPr/>
        </p:nvPicPr>
        <p:blipFill>
          <a:blip r:embed="rId3"/>
          <a:srcRect/>
          <a:stretch>
            <a:fillRect/>
          </a:stretch>
        </p:blipFill>
        <p:spPr bwMode="auto">
          <a:xfrm>
            <a:off x="2538000" y="5357826"/>
            <a:ext cx="304800" cy="676275"/>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7" name="Picture 7"/>
          <p:cNvPicPr>
            <a:picLocks noChangeAspect="1" noChangeArrowheads="1"/>
          </p:cNvPicPr>
          <p:nvPr/>
        </p:nvPicPr>
        <p:blipFill>
          <a:blip r:embed="rId1"/>
          <a:srcRect/>
          <a:stretch>
            <a:fillRect/>
          </a:stretch>
        </p:blipFill>
        <p:spPr bwMode="auto">
          <a:xfrm>
            <a:off x="611188" y="1300163"/>
            <a:ext cx="8237537" cy="4505325"/>
          </a:xfrm>
          <a:prstGeom prst="rect">
            <a:avLst/>
          </a:prstGeom>
          <a:noFill/>
          <a:ln w="9525">
            <a:noFill/>
            <a:miter lim="800000"/>
            <a:headEnd/>
            <a:tailEnd/>
          </a:ln>
        </p:spPr>
      </p:pic>
      <p:sp>
        <p:nvSpPr>
          <p:cNvPr id="4" name="Rectangle 63"/>
          <p:cNvSpPr>
            <a:spLocks noChangeArrowheads="1"/>
          </p:cNvSpPr>
          <p:nvPr/>
        </p:nvSpPr>
        <p:spPr bwMode="auto">
          <a:xfrm>
            <a:off x="428596" y="500042"/>
            <a:ext cx="8215370" cy="660400"/>
          </a:xfrm>
          <a:prstGeom prst="rect">
            <a:avLst/>
          </a:prstGeom>
          <a:noFill/>
          <a:ln w="9525">
            <a:noFill/>
            <a:miter lim="800000"/>
          </a:ln>
        </p:spPr>
        <p:txBody>
          <a:bodyPr anchor="ct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二</a:t>
            </a:r>
            <a:r>
              <a:rPr kumimoji="1" lang="en-US" altLang="zh-CN" sz="3200" b="1" dirty="0">
                <a:solidFill>
                  <a:srgbClr val="0033CC"/>
                </a:solidFill>
                <a:latin typeface="宋体" panose="02010600030101010101" pitchFamily="2" charset="-122"/>
              </a:rPr>
              <a:t>)</a:t>
            </a:r>
            <a:r>
              <a:rPr kumimoji="1" lang="en-US" altLang="zh-CN" sz="3200" b="1" dirty="0">
                <a:solidFill>
                  <a:srgbClr val="0033CC"/>
                </a:solidFill>
                <a:latin typeface="Times New Roman" panose="02020603050405020304" pitchFamily="18" charset="0"/>
              </a:rPr>
              <a:t> </a:t>
            </a:r>
            <a:r>
              <a:rPr kumimoji="1" lang="zh-CN" altLang="en-US" sz="3200" b="1" dirty="0">
                <a:solidFill>
                  <a:srgbClr val="0033CC"/>
                </a:solidFill>
                <a:latin typeface="宋体" panose="02010600030101010101" pitchFamily="2" charset="-122"/>
              </a:rPr>
              <a:t>用中规模计数器构成任意模数的计数器</a:t>
            </a:r>
            <a:endParaRPr kumimoji="1" lang="zh-CN" altLang="en-US" sz="3200" b="1" dirty="0">
              <a:solidFill>
                <a:srgbClr val="0033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4"/>
          <p:cNvPicPr>
            <a:picLocks noChangeAspect="1" noChangeArrowheads="1"/>
          </p:cNvPicPr>
          <p:nvPr/>
        </p:nvPicPr>
        <p:blipFill>
          <a:blip r:embed="rId1"/>
          <a:srcRect/>
          <a:stretch>
            <a:fillRect/>
          </a:stretch>
        </p:blipFill>
        <p:spPr bwMode="auto">
          <a:xfrm>
            <a:off x="323850" y="892175"/>
            <a:ext cx="8569325" cy="3976688"/>
          </a:xfrm>
          <a:prstGeom prst="rect">
            <a:avLst/>
          </a:prstGeom>
          <a:noFill/>
          <a:ln w="9525">
            <a:noFill/>
            <a:miter lim="800000"/>
            <a:headEnd/>
            <a:tailEnd/>
          </a:ln>
        </p:spPr>
      </p:pic>
      <p:pic>
        <p:nvPicPr>
          <p:cNvPr id="104452" name="Picture 4"/>
          <p:cNvPicPr>
            <a:picLocks noChangeAspect="1" noChangeArrowheads="1"/>
          </p:cNvPicPr>
          <p:nvPr/>
        </p:nvPicPr>
        <p:blipFill>
          <a:blip r:embed="rId2"/>
          <a:srcRect/>
          <a:stretch>
            <a:fillRect/>
          </a:stretch>
        </p:blipFill>
        <p:spPr bwMode="auto">
          <a:xfrm>
            <a:off x="642910" y="5000636"/>
            <a:ext cx="7929618" cy="1753616"/>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85785" y="571480"/>
            <a:ext cx="7643867" cy="1692771"/>
          </a:xfrm>
          <a:prstGeom prst="rect">
            <a:avLst/>
          </a:prstGeom>
          <a:noFill/>
          <a:ln w="9525">
            <a:noFill/>
            <a:miter lim="800000"/>
          </a:ln>
        </p:spPr>
        <p:txBody>
          <a:bodyPr wrap="square" anchor="ctr">
            <a:spAutoFit/>
          </a:bodyPr>
          <a:lstStyle/>
          <a:p>
            <a:pPr eaLnBrk="0" hangingPunct="0"/>
            <a:r>
              <a:rPr kumimoji="1" lang="zh-CN" altLang="en-US" sz="2600" b="1" dirty="0">
                <a:solidFill>
                  <a:srgbClr val="000000"/>
                </a:solidFill>
                <a:latin typeface="Times New Roman" panose="02020603050405020304" pitchFamily="18" charset="0"/>
              </a:rPr>
              <a:t>用同步四位二进制计数器</a:t>
            </a:r>
            <a:r>
              <a:rPr kumimoji="1" lang="en-US" altLang="zh-CN" sz="2600" b="1" dirty="0">
                <a:solidFill>
                  <a:srgbClr val="000000"/>
                </a:solidFill>
                <a:latin typeface="Times New Roman" panose="02020603050405020304" pitchFamily="18" charset="0"/>
              </a:rPr>
              <a:t>74LS163</a:t>
            </a:r>
            <a:r>
              <a:rPr kumimoji="1" lang="zh-CN" altLang="en-US" sz="2600" b="1" dirty="0">
                <a:solidFill>
                  <a:srgbClr val="000000"/>
                </a:solidFill>
                <a:latin typeface="Times New Roman" panose="02020603050405020304" pitchFamily="18" charset="0"/>
              </a:rPr>
              <a:t>构成模</a:t>
            </a:r>
            <a:r>
              <a:rPr kumimoji="1" lang="en-US" altLang="zh-CN" sz="2600" b="1" dirty="0">
                <a:solidFill>
                  <a:srgbClr val="000000"/>
                </a:solidFill>
                <a:latin typeface="Times New Roman" panose="02020603050405020304" pitchFamily="18" charset="0"/>
              </a:rPr>
              <a:t>8</a:t>
            </a:r>
            <a:r>
              <a:rPr kumimoji="1" lang="zh-CN" altLang="en-US" sz="2600" b="1" dirty="0">
                <a:solidFill>
                  <a:srgbClr val="000000"/>
                </a:solidFill>
                <a:latin typeface="Times New Roman" panose="02020603050405020304" pitchFamily="18" charset="0"/>
              </a:rPr>
              <a:t>计数器。</a:t>
            </a:r>
            <a:endParaRPr kumimoji="1" lang="en-US" altLang="zh-CN" sz="2600" b="1" dirty="0">
              <a:solidFill>
                <a:srgbClr val="000000"/>
              </a:solidFill>
              <a:latin typeface="Times New Roman" panose="02020603050405020304" pitchFamily="18" charset="0"/>
            </a:endParaRPr>
          </a:p>
          <a:p>
            <a:pPr eaLnBrk="0" hangingPunct="0"/>
            <a:r>
              <a:rPr kumimoji="1" lang="zh-CN" altLang="en-US" sz="2600" b="1" dirty="0">
                <a:solidFill>
                  <a:srgbClr val="000000"/>
                </a:solidFill>
                <a:latin typeface="Times New Roman" panose="02020603050405020304" pitchFamily="18" charset="0"/>
              </a:rPr>
              <a:t>（</a:t>
            </a:r>
            <a:r>
              <a:rPr kumimoji="1" lang="en-US" altLang="zh-CN" sz="2600" b="1" dirty="0">
                <a:solidFill>
                  <a:srgbClr val="000000"/>
                </a:solidFill>
                <a:latin typeface="Times New Roman" panose="02020603050405020304" pitchFamily="18" charset="0"/>
              </a:rPr>
              <a:t>1</a:t>
            </a:r>
            <a:r>
              <a:rPr kumimoji="1" lang="zh-CN" altLang="en-US" sz="2600" b="1" dirty="0">
                <a:solidFill>
                  <a:srgbClr val="000000"/>
                </a:solidFill>
                <a:latin typeface="Times New Roman" panose="02020603050405020304" pitchFamily="18" charset="0"/>
              </a:rPr>
              <a:t>）计数器中必须出现</a:t>
            </a:r>
            <a:r>
              <a:rPr kumimoji="1" lang="en-US" altLang="zh-CN" sz="2600" b="1" dirty="0">
                <a:solidFill>
                  <a:srgbClr val="000000"/>
                </a:solidFill>
                <a:latin typeface="Times New Roman" panose="02020603050405020304" pitchFamily="18" charset="0"/>
              </a:rPr>
              <a:t>0000</a:t>
            </a:r>
            <a:r>
              <a:rPr kumimoji="1" lang="zh-CN" altLang="en-US" sz="2600" b="1" dirty="0">
                <a:solidFill>
                  <a:srgbClr val="000000"/>
                </a:solidFill>
                <a:latin typeface="Times New Roman" panose="02020603050405020304" pitchFamily="18" charset="0"/>
              </a:rPr>
              <a:t>态；</a:t>
            </a:r>
            <a:endParaRPr kumimoji="1" lang="en-US" altLang="zh-CN" sz="2600" b="1" dirty="0">
              <a:solidFill>
                <a:srgbClr val="000000"/>
              </a:solidFill>
              <a:latin typeface="Times New Roman" panose="02020603050405020304" pitchFamily="18" charset="0"/>
            </a:endParaRPr>
          </a:p>
          <a:p>
            <a:pPr eaLnBrk="0" hangingPunct="0"/>
            <a:r>
              <a:rPr kumimoji="1" lang="zh-CN" altLang="en-US" sz="2600" b="1" dirty="0">
                <a:solidFill>
                  <a:srgbClr val="000000"/>
                </a:solidFill>
                <a:latin typeface="Times New Roman" panose="02020603050405020304" pitchFamily="18" charset="0"/>
              </a:rPr>
              <a:t>（</a:t>
            </a:r>
            <a:r>
              <a:rPr kumimoji="1" lang="en-US" altLang="zh-CN" sz="2600" b="1" dirty="0">
                <a:solidFill>
                  <a:srgbClr val="000000"/>
                </a:solidFill>
                <a:latin typeface="Times New Roman" panose="02020603050405020304" pitchFamily="18" charset="0"/>
              </a:rPr>
              <a:t>2</a:t>
            </a:r>
            <a:r>
              <a:rPr kumimoji="1" lang="zh-CN" altLang="en-US" sz="2600" b="1" dirty="0">
                <a:solidFill>
                  <a:srgbClr val="000000"/>
                </a:solidFill>
                <a:latin typeface="Times New Roman" panose="02020603050405020304" pitchFamily="18" charset="0"/>
              </a:rPr>
              <a:t>）计数器中不能出现</a:t>
            </a:r>
            <a:r>
              <a:rPr kumimoji="1" lang="en-US" altLang="zh-CN" sz="2600" b="1" dirty="0">
                <a:solidFill>
                  <a:srgbClr val="000000"/>
                </a:solidFill>
                <a:latin typeface="Times New Roman" panose="02020603050405020304" pitchFamily="18" charset="0"/>
              </a:rPr>
              <a:t>0000</a:t>
            </a:r>
            <a:r>
              <a:rPr kumimoji="1" lang="zh-CN" altLang="en-US" sz="2600" b="1" dirty="0">
                <a:solidFill>
                  <a:srgbClr val="000000"/>
                </a:solidFill>
                <a:latin typeface="Times New Roman" panose="02020603050405020304" pitchFamily="18" charset="0"/>
              </a:rPr>
              <a:t>态和</a:t>
            </a:r>
            <a:r>
              <a:rPr kumimoji="1" lang="en-US" altLang="zh-CN" sz="2600" b="1" dirty="0">
                <a:solidFill>
                  <a:srgbClr val="000000"/>
                </a:solidFill>
                <a:latin typeface="Times New Roman" panose="02020603050405020304" pitchFamily="18" charset="0"/>
              </a:rPr>
              <a:t>1111</a:t>
            </a:r>
            <a:r>
              <a:rPr kumimoji="1" lang="zh-CN" altLang="en-US" sz="2600" b="1" dirty="0">
                <a:solidFill>
                  <a:srgbClr val="000000"/>
                </a:solidFill>
                <a:latin typeface="Times New Roman" panose="02020603050405020304" pitchFamily="18" charset="0"/>
              </a:rPr>
              <a:t>态；</a:t>
            </a:r>
            <a:endParaRPr kumimoji="1" lang="en-US" altLang="zh-CN" sz="2600" b="1" dirty="0">
              <a:solidFill>
                <a:srgbClr val="000000"/>
              </a:solidFill>
              <a:latin typeface="Times New Roman" panose="02020603050405020304" pitchFamily="18" charset="0"/>
            </a:endParaRPr>
          </a:p>
          <a:p>
            <a:pPr eaLnBrk="0" hangingPunct="0"/>
            <a:r>
              <a:rPr kumimoji="1" lang="zh-CN" altLang="en-US" sz="2600" b="1" dirty="0">
                <a:solidFill>
                  <a:srgbClr val="000000"/>
                </a:solidFill>
                <a:latin typeface="Times New Roman" panose="02020603050405020304" pitchFamily="18" charset="0"/>
              </a:rPr>
              <a:t>（</a:t>
            </a:r>
            <a:r>
              <a:rPr kumimoji="1" lang="en-US" altLang="zh-CN" sz="2600" b="1" dirty="0">
                <a:solidFill>
                  <a:srgbClr val="000000"/>
                </a:solidFill>
                <a:latin typeface="Times New Roman" panose="02020603050405020304" pitchFamily="18" charset="0"/>
              </a:rPr>
              <a:t>3</a:t>
            </a:r>
            <a:r>
              <a:rPr kumimoji="1" lang="zh-CN" altLang="en-US" sz="2600" b="1" dirty="0">
                <a:solidFill>
                  <a:srgbClr val="000000"/>
                </a:solidFill>
                <a:latin typeface="Times New Roman" panose="02020603050405020304" pitchFamily="18" charset="0"/>
              </a:rPr>
              <a:t>）必须出现</a:t>
            </a:r>
            <a:r>
              <a:rPr kumimoji="1" lang="en-US" altLang="zh-CN" sz="2600" b="1" dirty="0">
                <a:solidFill>
                  <a:srgbClr val="000000"/>
                </a:solidFill>
                <a:latin typeface="Times New Roman" panose="02020603050405020304" pitchFamily="18" charset="0"/>
              </a:rPr>
              <a:t>1111</a:t>
            </a:r>
            <a:r>
              <a:rPr kumimoji="1" lang="zh-CN" altLang="en-US" sz="2600" b="1" dirty="0">
                <a:solidFill>
                  <a:srgbClr val="000000"/>
                </a:solidFill>
                <a:latin typeface="Times New Roman" panose="02020603050405020304" pitchFamily="18" charset="0"/>
              </a:rPr>
              <a:t>态，设计其电路。</a:t>
            </a:r>
            <a:endParaRPr kumimoji="1" lang="zh-CN" altLang="en-US" sz="2600" b="1" dirty="0">
              <a:solidFill>
                <a:srgbClr val="000000"/>
              </a:solidFill>
              <a:latin typeface="Times New Roman" panose="02020603050405020304" pitchFamily="18" charset="0"/>
            </a:endParaRPr>
          </a:p>
        </p:txBody>
      </p:sp>
      <p:grpSp>
        <p:nvGrpSpPr>
          <p:cNvPr id="88" name="组合 87"/>
          <p:cNvGrpSpPr/>
          <p:nvPr/>
        </p:nvGrpSpPr>
        <p:grpSpPr>
          <a:xfrm>
            <a:off x="928662" y="3643314"/>
            <a:ext cx="3429024" cy="1643074"/>
            <a:chOff x="1071538" y="2786058"/>
            <a:chExt cx="3000396" cy="1214446"/>
          </a:xfrm>
        </p:grpSpPr>
        <p:grpSp>
          <p:nvGrpSpPr>
            <p:cNvPr id="86" name="组合 85"/>
            <p:cNvGrpSpPr/>
            <p:nvPr/>
          </p:nvGrpSpPr>
          <p:grpSpPr>
            <a:xfrm>
              <a:off x="1071538" y="2786058"/>
              <a:ext cx="3000396" cy="1214446"/>
              <a:chOff x="4929190" y="3143248"/>
              <a:chExt cx="3000396" cy="1214446"/>
            </a:xfrm>
          </p:grpSpPr>
          <p:sp>
            <p:nvSpPr>
              <p:cNvPr id="33" name="椭圆 32"/>
              <p:cNvSpPr/>
              <p:nvPr/>
            </p:nvSpPr>
            <p:spPr>
              <a:xfrm>
                <a:off x="4929190"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4" name="椭圆 33"/>
              <p:cNvSpPr/>
              <p:nvPr/>
            </p:nvSpPr>
            <p:spPr>
              <a:xfrm>
                <a:off x="5786446"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35" name="椭圆 34"/>
              <p:cNvSpPr/>
              <p:nvPr/>
            </p:nvSpPr>
            <p:spPr>
              <a:xfrm>
                <a:off x="6572264"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36" name="椭圆 35"/>
              <p:cNvSpPr/>
              <p:nvPr/>
            </p:nvSpPr>
            <p:spPr>
              <a:xfrm>
                <a:off x="6572264"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37" name="椭圆 36"/>
              <p:cNvSpPr/>
              <p:nvPr/>
            </p:nvSpPr>
            <p:spPr>
              <a:xfrm>
                <a:off x="7429520"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38" name="椭圆 37"/>
              <p:cNvSpPr/>
              <p:nvPr/>
            </p:nvSpPr>
            <p:spPr>
              <a:xfrm>
                <a:off x="7429520"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39" name="椭圆 38"/>
              <p:cNvSpPr/>
              <p:nvPr/>
            </p:nvSpPr>
            <p:spPr>
              <a:xfrm>
                <a:off x="5786446"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40" name="椭圆 39"/>
              <p:cNvSpPr/>
              <p:nvPr/>
            </p:nvSpPr>
            <p:spPr>
              <a:xfrm>
                <a:off x="4929190"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cxnSp>
            <p:nvCxnSpPr>
              <p:cNvPr id="42" name="直接箭头连接符 41"/>
              <p:cNvCxnSpPr>
                <a:stCxn id="33" idx="6"/>
                <a:endCxn id="34" idx="2"/>
              </p:cNvCxnSpPr>
              <p:nvPr/>
            </p:nvCxnSpPr>
            <p:spPr>
              <a:xfrm>
                <a:off x="5429256" y="3357562"/>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6" idx="2"/>
              </p:cNvCxnSpPr>
              <p:nvPr/>
            </p:nvCxnSpPr>
            <p:spPr>
              <a:xfrm>
                <a:off x="6286512" y="3357562"/>
                <a:ext cx="28575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7072330" y="3357562"/>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7" idx="4"/>
                <a:endCxn id="38" idx="0"/>
              </p:cNvCxnSpPr>
              <p:nvPr/>
            </p:nvCxnSpPr>
            <p:spPr>
              <a:xfrm rot="5400000">
                <a:off x="7500958" y="3750471"/>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5" idx="6"/>
              </p:cNvCxnSpPr>
              <p:nvPr/>
            </p:nvCxnSpPr>
            <p:spPr>
              <a:xfrm rot="10800000">
                <a:off x="7072330" y="4143380"/>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39" idx="6"/>
              </p:cNvCxnSpPr>
              <p:nvPr/>
            </p:nvCxnSpPr>
            <p:spPr>
              <a:xfrm rot="10800000">
                <a:off x="6286512" y="4143380"/>
                <a:ext cx="28575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9" idx="2"/>
                <a:endCxn id="40" idx="6"/>
              </p:cNvCxnSpPr>
              <p:nvPr/>
            </p:nvCxnSpPr>
            <p:spPr>
              <a:xfrm rot="10800000">
                <a:off x="5429256" y="4143380"/>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5" name="直接箭头连接符 54"/>
            <p:cNvCxnSpPr/>
            <p:nvPr/>
          </p:nvCxnSpPr>
          <p:spPr>
            <a:xfrm rot="5400000" flipH="1" flipV="1">
              <a:off x="1108051" y="3392487"/>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4903240" y="3202544"/>
            <a:ext cx="3099373" cy="2012406"/>
            <a:chOff x="4903240" y="2130974"/>
            <a:chExt cx="3099373" cy="2012406"/>
          </a:xfrm>
        </p:grpSpPr>
        <p:sp>
          <p:nvSpPr>
            <p:cNvPr id="3" name="矩形 2"/>
            <p:cNvSpPr/>
            <p:nvPr/>
          </p:nvSpPr>
          <p:spPr>
            <a:xfrm>
              <a:off x="5287968" y="2845354"/>
              <a:ext cx="2286016" cy="1285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5287968" y="2988230"/>
              <a:ext cx="28575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287968" y="3345420"/>
              <a:ext cx="28575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p:sp>
          <p:nvSpPr>
            <p:cNvPr id="6" name="流程图: 合并 5"/>
            <p:cNvSpPr/>
            <p:nvPr/>
          </p:nvSpPr>
          <p:spPr>
            <a:xfrm rot="16200000">
              <a:off x="5287968" y="3774048"/>
              <a:ext cx="142876" cy="14287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5357818" y="3631172"/>
              <a:ext cx="7858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CLK</a:t>
              </a:r>
              <a:endParaRPr lang="zh-CN" alt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14522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78803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0</a:t>
              </a:r>
              <a:endParaRPr lang="zh-CN" altLang="en-US"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5960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3</a:t>
              </a:r>
              <a:endParaRPr lang="zh-CN" altLang="en-US"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50241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14522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78803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0</a:t>
              </a:r>
              <a:endParaRPr lang="zh-CN" altLang="en-US"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85960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3</a:t>
              </a:r>
              <a:endParaRPr lang="zh-CN" altLang="en-US"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50241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graphicFrame>
          <p:nvGraphicFramePr>
            <p:cNvPr id="18" name="对象 17"/>
            <p:cNvGraphicFramePr>
              <a:graphicFrameLocks noChangeAspect="1"/>
            </p:cNvGraphicFramePr>
            <p:nvPr/>
          </p:nvGraphicFramePr>
          <p:xfrm>
            <a:off x="7159248" y="3702610"/>
            <a:ext cx="343298" cy="274638"/>
          </p:xfrm>
          <a:graphic>
            <a:graphicData uri="http://schemas.openxmlformats.org/presentationml/2006/ole">
              <mc:AlternateContent xmlns:mc="http://schemas.openxmlformats.org/markup-compatibility/2006">
                <mc:Choice xmlns:v="urn:schemas-microsoft-com:vml" Requires="v">
                  <p:oleObj spid="_x0000_s161830" name="Equation" r:id="rId1" imgW="254000" imgH="203200" progId="Equation.DSMT4">
                    <p:embed/>
                  </p:oleObj>
                </mc:Choice>
                <mc:Fallback>
                  <p:oleObj name="Equation" r:id="rId1" imgW="254000" imgH="203200" progId="Equation.DSMT4">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248" y="3702610"/>
                          <a:ext cx="34329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795" name="Object 3"/>
            <p:cNvGraphicFramePr>
              <a:graphicFrameLocks noChangeAspect="1"/>
            </p:cNvGraphicFramePr>
            <p:nvPr/>
          </p:nvGraphicFramePr>
          <p:xfrm>
            <a:off x="7145356" y="3345420"/>
            <a:ext cx="357190" cy="357190"/>
          </p:xfrm>
          <a:graphic>
            <a:graphicData uri="http://schemas.openxmlformats.org/presentationml/2006/ole">
              <mc:AlternateContent xmlns:mc="http://schemas.openxmlformats.org/markup-compatibility/2006">
                <mc:Choice xmlns:v="urn:schemas-microsoft-com:vml" Requires="v">
                  <p:oleObj spid="_x0000_s161831" name="Equation" r:id="rId3" imgW="215900" imgH="215900" progId="Equation.DSMT4">
                    <p:embed/>
                  </p:oleObj>
                </mc:Choice>
                <mc:Fallback>
                  <p:oleObj name="Equation" r:id="rId3" imgW="215900" imgH="2159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5356" y="3345420"/>
                          <a:ext cx="35719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7073918" y="3059668"/>
              <a:ext cx="64294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a:t>
              </a:r>
              <a:endParaRPr lang="zh-CN" altLang="en-US" dirty="0">
                <a:latin typeface="Times New Roman" panose="02020603050405020304" pitchFamily="18" charset="0"/>
                <a:cs typeface="Times New Roman" panose="02020603050405020304" pitchFamily="18" charset="0"/>
              </a:endParaRPr>
            </a:p>
          </p:txBody>
        </p:sp>
        <p:cxnSp>
          <p:nvCxnSpPr>
            <p:cNvPr id="23" name="形状 22"/>
            <p:cNvCxnSpPr>
              <a:endCxn id="5" idx="1"/>
            </p:cNvCxnSpPr>
            <p:nvPr/>
          </p:nvCxnSpPr>
          <p:spPr>
            <a:xfrm rot="16200000" flipH="1">
              <a:off x="4802726" y="3044844"/>
              <a:ext cx="613294" cy="357190"/>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930778" y="3202544"/>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903240" y="3156982"/>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4930778" y="3843898"/>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形状 61"/>
            <p:cNvCxnSpPr/>
            <p:nvPr/>
          </p:nvCxnSpPr>
          <p:spPr>
            <a:xfrm rot="10800000" flipV="1">
              <a:off x="5960560" y="2202412"/>
              <a:ext cx="1113359" cy="642942"/>
            </a:xfrm>
            <a:prstGeom prst="bentConnector3">
              <a:avLst>
                <a:gd name="adj1" fmla="val 100476"/>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形状 61"/>
            <p:cNvCxnSpPr/>
            <p:nvPr/>
          </p:nvCxnSpPr>
          <p:spPr>
            <a:xfrm rot="10800000" flipV="1">
              <a:off x="6317750" y="2345288"/>
              <a:ext cx="756168" cy="500066"/>
            </a:xfrm>
            <a:prstGeom prst="bentConnector3">
              <a:avLst>
                <a:gd name="adj1" fmla="val 100386"/>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形状 61"/>
            <p:cNvCxnSpPr/>
            <p:nvPr/>
          </p:nvCxnSpPr>
          <p:spPr>
            <a:xfrm rot="10800000" flipV="1">
              <a:off x="6645292" y="2488164"/>
              <a:ext cx="428627" cy="347666"/>
            </a:xfrm>
            <a:prstGeom prst="bentConnector3">
              <a:avLst>
                <a:gd name="adj1" fmla="val 94444"/>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流程图: 延期 74"/>
            <p:cNvSpPr/>
            <p:nvPr/>
          </p:nvSpPr>
          <p:spPr>
            <a:xfrm>
              <a:off x="7072330" y="213097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502546" y="2328982"/>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7573984" y="3845486"/>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7573984" y="3488296"/>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7645422" y="389498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645422" y="353498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573984" y="327398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形状 81"/>
            <p:cNvCxnSpPr>
              <a:endCxn id="76" idx="6"/>
            </p:cNvCxnSpPr>
            <p:nvPr/>
          </p:nvCxnSpPr>
          <p:spPr>
            <a:xfrm rot="16200000" flipV="1">
              <a:off x="7190782" y="2747904"/>
              <a:ext cx="1195033" cy="428628"/>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8" name="矩形 157"/>
          <p:cNvSpPr/>
          <p:nvPr/>
        </p:nvSpPr>
        <p:spPr>
          <a:xfrm>
            <a:off x="4786314" y="3571876"/>
            <a:ext cx="312906" cy="369332"/>
          </a:xfrm>
          <a:prstGeom prst="rect">
            <a:avLst/>
          </a:prstGeom>
        </p:spPr>
        <p:txBody>
          <a:bodyPr wrap="none">
            <a:spAutoFit/>
          </a:bodyPr>
          <a:lstStyle/>
          <a:p>
            <a:pPr algn="ctr"/>
            <a:r>
              <a:rPr lang="en-US" altLang="zh-CN" dirty="0">
                <a:solidFill>
                  <a:schemeClr val="tx1"/>
                </a:solidFill>
              </a:rPr>
              <a:t>1</a:t>
            </a:r>
            <a:endParaRPr lang="zh-CN" altLang="en-US" dirty="0">
              <a:solidFill>
                <a:schemeClr val="tx1"/>
              </a:solidFill>
            </a:endParaRPr>
          </a:p>
        </p:txBody>
      </p:sp>
      <p:sp>
        <p:nvSpPr>
          <p:cNvPr id="159" name="矩形 158"/>
          <p:cNvSpPr/>
          <p:nvPr/>
        </p:nvSpPr>
        <p:spPr>
          <a:xfrm>
            <a:off x="8001024" y="4786322"/>
            <a:ext cx="312906" cy="369332"/>
          </a:xfrm>
          <a:prstGeom prst="rect">
            <a:avLst/>
          </a:prstGeom>
        </p:spPr>
        <p:txBody>
          <a:bodyPr wrap="none">
            <a:spAutoFit/>
          </a:bodyPr>
          <a:lstStyle/>
          <a:p>
            <a:pPr algn="ctr"/>
            <a:r>
              <a:rPr lang="en-US" altLang="zh-CN" dirty="0">
                <a:solidFill>
                  <a:schemeClr val="tx1"/>
                </a:solidFill>
              </a:rPr>
              <a:t>1</a:t>
            </a:r>
            <a:endParaRPr lang="zh-CN" altLang="en-US" dirty="0">
              <a:solidFill>
                <a:schemeClr val="tx1"/>
              </a:solidFill>
            </a:endParaRPr>
          </a:p>
        </p:txBody>
      </p:sp>
      <p:sp>
        <p:nvSpPr>
          <p:cNvPr id="173" name="AutoShape 11"/>
          <p:cNvSpPr>
            <a:spLocks noChangeArrowheads="1"/>
          </p:cNvSpPr>
          <p:nvPr/>
        </p:nvSpPr>
        <p:spPr bwMode="auto">
          <a:xfrm>
            <a:off x="500034" y="712770"/>
            <a:ext cx="287337" cy="287338"/>
          </a:xfrm>
          <a:prstGeom prst="sun">
            <a:avLst>
              <a:gd name="adj" fmla="val 25000"/>
            </a:avLst>
          </a:prstGeom>
          <a:solidFill>
            <a:srgbClr val="FFCCCC"/>
          </a:solidFill>
          <a:ln w="9525">
            <a:solidFill>
              <a:schemeClr val="tx1"/>
            </a:solidFill>
            <a:miter lim="800000"/>
          </a:ln>
        </p:spPr>
        <p:txBody>
          <a:bodyPr wrap="none" anchor="ctr"/>
          <a:lstStyle/>
          <a:p>
            <a:endParaRPr lang="zh-CN" altLang="en-US"/>
          </a:p>
        </p:txBody>
      </p:sp>
      <p:sp>
        <p:nvSpPr>
          <p:cNvPr id="174" name="矩形 173"/>
          <p:cNvSpPr/>
          <p:nvPr/>
        </p:nvSpPr>
        <p:spPr>
          <a:xfrm>
            <a:off x="546185" y="2591096"/>
            <a:ext cx="764953" cy="369332"/>
          </a:xfrm>
          <a:prstGeom prst="rect">
            <a:avLst/>
          </a:prstGeom>
        </p:spPr>
        <p:txBody>
          <a:bodyPr wrap="none">
            <a:spAutoFit/>
          </a:bodyPr>
          <a:lstStyle/>
          <a:p>
            <a:r>
              <a:rPr kumimoji="1" lang="zh-CN" altLang="en-US" b="1" dirty="0">
                <a:solidFill>
                  <a:srgbClr val="000000"/>
                </a:solidFill>
                <a:latin typeface="Times New Roman" panose="02020603050405020304" pitchFamily="18" charset="0"/>
              </a:rPr>
              <a:t>（</a:t>
            </a:r>
            <a:r>
              <a:rPr kumimoji="1" lang="en-US" altLang="zh-CN" b="1" dirty="0">
                <a:solidFill>
                  <a:srgbClr val="000000"/>
                </a:solidFill>
                <a:latin typeface="Times New Roman" panose="02020603050405020304" pitchFamily="18" charset="0"/>
              </a:rPr>
              <a:t>1</a:t>
            </a:r>
            <a:r>
              <a:rPr kumimoji="1" lang="zh-CN" altLang="en-US" b="1" dirty="0">
                <a:solidFill>
                  <a:srgbClr val="000000"/>
                </a:solidFill>
                <a:latin typeface="Times New Roman" panose="02020603050405020304"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500" fill="hold"/>
                                        <p:tgtEl>
                                          <p:spTgt spid="173"/>
                                        </p:tgtEl>
                                        <p:attrNameLst>
                                          <p:attrName>ppt_x</p:attrName>
                                        </p:attrNameLst>
                                      </p:cBhvr>
                                      <p:tavLst>
                                        <p:tav tm="0">
                                          <p:val>
                                            <p:strVal val="0-#ppt_w/2"/>
                                          </p:val>
                                        </p:tav>
                                        <p:tav tm="100000">
                                          <p:val>
                                            <p:strVal val="#ppt_x"/>
                                          </p:val>
                                        </p:tav>
                                      </p:tavLst>
                                    </p:anim>
                                    <p:anim calcmode="lin" valueType="num">
                                      <p:cBhvr additive="base">
                                        <p:cTn id="8" dur="5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P spid="173" grpId="0" animBg="1"/>
      <p:bldP spid="17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2910" y="3702610"/>
            <a:ext cx="3786214" cy="1785950"/>
            <a:chOff x="1071538" y="2786058"/>
            <a:chExt cx="3000396" cy="1214446"/>
          </a:xfrm>
        </p:grpSpPr>
        <p:grpSp>
          <p:nvGrpSpPr>
            <p:cNvPr id="3" name="组合 85"/>
            <p:cNvGrpSpPr/>
            <p:nvPr/>
          </p:nvGrpSpPr>
          <p:grpSpPr>
            <a:xfrm>
              <a:off x="1071538" y="2786058"/>
              <a:ext cx="3000396" cy="1214446"/>
              <a:chOff x="4929190" y="3143248"/>
              <a:chExt cx="3000396" cy="1214446"/>
            </a:xfrm>
          </p:grpSpPr>
          <p:sp>
            <p:nvSpPr>
              <p:cNvPr id="5" name="椭圆 4"/>
              <p:cNvSpPr/>
              <p:nvPr/>
            </p:nvSpPr>
            <p:spPr>
              <a:xfrm>
                <a:off x="4929190"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6" name="椭圆 5"/>
              <p:cNvSpPr/>
              <p:nvPr/>
            </p:nvSpPr>
            <p:spPr>
              <a:xfrm>
                <a:off x="5786446"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7" name="椭圆 6"/>
              <p:cNvSpPr/>
              <p:nvPr/>
            </p:nvSpPr>
            <p:spPr>
              <a:xfrm>
                <a:off x="6572264"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sp>
            <p:nvSpPr>
              <p:cNvPr id="8" name="椭圆 7"/>
              <p:cNvSpPr/>
              <p:nvPr/>
            </p:nvSpPr>
            <p:spPr>
              <a:xfrm>
                <a:off x="6572264"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9" name="椭圆 8"/>
              <p:cNvSpPr/>
              <p:nvPr/>
            </p:nvSpPr>
            <p:spPr>
              <a:xfrm>
                <a:off x="7429520"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
            <p:nvSpPr>
              <p:cNvPr id="10" name="椭圆 9"/>
              <p:cNvSpPr/>
              <p:nvPr/>
            </p:nvSpPr>
            <p:spPr>
              <a:xfrm>
                <a:off x="7429520"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
            <p:nvSpPr>
              <p:cNvPr id="11" name="椭圆 10"/>
              <p:cNvSpPr/>
              <p:nvPr/>
            </p:nvSpPr>
            <p:spPr>
              <a:xfrm>
                <a:off x="5786446"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sp>
            <p:nvSpPr>
              <p:cNvPr id="12" name="椭圆 11"/>
              <p:cNvSpPr/>
              <p:nvPr/>
            </p:nvSpPr>
            <p:spPr>
              <a:xfrm>
                <a:off x="4929190"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a:t>
                </a:r>
                <a:endParaRPr lang="zh-CN" altLang="en-US" dirty="0">
                  <a:solidFill>
                    <a:schemeClr val="tx1"/>
                  </a:solidFill>
                </a:endParaRPr>
              </a:p>
            </p:txBody>
          </p:sp>
          <p:cxnSp>
            <p:nvCxnSpPr>
              <p:cNvPr id="13" name="直接箭头连接符 12"/>
              <p:cNvCxnSpPr>
                <a:stCxn id="5" idx="6"/>
                <a:endCxn id="6" idx="2"/>
              </p:cNvCxnSpPr>
              <p:nvPr/>
            </p:nvCxnSpPr>
            <p:spPr>
              <a:xfrm>
                <a:off x="5429256" y="3357562"/>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2"/>
              </p:cNvCxnSpPr>
              <p:nvPr/>
            </p:nvCxnSpPr>
            <p:spPr>
              <a:xfrm>
                <a:off x="6286512" y="3357562"/>
                <a:ext cx="28575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072330" y="3357562"/>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4"/>
                <a:endCxn id="10" idx="0"/>
              </p:cNvCxnSpPr>
              <p:nvPr/>
            </p:nvCxnSpPr>
            <p:spPr>
              <a:xfrm rot="5400000">
                <a:off x="7500958" y="3750471"/>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7" idx="6"/>
              </p:cNvCxnSpPr>
              <p:nvPr/>
            </p:nvCxnSpPr>
            <p:spPr>
              <a:xfrm rot="10800000">
                <a:off x="7072330" y="4143380"/>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1" idx="6"/>
              </p:cNvCxnSpPr>
              <p:nvPr/>
            </p:nvCxnSpPr>
            <p:spPr>
              <a:xfrm rot="10800000">
                <a:off x="6286512" y="4143380"/>
                <a:ext cx="28575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2"/>
                <a:endCxn id="12" idx="6"/>
              </p:cNvCxnSpPr>
              <p:nvPr/>
            </p:nvCxnSpPr>
            <p:spPr>
              <a:xfrm rot="10800000">
                <a:off x="5429256" y="4143380"/>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 name="直接箭头连接符 3"/>
            <p:cNvCxnSpPr/>
            <p:nvPr/>
          </p:nvCxnSpPr>
          <p:spPr>
            <a:xfrm rot="5400000" flipH="1" flipV="1">
              <a:off x="1108051" y="3392487"/>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4813855" y="3345420"/>
            <a:ext cx="3615797" cy="2298158"/>
            <a:chOff x="4786314" y="3143248"/>
            <a:chExt cx="3615797" cy="2298158"/>
          </a:xfrm>
        </p:grpSpPr>
        <p:grpSp>
          <p:nvGrpSpPr>
            <p:cNvPr id="20" name="组合 19"/>
            <p:cNvGrpSpPr/>
            <p:nvPr/>
          </p:nvGrpSpPr>
          <p:grpSpPr>
            <a:xfrm>
              <a:off x="4903240" y="3488296"/>
              <a:ext cx="3099372" cy="1298026"/>
              <a:chOff x="4903240" y="2845354"/>
              <a:chExt cx="3099372" cy="1298026"/>
            </a:xfrm>
          </p:grpSpPr>
          <p:sp>
            <p:nvSpPr>
              <p:cNvPr id="21" name="矩形 2"/>
              <p:cNvSpPr/>
              <p:nvPr/>
            </p:nvSpPr>
            <p:spPr>
              <a:xfrm>
                <a:off x="5287968" y="2845354"/>
                <a:ext cx="2286016" cy="1285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TextBox 21"/>
              <p:cNvSpPr txBox="1"/>
              <p:nvPr/>
            </p:nvSpPr>
            <p:spPr>
              <a:xfrm>
                <a:off x="5287968" y="2988230"/>
                <a:ext cx="28575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5287968" y="3345420"/>
                <a:ext cx="28575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p:sp>
            <p:nvSpPr>
              <p:cNvPr id="24" name="流程图: 合并 23"/>
              <p:cNvSpPr/>
              <p:nvPr/>
            </p:nvSpPr>
            <p:spPr>
              <a:xfrm rot="16200000">
                <a:off x="5287968" y="3774048"/>
                <a:ext cx="142876" cy="14287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TextBox 24"/>
              <p:cNvSpPr txBox="1"/>
              <p:nvPr/>
            </p:nvSpPr>
            <p:spPr>
              <a:xfrm>
                <a:off x="5357818" y="3631172"/>
                <a:ext cx="7858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CLK</a:t>
                </a:r>
                <a:endParaRPr lang="zh-CN" altLang="en-US"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14522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78803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0</a:t>
                </a:r>
                <a:endParaRPr lang="zh-CN" altLang="en-US" baseline="-25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685960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3</a:t>
                </a:r>
                <a:endParaRPr lang="zh-CN" altLang="en-US"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0241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14522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578803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0</a:t>
                </a:r>
                <a:endParaRPr lang="zh-CN" altLang="en-US" baseline="-25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85960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3</a:t>
                </a:r>
                <a:endParaRPr lang="zh-CN" altLang="en-US"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50241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graphicFrame>
            <p:nvGraphicFramePr>
              <p:cNvPr id="34" name="对象 33"/>
              <p:cNvGraphicFramePr>
                <a:graphicFrameLocks noChangeAspect="1"/>
              </p:cNvGraphicFramePr>
              <p:nvPr/>
            </p:nvGraphicFramePr>
            <p:xfrm>
              <a:off x="7159248" y="3702610"/>
              <a:ext cx="343298" cy="274638"/>
            </p:xfrm>
            <a:graphic>
              <a:graphicData uri="http://schemas.openxmlformats.org/presentationml/2006/ole">
                <mc:AlternateContent xmlns:mc="http://schemas.openxmlformats.org/markup-compatibility/2006">
                  <mc:Choice xmlns:v="urn:schemas-microsoft-com:vml" Requires="v">
                    <p:oleObj spid="_x0000_s162886" name="Equation" r:id="rId1" imgW="254000" imgH="203200" progId="Equation.DSMT4">
                      <p:embed/>
                    </p:oleObj>
                  </mc:Choice>
                  <mc:Fallback>
                    <p:oleObj name="Equation" r:id="rId1" imgW="254000" imgH="203200" progId="Equation.DSMT4">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248" y="3702610"/>
                            <a:ext cx="34329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
              <p:cNvGraphicFramePr>
                <a:graphicFrameLocks noChangeAspect="1"/>
              </p:cNvGraphicFramePr>
              <p:nvPr/>
            </p:nvGraphicFramePr>
            <p:xfrm>
              <a:off x="7145356" y="3345420"/>
              <a:ext cx="357190" cy="357190"/>
            </p:xfrm>
            <a:graphic>
              <a:graphicData uri="http://schemas.openxmlformats.org/presentationml/2006/ole">
                <mc:AlternateContent xmlns:mc="http://schemas.openxmlformats.org/markup-compatibility/2006">
                  <mc:Choice xmlns:v="urn:schemas-microsoft-com:vml" Requires="v">
                    <p:oleObj spid="_x0000_s162887" name="Equation" r:id="rId3" imgW="215900" imgH="215900" progId="Equation.DSMT4">
                      <p:embed/>
                    </p:oleObj>
                  </mc:Choice>
                  <mc:Fallback>
                    <p:oleObj name="Equation" r:id="rId3" imgW="215900" imgH="2159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5356" y="3345420"/>
                            <a:ext cx="35719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7073918" y="3059668"/>
                <a:ext cx="64294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a:t>
                </a:r>
                <a:endParaRPr lang="zh-CN" altLang="en-US" dirty="0">
                  <a:latin typeface="Times New Roman" panose="02020603050405020304" pitchFamily="18" charset="0"/>
                  <a:cs typeface="Times New Roman" panose="02020603050405020304" pitchFamily="18" charset="0"/>
                </a:endParaRPr>
              </a:p>
            </p:txBody>
          </p:sp>
          <p:cxnSp>
            <p:nvCxnSpPr>
              <p:cNvPr id="37" name="形状 36"/>
              <p:cNvCxnSpPr>
                <a:endCxn id="23" idx="1"/>
              </p:cNvCxnSpPr>
              <p:nvPr/>
            </p:nvCxnSpPr>
            <p:spPr>
              <a:xfrm rot="16200000" flipH="1">
                <a:off x="4802726" y="3044844"/>
                <a:ext cx="613294" cy="357190"/>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930778" y="3202544"/>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4903240" y="3156982"/>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4930778" y="3843898"/>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7573984" y="3845486"/>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73984" y="3488296"/>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7645422" y="389498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645422" y="353498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4786314" y="3143248"/>
              <a:ext cx="312906" cy="369332"/>
            </a:xfrm>
            <a:prstGeom prst="rect">
              <a:avLst/>
            </a:prstGeom>
          </p:spPr>
          <p:txBody>
            <a:bodyPr wrap="none">
              <a:spAutoFit/>
            </a:bodyPr>
            <a:lstStyle/>
            <a:p>
              <a:pPr algn="ctr"/>
              <a:r>
                <a:rPr lang="en-US" altLang="zh-CN" dirty="0">
                  <a:solidFill>
                    <a:schemeClr val="tx1"/>
                  </a:solidFill>
                </a:rPr>
                <a:t>1</a:t>
              </a:r>
              <a:endParaRPr lang="zh-CN" altLang="en-US" dirty="0">
                <a:solidFill>
                  <a:schemeClr val="tx1"/>
                </a:solidFill>
              </a:endParaRPr>
            </a:p>
          </p:txBody>
        </p:sp>
        <p:sp>
          <p:nvSpPr>
            <p:cNvPr id="53" name="矩形 52"/>
            <p:cNvSpPr/>
            <p:nvPr/>
          </p:nvSpPr>
          <p:spPr>
            <a:xfrm>
              <a:off x="7027318" y="5030284"/>
              <a:ext cx="299934" cy="369332"/>
            </a:xfrm>
            <a:prstGeom prst="rect">
              <a:avLst/>
            </a:prstGeom>
          </p:spPr>
          <p:txBody>
            <a:bodyPr wrap="square">
              <a:spAutoFit/>
            </a:bodyPr>
            <a:lstStyle/>
            <a:p>
              <a:pPr algn="ctr"/>
              <a:r>
                <a:rPr lang="en-US" altLang="zh-CN" dirty="0">
                  <a:solidFill>
                    <a:schemeClr val="tx1"/>
                  </a:solidFill>
                </a:rPr>
                <a:t>1</a:t>
              </a:r>
              <a:endParaRPr lang="zh-CN" altLang="en-US" dirty="0">
                <a:solidFill>
                  <a:schemeClr val="tx1"/>
                </a:solidFill>
              </a:endParaRPr>
            </a:p>
          </p:txBody>
        </p:sp>
        <p:cxnSp>
          <p:nvCxnSpPr>
            <p:cNvPr id="54" name="形状 53"/>
            <p:cNvCxnSpPr>
              <a:endCxn id="56" idx="6"/>
            </p:cNvCxnSpPr>
            <p:nvPr/>
          </p:nvCxnSpPr>
          <p:spPr>
            <a:xfrm rot="5400000" flipH="1" flipV="1">
              <a:off x="7897956" y="3996416"/>
              <a:ext cx="607223" cy="401086"/>
            </a:xfrm>
            <a:prstGeom prst="bentConnector4">
              <a:avLst>
                <a:gd name="adj1" fmla="val -3137"/>
                <a:gd name="adj2" fmla="val 15699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流程图: 合并 54"/>
            <p:cNvSpPr/>
            <p:nvPr/>
          </p:nvSpPr>
          <p:spPr>
            <a:xfrm rot="16200000">
              <a:off x="7935142" y="3720308"/>
              <a:ext cx="500066" cy="346078"/>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6" name="椭圆 55"/>
            <p:cNvSpPr/>
            <p:nvPr/>
          </p:nvSpPr>
          <p:spPr>
            <a:xfrm>
              <a:off x="8330672" y="3857628"/>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7572396" y="3927478"/>
              <a:ext cx="432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5400000">
              <a:off x="6858810" y="4999842"/>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6501620" y="4999842"/>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6144430" y="4999842"/>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a:off x="5787240" y="4999842"/>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429256" y="5214950"/>
              <a:ext cx="128588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072066" y="5072074"/>
              <a:ext cx="312906" cy="369332"/>
            </a:xfrm>
            <a:prstGeom prst="rect">
              <a:avLst/>
            </a:prstGeom>
          </p:spPr>
          <p:txBody>
            <a:bodyPr wrap="none">
              <a:spAutoFit/>
            </a:bodyPr>
            <a:lstStyle/>
            <a:p>
              <a:pPr algn="ctr"/>
              <a:r>
                <a:rPr lang="en-US" altLang="zh-CN" dirty="0">
                  <a:solidFill>
                    <a:schemeClr val="tx1"/>
                  </a:solidFill>
                </a:rPr>
                <a:t>0</a:t>
              </a:r>
              <a:endParaRPr lang="zh-CN" altLang="en-US" dirty="0">
                <a:solidFill>
                  <a:schemeClr val="tx1"/>
                </a:solidFill>
              </a:endParaRPr>
            </a:p>
          </p:txBody>
        </p:sp>
      </p:grpSp>
      <p:grpSp>
        <p:nvGrpSpPr>
          <p:cNvPr id="78" name="组合 77"/>
          <p:cNvGrpSpPr/>
          <p:nvPr/>
        </p:nvGrpSpPr>
        <p:grpSpPr>
          <a:xfrm>
            <a:off x="857224" y="1285860"/>
            <a:ext cx="3500462" cy="1643074"/>
            <a:chOff x="1071538" y="2786058"/>
            <a:chExt cx="3000396" cy="1214446"/>
          </a:xfrm>
        </p:grpSpPr>
        <p:grpSp>
          <p:nvGrpSpPr>
            <p:cNvPr id="79" name="组合 85"/>
            <p:cNvGrpSpPr/>
            <p:nvPr/>
          </p:nvGrpSpPr>
          <p:grpSpPr>
            <a:xfrm>
              <a:off x="1071538" y="2786058"/>
              <a:ext cx="3000396" cy="1214446"/>
              <a:chOff x="4929190" y="3143248"/>
              <a:chExt cx="3000396" cy="1214446"/>
            </a:xfrm>
          </p:grpSpPr>
          <p:sp>
            <p:nvSpPr>
              <p:cNvPr id="81" name="椭圆 80"/>
              <p:cNvSpPr/>
              <p:nvPr/>
            </p:nvSpPr>
            <p:spPr>
              <a:xfrm>
                <a:off x="4929190"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82" name="椭圆 81"/>
              <p:cNvSpPr/>
              <p:nvPr/>
            </p:nvSpPr>
            <p:spPr>
              <a:xfrm>
                <a:off x="5786446"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83" name="椭圆 82"/>
              <p:cNvSpPr/>
              <p:nvPr/>
            </p:nvSpPr>
            <p:spPr>
              <a:xfrm>
                <a:off x="6572264"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84" name="椭圆 83"/>
              <p:cNvSpPr/>
              <p:nvPr/>
            </p:nvSpPr>
            <p:spPr>
              <a:xfrm>
                <a:off x="6572264"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85" name="椭圆 84"/>
              <p:cNvSpPr/>
              <p:nvPr/>
            </p:nvSpPr>
            <p:spPr>
              <a:xfrm>
                <a:off x="7429520" y="3143248"/>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6" name="椭圆 85"/>
              <p:cNvSpPr/>
              <p:nvPr/>
            </p:nvSpPr>
            <p:spPr>
              <a:xfrm>
                <a:off x="7429520"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87" name="椭圆 86"/>
              <p:cNvSpPr/>
              <p:nvPr/>
            </p:nvSpPr>
            <p:spPr>
              <a:xfrm>
                <a:off x="5786446"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88" name="椭圆 87"/>
              <p:cNvSpPr/>
              <p:nvPr/>
            </p:nvSpPr>
            <p:spPr>
              <a:xfrm>
                <a:off x="4929190" y="3929066"/>
                <a:ext cx="500066"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89" name="直接箭头连接符 88"/>
              <p:cNvCxnSpPr>
                <a:stCxn id="81" idx="6"/>
                <a:endCxn id="82" idx="2"/>
              </p:cNvCxnSpPr>
              <p:nvPr/>
            </p:nvCxnSpPr>
            <p:spPr>
              <a:xfrm>
                <a:off x="5429256" y="3357562"/>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4" idx="2"/>
              </p:cNvCxnSpPr>
              <p:nvPr/>
            </p:nvCxnSpPr>
            <p:spPr>
              <a:xfrm>
                <a:off x="6286512" y="3357562"/>
                <a:ext cx="28575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7072330" y="3357562"/>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5" idx="4"/>
                <a:endCxn id="86" idx="0"/>
              </p:cNvCxnSpPr>
              <p:nvPr/>
            </p:nvCxnSpPr>
            <p:spPr>
              <a:xfrm rot="5400000">
                <a:off x="7500958" y="3750471"/>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83" idx="6"/>
              </p:cNvCxnSpPr>
              <p:nvPr/>
            </p:nvCxnSpPr>
            <p:spPr>
              <a:xfrm rot="10800000">
                <a:off x="7072330" y="4143380"/>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87" idx="6"/>
              </p:cNvCxnSpPr>
              <p:nvPr/>
            </p:nvCxnSpPr>
            <p:spPr>
              <a:xfrm rot="10800000">
                <a:off x="6286512" y="4143380"/>
                <a:ext cx="28575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7" idx="2"/>
                <a:endCxn id="88" idx="6"/>
              </p:cNvCxnSpPr>
              <p:nvPr/>
            </p:nvCxnSpPr>
            <p:spPr>
              <a:xfrm rot="10800000">
                <a:off x="5429256" y="4143380"/>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0" name="直接箭头连接符 79"/>
            <p:cNvCxnSpPr/>
            <p:nvPr/>
          </p:nvCxnSpPr>
          <p:spPr>
            <a:xfrm rot="5400000" flipH="1" flipV="1">
              <a:off x="1108051" y="3392487"/>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4857752" y="857232"/>
            <a:ext cx="3429024" cy="2012406"/>
            <a:chOff x="4857752" y="4429132"/>
            <a:chExt cx="3429024" cy="2012406"/>
          </a:xfrm>
        </p:grpSpPr>
        <p:grpSp>
          <p:nvGrpSpPr>
            <p:cNvPr id="97" name="组合 124"/>
            <p:cNvGrpSpPr/>
            <p:nvPr/>
          </p:nvGrpSpPr>
          <p:grpSpPr>
            <a:xfrm>
              <a:off x="5000628" y="4643447"/>
              <a:ext cx="3246182" cy="1798091"/>
              <a:chOff x="4903240" y="2345289"/>
              <a:chExt cx="3246182" cy="1798091"/>
            </a:xfrm>
          </p:grpSpPr>
          <p:sp>
            <p:nvSpPr>
              <p:cNvPr id="102" name="矩形 101"/>
              <p:cNvSpPr/>
              <p:nvPr/>
            </p:nvSpPr>
            <p:spPr>
              <a:xfrm>
                <a:off x="5287968" y="2845354"/>
                <a:ext cx="2286016" cy="1285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3" name="TextBox 102"/>
              <p:cNvSpPr txBox="1"/>
              <p:nvPr/>
            </p:nvSpPr>
            <p:spPr>
              <a:xfrm>
                <a:off x="5287968" y="2988230"/>
                <a:ext cx="28575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p:txBody>
          </p:sp>
          <p:sp>
            <p:nvSpPr>
              <p:cNvPr id="104" name="TextBox 103"/>
              <p:cNvSpPr txBox="1"/>
              <p:nvPr/>
            </p:nvSpPr>
            <p:spPr>
              <a:xfrm>
                <a:off x="5287968" y="3345420"/>
                <a:ext cx="28575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p:sp>
            <p:nvSpPr>
              <p:cNvPr id="105" name="流程图: 合并 104"/>
              <p:cNvSpPr/>
              <p:nvPr/>
            </p:nvSpPr>
            <p:spPr>
              <a:xfrm rot="16200000">
                <a:off x="5287968" y="3774048"/>
                <a:ext cx="142876" cy="14287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6" name="TextBox 105"/>
              <p:cNvSpPr txBox="1"/>
              <p:nvPr/>
            </p:nvSpPr>
            <p:spPr>
              <a:xfrm>
                <a:off x="5359406" y="3631172"/>
                <a:ext cx="7858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CLK</a:t>
                </a:r>
                <a:endParaRPr lang="zh-CN" altLang="en-US" dirty="0">
                  <a:latin typeface="Times New Roman" panose="02020603050405020304" pitchFamily="18" charset="0"/>
                  <a:cs typeface="Times New Roman" panose="02020603050405020304" pitchFamily="18" charset="0"/>
                </a:endParaRPr>
              </a:p>
            </p:txBody>
          </p:sp>
          <p:sp>
            <p:nvSpPr>
              <p:cNvPr id="107" name="TextBox 106"/>
              <p:cNvSpPr txBox="1"/>
              <p:nvPr/>
            </p:nvSpPr>
            <p:spPr>
              <a:xfrm>
                <a:off x="614522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578803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0</a:t>
                </a:r>
                <a:endParaRPr lang="zh-CN" altLang="en-US" baseline="-25000" dirty="0">
                  <a:latin typeface="Times New Roman" panose="02020603050405020304" pitchFamily="18" charset="0"/>
                  <a:cs typeface="Times New Roman" panose="02020603050405020304" pitchFamily="18" charset="0"/>
                </a:endParaRPr>
              </a:p>
            </p:txBody>
          </p:sp>
          <p:sp>
            <p:nvSpPr>
              <p:cNvPr id="109" name="TextBox 108"/>
              <p:cNvSpPr txBox="1"/>
              <p:nvPr/>
            </p:nvSpPr>
            <p:spPr>
              <a:xfrm>
                <a:off x="685960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3</a:t>
                </a:r>
                <a:endParaRPr lang="zh-CN" altLang="en-US" baseline="-25000" dirty="0">
                  <a:latin typeface="Times New Roman" panose="02020603050405020304" pitchFamily="18" charset="0"/>
                  <a:cs typeface="Times New Roman" panose="02020603050405020304" pitchFamily="18" charset="0"/>
                </a:endParaRPr>
              </a:p>
            </p:txBody>
          </p:sp>
          <p:sp>
            <p:nvSpPr>
              <p:cNvPr id="110" name="TextBox 109"/>
              <p:cNvSpPr txBox="1"/>
              <p:nvPr/>
            </p:nvSpPr>
            <p:spPr>
              <a:xfrm>
                <a:off x="6502414" y="3774048"/>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111" name="TextBox 110"/>
              <p:cNvSpPr txBox="1"/>
              <p:nvPr/>
            </p:nvSpPr>
            <p:spPr>
              <a:xfrm>
                <a:off x="614522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112" name="TextBox 111"/>
              <p:cNvSpPr txBox="1"/>
              <p:nvPr/>
            </p:nvSpPr>
            <p:spPr>
              <a:xfrm>
                <a:off x="578803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0</a:t>
                </a:r>
                <a:endParaRPr lang="zh-CN" altLang="en-US" baseline="-25000" dirty="0">
                  <a:latin typeface="Times New Roman" panose="02020603050405020304" pitchFamily="18" charset="0"/>
                  <a:cs typeface="Times New Roman" panose="02020603050405020304" pitchFamily="18" charset="0"/>
                </a:endParaRPr>
              </a:p>
            </p:txBody>
          </p:sp>
          <p:sp>
            <p:nvSpPr>
              <p:cNvPr id="113" name="TextBox 112"/>
              <p:cNvSpPr txBox="1"/>
              <p:nvPr/>
            </p:nvSpPr>
            <p:spPr>
              <a:xfrm>
                <a:off x="685960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3</a:t>
                </a:r>
                <a:endParaRPr lang="zh-CN" altLang="en-US" baseline="-25000" dirty="0">
                  <a:latin typeface="Times New Roman" panose="02020603050405020304" pitchFamily="18" charset="0"/>
                  <a:cs typeface="Times New Roman" panose="02020603050405020304" pitchFamily="18" charset="0"/>
                </a:endParaRPr>
              </a:p>
            </p:txBody>
          </p:sp>
          <p:sp>
            <p:nvSpPr>
              <p:cNvPr id="114" name="TextBox 113"/>
              <p:cNvSpPr txBox="1"/>
              <p:nvPr/>
            </p:nvSpPr>
            <p:spPr>
              <a:xfrm>
                <a:off x="6502414" y="2845354"/>
                <a:ext cx="500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graphicFrame>
            <p:nvGraphicFramePr>
              <p:cNvPr id="115" name="对象 114"/>
              <p:cNvGraphicFramePr>
                <a:graphicFrameLocks noChangeAspect="1"/>
              </p:cNvGraphicFramePr>
              <p:nvPr/>
            </p:nvGraphicFramePr>
            <p:xfrm>
              <a:off x="7159248" y="3702610"/>
              <a:ext cx="343298" cy="274638"/>
            </p:xfrm>
            <a:graphic>
              <a:graphicData uri="http://schemas.openxmlformats.org/presentationml/2006/ole">
                <mc:AlternateContent xmlns:mc="http://schemas.openxmlformats.org/markup-compatibility/2006">
                  <mc:Choice xmlns:v="urn:schemas-microsoft-com:vml" Requires="v">
                    <p:oleObj spid="_x0000_s162888" name="Equation" r:id="rId5" imgW="254000" imgH="203200" progId="Equation.DSMT4">
                      <p:embed/>
                    </p:oleObj>
                  </mc:Choice>
                  <mc:Fallback>
                    <p:oleObj name="Equation" r:id="rId5" imgW="254000" imgH="203200" progId="Equation.DSMT4">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248" y="3702610"/>
                            <a:ext cx="34329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 name="Object 3"/>
              <p:cNvGraphicFramePr>
                <a:graphicFrameLocks noChangeAspect="1"/>
              </p:cNvGraphicFramePr>
              <p:nvPr/>
            </p:nvGraphicFramePr>
            <p:xfrm>
              <a:off x="7145356" y="3345420"/>
              <a:ext cx="357190" cy="357190"/>
            </p:xfrm>
            <a:graphic>
              <a:graphicData uri="http://schemas.openxmlformats.org/presentationml/2006/ole">
                <mc:AlternateContent xmlns:mc="http://schemas.openxmlformats.org/markup-compatibility/2006">
                  <mc:Choice xmlns:v="urn:schemas-microsoft-com:vml" Requires="v">
                    <p:oleObj spid="_x0000_s162889" name="Equation" r:id="rId6" imgW="215900" imgH="215900" progId="Equation.DSMT4">
                      <p:embed/>
                    </p:oleObj>
                  </mc:Choice>
                  <mc:Fallback>
                    <p:oleObj name="Equation" r:id="rId6" imgW="215900" imgH="2159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5356" y="3345420"/>
                            <a:ext cx="35719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 name="TextBox 116"/>
              <p:cNvSpPr txBox="1"/>
              <p:nvPr/>
            </p:nvSpPr>
            <p:spPr>
              <a:xfrm>
                <a:off x="7073918" y="3059668"/>
                <a:ext cx="64294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a:t>
                </a:r>
                <a:endParaRPr lang="zh-CN" altLang="en-US" dirty="0">
                  <a:latin typeface="Times New Roman" panose="02020603050405020304" pitchFamily="18" charset="0"/>
                  <a:cs typeface="Times New Roman" panose="02020603050405020304" pitchFamily="18" charset="0"/>
                </a:endParaRPr>
              </a:p>
            </p:txBody>
          </p:sp>
          <p:cxnSp>
            <p:nvCxnSpPr>
              <p:cNvPr id="118" name="形状 117"/>
              <p:cNvCxnSpPr>
                <a:endCxn id="104" idx="1"/>
              </p:cNvCxnSpPr>
              <p:nvPr/>
            </p:nvCxnSpPr>
            <p:spPr>
              <a:xfrm rot="16200000" flipH="1">
                <a:off x="4802726" y="3044844"/>
                <a:ext cx="613294" cy="357190"/>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4930778" y="3202544"/>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4903240" y="3156982"/>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连接符 120"/>
              <p:cNvCxnSpPr/>
              <p:nvPr/>
            </p:nvCxnSpPr>
            <p:spPr>
              <a:xfrm>
                <a:off x="4930778" y="3843898"/>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形状 61"/>
              <p:cNvCxnSpPr/>
              <p:nvPr/>
            </p:nvCxnSpPr>
            <p:spPr>
              <a:xfrm rot="5400000">
                <a:off x="6832069" y="2559605"/>
                <a:ext cx="500066" cy="71433"/>
              </a:xfrm>
              <a:prstGeom prst="bentConnector3">
                <a:avLst>
                  <a:gd name="adj1" fmla="val 477"/>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椭圆 122"/>
              <p:cNvSpPr/>
              <p:nvPr/>
            </p:nvSpPr>
            <p:spPr>
              <a:xfrm>
                <a:off x="7573984" y="3845486"/>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7573984" y="3488296"/>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连接符 124"/>
              <p:cNvCxnSpPr/>
              <p:nvPr/>
            </p:nvCxnSpPr>
            <p:spPr>
              <a:xfrm>
                <a:off x="7645422" y="3894982"/>
                <a:ext cx="504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645422" y="353498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7573984" y="327398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形状 127"/>
              <p:cNvCxnSpPr/>
              <p:nvPr/>
            </p:nvCxnSpPr>
            <p:spPr>
              <a:xfrm rot="16200000" flipV="1">
                <a:off x="7081191" y="2857495"/>
                <a:ext cx="1557095" cy="571507"/>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4857752" y="4845618"/>
              <a:ext cx="312906" cy="369332"/>
            </a:xfrm>
            <a:prstGeom prst="rect">
              <a:avLst/>
            </a:prstGeom>
          </p:spPr>
          <p:txBody>
            <a:bodyPr wrap="none">
              <a:spAutoFit/>
            </a:bodyPr>
            <a:lstStyle/>
            <a:p>
              <a:pPr algn="ctr"/>
              <a:r>
                <a:rPr lang="en-US" altLang="zh-CN" dirty="0">
                  <a:solidFill>
                    <a:schemeClr val="tx1"/>
                  </a:solidFill>
                </a:rPr>
                <a:t>1</a:t>
              </a:r>
              <a:endParaRPr lang="zh-CN" altLang="en-US" dirty="0">
                <a:solidFill>
                  <a:schemeClr val="tx1"/>
                </a:solidFill>
              </a:endParaRPr>
            </a:p>
          </p:txBody>
        </p:sp>
        <p:sp>
          <p:nvSpPr>
            <p:cNvPr id="99" name="矩形 98"/>
            <p:cNvSpPr/>
            <p:nvPr/>
          </p:nvSpPr>
          <p:spPr>
            <a:xfrm>
              <a:off x="7973870" y="5643578"/>
              <a:ext cx="312906" cy="369332"/>
            </a:xfrm>
            <a:prstGeom prst="rect">
              <a:avLst/>
            </a:prstGeom>
          </p:spPr>
          <p:txBody>
            <a:bodyPr wrap="none">
              <a:spAutoFit/>
            </a:bodyPr>
            <a:lstStyle/>
            <a:p>
              <a:pPr algn="ctr"/>
              <a:r>
                <a:rPr lang="en-US" altLang="zh-CN" dirty="0">
                  <a:solidFill>
                    <a:schemeClr val="tx1"/>
                  </a:solidFill>
                </a:rPr>
                <a:t>1</a:t>
              </a:r>
              <a:endParaRPr lang="zh-CN" altLang="en-US" dirty="0">
                <a:solidFill>
                  <a:schemeClr val="tx1"/>
                </a:solidFill>
              </a:endParaRPr>
            </a:p>
          </p:txBody>
        </p:sp>
        <p:sp>
          <p:nvSpPr>
            <p:cNvPr id="100" name="流程图: 合并 99"/>
            <p:cNvSpPr/>
            <p:nvPr/>
          </p:nvSpPr>
          <p:spPr>
            <a:xfrm rot="16200000">
              <a:off x="7149324" y="4506126"/>
              <a:ext cx="500066" cy="346078"/>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1" name="椭圆 100"/>
            <p:cNvSpPr/>
            <p:nvPr/>
          </p:nvSpPr>
          <p:spPr>
            <a:xfrm>
              <a:off x="7572396" y="4643446"/>
              <a:ext cx="71438" cy="714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9" name="矩形 128"/>
          <p:cNvSpPr/>
          <p:nvPr/>
        </p:nvSpPr>
        <p:spPr>
          <a:xfrm>
            <a:off x="214282" y="571480"/>
            <a:ext cx="764953" cy="369332"/>
          </a:xfrm>
          <a:prstGeom prst="rect">
            <a:avLst/>
          </a:prstGeom>
        </p:spPr>
        <p:txBody>
          <a:bodyPr wrap="none">
            <a:spAutoFit/>
          </a:bodyPr>
          <a:lstStyle/>
          <a:p>
            <a:r>
              <a:rPr kumimoji="1" lang="zh-CN" altLang="en-US" b="1" dirty="0">
                <a:solidFill>
                  <a:srgbClr val="000000"/>
                </a:solidFill>
                <a:latin typeface="Times New Roman" panose="02020603050405020304" pitchFamily="18" charset="0"/>
              </a:rPr>
              <a:t>（</a:t>
            </a:r>
            <a:r>
              <a:rPr kumimoji="1" lang="en-US" altLang="zh-CN" b="1" dirty="0">
                <a:solidFill>
                  <a:srgbClr val="000000"/>
                </a:solidFill>
                <a:latin typeface="Times New Roman" panose="02020603050405020304" pitchFamily="18" charset="0"/>
              </a:rPr>
              <a:t>2</a:t>
            </a:r>
            <a:r>
              <a:rPr kumimoji="1" lang="zh-CN" altLang="en-US" b="1" dirty="0">
                <a:solidFill>
                  <a:srgbClr val="000000"/>
                </a:solidFill>
                <a:latin typeface="Times New Roman" panose="02020603050405020304" pitchFamily="18" charset="0"/>
              </a:rPr>
              <a:t>）</a:t>
            </a:r>
            <a:endParaRPr lang="zh-CN" altLang="en-US" dirty="0"/>
          </a:p>
        </p:txBody>
      </p:sp>
      <p:sp>
        <p:nvSpPr>
          <p:cNvPr id="130" name="矩形 129"/>
          <p:cNvSpPr/>
          <p:nvPr/>
        </p:nvSpPr>
        <p:spPr>
          <a:xfrm>
            <a:off x="285720" y="3059668"/>
            <a:ext cx="764953" cy="369332"/>
          </a:xfrm>
          <a:prstGeom prst="rect">
            <a:avLst/>
          </a:prstGeom>
        </p:spPr>
        <p:txBody>
          <a:bodyPr wrap="none">
            <a:spAutoFit/>
          </a:bodyPr>
          <a:lstStyle/>
          <a:p>
            <a:r>
              <a:rPr kumimoji="1" lang="zh-CN" altLang="en-US" b="1" dirty="0">
                <a:solidFill>
                  <a:srgbClr val="000000"/>
                </a:solidFill>
                <a:latin typeface="Times New Roman" panose="02020603050405020304" pitchFamily="18" charset="0"/>
              </a:rPr>
              <a:t>（</a:t>
            </a:r>
            <a:r>
              <a:rPr kumimoji="1" lang="en-US" altLang="zh-CN" b="1" dirty="0">
                <a:solidFill>
                  <a:srgbClr val="000000"/>
                </a:solidFill>
                <a:latin typeface="Times New Roman" panose="02020603050405020304" pitchFamily="18" charset="0"/>
              </a:rPr>
              <a:t>3</a:t>
            </a:r>
            <a:r>
              <a:rPr kumimoji="1" lang="zh-CN" altLang="en-US" b="1" dirty="0">
                <a:solidFill>
                  <a:srgbClr val="000000"/>
                </a:solidFill>
                <a:latin typeface="Times New Roman" panose="02020603050405020304"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ChangeArrowheads="1"/>
          </p:cNvSpPr>
          <p:nvPr/>
        </p:nvSpPr>
        <p:spPr bwMode="auto">
          <a:xfrm>
            <a:off x="500034" y="1000108"/>
            <a:ext cx="7786742" cy="1938992"/>
          </a:xfrm>
          <a:prstGeom prst="rect">
            <a:avLst/>
          </a:prstGeom>
          <a:noFill/>
          <a:ln w="9525">
            <a:noFill/>
            <a:miter lim="800000"/>
          </a:ln>
        </p:spPr>
        <p:txBody>
          <a:bodyPr wrap="square" anchor="ctr">
            <a:spAutoFit/>
          </a:bodyPr>
          <a:lstStyle/>
          <a:p>
            <a:pPr eaLnBrk="0" hangingPunct="0">
              <a:buFont typeface="Wingdings" panose="05000000000000000000" pitchFamily="2" charset="2"/>
              <a:buChar char="Ø"/>
            </a:pPr>
            <a:r>
              <a:rPr kumimoji="1" lang="zh-CN" altLang="en-US" sz="2400" b="1" dirty="0">
                <a:solidFill>
                  <a:srgbClr val="000000"/>
                </a:solidFill>
                <a:latin typeface="Times New Roman" panose="02020603050405020304" pitchFamily="18" charset="0"/>
              </a:rPr>
              <a:t>单片计数器</a:t>
            </a:r>
            <a:r>
              <a:rPr kumimoji="1" lang="en-US" altLang="zh-CN" sz="2400" b="1" i="1" dirty="0" err="1">
                <a:solidFill>
                  <a:srgbClr val="000000"/>
                </a:solidFill>
                <a:latin typeface="Times New Roman" panose="02020603050405020304" pitchFamily="18" charset="0"/>
              </a:rPr>
              <a:t>i</a:t>
            </a:r>
            <a:r>
              <a:rPr kumimoji="1" lang="zh-CN" altLang="en-US" sz="2400" b="1" dirty="0">
                <a:solidFill>
                  <a:srgbClr val="000000"/>
                </a:solidFill>
                <a:latin typeface="Times New Roman" panose="02020603050405020304" pitchFamily="18" charset="0"/>
              </a:rPr>
              <a:t>模为</a:t>
            </a:r>
            <a:r>
              <a:rPr kumimoji="1" lang="en-US" altLang="zh-CN" sz="2400" b="1" i="1" dirty="0">
                <a:solidFill>
                  <a:srgbClr val="000000"/>
                </a:solidFill>
                <a:latin typeface="Times New Roman" panose="02020603050405020304" pitchFamily="18" charset="0"/>
              </a:rPr>
              <a:t>Mi</a:t>
            </a:r>
            <a:r>
              <a:rPr kumimoji="1" lang="zh-CN" altLang="en-US" sz="2400" b="1" dirty="0">
                <a:solidFill>
                  <a:srgbClr val="000000"/>
                </a:solidFill>
                <a:latin typeface="Times New Roman" panose="02020603050405020304" pitchFamily="18" charset="0"/>
              </a:rPr>
              <a:t>，将计数器的进位输出端接到下一片计数器的使能输入端进行级联扩大模数，</a:t>
            </a:r>
            <a:r>
              <a:rPr kumimoji="1" lang="en-US" altLang="zh-CN" sz="2400" b="1" i="1" dirty="0">
                <a:solidFill>
                  <a:srgbClr val="000000"/>
                </a:solidFill>
                <a:latin typeface="Times New Roman" panose="02020603050405020304" pitchFamily="18" charset="0"/>
              </a:rPr>
              <a:t>N</a:t>
            </a:r>
            <a:r>
              <a:rPr kumimoji="1" lang="zh-CN" altLang="en-US" sz="2400" b="1" dirty="0">
                <a:solidFill>
                  <a:srgbClr val="000000"/>
                </a:solidFill>
                <a:latin typeface="Times New Roman" panose="02020603050405020304" pitchFamily="18" charset="0"/>
              </a:rPr>
              <a:t>片计数器的模式为        。</a:t>
            </a:r>
            <a:endParaRPr kumimoji="1" lang="en-US" altLang="zh-CN" sz="2400" b="1" dirty="0">
              <a:solidFill>
                <a:srgbClr val="000000"/>
              </a:solidFill>
              <a:latin typeface="Times New Roman" panose="02020603050405020304" pitchFamily="18" charset="0"/>
            </a:endParaRPr>
          </a:p>
          <a:p>
            <a:pPr eaLnBrk="0" hangingPunct="0">
              <a:buFont typeface="Wingdings" panose="05000000000000000000" pitchFamily="2" charset="2"/>
              <a:buChar char="Ø"/>
            </a:pPr>
            <a:r>
              <a:rPr kumimoji="1" lang="zh-CN" altLang="en-US" sz="2400" b="1" dirty="0">
                <a:solidFill>
                  <a:srgbClr val="000000"/>
                </a:solidFill>
                <a:latin typeface="Times New Roman" panose="02020603050405020304" pitchFamily="18" charset="0"/>
              </a:rPr>
              <a:t>单片计数器的脉冲输出频率等于其输入时钟频率除以计数器模值。</a:t>
            </a:r>
            <a:endParaRPr kumimoji="1" lang="zh-CN" altLang="en-US" sz="2400" b="1" dirty="0">
              <a:solidFill>
                <a:srgbClr val="000000"/>
              </a:solidFill>
              <a:latin typeface="Times New Roman" panose="02020603050405020304" pitchFamily="18" charset="0"/>
            </a:endParaRPr>
          </a:p>
        </p:txBody>
      </p:sp>
      <p:sp>
        <p:nvSpPr>
          <p:cNvPr id="7" name="Rectangle 63"/>
          <p:cNvSpPr>
            <a:spLocks noChangeArrowheads="1"/>
          </p:cNvSpPr>
          <p:nvPr/>
        </p:nvSpPr>
        <p:spPr bwMode="auto">
          <a:xfrm>
            <a:off x="357158" y="357166"/>
            <a:ext cx="8215370" cy="660400"/>
          </a:xfrm>
          <a:prstGeom prst="rect">
            <a:avLst/>
          </a:prstGeom>
          <a:noFill/>
          <a:ln w="9525">
            <a:noFill/>
            <a:miter lim="800000"/>
          </a:ln>
        </p:spPr>
        <p:txBody>
          <a:bodyPr anchor="ctr"/>
          <a:lstStyle/>
          <a:p>
            <a:r>
              <a:rPr kumimoji="1" lang="en-US" altLang="zh-CN" sz="3200" b="1" dirty="0">
                <a:solidFill>
                  <a:srgbClr val="0033CC"/>
                </a:solidFill>
                <a:latin typeface="宋体" panose="02010600030101010101" pitchFamily="2" charset="-122"/>
              </a:rPr>
              <a:t>(</a:t>
            </a:r>
            <a:r>
              <a:rPr kumimoji="1" lang="zh-CN" altLang="en-US" sz="3200" b="1" dirty="0">
                <a:solidFill>
                  <a:srgbClr val="0033CC"/>
                </a:solidFill>
                <a:latin typeface="宋体" panose="02010600030101010101" pitchFamily="2" charset="-122"/>
              </a:rPr>
              <a:t>三</a:t>
            </a:r>
            <a:r>
              <a:rPr kumimoji="1" lang="en-US" altLang="zh-CN" sz="3200" b="1" dirty="0">
                <a:solidFill>
                  <a:srgbClr val="0033CC"/>
                </a:solidFill>
                <a:latin typeface="宋体" panose="02010600030101010101" pitchFamily="2" charset="-122"/>
              </a:rPr>
              <a:t>)</a:t>
            </a:r>
            <a:r>
              <a:rPr kumimoji="1" lang="en-US" altLang="zh-CN" sz="3200" b="1" dirty="0">
                <a:solidFill>
                  <a:srgbClr val="0033CC"/>
                </a:solidFill>
                <a:latin typeface="Times New Roman" panose="02020603050405020304" pitchFamily="18" charset="0"/>
              </a:rPr>
              <a:t> </a:t>
            </a:r>
            <a:r>
              <a:rPr kumimoji="1" lang="zh-CN" altLang="en-US" sz="3200" b="1" dirty="0">
                <a:solidFill>
                  <a:srgbClr val="0033CC"/>
                </a:solidFill>
                <a:latin typeface="宋体" panose="02010600030101010101" pitchFamily="2" charset="-122"/>
              </a:rPr>
              <a:t>用中规模计数器级联扩大模数 </a:t>
            </a:r>
            <a:endParaRPr kumimoji="1" lang="zh-CN" altLang="en-US" sz="3200" b="1" dirty="0">
              <a:solidFill>
                <a:srgbClr val="0033CC"/>
              </a:solidFill>
              <a:latin typeface="宋体" panose="02010600030101010101" pitchFamily="2" charset="-122"/>
            </a:endParaRPr>
          </a:p>
        </p:txBody>
      </p:sp>
      <p:pic>
        <p:nvPicPr>
          <p:cNvPr id="8" name="Picture 2"/>
          <p:cNvPicPr>
            <a:picLocks noChangeAspect="1" noChangeArrowheads="1"/>
          </p:cNvPicPr>
          <p:nvPr/>
        </p:nvPicPr>
        <p:blipFill>
          <a:blip r:embed="rId1"/>
          <a:srcRect/>
          <a:stretch>
            <a:fillRect/>
          </a:stretch>
        </p:blipFill>
        <p:spPr bwMode="auto">
          <a:xfrm>
            <a:off x="214282" y="3429000"/>
            <a:ext cx="8573400" cy="2590802"/>
          </a:xfrm>
          <a:prstGeom prst="rect">
            <a:avLst/>
          </a:prstGeom>
          <a:noFill/>
          <a:ln w="9525">
            <a:noFill/>
            <a:miter lim="800000"/>
            <a:headEnd/>
            <a:tailEnd/>
          </a:ln>
          <a:effectLst>
            <a:prstShdw prst="shdw18" dist="17961" dir="13500000">
              <a:schemeClr val="accent1">
                <a:gamma/>
                <a:shade val="60000"/>
                <a:invGamma/>
              </a:schemeClr>
            </a:prstShdw>
          </a:effectLst>
        </p:spPr>
      </p:pic>
      <p:graphicFrame>
        <p:nvGraphicFramePr>
          <p:cNvPr id="9" name="对象 8"/>
          <p:cNvGraphicFramePr>
            <a:graphicFrameLocks noChangeAspect="1"/>
          </p:cNvGraphicFramePr>
          <p:nvPr/>
        </p:nvGraphicFramePr>
        <p:xfrm>
          <a:off x="1571604" y="1714488"/>
          <a:ext cx="488948" cy="586025"/>
        </p:xfrm>
        <a:graphic>
          <a:graphicData uri="http://schemas.openxmlformats.org/presentationml/2006/ole">
            <mc:AlternateContent xmlns:mc="http://schemas.openxmlformats.org/markup-compatibility/2006">
              <mc:Choice xmlns:v="urn:schemas-microsoft-com:vml" Requires="v">
                <p:oleObj spid="_x0000_s105497" name="Equation" r:id="rId2" imgW="10363200" imgH="10363200" progId="Equation.DSMT4">
                  <p:embed/>
                </p:oleObj>
              </mc:Choice>
              <mc:Fallback>
                <p:oleObj name="Equation" r:id="rId2" imgW="10363200" imgH="10363200" progId="Equation.DSMT4">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04" y="1714488"/>
                        <a:ext cx="488948" cy="58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500298" y="6072206"/>
            <a:ext cx="4071966" cy="369332"/>
          </a:xfrm>
          <a:prstGeom prst="rect">
            <a:avLst/>
          </a:prstGeom>
          <a:noFill/>
        </p:spPr>
        <p:txBody>
          <a:bodyPr wrap="square" rtlCol="0">
            <a:spAutoFit/>
          </a:bodyPr>
          <a:lstStyle/>
          <a:p>
            <a:r>
              <a:rPr lang="zh-CN" altLang="en-US" dirty="0"/>
              <a:t>十进制计数器</a:t>
            </a:r>
            <a:r>
              <a:rPr lang="en-US" altLang="zh-CN" dirty="0"/>
              <a:t>74HC160</a:t>
            </a:r>
            <a:r>
              <a:rPr lang="zh-CN" altLang="en-US" dirty="0"/>
              <a:t>的分频级联</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54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P spid="7" grpId="0" autoUpdateAnimBg="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44600" y="6022975"/>
            <a:ext cx="6527800" cy="365125"/>
            <a:chOff x="784" y="3330"/>
            <a:chExt cx="4112" cy="230"/>
          </a:xfrm>
        </p:grpSpPr>
        <p:sp>
          <p:nvSpPr>
            <p:cNvPr id="5211" name="Rectangle 3"/>
            <p:cNvSpPr>
              <a:spLocks noChangeArrowheads="1"/>
            </p:cNvSpPr>
            <p:nvPr/>
          </p:nvSpPr>
          <p:spPr bwMode="auto">
            <a:xfrm>
              <a:off x="2744" y="3330"/>
              <a:ext cx="2152" cy="230"/>
            </a:xfrm>
            <a:prstGeom prst="rect">
              <a:avLst/>
            </a:prstGeom>
            <a:solidFill>
              <a:srgbClr val="CC66FF">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5212" name="Rectangle 4"/>
            <p:cNvSpPr>
              <a:spLocks noChangeArrowheads="1"/>
            </p:cNvSpPr>
            <p:nvPr/>
          </p:nvSpPr>
          <p:spPr bwMode="auto">
            <a:xfrm>
              <a:off x="2248" y="3330"/>
              <a:ext cx="496"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13" name="Rectangle 5"/>
            <p:cNvSpPr>
              <a:spLocks noChangeArrowheads="1"/>
            </p:cNvSpPr>
            <p:nvPr/>
          </p:nvSpPr>
          <p:spPr bwMode="auto">
            <a:xfrm>
              <a:off x="1752" y="3330"/>
              <a:ext cx="496"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14" name="Rectangle 6"/>
            <p:cNvSpPr>
              <a:spLocks noChangeArrowheads="1"/>
            </p:cNvSpPr>
            <p:nvPr/>
          </p:nvSpPr>
          <p:spPr bwMode="auto">
            <a:xfrm>
              <a:off x="1264" y="3330"/>
              <a:ext cx="488"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15" name="Rectangle 7"/>
            <p:cNvSpPr>
              <a:spLocks noChangeArrowheads="1"/>
            </p:cNvSpPr>
            <p:nvPr/>
          </p:nvSpPr>
          <p:spPr bwMode="auto">
            <a:xfrm>
              <a:off x="784" y="3330"/>
              <a:ext cx="480" cy="230"/>
            </a:xfrm>
            <a:prstGeom prst="rect">
              <a:avLst/>
            </a:prstGeom>
            <a:solidFill>
              <a:srgbClr val="CC66FF">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5128" name="Group 8"/>
          <p:cNvGrpSpPr/>
          <p:nvPr/>
        </p:nvGrpSpPr>
        <p:grpSpPr bwMode="auto">
          <a:xfrm>
            <a:off x="1231900" y="5667375"/>
            <a:ext cx="6527800" cy="365125"/>
            <a:chOff x="784" y="3330"/>
            <a:chExt cx="4112" cy="230"/>
          </a:xfrm>
        </p:grpSpPr>
        <p:sp>
          <p:nvSpPr>
            <p:cNvPr id="5206" name="Rectangle 9"/>
            <p:cNvSpPr>
              <a:spLocks noChangeArrowheads="1"/>
            </p:cNvSpPr>
            <p:nvPr/>
          </p:nvSpPr>
          <p:spPr bwMode="auto">
            <a:xfrm>
              <a:off x="2744" y="3330"/>
              <a:ext cx="2152" cy="230"/>
            </a:xfrm>
            <a:prstGeom prst="rect">
              <a:avLst/>
            </a:prstGeom>
            <a:solidFill>
              <a:srgbClr val="99CC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5207" name="Rectangle 10"/>
            <p:cNvSpPr>
              <a:spLocks noChangeArrowheads="1"/>
            </p:cNvSpPr>
            <p:nvPr/>
          </p:nvSpPr>
          <p:spPr bwMode="auto">
            <a:xfrm>
              <a:off x="2248" y="3330"/>
              <a:ext cx="496"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08" name="Rectangle 11"/>
            <p:cNvSpPr>
              <a:spLocks noChangeArrowheads="1"/>
            </p:cNvSpPr>
            <p:nvPr/>
          </p:nvSpPr>
          <p:spPr bwMode="auto">
            <a:xfrm>
              <a:off x="1752" y="3330"/>
              <a:ext cx="496"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09" name="Rectangle 12"/>
            <p:cNvSpPr>
              <a:spLocks noChangeArrowheads="1"/>
            </p:cNvSpPr>
            <p:nvPr/>
          </p:nvSpPr>
          <p:spPr bwMode="auto">
            <a:xfrm>
              <a:off x="1264" y="3330"/>
              <a:ext cx="488"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10" name="Rectangle 13"/>
            <p:cNvSpPr>
              <a:spLocks noChangeArrowheads="1"/>
            </p:cNvSpPr>
            <p:nvPr/>
          </p:nvSpPr>
          <p:spPr bwMode="auto">
            <a:xfrm>
              <a:off x="784" y="3330"/>
              <a:ext cx="480" cy="230"/>
            </a:xfrm>
            <a:prstGeom prst="rect">
              <a:avLst/>
            </a:prstGeom>
            <a:solidFill>
              <a:srgbClr val="99CC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grpSp>
        <p:nvGrpSpPr>
          <p:cNvPr id="5129" name="Group 14"/>
          <p:cNvGrpSpPr/>
          <p:nvPr/>
        </p:nvGrpSpPr>
        <p:grpSpPr bwMode="auto">
          <a:xfrm>
            <a:off x="1244600" y="5286375"/>
            <a:ext cx="6527800" cy="365125"/>
            <a:chOff x="784" y="3330"/>
            <a:chExt cx="4112" cy="230"/>
          </a:xfrm>
        </p:grpSpPr>
        <p:sp>
          <p:nvSpPr>
            <p:cNvPr id="5201" name="Rectangle 15"/>
            <p:cNvSpPr>
              <a:spLocks noChangeArrowheads="1"/>
            </p:cNvSpPr>
            <p:nvPr/>
          </p:nvSpPr>
          <p:spPr bwMode="auto">
            <a:xfrm>
              <a:off x="2744" y="3330"/>
              <a:ext cx="2152" cy="230"/>
            </a:xfrm>
            <a:prstGeom prst="rect">
              <a:avLst/>
            </a:prstGeom>
            <a:solidFill>
              <a:srgbClr val="FF3300">
                <a:alpha val="50195"/>
              </a:srgbClr>
            </a:solidFill>
            <a:ln w="9525">
              <a:noFill/>
              <a:miter lim="800000"/>
            </a:ln>
          </p:spPr>
          <p:txBody>
            <a:bodyPr lIns="0" tIns="0" rIns="0" bIns="0"/>
            <a:lstStyle/>
            <a:p>
              <a:endParaRPr kumimoji="1" lang="zh-CN" altLang="zh-CN" sz="2400" b="1">
                <a:latin typeface="Times New Roman" panose="02020603050405020304" pitchFamily="18" charset="0"/>
              </a:endParaRPr>
            </a:p>
          </p:txBody>
        </p:sp>
        <p:sp>
          <p:nvSpPr>
            <p:cNvPr id="5202" name="Rectangle 16"/>
            <p:cNvSpPr>
              <a:spLocks noChangeArrowheads="1"/>
            </p:cNvSpPr>
            <p:nvPr/>
          </p:nvSpPr>
          <p:spPr bwMode="auto">
            <a:xfrm>
              <a:off x="2248"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03" name="Rectangle 17"/>
            <p:cNvSpPr>
              <a:spLocks noChangeArrowheads="1"/>
            </p:cNvSpPr>
            <p:nvPr/>
          </p:nvSpPr>
          <p:spPr bwMode="auto">
            <a:xfrm>
              <a:off x="1752" y="3330"/>
              <a:ext cx="496"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04" name="Rectangle 18"/>
            <p:cNvSpPr>
              <a:spLocks noChangeArrowheads="1"/>
            </p:cNvSpPr>
            <p:nvPr/>
          </p:nvSpPr>
          <p:spPr bwMode="auto">
            <a:xfrm>
              <a:off x="1264" y="3330"/>
              <a:ext cx="488"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sp>
          <p:nvSpPr>
            <p:cNvPr id="5205" name="Rectangle 19"/>
            <p:cNvSpPr>
              <a:spLocks noChangeArrowheads="1"/>
            </p:cNvSpPr>
            <p:nvPr/>
          </p:nvSpPr>
          <p:spPr bwMode="auto">
            <a:xfrm>
              <a:off x="784" y="3330"/>
              <a:ext cx="480" cy="230"/>
            </a:xfrm>
            <a:prstGeom prst="rect">
              <a:avLst/>
            </a:prstGeom>
            <a:solidFill>
              <a:srgbClr val="FF3300">
                <a:alpha val="50195"/>
              </a:srgbClr>
            </a:solidFill>
            <a:ln w="9525">
              <a:noFill/>
              <a:miter lim="800000"/>
            </a:ln>
          </p:spPr>
          <p:txBody>
            <a:bodyPr lIns="0" tIns="0" rIns="0" bIns="0"/>
            <a:lstStyle/>
            <a:p>
              <a:pPr algn="ctr"/>
              <a:endParaRPr kumimoji="1" lang="zh-CN" altLang="zh-CN" sz="2400" b="1">
                <a:latin typeface="Times New Roman" panose="02020603050405020304" pitchFamily="18" charset="0"/>
              </a:endParaRPr>
            </a:p>
          </p:txBody>
        </p:sp>
      </p:grpSp>
      <p:sp>
        <p:nvSpPr>
          <p:cNvPr id="5130" name="Rectangle 20"/>
          <p:cNvSpPr>
            <a:spLocks noChangeArrowheads="1"/>
          </p:cNvSpPr>
          <p:nvPr/>
        </p:nvSpPr>
        <p:spPr bwMode="auto">
          <a:xfrm>
            <a:off x="762000" y="533400"/>
            <a:ext cx="4149725"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2.    </a:t>
            </a:r>
            <a:r>
              <a:rPr kumimoji="1" lang="zh-CN" altLang="en-US" sz="2400" b="1">
                <a:latin typeface="Times New Roman" panose="02020603050405020304" pitchFamily="18" charset="0"/>
              </a:rPr>
              <a:t>工作原理及逻辑功能 </a:t>
            </a:r>
            <a:endParaRPr kumimoji="1" lang="zh-CN" altLang="en-US" sz="2400" b="1">
              <a:latin typeface="Times New Roman" panose="02020603050405020304" pitchFamily="18" charset="0"/>
            </a:endParaRPr>
          </a:p>
        </p:txBody>
      </p:sp>
      <p:grpSp>
        <p:nvGrpSpPr>
          <p:cNvPr id="5131" name="Group 21"/>
          <p:cNvGrpSpPr/>
          <p:nvPr/>
        </p:nvGrpSpPr>
        <p:grpSpPr bwMode="auto">
          <a:xfrm>
            <a:off x="1257300" y="1049338"/>
            <a:ext cx="4775200" cy="3052762"/>
            <a:chOff x="824" y="637"/>
            <a:chExt cx="3008" cy="1923"/>
          </a:xfrm>
        </p:grpSpPr>
        <p:graphicFrame>
          <p:nvGraphicFramePr>
            <p:cNvPr id="5126" name="Object 22"/>
            <p:cNvGraphicFramePr>
              <a:graphicFrameLocks noChangeAspect="1"/>
            </p:cNvGraphicFramePr>
            <p:nvPr/>
          </p:nvGraphicFramePr>
          <p:xfrm>
            <a:off x="1096" y="793"/>
            <a:ext cx="2376" cy="1662"/>
          </p:xfrm>
          <a:graphic>
            <a:graphicData uri="http://schemas.openxmlformats.org/presentationml/2006/ole">
              <mc:AlternateContent xmlns:mc="http://schemas.openxmlformats.org/markup-compatibility/2006">
                <mc:Choice xmlns:v="urn:schemas-microsoft-com:vml" Requires="v">
                  <p:oleObj spid="_x0000_s3" name="BMP 图象" r:id="rId1" imgW="3771900" imgH="2638425" progId="Paint.Picture">
                    <p:embed/>
                  </p:oleObj>
                </mc:Choice>
                <mc:Fallback>
                  <p:oleObj name="BMP 图象" r:id="rId1" imgW="3771900" imgH="2638425" progId="Paint.Picture">
                    <p:embed/>
                    <p:pic>
                      <p:nvPicPr>
                        <p:cNvPr id="0" name="Objec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 y="793"/>
                          <a:ext cx="2376" cy="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91" name="AutoShape 23"/>
            <p:cNvSpPr>
              <a:spLocks noChangeArrowheads="1"/>
            </p:cNvSpPr>
            <p:nvPr/>
          </p:nvSpPr>
          <p:spPr bwMode="auto">
            <a:xfrm>
              <a:off x="824" y="640"/>
              <a:ext cx="3008" cy="1912"/>
            </a:xfrm>
            <a:prstGeom prst="flowChartProcess">
              <a:avLst/>
            </a:prstGeom>
            <a:noFill/>
            <a:ln w="57150">
              <a:pattFill prst="sphere">
                <a:fgClr>
                  <a:srgbClr val="CC99FF"/>
                </a:fgClr>
                <a:bgClr>
                  <a:srgbClr val="FFFFFF"/>
                </a:bgClr>
              </a:pattFill>
              <a:miter lim="800000"/>
            </a:ln>
          </p:spPr>
          <p:txBody>
            <a:bodyPr anchor="ctr">
              <a:spAutoFit/>
            </a:bodyPr>
            <a:lstStyle/>
            <a:p>
              <a:endParaRPr lang="zh-CN" altLang="en-US"/>
            </a:p>
          </p:txBody>
        </p:sp>
        <p:sp>
          <p:nvSpPr>
            <p:cNvPr id="5192" name="Rectangle 24"/>
            <p:cNvSpPr>
              <a:spLocks noChangeArrowheads="1"/>
            </p:cNvSpPr>
            <p:nvPr/>
          </p:nvSpPr>
          <p:spPr bwMode="auto">
            <a:xfrm>
              <a:off x="1224"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5193" name="Rectangle 25"/>
            <p:cNvSpPr>
              <a:spLocks noChangeArrowheads="1"/>
            </p:cNvSpPr>
            <p:nvPr/>
          </p:nvSpPr>
          <p:spPr bwMode="auto">
            <a:xfrm>
              <a:off x="3152" y="637"/>
              <a:ext cx="255" cy="288"/>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5194" name="Rectangle 26"/>
            <p:cNvSpPr>
              <a:spLocks noChangeArrowheads="1"/>
            </p:cNvSpPr>
            <p:nvPr/>
          </p:nvSpPr>
          <p:spPr bwMode="auto">
            <a:xfrm>
              <a:off x="1296" y="2269"/>
              <a:ext cx="224"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5195" name="Rectangle 27"/>
            <p:cNvSpPr>
              <a:spLocks noChangeArrowheads="1"/>
            </p:cNvSpPr>
            <p:nvPr/>
          </p:nvSpPr>
          <p:spPr bwMode="auto">
            <a:xfrm>
              <a:off x="3008" y="2261"/>
              <a:ext cx="246" cy="291"/>
            </a:xfrm>
            <a:prstGeom prst="rect">
              <a:avLst/>
            </a:prstGeom>
            <a:noFill/>
            <a:ln w="9525">
              <a:noFill/>
              <a:miter lim="800000"/>
            </a:ln>
          </p:spPr>
          <p:txBody>
            <a:bodyPr wrap="none">
              <a:spAutoFit/>
            </a:bodyPr>
            <a:lstStyle/>
            <a:p>
              <a:pPr algn="just">
                <a:spcBef>
                  <a:spcPct val="50000"/>
                </a:spcBef>
              </a:pP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5196" name="Rectangle 28"/>
            <p:cNvSpPr>
              <a:spLocks noChangeArrowheads="1"/>
            </p:cNvSpPr>
            <p:nvPr/>
          </p:nvSpPr>
          <p:spPr bwMode="auto">
            <a:xfrm>
              <a:off x="174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5197" name="Rectangle 29"/>
            <p:cNvSpPr>
              <a:spLocks noChangeArrowheads="1"/>
            </p:cNvSpPr>
            <p:nvPr/>
          </p:nvSpPr>
          <p:spPr bwMode="auto">
            <a:xfrm>
              <a:off x="3425" y="1549"/>
              <a:ext cx="329" cy="288"/>
            </a:xfrm>
            <a:prstGeom prst="rect">
              <a:avLst/>
            </a:prstGeom>
            <a:noFill/>
            <a:ln w="9525">
              <a:noFill/>
              <a:miter lim="800000"/>
            </a:ln>
          </p:spPr>
          <p:txBody>
            <a:bodyPr wrap="none">
              <a:spAutoFit/>
            </a:bodyPr>
            <a:lstStyle/>
            <a:p>
              <a:pPr algn="just">
                <a:spcBef>
                  <a:spcPct val="5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5198" name="Line 30"/>
            <p:cNvSpPr>
              <a:spLocks noChangeShapeType="1"/>
            </p:cNvSpPr>
            <p:nvPr/>
          </p:nvSpPr>
          <p:spPr bwMode="auto">
            <a:xfrm>
              <a:off x="3224" y="688"/>
              <a:ext cx="128" cy="0"/>
            </a:xfrm>
            <a:prstGeom prst="line">
              <a:avLst/>
            </a:prstGeom>
            <a:noFill/>
            <a:ln w="19050">
              <a:solidFill>
                <a:schemeClr val="tx1"/>
              </a:solidFill>
              <a:round/>
            </a:ln>
          </p:spPr>
          <p:txBody>
            <a:bodyPr>
              <a:spAutoFit/>
            </a:bodyPr>
            <a:lstStyle/>
            <a:p>
              <a:endParaRPr lang="zh-CN" altLang="en-US"/>
            </a:p>
          </p:txBody>
        </p:sp>
        <p:sp>
          <p:nvSpPr>
            <p:cNvPr id="5199" name="Line 31"/>
            <p:cNvSpPr>
              <a:spLocks noChangeShapeType="1"/>
            </p:cNvSpPr>
            <p:nvPr/>
          </p:nvSpPr>
          <p:spPr bwMode="auto">
            <a:xfrm>
              <a:off x="1344" y="2312"/>
              <a:ext cx="128" cy="0"/>
            </a:xfrm>
            <a:prstGeom prst="line">
              <a:avLst/>
            </a:prstGeom>
            <a:noFill/>
            <a:ln w="19050">
              <a:solidFill>
                <a:schemeClr val="tx1"/>
              </a:solidFill>
              <a:round/>
            </a:ln>
          </p:spPr>
          <p:txBody>
            <a:bodyPr>
              <a:spAutoFit/>
            </a:bodyPr>
            <a:lstStyle/>
            <a:p>
              <a:endParaRPr lang="zh-CN" altLang="en-US"/>
            </a:p>
          </p:txBody>
        </p:sp>
        <p:sp>
          <p:nvSpPr>
            <p:cNvPr id="5200" name="Line 32"/>
            <p:cNvSpPr>
              <a:spLocks noChangeShapeType="1"/>
            </p:cNvSpPr>
            <p:nvPr/>
          </p:nvSpPr>
          <p:spPr bwMode="auto">
            <a:xfrm>
              <a:off x="3064" y="2304"/>
              <a:ext cx="128" cy="0"/>
            </a:xfrm>
            <a:prstGeom prst="line">
              <a:avLst/>
            </a:prstGeom>
            <a:noFill/>
            <a:ln w="19050">
              <a:solidFill>
                <a:schemeClr val="tx1"/>
              </a:solidFill>
              <a:round/>
            </a:ln>
          </p:spPr>
          <p:txBody>
            <a:bodyPr>
              <a:spAutoFit/>
            </a:bodyPr>
            <a:lstStyle/>
            <a:p>
              <a:endParaRPr lang="zh-CN" altLang="en-US"/>
            </a:p>
          </p:txBody>
        </p:sp>
      </p:grpSp>
      <p:grpSp>
        <p:nvGrpSpPr>
          <p:cNvPr id="5132" name="Group 33"/>
          <p:cNvGrpSpPr/>
          <p:nvPr/>
        </p:nvGrpSpPr>
        <p:grpSpPr bwMode="auto">
          <a:xfrm>
            <a:off x="1244600" y="4191000"/>
            <a:ext cx="6527800" cy="2190750"/>
            <a:chOff x="784" y="2640"/>
            <a:chExt cx="4112" cy="1380"/>
          </a:xfrm>
        </p:grpSpPr>
        <p:sp>
          <p:nvSpPr>
            <p:cNvPr id="5164" name="Rectangle 34"/>
            <p:cNvSpPr>
              <a:spLocks noChangeArrowheads="1"/>
            </p:cNvSpPr>
            <p:nvPr/>
          </p:nvSpPr>
          <p:spPr bwMode="auto">
            <a:xfrm>
              <a:off x="1264" y="379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165" name="Rectangle 35"/>
            <p:cNvSpPr>
              <a:spLocks noChangeArrowheads="1"/>
            </p:cNvSpPr>
            <p:nvPr/>
          </p:nvSpPr>
          <p:spPr bwMode="auto">
            <a:xfrm>
              <a:off x="784" y="379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166" name="Rectangle 36"/>
            <p:cNvSpPr>
              <a:spLocks noChangeArrowheads="1"/>
            </p:cNvSpPr>
            <p:nvPr/>
          </p:nvSpPr>
          <p:spPr bwMode="auto">
            <a:xfrm>
              <a:off x="1264" y="356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167" name="Rectangle 37"/>
            <p:cNvSpPr>
              <a:spLocks noChangeArrowheads="1"/>
            </p:cNvSpPr>
            <p:nvPr/>
          </p:nvSpPr>
          <p:spPr bwMode="auto">
            <a:xfrm>
              <a:off x="784" y="356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168" name="Rectangle 38"/>
            <p:cNvSpPr>
              <a:spLocks noChangeArrowheads="1"/>
            </p:cNvSpPr>
            <p:nvPr/>
          </p:nvSpPr>
          <p:spPr bwMode="auto">
            <a:xfrm>
              <a:off x="1264" y="333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169" name="Rectangle 39"/>
            <p:cNvSpPr>
              <a:spLocks noChangeArrowheads="1"/>
            </p:cNvSpPr>
            <p:nvPr/>
          </p:nvSpPr>
          <p:spPr bwMode="auto">
            <a:xfrm>
              <a:off x="784" y="333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170" name="Rectangle 40"/>
            <p:cNvSpPr>
              <a:spLocks noChangeArrowheads="1"/>
            </p:cNvSpPr>
            <p:nvPr/>
          </p:nvSpPr>
          <p:spPr bwMode="auto">
            <a:xfrm>
              <a:off x="1264" y="3100"/>
              <a:ext cx="48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171" name="Rectangle 41"/>
            <p:cNvSpPr>
              <a:spLocks noChangeArrowheads="1"/>
            </p:cNvSpPr>
            <p:nvPr/>
          </p:nvSpPr>
          <p:spPr bwMode="auto">
            <a:xfrm>
              <a:off x="784" y="3100"/>
              <a:ext cx="480"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172" name="Rectangle 42"/>
            <p:cNvSpPr>
              <a:spLocks noChangeArrowheads="1"/>
            </p:cNvSpPr>
            <p:nvPr/>
          </p:nvSpPr>
          <p:spPr bwMode="auto">
            <a:xfrm>
              <a:off x="1264" y="2870"/>
              <a:ext cx="48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S</a:t>
              </a:r>
              <a:endParaRPr kumimoji="1" lang="en-US" altLang="zh-CN" sz="2400" b="1" baseline="-25000">
                <a:latin typeface="Times New Roman" panose="02020603050405020304" pitchFamily="18" charset="0"/>
              </a:endParaRPr>
            </a:p>
          </p:txBody>
        </p:sp>
        <p:sp>
          <p:nvSpPr>
            <p:cNvPr id="5173" name="Rectangle 43"/>
            <p:cNvSpPr>
              <a:spLocks noChangeArrowheads="1"/>
            </p:cNvSpPr>
            <p:nvPr/>
          </p:nvSpPr>
          <p:spPr bwMode="auto">
            <a:xfrm>
              <a:off x="784" y="2870"/>
              <a:ext cx="480"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R</a:t>
              </a:r>
              <a:endParaRPr kumimoji="1" lang="en-US" altLang="zh-CN" sz="2400" b="1" baseline="-25000">
                <a:latin typeface="Times New Roman" panose="02020603050405020304" pitchFamily="18" charset="0"/>
              </a:endParaRPr>
            </a:p>
          </p:txBody>
        </p:sp>
        <p:sp>
          <p:nvSpPr>
            <p:cNvPr id="5174" name="Rectangle 44"/>
            <p:cNvSpPr>
              <a:spLocks noChangeArrowheads="1"/>
            </p:cNvSpPr>
            <p:nvPr/>
          </p:nvSpPr>
          <p:spPr bwMode="auto">
            <a:xfrm>
              <a:off x="2744" y="2640"/>
              <a:ext cx="2152" cy="460"/>
            </a:xfrm>
            <a:prstGeom prst="rect">
              <a:avLst/>
            </a:prstGeom>
            <a:noFill/>
            <a:ln w="9525">
              <a:noFill/>
              <a:miter lim="800000"/>
            </a:ln>
          </p:spPr>
          <p:txBody>
            <a:bodyPr lIns="0" tIns="0" rIns="0" bIns="0"/>
            <a:lstStyle/>
            <a:p>
              <a:pPr algn="ctr">
                <a:lnSpc>
                  <a:spcPct val="150000"/>
                </a:lnSpc>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功 能 说 明</a:t>
              </a:r>
              <a:endParaRPr kumimoji="1" lang="zh-CN" altLang="en-US" sz="2400" b="1">
                <a:latin typeface="Times New Roman" panose="02020603050405020304" pitchFamily="18" charset="0"/>
              </a:endParaRPr>
            </a:p>
          </p:txBody>
        </p:sp>
        <p:sp>
          <p:nvSpPr>
            <p:cNvPr id="5175" name="Rectangle 45"/>
            <p:cNvSpPr>
              <a:spLocks noChangeArrowheads="1"/>
            </p:cNvSpPr>
            <p:nvPr/>
          </p:nvSpPr>
          <p:spPr bwMode="auto">
            <a:xfrm>
              <a:off x="784" y="2640"/>
              <a:ext cx="968"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入</a:t>
              </a:r>
              <a:endParaRPr kumimoji="1" lang="zh-CN" altLang="en-US" sz="2400" b="1">
                <a:latin typeface="Times New Roman" panose="02020603050405020304" pitchFamily="18" charset="0"/>
              </a:endParaRPr>
            </a:p>
          </p:txBody>
        </p:sp>
        <p:sp>
          <p:nvSpPr>
            <p:cNvPr id="5176" name="Line 46"/>
            <p:cNvSpPr>
              <a:spLocks noChangeShapeType="1"/>
            </p:cNvSpPr>
            <p:nvPr/>
          </p:nvSpPr>
          <p:spPr bwMode="auto">
            <a:xfrm>
              <a:off x="784" y="264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5177" name="Line 47"/>
            <p:cNvSpPr>
              <a:spLocks noChangeShapeType="1"/>
            </p:cNvSpPr>
            <p:nvPr/>
          </p:nvSpPr>
          <p:spPr bwMode="auto">
            <a:xfrm>
              <a:off x="784" y="2870"/>
              <a:ext cx="1960" cy="0"/>
            </a:xfrm>
            <a:prstGeom prst="line">
              <a:avLst/>
            </a:prstGeom>
            <a:noFill/>
            <a:ln w="12700">
              <a:solidFill>
                <a:schemeClr val="tx1"/>
              </a:solidFill>
              <a:round/>
            </a:ln>
          </p:spPr>
          <p:txBody>
            <a:bodyPr lIns="0" tIns="0" rIns="0" bIns="0">
              <a:spAutoFit/>
            </a:bodyPr>
            <a:lstStyle/>
            <a:p>
              <a:endParaRPr lang="zh-CN" altLang="en-US"/>
            </a:p>
          </p:txBody>
        </p:sp>
        <p:sp>
          <p:nvSpPr>
            <p:cNvPr id="5178" name="Line 48"/>
            <p:cNvSpPr>
              <a:spLocks noChangeShapeType="1"/>
            </p:cNvSpPr>
            <p:nvPr/>
          </p:nvSpPr>
          <p:spPr bwMode="auto">
            <a:xfrm>
              <a:off x="784" y="3100"/>
              <a:ext cx="4112" cy="0"/>
            </a:xfrm>
            <a:prstGeom prst="line">
              <a:avLst/>
            </a:prstGeom>
            <a:noFill/>
            <a:ln w="12700">
              <a:solidFill>
                <a:schemeClr val="tx1"/>
              </a:solidFill>
              <a:round/>
            </a:ln>
          </p:spPr>
          <p:txBody>
            <a:bodyPr lIns="0" tIns="0" rIns="0" bIns="0">
              <a:spAutoFit/>
            </a:bodyPr>
            <a:lstStyle/>
            <a:p>
              <a:endParaRPr lang="zh-CN" altLang="en-US"/>
            </a:p>
          </p:txBody>
        </p:sp>
        <p:sp>
          <p:nvSpPr>
            <p:cNvPr id="5179" name="Line 49"/>
            <p:cNvSpPr>
              <a:spLocks noChangeShapeType="1"/>
            </p:cNvSpPr>
            <p:nvPr/>
          </p:nvSpPr>
          <p:spPr bwMode="auto">
            <a:xfrm>
              <a:off x="784" y="3330"/>
              <a:ext cx="4112" cy="0"/>
            </a:xfrm>
            <a:prstGeom prst="line">
              <a:avLst/>
            </a:prstGeom>
            <a:noFill/>
            <a:ln w="12700">
              <a:solidFill>
                <a:schemeClr val="tx1"/>
              </a:solidFill>
              <a:round/>
            </a:ln>
          </p:spPr>
          <p:txBody>
            <a:bodyPr lIns="0" tIns="0" rIns="0" bIns="0">
              <a:spAutoFit/>
            </a:bodyPr>
            <a:lstStyle/>
            <a:p>
              <a:endParaRPr lang="zh-CN" altLang="en-US"/>
            </a:p>
          </p:txBody>
        </p:sp>
        <p:sp>
          <p:nvSpPr>
            <p:cNvPr id="5180" name="Line 50"/>
            <p:cNvSpPr>
              <a:spLocks noChangeShapeType="1"/>
            </p:cNvSpPr>
            <p:nvPr/>
          </p:nvSpPr>
          <p:spPr bwMode="auto">
            <a:xfrm>
              <a:off x="784" y="3560"/>
              <a:ext cx="4112" cy="0"/>
            </a:xfrm>
            <a:prstGeom prst="line">
              <a:avLst/>
            </a:prstGeom>
            <a:noFill/>
            <a:ln w="12700">
              <a:solidFill>
                <a:schemeClr val="tx1"/>
              </a:solidFill>
              <a:round/>
            </a:ln>
          </p:spPr>
          <p:txBody>
            <a:bodyPr lIns="0" tIns="0" rIns="0" bIns="0">
              <a:spAutoFit/>
            </a:bodyPr>
            <a:lstStyle/>
            <a:p>
              <a:endParaRPr lang="zh-CN" altLang="en-US"/>
            </a:p>
          </p:txBody>
        </p:sp>
        <p:sp>
          <p:nvSpPr>
            <p:cNvPr id="5181" name="Line 51"/>
            <p:cNvSpPr>
              <a:spLocks noChangeShapeType="1"/>
            </p:cNvSpPr>
            <p:nvPr/>
          </p:nvSpPr>
          <p:spPr bwMode="auto">
            <a:xfrm>
              <a:off x="784" y="3790"/>
              <a:ext cx="4112" cy="0"/>
            </a:xfrm>
            <a:prstGeom prst="line">
              <a:avLst/>
            </a:prstGeom>
            <a:noFill/>
            <a:ln w="12700">
              <a:solidFill>
                <a:schemeClr val="tx1"/>
              </a:solidFill>
              <a:round/>
            </a:ln>
          </p:spPr>
          <p:txBody>
            <a:bodyPr lIns="0" tIns="0" rIns="0" bIns="0">
              <a:spAutoFit/>
            </a:bodyPr>
            <a:lstStyle/>
            <a:p>
              <a:endParaRPr lang="zh-CN" altLang="en-US"/>
            </a:p>
          </p:txBody>
        </p:sp>
        <p:sp>
          <p:nvSpPr>
            <p:cNvPr id="5182" name="Line 52"/>
            <p:cNvSpPr>
              <a:spLocks noChangeShapeType="1"/>
            </p:cNvSpPr>
            <p:nvPr/>
          </p:nvSpPr>
          <p:spPr bwMode="auto">
            <a:xfrm>
              <a:off x="784" y="4020"/>
              <a:ext cx="4112" cy="0"/>
            </a:xfrm>
            <a:prstGeom prst="line">
              <a:avLst/>
            </a:prstGeom>
            <a:noFill/>
            <a:ln w="28575" cap="sq">
              <a:solidFill>
                <a:schemeClr val="tx1"/>
              </a:solidFill>
              <a:round/>
            </a:ln>
          </p:spPr>
          <p:txBody>
            <a:bodyPr lIns="0" tIns="0" rIns="0" bIns="0">
              <a:spAutoFit/>
            </a:bodyPr>
            <a:lstStyle/>
            <a:p>
              <a:endParaRPr lang="zh-CN" altLang="en-US"/>
            </a:p>
          </p:txBody>
        </p:sp>
        <p:sp>
          <p:nvSpPr>
            <p:cNvPr id="5183" name="Line 53"/>
            <p:cNvSpPr>
              <a:spLocks noChangeShapeType="1"/>
            </p:cNvSpPr>
            <p:nvPr/>
          </p:nvSpPr>
          <p:spPr bwMode="auto">
            <a:xfrm>
              <a:off x="784"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5184" name="Line 54"/>
            <p:cNvSpPr>
              <a:spLocks noChangeShapeType="1"/>
            </p:cNvSpPr>
            <p:nvPr/>
          </p:nvSpPr>
          <p:spPr bwMode="auto">
            <a:xfrm>
              <a:off x="1752"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5185" name="Line 55"/>
            <p:cNvSpPr>
              <a:spLocks noChangeShapeType="1"/>
            </p:cNvSpPr>
            <p:nvPr/>
          </p:nvSpPr>
          <p:spPr bwMode="auto">
            <a:xfrm>
              <a:off x="2744" y="2640"/>
              <a:ext cx="0" cy="1380"/>
            </a:xfrm>
            <a:prstGeom prst="line">
              <a:avLst/>
            </a:prstGeom>
            <a:noFill/>
            <a:ln w="12700">
              <a:solidFill>
                <a:schemeClr val="tx1"/>
              </a:solidFill>
              <a:round/>
            </a:ln>
          </p:spPr>
          <p:txBody>
            <a:bodyPr lIns="0" tIns="0" rIns="0" bIns="0">
              <a:spAutoFit/>
            </a:bodyPr>
            <a:lstStyle/>
            <a:p>
              <a:endParaRPr lang="zh-CN" altLang="en-US"/>
            </a:p>
          </p:txBody>
        </p:sp>
        <p:sp>
          <p:nvSpPr>
            <p:cNvPr id="5186" name="Line 56"/>
            <p:cNvSpPr>
              <a:spLocks noChangeShapeType="1"/>
            </p:cNvSpPr>
            <p:nvPr/>
          </p:nvSpPr>
          <p:spPr bwMode="auto">
            <a:xfrm>
              <a:off x="4896" y="2640"/>
              <a:ext cx="0" cy="1380"/>
            </a:xfrm>
            <a:prstGeom prst="line">
              <a:avLst/>
            </a:prstGeom>
            <a:noFill/>
            <a:ln w="28575" cap="sq">
              <a:solidFill>
                <a:schemeClr val="tx1"/>
              </a:solidFill>
              <a:round/>
            </a:ln>
          </p:spPr>
          <p:txBody>
            <a:bodyPr lIns="0" tIns="0" rIns="0" bIns="0">
              <a:spAutoFit/>
            </a:bodyPr>
            <a:lstStyle/>
            <a:p>
              <a:endParaRPr lang="zh-CN" altLang="en-US"/>
            </a:p>
          </p:txBody>
        </p:sp>
        <p:sp>
          <p:nvSpPr>
            <p:cNvPr id="5187" name="Line 57"/>
            <p:cNvSpPr>
              <a:spLocks noChangeShapeType="1"/>
            </p:cNvSpPr>
            <p:nvPr/>
          </p:nvSpPr>
          <p:spPr bwMode="auto">
            <a:xfrm>
              <a:off x="1264"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5188" name="Line 58"/>
            <p:cNvSpPr>
              <a:spLocks noChangeShapeType="1"/>
            </p:cNvSpPr>
            <p:nvPr/>
          </p:nvSpPr>
          <p:spPr bwMode="auto">
            <a:xfrm>
              <a:off x="2248" y="2870"/>
              <a:ext cx="0" cy="1150"/>
            </a:xfrm>
            <a:prstGeom prst="line">
              <a:avLst/>
            </a:prstGeom>
            <a:noFill/>
            <a:ln w="12700">
              <a:solidFill>
                <a:schemeClr val="tx1"/>
              </a:solidFill>
              <a:round/>
            </a:ln>
          </p:spPr>
          <p:txBody>
            <a:bodyPr lIns="0" tIns="0" rIns="0" bIns="0">
              <a:spAutoFit/>
            </a:bodyPr>
            <a:lstStyle/>
            <a:p>
              <a:endParaRPr lang="zh-CN" altLang="en-US"/>
            </a:p>
          </p:txBody>
        </p:sp>
        <p:sp>
          <p:nvSpPr>
            <p:cNvPr id="5189" name="Line 59"/>
            <p:cNvSpPr>
              <a:spLocks noChangeShapeType="1"/>
            </p:cNvSpPr>
            <p:nvPr/>
          </p:nvSpPr>
          <p:spPr bwMode="auto">
            <a:xfrm>
              <a:off x="912" y="2904"/>
              <a:ext cx="184" cy="0"/>
            </a:xfrm>
            <a:prstGeom prst="line">
              <a:avLst/>
            </a:prstGeom>
            <a:noFill/>
            <a:ln w="19050">
              <a:solidFill>
                <a:schemeClr val="tx1"/>
              </a:solidFill>
              <a:round/>
            </a:ln>
          </p:spPr>
          <p:txBody>
            <a:bodyPr>
              <a:spAutoFit/>
            </a:bodyPr>
            <a:lstStyle/>
            <a:p>
              <a:endParaRPr lang="zh-CN" altLang="en-US"/>
            </a:p>
          </p:txBody>
        </p:sp>
        <p:sp>
          <p:nvSpPr>
            <p:cNvPr id="5190" name="Line 60"/>
            <p:cNvSpPr>
              <a:spLocks noChangeShapeType="1"/>
            </p:cNvSpPr>
            <p:nvPr/>
          </p:nvSpPr>
          <p:spPr bwMode="auto">
            <a:xfrm>
              <a:off x="1400" y="2896"/>
              <a:ext cx="184" cy="0"/>
            </a:xfrm>
            <a:prstGeom prst="line">
              <a:avLst/>
            </a:prstGeom>
            <a:noFill/>
            <a:ln w="19050">
              <a:solidFill>
                <a:schemeClr val="tx1"/>
              </a:solidFill>
              <a:round/>
            </a:ln>
          </p:spPr>
          <p:txBody>
            <a:bodyPr>
              <a:spAutoFit/>
            </a:bodyPr>
            <a:lstStyle/>
            <a:p>
              <a:endParaRPr lang="zh-CN" altLang="en-US"/>
            </a:p>
          </p:txBody>
        </p:sp>
      </p:grpSp>
      <p:grpSp>
        <p:nvGrpSpPr>
          <p:cNvPr id="5133" name="Group 61"/>
          <p:cNvGrpSpPr/>
          <p:nvPr/>
        </p:nvGrpSpPr>
        <p:grpSpPr bwMode="auto">
          <a:xfrm>
            <a:off x="2781300" y="4191000"/>
            <a:ext cx="1574800" cy="730250"/>
            <a:chOff x="1752" y="2640"/>
            <a:chExt cx="992" cy="460"/>
          </a:xfrm>
        </p:grpSpPr>
        <p:sp>
          <p:nvSpPr>
            <p:cNvPr id="5160" name="Rectangle 62"/>
            <p:cNvSpPr>
              <a:spLocks noChangeArrowheads="1"/>
            </p:cNvSpPr>
            <p:nvPr/>
          </p:nvSpPr>
          <p:spPr bwMode="auto">
            <a:xfrm>
              <a:off x="2248"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5161" name="Rectangle 63"/>
            <p:cNvSpPr>
              <a:spLocks noChangeArrowheads="1"/>
            </p:cNvSpPr>
            <p:nvPr/>
          </p:nvSpPr>
          <p:spPr bwMode="auto">
            <a:xfrm>
              <a:off x="1752" y="2870"/>
              <a:ext cx="496"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endParaRPr kumimoji="1" lang="en-US" altLang="zh-CN" sz="2400" b="1" i="1">
                <a:latin typeface="Times New Roman" panose="02020603050405020304" pitchFamily="18" charset="0"/>
              </a:endParaRPr>
            </a:p>
          </p:txBody>
        </p:sp>
        <p:sp>
          <p:nvSpPr>
            <p:cNvPr id="5162" name="Rectangle 64"/>
            <p:cNvSpPr>
              <a:spLocks noChangeArrowheads="1"/>
            </p:cNvSpPr>
            <p:nvPr/>
          </p:nvSpPr>
          <p:spPr bwMode="auto">
            <a:xfrm>
              <a:off x="1752" y="2640"/>
              <a:ext cx="992"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    出</a:t>
              </a:r>
              <a:endParaRPr kumimoji="1" lang="zh-CN" altLang="en-US" sz="2400" b="1">
                <a:latin typeface="Times New Roman" panose="02020603050405020304" pitchFamily="18" charset="0"/>
              </a:endParaRPr>
            </a:p>
          </p:txBody>
        </p:sp>
        <p:sp>
          <p:nvSpPr>
            <p:cNvPr id="5163" name="Line 65"/>
            <p:cNvSpPr>
              <a:spLocks noChangeShapeType="1"/>
            </p:cNvSpPr>
            <p:nvPr/>
          </p:nvSpPr>
          <p:spPr bwMode="auto">
            <a:xfrm>
              <a:off x="2440" y="2896"/>
              <a:ext cx="136" cy="0"/>
            </a:xfrm>
            <a:prstGeom prst="line">
              <a:avLst/>
            </a:prstGeom>
            <a:noFill/>
            <a:ln w="19050">
              <a:solidFill>
                <a:schemeClr val="tx1"/>
              </a:solidFill>
              <a:round/>
            </a:ln>
          </p:spPr>
          <p:txBody>
            <a:bodyPr>
              <a:spAutoFit/>
            </a:bodyPr>
            <a:lstStyle/>
            <a:p>
              <a:endParaRPr lang="zh-CN" altLang="en-US"/>
            </a:p>
          </p:txBody>
        </p:sp>
      </p:grpSp>
      <p:grpSp>
        <p:nvGrpSpPr>
          <p:cNvPr id="8" name="Group 66"/>
          <p:cNvGrpSpPr/>
          <p:nvPr/>
        </p:nvGrpSpPr>
        <p:grpSpPr bwMode="auto">
          <a:xfrm>
            <a:off x="1724025" y="3581400"/>
            <a:ext cx="3803650" cy="457200"/>
            <a:chOff x="1086" y="2256"/>
            <a:chExt cx="2396" cy="288"/>
          </a:xfrm>
        </p:grpSpPr>
        <p:sp>
          <p:nvSpPr>
            <p:cNvPr id="5158" name="Rectangle 67"/>
            <p:cNvSpPr>
              <a:spLocks noChangeArrowheads="1"/>
            </p:cNvSpPr>
            <p:nvPr/>
          </p:nvSpPr>
          <p:spPr bwMode="auto">
            <a:xfrm>
              <a:off x="3270" y="2256"/>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CC66FF"/>
                  </a:solidFill>
                  <a:latin typeface="Times New Roman" panose="02020603050405020304" pitchFamily="18" charset="0"/>
                </a:rPr>
                <a:t>1</a:t>
              </a:r>
              <a:endParaRPr kumimoji="1" lang="en-US" altLang="zh-CN" sz="2400" b="1">
                <a:solidFill>
                  <a:srgbClr val="CC66FF"/>
                </a:solidFill>
                <a:latin typeface="Times New Roman" panose="02020603050405020304" pitchFamily="18" charset="0"/>
              </a:endParaRPr>
            </a:p>
          </p:txBody>
        </p:sp>
        <p:sp>
          <p:nvSpPr>
            <p:cNvPr id="5159" name="Rectangle 68"/>
            <p:cNvSpPr>
              <a:spLocks noChangeArrowheads="1"/>
            </p:cNvSpPr>
            <p:nvPr/>
          </p:nvSpPr>
          <p:spPr bwMode="auto">
            <a:xfrm>
              <a:off x="1086" y="2256"/>
              <a:ext cx="212"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CC66FF"/>
                  </a:solidFill>
                  <a:latin typeface="Times New Roman" panose="02020603050405020304" pitchFamily="18" charset="0"/>
                </a:rPr>
                <a:t>1</a:t>
              </a:r>
              <a:endParaRPr kumimoji="1" lang="en-US" altLang="zh-CN" sz="2400" b="1">
                <a:solidFill>
                  <a:srgbClr val="CC66FF"/>
                </a:solidFill>
                <a:latin typeface="Times New Roman" panose="02020603050405020304" pitchFamily="18" charset="0"/>
              </a:endParaRPr>
            </a:p>
          </p:txBody>
        </p:sp>
      </p:grpSp>
      <p:grpSp>
        <p:nvGrpSpPr>
          <p:cNvPr id="5135" name="Group 69"/>
          <p:cNvGrpSpPr/>
          <p:nvPr/>
        </p:nvGrpSpPr>
        <p:grpSpPr bwMode="auto">
          <a:xfrm>
            <a:off x="2781300" y="5286375"/>
            <a:ext cx="4991100" cy="365125"/>
            <a:chOff x="1752" y="3330"/>
            <a:chExt cx="3144" cy="230"/>
          </a:xfrm>
        </p:grpSpPr>
        <p:sp>
          <p:nvSpPr>
            <p:cNvPr id="5155" name="Rectangle 70"/>
            <p:cNvSpPr>
              <a:spLocks noChangeArrowheads="1"/>
            </p:cNvSpPr>
            <p:nvPr/>
          </p:nvSpPr>
          <p:spPr bwMode="auto">
            <a:xfrm>
              <a:off x="2744" y="333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锁存器置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156" name="Rectangle 71"/>
            <p:cNvSpPr>
              <a:spLocks noChangeArrowheads="1"/>
            </p:cNvSpPr>
            <p:nvPr/>
          </p:nvSpPr>
          <p:spPr bwMode="auto">
            <a:xfrm>
              <a:off x="2248"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157" name="Rectangle 72"/>
            <p:cNvSpPr>
              <a:spLocks noChangeArrowheads="1"/>
            </p:cNvSpPr>
            <p:nvPr/>
          </p:nvSpPr>
          <p:spPr bwMode="auto">
            <a:xfrm>
              <a:off x="1752"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5136" name="Group 73"/>
          <p:cNvGrpSpPr/>
          <p:nvPr/>
        </p:nvGrpSpPr>
        <p:grpSpPr bwMode="auto">
          <a:xfrm>
            <a:off x="2781300" y="5654675"/>
            <a:ext cx="4991100" cy="365125"/>
            <a:chOff x="1752" y="3330"/>
            <a:chExt cx="3144" cy="230"/>
          </a:xfrm>
        </p:grpSpPr>
        <p:sp>
          <p:nvSpPr>
            <p:cNvPr id="5152" name="Rectangle 74"/>
            <p:cNvSpPr>
              <a:spLocks noChangeArrowheads="1"/>
            </p:cNvSpPr>
            <p:nvPr/>
          </p:nvSpPr>
          <p:spPr bwMode="auto">
            <a:xfrm>
              <a:off x="2744" y="333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锁存器置 </a:t>
              </a: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5153" name="Rectangle 75"/>
            <p:cNvSpPr>
              <a:spLocks noChangeArrowheads="1"/>
            </p:cNvSpPr>
            <p:nvPr/>
          </p:nvSpPr>
          <p:spPr bwMode="auto">
            <a:xfrm>
              <a:off x="2248"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154" name="Rectangle 76"/>
            <p:cNvSpPr>
              <a:spLocks noChangeArrowheads="1"/>
            </p:cNvSpPr>
            <p:nvPr/>
          </p:nvSpPr>
          <p:spPr bwMode="auto">
            <a:xfrm>
              <a:off x="1752" y="3330"/>
              <a:ext cx="496"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grpSp>
        <p:nvGrpSpPr>
          <p:cNvPr id="11" name="Group 77"/>
          <p:cNvGrpSpPr/>
          <p:nvPr/>
        </p:nvGrpSpPr>
        <p:grpSpPr bwMode="auto">
          <a:xfrm>
            <a:off x="2781300" y="6016625"/>
            <a:ext cx="4991100" cy="365125"/>
            <a:chOff x="1752" y="3790"/>
            <a:chExt cx="3144" cy="230"/>
          </a:xfrm>
        </p:grpSpPr>
        <p:sp>
          <p:nvSpPr>
            <p:cNvPr id="5150" name="Rectangle 78"/>
            <p:cNvSpPr>
              <a:spLocks noChangeArrowheads="1"/>
            </p:cNvSpPr>
            <p:nvPr/>
          </p:nvSpPr>
          <p:spPr bwMode="auto">
            <a:xfrm>
              <a:off x="2744" y="3790"/>
              <a:ext cx="2152" cy="230"/>
            </a:xfrm>
            <a:prstGeom prst="rect">
              <a:avLst/>
            </a:prstGeom>
            <a:noFill/>
            <a:ln w="9525">
              <a:no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锁存器保持原状态不变</a:t>
              </a:r>
              <a:endParaRPr kumimoji="1" lang="zh-CN" altLang="en-US" sz="2400" b="1">
                <a:latin typeface="Times New Roman" panose="02020603050405020304" pitchFamily="18" charset="0"/>
              </a:endParaRPr>
            </a:p>
          </p:txBody>
        </p:sp>
        <p:sp>
          <p:nvSpPr>
            <p:cNvPr id="5151" name="Rectangle 79"/>
            <p:cNvSpPr>
              <a:spLocks noChangeArrowheads="1"/>
            </p:cNvSpPr>
            <p:nvPr/>
          </p:nvSpPr>
          <p:spPr bwMode="auto">
            <a:xfrm>
              <a:off x="1752" y="3790"/>
              <a:ext cx="992" cy="230"/>
            </a:xfrm>
            <a:prstGeom prst="rect">
              <a:avLst/>
            </a:prstGeom>
            <a:noFill/>
            <a:ln w="9525">
              <a:solidFill>
                <a:schemeClr val="tx1"/>
              </a:solidFill>
              <a:miter lim="800000"/>
            </a:ln>
          </p:spPr>
          <p:txBody>
            <a:bodyPr lIns="0" tIns="0" rIns="0" bIns="0"/>
            <a:lstStyle/>
            <a:p>
              <a:pPr algn="ctr"/>
              <a:r>
                <a:rPr kumimoji="1" lang="zh-CN" altLang="en-US" sz="2400" b="1">
                  <a:latin typeface="Times New Roman" panose="02020603050405020304" pitchFamily="18" charset="0"/>
                </a:rPr>
                <a:t>不      变</a:t>
              </a:r>
              <a:endParaRPr kumimoji="1" lang="zh-CN" altLang="en-US" sz="2400" b="1">
                <a:latin typeface="Times New Roman" panose="02020603050405020304" pitchFamily="18" charset="0"/>
              </a:endParaRPr>
            </a:p>
          </p:txBody>
        </p:sp>
      </p:grpSp>
      <p:grpSp>
        <p:nvGrpSpPr>
          <p:cNvPr id="12" name="Group 80"/>
          <p:cNvGrpSpPr/>
          <p:nvPr/>
        </p:nvGrpSpPr>
        <p:grpSpPr bwMode="auto">
          <a:xfrm>
            <a:off x="1816100" y="2311400"/>
            <a:ext cx="927100" cy="723900"/>
            <a:chOff x="1144" y="1456"/>
            <a:chExt cx="584" cy="456"/>
          </a:xfrm>
        </p:grpSpPr>
        <p:sp>
          <p:nvSpPr>
            <p:cNvPr id="5147" name="Rectangle 81"/>
            <p:cNvSpPr>
              <a:spLocks noChangeArrowheads="1"/>
            </p:cNvSpPr>
            <p:nvPr/>
          </p:nvSpPr>
          <p:spPr bwMode="auto">
            <a:xfrm>
              <a:off x="1144" y="1520"/>
              <a:ext cx="584" cy="392"/>
            </a:xfrm>
            <a:prstGeom prst="rect">
              <a:avLst/>
            </a:prstGeom>
            <a:noFill/>
            <a:ln w="38100">
              <a:solidFill>
                <a:srgbClr val="FF3300"/>
              </a:solidFill>
              <a:miter lim="800000"/>
            </a:ln>
          </p:spPr>
          <p:txBody>
            <a:bodyPr anchor="ctr">
              <a:spAutoFit/>
            </a:bodyPr>
            <a:lstStyle/>
            <a:p>
              <a:endParaRPr lang="zh-CN" altLang="en-US"/>
            </a:p>
          </p:txBody>
        </p:sp>
        <p:sp>
          <p:nvSpPr>
            <p:cNvPr id="5148" name="Oval 82"/>
            <p:cNvSpPr>
              <a:spLocks noChangeArrowheads="1"/>
            </p:cNvSpPr>
            <p:nvPr/>
          </p:nvSpPr>
          <p:spPr bwMode="auto">
            <a:xfrm>
              <a:off x="1416" y="1456"/>
              <a:ext cx="48" cy="48"/>
            </a:xfrm>
            <a:prstGeom prst="ellipse">
              <a:avLst/>
            </a:prstGeom>
            <a:noFill/>
            <a:ln w="28575">
              <a:solidFill>
                <a:srgbClr val="FF3300"/>
              </a:solidFill>
              <a:round/>
            </a:ln>
          </p:spPr>
          <p:txBody>
            <a:bodyPr anchor="ctr">
              <a:spAutoFit/>
            </a:bodyPr>
            <a:lstStyle/>
            <a:p>
              <a:endParaRPr lang="zh-CN" altLang="en-US"/>
            </a:p>
          </p:txBody>
        </p:sp>
        <p:sp>
          <p:nvSpPr>
            <p:cNvPr id="5149" name="Rectangle 83"/>
            <p:cNvSpPr>
              <a:spLocks noChangeArrowheads="1"/>
            </p:cNvSpPr>
            <p:nvPr/>
          </p:nvSpPr>
          <p:spPr bwMode="auto">
            <a:xfrm>
              <a:off x="1294" y="1488"/>
              <a:ext cx="276"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FF3300"/>
                  </a:solidFill>
                  <a:latin typeface="Times New Roman" panose="02020603050405020304" pitchFamily="18" charset="0"/>
                </a:rPr>
                <a:t>&amp;</a:t>
              </a:r>
              <a:endParaRPr kumimoji="1" lang="en-US" altLang="zh-CN" sz="2400" b="1">
                <a:solidFill>
                  <a:srgbClr val="FF3300"/>
                </a:solidFill>
                <a:latin typeface="Times New Roman" panose="02020603050405020304" pitchFamily="18" charset="0"/>
              </a:endParaRPr>
            </a:p>
          </p:txBody>
        </p:sp>
      </p:grpSp>
      <p:grpSp>
        <p:nvGrpSpPr>
          <p:cNvPr id="13" name="Group 84"/>
          <p:cNvGrpSpPr/>
          <p:nvPr/>
        </p:nvGrpSpPr>
        <p:grpSpPr bwMode="auto">
          <a:xfrm>
            <a:off x="4495800" y="2324100"/>
            <a:ext cx="927100" cy="723900"/>
            <a:chOff x="2832" y="1464"/>
            <a:chExt cx="584" cy="456"/>
          </a:xfrm>
        </p:grpSpPr>
        <p:sp>
          <p:nvSpPr>
            <p:cNvPr id="5144" name="Rectangle 85"/>
            <p:cNvSpPr>
              <a:spLocks noChangeArrowheads="1"/>
            </p:cNvSpPr>
            <p:nvPr/>
          </p:nvSpPr>
          <p:spPr bwMode="auto">
            <a:xfrm>
              <a:off x="2832" y="1528"/>
              <a:ext cx="584" cy="392"/>
            </a:xfrm>
            <a:prstGeom prst="rect">
              <a:avLst/>
            </a:prstGeom>
            <a:noFill/>
            <a:ln w="38100">
              <a:solidFill>
                <a:srgbClr val="00CC00"/>
              </a:solidFill>
              <a:miter lim="800000"/>
            </a:ln>
          </p:spPr>
          <p:txBody>
            <a:bodyPr anchor="ctr">
              <a:spAutoFit/>
            </a:bodyPr>
            <a:lstStyle/>
            <a:p>
              <a:endParaRPr lang="zh-CN" altLang="en-US"/>
            </a:p>
          </p:txBody>
        </p:sp>
        <p:sp>
          <p:nvSpPr>
            <p:cNvPr id="5145" name="Oval 86"/>
            <p:cNvSpPr>
              <a:spLocks noChangeArrowheads="1"/>
            </p:cNvSpPr>
            <p:nvPr/>
          </p:nvSpPr>
          <p:spPr bwMode="auto">
            <a:xfrm>
              <a:off x="3096" y="1464"/>
              <a:ext cx="48" cy="48"/>
            </a:xfrm>
            <a:prstGeom prst="ellipse">
              <a:avLst/>
            </a:prstGeom>
            <a:noFill/>
            <a:ln w="28575">
              <a:solidFill>
                <a:srgbClr val="00CC00"/>
              </a:solidFill>
              <a:round/>
            </a:ln>
          </p:spPr>
          <p:txBody>
            <a:bodyPr anchor="ctr">
              <a:spAutoFit/>
            </a:bodyPr>
            <a:lstStyle/>
            <a:p>
              <a:endParaRPr lang="zh-CN" altLang="en-US"/>
            </a:p>
          </p:txBody>
        </p:sp>
        <p:sp>
          <p:nvSpPr>
            <p:cNvPr id="5146" name="Rectangle 87"/>
            <p:cNvSpPr>
              <a:spLocks noChangeArrowheads="1"/>
            </p:cNvSpPr>
            <p:nvPr/>
          </p:nvSpPr>
          <p:spPr bwMode="auto">
            <a:xfrm>
              <a:off x="2982" y="1496"/>
              <a:ext cx="276" cy="288"/>
            </a:xfrm>
            <a:prstGeom prst="rect">
              <a:avLst/>
            </a:prstGeom>
            <a:noFill/>
            <a:ln w="9525">
              <a:noFill/>
              <a:miter lim="800000"/>
            </a:ln>
          </p:spPr>
          <p:txBody>
            <a:bodyPr wrap="none">
              <a:spAutoFit/>
            </a:bodyPr>
            <a:lstStyle/>
            <a:p>
              <a:pPr algn="just" fontAlgn="t">
                <a:spcBef>
                  <a:spcPct val="50000"/>
                </a:spcBef>
              </a:pPr>
              <a:r>
                <a:rPr kumimoji="1" lang="en-US" altLang="zh-CN" sz="2400" b="1">
                  <a:solidFill>
                    <a:srgbClr val="00CC00"/>
                  </a:solidFill>
                  <a:latin typeface="Times New Roman" panose="02020603050405020304" pitchFamily="18" charset="0"/>
                </a:rPr>
                <a:t>&amp;</a:t>
              </a:r>
              <a:endParaRPr kumimoji="1" lang="en-US" altLang="zh-CN" sz="2400" b="1">
                <a:solidFill>
                  <a:srgbClr val="00CC00"/>
                </a:solidFill>
                <a:latin typeface="Times New Roman" panose="02020603050405020304" pitchFamily="18" charset="0"/>
              </a:endParaRPr>
            </a:p>
          </p:txBody>
        </p:sp>
      </p:grpSp>
      <p:grpSp>
        <p:nvGrpSpPr>
          <p:cNvPr id="14" name="Group 88"/>
          <p:cNvGrpSpPr/>
          <p:nvPr/>
        </p:nvGrpSpPr>
        <p:grpSpPr bwMode="auto">
          <a:xfrm>
            <a:off x="2794000" y="1333500"/>
            <a:ext cx="1638300" cy="1130300"/>
            <a:chOff x="1760" y="840"/>
            <a:chExt cx="1032" cy="712"/>
          </a:xfrm>
        </p:grpSpPr>
        <p:sp>
          <p:nvSpPr>
            <p:cNvPr id="5143" name="AutoShape 89"/>
            <p:cNvSpPr>
              <a:spLocks noChangeArrowheads="1"/>
            </p:cNvSpPr>
            <p:nvPr/>
          </p:nvSpPr>
          <p:spPr bwMode="auto">
            <a:xfrm>
              <a:off x="1760" y="840"/>
              <a:ext cx="1032" cy="712"/>
            </a:xfrm>
            <a:prstGeom prst="wedgeRectCallout">
              <a:avLst>
                <a:gd name="adj1" fmla="val -75681"/>
                <a:gd name="adj2" fmla="val -26685"/>
              </a:avLst>
            </a:prstGeom>
            <a:solidFill>
              <a:srgbClr val="CCCCFF"/>
            </a:solidFill>
            <a:ln w="9525">
              <a:solidFill>
                <a:srgbClr val="FF3300"/>
              </a:solidFill>
              <a:miter lim="800000"/>
            </a:ln>
          </p:spPr>
          <p:txBody>
            <a:bodyPr lIns="0" tIns="0" rIns="0" bIns="0"/>
            <a:lstStyle/>
            <a:p>
              <a:pPr>
                <a:spcBef>
                  <a:spcPct val="2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1 </a:t>
              </a:r>
              <a:r>
                <a:rPr kumimoji="1" lang="zh-CN" altLang="en-US" sz="2400" b="1">
                  <a:latin typeface="Times New Roman" panose="02020603050405020304" pitchFamily="18" charset="0"/>
                </a:rPr>
                <a:t>门输出</a:t>
              </a:r>
              <a:endParaRPr kumimoji="1" lang="zh-CN" altLang="en-US" sz="2400" b="1">
                <a:latin typeface="Times New Roman" panose="02020603050405020304" pitchFamily="18" charset="0"/>
              </a:endParaRPr>
            </a:p>
          </p:txBody>
        </p:sp>
        <p:graphicFrame>
          <p:nvGraphicFramePr>
            <p:cNvPr id="5124" name="Object 90"/>
            <p:cNvGraphicFramePr>
              <a:graphicFrameLocks noChangeAspect="1"/>
            </p:cNvGraphicFramePr>
            <p:nvPr/>
          </p:nvGraphicFramePr>
          <p:xfrm>
            <a:off x="1812" y="1068"/>
            <a:ext cx="618" cy="282"/>
          </p:xfrm>
          <a:graphic>
            <a:graphicData uri="http://schemas.openxmlformats.org/presentationml/2006/ole">
              <mc:AlternateContent xmlns:mc="http://schemas.openxmlformats.org/markup-compatibility/2006">
                <mc:Choice xmlns:v="urn:schemas-microsoft-com:vml" Requires="v">
                  <p:oleObj spid="_x0000_s4" name="公式" r:id="rId3" imgW="14020800" imgH="6400800" progId="Equation.3">
                    <p:embed/>
                  </p:oleObj>
                </mc:Choice>
                <mc:Fallback>
                  <p:oleObj name="公式" r:id="rId3" imgW="14020800" imgH="6400800" progId="Equation.3">
                    <p:embed/>
                    <p:pic>
                      <p:nvPicPr>
                        <p:cNvPr id="0" name="Object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 y="1068"/>
                          <a:ext cx="618"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91"/>
            <p:cNvGraphicFramePr>
              <a:graphicFrameLocks noChangeAspect="1"/>
            </p:cNvGraphicFramePr>
            <p:nvPr/>
          </p:nvGraphicFramePr>
          <p:xfrm>
            <a:off x="1980" y="1292"/>
            <a:ext cx="760" cy="248"/>
          </p:xfrm>
          <a:graphic>
            <a:graphicData uri="http://schemas.openxmlformats.org/presentationml/2006/ole">
              <mc:AlternateContent xmlns:mc="http://schemas.openxmlformats.org/markup-compatibility/2006">
                <mc:Choice xmlns:v="urn:schemas-microsoft-com:vml" Requires="v">
                  <p:oleObj spid="_x0000_s5" name="Equation" r:id="rId5" imgW="28956000" imgH="9448800" progId="Equation.3">
                    <p:embed/>
                  </p:oleObj>
                </mc:Choice>
                <mc:Fallback>
                  <p:oleObj name="Equation" r:id="rId5" imgW="28956000" imgH="9448800" progId="Equation.3">
                    <p:embed/>
                    <p:pic>
                      <p:nvPicPr>
                        <p:cNvPr id="0" name="Object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0" y="1292"/>
                          <a:ext cx="7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 name="Group 92"/>
          <p:cNvGrpSpPr/>
          <p:nvPr/>
        </p:nvGrpSpPr>
        <p:grpSpPr bwMode="auto">
          <a:xfrm>
            <a:off x="5473700" y="1320800"/>
            <a:ext cx="1638300" cy="1130300"/>
            <a:chOff x="3448" y="832"/>
            <a:chExt cx="1032" cy="712"/>
          </a:xfrm>
        </p:grpSpPr>
        <p:sp>
          <p:nvSpPr>
            <p:cNvPr id="5142" name="AutoShape 93"/>
            <p:cNvSpPr>
              <a:spLocks noChangeArrowheads="1"/>
            </p:cNvSpPr>
            <p:nvPr/>
          </p:nvSpPr>
          <p:spPr bwMode="auto">
            <a:xfrm>
              <a:off x="3448" y="832"/>
              <a:ext cx="1032" cy="712"/>
            </a:xfrm>
            <a:prstGeom prst="wedgeRectCallout">
              <a:avLst>
                <a:gd name="adj1" fmla="val -75681"/>
                <a:gd name="adj2" fmla="val -26685"/>
              </a:avLst>
            </a:prstGeom>
            <a:solidFill>
              <a:srgbClr val="CCCCFF"/>
            </a:solidFill>
            <a:ln w="9525">
              <a:solidFill>
                <a:srgbClr val="00CC00"/>
              </a:solidFill>
              <a:miter lim="800000"/>
            </a:ln>
          </p:spPr>
          <p:txBody>
            <a:bodyPr lIns="0" tIns="0" rIns="0" bIns="0"/>
            <a:lstStyle/>
            <a:p>
              <a:pPr>
                <a:spcBef>
                  <a:spcPct val="20000"/>
                </a:spcBef>
              </a:pPr>
              <a:r>
                <a:rPr kumimoji="1" lang="en-US" altLang="zh-CN" sz="2400" b="1">
                  <a:latin typeface="Times New Roman" panose="02020603050405020304" pitchFamily="18" charset="0"/>
                </a:rPr>
                <a:t>G</a:t>
              </a:r>
              <a:r>
                <a:rPr kumimoji="1" lang="en-US" altLang="zh-CN" sz="2400" b="1" baseline="-25000">
                  <a:latin typeface="Times New Roman" panose="02020603050405020304" pitchFamily="18" charset="0"/>
                </a:rPr>
                <a:t>2 </a:t>
              </a:r>
              <a:r>
                <a:rPr kumimoji="1" lang="zh-CN" altLang="en-US" sz="2400" b="1">
                  <a:latin typeface="Times New Roman" panose="02020603050405020304" pitchFamily="18" charset="0"/>
                </a:rPr>
                <a:t>门输出</a:t>
              </a:r>
              <a:endParaRPr kumimoji="1" lang="zh-CN" altLang="en-US" sz="2400" b="1">
                <a:latin typeface="Times New Roman" panose="02020603050405020304" pitchFamily="18" charset="0"/>
              </a:endParaRPr>
            </a:p>
          </p:txBody>
        </p:sp>
        <p:graphicFrame>
          <p:nvGraphicFramePr>
            <p:cNvPr id="5122" name="Object 94"/>
            <p:cNvGraphicFramePr>
              <a:graphicFrameLocks noChangeAspect="1"/>
            </p:cNvGraphicFramePr>
            <p:nvPr/>
          </p:nvGraphicFramePr>
          <p:xfrm>
            <a:off x="3600" y="1080"/>
            <a:ext cx="540" cy="244"/>
          </p:xfrm>
          <a:graphic>
            <a:graphicData uri="http://schemas.openxmlformats.org/presentationml/2006/ole">
              <mc:AlternateContent xmlns:mc="http://schemas.openxmlformats.org/markup-compatibility/2006">
                <mc:Choice xmlns:v="urn:schemas-microsoft-com:vml" Requires="v">
                  <p:oleObj spid="_x0000_s6" name="公式" r:id="rId7" imgW="15544800" imgH="7010400" progId="Equation.3">
                    <p:embed/>
                  </p:oleObj>
                </mc:Choice>
                <mc:Fallback>
                  <p:oleObj name="公式" r:id="rId7" imgW="15544800" imgH="7010400" progId="Equation.3">
                    <p:embed/>
                    <p:pic>
                      <p:nvPicPr>
                        <p:cNvPr id="0"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1080"/>
                          <a:ext cx="540"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95"/>
            <p:cNvGraphicFramePr>
              <a:graphicFrameLocks noChangeAspect="1"/>
            </p:cNvGraphicFramePr>
            <p:nvPr/>
          </p:nvGraphicFramePr>
          <p:xfrm>
            <a:off x="3628" y="1304"/>
            <a:ext cx="840" cy="240"/>
          </p:xfrm>
          <a:graphic>
            <a:graphicData uri="http://schemas.openxmlformats.org/presentationml/2006/ole">
              <mc:AlternateContent xmlns:mc="http://schemas.openxmlformats.org/markup-compatibility/2006">
                <mc:Choice xmlns:v="urn:schemas-microsoft-com:vml" Requires="v">
                  <p:oleObj spid="_x0000_s7" name="Equation" r:id="rId9" imgW="32004000" imgH="9144000" progId="Equation.3">
                    <p:embed/>
                  </p:oleObj>
                </mc:Choice>
                <mc:Fallback>
                  <p:oleObj name="Equation" r:id="rId9" imgW="32004000" imgH="9144000" progId="Equation.3">
                    <p:embed/>
                    <p:pic>
                      <p:nvPicPr>
                        <p:cNvPr id="0" name="Object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8" y="1304"/>
                          <a:ext cx="8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p:stCondLst>
                              <p:cond delay="500"/>
                            </p:stCondLst>
                            <p:childTnLst>
                              <p:par>
                                <p:cTn id="29" presetID="2" presetClass="entr" presetSubtype="2"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3" name="Picture 3"/>
          <p:cNvPicPr>
            <a:picLocks noChangeAspect="1" noChangeArrowheads="1"/>
          </p:cNvPicPr>
          <p:nvPr/>
        </p:nvPicPr>
        <p:blipFill>
          <a:blip r:embed="rId1"/>
          <a:srcRect/>
          <a:stretch>
            <a:fillRect/>
          </a:stretch>
        </p:blipFill>
        <p:spPr bwMode="auto">
          <a:xfrm>
            <a:off x="928662" y="285728"/>
            <a:ext cx="7072330" cy="3157965"/>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5" name="Rectangle 4"/>
          <p:cNvSpPr>
            <a:spLocks noChangeArrowheads="1"/>
          </p:cNvSpPr>
          <p:nvPr/>
        </p:nvSpPr>
        <p:spPr bwMode="auto">
          <a:xfrm>
            <a:off x="642910" y="4000504"/>
            <a:ext cx="7786742" cy="1200329"/>
          </a:xfrm>
          <a:prstGeom prst="rect">
            <a:avLst/>
          </a:prstGeom>
          <a:noFill/>
          <a:ln w="9525">
            <a:noFill/>
            <a:miter lim="800000"/>
          </a:ln>
        </p:spPr>
        <p:txBody>
          <a:bodyPr wrap="square" anchor="ctr">
            <a:spAutoFit/>
          </a:bodyPr>
          <a:lstStyle/>
          <a:p>
            <a:pPr eaLnBrk="0" hangingPunct="0">
              <a:buFont typeface="Wingdings" panose="05000000000000000000" pitchFamily="2" charset="2"/>
              <a:buChar char="Ø"/>
            </a:pPr>
            <a:r>
              <a:rPr kumimoji="1" lang="zh-CN" altLang="en-US" sz="2400" b="1" dirty="0">
                <a:solidFill>
                  <a:srgbClr val="000000"/>
                </a:solidFill>
                <a:latin typeface="Times New Roman" panose="02020603050405020304" pitchFamily="18" charset="0"/>
              </a:rPr>
              <a:t>三片级联的最大模值为</a:t>
            </a:r>
            <a:r>
              <a:rPr kumimoji="1" lang="en-US" altLang="zh-CN" sz="2400" b="1" dirty="0">
                <a:solidFill>
                  <a:srgbClr val="000000"/>
                </a:solidFill>
                <a:latin typeface="Times New Roman" panose="02020603050405020304" pitchFamily="18" charset="0"/>
              </a:rPr>
              <a:t>16</a:t>
            </a:r>
            <a:r>
              <a:rPr kumimoji="1" lang="zh-CN" altLang="en-US" sz="2400" b="1"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rPr>
              <a:t>16</a:t>
            </a:r>
            <a:r>
              <a:rPr kumimoji="1" lang="zh-CN" altLang="en-US" sz="2400" b="1"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rPr>
              <a:t>16=4096</a:t>
            </a:r>
            <a:r>
              <a:rPr kumimoji="1" lang="zh-CN" altLang="en-US" sz="2400" b="1" dirty="0">
                <a:solidFill>
                  <a:srgbClr val="000000"/>
                </a:solidFill>
                <a:latin typeface="Times New Roman" panose="02020603050405020304" pitchFamily="18" charset="0"/>
              </a:rPr>
              <a:t>。</a:t>
            </a:r>
            <a:endParaRPr kumimoji="1" lang="en-US" altLang="zh-CN" sz="2400" b="1" dirty="0">
              <a:solidFill>
                <a:srgbClr val="000000"/>
              </a:solidFill>
              <a:latin typeface="Times New Roman" panose="02020603050405020304" pitchFamily="18" charset="0"/>
            </a:endParaRPr>
          </a:p>
          <a:p>
            <a:pPr eaLnBrk="0" hangingPunct="0">
              <a:buFont typeface="Wingdings" panose="05000000000000000000" pitchFamily="2" charset="2"/>
              <a:buChar char="Ø"/>
            </a:pPr>
            <a:r>
              <a:rPr kumimoji="1" lang="zh-CN" altLang="en-US" sz="2400" b="1" dirty="0">
                <a:solidFill>
                  <a:srgbClr val="000000"/>
                </a:solidFill>
                <a:latin typeface="Times New Roman" panose="02020603050405020304" pitchFamily="18" charset="0"/>
              </a:rPr>
              <a:t>要求级联模数为</a:t>
            </a:r>
            <a:r>
              <a:rPr kumimoji="1" lang="en-US" altLang="zh-CN" sz="2400" b="1" dirty="0">
                <a:solidFill>
                  <a:srgbClr val="000000"/>
                </a:solidFill>
                <a:latin typeface="Times New Roman" panose="02020603050405020304" pitchFamily="18" charset="0"/>
              </a:rPr>
              <a:t>3000</a:t>
            </a:r>
            <a:r>
              <a:rPr kumimoji="1" lang="zh-CN" altLang="en-US" sz="2400" b="1" dirty="0">
                <a:solidFill>
                  <a:srgbClr val="000000"/>
                </a:solidFill>
                <a:latin typeface="Times New Roman" panose="02020603050405020304" pitchFamily="18" charset="0"/>
              </a:rPr>
              <a:t>，采用</a:t>
            </a:r>
            <a:r>
              <a:rPr kumimoji="1" lang="en-US" altLang="zh-CN" sz="2400" b="1" dirty="0">
                <a:solidFill>
                  <a:srgbClr val="000000"/>
                </a:solidFill>
                <a:latin typeface="Times New Roman" panose="02020603050405020304" pitchFamily="18" charset="0"/>
              </a:rPr>
              <a:t>RCO</a:t>
            </a:r>
            <a:r>
              <a:rPr kumimoji="1" lang="zh-CN" altLang="en-US" sz="2400" b="1" dirty="0">
                <a:solidFill>
                  <a:srgbClr val="000000"/>
                </a:solidFill>
                <a:latin typeface="Times New Roman" panose="02020603050405020304" pitchFamily="18" charset="0"/>
              </a:rPr>
              <a:t>进位输出端进行同步置数，则置数为</a:t>
            </a:r>
            <a:r>
              <a:rPr kumimoji="1" lang="en-US" altLang="zh-CN" sz="2400" b="1" dirty="0">
                <a:solidFill>
                  <a:srgbClr val="000000"/>
                </a:solidFill>
                <a:latin typeface="Times New Roman" panose="02020603050405020304" pitchFamily="18" charset="0"/>
              </a:rPr>
              <a:t>4096-3000=1096=(010001001000)</a:t>
            </a:r>
            <a:r>
              <a:rPr kumimoji="1" lang="en-US" altLang="zh-CN" sz="2400" b="1" baseline="-25000" dirty="0">
                <a:solidFill>
                  <a:srgbClr val="000000"/>
                </a:solidFill>
                <a:latin typeface="Times New Roman" panose="02020603050405020304" pitchFamily="18" charset="0"/>
              </a:rPr>
              <a:t>B</a:t>
            </a:r>
            <a:endParaRPr kumimoji="1" lang="en-US" altLang="zh-CN" sz="2400" b="1" baseline="-25000" dirty="0">
              <a:solidFill>
                <a:srgbClr val="000000"/>
              </a:solidFill>
              <a:latin typeface="Times New Roman" panose="02020603050405020304" pitchFamily="18" charset="0"/>
            </a:endParaRPr>
          </a:p>
        </p:txBody>
      </p:sp>
      <p:sp>
        <p:nvSpPr>
          <p:cNvPr id="6" name="Rectangle 4"/>
          <p:cNvSpPr>
            <a:spLocks noChangeArrowheads="1"/>
          </p:cNvSpPr>
          <p:nvPr/>
        </p:nvSpPr>
        <p:spPr bwMode="auto">
          <a:xfrm>
            <a:off x="928662" y="3571876"/>
            <a:ext cx="7358114" cy="400110"/>
          </a:xfrm>
          <a:prstGeom prst="rect">
            <a:avLst/>
          </a:prstGeom>
          <a:noFill/>
          <a:ln w="9525">
            <a:noFill/>
            <a:miter lim="800000"/>
          </a:ln>
        </p:spPr>
        <p:txBody>
          <a:bodyPr wrap="square" anchor="ctr">
            <a:spAutoFit/>
          </a:bodyPr>
          <a:lstStyle/>
          <a:p>
            <a:pPr algn="ctr" eaLnBrk="0" hangingPunct="0"/>
            <a:r>
              <a:rPr kumimoji="1" lang="zh-CN" altLang="en-US" sz="2000" b="1" dirty="0">
                <a:solidFill>
                  <a:srgbClr val="000000"/>
                </a:solidFill>
                <a:latin typeface="Times New Roman" panose="02020603050405020304" pitchFamily="18" charset="0"/>
              </a:rPr>
              <a:t>三片</a:t>
            </a:r>
            <a:r>
              <a:rPr kumimoji="1" lang="en-US" altLang="zh-CN" sz="2000" b="1" dirty="0">
                <a:solidFill>
                  <a:srgbClr val="000000"/>
                </a:solidFill>
                <a:latin typeface="Times New Roman" panose="02020603050405020304" pitchFamily="18" charset="0"/>
              </a:rPr>
              <a:t>74HC161</a:t>
            </a:r>
            <a:r>
              <a:rPr kumimoji="1" lang="zh-CN" altLang="en-US" sz="2000" b="1" dirty="0">
                <a:solidFill>
                  <a:srgbClr val="000000"/>
                </a:solidFill>
                <a:latin typeface="Times New Roman" panose="02020603050405020304" pitchFamily="18" charset="0"/>
              </a:rPr>
              <a:t>十六进制计数器构成任意分频计数器</a:t>
            </a:r>
            <a:endParaRPr kumimoji="1" lang="zh-CN" altLang="en-US" sz="2000" b="1" dirty="0">
              <a:solidFill>
                <a:srgbClr val="000000"/>
              </a:solidFill>
              <a:latin typeface="Times New Roman" panose="02020603050405020304" pitchFamily="18" charset="0"/>
            </a:endParaRPr>
          </a:p>
        </p:txBody>
      </p:sp>
      <p:sp>
        <p:nvSpPr>
          <p:cNvPr id="7" name="TextBox 6"/>
          <p:cNvSpPr txBox="1"/>
          <p:nvPr/>
        </p:nvSpPr>
        <p:spPr>
          <a:xfrm>
            <a:off x="5786446" y="571480"/>
            <a:ext cx="928694" cy="369332"/>
          </a:xfrm>
          <a:prstGeom prst="rect">
            <a:avLst/>
          </a:prstGeom>
          <a:noFill/>
        </p:spPr>
        <p:txBody>
          <a:bodyPr wrap="square" rtlCol="0">
            <a:spAutoFit/>
          </a:bodyPr>
          <a:lstStyle/>
          <a:p>
            <a:r>
              <a:rPr lang="en-US" altLang="zh-CN" dirty="0"/>
              <a:t>0100</a:t>
            </a:r>
            <a:endParaRPr lang="zh-CN" altLang="en-US" dirty="0"/>
          </a:p>
        </p:txBody>
      </p:sp>
      <p:sp>
        <p:nvSpPr>
          <p:cNvPr id="8" name="TextBox 7"/>
          <p:cNvSpPr txBox="1"/>
          <p:nvPr/>
        </p:nvSpPr>
        <p:spPr>
          <a:xfrm>
            <a:off x="3929058" y="571480"/>
            <a:ext cx="928694" cy="369332"/>
          </a:xfrm>
          <a:prstGeom prst="rect">
            <a:avLst/>
          </a:prstGeom>
          <a:noFill/>
        </p:spPr>
        <p:txBody>
          <a:bodyPr wrap="square" rtlCol="0">
            <a:spAutoFit/>
          </a:bodyPr>
          <a:lstStyle/>
          <a:p>
            <a:r>
              <a:rPr lang="en-US" altLang="zh-CN" dirty="0"/>
              <a:t>0100</a:t>
            </a:r>
            <a:endParaRPr lang="zh-CN" altLang="en-US" dirty="0"/>
          </a:p>
        </p:txBody>
      </p:sp>
      <p:sp>
        <p:nvSpPr>
          <p:cNvPr id="9" name="TextBox 8"/>
          <p:cNvSpPr txBox="1"/>
          <p:nvPr/>
        </p:nvSpPr>
        <p:spPr>
          <a:xfrm>
            <a:off x="2143108" y="571480"/>
            <a:ext cx="928694" cy="369332"/>
          </a:xfrm>
          <a:prstGeom prst="rect">
            <a:avLst/>
          </a:prstGeom>
          <a:noFill/>
        </p:spPr>
        <p:txBody>
          <a:bodyPr wrap="square" rtlCol="0">
            <a:spAutoFit/>
          </a:bodyPr>
          <a:lstStyle/>
          <a:p>
            <a:r>
              <a:rPr lang="en-US" altLang="zh-CN" dirty="0"/>
              <a:t>1000</a:t>
            </a:r>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1295400" y="2273300"/>
            <a:ext cx="3498850" cy="641350"/>
          </a:xfrm>
          <a:prstGeom prst="rect">
            <a:avLst/>
          </a:prstGeom>
          <a:noFill/>
          <a:ln w="9525">
            <a:noFill/>
            <a:miter lim="800000"/>
          </a:ln>
        </p:spPr>
        <p:txBody>
          <a:bodyPr>
            <a:spAutoFit/>
          </a:bodyPr>
          <a:lstStyle/>
          <a:p>
            <a:pPr>
              <a:spcBef>
                <a:spcPct val="50000"/>
              </a:spcBef>
            </a:pPr>
            <a:r>
              <a:rPr kumimoji="1" lang="zh-CN" altLang="en-US" sz="3600" b="1">
                <a:solidFill>
                  <a:srgbClr val="FF0000"/>
                </a:solidFill>
                <a:latin typeface="楷体_GB2312" pitchFamily="49" charset="-122"/>
                <a:ea typeface="楷体_GB2312" pitchFamily="49" charset="-122"/>
              </a:rPr>
              <a:t>主要要求：</a:t>
            </a:r>
            <a:r>
              <a:rPr kumimoji="1" lang="zh-CN" altLang="en-US" sz="2800" b="1">
                <a:latin typeface="宋体" panose="02010600030101010101" pitchFamily="2" charset="-122"/>
              </a:rPr>
              <a:t> </a:t>
            </a:r>
            <a:endParaRPr kumimoji="1" lang="zh-CN" altLang="en-US" sz="2400">
              <a:solidFill>
                <a:schemeClr val="accent2"/>
              </a:solidFill>
              <a:latin typeface="Times New Roman" panose="02020603050405020304" pitchFamily="18" charset="0"/>
            </a:endParaRPr>
          </a:p>
        </p:txBody>
      </p:sp>
      <p:sp>
        <p:nvSpPr>
          <p:cNvPr id="179204" name="Text Box 4" descr="编织物"/>
          <p:cNvSpPr txBox="1">
            <a:spLocks noChangeArrowheads="1"/>
          </p:cNvSpPr>
          <p:nvPr/>
        </p:nvSpPr>
        <p:spPr bwMode="auto">
          <a:xfrm>
            <a:off x="1295400" y="3224213"/>
            <a:ext cx="7023100" cy="1160462"/>
          </a:xfrm>
          <a:prstGeom prst="rect">
            <a:avLst/>
          </a:prstGeom>
          <a:noFill/>
          <a:ln w="9525">
            <a:noFill/>
            <a:miter lim="800000"/>
          </a:ln>
        </p:spPr>
        <p:txBody>
          <a:bodyPr>
            <a:spAutoFit/>
          </a:bodyPr>
          <a:lstStyle/>
          <a:p>
            <a:pPr>
              <a:spcBef>
                <a:spcPct val="50000"/>
              </a:spcBef>
            </a:pPr>
            <a:r>
              <a:rPr kumimoji="1" lang="zh-CN" altLang="en-US" sz="2800" b="1" dirty="0">
                <a:solidFill>
                  <a:srgbClr val="FF3300"/>
                </a:solidFill>
                <a:latin typeface="宋体" panose="02010600030101010101" pitchFamily="2" charset="-122"/>
              </a:rPr>
              <a:t>掌握同步时序逻辑电路的分析方法</a:t>
            </a:r>
            <a:r>
              <a:rPr kumimoji="1" lang="zh-CN" altLang="en-US" sz="2800" b="1" dirty="0">
                <a:latin typeface="宋体" panose="02010600030101010101" pitchFamily="2" charset="-122"/>
              </a:rPr>
              <a:t>，了解异</a:t>
            </a:r>
            <a:endParaRPr kumimoji="1" lang="zh-CN" altLang="en-US" sz="2800" b="1" dirty="0">
              <a:latin typeface="宋体" panose="02010600030101010101" pitchFamily="2" charset="-122"/>
            </a:endParaRPr>
          </a:p>
          <a:p>
            <a:pPr>
              <a:spcBef>
                <a:spcPct val="50000"/>
              </a:spcBef>
            </a:pPr>
            <a:r>
              <a:rPr kumimoji="1" lang="zh-CN" altLang="en-US" sz="2800" b="1" dirty="0">
                <a:latin typeface="宋体" panose="02010600030101010101" pitchFamily="2" charset="-122"/>
              </a:rPr>
              <a:t>步时序逻辑电路的分析方法。</a:t>
            </a:r>
            <a:endParaRPr kumimoji="1" lang="zh-CN" altLang="en-US" sz="2800" b="1" dirty="0">
              <a:latin typeface="宋体" panose="02010600030101010101" pitchFamily="2" charset="-122"/>
            </a:endParaRPr>
          </a:p>
        </p:txBody>
      </p:sp>
      <p:sp>
        <p:nvSpPr>
          <p:cNvPr id="179205" name="Text Box 5" descr="编织物"/>
          <p:cNvSpPr txBox="1">
            <a:spLocks noChangeArrowheads="1"/>
          </p:cNvSpPr>
          <p:nvPr/>
        </p:nvSpPr>
        <p:spPr bwMode="auto">
          <a:xfrm>
            <a:off x="1295400" y="4560888"/>
            <a:ext cx="7173913" cy="946150"/>
          </a:xfrm>
          <a:prstGeom prst="rect">
            <a:avLst/>
          </a:prstGeom>
          <a:noFill/>
          <a:ln w="9525">
            <a:noFill/>
            <a:miter lim="800000"/>
          </a:ln>
        </p:spPr>
        <p:txBody>
          <a:bodyPr>
            <a:spAutoFit/>
          </a:bodyPr>
          <a:lstStyle/>
          <a:p>
            <a:pPr algn="just">
              <a:spcBef>
                <a:spcPct val="50000"/>
              </a:spcBef>
            </a:pPr>
            <a:r>
              <a:rPr kumimoji="1" lang="zh-CN" altLang="en-US" sz="2800" b="1" dirty="0">
                <a:solidFill>
                  <a:srgbClr val="000000"/>
                </a:solidFill>
                <a:latin typeface="宋体" panose="02010600030101010101" pitchFamily="2" charset="-122"/>
              </a:rPr>
              <a:t>理解</a:t>
            </a:r>
            <a:r>
              <a:rPr kumimoji="1" lang="zh-CN" altLang="en-US" sz="2800" b="1" dirty="0">
                <a:solidFill>
                  <a:srgbClr val="FF3300"/>
                </a:solidFill>
                <a:latin typeface="宋体" panose="02010600030101010101" pitchFamily="2" charset="-122"/>
              </a:rPr>
              <a:t>驱动方程、输出方程、状态方程、状态转换表、状态转换图等概念及求取方法。</a:t>
            </a:r>
            <a:endParaRPr kumimoji="1" lang="zh-CN" altLang="en-US" sz="2800" b="1" dirty="0">
              <a:solidFill>
                <a:srgbClr val="FF3300"/>
              </a:solidFill>
              <a:latin typeface="宋体" panose="02010600030101010101" pitchFamily="2" charset="-122"/>
            </a:endParaRPr>
          </a:p>
        </p:txBody>
      </p:sp>
      <p:sp>
        <p:nvSpPr>
          <p:cNvPr id="179206" name="Rectangle 6" descr="水滴"/>
          <p:cNvSpPr>
            <a:spLocks noChangeArrowheads="1"/>
          </p:cNvSpPr>
          <p:nvPr/>
        </p:nvSpPr>
        <p:spPr bwMode="auto">
          <a:xfrm>
            <a:off x="838200" y="4754563"/>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179207" name="Rectangle 7" descr="水滴"/>
          <p:cNvSpPr>
            <a:spLocks noChangeArrowheads="1"/>
          </p:cNvSpPr>
          <p:nvPr/>
        </p:nvSpPr>
        <p:spPr bwMode="auto">
          <a:xfrm>
            <a:off x="838200" y="3438525"/>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
        <p:nvSpPr>
          <p:cNvPr id="179208" name="Rectangle 8"/>
          <p:cNvSpPr>
            <a:spLocks noGrp="1" noChangeArrowheads="1"/>
          </p:cNvSpPr>
          <p:nvPr>
            <p:ph type="title"/>
          </p:nvPr>
        </p:nvSpPr>
        <p:spPr>
          <a:xfrm>
            <a:off x="1223963" y="1023938"/>
            <a:ext cx="7023100" cy="766762"/>
          </a:xfrm>
        </p:spPr>
        <p:txBody>
          <a:bodyPr/>
          <a:lstStyle/>
          <a:p>
            <a:pPr eaLnBrk="1" hangingPunct="1"/>
            <a:r>
              <a:rPr lang="en-US" altLang="zh-CN" sz="4000" b="1">
                <a:solidFill>
                  <a:srgbClr val="0033CC"/>
                </a:solidFill>
              </a:rPr>
              <a:t>3.6</a:t>
            </a:r>
            <a:r>
              <a:rPr lang="zh-CN" altLang="en-US" sz="4000" b="1">
                <a:solidFill>
                  <a:srgbClr val="0033CC"/>
                </a:solidFill>
              </a:rPr>
              <a:t>　</a:t>
            </a:r>
            <a:r>
              <a:rPr lang="zh-CN" altLang="en-US" sz="4000" b="1">
                <a:solidFill>
                  <a:srgbClr val="0033CC"/>
                </a:solidFill>
                <a:ea typeface="黑体" panose="02010609060101010101" pitchFamily="49" charset="-122"/>
              </a:rPr>
              <a:t>时序逻辑电路的分析方法 </a:t>
            </a:r>
            <a:endParaRPr lang="zh-CN" altLang="en-US" sz="4000" b="1">
              <a:solidFill>
                <a:srgbClr val="0033CC"/>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9208"/>
                                        </p:tgtEl>
                                        <p:attrNameLst>
                                          <p:attrName>style.visibility</p:attrName>
                                        </p:attrNameLst>
                                      </p:cBhvr>
                                      <p:to>
                                        <p:strVal val="visible"/>
                                      </p:to>
                                    </p:set>
                                    <p:animEffect transition="in" filter="dissolve">
                                      <p:cBhvr>
                                        <p:cTn id="7" dur="500"/>
                                        <p:tgtEl>
                                          <p:spTgt spid="17920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9203"/>
                                        </p:tgtEl>
                                        <p:attrNameLst>
                                          <p:attrName>style.visibility</p:attrName>
                                        </p:attrNameLst>
                                      </p:cBhvr>
                                      <p:to>
                                        <p:strVal val="visible"/>
                                      </p:to>
                                    </p:set>
                                    <p:animEffect transition="in" filter="wipe(left)">
                                      <p:cBhvr>
                                        <p:cTn id="11" dur="500"/>
                                        <p:tgtEl>
                                          <p:spTgt spid="17920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9207"/>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79204">
                                            <p:txEl>
                                              <p:pRg st="0" end="0"/>
                                            </p:txEl>
                                          </p:spTgt>
                                        </p:tgtEl>
                                        <p:attrNameLst>
                                          <p:attrName>style.visibility</p:attrName>
                                        </p:attrNameLst>
                                      </p:cBhvr>
                                      <p:to>
                                        <p:strVal val="visible"/>
                                      </p:to>
                                    </p:set>
                                    <p:animEffect transition="in" filter="wipe(left)">
                                      <p:cBhvr>
                                        <p:cTn id="18" dur="500"/>
                                        <p:tgtEl>
                                          <p:spTgt spid="179204">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79204">
                                            <p:txEl>
                                              <p:pRg st="1" end="1"/>
                                            </p:txEl>
                                          </p:spTgt>
                                        </p:tgtEl>
                                        <p:attrNameLst>
                                          <p:attrName>style.visibility</p:attrName>
                                        </p:attrNameLst>
                                      </p:cBhvr>
                                      <p:to>
                                        <p:strVal val="visible"/>
                                      </p:to>
                                    </p:set>
                                    <p:animEffect transition="in" filter="wipe(left)">
                                      <p:cBhvr>
                                        <p:cTn id="22" dur="500"/>
                                        <p:tgtEl>
                                          <p:spTgt spid="179204">
                                            <p:txEl>
                                              <p:pRg st="1" end="1"/>
                                            </p:txEl>
                                          </p:spTgt>
                                        </p:tgtEl>
                                      </p:cBhvr>
                                    </p:animEffect>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79206"/>
                                        </p:tgtEl>
                                        <p:attrNameLst>
                                          <p:attrName>style.visibility</p:attrName>
                                        </p:attrNameLst>
                                      </p:cBhvr>
                                      <p:to>
                                        <p:strVal val="visible"/>
                                      </p:to>
                                    </p:se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9205">
                                            <p:txEl>
                                              <p:pRg st="0" end="0"/>
                                            </p:txEl>
                                          </p:spTgt>
                                        </p:tgtEl>
                                        <p:attrNameLst>
                                          <p:attrName>style.visibility</p:attrName>
                                        </p:attrNameLst>
                                      </p:cBhvr>
                                      <p:to>
                                        <p:strVal val="visible"/>
                                      </p:to>
                                    </p:set>
                                    <p:animEffect transition="in" filter="wipe(left)">
                                      <p:cBhvr>
                                        <p:cTn id="29" dur="500"/>
                                        <p:tgtEl>
                                          <p:spTgt spid="1792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utoUpdateAnimBg="0"/>
      <p:bldP spid="179204" grpId="0" advAuto="0" autoUpdateAnimBg="0" build="p"/>
      <p:bldP spid="179205" grpId="0" advAuto="0" autoUpdateAnimBg="0" build="p"/>
      <p:bldP spid="179206" grpId="0" animBg="1"/>
      <p:bldP spid="179207" grpId="0" animBg="1"/>
      <p:bldP spid="17920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827088" y="1700213"/>
            <a:ext cx="3765550" cy="528637"/>
          </a:xfrm>
          <a:prstGeom prst="rect">
            <a:avLst/>
          </a:prstGeom>
          <a:noFill/>
          <a:ln w="9525">
            <a:solidFill>
              <a:schemeClr val="accent2"/>
            </a:solidFill>
            <a:miter lim="800000"/>
          </a:ln>
        </p:spPr>
        <p:txBody>
          <a:bodyPr wrap="none">
            <a:spAutoFit/>
          </a:bodyPr>
          <a:lstStyle/>
          <a:p>
            <a:pPr>
              <a:spcBef>
                <a:spcPct val="50000"/>
              </a:spcBef>
            </a:pPr>
            <a:r>
              <a:rPr kumimoji="1" lang="zh-CN" altLang="en-US" sz="2800" b="1" dirty="0">
                <a:latin typeface="Times New Roman" panose="02020603050405020304" pitchFamily="18" charset="0"/>
              </a:rPr>
              <a:t>按有无统一时钟脉冲分</a:t>
            </a:r>
            <a:endParaRPr kumimoji="1" lang="zh-CN" altLang="en-US" sz="2800" b="1" dirty="0">
              <a:latin typeface="Times New Roman" panose="02020603050405020304" pitchFamily="18" charset="0"/>
            </a:endParaRPr>
          </a:p>
        </p:txBody>
      </p:sp>
      <p:sp>
        <p:nvSpPr>
          <p:cNvPr id="107523" name="Rectangle 3"/>
          <p:cNvSpPr>
            <a:spLocks noChangeArrowheads="1"/>
          </p:cNvSpPr>
          <p:nvPr/>
        </p:nvSpPr>
        <p:spPr bwMode="auto">
          <a:xfrm>
            <a:off x="827088" y="2276475"/>
            <a:ext cx="7847012" cy="947738"/>
          </a:xfrm>
          <a:prstGeom prst="rect">
            <a:avLst/>
          </a:prstGeom>
          <a:no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同步</a:t>
            </a:r>
            <a:r>
              <a:rPr kumimoji="1" lang="en-US" altLang="zh-CN" sz="2800" b="1" dirty="0">
                <a:latin typeface="Times New Roman" panose="02020603050405020304" pitchFamily="18" charset="0"/>
              </a:rPr>
              <a:t>— </a:t>
            </a:r>
            <a:r>
              <a:rPr kumimoji="1" lang="zh-CN" altLang="en-US" sz="2800" b="1" dirty="0">
                <a:latin typeface="楷体_GB2312" pitchFamily="49" charset="-122"/>
                <a:ea typeface="楷体_GB2312" pitchFamily="49" charset="-122"/>
              </a:rPr>
              <a:t>有统一</a:t>
            </a:r>
            <a:r>
              <a:rPr kumimoji="1" lang="en-US" altLang="zh-CN" sz="2800" b="1" dirty="0">
                <a:latin typeface="楷体_GB2312" pitchFamily="49" charset="-122"/>
                <a:ea typeface="楷体_GB2312" pitchFamily="49" charset="-122"/>
              </a:rPr>
              <a:t>CP</a:t>
            </a:r>
            <a:r>
              <a:rPr kumimoji="1" lang="zh-CN" altLang="en-US" sz="2800" b="1" dirty="0">
                <a:latin typeface="楷体_GB2312" pitchFamily="49" charset="-122"/>
                <a:ea typeface="楷体_GB2312" pitchFamily="49" charset="-122"/>
              </a:rPr>
              <a:t>，状态变更与</a:t>
            </a:r>
            <a:r>
              <a:rPr kumimoji="1" lang="en-US" altLang="zh-CN" sz="2800" b="1" dirty="0">
                <a:latin typeface="楷体_GB2312" pitchFamily="49" charset="-122"/>
                <a:ea typeface="楷体_GB2312" pitchFamily="49" charset="-122"/>
              </a:rPr>
              <a:t>CP</a:t>
            </a:r>
            <a:r>
              <a:rPr kumimoji="1" lang="zh-CN" altLang="en-US" sz="2800" b="1" dirty="0">
                <a:latin typeface="楷体_GB2312" pitchFamily="49" charset="-122"/>
                <a:ea typeface="楷体_GB2312" pitchFamily="49" charset="-122"/>
              </a:rPr>
              <a:t>同步。</a:t>
            </a:r>
            <a:endParaRPr kumimoji="1" lang="zh-CN" altLang="en-US" sz="2800" b="1" dirty="0">
              <a:latin typeface="楷体_GB2312" pitchFamily="49" charset="-122"/>
              <a:ea typeface="楷体_GB2312" pitchFamily="49" charset="-122"/>
            </a:endParaRPr>
          </a:p>
          <a:p>
            <a:pPr>
              <a:lnSpc>
                <a:spcPct val="50000"/>
              </a:lnSpc>
              <a:spcBef>
                <a:spcPct val="50000"/>
              </a:spcBef>
            </a:pPr>
            <a:r>
              <a:rPr kumimoji="1" lang="zh-CN" altLang="en-US" sz="2800" b="1" dirty="0">
                <a:latin typeface="Times New Roman" panose="02020603050405020304" pitchFamily="18" charset="0"/>
              </a:rPr>
              <a:t>异步</a:t>
            </a:r>
            <a:r>
              <a:rPr kumimoji="1" lang="en-US" altLang="zh-CN" sz="2800" b="1" dirty="0">
                <a:latin typeface="Times New Roman" panose="02020603050405020304" pitchFamily="18" charset="0"/>
              </a:rPr>
              <a:t>— </a:t>
            </a:r>
            <a:r>
              <a:rPr kumimoji="1" lang="zh-CN" altLang="en-US" sz="2800" b="1" dirty="0">
                <a:latin typeface="楷体_GB2312" pitchFamily="49" charset="-122"/>
                <a:ea typeface="楷体_GB2312" pitchFamily="49" charset="-122"/>
              </a:rPr>
              <a:t>无统一</a:t>
            </a:r>
            <a:r>
              <a:rPr kumimoji="1" lang="en-US" altLang="zh-CN" sz="2800" b="1" dirty="0">
                <a:latin typeface="楷体_GB2312" pitchFamily="49" charset="-122"/>
                <a:ea typeface="楷体_GB2312" pitchFamily="49" charset="-122"/>
              </a:rPr>
              <a:t>CP</a:t>
            </a:r>
            <a:r>
              <a:rPr kumimoji="1" lang="zh-CN" altLang="en-US" sz="2800" b="1" dirty="0">
                <a:latin typeface="楷体_GB2312" pitchFamily="49" charset="-122"/>
                <a:ea typeface="楷体_GB2312" pitchFamily="49" charset="-122"/>
              </a:rPr>
              <a:t>，状态变更不同步，逐级进</a:t>
            </a:r>
            <a:r>
              <a:rPr kumimoji="1" lang="zh-CN" altLang="en-US" sz="2800" b="1" dirty="0">
                <a:latin typeface="Times New Roman" panose="02020603050405020304" pitchFamily="18" charset="0"/>
                <a:ea typeface="楷体_GB2312" pitchFamily="49" charset="-122"/>
              </a:rPr>
              <a:t>行。</a:t>
            </a:r>
            <a:endParaRPr kumimoji="1" lang="zh-CN" altLang="en-US" sz="2800" b="1" dirty="0">
              <a:latin typeface="Times New Roman" panose="02020603050405020304" pitchFamily="18" charset="0"/>
              <a:ea typeface="楷体_GB2312" pitchFamily="49" charset="-122"/>
            </a:endParaRPr>
          </a:p>
        </p:txBody>
      </p:sp>
      <p:sp>
        <p:nvSpPr>
          <p:cNvPr id="107524" name="Rectangle 4"/>
          <p:cNvSpPr>
            <a:spLocks noGrp="1" noChangeArrowheads="1"/>
          </p:cNvSpPr>
          <p:nvPr>
            <p:ph type="title" idx="4294967295"/>
          </p:nvPr>
        </p:nvSpPr>
        <p:spPr>
          <a:xfrm>
            <a:off x="755650" y="981075"/>
            <a:ext cx="2819400" cy="381000"/>
          </a:xfrm>
        </p:spPr>
        <p:txBody>
          <a:bodyPr/>
          <a:lstStyle/>
          <a:p>
            <a:pPr eaLnBrk="1" hangingPunct="1"/>
            <a:r>
              <a:rPr lang="en-US" altLang="zh-CN" sz="2400" b="1">
                <a:solidFill>
                  <a:schemeClr val="tx1"/>
                </a:solidFill>
              </a:rPr>
              <a:t> </a:t>
            </a:r>
            <a:r>
              <a:rPr kumimoji="1" lang="zh-CN" altLang="en-US" sz="2800" b="1">
                <a:solidFill>
                  <a:schemeClr val="tx1"/>
                </a:solidFill>
                <a:latin typeface="Times New Roman" panose="02020603050405020304" pitchFamily="18" charset="0"/>
              </a:rPr>
              <a:t>时序电路分类</a:t>
            </a:r>
            <a:endParaRPr kumimoji="1" lang="zh-CN" altLang="en-US" sz="2800" b="1">
              <a:solidFill>
                <a:schemeClr val="tx1"/>
              </a:solidFill>
              <a:latin typeface="Times New Roman" panose="02020603050405020304" pitchFamily="18" charset="0"/>
            </a:endParaRPr>
          </a:p>
        </p:txBody>
      </p:sp>
      <p:sp>
        <p:nvSpPr>
          <p:cNvPr id="107525" name="Rectangle 5"/>
          <p:cNvSpPr>
            <a:spLocks noChangeArrowheads="1"/>
          </p:cNvSpPr>
          <p:nvPr/>
        </p:nvSpPr>
        <p:spPr bwMode="auto">
          <a:xfrm>
            <a:off x="827088" y="3500438"/>
            <a:ext cx="3051175" cy="528637"/>
          </a:xfrm>
          <a:prstGeom prst="rect">
            <a:avLst/>
          </a:prstGeom>
          <a:noFill/>
          <a:ln w="9525">
            <a:solidFill>
              <a:schemeClr val="accent2"/>
            </a:solidFill>
            <a:miter lim="800000"/>
          </a:ln>
        </p:spPr>
        <p:txBody>
          <a:bodyPr wrap="none">
            <a:spAutoFit/>
          </a:bodyPr>
          <a:lstStyle/>
          <a:p>
            <a:r>
              <a:rPr kumimoji="1" lang="zh-CN" altLang="en-US" sz="2800" b="1" dirty="0">
                <a:latin typeface="Times New Roman" panose="02020603050405020304" pitchFamily="18" charset="0"/>
              </a:rPr>
              <a:t>按输出信号特点分</a:t>
            </a:r>
            <a:endParaRPr kumimoji="1" lang="zh-CN" altLang="en-US" sz="2800" b="1" dirty="0">
              <a:latin typeface="Times New Roman" panose="02020603050405020304" pitchFamily="18" charset="0"/>
            </a:endParaRPr>
          </a:p>
        </p:txBody>
      </p:sp>
      <p:sp>
        <p:nvSpPr>
          <p:cNvPr id="107526" name="Rectangle 6"/>
          <p:cNvSpPr>
            <a:spLocks noChangeArrowheads="1"/>
          </p:cNvSpPr>
          <p:nvPr/>
        </p:nvSpPr>
        <p:spPr bwMode="auto">
          <a:xfrm>
            <a:off x="830263" y="4146550"/>
            <a:ext cx="8134350" cy="1587500"/>
          </a:xfrm>
          <a:prstGeom prst="rect">
            <a:avLst/>
          </a:prstGeom>
          <a:noFill/>
          <a:ln w="9525">
            <a:noFill/>
            <a:miter lim="800000"/>
          </a:ln>
        </p:spPr>
        <p:txBody>
          <a:bodyPr>
            <a:spAutoFit/>
          </a:bodyPr>
          <a:lstStyle/>
          <a:p>
            <a:pPr>
              <a:spcBef>
                <a:spcPct val="50000"/>
              </a:spcBef>
            </a:pPr>
            <a:r>
              <a:rPr kumimoji="1" lang="en-US" altLang="zh-CN" sz="2800" b="1" dirty="0">
                <a:latin typeface="Times New Roman" panose="02020603050405020304" pitchFamily="18" charset="0"/>
              </a:rPr>
              <a:t>Mealy</a:t>
            </a:r>
            <a:r>
              <a:rPr kumimoji="1" lang="zh-CN" altLang="en-US" sz="2800" b="1" dirty="0">
                <a:latin typeface="Times New Roman" panose="02020603050405020304" pitchFamily="18" charset="0"/>
              </a:rPr>
              <a:t>型</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米里型</a:t>
            </a:r>
            <a:r>
              <a:rPr kumimoji="1" lang="en-US" altLang="zh-CN" sz="2800" b="1" dirty="0">
                <a:latin typeface="Times New Roman" panose="02020603050405020304" pitchFamily="18" charset="0"/>
              </a:rPr>
              <a:t>)—</a:t>
            </a:r>
            <a:r>
              <a:rPr kumimoji="1" lang="zh-CN" altLang="en-US" sz="2800" b="1" dirty="0">
                <a:latin typeface="楷体_GB2312" pitchFamily="49" charset="-122"/>
                <a:ea typeface="楷体_GB2312" pitchFamily="49" charset="-122"/>
              </a:rPr>
              <a:t>输出不仅与现态有关</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还与外部输入有关。</a:t>
            </a:r>
            <a:endParaRPr kumimoji="1" lang="zh-CN" altLang="en-US" sz="2800" b="1" dirty="0">
              <a:latin typeface="楷体_GB2312" pitchFamily="49" charset="-122"/>
              <a:ea typeface="楷体_GB2312" pitchFamily="49" charset="-122"/>
            </a:endParaRPr>
          </a:p>
          <a:p>
            <a:pPr>
              <a:spcBef>
                <a:spcPct val="50000"/>
              </a:spcBef>
            </a:pPr>
            <a:r>
              <a:rPr kumimoji="1" lang="en-US" altLang="zh-CN" sz="2800" b="1" dirty="0">
                <a:latin typeface="Times New Roman" panose="02020603050405020304" pitchFamily="18" charset="0"/>
              </a:rPr>
              <a:t>Moore</a:t>
            </a:r>
            <a:r>
              <a:rPr kumimoji="1" lang="zh-CN" altLang="en-US" sz="2800" b="1" dirty="0">
                <a:latin typeface="Times New Roman" panose="02020603050405020304" pitchFamily="18" charset="0"/>
              </a:rPr>
              <a:t>型</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摩尔型</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ea typeface="楷体_GB2312" pitchFamily="49" charset="-122"/>
              </a:rPr>
              <a:t>输出仅与现态有关。</a:t>
            </a:r>
            <a:endParaRPr kumimoji="1" lang="zh-CN" altLang="en-US" sz="2800" b="1" dirty="0">
              <a:latin typeface="Times New Roman" panose="02020603050405020304" pitchFamily="18" charset="0"/>
              <a:ea typeface="楷体_GB2312" pitchFamily="49" charset="-122"/>
            </a:endParaRPr>
          </a:p>
        </p:txBody>
      </p:sp>
      <p:sp>
        <p:nvSpPr>
          <p:cNvPr id="389127" name="Rectangle 7" descr="水滴"/>
          <p:cNvSpPr>
            <a:spLocks noChangeArrowheads="1"/>
          </p:cNvSpPr>
          <p:nvPr/>
        </p:nvSpPr>
        <p:spPr bwMode="auto">
          <a:xfrm>
            <a:off x="744538" y="1100138"/>
            <a:ext cx="152400" cy="152400"/>
          </a:xfrm>
          <a:prstGeom prst="rect">
            <a:avLst/>
          </a:prstGeom>
          <a:blipFill dpi="0" rotWithShape="0">
            <a:blip r:embed="rId1"/>
            <a:srcRect/>
            <a:tile tx="0" ty="0" sx="100000" sy="100000" flip="none" algn="tl"/>
          </a:blip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kumimoji="1" lang="zh-CN" altLang="en-US" sz="3200" b="1">
                <a:solidFill>
                  <a:srgbClr val="0033CC"/>
                </a:solidFill>
                <a:latin typeface="宋体" panose="02010600030101010101" pitchFamily="2" charset="-122"/>
              </a:rPr>
              <a:t>补充：触发器、锁存器状态方程比较</a:t>
            </a:r>
            <a:endParaRPr kumimoji="1" lang="zh-CN" altLang="en-US" sz="3200" b="1">
              <a:solidFill>
                <a:srgbClr val="0033CC"/>
              </a:solidFill>
              <a:latin typeface="宋体" panose="02010600030101010101" pitchFamily="2" charset="-122"/>
            </a:endParaRPr>
          </a:p>
        </p:txBody>
      </p:sp>
      <p:grpSp>
        <p:nvGrpSpPr>
          <p:cNvPr id="2" name="Group 3"/>
          <p:cNvGrpSpPr/>
          <p:nvPr/>
        </p:nvGrpSpPr>
        <p:grpSpPr bwMode="auto">
          <a:xfrm>
            <a:off x="1042988" y="2276475"/>
            <a:ext cx="4468812" cy="857250"/>
            <a:chOff x="2564" y="3332"/>
            <a:chExt cx="2815" cy="540"/>
          </a:xfrm>
        </p:grpSpPr>
        <p:sp>
          <p:nvSpPr>
            <p:cNvPr id="36878" name="Rectangle 4" descr="窄竖线"/>
            <p:cNvSpPr>
              <a:spLocks noChangeArrowheads="1"/>
            </p:cNvSpPr>
            <p:nvPr/>
          </p:nvSpPr>
          <p:spPr bwMode="auto">
            <a:xfrm>
              <a:off x="2564" y="3400"/>
              <a:ext cx="903" cy="288"/>
            </a:xfrm>
            <a:prstGeom prst="rect">
              <a:avLst/>
            </a:prstGeom>
            <a:pattFill prst="narVert">
              <a:fgClr>
                <a:srgbClr val="00CC00"/>
              </a:fgClr>
              <a:bgClr>
                <a:srgbClr val="FFFFFF"/>
              </a:bgClr>
            </a:pattFill>
            <a:ln w="9525">
              <a:noFill/>
              <a:miter lim="800000"/>
            </a:ln>
          </p:spPr>
          <p:txBody>
            <a:bodyPr lIns="90000" tIns="46800" rIns="90000" bIns="46800">
              <a:spAutoFit/>
            </a:bodyPr>
            <a:lstStyle/>
            <a:p>
              <a:pPr marL="457200" indent="-457200" eaLnBrk="0" hangingPunct="0"/>
              <a:r>
                <a:rPr kumimoji="1" lang="zh-CN" altLang="en-US" sz="2400" b="1">
                  <a:latin typeface="Times New Roman" panose="02020603050405020304" pitchFamily="18" charset="0"/>
                </a:rPr>
                <a:t>状态方程</a:t>
              </a:r>
              <a:endParaRPr kumimoji="1" lang="zh-CN" altLang="en-US" sz="2400" b="1">
                <a:latin typeface="Times New Roman" panose="02020603050405020304" pitchFamily="18" charset="0"/>
              </a:endParaRPr>
            </a:p>
          </p:txBody>
        </p:sp>
        <p:graphicFrame>
          <p:nvGraphicFramePr>
            <p:cNvPr id="36867" name="Object 5"/>
            <p:cNvGraphicFramePr>
              <a:graphicFrameLocks noChangeAspect="1"/>
            </p:cNvGraphicFramePr>
            <p:nvPr/>
          </p:nvGraphicFramePr>
          <p:xfrm>
            <a:off x="3656" y="3332"/>
            <a:ext cx="1232" cy="248"/>
          </p:xfrm>
          <a:graphic>
            <a:graphicData uri="http://schemas.openxmlformats.org/presentationml/2006/ole">
              <mc:AlternateContent xmlns:mc="http://schemas.openxmlformats.org/markup-compatibility/2006">
                <mc:Choice xmlns:v="urn:schemas-microsoft-com:vml" Requires="v">
                  <p:oleObj spid="_x0000_s36900" name="Equation" r:id="rId1" imgW="1955800" imgH="393700" progId="Equation.3">
                    <p:embed/>
                  </p:oleObj>
                </mc:Choice>
                <mc:Fallback>
                  <p:oleObj name="Equation" r:id="rId1" imgW="1955800" imgH="3937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 y="3332"/>
                          <a:ext cx="1232"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79" name="Group 6"/>
            <p:cNvGrpSpPr/>
            <p:nvPr/>
          </p:nvGrpSpPr>
          <p:grpSpPr bwMode="auto">
            <a:xfrm>
              <a:off x="3520" y="3416"/>
              <a:ext cx="1859" cy="456"/>
              <a:chOff x="3544" y="2016"/>
              <a:chExt cx="1518" cy="456"/>
            </a:xfrm>
          </p:grpSpPr>
          <p:sp>
            <p:nvSpPr>
              <p:cNvPr id="36880" name="AutoShape 7"/>
              <p:cNvSpPr/>
              <p:nvPr/>
            </p:nvSpPr>
            <p:spPr bwMode="auto">
              <a:xfrm>
                <a:off x="3544" y="2016"/>
                <a:ext cx="96" cy="352"/>
              </a:xfrm>
              <a:prstGeom prst="leftBrace">
                <a:avLst>
                  <a:gd name="adj1" fmla="val 30556"/>
                  <a:gd name="adj2" fmla="val 50000"/>
                </a:avLst>
              </a:prstGeom>
              <a:noFill/>
              <a:ln w="28575">
                <a:solidFill>
                  <a:schemeClr val="tx1"/>
                </a:solidFill>
                <a:round/>
              </a:ln>
            </p:spPr>
            <p:txBody>
              <a:bodyPr wrap="none" anchor="ctr">
                <a:spAutoFit/>
              </a:bodyPr>
              <a:lstStyle/>
              <a:p>
                <a:endParaRPr lang="zh-CN" altLang="en-US"/>
              </a:p>
            </p:txBody>
          </p:sp>
          <p:sp>
            <p:nvSpPr>
              <p:cNvPr id="36881" name="Rectangle 8"/>
              <p:cNvSpPr>
                <a:spLocks noChangeArrowheads="1"/>
              </p:cNvSpPr>
              <p:nvPr/>
            </p:nvSpPr>
            <p:spPr bwMode="auto">
              <a:xfrm>
                <a:off x="3624" y="2184"/>
                <a:ext cx="1438" cy="288"/>
              </a:xfrm>
              <a:prstGeom prst="rect">
                <a:avLst/>
              </a:prstGeom>
              <a:noFill/>
              <a:ln w="9525">
                <a:noFill/>
                <a:miter lim="800000"/>
              </a:ln>
            </p:spPr>
            <p:txBody>
              <a:bodyPr>
                <a:spAutoFit/>
              </a:bodyPr>
              <a:lstStyle/>
              <a:p>
                <a:pPr marL="457200" indent="-457200"/>
                <a:r>
                  <a:rPr kumimoji="1" lang="en-US" altLang="zh-CN" sz="2400" b="1" i="1">
                    <a:solidFill>
                      <a:srgbClr val="FF3300"/>
                    </a:solidFill>
                    <a:latin typeface="Times New Roman" panose="02020603050405020304" pitchFamily="18" charset="0"/>
                  </a:rPr>
                  <a:t>SR </a:t>
                </a:r>
                <a:r>
                  <a:rPr kumimoji="1" lang="en-US" altLang="zh-CN" sz="2400" b="1">
                    <a:solidFill>
                      <a:srgbClr val="FF3300"/>
                    </a:solidFill>
                    <a:latin typeface="Times New Roman" panose="02020603050405020304" pitchFamily="18" charset="0"/>
                  </a:rPr>
                  <a:t>= 0</a:t>
                </a:r>
                <a:r>
                  <a:rPr kumimoji="1" lang="en-US" altLang="zh-CN" sz="2400" b="1">
                    <a:solidFill>
                      <a:srgbClr val="FF3300"/>
                    </a:solidFill>
                    <a:latin typeface="宋体" panose="02010600030101010101" pitchFamily="2" charset="-122"/>
                  </a:rPr>
                  <a:t>(</a:t>
                </a:r>
                <a:r>
                  <a:rPr kumimoji="1" lang="zh-CN" altLang="en-US" sz="2400" b="1">
                    <a:solidFill>
                      <a:srgbClr val="FF3300"/>
                    </a:solidFill>
                    <a:latin typeface="宋体" panose="02010600030101010101" pitchFamily="2" charset="-122"/>
                  </a:rPr>
                  <a:t>约束条件</a:t>
                </a:r>
                <a:r>
                  <a:rPr kumimoji="1" lang="en-US" altLang="zh-CN" sz="2400" b="1">
                    <a:solidFill>
                      <a:srgbClr val="FF3300"/>
                    </a:solidFill>
                    <a:latin typeface="宋体" panose="02010600030101010101" pitchFamily="2" charset="-122"/>
                  </a:rPr>
                  <a:t>)</a:t>
                </a:r>
                <a:endParaRPr kumimoji="1" lang="en-US" altLang="zh-CN" sz="2400" b="1">
                  <a:solidFill>
                    <a:srgbClr val="FF3300"/>
                  </a:solidFill>
                  <a:latin typeface="宋体" panose="02010600030101010101" pitchFamily="2" charset="-122"/>
                </a:endParaRPr>
              </a:p>
            </p:txBody>
          </p:sp>
        </p:grpSp>
      </p:grpSp>
      <p:sp>
        <p:nvSpPr>
          <p:cNvPr id="390153" name="Rectangle 9" descr="窄竖线"/>
          <p:cNvSpPr>
            <a:spLocks noChangeArrowheads="1"/>
          </p:cNvSpPr>
          <p:nvPr/>
        </p:nvSpPr>
        <p:spPr bwMode="auto">
          <a:xfrm>
            <a:off x="5805488" y="4221163"/>
            <a:ext cx="1538287"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状态方程</a:t>
            </a:r>
            <a:endParaRPr kumimoji="1" lang="zh-CN" altLang="en-US" sz="2400" b="1" i="1">
              <a:latin typeface="Times New Roman" panose="02020603050405020304" pitchFamily="18" charset="0"/>
            </a:endParaRPr>
          </a:p>
        </p:txBody>
      </p:sp>
      <p:sp>
        <p:nvSpPr>
          <p:cNvPr id="390154" name="AutoShape 10"/>
          <p:cNvSpPr>
            <a:spLocks noChangeArrowheads="1"/>
          </p:cNvSpPr>
          <p:nvPr/>
        </p:nvSpPr>
        <p:spPr bwMode="auto">
          <a:xfrm>
            <a:off x="5916613" y="5429250"/>
            <a:ext cx="1793875" cy="381000"/>
          </a:xfrm>
          <a:prstGeom prst="wedgeRectCallout">
            <a:avLst>
              <a:gd name="adj1" fmla="val -22745"/>
              <a:gd name="adj2" fmla="val -176250"/>
            </a:avLst>
          </a:prstGeom>
          <a:solidFill>
            <a:srgbClr val="CCCCFF">
              <a:alpha val="50195"/>
            </a:srgbClr>
          </a:solidFill>
          <a:ln w="9525">
            <a:solidFill>
              <a:schemeClr val="tx1"/>
            </a:solidFill>
            <a:miter lim="800000"/>
          </a:ln>
        </p:spPr>
        <p:txBody>
          <a:bodyPr lIns="0" tIns="0" rIns="0" bIns="0"/>
          <a:lstStyle/>
          <a:p>
            <a:pPr algn="ctr" eaLnBrk="0" hangingPunct="0"/>
            <a:r>
              <a:rPr kumimoji="1" lang="zh-CN" altLang="en-US" sz="2400" b="1">
                <a:latin typeface="Times New Roman" panose="02020603050405020304" pitchFamily="18" charset="0"/>
              </a:rPr>
              <a:t>无约束条件</a:t>
            </a:r>
            <a:endParaRPr kumimoji="1" lang="zh-CN" altLang="en-US" sz="2400" b="1">
              <a:latin typeface="Times New Roman" panose="02020603050405020304" pitchFamily="18" charset="0"/>
            </a:endParaRPr>
          </a:p>
        </p:txBody>
      </p:sp>
      <p:graphicFrame>
        <p:nvGraphicFramePr>
          <p:cNvPr id="390155" name="Object 11"/>
          <p:cNvGraphicFramePr>
            <a:graphicFrameLocks noChangeAspect="1"/>
          </p:cNvGraphicFramePr>
          <p:nvPr/>
        </p:nvGraphicFramePr>
        <p:xfrm>
          <a:off x="5364163" y="4632325"/>
          <a:ext cx="2400300" cy="419100"/>
        </p:xfrm>
        <a:graphic>
          <a:graphicData uri="http://schemas.openxmlformats.org/presentationml/2006/ole">
            <mc:AlternateContent xmlns:mc="http://schemas.openxmlformats.org/markup-compatibility/2006">
              <mc:Choice xmlns:v="urn:schemas-microsoft-com:vml" Requires="v">
                <p:oleObj spid="_x0000_s36901" name="Equation" r:id="rId3" imgW="57607200" imgH="10058400" progId="Equation.3">
                  <p:embed/>
                </p:oleObj>
              </mc:Choice>
              <mc:Fallback>
                <p:oleObj name="Equation" r:id="rId3" imgW="57607200" imgH="100584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4632325"/>
                        <a:ext cx="24003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156" name="Rectangle 12" descr="窄竖线"/>
          <p:cNvSpPr>
            <a:spLocks noChangeArrowheads="1"/>
          </p:cNvSpPr>
          <p:nvPr/>
        </p:nvSpPr>
        <p:spPr bwMode="auto">
          <a:xfrm>
            <a:off x="1042988" y="4189413"/>
            <a:ext cx="1420812" cy="365125"/>
          </a:xfrm>
          <a:prstGeom prst="rect">
            <a:avLst/>
          </a:prstGeom>
          <a:pattFill prst="narVert">
            <a:fgClr>
              <a:srgbClr val="00CC00"/>
            </a:fgClr>
            <a:bgClr>
              <a:srgbClr val="FFFFFF"/>
            </a:bgClr>
          </a:pattFill>
          <a:ln w="9525">
            <a:noFill/>
            <a:miter lim="800000"/>
          </a:ln>
        </p:spPr>
        <p:txBody>
          <a:bodyPr lIns="0" tIns="0" rIns="0" bIns="0">
            <a:spAutoFit/>
          </a:bodyPr>
          <a:lstStyle/>
          <a:p>
            <a:pPr marL="457200" indent="-457200" algn="ctr"/>
            <a:r>
              <a:rPr kumimoji="1" lang="zh-CN" altLang="en-US" sz="2400" b="1">
                <a:latin typeface="Times New Roman" panose="02020603050405020304" pitchFamily="18" charset="0"/>
              </a:rPr>
              <a:t>状态方程</a:t>
            </a:r>
            <a:endParaRPr kumimoji="1" lang="zh-CN" altLang="en-US" sz="2400" b="1" i="1">
              <a:latin typeface="Times New Roman" panose="02020603050405020304" pitchFamily="18" charset="0"/>
            </a:endParaRPr>
          </a:p>
        </p:txBody>
      </p:sp>
      <p:sp>
        <p:nvSpPr>
          <p:cNvPr id="390157" name="Rectangle 13"/>
          <p:cNvSpPr>
            <a:spLocks noChangeArrowheads="1"/>
          </p:cNvSpPr>
          <p:nvPr/>
        </p:nvSpPr>
        <p:spPr bwMode="auto">
          <a:xfrm>
            <a:off x="2532063" y="4151313"/>
            <a:ext cx="1524000" cy="457200"/>
          </a:xfrm>
          <a:prstGeom prst="rect">
            <a:avLst/>
          </a:prstGeom>
          <a:noFill/>
          <a:ln w="9525">
            <a:noFill/>
            <a:miter lim="800000"/>
          </a:ln>
        </p:spPr>
        <p:txBody>
          <a:bodyPr>
            <a:spAutoFit/>
          </a:bodyPr>
          <a:lstStyle/>
          <a:p>
            <a:pPr marL="457200" indent="-457200"/>
            <a:r>
              <a:rPr kumimoji="1" lang="en-US" altLang="zh-CN" sz="2400" b="1" i="1">
                <a:latin typeface="Times New Roman" panose="02020603050405020304" pitchFamily="18" charset="0"/>
              </a:rPr>
              <a:t>Q</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D</a:t>
            </a:r>
            <a:endParaRPr kumimoji="1" lang="en-US" altLang="zh-CN" sz="2400" b="1" i="1">
              <a:latin typeface="Times New Roman" panose="02020603050405020304" pitchFamily="18" charset="0"/>
            </a:endParaRPr>
          </a:p>
        </p:txBody>
      </p:sp>
      <p:sp>
        <p:nvSpPr>
          <p:cNvPr id="390158" name="AutoShape 14"/>
          <p:cNvSpPr>
            <a:spLocks noChangeArrowheads="1"/>
          </p:cNvSpPr>
          <p:nvPr/>
        </p:nvSpPr>
        <p:spPr bwMode="auto">
          <a:xfrm>
            <a:off x="1792288" y="4919663"/>
            <a:ext cx="1093787" cy="381000"/>
          </a:xfrm>
          <a:prstGeom prst="wedgeRectCallout">
            <a:avLst>
              <a:gd name="adj1" fmla="val -29824"/>
              <a:gd name="adj2" fmla="val -134167"/>
            </a:avLst>
          </a:prstGeom>
          <a:solidFill>
            <a:srgbClr val="CCCCFF">
              <a:alpha val="50195"/>
            </a:srgbClr>
          </a:solidFill>
          <a:ln w="9525">
            <a:solidFill>
              <a:schemeClr val="tx1"/>
            </a:solidFill>
            <a:miter lim="800000"/>
          </a:ln>
        </p:spPr>
        <p:txBody>
          <a:bodyPr lIns="0" tIns="0" rIns="0" bIns="0"/>
          <a:lstStyle/>
          <a:p>
            <a:pPr algn="ctr" eaLnBrk="0" hangingPunct="0"/>
            <a:r>
              <a:rPr kumimoji="1" lang="zh-CN" altLang="en-US" sz="2400" b="1">
                <a:latin typeface="Times New Roman" panose="02020603050405020304" pitchFamily="18" charset="0"/>
              </a:rPr>
              <a:t>无约束</a:t>
            </a:r>
            <a:endParaRPr kumimoji="1" lang="zh-CN" altLang="en-US" sz="2400" b="1">
              <a:latin typeface="Times New Roman" panose="02020603050405020304" pitchFamily="18" charset="0"/>
            </a:endParaRPr>
          </a:p>
        </p:txBody>
      </p:sp>
      <p:sp>
        <p:nvSpPr>
          <p:cNvPr id="36875" name="Rectangle 15"/>
          <p:cNvSpPr>
            <a:spLocks noChangeArrowheads="1"/>
          </p:cNvSpPr>
          <p:nvPr/>
        </p:nvSpPr>
        <p:spPr bwMode="auto">
          <a:xfrm>
            <a:off x="539750" y="1628775"/>
            <a:ext cx="3600450"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1.   </a:t>
            </a:r>
            <a:r>
              <a:rPr kumimoji="1" lang="en-US" altLang="zh-CN" sz="2400" b="1" i="1">
                <a:latin typeface="Times New Roman" panose="02020603050405020304" pitchFamily="18" charset="0"/>
              </a:rPr>
              <a:t>SR </a:t>
            </a:r>
            <a:r>
              <a:rPr kumimoji="1" lang="zh-CN" altLang="en-US" sz="2400" b="1">
                <a:latin typeface="Times New Roman" panose="02020603050405020304" pitchFamily="18" charset="0"/>
              </a:rPr>
              <a:t>触发器（锁存器）</a:t>
            </a:r>
            <a:endParaRPr kumimoji="1" lang="zh-CN" altLang="en-US" sz="2400" b="1">
              <a:latin typeface="宋体" panose="02010600030101010101" pitchFamily="2" charset="-122"/>
            </a:endParaRPr>
          </a:p>
        </p:txBody>
      </p:sp>
      <p:sp>
        <p:nvSpPr>
          <p:cNvPr id="390160" name="Rectangle 16"/>
          <p:cNvSpPr>
            <a:spLocks noChangeArrowheads="1"/>
          </p:cNvSpPr>
          <p:nvPr/>
        </p:nvSpPr>
        <p:spPr bwMode="auto">
          <a:xfrm>
            <a:off x="539750" y="3492500"/>
            <a:ext cx="3600450"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2.   </a:t>
            </a:r>
            <a:r>
              <a:rPr kumimoji="1" lang="en-US" altLang="zh-CN" sz="2400" b="1" i="1">
                <a:latin typeface="Times New Roman" panose="02020603050405020304" pitchFamily="18" charset="0"/>
              </a:rPr>
              <a:t>D </a:t>
            </a:r>
            <a:r>
              <a:rPr kumimoji="1" lang="zh-CN" altLang="en-US" sz="2400" b="1">
                <a:latin typeface="Times New Roman" panose="02020603050405020304" pitchFamily="18" charset="0"/>
              </a:rPr>
              <a:t>触发器（锁存器）</a:t>
            </a:r>
            <a:endParaRPr kumimoji="1" lang="zh-CN" altLang="en-US" sz="2400" b="1">
              <a:latin typeface="宋体" panose="02010600030101010101" pitchFamily="2" charset="-122"/>
            </a:endParaRPr>
          </a:p>
        </p:txBody>
      </p:sp>
      <p:sp>
        <p:nvSpPr>
          <p:cNvPr id="390161" name="Rectangle 17"/>
          <p:cNvSpPr>
            <a:spLocks noChangeArrowheads="1"/>
          </p:cNvSpPr>
          <p:nvPr/>
        </p:nvSpPr>
        <p:spPr bwMode="auto">
          <a:xfrm>
            <a:off x="5219700" y="3546475"/>
            <a:ext cx="3600450" cy="457200"/>
          </a:xfrm>
          <a:prstGeom prst="rect">
            <a:avLst/>
          </a:prstGeom>
          <a:noFill/>
          <a:ln w="9525">
            <a:noFill/>
            <a:miter lim="800000"/>
          </a:ln>
        </p:spPr>
        <p:txBody>
          <a:bodyPr>
            <a:spAutoFit/>
          </a:bodyPr>
          <a:lstStyle/>
          <a:p>
            <a:pPr marL="457200" indent="-457200"/>
            <a:r>
              <a:rPr kumimoji="1" lang="en-US" altLang="zh-CN" sz="2400" b="1">
                <a:latin typeface="Times New Roman" panose="02020603050405020304" pitchFamily="18" charset="0"/>
                <a:ea typeface="黑体" panose="02010609060101010101" pitchFamily="49" charset="-122"/>
              </a:rPr>
              <a:t>3.   </a:t>
            </a:r>
            <a:r>
              <a:rPr kumimoji="1" lang="en-US" altLang="zh-CN" sz="2400" b="1" i="1">
                <a:latin typeface="Times New Roman" panose="02020603050405020304" pitchFamily="18" charset="0"/>
              </a:rPr>
              <a:t>JK</a:t>
            </a:r>
            <a:r>
              <a:rPr kumimoji="1" lang="zh-CN" altLang="en-US" sz="2400" b="1">
                <a:latin typeface="Times New Roman" panose="02020603050405020304" pitchFamily="18" charset="0"/>
              </a:rPr>
              <a:t>触发器</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0160"/>
                                        </p:tgtEl>
                                        <p:attrNameLst>
                                          <p:attrName>style.visibility</p:attrName>
                                        </p:attrNameLst>
                                      </p:cBhvr>
                                      <p:to>
                                        <p:strVal val="visible"/>
                                      </p:to>
                                    </p:set>
                                    <p:animEffect transition="in" filter="blinds(horizontal)">
                                      <p:cBhvr>
                                        <p:cTn id="12" dur="500"/>
                                        <p:tgtEl>
                                          <p:spTgt spid="3901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0156"/>
                                        </p:tgtEl>
                                        <p:attrNameLst>
                                          <p:attrName>style.visibility</p:attrName>
                                        </p:attrNameLst>
                                      </p:cBhvr>
                                      <p:to>
                                        <p:strVal val="visible"/>
                                      </p:to>
                                    </p:set>
                                    <p:animEffect transition="in" filter="blinds(horizontal)">
                                      <p:cBhvr>
                                        <p:cTn id="17" dur="500"/>
                                        <p:tgtEl>
                                          <p:spTgt spid="39015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90157"/>
                                        </p:tgtEl>
                                        <p:attrNameLst>
                                          <p:attrName>style.visibility</p:attrName>
                                        </p:attrNameLst>
                                      </p:cBhvr>
                                      <p:to>
                                        <p:strVal val="visible"/>
                                      </p:to>
                                    </p:set>
                                    <p:animEffect transition="in" filter="wipe(left)">
                                      <p:cBhvr>
                                        <p:cTn id="21" dur="500"/>
                                        <p:tgtEl>
                                          <p:spTgt spid="390157"/>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90158"/>
                                        </p:tgtEl>
                                        <p:attrNameLst>
                                          <p:attrName>style.visibility</p:attrName>
                                        </p:attrNameLst>
                                      </p:cBhvr>
                                      <p:to>
                                        <p:strVal val="visible"/>
                                      </p:to>
                                    </p:set>
                                    <p:animEffect transition="in" filter="wipe(up)">
                                      <p:cBhvr>
                                        <p:cTn id="25" dur="500"/>
                                        <p:tgtEl>
                                          <p:spTgt spid="39015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90161"/>
                                        </p:tgtEl>
                                        <p:attrNameLst>
                                          <p:attrName>style.visibility</p:attrName>
                                        </p:attrNameLst>
                                      </p:cBhvr>
                                      <p:to>
                                        <p:strVal val="visible"/>
                                      </p:to>
                                    </p:set>
                                    <p:animEffect transition="in" filter="blinds(horizontal)">
                                      <p:cBhvr>
                                        <p:cTn id="30" dur="500"/>
                                        <p:tgtEl>
                                          <p:spTgt spid="39016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0153"/>
                                        </p:tgtEl>
                                        <p:attrNameLst>
                                          <p:attrName>style.visibility</p:attrName>
                                        </p:attrNameLst>
                                      </p:cBhvr>
                                      <p:to>
                                        <p:strVal val="visible"/>
                                      </p:to>
                                    </p:set>
                                    <p:animEffect transition="in" filter="blinds(horizontal)">
                                      <p:cBhvr>
                                        <p:cTn id="35" dur="500"/>
                                        <p:tgtEl>
                                          <p:spTgt spid="390153"/>
                                        </p:tgtEl>
                                      </p:cBhvr>
                                    </p:animEffect>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390154"/>
                                        </p:tgtEl>
                                        <p:attrNameLst>
                                          <p:attrName>style.visibility</p:attrName>
                                        </p:attrNameLst>
                                      </p:cBhvr>
                                      <p:to>
                                        <p:strVal val="visible"/>
                                      </p:to>
                                    </p:set>
                                    <p:anim calcmode="lin" valueType="num">
                                      <p:cBhvr additive="base">
                                        <p:cTn id="39" dur="500" fill="hold"/>
                                        <p:tgtEl>
                                          <p:spTgt spid="390154"/>
                                        </p:tgtEl>
                                        <p:attrNameLst>
                                          <p:attrName>ppt_x</p:attrName>
                                        </p:attrNameLst>
                                      </p:cBhvr>
                                      <p:tavLst>
                                        <p:tav tm="0">
                                          <p:val>
                                            <p:strVal val="#ppt_x"/>
                                          </p:val>
                                        </p:tav>
                                        <p:tav tm="100000">
                                          <p:val>
                                            <p:strVal val="#ppt_x"/>
                                          </p:val>
                                        </p:tav>
                                      </p:tavLst>
                                    </p:anim>
                                    <p:anim calcmode="lin" valueType="num">
                                      <p:cBhvr additive="base">
                                        <p:cTn id="40" dur="500" fill="hold"/>
                                        <p:tgtEl>
                                          <p:spTgt spid="39015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90154"/>
                                        </p:tgtEl>
                                        <p:attrNameLst>
                                          <p:attrName>style.visibility</p:attrName>
                                        </p:attrNameLst>
                                      </p:cBhvr>
                                      <p:to>
                                        <p:strVal val="hidden"/>
                                      </p:to>
                                    </p:set>
                                  </p:sub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390155"/>
                                        </p:tgtEl>
                                        <p:attrNameLst>
                                          <p:attrName>style.visibility</p:attrName>
                                        </p:attrNameLst>
                                      </p:cBhvr>
                                      <p:to>
                                        <p:strVal val="visible"/>
                                      </p:to>
                                    </p:set>
                                    <p:animEffect transition="in" filter="wipe(left)">
                                      <p:cBhvr>
                                        <p:cTn id="44" dur="500"/>
                                        <p:tgtEl>
                                          <p:spTgt spid="390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6" grpId="0" animBg="1" autoUpdateAnimBg="0"/>
      <p:bldP spid="390157" grpId="0" autoUpdateAnimBg="0"/>
      <p:bldP spid="390158" grpId="0" animBg="1" autoUpdateAnimBg="0"/>
      <p:bldP spid="390160" grpId="0"/>
      <p:bldP spid="390161"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AutoShape 2"/>
          <p:cNvSpPr>
            <a:spLocks noChangeArrowheads="1"/>
          </p:cNvSpPr>
          <p:nvPr/>
        </p:nvSpPr>
        <p:spPr bwMode="auto">
          <a:xfrm>
            <a:off x="771525" y="3833813"/>
            <a:ext cx="7605713" cy="434975"/>
          </a:xfrm>
          <a:prstGeom prst="wedgeRectCallout">
            <a:avLst>
              <a:gd name="adj1" fmla="val -35412"/>
              <a:gd name="adj2" fmla="val -253282"/>
            </a:avLst>
          </a:prstGeom>
          <a:solidFill>
            <a:srgbClr val="CCCCFF">
              <a:alpha val="50195"/>
            </a:srgbClr>
          </a:solidFill>
          <a:ln w="9525">
            <a:solidFill>
              <a:srgbClr val="FF3300"/>
            </a:solidFill>
            <a:miter lim="800000"/>
          </a:ln>
        </p:spPr>
        <p:txBody>
          <a:bodyPr lIns="0" tIns="0" rIns="0" bIns="0"/>
          <a:lstStyle/>
          <a:p>
            <a:r>
              <a:rPr kumimoji="1" lang="zh-CN" altLang="en-US" sz="2400" b="1" dirty="0">
                <a:latin typeface="宋体" panose="02010600030101010101" pitchFamily="2" charset="-122"/>
              </a:rPr>
              <a:t>将驱动方程代入相应触发器的特性方程中所得到的方程 </a:t>
            </a:r>
            <a:endParaRPr kumimoji="1" lang="zh-CN" altLang="en-US" sz="2400" b="1" dirty="0">
              <a:latin typeface="宋体" panose="02010600030101010101" pitchFamily="2" charset="-122"/>
            </a:endParaRPr>
          </a:p>
        </p:txBody>
      </p:sp>
      <p:sp>
        <p:nvSpPr>
          <p:cNvPr id="180227" name="Rectangle 3"/>
          <p:cNvSpPr>
            <a:spLocks noGrp="1" noChangeArrowheads="1"/>
          </p:cNvSpPr>
          <p:nvPr>
            <p:ph type="title"/>
          </p:nvPr>
        </p:nvSpPr>
        <p:spPr>
          <a:xfrm>
            <a:off x="368300" y="533400"/>
            <a:ext cx="7439025" cy="723900"/>
          </a:xfrm>
        </p:spPr>
        <p:txBody>
          <a:bodyPr/>
          <a:lstStyle/>
          <a:p>
            <a:pPr algn="l" eaLnBrk="1" hangingPunct="1"/>
            <a:r>
              <a:rPr lang="zh-CN" altLang="en-US" sz="3600" b="1" dirty="0">
                <a:solidFill>
                  <a:srgbClr val="FF3300"/>
                </a:solidFill>
                <a:latin typeface="楷体_GB2312" pitchFamily="49" charset="-122"/>
                <a:ea typeface="楷体_GB2312" pitchFamily="49" charset="-122"/>
              </a:rPr>
              <a:t>一、同步时序逻辑电路的分析方法 </a:t>
            </a:r>
            <a:endParaRPr lang="zh-CN" altLang="en-US" sz="3600" b="1" dirty="0">
              <a:solidFill>
                <a:srgbClr val="FF3300"/>
              </a:solidFill>
              <a:latin typeface="楷体_GB2312" pitchFamily="49" charset="-122"/>
              <a:ea typeface="楷体_GB2312" pitchFamily="49" charset="-122"/>
            </a:endParaRPr>
          </a:p>
        </p:txBody>
      </p:sp>
      <p:sp>
        <p:nvSpPr>
          <p:cNvPr id="180228" name="Text Box 4" descr="棚架"/>
          <p:cNvSpPr txBox="1">
            <a:spLocks noChangeArrowheads="1"/>
          </p:cNvSpPr>
          <p:nvPr/>
        </p:nvSpPr>
        <p:spPr bwMode="auto">
          <a:xfrm>
            <a:off x="1308100" y="1384300"/>
            <a:ext cx="2744788" cy="519113"/>
          </a:xfrm>
          <a:prstGeom prst="rect">
            <a:avLst/>
          </a:prstGeom>
          <a:pattFill prst="trellis">
            <a:fgClr>
              <a:srgbClr val="CCCCFF"/>
            </a:fgClr>
            <a:bgClr>
              <a:srgbClr val="FFFFFF"/>
            </a:bgClr>
          </a:pattFill>
          <a:ln w="9525">
            <a:noFill/>
            <a:miter lim="800000"/>
          </a:ln>
        </p:spPr>
        <p:txBody>
          <a:bodyPr>
            <a:spAutoFit/>
          </a:bodyPr>
          <a:lstStyle/>
          <a:p>
            <a:pPr>
              <a:spcBef>
                <a:spcPct val="50000"/>
              </a:spcBef>
            </a:pPr>
            <a:r>
              <a:rPr kumimoji="1" lang="zh-CN" altLang="en-US" sz="2800" b="1">
                <a:latin typeface="Times New Roman" panose="02020603050405020304" pitchFamily="18" charset="0"/>
              </a:rPr>
              <a:t>基本步骤： </a:t>
            </a:r>
            <a:endParaRPr kumimoji="1" lang="zh-CN" altLang="en-US" sz="2800" b="1">
              <a:latin typeface="Times New Roman" panose="02020603050405020304" pitchFamily="18" charset="0"/>
            </a:endParaRPr>
          </a:p>
        </p:txBody>
      </p:sp>
      <p:sp>
        <p:nvSpPr>
          <p:cNvPr id="180229" name="Text Box 5"/>
          <p:cNvSpPr txBox="1">
            <a:spLocks noChangeArrowheads="1"/>
          </p:cNvSpPr>
          <p:nvPr/>
        </p:nvSpPr>
        <p:spPr bwMode="auto">
          <a:xfrm>
            <a:off x="779463" y="2128838"/>
            <a:ext cx="8123237" cy="822325"/>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根据给定的电路，写出它的</a:t>
            </a:r>
            <a:r>
              <a:rPr kumimoji="1" lang="zh-CN" altLang="en-US" sz="2400" b="1" dirty="0">
                <a:solidFill>
                  <a:srgbClr val="6666FF"/>
                </a:solidFill>
                <a:latin typeface="Times New Roman" panose="02020603050405020304" pitchFamily="18" charset="0"/>
              </a:rPr>
              <a:t>输出方程</a:t>
            </a:r>
            <a:r>
              <a:rPr kumimoji="1" lang="zh-CN" altLang="en-US" sz="2400" b="1" dirty="0">
                <a:latin typeface="Times New Roman" panose="02020603050405020304" pitchFamily="18" charset="0"/>
              </a:rPr>
              <a:t>和</a:t>
            </a:r>
            <a:r>
              <a:rPr kumimoji="1" lang="zh-CN" altLang="en-US" sz="2400" b="1" dirty="0">
                <a:solidFill>
                  <a:srgbClr val="6666FF"/>
                </a:solidFill>
                <a:latin typeface="Times New Roman" panose="02020603050405020304" pitchFamily="18" charset="0"/>
              </a:rPr>
              <a:t>驱动方程</a:t>
            </a:r>
            <a:r>
              <a:rPr kumimoji="1" lang="zh-CN" altLang="en-US" sz="2400" b="1" dirty="0">
                <a:latin typeface="Times New Roman" panose="02020603050405020304" pitchFamily="18" charset="0"/>
              </a:rPr>
              <a:t>，并求</a:t>
            </a:r>
            <a:br>
              <a:rPr kumimoji="1" lang="zh-CN" altLang="en-US" sz="2400" b="1" dirty="0">
                <a:latin typeface="Times New Roman" panose="02020603050405020304" pitchFamily="18" charset="0"/>
              </a:rPr>
            </a:br>
            <a:r>
              <a:rPr kumimoji="1" lang="zh-CN" altLang="en-US" sz="2400" b="1" dirty="0">
                <a:latin typeface="Times New Roman" panose="02020603050405020304" pitchFamily="18" charset="0"/>
              </a:rPr>
              <a:t>       </a:t>
            </a:r>
            <a:r>
              <a:rPr kumimoji="1" lang="zh-CN" altLang="en-US" sz="2400" b="1" dirty="0">
                <a:solidFill>
                  <a:srgbClr val="6666FF"/>
                </a:solidFill>
                <a:latin typeface="Times New Roman" panose="02020603050405020304" pitchFamily="18" charset="0"/>
              </a:rPr>
              <a:t>状态方程</a:t>
            </a:r>
            <a:r>
              <a:rPr kumimoji="1" lang="zh-CN" altLang="en-US" sz="2400" b="1" dirty="0">
                <a:latin typeface="Times New Roman" panose="02020603050405020304" pitchFamily="18" charset="0"/>
              </a:rPr>
              <a:t>。</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180230" name="AutoShape 6"/>
          <p:cNvSpPr>
            <a:spLocks noChangeArrowheads="1"/>
          </p:cNvSpPr>
          <p:nvPr/>
        </p:nvSpPr>
        <p:spPr bwMode="auto">
          <a:xfrm>
            <a:off x="4438650" y="2814638"/>
            <a:ext cx="4327525" cy="419100"/>
          </a:xfrm>
          <a:prstGeom prst="wedgeRectCallout">
            <a:avLst>
              <a:gd name="adj1" fmla="val -25056"/>
              <a:gd name="adj2" fmla="val -119319"/>
            </a:avLst>
          </a:prstGeom>
          <a:solidFill>
            <a:srgbClr val="CCCCFF"/>
          </a:solidFill>
          <a:ln w="9525">
            <a:solidFill>
              <a:srgbClr val="0000FF"/>
            </a:solidFill>
            <a:miter lim="800000"/>
          </a:ln>
        </p:spPr>
        <p:txBody>
          <a:bodyPr lIns="0" tIns="0" rIns="0" bIns="0"/>
          <a:lstStyle/>
          <a:p>
            <a:r>
              <a:rPr kumimoji="1" lang="zh-CN" altLang="en-US" sz="2400" b="1">
                <a:latin typeface="宋体" panose="02010600030101010101" pitchFamily="2" charset="-122"/>
              </a:rPr>
              <a:t>时序电路的输出逻辑表达式。</a:t>
            </a:r>
            <a:endParaRPr kumimoji="1" lang="zh-CN" altLang="en-US" sz="2400" b="1">
              <a:latin typeface="宋体" panose="02010600030101010101" pitchFamily="2" charset="-122"/>
            </a:endParaRPr>
          </a:p>
        </p:txBody>
      </p:sp>
      <p:sp>
        <p:nvSpPr>
          <p:cNvPr id="180231" name="AutoShape 7"/>
          <p:cNvSpPr>
            <a:spLocks noChangeArrowheads="1"/>
          </p:cNvSpPr>
          <p:nvPr/>
        </p:nvSpPr>
        <p:spPr bwMode="auto">
          <a:xfrm>
            <a:off x="3754438" y="3430588"/>
            <a:ext cx="4838700" cy="382587"/>
          </a:xfrm>
          <a:prstGeom prst="wedgeRectCallout">
            <a:avLst>
              <a:gd name="adj1" fmla="val 18338"/>
              <a:gd name="adj2" fmla="val -273236"/>
            </a:avLst>
          </a:prstGeom>
          <a:solidFill>
            <a:srgbClr val="CCCCFF">
              <a:alpha val="50195"/>
            </a:srgbClr>
          </a:solidFill>
          <a:ln w="9525">
            <a:solidFill>
              <a:schemeClr val="accent1"/>
            </a:solidFill>
            <a:miter lim="800000"/>
          </a:ln>
        </p:spPr>
        <p:txBody>
          <a:bodyPr lIns="0" tIns="0" rIns="0" bIns="0"/>
          <a:lstStyle/>
          <a:p>
            <a:r>
              <a:rPr kumimoji="1" lang="zh-CN" altLang="en-US" sz="2400" b="1">
                <a:latin typeface="宋体" panose="02010600030101010101" pitchFamily="2" charset="-122"/>
              </a:rPr>
              <a:t>各触发器输入信号的逻辑表达式。 </a:t>
            </a:r>
            <a:endParaRPr kumimoji="1" lang="zh-CN" altLang="en-US" sz="2400" b="1">
              <a:latin typeface="宋体" panose="02010600030101010101" pitchFamily="2" charset="-122"/>
            </a:endParaRPr>
          </a:p>
        </p:txBody>
      </p:sp>
      <p:sp>
        <p:nvSpPr>
          <p:cNvPr id="180232" name="Text Box 8"/>
          <p:cNvSpPr txBox="1">
            <a:spLocks noChangeArrowheads="1"/>
          </p:cNvSpPr>
          <p:nvPr/>
        </p:nvSpPr>
        <p:spPr bwMode="auto">
          <a:xfrm>
            <a:off x="776288" y="3228975"/>
            <a:ext cx="3565525" cy="457200"/>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楷体_GB2312" pitchFamily="49" charset="-122"/>
              </a:rPr>
              <a:t>2.</a:t>
            </a:r>
            <a:r>
              <a:rPr kumimoji="1" lang="en-US" altLang="zh-CN" sz="2400" b="1">
                <a:latin typeface="宋体" panose="02010600030101010101" pitchFamily="2" charset="-122"/>
              </a:rPr>
              <a:t>  </a:t>
            </a:r>
            <a:r>
              <a:rPr kumimoji="1" lang="zh-CN" altLang="en-US" sz="2400" b="1">
                <a:latin typeface="宋体" panose="02010600030101010101" pitchFamily="2" charset="-122"/>
              </a:rPr>
              <a:t>列</a:t>
            </a:r>
            <a:r>
              <a:rPr kumimoji="1" lang="zh-CN" altLang="en-US" sz="2400" b="1">
                <a:solidFill>
                  <a:srgbClr val="6666FF"/>
                </a:solidFill>
                <a:latin typeface="宋体" panose="02010600030101010101" pitchFamily="2" charset="-122"/>
              </a:rPr>
              <a:t>状态转换真值表</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180233" name="AutoShape 9"/>
          <p:cNvSpPr>
            <a:spLocks noChangeArrowheads="1"/>
          </p:cNvSpPr>
          <p:nvPr/>
        </p:nvSpPr>
        <p:spPr bwMode="auto">
          <a:xfrm>
            <a:off x="427038" y="4065588"/>
            <a:ext cx="8450262" cy="374650"/>
          </a:xfrm>
          <a:prstGeom prst="wedgeRectCallout">
            <a:avLst>
              <a:gd name="adj1" fmla="val -17407"/>
              <a:gd name="adj2" fmla="val -163134"/>
            </a:avLst>
          </a:prstGeom>
          <a:solidFill>
            <a:srgbClr val="CCCCFF"/>
          </a:solidFill>
          <a:ln w="9525">
            <a:solidFill>
              <a:srgbClr val="00CC00"/>
            </a:solidFill>
            <a:miter lim="800000"/>
          </a:ln>
        </p:spPr>
        <p:txBody>
          <a:bodyPr lIns="0" tIns="0" rIns="0" bIns="0">
            <a:spAutoFit/>
          </a:bodyPr>
          <a:lstStyle/>
          <a:p>
            <a:r>
              <a:rPr kumimoji="1" lang="zh-CN" altLang="en-US" sz="2400" b="1">
                <a:latin typeface="Times New Roman" panose="02020603050405020304" pitchFamily="18" charset="0"/>
              </a:rPr>
              <a:t>简称状态转换表，是反映电路状态转换的规律与条件的表格。</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180234" name="AutoShape 10"/>
          <p:cNvSpPr>
            <a:spLocks noChangeArrowheads="1"/>
          </p:cNvSpPr>
          <p:nvPr/>
        </p:nvSpPr>
        <p:spPr bwMode="auto">
          <a:xfrm>
            <a:off x="557213" y="4222750"/>
            <a:ext cx="7239000" cy="1835150"/>
          </a:xfrm>
          <a:prstGeom prst="wedgeRectCallout">
            <a:avLst>
              <a:gd name="adj1" fmla="val -34870"/>
              <a:gd name="adj2" fmla="val -79931"/>
            </a:avLst>
          </a:prstGeom>
          <a:solidFill>
            <a:srgbClr val="CCCCFF"/>
          </a:solidFill>
          <a:ln w="9525">
            <a:solidFill>
              <a:srgbClr val="00CC00"/>
            </a:solidFill>
            <a:miter lim="800000"/>
          </a:ln>
        </p:spPr>
        <p:txBody>
          <a:bodyPr lIns="0" tIns="0" rIns="0" bIns="0">
            <a:spAutoFit/>
          </a:bodyPr>
          <a:lstStyle/>
          <a:p>
            <a:r>
              <a:rPr kumimoji="1" lang="zh-CN" altLang="en-US" sz="2400" b="1" dirty="0">
                <a:latin typeface="宋体" panose="02010600030101010101" pitchFamily="2" charset="-122"/>
              </a:rPr>
              <a:t>　　</a:t>
            </a:r>
            <a:r>
              <a:rPr kumimoji="1" lang="zh-CN" altLang="en-US" sz="2400" b="1" dirty="0">
                <a:latin typeface="宋体" panose="02010600030101010101" pitchFamily="2" charset="-122"/>
                <a:cs typeface="Times New Roman" panose="02020603050405020304" pitchFamily="18" charset="0"/>
              </a:rPr>
              <a:t>方法：将电路现态的各种取值代入状态方程和输出方程进行计算，求出相应的次态和输出，从而列出状态转换表。</a:t>
            </a:r>
            <a:endParaRPr kumimoji="1" lang="zh-CN" altLang="en-US" sz="2400" b="1" dirty="0">
              <a:latin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cs typeface="Times New Roman" panose="02020603050405020304" pitchFamily="18" charset="0"/>
              </a:rPr>
              <a:t>    如现态起始值已给定，则从给定值开始计算。如没有给定，则可设定一个现态起始值依次进行计算。</a:t>
            </a:r>
            <a:endParaRPr kumimoji="1" lang="zh-CN" altLang="en-US" sz="2400" b="1" dirty="0">
              <a:latin typeface="宋体" panose="02010600030101010101" pitchFamily="2" charset="-122"/>
            </a:endParaRPr>
          </a:p>
        </p:txBody>
      </p:sp>
      <p:sp>
        <p:nvSpPr>
          <p:cNvPr id="180235" name="Text Box 11"/>
          <p:cNvSpPr txBox="1">
            <a:spLocks noChangeArrowheads="1"/>
          </p:cNvSpPr>
          <p:nvPr/>
        </p:nvSpPr>
        <p:spPr bwMode="auto">
          <a:xfrm>
            <a:off x="773112" y="4022725"/>
            <a:ext cx="4084640" cy="461665"/>
          </a:xfrm>
          <a:prstGeom prst="rect">
            <a:avLst/>
          </a:prstGeom>
          <a:solidFill>
            <a:srgbClr val="CCCCFF">
              <a:alpha val="50195"/>
            </a:srgbClr>
          </a:solidFill>
          <a:ln w="9525">
            <a:noFill/>
            <a:miter lim="800000"/>
          </a:ln>
        </p:spPr>
        <p:txBody>
          <a:bodyPr wrap="square">
            <a:spAutoFit/>
          </a:bodyPr>
          <a:lstStyle/>
          <a:p>
            <a:pPr>
              <a:spcBef>
                <a:spcPct val="50000"/>
              </a:spcBef>
            </a:pPr>
            <a:r>
              <a:rPr kumimoji="1" lang="en-US" altLang="zh-CN" sz="2400" b="1" dirty="0">
                <a:latin typeface="Times New Roman" panose="02020603050405020304" pitchFamily="18" charset="0"/>
                <a:ea typeface="楷体_GB2312" pitchFamily="49" charset="-122"/>
              </a:rPr>
              <a:t>3.    </a:t>
            </a:r>
            <a:r>
              <a:rPr kumimoji="1" lang="zh-CN" altLang="en-US" sz="2400" b="1" dirty="0">
                <a:latin typeface="Times New Roman" panose="02020603050405020304" pitchFamily="18" charset="0"/>
                <a:ea typeface="楷体_GB2312" pitchFamily="49" charset="-122"/>
              </a:rPr>
              <a:t>画</a:t>
            </a:r>
            <a:r>
              <a:rPr kumimoji="1" lang="zh-CN" altLang="en-US" sz="2400" b="1" dirty="0">
                <a:solidFill>
                  <a:srgbClr val="6666FF"/>
                </a:solidFill>
                <a:latin typeface="Times New Roman" panose="02020603050405020304" pitchFamily="18" charset="0"/>
              </a:rPr>
              <a:t>状态转移图</a:t>
            </a:r>
            <a:r>
              <a:rPr kumimoji="1" lang="zh-CN" altLang="en-US" sz="2400" b="1" dirty="0">
                <a:latin typeface="Times New Roman" panose="02020603050405020304" pitchFamily="18" charset="0"/>
                <a:ea typeface="楷体_GB2312" pitchFamily="49" charset="-122"/>
              </a:rPr>
              <a:t>和</a:t>
            </a:r>
            <a:r>
              <a:rPr kumimoji="1" lang="zh-CN" altLang="en-US" sz="2400" b="1" dirty="0">
                <a:solidFill>
                  <a:srgbClr val="6666FF"/>
                </a:solidFill>
                <a:latin typeface="Times New Roman" panose="02020603050405020304" pitchFamily="18" charset="0"/>
              </a:rPr>
              <a:t>时序图</a:t>
            </a:r>
            <a:r>
              <a:rPr kumimoji="1" lang="zh-CN" altLang="en-US" sz="2400" b="1" dirty="0">
                <a:latin typeface="Times New Roman" panose="02020603050405020304" pitchFamily="18" charset="0"/>
              </a:rPr>
              <a:t>。</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180236" name="AutoShape 12"/>
          <p:cNvSpPr>
            <a:spLocks noChangeArrowheads="1"/>
          </p:cNvSpPr>
          <p:nvPr/>
        </p:nvSpPr>
        <p:spPr bwMode="auto">
          <a:xfrm>
            <a:off x="714348" y="6072206"/>
            <a:ext cx="6478587" cy="471488"/>
          </a:xfrm>
          <a:prstGeom prst="wedgeRectCallout">
            <a:avLst>
              <a:gd name="adj1" fmla="val -34120"/>
              <a:gd name="adj2" fmla="val -174241"/>
            </a:avLst>
          </a:prstGeom>
          <a:solidFill>
            <a:srgbClr val="CCCCFF"/>
          </a:solidFill>
          <a:ln w="9525">
            <a:solidFill>
              <a:schemeClr val="tx1"/>
            </a:solid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根据状态转换真值表来说明电路逻辑功能。</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180237" name="Text Box 13"/>
          <p:cNvSpPr txBox="1">
            <a:spLocks noChangeArrowheads="1"/>
          </p:cNvSpPr>
          <p:nvPr/>
        </p:nvSpPr>
        <p:spPr bwMode="auto">
          <a:xfrm>
            <a:off x="773113" y="4816475"/>
            <a:ext cx="4254500" cy="457200"/>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楷体_GB2312" pitchFamily="49" charset="-122"/>
              </a:rPr>
              <a:t>4. </a:t>
            </a:r>
            <a:r>
              <a:rPr kumimoji="1" lang="zh-CN" altLang="en-US" sz="2400" b="1" dirty="0">
                <a:latin typeface="Times New Roman" panose="02020603050405020304" pitchFamily="18" charset="0"/>
                <a:ea typeface="楷体_GB2312" pitchFamily="49" charset="-122"/>
              </a:rPr>
              <a:t>分析</a:t>
            </a:r>
            <a:r>
              <a:rPr kumimoji="1" lang="zh-CN" altLang="en-US" sz="2400" b="1" dirty="0">
                <a:solidFill>
                  <a:srgbClr val="6666FF"/>
                </a:solidFill>
                <a:latin typeface="Times New Roman" panose="02020603050405020304" pitchFamily="18" charset="0"/>
              </a:rPr>
              <a:t>逻辑功能</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180238" name="AutoShape 14"/>
          <p:cNvSpPr>
            <a:spLocks noChangeArrowheads="1"/>
          </p:cNvSpPr>
          <p:nvPr/>
        </p:nvSpPr>
        <p:spPr bwMode="auto">
          <a:xfrm>
            <a:off x="571472" y="4714884"/>
            <a:ext cx="6713538" cy="1135063"/>
          </a:xfrm>
          <a:prstGeom prst="wedgeRectCallout">
            <a:avLst>
              <a:gd name="adj1" fmla="val -22380"/>
              <a:gd name="adj2" fmla="val -75593"/>
            </a:avLst>
          </a:prstGeom>
          <a:solidFill>
            <a:srgbClr val="CCCCFF"/>
          </a:solidFill>
          <a:ln w="9525">
            <a:solidFill>
              <a:srgbClr val="0000FF"/>
            </a:solidFill>
            <a:miter lim="800000"/>
          </a:ln>
        </p:spPr>
        <p:txBody>
          <a:bodyPr lIns="0" tIns="0" rIns="0" bIns="0"/>
          <a:lstStyle/>
          <a:p>
            <a:r>
              <a:rPr kumimoji="1" lang="zh-CN" altLang="en-US" sz="2400" b="1" dirty="0">
                <a:latin typeface="宋体" panose="02010600030101010101" pitchFamily="2" charset="-122"/>
              </a:rPr>
              <a:t>　　</a:t>
            </a:r>
            <a:r>
              <a:rPr kumimoji="1" lang="zh-CN" altLang="en-US" sz="2400" b="1" dirty="0">
                <a:latin typeface="Times New Roman" panose="02020603050405020304" pitchFamily="18" charset="0"/>
              </a:rPr>
              <a:t>用圆圈及其内的标注表示电路的所有稳态，用箭头表示状态转换的方向，箭头旁的标注表示状态转换的条件，从而得到的状态转换示意图。</a:t>
            </a:r>
            <a:endParaRPr kumimoji="1" lang="zh-CN" altLang="en-US" sz="2400" b="1" dirty="0">
              <a:latin typeface="Times New Roman" panose="02020603050405020304" pitchFamily="18" charset="0"/>
            </a:endParaRPr>
          </a:p>
        </p:txBody>
      </p:sp>
      <p:sp>
        <p:nvSpPr>
          <p:cNvPr id="180239" name="AutoShape 15"/>
          <p:cNvSpPr>
            <a:spLocks noChangeArrowheads="1"/>
          </p:cNvSpPr>
          <p:nvPr/>
        </p:nvSpPr>
        <p:spPr bwMode="auto">
          <a:xfrm>
            <a:off x="522260" y="5000634"/>
            <a:ext cx="7394575" cy="447675"/>
          </a:xfrm>
          <a:prstGeom prst="wedgeRectCallout">
            <a:avLst>
              <a:gd name="adj1" fmla="val -4208"/>
              <a:gd name="adj2" fmla="val -175532"/>
            </a:avLst>
          </a:prstGeom>
          <a:solidFill>
            <a:srgbClr val="CCCCFF"/>
          </a:solidFill>
          <a:ln w="9525">
            <a:solidFill>
              <a:schemeClr val="accent1"/>
            </a:solidFill>
            <a:miter lim="800000"/>
          </a:ln>
        </p:spPr>
        <p:txBody>
          <a:bodyPr lIns="0" tIns="0" rIns="0" bIns="0"/>
          <a:lstStyle/>
          <a:p>
            <a:r>
              <a:rPr kumimoji="1" lang="zh-CN" altLang="en-US" sz="2400" b="1" dirty="0">
                <a:latin typeface="Times New Roman" panose="02020603050405020304" pitchFamily="18" charset="0"/>
              </a:rPr>
              <a:t>在时钟脉冲</a:t>
            </a:r>
            <a:r>
              <a:rPr kumimoji="1" lang="zh-CN" altLang="en-US" sz="2400" b="1" dirty="0">
                <a:latin typeface="Times New Roman" panose="02020603050405020304" pitchFamily="18" charset="0"/>
                <a:ea typeface="黑体" panose="02010609060101010101" pitchFamily="49" charset="-122"/>
              </a:rPr>
              <a:t> </a:t>
            </a:r>
            <a:r>
              <a:rPr kumimoji="1" lang="en-US" altLang="zh-CN" sz="2400" b="1" i="1" dirty="0">
                <a:latin typeface="Times New Roman" panose="02020603050405020304" pitchFamily="18" charset="0"/>
              </a:rPr>
              <a:t>CP</a:t>
            </a:r>
            <a:r>
              <a:rPr kumimoji="1" lang="zh-CN" altLang="en-US" sz="2400" b="1" dirty="0">
                <a:latin typeface="Times New Roman" panose="02020603050405020304" pitchFamily="18" charset="0"/>
              </a:rPr>
              <a:t>作用下，各触发器状态变化的波形图。</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grpSp>
        <p:nvGrpSpPr>
          <p:cNvPr id="2" name="Group 16"/>
          <p:cNvGrpSpPr/>
          <p:nvPr/>
        </p:nvGrpSpPr>
        <p:grpSpPr bwMode="auto">
          <a:xfrm>
            <a:off x="322263" y="620713"/>
            <a:ext cx="8821737" cy="6091237"/>
            <a:chOff x="203" y="348"/>
            <a:chExt cx="5557" cy="3837"/>
          </a:xfrm>
        </p:grpSpPr>
        <p:sp>
          <p:nvSpPr>
            <p:cNvPr id="108561" name="Text Box 17"/>
            <p:cNvSpPr txBox="1">
              <a:spLocks noChangeArrowheads="1"/>
            </p:cNvSpPr>
            <p:nvPr/>
          </p:nvSpPr>
          <p:spPr bwMode="auto">
            <a:xfrm>
              <a:off x="262" y="348"/>
              <a:ext cx="4715" cy="3475"/>
            </a:xfrm>
            <a:prstGeom prst="rect">
              <a:avLst/>
            </a:prstGeom>
            <a:solidFill>
              <a:schemeClr val="bg1"/>
            </a:solidFill>
            <a:ln w="9525">
              <a:noFill/>
              <a:miter lim="800000"/>
            </a:ln>
          </p:spPr>
          <p:txBody>
            <a:bodyPr tIns="514800" bIns="802800">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108562" name="Text Box 18"/>
            <p:cNvSpPr txBox="1">
              <a:spLocks noChangeArrowheads="1"/>
            </p:cNvSpPr>
            <p:nvPr/>
          </p:nvSpPr>
          <p:spPr bwMode="auto">
            <a:xfrm>
              <a:off x="4354" y="1092"/>
              <a:ext cx="707" cy="2862"/>
            </a:xfrm>
            <a:prstGeom prst="rect">
              <a:avLst/>
            </a:prstGeom>
            <a:solidFill>
              <a:schemeClr val="bg1"/>
            </a:solidFill>
            <a:ln w="9525">
              <a:noFill/>
              <a:miter lim="800000"/>
            </a:ln>
          </p:spPr>
          <p:txBody>
            <a:bodyPr bIns="298800">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108563" name="Text Box 19"/>
            <p:cNvSpPr txBox="1">
              <a:spLocks noChangeArrowheads="1"/>
            </p:cNvSpPr>
            <p:nvPr/>
          </p:nvSpPr>
          <p:spPr bwMode="auto">
            <a:xfrm>
              <a:off x="5180" y="1328"/>
              <a:ext cx="580" cy="547"/>
            </a:xfrm>
            <a:prstGeom prst="rect">
              <a:avLst/>
            </a:prstGeom>
            <a:solidFill>
              <a:schemeClr val="bg1"/>
            </a:solidFill>
            <a:ln w="9525">
              <a:noFill/>
              <a:miter lim="800000"/>
            </a:ln>
          </p:spPr>
          <p:txBody>
            <a:bodyPr tIns="108000" bIns="396000">
              <a:spAutoFit/>
            </a:bodyPr>
            <a:lstStyle/>
            <a:p>
              <a:pPr eaLnBrk="0" hangingPunct="0">
                <a:spcBef>
                  <a:spcPct val="50000"/>
                </a:spcBef>
              </a:pPr>
              <a:endParaRPr kumimoji="1" lang="zh-CN" altLang="zh-CN" sz="2400" b="1">
                <a:latin typeface="宋体" panose="02010600030101010101" pitchFamily="2" charset="-122"/>
              </a:endParaRPr>
            </a:p>
          </p:txBody>
        </p:sp>
        <p:sp>
          <p:nvSpPr>
            <p:cNvPr id="108564" name="Text Box 20"/>
            <p:cNvSpPr txBox="1">
              <a:spLocks noChangeArrowheads="1"/>
            </p:cNvSpPr>
            <p:nvPr/>
          </p:nvSpPr>
          <p:spPr bwMode="auto">
            <a:xfrm>
              <a:off x="4860" y="1149"/>
              <a:ext cx="757" cy="920"/>
            </a:xfrm>
            <a:prstGeom prst="rect">
              <a:avLst/>
            </a:prstGeom>
            <a:solidFill>
              <a:schemeClr val="bg1"/>
            </a:solidFill>
            <a:ln w="9525">
              <a:noFill/>
              <a:miter lim="800000"/>
            </a:ln>
          </p:spPr>
          <p:txBody>
            <a:bodyPr tIns="0" bIns="0">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108565" name="Text Box 21"/>
            <p:cNvSpPr txBox="1">
              <a:spLocks noChangeArrowheads="1"/>
            </p:cNvSpPr>
            <p:nvPr/>
          </p:nvSpPr>
          <p:spPr bwMode="auto">
            <a:xfrm>
              <a:off x="4867" y="1618"/>
              <a:ext cx="893" cy="1294"/>
            </a:xfrm>
            <a:prstGeom prst="rect">
              <a:avLst/>
            </a:prstGeom>
            <a:solidFill>
              <a:schemeClr val="bg1"/>
            </a:solidFill>
            <a:ln w="9525">
              <a:noFill/>
              <a:miter lim="800000"/>
            </a:ln>
          </p:spPr>
          <p:txBody>
            <a:bodyPr bIns="0">
              <a:spAutoFit/>
            </a:bodyPr>
            <a:lstStyle/>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a:p>
              <a:pPr eaLnBrk="0" hangingPunct="0">
                <a:spcBef>
                  <a:spcPct val="50000"/>
                </a:spcBef>
              </a:pPr>
              <a:endParaRPr kumimoji="1" lang="en-US" altLang="zh-CN" sz="2400" b="1">
                <a:latin typeface="宋体" panose="02010600030101010101" pitchFamily="2" charset="-122"/>
              </a:endParaRPr>
            </a:p>
          </p:txBody>
        </p:sp>
        <p:sp>
          <p:nvSpPr>
            <p:cNvPr id="108566" name="Text Box 22"/>
            <p:cNvSpPr txBox="1">
              <a:spLocks noChangeArrowheads="1"/>
            </p:cNvSpPr>
            <p:nvPr/>
          </p:nvSpPr>
          <p:spPr bwMode="auto">
            <a:xfrm>
              <a:off x="450" y="3422"/>
              <a:ext cx="1857" cy="288"/>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楷体_GB2312" pitchFamily="49" charset="-122"/>
                </a:rPr>
                <a:t>4.   </a:t>
              </a:r>
              <a:r>
                <a:rPr kumimoji="1" lang="zh-CN" altLang="en-US" sz="2400" b="1" dirty="0">
                  <a:latin typeface="Times New Roman" panose="02020603050405020304" pitchFamily="18" charset="0"/>
                </a:rPr>
                <a:t>分析</a:t>
              </a:r>
              <a:r>
                <a:rPr kumimoji="1" lang="zh-CN" altLang="en-US" sz="2400" b="1" dirty="0">
                  <a:solidFill>
                    <a:srgbClr val="6666FF"/>
                  </a:solidFill>
                  <a:latin typeface="Times New Roman" panose="02020603050405020304" pitchFamily="18" charset="0"/>
                </a:rPr>
                <a:t>逻辑功能</a:t>
              </a:r>
              <a:r>
                <a:rPr kumimoji="1" lang="zh-CN" altLang="en-US" sz="2400" b="1" dirty="0">
                  <a:latin typeface="Times New Roman" panose="02020603050405020304" pitchFamily="18" charset="0"/>
                </a:rPr>
                <a:t>。</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108567" name="Text Box 23"/>
            <p:cNvSpPr txBox="1">
              <a:spLocks noChangeArrowheads="1"/>
            </p:cNvSpPr>
            <p:nvPr/>
          </p:nvSpPr>
          <p:spPr bwMode="auto">
            <a:xfrm>
              <a:off x="450" y="2927"/>
              <a:ext cx="2742" cy="288"/>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楷体_GB2312" pitchFamily="49" charset="-122"/>
                </a:rPr>
                <a:t>3.   </a:t>
              </a:r>
              <a:r>
                <a:rPr kumimoji="1" lang="zh-CN" altLang="en-US" sz="2400" b="1" dirty="0">
                  <a:latin typeface="Times New Roman" panose="02020603050405020304" pitchFamily="18" charset="0"/>
                </a:rPr>
                <a:t>画</a:t>
              </a:r>
              <a:r>
                <a:rPr kumimoji="1" lang="zh-CN" altLang="en-US" sz="2400" b="1" dirty="0">
                  <a:solidFill>
                    <a:srgbClr val="6666FF"/>
                  </a:solidFill>
                  <a:latin typeface="Times New Roman" panose="02020603050405020304" pitchFamily="18" charset="0"/>
                </a:rPr>
                <a:t>状态转换图</a:t>
              </a:r>
              <a:r>
                <a:rPr kumimoji="1" lang="zh-CN" altLang="en-US" sz="2400" b="1" dirty="0">
                  <a:latin typeface="Times New Roman" panose="02020603050405020304" pitchFamily="18" charset="0"/>
                </a:rPr>
                <a:t>和</a:t>
              </a:r>
              <a:r>
                <a:rPr kumimoji="1" lang="zh-CN" altLang="en-US" sz="2400" b="1" dirty="0">
                  <a:solidFill>
                    <a:srgbClr val="6666FF"/>
                  </a:solidFill>
                  <a:latin typeface="Times New Roman" panose="02020603050405020304" pitchFamily="18" charset="0"/>
                </a:rPr>
                <a:t>时序图</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108568" name="Rectangle 24"/>
            <p:cNvSpPr>
              <a:spLocks noChangeArrowheads="1"/>
            </p:cNvSpPr>
            <p:nvPr/>
          </p:nvSpPr>
          <p:spPr bwMode="auto">
            <a:xfrm>
              <a:off x="232" y="437"/>
              <a:ext cx="4724" cy="456"/>
            </a:xfrm>
            <a:prstGeom prst="rect">
              <a:avLst/>
            </a:prstGeom>
            <a:noFill/>
            <a:ln w="9525">
              <a:noFill/>
              <a:miter lim="800000"/>
            </a:ln>
          </p:spPr>
          <p:txBody>
            <a:bodyPr anchor="ctr"/>
            <a:lstStyle/>
            <a:p>
              <a:r>
                <a:rPr kumimoji="1" lang="zh-CN" altLang="en-US" sz="3600" b="1" dirty="0">
                  <a:solidFill>
                    <a:srgbClr val="FF3300"/>
                  </a:solidFill>
                  <a:latin typeface="楷体_GB2312" pitchFamily="49" charset="-122"/>
                  <a:ea typeface="楷体_GB2312" pitchFamily="49" charset="-122"/>
                </a:rPr>
                <a:t>一、同步时序逻辑电路的分析方法 </a:t>
              </a:r>
              <a:endParaRPr kumimoji="1" lang="zh-CN" altLang="en-US" sz="3600" b="1" dirty="0">
                <a:solidFill>
                  <a:srgbClr val="FF3300"/>
                </a:solidFill>
                <a:latin typeface="楷体_GB2312" pitchFamily="49" charset="-122"/>
                <a:ea typeface="楷体_GB2312" pitchFamily="49" charset="-122"/>
              </a:endParaRPr>
            </a:p>
          </p:txBody>
        </p:sp>
        <p:sp>
          <p:nvSpPr>
            <p:cNvPr id="108569" name="Text Box 25" descr="棚架"/>
            <p:cNvSpPr txBox="1">
              <a:spLocks noChangeArrowheads="1"/>
            </p:cNvSpPr>
            <p:nvPr/>
          </p:nvSpPr>
          <p:spPr bwMode="auto">
            <a:xfrm>
              <a:off x="838" y="1053"/>
              <a:ext cx="1693" cy="327"/>
            </a:xfrm>
            <a:prstGeom prst="rect">
              <a:avLst/>
            </a:prstGeom>
            <a:pattFill prst="trellis">
              <a:fgClr>
                <a:srgbClr val="CCCCFF"/>
              </a:fgClr>
              <a:bgClr>
                <a:srgbClr val="FFFFFF"/>
              </a:bgClr>
            </a:pattFill>
            <a:ln w="9525">
              <a:noFill/>
              <a:miter lim="800000"/>
            </a:ln>
          </p:spPr>
          <p:txBody>
            <a:bodyPr>
              <a:spAutoFit/>
            </a:bodyPr>
            <a:lstStyle/>
            <a:p>
              <a:pPr>
                <a:spcBef>
                  <a:spcPct val="50000"/>
                </a:spcBef>
              </a:pPr>
              <a:r>
                <a:rPr kumimoji="1" lang="zh-CN" altLang="en-US" sz="2800" b="1" dirty="0">
                  <a:latin typeface="Times New Roman" panose="02020603050405020304" pitchFamily="18" charset="0"/>
                </a:rPr>
                <a:t>基本步骤： </a:t>
              </a:r>
              <a:endParaRPr kumimoji="1" lang="zh-CN" altLang="en-US" sz="2800" b="1" dirty="0">
                <a:latin typeface="Times New Roman" panose="02020603050405020304" pitchFamily="18" charset="0"/>
              </a:endParaRPr>
            </a:p>
          </p:txBody>
        </p:sp>
        <p:sp>
          <p:nvSpPr>
            <p:cNvPr id="108570" name="Text Box 26"/>
            <p:cNvSpPr txBox="1">
              <a:spLocks noChangeArrowheads="1"/>
            </p:cNvSpPr>
            <p:nvPr/>
          </p:nvSpPr>
          <p:spPr bwMode="auto">
            <a:xfrm>
              <a:off x="464" y="1570"/>
              <a:ext cx="4815" cy="518"/>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根据给定的电路，写出它的</a:t>
              </a:r>
              <a:r>
                <a:rPr kumimoji="1" lang="zh-CN" altLang="en-US" sz="2400" b="1" dirty="0">
                  <a:solidFill>
                    <a:srgbClr val="6666FF"/>
                  </a:solidFill>
                  <a:latin typeface="Times New Roman" panose="02020603050405020304" pitchFamily="18" charset="0"/>
                </a:rPr>
                <a:t>输出方程</a:t>
              </a:r>
              <a:r>
                <a:rPr kumimoji="1" lang="zh-CN" altLang="en-US" sz="2400" b="1" dirty="0">
                  <a:latin typeface="Times New Roman" panose="02020603050405020304" pitchFamily="18" charset="0"/>
                </a:rPr>
                <a:t>和</a:t>
              </a:r>
              <a:r>
                <a:rPr kumimoji="1" lang="zh-CN" altLang="en-US" sz="2400" b="1" dirty="0">
                  <a:solidFill>
                    <a:srgbClr val="6666FF"/>
                  </a:solidFill>
                  <a:latin typeface="Times New Roman" panose="02020603050405020304" pitchFamily="18" charset="0"/>
                </a:rPr>
                <a:t>驱动方程（也称为激励方程、激励函数）</a:t>
              </a:r>
              <a:r>
                <a:rPr kumimoji="1" lang="zh-CN" altLang="en-US" sz="2400" b="1" dirty="0">
                  <a:latin typeface="Times New Roman" panose="02020603050405020304" pitchFamily="18" charset="0"/>
                </a:rPr>
                <a:t>，并求</a:t>
              </a:r>
              <a:r>
                <a:rPr kumimoji="1" lang="zh-CN" altLang="en-US" sz="2400" b="1" dirty="0">
                  <a:solidFill>
                    <a:srgbClr val="6666FF"/>
                  </a:solidFill>
                  <a:latin typeface="Times New Roman" panose="02020603050405020304" pitchFamily="18" charset="0"/>
                </a:rPr>
                <a:t>状态方程</a:t>
              </a:r>
              <a:r>
                <a:rPr kumimoji="1" lang="zh-CN" altLang="en-US" sz="2400" b="1" dirty="0">
                  <a:latin typeface="Times New Roman" panose="02020603050405020304" pitchFamily="18" charset="0"/>
                </a:rPr>
                <a:t>。</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108571" name="Text Box 27"/>
            <p:cNvSpPr txBox="1">
              <a:spLocks noChangeArrowheads="1"/>
            </p:cNvSpPr>
            <p:nvPr/>
          </p:nvSpPr>
          <p:spPr bwMode="auto">
            <a:xfrm>
              <a:off x="462" y="2415"/>
              <a:ext cx="2202" cy="288"/>
            </a:xfrm>
            <a:prstGeom prst="rect">
              <a:avLst/>
            </a:prstGeom>
            <a:solidFill>
              <a:srgbClr val="CCCCFF">
                <a:alpha val="50195"/>
              </a:srgbClr>
            </a:solid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楷体_GB2312" pitchFamily="49" charset="-122"/>
                </a:rPr>
                <a:t>2.</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列</a:t>
              </a:r>
              <a:r>
                <a:rPr kumimoji="1" lang="zh-CN" altLang="en-US" sz="2400" b="1" dirty="0">
                  <a:solidFill>
                    <a:srgbClr val="6666FF"/>
                  </a:solidFill>
                  <a:latin typeface="宋体" panose="02010600030101010101" pitchFamily="2" charset="-122"/>
                </a:rPr>
                <a:t>状态转换真值表</a:t>
              </a: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108572" name="Text Box 28"/>
            <p:cNvSpPr txBox="1">
              <a:spLocks noChangeArrowheads="1"/>
            </p:cNvSpPr>
            <p:nvPr/>
          </p:nvSpPr>
          <p:spPr bwMode="auto">
            <a:xfrm>
              <a:off x="203" y="3767"/>
              <a:ext cx="4372" cy="418"/>
            </a:xfrm>
            <a:prstGeom prst="rect">
              <a:avLst/>
            </a:prstGeom>
            <a:solidFill>
              <a:schemeClr val="bg1"/>
            </a:solidFill>
            <a:ln w="9525">
              <a:noFill/>
              <a:miter lim="800000"/>
            </a:ln>
          </p:spPr>
          <p:txBody>
            <a:bodyPr bIns="252000">
              <a:spAutoFit/>
            </a:bodyPr>
            <a:lstStyle/>
            <a:p>
              <a:pPr eaLnBrk="0" hangingPunct="0">
                <a:spcBef>
                  <a:spcPct val="50000"/>
                </a:spcBef>
              </a:pPr>
              <a:endParaRPr kumimoji="1" lang="zh-CN" altLang="zh-CN" sz="2400" b="1">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wipe(left)">
                                      <p:cBhvr>
                                        <p:cTn id="7" dur="500"/>
                                        <p:tgtEl>
                                          <p:spTgt spid="1802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0228"/>
                                        </p:tgtEl>
                                        <p:attrNameLst>
                                          <p:attrName>style.visibility</p:attrName>
                                        </p:attrNameLst>
                                      </p:cBhvr>
                                      <p:to>
                                        <p:strVal val="visible"/>
                                      </p:to>
                                    </p:set>
                                    <p:animEffect transition="in" filter="blinds(horizontal)">
                                      <p:cBhvr>
                                        <p:cTn id="12" dur="500"/>
                                        <p:tgtEl>
                                          <p:spTgt spid="1802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229"/>
                                        </p:tgtEl>
                                        <p:attrNameLst>
                                          <p:attrName>style.visibility</p:attrName>
                                        </p:attrNameLst>
                                      </p:cBhvr>
                                      <p:to>
                                        <p:strVal val="visible"/>
                                      </p:to>
                                    </p:set>
                                    <p:animEffect transition="in" filter="wipe(left)">
                                      <p:cBhvr>
                                        <p:cTn id="17" dur="500"/>
                                        <p:tgtEl>
                                          <p:spTgt spid="18022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80230"/>
                                        </p:tgtEl>
                                        <p:attrNameLst>
                                          <p:attrName>style.visibility</p:attrName>
                                        </p:attrNameLst>
                                      </p:cBhvr>
                                      <p:to>
                                        <p:strVal val="visible"/>
                                      </p:to>
                                    </p:set>
                                    <p:anim calcmode="lin" valueType="num">
                                      <p:cBhvr additive="base">
                                        <p:cTn id="22" dur="500" fill="hold"/>
                                        <p:tgtEl>
                                          <p:spTgt spid="180230"/>
                                        </p:tgtEl>
                                        <p:attrNameLst>
                                          <p:attrName>ppt_x</p:attrName>
                                        </p:attrNameLst>
                                      </p:cBhvr>
                                      <p:tavLst>
                                        <p:tav tm="0">
                                          <p:val>
                                            <p:strVal val="1+#ppt_w/2"/>
                                          </p:val>
                                        </p:tav>
                                        <p:tav tm="100000">
                                          <p:val>
                                            <p:strVal val="#ppt_x"/>
                                          </p:val>
                                        </p:tav>
                                      </p:tavLst>
                                    </p:anim>
                                    <p:anim calcmode="lin" valueType="num">
                                      <p:cBhvr additive="base">
                                        <p:cTn id="23" dur="500" fill="hold"/>
                                        <p:tgtEl>
                                          <p:spTgt spid="1802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30"/>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80231"/>
                                        </p:tgtEl>
                                        <p:attrNameLst>
                                          <p:attrName>style.visibility</p:attrName>
                                        </p:attrNameLst>
                                      </p:cBhvr>
                                      <p:to>
                                        <p:strVal val="visible"/>
                                      </p:to>
                                    </p:set>
                                    <p:anim calcmode="lin" valueType="num">
                                      <p:cBhvr additive="base">
                                        <p:cTn id="28" dur="500" fill="hold"/>
                                        <p:tgtEl>
                                          <p:spTgt spid="180231"/>
                                        </p:tgtEl>
                                        <p:attrNameLst>
                                          <p:attrName>ppt_x</p:attrName>
                                        </p:attrNameLst>
                                      </p:cBhvr>
                                      <p:tavLst>
                                        <p:tav tm="0">
                                          <p:val>
                                            <p:strVal val="1+#ppt_w/2"/>
                                          </p:val>
                                        </p:tav>
                                        <p:tav tm="100000">
                                          <p:val>
                                            <p:strVal val="#ppt_x"/>
                                          </p:val>
                                        </p:tav>
                                      </p:tavLst>
                                    </p:anim>
                                    <p:anim calcmode="lin" valueType="num">
                                      <p:cBhvr additive="base">
                                        <p:cTn id="29" dur="500" fill="hold"/>
                                        <p:tgtEl>
                                          <p:spTgt spid="18023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31"/>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80226"/>
                                        </p:tgtEl>
                                        <p:attrNameLst>
                                          <p:attrName>style.visibility</p:attrName>
                                        </p:attrNameLst>
                                      </p:cBhvr>
                                      <p:to>
                                        <p:strVal val="visible"/>
                                      </p:to>
                                    </p:set>
                                    <p:anim calcmode="lin" valueType="num">
                                      <p:cBhvr additive="base">
                                        <p:cTn id="34" dur="500" fill="hold"/>
                                        <p:tgtEl>
                                          <p:spTgt spid="180226"/>
                                        </p:tgtEl>
                                        <p:attrNameLst>
                                          <p:attrName>ppt_x</p:attrName>
                                        </p:attrNameLst>
                                      </p:cBhvr>
                                      <p:tavLst>
                                        <p:tav tm="0">
                                          <p:val>
                                            <p:strVal val="1+#ppt_w/2"/>
                                          </p:val>
                                        </p:tav>
                                        <p:tav tm="100000">
                                          <p:val>
                                            <p:strVal val="#ppt_x"/>
                                          </p:val>
                                        </p:tav>
                                      </p:tavLst>
                                    </p:anim>
                                    <p:anim calcmode="lin" valueType="num">
                                      <p:cBhvr additive="base">
                                        <p:cTn id="35" dur="500" fill="hold"/>
                                        <p:tgtEl>
                                          <p:spTgt spid="1802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26"/>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0232"/>
                                        </p:tgtEl>
                                        <p:attrNameLst>
                                          <p:attrName>style.visibility</p:attrName>
                                        </p:attrNameLst>
                                      </p:cBhvr>
                                      <p:to>
                                        <p:strVal val="visible"/>
                                      </p:to>
                                    </p:set>
                                    <p:animEffect transition="in" filter="wipe(left)">
                                      <p:cBhvr>
                                        <p:cTn id="40" dur="500"/>
                                        <p:tgtEl>
                                          <p:spTgt spid="180232"/>
                                        </p:tgtEl>
                                      </p:cBhvr>
                                    </p:animEffect>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180233"/>
                                        </p:tgtEl>
                                        <p:attrNameLst>
                                          <p:attrName>style.visibility</p:attrName>
                                        </p:attrNameLst>
                                      </p:cBhvr>
                                      <p:to>
                                        <p:strVal val="visible"/>
                                      </p:to>
                                    </p:set>
                                    <p:anim calcmode="lin" valueType="num">
                                      <p:cBhvr additive="base">
                                        <p:cTn id="44" dur="500" fill="hold"/>
                                        <p:tgtEl>
                                          <p:spTgt spid="180233"/>
                                        </p:tgtEl>
                                        <p:attrNameLst>
                                          <p:attrName>ppt_x</p:attrName>
                                        </p:attrNameLst>
                                      </p:cBhvr>
                                      <p:tavLst>
                                        <p:tav tm="0">
                                          <p:val>
                                            <p:strVal val="1+#ppt_w/2"/>
                                          </p:val>
                                        </p:tav>
                                        <p:tav tm="100000">
                                          <p:val>
                                            <p:strVal val="#ppt_x"/>
                                          </p:val>
                                        </p:tav>
                                      </p:tavLst>
                                    </p:anim>
                                    <p:anim calcmode="lin" valueType="num">
                                      <p:cBhvr additive="base">
                                        <p:cTn id="45" dur="500" fill="hold"/>
                                        <p:tgtEl>
                                          <p:spTgt spid="1802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3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80234"/>
                                        </p:tgtEl>
                                        <p:attrNameLst>
                                          <p:attrName>style.visibility</p:attrName>
                                        </p:attrNameLst>
                                      </p:cBhvr>
                                      <p:to>
                                        <p:strVal val="visible"/>
                                      </p:to>
                                    </p:set>
                                    <p:anim calcmode="lin" valueType="num">
                                      <p:cBhvr additive="base">
                                        <p:cTn id="50" dur="500" fill="hold"/>
                                        <p:tgtEl>
                                          <p:spTgt spid="180234"/>
                                        </p:tgtEl>
                                        <p:attrNameLst>
                                          <p:attrName>ppt_x</p:attrName>
                                        </p:attrNameLst>
                                      </p:cBhvr>
                                      <p:tavLst>
                                        <p:tav tm="0">
                                          <p:val>
                                            <p:strVal val="#ppt_x"/>
                                          </p:val>
                                        </p:tav>
                                        <p:tav tm="100000">
                                          <p:val>
                                            <p:strVal val="#ppt_x"/>
                                          </p:val>
                                        </p:tav>
                                      </p:tavLst>
                                    </p:anim>
                                    <p:anim calcmode="lin" valueType="num">
                                      <p:cBhvr additive="base">
                                        <p:cTn id="51" dur="500" fill="hold"/>
                                        <p:tgtEl>
                                          <p:spTgt spid="18023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0234"/>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80235"/>
                                        </p:tgtEl>
                                        <p:attrNameLst>
                                          <p:attrName>style.visibility</p:attrName>
                                        </p:attrNameLst>
                                      </p:cBhvr>
                                      <p:to>
                                        <p:strVal val="visible"/>
                                      </p:to>
                                    </p:set>
                                    <p:animEffect transition="in" filter="wipe(left)">
                                      <p:cBhvr>
                                        <p:cTn id="56" dur="500"/>
                                        <p:tgtEl>
                                          <p:spTgt spid="18023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0238"/>
                                        </p:tgtEl>
                                        <p:attrNameLst>
                                          <p:attrName>style.visibility</p:attrName>
                                        </p:attrNameLst>
                                      </p:cBhvr>
                                      <p:to>
                                        <p:strVal val="visible"/>
                                      </p:to>
                                    </p:set>
                                    <p:anim calcmode="lin" valueType="num">
                                      <p:cBhvr additive="base">
                                        <p:cTn id="61" dur="500" fill="hold"/>
                                        <p:tgtEl>
                                          <p:spTgt spid="180238"/>
                                        </p:tgtEl>
                                        <p:attrNameLst>
                                          <p:attrName>ppt_x</p:attrName>
                                        </p:attrNameLst>
                                      </p:cBhvr>
                                      <p:tavLst>
                                        <p:tav tm="0">
                                          <p:val>
                                            <p:strVal val="#ppt_x"/>
                                          </p:val>
                                        </p:tav>
                                        <p:tav tm="100000">
                                          <p:val>
                                            <p:strVal val="#ppt_x"/>
                                          </p:val>
                                        </p:tav>
                                      </p:tavLst>
                                    </p:anim>
                                    <p:anim calcmode="lin" valueType="num">
                                      <p:cBhvr additive="base">
                                        <p:cTn id="62" dur="500" fill="hold"/>
                                        <p:tgtEl>
                                          <p:spTgt spid="18023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0238"/>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0239"/>
                                        </p:tgtEl>
                                        <p:attrNameLst>
                                          <p:attrName>style.visibility</p:attrName>
                                        </p:attrNameLst>
                                      </p:cBhvr>
                                      <p:to>
                                        <p:strVal val="visible"/>
                                      </p:to>
                                    </p:set>
                                    <p:anim calcmode="lin" valueType="num">
                                      <p:cBhvr additive="base">
                                        <p:cTn id="67" dur="500" fill="hold"/>
                                        <p:tgtEl>
                                          <p:spTgt spid="180239"/>
                                        </p:tgtEl>
                                        <p:attrNameLst>
                                          <p:attrName>ppt_x</p:attrName>
                                        </p:attrNameLst>
                                      </p:cBhvr>
                                      <p:tavLst>
                                        <p:tav tm="0">
                                          <p:val>
                                            <p:strVal val="#ppt_x"/>
                                          </p:val>
                                        </p:tav>
                                        <p:tav tm="100000">
                                          <p:val>
                                            <p:strVal val="#ppt_x"/>
                                          </p:val>
                                        </p:tav>
                                      </p:tavLst>
                                    </p:anim>
                                    <p:anim calcmode="lin" valueType="num">
                                      <p:cBhvr additive="base">
                                        <p:cTn id="68" dur="500" fill="hold"/>
                                        <p:tgtEl>
                                          <p:spTgt spid="18023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023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80237"/>
                                        </p:tgtEl>
                                        <p:attrNameLst>
                                          <p:attrName>style.visibility</p:attrName>
                                        </p:attrNameLst>
                                      </p:cBhvr>
                                      <p:to>
                                        <p:strVal val="visible"/>
                                      </p:to>
                                    </p:set>
                                    <p:animEffect transition="in" filter="wipe(left)">
                                      <p:cBhvr>
                                        <p:cTn id="73" dur="500"/>
                                        <p:tgtEl>
                                          <p:spTgt spid="180237"/>
                                        </p:tgtEl>
                                      </p:cBhvr>
                                    </p:animEffect>
                                  </p:childTnLst>
                                </p:cTn>
                              </p:par>
                            </p:childTnLst>
                          </p:cTn>
                        </p:par>
                        <p:par>
                          <p:cTn id="74" fill="hold">
                            <p:stCondLst>
                              <p:cond delay="500"/>
                            </p:stCondLst>
                            <p:childTnLst>
                              <p:par>
                                <p:cTn id="75" presetID="2" presetClass="entr" presetSubtype="4" fill="hold" nodeType="afterEffect">
                                  <p:stCondLst>
                                    <p:cond delay="0"/>
                                  </p:stCondLst>
                                  <p:childTnLst>
                                    <p:set>
                                      <p:cBhvr>
                                        <p:cTn id="76" dur="1" fill="hold">
                                          <p:stCondLst>
                                            <p:cond delay="0"/>
                                          </p:stCondLst>
                                        </p:cTn>
                                        <p:tgtEl>
                                          <p:spTgt spid="180236"/>
                                        </p:tgtEl>
                                        <p:attrNameLst>
                                          <p:attrName>style.visibility</p:attrName>
                                        </p:attrNameLst>
                                      </p:cBhvr>
                                      <p:to>
                                        <p:strVal val="visible"/>
                                      </p:to>
                                    </p:set>
                                    <p:anim calcmode="lin" valueType="num">
                                      <p:cBhvr additive="base">
                                        <p:cTn id="77" dur="500" fill="hold"/>
                                        <p:tgtEl>
                                          <p:spTgt spid="180236"/>
                                        </p:tgtEl>
                                        <p:attrNameLst>
                                          <p:attrName>ppt_x</p:attrName>
                                        </p:attrNameLst>
                                      </p:cBhvr>
                                      <p:tavLst>
                                        <p:tav tm="0">
                                          <p:val>
                                            <p:strVal val="#ppt_x"/>
                                          </p:val>
                                        </p:tav>
                                        <p:tav tm="100000">
                                          <p:val>
                                            <p:strVal val="#ppt_x"/>
                                          </p:val>
                                        </p:tav>
                                      </p:tavLst>
                                    </p:anim>
                                    <p:anim calcmode="lin" valueType="num">
                                      <p:cBhvr additive="base">
                                        <p:cTn id="78" dur="500" fill="hold"/>
                                        <p:tgtEl>
                                          <p:spTgt spid="18023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0236"/>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nimBg="1" autoUpdateAnimBg="0"/>
      <p:bldP spid="180227" grpId="0" autoUpdateAnimBg="0"/>
      <p:bldP spid="180228" grpId="0" animBg="1" autoUpdateAnimBg="0"/>
      <p:bldP spid="180229" grpId="0" animBg="1" autoUpdateAnimBg="0"/>
      <p:bldP spid="180230" grpId="0" animBg="1" autoUpdateAnimBg="0"/>
      <p:bldP spid="180231" grpId="0" animBg="1" autoUpdateAnimBg="0"/>
      <p:bldP spid="180232" grpId="0" animBg="1" autoUpdateAnimBg="0"/>
      <p:bldP spid="180233" grpId="0" animBg="1" autoUpdateAnimBg="0"/>
      <p:bldP spid="180234" grpId="0" animBg="1" autoUpdateAnimBg="0"/>
      <p:bldP spid="180238" grpId="0" animBg="1" autoUpdateAnimBg="0"/>
      <p:bldP spid="180239"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11188" y="3429000"/>
            <a:ext cx="8123237" cy="2928938"/>
            <a:chOff x="362" y="2159"/>
            <a:chExt cx="5117" cy="1845"/>
          </a:xfrm>
        </p:grpSpPr>
        <p:sp>
          <p:nvSpPr>
            <p:cNvPr id="37940" name="AutoShape 3"/>
            <p:cNvSpPr>
              <a:spLocks noChangeArrowheads="1"/>
            </p:cNvSpPr>
            <p:nvPr/>
          </p:nvSpPr>
          <p:spPr bwMode="auto">
            <a:xfrm>
              <a:off x="362" y="2159"/>
              <a:ext cx="5117" cy="1845"/>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37890" name="Object 4"/>
            <p:cNvGraphicFramePr>
              <a:graphicFrameLocks noChangeAspect="1"/>
            </p:cNvGraphicFramePr>
            <p:nvPr/>
          </p:nvGraphicFramePr>
          <p:xfrm>
            <a:off x="741" y="2211"/>
            <a:ext cx="4460" cy="1680"/>
          </p:xfrm>
          <a:graphic>
            <a:graphicData uri="http://schemas.openxmlformats.org/presentationml/2006/ole">
              <mc:AlternateContent xmlns:mc="http://schemas.openxmlformats.org/markup-compatibility/2006">
                <mc:Choice xmlns:v="urn:schemas-microsoft-com:vml" Requires="v">
                  <p:oleObj spid="_x0000_s37908" name="BMP 图象" r:id="rId1" imgW="7078980" imgH="2667000" progId="Paint.Picture">
                    <p:embed/>
                  </p:oleObj>
                </mc:Choice>
                <mc:Fallback>
                  <p:oleObj name="BMP 图象" r:id="rId1" imgW="7078980" imgH="26670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211"/>
                          <a:ext cx="4460" cy="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41" name="Rectangle 5"/>
            <p:cNvSpPr>
              <a:spLocks noChangeArrowheads="1"/>
            </p:cNvSpPr>
            <p:nvPr/>
          </p:nvSpPr>
          <p:spPr bwMode="auto">
            <a:xfrm>
              <a:off x="1239" y="2916"/>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37942" name="Rectangle 6"/>
            <p:cNvSpPr>
              <a:spLocks noChangeArrowheads="1"/>
            </p:cNvSpPr>
            <p:nvPr/>
          </p:nvSpPr>
          <p:spPr bwMode="auto">
            <a:xfrm>
              <a:off x="1148" y="2730"/>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37943" name="Rectangle 7"/>
            <p:cNvSpPr>
              <a:spLocks noChangeArrowheads="1"/>
            </p:cNvSpPr>
            <p:nvPr/>
          </p:nvSpPr>
          <p:spPr bwMode="auto">
            <a:xfrm>
              <a:off x="1151" y="3126"/>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37944" name="Rectangle 8"/>
            <p:cNvSpPr>
              <a:spLocks noChangeArrowheads="1"/>
            </p:cNvSpPr>
            <p:nvPr/>
          </p:nvSpPr>
          <p:spPr bwMode="auto">
            <a:xfrm>
              <a:off x="1150" y="3323"/>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37945" name="Rectangle 9"/>
            <p:cNvSpPr>
              <a:spLocks noChangeArrowheads="1"/>
            </p:cNvSpPr>
            <p:nvPr/>
          </p:nvSpPr>
          <p:spPr bwMode="auto">
            <a:xfrm>
              <a:off x="2410" y="2916"/>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37946" name="Rectangle 10"/>
            <p:cNvSpPr>
              <a:spLocks noChangeArrowheads="1"/>
            </p:cNvSpPr>
            <p:nvPr/>
          </p:nvSpPr>
          <p:spPr bwMode="auto">
            <a:xfrm>
              <a:off x="2503" y="2674"/>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37947" name="Rectangle 11"/>
            <p:cNvSpPr>
              <a:spLocks noChangeArrowheads="1"/>
            </p:cNvSpPr>
            <p:nvPr/>
          </p:nvSpPr>
          <p:spPr bwMode="auto">
            <a:xfrm>
              <a:off x="2506" y="3126"/>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37948" name="Rectangle 12"/>
            <p:cNvSpPr>
              <a:spLocks noChangeArrowheads="1"/>
            </p:cNvSpPr>
            <p:nvPr/>
          </p:nvSpPr>
          <p:spPr bwMode="auto">
            <a:xfrm>
              <a:off x="2337" y="3339"/>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37949" name="Rectangle 13"/>
            <p:cNvSpPr>
              <a:spLocks noChangeArrowheads="1"/>
            </p:cNvSpPr>
            <p:nvPr/>
          </p:nvSpPr>
          <p:spPr bwMode="auto">
            <a:xfrm>
              <a:off x="3451" y="2923"/>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37950" name="Rectangle 14"/>
            <p:cNvSpPr>
              <a:spLocks noChangeArrowheads="1"/>
            </p:cNvSpPr>
            <p:nvPr/>
          </p:nvSpPr>
          <p:spPr bwMode="auto">
            <a:xfrm>
              <a:off x="3552" y="2665"/>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2J</a:t>
              </a:r>
              <a:endParaRPr kumimoji="1" lang="en-US" altLang="zh-CN" sz="2400" b="1">
                <a:latin typeface="Times New Roman" panose="02020603050405020304" pitchFamily="18" charset="0"/>
              </a:endParaRPr>
            </a:p>
          </p:txBody>
        </p:sp>
        <p:sp>
          <p:nvSpPr>
            <p:cNvPr id="37951" name="Rectangle 15"/>
            <p:cNvSpPr>
              <a:spLocks noChangeArrowheads="1"/>
            </p:cNvSpPr>
            <p:nvPr/>
          </p:nvSpPr>
          <p:spPr bwMode="auto">
            <a:xfrm>
              <a:off x="3371" y="3125"/>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2K</a:t>
              </a:r>
              <a:endParaRPr kumimoji="1" lang="en-US" altLang="zh-CN" sz="2400" b="1">
                <a:latin typeface="Times New Roman" panose="02020603050405020304" pitchFamily="18" charset="0"/>
              </a:endParaRPr>
            </a:p>
          </p:txBody>
        </p:sp>
        <p:sp>
          <p:nvSpPr>
            <p:cNvPr id="37952" name="Rectangle 16"/>
            <p:cNvSpPr>
              <a:spLocks noChangeArrowheads="1"/>
            </p:cNvSpPr>
            <p:nvPr/>
          </p:nvSpPr>
          <p:spPr bwMode="auto">
            <a:xfrm>
              <a:off x="3370" y="333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37953" name="Rectangle 17"/>
            <p:cNvSpPr>
              <a:spLocks noChangeArrowheads="1"/>
            </p:cNvSpPr>
            <p:nvPr/>
          </p:nvSpPr>
          <p:spPr bwMode="auto">
            <a:xfrm>
              <a:off x="1292" y="2447"/>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7954" name="Rectangle 18"/>
            <p:cNvSpPr>
              <a:spLocks noChangeArrowheads="1"/>
            </p:cNvSpPr>
            <p:nvPr/>
          </p:nvSpPr>
          <p:spPr bwMode="auto">
            <a:xfrm>
              <a:off x="2464" y="2449"/>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7955" name="Rectangle 19"/>
            <p:cNvSpPr>
              <a:spLocks noChangeArrowheads="1"/>
            </p:cNvSpPr>
            <p:nvPr/>
          </p:nvSpPr>
          <p:spPr bwMode="auto">
            <a:xfrm>
              <a:off x="3506" y="2442"/>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7956" name="Rectangle 20"/>
            <p:cNvSpPr>
              <a:spLocks noChangeArrowheads="1"/>
            </p:cNvSpPr>
            <p:nvPr/>
          </p:nvSpPr>
          <p:spPr bwMode="auto">
            <a:xfrm>
              <a:off x="1799" y="2590"/>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7957" name="Rectangle 21"/>
            <p:cNvSpPr>
              <a:spLocks noChangeArrowheads="1"/>
            </p:cNvSpPr>
            <p:nvPr/>
          </p:nvSpPr>
          <p:spPr bwMode="auto">
            <a:xfrm>
              <a:off x="2968" y="2591"/>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7958" name="Rectangle 22"/>
            <p:cNvSpPr>
              <a:spLocks noChangeArrowheads="1"/>
            </p:cNvSpPr>
            <p:nvPr/>
          </p:nvSpPr>
          <p:spPr bwMode="auto">
            <a:xfrm>
              <a:off x="3977" y="2583"/>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7959" name="Rectangle 23"/>
            <p:cNvSpPr>
              <a:spLocks noChangeArrowheads="1"/>
            </p:cNvSpPr>
            <p:nvPr/>
          </p:nvSpPr>
          <p:spPr bwMode="auto">
            <a:xfrm>
              <a:off x="4043" y="347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7960" name="Line 24"/>
            <p:cNvSpPr>
              <a:spLocks noChangeShapeType="1"/>
            </p:cNvSpPr>
            <p:nvPr/>
          </p:nvSpPr>
          <p:spPr bwMode="auto">
            <a:xfrm>
              <a:off x="4056" y="3508"/>
              <a:ext cx="160" cy="0"/>
            </a:xfrm>
            <a:prstGeom prst="line">
              <a:avLst/>
            </a:prstGeom>
            <a:noFill/>
            <a:ln w="19050">
              <a:solidFill>
                <a:schemeClr val="tx1"/>
              </a:solidFill>
              <a:round/>
            </a:ln>
          </p:spPr>
          <p:txBody>
            <a:bodyPr lIns="0" tIns="0" rIns="0" bIns="0"/>
            <a:lstStyle/>
            <a:p>
              <a:endParaRPr lang="zh-CN" altLang="en-US"/>
            </a:p>
          </p:txBody>
        </p:sp>
        <p:sp>
          <p:nvSpPr>
            <p:cNvPr id="37961" name="Rectangle 25"/>
            <p:cNvSpPr>
              <a:spLocks noChangeArrowheads="1"/>
            </p:cNvSpPr>
            <p:nvPr/>
          </p:nvSpPr>
          <p:spPr bwMode="auto">
            <a:xfrm>
              <a:off x="5229" y="2270"/>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Y</a:t>
              </a:r>
              <a:endParaRPr kumimoji="1" lang="en-US" altLang="zh-CN" sz="2400" b="1" baseline="-25000">
                <a:latin typeface="Times New Roman" panose="02020603050405020304" pitchFamily="18" charset="0"/>
              </a:endParaRPr>
            </a:p>
          </p:txBody>
        </p:sp>
        <p:sp>
          <p:nvSpPr>
            <p:cNvPr id="37962" name="Rectangle 26"/>
            <p:cNvSpPr>
              <a:spLocks noChangeArrowheads="1"/>
            </p:cNvSpPr>
            <p:nvPr/>
          </p:nvSpPr>
          <p:spPr bwMode="auto">
            <a:xfrm>
              <a:off x="470" y="350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37963" name="Rectangle 27"/>
            <p:cNvSpPr>
              <a:spLocks noChangeArrowheads="1"/>
            </p:cNvSpPr>
            <p:nvPr/>
          </p:nvSpPr>
          <p:spPr bwMode="auto">
            <a:xfrm>
              <a:off x="470" y="3705"/>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R</a:t>
              </a:r>
              <a:r>
                <a:rPr kumimoji="1" lang="en-US" altLang="zh-CN" sz="2400" b="1" i="1" baseline="-25000">
                  <a:latin typeface="Times New Roman" panose="02020603050405020304" pitchFamily="18" charset="0"/>
                </a:rPr>
                <a:t>D</a:t>
              </a:r>
              <a:endParaRPr kumimoji="1" lang="en-US" altLang="zh-CN" sz="2400" b="1" i="1" baseline="-25000">
                <a:latin typeface="Times New Roman" panose="02020603050405020304" pitchFamily="18" charset="0"/>
              </a:endParaRPr>
            </a:p>
          </p:txBody>
        </p:sp>
        <p:sp>
          <p:nvSpPr>
            <p:cNvPr id="37964" name="Line 28"/>
            <p:cNvSpPr>
              <a:spLocks noChangeShapeType="1"/>
            </p:cNvSpPr>
            <p:nvPr/>
          </p:nvSpPr>
          <p:spPr bwMode="auto">
            <a:xfrm>
              <a:off x="483" y="3746"/>
              <a:ext cx="177" cy="0"/>
            </a:xfrm>
            <a:prstGeom prst="line">
              <a:avLst/>
            </a:prstGeom>
            <a:noFill/>
            <a:ln w="19050">
              <a:solidFill>
                <a:schemeClr val="tx1"/>
              </a:solidFill>
              <a:round/>
            </a:ln>
          </p:spPr>
          <p:txBody>
            <a:bodyPr lIns="0" tIns="0" rIns="0" bIns="0"/>
            <a:lstStyle/>
            <a:p>
              <a:endParaRPr lang="zh-CN" altLang="en-US"/>
            </a:p>
          </p:txBody>
        </p:sp>
        <p:sp>
          <p:nvSpPr>
            <p:cNvPr id="37965" name="Rectangle 29"/>
            <p:cNvSpPr>
              <a:spLocks noChangeArrowheads="1"/>
            </p:cNvSpPr>
            <p:nvPr/>
          </p:nvSpPr>
          <p:spPr bwMode="auto">
            <a:xfrm>
              <a:off x="613" y="27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黑体" panose="02010609060101010101" pitchFamily="49" charset="-122"/>
                  <a:ea typeface="黑体" panose="02010609060101010101" pitchFamily="49" charset="-122"/>
                </a:rPr>
                <a:t>1</a:t>
              </a:r>
              <a:endParaRPr kumimoji="1" lang="en-US" altLang="zh-CN" sz="2400" b="1">
                <a:latin typeface="黑体" panose="02010609060101010101" pitchFamily="49" charset="-122"/>
                <a:ea typeface="黑体" panose="02010609060101010101" pitchFamily="49" charset="-122"/>
              </a:endParaRPr>
            </a:p>
          </p:txBody>
        </p:sp>
      </p:grpSp>
      <p:sp>
        <p:nvSpPr>
          <p:cNvPr id="181278" name="Text Box 30"/>
          <p:cNvSpPr txBox="1">
            <a:spLocks noChangeArrowheads="1"/>
          </p:cNvSpPr>
          <p:nvPr/>
        </p:nvSpPr>
        <p:spPr bwMode="auto">
          <a:xfrm>
            <a:off x="1236663" y="808038"/>
            <a:ext cx="7450137" cy="822325"/>
          </a:xfrm>
          <a:prstGeom prst="rect">
            <a:avLst/>
          </a:prstGeom>
          <a:noFill/>
          <a:ln w="9525">
            <a:noFill/>
            <a:miter lim="800000"/>
          </a:ln>
        </p:spPr>
        <p:txBody>
          <a:bodyPr>
            <a:spAutoFit/>
          </a:bodyPr>
          <a:lstStyle/>
          <a:p>
            <a:pPr>
              <a:spcBef>
                <a:spcPct val="50000"/>
              </a:spcBef>
            </a:pP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例</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试分析图示电路的逻辑功能，并画出状态转换图</a:t>
            </a:r>
            <a:br>
              <a:rPr kumimoji="1" lang="zh-CN" altLang="en-US" sz="2400" b="1" dirty="0">
                <a:latin typeface="宋体" panose="02010600030101010101" pitchFamily="2" charset="-122"/>
              </a:rPr>
            </a:br>
            <a:r>
              <a:rPr kumimoji="1" lang="zh-CN" altLang="en-US" sz="2400" b="1" dirty="0">
                <a:latin typeface="宋体" panose="02010600030101010101" pitchFamily="2" charset="-122"/>
              </a:rPr>
              <a:t>　　 和时序图。</a:t>
            </a:r>
            <a:endParaRPr kumimoji="1" lang="zh-CN" altLang="en-US" sz="2400" b="1" dirty="0">
              <a:latin typeface="宋体" panose="02010600030101010101" pitchFamily="2" charset="-122"/>
            </a:endParaRPr>
          </a:p>
        </p:txBody>
      </p:sp>
      <p:sp>
        <p:nvSpPr>
          <p:cNvPr id="181279" name="AutoShape 31"/>
          <p:cNvSpPr>
            <a:spLocks noChangeArrowheads="1"/>
          </p:cNvSpPr>
          <p:nvPr/>
        </p:nvSpPr>
        <p:spPr bwMode="auto">
          <a:xfrm>
            <a:off x="750888" y="939800"/>
            <a:ext cx="228600" cy="228600"/>
          </a:xfrm>
          <a:prstGeom prst="sun">
            <a:avLst>
              <a:gd name="adj" fmla="val 25000"/>
            </a:avLst>
          </a:prstGeom>
          <a:solidFill>
            <a:schemeClr val="tx2"/>
          </a:solidFill>
          <a:ln w="9525">
            <a:solidFill>
              <a:schemeClr val="tx1"/>
            </a:solidFill>
            <a:miter lim="800000"/>
          </a:ln>
        </p:spPr>
        <p:txBody>
          <a:bodyPr wrap="none" anchor="ctr"/>
          <a:lstStyle/>
          <a:p>
            <a:endParaRPr lang="zh-CN" altLang="en-US"/>
          </a:p>
        </p:txBody>
      </p:sp>
      <p:sp>
        <p:nvSpPr>
          <p:cNvPr id="181280" name="Text Box 32"/>
          <p:cNvSpPr txBox="1">
            <a:spLocks noChangeArrowheads="1"/>
          </p:cNvSpPr>
          <p:nvPr/>
        </p:nvSpPr>
        <p:spPr bwMode="auto">
          <a:xfrm>
            <a:off x="658813" y="1728788"/>
            <a:ext cx="7499350" cy="457200"/>
          </a:xfrm>
          <a:prstGeom prst="rect">
            <a:avLst/>
          </a:prstGeom>
          <a:noFill/>
          <a:ln w="9525">
            <a:noFill/>
            <a:miter lim="800000"/>
          </a:ln>
        </p:spPr>
        <p:txBody>
          <a:bodyPr>
            <a:spAutoFit/>
          </a:bodyPr>
          <a:lstStyle/>
          <a:p>
            <a:pPr>
              <a:spcBef>
                <a:spcPct val="50000"/>
              </a:spcBef>
            </a:pPr>
            <a:r>
              <a:rPr kumimoji="1" lang="zh-CN" altLang="en-US" sz="2400" b="1" dirty="0">
                <a:latin typeface="宋体" panose="02010600030101010101" pitchFamily="2" charset="-122"/>
              </a:rPr>
              <a:t>解：这是时钟</a:t>
            </a:r>
            <a:r>
              <a:rPr kumimoji="1" lang="zh-CN" altLang="en-US" sz="2400" b="1" dirty="0">
                <a:latin typeface="Times New Roman" panose="02020603050405020304" pitchFamily="18" charset="0"/>
                <a:ea typeface="黑体" panose="02010609060101010101" pitchFamily="49" charset="-122"/>
              </a:rPr>
              <a:t> </a:t>
            </a:r>
            <a:r>
              <a:rPr kumimoji="1" lang="en-US" altLang="zh-CN" sz="2400" b="1" i="1" dirty="0">
                <a:latin typeface="Times New Roman" panose="02020603050405020304" pitchFamily="18" charset="0"/>
              </a:rPr>
              <a:t>CP </a:t>
            </a:r>
            <a:r>
              <a:rPr kumimoji="1" lang="zh-CN" altLang="en-US" sz="2400" b="1" dirty="0">
                <a:latin typeface="宋体" panose="02010600030101010101" pitchFamily="2" charset="-122"/>
              </a:rPr>
              <a:t>下降沿触发的同步时序电路，</a:t>
            </a:r>
            <a:endParaRPr kumimoji="1" lang="zh-CN" altLang="en-US" sz="2400" b="1" dirty="0">
              <a:latin typeface="宋体" panose="02010600030101010101" pitchFamily="2" charset="-122"/>
            </a:endParaRPr>
          </a:p>
        </p:txBody>
      </p:sp>
      <p:grpSp>
        <p:nvGrpSpPr>
          <p:cNvPr id="3" name="Group 33"/>
          <p:cNvGrpSpPr/>
          <p:nvPr/>
        </p:nvGrpSpPr>
        <p:grpSpPr bwMode="auto">
          <a:xfrm>
            <a:off x="796925" y="4641850"/>
            <a:ext cx="5114925" cy="1306513"/>
            <a:chOff x="470" y="2916"/>
            <a:chExt cx="3222" cy="823"/>
          </a:xfrm>
        </p:grpSpPr>
        <p:grpSp>
          <p:nvGrpSpPr>
            <p:cNvPr id="37917" name="Group 34"/>
            <p:cNvGrpSpPr/>
            <p:nvPr/>
          </p:nvGrpSpPr>
          <p:grpSpPr bwMode="auto">
            <a:xfrm rot="5400000">
              <a:off x="1081" y="2984"/>
              <a:ext cx="168" cy="96"/>
              <a:chOff x="2412" y="3725"/>
              <a:chExt cx="168" cy="96"/>
            </a:xfrm>
          </p:grpSpPr>
          <p:sp>
            <p:nvSpPr>
              <p:cNvPr id="37938" name="Line 35"/>
              <p:cNvSpPr>
                <a:spLocks noChangeShapeType="1"/>
              </p:cNvSpPr>
              <p:nvPr/>
            </p:nvSpPr>
            <p:spPr bwMode="auto">
              <a:xfrm flipV="1">
                <a:off x="2412" y="3733"/>
                <a:ext cx="88" cy="88"/>
              </a:xfrm>
              <a:prstGeom prst="line">
                <a:avLst/>
              </a:prstGeom>
              <a:noFill/>
              <a:ln w="28575">
                <a:solidFill>
                  <a:srgbClr val="99CC00"/>
                </a:solidFill>
                <a:round/>
              </a:ln>
            </p:spPr>
            <p:txBody>
              <a:bodyPr>
                <a:spAutoFit/>
              </a:bodyPr>
              <a:lstStyle/>
              <a:p>
                <a:endParaRPr lang="zh-CN" altLang="en-US"/>
              </a:p>
            </p:txBody>
          </p:sp>
          <p:sp>
            <p:nvSpPr>
              <p:cNvPr id="37939" name="Line 36"/>
              <p:cNvSpPr>
                <a:spLocks noChangeShapeType="1"/>
              </p:cNvSpPr>
              <p:nvPr/>
            </p:nvSpPr>
            <p:spPr bwMode="auto">
              <a:xfrm flipH="1" flipV="1">
                <a:off x="2492" y="3725"/>
                <a:ext cx="88" cy="88"/>
              </a:xfrm>
              <a:prstGeom prst="line">
                <a:avLst/>
              </a:prstGeom>
              <a:noFill/>
              <a:ln w="28575">
                <a:solidFill>
                  <a:srgbClr val="99CC00"/>
                </a:solidFill>
                <a:round/>
              </a:ln>
            </p:spPr>
            <p:txBody>
              <a:bodyPr>
                <a:spAutoFit/>
              </a:bodyPr>
              <a:lstStyle/>
              <a:p>
                <a:endParaRPr lang="zh-CN" altLang="en-US"/>
              </a:p>
            </p:txBody>
          </p:sp>
        </p:grpSp>
        <p:grpSp>
          <p:nvGrpSpPr>
            <p:cNvPr id="37918" name="Group 37"/>
            <p:cNvGrpSpPr/>
            <p:nvPr/>
          </p:nvGrpSpPr>
          <p:grpSpPr bwMode="auto">
            <a:xfrm rot="5400000">
              <a:off x="2250" y="2991"/>
              <a:ext cx="168" cy="96"/>
              <a:chOff x="2412" y="3725"/>
              <a:chExt cx="168" cy="96"/>
            </a:xfrm>
          </p:grpSpPr>
          <p:sp>
            <p:nvSpPr>
              <p:cNvPr id="37936" name="Line 38"/>
              <p:cNvSpPr>
                <a:spLocks noChangeShapeType="1"/>
              </p:cNvSpPr>
              <p:nvPr/>
            </p:nvSpPr>
            <p:spPr bwMode="auto">
              <a:xfrm flipV="1">
                <a:off x="2412" y="3733"/>
                <a:ext cx="88" cy="88"/>
              </a:xfrm>
              <a:prstGeom prst="line">
                <a:avLst/>
              </a:prstGeom>
              <a:noFill/>
              <a:ln w="28575">
                <a:solidFill>
                  <a:srgbClr val="99CC00"/>
                </a:solidFill>
                <a:round/>
              </a:ln>
            </p:spPr>
            <p:txBody>
              <a:bodyPr>
                <a:spAutoFit/>
              </a:bodyPr>
              <a:lstStyle/>
              <a:p>
                <a:endParaRPr lang="zh-CN" altLang="en-US"/>
              </a:p>
            </p:txBody>
          </p:sp>
          <p:sp>
            <p:nvSpPr>
              <p:cNvPr id="37937" name="Line 39"/>
              <p:cNvSpPr>
                <a:spLocks noChangeShapeType="1"/>
              </p:cNvSpPr>
              <p:nvPr/>
            </p:nvSpPr>
            <p:spPr bwMode="auto">
              <a:xfrm flipH="1" flipV="1">
                <a:off x="2492" y="3725"/>
                <a:ext cx="88" cy="88"/>
              </a:xfrm>
              <a:prstGeom prst="line">
                <a:avLst/>
              </a:prstGeom>
              <a:noFill/>
              <a:ln w="28575">
                <a:solidFill>
                  <a:srgbClr val="99CC00"/>
                </a:solidFill>
                <a:round/>
              </a:ln>
            </p:spPr>
            <p:txBody>
              <a:bodyPr>
                <a:spAutoFit/>
              </a:bodyPr>
              <a:lstStyle/>
              <a:p>
                <a:endParaRPr lang="zh-CN" altLang="en-US"/>
              </a:p>
            </p:txBody>
          </p:sp>
        </p:grpSp>
        <p:grpSp>
          <p:nvGrpSpPr>
            <p:cNvPr id="37919" name="Group 40"/>
            <p:cNvGrpSpPr/>
            <p:nvPr/>
          </p:nvGrpSpPr>
          <p:grpSpPr bwMode="auto">
            <a:xfrm rot="5400000">
              <a:off x="3292" y="2990"/>
              <a:ext cx="168" cy="96"/>
              <a:chOff x="2412" y="3725"/>
              <a:chExt cx="168" cy="96"/>
            </a:xfrm>
          </p:grpSpPr>
          <p:sp>
            <p:nvSpPr>
              <p:cNvPr id="37934" name="Line 41"/>
              <p:cNvSpPr>
                <a:spLocks noChangeShapeType="1"/>
              </p:cNvSpPr>
              <p:nvPr/>
            </p:nvSpPr>
            <p:spPr bwMode="auto">
              <a:xfrm flipV="1">
                <a:off x="2412" y="3733"/>
                <a:ext cx="88" cy="88"/>
              </a:xfrm>
              <a:prstGeom prst="line">
                <a:avLst/>
              </a:prstGeom>
              <a:noFill/>
              <a:ln w="28575">
                <a:solidFill>
                  <a:srgbClr val="99CC00"/>
                </a:solidFill>
                <a:round/>
              </a:ln>
            </p:spPr>
            <p:txBody>
              <a:bodyPr>
                <a:spAutoFit/>
              </a:bodyPr>
              <a:lstStyle/>
              <a:p>
                <a:endParaRPr lang="zh-CN" altLang="en-US"/>
              </a:p>
            </p:txBody>
          </p:sp>
          <p:sp>
            <p:nvSpPr>
              <p:cNvPr id="37935" name="Line 42"/>
              <p:cNvSpPr>
                <a:spLocks noChangeShapeType="1"/>
              </p:cNvSpPr>
              <p:nvPr/>
            </p:nvSpPr>
            <p:spPr bwMode="auto">
              <a:xfrm flipH="1" flipV="1">
                <a:off x="2492" y="3725"/>
                <a:ext cx="88" cy="88"/>
              </a:xfrm>
              <a:prstGeom prst="line">
                <a:avLst/>
              </a:prstGeom>
              <a:noFill/>
              <a:ln w="28575">
                <a:solidFill>
                  <a:srgbClr val="99CC00"/>
                </a:solidFill>
                <a:round/>
              </a:ln>
            </p:spPr>
            <p:txBody>
              <a:bodyPr>
                <a:spAutoFit/>
              </a:bodyPr>
              <a:lstStyle/>
              <a:p>
                <a:endParaRPr lang="zh-CN" altLang="en-US"/>
              </a:p>
            </p:txBody>
          </p:sp>
        </p:grpSp>
        <p:sp>
          <p:nvSpPr>
            <p:cNvPr id="37920" name="Rectangle 43"/>
            <p:cNvSpPr>
              <a:spLocks noChangeArrowheads="1"/>
            </p:cNvSpPr>
            <p:nvPr/>
          </p:nvSpPr>
          <p:spPr bwMode="auto">
            <a:xfrm>
              <a:off x="470" y="3503"/>
              <a:ext cx="251" cy="236"/>
            </a:xfrm>
            <a:prstGeom prst="rect">
              <a:avLst/>
            </a:prstGeom>
            <a:noFill/>
            <a:ln w="9525">
              <a:solidFill>
                <a:srgbClr val="99CC00"/>
              </a:solidFill>
              <a:miter lim="800000"/>
            </a:ln>
          </p:spPr>
          <p:txBody>
            <a:bodyPr wrap="none"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CP</a:t>
              </a:r>
              <a:endParaRPr kumimoji="1" lang="en-US" altLang="zh-CN" sz="2400" b="1" baseline="-25000">
                <a:solidFill>
                  <a:srgbClr val="FF3300"/>
                </a:solidFill>
                <a:latin typeface="Times New Roman" panose="02020603050405020304" pitchFamily="18" charset="0"/>
              </a:endParaRPr>
            </a:p>
          </p:txBody>
        </p:sp>
        <p:sp>
          <p:nvSpPr>
            <p:cNvPr id="37921" name="Rectangle 44"/>
            <p:cNvSpPr>
              <a:spLocks noChangeArrowheads="1"/>
            </p:cNvSpPr>
            <p:nvPr/>
          </p:nvSpPr>
          <p:spPr bwMode="auto">
            <a:xfrm>
              <a:off x="1239" y="2916"/>
              <a:ext cx="241" cy="236"/>
            </a:xfrm>
            <a:prstGeom prst="rect">
              <a:avLst/>
            </a:prstGeom>
            <a:noFill/>
            <a:ln w="9525">
              <a:solidFill>
                <a:srgbClr val="99CC00"/>
              </a:solid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C1</a:t>
              </a:r>
              <a:endParaRPr kumimoji="1" lang="en-US" altLang="zh-CN" sz="2400" b="1">
                <a:solidFill>
                  <a:srgbClr val="FF3300"/>
                </a:solidFill>
                <a:latin typeface="Times New Roman" panose="02020603050405020304" pitchFamily="18" charset="0"/>
              </a:endParaRPr>
            </a:p>
          </p:txBody>
        </p:sp>
        <p:sp>
          <p:nvSpPr>
            <p:cNvPr id="37922" name="Rectangle 45"/>
            <p:cNvSpPr>
              <a:spLocks noChangeArrowheads="1"/>
            </p:cNvSpPr>
            <p:nvPr/>
          </p:nvSpPr>
          <p:spPr bwMode="auto">
            <a:xfrm>
              <a:off x="2410" y="2916"/>
              <a:ext cx="241" cy="236"/>
            </a:xfrm>
            <a:prstGeom prst="rect">
              <a:avLst/>
            </a:prstGeom>
            <a:noFill/>
            <a:ln w="9525">
              <a:solidFill>
                <a:srgbClr val="99CC00"/>
              </a:solid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C1</a:t>
              </a:r>
              <a:endParaRPr kumimoji="1" lang="en-US" altLang="zh-CN" sz="2400" b="1">
                <a:solidFill>
                  <a:srgbClr val="FF3300"/>
                </a:solidFill>
                <a:latin typeface="Times New Roman" panose="02020603050405020304" pitchFamily="18" charset="0"/>
              </a:endParaRPr>
            </a:p>
          </p:txBody>
        </p:sp>
        <p:sp>
          <p:nvSpPr>
            <p:cNvPr id="37923" name="Rectangle 46"/>
            <p:cNvSpPr>
              <a:spLocks noChangeArrowheads="1"/>
            </p:cNvSpPr>
            <p:nvPr/>
          </p:nvSpPr>
          <p:spPr bwMode="auto">
            <a:xfrm>
              <a:off x="3451" y="2923"/>
              <a:ext cx="241" cy="236"/>
            </a:xfrm>
            <a:prstGeom prst="rect">
              <a:avLst/>
            </a:prstGeom>
            <a:noFill/>
            <a:ln w="9525">
              <a:solidFill>
                <a:srgbClr val="99CC00"/>
              </a:solid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C1</a:t>
              </a:r>
              <a:endParaRPr kumimoji="1" lang="en-US" altLang="zh-CN" sz="2400" b="1">
                <a:solidFill>
                  <a:srgbClr val="FF3300"/>
                </a:solidFill>
                <a:latin typeface="Times New Roman" panose="02020603050405020304" pitchFamily="18" charset="0"/>
              </a:endParaRPr>
            </a:p>
          </p:txBody>
        </p:sp>
        <p:sp>
          <p:nvSpPr>
            <p:cNvPr id="37924" name="Oval 47"/>
            <p:cNvSpPr>
              <a:spLocks noChangeArrowheads="1"/>
            </p:cNvSpPr>
            <p:nvPr/>
          </p:nvSpPr>
          <p:spPr bwMode="auto">
            <a:xfrm>
              <a:off x="1051" y="3008"/>
              <a:ext cx="59" cy="59"/>
            </a:xfrm>
            <a:prstGeom prst="ellipse">
              <a:avLst/>
            </a:prstGeom>
            <a:solidFill>
              <a:schemeClr val="bg1"/>
            </a:solidFill>
            <a:ln w="28575">
              <a:solidFill>
                <a:srgbClr val="99CC00"/>
              </a:solidFill>
              <a:round/>
            </a:ln>
          </p:spPr>
          <p:txBody>
            <a:bodyPr wrap="none" lIns="0" tIns="0" rIns="0" bIns="0" anchor="ctr"/>
            <a:lstStyle/>
            <a:p>
              <a:endParaRPr lang="zh-CN" altLang="en-US"/>
            </a:p>
          </p:txBody>
        </p:sp>
        <p:sp>
          <p:nvSpPr>
            <p:cNvPr id="37925" name="Oval 48"/>
            <p:cNvSpPr>
              <a:spLocks noChangeArrowheads="1"/>
            </p:cNvSpPr>
            <p:nvPr/>
          </p:nvSpPr>
          <p:spPr bwMode="auto">
            <a:xfrm>
              <a:off x="2212" y="3008"/>
              <a:ext cx="59" cy="59"/>
            </a:xfrm>
            <a:prstGeom prst="ellipse">
              <a:avLst/>
            </a:prstGeom>
            <a:solidFill>
              <a:schemeClr val="bg1"/>
            </a:solidFill>
            <a:ln w="28575">
              <a:solidFill>
                <a:srgbClr val="99CC00"/>
              </a:solidFill>
              <a:round/>
            </a:ln>
          </p:spPr>
          <p:txBody>
            <a:bodyPr wrap="none" lIns="0" tIns="0" rIns="0" bIns="0" anchor="ctr"/>
            <a:lstStyle/>
            <a:p>
              <a:endParaRPr lang="zh-CN" altLang="en-US"/>
            </a:p>
          </p:txBody>
        </p:sp>
        <p:sp>
          <p:nvSpPr>
            <p:cNvPr id="37926" name="Oval 49"/>
            <p:cNvSpPr>
              <a:spLocks noChangeArrowheads="1"/>
            </p:cNvSpPr>
            <p:nvPr/>
          </p:nvSpPr>
          <p:spPr bwMode="auto">
            <a:xfrm>
              <a:off x="3261" y="3009"/>
              <a:ext cx="59" cy="59"/>
            </a:xfrm>
            <a:prstGeom prst="ellipse">
              <a:avLst/>
            </a:prstGeom>
            <a:solidFill>
              <a:schemeClr val="bg1"/>
            </a:solidFill>
            <a:ln w="28575">
              <a:solidFill>
                <a:srgbClr val="99CC00"/>
              </a:solidFill>
              <a:round/>
            </a:ln>
          </p:spPr>
          <p:txBody>
            <a:bodyPr wrap="none" lIns="0" tIns="0" rIns="0" bIns="0" anchor="ctr"/>
            <a:lstStyle/>
            <a:p>
              <a:endParaRPr lang="zh-CN" altLang="en-US"/>
            </a:p>
          </p:txBody>
        </p:sp>
        <p:sp>
          <p:nvSpPr>
            <p:cNvPr id="37927" name="Line 50"/>
            <p:cNvSpPr>
              <a:spLocks noChangeShapeType="1"/>
            </p:cNvSpPr>
            <p:nvPr/>
          </p:nvSpPr>
          <p:spPr bwMode="auto">
            <a:xfrm>
              <a:off x="738" y="3694"/>
              <a:ext cx="2338" cy="0"/>
            </a:xfrm>
            <a:prstGeom prst="line">
              <a:avLst/>
            </a:prstGeom>
            <a:noFill/>
            <a:ln w="28575">
              <a:solidFill>
                <a:srgbClr val="99CC00"/>
              </a:solidFill>
              <a:round/>
            </a:ln>
          </p:spPr>
          <p:txBody>
            <a:bodyPr lIns="0" tIns="0" rIns="0" bIns="0"/>
            <a:lstStyle/>
            <a:p>
              <a:endParaRPr lang="zh-CN" altLang="en-US"/>
            </a:p>
          </p:txBody>
        </p:sp>
        <p:sp>
          <p:nvSpPr>
            <p:cNvPr id="37928" name="Line 51"/>
            <p:cNvSpPr>
              <a:spLocks noChangeShapeType="1"/>
            </p:cNvSpPr>
            <p:nvPr/>
          </p:nvSpPr>
          <p:spPr bwMode="auto">
            <a:xfrm>
              <a:off x="864" y="3032"/>
              <a:ext cx="0" cy="670"/>
            </a:xfrm>
            <a:prstGeom prst="line">
              <a:avLst/>
            </a:prstGeom>
            <a:noFill/>
            <a:ln w="28575">
              <a:solidFill>
                <a:srgbClr val="99CC00"/>
              </a:solidFill>
              <a:round/>
            </a:ln>
          </p:spPr>
          <p:txBody>
            <a:bodyPr lIns="0" tIns="0" rIns="0" bIns="0"/>
            <a:lstStyle/>
            <a:p>
              <a:endParaRPr lang="zh-CN" altLang="en-US"/>
            </a:p>
          </p:txBody>
        </p:sp>
        <p:sp>
          <p:nvSpPr>
            <p:cNvPr id="37929" name="Line 52"/>
            <p:cNvSpPr>
              <a:spLocks noChangeShapeType="1"/>
            </p:cNvSpPr>
            <p:nvPr/>
          </p:nvSpPr>
          <p:spPr bwMode="auto">
            <a:xfrm>
              <a:off x="1897" y="3032"/>
              <a:ext cx="0" cy="670"/>
            </a:xfrm>
            <a:prstGeom prst="line">
              <a:avLst/>
            </a:prstGeom>
            <a:noFill/>
            <a:ln w="28575">
              <a:solidFill>
                <a:srgbClr val="99CC00"/>
              </a:solidFill>
              <a:round/>
            </a:ln>
          </p:spPr>
          <p:txBody>
            <a:bodyPr lIns="0" tIns="0" rIns="0" bIns="0"/>
            <a:lstStyle/>
            <a:p>
              <a:endParaRPr lang="zh-CN" altLang="en-US"/>
            </a:p>
          </p:txBody>
        </p:sp>
        <p:sp>
          <p:nvSpPr>
            <p:cNvPr id="37930" name="Line 53"/>
            <p:cNvSpPr>
              <a:spLocks noChangeShapeType="1"/>
            </p:cNvSpPr>
            <p:nvPr/>
          </p:nvSpPr>
          <p:spPr bwMode="auto">
            <a:xfrm>
              <a:off x="3074" y="3034"/>
              <a:ext cx="0" cy="670"/>
            </a:xfrm>
            <a:prstGeom prst="line">
              <a:avLst/>
            </a:prstGeom>
            <a:noFill/>
            <a:ln w="28575">
              <a:solidFill>
                <a:srgbClr val="99CC00"/>
              </a:solidFill>
              <a:round/>
            </a:ln>
          </p:spPr>
          <p:txBody>
            <a:bodyPr lIns="0" tIns="0" rIns="0" bIns="0"/>
            <a:lstStyle/>
            <a:p>
              <a:endParaRPr lang="zh-CN" altLang="en-US"/>
            </a:p>
          </p:txBody>
        </p:sp>
        <p:sp>
          <p:nvSpPr>
            <p:cNvPr id="37931" name="Line 54"/>
            <p:cNvSpPr>
              <a:spLocks noChangeShapeType="1"/>
            </p:cNvSpPr>
            <p:nvPr/>
          </p:nvSpPr>
          <p:spPr bwMode="auto">
            <a:xfrm>
              <a:off x="3067" y="3041"/>
              <a:ext cx="204" cy="0"/>
            </a:xfrm>
            <a:prstGeom prst="line">
              <a:avLst/>
            </a:prstGeom>
            <a:noFill/>
            <a:ln w="28575">
              <a:solidFill>
                <a:srgbClr val="99CC00"/>
              </a:solidFill>
              <a:round/>
            </a:ln>
          </p:spPr>
          <p:txBody>
            <a:bodyPr lIns="0" tIns="0" rIns="0" bIns="0"/>
            <a:lstStyle/>
            <a:p>
              <a:endParaRPr lang="zh-CN" altLang="en-US"/>
            </a:p>
          </p:txBody>
        </p:sp>
        <p:sp>
          <p:nvSpPr>
            <p:cNvPr id="37932" name="Line 55"/>
            <p:cNvSpPr>
              <a:spLocks noChangeShapeType="1"/>
            </p:cNvSpPr>
            <p:nvPr/>
          </p:nvSpPr>
          <p:spPr bwMode="auto">
            <a:xfrm>
              <a:off x="858" y="3039"/>
              <a:ext cx="204" cy="0"/>
            </a:xfrm>
            <a:prstGeom prst="line">
              <a:avLst/>
            </a:prstGeom>
            <a:noFill/>
            <a:ln w="28575">
              <a:solidFill>
                <a:srgbClr val="99CC00"/>
              </a:solidFill>
              <a:round/>
            </a:ln>
          </p:spPr>
          <p:txBody>
            <a:bodyPr lIns="0" tIns="0" rIns="0" bIns="0"/>
            <a:lstStyle/>
            <a:p>
              <a:endParaRPr lang="zh-CN" altLang="en-US"/>
            </a:p>
          </p:txBody>
        </p:sp>
        <p:sp>
          <p:nvSpPr>
            <p:cNvPr id="37933" name="Line 56"/>
            <p:cNvSpPr>
              <a:spLocks noChangeShapeType="1"/>
            </p:cNvSpPr>
            <p:nvPr/>
          </p:nvSpPr>
          <p:spPr bwMode="auto">
            <a:xfrm>
              <a:off x="1887" y="3039"/>
              <a:ext cx="314" cy="0"/>
            </a:xfrm>
            <a:prstGeom prst="line">
              <a:avLst/>
            </a:prstGeom>
            <a:noFill/>
            <a:ln w="28575">
              <a:solidFill>
                <a:srgbClr val="99CC00"/>
              </a:solidFill>
              <a:round/>
            </a:ln>
          </p:spPr>
          <p:txBody>
            <a:bodyPr lIns="0" tIns="0" rIns="0" bIns="0"/>
            <a:lstStyle/>
            <a:p>
              <a:endParaRPr lang="zh-CN" altLang="en-US"/>
            </a:p>
          </p:txBody>
        </p:sp>
      </p:grpSp>
      <p:sp>
        <p:nvSpPr>
          <p:cNvPr id="181305" name="AutoShape 57"/>
          <p:cNvSpPr>
            <a:spLocks noChangeArrowheads="1"/>
          </p:cNvSpPr>
          <p:nvPr/>
        </p:nvSpPr>
        <p:spPr bwMode="auto">
          <a:xfrm>
            <a:off x="2984500" y="2324100"/>
            <a:ext cx="4933950" cy="469900"/>
          </a:xfrm>
          <a:prstGeom prst="wedgeRectCallout">
            <a:avLst>
              <a:gd name="adj1" fmla="val -6176"/>
              <a:gd name="adj2" fmla="val -89528"/>
            </a:avLst>
          </a:prstGeom>
          <a:solidFill>
            <a:srgbClr val="CCECFF">
              <a:alpha val="50195"/>
            </a:srgbClr>
          </a:solidFill>
          <a:ln w="9525">
            <a:solidFill>
              <a:schemeClr val="accent2"/>
            </a:solidFill>
            <a:miter lim="800000"/>
          </a:ln>
        </p:spPr>
        <p:txBody>
          <a:bodyPr/>
          <a:lstStyle/>
          <a:p>
            <a:pPr>
              <a:spcBef>
                <a:spcPct val="50000"/>
              </a:spcBef>
            </a:pPr>
            <a:r>
              <a:rPr kumimoji="1" lang="zh-CN" altLang="en-US" sz="2400" b="1">
                <a:latin typeface="宋体" panose="02010600030101010101" pitchFamily="2" charset="-122"/>
              </a:rPr>
              <a:t>分析时不必考虑时钟信号。</a:t>
            </a:r>
            <a:endParaRPr kumimoji="1" lang="zh-CN" altLang="en-US" sz="2400" b="1">
              <a:latin typeface="Times New Roman" panose="02020603050405020304" pitchFamily="18" charset="0"/>
            </a:endParaRPr>
          </a:p>
        </p:txBody>
      </p:sp>
      <p:grpSp>
        <p:nvGrpSpPr>
          <p:cNvPr id="7" name="Group 58"/>
          <p:cNvGrpSpPr/>
          <p:nvPr/>
        </p:nvGrpSpPr>
        <p:grpSpPr bwMode="auto">
          <a:xfrm>
            <a:off x="777875" y="2873375"/>
            <a:ext cx="7394575" cy="3363913"/>
            <a:chOff x="502" y="1824"/>
            <a:chExt cx="4658" cy="2119"/>
          </a:xfrm>
        </p:grpSpPr>
        <p:sp>
          <p:nvSpPr>
            <p:cNvPr id="37900" name="Rectangle 59"/>
            <p:cNvSpPr>
              <a:spLocks noChangeArrowheads="1"/>
            </p:cNvSpPr>
            <p:nvPr/>
          </p:nvSpPr>
          <p:spPr bwMode="auto">
            <a:xfrm>
              <a:off x="502" y="3713"/>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R</a:t>
              </a:r>
              <a:r>
                <a:rPr kumimoji="1" lang="en-US" altLang="zh-CN" sz="2400" b="1" i="1" baseline="-25000">
                  <a:solidFill>
                    <a:srgbClr val="FF3300"/>
                  </a:solidFill>
                  <a:latin typeface="Times New Roman" panose="02020603050405020304" pitchFamily="18" charset="0"/>
                </a:rPr>
                <a:t>D</a:t>
              </a:r>
              <a:endParaRPr kumimoji="1" lang="en-US" altLang="zh-CN" sz="2400" b="1" i="1" baseline="-25000">
                <a:solidFill>
                  <a:srgbClr val="FF3300"/>
                </a:solidFill>
                <a:latin typeface="Times New Roman" panose="02020603050405020304" pitchFamily="18" charset="0"/>
              </a:endParaRPr>
            </a:p>
          </p:txBody>
        </p:sp>
        <p:sp>
          <p:nvSpPr>
            <p:cNvPr id="37901" name="Line 60"/>
            <p:cNvSpPr>
              <a:spLocks noChangeShapeType="1"/>
            </p:cNvSpPr>
            <p:nvPr/>
          </p:nvSpPr>
          <p:spPr bwMode="auto">
            <a:xfrm>
              <a:off x="515" y="3754"/>
              <a:ext cx="177" cy="0"/>
            </a:xfrm>
            <a:prstGeom prst="line">
              <a:avLst/>
            </a:prstGeom>
            <a:noFill/>
            <a:ln w="19050">
              <a:solidFill>
                <a:srgbClr val="FF3300"/>
              </a:solidFill>
              <a:round/>
            </a:ln>
          </p:spPr>
          <p:txBody>
            <a:bodyPr lIns="0" tIns="0" rIns="0" bIns="0"/>
            <a:lstStyle/>
            <a:p>
              <a:endParaRPr lang="zh-CN" altLang="en-US"/>
            </a:p>
          </p:txBody>
        </p:sp>
        <p:sp>
          <p:nvSpPr>
            <p:cNvPr id="37902" name="Line 61"/>
            <p:cNvSpPr>
              <a:spLocks noChangeShapeType="1"/>
            </p:cNvSpPr>
            <p:nvPr/>
          </p:nvSpPr>
          <p:spPr bwMode="auto">
            <a:xfrm>
              <a:off x="768" y="3864"/>
              <a:ext cx="2472" cy="0"/>
            </a:xfrm>
            <a:prstGeom prst="line">
              <a:avLst/>
            </a:prstGeom>
            <a:noFill/>
            <a:ln w="28575">
              <a:solidFill>
                <a:srgbClr val="FF3300"/>
              </a:solidFill>
              <a:round/>
            </a:ln>
          </p:spPr>
          <p:txBody>
            <a:bodyPr lIns="0" tIns="0" rIns="0" bIns="0"/>
            <a:lstStyle/>
            <a:p>
              <a:endParaRPr lang="zh-CN" altLang="en-US"/>
            </a:p>
          </p:txBody>
        </p:sp>
        <p:sp>
          <p:nvSpPr>
            <p:cNvPr id="37903" name="Line 62"/>
            <p:cNvSpPr>
              <a:spLocks noChangeShapeType="1"/>
            </p:cNvSpPr>
            <p:nvPr/>
          </p:nvSpPr>
          <p:spPr bwMode="auto">
            <a:xfrm>
              <a:off x="1024" y="3456"/>
              <a:ext cx="0" cy="408"/>
            </a:xfrm>
            <a:prstGeom prst="line">
              <a:avLst/>
            </a:prstGeom>
            <a:noFill/>
            <a:ln w="28575">
              <a:solidFill>
                <a:srgbClr val="FF3300"/>
              </a:solidFill>
              <a:round/>
            </a:ln>
          </p:spPr>
          <p:txBody>
            <a:bodyPr lIns="0" tIns="0" rIns="0" bIns="0"/>
            <a:lstStyle/>
            <a:p>
              <a:endParaRPr lang="zh-CN" altLang="en-US"/>
            </a:p>
          </p:txBody>
        </p:sp>
        <p:sp>
          <p:nvSpPr>
            <p:cNvPr id="37904" name="Line 63"/>
            <p:cNvSpPr>
              <a:spLocks noChangeShapeType="1"/>
            </p:cNvSpPr>
            <p:nvPr/>
          </p:nvSpPr>
          <p:spPr bwMode="auto">
            <a:xfrm>
              <a:off x="1016" y="3448"/>
              <a:ext cx="104" cy="0"/>
            </a:xfrm>
            <a:prstGeom prst="line">
              <a:avLst/>
            </a:prstGeom>
            <a:noFill/>
            <a:ln w="28575">
              <a:solidFill>
                <a:srgbClr val="FF3300"/>
              </a:solidFill>
              <a:round/>
            </a:ln>
          </p:spPr>
          <p:txBody>
            <a:bodyPr lIns="0" tIns="0" rIns="0" bIns="0"/>
            <a:lstStyle/>
            <a:p>
              <a:endParaRPr lang="zh-CN" altLang="en-US"/>
            </a:p>
          </p:txBody>
        </p:sp>
        <p:sp>
          <p:nvSpPr>
            <p:cNvPr id="37905" name="Oval 64"/>
            <p:cNvSpPr>
              <a:spLocks noChangeArrowheads="1"/>
            </p:cNvSpPr>
            <p:nvPr/>
          </p:nvSpPr>
          <p:spPr bwMode="auto">
            <a:xfrm>
              <a:off x="1096" y="3424"/>
              <a:ext cx="56" cy="56"/>
            </a:xfrm>
            <a:prstGeom prst="ellipse">
              <a:avLst/>
            </a:prstGeom>
            <a:solidFill>
              <a:schemeClr val="bg1">
                <a:alpha val="50195"/>
              </a:schemeClr>
            </a:solidFill>
            <a:ln w="28575">
              <a:solidFill>
                <a:srgbClr val="FF3300"/>
              </a:solidFill>
              <a:round/>
            </a:ln>
          </p:spPr>
          <p:txBody>
            <a:bodyPr wrap="none" lIns="0" tIns="0" rIns="0" bIns="0" anchor="ctr"/>
            <a:lstStyle/>
            <a:p>
              <a:endParaRPr lang="zh-CN" altLang="en-US"/>
            </a:p>
          </p:txBody>
        </p:sp>
        <p:sp>
          <p:nvSpPr>
            <p:cNvPr id="37906" name="Rectangle 65"/>
            <p:cNvSpPr>
              <a:spLocks noChangeArrowheads="1"/>
            </p:cNvSpPr>
            <p:nvPr/>
          </p:nvSpPr>
          <p:spPr bwMode="auto">
            <a:xfrm>
              <a:off x="1182" y="3331"/>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R</a:t>
              </a:r>
              <a:endParaRPr kumimoji="1" lang="en-US" altLang="zh-CN" sz="2400" b="1">
                <a:solidFill>
                  <a:srgbClr val="FF3300"/>
                </a:solidFill>
                <a:latin typeface="Times New Roman" panose="02020603050405020304" pitchFamily="18" charset="0"/>
              </a:endParaRPr>
            </a:p>
          </p:txBody>
        </p:sp>
        <p:sp>
          <p:nvSpPr>
            <p:cNvPr id="37907" name="Line 66"/>
            <p:cNvSpPr>
              <a:spLocks noChangeShapeType="1"/>
            </p:cNvSpPr>
            <p:nvPr/>
          </p:nvSpPr>
          <p:spPr bwMode="auto">
            <a:xfrm>
              <a:off x="2192" y="3472"/>
              <a:ext cx="0" cy="408"/>
            </a:xfrm>
            <a:prstGeom prst="line">
              <a:avLst/>
            </a:prstGeom>
            <a:noFill/>
            <a:ln w="28575">
              <a:solidFill>
                <a:srgbClr val="FF3300"/>
              </a:solidFill>
              <a:round/>
            </a:ln>
          </p:spPr>
          <p:txBody>
            <a:bodyPr lIns="0" tIns="0" rIns="0" bIns="0"/>
            <a:lstStyle/>
            <a:p>
              <a:endParaRPr lang="zh-CN" altLang="en-US"/>
            </a:p>
          </p:txBody>
        </p:sp>
        <p:sp>
          <p:nvSpPr>
            <p:cNvPr id="4" name="Line 67"/>
            <p:cNvSpPr>
              <a:spLocks noChangeShapeType="1"/>
            </p:cNvSpPr>
            <p:nvPr/>
          </p:nvSpPr>
          <p:spPr bwMode="auto">
            <a:xfrm>
              <a:off x="2184" y="3456"/>
              <a:ext cx="104" cy="0"/>
            </a:xfrm>
            <a:prstGeom prst="line">
              <a:avLst/>
            </a:prstGeom>
            <a:noFill/>
            <a:ln w="28575">
              <a:solidFill>
                <a:srgbClr val="FF3300"/>
              </a:solidFill>
              <a:round/>
            </a:ln>
          </p:spPr>
          <p:txBody>
            <a:bodyPr lIns="0" tIns="0" rIns="0" bIns="0"/>
            <a:lstStyle/>
            <a:p>
              <a:endParaRPr lang="zh-CN" altLang="en-US"/>
            </a:p>
          </p:txBody>
        </p:sp>
        <p:sp>
          <p:nvSpPr>
            <p:cNvPr id="37909" name="Oval 68"/>
            <p:cNvSpPr>
              <a:spLocks noChangeArrowheads="1"/>
            </p:cNvSpPr>
            <p:nvPr/>
          </p:nvSpPr>
          <p:spPr bwMode="auto">
            <a:xfrm>
              <a:off x="2264" y="3432"/>
              <a:ext cx="56" cy="56"/>
            </a:xfrm>
            <a:prstGeom prst="ellipse">
              <a:avLst/>
            </a:prstGeom>
            <a:solidFill>
              <a:schemeClr val="bg1">
                <a:alpha val="50195"/>
              </a:schemeClr>
            </a:solidFill>
            <a:ln w="28575">
              <a:solidFill>
                <a:srgbClr val="FF3300"/>
              </a:solidFill>
              <a:round/>
            </a:ln>
          </p:spPr>
          <p:txBody>
            <a:bodyPr wrap="none" lIns="0" tIns="0" rIns="0" bIns="0" anchor="ctr"/>
            <a:lstStyle/>
            <a:p>
              <a:endParaRPr lang="zh-CN" altLang="en-US"/>
            </a:p>
          </p:txBody>
        </p:sp>
        <p:sp>
          <p:nvSpPr>
            <p:cNvPr id="37910" name="Rectangle 69"/>
            <p:cNvSpPr>
              <a:spLocks noChangeArrowheads="1"/>
            </p:cNvSpPr>
            <p:nvPr/>
          </p:nvSpPr>
          <p:spPr bwMode="auto">
            <a:xfrm>
              <a:off x="2366" y="3347"/>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R</a:t>
              </a:r>
              <a:endParaRPr kumimoji="1" lang="en-US" altLang="zh-CN" sz="2400" b="1">
                <a:solidFill>
                  <a:srgbClr val="FF3300"/>
                </a:solidFill>
                <a:latin typeface="Times New Roman" panose="02020603050405020304" pitchFamily="18" charset="0"/>
              </a:endParaRPr>
            </a:p>
          </p:txBody>
        </p:sp>
        <p:sp>
          <p:nvSpPr>
            <p:cNvPr id="37911" name="Line 70"/>
            <p:cNvSpPr>
              <a:spLocks noChangeShapeType="1"/>
            </p:cNvSpPr>
            <p:nvPr/>
          </p:nvSpPr>
          <p:spPr bwMode="auto">
            <a:xfrm>
              <a:off x="3232" y="3472"/>
              <a:ext cx="0" cy="408"/>
            </a:xfrm>
            <a:prstGeom prst="line">
              <a:avLst/>
            </a:prstGeom>
            <a:noFill/>
            <a:ln w="28575">
              <a:solidFill>
                <a:srgbClr val="FF3300"/>
              </a:solidFill>
              <a:round/>
            </a:ln>
          </p:spPr>
          <p:txBody>
            <a:bodyPr lIns="0" tIns="0" rIns="0" bIns="0"/>
            <a:lstStyle/>
            <a:p>
              <a:endParaRPr lang="zh-CN" altLang="en-US"/>
            </a:p>
          </p:txBody>
        </p:sp>
        <p:sp>
          <p:nvSpPr>
            <p:cNvPr id="37912" name="Line 71"/>
            <p:cNvSpPr>
              <a:spLocks noChangeShapeType="1"/>
            </p:cNvSpPr>
            <p:nvPr/>
          </p:nvSpPr>
          <p:spPr bwMode="auto">
            <a:xfrm>
              <a:off x="3224" y="3456"/>
              <a:ext cx="104" cy="0"/>
            </a:xfrm>
            <a:prstGeom prst="line">
              <a:avLst/>
            </a:prstGeom>
            <a:noFill/>
            <a:ln w="28575">
              <a:solidFill>
                <a:srgbClr val="FF3300"/>
              </a:solidFill>
              <a:round/>
            </a:ln>
          </p:spPr>
          <p:txBody>
            <a:bodyPr lIns="0" tIns="0" rIns="0" bIns="0"/>
            <a:lstStyle/>
            <a:p>
              <a:endParaRPr lang="zh-CN" altLang="en-US"/>
            </a:p>
          </p:txBody>
        </p:sp>
        <p:sp>
          <p:nvSpPr>
            <p:cNvPr id="37913" name="Oval 72"/>
            <p:cNvSpPr>
              <a:spLocks noChangeArrowheads="1"/>
            </p:cNvSpPr>
            <p:nvPr/>
          </p:nvSpPr>
          <p:spPr bwMode="auto">
            <a:xfrm>
              <a:off x="3304" y="3432"/>
              <a:ext cx="56" cy="56"/>
            </a:xfrm>
            <a:prstGeom prst="ellipse">
              <a:avLst/>
            </a:prstGeom>
            <a:solidFill>
              <a:schemeClr val="bg1">
                <a:alpha val="50195"/>
              </a:schemeClr>
            </a:solidFill>
            <a:ln w="28575">
              <a:solidFill>
                <a:srgbClr val="FF3300"/>
              </a:solidFill>
              <a:round/>
            </a:ln>
          </p:spPr>
          <p:txBody>
            <a:bodyPr wrap="none" lIns="0" tIns="0" rIns="0" bIns="0" anchor="ctr"/>
            <a:lstStyle/>
            <a:p>
              <a:endParaRPr lang="zh-CN" altLang="en-US"/>
            </a:p>
          </p:txBody>
        </p:sp>
        <p:sp>
          <p:nvSpPr>
            <p:cNvPr id="37914" name="Rectangle 73"/>
            <p:cNvSpPr>
              <a:spLocks noChangeArrowheads="1"/>
            </p:cNvSpPr>
            <p:nvPr/>
          </p:nvSpPr>
          <p:spPr bwMode="auto">
            <a:xfrm>
              <a:off x="3398" y="3339"/>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R</a:t>
              </a:r>
              <a:endParaRPr kumimoji="1" lang="en-US" altLang="zh-CN" sz="2400" b="1">
                <a:solidFill>
                  <a:srgbClr val="FF3300"/>
                </a:solidFill>
                <a:latin typeface="Times New Roman" panose="02020603050405020304" pitchFamily="18" charset="0"/>
              </a:endParaRPr>
            </a:p>
          </p:txBody>
        </p:sp>
        <p:sp>
          <p:nvSpPr>
            <p:cNvPr id="37915" name="AutoShape 74"/>
            <p:cNvSpPr>
              <a:spLocks noChangeArrowheads="1"/>
            </p:cNvSpPr>
            <p:nvPr/>
          </p:nvSpPr>
          <p:spPr bwMode="auto">
            <a:xfrm>
              <a:off x="600" y="1824"/>
              <a:ext cx="4560" cy="336"/>
            </a:xfrm>
            <a:prstGeom prst="wedgeRectCallout">
              <a:avLst>
                <a:gd name="adj1" fmla="val -47565"/>
                <a:gd name="adj2" fmla="val 508931"/>
              </a:avLst>
            </a:prstGeom>
            <a:solidFill>
              <a:srgbClr val="CCCCFF">
                <a:alpha val="50195"/>
              </a:srgbClr>
            </a:solidFill>
            <a:ln w="9525">
              <a:solidFill>
                <a:srgbClr val="FF3300"/>
              </a:solidFill>
              <a:miter lim="800000"/>
            </a:ln>
          </p:spPr>
          <p:txBody>
            <a:bodyPr lIns="0" tIns="72000" rIns="0" bIns="72000"/>
            <a:lstStyle/>
            <a:p>
              <a:r>
                <a:rPr kumimoji="1" lang="zh-CN" altLang="en-US" sz="2400" b="1">
                  <a:latin typeface="宋体" panose="02010600030101010101" pitchFamily="2" charset="-122"/>
                </a:rPr>
                <a:t>　　</a:t>
              </a:r>
              <a:r>
                <a:rPr kumimoji="1" lang="zh-CN" altLang="en-US" sz="2400" b="1">
                  <a:latin typeface="Times New Roman" panose="02020603050405020304" pitchFamily="18" charset="0"/>
                </a:rPr>
                <a:t>电路工作前加负脉冲清零；工作时应置 </a:t>
              </a: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r>
                <a:rPr kumimoji="1" lang="en-US" altLang="zh-CN" sz="2400" b="1">
                  <a:latin typeface="Times New Roman" panose="02020603050405020304" pitchFamily="18" charset="0"/>
                </a:rPr>
                <a:t> = 1</a:t>
              </a:r>
              <a:r>
                <a:rPr kumimoji="1" lang="zh-CN" altLang="en-US" sz="2400" b="1">
                  <a:latin typeface="Times New Roman" panose="02020603050405020304" pitchFamily="18" charset="0"/>
                </a:rPr>
                <a:t>。</a:t>
              </a:r>
              <a:endParaRPr kumimoji="1" lang="zh-CN" altLang="en-US" sz="2400" b="1">
                <a:latin typeface="宋体" panose="02010600030101010101" pitchFamily="2" charset="-122"/>
              </a:endParaRPr>
            </a:p>
          </p:txBody>
        </p:sp>
        <p:sp>
          <p:nvSpPr>
            <p:cNvPr id="37916" name="Line 75"/>
            <p:cNvSpPr>
              <a:spLocks noChangeShapeType="1"/>
            </p:cNvSpPr>
            <p:nvPr/>
          </p:nvSpPr>
          <p:spPr bwMode="auto">
            <a:xfrm>
              <a:off x="4272" y="1872"/>
              <a:ext cx="232" cy="0"/>
            </a:xfrm>
            <a:prstGeom prst="line">
              <a:avLst/>
            </a:prstGeom>
            <a:noFill/>
            <a:ln w="19050">
              <a:solidFill>
                <a:schemeClr val="tx1"/>
              </a:solidFill>
              <a:round/>
            </a:ln>
          </p:spPr>
          <p:txBody>
            <a:bodyPr lIns="0" tIns="0" rIns="0" bIns="0"/>
            <a:lstStyle/>
            <a:p>
              <a:endParaRPr lang="zh-CN" altLang="en-US"/>
            </a:p>
          </p:txBody>
        </p:sp>
      </p:grpSp>
      <p:sp>
        <p:nvSpPr>
          <p:cNvPr id="181324" name="Text Box 76"/>
          <p:cNvSpPr txBox="1">
            <a:spLocks noChangeArrowheads="1"/>
          </p:cNvSpPr>
          <p:nvPr/>
        </p:nvSpPr>
        <p:spPr bwMode="auto">
          <a:xfrm>
            <a:off x="6945313" y="1743075"/>
            <a:ext cx="2198687" cy="457200"/>
          </a:xfrm>
          <a:prstGeom prst="rect">
            <a:avLst/>
          </a:prstGeom>
          <a:noFill/>
          <a:ln w="9525">
            <a:noFill/>
            <a:miter lim="800000"/>
          </a:ln>
        </p:spPr>
        <p:txBody>
          <a:bodyPr>
            <a:spAutoFit/>
          </a:bodyPr>
          <a:lstStyle/>
          <a:p>
            <a:pPr>
              <a:spcBef>
                <a:spcPct val="50000"/>
              </a:spcBef>
            </a:pPr>
            <a:r>
              <a:rPr kumimoji="1" lang="zh-CN" altLang="en-US" sz="2400" b="1" dirty="0">
                <a:latin typeface="宋体" panose="02010600030101010101" pitchFamily="2" charset="-122"/>
              </a:rPr>
              <a:t>分析如下：</a:t>
            </a:r>
            <a:r>
              <a:rPr kumimoji="1" lang="zh-CN" altLang="en-US" sz="2400" b="1" dirty="0">
                <a:solidFill>
                  <a:schemeClr val="bg1"/>
                </a:solidFill>
                <a:latin typeface="Times New Roman" panose="02020603050405020304" pitchFamily="18" charset="0"/>
              </a:rPr>
              <a:t> </a:t>
            </a:r>
            <a:endParaRPr kumimoji="1" lang="zh-CN" altLang="en-US" sz="2400" b="1" dirty="0">
              <a:solidFill>
                <a:schemeClr val="bg1"/>
              </a:solidFill>
              <a:latin typeface="Times New Roman" panose="02020603050405020304" pitchFamily="18" charset="0"/>
            </a:endParaRPr>
          </a:p>
        </p:txBody>
      </p:sp>
      <p:sp>
        <p:nvSpPr>
          <p:cNvPr id="37899" name="Rectangle 77"/>
          <p:cNvSpPr>
            <a:spLocks noGrp="1" noChangeArrowheads="1"/>
          </p:cNvSpPr>
          <p:nvPr>
            <p:ph type="title" idx="4294967295"/>
          </p:nvPr>
        </p:nvSpPr>
        <p:spPr>
          <a:xfrm>
            <a:off x="1490663" y="582613"/>
            <a:ext cx="2219325" cy="84137"/>
          </a:xfrm>
        </p:spPr>
        <p:txBody>
          <a:bodyPr/>
          <a:lstStyle/>
          <a:p>
            <a:pPr eaLnBrk="1" hangingPunct="1"/>
            <a:r>
              <a:rPr lang="zh-CN" altLang="en-US" sz="2400">
                <a:solidFill>
                  <a:schemeClr val="bg1"/>
                </a:solidFill>
              </a:rPr>
              <a:t>分析举例</a:t>
            </a:r>
            <a:endParaRPr lang="zh-CN" altLang="en-US"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1279"/>
                                        </p:tgtEl>
                                        <p:attrNameLst>
                                          <p:attrName>style.visibility</p:attrName>
                                        </p:attrNameLst>
                                      </p:cBhvr>
                                      <p:to>
                                        <p:strVal val="visible"/>
                                      </p:to>
                                    </p:set>
                                    <p:anim calcmode="lin" valueType="num">
                                      <p:cBhvr>
                                        <p:cTn id="7" dur="1000" fill="hold"/>
                                        <p:tgtEl>
                                          <p:spTgt spid="181279"/>
                                        </p:tgtEl>
                                        <p:attrNameLst>
                                          <p:attrName>ppt_w</p:attrName>
                                        </p:attrNameLst>
                                      </p:cBhvr>
                                      <p:tavLst>
                                        <p:tav tm="0">
                                          <p:val>
                                            <p:fltVal val="0"/>
                                          </p:val>
                                        </p:tav>
                                        <p:tav tm="100000">
                                          <p:val>
                                            <p:strVal val="#ppt_w"/>
                                          </p:val>
                                        </p:tav>
                                      </p:tavLst>
                                    </p:anim>
                                    <p:anim calcmode="lin" valueType="num">
                                      <p:cBhvr>
                                        <p:cTn id="8" dur="1000" fill="hold"/>
                                        <p:tgtEl>
                                          <p:spTgt spid="181279"/>
                                        </p:tgtEl>
                                        <p:attrNameLst>
                                          <p:attrName>ppt_h</p:attrName>
                                        </p:attrNameLst>
                                      </p:cBhvr>
                                      <p:tavLst>
                                        <p:tav tm="0">
                                          <p:val>
                                            <p:fltVal val="0"/>
                                          </p:val>
                                        </p:tav>
                                        <p:tav tm="100000">
                                          <p:val>
                                            <p:strVal val="#ppt_h"/>
                                          </p:val>
                                        </p:tav>
                                      </p:tavLst>
                                    </p:anim>
                                    <p:anim calcmode="lin" valueType="num">
                                      <p:cBhvr>
                                        <p:cTn id="9" dur="1000" fill="hold"/>
                                        <p:tgtEl>
                                          <p:spTgt spid="18127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127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81278"/>
                                        </p:tgtEl>
                                        <p:attrNameLst>
                                          <p:attrName>style.visibility</p:attrName>
                                        </p:attrNameLst>
                                      </p:cBhvr>
                                      <p:to>
                                        <p:strVal val="visible"/>
                                      </p:to>
                                    </p:set>
                                    <p:animEffect transition="in" filter="wipe(left)">
                                      <p:cBhvr>
                                        <p:cTn id="14" dur="500"/>
                                        <p:tgtEl>
                                          <p:spTgt spid="181278"/>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1280"/>
                                        </p:tgtEl>
                                        <p:attrNameLst>
                                          <p:attrName>style.visibility</p:attrName>
                                        </p:attrNameLst>
                                      </p:cBhvr>
                                      <p:to>
                                        <p:strVal val="visible"/>
                                      </p:to>
                                    </p:set>
                                    <p:animEffect transition="in" filter="wipe(left)">
                                      <p:cBhvr>
                                        <p:cTn id="32" dur="500"/>
                                        <p:tgtEl>
                                          <p:spTgt spid="18128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1305"/>
                                        </p:tgtEl>
                                        <p:attrNameLst>
                                          <p:attrName>style.visibility</p:attrName>
                                        </p:attrNameLst>
                                      </p:cBhvr>
                                      <p:to>
                                        <p:strVal val="visible"/>
                                      </p:to>
                                    </p:set>
                                    <p:anim calcmode="lin" valueType="num">
                                      <p:cBhvr additive="base">
                                        <p:cTn id="37" dur="500" fill="hold"/>
                                        <p:tgtEl>
                                          <p:spTgt spid="181305"/>
                                        </p:tgtEl>
                                        <p:attrNameLst>
                                          <p:attrName>ppt_x</p:attrName>
                                        </p:attrNameLst>
                                      </p:cBhvr>
                                      <p:tavLst>
                                        <p:tav tm="0">
                                          <p:val>
                                            <p:strVal val="0-#ppt_w/2"/>
                                          </p:val>
                                        </p:tav>
                                        <p:tav tm="100000">
                                          <p:val>
                                            <p:strVal val="#ppt_x"/>
                                          </p:val>
                                        </p:tav>
                                      </p:tavLst>
                                    </p:anim>
                                    <p:anim calcmode="lin" valueType="num">
                                      <p:cBhvr additive="base">
                                        <p:cTn id="38" dur="500" fill="hold"/>
                                        <p:tgtEl>
                                          <p:spTgt spid="18130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130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1324"/>
                                        </p:tgtEl>
                                        <p:attrNameLst>
                                          <p:attrName>style.visibility</p:attrName>
                                        </p:attrNameLst>
                                      </p:cBhvr>
                                      <p:to>
                                        <p:strVal val="visible"/>
                                      </p:to>
                                    </p:set>
                                    <p:animEffect transition="in" filter="wipe(up)">
                                      <p:cBhvr>
                                        <p:cTn id="43" dur="500"/>
                                        <p:tgtEl>
                                          <p:spTgt spid="18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8" grpId="0" autoUpdateAnimBg="0"/>
      <p:bldP spid="181279" grpId="0" animBg="1"/>
      <p:bldP spid="181280" grpId="0" autoUpdateAnimBg="0"/>
      <p:bldP spid="181305" grpId="0" animBg="1" autoUpdateAnimBg="0"/>
      <p:bldP spid="18132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6" name="Group 2"/>
          <p:cNvGrpSpPr/>
          <p:nvPr/>
        </p:nvGrpSpPr>
        <p:grpSpPr bwMode="auto">
          <a:xfrm>
            <a:off x="625475" y="3440113"/>
            <a:ext cx="8123238" cy="2928937"/>
            <a:chOff x="362" y="2159"/>
            <a:chExt cx="5117" cy="1845"/>
          </a:xfrm>
        </p:grpSpPr>
        <p:sp>
          <p:nvSpPr>
            <p:cNvPr id="39011" name="AutoShape 3"/>
            <p:cNvSpPr>
              <a:spLocks noChangeArrowheads="1"/>
            </p:cNvSpPr>
            <p:nvPr/>
          </p:nvSpPr>
          <p:spPr bwMode="auto">
            <a:xfrm>
              <a:off x="362" y="2159"/>
              <a:ext cx="5117" cy="1845"/>
            </a:xfrm>
            <a:prstGeom prst="flowChartProcess">
              <a:avLst/>
            </a:prstGeom>
            <a:solidFill>
              <a:schemeClr val="bg1"/>
            </a:solidFill>
            <a:ln w="57150">
              <a:pattFill prst="sphere">
                <a:fgClr>
                  <a:srgbClr val="CC99FF"/>
                </a:fgClr>
                <a:bgClr>
                  <a:srgbClr val="FFFFFF"/>
                </a:bgClr>
              </a:pattFill>
              <a:miter lim="800000"/>
            </a:ln>
          </p:spPr>
          <p:txBody>
            <a:bodyPr anchor="ctr">
              <a:spAutoFit/>
            </a:bodyPr>
            <a:lstStyle/>
            <a:p>
              <a:endParaRPr lang="zh-CN" altLang="en-US"/>
            </a:p>
          </p:txBody>
        </p:sp>
        <p:graphicFrame>
          <p:nvGraphicFramePr>
            <p:cNvPr id="38915" name="Object 4"/>
            <p:cNvGraphicFramePr>
              <a:graphicFrameLocks noChangeAspect="1"/>
            </p:cNvGraphicFramePr>
            <p:nvPr/>
          </p:nvGraphicFramePr>
          <p:xfrm>
            <a:off x="741" y="2211"/>
            <a:ext cx="4460" cy="1680"/>
          </p:xfrm>
          <a:graphic>
            <a:graphicData uri="http://schemas.openxmlformats.org/presentationml/2006/ole">
              <mc:AlternateContent xmlns:mc="http://schemas.openxmlformats.org/markup-compatibility/2006">
                <mc:Choice xmlns:v="urn:schemas-microsoft-com:vml" Requires="v">
                  <p:oleObj spid="_x0000_s38950" name="BMP 图象" r:id="rId1" imgW="7078980" imgH="2667000" progId="Paint.Picture">
                    <p:embed/>
                  </p:oleObj>
                </mc:Choice>
                <mc:Fallback>
                  <p:oleObj name="BMP 图象" r:id="rId1" imgW="7078980" imgH="26670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211"/>
                          <a:ext cx="4460" cy="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012" name="Rectangle 5"/>
            <p:cNvSpPr>
              <a:spLocks noChangeArrowheads="1"/>
            </p:cNvSpPr>
            <p:nvPr/>
          </p:nvSpPr>
          <p:spPr bwMode="auto">
            <a:xfrm>
              <a:off x="1239" y="2916"/>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39013" name="Rectangle 6"/>
            <p:cNvSpPr>
              <a:spLocks noChangeArrowheads="1"/>
            </p:cNvSpPr>
            <p:nvPr/>
          </p:nvSpPr>
          <p:spPr bwMode="auto">
            <a:xfrm>
              <a:off x="1148" y="2730"/>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39014" name="Rectangle 7"/>
            <p:cNvSpPr>
              <a:spLocks noChangeArrowheads="1"/>
            </p:cNvSpPr>
            <p:nvPr/>
          </p:nvSpPr>
          <p:spPr bwMode="auto">
            <a:xfrm>
              <a:off x="1151" y="3126"/>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39015" name="Rectangle 8"/>
            <p:cNvSpPr>
              <a:spLocks noChangeArrowheads="1"/>
            </p:cNvSpPr>
            <p:nvPr/>
          </p:nvSpPr>
          <p:spPr bwMode="auto">
            <a:xfrm>
              <a:off x="1150" y="3323"/>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39016" name="Rectangle 9"/>
            <p:cNvSpPr>
              <a:spLocks noChangeArrowheads="1"/>
            </p:cNvSpPr>
            <p:nvPr/>
          </p:nvSpPr>
          <p:spPr bwMode="auto">
            <a:xfrm>
              <a:off x="2410" y="2916"/>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39017" name="Rectangle 10"/>
            <p:cNvSpPr>
              <a:spLocks noChangeArrowheads="1"/>
            </p:cNvSpPr>
            <p:nvPr/>
          </p:nvSpPr>
          <p:spPr bwMode="auto">
            <a:xfrm>
              <a:off x="2503" y="2674"/>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39018" name="Rectangle 11"/>
            <p:cNvSpPr>
              <a:spLocks noChangeArrowheads="1"/>
            </p:cNvSpPr>
            <p:nvPr/>
          </p:nvSpPr>
          <p:spPr bwMode="auto">
            <a:xfrm>
              <a:off x="2506" y="3126"/>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39019" name="Rectangle 12"/>
            <p:cNvSpPr>
              <a:spLocks noChangeArrowheads="1"/>
            </p:cNvSpPr>
            <p:nvPr/>
          </p:nvSpPr>
          <p:spPr bwMode="auto">
            <a:xfrm>
              <a:off x="2337" y="3339"/>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39020" name="Rectangle 13"/>
            <p:cNvSpPr>
              <a:spLocks noChangeArrowheads="1"/>
            </p:cNvSpPr>
            <p:nvPr/>
          </p:nvSpPr>
          <p:spPr bwMode="auto">
            <a:xfrm>
              <a:off x="3451" y="2923"/>
              <a:ext cx="23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C1</a:t>
              </a:r>
              <a:endParaRPr kumimoji="1" lang="en-US" altLang="zh-CN" sz="2400" b="1">
                <a:latin typeface="Times New Roman" panose="02020603050405020304" pitchFamily="18" charset="0"/>
              </a:endParaRPr>
            </a:p>
          </p:txBody>
        </p:sp>
        <p:sp>
          <p:nvSpPr>
            <p:cNvPr id="39021" name="Rectangle 14"/>
            <p:cNvSpPr>
              <a:spLocks noChangeArrowheads="1"/>
            </p:cNvSpPr>
            <p:nvPr/>
          </p:nvSpPr>
          <p:spPr bwMode="auto">
            <a:xfrm>
              <a:off x="3552" y="2665"/>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1J</a:t>
              </a:r>
              <a:endParaRPr kumimoji="1" lang="en-US" altLang="zh-CN" sz="2400" b="1">
                <a:latin typeface="Times New Roman" panose="02020603050405020304" pitchFamily="18" charset="0"/>
              </a:endParaRPr>
            </a:p>
          </p:txBody>
        </p:sp>
        <p:sp>
          <p:nvSpPr>
            <p:cNvPr id="39022" name="Rectangle 15"/>
            <p:cNvSpPr>
              <a:spLocks noChangeArrowheads="1"/>
            </p:cNvSpPr>
            <p:nvPr/>
          </p:nvSpPr>
          <p:spPr bwMode="auto">
            <a:xfrm>
              <a:off x="3371" y="3125"/>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1K</a:t>
              </a:r>
              <a:endParaRPr kumimoji="1" lang="en-US" altLang="zh-CN" sz="2400" b="1">
                <a:latin typeface="Times New Roman" panose="02020603050405020304" pitchFamily="18" charset="0"/>
              </a:endParaRPr>
            </a:p>
          </p:txBody>
        </p:sp>
        <p:sp>
          <p:nvSpPr>
            <p:cNvPr id="39023" name="Rectangle 16"/>
            <p:cNvSpPr>
              <a:spLocks noChangeArrowheads="1"/>
            </p:cNvSpPr>
            <p:nvPr/>
          </p:nvSpPr>
          <p:spPr bwMode="auto">
            <a:xfrm>
              <a:off x="3370" y="3330"/>
              <a:ext cx="139"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39024" name="Rectangle 17"/>
            <p:cNvSpPr>
              <a:spLocks noChangeArrowheads="1"/>
            </p:cNvSpPr>
            <p:nvPr/>
          </p:nvSpPr>
          <p:spPr bwMode="auto">
            <a:xfrm>
              <a:off x="1292" y="2447"/>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9025" name="Rectangle 18"/>
            <p:cNvSpPr>
              <a:spLocks noChangeArrowheads="1"/>
            </p:cNvSpPr>
            <p:nvPr/>
          </p:nvSpPr>
          <p:spPr bwMode="auto">
            <a:xfrm>
              <a:off x="2464" y="2449"/>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9026" name="Rectangle 19"/>
            <p:cNvSpPr>
              <a:spLocks noChangeArrowheads="1"/>
            </p:cNvSpPr>
            <p:nvPr/>
          </p:nvSpPr>
          <p:spPr bwMode="auto">
            <a:xfrm>
              <a:off x="3506" y="2442"/>
              <a:ext cx="298"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Times New Roman" panose="02020603050405020304" pitchFamily="18" charset="0"/>
                </a:rPr>
                <a:t>FF</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9027" name="Rectangle 20"/>
            <p:cNvSpPr>
              <a:spLocks noChangeArrowheads="1"/>
            </p:cNvSpPr>
            <p:nvPr/>
          </p:nvSpPr>
          <p:spPr bwMode="auto">
            <a:xfrm>
              <a:off x="1799" y="2590"/>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39028" name="Rectangle 21"/>
            <p:cNvSpPr>
              <a:spLocks noChangeArrowheads="1"/>
            </p:cNvSpPr>
            <p:nvPr/>
          </p:nvSpPr>
          <p:spPr bwMode="auto">
            <a:xfrm>
              <a:off x="2968" y="2591"/>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endParaRPr kumimoji="1" lang="en-US" altLang="zh-CN" sz="2400" b="1" baseline="-25000">
                <a:latin typeface="Times New Roman" panose="02020603050405020304" pitchFamily="18" charset="0"/>
              </a:endParaRPr>
            </a:p>
          </p:txBody>
        </p:sp>
        <p:sp>
          <p:nvSpPr>
            <p:cNvPr id="39029" name="Rectangle 22"/>
            <p:cNvSpPr>
              <a:spLocks noChangeArrowheads="1"/>
            </p:cNvSpPr>
            <p:nvPr/>
          </p:nvSpPr>
          <p:spPr bwMode="auto">
            <a:xfrm>
              <a:off x="3977" y="2583"/>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9030" name="Rectangle 23"/>
            <p:cNvSpPr>
              <a:spLocks noChangeArrowheads="1"/>
            </p:cNvSpPr>
            <p:nvPr/>
          </p:nvSpPr>
          <p:spPr bwMode="auto">
            <a:xfrm>
              <a:off x="4043" y="3472"/>
              <a:ext cx="203"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endParaRPr kumimoji="1" lang="en-US" altLang="zh-CN" sz="2400" b="1" baseline="-25000">
                <a:latin typeface="Times New Roman" panose="02020603050405020304" pitchFamily="18" charset="0"/>
              </a:endParaRPr>
            </a:p>
          </p:txBody>
        </p:sp>
        <p:sp>
          <p:nvSpPr>
            <p:cNvPr id="39031" name="Line 24"/>
            <p:cNvSpPr>
              <a:spLocks noChangeShapeType="1"/>
            </p:cNvSpPr>
            <p:nvPr/>
          </p:nvSpPr>
          <p:spPr bwMode="auto">
            <a:xfrm>
              <a:off x="4056" y="3508"/>
              <a:ext cx="160" cy="0"/>
            </a:xfrm>
            <a:prstGeom prst="line">
              <a:avLst/>
            </a:prstGeom>
            <a:noFill/>
            <a:ln w="19050">
              <a:solidFill>
                <a:schemeClr val="tx1"/>
              </a:solidFill>
              <a:round/>
            </a:ln>
          </p:spPr>
          <p:txBody>
            <a:bodyPr lIns="0" tIns="0" rIns="0" bIns="0"/>
            <a:lstStyle/>
            <a:p>
              <a:endParaRPr lang="zh-CN" altLang="en-US"/>
            </a:p>
          </p:txBody>
        </p:sp>
        <p:sp>
          <p:nvSpPr>
            <p:cNvPr id="39032" name="Rectangle 25"/>
            <p:cNvSpPr>
              <a:spLocks noChangeArrowheads="1"/>
            </p:cNvSpPr>
            <p:nvPr/>
          </p:nvSpPr>
          <p:spPr bwMode="auto">
            <a:xfrm>
              <a:off x="5229" y="2270"/>
              <a:ext cx="117"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Y</a:t>
              </a:r>
              <a:endParaRPr kumimoji="1" lang="en-US" altLang="zh-CN" sz="2400" b="1" baseline="-25000">
                <a:latin typeface="Times New Roman" panose="02020603050405020304" pitchFamily="18" charset="0"/>
              </a:endParaRPr>
            </a:p>
          </p:txBody>
        </p:sp>
        <p:sp>
          <p:nvSpPr>
            <p:cNvPr id="39033" name="Rectangle 26"/>
            <p:cNvSpPr>
              <a:spLocks noChangeArrowheads="1"/>
            </p:cNvSpPr>
            <p:nvPr/>
          </p:nvSpPr>
          <p:spPr bwMode="auto">
            <a:xfrm>
              <a:off x="470" y="3503"/>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CP</a:t>
              </a:r>
              <a:endParaRPr kumimoji="1" lang="en-US" altLang="zh-CN" sz="2400" b="1" baseline="-25000">
                <a:latin typeface="Times New Roman" panose="02020603050405020304" pitchFamily="18" charset="0"/>
              </a:endParaRPr>
            </a:p>
          </p:txBody>
        </p:sp>
        <p:sp>
          <p:nvSpPr>
            <p:cNvPr id="39034" name="Rectangle 27"/>
            <p:cNvSpPr>
              <a:spLocks noChangeArrowheads="1"/>
            </p:cNvSpPr>
            <p:nvPr/>
          </p:nvSpPr>
          <p:spPr bwMode="auto">
            <a:xfrm>
              <a:off x="470" y="3705"/>
              <a:ext cx="220" cy="230"/>
            </a:xfrm>
            <a:prstGeom prst="rect">
              <a:avLst/>
            </a:prstGeom>
            <a:noFill/>
            <a:ln w="9525">
              <a:noFill/>
              <a:miter lim="800000"/>
            </a:ln>
          </p:spPr>
          <p:txBody>
            <a:bodyPr wrap="none" lIns="0" tIns="0" rIns="0" bIns="0">
              <a:spAutoFit/>
            </a:bodyPr>
            <a:lstStyle/>
            <a:p>
              <a:pPr>
                <a:spcBef>
                  <a:spcPct val="20000"/>
                </a:spcBef>
              </a:pPr>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D</a:t>
              </a:r>
              <a:endParaRPr kumimoji="1" lang="en-US" altLang="zh-CN" sz="2400" b="1" baseline="-25000">
                <a:latin typeface="Times New Roman" panose="02020603050405020304" pitchFamily="18" charset="0"/>
              </a:endParaRPr>
            </a:p>
          </p:txBody>
        </p:sp>
        <p:sp>
          <p:nvSpPr>
            <p:cNvPr id="39035" name="Line 28"/>
            <p:cNvSpPr>
              <a:spLocks noChangeShapeType="1"/>
            </p:cNvSpPr>
            <p:nvPr/>
          </p:nvSpPr>
          <p:spPr bwMode="auto">
            <a:xfrm>
              <a:off x="483" y="3746"/>
              <a:ext cx="177" cy="0"/>
            </a:xfrm>
            <a:prstGeom prst="line">
              <a:avLst/>
            </a:prstGeom>
            <a:noFill/>
            <a:ln w="19050">
              <a:solidFill>
                <a:schemeClr val="tx1"/>
              </a:solidFill>
              <a:round/>
            </a:ln>
          </p:spPr>
          <p:txBody>
            <a:bodyPr lIns="0" tIns="0" rIns="0" bIns="0"/>
            <a:lstStyle/>
            <a:p>
              <a:endParaRPr lang="zh-CN" altLang="en-US"/>
            </a:p>
          </p:txBody>
        </p:sp>
        <p:sp>
          <p:nvSpPr>
            <p:cNvPr id="39036" name="Rectangle 29"/>
            <p:cNvSpPr>
              <a:spLocks noChangeArrowheads="1"/>
            </p:cNvSpPr>
            <p:nvPr/>
          </p:nvSpPr>
          <p:spPr bwMode="auto">
            <a:xfrm>
              <a:off x="613" y="2701"/>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latin typeface="黑体" panose="02010609060101010101" pitchFamily="49" charset="-122"/>
                  <a:ea typeface="黑体" panose="02010609060101010101" pitchFamily="49" charset="-122"/>
                </a:rPr>
                <a:t>1</a:t>
              </a:r>
              <a:endParaRPr kumimoji="1" lang="en-US" altLang="zh-CN" sz="2400" b="1">
                <a:latin typeface="黑体" panose="02010609060101010101" pitchFamily="49" charset="-122"/>
                <a:ea typeface="黑体" panose="02010609060101010101" pitchFamily="49" charset="-122"/>
              </a:endParaRPr>
            </a:p>
          </p:txBody>
        </p:sp>
      </p:grpSp>
      <p:sp>
        <p:nvSpPr>
          <p:cNvPr id="182302" name="Rectangle 30"/>
          <p:cNvSpPr>
            <a:spLocks noChangeArrowheads="1"/>
          </p:cNvSpPr>
          <p:nvPr/>
        </p:nvSpPr>
        <p:spPr bwMode="auto">
          <a:xfrm>
            <a:off x="7023100" y="3467100"/>
            <a:ext cx="1143000" cy="647700"/>
          </a:xfrm>
          <a:prstGeom prst="rect">
            <a:avLst/>
          </a:prstGeom>
          <a:noFill/>
          <a:ln w="28575">
            <a:solidFill>
              <a:srgbClr val="FF3300"/>
            </a:solidFill>
            <a:miter lim="800000"/>
          </a:ln>
        </p:spPr>
        <p:txBody>
          <a:bodyPr wrap="none" lIns="0" tIns="0" rIns="0" bIns="0" anchor="ctr"/>
          <a:lstStyle/>
          <a:p>
            <a:endParaRPr lang="zh-CN" altLang="en-US"/>
          </a:p>
        </p:txBody>
      </p:sp>
      <p:sp>
        <p:nvSpPr>
          <p:cNvPr id="182303" name="Rectangle 31"/>
          <p:cNvSpPr>
            <a:spLocks noChangeArrowheads="1"/>
          </p:cNvSpPr>
          <p:nvPr/>
        </p:nvSpPr>
        <p:spPr bwMode="auto">
          <a:xfrm>
            <a:off x="6757988" y="4075113"/>
            <a:ext cx="434975" cy="365125"/>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2</a:t>
            </a:r>
            <a:r>
              <a:rPr kumimoji="1" lang="en-US" altLang="zh-CN" sz="2400" b="1" i="1" baseline="30000">
                <a:solidFill>
                  <a:srgbClr val="FF3300"/>
                </a:solidFill>
                <a:latin typeface="Times New Roman" panose="02020603050405020304" pitchFamily="18" charset="0"/>
              </a:rPr>
              <a:t>n</a:t>
            </a:r>
            <a:endParaRPr kumimoji="1" lang="en-US" altLang="zh-CN" sz="2400" b="1" i="1" baseline="30000">
              <a:solidFill>
                <a:srgbClr val="FF3300"/>
              </a:solidFill>
              <a:latin typeface="Times New Roman" panose="02020603050405020304" pitchFamily="18" charset="0"/>
            </a:endParaRPr>
          </a:p>
        </p:txBody>
      </p:sp>
      <p:sp>
        <p:nvSpPr>
          <p:cNvPr id="182304" name="Rectangle 32"/>
          <p:cNvSpPr>
            <a:spLocks noChangeArrowheads="1"/>
          </p:cNvSpPr>
          <p:nvPr/>
        </p:nvSpPr>
        <p:spPr bwMode="auto">
          <a:xfrm>
            <a:off x="2860675" y="1576388"/>
            <a:ext cx="1717675" cy="365125"/>
          </a:xfrm>
          <a:prstGeom prst="rect">
            <a:avLst/>
          </a:prstGeom>
          <a:noFill/>
          <a:ln w="9525">
            <a:noFill/>
            <a:miter lim="800000"/>
          </a:ln>
        </p:spPr>
        <p:txBody>
          <a:bodyPr lIns="0" tIns="0" rIns="0" bIns="0">
            <a:spAutoFit/>
          </a:bodyPr>
          <a:lstStyle/>
          <a:p>
            <a:pPr>
              <a:spcBef>
                <a:spcPct val="20000"/>
              </a:spcBef>
            </a:pPr>
            <a:r>
              <a:rPr kumimoji="1" lang="en-US" altLang="zh-CN" sz="2400" b="1" i="1" dirty="0">
                <a:latin typeface="Times New Roman" panose="02020603050405020304" pitchFamily="18" charset="0"/>
              </a:rPr>
              <a:t>Y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 Q</a:t>
            </a:r>
            <a:r>
              <a:rPr kumimoji="1" lang="en-US" altLang="zh-CN" sz="2400" b="1" baseline="-25000" dirty="0">
                <a:latin typeface="Times New Roman" panose="02020603050405020304" pitchFamily="18" charset="0"/>
              </a:rPr>
              <a:t>2</a:t>
            </a:r>
            <a:r>
              <a:rPr kumimoji="1" lang="en-US" altLang="zh-CN" sz="2400" b="1" i="1" baseline="30000" dirty="0">
                <a:latin typeface="Times New Roman" panose="02020603050405020304" pitchFamily="18" charset="0"/>
              </a:rPr>
              <a:t>n</a:t>
            </a:r>
            <a:r>
              <a:rPr kumimoji="1" lang="en-US" altLang="zh-CN" sz="2400" b="1" i="1" dirty="0">
                <a:latin typeface="Times New Roman" panose="02020603050405020304" pitchFamily="18" charset="0"/>
              </a:rPr>
              <a:t> Q</a:t>
            </a:r>
            <a:r>
              <a:rPr kumimoji="1" lang="en-US" altLang="zh-CN" sz="2400" b="1" baseline="-25000" dirty="0">
                <a:latin typeface="Times New Roman" panose="02020603050405020304" pitchFamily="18" charset="0"/>
              </a:rPr>
              <a:t>0</a:t>
            </a:r>
            <a:r>
              <a:rPr kumimoji="1" lang="en-US" altLang="zh-CN" sz="2400" b="1" i="1" baseline="30000" dirty="0">
                <a:latin typeface="Times New Roman" panose="02020603050405020304" pitchFamily="18" charset="0"/>
              </a:rPr>
              <a:t>n</a:t>
            </a:r>
            <a:endParaRPr kumimoji="1" lang="en-US" altLang="zh-CN" sz="2400" b="1" i="1" baseline="30000" dirty="0">
              <a:latin typeface="Times New Roman" panose="02020603050405020304" pitchFamily="18" charset="0"/>
            </a:endParaRPr>
          </a:p>
        </p:txBody>
      </p:sp>
      <p:grpSp>
        <p:nvGrpSpPr>
          <p:cNvPr id="3" name="Group 33"/>
          <p:cNvGrpSpPr/>
          <p:nvPr/>
        </p:nvGrpSpPr>
        <p:grpSpPr bwMode="auto">
          <a:xfrm>
            <a:off x="2882900" y="4130675"/>
            <a:ext cx="1530350" cy="1209675"/>
            <a:chOff x="1816" y="2578"/>
            <a:chExt cx="964" cy="762"/>
          </a:xfrm>
        </p:grpSpPr>
        <p:sp>
          <p:nvSpPr>
            <p:cNvPr id="39005" name="Rectangle 34"/>
            <p:cNvSpPr>
              <a:spLocks noChangeArrowheads="1"/>
            </p:cNvSpPr>
            <p:nvPr/>
          </p:nvSpPr>
          <p:spPr bwMode="auto">
            <a:xfrm>
              <a:off x="2532" y="2658"/>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1J</a:t>
              </a:r>
              <a:endParaRPr kumimoji="1" lang="en-US" altLang="zh-CN" sz="2400" b="1">
                <a:solidFill>
                  <a:srgbClr val="00CC00"/>
                </a:solidFill>
                <a:latin typeface="Times New Roman" panose="02020603050405020304" pitchFamily="18" charset="0"/>
              </a:endParaRPr>
            </a:p>
          </p:txBody>
        </p:sp>
        <p:sp>
          <p:nvSpPr>
            <p:cNvPr id="39006" name="Rectangle 35"/>
            <p:cNvSpPr>
              <a:spLocks noChangeArrowheads="1"/>
            </p:cNvSpPr>
            <p:nvPr/>
          </p:nvSpPr>
          <p:spPr bwMode="auto">
            <a:xfrm>
              <a:off x="2535" y="3110"/>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CC00"/>
                  </a:solidFill>
                  <a:latin typeface="Times New Roman" panose="02020603050405020304" pitchFamily="18" charset="0"/>
                </a:rPr>
                <a:t>1K</a:t>
              </a:r>
              <a:endParaRPr kumimoji="1" lang="en-US" altLang="zh-CN" sz="2400" b="1">
                <a:solidFill>
                  <a:srgbClr val="00CC00"/>
                </a:solidFill>
                <a:latin typeface="Times New Roman" panose="02020603050405020304" pitchFamily="18" charset="0"/>
              </a:endParaRPr>
            </a:p>
          </p:txBody>
        </p:sp>
        <p:sp>
          <p:nvSpPr>
            <p:cNvPr id="39007" name="Rectangle 36"/>
            <p:cNvSpPr>
              <a:spLocks noChangeArrowheads="1"/>
            </p:cNvSpPr>
            <p:nvPr/>
          </p:nvSpPr>
          <p:spPr bwMode="auto">
            <a:xfrm>
              <a:off x="1829" y="2578"/>
              <a:ext cx="274"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CC00"/>
                  </a:solidFill>
                  <a:latin typeface="Times New Roman" panose="02020603050405020304" pitchFamily="18" charset="0"/>
                </a:rPr>
                <a:t>Q</a:t>
              </a:r>
              <a:r>
                <a:rPr kumimoji="1" lang="en-US" altLang="zh-CN" sz="2400" b="1" baseline="-25000">
                  <a:solidFill>
                    <a:srgbClr val="00CC00"/>
                  </a:solidFill>
                  <a:latin typeface="Times New Roman" panose="02020603050405020304" pitchFamily="18" charset="0"/>
                </a:rPr>
                <a:t>0</a:t>
              </a:r>
              <a:r>
                <a:rPr kumimoji="1" lang="en-US" altLang="zh-CN" sz="2400" b="1" i="1" baseline="30000">
                  <a:solidFill>
                    <a:srgbClr val="00CC00"/>
                  </a:solidFill>
                  <a:latin typeface="Times New Roman" panose="02020603050405020304" pitchFamily="18" charset="0"/>
                </a:rPr>
                <a:t>n</a:t>
              </a:r>
              <a:endParaRPr kumimoji="1" lang="en-US" altLang="zh-CN" sz="2400" b="1" i="1" baseline="30000">
                <a:solidFill>
                  <a:srgbClr val="00CC00"/>
                </a:solidFill>
                <a:latin typeface="Times New Roman" panose="02020603050405020304" pitchFamily="18" charset="0"/>
              </a:endParaRPr>
            </a:p>
          </p:txBody>
        </p:sp>
        <p:sp>
          <p:nvSpPr>
            <p:cNvPr id="39008" name="Line 37"/>
            <p:cNvSpPr>
              <a:spLocks noChangeShapeType="1"/>
            </p:cNvSpPr>
            <p:nvPr/>
          </p:nvSpPr>
          <p:spPr bwMode="auto">
            <a:xfrm>
              <a:off x="1816" y="2840"/>
              <a:ext cx="520" cy="0"/>
            </a:xfrm>
            <a:prstGeom prst="line">
              <a:avLst/>
            </a:prstGeom>
            <a:noFill/>
            <a:ln w="28575">
              <a:solidFill>
                <a:srgbClr val="00CC00"/>
              </a:solidFill>
              <a:round/>
            </a:ln>
          </p:spPr>
          <p:txBody>
            <a:bodyPr lIns="0" tIns="0" rIns="0" bIns="0"/>
            <a:lstStyle/>
            <a:p>
              <a:endParaRPr lang="zh-CN" altLang="en-US"/>
            </a:p>
          </p:txBody>
        </p:sp>
        <p:sp>
          <p:nvSpPr>
            <p:cNvPr id="39009" name="Line 38"/>
            <p:cNvSpPr>
              <a:spLocks noChangeShapeType="1"/>
            </p:cNvSpPr>
            <p:nvPr/>
          </p:nvSpPr>
          <p:spPr bwMode="auto">
            <a:xfrm>
              <a:off x="2064" y="3328"/>
              <a:ext cx="240" cy="0"/>
            </a:xfrm>
            <a:prstGeom prst="line">
              <a:avLst/>
            </a:prstGeom>
            <a:noFill/>
            <a:ln w="28575">
              <a:solidFill>
                <a:srgbClr val="00CC00"/>
              </a:solidFill>
              <a:round/>
            </a:ln>
          </p:spPr>
          <p:txBody>
            <a:bodyPr lIns="0" tIns="0" rIns="0" bIns="0"/>
            <a:lstStyle/>
            <a:p>
              <a:endParaRPr lang="zh-CN" altLang="en-US"/>
            </a:p>
          </p:txBody>
        </p:sp>
        <p:sp>
          <p:nvSpPr>
            <p:cNvPr id="39010" name="Line 39"/>
            <p:cNvSpPr>
              <a:spLocks noChangeShapeType="1"/>
            </p:cNvSpPr>
            <p:nvPr/>
          </p:nvSpPr>
          <p:spPr bwMode="auto">
            <a:xfrm>
              <a:off x="2064" y="2840"/>
              <a:ext cx="0" cy="488"/>
            </a:xfrm>
            <a:prstGeom prst="line">
              <a:avLst/>
            </a:prstGeom>
            <a:noFill/>
            <a:ln w="28575">
              <a:solidFill>
                <a:srgbClr val="00CC00"/>
              </a:solidFill>
              <a:round/>
            </a:ln>
          </p:spPr>
          <p:txBody>
            <a:bodyPr lIns="0" tIns="0" rIns="0" bIns="0"/>
            <a:lstStyle/>
            <a:p>
              <a:endParaRPr lang="zh-CN" altLang="en-US"/>
            </a:p>
          </p:txBody>
        </p:sp>
      </p:grpSp>
      <p:grpSp>
        <p:nvGrpSpPr>
          <p:cNvPr id="4" name="Group 40"/>
          <p:cNvGrpSpPr/>
          <p:nvPr/>
        </p:nvGrpSpPr>
        <p:grpSpPr bwMode="auto">
          <a:xfrm>
            <a:off x="3340100" y="3775075"/>
            <a:ext cx="647700" cy="1603375"/>
            <a:chOff x="2112" y="2346"/>
            <a:chExt cx="408" cy="1010"/>
          </a:xfrm>
        </p:grpSpPr>
        <p:sp>
          <p:nvSpPr>
            <p:cNvPr id="38996" name="Rectangle 41"/>
            <p:cNvSpPr>
              <a:spLocks noChangeArrowheads="1"/>
            </p:cNvSpPr>
            <p:nvPr/>
          </p:nvSpPr>
          <p:spPr bwMode="auto">
            <a:xfrm>
              <a:off x="2340" y="2650"/>
              <a:ext cx="160"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CC66FF"/>
                  </a:solidFill>
                  <a:latin typeface="Times New Roman" panose="02020603050405020304" pitchFamily="18" charset="0"/>
                </a:rPr>
                <a:t>&amp;</a:t>
              </a:r>
              <a:endParaRPr kumimoji="1" lang="en-US" altLang="zh-CN" sz="2400" b="1">
                <a:solidFill>
                  <a:srgbClr val="CC66FF"/>
                </a:solidFill>
                <a:latin typeface="Times New Roman" panose="02020603050405020304" pitchFamily="18" charset="0"/>
              </a:endParaRPr>
            </a:p>
          </p:txBody>
        </p:sp>
        <p:sp>
          <p:nvSpPr>
            <p:cNvPr id="38997" name="Rectangle 42"/>
            <p:cNvSpPr>
              <a:spLocks noChangeArrowheads="1"/>
            </p:cNvSpPr>
            <p:nvPr/>
          </p:nvSpPr>
          <p:spPr bwMode="auto">
            <a:xfrm>
              <a:off x="2343" y="3126"/>
              <a:ext cx="160"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CC66FF"/>
                  </a:solidFill>
                  <a:latin typeface="Times New Roman" panose="02020603050405020304" pitchFamily="18" charset="0"/>
                </a:rPr>
                <a:t>&amp;</a:t>
              </a:r>
              <a:endParaRPr kumimoji="1" lang="en-US" altLang="zh-CN" sz="2400" b="1">
                <a:solidFill>
                  <a:srgbClr val="CC66FF"/>
                </a:solidFill>
                <a:latin typeface="Times New Roman" panose="02020603050405020304" pitchFamily="18" charset="0"/>
              </a:endParaRPr>
            </a:p>
          </p:txBody>
        </p:sp>
        <p:sp>
          <p:nvSpPr>
            <p:cNvPr id="38998" name="Rectangle 43"/>
            <p:cNvSpPr>
              <a:spLocks noChangeArrowheads="1"/>
            </p:cNvSpPr>
            <p:nvPr/>
          </p:nvSpPr>
          <p:spPr bwMode="auto">
            <a:xfrm>
              <a:off x="2117" y="2346"/>
              <a:ext cx="274"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CC66FF"/>
                  </a:solidFill>
                  <a:latin typeface="Times New Roman" panose="02020603050405020304" pitchFamily="18" charset="0"/>
                </a:rPr>
                <a:t>Q</a:t>
              </a:r>
              <a:r>
                <a:rPr kumimoji="1" lang="en-US" altLang="zh-CN" sz="2400" b="1" baseline="-25000">
                  <a:solidFill>
                    <a:srgbClr val="CC66FF"/>
                  </a:solidFill>
                  <a:latin typeface="Times New Roman" panose="02020603050405020304" pitchFamily="18" charset="0"/>
                </a:rPr>
                <a:t>2</a:t>
              </a:r>
              <a:r>
                <a:rPr kumimoji="1" lang="en-US" altLang="zh-CN" sz="2400" b="1" i="1" baseline="30000">
                  <a:solidFill>
                    <a:srgbClr val="CC66FF"/>
                  </a:solidFill>
                  <a:latin typeface="Times New Roman" panose="02020603050405020304" pitchFamily="18" charset="0"/>
                </a:rPr>
                <a:t>n</a:t>
              </a:r>
              <a:endParaRPr kumimoji="1" lang="en-US" altLang="zh-CN" sz="2400" b="1" i="1" baseline="30000">
                <a:solidFill>
                  <a:srgbClr val="CC66FF"/>
                </a:solidFill>
                <a:latin typeface="Times New Roman" panose="02020603050405020304" pitchFamily="18" charset="0"/>
              </a:endParaRPr>
            </a:p>
          </p:txBody>
        </p:sp>
        <p:sp>
          <p:nvSpPr>
            <p:cNvPr id="38999" name="Line 44"/>
            <p:cNvSpPr>
              <a:spLocks noChangeShapeType="1"/>
            </p:cNvSpPr>
            <p:nvPr/>
          </p:nvSpPr>
          <p:spPr bwMode="auto">
            <a:xfrm>
              <a:off x="2184" y="2696"/>
              <a:ext cx="136" cy="0"/>
            </a:xfrm>
            <a:prstGeom prst="line">
              <a:avLst/>
            </a:prstGeom>
            <a:noFill/>
            <a:ln w="28575">
              <a:solidFill>
                <a:srgbClr val="CC66FF"/>
              </a:solidFill>
              <a:round/>
            </a:ln>
          </p:spPr>
          <p:txBody>
            <a:bodyPr lIns="0" tIns="0" rIns="0" bIns="0"/>
            <a:lstStyle/>
            <a:p>
              <a:endParaRPr lang="zh-CN" altLang="en-US"/>
            </a:p>
          </p:txBody>
        </p:sp>
        <p:sp>
          <p:nvSpPr>
            <p:cNvPr id="39000" name="Line 45"/>
            <p:cNvSpPr>
              <a:spLocks noChangeShapeType="1"/>
            </p:cNvSpPr>
            <p:nvPr/>
          </p:nvSpPr>
          <p:spPr bwMode="auto">
            <a:xfrm>
              <a:off x="2192" y="3184"/>
              <a:ext cx="128" cy="0"/>
            </a:xfrm>
            <a:prstGeom prst="line">
              <a:avLst/>
            </a:prstGeom>
            <a:noFill/>
            <a:ln w="28575">
              <a:solidFill>
                <a:srgbClr val="CC66FF"/>
              </a:solidFill>
              <a:round/>
            </a:ln>
          </p:spPr>
          <p:txBody>
            <a:bodyPr lIns="0" tIns="0" rIns="0" bIns="0"/>
            <a:lstStyle/>
            <a:p>
              <a:endParaRPr lang="zh-CN" altLang="en-US"/>
            </a:p>
          </p:txBody>
        </p:sp>
        <p:sp>
          <p:nvSpPr>
            <p:cNvPr id="39001" name="Line 46"/>
            <p:cNvSpPr>
              <a:spLocks noChangeShapeType="1"/>
            </p:cNvSpPr>
            <p:nvPr/>
          </p:nvSpPr>
          <p:spPr bwMode="auto">
            <a:xfrm>
              <a:off x="2192" y="2608"/>
              <a:ext cx="0" cy="576"/>
            </a:xfrm>
            <a:prstGeom prst="line">
              <a:avLst/>
            </a:prstGeom>
            <a:noFill/>
            <a:ln w="28575">
              <a:solidFill>
                <a:srgbClr val="CC66FF"/>
              </a:solidFill>
              <a:round/>
            </a:ln>
          </p:spPr>
          <p:txBody>
            <a:bodyPr lIns="0" tIns="0" rIns="0" bIns="0"/>
            <a:lstStyle/>
            <a:p>
              <a:endParaRPr lang="zh-CN" altLang="en-US"/>
            </a:p>
          </p:txBody>
        </p:sp>
        <p:sp>
          <p:nvSpPr>
            <p:cNvPr id="39002" name="Rectangle 47"/>
            <p:cNvSpPr>
              <a:spLocks noChangeArrowheads="1"/>
            </p:cNvSpPr>
            <p:nvPr/>
          </p:nvSpPr>
          <p:spPr bwMode="auto">
            <a:xfrm>
              <a:off x="2320" y="2680"/>
              <a:ext cx="192" cy="176"/>
            </a:xfrm>
            <a:prstGeom prst="rect">
              <a:avLst/>
            </a:prstGeom>
            <a:noFill/>
            <a:ln w="38100">
              <a:solidFill>
                <a:srgbClr val="CC66FF"/>
              </a:solidFill>
              <a:miter lim="800000"/>
            </a:ln>
          </p:spPr>
          <p:txBody>
            <a:bodyPr wrap="none" lIns="0" tIns="0" rIns="0" bIns="0" anchor="ctr"/>
            <a:lstStyle/>
            <a:p>
              <a:endParaRPr lang="zh-CN" altLang="en-US"/>
            </a:p>
          </p:txBody>
        </p:sp>
        <p:sp>
          <p:nvSpPr>
            <p:cNvPr id="39003" name="Rectangle 48"/>
            <p:cNvSpPr>
              <a:spLocks noChangeArrowheads="1"/>
            </p:cNvSpPr>
            <p:nvPr/>
          </p:nvSpPr>
          <p:spPr bwMode="auto">
            <a:xfrm>
              <a:off x="2328" y="3144"/>
              <a:ext cx="192" cy="208"/>
            </a:xfrm>
            <a:prstGeom prst="rect">
              <a:avLst/>
            </a:prstGeom>
            <a:noFill/>
            <a:ln w="38100">
              <a:solidFill>
                <a:srgbClr val="CC66FF"/>
              </a:solidFill>
              <a:miter lim="800000"/>
            </a:ln>
          </p:spPr>
          <p:txBody>
            <a:bodyPr wrap="none" lIns="0" tIns="0" rIns="0" bIns="0" anchor="ctr"/>
            <a:lstStyle/>
            <a:p>
              <a:endParaRPr lang="zh-CN" altLang="en-US"/>
            </a:p>
          </p:txBody>
        </p:sp>
        <p:sp>
          <p:nvSpPr>
            <p:cNvPr id="39004" name="Line 49"/>
            <p:cNvSpPr>
              <a:spLocks noChangeShapeType="1"/>
            </p:cNvSpPr>
            <p:nvPr/>
          </p:nvSpPr>
          <p:spPr bwMode="auto">
            <a:xfrm>
              <a:off x="2112" y="2376"/>
              <a:ext cx="272" cy="0"/>
            </a:xfrm>
            <a:prstGeom prst="line">
              <a:avLst/>
            </a:prstGeom>
            <a:noFill/>
            <a:ln w="19050">
              <a:solidFill>
                <a:srgbClr val="CC66FF"/>
              </a:solidFill>
              <a:round/>
            </a:ln>
          </p:spPr>
          <p:txBody>
            <a:bodyPr lIns="0" tIns="0" rIns="0" bIns="0"/>
            <a:lstStyle/>
            <a:p>
              <a:endParaRPr lang="zh-CN" altLang="en-US"/>
            </a:p>
          </p:txBody>
        </p:sp>
      </p:grpSp>
      <p:grpSp>
        <p:nvGrpSpPr>
          <p:cNvPr id="5" name="Group 50"/>
          <p:cNvGrpSpPr/>
          <p:nvPr/>
        </p:nvGrpSpPr>
        <p:grpSpPr bwMode="auto">
          <a:xfrm>
            <a:off x="4711700" y="4130675"/>
            <a:ext cx="1289050" cy="479425"/>
            <a:chOff x="2960" y="2578"/>
            <a:chExt cx="812" cy="302"/>
          </a:xfrm>
        </p:grpSpPr>
        <p:sp>
          <p:nvSpPr>
            <p:cNvPr id="38993" name="Rectangle 51"/>
            <p:cNvSpPr>
              <a:spLocks noChangeArrowheads="1"/>
            </p:cNvSpPr>
            <p:nvPr/>
          </p:nvSpPr>
          <p:spPr bwMode="auto">
            <a:xfrm>
              <a:off x="3580" y="2650"/>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0000FF"/>
                  </a:solidFill>
                  <a:latin typeface="Times New Roman" panose="02020603050405020304" pitchFamily="18" charset="0"/>
                </a:rPr>
                <a:t>1J</a:t>
              </a:r>
              <a:endParaRPr kumimoji="1" lang="en-US" altLang="zh-CN" sz="2400" b="1">
                <a:solidFill>
                  <a:srgbClr val="0000FF"/>
                </a:solidFill>
                <a:latin typeface="Times New Roman" panose="02020603050405020304" pitchFamily="18" charset="0"/>
              </a:endParaRPr>
            </a:p>
          </p:txBody>
        </p:sp>
        <p:sp>
          <p:nvSpPr>
            <p:cNvPr id="38994" name="Rectangle 52"/>
            <p:cNvSpPr>
              <a:spLocks noChangeArrowheads="1"/>
            </p:cNvSpPr>
            <p:nvPr/>
          </p:nvSpPr>
          <p:spPr bwMode="auto">
            <a:xfrm>
              <a:off x="2997" y="2578"/>
              <a:ext cx="274"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rgbClr val="0000FF"/>
                  </a:solidFill>
                  <a:latin typeface="Times New Roman" panose="02020603050405020304" pitchFamily="18" charset="0"/>
                </a:rPr>
                <a:t>Q</a:t>
              </a:r>
              <a:r>
                <a:rPr kumimoji="1" lang="en-US" altLang="zh-CN" sz="2400" b="1" baseline="-25000">
                  <a:solidFill>
                    <a:srgbClr val="0000FF"/>
                  </a:solidFill>
                  <a:latin typeface="Times New Roman" panose="02020603050405020304" pitchFamily="18" charset="0"/>
                </a:rPr>
                <a:t>1</a:t>
              </a:r>
              <a:r>
                <a:rPr kumimoji="1" lang="en-US" altLang="zh-CN" sz="2400" b="1" i="1" baseline="30000">
                  <a:solidFill>
                    <a:srgbClr val="0000FF"/>
                  </a:solidFill>
                  <a:latin typeface="Times New Roman" panose="02020603050405020304" pitchFamily="18" charset="0"/>
                </a:rPr>
                <a:t>n</a:t>
              </a:r>
              <a:endParaRPr kumimoji="1" lang="en-US" altLang="zh-CN" sz="2400" b="1" i="1" baseline="30000">
                <a:solidFill>
                  <a:srgbClr val="0000FF"/>
                </a:solidFill>
                <a:latin typeface="Times New Roman" panose="02020603050405020304" pitchFamily="18" charset="0"/>
              </a:endParaRPr>
            </a:p>
          </p:txBody>
        </p:sp>
        <p:sp>
          <p:nvSpPr>
            <p:cNvPr id="38995" name="Line 53"/>
            <p:cNvSpPr>
              <a:spLocks noChangeShapeType="1"/>
            </p:cNvSpPr>
            <p:nvPr/>
          </p:nvSpPr>
          <p:spPr bwMode="auto">
            <a:xfrm>
              <a:off x="2960" y="2840"/>
              <a:ext cx="408" cy="0"/>
            </a:xfrm>
            <a:prstGeom prst="line">
              <a:avLst/>
            </a:prstGeom>
            <a:noFill/>
            <a:ln w="28575">
              <a:solidFill>
                <a:srgbClr val="0000FF"/>
              </a:solidFill>
              <a:round/>
            </a:ln>
          </p:spPr>
          <p:txBody>
            <a:bodyPr lIns="0" tIns="0" rIns="0" bIns="0"/>
            <a:lstStyle/>
            <a:p>
              <a:endParaRPr lang="zh-CN" altLang="en-US"/>
            </a:p>
          </p:txBody>
        </p:sp>
      </p:grpSp>
      <p:grpSp>
        <p:nvGrpSpPr>
          <p:cNvPr id="6" name="Group 54"/>
          <p:cNvGrpSpPr/>
          <p:nvPr/>
        </p:nvGrpSpPr>
        <p:grpSpPr bwMode="auto">
          <a:xfrm>
            <a:off x="5024438" y="3775075"/>
            <a:ext cx="760412" cy="1565275"/>
            <a:chOff x="3165" y="2346"/>
            <a:chExt cx="479" cy="986"/>
          </a:xfrm>
        </p:grpSpPr>
        <p:sp>
          <p:nvSpPr>
            <p:cNvPr id="38986" name="Rectangle 55"/>
            <p:cNvSpPr>
              <a:spLocks noChangeArrowheads="1"/>
            </p:cNvSpPr>
            <p:nvPr/>
          </p:nvSpPr>
          <p:spPr bwMode="auto">
            <a:xfrm>
              <a:off x="3399" y="3102"/>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chemeClr val="accent1"/>
                  </a:solidFill>
                  <a:latin typeface="Times New Roman" panose="02020603050405020304" pitchFamily="18" charset="0"/>
                </a:rPr>
                <a:t>1K</a:t>
              </a:r>
              <a:endParaRPr kumimoji="1" lang="en-US" altLang="zh-CN" sz="2400" b="1">
                <a:solidFill>
                  <a:schemeClr val="accent1"/>
                </a:solidFill>
                <a:latin typeface="Times New Roman" panose="02020603050405020304" pitchFamily="18" charset="0"/>
              </a:endParaRPr>
            </a:p>
          </p:txBody>
        </p:sp>
        <p:sp>
          <p:nvSpPr>
            <p:cNvPr id="38987" name="Rectangle 56"/>
            <p:cNvSpPr>
              <a:spLocks noChangeArrowheads="1"/>
            </p:cNvSpPr>
            <p:nvPr/>
          </p:nvSpPr>
          <p:spPr bwMode="auto">
            <a:xfrm>
              <a:off x="3380" y="2650"/>
              <a:ext cx="160"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chemeClr val="accent1"/>
                  </a:solidFill>
                  <a:latin typeface="Times New Roman" panose="02020603050405020304" pitchFamily="18" charset="0"/>
                </a:rPr>
                <a:t>&amp;</a:t>
              </a:r>
              <a:endParaRPr kumimoji="1" lang="en-US" altLang="zh-CN" sz="2400" b="1">
                <a:solidFill>
                  <a:schemeClr val="accent1"/>
                </a:solidFill>
                <a:latin typeface="Times New Roman" panose="02020603050405020304" pitchFamily="18" charset="0"/>
              </a:endParaRPr>
            </a:p>
          </p:txBody>
        </p:sp>
        <p:sp>
          <p:nvSpPr>
            <p:cNvPr id="38988" name="Rectangle 57"/>
            <p:cNvSpPr>
              <a:spLocks noChangeArrowheads="1"/>
            </p:cNvSpPr>
            <p:nvPr/>
          </p:nvSpPr>
          <p:spPr bwMode="auto">
            <a:xfrm>
              <a:off x="3165" y="2346"/>
              <a:ext cx="274" cy="230"/>
            </a:xfrm>
            <a:prstGeom prst="rect">
              <a:avLst/>
            </a:prstGeom>
            <a:noFill/>
            <a:ln w="9525">
              <a:noFill/>
              <a:miter lim="800000"/>
            </a:ln>
          </p:spPr>
          <p:txBody>
            <a:bodyPr wrap="none" lIns="0" tIns="0" rIns="0" bIns="0">
              <a:spAutoFit/>
            </a:bodyPr>
            <a:lstStyle/>
            <a:p>
              <a:pPr>
                <a:spcBef>
                  <a:spcPct val="20000"/>
                </a:spcBef>
              </a:pPr>
              <a:r>
                <a:rPr kumimoji="1" lang="en-US" altLang="zh-CN" sz="2400" b="1" i="1">
                  <a:solidFill>
                    <a:schemeClr val="accent1"/>
                  </a:solidFill>
                  <a:latin typeface="Times New Roman" panose="02020603050405020304" pitchFamily="18" charset="0"/>
                </a:rPr>
                <a:t>Q</a:t>
              </a:r>
              <a:r>
                <a:rPr kumimoji="1" lang="en-US" altLang="zh-CN" sz="2400" b="1" baseline="-25000">
                  <a:solidFill>
                    <a:schemeClr val="accent1"/>
                  </a:solidFill>
                  <a:latin typeface="Times New Roman" panose="02020603050405020304" pitchFamily="18" charset="0"/>
                </a:rPr>
                <a:t>0</a:t>
              </a:r>
              <a:r>
                <a:rPr kumimoji="1" lang="en-US" altLang="zh-CN" sz="2400" b="1" i="1" baseline="30000">
                  <a:solidFill>
                    <a:schemeClr val="accent1"/>
                  </a:solidFill>
                  <a:latin typeface="Times New Roman" panose="02020603050405020304" pitchFamily="18" charset="0"/>
                </a:rPr>
                <a:t>n</a:t>
              </a:r>
              <a:endParaRPr kumimoji="1" lang="en-US" altLang="zh-CN" sz="2400" b="1" i="1" baseline="30000">
                <a:solidFill>
                  <a:schemeClr val="accent1"/>
                </a:solidFill>
                <a:latin typeface="Times New Roman" panose="02020603050405020304" pitchFamily="18" charset="0"/>
              </a:endParaRPr>
            </a:p>
          </p:txBody>
        </p:sp>
        <p:sp>
          <p:nvSpPr>
            <p:cNvPr id="38989" name="Line 58"/>
            <p:cNvSpPr>
              <a:spLocks noChangeShapeType="1"/>
            </p:cNvSpPr>
            <p:nvPr/>
          </p:nvSpPr>
          <p:spPr bwMode="auto">
            <a:xfrm>
              <a:off x="3232" y="2696"/>
              <a:ext cx="136" cy="0"/>
            </a:xfrm>
            <a:prstGeom prst="line">
              <a:avLst/>
            </a:prstGeom>
            <a:noFill/>
            <a:ln w="28575">
              <a:solidFill>
                <a:schemeClr val="accent1"/>
              </a:solidFill>
              <a:round/>
            </a:ln>
          </p:spPr>
          <p:txBody>
            <a:bodyPr lIns="0" tIns="0" rIns="0" bIns="0"/>
            <a:lstStyle/>
            <a:p>
              <a:endParaRPr lang="zh-CN" altLang="en-US"/>
            </a:p>
          </p:txBody>
        </p:sp>
        <p:sp>
          <p:nvSpPr>
            <p:cNvPr id="38990" name="Line 59"/>
            <p:cNvSpPr>
              <a:spLocks noChangeShapeType="1"/>
            </p:cNvSpPr>
            <p:nvPr/>
          </p:nvSpPr>
          <p:spPr bwMode="auto">
            <a:xfrm>
              <a:off x="3240" y="3232"/>
              <a:ext cx="128" cy="0"/>
            </a:xfrm>
            <a:prstGeom prst="line">
              <a:avLst/>
            </a:prstGeom>
            <a:noFill/>
            <a:ln w="28575">
              <a:solidFill>
                <a:schemeClr val="accent1"/>
              </a:solidFill>
              <a:round/>
            </a:ln>
          </p:spPr>
          <p:txBody>
            <a:bodyPr lIns="0" tIns="0" rIns="0" bIns="0"/>
            <a:lstStyle/>
            <a:p>
              <a:endParaRPr lang="zh-CN" altLang="en-US"/>
            </a:p>
          </p:txBody>
        </p:sp>
        <p:sp>
          <p:nvSpPr>
            <p:cNvPr id="38991" name="Line 60"/>
            <p:cNvSpPr>
              <a:spLocks noChangeShapeType="1"/>
            </p:cNvSpPr>
            <p:nvPr/>
          </p:nvSpPr>
          <p:spPr bwMode="auto">
            <a:xfrm>
              <a:off x="3232" y="2608"/>
              <a:ext cx="0" cy="624"/>
            </a:xfrm>
            <a:prstGeom prst="line">
              <a:avLst/>
            </a:prstGeom>
            <a:noFill/>
            <a:ln w="28575">
              <a:solidFill>
                <a:schemeClr val="accent1"/>
              </a:solidFill>
              <a:round/>
            </a:ln>
          </p:spPr>
          <p:txBody>
            <a:bodyPr lIns="0" tIns="0" rIns="0" bIns="0"/>
            <a:lstStyle/>
            <a:p>
              <a:endParaRPr lang="zh-CN" altLang="en-US"/>
            </a:p>
          </p:txBody>
        </p:sp>
        <p:sp>
          <p:nvSpPr>
            <p:cNvPr id="38992" name="Rectangle 61"/>
            <p:cNvSpPr>
              <a:spLocks noChangeArrowheads="1"/>
            </p:cNvSpPr>
            <p:nvPr/>
          </p:nvSpPr>
          <p:spPr bwMode="auto">
            <a:xfrm>
              <a:off x="3360" y="2680"/>
              <a:ext cx="192" cy="176"/>
            </a:xfrm>
            <a:prstGeom prst="rect">
              <a:avLst/>
            </a:prstGeom>
            <a:noFill/>
            <a:ln w="38100">
              <a:solidFill>
                <a:schemeClr val="accent1"/>
              </a:solidFill>
              <a:miter lim="800000"/>
            </a:ln>
          </p:spPr>
          <p:txBody>
            <a:bodyPr wrap="none" lIns="0" tIns="0" rIns="0" bIns="0" anchor="ctr"/>
            <a:lstStyle/>
            <a:p>
              <a:endParaRPr lang="zh-CN" altLang="en-US"/>
            </a:p>
          </p:txBody>
        </p:sp>
      </p:grpSp>
      <p:sp>
        <p:nvSpPr>
          <p:cNvPr id="182334" name="Rectangle 62"/>
          <p:cNvSpPr>
            <a:spLocks noChangeArrowheads="1"/>
          </p:cNvSpPr>
          <p:nvPr/>
        </p:nvSpPr>
        <p:spPr bwMode="auto">
          <a:xfrm>
            <a:off x="3074988" y="3008313"/>
            <a:ext cx="2005012" cy="365125"/>
          </a:xfrm>
          <a:prstGeom prst="rect">
            <a:avLst/>
          </a:prstGeom>
          <a:no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2</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zh-CN" altLang="en-US" sz="2400" b="1" i="1">
                <a:latin typeface="Times New Roman" panose="02020603050405020304" pitchFamily="18" charset="0"/>
              </a:rPr>
              <a:t>，</a:t>
            </a:r>
            <a:endParaRPr kumimoji="1" lang="zh-CN" altLang="en-US" sz="2400" b="1" i="1" baseline="30000">
              <a:latin typeface="Times New Roman" panose="02020603050405020304" pitchFamily="18" charset="0"/>
            </a:endParaRPr>
          </a:p>
        </p:txBody>
      </p:sp>
      <p:grpSp>
        <p:nvGrpSpPr>
          <p:cNvPr id="7" name="Group 63"/>
          <p:cNvGrpSpPr/>
          <p:nvPr/>
        </p:nvGrpSpPr>
        <p:grpSpPr bwMode="auto">
          <a:xfrm>
            <a:off x="2870200" y="2095500"/>
            <a:ext cx="1630363" cy="1004888"/>
            <a:chOff x="1512" y="1343"/>
            <a:chExt cx="1027" cy="633"/>
          </a:xfrm>
        </p:grpSpPr>
        <p:sp>
          <p:nvSpPr>
            <p:cNvPr id="38984" name="Rectangle 64"/>
            <p:cNvSpPr>
              <a:spLocks noChangeArrowheads="1"/>
            </p:cNvSpPr>
            <p:nvPr/>
          </p:nvSpPr>
          <p:spPr bwMode="auto">
            <a:xfrm>
              <a:off x="1633" y="1343"/>
              <a:ext cx="906" cy="230"/>
            </a:xfrm>
            <a:prstGeom prst="rect">
              <a:avLst/>
            </a:prstGeom>
            <a:noFill/>
            <a:ln w="9525">
              <a:noFill/>
              <a:miter lim="800000"/>
            </a:ln>
          </p:spPr>
          <p:txBody>
            <a:bodyPr lIns="0" tIns="0" rIns="0" bIns="0">
              <a:spAutoFit/>
            </a:bodyPr>
            <a:lstStyle/>
            <a:p>
              <a:pPr>
                <a:spcBef>
                  <a:spcPct val="20000"/>
                </a:spcBef>
              </a:pPr>
              <a:r>
                <a:rPr kumimoji="1" lang="en-US" altLang="zh-CN" sz="2400" b="1" i="1" dirty="0">
                  <a:latin typeface="Times New Roman" panose="02020603050405020304" pitchFamily="18" charset="0"/>
                </a:rPr>
                <a:t>J</a:t>
              </a:r>
              <a:r>
                <a:rPr kumimoji="1" lang="en-US" altLang="zh-CN" sz="2400" b="1" baseline="-25000" dirty="0">
                  <a:latin typeface="Times New Roman" panose="02020603050405020304" pitchFamily="18" charset="0"/>
                </a:rPr>
                <a:t>0</a:t>
              </a:r>
              <a:r>
                <a:rPr kumimoji="1" lang="en-US" altLang="zh-CN" sz="2400" b="1" i="1" dirty="0">
                  <a:latin typeface="Times New Roman" panose="02020603050405020304" pitchFamily="18" charset="0"/>
                </a:rPr>
                <a:t>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 K</a:t>
              </a:r>
              <a:r>
                <a:rPr kumimoji="1" lang="en-US" altLang="zh-CN" sz="2400" b="1" baseline="-25000" dirty="0">
                  <a:latin typeface="Times New Roman" panose="02020603050405020304" pitchFamily="18" charset="0"/>
                </a:rPr>
                <a:t>0 </a:t>
              </a:r>
              <a:r>
                <a:rPr kumimoji="1" lang="en-US" altLang="zh-CN" sz="2400" b="1" dirty="0">
                  <a:latin typeface="Times New Roman" panose="02020603050405020304" pitchFamily="18" charset="0"/>
                </a:rPr>
                <a:t>= 1</a:t>
              </a:r>
              <a:endParaRPr kumimoji="1" lang="en-US" altLang="zh-CN" sz="2400" b="1" baseline="30000" dirty="0">
                <a:latin typeface="Times New Roman" panose="02020603050405020304" pitchFamily="18" charset="0"/>
              </a:endParaRPr>
            </a:p>
          </p:txBody>
        </p:sp>
        <p:sp>
          <p:nvSpPr>
            <p:cNvPr id="38985" name="AutoShape 65"/>
            <p:cNvSpPr/>
            <p:nvPr/>
          </p:nvSpPr>
          <p:spPr bwMode="auto">
            <a:xfrm>
              <a:off x="1512" y="1456"/>
              <a:ext cx="56" cy="520"/>
            </a:xfrm>
            <a:prstGeom prst="leftBrace">
              <a:avLst>
                <a:gd name="adj1" fmla="val 77381"/>
                <a:gd name="adj2" fmla="val 50000"/>
              </a:avLst>
            </a:prstGeom>
            <a:noFill/>
            <a:ln w="28575">
              <a:solidFill>
                <a:schemeClr val="tx1"/>
              </a:solidFill>
              <a:round/>
            </a:ln>
          </p:spPr>
          <p:txBody>
            <a:bodyPr wrap="none" lIns="0" tIns="0" rIns="0" bIns="0" anchor="ctr"/>
            <a:lstStyle/>
            <a:p>
              <a:endParaRPr lang="zh-CN" altLang="en-US"/>
            </a:p>
          </p:txBody>
        </p:sp>
      </p:grpSp>
      <p:grpSp>
        <p:nvGrpSpPr>
          <p:cNvPr id="8" name="Group 66"/>
          <p:cNvGrpSpPr/>
          <p:nvPr/>
        </p:nvGrpSpPr>
        <p:grpSpPr bwMode="auto">
          <a:xfrm>
            <a:off x="3062288" y="2551113"/>
            <a:ext cx="2301875" cy="365125"/>
            <a:chOff x="1633" y="1599"/>
            <a:chExt cx="1450" cy="230"/>
          </a:xfrm>
        </p:grpSpPr>
        <p:sp>
          <p:nvSpPr>
            <p:cNvPr id="38982" name="Rectangle 67"/>
            <p:cNvSpPr>
              <a:spLocks noChangeArrowheads="1"/>
            </p:cNvSpPr>
            <p:nvPr/>
          </p:nvSpPr>
          <p:spPr bwMode="auto">
            <a:xfrm>
              <a:off x="1633" y="1599"/>
              <a:ext cx="1450" cy="230"/>
            </a:xfrm>
            <a:prstGeom prst="rect">
              <a:avLst/>
            </a:prstGeom>
            <a:noFill/>
            <a:ln w="9525">
              <a:noFill/>
              <a:miter lim="800000"/>
            </a:ln>
          </p:spPr>
          <p:txBody>
            <a:bodyPr lIns="0" tIns="0" rIns="0" bIns="0">
              <a:spAutoFit/>
            </a:bodyPr>
            <a:lstStyle/>
            <a:p>
              <a:pPr>
                <a:spcBef>
                  <a:spcPct val="20000"/>
                </a:spcBef>
              </a:pPr>
              <a:r>
                <a:rPr kumimoji="1" lang="en-US" altLang="zh-CN" sz="2400" b="1" i="1" dirty="0">
                  <a:latin typeface="Times New Roman" panose="02020603050405020304" pitchFamily="18" charset="0"/>
                </a:rPr>
                <a:t>J</a:t>
              </a:r>
              <a:r>
                <a:rPr kumimoji="1" lang="en-US" altLang="zh-CN" sz="2400" b="1" baseline="-25000" dirty="0">
                  <a:latin typeface="Times New Roman" panose="02020603050405020304" pitchFamily="18" charset="0"/>
                </a:rPr>
                <a:t>1</a:t>
              </a:r>
              <a:r>
                <a:rPr kumimoji="1" lang="en-US" altLang="zh-CN" sz="2400" b="1" i="1" dirty="0">
                  <a:latin typeface="Times New Roman" panose="02020603050405020304" pitchFamily="18" charset="0"/>
                </a:rPr>
                <a:t>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 K</a:t>
              </a:r>
              <a:r>
                <a:rPr kumimoji="1" lang="en-US" altLang="zh-CN" sz="2400" b="1" baseline="-25000" dirty="0">
                  <a:latin typeface="Times New Roman" panose="02020603050405020304" pitchFamily="18" charset="0"/>
                </a:rPr>
                <a:t>1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2</a:t>
              </a:r>
              <a:r>
                <a:rPr kumimoji="1" lang="en-US" altLang="zh-CN" sz="2400" b="1" i="1" baseline="30000" dirty="0">
                  <a:latin typeface="Times New Roman" panose="02020603050405020304" pitchFamily="18" charset="0"/>
                </a:rPr>
                <a:t>n</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a:t>
              </a:r>
              <a:r>
                <a:rPr kumimoji="1" lang="en-US" altLang="zh-CN" sz="2400" b="1" i="1" baseline="30000" dirty="0">
                  <a:latin typeface="Times New Roman" panose="02020603050405020304" pitchFamily="18" charset="0"/>
                </a:rPr>
                <a:t>n</a:t>
              </a:r>
              <a:endParaRPr kumimoji="1" lang="en-US" altLang="zh-CN" sz="2400" b="1" i="1" baseline="30000" dirty="0">
                <a:latin typeface="Times New Roman" panose="02020603050405020304" pitchFamily="18" charset="0"/>
              </a:endParaRPr>
            </a:p>
          </p:txBody>
        </p:sp>
        <p:sp>
          <p:nvSpPr>
            <p:cNvPr id="38983" name="Line 68"/>
            <p:cNvSpPr>
              <a:spLocks noChangeShapeType="1"/>
            </p:cNvSpPr>
            <p:nvPr/>
          </p:nvSpPr>
          <p:spPr bwMode="auto">
            <a:xfrm>
              <a:off x="2384" y="1624"/>
              <a:ext cx="272" cy="0"/>
            </a:xfrm>
            <a:prstGeom prst="line">
              <a:avLst/>
            </a:prstGeom>
            <a:noFill/>
            <a:ln w="19050">
              <a:solidFill>
                <a:schemeClr val="tx1"/>
              </a:solidFill>
              <a:round/>
            </a:ln>
          </p:spPr>
          <p:txBody>
            <a:bodyPr lIns="0" tIns="0" rIns="0" bIns="0"/>
            <a:lstStyle/>
            <a:p>
              <a:endParaRPr lang="zh-CN" altLang="en-US"/>
            </a:p>
          </p:txBody>
        </p:sp>
      </p:grpSp>
      <p:sp>
        <p:nvSpPr>
          <p:cNvPr id="182341" name="Rectangle 69"/>
          <p:cNvSpPr>
            <a:spLocks noChangeArrowheads="1"/>
          </p:cNvSpPr>
          <p:nvPr/>
        </p:nvSpPr>
        <p:spPr bwMode="auto">
          <a:xfrm>
            <a:off x="4876800" y="3021013"/>
            <a:ext cx="1114425" cy="365125"/>
          </a:xfrm>
          <a:prstGeom prst="rect">
            <a:avLst/>
          </a:prstGeom>
          <a:noFill/>
          <a:ln w="9525">
            <a:noFill/>
            <a:miter lim="800000"/>
          </a:ln>
        </p:spPr>
        <p:txBody>
          <a:bodyPr lIns="0" tIns="0" rIns="0" bIns="0">
            <a:spAutoFit/>
          </a:bodyPr>
          <a:lstStyle/>
          <a:p>
            <a:pPr>
              <a:spcBef>
                <a:spcPct val="20000"/>
              </a:spcBef>
            </a:pPr>
            <a:r>
              <a:rPr kumimoji="1" lang="en-US" altLang="zh-CN" sz="2400" b="1" i="1" dirty="0">
                <a:latin typeface="Times New Roman" panose="02020603050405020304" pitchFamily="18" charset="0"/>
              </a:rPr>
              <a:t>K</a:t>
            </a:r>
            <a:r>
              <a:rPr kumimoji="1" lang="en-US" altLang="zh-CN" sz="2400" b="1" baseline="-25000" dirty="0">
                <a:latin typeface="Times New Roman" panose="02020603050405020304" pitchFamily="18" charset="0"/>
              </a:rPr>
              <a:t>2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a:t>
            </a:r>
            <a:r>
              <a:rPr kumimoji="1" lang="en-US" altLang="zh-CN" sz="2400" b="1" i="1" baseline="30000" dirty="0">
                <a:latin typeface="Times New Roman" panose="02020603050405020304" pitchFamily="18" charset="0"/>
              </a:rPr>
              <a:t>n</a:t>
            </a:r>
            <a:endParaRPr kumimoji="1" lang="en-US" altLang="zh-CN" sz="2400" b="1" i="1" dirty="0">
              <a:latin typeface="Times New Roman" panose="02020603050405020304" pitchFamily="18" charset="0"/>
            </a:endParaRPr>
          </a:p>
        </p:txBody>
      </p:sp>
      <p:grpSp>
        <p:nvGrpSpPr>
          <p:cNvPr id="9" name="Group 70"/>
          <p:cNvGrpSpPr/>
          <p:nvPr/>
        </p:nvGrpSpPr>
        <p:grpSpPr bwMode="auto">
          <a:xfrm>
            <a:off x="1023938" y="4300538"/>
            <a:ext cx="1243012" cy="1039812"/>
            <a:chOff x="645" y="2685"/>
            <a:chExt cx="783" cy="655"/>
          </a:xfrm>
        </p:grpSpPr>
        <p:sp>
          <p:nvSpPr>
            <p:cNvPr id="38976" name="Rectangle 71"/>
            <p:cNvSpPr>
              <a:spLocks noChangeArrowheads="1"/>
            </p:cNvSpPr>
            <p:nvPr/>
          </p:nvSpPr>
          <p:spPr bwMode="auto">
            <a:xfrm>
              <a:off x="1180" y="2714"/>
              <a:ext cx="192"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1J</a:t>
              </a:r>
              <a:endParaRPr kumimoji="1" lang="en-US" altLang="zh-CN" sz="2400" b="1">
                <a:solidFill>
                  <a:srgbClr val="FF3300"/>
                </a:solidFill>
                <a:latin typeface="Times New Roman" panose="02020603050405020304" pitchFamily="18" charset="0"/>
              </a:endParaRPr>
            </a:p>
          </p:txBody>
        </p:sp>
        <p:sp>
          <p:nvSpPr>
            <p:cNvPr id="38977" name="Rectangle 72"/>
            <p:cNvSpPr>
              <a:spLocks noChangeArrowheads="1"/>
            </p:cNvSpPr>
            <p:nvPr/>
          </p:nvSpPr>
          <p:spPr bwMode="auto">
            <a:xfrm>
              <a:off x="1183" y="3110"/>
              <a:ext cx="245"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Times New Roman" panose="02020603050405020304" pitchFamily="18" charset="0"/>
                </a:rPr>
                <a:t>1K</a:t>
              </a:r>
              <a:endParaRPr kumimoji="1" lang="en-US" altLang="zh-CN" sz="2400" b="1">
                <a:solidFill>
                  <a:srgbClr val="FF3300"/>
                </a:solidFill>
                <a:latin typeface="Times New Roman" panose="02020603050405020304" pitchFamily="18" charset="0"/>
              </a:endParaRPr>
            </a:p>
          </p:txBody>
        </p:sp>
        <p:sp>
          <p:nvSpPr>
            <p:cNvPr id="38978" name="Rectangle 73"/>
            <p:cNvSpPr>
              <a:spLocks noChangeArrowheads="1"/>
            </p:cNvSpPr>
            <p:nvPr/>
          </p:nvSpPr>
          <p:spPr bwMode="auto">
            <a:xfrm>
              <a:off x="645" y="2685"/>
              <a:ext cx="96" cy="230"/>
            </a:xfrm>
            <a:prstGeom prst="rect">
              <a:avLst/>
            </a:prstGeom>
            <a:noFill/>
            <a:ln w="9525">
              <a:noFill/>
              <a:miter lim="800000"/>
            </a:ln>
          </p:spPr>
          <p:txBody>
            <a:bodyPr wrap="none" lIns="0" tIns="0" rIns="0" bIns="0">
              <a:spAutoFit/>
            </a:bodyPr>
            <a:lstStyle/>
            <a:p>
              <a:pPr>
                <a:spcBef>
                  <a:spcPct val="20000"/>
                </a:spcBef>
              </a:pPr>
              <a:r>
                <a:rPr kumimoji="1" lang="en-US" altLang="zh-CN" sz="2400" b="1">
                  <a:solidFill>
                    <a:srgbClr val="FF3300"/>
                  </a:solidFill>
                  <a:latin typeface="黑体" panose="02010609060101010101" pitchFamily="49" charset="-122"/>
                  <a:ea typeface="黑体" panose="02010609060101010101" pitchFamily="49" charset="-122"/>
                </a:rPr>
                <a:t>1</a:t>
              </a:r>
              <a:endParaRPr kumimoji="1" lang="en-US" altLang="zh-CN" sz="2400" b="1">
                <a:solidFill>
                  <a:srgbClr val="FF3300"/>
                </a:solidFill>
                <a:latin typeface="黑体" panose="02010609060101010101" pitchFamily="49" charset="-122"/>
                <a:ea typeface="黑体" panose="02010609060101010101" pitchFamily="49" charset="-122"/>
              </a:endParaRPr>
            </a:p>
          </p:txBody>
        </p:sp>
        <p:sp>
          <p:nvSpPr>
            <p:cNvPr id="38979" name="Line 74"/>
            <p:cNvSpPr>
              <a:spLocks noChangeShapeType="1"/>
            </p:cNvSpPr>
            <p:nvPr/>
          </p:nvSpPr>
          <p:spPr bwMode="auto">
            <a:xfrm>
              <a:off x="776" y="2832"/>
              <a:ext cx="376" cy="0"/>
            </a:xfrm>
            <a:prstGeom prst="line">
              <a:avLst/>
            </a:prstGeom>
            <a:noFill/>
            <a:ln w="28575">
              <a:solidFill>
                <a:srgbClr val="FF3300"/>
              </a:solidFill>
              <a:round/>
            </a:ln>
          </p:spPr>
          <p:txBody>
            <a:bodyPr lIns="0" tIns="0" rIns="0" bIns="0"/>
            <a:lstStyle/>
            <a:p>
              <a:endParaRPr lang="zh-CN" altLang="en-US"/>
            </a:p>
          </p:txBody>
        </p:sp>
        <p:sp>
          <p:nvSpPr>
            <p:cNvPr id="38980" name="Line 75"/>
            <p:cNvSpPr>
              <a:spLocks noChangeShapeType="1"/>
            </p:cNvSpPr>
            <p:nvPr/>
          </p:nvSpPr>
          <p:spPr bwMode="auto">
            <a:xfrm>
              <a:off x="1024" y="3232"/>
              <a:ext cx="136" cy="0"/>
            </a:xfrm>
            <a:prstGeom prst="line">
              <a:avLst/>
            </a:prstGeom>
            <a:noFill/>
            <a:ln w="28575">
              <a:solidFill>
                <a:srgbClr val="FF3300"/>
              </a:solidFill>
              <a:round/>
            </a:ln>
          </p:spPr>
          <p:txBody>
            <a:bodyPr lIns="0" tIns="0" rIns="0" bIns="0"/>
            <a:lstStyle/>
            <a:p>
              <a:endParaRPr lang="zh-CN" altLang="en-US"/>
            </a:p>
          </p:txBody>
        </p:sp>
        <p:sp>
          <p:nvSpPr>
            <p:cNvPr id="38981" name="Line 76"/>
            <p:cNvSpPr>
              <a:spLocks noChangeShapeType="1"/>
            </p:cNvSpPr>
            <p:nvPr/>
          </p:nvSpPr>
          <p:spPr bwMode="auto">
            <a:xfrm>
              <a:off x="1024" y="2848"/>
              <a:ext cx="0" cy="384"/>
            </a:xfrm>
            <a:prstGeom prst="line">
              <a:avLst/>
            </a:prstGeom>
            <a:noFill/>
            <a:ln w="28575">
              <a:solidFill>
                <a:srgbClr val="FF3300"/>
              </a:solidFill>
              <a:round/>
            </a:ln>
          </p:spPr>
          <p:txBody>
            <a:bodyPr lIns="0" tIns="0" rIns="0" bIns="0"/>
            <a:lstStyle/>
            <a:p>
              <a:endParaRPr lang="zh-CN" altLang="en-US"/>
            </a:p>
          </p:txBody>
        </p:sp>
      </p:grpSp>
      <p:sp>
        <p:nvSpPr>
          <p:cNvPr id="182349" name="Rectangle 77"/>
          <p:cNvSpPr>
            <a:spLocks noChangeArrowheads="1"/>
          </p:cNvSpPr>
          <p:nvPr/>
        </p:nvSpPr>
        <p:spPr bwMode="auto">
          <a:xfrm>
            <a:off x="950913" y="808038"/>
            <a:ext cx="1919287" cy="457200"/>
          </a:xfrm>
          <a:prstGeom prst="rect">
            <a:avLst/>
          </a:prstGeom>
          <a:solidFill>
            <a:srgbClr val="CCECFF"/>
          </a:solidFill>
          <a:ln w="9525">
            <a:noFill/>
            <a:miter lim="800000"/>
          </a:ln>
        </p:spPr>
        <p:txBody>
          <a:bodyPr>
            <a:spAutoFit/>
          </a:bodyPr>
          <a:lstStyle/>
          <a:p>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写方程式</a:t>
            </a:r>
            <a:endParaRPr kumimoji="1" lang="zh-CN" altLang="en-US" sz="2400" b="1" baseline="-25000" dirty="0">
              <a:solidFill>
                <a:srgbClr val="FF3300"/>
              </a:solidFill>
              <a:latin typeface="Times New Roman" panose="02020603050405020304" pitchFamily="18" charset="0"/>
            </a:endParaRPr>
          </a:p>
        </p:txBody>
      </p:sp>
      <p:sp>
        <p:nvSpPr>
          <p:cNvPr id="182350" name="Rectangle 78"/>
          <p:cNvSpPr>
            <a:spLocks noChangeArrowheads="1"/>
          </p:cNvSpPr>
          <p:nvPr/>
        </p:nvSpPr>
        <p:spPr bwMode="auto">
          <a:xfrm>
            <a:off x="849313" y="1531938"/>
            <a:ext cx="2033587" cy="457200"/>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1</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输出方程</a:t>
            </a:r>
            <a:endParaRPr kumimoji="1" lang="zh-CN" altLang="en-US" sz="2400" b="1" baseline="-25000" dirty="0">
              <a:solidFill>
                <a:srgbClr val="FF3300"/>
              </a:solidFill>
              <a:latin typeface="Times New Roman" panose="02020603050405020304" pitchFamily="18" charset="0"/>
            </a:endParaRPr>
          </a:p>
        </p:txBody>
      </p:sp>
      <p:sp>
        <p:nvSpPr>
          <p:cNvPr id="182351" name="Rectangle 79"/>
          <p:cNvSpPr>
            <a:spLocks noChangeArrowheads="1"/>
          </p:cNvSpPr>
          <p:nvPr/>
        </p:nvSpPr>
        <p:spPr bwMode="auto">
          <a:xfrm>
            <a:off x="849313" y="2459038"/>
            <a:ext cx="2033587" cy="457200"/>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2</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驱动方程</a:t>
            </a:r>
            <a:endParaRPr kumimoji="1" lang="zh-CN" altLang="en-US" sz="2400" b="1" baseline="-25000" dirty="0">
              <a:solidFill>
                <a:srgbClr val="FF3300"/>
              </a:solidFill>
              <a:latin typeface="Times New Roman" panose="02020603050405020304" pitchFamily="18" charset="0"/>
            </a:endParaRPr>
          </a:p>
        </p:txBody>
      </p:sp>
      <p:sp>
        <p:nvSpPr>
          <p:cNvPr id="182352" name="Rectangle 80"/>
          <p:cNvSpPr>
            <a:spLocks noChangeArrowheads="1"/>
          </p:cNvSpPr>
          <p:nvPr/>
        </p:nvSpPr>
        <p:spPr bwMode="auto">
          <a:xfrm>
            <a:off x="6518275" y="3440113"/>
            <a:ext cx="434975" cy="365125"/>
          </a:xfrm>
          <a:prstGeom prst="rect">
            <a:avLst/>
          </a:prstGeom>
          <a:solidFill>
            <a:schemeClr val="bg1">
              <a:alpha val="50195"/>
            </a:schemeClr>
          </a:solidFill>
          <a:ln w="9525">
            <a:noFill/>
            <a:miter lim="800000"/>
          </a:ln>
        </p:spPr>
        <p:txBody>
          <a:bodyPr wrap="none"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a:t>
            </a:r>
            <a:endParaRPr kumimoji="1" lang="en-US" altLang="zh-CN" sz="2400" b="1" i="1" baseline="30000">
              <a:solidFill>
                <a:srgbClr val="FF3300"/>
              </a:solidFill>
              <a:latin typeface="Times New Roman" panose="02020603050405020304" pitchFamily="18" charset="0"/>
            </a:endParaRPr>
          </a:p>
        </p:txBody>
      </p:sp>
      <p:sp>
        <p:nvSpPr>
          <p:cNvPr id="182353" name="Text Box 81"/>
          <p:cNvSpPr txBox="1">
            <a:spLocks noChangeArrowheads="1"/>
          </p:cNvSpPr>
          <p:nvPr/>
        </p:nvSpPr>
        <p:spPr bwMode="auto">
          <a:xfrm>
            <a:off x="528638" y="3390900"/>
            <a:ext cx="8280400" cy="3006725"/>
          </a:xfrm>
          <a:prstGeom prst="rect">
            <a:avLst/>
          </a:prstGeom>
          <a:solidFill>
            <a:schemeClr val="bg1"/>
          </a:solidFill>
          <a:ln w="9525">
            <a:noFill/>
            <a:miter lim="800000"/>
          </a:ln>
        </p:spPr>
        <p:txBody>
          <a:bodyPr/>
          <a:lstStyle/>
          <a:p>
            <a:pPr>
              <a:spcBef>
                <a:spcPct val="50000"/>
              </a:spcBef>
            </a:pPr>
            <a:endParaRPr kumimoji="1" lang="zh-CN" altLang="zh-CN" sz="2400" b="1">
              <a:latin typeface="Times New Roman" panose="02020603050405020304" pitchFamily="18" charset="0"/>
            </a:endParaRPr>
          </a:p>
        </p:txBody>
      </p:sp>
      <p:sp>
        <p:nvSpPr>
          <p:cNvPr id="38934" name="Text Box 82"/>
          <p:cNvSpPr txBox="1">
            <a:spLocks noChangeArrowheads="1"/>
          </p:cNvSpPr>
          <p:nvPr/>
        </p:nvSpPr>
        <p:spPr bwMode="auto">
          <a:xfrm>
            <a:off x="1203325" y="4495800"/>
            <a:ext cx="549275" cy="838200"/>
          </a:xfrm>
          <a:prstGeom prst="rect">
            <a:avLst/>
          </a:prstGeom>
          <a:noFill/>
          <a:ln w="9525">
            <a:noFill/>
            <a:miter lim="800000"/>
          </a:ln>
        </p:spPr>
        <p:txBody>
          <a:bodyPr vert="eaVert">
            <a:spAutoFit/>
          </a:bodyPr>
          <a:lstStyle/>
          <a:p>
            <a:pPr>
              <a:spcBef>
                <a:spcPct val="50000"/>
              </a:spcBef>
            </a:pPr>
            <a:endParaRPr kumimoji="1" lang="zh-CN" altLang="zh-CN" sz="2400">
              <a:latin typeface="Times New Roman" panose="02020603050405020304" pitchFamily="18" charset="0"/>
            </a:endParaRPr>
          </a:p>
        </p:txBody>
      </p:sp>
      <p:sp>
        <p:nvSpPr>
          <p:cNvPr id="182355" name="AutoShape 83"/>
          <p:cNvSpPr>
            <a:spLocks noChangeArrowheads="1"/>
          </p:cNvSpPr>
          <p:nvPr/>
        </p:nvSpPr>
        <p:spPr bwMode="auto">
          <a:xfrm>
            <a:off x="2119313" y="5954713"/>
            <a:ext cx="4284662" cy="454025"/>
          </a:xfrm>
          <a:prstGeom prst="wedgeRectCallout">
            <a:avLst>
              <a:gd name="adj1" fmla="val -24731"/>
              <a:gd name="adj2" fmla="val -97903"/>
            </a:avLst>
          </a:prstGeom>
          <a:solidFill>
            <a:srgbClr val="CCCCFF">
              <a:alpha val="50195"/>
            </a:srgbClr>
          </a:solidFill>
          <a:ln w="9525">
            <a:solidFill>
              <a:srgbClr val="FF3300"/>
            </a:solidFill>
            <a:miter lim="800000"/>
          </a:ln>
        </p:spPr>
        <p:txBody>
          <a:bodyPr lIns="0" tIns="0" rIns="0" bIns="0"/>
          <a:lstStyle/>
          <a:p>
            <a:r>
              <a:rPr kumimoji="1" lang="zh-CN" altLang="en-US" sz="2400" b="1">
                <a:latin typeface="Times New Roman" panose="02020603050405020304" pitchFamily="18" charset="0"/>
              </a:rPr>
              <a:t>代入</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2</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1</a:t>
            </a:r>
            <a:r>
              <a:rPr kumimoji="1" lang="en-US" altLang="zh-CN" sz="2400" b="1" i="1" baseline="30000">
                <a:solidFill>
                  <a:srgbClr val="FF3300"/>
                </a:solidFill>
                <a:latin typeface="Times New Roman" panose="02020603050405020304" pitchFamily="18" charset="0"/>
              </a:rPr>
              <a:t>n</a:t>
            </a:r>
            <a:r>
              <a:rPr kumimoji="1" lang="en-US" altLang="zh-CN" sz="2400" b="1" i="1">
                <a:solidFill>
                  <a:srgbClr val="FF3300"/>
                </a:solidFill>
                <a:latin typeface="Times New Roman" panose="02020603050405020304" pitchFamily="18" charset="0"/>
              </a:rPr>
              <a:t> 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a:t>
            </a:r>
            <a:r>
              <a:rPr kumimoji="1" lang="en-US" altLang="zh-CN" sz="2400" b="1" i="1" baseline="30000">
                <a:latin typeface="Times New Roman" panose="02020603050405020304" pitchFamily="18" charset="0"/>
              </a:rPr>
              <a:t> </a:t>
            </a:r>
            <a:r>
              <a:rPr kumimoji="1" lang="zh-CN" altLang="en-US" sz="2400" b="1" i="1">
                <a:latin typeface="Times New Roman" panose="02020603050405020304" pitchFamily="18" charset="0"/>
              </a:rPr>
              <a:t>，</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a:t>
            </a:r>
            <a:endParaRPr kumimoji="1" lang="en-US" altLang="zh-CN" sz="2400" b="1" i="1" baseline="30000">
              <a:solidFill>
                <a:srgbClr val="FF3300"/>
              </a:solidFill>
              <a:latin typeface="Times New Roman" panose="02020603050405020304" pitchFamily="18" charset="0"/>
            </a:endParaRPr>
          </a:p>
        </p:txBody>
      </p:sp>
      <p:grpSp>
        <p:nvGrpSpPr>
          <p:cNvPr id="10" name="Group 84"/>
          <p:cNvGrpSpPr/>
          <p:nvPr/>
        </p:nvGrpSpPr>
        <p:grpSpPr bwMode="auto">
          <a:xfrm>
            <a:off x="914400" y="4035425"/>
            <a:ext cx="3038475" cy="1855788"/>
            <a:chOff x="3401" y="623"/>
            <a:chExt cx="1914" cy="1169"/>
          </a:xfrm>
        </p:grpSpPr>
        <p:grpSp>
          <p:nvGrpSpPr>
            <p:cNvPr id="38971" name="Group 85"/>
            <p:cNvGrpSpPr/>
            <p:nvPr/>
          </p:nvGrpSpPr>
          <p:grpSpPr bwMode="auto">
            <a:xfrm>
              <a:off x="3497" y="623"/>
              <a:ext cx="1818" cy="230"/>
              <a:chOff x="3497" y="623"/>
              <a:chExt cx="1818" cy="230"/>
            </a:xfrm>
          </p:grpSpPr>
          <p:sp>
            <p:nvSpPr>
              <p:cNvPr id="38973" name="Rectangle 86"/>
              <p:cNvSpPr>
                <a:spLocks noChangeArrowheads="1"/>
              </p:cNvSpPr>
              <p:nvPr/>
            </p:nvSpPr>
            <p:spPr bwMode="auto">
              <a:xfrm>
                <a:off x="3497" y="623"/>
                <a:ext cx="1818"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J</a:t>
                </a:r>
                <a:r>
                  <a:rPr kumimoji="1" lang="en-US" altLang="zh-CN" sz="2400" b="1" baseline="-25000">
                    <a:latin typeface="Times New Roman" panose="02020603050405020304" pitchFamily="18" charset="0"/>
                  </a:rPr>
                  <a:t>0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0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38974" name="Line 87"/>
              <p:cNvSpPr>
                <a:spLocks noChangeShapeType="1"/>
              </p:cNvSpPr>
              <p:nvPr/>
            </p:nvSpPr>
            <p:spPr bwMode="auto">
              <a:xfrm>
                <a:off x="4296" y="648"/>
                <a:ext cx="272" cy="0"/>
              </a:xfrm>
              <a:prstGeom prst="line">
                <a:avLst/>
              </a:prstGeom>
              <a:noFill/>
              <a:ln w="19050">
                <a:solidFill>
                  <a:schemeClr val="tx1"/>
                </a:solidFill>
                <a:round/>
              </a:ln>
            </p:spPr>
            <p:txBody>
              <a:bodyPr lIns="0" tIns="0" rIns="0" bIns="0"/>
              <a:lstStyle/>
              <a:p>
                <a:endParaRPr lang="zh-CN" altLang="en-US"/>
              </a:p>
            </p:txBody>
          </p:sp>
          <p:sp>
            <p:nvSpPr>
              <p:cNvPr id="38975" name="Line 88"/>
              <p:cNvSpPr>
                <a:spLocks noChangeShapeType="1"/>
              </p:cNvSpPr>
              <p:nvPr/>
            </p:nvSpPr>
            <p:spPr bwMode="auto">
              <a:xfrm>
                <a:off x="4808" y="648"/>
                <a:ext cx="152" cy="0"/>
              </a:xfrm>
              <a:prstGeom prst="line">
                <a:avLst/>
              </a:prstGeom>
              <a:noFill/>
              <a:ln w="19050">
                <a:solidFill>
                  <a:schemeClr val="tx1"/>
                </a:solidFill>
                <a:round/>
              </a:ln>
            </p:spPr>
            <p:txBody>
              <a:bodyPr lIns="0" tIns="0" rIns="0" bIns="0"/>
              <a:lstStyle/>
              <a:p>
                <a:endParaRPr lang="zh-CN" altLang="en-US"/>
              </a:p>
            </p:txBody>
          </p:sp>
        </p:grpSp>
        <p:sp>
          <p:nvSpPr>
            <p:cNvPr id="38972" name="AutoShape 89"/>
            <p:cNvSpPr/>
            <p:nvPr/>
          </p:nvSpPr>
          <p:spPr bwMode="auto">
            <a:xfrm>
              <a:off x="3401" y="712"/>
              <a:ext cx="63" cy="1080"/>
            </a:xfrm>
            <a:prstGeom prst="leftBrace">
              <a:avLst>
                <a:gd name="adj1" fmla="val 142857"/>
                <a:gd name="adj2" fmla="val 50000"/>
              </a:avLst>
            </a:prstGeom>
            <a:solidFill>
              <a:schemeClr val="bg1">
                <a:alpha val="50195"/>
              </a:schemeClr>
            </a:solidFill>
            <a:ln w="28575">
              <a:solidFill>
                <a:schemeClr val="tx1"/>
              </a:solidFill>
              <a:round/>
            </a:ln>
          </p:spPr>
          <p:txBody>
            <a:bodyPr wrap="none" lIns="0" tIns="0" rIns="0" bIns="0" anchor="ctr"/>
            <a:lstStyle/>
            <a:p>
              <a:endParaRPr lang="zh-CN" altLang="en-US"/>
            </a:p>
          </p:txBody>
        </p:sp>
      </p:grpSp>
      <p:grpSp>
        <p:nvGrpSpPr>
          <p:cNvPr id="12" name="Group 90"/>
          <p:cNvGrpSpPr/>
          <p:nvPr/>
        </p:nvGrpSpPr>
        <p:grpSpPr bwMode="auto">
          <a:xfrm>
            <a:off x="4154488" y="4094163"/>
            <a:ext cx="2708275" cy="365125"/>
            <a:chOff x="3974" y="871"/>
            <a:chExt cx="1706" cy="230"/>
          </a:xfrm>
        </p:grpSpPr>
        <p:sp>
          <p:nvSpPr>
            <p:cNvPr id="38967" name="Rectangle 91"/>
            <p:cNvSpPr>
              <a:spLocks noChangeArrowheads="1"/>
            </p:cNvSpPr>
            <p:nvPr/>
          </p:nvSpPr>
          <p:spPr bwMode="auto">
            <a:xfrm>
              <a:off x="3974" y="871"/>
              <a:ext cx="1706"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1</a:t>
              </a:r>
              <a:r>
                <a:rPr kumimoji="1" lang="en-US" altLang="zh-CN" sz="2400" b="1" baseline="-25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38968" name="Line 92"/>
            <p:cNvSpPr>
              <a:spLocks noChangeShapeType="1"/>
            </p:cNvSpPr>
            <p:nvPr/>
          </p:nvSpPr>
          <p:spPr bwMode="auto">
            <a:xfrm>
              <a:off x="4256" y="896"/>
              <a:ext cx="272" cy="0"/>
            </a:xfrm>
            <a:prstGeom prst="line">
              <a:avLst/>
            </a:prstGeom>
            <a:noFill/>
            <a:ln w="19050">
              <a:solidFill>
                <a:schemeClr val="tx1"/>
              </a:solidFill>
              <a:round/>
            </a:ln>
          </p:spPr>
          <p:txBody>
            <a:bodyPr lIns="0" tIns="0" rIns="0" bIns="0"/>
            <a:lstStyle/>
            <a:p>
              <a:endParaRPr lang="zh-CN" altLang="en-US"/>
            </a:p>
          </p:txBody>
        </p:sp>
        <p:sp>
          <p:nvSpPr>
            <p:cNvPr id="38969" name="Line 93"/>
            <p:cNvSpPr>
              <a:spLocks noChangeShapeType="1"/>
            </p:cNvSpPr>
            <p:nvPr/>
          </p:nvSpPr>
          <p:spPr bwMode="auto">
            <a:xfrm>
              <a:off x="4728" y="896"/>
              <a:ext cx="152" cy="0"/>
            </a:xfrm>
            <a:prstGeom prst="line">
              <a:avLst/>
            </a:prstGeom>
            <a:noFill/>
            <a:ln w="19050">
              <a:solidFill>
                <a:schemeClr val="tx1"/>
              </a:solidFill>
              <a:round/>
            </a:ln>
          </p:spPr>
          <p:txBody>
            <a:bodyPr lIns="0" tIns="0" rIns="0" bIns="0"/>
            <a:lstStyle/>
            <a:p>
              <a:endParaRPr lang="zh-CN" altLang="en-US"/>
            </a:p>
          </p:txBody>
        </p:sp>
        <p:sp>
          <p:nvSpPr>
            <p:cNvPr id="38970" name="Line 94"/>
            <p:cNvSpPr>
              <a:spLocks noChangeShapeType="1"/>
            </p:cNvSpPr>
            <p:nvPr/>
          </p:nvSpPr>
          <p:spPr bwMode="auto">
            <a:xfrm>
              <a:off x="5344" y="896"/>
              <a:ext cx="272" cy="0"/>
            </a:xfrm>
            <a:prstGeom prst="line">
              <a:avLst/>
            </a:prstGeom>
            <a:noFill/>
            <a:ln w="19050">
              <a:solidFill>
                <a:schemeClr val="tx1"/>
              </a:solidFill>
              <a:round/>
            </a:ln>
          </p:spPr>
          <p:txBody>
            <a:bodyPr lIns="0" tIns="0" rIns="0" bIns="0"/>
            <a:lstStyle/>
            <a:p>
              <a:endParaRPr lang="zh-CN" altLang="en-US"/>
            </a:p>
          </p:txBody>
        </p:sp>
      </p:grpSp>
      <p:grpSp>
        <p:nvGrpSpPr>
          <p:cNvPr id="13" name="Group 95"/>
          <p:cNvGrpSpPr/>
          <p:nvPr/>
        </p:nvGrpSpPr>
        <p:grpSpPr bwMode="auto">
          <a:xfrm>
            <a:off x="1027113" y="4733925"/>
            <a:ext cx="2886075" cy="365125"/>
            <a:chOff x="3513" y="1119"/>
            <a:chExt cx="1818" cy="230"/>
          </a:xfrm>
        </p:grpSpPr>
        <p:sp>
          <p:nvSpPr>
            <p:cNvPr id="38964" name="Rectangle 96"/>
            <p:cNvSpPr>
              <a:spLocks noChangeArrowheads="1"/>
            </p:cNvSpPr>
            <p:nvPr/>
          </p:nvSpPr>
          <p:spPr bwMode="auto">
            <a:xfrm>
              <a:off x="3513" y="1119"/>
              <a:ext cx="1818"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J</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38965" name="Line 97"/>
            <p:cNvSpPr>
              <a:spLocks noChangeShapeType="1"/>
            </p:cNvSpPr>
            <p:nvPr/>
          </p:nvSpPr>
          <p:spPr bwMode="auto">
            <a:xfrm>
              <a:off x="4312" y="1144"/>
              <a:ext cx="272" cy="0"/>
            </a:xfrm>
            <a:prstGeom prst="line">
              <a:avLst/>
            </a:prstGeom>
            <a:noFill/>
            <a:ln w="19050">
              <a:solidFill>
                <a:schemeClr val="tx1"/>
              </a:solidFill>
              <a:round/>
            </a:ln>
          </p:spPr>
          <p:txBody>
            <a:bodyPr lIns="0" tIns="0" rIns="0" bIns="0"/>
            <a:lstStyle/>
            <a:p>
              <a:endParaRPr lang="zh-CN" altLang="en-US"/>
            </a:p>
          </p:txBody>
        </p:sp>
        <p:sp>
          <p:nvSpPr>
            <p:cNvPr id="38966" name="Line 98"/>
            <p:cNvSpPr>
              <a:spLocks noChangeShapeType="1"/>
            </p:cNvSpPr>
            <p:nvPr/>
          </p:nvSpPr>
          <p:spPr bwMode="auto">
            <a:xfrm>
              <a:off x="4824" y="1144"/>
              <a:ext cx="152" cy="0"/>
            </a:xfrm>
            <a:prstGeom prst="line">
              <a:avLst/>
            </a:prstGeom>
            <a:noFill/>
            <a:ln w="19050">
              <a:solidFill>
                <a:schemeClr val="tx1"/>
              </a:solidFill>
              <a:round/>
            </a:ln>
          </p:spPr>
          <p:txBody>
            <a:bodyPr lIns="0" tIns="0" rIns="0" bIns="0"/>
            <a:lstStyle/>
            <a:p>
              <a:endParaRPr lang="zh-CN" altLang="en-US"/>
            </a:p>
          </p:txBody>
        </p:sp>
      </p:grpSp>
      <p:grpSp>
        <p:nvGrpSpPr>
          <p:cNvPr id="14" name="Group 99"/>
          <p:cNvGrpSpPr/>
          <p:nvPr/>
        </p:nvGrpSpPr>
        <p:grpSpPr bwMode="auto">
          <a:xfrm>
            <a:off x="4165600" y="4740275"/>
            <a:ext cx="1876425" cy="420688"/>
            <a:chOff x="3982" y="1359"/>
            <a:chExt cx="1182" cy="265"/>
          </a:xfrm>
        </p:grpSpPr>
        <p:sp>
          <p:nvSpPr>
            <p:cNvPr id="38962" name="Rectangle 100"/>
            <p:cNvSpPr>
              <a:spLocks noChangeArrowheads="1"/>
            </p:cNvSpPr>
            <p:nvPr/>
          </p:nvSpPr>
          <p:spPr bwMode="auto">
            <a:xfrm>
              <a:off x="3982" y="1359"/>
              <a:ext cx="818"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2</a:t>
              </a:r>
              <a:r>
                <a:rPr kumimoji="1" lang="en-US" altLang="zh-CN" sz="2400" b="1" i="1" baseline="30000">
                  <a:solidFill>
                    <a:srgbClr val="FF3300"/>
                  </a:solidFill>
                  <a:latin typeface="Times New Roman" panose="02020603050405020304" pitchFamily="18" charset="0"/>
                </a:rPr>
                <a:t>n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38963" name="Line 101"/>
            <p:cNvSpPr>
              <a:spLocks noChangeShapeType="1"/>
            </p:cNvSpPr>
            <p:nvPr/>
          </p:nvSpPr>
          <p:spPr bwMode="auto">
            <a:xfrm>
              <a:off x="4128" y="1384"/>
              <a:ext cx="272" cy="0"/>
            </a:xfrm>
            <a:prstGeom prst="line">
              <a:avLst/>
            </a:prstGeom>
            <a:noFill/>
            <a:ln w="19050">
              <a:solidFill>
                <a:srgbClr val="FF3300"/>
              </a:solidFill>
              <a:round/>
            </a:ln>
          </p:spPr>
          <p:txBody>
            <a:bodyPr lIns="0" tIns="0" rIns="0" bIns="0"/>
            <a:lstStyle/>
            <a:p>
              <a:endParaRPr lang="zh-CN" altLang="en-US"/>
            </a:p>
          </p:txBody>
        </p:sp>
        <p:graphicFrame>
          <p:nvGraphicFramePr>
            <p:cNvPr id="38914" name="Object 102"/>
            <p:cNvGraphicFramePr>
              <a:graphicFrameLocks noChangeAspect="1"/>
            </p:cNvGraphicFramePr>
            <p:nvPr/>
          </p:nvGraphicFramePr>
          <p:xfrm>
            <a:off x="4740" y="1368"/>
            <a:ext cx="424" cy="256"/>
          </p:xfrm>
          <a:graphic>
            <a:graphicData uri="http://schemas.openxmlformats.org/presentationml/2006/ole">
              <mc:AlternateContent xmlns:mc="http://schemas.openxmlformats.org/markup-compatibility/2006">
                <mc:Choice xmlns:v="urn:schemas-microsoft-com:vml" Requires="v">
                  <p:oleObj spid="_x0000_s38951" name="Equation" r:id="rId3" imgW="16154400" imgH="9753600" progId="Equation.3">
                    <p:embed/>
                  </p:oleObj>
                </mc:Choice>
                <mc:Fallback>
                  <p:oleObj name="Equation" r:id="rId3" imgW="16154400" imgH="9753600" progId="Equation.3">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 y="1368"/>
                          <a:ext cx="424" cy="256"/>
                        </a:xfrm>
                        <a:prstGeom prst="rect">
                          <a:avLst/>
                        </a:prstGeom>
                        <a:solidFill>
                          <a:schemeClr val="bg1">
                            <a:alpha val="50000"/>
                          </a:schemeClr>
                        </a:solidFill>
                      </p:spPr>
                    </p:pic>
                  </p:oleObj>
                </mc:Fallback>
              </mc:AlternateContent>
            </a:graphicData>
          </a:graphic>
        </p:graphicFrame>
      </p:grpSp>
      <p:grpSp>
        <p:nvGrpSpPr>
          <p:cNvPr id="15" name="Group 103"/>
          <p:cNvGrpSpPr/>
          <p:nvPr/>
        </p:nvGrpSpPr>
        <p:grpSpPr bwMode="auto">
          <a:xfrm>
            <a:off x="1039813" y="5368925"/>
            <a:ext cx="2886075" cy="365125"/>
            <a:chOff x="3513" y="1607"/>
            <a:chExt cx="1818" cy="230"/>
          </a:xfrm>
        </p:grpSpPr>
        <p:sp>
          <p:nvSpPr>
            <p:cNvPr id="38959" name="Rectangle 104"/>
            <p:cNvSpPr>
              <a:spLocks noChangeArrowheads="1"/>
            </p:cNvSpPr>
            <p:nvPr/>
          </p:nvSpPr>
          <p:spPr bwMode="auto">
            <a:xfrm>
              <a:off x="3513" y="1607"/>
              <a:ext cx="1818"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J</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38960" name="Line 105"/>
            <p:cNvSpPr>
              <a:spLocks noChangeShapeType="1"/>
            </p:cNvSpPr>
            <p:nvPr/>
          </p:nvSpPr>
          <p:spPr bwMode="auto">
            <a:xfrm>
              <a:off x="4312" y="1632"/>
              <a:ext cx="272" cy="0"/>
            </a:xfrm>
            <a:prstGeom prst="line">
              <a:avLst/>
            </a:prstGeom>
            <a:noFill/>
            <a:ln w="19050">
              <a:solidFill>
                <a:schemeClr val="tx1"/>
              </a:solidFill>
              <a:round/>
            </a:ln>
          </p:spPr>
          <p:txBody>
            <a:bodyPr lIns="0" tIns="0" rIns="0" bIns="0"/>
            <a:lstStyle/>
            <a:p>
              <a:endParaRPr lang="zh-CN" altLang="en-US"/>
            </a:p>
          </p:txBody>
        </p:sp>
        <p:sp>
          <p:nvSpPr>
            <p:cNvPr id="38961" name="Line 106"/>
            <p:cNvSpPr>
              <a:spLocks noChangeShapeType="1"/>
            </p:cNvSpPr>
            <p:nvPr/>
          </p:nvSpPr>
          <p:spPr bwMode="auto">
            <a:xfrm>
              <a:off x="4824" y="1632"/>
              <a:ext cx="152" cy="0"/>
            </a:xfrm>
            <a:prstGeom prst="line">
              <a:avLst/>
            </a:prstGeom>
            <a:noFill/>
            <a:ln w="19050">
              <a:solidFill>
                <a:schemeClr val="tx1"/>
              </a:solidFill>
              <a:round/>
            </a:ln>
          </p:spPr>
          <p:txBody>
            <a:bodyPr lIns="0" tIns="0" rIns="0" bIns="0"/>
            <a:lstStyle/>
            <a:p>
              <a:endParaRPr lang="zh-CN" altLang="en-US"/>
            </a:p>
          </p:txBody>
        </p:sp>
      </p:grpSp>
      <p:grpSp>
        <p:nvGrpSpPr>
          <p:cNvPr id="16" name="Group 107"/>
          <p:cNvGrpSpPr/>
          <p:nvPr/>
        </p:nvGrpSpPr>
        <p:grpSpPr bwMode="auto">
          <a:xfrm>
            <a:off x="4164013" y="5362575"/>
            <a:ext cx="2990850" cy="365125"/>
            <a:chOff x="3876" y="1855"/>
            <a:chExt cx="1884" cy="230"/>
          </a:xfrm>
        </p:grpSpPr>
        <p:sp>
          <p:nvSpPr>
            <p:cNvPr id="38956" name="Rectangle 108"/>
            <p:cNvSpPr>
              <a:spLocks noChangeArrowheads="1"/>
            </p:cNvSpPr>
            <p:nvPr/>
          </p:nvSpPr>
          <p:spPr bwMode="auto">
            <a:xfrm>
              <a:off x="3876" y="1855"/>
              <a:ext cx="1884"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1</a:t>
              </a:r>
              <a:r>
                <a:rPr kumimoji="1" lang="en-US" altLang="zh-CN" sz="2400" b="1" i="1" baseline="30000">
                  <a:solidFill>
                    <a:srgbClr val="FF3300"/>
                  </a:solidFill>
                  <a:latin typeface="Times New Roman" panose="02020603050405020304" pitchFamily="18" charset="0"/>
                </a:rPr>
                <a:t>n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endParaRPr kumimoji="1" lang="en-US" altLang="zh-CN" sz="2400" b="1" i="1" baseline="30000">
                <a:latin typeface="Times New Roman" panose="02020603050405020304" pitchFamily="18" charset="0"/>
              </a:endParaRPr>
            </a:p>
          </p:txBody>
        </p:sp>
        <p:sp>
          <p:nvSpPr>
            <p:cNvPr id="38957" name="Line 109"/>
            <p:cNvSpPr>
              <a:spLocks noChangeShapeType="1"/>
            </p:cNvSpPr>
            <p:nvPr/>
          </p:nvSpPr>
          <p:spPr bwMode="auto">
            <a:xfrm>
              <a:off x="4656" y="1880"/>
              <a:ext cx="272" cy="0"/>
            </a:xfrm>
            <a:prstGeom prst="line">
              <a:avLst/>
            </a:prstGeom>
            <a:noFill/>
            <a:ln w="19050">
              <a:solidFill>
                <a:schemeClr val="tx1"/>
              </a:solidFill>
              <a:round/>
            </a:ln>
          </p:spPr>
          <p:txBody>
            <a:bodyPr lIns="0" tIns="0" rIns="0" bIns="0"/>
            <a:lstStyle/>
            <a:p>
              <a:endParaRPr lang="zh-CN" altLang="en-US"/>
            </a:p>
          </p:txBody>
        </p:sp>
        <p:sp>
          <p:nvSpPr>
            <p:cNvPr id="38958" name="Line 110"/>
            <p:cNvSpPr>
              <a:spLocks noChangeShapeType="1"/>
            </p:cNvSpPr>
            <p:nvPr/>
          </p:nvSpPr>
          <p:spPr bwMode="auto">
            <a:xfrm>
              <a:off x="5115" y="1888"/>
              <a:ext cx="272" cy="0"/>
            </a:xfrm>
            <a:prstGeom prst="line">
              <a:avLst/>
            </a:prstGeom>
            <a:noFill/>
            <a:ln w="19050">
              <a:solidFill>
                <a:schemeClr val="tx1"/>
              </a:solidFill>
              <a:round/>
            </a:ln>
          </p:spPr>
          <p:txBody>
            <a:bodyPr lIns="0" tIns="0" rIns="0" bIns="0"/>
            <a:lstStyle/>
            <a:p>
              <a:endParaRPr lang="zh-CN" altLang="en-US"/>
            </a:p>
          </p:txBody>
        </p:sp>
      </p:grpSp>
      <p:grpSp>
        <p:nvGrpSpPr>
          <p:cNvPr id="17" name="Group 111"/>
          <p:cNvGrpSpPr/>
          <p:nvPr/>
        </p:nvGrpSpPr>
        <p:grpSpPr bwMode="auto">
          <a:xfrm>
            <a:off x="1962150" y="4079875"/>
            <a:ext cx="1501775" cy="365125"/>
            <a:chOff x="4110" y="627"/>
            <a:chExt cx="946" cy="230"/>
          </a:xfrm>
        </p:grpSpPr>
        <p:sp>
          <p:nvSpPr>
            <p:cNvPr id="38954" name="Rectangle 112"/>
            <p:cNvSpPr>
              <a:spLocks noChangeArrowheads="1"/>
            </p:cNvSpPr>
            <p:nvPr/>
          </p:nvSpPr>
          <p:spPr bwMode="auto">
            <a:xfrm>
              <a:off x="4110" y="627"/>
              <a:ext cx="258" cy="230"/>
            </a:xfrm>
            <a:prstGeom prst="rect">
              <a:avLst/>
            </a:prstGeom>
            <a:solidFill>
              <a:schemeClr val="bg1"/>
            </a:solidFill>
            <a:ln w="9525">
              <a:noFill/>
              <a:miter lim="800000"/>
            </a:ln>
          </p:spPr>
          <p:txBody>
            <a:bodyPr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J</a:t>
              </a:r>
              <a:r>
                <a:rPr kumimoji="1" lang="en-US" altLang="zh-CN" sz="2400" b="1" baseline="-25000">
                  <a:solidFill>
                    <a:srgbClr val="FF3300"/>
                  </a:solidFill>
                  <a:latin typeface="Times New Roman" panose="02020603050405020304" pitchFamily="18" charset="0"/>
                </a:rPr>
                <a:t>0</a:t>
              </a:r>
              <a:endParaRPr kumimoji="1" lang="en-US" altLang="zh-CN" sz="2400" b="1" i="1" baseline="30000">
                <a:solidFill>
                  <a:srgbClr val="FF3300"/>
                </a:solidFill>
                <a:latin typeface="Times New Roman" panose="02020603050405020304" pitchFamily="18" charset="0"/>
              </a:endParaRPr>
            </a:p>
          </p:txBody>
        </p:sp>
        <p:sp>
          <p:nvSpPr>
            <p:cNvPr id="38955" name="Rectangle 113"/>
            <p:cNvSpPr>
              <a:spLocks noChangeArrowheads="1"/>
            </p:cNvSpPr>
            <p:nvPr/>
          </p:nvSpPr>
          <p:spPr bwMode="auto">
            <a:xfrm>
              <a:off x="4798" y="627"/>
              <a:ext cx="258" cy="230"/>
            </a:xfrm>
            <a:prstGeom prst="rect">
              <a:avLst/>
            </a:prstGeom>
            <a:solidFill>
              <a:schemeClr val="bg1"/>
            </a:solidFill>
            <a:ln w="9525">
              <a:noFill/>
              <a:miter lim="800000"/>
            </a:ln>
          </p:spPr>
          <p:txBody>
            <a:bodyPr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K</a:t>
              </a:r>
              <a:r>
                <a:rPr kumimoji="1" lang="en-US" altLang="zh-CN" sz="2400" b="1" baseline="-25000">
                  <a:solidFill>
                    <a:srgbClr val="FF3300"/>
                  </a:solidFill>
                  <a:latin typeface="Times New Roman" panose="02020603050405020304" pitchFamily="18" charset="0"/>
                </a:rPr>
                <a:t>0</a:t>
              </a:r>
              <a:endParaRPr kumimoji="1" lang="en-US" altLang="zh-CN" sz="2400" b="1" baseline="-25000">
                <a:solidFill>
                  <a:srgbClr val="FF3300"/>
                </a:solidFill>
                <a:latin typeface="Times New Roman" panose="02020603050405020304" pitchFamily="18" charset="0"/>
              </a:endParaRPr>
            </a:p>
          </p:txBody>
        </p:sp>
      </p:grpSp>
      <p:grpSp>
        <p:nvGrpSpPr>
          <p:cNvPr id="18" name="Group 114"/>
          <p:cNvGrpSpPr/>
          <p:nvPr/>
        </p:nvGrpSpPr>
        <p:grpSpPr bwMode="auto">
          <a:xfrm>
            <a:off x="2000250" y="4740275"/>
            <a:ext cx="1501775" cy="365125"/>
            <a:chOff x="4110" y="627"/>
            <a:chExt cx="946" cy="230"/>
          </a:xfrm>
        </p:grpSpPr>
        <p:sp>
          <p:nvSpPr>
            <p:cNvPr id="38952" name="Rectangle 115"/>
            <p:cNvSpPr>
              <a:spLocks noChangeArrowheads="1"/>
            </p:cNvSpPr>
            <p:nvPr/>
          </p:nvSpPr>
          <p:spPr bwMode="auto">
            <a:xfrm>
              <a:off x="4110" y="627"/>
              <a:ext cx="258"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J</a:t>
              </a:r>
              <a:r>
                <a:rPr kumimoji="1" lang="en-US" altLang="zh-CN" sz="2400" b="1" baseline="-25000">
                  <a:solidFill>
                    <a:srgbClr val="FF3300"/>
                  </a:solidFill>
                  <a:latin typeface="Times New Roman" panose="02020603050405020304" pitchFamily="18" charset="0"/>
                </a:rPr>
                <a:t>1</a:t>
              </a:r>
              <a:endParaRPr kumimoji="1" lang="en-US" altLang="zh-CN" sz="2400" b="1" i="1" baseline="30000">
                <a:solidFill>
                  <a:srgbClr val="FF3300"/>
                </a:solidFill>
                <a:latin typeface="Times New Roman" panose="02020603050405020304" pitchFamily="18" charset="0"/>
              </a:endParaRPr>
            </a:p>
          </p:txBody>
        </p:sp>
        <p:sp>
          <p:nvSpPr>
            <p:cNvPr id="38953" name="Rectangle 116"/>
            <p:cNvSpPr>
              <a:spLocks noChangeArrowheads="1"/>
            </p:cNvSpPr>
            <p:nvPr/>
          </p:nvSpPr>
          <p:spPr bwMode="auto">
            <a:xfrm>
              <a:off x="4798" y="627"/>
              <a:ext cx="258" cy="230"/>
            </a:xfrm>
            <a:prstGeom prst="rect">
              <a:avLst/>
            </a:prstGeom>
            <a:solidFill>
              <a:schemeClr val="bg1">
                <a:alpha val="50195"/>
              </a:schemeClr>
            </a:solidFill>
            <a:ln w="9525">
              <a:noFill/>
              <a:miter lim="800000"/>
            </a:ln>
          </p:spPr>
          <p:txBody>
            <a:bodyPr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K</a:t>
              </a:r>
              <a:r>
                <a:rPr kumimoji="1" lang="en-US" altLang="zh-CN" sz="2400" b="1" baseline="-25000">
                  <a:solidFill>
                    <a:srgbClr val="FF3300"/>
                  </a:solidFill>
                  <a:latin typeface="Times New Roman" panose="02020603050405020304" pitchFamily="18" charset="0"/>
                </a:rPr>
                <a:t>1</a:t>
              </a:r>
              <a:endParaRPr kumimoji="1" lang="en-US" altLang="zh-CN" sz="2400" b="1" baseline="-25000">
                <a:solidFill>
                  <a:srgbClr val="FF3300"/>
                </a:solidFill>
                <a:latin typeface="Times New Roman" panose="02020603050405020304" pitchFamily="18" charset="0"/>
              </a:endParaRPr>
            </a:p>
          </p:txBody>
        </p:sp>
      </p:grpSp>
      <p:grpSp>
        <p:nvGrpSpPr>
          <p:cNvPr id="19" name="Group 117"/>
          <p:cNvGrpSpPr/>
          <p:nvPr/>
        </p:nvGrpSpPr>
        <p:grpSpPr bwMode="auto">
          <a:xfrm>
            <a:off x="1917700" y="5440363"/>
            <a:ext cx="1501775" cy="365125"/>
            <a:chOff x="4110" y="627"/>
            <a:chExt cx="946" cy="230"/>
          </a:xfrm>
        </p:grpSpPr>
        <p:sp>
          <p:nvSpPr>
            <p:cNvPr id="2" name="Rectangle 118"/>
            <p:cNvSpPr>
              <a:spLocks noChangeArrowheads="1"/>
            </p:cNvSpPr>
            <p:nvPr/>
          </p:nvSpPr>
          <p:spPr bwMode="auto">
            <a:xfrm>
              <a:off x="4110" y="627"/>
              <a:ext cx="258" cy="230"/>
            </a:xfrm>
            <a:prstGeom prst="rect">
              <a:avLst/>
            </a:prstGeom>
            <a:solidFill>
              <a:schemeClr val="bg1"/>
            </a:solidFill>
            <a:ln w="9525">
              <a:noFill/>
              <a:miter lim="800000"/>
            </a:ln>
          </p:spPr>
          <p:txBody>
            <a:bodyPr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J</a:t>
              </a:r>
              <a:r>
                <a:rPr kumimoji="1" lang="en-US" altLang="zh-CN" sz="2400" b="1" baseline="-25000">
                  <a:solidFill>
                    <a:srgbClr val="FF3300"/>
                  </a:solidFill>
                  <a:latin typeface="Times New Roman" panose="02020603050405020304" pitchFamily="18" charset="0"/>
                </a:rPr>
                <a:t>2</a:t>
              </a:r>
              <a:endParaRPr kumimoji="1" lang="en-US" altLang="zh-CN" sz="2400" b="1" i="1" baseline="30000">
                <a:solidFill>
                  <a:srgbClr val="FF3300"/>
                </a:solidFill>
                <a:latin typeface="Times New Roman" panose="02020603050405020304" pitchFamily="18" charset="0"/>
              </a:endParaRPr>
            </a:p>
          </p:txBody>
        </p:sp>
        <p:sp>
          <p:nvSpPr>
            <p:cNvPr id="11" name="Rectangle 119"/>
            <p:cNvSpPr>
              <a:spLocks noChangeArrowheads="1"/>
            </p:cNvSpPr>
            <p:nvPr/>
          </p:nvSpPr>
          <p:spPr bwMode="auto">
            <a:xfrm>
              <a:off x="4798" y="627"/>
              <a:ext cx="258" cy="230"/>
            </a:xfrm>
            <a:prstGeom prst="rect">
              <a:avLst/>
            </a:prstGeom>
            <a:solidFill>
              <a:schemeClr val="bg1"/>
            </a:solidFill>
            <a:ln w="9525">
              <a:noFill/>
              <a:miter lim="800000"/>
            </a:ln>
          </p:spPr>
          <p:txBody>
            <a:bodyPr lIns="0" tIns="0" rIns="0" bIns="0">
              <a:spAutoFit/>
            </a:bodyPr>
            <a:lstStyle/>
            <a:p>
              <a:pPr>
                <a:spcBef>
                  <a:spcPct val="20000"/>
                </a:spcBef>
              </a:pPr>
              <a:r>
                <a:rPr kumimoji="1" lang="en-US" altLang="zh-CN" sz="2400" b="1" i="1">
                  <a:solidFill>
                    <a:srgbClr val="FF3300"/>
                  </a:solidFill>
                  <a:latin typeface="Times New Roman" panose="02020603050405020304" pitchFamily="18" charset="0"/>
                </a:rPr>
                <a:t>K</a:t>
              </a:r>
              <a:r>
                <a:rPr kumimoji="1" lang="en-US" altLang="zh-CN" sz="2400" b="1" baseline="-25000">
                  <a:solidFill>
                    <a:srgbClr val="FF3300"/>
                  </a:solidFill>
                  <a:latin typeface="Times New Roman" panose="02020603050405020304" pitchFamily="18" charset="0"/>
                </a:rPr>
                <a:t>2</a:t>
              </a:r>
              <a:endParaRPr kumimoji="1" lang="en-US" altLang="zh-CN" sz="2400" b="1" baseline="-25000">
                <a:solidFill>
                  <a:srgbClr val="FF3300"/>
                </a:solidFill>
                <a:latin typeface="Times New Roman" panose="02020603050405020304" pitchFamily="18" charset="0"/>
              </a:endParaRPr>
            </a:p>
          </p:txBody>
        </p:sp>
      </p:grpSp>
      <p:sp>
        <p:nvSpPr>
          <p:cNvPr id="182392" name="Rectangle 120"/>
          <p:cNvSpPr>
            <a:spLocks noChangeArrowheads="1"/>
          </p:cNvSpPr>
          <p:nvPr/>
        </p:nvSpPr>
        <p:spPr bwMode="auto">
          <a:xfrm>
            <a:off x="876300" y="3500438"/>
            <a:ext cx="2054225" cy="457200"/>
          </a:xfrm>
          <a:prstGeom prst="rect">
            <a:avLst/>
          </a:prstGeom>
          <a:noFill/>
          <a:ln w="9525">
            <a:noFill/>
            <a:miter lim="800000"/>
          </a:ln>
        </p:spPr>
        <p:txBody>
          <a:bodyPr>
            <a:spAutoFit/>
          </a:bodyPr>
          <a:lstStyle/>
          <a:p>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3</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状态方程</a:t>
            </a:r>
            <a:endParaRPr kumimoji="1" lang="zh-CN" altLang="en-US" sz="2400" b="1" baseline="-25000" dirty="0">
              <a:solidFill>
                <a:srgbClr val="FF3300"/>
              </a:solidFill>
              <a:latin typeface="Times New Roman" panose="02020603050405020304" pitchFamily="18" charset="0"/>
            </a:endParaRPr>
          </a:p>
        </p:txBody>
      </p:sp>
      <p:sp>
        <p:nvSpPr>
          <p:cNvPr id="182393" name="AutoShape 121"/>
          <p:cNvSpPr>
            <a:spLocks noChangeArrowheads="1"/>
          </p:cNvSpPr>
          <p:nvPr/>
        </p:nvSpPr>
        <p:spPr bwMode="auto">
          <a:xfrm>
            <a:off x="4379913" y="3619500"/>
            <a:ext cx="2087562" cy="396875"/>
          </a:xfrm>
          <a:prstGeom prst="wedgeRectCallout">
            <a:avLst>
              <a:gd name="adj1" fmla="val -100569"/>
              <a:gd name="adj2" fmla="val 73199"/>
            </a:avLst>
          </a:prstGeom>
          <a:solidFill>
            <a:srgbClr val="CCCCFF">
              <a:alpha val="50195"/>
            </a:srgbClr>
          </a:solidFill>
          <a:ln w="9525">
            <a:solidFill>
              <a:srgbClr val="FF3300"/>
            </a:solidFill>
            <a:miter lim="800000"/>
          </a:ln>
        </p:spPr>
        <p:txBody>
          <a:bodyPr lIns="0" tIns="0" rIns="0" bIns="0"/>
          <a:lstStyle/>
          <a:p>
            <a:r>
              <a:rPr kumimoji="1" lang="zh-CN" altLang="en-US" sz="2400" b="1">
                <a:latin typeface="Times New Roman" panose="02020603050405020304" pitchFamily="18" charset="0"/>
              </a:rPr>
              <a:t>代入</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0</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K</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 1</a:t>
            </a:r>
            <a:endParaRPr kumimoji="1" lang="en-US" altLang="zh-CN" sz="2400" b="1">
              <a:latin typeface="Times New Roman" panose="02020603050405020304" pitchFamily="18" charset="0"/>
            </a:endParaRPr>
          </a:p>
        </p:txBody>
      </p:sp>
      <p:grpSp>
        <p:nvGrpSpPr>
          <p:cNvPr id="20" name="Group 122"/>
          <p:cNvGrpSpPr/>
          <p:nvPr/>
        </p:nvGrpSpPr>
        <p:grpSpPr bwMode="auto">
          <a:xfrm>
            <a:off x="4125913" y="4403725"/>
            <a:ext cx="2884487" cy="396875"/>
            <a:chOff x="2711" y="2790"/>
            <a:chExt cx="1817" cy="250"/>
          </a:xfrm>
        </p:grpSpPr>
        <p:sp>
          <p:nvSpPr>
            <p:cNvPr id="38948" name="AutoShape 123"/>
            <p:cNvSpPr>
              <a:spLocks noChangeArrowheads="1"/>
            </p:cNvSpPr>
            <p:nvPr/>
          </p:nvSpPr>
          <p:spPr bwMode="auto">
            <a:xfrm>
              <a:off x="2711" y="2790"/>
              <a:ext cx="1817" cy="250"/>
            </a:xfrm>
            <a:prstGeom prst="wedgeRectCallout">
              <a:avLst>
                <a:gd name="adj1" fmla="val -74657"/>
                <a:gd name="adj2" fmla="val 48801"/>
              </a:avLst>
            </a:prstGeom>
            <a:solidFill>
              <a:srgbClr val="CCCCFF">
                <a:alpha val="50195"/>
              </a:srgbClr>
            </a:solidFill>
            <a:ln w="9525">
              <a:solidFill>
                <a:srgbClr val="FF3300"/>
              </a:solidFill>
              <a:miter lim="800000"/>
            </a:ln>
          </p:spPr>
          <p:txBody>
            <a:bodyPr lIns="0" tIns="0" rIns="0" bIns="0"/>
            <a:lstStyle/>
            <a:p>
              <a:r>
                <a:rPr kumimoji="1" lang="zh-CN" altLang="en-US" sz="2400" b="1">
                  <a:latin typeface="Times New Roman" panose="02020603050405020304" pitchFamily="18" charset="0"/>
                </a:rPr>
                <a:t>代入</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J</a:t>
              </a:r>
              <a:r>
                <a:rPr kumimoji="1" lang="en-US" altLang="zh-CN" sz="2400" b="1" baseline="-25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K</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2</a:t>
              </a:r>
              <a:r>
                <a:rPr kumimoji="1" lang="en-US" altLang="zh-CN" sz="2400" b="1" i="1" baseline="30000">
                  <a:solidFill>
                    <a:srgbClr val="FF3300"/>
                  </a:solidFill>
                  <a:latin typeface="Times New Roman" panose="02020603050405020304" pitchFamily="18" charset="0"/>
                </a:rPr>
                <a:t>n </a:t>
              </a:r>
              <a:r>
                <a:rPr kumimoji="1" lang="en-US" altLang="zh-CN" sz="2400" b="1" i="1">
                  <a:solidFill>
                    <a:srgbClr val="FF3300"/>
                  </a:solidFill>
                  <a:latin typeface="Times New Roman" panose="02020603050405020304" pitchFamily="18" charset="0"/>
                </a:rPr>
                <a:t>Q</a:t>
              </a:r>
              <a:r>
                <a:rPr kumimoji="1" lang="en-US" altLang="zh-CN" sz="2400" b="1" baseline="-25000">
                  <a:solidFill>
                    <a:srgbClr val="FF3300"/>
                  </a:solidFill>
                  <a:latin typeface="Times New Roman" panose="02020603050405020304" pitchFamily="18" charset="0"/>
                </a:rPr>
                <a:t>0</a:t>
              </a:r>
              <a:r>
                <a:rPr kumimoji="1" lang="en-US" altLang="zh-CN" sz="2400" b="1" i="1" baseline="30000">
                  <a:solidFill>
                    <a:srgbClr val="FF3300"/>
                  </a:solidFill>
                  <a:latin typeface="Times New Roman" panose="02020603050405020304" pitchFamily="18" charset="0"/>
                </a:rPr>
                <a:t>n</a:t>
              </a:r>
              <a:endParaRPr kumimoji="1" lang="en-US" altLang="zh-CN" sz="2400" b="1" i="1" baseline="30000">
                <a:solidFill>
                  <a:srgbClr val="FF3300"/>
                </a:solidFill>
                <a:latin typeface="Times New Roman" panose="02020603050405020304" pitchFamily="18" charset="0"/>
              </a:endParaRPr>
            </a:p>
          </p:txBody>
        </p:sp>
        <p:sp>
          <p:nvSpPr>
            <p:cNvPr id="38949" name="Line 124"/>
            <p:cNvSpPr>
              <a:spLocks noChangeShapeType="1"/>
            </p:cNvSpPr>
            <p:nvPr/>
          </p:nvSpPr>
          <p:spPr bwMode="auto">
            <a:xfrm>
              <a:off x="3914" y="2826"/>
              <a:ext cx="272" cy="0"/>
            </a:xfrm>
            <a:prstGeom prst="line">
              <a:avLst/>
            </a:prstGeom>
            <a:noFill/>
            <a:ln w="19050">
              <a:solidFill>
                <a:srgbClr val="FF3300"/>
              </a:solidFill>
              <a:round/>
            </a:ln>
          </p:spPr>
          <p:txBody>
            <a:bodyPr lIns="0" tIns="0" rIns="0" bIns="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2349"/>
                                        </p:tgtEl>
                                        <p:attrNameLst>
                                          <p:attrName>style.visibility</p:attrName>
                                        </p:attrNameLst>
                                      </p:cBhvr>
                                      <p:to>
                                        <p:strVal val="visible"/>
                                      </p:to>
                                    </p:set>
                                    <p:animEffect transition="in" filter="wipe(left)">
                                      <p:cBhvr>
                                        <p:cTn id="7" dur="500"/>
                                        <p:tgtEl>
                                          <p:spTgt spid="1823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350"/>
                                        </p:tgtEl>
                                        <p:attrNameLst>
                                          <p:attrName>style.visibility</p:attrName>
                                        </p:attrNameLst>
                                      </p:cBhvr>
                                      <p:to>
                                        <p:strVal val="visible"/>
                                      </p:to>
                                    </p:set>
                                    <p:animEffect transition="in" filter="wipe(left)">
                                      <p:cBhvr>
                                        <p:cTn id="12" dur="500"/>
                                        <p:tgtEl>
                                          <p:spTgt spid="18235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82302"/>
                                        </p:tgtEl>
                                        <p:attrNameLst>
                                          <p:attrName>style.visibility</p:attrName>
                                        </p:attrNameLst>
                                      </p:cBhvr>
                                      <p:to>
                                        <p:strVal val="visible"/>
                                      </p:to>
                                    </p:set>
                                    <p:anim calcmode="lin" valueType="num">
                                      <p:cBhvr>
                                        <p:cTn id="17" dur="500" fill="hold"/>
                                        <p:tgtEl>
                                          <p:spTgt spid="182302"/>
                                        </p:tgtEl>
                                        <p:attrNameLst>
                                          <p:attrName>ppt_w</p:attrName>
                                        </p:attrNameLst>
                                      </p:cBhvr>
                                      <p:tavLst>
                                        <p:tav tm="0">
                                          <p:val>
                                            <p:fltVal val="0"/>
                                          </p:val>
                                        </p:tav>
                                        <p:tav tm="100000">
                                          <p:val>
                                            <p:strVal val="#ppt_w"/>
                                          </p:val>
                                        </p:tav>
                                      </p:tavLst>
                                    </p:anim>
                                    <p:anim calcmode="lin" valueType="num">
                                      <p:cBhvr>
                                        <p:cTn id="18" dur="500" fill="hold"/>
                                        <p:tgtEl>
                                          <p:spTgt spid="18230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230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2352"/>
                                        </p:tgtEl>
                                        <p:attrNameLst>
                                          <p:attrName>style.visibility</p:attrName>
                                        </p:attrNameLst>
                                      </p:cBhvr>
                                      <p:to>
                                        <p:strVal val="visible"/>
                                      </p:to>
                                    </p:set>
                                    <p:animEffect transition="in" filter="checkerboard(across)">
                                      <p:cBhvr>
                                        <p:cTn id="23" dur="500"/>
                                        <p:tgtEl>
                                          <p:spTgt spid="182352"/>
                                        </p:tgtEl>
                                      </p:cBhvr>
                                    </p:animEffect>
                                  </p:childTnLst>
                                </p:cTn>
                              </p:par>
                            </p:childTnLst>
                          </p:cTn>
                        </p:par>
                        <p:par>
                          <p:cTn id="24" fill="hold">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182303"/>
                                        </p:tgtEl>
                                        <p:attrNameLst>
                                          <p:attrName>style.visibility</p:attrName>
                                        </p:attrNameLst>
                                      </p:cBhvr>
                                      <p:to>
                                        <p:strVal val="visible"/>
                                      </p:to>
                                    </p:set>
                                    <p:animEffect transition="in" filter="checkerboard(across)">
                                      <p:cBhvr>
                                        <p:cTn id="27" dur="500"/>
                                        <p:tgtEl>
                                          <p:spTgt spid="1823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304"/>
                                        </p:tgtEl>
                                        <p:attrNameLst>
                                          <p:attrName>style.visibility</p:attrName>
                                        </p:attrNameLst>
                                      </p:cBhvr>
                                      <p:to>
                                        <p:strVal val="visible"/>
                                      </p:to>
                                    </p:set>
                                    <p:animEffect transition="in" filter="wipe(left)">
                                      <p:cBhvr>
                                        <p:cTn id="32" dur="500"/>
                                        <p:tgtEl>
                                          <p:spTgt spid="1823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2351"/>
                                        </p:tgtEl>
                                        <p:attrNameLst>
                                          <p:attrName>style.visibility</p:attrName>
                                        </p:attrNameLst>
                                      </p:cBhvr>
                                      <p:to>
                                        <p:strVal val="visible"/>
                                      </p:to>
                                    </p:set>
                                    <p:animEffect transition="in" filter="wipe(left)">
                                      <p:cBhvr>
                                        <p:cTn id="37" dur="500"/>
                                        <p:tgtEl>
                                          <p:spTgt spid="18235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linds(horizontal)">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2334"/>
                                        </p:tgtEl>
                                        <p:attrNameLst>
                                          <p:attrName>style.visibility</p:attrName>
                                        </p:attrNameLst>
                                      </p:cBhvr>
                                      <p:to>
                                        <p:strVal val="visible"/>
                                      </p:to>
                                    </p:set>
                                    <p:animEffect transition="in" filter="wipe(left)">
                                      <p:cBhvr>
                                        <p:cTn id="77" dur="500"/>
                                        <p:tgtEl>
                                          <p:spTgt spid="1823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2341"/>
                                        </p:tgtEl>
                                        <p:attrNameLst>
                                          <p:attrName>style.visibility</p:attrName>
                                        </p:attrNameLst>
                                      </p:cBhvr>
                                      <p:to>
                                        <p:strVal val="visible"/>
                                      </p:to>
                                    </p:set>
                                    <p:animEffect transition="in" filter="wipe(left)">
                                      <p:cBhvr>
                                        <p:cTn id="82" dur="500"/>
                                        <p:tgtEl>
                                          <p:spTgt spid="182341"/>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182353"/>
                                        </p:tgtEl>
                                        <p:attrNameLst>
                                          <p:attrName>style.visibility</p:attrName>
                                        </p:attrNameLst>
                                      </p:cBhvr>
                                      <p:to>
                                        <p:strVal val="visible"/>
                                      </p:to>
                                    </p:set>
                                    <p:animEffect transition="in" filter="slide(fromLeft)">
                                      <p:cBhvr>
                                        <p:cTn id="87" dur="500"/>
                                        <p:tgtEl>
                                          <p:spTgt spid="182353"/>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82392"/>
                                        </p:tgtEl>
                                        <p:attrNameLst>
                                          <p:attrName>style.visibility</p:attrName>
                                        </p:attrNameLst>
                                      </p:cBhvr>
                                      <p:to>
                                        <p:strVal val="visible"/>
                                      </p:to>
                                    </p:set>
                                    <p:animEffect transition="in" filter="wipe(left)">
                                      <p:cBhvr>
                                        <p:cTn id="91" dur="500"/>
                                        <p:tgtEl>
                                          <p:spTgt spid="18239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wipe(left)">
                                      <p:cBhvr>
                                        <p:cTn id="96" dur="500"/>
                                        <p:tgtEl>
                                          <p:spTgt spid="1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blinds(horizontal)">
                                      <p:cBhvr>
                                        <p:cTn id="101" dur="500"/>
                                        <p:tgtEl>
                                          <p:spTgt spid="17"/>
                                        </p:tgtEl>
                                      </p:cBhvr>
                                    </p:animEffect>
                                  </p:childTnLst>
                                </p:cTn>
                              </p:par>
                            </p:childTnLst>
                          </p:cTn>
                        </p:par>
                        <p:par>
                          <p:cTn id="102" fill="hold">
                            <p:stCondLst>
                              <p:cond delay="500"/>
                            </p:stCondLst>
                            <p:childTnLst>
                              <p:par>
                                <p:cTn id="103" presetID="2" presetClass="entr" presetSubtype="2" fill="hold" grpId="0" nodeType="afterEffect">
                                  <p:stCondLst>
                                    <p:cond delay="0"/>
                                  </p:stCondLst>
                                  <p:childTnLst>
                                    <p:set>
                                      <p:cBhvr>
                                        <p:cTn id="104" dur="1" fill="hold">
                                          <p:stCondLst>
                                            <p:cond delay="0"/>
                                          </p:stCondLst>
                                        </p:cTn>
                                        <p:tgtEl>
                                          <p:spTgt spid="182393"/>
                                        </p:tgtEl>
                                        <p:attrNameLst>
                                          <p:attrName>style.visibility</p:attrName>
                                        </p:attrNameLst>
                                      </p:cBhvr>
                                      <p:to>
                                        <p:strVal val="visible"/>
                                      </p:to>
                                    </p:set>
                                    <p:anim calcmode="lin" valueType="num">
                                      <p:cBhvr additive="base">
                                        <p:cTn id="105" dur="500" fill="hold"/>
                                        <p:tgtEl>
                                          <p:spTgt spid="182393"/>
                                        </p:tgtEl>
                                        <p:attrNameLst>
                                          <p:attrName>ppt_x</p:attrName>
                                        </p:attrNameLst>
                                      </p:cBhvr>
                                      <p:tavLst>
                                        <p:tav tm="0">
                                          <p:val>
                                            <p:strVal val="1+#ppt_w/2"/>
                                          </p:val>
                                        </p:tav>
                                        <p:tav tm="100000">
                                          <p:val>
                                            <p:strVal val="#ppt_x"/>
                                          </p:val>
                                        </p:tav>
                                      </p:tavLst>
                                    </p:anim>
                                    <p:anim calcmode="lin" valueType="num">
                                      <p:cBhvr additive="base">
                                        <p:cTn id="106" dur="500" fill="hold"/>
                                        <p:tgtEl>
                                          <p:spTgt spid="1823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2393"/>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3"/>
                                        </p:tgtEl>
                                        <p:attrNameLst>
                                          <p:attrName>style.visibility</p:attrName>
                                        </p:attrNameLst>
                                      </p:cBhvr>
                                      <p:to>
                                        <p:strVal val="visible"/>
                                      </p:to>
                                    </p:set>
                                    <p:animEffect transition="in" filter="wipe(left)">
                                      <p:cBhvr>
                                        <p:cTn id="116" dur="500"/>
                                        <p:tgtEl>
                                          <p:spTgt spid="13"/>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blinds(horizontal)">
                                      <p:cBhvr>
                                        <p:cTn id="121" dur="500"/>
                                        <p:tgtEl>
                                          <p:spTgt spid="18"/>
                                        </p:tgtEl>
                                      </p:cBhvr>
                                    </p:animEffect>
                                  </p:childTnLst>
                                </p:cTn>
                              </p:par>
                            </p:childTnLst>
                          </p:cTn>
                        </p:par>
                        <p:par>
                          <p:cTn id="122" fill="hold">
                            <p:stCondLst>
                              <p:cond delay="500"/>
                            </p:stCondLst>
                            <p:childTnLst>
                              <p:par>
                                <p:cTn id="123" presetID="2" presetClass="entr" presetSubtype="2" fill="hold" nodeType="afterEffect">
                                  <p:stCondLst>
                                    <p:cond delay="0"/>
                                  </p:stCondLst>
                                  <p:childTnLst>
                                    <p:set>
                                      <p:cBhvr>
                                        <p:cTn id="124" dur="1" fill="hold">
                                          <p:stCondLst>
                                            <p:cond delay="0"/>
                                          </p:stCondLst>
                                        </p:cTn>
                                        <p:tgtEl>
                                          <p:spTgt spid="20"/>
                                        </p:tgtEl>
                                        <p:attrNameLst>
                                          <p:attrName>style.visibility</p:attrName>
                                        </p:attrNameLst>
                                      </p:cBhvr>
                                      <p:to>
                                        <p:strVal val="visible"/>
                                      </p:to>
                                    </p:set>
                                    <p:anim calcmode="lin" valueType="num">
                                      <p:cBhvr additive="base">
                                        <p:cTn id="125" dur="500" fill="hold"/>
                                        <p:tgtEl>
                                          <p:spTgt spid="20"/>
                                        </p:tgtEl>
                                        <p:attrNameLst>
                                          <p:attrName>ppt_x</p:attrName>
                                        </p:attrNameLst>
                                      </p:cBhvr>
                                      <p:tavLst>
                                        <p:tav tm="0">
                                          <p:val>
                                            <p:strVal val="1+#ppt_w/2"/>
                                          </p:val>
                                        </p:tav>
                                        <p:tav tm="100000">
                                          <p:val>
                                            <p:strVal val="#ppt_x"/>
                                          </p:val>
                                        </p:tav>
                                      </p:tavLst>
                                    </p:anim>
                                    <p:anim calcmode="lin" valueType="num">
                                      <p:cBhvr additive="base">
                                        <p:cTn id="126" dur="500" fill="hold"/>
                                        <p:tgtEl>
                                          <p:spTgt spid="2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wipe(left)">
                                      <p:cBhvr>
                                        <p:cTn id="131" dur="500"/>
                                        <p:tgtEl>
                                          <p:spTgt spid="14"/>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wipe(left)">
                                      <p:cBhvr>
                                        <p:cTn id="136" dur="500"/>
                                        <p:tgtEl>
                                          <p:spTgt spid="15"/>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blinds(horizontal)">
                                      <p:cBhvr>
                                        <p:cTn id="141" dur="500"/>
                                        <p:tgtEl>
                                          <p:spTgt spid="19"/>
                                        </p:tgtEl>
                                      </p:cBhvr>
                                    </p:animEffect>
                                  </p:childTnLst>
                                </p:cTn>
                              </p:par>
                            </p:childTnLst>
                          </p:cTn>
                        </p:par>
                        <p:par>
                          <p:cTn id="142" fill="hold">
                            <p:stCondLst>
                              <p:cond delay="500"/>
                            </p:stCondLst>
                            <p:childTnLst>
                              <p:par>
                                <p:cTn id="143" presetID="2" presetClass="entr" presetSubtype="4" fill="hold" grpId="0" nodeType="afterEffect">
                                  <p:stCondLst>
                                    <p:cond delay="0"/>
                                  </p:stCondLst>
                                  <p:childTnLst>
                                    <p:set>
                                      <p:cBhvr>
                                        <p:cTn id="144" dur="1" fill="hold">
                                          <p:stCondLst>
                                            <p:cond delay="0"/>
                                          </p:stCondLst>
                                        </p:cTn>
                                        <p:tgtEl>
                                          <p:spTgt spid="182355"/>
                                        </p:tgtEl>
                                        <p:attrNameLst>
                                          <p:attrName>style.visibility</p:attrName>
                                        </p:attrNameLst>
                                      </p:cBhvr>
                                      <p:to>
                                        <p:strVal val="visible"/>
                                      </p:to>
                                    </p:set>
                                    <p:anim calcmode="lin" valueType="num">
                                      <p:cBhvr additive="base">
                                        <p:cTn id="145" dur="500" fill="hold"/>
                                        <p:tgtEl>
                                          <p:spTgt spid="182355"/>
                                        </p:tgtEl>
                                        <p:attrNameLst>
                                          <p:attrName>ppt_x</p:attrName>
                                        </p:attrNameLst>
                                      </p:cBhvr>
                                      <p:tavLst>
                                        <p:tav tm="0">
                                          <p:val>
                                            <p:strVal val="#ppt_x"/>
                                          </p:val>
                                        </p:tav>
                                        <p:tav tm="100000">
                                          <p:val>
                                            <p:strVal val="#ppt_x"/>
                                          </p:val>
                                        </p:tav>
                                      </p:tavLst>
                                    </p:anim>
                                    <p:anim calcmode="lin" valueType="num">
                                      <p:cBhvr additive="base">
                                        <p:cTn id="146" dur="500" fill="hold"/>
                                        <p:tgtEl>
                                          <p:spTgt spid="18235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2355"/>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16"/>
                                        </p:tgtEl>
                                        <p:attrNameLst>
                                          <p:attrName>style.visibility</p:attrName>
                                        </p:attrNameLst>
                                      </p:cBhvr>
                                      <p:to>
                                        <p:strVal val="visible"/>
                                      </p:to>
                                    </p:set>
                                    <p:animEffect transition="in" filter="wipe(left)">
                                      <p:cBhvr>
                                        <p:cTn id="1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2" grpId="0" animBg="1"/>
      <p:bldP spid="182303" grpId="0" autoUpdateAnimBg="0"/>
      <p:bldP spid="182304" grpId="0" autoUpdateAnimBg="0"/>
      <p:bldP spid="182334" grpId="0" autoUpdateAnimBg="0"/>
      <p:bldP spid="182341" grpId="0" autoUpdateAnimBg="0"/>
      <p:bldP spid="182349" grpId="0" animBg="1" autoUpdateAnimBg="0"/>
      <p:bldP spid="182350" grpId="0" autoUpdateAnimBg="0"/>
      <p:bldP spid="182351" grpId="0" autoUpdateAnimBg="0"/>
      <p:bldP spid="182352" grpId="0" animBg="1" autoUpdateAnimBg="0"/>
      <p:bldP spid="182353" grpId="0" animBg="1" autoUpdateAnimBg="0"/>
      <p:bldP spid="182355" grpId="0" animBg="1" autoUpdateAnimBg="0"/>
      <p:bldP spid="182392" grpId="0" autoUpdateAnimBg="0"/>
      <p:bldP spid="182393"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938213" y="719138"/>
            <a:ext cx="3049587" cy="457200"/>
          </a:xfrm>
          <a:prstGeom prst="rect">
            <a:avLst/>
          </a:prstGeom>
          <a:solidFill>
            <a:srgbClr val="CCECFF"/>
          </a:solidFill>
          <a:ln w="9525">
            <a:noFill/>
            <a:miter lim="800000"/>
          </a:ln>
        </p:spPr>
        <p:txBody>
          <a:bodyPr>
            <a:spAutoFit/>
          </a:bodyPr>
          <a:lstStyle/>
          <a:p>
            <a:r>
              <a:rPr kumimoji="1" lang="en-US" altLang="zh-CN" sz="2400" b="1" dirty="0">
                <a:latin typeface="Times New Roman" panose="02020603050405020304" pitchFamily="18" charset="0"/>
              </a:rPr>
              <a:t>2.  </a:t>
            </a:r>
            <a:r>
              <a:rPr kumimoji="1" lang="zh-CN" altLang="en-US" sz="2400" b="1" dirty="0">
                <a:latin typeface="Times New Roman" panose="02020603050405020304" pitchFamily="18" charset="0"/>
              </a:rPr>
              <a:t>列状态转换真值表</a:t>
            </a:r>
            <a:endParaRPr kumimoji="1" lang="zh-CN" altLang="en-US" sz="2400" b="1" baseline="-25000" dirty="0">
              <a:solidFill>
                <a:srgbClr val="FF3300"/>
              </a:solidFill>
              <a:latin typeface="Times New Roman" panose="02020603050405020304" pitchFamily="18" charset="0"/>
            </a:endParaRPr>
          </a:p>
        </p:txBody>
      </p:sp>
      <p:grpSp>
        <p:nvGrpSpPr>
          <p:cNvPr id="2" name="Group 3"/>
          <p:cNvGrpSpPr/>
          <p:nvPr/>
        </p:nvGrpSpPr>
        <p:grpSpPr bwMode="auto">
          <a:xfrm>
            <a:off x="1524000" y="1803400"/>
            <a:ext cx="6096000" cy="2921000"/>
            <a:chOff x="960" y="936"/>
            <a:chExt cx="3840" cy="1840"/>
          </a:xfrm>
        </p:grpSpPr>
        <p:sp>
          <p:nvSpPr>
            <p:cNvPr id="39977" name="Line 4"/>
            <p:cNvSpPr>
              <a:spLocks noChangeShapeType="1"/>
            </p:cNvSpPr>
            <p:nvPr/>
          </p:nvSpPr>
          <p:spPr bwMode="auto">
            <a:xfrm>
              <a:off x="960" y="936"/>
              <a:ext cx="3840" cy="0"/>
            </a:xfrm>
            <a:prstGeom prst="line">
              <a:avLst/>
            </a:prstGeom>
            <a:noFill/>
            <a:ln w="28575" cap="sq">
              <a:solidFill>
                <a:schemeClr val="tx1"/>
              </a:solidFill>
              <a:round/>
            </a:ln>
          </p:spPr>
          <p:txBody>
            <a:bodyPr lIns="0" tIns="0" rIns="0" bIns="0"/>
            <a:lstStyle/>
            <a:p>
              <a:endParaRPr lang="zh-CN" altLang="en-US"/>
            </a:p>
          </p:txBody>
        </p:sp>
        <p:sp>
          <p:nvSpPr>
            <p:cNvPr id="39978" name="Line 5"/>
            <p:cNvSpPr>
              <a:spLocks noChangeShapeType="1"/>
            </p:cNvSpPr>
            <p:nvPr/>
          </p:nvSpPr>
          <p:spPr bwMode="auto">
            <a:xfrm>
              <a:off x="960" y="1166"/>
              <a:ext cx="3840" cy="0"/>
            </a:xfrm>
            <a:prstGeom prst="line">
              <a:avLst/>
            </a:prstGeom>
            <a:noFill/>
            <a:ln w="12700">
              <a:solidFill>
                <a:schemeClr val="tx1"/>
              </a:solidFill>
              <a:round/>
            </a:ln>
          </p:spPr>
          <p:txBody>
            <a:bodyPr lIns="0" tIns="0" rIns="0" bIns="0"/>
            <a:lstStyle/>
            <a:p>
              <a:endParaRPr lang="zh-CN" altLang="en-US"/>
            </a:p>
          </p:txBody>
        </p:sp>
        <p:sp>
          <p:nvSpPr>
            <p:cNvPr id="39979" name="Line 6"/>
            <p:cNvSpPr>
              <a:spLocks noChangeShapeType="1"/>
            </p:cNvSpPr>
            <p:nvPr/>
          </p:nvSpPr>
          <p:spPr bwMode="auto">
            <a:xfrm>
              <a:off x="960" y="1396"/>
              <a:ext cx="3840" cy="0"/>
            </a:xfrm>
            <a:prstGeom prst="line">
              <a:avLst/>
            </a:prstGeom>
            <a:noFill/>
            <a:ln w="12700">
              <a:solidFill>
                <a:schemeClr val="tx1"/>
              </a:solidFill>
              <a:round/>
            </a:ln>
          </p:spPr>
          <p:txBody>
            <a:bodyPr lIns="0" tIns="0" rIns="0" bIns="0"/>
            <a:lstStyle/>
            <a:p>
              <a:endParaRPr lang="zh-CN" altLang="en-US"/>
            </a:p>
          </p:txBody>
        </p:sp>
        <p:sp>
          <p:nvSpPr>
            <p:cNvPr id="39980" name="Line 7"/>
            <p:cNvSpPr>
              <a:spLocks noChangeShapeType="1"/>
            </p:cNvSpPr>
            <p:nvPr/>
          </p:nvSpPr>
          <p:spPr bwMode="auto">
            <a:xfrm>
              <a:off x="960" y="2776"/>
              <a:ext cx="3840" cy="0"/>
            </a:xfrm>
            <a:prstGeom prst="line">
              <a:avLst/>
            </a:prstGeom>
            <a:noFill/>
            <a:ln w="28575" cap="sq">
              <a:solidFill>
                <a:schemeClr val="tx1"/>
              </a:solidFill>
              <a:round/>
            </a:ln>
          </p:spPr>
          <p:txBody>
            <a:bodyPr lIns="0" tIns="0" rIns="0" bIns="0"/>
            <a:lstStyle/>
            <a:p>
              <a:endParaRPr lang="zh-CN" altLang="en-US"/>
            </a:p>
          </p:txBody>
        </p:sp>
        <p:sp>
          <p:nvSpPr>
            <p:cNvPr id="39981" name="Line 8"/>
            <p:cNvSpPr>
              <a:spLocks noChangeShapeType="1"/>
            </p:cNvSpPr>
            <p:nvPr/>
          </p:nvSpPr>
          <p:spPr bwMode="auto">
            <a:xfrm>
              <a:off x="960" y="936"/>
              <a:ext cx="0" cy="1840"/>
            </a:xfrm>
            <a:prstGeom prst="line">
              <a:avLst/>
            </a:prstGeom>
            <a:noFill/>
            <a:ln w="28575" cap="sq">
              <a:solidFill>
                <a:schemeClr val="tx1"/>
              </a:solidFill>
              <a:round/>
            </a:ln>
          </p:spPr>
          <p:txBody>
            <a:bodyPr lIns="0" tIns="0" rIns="0" bIns="0"/>
            <a:lstStyle/>
            <a:p>
              <a:endParaRPr lang="zh-CN" altLang="en-US"/>
            </a:p>
          </p:txBody>
        </p:sp>
        <p:sp>
          <p:nvSpPr>
            <p:cNvPr id="39982" name="Line 9"/>
            <p:cNvSpPr>
              <a:spLocks noChangeShapeType="1"/>
            </p:cNvSpPr>
            <p:nvPr/>
          </p:nvSpPr>
          <p:spPr bwMode="auto">
            <a:xfrm>
              <a:off x="2606" y="936"/>
              <a:ext cx="0" cy="1840"/>
            </a:xfrm>
            <a:prstGeom prst="line">
              <a:avLst/>
            </a:prstGeom>
            <a:noFill/>
            <a:ln w="12700">
              <a:solidFill>
                <a:schemeClr val="tx1"/>
              </a:solidFill>
              <a:round/>
            </a:ln>
          </p:spPr>
          <p:txBody>
            <a:bodyPr lIns="0" tIns="0" rIns="0" bIns="0"/>
            <a:lstStyle/>
            <a:p>
              <a:endParaRPr lang="zh-CN" altLang="en-US"/>
            </a:p>
          </p:txBody>
        </p:sp>
        <p:sp>
          <p:nvSpPr>
            <p:cNvPr id="39983" name="Line 10"/>
            <p:cNvSpPr>
              <a:spLocks noChangeShapeType="1"/>
            </p:cNvSpPr>
            <p:nvPr/>
          </p:nvSpPr>
          <p:spPr bwMode="auto">
            <a:xfrm>
              <a:off x="4251" y="936"/>
              <a:ext cx="0" cy="1840"/>
            </a:xfrm>
            <a:prstGeom prst="line">
              <a:avLst/>
            </a:prstGeom>
            <a:noFill/>
            <a:ln w="12700">
              <a:solidFill>
                <a:schemeClr val="tx1"/>
              </a:solidFill>
              <a:round/>
            </a:ln>
          </p:spPr>
          <p:txBody>
            <a:bodyPr lIns="0" tIns="0" rIns="0" bIns="0"/>
            <a:lstStyle/>
            <a:p>
              <a:endParaRPr lang="zh-CN" altLang="en-US"/>
            </a:p>
          </p:txBody>
        </p:sp>
        <p:sp>
          <p:nvSpPr>
            <p:cNvPr id="39984" name="Line 11"/>
            <p:cNvSpPr>
              <a:spLocks noChangeShapeType="1"/>
            </p:cNvSpPr>
            <p:nvPr/>
          </p:nvSpPr>
          <p:spPr bwMode="auto">
            <a:xfrm>
              <a:off x="4800" y="936"/>
              <a:ext cx="0" cy="1840"/>
            </a:xfrm>
            <a:prstGeom prst="line">
              <a:avLst/>
            </a:prstGeom>
            <a:noFill/>
            <a:ln w="28575" cap="sq">
              <a:solidFill>
                <a:schemeClr val="tx1"/>
              </a:solidFill>
              <a:round/>
            </a:ln>
          </p:spPr>
          <p:txBody>
            <a:bodyPr lIns="0" tIns="0" rIns="0" bIns="0"/>
            <a:lstStyle/>
            <a:p>
              <a:endParaRPr lang="zh-CN" altLang="en-US"/>
            </a:p>
          </p:txBody>
        </p:sp>
      </p:grpSp>
      <p:sp>
        <p:nvSpPr>
          <p:cNvPr id="183308" name="Rectangle 12"/>
          <p:cNvSpPr>
            <a:spLocks noChangeArrowheads="1"/>
          </p:cNvSpPr>
          <p:nvPr/>
        </p:nvSpPr>
        <p:spPr bwMode="auto">
          <a:xfrm>
            <a:off x="1281113" y="1239838"/>
            <a:ext cx="5462587" cy="457200"/>
          </a:xfrm>
          <a:prstGeom prst="rect">
            <a:avLst/>
          </a:prstGeom>
          <a:noFill/>
          <a:ln w="9525">
            <a:noFill/>
            <a:miter lim="800000"/>
          </a:ln>
        </p:spPr>
        <p:txBody>
          <a:bodyPr>
            <a:spAutoFit/>
          </a:bodyPr>
          <a:lstStyle/>
          <a:p>
            <a:r>
              <a:rPr kumimoji="1" lang="zh-CN" altLang="en-US" sz="2400" b="1" dirty="0">
                <a:latin typeface="Times New Roman" panose="02020603050405020304" pitchFamily="18" charset="0"/>
              </a:rPr>
              <a:t>设电路初始状态为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2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1 </a:t>
            </a:r>
            <a:r>
              <a:rPr kumimoji="1" lang="en-US" altLang="zh-CN" sz="2400" b="1" i="1" dirty="0">
                <a:latin typeface="Times New Roman" panose="02020603050405020304" pitchFamily="18" charset="0"/>
              </a:rPr>
              <a:t>Q</a:t>
            </a:r>
            <a:r>
              <a:rPr kumimoji="1" lang="en-US" altLang="zh-CN" sz="2400" b="1" baseline="-25000" dirty="0">
                <a:latin typeface="Times New Roman" panose="02020603050405020304" pitchFamily="18" charset="0"/>
              </a:rPr>
              <a:t>0</a:t>
            </a:r>
            <a:r>
              <a:rPr kumimoji="1" lang="en-US" altLang="zh-CN" sz="2400" b="1" dirty="0">
                <a:latin typeface="Times New Roman" panose="02020603050405020304" pitchFamily="18" charset="0"/>
              </a:rPr>
              <a:t> = 000</a:t>
            </a:r>
            <a:r>
              <a:rPr kumimoji="1" lang="zh-CN" altLang="en-US" sz="2400" b="1" dirty="0">
                <a:latin typeface="Times New Roman" panose="02020603050405020304" pitchFamily="18" charset="0"/>
              </a:rPr>
              <a:t>，则</a:t>
            </a:r>
            <a:endParaRPr kumimoji="1" lang="zh-CN" altLang="en-US" sz="2400" b="1" baseline="-25000" dirty="0">
              <a:solidFill>
                <a:srgbClr val="FF3300"/>
              </a:solidFill>
              <a:latin typeface="Times New Roman" panose="02020603050405020304" pitchFamily="18" charset="0"/>
            </a:endParaRPr>
          </a:p>
        </p:txBody>
      </p:sp>
      <p:grpSp>
        <p:nvGrpSpPr>
          <p:cNvPr id="3" name="Group 13"/>
          <p:cNvGrpSpPr/>
          <p:nvPr/>
        </p:nvGrpSpPr>
        <p:grpSpPr bwMode="auto">
          <a:xfrm>
            <a:off x="1524000" y="2533650"/>
            <a:ext cx="2613025" cy="365125"/>
            <a:chOff x="960" y="1396"/>
            <a:chExt cx="1646" cy="230"/>
          </a:xfrm>
        </p:grpSpPr>
        <p:sp>
          <p:nvSpPr>
            <p:cNvPr id="39974" name="Rectangle 14"/>
            <p:cNvSpPr>
              <a:spLocks noChangeArrowheads="1"/>
            </p:cNvSpPr>
            <p:nvPr/>
          </p:nvSpPr>
          <p:spPr bwMode="auto">
            <a:xfrm>
              <a:off x="2057"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9975" name="Rectangle 15"/>
            <p:cNvSpPr>
              <a:spLocks noChangeArrowheads="1"/>
            </p:cNvSpPr>
            <p:nvPr/>
          </p:nvSpPr>
          <p:spPr bwMode="auto">
            <a:xfrm>
              <a:off x="1509"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9976" name="Rectangle 16"/>
            <p:cNvSpPr>
              <a:spLocks noChangeArrowheads="1"/>
            </p:cNvSpPr>
            <p:nvPr/>
          </p:nvSpPr>
          <p:spPr bwMode="auto">
            <a:xfrm>
              <a:off x="960"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4" name="Group 17"/>
          <p:cNvGrpSpPr/>
          <p:nvPr/>
        </p:nvGrpSpPr>
        <p:grpSpPr bwMode="auto">
          <a:xfrm>
            <a:off x="4137025" y="2533650"/>
            <a:ext cx="2611438" cy="365125"/>
            <a:chOff x="2606" y="1396"/>
            <a:chExt cx="1645" cy="230"/>
          </a:xfrm>
        </p:grpSpPr>
        <p:sp>
          <p:nvSpPr>
            <p:cNvPr id="39971" name="Rectangle 18"/>
            <p:cNvSpPr>
              <a:spLocks noChangeArrowheads="1"/>
            </p:cNvSpPr>
            <p:nvPr/>
          </p:nvSpPr>
          <p:spPr bwMode="auto">
            <a:xfrm>
              <a:off x="3703"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39972" name="Rectangle 19"/>
            <p:cNvSpPr>
              <a:spLocks noChangeArrowheads="1"/>
            </p:cNvSpPr>
            <p:nvPr/>
          </p:nvSpPr>
          <p:spPr bwMode="auto">
            <a:xfrm>
              <a:off x="3154"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9973" name="Rectangle 20"/>
            <p:cNvSpPr>
              <a:spLocks noChangeArrowheads="1"/>
            </p:cNvSpPr>
            <p:nvPr/>
          </p:nvSpPr>
          <p:spPr bwMode="auto">
            <a:xfrm>
              <a:off x="2606"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83317" name="Rectangle 21"/>
          <p:cNvSpPr>
            <a:spLocks noChangeArrowheads="1"/>
          </p:cNvSpPr>
          <p:nvPr/>
        </p:nvSpPr>
        <p:spPr bwMode="auto">
          <a:xfrm>
            <a:off x="6748463" y="2533650"/>
            <a:ext cx="87153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5" name="Group 22"/>
          <p:cNvGrpSpPr/>
          <p:nvPr/>
        </p:nvGrpSpPr>
        <p:grpSpPr bwMode="auto">
          <a:xfrm>
            <a:off x="1524000" y="1803400"/>
            <a:ext cx="6096000" cy="730250"/>
            <a:chOff x="960" y="1136"/>
            <a:chExt cx="3840" cy="460"/>
          </a:xfrm>
        </p:grpSpPr>
        <p:sp>
          <p:nvSpPr>
            <p:cNvPr id="39959" name="Rectangle 23"/>
            <p:cNvSpPr>
              <a:spLocks noChangeArrowheads="1"/>
            </p:cNvSpPr>
            <p:nvPr/>
          </p:nvSpPr>
          <p:spPr bwMode="auto">
            <a:xfrm>
              <a:off x="4251" y="13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grpSp>
          <p:nvGrpSpPr>
            <p:cNvPr id="39960" name="Group 24"/>
            <p:cNvGrpSpPr/>
            <p:nvPr/>
          </p:nvGrpSpPr>
          <p:grpSpPr bwMode="auto">
            <a:xfrm>
              <a:off x="2606" y="1366"/>
              <a:ext cx="1645" cy="230"/>
              <a:chOff x="2606" y="1166"/>
              <a:chExt cx="1645" cy="230"/>
            </a:xfrm>
          </p:grpSpPr>
          <p:sp>
            <p:nvSpPr>
              <p:cNvPr id="39968" name="Rectangle 25"/>
              <p:cNvSpPr>
                <a:spLocks noChangeArrowheads="1"/>
              </p:cNvSpPr>
              <p:nvPr/>
            </p:nvSpPr>
            <p:spPr bwMode="auto">
              <a:xfrm>
                <a:off x="3703"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39969" name="Rectangle 26"/>
              <p:cNvSpPr>
                <a:spLocks noChangeArrowheads="1"/>
              </p:cNvSpPr>
              <p:nvPr/>
            </p:nvSpPr>
            <p:spPr bwMode="auto">
              <a:xfrm>
                <a:off x="3154"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39970" name="Rectangle 27"/>
              <p:cNvSpPr>
                <a:spLocks noChangeArrowheads="1"/>
              </p:cNvSpPr>
              <p:nvPr/>
            </p:nvSpPr>
            <p:spPr bwMode="auto">
              <a:xfrm>
                <a:off x="2606"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grpSp>
        <p:grpSp>
          <p:nvGrpSpPr>
            <p:cNvPr id="39961" name="Group 28"/>
            <p:cNvGrpSpPr/>
            <p:nvPr/>
          </p:nvGrpSpPr>
          <p:grpSpPr bwMode="auto">
            <a:xfrm>
              <a:off x="960" y="1366"/>
              <a:ext cx="1646" cy="230"/>
              <a:chOff x="960" y="1166"/>
              <a:chExt cx="1646" cy="230"/>
            </a:xfrm>
          </p:grpSpPr>
          <p:sp>
            <p:nvSpPr>
              <p:cNvPr id="39965" name="Rectangle 29"/>
              <p:cNvSpPr>
                <a:spLocks noChangeArrowheads="1"/>
              </p:cNvSpPr>
              <p:nvPr/>
            </p:nvSpPr>
            <p:spPr bwMode="auto">
              <a:xfrm>
                <a:off x="2057"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39966" name="Rectangle 30"/>
              <p:cNvSpPr>
                <a:spLocks noChangeArrowheads="1"/>
              </p:cNvSpPr>
              <p:nvPr/>
            </p:nvSpPr>
            <p:spPr bwMode="auto">
              <a:xfrm>
                <a:off x="1509"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39967" name="Rectangle 31"/>
              <p:cNvSpPr>
                <a:spLocks noChangeArrowheads="1"/>
              </p:cNvSpPr>
              <p:nvPr/>
            </p:nvSpPr>
            <p:spPr bwMode="auto">
              <a:xfrm>
                <a:off x="960"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sp>
          <p:nvSpPr>
            <p:cNvPr id="39962" name="Rectangle 32"/>
            <p:cNvSpPr>
              <a:spLocks noChangeArrowheads="1"/>
            </p:cNvSpPr>
            <p:nvPr/>
          </p:nvSpPr>
          <p:spPr bwMode="auto">
            <a:xfrm>
              <a:off x="4251" y="1136"/>
              <a:ext cx="549"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p:txBody>
        </p:sp>
        <p:sp>
          <p:nvSpPr>
            <p:cNvPr id="39963" name="Rectangle 33"/>
            <p:cNvSpPr>
              <a:spLocks noChangeArrowheads="1"/>
            </p:cNvSpPr>
            <p:nvPr/>
          </p:nvSpPr>
          <p:spPr bwMode="auto">
            <a:xfrm>
              <a:off x="2606" y="1136"/>
              <a:ext cx="1645"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39964" name="Rectangle 34"/>
            <p:cNvSpPr>
              <a:spLocks noChangeArrowheads="1"/>
            </p:cNvSpPr>
            <p:nvPr/>
          </p:nvSpPr>
          <p:spPr bwMode="auto">
            <a:xfrm>
              <a:off x="960" y="1136"/>
              <a:ext cx="1646" cy="230"/>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grpSp>
      <p:grpSp>
        <p:nvGrpSpPr>
          <p:cNvPr id="8" name="Group 35"/>
          <p:cNvGrpSpPr/>
          <p:nvPr/>
        </p:nvGrpSpPr>
        <p:grpSpPr bwMode="auto">
          <a:xfrm>
            <a:off x="838200" y="3124200"/>
            <a:ext cx="7315200" cy="1905000"/>
            <a:chOff x="528" y="1968"/>
            <a:chExt cx="4608" cy="1200"/>
          </a:xfrm>
        </p:grpSpPr>
        <p:sp>
          <p:nvSpPr>
            <p:cNvPr id="39949" name="AutoShape 36"/>
            <p:cNvSpPr>
              <a:spLocks noChangeArrowheads="1"/>
            </p:cNvSpPr>
            <p:nvPr/>
          </p:nvSpPr>
          <p:spPr bwMode="auto">
            <a:xfrm>
              <a:off x="528" y="1968"/>
              <a:ext cx="4608" cy="1200"/>
            </a:xfrm>
            <a:prstGeom prst="wedgeRectCallout">
              <a:avLst>
                <a:gd name="adj1" fmla="val 17190"/>
                <a:gd name="adj2" fmla="val -71917"/>
              </a:avLst>
            </a:prstGeom>
            <a:solidFill>
              <a:srgbClr val="CCCCFF"/>
            </a:solidFill>
            <a:ln w="9525">
              <a:solidFill>
                <a:srgbClr val="000000"/>
              </a:solidFill>
              <a:miter lim="800000"/>
            </a:ln>
          </p:spPr>
          <p:txBody>
            <a:bodyPr/>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将现态代入状态方程求次态：</a:t>
              </a:r>
              <a:endParaRPr kumimoji="1" lang="zh-CN" altLang="en-US" sz="2400" b="1">
                <a:latin typeface="Times New Roman" panose="02020603050405020304" pitchFamily="18" charset="0"/>
              </a:endParaRPr>
            </a:p>
            <a:p>
              <a:pPr algn="ctr"/>
              <a:endParaRPr kumimoji="1" lang="en-US" altLang="zh-CN" sz="2400" b="1">
                <a:latin typeface="Times New Roman" panose="02020603050405020304" pitchFamily="18" charset="0"/>
              </a:endParaRPr>
            </a:p>
          </p:txBody>
        </p:sp>
        <p:graphicFrame>
          <p:nvGraphicFramePr>
            <p:cNvPr id="39938" name="Object 37"/>
            <p:cNvGraphicFramePr>
              <a:graphicFrameLocks noChangeAspect="1"/>
            </p:cNvGraphicFramePr>
            <p:nvPr/>
          </p:nvGraphicFramePr>
          <p:xfrm>
            <a:off x="2141" y="2572"/>
            <a:ext cx="176" cy="176"/>
          </p:xfrm>
          <a:graphic>
            <a:graphicData uri="http://schemas.openxmlformats.org/presentationml/2006/ole">
              <mc:AlternateContent xmlns:mc="http://schemas.openxmlformats.org/markup-compatibility/2006">
                <mc:Choice xmlns:v="urn:schemas-microsoft-com:vml" Requires="v">
                  <p:oleObj spid="_x0000_s6" name="Equation" r:id="rId1" imgW="6705600" imgH="6705600" progId="Equation.3">
                    <p:embed/>
                  </p:oleObj>
                </mc:Choice>
                <mc:Fallback>
                  <p:oleObj name="Equation" r:id="rId1" imgW="6705600" imgH="670560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 y="2572"/>
                          <a:ext cx="176" cy="176"/>
                        </a:xfrm>
                        <a:prstGeom prst="rect">
                          <a:avLst/>
                        </a:prstGeom>
                        <a:solidFill>
                          <a:srgbClr val="CCCCFF"/>
                        </a:solidFill>
                      </p:spPr>
                    </p:pic>
                  </p:oleObj>
                </mc:Fallback>
              </mc:AlternateContent>
            </a:graphicData>
          </a:graphic>
        </p:graphicFrame>
        <p:graphicFrame>
          <p:nvGraphicFramePr>
            <p:cNvPr id="39939" name="Object 38"/>
            <p:cNvGraphicFramePr>
              <a:graphicFrameLocks noChangeAspect="1"/>
            </p:cNvGraphicFramePr>
            <p:nvPr/>
          </p:nvGraphicFramePr>
          <p:xfrm>
            <a:off x="3149" y="2572"/>
            <a:ext cx="176" cy="176"/>
          </p:xfrm>
          <a:graphic>
            <a:graphicData uri="http://schemas.openxmlformats.org/presentationml/2006/ole">
              <mc:AlternateContent xmlns:mc="http://schemas.openxmlformats.org/markup-compatibility/2006">
                <mc:Choice xmlns:v="urn:schemas-microsoft-com:vml" Requires="v">
                  <p:oleObj spid="_x0000_s7" name="Equation" r:id="rId3" imgW="6705600" imgH="6705600" progId="Equation.3">
                    <p:embed/>
                  </p:oleObj>
                </mc:Choice>
                <mc:Fallback>
                  <p:oleObj name="Equation" r:id="rId3" imgW="6705600" imgH="6705600" progId="Equation.3">
                    <p:embed/>
                    <p:pic>
                      <p:nvPicPr>
                        <p:cNvPr id="0" name="Object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 y="2572"/>
                          <a:ext cx="176" cy="176"/>
                        </a:xfrm>
                        <a:prstGeom prst="rect">
                          <a:avLst/>
                        </a:prstGeom>
                        <a:solidFill>
                          <a:srgbClr val="CCCCFF"/>
                        </a:solidFill>
                      </p:spPr>
                    </p:pic>
                  </p:oleObj>
                </mc:Fallback>
              </mc:AlternateContent>
            </a:graphicData>
          </a:graphic>
        </p:graphicFrame>
        <p:sp>
          <p:nvSpPr>
            <p:cNvPr id="39950" name="Line 39"/>
            <p:cNvSpPr>
              <a:spLocks noChangeShapeType="1"/>
            </p:cNvSpPr>
            <p:nvPr/>
          </p:nvSpPr>
          <p:spPr bwMode="auto">
            <a:xfrm>
              <a:off x="1557" y="2332"/>
              <a:ext cx="272" cy="0"/>
            </a:xfrm>
            <a:prstGeom prst="line">
              <a:avLst/>
            </a:prstGeom>
            <a:noFill/>
            <a:ln w="19050">
              <a:solidFill>
                <a:schemeClr val="tx1"/>
              </a:solidFill>
              <a:round/>
            </a:ln>
          </p:spPr>
          <p:txBody>
            <a:bodyPr lIns="0" tIns="0" rIns="0" bIns="0"/>
            <a:lstStyle/>
            <a:p>
              <a:endParaRPr lang="zh-CN" altLang="en-US"/>
            </a:p>
          </p:txBody>
        </p:sp>
        <p:sp>
          <p:nvSpPr>
            <p:cNvPr id="39951" name="Line 40"/>
            <p:cNvSpPr>
              <a:spLocks noChangeShapeType="1"/>
            </p:cNvSpPr>
            <p:nvPr/>
          </p:nvSpPr>
          <p:spPr bwMode="auto">
            <a:xfrm>
              <a:off x="1557" y="2564"/>
              <a:ext cx="272" cy="0"/>
            </a:xfrm>
            <a:prstGeom prst="line">
              <a:avLst/>
            </a:prstGeom>
            <a:noFill/>
            <a:ln w="19050">
              <a:solidFill>
                <a:schemeClr val="tx1"/>
              </a:solidFill>
              <a:round/>
            </a:ln>
          </p:spPr>
          <p:txBody>
            <a:bodyPr lIns="0" tIns="0" rIns="0" bIns="0"/>
            <a:lstStyle/>
            <a:p>
              <a:endParaRPr lang="zh-CN" altLang="en-US"/>
            </a:p>
          </p:txBody>
        </p:sp>
        <p:sp>
          <p:nvSpPr>
            <p:cNvPr id="39952" name="Line 41"/>
            <p:cNvSpPr>
              <a:spLocks noChangeShapeType="1"/>
            </p:cNvSpPr>
            <p:nvPr/>
          </p:nvSpPr>
          <p:spPr bwMode="auto">
            <a:xfrm>
              <a:off x="2165" y="2796"/>
              <a:ext cx="272" cy="0"/>
            </a:xfrm>
            <a:prstGeom prst="line">
              <a:avLst/>
            </a:prstGeom>
            <a:noFill/>
            <a:ln w="19050">
              <a:solidFill>
                <a:schemeClr val="tx1"/>
              </a:solidFill>
              <a:round/>
            </a:ln>
          </p:spPr>
          <p:txBody>
            <a:bodyPr lIns="0" tIns="0" rIns="0" bIns="0"/>
            <a:lstStyle/>
            <a:p>
              <a:endParaRPr lang="zh-CN" altLang="en-US"/>
            </a:p>
          </p:txBody>
        </p:sp>
        <p:sp>
          <p:nvSpPr>
            <p:cNvPr id="39953" name="Line 42"/>
            <p:cNvSpPr>
              <a:spLocks noChangeShapeType="1"/>
            </p:cNvSpPr>
            <p:nvPr/>
          </p:nvSpPr>
          <p:spPr bwMode="auto">
            <a:xfrm>
              <a:off x="2605" y="2796"/>
              <a:ext cx="272" cy="0"/>
            </a:xfrm>
            <a:prstGeom prst="line">
              <a:avLst/>
            </a:prstGeom>
            <a:noFill/>
            <a:ln w="19050">
              <a:solidFill>
                <a:schemeClr val="tx1"/>
              </a:solidFill>
              <a:round/>
            </a:ln>
          </p:spPr>
          <p:txBody>
            <a:bodyPr lIns="0" tIns="0" rIns="0" bIns="0"/>
            <a:lstStyle/>
            <a:p>
              <a:endParaRPr lang="zh-CN" altLang="en-US"/>
            </a:p>
          </p:txBody>
        </p:sp>
        <p:sp>
          <p:nvSpPr>
            <p:cNvPr id="39954" name="Line 43"/>
            <p:cNvSpPr>
              <a:spLocks noChangeShapeType="1"/>
            </p:cNvSpPr>
            <p:nvPr/>
          </p:nvSpPr>
          <p:spPr bwMode="auto">
            <a:xfrm>
              <a:off x="1989" y="2332"/>
              <a:ext cx="160" cy="0"/>
            </a:xfrm>
            <a:prstGeom prst="line">
              <a:avLst/>
            </a:prstGeom>
            <a:noFill/>
            <a:ln w="19050">
              <a:solidFill>
                <a:schemeClr val="tx1"/>
              </a:solidFill>
              <a:round/>
            </a:ln>
          </p:spPr>
          <p:txBody>
            <a:bodyPr lIns="0" tIns="0" rIns="0" bIns="0"/>
            <a:lstStyle/>
            <a:p>
              <a:endParaRPr lang="zh-CN" altLang="en-US"/>
            </a:p>
          </p:txBody>
        </p:sp>
        <p:sp>
          <p:nvSpPr>
            <p:cNvPr id="39955" name="Line 44"/>
            <p:cNvSpPr>
              <a:spLocks noChangeShapeType="1"/>
            </p:cNvSpPr>
            <p:nvPr/>
          </p:nvSpPr>
          <p:spPr bwMode="auto">
            <a:xfrm>
              <a:off x="2749" y="2564"/>
              <a:ext cx="160" cy="0"/>
            </a:xfrm>
            <a:prstGeom prst="line">
              <a:avLst/>
            </a:prstGeom>
            <a:noFill/>
            <a:ln w="19050">
              <a:solidFill>
                <a:schemeClr val="tx1"/>
              </a:solidFill>
              <a:round/>
            </a:ln>
          </p:spPr>
          <p:txBody>
            <a:bodyPr lIns="0" tIns="0" rIns="0" bIns="0"/>
            <a:lstStyle/>
            <a:p>
              <a:endParaRPr lang="zh-CN" altLang="en-US"/>
            </a:p>
          </p:txBody>
        </p:sp>
        <p:sp>
          <p:nvSpPr>
            <p:cNvPr id="39956" name="Line 45"/>
            <p:cNvSpPr>
              <a:spLocks noChangeShapeType="1"/>
            </p:cNvSpPr>
            <p:nvPr/>
          </p:nvSpPr>
          <p:spPr bwMode="auto">
            <a:xfrm>
              <a:off x="3821" y="2788"/>
              <a:ext cx="160" cy="0"/>
            </a:xfrm>
            <a:prstGeom prst="line">
              <a:avLst/>
            </a:prstGeom>
            <a:noFill/>
            <a:ln w="19050">
              <a:solidFill>
                <a:schemeClr val="tx1"/>
              </a:solidFill>
              <a:round/>
            </a:ln>
          </p:spPr>
          <p:txBody>
            <a:bodyPr lIns="0" tIns="0" rIns="0" bIns="0"/>
            <a:lstStyle/>
            <a:p>
              <a:endParaRPr lang="zh-CN" altLang="en-US"/>
            </a:p>
          </p:txBody>
        </p:sp>
        <p:sp>
          <p:nvSpPr>
            <p:cNvPr id="39957" name="Line 46"/>
            <p:cNvSpPr>
              <a:spLocks noChangeShapeType="1"/>
            </p:cNvSpPr>
            <p:nvPr/>
          </p:nvSpPr>
          <p:spPr bwMode="auto">
            <a:xfrm>
              <a:off x="4133" y="2788"/>
              <a:ext cx="160" cy="0"/>
            </a:xfrm>
            <a:prstGeom prst="line">
              <a:avLst/>
            </a:prstGeom>
            <a:noFill/>
            <a:ln w="19050">
              <a:solidFill>
                <a:schemeClr val="tx1"/>
              </a:solidFill>
              <a:round/>
            </a:ln>
          </p:spPr>
          <p:txBody>
            <a:bodyPr lIns="0" tIns="0" rIns="0" bIns="0"/>
            <a:lstStyle/>
            <a:p>
              <a:endParaRPr lang="zh-CN" altLang="en-US"/>
            </a:p>
          </p:txBody>
        </p:sp>
        <p:sp>
          <p:nvSpPr>
            <p:cNvPr id="39958" name="Rectangle 47"/>
            <p:cNvSpPr>
              <a:spLocks noChangeArrowheads="1"/>
            </p:cNvSpPr>
            <p:nvPr/>
          </p:nvSpPr>
          <p:spPr bwMode="auto">
            <a:xfrm>
              <a:off x="870" y="2276"/>
              <a:ext cx="4026" cy="748"/>
            </a:xfrm>
            <a:prstGeom prst="rect">
              <a:avLst/>
            </a:prstGeom>
            <a:noFill/>
            <a:ln w="9525">
              <a:noFill/>
              <a:miter lim="800000"/>
            </a:ln>
          </p:spPr>
          <p:txBody>
            <a:bodyPr wrap="none">
              <a:spAutoFit/>
            </a:bodyPr>
            <a:lstStyle/>
            <a:p>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a:t>
              </a:r>
              <a:r>
                <a:rPr kumimoji="1" lang="en-US" altLang="zh-CN" sz="2400" b="1">
                  <a:latin typeface="Times New Roman" panose="02020603050405020304" pitchFamily="18" charset="0"/>
                </a:rPr>
                <a:t>= 1</a:t>
              </a:r>
              <a:br>
                <a:rPr kumimoji="1" lang="en-US" altLang="zh-CN" sz="2400" b="1">
                  <a:latin typeface="Times New Roman" panose="02020603050405020304" pitchFamily="18" charset="0"/>
                </a:rPr>
              </a:b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 0     0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a:t>
              </a:r>
              <a:r>
                <a:rPr kumimoji="1" lang="en-US" altLang="zh-CN" sz="2400" b="1">
                  <a:latin typeface="Times New Roman" panose="02020603050405020304" pitchFamily="18" charset="0"/>
                </a:rPr>
                <a:t>0</a:t>
              </a:r>
              <a:br>
                <a:rPr kumimoji="1" lang="en-US" altLang="zh-CN" sz="2400" b="1">
                  <a:latin typeface="Times New Roman" panose="02020603050405020304" pitchFamily="18" charset="0"/>
                </a:rPr>
              </a:b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i="1" baseline="30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 0 · 0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0 · 0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83344" name="AutoShape 48"/>
          <p:cNvSpPr>
            <a:spLocks noChangeArrowheads="1"/>
          </p:cNvSpPr>
          <p:nvPr/>
        </p:nvSpPr>
        <p:spPr bwMode="auto">
          <a:xfrm>
            <a:off x="1993900" y="5197475"/>
            <a:ext cx="4664075" cy="911225"/>
          </a:xfrm>
          <a:prstGeom prst="wedgeRectCallout">
            <a:avLst>
              <a:gd name="adj1" fmla="val 60551"/>
              <a:gd name="adj2" fmla="val -302440"/>
            </a:avLst>
          </a:prstGeom>
          <a:solidFill>
            <a:srgbClr val="CCCCFF">
              <a:alpha val="50195"/>
            </a:srgbClr>
          </a:solidFill>
          <a:ln w="9525">
            <a:solidFill>
              <a:schemeClr val="tx1"/>
            </a:solidFill>
            <a:miter lim="800000"/>
          </a:ln>
        </p:spPr>
        <p:txBody>
          <a:bodyPr lIns="0" tIns="0" rIns="0" bIns="0"/>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将现态代入输出方程求 </a:t>
            </a: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a:p>
            <a:pPr algn="ctr"/>
            <a:r>
              <a:rPr kumimoji="1" lang="en-US" altLang="zh-CN" sz="2400" b="1" i="1">
                <a:latin typeface="Times New Roman" panose="02020603050405020304" pitchFamily="18" charset="0"/>
              </a:rPr>
              <a:t>Y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0 · 0</a:t>
            </a:r>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wipe(left)">
                                      <p:cBhvr>
                                        <p:cTn id="7" dur="500"/>
                                        <p:tgtEl>
                                          <p:spTgt spid="1832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3308"/>
                                        </p:tgtEl>
                                        <p:attrNameLst>
                                          <p:attrName>style.visibility</p:attrName>
                                        </p:attrNameLst>
                                      </p:cBhvr>
                                      <p:to>
                                        <p:strVal val="visible"/>
                                      </p:to>
                                    </p:set>
                                    <p:animEffect transition="in" filter="wipe(left)">
                                      <p:cBhvr>
                                        <p:cTn id="20" dur="500"/>
                                        <p:tgtEl>
                                          <p:spTgt spid="183308"/>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83344"/>
                                        </p:tgtEl>
                                        <p:attrNameLst>
                                          <p:attrName>style.visibility</p:attrName>
                                        </p:attrNameLst>
                                      </p:cBhvr>
                                      <p:to>
                                        <p:strVal val="visible"/>
                                      </p:to>
                                    </p:set>
                                    <p:anim calcmode="lin" valueType="num">
                                      <p:cBhvr additive="base">
                                        <p:cTn id="40" dur="500" fill="hold"/>
                                        <p:tgtEl>
                                          <p:spTgt spid="183344"/>
                                        </p:tgtEl>
                                        <p:attrNameLst>
                                          <p:attrName>ppt_x</p:attrName>
                                        </p:attrNameLst>
                                      </p:cBhvr>
                                      <p:tavLst>
                                        <p:tav tm="0">
                                          <p:val>
                                            <p:strVal val="1+#ppt_w/2"/>
                                          </p:val>
                                        </p:tav>
                                        <p:tav tm="100000">
                                          <p:val>
                                            <p:strVal val="#ppt_x"/>
                                          </p:val>
                                        </p:tav>
                                      </p:tavLst>
                                    </p:anim>
                                    <p:anim calcmode="lin" valueType="num">
                                      <p:cBhvr additive="base">
                                        <p:cTn id="41" dur="500" fill="hold"/>
                                        <p:tgtEl>
                                          <p:spTgt spid="18334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3344"/>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83317"/>
                                        </p:tgtEl>
                                        <p:attrNameLst>
                                          <p:attrName>style.visibility</p:attrName>
                                        </p:attrNameLst>
                                      </p:cBhvr>
                                      <p:to>
                                        <p:strVal val="visible"/>
                                      </p:to>
                                    </p:set>
                                    <p:animEffect transition="in" filter="blinds(horizontal)">
                                      <p:cBhvr>
                                        <p:cTn id="46" dur="500"/>
                                        <p:tgtEl>
                                          <p:spTgt spid="18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nimBg="1" autoUpdateAnimBg="0"/>
      <p:bldP spid="183308" grpId="0" autoUpdateAnimBg="0"/>
      <p:bldP spid="183317" grpId="0" autoUpdateAnimBg="0"/>
      <p:bldP spid="183344"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ChangeArrowheads="1"/>
          </p:cNvSpPr>
          <p:nvPr/>
        </p:nvSpPr>
        <p:spPr bwMode="auto">
          <a:xfrm>
            <a:off x="938213" y="719138"/>
            <a:ext cx="3049587" cy="457200"/>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列状态转换真值表</a:t>
            </a:r>
            <a:endParaRPr kumimoji="1" lang="zh-CN" altLang="en-US" sz="2400" b="1" baseline="-25000">
              <a:solidFill>
                <a:srgbClr val="FF3300"/>
              </a:solidFill>
              <a:latin typeface="Times New Roman" panose="02020603050405020304" pitchFamily="18" charset="0"/>
            </a:endParaRPr>
          </a:p>
        </p:txBody>
      </p:sp>
      <p:grpSp>
        <p:nvGrpSpPr>
          <p:cNvPr id="40965" name="Group 3"/>
          <p:cNvGrpSpPr/>
          <p:nvPr/>
        </p:nvGrpSpPr>
        <p:grpSpPr bwMode="auto">
          <a:xfrm>
            <a:off x="1524000" y="1803400"/>
            <a:ext cx="6096000" cy="2921000"/>
            <a:chOff x="960" y="936"/>
            <a:chExt cx="3840" cy="1840"/>
          </a:xfrm>
        </p:grpSpPr>
        <p:sp>
          <p:nvSpPr>
            <p:cNvPr id="41009" name="Line 4"/>
            <p:cNvSpPr>
              <a:spLocks noChangeShapeType="1"/>
            </p:cNvSpPr>
            <p:nvPr/>
          </p:nvSpPr>
          <p:spPr bwMode="auto">
            <a:xfrm>
              <a:off x="960" y="936"/>
              <a:ext cx="3840" cy="0"/>
            </a:xfrm>
            <a:prstGeom prst="line">
              <a:avLst/>
            </a:prstGeom>
            <a:noFill/>
            <a:ln w="28575" cap="sq">
              <a:solidFill>
                <a:schemeClr val="tx1"/>
              </a:solidFill>
              <a:round/>
            </a:ln>
          </p:spPr>
          <p:txBody>
            <a:bodyPr lIns="0" tIns="0" rIns="0" bIns="0"/>
            <a:lstStyle/>
            <a:p>
              <a:endParaRPr lang="zh-CN" altLang="en-US"/>
            </a:p>
          </p:txBody>
        </p:sp>
        <p:sp>
          <p:nvSpPr>
            <p:cNvPr id="41010" name="Line 5"/>
            <p:cNvSpPr>
              <a:spLocks noChangeShapeType="1"/>
            </p:cNvSpPr>
            <p:nvPr/>
          </p:nvSpPr>
          <p:spPr bwMode="auto">
            <a:xfrm>
              <a:off x="960" y="1166"/>
              <a:ext cx="3840" cy="0"/>
            </a:xfrm>
            <a:prstGeom prst="line">
              <a:avLst/>
            </a:prstGeom>
            <a:noFill/>
            <a:ln w="12700">
              <a:solidFill>
                <a:schemeClr val="tx1"/>
              </a:solidFill>
              <a:round/>
            </a:ln>
          </p:spPr>
          <p:txBody>
            <a:bodyPr lIns="0" tIns="0" rIns="0" bIns="0"/>
            <a:lstStyle/>
            <a:p>
              <a:endParaRPr lang="zh-CN" altLang="en-US"/>
            </a:p>
          </p:txBody>
        </p:sp>
        <p:sp>
          <p:nvSpPr>
            <p:cNvPr id="41011" name="Line 6"/>
            <p:cNvSpPr>
              <a:spLocks noChangeShapeType="1"/>
            </p:cNvSpPr>
            <p:nvPr/>
          </p:nvSpPr>
          <p:spPr bwMode="auto">
            <a:xfrm>
              <a:off x="960" y="1396"/>
              <a:ext cx="3840" cy="0"/>
            </a:xfrm>
            <a:prstGeom prst="line">
              <a:avLst/>
            </a:prstGeom>
            <a:noFill/>
            <a:ln w="12700">
              <a:solidFill>
                <a:schemeClr val="tx1"/>
              </a:solidFill>
              <a:round/>
            </a:ln>
          </p:spPr>
          <p:txBody>
            <a:bodyPr lIns="0" tIns="0" rIns="0" bIns="0"/>
            <a:lstStyle/>
            <a:p>
              <a:endParaRPr lang="zh-CN" altLang="en-US"/>
            </a:p>
          </p:txBody>
        </p:sp>
        <p:sp>
          <p:nvSpPr>
            <p:cNvPr id="41012" name="Line 7"/>
            <p:cNvSpPr>
              <a:spLocks noChangeShapeType="1"/>
            </p:cNvSpPr>
            <p:nvPr/>
          </p:nvSpPr>
          <p:spPr bwMode="auto">
            <a:xfrm>
              <a:off x="960" y="2776"/>
              <a:ext cx="3840" cy="0"/>
            </a:xfrm>
            <a:prstGeom prst="line">
              <a:avLst/>
            </a:prstGeom>
            <a:noFill/>
            <a:ln w="28575" cap="sq">
              <a:solidFill>
                <a:schemeClr val="tx1"/>
              </a:solidFill>
              <a:round/>
            </a:ln>
          </p:spPr>
          <p:txBody>
            <a:bodyPr lIns="0" tIns="0" rIns="0" bIns="0"/>
            <a:lstStyle/>
            <a:p>
              <a:endParaRPr lang="zh-CN" altLang="en-US"/>
            </a:p>
          </p:txBody>
        </p:sp>
        <p:sp>
          <p:nvSpPr>
            <p:cNvPr id="41013" name="Line 8"/>
            <p:cNvSpPr>
              <a:spLocks noChangeShapeType="1"/>
            </p:cNvSpPr>
            <p:nvPr/>
          </p:nvSpPr>
          <p:spPr bwMode="auto">
            <a:xfrm>
              <a:off x="960" y="936"/>
              <a:ext cx="0" cy="1840"/>
            </a:xfrm>
            <a:prstGeom prst="line">
              <a:avLst/>
            </a:prstGeom>
            <a:noFill/>
            <a:ln w="28575" cap="sq">
              <a:solidFill>
                <a:schemeClr val="tx1"/>
              </a:solidFill>
              <a:round/>
            </a:ln>
          </p:spPr>
          <p:txBody>
            <a:bodyPr lIns="0" tIns="0" rIns="0" bIns="0"/>
            <a:lstStyle/>
            <a:p>
              <a:endParaRPr lang="zh-CN" altLang="en-US"/>
            </a:p>
          </p:txBody>
        </p:sp>
        <p:sp>
          <p:nvSpPr>
            <p:cNvPr id="41014" name="Line 9"/>
            <p:cNvSpPr>
              <a:spLocks noChangeShapeType="1"/>
            </p:cNvSpPr>
            <p:nvPr/>
          </p:nvSpPr>
          <p:spPr bwMode="auto">
            <a:xfrm>
              <a:off x="2606" y="936"/>
              <a:ext cx="0" cy="1840"/>
            </a:xfrm>
            <a:prstGeom prst="line">
              <a:avLst/>
            </a:prstGeom>
            <a:noFill/>
            <a:ln w="12700">
              <a:solidFill>
                <a:schemeClr val="tx1"/>
              </a:solidFill>
              <a:round/>
            </a:ln>
          </p:spPr>
          <p:txBody>
            <a:bodyPr lIns="0" tIns="0" rIns="0" bIns="0"/>
            <a:lstStyle/>
            <a:p>
              <a:endParaRPr lang="zh-CN" altLang="en-US"/>
            </a:p>
          </p:txBody>
        </p:sp>
        <p:sp>
          <p:nvSpPr>
            <p:cNvPr id="41015" name="Line 10"/>
            <p:cNvSpPr>
              <a:spLocks noChangeShapeType="1"/>
            </p:cNvSpPr>
            <p:nvPr/>
          </p:nvSpPr>
          <p:spPr bwMode="auto">
            <a:xfrm>
              <a:off x="4251" y="936"/>
              <a:ext cx="0" cy="1840"/>
            </a:xfrm>
            <a:prstGeom prst="line">
              <a:avLst/>
            </a:prstGeom>
            <a:noFill/>
            <a:ln w="12700">
              <a:solidFill>
                <a:schemeClr val="tx1"/>
              </a:solidFill>
              <a:round/>
            </a:ln>
          </p:spPr>
          <p:txBody>
            <a:bodyPr lIns="0" tIns="0" rIns="0" bIns="0"/>
            <a:lstStyle/>
            <a:p>
              <a:endParaRPr lang="zh-CN" altLang="en-US"/>
            </a:p>
          </p:txBody>
        </p:sp>
        <p:sp>
          <p:nvSpPr>
            <p:cNvPr id="41016" name="Line 11"/>
            <p:cNvSpPr>
              <a:spLocks noChangeShapeType="1"/>
            </p:cNvSpPr>
            <p:nvPr/>
          </p:nvSpPr>
          <p:spPr bwMode="auto">
            <a:xfrm>
              <a:off x="4800" y="936"/>
              <a:ext cx="0" cy="1840"/>
            </a:xfrm>
            <a:prstGeom prst="line">
              <a:avLst/>
            </a:prstGeom>
            <a:noFill/>
            <a:ln w="28575" cap="sq">
              <a:solidFill>
                <a:schemeClr val="tx1"/>
              </a:solidFill>
              <a:round/>
            </a:ln>
          </p:spPr>
          <p:txBody>
            <a:bodyPr lIns="0" tIns="0" rIns="0" bIns="0"/>
            <a:lstStyle/>
            <a:p>
              <a:endParaRPr lang="zh-CN" altLang="en-US"/>
            </a:p>
          </p:txBody>
        </p:sp>
      </p:grpSp>
      <p:sp>
        <p:nvSpPr>
          <p:cNvPr id="40966" name="Rectangle 12"/>
          <p:cNvSpPr>
            <a:spLocks noChangeArrowheads="1"/>
          </p:cNvSpPr>
          <p:nvPr/>
        </p:nvSpPr>
        <p:spPr bwMode="auto">
          <a:xfrm>
            <a:off x="1293813" y="1239838"/>
            <a:ext cx="5462587" cy="457200"/>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设电路初始状态为</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 000</a:t>
            </a:r>
            <a:r>
              <a:rPr kumimoji="1" lang="zh-CN" altLang="en-US" sz="2400" b="1">
                <a:latin typeface="Times New Roman" panose="02020603050405020304" pitchFamily="18" charset="0"/>
              </a:rPr>
              <a:t>，则</a:t>
            </a:r>
            <a:endParaRPr kumimoji="1" lang="zh-CN" altLang="en-US" sz="2400" b="1" baseline="-25000">
              <a:solidFill>
                <a:srgbClr val="FF3300"/>
              </a:solidFill>
              <a:latin typeface="Times New Roman" panose="02020603050405020304" pitchFamily="18" charset="0"/>
            </a:endParaRPr>
          </a:p>
        </p:txBody>
      </p:sp>
      <p:sp>
        <p:nvSpPr>
          <p:cNvPr id="184333" name="AutoShape 13"/>
          <p:cNvSpPr>
            <a:spLocks noChangeArrowheads="1"/>
          </p:cNvSpPr>
          <p:nvPr/>
        </p:nvSpPr>
        <p:spPr bwMode="auto">
          <a:xfrm>
            <a:off x="330200" y="3419475"/>
            <a:ext cx="5530850" cy="384175"/>
          </a:xfrm>
          <a:prstGeom prst="wedgeRectCallout">
            <a:avLst>
              <a:gd name="adj1" fmla="val -10505"/>
              <a:gd name="adj2" fmla="val -129750"/>
            </a:avLst>
          </a:prstGeom>
          <a:solidFill>
            <a:srgbClr val="CCCCFF"/>
          </a:solidFill>
          <a:ln w="9525">
            <a:solidFill>
              <a:schemeClr val="tx1"/>
            </a:solidFill>
            <a:miter lim="800000"/>
          </a:ln>
        </p:spPr>
        <p:txBody>
          <a:bodyPr lIns="0" tIns="0" rIns="0" bIns="0"/>
          <a:lstStyle/>
          <a:p>
            <a:r>
              <a:rPr kumimoji="1" lang="zh-CN" altLang="en-US" sz="2400" b="1">
                <a:latin typeface="Times New Roman" panose="02020603050405020304" pitchFamily="18" charset="0"/>
              </a:rPr>
              <a:t>将新状态作现态，再计算下一个次态。</a:t>
            </a:r>
            <a:endParaRPr kumimoji="1" lang="zh-CN" altLang="en-US" sz="2400" b="1">
              <a:latin typeface="Times New Roman" panose="02020603050405020304" pitchFamily="18" charset="0"/>
            </a:endParaRPr>
          </a:p>
        </p:txBody>
      </p:sp>
      <p:sp>
        <p:nvSpPr>
          <p:cNvPr id="40968" name="Rectangle 14"/>
          <p:cNvSpPr>
            <a:spLocks noChangeArrowheads="1"/>
          </p:cNvSpPr>
          <p:nvPr/>
        </p:nvSpPr>
        <p:spPr bwMode="auto">
          <a:xfrm>
            <a:off x="6748463" y="2168525"/>
            <a:ext cx="871537" cy="365125"/>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grpSp>
        <p:nvGrpSpPr>
          <p:cNvPr id="40969" name="Group 15"/>
          <p:cNvGrpSpPr/>
          <p:nvPr/>
        </p:nvGrpSpPr>
        <p:grpSpPr bwMode="auto">
          <a:xfrm>
            <a:off x="4137025" y="2168525"/>
            <a:ext cx="2611438" cy="365125"/>
            <a:chOff x="2606" y="1166"/>
            <a:chExt cx="1645" cy="230"/>
          </a:xfrm>
        </p:grpSpPr>
        <p:sp>
          <p:nvSpPr>
            <p:cNvPr id="41006" name="Rectangle 16"/>
            <p:cNvSpPr>
              <a:spLocks noChangeArrowheads="1"/>
            </p:cNvSpPr>
            <p:nvPr/>
          </p:nvSpPr>
          <p:spPr bwMode="auto">
            <a:xfrm>
              <a:off x="3703"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41007" name="Rectangle 17"/>
            <p:cNvSpPr>
              <a:spLocks noChangeArrowheads="1"/>
            </p:cNvSpPr>
            <p:nvPr/>
          </p:nvSpPr>
          <p:spPr bwMode="auto">
            <a:xfrm>
              <a:off x="3154"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41008" name="Rectangle 18"/>
            <p:cNvSpPr>
              <a:spLocks noChangeArrowheads="1"/>
            </p:cNvSpPr>
            <p:nvPr/>
          </p:nvSpPr>
          <p:spPr bwMode="auto">
            <a:xfrm>
              <a:off x="2606"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grpSp>
      <p:grpSp>
        <p:nvGrpSpPr>
          <p:cNvPr id="40970" name="Group 19"/>
          <p:cNvGrpSpPr/>
          <p:nvPr/>
        </p:nvGrpSpPr>
        <p:grpSpPr bwMode="auto">
          <a:xfrm>
            <a:off x="1524000" y="2168525"/>
            <a:ext cx="2613025" cy="365125"/>
            <a:chOff x="960" y="1166"/>
            <a:chExt cx="1646" cy="230"/>
          </a:xfrm>
        </p:grpSpPr>
        <p:sp>
          <p:nvSpPr>
            <p:cNvPr id="41003" name="Rectangle 20"/>
            <p:cNvSpPr>
              <a:spLocks noChangeArrowheads="1"/>
            </p:cNvSpPr>
            <p:nvPr/>
          </p:nvSpPr>
          <p:spPr bwMode="auto">
            <a:xfrm>
              <a:off x="2057"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1004" name="Rectangle 21"/>
            <p:cNvSpPr>
              <a:spLocks noChangeArrowheads="1"/>
            </p:cNvSpPr>
            <p:nvPr/>
          </p:nvSpPr>
          <p:spPr bwMode="auto">
            <a:xfrm>
              <a:off x="1509"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41005" name="Rectangle 22"/>
            <p:cNvSpPr>
              <a:spLocks noChangeArrowheads="1"/>
            </p:cNvSpPr>
            <p:nvPr/>
          </p:nvSpPr>
          <p:spPr bwMode="auto">
            <a:xfrm>
              <a:off x="960"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sp>
        <p:nvSpPr>
          <p:cNvPr id="40971" name="Rectangle 23"/>
          <p:cNvSpPr>
            <a:spLocks noChangeArrowheads="1"/>
          </p:cNvSpPr>
          <p:nvPr/>
        </p:nvSpPr>
        <p:spPr bwMode="auto">
          <a:xfrm>
            <a:off x="6748463" y="1803400"/>
            <a:ext cx="871537" cy="365125"/>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p:txBody>
      </p:sp>
      <p:sp>
        <p:nvSpPr>
          <p:cNvPr id="40972" name="Rectangle 24"/>
          <p:cNvSpPr>
            <a:spLocks noChangeArrowheads="1"/>
          </p:cNvSpPr>
          <p:nvPr/>
        </p:nvSpPr>
        <p:spPr bwMode="auto">
          <a:xfrm>
            <a:off x="4137025" y="1803400"/>
            <a:ext cx="2611438" cy="365125"/>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40973" name="Rectangle 25"/>
          <p:cNvSpPr>
            <a:spLocks noChangeArrowheads="1"/>
          </p:cNvSpPr>
          <p:nvPr/>
        </p:nvSpPr>
        <p:spPr bwMode="auto">
          <a:xfrm>
            <a:off x="1524000" y="1803400"/>
            <a:ext cx="2613025" cy="365125"/>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grpSp>
        <p:nvGrpSpPr>
          <p:cNvPr id="40974" name="Group 26"/>
          <p:cNvGrpSpPr/>
          <p:nvPr/>
        </p:nvGrpSpPr>
        <p:grpSpPr bwMode="auto">
          <a:xfrm>
            <a:off x="1524000" y="2533650"/>
            <a:ext cx="2613025" cy="365125"/>
            <a:chOff x="960" y="1396"/>
            <a:chExt cx="1646" cy="230"/>
          </a:xfrm>
        </p:grpSpPr>
        <p:sp>
          <p:nvSpPr>
            <p:cNvPr id="41000" name="Rectangle 27"/>
            <p:cNvSpPr>
              <a:spLocks noChangeArrowheads="1"/>
            </p:cNvSpPr>
            <p:nvPr/>
          </p:nvSpPr>
          <p:spPr bwMode="auto">
            <a:xfrm>
              <a:off x="2057"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001" name="Rectangle 28"/>
            <p:cNvSpPr>
              <a:spLocks noChangeArrowheads="1"/>
            </p:cNvSpPr>
            <p:nvPr/>
          </p:nvSpPr>
          <p:spPr bwMode="auto">
            <a:xfrm>
              <a:off x="1509"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1002" name="Rectangle 29"/>
            <p:cNvSpPr>
              <a:spLocks noChangeArrowheads="1"/>
            </p:cNvSpPr>
            <p:nvPr/>
          </p:nvSpPr>
          <p:spPr bwMode="auto">
            <a:xfrm>
              <a:off x="960"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40975" name="Group 30"/>
          <p:cNvGrpSpPr/>
          <p:nvPr/>
        </p:nvGrpSpPr>
        <p:grpSpPr bwMode="auto">
          <a:xfrm>
            <a:off x="4137025" y="2533650"/>
            <a:ext cx="2611438" cy="365125"/>
            <a:chOff x="2606" y="1396"/>
            <a:chExt cx="1645" cy="230"/>
          </a:xfrm>
        </p:grpSpPr>
        <p:sp>
          <p:nvSpPr>
            <p:cNvPr id="40997" name="Rectangle 31"/>
            <p:cNvSpPr>
              <a:spLocks noChangeArrowheads="1"/>
            </p:cNvSpPr>
            <p:nvPr/>
          </p:nvSpPr>
          <p:spPr bwMode="auto">
            <a:xfrm>
              <a:off x="3703"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0998" name="Rectangle 32"/>
            <p:cNvSpPr>
              <a:spLocks noChangeArrowheads="1"/>
            </p:cNvSpPr>
            <p:nvPr/>
          </p:nvSpPr>
          <p:spPr bwMode="auto">
            <a:xfrm>
              <a:off x="3154"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0999" name="Rectangle 33"/>
            <p:cNvSpPr>
              <a:spLocks noChangeArrowheads="1"/>
            </p:cNvSpPr>
            <p:nvPr/>
          </p:nvSpPr>
          <p:spPr bwMode="auto">
            <a:xfrm>
              <a:off x="2606"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40976" name="Rectangle 34"/>
          <p:cNvSpPr>
            <a:spLocks noChangeArrowheads="1"/>
          </p:cNvSpPr>
          <p:nvPr/>
        </p:nvSpPr>
        <p:spPr bwMode="auto">
          <a:xfrm>
            <a:off x="6748463" y="2533650"/>
            <a:ext cx="87153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7" name="Group 35"/>
          <p:cNvGrpSpPr/>
          <p:nvPr/>
        </p:nvGrpSpPr>
        <p:grpSpPr bwMode="auto">
          <a:xfrm>
            <a:off x="1816100" y="3876675"/>
            <a:ext cx="6278563" cy="1158875"/>
            <a:chOff x="1144" y="2242"/>
            <a:chExt cx="3955" cy="730"/>
          </a:xfrm>
        </p:grpSpPr>
        <p:sp>
          <p:nvSpPr>
            <p:cNvPr id="40988" name="AutoShape 36"/>
            <p:cNvSpPr>
              <a:spLocks noChangeArrowheads="1"/>
            </p:cNvSpPr>
            <p:nvPr/>
          </p:nvSpPr>
          <p:spPr bwMode="auto">
            <a:xfrm>
              <a:off x="1144" y="2242"/>
              <a:ext cx="3955" cy="730"/>
            </a:xfrm>
            <a:prstGeom prst="wedgeRectCallout">
              <a:avLst>
                <a:gd name="adj1" fmla="val 12630"/>
                <a:gd name="adj2" fmla="val -111505"/>
              </a:avLst>
            </a:prstGeom>
            <a:solidFill>
              <a:srgbClr val="CCCCFF"/>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1 </a:t>
              </a:r>
              <a:r>
                <a:rPr kumimoji="1" lang="en-US" altLang="zh-CN" sz="2400" b="1">
                  <a:latin typeface="Times New Roman" panose="02020603050405020304" pitchFamily="18" charset="0"/>
                </a:rPr>
                <a:t>= 0</a:t>
              </a:r>
              <a:br>
                <a:rPr kumimoji="1" lang="en-US" altLang="zh-CN" sz="2400" b="1">
                  <a:latin typeface="Times New Roman" panose="02020603050405020304" pitchFamily="18" charset="0"/>
                </a:rPr>
              </a:b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 1     0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a:t>
              </a:r>
              <a:r>
                <a:rPr kumimoji="1" lang="en-US" altLang="zh-CN" sz="2400" b="1">
                  <a:latin typeface="Times New Roman" panose="02020603050405020304" pitchFamily="18" charset="0"/>
                </a:rPr>
                <a:t>1</a:t>
              </a:r>
              <a:br>
                <a:rPr kumimoji="1" lang="en-US" altLang="zh-CN" sz="2400" b="1">
                  <a:latin typeface="Times New Roman" panose="02020603050405020304" pitchFamily="18" charset="0"/>
                </a:rPr>
              </a:b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i="1" baseline="30000">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0 · 1 · 0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1 · 0 </a:t>
              </a:r>
              <a:r>
                <a:rPr kumimoji="1" lang="en-US" altLang="zh-CN" sz="2400" b="1">
                  <a:latin typeface="Times New Roman" panose="02020603050405020304" pitchFamily="18" charset="0"/>
                </a:rPr>
                <a:t>=</a:t>
              </a:r>
              <a:r>
                <a:rPr kumimoji="1" lang="en-US" altLang="zh-CN" sz="2400" b="1">
                  <a:solidFill>
                    <a:srgbClr val="FF3300"/>
                  </a:solidFill>
                  <a:latin typeface="Times New Roman" panose="02020603050405020304" pitchFamily="18" charset="0"/>
                </a:rPr>
                <a:t> </a:t>
              </a: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aphicFrame>
          <p:nvGraphicFramePr>
            <p:cNvPr id="40962" name="Object 37"/>
            <p:cNvGraphicFramePr>
              <a:graphicFrameLocks noChangeAspect="1"/>
            </p:cNvGraphicFramePr>
            <p:nvPr/>
          </p:nvGraphicFramePr>
          <p:xfrm>
            <a:off x="2397" y="2512"/>
            <a:ext cx="176" cy="176"/>
          </p:xfrm>
          <a:graphic>
            <a:graphicData uri="http://schemas.openxmlformats.org/presentationml/2006/ole">
              <mc:AlternateContent xmlns:mc="http://schemas.openxmlformats.org/markup-compatibility/2006">
                <mc:Choice xmlns:v="urn:schemas-microsoft-com:vml" Requires="v">
                  <p:oleObj spid="_x0000_s40996" name="Equation" r:id="rId1" imgW="6705600" imgH="6705600" progId="Equation.3">
                    <p:embed/>
                  </p:oleObj>
                </mc:Choice>
                <mc:Fallback>
                  <p:oleObj name="Equation" r:id="rId1" imgW="6705600" imgH="670560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 y="2512"/>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38"/>
            <p:cNvGraphicFramePr>
              <a:graphicFrameLocks noChangeAspect="1"/>
            </p:cNvGraphicFramePr>
            <p:nvPr/>
          </p:nvGraphicFramePr>
          <p:xfrm>
            <a:off x="3405" y="2512"/>
            <a:ext cx="176" cy="176"/>
          </p:xfrm>
          <a:graphic>
            <a:graphicData uri="http://schemas.openxmlformats.org/presentationml/2006/ole">
              <mc:AlternateContent xmlns:mc="http://schemas.openxmlformats.org/markup-compatibility/2006">
                <mc:Choice xmlns:v="urn:schemas-microsoft-com:vml" Requires="v">
                  <p:oleObj spid="_x0000_s2" name="Equation" r:id="rId3" imgW="6705600" imgH="6705600" progId="Equation.3">
                    <p:embed/>
                  </p:oleObj>
                </mc:Choice>
                <mc:Fallback>
                  <p:oleObj name="Equation" r:id="rId3" imgW="6705600" imgH="6705600" progId="Equation.3">
                    <p:embed/>
                    <p:pic>
                      <p:nvPicPr>
                        <p:cNvPr id="0" name="Object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 y="2512"/>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89" name="Line 39"/>
            <p:cNvSpPr>
              <a:spLocks noChangeShapeType="1"/>
            </p:cNvSpPr>
            <p:nvPr/>
          </p:nvSpPr>
          <p:spPr bwMode="auto">
            <a:xfrm>
              <a:off x="1813" y="2272"/>
              <a:ext cx="272" cy="0"/>
            </a:xfrm>
            <a:prstGeom prst="line">
              <a:avLst/>
            </a:prstGeom>
            <a:noFill/>
            <a:ln w="19050">
              <a:solidFill>
                <a:schemeClr val="tx1"/>
              </a:solidFill>
              <a:round/>
            </a:ln>
          </p:spPr>
          <p:txBody>
            <a:bodyPr lIns="0" tIns="0" rIns="0" bIns="0"/>
            <a:lstStyle/>
            <a:p>
              <a:endParaRPr lang="zh-CN" altLang="en-US"/>
            </a:p>
          </p:txBody>
        </p:sp>
        <p:sp>
          <p:nvSpPr>
            <p:cNvPr id="40990" name="Line 40"/>
            <p:cNvSpPr>
              <a:spLocks noChangeShapeType="1"/>
            </p:cNvSpPr>
            <p:nvPr/>
          </p:nvSpPr>
          <p:spPr bwMode="auto">
            <a:xfrm>
              <a:off x="1813" y="2504"/>
              <a:ext cx="272" cy="0"/>
            </a:xfrm>
            <a:prstGeom prst="line">
              <a:avLst/>
            </a:prstGeom>
            <a:noFill/>
            <a:ln w="19050">
              <a:solidFill>
                <a:schemeClr val="tx1"/>
              </a:solidFill>
              <a:round/>
            </a:ln>
          </p:spPr>
          <p:txBody>
            <a:bodyPr lIns="0" tIns="0" rIns="0" bIns="0"/>
            <a:lstStyle/>
            <a:p>
              <a:endParaRPr lang="zh-CN" altLang="en-US"/>
            </a:p>
          </p:txBody>
        </p:sp>
        <p:sp>
          <p:nvSpPr>
            <p:cNvPr id="40991" name="Line 41"/>
            <p:cNvSpPr>
              <a:spLocks noChangeShapeType="1"/>
            </p:cNvSpPr>
            <p:nvPr/>
          </p:nvSpPr>
          <p:spPr bwMode="auto">
            <a:xfrm>
              <a:off x="2421" y="2736"/>
              <a:ext cx="272" cy="0"/>
            </a:xfrm>
            <a:prstGeom prst="line">
              <a:avLst/>
            </a:prstGeom>
            <a:noFill/>
            <a:ln w="19050">
              <a:solidFill>
                <a:schemeClr val="tx1"/>
              </a:solidFill>
              <a:round/>
            </a:ln>
          </p:spPr>
          <p:txBody>
            <a:bodyPr lIns="0" tIns="0" rIns="0" bIns="0"/>
            <a:lstStyle/>
            <a:p>
              <a:endParaRPr lang="zh-CN" altLang="en-US"/>
            </a:p>
          </p:txBody>
        </p:sp>
        <p:sp>
          <p:nvSpPr>
            <p:cNvPr id="40992" name="Line 42"/>
            <p:cNvSpPr>
              <a:spLocks noChangeShapeType="1"/>
            </p:cNvSpPr>
            <p:nvPr/>
          </p:nvSpPr>
          <p:spPr bwMode="auto">
            <a:xfrm>
              <a:off x="2861" y="2736"/>
              <a:ext cx="272" cy="0"/>
            </a:xfrm>
            <a:prstGeom prst="line">
              <a:avLst/>
            </a:prstGeom>
            <a:noFill/>
            <a:ln w="19050">
              <a:solidFill>
                <a:schemeClr val="tx1"/>
              </a:solidFill>
              <a:round/>
            </a:ln>
          </p:spPr>
          <p:txBody>
            <a:bodyPr lIns="0" tIns="0" rIns="0" bIns="0"/>
            <a:lstStyle/>
            <a:p>
              <a:endParaRPr lang="zh-CN" altLang="en-US"/>
            </a:p>
          </p:txBody>
        </p:sp>
        <p:sp>
          <p:nvSpPr>
            <p:cNvPr id="40993" name="Line 43"/>
            <p:cNvSpPr>
              <a:spLocks noChangeShapeType="1"/>
            </p:cNvSpPr>
            <p:nvPr/>
          </p:nvSpPr>
          <p:spPr bwMode="auto">
            <a:xfrm>
              <a:off x="2245" y="2272"/>
              <a:ext cx="160" cy="0"/>
            </a:xfrm>
            <a:prstGeom prst="line">
              <a:avLst/>
            </a:prstGeom>
            <a:noFill/>
            <a:ln w="19050">
              <a:solidFill>
                <a:schemeClr val="tx1"/>
              </a:solidFill>
              <a:round/>
            </a:ln>
          </p:spPr>
          <p:txBody>
            <a:bodyPr lIns="0" tIns="0" rIns="0" bIns="0"/>
            <a:lstStyle/>
            <a:p>
              <a:endParaRPr lang="zh-CN" altLang="en-US"/>
            </a:p>
          </p:txBody>
        </p:sp>
        <p:sp>
          <p:nvSpPr>
            <p:cNvPr id="40994" name="Line 44"/>
            <p:cNvSpPr>
              <a:spLocks noChangeShapeType="1"/>
            </p:cNvSpPr>
            <p:nvPr/>
          </p:nvSpPr>
          <p:spPr bwMode="auto">
            <a:xfrm>
              <a:off x="3005" y="2504"/>
              <a:ext cx="160" cy="0"/>
            </a:xfrm>
            <a:prstGeom prst="line">
              <a:avLst/>
            </a:prstGeom>
            <a:noFill/>
            <a:ln w="19050">
              <a:solidFill>
                <a:schemeClr val="tx1"/>
              </a:solidFill>
              <a:round/>
            </a:ln>
          </p:spPr>
          <p:txBody>
            <a:bodyPr lIns="0" tIns="0" rIns="0" bIns="0"/>
            <a:lstStyle/>
            <a:p>
              <a:endParaRPr lang="zh-CN" altLang="en-US"/>
            </a:p>
          </p:txBody>
        </p:sp>
        <p:sp>
          <p:nvSpPr>
            <p:cNvPr id="40995" name="Line 45"/>
            <p:cNvSpPr>
              <a:spLocks noChangeShapeType="1"/>
            </p:cNvSpPr>
            <p:nvPr/>
          </p:nvSpPr>
          <p:spPr bwMode="auto">
            <a:xfrm>
              <a:off x="4077" y="2728"/>
              <a:ext cx="160" cy="0"/>
            </a:xfrm>
            <a:prstGeom prst="line">
              <a:avLst/>
            </a:prstGeom>
            <a:noFill/>
            <a:ln w="19050">
              <a:solidFill>
                <a:schemeClr val="tx1"/>
              </a:solidFill>
              <a:round/>
            </a:ln>
          </p:spPr>
          <p:txBody>
            <a:bodyPr lIns="0" tIns="0" rIns="0" bIns="0"/>
            <a:lstStyle/>
            <a:p>
              <a:endParaRPr lang="zh-CN" altLang="en-US"/>
            </a:p>
          </p:txBody>
        </p:sp>
        <p:sp>
          <p:nvSpPr>
            <p:cNvPr id="3" name="Line 46"/>
            <p:cNvSpPr>
              <a:spLocks noChangeShapeType="1"/>
            </p:cNvSpPr>
            <p:nvPr/>
          </p:nvSpPr>
          <p:spPr bwMode="auto">
            <a:xfrm>
              <a:off x="4389" y="2728"/>
              <a:ext cx="160" cy="0"/>
            </a:xfrm>
            <a:prstGeom prst="line">
              <a:avLst/>
            </a:prstGeom>
            <a:noFill/>
            <a:ln w="19050">
              <a:solidFill>
                <a:schemeClr val="tx1"/>
              </a:solidFill>
              <a:round/>
            </a:ln>
          </p:spPr>
          <p:txBody>
            <a:bodyPr lIns="0" tIns="0" rIns="0" bIns="0"/>
            <a:lstStyle/>
            <a:p>
              <a:endParaRPr lang="zh-CN" altLang="en-US"/>
            </a:p>
          </p:txBody>
        </p:sp>
      </p:grpSp>
      <p:grpSp>
        <p:nvGrpSpPr>
          <p:cNvPr id="8" name="Group 47"/>
          <p:cNvGrpSpPr/>
          <p:nvPr/>
        </p:nvGrpSpPr>
        <p:grpSpPr bwMode="auto">
          <a:xfrm>
            <a:off x="1524000" y="2898775"/>
            <a:ext cx="2613025" cy="365125"/>
            <a:chOff x="960" y="1626"/>
            <a:chExt cx="1646" cy="230"/>
          </a:xfrm>
        </p:grpSpPr>
        <p:sp>
          <p:nvSpPr>
            <p:cNvPr id="40985" name="Rectangle 48"/>
            <p:cNvSpPr>
              <a:spLocks noChangeArrowheads="1"/>
            </p:cNvSpPr>
            <p:nvPr/>
          </p:nvSpPr>
          <p:spPr bwMode="auto">
            <a:xfrm>
              <a:off x="2057" y="162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0986" name="Rectangle 49"/>
            <p:cNvSpPr>
              <a:spLocks noChangeArrowheads="1"/>
            </p:cNvSpPr>
            <p:nvPr/>
          </p:nvSpPr>
          <p:spPr bwMode="auto">
            <a:xfrm>
              <a:off x="1509" y="162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0987" name="Rectangle 50"/>
            <p:cNvSpPr>
              <a:spLocks noChangeArrowheads="1"/>
            </p:cNvSpPr>
            <p:nvPr/>
          </p:nvSpPr>
          <p:spPr bwMode="auto">
            <a:xfrm>
              <a:off x="960" y="162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84371" name="Rectangle 51"/>
          <p:cNvSpPr>
            <a:spLocks noChangeArrowheads="1"/>
          </p:cNvSpPr>
          <p:nvPr/>
        </p:nvSpPr>
        <p:spPr bwMode="auto">
          <a:xfrm>
            <a:off x="6748463" y="2898775"/>
            <a:ext cx="87153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9" name="Group 52"/>
          <p:cNvGrpSpPr/>
          <p:nvPr/>
        </p:nvGrpSpPr>
        <p:grpSpPr bwMode="auto">
          <a:xfrm>
            <a:off x="4137025" y="2898775"/>
            <a:ext cx="2611438" cy="365125"/>
            <a:chOff x="2606" y="1626"/>
            <a:chExt cx="1645" cy="230"/>
          </a:xfrm>
        </p:grpSpPr>
        <p:sp>
          <p:nvSpPr>
            <p:cNvPr id="40982" name="Rectangle 53"/>
            <p:cNvSpPr>
              <a:spLocks noChangeArrowheads="1"/>
            </p:cNvSpPr>
            <p:nvPr/>
          </p:nvSpPr>
          <p:spPr bwMode="auto">
            <a:xfrm>
              <a:off x="3703" y="162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0983" name="Rectangle 54"/>
            <p:cNvSpPr>
              <a:spLocks noChangeArrowheads="1"/>
            </p:cNvSpPr>
            <p:nvPr/>
          </p:nvSpPr>
          <p:spPr bwMode="auto">
            <a:xfrm>
              <a:off x="3154" y="162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0984" name="Rectangle 55"/>
            <p:cNvSpPr>
              <a:spLocks noChangeArrowheads="1"/>
            </p:cNvSpPr>
            <p:nvPr/>
          </p:nvSpPr>
          <p:spPr bwMode="auto">
            <a:xfrm>
              <a:off x="2606" y="162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84376" name="AutoShape 56"/>
          <p:cNvSpPr>
            <a:spLocks noChangeArrowheads="1"/>
          </p:cNvSpPr>
          <p:nvPr/>
        </p:nvSpPr>
        <p:spPr bwMode="auto">
          <a:xfrm>
            <a:off x="5895975" y="3521075"/>
            <a:ext cx="3079750" cy="409575"/>
          </a:xfrm>
          <a:prstGeom prst="wedgeRectCallout">
            <a:avLst>
              <a:gd name="adj1" fmla="val -9278"/>
              <a:gd name="adj2" fmla="val -115505"/>
            </a:avLst>
          </a:prstGeom>
          <a:solidFill>
            <a:srgbClr val="CCCCFF"/>
          </a:solidFill>
          <a:ln w="9525">
            <a:solidFill>
              <a:schemeClr val="tx1"/>
            </a:solidFill>
            <a:miter lim="800000"/>
          </a:ln>
        </p:spPr>
        <p:txBody>
          <a:bodyPr lIns="0" tIns="0" rIns="0" bIns="0"/>
          <a:lstStyle/>
          <a:p>
            <a:r>
              <a:rPr kumimoji="1" lang="en-US" altLang="zh-CN" sz="2400" b="1" i="1">
                <a:latin typeface="Times New Roman" panose="02020603050405020304" pitchFamily="18" charset="0"/>
              </a:rPr>
              <a:t> Y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i="1">
                <a:latin typeface="Times New Roman" panose="02020603050405020304" pitchFamily="18" charset="0"/>
              </a:rPr>
              <a:t> 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 </a:t>
            </a:r>
            <a:r>
              <a:rPr kumimoji="1" lang="en-US" altLang="zh-CN" sz="2400" b="1">
                <a:latin typeface="Times New Roman" panose="02020603050405020304" pitchFamily="18" charset="0"/>
              </a:rPr>
              <a:t>= </a:t>
            </a:r>
            <a:r>
              <a:rPr kumimoji="1" lang="en-US" altLang="zh-CN" sz="2400" b="1">
                <a:solidFill>
                  <a:srgbClr val="FF3300"/>
                </a:solidFill>
                <a:latin typeface="Times New Roman" panose="02020603050405020304" pitchFamily="18" charset="0"/>
              </a:rPr>
              <a:t>0 · 1</a:t>
            </a:r>
            <a:r>
              <a:rPr kumimoji="1" lang="en-US" altLang="zh-CN" sz="2400" b="1">
                <a:latin typeface="Times New Roman" panose="02020603050405020304" pitchFamily="18" charset="0"/>
              </a:rPr>
              <a:t>= 0</a:t>
            </a:r>
            <a:endParaRPr kumimoji="1" lang="en-US" altLang="zh-CN"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4333"/>
                                        </p:tgtEl>
                                        <p:attrNameLst>
                                          <p:attrName>style.visibility</p:attrName>
                                        </p:attrNameLst>
                                      </p:cBhvr>
                                      <p:to>
                                        <p:strVal val="visible"/>
                                      </p:to>
                                    </p:set>
                                    <p:anim calcmode="lin" valueType="num">
                                      <p:cBhvr additive="base">
                                        <p:cTn id="11" dur="500" fill="hold"/>
                                        <p:tgtEl>
                                          <p:spTgt spid="184333"/>
                                        </p:tgtEl>
                                        <p:attrNameLst>
                                          <p:attrName>ppt_x</p:attrName>
                                        </p:attrNameLst>
                                      </p:cBhvr>
                                      <p:tavLst>
                                        <p:tav tm="0">
                                          <p:val>
                                            <p:strVal val="0-#ppt_w/2"/>
                                          </p:val>
                                        </p:tav>
                                        <p:tav tm="100000">
                                          <p:val>
                                            <p:strVal val="#ppt_x"/>
                                          </p:val>
                                        </p:tav>
                                      </p:tavLst>
                                    </p:anim>
                                    <p:anim calcmode="lin" valueType="num">
                                      <p:cBhvr additive="base">
                                        <p:cTn id="12" dur="500" fill="hold"/>
                                        <p:tgtEl>
                                          <p:spTgt spid="1843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433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84376"/>
                                        </p:tgtEl>
                                        <p:attrNameLst>
                                          <p:attrName>style.visibility</p:attrName>
                                        </p:attrNameLst>
                                      </p:cBhvr>
                                      <p:to>
                                        <p:strVal val="visible"/>
                                      </p:to>
                                    </p:set>
                                    <p:anim calcmode="lin" valueType="num">
                                      <p:cBhvr additive="base">
                                        <p:cTn id="28" dur="500" fill="hold"/>
                                        <p:tgtEl>
                                          <p:spTgt spid="184376"/>
                                        </p:tgtEl>
                                        <p:attrNameLst>
                                          <p:attrName>ppt_x</p:attrName>
                                        </p:attrNameLst>
                                      </p:cBhvr>
                                      <p:tavLst>
                                        <p:tav tm="0">
                                          <p:val>
                                            <p:strVal val="1+#ppt_w/2"/>
                                          </p:val>
                                        </p:tav>
                                        <p:tav tm="100000">
                                          <p:val>
                                            <p:strVal val="#ppt_x"/>
                                          </p:val>
                                        </p:tav>
                                      </p:tavLst>
                                    </p:anim>
                                    <p:anim calcmode="lin" valueType="num">
                                      <p:cBhvr additive="base">
                                        <p:cTn id="29" dur="500" fill="hold"/>
                                        <p:tgtEl>
                                          <p:spTgt spid="18437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437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84371"/>
                                        </p:tgtEl>
                                        <p:attrNameLst>
                                          <p:attrName>style.visibility</p:attrName>
                                        </p:attrNameLst>
                                      </p:cBhvr>
                                      <p:to>
                                        <p:strVal val="visible"/>
                                      </p:to>
                                    </p:set>
                                    <p:animEffect transition="in" filter="blinds(horizontal)">
                                      <p:cBhvr>
                                        <p:cTn id="34" dur="500"/>
                                        <p:tgtEl>
                                          <p:spTgt spid="184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3" grpId="0" animBg="1" autoUpdateAnimBg="0"/>
      <p:bldP spid="184371" grpId="0" autoUpdateAnimBg="0"/>
      <p:bldP spid="184376"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1176338" y="5524500"/>
            <a:ext cx="6192837" cy="1154113"/>
          </a:xfrm>
          <a:prstGeom prst="wedgeRectCallout">
            <a:avLst>
              <a:gd name="adj1" fmla="val 19648"/>
              <a:gd name="adj2" fmla="val -107495"/>
            </a:avLst>
          </a:prstGeom>
          <a:solidFill>
            <a:srgbClr val="CCCCFF"/>
          </a:solidFill>
          <a:ln w="9525">
            <a:solidFill>
              <a:srgbClr val="00CC00"/>
            </a:solidFill>
            <a:miter lim="800000"/>
          </a:ln>
        </p:spPr>
        <p:txBody>
          <a:bodyPr lIns="0" tIns="0" rIns="0" bIns="0"/>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可见：电路在输入第 </a:t>
            </a:r>
            <a:r>
              <a:rPr kumimoji="1" lang="en-US" altLang="zh-CN" sz="2400" b="1">
                <a:latin typeface="Times New Roman" panose="02020603050405020304" pitchFamily="18" charset="0"/>
              </a:rPr>
              <a:t>6 </a:t>
            </a:r>
            <a:r>
              <a:rPr kumimoji="1" lang="zh-CN" altLang="en-US" sz="2400" b="1">
                <a:latin typeface="Times New Roman" panose="02020603050405020304" pitchFamily="18" charset="0"/>
              </a:rPr>
              <a:t>个脉冲 </a:t>
            </a:r>
            <a:r>
              <a:rPr kumimoji="1" lang="en-US" altLang="zh-CN" sz="2400" b="1" i="1">
                <a:latin typeface="Times New Roman" panose="02020603050405020304" pitchFamily="18" charset="0"/>
              </a:rPr>
              <a:t>CP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时返回原来状态，同时在 </a:t>
            </a:r>
            <a:r>
              <a:rPr kumimoji="1" lang="en-US" altLang="zh-CN" sz="2400" b="1" i="1">
                <a:latin typeface="Times New Roman" panose="02020603050405020304" pitchFamily="18" charset="0"/>
              </a:rPr>
              <a:t>Y </a:t>
            </a:r>
            <a:r>
              <a:rPr kumimoji="1" lang="zh-CN" altLang="en-US" sz="2400" b="1">
                <a:latin typeface="Times New Roman" panose="02020603050405020304" pitchFamily="18" charset="0"/>
              </a:rPr>
              <a:t>端输出进位信号。以后再输入脉冲，将重复上述过程。</a:t>
            </a:r>
            <a:endParaRPr kumimoji="1" lang="zh-CN" altLang="en-US" sz="2400" b="1">
              <a:latin typeface="Times New Roman" panose="02020603050405020304" pitchFamily="18" charset="0"/>
            </a:endParaRPr>
          </a:p>
        </p:txBody>
      </p:sp>
      <p:sp>
        <p:nvSpPr>
          <p:cNvPr id="185347" name="Rectangle 3"/>
          <p:cNvSpPr>
            <a:spLocks noChangeArrowheads="1"/>
          </p:cNvSpPr>
          <p:nvPr/>
        </p:nvSpPr>
        <p:spPr bwMode="auto">
          <a:xfrm>
            <a:off x="1154113" y="5518150"/>
            <a:ext cx="6170612" cy="1141413"/>
          </a:xfrm>
          <a:prstGeom prst="rect">
            <a:avLst/>
          </a:prstGeom>
          <a:solidFill>
            <a:srgbClr val="CCCCFF"/>
          </a:solidFill>
          <a:ln w="9525">
            <a:noFill/>
            <a:miter lim="800000"/>
          </a:ln>
        </p:spPr>
        <p:txBody>
          <a:bodyPr bIns="0">
            <a:spAutoFit/>
          </a:bodyPr>
          <a:lstStyle/>
          <a:p>
            <a:pPr algn="just"/>
            <a:r>
              <a:rPr kumimoji="1" lang="zh-CN" altLang="en-US" sz="2400" b="1" dirty="0">
                <a:latin typeface="Times New Roman" panose="02020603050405020304" pitchFamily="18" charset="0"/>
              </a:rPr>
              <a:t>　　该电路能对 </a:t>
            </a:r>
            <a:r>
              <a:rPr kumimoji="1" lang="en-US" altLang="zh-CN" sz="2400" b="1" i="1" dirty="0">
                <a:latin typeface="Times New Roman" panose="02020603050405020304" pitchFamily="18" charset="0"/>
              </a:rPr>
              <a:t>CP </a:t>
            </a:r>
            <a:r>
              <a:rPr kumimoji="1" lang="zh-CN" altLang="en-US" sz="2400" b="1" dirty="0">
                <a:latin typeface="Times New Roman" panose="02020603050405020304" pitchFamily="18" charset="0"/>
              </a:rPr>
              <a:t>脉冲 进行六进制计数，并在 </a:t>
            </a:r>
            <a:r>
              <a:rPr kumimoji="1" lang="en-US" altLang="zh-CN" sz="2400" b="1" i="1" dirty="0">
                <a:latin typeface="Times New Roman" panose="02020603050405020304" pitchFamily="18" charset="0"/>
              </a:rPr>
              <a:t>Y </a:t>
            </a:r>
            <a:r>
              <a:rPr kumimoji="1" lang="zh-CN" altLang="en-US" sz="2400" b="1" dirty="0">
                <a:latin typeface="Times New Roman" panose="02020603050405020304" pitchFamily="18" charset="0"/>
              </a:rPr>
              <a:t>端输出脉冲下降沿作为进位输出信号。故为六进制计数器。</a:t>
            </a:r>
            <a:endParaRPr kumimoji="1" lang="zh-CN" altLang="en-US" sz="2400" b="1" dirty="0">
              <a:latin typeface="Times New Roman" panose="02020603050405020304" pitchFamily="18" charset="0"/>
            </a:endParaRPr>
          </a:p>
        </p:txBody>
      </p:sp>
      <p:sp>
        <p:nvSpPr>
          <p:cNvPr id="185348" name="Rectangle 4"/>
          <p:cNvSpPr>
            <a:spLocks noChangeArrowheads="1"/>
          </p:cNvSpPr>
          <p:nvPr/>
        </p:nvSpPr>
        <p:spPr bwMode="auto">
          <a:xfrm>
            <a:off x="2068513" y="3563938"/>
            <a:ext cx="1500187" cy="457200"/>
          </a:xfrm>
          <a:prstGeom prst="rect">
            <a:avLst/>
          </a:prstGeom>
          <a:solidFill>
            <a:srgbClr val="CC99FF">
              <a:alpha val="50195"/>
            </a:srgbClr>
          </a:solidFill>
          <a:ln w="9525">
            <a:noFill/>
            <a:miter lim="800000"/>
          </a:ln>
        </p:spPr>
        <p:txBody>
          <a:bodyPr>
            <a:spAutoFit/>
          </a:bodyPr>
          <a:lstStyle/>
          <a:p>
            <a:r>
              <a:rPr kumimoji="1" lang="zh-CN" altLang="en-US" sz="2400" b="1">
                <a:latin typeface="Times New Roman" panose="02020603050405020304" pitchFamily="18" charset="0"/>
              </a:rPr>
              <a:t>依次类推</a:t>
            </a:r>
            <a:endParaRPr kumimoji="1" lang="zh-CN" altLang="en-US" sz="2400" b="1" baseline="-25000">
              <a:solidFill>
                <a:srgbClr val="FF3300"/>
              </a:solidFill>
              <a:latin typeface="Times New Roman" panose="02020603050405020304" pitchFamily="18" charset="0"/>
            </a:endParaRPr>
          </a:p>
        </p:txBody>
      </p:sp>
      <p:sp>
        <p:nvSpPr>
          <p:cNvPr id="109573" name="Rectangle 5"/>
          <p:cNvSpPr>
            <a:spLocks noChangeArrowheads="1"/>
          </p:cNvSpPr>
          <p:nvPr/>
        </p:nvSpPr>
        <p:spPr bwMode="auto">
          <a:xfrm>
            <a:off x="938213" y="719138"/>
            <a:ext cx="3049587" cy="457200"/>
          </a:xfrm>
          <a:prstGeom prst="rect">
            <a:avLst/>
          </a:prstGeom>
          <a:solidFill>
            <a:srgbClr val="CCECFF"/>
          </a:solidFill>
          <a:ln w="9525">
            <a:noFill/>
            <a:miter lim="800000"/>
          </a:ln>
        </p:spPr>
        <p:txBody>
          <a:bodyPr>
            <a:spAutoFit/>
          </a:bodyPr>
          <a:lstStyle/>
          <a:p>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列状态转换真值表</a:t>
            </a:r>
            <a:endParaRPr kumimoji="1" lang="zh-CN" altLang="en-US" sz="2400" b="1" baseline="-25000">
              <a:solidFill>
                <a:srgbClr val="FF3300"/>
              </a:solidFill>
              <a:latin typeface="Times New Roman" panose="02020603050405020304" pitchFamily="18" charset="0"/>
            </a:endParaRPr>
          </a:p>
        </p:txBody>
      </p:sp>
      <p:grpSp>
        <p:nvGrpSpPr>
          <p:cNvPr id="109574" name="Group 6"/>
          <p:cNvGrpSpPr/>
          <p:nvPr/>
        </p:nvGrpSpPr>
        <p:grpSpPr bwMode="auto">
          <a:xfrm>
            <a:off x="1524000" y="1803400"/>
            <a:ext cx="6096000" cy="2921000"/>
            <a:chOff x="960" y="936"/>
            <a:chExt cx="3840" cy="1840"/>
          </a:xfrm>
        </p:grpSpPr>
        <p:sp>
          <p:nvSpPr>
            <p:cNvPr id="109644" name="Line 7"/>
            <p:cNvSpPr>
              <a:spLocks noChangeShapeType="1"/>
            </p:cNvSpPr>
            <p:nvPr/>
          </p:nvSpPr>
          <p:spPr bwMode="auto">
            <a:xfrm>
              <a:off x="960" y="936"/>
              <a:ext cx="3840" cy="0"/>
            </a:xfrm>
            <a:prstGeom prst="line">
              <a:avLst/>
            </a:prstGeom>
            <a:noFill/>
            <a:ln w="28575" cap="sq">
              <a:solidFill>
                <a:schemeClr val="tx1"/>
              </a:solidFill>
              <a:round/>
            </a:ln>
          </p:spPr>
          <p:txBody>
            <a:bodyPr lIns="0" tIns="0" rIns="0" bIns="0"/>
            <a:lstStyle/>
            <a:p>
              <a:endParaRPr lang="zh-CN" altLang="en-US"/>
            </a:p>
          </p:txBody>
        </p:sp>
        <p:sp>
          <p:nvSpPr>
            <p:cNvPr id="109645" name="Line 8"/>
            <p:cNvSpPr>
              <a:spLocks noChangeShapeType="1"/>
            </p:cNvSpPr>
            <p:nvPr/>
          </p:nvSpPr>
          <p:spPr bwMode="auto">
            <a:xfrm>
              <a:off x="960" y="1166"/>
              <a:ext cx="3840" cy="0"/>
            </a:xfrm>
            <a:prstGeom prst="line">
              <a:avLst/>
            </a:prstGeom>
            <a:noFill/>
            <a:ln w="12700">
              <a:solidFill>
                <a:schemeClr val="tx1"/>
              </a:solidFill>
              <a:round/>
            </a:ln>
          </p:spPr>
          <p:txBody>
            <a:bodyPr lIns="0" tIns="0" rIns="0" bIns="0"/>
            <a:lstStyle/>
            <a:p>
              <a:endParaRPr lang="zh-CN" altLang="en-US"/>
            </a:p>
          </p:txBody>
        </p:sp>
        <p:sp>
          <p:nvSpPr>
            <p:cNvPr id="109646" name="Line 9"/>
            <p:cNvSpPr>
              <a:spLocks noChangeShapeType="1"/>
            </p:cNvSpPr>
            <p:nvPr/>
          </p:nvSpPr>
          <p:spPr bwMode="auto">
            <a:xfrm>
              <a:off x="960" y="1396"/>
              <a:ext cx="3840" cy="0"/>
            </a:xfrm>
            <a:prstGeom prst="line">
              <a:avLst/>
            </a:prstGeom>
            <a:noFill/>
            <a:ln w="12700">
              <a:solidFill>
                <a:schemeClr val="tx1"/>
              </a:solidFill>
              <a:round/>
            </a:ln>
          </p:spPr>
          <p:txBody>
            <a:bodyPr lIns="0" tIns="0" rIns="0" bIns="0"/>
            <a:lstStyle/>
            <a:p>
              <a:endParaRPr lang="zh-CN" altLang="en-US"/>
            </a:p>
          </p:txBody>
        </p:sp>
        <p:sp>
          <p:nvSpPr>
            <p:cNvPr id="109647" name="Line 10"/>
            <p:cNvSpPr>
              <a:spLocks noChangeShapeType="1"/>
            </p:cNvSpPr>
            <p:nvPr/>
          </p:nvSpPr>
          <p:spPr bwMode="auto">
            <a:xfrm>
              <a:off x="960" y="2776"/>
              <a:ext cx="3840" cy="0"/>
            </a:xfrm>
            <a:prstGeom prst="line">
              <a:avLst/>
            </a:prstGeom>
            <a:noFill/>
            <a:ln w="28575" cap="sq">
              <a:solidFill>
                <a:schemeClr val="tx1"/>
              </a:solidFill>
              <a:round/>
            </a:ln>
          </p:spPr>
          <p:txBody>
            <a:bodyPr lIns="0" tIns="0" rIns="0" bIns="0"/>
            <a:lstStyle/>
            <a:p>
              <a:endParaRPr lang="zh-CN" altLang="en-US"/>
            </a:p>
          </p:txBody>
        </p:sp>
        <p:sp>
          <p:nvSpPr>
            <p:cNvPr id="109648" name="Line 11"/>
            <p:cNvSpPr>
              <a:spLocks noChangeShapeType="1"/>
            </p:cNvSpPr>
            <p:nvPr/>
          </p:nvSpPr>
          <p:spPr bwMode="auto">
            <a:xfrm>
              <a:off x="960" y="936"/>
              <a:ext cx="0" cy="1840"/>
            </a:xfrm>
            <a:prstGeom prst="line">
              <a:avLst/>
            </a:prstGeom>
            <a:noFill/>
            <a:ln w="28575" cap="sq">
              <a:solidFill>
                <a:schemeClr val="tx1"/>
              </a:solidFill>
              <a:round/>
            </a:ln>
          </p:spPr>
          <p:txBody>
            <a:bodyPr lIns="0" tIns="0" rIns="0" bIns="0"/>
            <a:lstStyle/>
            <a:p>
              <a:endParaRPr lang="zh-CN" altLang="en-US"/>
            </a:p>
          </p:txBody>
        </p:sp>
        <p:sp>
          <p:nvSpPr>
            <p:cNvPr id="109649" name="Line 12"/>
            <p:cNvSpPr>
              <a:spLocks noChangeShapeType="1"/>
            </p:cNvSpPr>
            <p:nvPr/>
          </p:nvSpPr>
          <p:spPr bwMode="auto">
            <a:xfrm>
              <a:off x="2606" y="936"/>
              <a:ext cx="0" cy="1840"/>
            </a:xfrm>
            <a:prstGeom prst="line">
              <a:avLst/>
            </a:prstGeom>
            <a:noFill/>
            <a:ln w="12700">
              <a:solidFill>
                <a:schemeClr val="tx1"/>
              </a:solidFill>
              <a:round/>
            </a:ln>
          </p:spPr>
          <p:txBody>
            <a:bodyPr lIns="0" tIns="0" rIns="0" bIns="0"/>
            <a:lstStyle/>
            <a:p>
              <a:endParaRPr lang="zh-CN" altLang="en-US"/>
            </a:p>
          </p:txBody>
        </p:sp>
        <p:sp>
          <p:nvSpPr>
            <p:cNvPr id="109650" name="Line 13"/>
            <p:cNvSpPr>
              <a:spLocks noChangeShapeType="1"/>
            </p:cNvSpPr>
            <p:nvPr/>
          </p:nvSpPr>
          <p:spPr bwMode="auto">
            <a:xfrm>
              <a:off x="4251" y="936"/>
              <a:ext cx="0" cy="1840"/>
            </a:xfrm>
            <a:prstGeom prst="line">
              <a:avLst/>
            </a:prstGeom>
            <a:noFill/>
            <a:ln w="12700">
              <a:solidFill>
                <a:schemeClr val="tx1"/>
              </a:solidFill>
              <a:round/>
            </a:ln>
          </p:spPr>
          <p:txBody>
            <a:bodyPr lIns="0" tIns="0" rIns="0" bIns="0"/>
            <a:lstStyle/>
            <a:p>
              <a:endParaRPr lang="zh-CN" altLang="en-US"/>
            </a:p>
          </p:txBody>
        </p:sp>
        <p:sp>
          <p:nvSpPr>
            <p:cNvPr id="109651" name="Line 14"/>
            <p:cNvSpPr>
              <a:spLocks noChangeShapeType="1"/>
            </p:cNvSpPr>
            <p:nvPr/>
          </p:nvSpPr>
          <p:spPr bwMode="auto">
            <a:xfrm>
              <a:off x="4800" y="936"/>
              <a:ext cx="0" cy="1840"/>
            </a:xfrm>
            <a:prstGeom prst="line">
              <a:avLst/>
            </a:prstGeom>
            <a:noFill/>
            <a:ln w="28575" cap="sq">
              <a:solidFill>
                <a:schemeClr val="tx1"/>
              </a:solidFill>
              <a:round/>
            </a:ln>
          </p:spPr>
          <p:txBody>
            <a:bodyPr lIns="0" tIns="0" rIns="0" bIns="0"/>
            <a:lstStyle/>
            <a:p>
              <a:endParaRPr lang="zh-CN" altLang="en-US"/>
            </a:p>
          </p:txBody>
        </p:sp>
      </p:grpSp>
      <p:sp>
        <p:nvSpPr>
          <p:cNvPr id="109575" name="Rectangle 15"/>
          <p:cNvSpPr>
            <a:spLocks noChangeArrowheads="1"/>
          </p:cNvSpPr>
          <p:nvPr/>
        </p:nvSpPr>
        <p:spPr bwMode="auto">
          <a:xfrm>
            <a:off x="1281113" y="1239838"/>
            <a:ext cx="5462587" cy="457200"/>
          </a:xfrm>
          <a:prstGeom prst="rect">
            <a:avLst/>
          </a:prstGeom>
          <a:noFill/>
          <a:ln w="9525">
            <a:noFill/>
            <a:miter lim="800000"/>
          </a:ln>
        </p:spPr>
        <p:txBody>
          <a:bodyPr>
            <a:spAutoFit/>
          </a:bodyPr>
          <a:lstStyle/>
          <a:p>
            <a:r>
              <a:rPr kumimoji="1" lang="zh-CN" altLang="en-US" sz="2400" b="1">
                <a:latin typeface="Times New Roman" panose="02020603050405020304" pitchFamily="18" charset="0"/>
              </a:rPr>
              <a:t>设电路初始状态为</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 000</a:t>
            </a:r>
            <a:r>
              <a:rPr kumimoji="1" lang="zh-CN" altLang="en-US" sz="2400" b="1">
                <a:latin typeface="Times New Roman" panose="02020603050405020304" pitchFamily="18" charset="0"/>
              </a:rPr>
              <a:t>，则</a:t>
            </a:r>
            <a:endParaRPr kumimoji="1" lang="zh-CN" altLang="en-US" sz="2400" b="1" baseline="-25000">
              <a:solidFill>
                <a:srgbClr val="FF3300"/>
              </a:solidFill>
              <a:latin typeface="Times New Roman" panose="02020603050405020304" pitchFamily="18" charset="0"/>
            </a:endParaRPr>
          </a:p>
        </p:txBody>
      </p:sp>
      <p:sp>
        <p:nvSpPr>
          <p:cNvPr id="185360" name="Rectangle 16"/>
          <p:cNvSpPr>
            <a:spLocks noChangeArrowheads="1"/>
          </p:cNvSpPr>
          <p:nvPr/>
        </p:nvSpPr>
        <p:spPr bwMode="auto">
          <a:xfrm>
            <a:off x="938213" y="4986338"/>
            <a:ext cx="2536825" cy="457200"/>
          </a:xfrm>
          <a:prstGeom prst="rect">
            <a:avLst/>
          </a:prstGeom>
          <a:solidFill>
            <a:srgbClr val="CCECFF"/>
          </a:solidFill>
          <a:ln w="9525">
            <a:noFill/>
            <a:miter lim="800000"/>
          </a:ln>
        </p:spPr>
        <p:txBody>
          <a:bodyPr>
            <a:spAutoFit/>
          </a:bodyPr>
          <a:lstStyle/>
          <a:p>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逻辑功能说明</a:t>
            </a:r>
            <a:endParaRPr kumimoji="1" lang="zh-CN" altLang="en-US" sz="2400" b="1" baseline="-25000" dirty="0">
              <a:solidFill>
                <a:srgbClr val="FF3300"/>
              </a:solidFill>
              <a:latin typeface="Times New Roman" panose="02020603050405020304" pitchFamily="18" charset="0"/>
            </a:endParaRPr>
          </a:p>
        </p:txBody>
      </p:sp>
      <p:sp>
        <p:nvSpPr>
          <p:cNvPr id="109577" name="Rectangle 17"/>
          <p:cNvSpPr>
            <a:spLocks noChangeArrowheads="1"/>
          </p:cNvSpPr>
          <p:nvPr/>
        </p:nvSpPr>
        <p:spPr bwMode="auto">
          <a:xfrm>
            <a:off x="6748463" y="2168525"/>
            <a:ext cx="871537" cy="365125"/>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Y</a:t>
            </a:r>
            <a:endParaRPr kumimoji="1" lang="en-US" altLang="zh-CN" sz="2400" b="1" i="1">
              <a:latin typeface="Times New Roman" panose="02020603050405020304" pitchFamily="18" charset="0"/>
            </a:endParaRPr>
          </a:p>
        </p:txBody>
      </p:sp>
      <p:grpSp>
        <p:nvGrpSpPr>
          <p:cNvPr id="109578" name="Group 18"/>
          <p:cNvGrpSpPr/>
          <p:nvPr/>
        </p:nvGrpSpPr>
        <p:grpSpPr bwMode="auto">
          <a:xfrm>
            <a:off x="4137025" y="2168525"/>
            <a:ext cx="2611438" cy="365125"/>
            <a:chOff x="2606" y="1166"/>
            <a:chExt cx="1645" cy="230"/>
          </a:xfrm>
        </p:grpSpPr>
        <p:sp>
          <p:nvSpPr>
            <p:cNvPr id="109641" name="Rectangle 19"/>
            <p:cNvSpPr>
              <a:spLocks noChangeArrowheads="1"/>
            </p:cNvSpPr>
            <p:nvPr/>
          </p:nvSpPr>
          <p:spPr bwMode="auto">
            <a:xfrm>
              <a:off x="3703"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09642" name="Rectangle 20"/>
            <p:cNvSpPr>
              <a:spLocks noChangeArrowheads="1"/>
            </p:cNvSpPr>
            <p:nvPr/>
          </p:nvSpPr>
          <p:spPr bwMode="auto">
            <a:xfrm>
              <a:off x="3154"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sp>
          <p:nvSpPr>
            <p:cNvPr id="109643" name="Rectangle 21"/>
            <p:cNvSpPr>
              <a:spLocks noChangeArrowheads="1"/>
            </p:cNvSpPr>
            <p:nvPr/>
          </p:nvSpPr>
          <p:spPr bwMode="auto">
            <a:xfrm>
              <a:off x="2606"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r>
                <a:rPr kumimoji="1" lang="en-US" altLang="zh-CN" sz="2400" b="1" baseline="30000">
                  <a:latin typeface="Times New Roman" panose="02020603050405020304" pitchFamily="18" charset="0"/>
                </a:rPr>
                <a:t>+1</a:t>
              </a:r>
              <a:endParaRPr kumimoji="1" lang="en-US" altLang="zh-CN" sz="2400" b="1" baseline="30000">
                <a:latin typeface="Times New Roman" panose="02020603050405020304" pitchFamily="18" charset="0"/>
              </a:endParaRPr>
            </a:p>
          </p:txBody>
        </p:sp>
      </p:grpSp>
      <p:grpSp>
        <p:nvGrpSpPr>
          <p:cNvPr id="109579" name="Group 22"/>
          <p:cNvGrpSpPr/>
          <p:nvPr/>
        </p:nvGrpSpPr>
        <p:grpSpPr bwMode="auto">
          <a:xfrm>
            <a:off x="1524000" y="2168525"/>
            <a:ext cx="2613025" cy="365125"/>
            <a:chOff x="960" y="1166"/>
            <a:chExt cx="1646" cy="230"/>
          </a:xfrm>
        </p:grpSpPr>
        <p:sp>
          <p:nvSpPr>
            <p:cNvPr id="109638" name="Rectangle 23"/>
            <p:cNvSpPr>
              <a:spLocks noChangeArrowheads="1"/>
            </p:cNvSpPr>
            <p:nvPr/>
          </p:nvSpPr>
          <p:spPr bwMode="auto">
            <a:xfrm>
              <a:off x="2057"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0</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09639" name="Rectangle 24"/>
            <p:cNvSpPr>
              <a:spLocks noChangeArrowheads="1"/>
            </p:cNvSpPr>
            <p:nvPr/>
          </p:nvSpPr>
          <p:spPr bwMode="auto">
            <a:xfrm>
              <a:off x="1509" y="1166"/>
              <a:ext cx="548"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1</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sp>
          <p:nvSpPr>
            <p:cNvPr id="109640" name="Rectangle 25"/>
            <p:cNvSpPr>
              <a:spLocks noChangeArrowheads="1"/>
            </p:cNvSpPr>
            <p:nvPr/>
          </p:nvSpPr>
          <p:spPr bwMode="auto">
            <a:xfrm>
              <a:off x="960" y="1166"/>
              <a:ext cx="549" cy="230"/>
            </a:xfrm>
            <a:prstGeom prst="rect">
              <a:avLst/>
            </a:prstGeom>
            <a:noFill/>
            <a:ln w="9525">
              <a:noFill/>
              <a:miter lim="800000"/>
            </a:ln>
          </p:spPr>
          <p:txBody>
            <a:bodyPr lIns="0" tIns="0" rIns="0" bIns="0"/>
            <a:lstStyle/>
            <a:p>
              <a:pPr algn="ctr"/>
              <a:r>
                <a:rPr kumimoji="1" lang="en-US" altLang="zh-CN" sz="2400" b="1" i="1">
                  <a:latin typeface="Times New Roman" panose="02020603050405020304" pitchFamily="18" charset="0"/>
                </a:rPr>
                <a:t>Q</a:t>
              </a:r>
              <a:r>
                <a:rPr kumimoji="1" lang="en-US" altLang="zh-CN" sz="2400" b="1" baseline="-25000">
                  <a:latin typeface="Times New Roman" panose="02020603050405020304" pitchFamily="18" charset="0"/>
                </a:rPr>
                <a:t>2</a:t>
              </a:r>
              <a:r>
                <a:rPr kumimoji="1" lang="en-US" altLang="zh-CN" sz="2400" b="1" i="1" baseline="30000">
                  <a:latin typeface="Times New Roman" panose="02020603050405020304" pitchFamily="18" charset="0"/>
                </a:rPr>
                <a:t>n</a:t>
              </a:r>
              <a:endParaRPr kumimoji="1" lang="en-US" altLang="zh-CN" sz="2400" b="1" i="1" baseline="30000">
                <a:latin typeface="Times New Roman" panose="02020603050405020304" pitchFamily="18" charset="0"/>
              </a:endParaRPr>
            </a:p>
          </p:txBody>
        </p:sp>
      </p:grpSp>
      <p:sp>
        <p:nvSpPr>
          <p:cNvPr id="109580" name="Rectangle 26"/>
          <p:cNvSpPr>
            <a:spLocks noChangeArrowheads="1"/>
          </p:cNvSpPr>
          <p:nvPr/>
        </p:nvSpPr>
        <p:spPr bwMode="auto">
          <a:xfrm>
            <a:off x="6748463" y="1803400"/>
            <a:ext cx="871537" cy="365125"/>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p:txBody>
      </p:sp>
      <p:sp>
        <p:nvSpPr>
          <p:cNvPr id="109581" name="Rectangle 27"/>
          <p:cNvSpPr>
            <a:spLocks noChangeArrowheads="1"/>
          </p:cNvSpPr>
          <p:nvPr/>
        </p:nvSpPr>
        <p:spPr bwMode="auto">
          <a:xfrm>
            <a:off x="4137025" y="1803400"/>
            <a:ext cx="2611438" cy="365125"/>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次          态</a:t>
            </a:r>
            <a:endParaRPr kumimoji="1" lang="zh-CN" altLang="en-US" sz="2400" b="1">
              <a:latin typeface="Times New Roman" panose="02020603050405020304" pitchFamily="18" charset="0"/>
            </a:endParaRPr>
          </a:p>
        </p:txBody>
      </p:sp>
      <p:sp>
        <p:nvSpPr>
          <p:cNvPr id="109582" name="Rectangle 28"/>
          <p:cNvSpPr>
            <a:spLocks noChangeArrowheads="1"/>
          </p:cNvSpPr>
          <p:nvPr/>
        </p:nvSpPr>
        <p:spPr bwMode="auto">
          <a:xfrm>
            <a:off x="1524000" y="1803400"/>
            <a:ext cx="2613025" cy="365125"/>
          </a:xfrm>
          <a:prstGeom prst="rect">
            <a:avLst/>
          </a:prstGeom>
          <a:noFill/>
          <a:ln w="9525">
            <a:noFill/>
            <a:miter lim="800000"/>
          </a:ln>
        </p:spPr>
        <p:txBody>
          <a:bodyPr lIns="0" tIns="0" rIns="0" bIns="0"/>
          <a:lstStyle/>
          <a:p>
            <a:pPr algn="ctr"/>
            <a:r>
              <a:rPr kumimoji="1" lang="zh-CN" altLang="en-US" sz="2400" b="1">
                <a:latin typeface="Times New Roman" panose="02020603050405020304" pitchFamily="18" charset="0"/>
              </a:rPr>
              <a:t>现          态</a:t>
            </a:r>
            <a:endParaRPr kumimoji="1" lang="zh-CN" altLang="en-US" sz="2400" b="1">
              <a:latin typeface="Times New Roman" panose="02020603050405020304" pitchFamily="18" charset="0"/>
            </a:endParaRPr>
          </a:p>
        </p:txBody>
      </p:sp>
      <p:grpSp>
        <p:nvGrpSpPr>
          <p:cNvPr id="109583" name="Group 29"/>
          <p:cNvGrpSpPr/>
          <p:nvPr/>
        </p:nvGrpSpPr>
        <p:grpSpPr bwMode="auto">
          <a:xfrm>
            <a:off x="1524000" y="2533650"/>
            <a:ext cx="2613025" cy="365125"/>
            <a:chOff x="960" y="1396"/>
            <a:chExt cx="1646" cy="230"/>
          </a:xfrm>
        </p:grpSpPr>
        <p:sp>
          <p:nvSpPr>
            <p:cNvPr id="109635" name="Rectangle 30"/>
            <p:cNvSpPr>
              <a:spLocks noChangeArrowheads="1"/>
            </p:cNvSpPr>
            <p:nvPr/>
          </p:nvSpPr>
          <p:spPr bwMode="auto">
            <a:xfrm>
              <a:off x="2057"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36" name="Rectangle 31"/>
            <p:cNvSpPr>
              <a:spLocks noChangeArrowheads="1"/>
            </p:cNvSpPr>
            <p:nvPr/>
          </p:nvSpPr>
          <p:spPr bwMode="auto">
            <a:xfrm>
              <a:off x="1509"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37" name="Rectangle 32"/>
            <p:cNvSpPr>
              <a:spLocks noChangeArrowheads="1"/>
            </p:cNvSpPr>
            <p:nvPr/>
          </p:nvSpPr>
          <p:spPr bwMode="auto">
            <a:xfrm>
              <a:off x="960"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109584" name="Group 33"/>
          <p:cNvGrpSpPr/>
          <p:nvPr/>
        </p:nvGrpSpPr>
        <p:grpSpPr bwMode="auto">
          <a:xfrm>
            <a:off x="4137025" y="2533650"/>
            <a:ext cx="2611438" cy="365125"/>
            <a:chOff x="2606" y="1396"/>
            <a:chExt cx="1645" cy="230"/>
          </a:xfrm>
        </p:grpSpPr>
        <p:sp>
          <p:nvSpPr>
            <p:cNvPr id="109632" name="Rectangle 34"/>
            <p:cNvSpPr>
              <a:spLocks noChangeArrowheads="1"/>
            </p:cNvSpPr>
            <p:nvPr/>
          </p:nvSpPr>
          <p:spPr bwMode="auto">
            <a:xfrm>
              <a:off x="3703"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33" name="Rectangle 35"/>
            <p:cNvSpPr>
              <a:spLocks noChangeArrowheads="1"/>
            </p:cNvSpPr>
            <p:nvPr/>
          </p:nvSpPr>
          <p:spPr bwMode="auto">
            <a:xfrm>
              <a:off x="3154" y="139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34" name="Rectangle 36"/>
            <p:cNvSpPr>
              <a:spLocks noChangeArrowheads="1"/>
            </p:cNvSpPr>
            <p:nvPr/>
          </p:nvSpPr>
          <p:spPr bwMode="auto">
            <a:xfrm>
              <a:off x="2606" y="139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09585" name="Rectangle 37"/>
          <p:cNvSpPr>
            <a:spLocks noChangeArrowheads="1"/>
          </p:cNvSpPr>
          <p:nvPr/>
        </p:nvSpPr>
        <p:spPr bwMode="auto">
          <a:xfrm>
            <a:off x="6748463" y="2533650"/>
            <a:ext cx="87153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109586" name="Group 38"/>
          <p:cNvGrpSpPr/>
          <p:nvPr/>
        </p:nvGrpSpPr>
        <p:grpSpPr bwMode="auto">
          <a:xfrm>
            <a:off x="1524000" y="2898775"/>
            <a:ext cx="2613025" cy="365125"/>
            <a:chOff x="960" y="1626"/>
            <a:chExt cx="1646" cy="230"/>
          </a:xfrm>
        </p:grpSpPr>
        <p:sp>
          <p:nvSpPr>
            <p:cNvPr id="109629" name="Rectangle 39"/>
            <p:cNvSpPr>
              <a:spLocks noChangeArrowheads="1"/>
            </p:cNvSpPr>
            <p:nvPr/>
          </p:nvSpPr>
          <p:spPr bwMode="auto">
            <a:xfrm>
              <a:off x="2057" y="162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30" name="Rectangle 40"/>
            <p:cNvSpPr>
              <a:spLocks noChangeArrowheads="1"/>
            </p:cNvSpPr>
            <p:nvPr/>
          </p:nvSpPr>
          <p:spPr bwMode="auto">
            <a:xfrm>
              <a:off x="1509" y="162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31" name="Rectangle 41"/>
            <p:cNvSpPr>
              <a:spLocks noChangeArrowheads="1"/>
            </p:cNvSpPr>
            <p:nvPr/>
          </p:nvSpPr>
          <p:spPr bwMode="auto">
            <a:xfrm>
              <a:off x="960" y="162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09587" name="Rectangle 42"/>
          <p:cNvSpPr>
            <a:spLocks noChangeArrowheads="1"/>
          </p:cNvSpPr>
          <p:nvPr/>
        </p:nvSpPr>
        <p:spPr bwMode="auto">
          <a:xfrm>
            <a:off x="6748463" y="2898775"/>
            <a:ext cx="871537" cy="365125"/>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nvGrpSpPr>
          <p:cNvPr id="109588" name="Group 43"/>
          <p:cNvGrpSpPr/>
          <p:nvPr/>
        </p:nvGrpSpPr>
        <p:grpSpPr bwMode="auto">
          <a:xfrm>
            <a:off x="4137025" y="2898775"/>
            <a:ext cx="2611438" cy="365125"/>
            <a:chOff x="2606" y="1626"/>
            <a:chExt cx="1645" cy="230"/>
          </a:xfrm>
        </p:grpSpPr>
        <p:sp>
          <p:nvSpPr>
            <p:cNvPr id="109626" name="Rectangle 44"/>
            <p:cNvSpPr>
              <a:spLocks noChangeArrowheads="1"/>
            </p:cNvSpPr>
            <p:nvPr/>
          </p:nvSpPr>
          <p:spPr bwMode="auto">
            <a:xfrm>
              <a:off x="3703" y="162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27" name="Rectangle 45"/>
            <p:cNvSpPr>
              <a:spLocks noChangeArrowheads="1"/>
            </p:cNvSpPr>
            <p:nvPr/>
          </p:nvSpPr>
          <p:spPr bwMode="auto">
            <a:xfrm>
              <a:off x="3154" y="162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28" name="Rectangle 46"/>
            <p:cNvSpPr>
              <a:spLocks noChangeArrowheads="1"/>
            </p:cNvSpPr>
            <p:nvPr/>
          </p:nvSpPr>
          <p:spPr bwMode="auto">
            <a:xfrm>
              <a:off x="2606" y="162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grpSp>
        <p:nvGrpSpPr>
          <p:cNvPr id="9" name="Group 47"/>
          <p:cNvGrpSpPr/>
          <p:nvPr/>
        </p:nvGrpSpPr>
        <p:grpSpPr bwMode="auto">
          <a:xfrm>
            <a:off x="1524000" y="3263900"/>
            <a:ext cx="6096000" cy="1460500"/>
            <a:chOff x="960" y="1856"/>
            <a:chExt cx="3840" cy="920"/>
          </a:xfrm>
        </p:grpSpPr>
        <p:sp>
          <p:nvSpPr>
            <p:cNvPr id="109598" name="Rectangle 48"/>
            <p:cNvSpPr>
              <a:spLocks noChangeArrowheads="1"/>
            </p:cNvSpPr>
            <p:nvPr/>
          </p:nvSpPr>
          <p:spPr bwMode="auto">
            <a:xfrm>
              <a:off x="4251" y="254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599" name="Rectangle 49"/>
            <p:cNvSpPr>
              <a:spLocks noChangeArrowheads="1"/>
            </p:cNvSpPr>
            <p:nvPr/>
          </p:nvSpPr>
          <p:spPr bwMode="auto">
            <a:xfrm>
              <a:off x="3703" y="254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00" name="Rectangle 50"/>
            <p:cNvSpPr>
              <a:spLocks noChangeArrowheads="1"/>
            </p:cNvSpPr>
            <p:nvPr/>
          </p:nvSpPr>
          <p:spPr bwMode="auto">
            <a:xfrm>
              <a:off x="3154" y="254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01" name="Rectangle 51"/>
            <p:cNvSpPr>
              <a:spLocks noChangeArrowheads="1"/>
            </p:cNvSpPr>
            <p:nvPr/>
          </p:nvSpPr>
          <p:spPr bwMode="auto">
            <a:xfrm>
              <a:off x="2606" y="254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02" name="Rectangle 52"/>
            <p:cNvSpPr>
              <a:spLocks noChangeArrowheads="1"/>
            </p:cNvSpPr>
            <p:nvPr/>
          </p:nvSpPr>
          <p:spPr bwMode="auto">
            <a:xfrm>
              <a:off x="2057" y="254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03" name="Rectangle 53"/>
            <p:cNvSpPr>
              <a:spLocks noChangeArrowheads="1"/>
            </p:cNvSpPr>
            <p:nvPr/>
          </p:nvSpPr>
          <p:spPr bwMode="auto">
            <a:xfrm>
              <a:off x="1509" y="254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04" name="Rectangle 54"/>
            <p:cNvSpPr>
              <a:spLocks noChangeArrowheads="1"/>
            </p:cNvSpPr>
            <p:nvPr/>
          </p:nvSpPr>
          <p:spPr bwMode="auto">
            <a:xfrm>
              <a:off x="960" y="254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05" name="Rectangle 55"/>
            <p:cNvSpPr>
              <a:spLocks noChangeArrowheads="1"/>
            </p:cNvSpPr>
            <p:nvPr/>
          </p:nvSpPr>
          <p:spPr bwMode="auto">
            <a:xfrm>
              <a:off x="4251" y="231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06" name="Rectangle 56"/>
            <p:cNvSpPr>
              <a:spLocks noChangeArrowheads="1"/>
            </p:cNvSpPr>
            <p:nvPr/>
          </p:nvSpPr>
          <p:spPr bwMode="auto">
            <a:xfrm>
              <a:off x="3703" y="231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07" name="Rectangle 57"/>
            <p:cNvSpPr>
              <a:spLocks noChangeArrowheads="1"/>
            </p:cNvSpPr>
            <p:nvPr/>
          </p:nvSpPr>
          <p:spPr bwMode="auto">
            <a:xfrm>
              <a:off x="3154" y="231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08" name="Rectangle 58"/>
            <p:cNvSpPr>
              <a:spLocks noChangeArrowheads="1"/>
            </p:cNvSpPr>
            <p:nvPr/>
          </p:nvSpPr>
          <p:spPr bwMode="auto">
            <a:xfrm>
              <a:off x="2606" y="231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09" name="Rectangle 59"/>
            <p:cNvSpPr>
              <a:spLocks noChangeArrowheads="1"/>
            </p:cNvSpPr>
            <p:nvPr/>
          </p:nvSpPr>
          <p:spPr bwMode="auto">
            <a:xfrm>
              <a:off x="2057" y="231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10" name="Rectangle 60"/>
            <p:cNvSpPr>
              <a:spLocks noChangeArrowheads="1"/>
            </p:cNvSpPr>
            <p:nvPr/>
          </p:nvSpPr>
          <p:spPr bwMode="auto">
            <a:xfrm>
              <a:off x="1509" y="231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11" name="Rectangle 61"/>
            <p:cNvSpPr>
              <a:spLocks noChangeArrowheads="1"/>
            </p:cNvSpPr>
            <p:nvPr/>
          </p:nvSpPr>
          <p:spPr bwMode="auto">
            <a:xfrm>
              <a:off x="960" y="231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12" name="Rectangle 62"/>
            <p:cNvSpPr>
              <a:spLocks noChangeArrowheads="1"/>
            </p:cNvSpPr>
            <p:nvPr/>
          </p:nvSpPr>
          <p:spPr bwMode="auto">
            <a:xfrm>
              <a:off x="4251" y="208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13" name="Rectangle 63"/>
            <p:cNvSpPr>
              <a:spLocks noChangeArrowheads="1"/>
            </p:cNvSpPr>
            <p:nvPr/>
          </p:nvSpPr>
          <p:spPr bwMode="auto">
            <a:xfrm>
              <a:off x="3703" y="208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14" name="Rectangle 64"/>
            <p:cNvSpPr>
              <a:spLocks noChangeArrowheads="1"/>
            </p:cNvSpPr>
            <p:nvPr/>
          </p:nvSpPr>
          <p:spPr bwMode="auto">
            <a:xfrm>
              <a:off x="3154" y="208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15" name="Rectangle 65"/>
            <p:cNvSpPr>
              <a:spLocks noChangeArrowheads="1"/>
            </p:cNvSpPr>
            <p:nvPr/>
          </p:nvSpPr>
          <p:spPr bwMode="auto">
            <a:xfrm>
              <a:off x="2606" y="208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16" name="Rectangle 66"/>
            <p:cNvSpPr>
              <a:spLocks noChangeArrowheads="1"/>
            </p:cNvSpPr>
            <p:nvPr/>
          </p:nvSpPr>
          <p:spPr bwMode="auto">
            <a:xfrm>
              <a:off x="2057" y="208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17" name="Rectangle 67"/>
            <p:cNvSpPr>
              <a:spLocks noChangeArrowheads="1"/>
            </p:cNvSpPr>
            <p:nvPr/>
          </p:nvSpPr>
          <p:spPr bwMode="auto">
            <a:xfrm>
              <a:off x="1509" y="208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18" name="Rectangle 68"/>
            <p:cNvSpPr>
              <a:spLocks noChangeArrowheads="1"/>
            </p:cNvSpPr>
            <p:nvPr/>
          </p:nvSpPr>
          <p:spPr bwMode="auto">
            <a:xfrm>
              <a:off x="960" y="208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19" name="Rectangle 69"/>
            <p:cNvSpPr>
              <a:spLocks noChangeArrowheads="1"/>
            </p:cNvSpPr>
            <p:nvPr/>
          </p:nvSpPr>
          <p:spPr bwMode="auto">
            <a:xfrm>
              <a:off x="4251" y="185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20" name="Rectangle 70"/>
            <p:cNvSpPr>
              <a:spLocks noChangeArrowheads="1"/>
            </p:cNvSpPr>
            <p:nvPr/>
          </p:nvSpPr>
          <p:spPr bwMode="auto">
            <a:xfrm>
              <a:off x="3703" y="185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21" name="Rectangle 71"/>
            <p:cNvSpPr>
              <a:spLocks noChangeArrowheads="1"/>
            </p:cNvSpPr>
            <p:nvPr/>
          </p:nvSpPr>
          <p:spPr bwMode="auto">
            <a:xfrm>
              <a:off x="3154" y="185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22" name="Rectangle 72"/>
            <p:cNvSpPr>
              <a:spLocks noChangeArrowheads="1"/>
            </p:cNvSpPr>
            <p:nvPr/>
          </p:nvSpPr>
          <p:spPr bwMode="auto">
            <a:xfrm>
              <a:off x="2606" y="185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23" name="Rectangle 73"/>
            <p:cNvSpPr>
              <a:spLocks noChangeArrowheads="1"/>
            </p:cNvSpPr>
            <p:nvPr/>
          </p:nvSpPr>
          <p:spPr bwMode="auto">
            <a:xfrm>
              <a:off x="2057" y="185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09624" name="Rectangle 74"/>
            <p:cNvSpPr>
              <a:spLocks noChangeArrowheads="1"/>
            </p:cNvSpPr>
            <p:nvPr/>
          </p:nvSpPr>
          <p:spPr bwMode="auto">
            <a:xfrm>
              <a:off x="1509" y="1856"/>
              <a:ext cx="548"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109625" name="Rectangle 75"/>
            <p:cNvSpPr>
              <a:spLocks noChangeArrowheads="1"/>
            </p:cNvSpPr>
            <p:nvPr/>
          </p:nvSpPr>
          <p:spPr bwMode="auto">
            <a:xfrm>
              <a:off x="960" y="1856"/>
              <a:ext cx="549" cy="230"/>
            </a:xfrm>
            <a:prstGeom prst="rect">
              <a:avLst/>
            </a:prstGeom>
            <a:noFill/>
            <a:ln w="9525">
              <a:noFill/>
              <a:miter lim="800000"/>
            </a:ln>
          </p:spPr>
          <p:txBody>
            <a:bodyPr lIns="0" tIns="0" rIns="0" bIns="0"/>
            <a:lstStyle/>
            <a:p>
              <a:pPr algn="ct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185420" name="Rectangle 76"/>
          <p:cNvSpPr>
            <a:spLocks noChangeArrowheads="1"/>
          </p:cNvSpPr>
          <p:nvPr/>
        </p:nvSpPr>
        <p:spPr bwMode="auto">
          <a:xfrm>
            <a:off x="1524000" y="25400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5421" name="Rectangle 77"/>
          <p:cNvSpPr>
            <a:spLocks noChangeArrowheads="1"/>
          </p:cNvSpPr>
          <p:nvPr/>
        </p:nvSpPr>
        <p:spPr bwMode="auto">
          <a:xfrm>
            <a:off x="4140200" y="4394200"/>
            <a:ext cx="2616200" cy="330200"/>
          </a:xfrm>
          <a:prstGeom prst="rect">
            <a:avLst/>
          </a:prstGeom>
          <a:noFill/>
          <a:ln w="28575">
            <a:solidFill>
              <a:srgbClr val="FF3300"/>
            </a:solidFill>
            <a:miter lim="800000"/>
          </a:ln>
        </p:spPr>
        <p:txBody>
          <a:bodyPr wrap="none" lIns="0" tIns="0" rIns="0" bIns="0" anchor="ctr"/>
          <a:lstStyle/>
          <a:p>
            <a:endParaRPr lang="zh-CN" altLang="en-US"/>
          </a:p>
        </p:txBody>
      </p:sp>
      <p:sp>
        <p:nvSpPr>
          <p:cNvPr id="185422" name="Line 78"/>
          <p:cNvSpPr>
            <a:spLocks noChangeShapeType="1"/>
          </p:cNvSpPr>
          <p:nvPr/>
        </p:nvSpPr>
        <p:spPr bwMode="auto">
          <a:xfrm flipH="1" flipV="1">
            <a:off x="3898900" y="2730500"/>
            <a:ext cx="469900" cy="1854200"/>
          </a:xfrm>
          <a:prstGeom prst="line">
            <a:avLst/>
          </a:prstGeom>
          <a:noFill/>
          <a:ln w="28575">
            <a:solidFill>
              <a:srgbClr val="FF3300"/>
            </a:solidFill>
            <a:round/>
            <a:tailEnd type="triangle" w="med" len="lg"/>
          </a:ln>
        </p:spPr>
        <p:txBody>
          <a:bodyPr lIns="0" tIns="0" rIns="0" bIns="0"/>
          <a:lstStyle/>
          <a:p>
            <a:endParaRPr lang="zh-CN" altLang="en-US"/>
          </a:p>
        </p:txBody>
      </p:sp>
      <p:sp>
        <p:nvSpPr>
          <p:cNvPr id="185423" name="AutoShape 79"/>
          <p:cNvSpPr>
            <a:spLocks noChangeArrowheads="1"/>
          </p:cNvSpPr>
          <p:nvPr/>
        </p:nvSpPr>
        <p:spPr bwMode="auto">
          <a:xfrm>
            <a:off x="4237038" y="981075"/>
            <a:ext cx="4233862" cy="384175"/>
          </a:xfrm>
          <a:prstGeom prst="wedgeRectCallout">
            <a:avLst>
              <a:gd name="adj1" fmla="val -56185"/>
              <a:gd name="adj2" fmla="val 389255"/>
            </a:avLst>
          </a:prstGeom>
          <a:solidFill>
            <a:srgbClr val="CCCCFF">
              <a:alpha val="50195"/>
            </a:srgbClr>
          </a:solidFill>
          <a:ln w="9525">
            <a:solidFill>
              <a:srgbClr val="FF3300"/>
            </a:solidFill>
            <a:miter lim="800000"/>
          </a:ln>
        </p:spPr>
        <p:txBody>
          <a:bodyPr lIns="0" tIns="0" rIns="0" bIns="0"/>
          <a:lstStyle/>
          <a:p>
            <a:pPr algn="ctr"/>
            <a:r>
              <a:rPr kumimoji="1" lang="zh-CN" altLang="en-US" sz="2400" b="1">
                <a:latin typeface="Times New Roman" panose="02020603050405020304" pitchFamily="18" charset="0"/>
              </a:rPr>
              <a:t>一直计算到状态进入循环为止</a:t>
            </a:r>
            <a:endParaRPr kumimoji="1" lang="zh-CN" altLang="en-US" sz="2400" b="1">
              <a:latin typeface="Times New Roman" panose="02020603050405020304" pitchFamily="18" charset="0"/>
            </a:endParaRPr>
          </a:p>
        </p:txBody>
      </p:sp>
      <p:sp>
        <p:nvSpPr>
          <p:cNvPr id="185424" name="Rectangle 80"/>
          <p:cNvSpPr>
            <a:spLocks noChangeArrowheads="1"/>
          </p:cNvSpPr>
          <p:nvPr/>
        </p:nvSpPr>
        <p:spPr bwMode="auto">
          <a:xfrm>
            <a:off x="6756400" y="4394200"/>
            <a:ext cx="863600" cy="330200"/>
          </a:xfrm>
          <a:prstGeom prst="rect">
            <a:avLst/>
          </a:prstGeom>
          <a:noFill/>
          <a:ln w="28575">
            <a:solidFill>
              <a:srgbClr val="00CC00"/>
            </a:solidFill>
            <a:miter lim="800000"/>
          </a:ln>
        </p:spPr>
        <p:txBody>
          <a:bodyPr wrap="none" lIns="0" tIns="0" rIns="0" bIns="0" anchor="ctr"/>
          <a:lstStyle/>
          <a:p>
            <a:endParaRPr lang="zh-CN" altLang="en-US"/>
          </a:p>
        </p:txBody>
      </p:sp>
      <p:sp>
        <p:nvSpPr>
          <p:cNvPr id="185425" name="Rectangle 81"/>
          <p:cNvSpPr>
            <a:spLocks noChangeArrowheads="1"/>
          </p:cNvSpPr>
          <p:nvPr/>
        </p:nvSpPr>
        <p:spPr bwMode="auto">
          <a:xfrm>
            <a:off x="6756400" y="2540000"/>
            <a:ext cx="863600" cy="330200"/>
          </a:xfrm>
          <a:prstGeom prst="rect">
            <a:avLst/>
          </a:prstGeom>
          <a:noFill/>
          <a:ln w="28575">
            <a:solidFill>
              <a:srgbClr val="00CC00"/>
            </a:solidFill>
            <a:miter lim="800000"/>
          </a:ln>
        </p:spPr>
        <p:txBody>
          <a:bodyPr wrap="none" lIns="0" tIns="0" rIns="0" bIns="0" anchor="ctr"/>
          <a:lstStyle/>
          <a:p>
            <a:endParaRPr lang="zh-CN" altLang="en-US"/>
          </a:p>
        </p:txBody>
      </p:sp>
      <p:sp>
        <p:nvSpPr>
          <p:cNvPr id="185426" name="Line 82"/>
          <p:cNvSpPr>
            <a:spLocks noChangeShapeType="1"/>
          </p:cNvSpPr>
          <p:nvPr/>
        </p:nvSpPr>
        <p:spPr bwMode="auto">
          <a:xfrm flipV="1">
            <a:off x="7467600" y="2717800"/>
            <a:ext cx="0" cy="1841500"/>
          </a:xfrm>
          <a:prstGeom prst="line">
            <a:avLst/>
          </a:prstGeom>
          <a:noFill/>
          <a:ln w="28575">
            <a:solidFill>
              <a:srgbClr val="00CC00"/>
            </a:solidFill>
            <a:round/>
            <a:tailEnd type="triangle" w="med" len="lg"/>
          </a:ln>
        </p:spPr>
        <p:txBody>
          <a:bodyPr lIns="0" tIns="0" rIns="0" bIns="0"/>
          <a:lstStyle/>
          <a:p>
            <a:endParaRPr lang="zh-CN" altLang="en-US"/>
          </a:p>
        </p:txBody>
      </p:sp>
      <p:sp>
        <p:nvSpPr>
          <p:cNvPr id="185427" name="AutoShape 83"/>
          <p:cNvSpPr>
            <a:spLocks noChangeArrowheads="1"/>
          </p:cNvSpPr>
          <p:nvPr/>
        </p:nvSpPr>
        <p:spPr bwMode="auto">
          <a:xfrm>
            <a:off x="3756025" y="4862513"/>
            <a:ext cx="4216400" cy="466725"/>
          </a:xfrm>
          <a:prstGeom prst="wedgeRectCallout">
            <a:avLst>
              <a:gd name="adj1" fmla="val -37690"/>
              <a:gd name="adj2" fmla="val 93537"/>
            </a:avLst>
          </a:prstGeom>
          <a:solidFill>
            <a:srgbClr val="CCCCFF"/>
          </a:solidFill>
          <a:ln w="9525">
            <a:solidFill>
              <a:schemeClr val="tx1"/>
            </a:solidFill>
            <a:miter lim="800000"/>
          </a:ln>
        </p:spPr>
        <p:txBody>
          <a:bodyPr>
            <a:spAutoFit/>
          </a:bodyPr>
          <a:lstStyle/>
          <a:p>
            <a:r>
              <a:rPr kumimoji="1" lang="en-US" altLang="zh-CN" sz="2400" b="1" i="1">
                <a:latin typeface="Times New Roman" panose="02020603050405020304" pitchFamily="18" charset="0"/>
              </a:rPr>
              <a:t>CP </a:t>
            </a:r>
            <a:r>
              <a:rPr kumimoji="1" lang="zh-CN" altLang="en-US" sz="2400" b="1">
                <a:latin typeface="Times New Roman" panose="02020603050405020304" pitchFamily="18" charset="0"/>
              </a:rPr>
              <a:t>脉冲也常称为计数脉冲。</a:t>
            </a:r>
            <a:endParaRPr kumimoji="1"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0-#ppt_w/2"/>
                                          </p:val>
                                        </p:tav>
                                        <p:tav tm="100000">
                                          <p:val>
                                            <p:strVal val="#ppt_x"/>
                                          </p:val>
                                        </p:tav>
                                      </p:tavLst>
                                    </p:anim>
                                    <p:anim calcmode="lin" valueType="num">
                                      <p:cBhvr additive="base">
                                        <p:cTn id="8" dur="500" fill="hold"/>
                                        <p:tgtEl>
                                          <p:spTgt spid="18534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534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par>
                          <p:cTn id="14" fill="hold">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185421"/>
                                        </p:tgtEl>
                                        <p:attrNameLst>
                                          <p:attrName>style.visibility</p:attrName>
                                        </p:attrNameLst>
                                      </p:cBhvr>
                                      <p:to>
                                        <p:strVal val="visible"/>
                                      </p:to>
                                    </p:set>
                                    <p:anim calcmode="lin" valueType="num">
                                      <p:cBhvr>
                                        <p:cTn id="17" dur="500" fill="hold"/>
                                        <p:tgtEl>
                                          <p:spTgt spid="185421"/>
                                        </p:tgtEl>
                                        <p:attrNameLst>
                                          <p:attrName>ppt_w</p:attrName>
                                        </p:attrNameLst>
                                      </p:cBhvr>
                                      <p:tavLst>
                                        <p:tav tm="0">
                                          <p:val>
                                            <p:fltVal val="0"/>
                                          </p:val>
                                        </p:tav>
                                        <p:tav tm="100000">
                                          <p:val>
                                            <p:strVal val="#ppt_w"/>
                                          </p:val>
                                        </p:tav>
                                      </p:tavLst>
                                    </p:anim>
                                    <p:anim calcmode="lin" valueType="num">
                                      <p:cBhvr>
                                        <p:cTn id="18" dur="500" fill="hold"/>
                                        <p:tgtEl>
                                          <p:spTgt spid="185421"/>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185422"/>
                                        </p:tgtEl>
                                        <p:attrNameLst>
                                          <p:attrName>style.visibility</p:attrName>
                                        </p:attrNameLst>
                                      </p:cBhvr>
                                      <p:to>
                                        <p:strVal val="visible"/>
                                      </p:to>
                                    </p:set>
                                    <p:animEffect transition="in" filter="wipe(down)">
                                      <p:cBhvr>
                                        <p:cTn id="22" dur="500"/>
                                        <p:tgtEl>
                                          <p:spTgt spid="185422"/>
                                        </p:tgtEl>
                                      </p:cBhvr>
                                    </p:animEffect>
                                  </p:childTnLst>
                                </p:cTn>
                              </p:par>
                            </p:childTnLst>
                          </p:cTn>
                        </p:par>
                        <p:par>
                          <p:cTn id="23" fill="hold">
                            <p:stCondLst>
                              <p:cond delay="1500"/>
                            </p:stCondLst>
                            <p:childTnLst>
                              <p:par>
                                <p:cTn id="24" presetID="23" presetClass="entr" presetSubtype="16" fill="hold" grpId="0" nodeType="afterEffect">
                                  <p:stCondLst>
                                    <p:cond delay="0"/>
                                  </p:stCondLst>
                                  <p:childTnLst>
                                    <p:set>
                                      <p:cBhvr>
                                        <p:cTn id="25" dur="1" fill="hold">
                                          <p:stCondLst>
                                            <p:cond delay="0"/>
                                          </p:stCondLst>
                                        </p:cTn>
                                        <p:tgtEl>
                                          <p:spTgt spid="185420"/>
                                        </p:tgtEl>
                                        <p:attrNameLst>
                                          <p:attrName>style.visibility</p:attrName>
                                        </p:attrNameLst>
                                      </p:cBhvr>
                                      <p:to>
                                        <p:strVal val="visible"/>
                                      </p:to>
                                    </p:set>
                                    <p:anim calcmode="lin" valueType="num">
                                      <p:cBhvr>
                                        <p:cTn id="26" dur="500" fill="hold"/>
                                        <p:tgtEl>
                                          <p:spTgt spid="185420"/>
                                        </p:tgtEl>
                                        <p:attrNameLst>
                                          <p:attrName>ppt_w</p:attrName>
                                        </p:attrNameLst>
                                      </p:cBhvr>
                                      <p:tavLst>
                                        <p:tav tm="0">
                                          <p:val>
                                            <p:fltVal val="0"/>
                                          </p:val>
                                        </p:tav>
                                        <p:tav tm="100000">
                                          <p:val>
                                            <p:strVal val="#ppt_w"/>
                                          </p:val>
                                        </p:tav>
                                      </p:tavLst>
                                    </p:anim>
                                    <p:anim calcmode="lin" valueType="num">
                                      <p:cBhvr>
                                        <p:cTn id="27" dur="500" fill="hold"/>
                                        <p:tgtEl>
                                          <p:spTgt spid="185420"/>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presetID="2" presetClass="entr" presetSubtype="2" fill="hold" grpId="0" nodeType="afterEffect">
                                  <p:stCondLst>
                                    <p:cond delay="1000"/>
                                  </p:stCondLst>
                                  <p:childTnLst>
                                    <p:set>
                                      <p:cBhvr>
                                        <p:cTn id="30" dur="1" fill="hold">
                                          <p:stCondLst>
                                            <p:cond delay="0"/>
                                          </p:stCondLst>
                                        </p:cTn>
                                        <p:tgtEl>
                                          <p:spTgt spid="185423"/>
                                        </p:tgtEl>
                                        <p:attrNameLst>
                                          <p:attrName>style.visibility</p:attrName>
                                        </p:attrNameLst>
                                      </p:cBhvr>
                                      <p:to>
                                        <p:strVal val="visible"/>
                                      </p:to>
                                    </p:set>
                                    <p:anim calcmode="lin" valueType="num">
                                      <p:cBhvr additive="base">
                                        <p:cTn id="31" dur="500" fill="hold"/>
                                        <p:tgtEl>
                                          <p:spTgt spid="185423"/>
                                        </p:tgtEl>
                                        <p:attrNameLst>
                                          <p:attrName>ppt_x</p:attrName>
                                        </p:attrNameLst>
                                      </p:cBhvr>
                                      <p:tavLst>
                                        <p:tav tm="0">
                                          <p:val>
                                            <p:strVal val="1+#ppt_w/2"/>
                                          </p:val>
                                        </p:tav>
                                        <p:tav tm="100000">
                                          <p:val>
                                            <p:strVal val="#ppt_x"/>
                                          </p:val>
                                        </p:tav>
                                      </p:tavLst>
                                    </p:anim>
                                    <p:anim calcmode="lin" valueType="num">
                                      <p:cBhvr additive="base">
                                        <p:cTn id="32" dur="500" fill="hold"/>
                                        <p:tgtEl>
                                          <p:spTgt spid="18542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542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85424"/>
                                        </p:tgtEl>
                                        <p:attrNameLst>
                                          <p:attrName>style.visibility</p:attrName>
                                        </p:attrNameLst>
                                      </p:cBhvr>
                                      <p:to>
                                        <p:strVal val="visible"/>
                                      </p:to>
                                    </p:set>
                                    <p:anim calcmode="lin" valueType="num">
                                      <p:cBhvr>
                                        <p:cTn id="37" dur="500" fill="hold"/>
                                        <p:tgtEl>
                                          <p:spTgt spid="185424"/>
                                        </p:tgtEl>
                                        <p:attrNameLst>
                                          <p:attrName>ppt_w</p:attrName>
                                        </p:attrNameLst>
                                      </p:cBhvr>
                                      <p:tavLst>
                                        <p:tav tm="0">
                                          <p:val>
                                            <p:fltVal val="0"/>
                                          </p:val>
                                        </p:tav>
                                        <p:tav tm="100000">
                                          <p:val>
                                            <p:strVal val="#ppt_w"/>
                                          </p:val>
                                        </p:tav>
                                      </p:tavLst>
                                    </p:anim>
                                    <p:anim calcmode="lin" valueType="num">
                                      <p:cBhvr>
                                        <p:cTn id="38" dur="500" fill="hold"/>
                                        <p:tgtEl>
                                          <p:spTgt spid="185424"/>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85426"/>
                                        </p:tgtEl>
                                        <p:attrNameLst>
                                          <p:attrName>style.visibility</p:attrName>
                                        </p:attrNameLst>
                                      </p:cBhvr>
                                      <p:to>
                                        <p:strVal val="visible"/>
                                      </p:to>
                                    </p:set>
                                    <p:animEffect transition="in" filter="wipe(down)">
                                      <p:cBhvr>
                                        <p:cTn id="42" dur="500"/>
                                        <p:tgtEl>
                                          <p:spTgt spid="185426"/>
                                        </p:tgtEl>
                                      </p:cBhvr>
                                    </p:animEffect>
                                  </p:childTnLst>
                                </p:cTn>
                              </p:par>
                            </p:childTnLst>
                          </p:cTn>
                        </p:par>
                        <p:par>
                          <p:cTn id="43" fill="hold">
                            <p:stCondLst>
                              <p:cond delay="1000"/>
                            </p:stCondLst>
                            <p:childTnLst>
                              <p:par>
                                <p:cTn id="44" presetID="23" presetClass="entr" presetSubtype="16" fill="hold" grpId="0" nodeType="afterEffect">
                                  <p:stCondLst>
                                    <p:cond delay="0"/>
                                  </p:stCondLst>
                                  <p:childTnLst>
                                    <p:set>
                                      <p:cBhvr>
                                        <p:cTn id="45" dur="1" fill="hold">
                                          <p:stCondLst>
                                            <p:cond delay="0"/>
                                          </p:stCondLst>
                                        </p:cTn>
                                        <p:tgtEl>
                                          <p:spTgt spid="185425"/>
                                        </p:tgtEl>
                                        <p:attrNameLst>
                                          <p:attrName>style.visibility</p:attrName>
                                        </p:attrNameLst>
                                      </p:cBhvr>
                                      <p:to>
                                        <p:strVal val="visible"/>
                                      </p:to>
                                    </p:set>
                                    <p:anim calcmode="lin" valueType="num">
                                      <p:cBhvr>
                                        <p:cTn id="46" dur="500" fill="hold"/>
                                        <p:tgtEl>
                                          <p:spTgt spid="185425"/>
                                        </p:tgtEl>
                                        <p:attrNameLst>
                                          <p:attrName>ppt_w</p:attrName>
                                        </p:attrNameLst>
                                      </p:cBhvr>
                                      <p:tavLst>
                                        <p:tav tm="0">
                                          <p:val>
                                            <p:fltVal val="0"/>
                                          </p:val>
                                        </p:tav>
                                        <p:tav tm="100000">
                                          <p:val>
                                            <p:strVal val="#ppt_w"/>
                                          </p:val>
                                        </p:tav>
                                      </p:tavLst>
                                    </p:anim>
                                    <p:anim calcmode="lin" valueType="num">
                                      <p:cBhvr>
                                        <p:cTn id="47" dur="500" fill="hold"/>
                                        <p:tgtEl>
                                          <p:spTgt spid="185425"/>
                                        </p:tgtEl>
                                        <p:attrNameLst>
                                          <p:attrName>ppt_h</p:attrName>
                                        </p:attrNameLst>
                                      </p:cBhvr>
                                      <p:tavLst>
                                        <p:tav tm="0">
                                          <p:val>
                                            <p:fltVal val="0"/>
                                          </p:val>
                                        </p:tav>
                                        <p:tav tm="100000">
                                          <p:val>
                                            <p:strVal val="#ppt_h"/>
                                          </p:val>
                                        </p:tav>
                                      </p:tavLst>
                                    </p:anim>
                                  </p:childTnLst>
                                </p:cTn>
                              </p:par>
                            </p:childTnLst>
                          </p:cTn>
                        </p:par>
                        <p:par>
                          <p:cTn id="48" fill="hold">
                            <p:stCondLst>
                              <p:cond delay="1500"/>
                            </p:stCondLst>
                            <p:childTnLst>
                              <p:par>
                                <p:cTn id="49" presetID="2" presetClass="entr" presetSubtype="4" fill="hold" grpId="0" nodeType="afterEffect">
                                  <p:stCondLst>
                                    <p:cond delay="0"/>
                                  </p:stCondLst>
                                  <p:childTnLst>
                                    <p:set>
                                      <p:cBhvr>
                                        <p:cTn id="50" dur="1" fill="hold">
                                          <p:stCondLst>
                                            <p:cond delay="0"/>
                                          </p:stCondLst>
                                        </p:cTn>
                                        <p:tgtEl>
                                          <p:spTgt spid="185346"/>
                                        </p:tgtEl>
                                        <p:attrNameLst>
                                          <p:attrName>style.visibility</p:attrName>
                                        </p:attrNameLst>
                                      </p:cBhvr>
                                      <p:to>
                                        <p:strVal val="visible"/>
                                      </p:to>
                                    </p:set>
                                    <p:anim calcmode="lin" valueType="num">
                                      <p:cBhvr additive="base">
                                        <p:cTn id="51" dur="500" fill="hold"/>
                                        <p:tgtEl>
                                          <p:spTgt spid="185346"/>
                                        </p:tgtEl>
                                        <p:attrNameLst>
                                          <p:attrName>ppt_x</p:attrName>
                                        </p:attrNameLst>
                                      </p:cBhvr>
                                      <p:tavLst>
                                        <p:tav tm="0">
                                          <p:val>
                                            <p:strVal val="#ppt_x"/>
                                          </p:val>
                                        </p:tav>
                                        <p:tav tm="100000">
                                          <p:val>
                                            <p:strVal val="#ppt_x"/>
                                          </p:val>
                                        </p:tav>
                                      </p:tavLst>
                                    </p:anim>
                                    <p:anim calcmode="lin" valueType="num">
                                      <p:cBhvr additive="base">
                                        <p:cTn id="52" dur="500" fill="hold"/>
                                        <p:tgtEl>
                                          <p:spTgt spid="1853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534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5360"/>
                                        </p:tgtEl>
                                        <p:attrNameLst>
                                          <p:attrName>style.visibility</p:attrName>
                                        </p:attrNameLst>
                                      </p:cBhvr>
                                      <p:to>
                                        <p:strVal val="visible"/>
                                      </p:to>
                                    </p:set>
                                    <p:animEffect transition="in" filter="wipe(left)">
                                      <p:cBhvr>
                                        <p:cTn id="57" dur="500"/>
                                        <p:tgtEl>
                                          <p:spTgt spid="185360"/>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85347"/>
                                        </p:tgtEl>
                                        <p:attrNameLst>
                                          <p:attrName>style.visibility</p:attrName>
                                        </p:attrNameLst>
                                      </p:cBhvr>
                                      <p:to>
                                        <p:strVal val="visible"/>
                                      </p:to>
                                    </p:set>
                                    <p:animEffect transition="in" filter="wipe(left)">
                                      <p:cBhvr>
                                        <p:cTn id="61" dur="500"/>
                                        <p:tgtEl>
                                          <p:spTgt spid="185347"/>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85427"/>
                                        </p:tgtEl>
                                        <p:attrNameLst>
                                          <p:attrName>style.visibility</p:attrName>
                                        </p:attrNameLst>
                                      </p:cBhvr>
                                      <p:to>
                                        <p:strVal val="visible"/>
                                      </p:to>
                                    </p:set>
                                    <p:anim calcmode="lin" valueType="num">
                                      <p:cBhvr additive="base">
                                        <p:cTn id="66" dur="500" fill="hold"/>
                                        <p:tgtEl>
                                          <p:spTgt spid="185427"/>
                                        </p:tgtEl>
                                        <p:attrNameLst>
                                          <p:attrName>ppt_x</p:attrName>
                                        </p:attrNameLst>
                                      </p:cBhvr>
                                      <p:tavLst>
                                        <p:tav tm="0">
                                          <p:val>
                                            <p:strVal val="1+#ppt_w/2"/>
                                          </p:val>
                                        </p:tav>
                                        <p:tav tm="100000">
                                          <p:val>
                                            <p:strVal val="#ppt_x"/>
                                          </p:val>
                                        </p:tav>
                                      </p:tavLst>
                                    </p:anim>
                                    <p:anim calcmode="lin" valueType="num">
                                      <p:cBhvr additive="base">
                                        <p:cTn id="67" dur="500" fill="hold"/>
                                        <p:tgtEl>
                                          <p:spTgt spid="1854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autoUpdateAnimBg="0"/>
      <p:bldP spid="185347" grpId="0" animBg="1" autoUpdateAnimBg="0"/>
      <p:bldP spid="185348" grpId="0" animBg="1" autoUpdateAnimBg="0"/>
      <p:bldP spid="185360" grpId="0" animBg="1" autoUpdateAnimBg="0"/>
      <p:bldP spid="185420" grpId="0" animBg="1"/>
      <p:bldP spid="185421" grpId="0" animBg="1"/>
      <p:bldP spid="185422" grpId="0" animBg="1"/>
      <p:bldP spid="185423" grpId="0" animBg="1" autoUpdateAnimBg="0"/>
      <p:bldP spid="185424" grpId="0" animBg="1"/>
      <p:bldP spid="185425" grpId="0" animBg="1"/>
      <p:bldP spid="185426" grpId="0" animBg="1"/>
      <p:bldP spid="185427" grpId="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20286</Words>
  <Application>WPS 演示</Application>
  <PresentationFormat>全屏显示(4:3)</PresentationFormat>
  <Paragraphs>6357</Paragraphs>
  <Slides>143</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103</vt:i4>
      </vt:variant>
      <vt:variant>
        <vt:lpstr>幻灯片标题</vt:lpstr>
      </vt:variant>
      <vt:variant>
        <vt:i4>143</vt:i4>
      </vt:variant>
    </vt:vector>
  </HeadingPairs>
  <TitlesOfParts>
    <vt:vector size="261" baseType="lpstr">
      <vt:lpstr>Arial</vt:lpstr>
      <vt:lpstr>宋体</vt:lpstr>
      <vt:lpstr>Wingdings</vt:lpstr>
      <vt:lpstr>楷体_GB2312</vt:lpstr>
      <vt:lpstr>新宋体</vt:lpstr>
      <vt:lpstr>Arial</vt:lpstr>
      <vt:lpstr>黑体</vt:lpstr>
      <vt:lpstr>Times New Roman</vt:lpstr>
      <vt:lpstr>微软雅黑</vt:lpstr>
      <vt:lpstr>Arial Unicode MS</vt:lpstr>
      <vt:lpstr>隶书</vt:lpstr>
      <vt:lpstr>Symbol</vt:lpstr>
      <vt:lpstr>仿宋_GB2312</vt:lpstr>
      <vt:lpstr>仿宋</vt:lpstr>
      <vt:lpstr>默认设计模板</vt:lpstr>
      <vt:lpstr>Equation.DSMT4</vt:lpstr>
      <vt:lpstr>Equation.3</vt:lpstr>
      <vt:lpstr>Equation.3</vt:lpstr>
      <vt:lpstr>Equation.3</vt:lpstr>
      <vt:lpstr>Paint.Picture</vt:lpstr>
      <vt:lpstr>Equation.3</vt:lpstr>
      <vt:lpstr>Equation.3</vt:lpstr>
      <vt:lpstr>Paint.Picture</vt:lpstr>
      <vt:lpstr>Equation.3</vt:lpstr>
      <vt:lpstr>Equation.3</vt:lpstr>
      <vt:lpstr>Equation.Ribbit</vt:lpstr>
      <vt:lpstr>Equation.Ribbit</vt:lpstr>
      <vt:lpstr>Equation.Ribbit</vt:lpstr>
      <vt:lpstr>Equation.Ribbit</vt:lpstr>
      <vt:lpstr>Equation.Ribbit</vt:lpstr>
      <vt:lpstr>Equation.DSMT4</vt:lpstr>
      <vt:lpstr>Paint.Picture</vt:lpstr>
      <vt:lpstr>Paint.Picture</vt:lpstr>
      <vt:lpstr>Paint.Picture</vt:lpstr>
      <vt:lpstr>Paint.Picture</vt:lpstr>
      <vt:lpstr>Paint.Picture</vt:lpstr>
      <vt:lpstr>Paint.Picture</vt:lpstr>
      <vt:lpstr>Equation.3</vt:lpstr>
      <vt:lpstr>Equation.Ribbit</vt:lpstr>
      <vt:lpstr>Equation.Ribbit</vt:lpstr>
      <vt:lpstr>Equation.Ribbit</vt:lpstr>
      <vt:lpstr>Paint.Picture</vt:lpstr>
      <vt:lpstr>Equation.Ribbit</vt:lpstr>
      <vt:lpstr>Equation.Ribbit</vt:lpstr>
      <vt:lpstr>Equation.Ribbit</vt:lpstr>
      <vt:lpstr>Equation.DSMT4</vt:lpstr>
      <vt:lpstr>Equation.DSMT4</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Equation.DSMT4</vt:lpstr>
      <vt:lpstr>Photoshop.Image.12</vt:lpstr>
      <vt:lpstr>Photoshop.Image.12</vt:lpstr>
      <vt:lpstr>Paint.Picture</vt:lpstr>
      <vt:lpstr>Paint.Picture</vt:lpstr>
      <vt:lpstr>Paint.Picture</vt:lpstr>
      <vt:lpstr>Paint.Picture</vt:lpstr>
      <vt:lpstr>Equation.3</vt:lpstr>
      <vt:lpstr>Equation.DSMT4</vt:lpstr>
      <vt:lpstr>Equation.DSMT4</vt:lpstr>
      <vt:lpstr>Equation.DSMT4</vt:lpstr>
      <vt:lpstr>Equation.DSMT4</vt:lpstr>
      <vt:lpstr>Paint.Picture</vt:lpstr>
      <vt:lpstr>Paint.Picture</vt:lpstr>
      <vt:lpstr>Paint.Picture</vt:lpstr>
      <vt:lpstr>Paint.Picture</vt:lpstr>
      <vt:lpstr>Paint.Picture</vt:lpstr>
      <vt:lpstr>Paint.Picture</vt:lpstr>
      <vt:lpstr>Equation.DSMT4</vt:lpstr>
      <vt:lpstr>Equation.DSMT4</vt:lpstr>
      <vt:lpstr>Equation.DSMT4</vt:lpstr>
      <vt:lpstr>Equation.DSMT4</vt:lpstr>
      <vt:lpstr>Equation.DSMT4</vt:lpstr>
      <vt:lpstr>Equation.DSMT4</vt:lpstr>
      <vt:lpstr>Equation.DSMT4</vt:lpstr>
      <vt:lpstr>Paint.Picture</vt:lpstr>
      <vt:lpstr>Paint.Picture</vt:lpstr>
      <vt:lpstr>Paint.Picture</vt:lpstr>
      <vt:lpstr>Paint.Picture</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Paint.Picture</vt:lpstr>
      <vt:lpstr>Paint.Picture</vt:lpstr>
      <vt:lpstr>Equation.3</vt:lpstr>
      <vt:lpstr>Equation.3</vt:lpstr>
      <vt:lpstr>Equation.3</vt:lpstr>
      <vt:lpstr>Equation.3</vt:lpstr>
      <vt:lpstr>Equation.3</vt:lpstr>
      <vt:lpstr>Equation.3</vt:lpstr>
      <vt:lpstr>Paint.Picture</vt:lpstr>
      <vt:lpstr>Paint.Picture</vt:lpstr>
      <vt:lpstr>Equation.DSMT4</vt:lpstr>
      <vt:lpstr>Equation.DSMT4</vt:lpstr>
      <vt:lpstr>Equation.DSMT4</vt:lpstr>
      <vt:lpstr>Equation.DSMT4</vt:lpstr>
      <vt:lpstr>Equation.DSMT4</vt:lpstr>
      <vt:lpstr>Equation.DSMT4</vt:lpstr>
      <vt:lpstr>Equation.DSMT4</vt:lpstr>
      <vt:lpstr>第三章 时序逻辑 </vt:lpstr>
      <vt:lpstr>概 述</vt:lpstr>
      <vt:lpstr>3.1    锁存器</vt:lpstr>
      <vt:lpstr>一、锁存器的基本特性和作用 </vt:lpstr>
      <vt:lpstr>PowerPoint 演示文稿</vt:lpstr>
      <vt:lpstr>二、基本 SR 锁存器 </vt:lpstr>
      <vt:lpstr>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波形分析举例</vt:lpstr>
      <vt:lpstr>PowerPoint 演示文稿</vt:lpstr>
      <vt:lpstr>PowerPoint 演示文稿</vt:lpstr>
      <vt:lpstr>三、门控SR锁存器 </vt:lpstr>
      <vt:lpstr>(一)同步 RS 触发器</vt:lpstr>
      <vt:lpstr>PowerPoint 演示文稿</vt:lpstr>
      <vt:lpstr>PowerPoint 演示文稿</vt:lpstr>
      <vt:lpstr>PowerPoint 演示文稿</vt:lpstr>
      <vt:lpstr>(二)同步 D 触发器</vt:lpstr>
      <vt:lpstr>PowerPoint 演示文稿</vt:lpstr>
      <vt:lpstr>PowerPoint 演示文稿</vt:lpstr>
      <vt:lpstr>PowerPoint 演示文稿</vt:lpstr>
      <vt:lpstr>PowerPoint 演示文稿</vt:lpstr>
      <vt:lpstr>3.2   触发器</vt:lpstr>
      <vt:lpstr>一、触发器的基本特性和作用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(三)同步 JK 触发器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触发器小结</vt:lpstr>
      <vt:lpstr>PowerPoint 演示文稿</vt:lpstr>
      <vt:lpstr>PowerPoint 演示文稿</vt:lpstr>
      <vt:lpstr>3.3  寄存器和移位寄存器 </vt:lpstr>
      <vt:lpstr>一、寄存器</vt:lpstr>
      <vt:lpstr>PowerPoint 演示文稿</vt:lpstr>
      <vt:lpstr>PowerPoint 演示文稿</vt:lpstr>
      <vt:lpstr>二、移位寄存器</vt:lpstr>
      <vt:lpstr>1. 单向移位寄存器的结构与工作原理</vt:lpstr>
      <vt:lpstr>PowerPoint 演示文稿</vt:lpstr>
      <vt:lpstr>PowerPoint 演示文稿</vt:lpstr>
      <vt:lpstr>PowerPoint 演示文稿</vt:lpstr>
      <vt:lpstr>2. 集成双向移位寄存器CT74LS194</vt:lpstr>
      <vt:lpstr>PowerPoint 演示文稿</vt:lpstr>
      <vt:lpstr>3.5　计数器 </vt:lpstr>
      <vt:lpstr>一、计数器的作用与分类 </vt:lpstr>
      <vt:lpstr>PowerPoint 演示文稿</vt:lpstr>
      <vt:lpstr>计数器的计数规律</vt:lpstr>
      <vt:lpstr>PowerPoint 演示文稿</vt:lpstr>
      <vt:lpstr>PowerPoint 演示文稿</vt:lpstr>
      <vt:lpstr>二、同步计数器 </vt:lpstr>
      <vt:lpstr>PowerPoint 演示文稿</vt:lpstr>
      <vt:lpstr>PowerPoint 演示文稿</vt:lpstr>
      <vt:lpstr>PowerPoint 演示文稿</vt:lpstr>
      <vt:lpstr>（2）扭环计数器</vt:lpstr>
      <vt:lpstr>PowerPoint 演示文稿</vt:lpstr>
      <vt:lpstr>三、异步计数器 </vt:lpstr>
      <vt:lpstr>异步二进制计数器工作原理</vt:lpstr>
      <vt:lpstr>PowerPoint 演示文稿</vt:lpstr>
      <vt:lpstr>PowerPoint 演示文稿</vt:lpstr>
      <vt:lpstr>PowerPoint 演示文稿</vt:lpstr>
      <vt:lpstr>  (二)  异步十进制计数器 </vt:lpstr>
      <vt:lpstr>PowerPoint 演示文稿</vt:lpstr>
      <vt:lpstr>PowerPoint 演示文稿</vt:lpstr>
      <vt:lpstr>四、中规模集成计数器及应用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　时序逻辑电路的分析方法 </vt:lpstr>
      <vt:lpstr> 时序电路分类</vt:lpstr>
      <vt:lpstr>补充：触发器、锁存器状态方程比较</vt:lpstr>
      <vt:lpstr>一、同步时序逻辑电路的分析方法 </vt:lpstr>
      <vt:lpstr>分析举例</vt:lpstr>
      <vt:lpstr>PowerPoint 演示文稿</vt:lpstr>
      <vt:lpstr>PowerPoint 演示文稿</vt:lpstr>
      <vt:lpstr>PowerPoint 演示文稿</vt:lpstr>
      <vt:lpstr>PowerPoint 演示文稿</vt:lpstr>
      <vt:lpstr>PowerPoint 演示文稿</vt:lpstr>
      <vt:lpstr>PowerPoint 演示文稿</vt:lpstr>
      <vt:lpstr>二、异步时序逻辑电路的分析方法</vt:lpstr>
      <vt:lpstr>分析举例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  同步时序逻辑电路的设计</vt:lpstr>
      <vt:lpstr>一、同步时序逻辑电路的设计方法</vt:lpstr>
      <vt:lpstr>二、建立原始状态表的方法</vt:lpstr>
      <vt:lpstr>PowerPoint 演示文稿</vt:lpstr>
      <vt:lpstr>三、状态编码</vt:lpstr>
      <vt:lpstr>PowerPoint 演示文稿</vt:lpstr>
      <vt:lpstr>PowerPoint 演示文稿</vt:lpstr>
      <vt:lpstr>PowerPoint 演示文稿</vt:lpstr>
      <vt:lpstr>PowerPoint 演示文稿</vt:lpstr>
      <vt:lpstr>PowerPoint 演示文稿</vt:lpstr>
      <vt:lpstr>四、同步时序逻辑电路设计举例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补充：逻辑电路图画法</vt:lpstr>
      <vt:lpstr>小  结</vt:lpstr>
      <vt:lpstr>PowerPoint 演示文稿</vt:lpstr>
      <vt:lpstr>PowerPoint 演示文稿</vt:lpstr>
      <vt:lpstr> 时序电路分类</vt:lpstr>
      <vt:lpstr>PowerPoint 演示文稿</vt:lpstr>
      <vt:lpstr>PowerPoint 演示文稿</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xym</dc:creator>
  <cp:lastModifiedBy>Involontairement</cp:lastModifiedBy>
  <cp:revision>323</cp:revision>
  <dcterms:created xsi:type="dcterms:W3CDTF">2013-02-24T11:02:00Z</dcterms:created>
  <dcterms:modified xsi:type="dcterms:W3CDTF">2021-12-23T12:55:51Z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