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32"/>
  </p:notesMasterIdLst>
  <p:handoutMasterIdLst>
    <p:handoutMasterId r:id="rId33"/>
  </p:handoutMasterIdLst>
  <p:sldIdLst>
    <p:sldId id="257" r:id="rId8"/>
    <p:sldId id="258" r:id="rId9"/>
    <p:sldId id="260" r:id="rId10"/>
    <p:sldId id="295" r:id="rId11"/>
    <p:sldId id="296" r:id="rId12"/>
    <p:sldId id="297" r:id="rId13"/>
    <p:sldId id="292" r:id="rId14"/>
    <p:sldId id="271" r:id="rId15"/>
    <p:sldId id="276" r:id="rId16"/>
    <p:sldId id="279" r:id="rId17"/>
    <p:sldId id="282" r:id="rId18"/>
    <p:sldId id="280" r:id="rId19"/>
    <p:sldId id="284" r:id="rId20"/>
    <p:sldId id="293" r:id="rId21"/>
    <p:sldId id="285" r:id="rId22"/>
    <p:sldId id="290" r:id="rId23"/>
    <p:sldId id="289" r:id="rId24"/>
    <p:sldId id="283" r:id="rId25"/>
    <p:sldId id="272" r:id="rId26"/>
    <p:sldId id="291" r:id="rId27"/>
    <p:sldId id="286" r:id="rId28"/>
    <p:sldId id="287" r:id="rId29"/>
    <p:sldId id="268" r:id="rId30"/>
    <p:sldId id="270" r:id="rId31"/>
  </p:sldIdLst>
  <p:sldSz cx="12192000" cy="6858000"/>
  <p:notesSz cx="7010400" cy="9296400"/>
  <p:embeddedFontLst>
    <p:embeddedFont>
      <p:font typeface="Huawei Sans" panose="020C0503030203020204" pitchFamily="34" charset="0"/>
      <p:regular r:id="rId34"/>
      <p:bold r:id="rId35"/>
    </p:embeddedFont>
    <p:embeddedFont>
      <p:font typeface="Microsoft YaHei" panose="020B0503020204020204" pitchFamily="34" charset="-122"/>
      <p:regular r:id="rId36"/>
      <p:bold r:id="rId37"/>
    </p:embeddedFont>
    <p:embeddedFont>
      <p:font typeface="方正兰亭黑简体" panose="02000000000000000000" pitchFamily="2" charset="-122"/>
      <p:regular r:id="rId38"/>
    </p:embeddedFont>
    <p:embeddedFont>
      <p:font typeface="Microsoft YaHei" panose="020B0503020204020204" pitchFamily="34" charset="-122"/>
      <p:regular r:id="rId36"/>
      <p:bold r:id="rId37"/>
    </p:embeddedFont>
  </p:embeddedFontLst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BEBEB"/>
    <a:srgbClr val="151515"/>
    <a:srgbClr val="C7000B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5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3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2.fntdata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12/26/2020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smtClean="0"/>
              <a:t>上述“主</a:t>
            </a:r>
            <a:r>
              <a:rPr lang="zh-CN" altLang="en-US" dirty="0" smtClean="0"/>
              <a:t>要</a:t>
            </a:r>
            <a:r>
              <a:rPr lang="zh-CN" altLang="en-US" smtClean="0"/>
              <a:t>内容”中</a:t>
            </a:r>
            <a:r>
              <a:rPr lang="zh-CN" altLang="en-US" dirty="0" smtClean="0"/>
              <a:t>标蓝的部分即为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操作系统对通用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操作系统的增强，除此之外还有</a:t>
            </a:r>
            <a:r>
              <a:rPr lang="en-US" altLang="zh-CN" dirty="0" smtClean="0"/>
              <a:t>KAE</a:t>
            </a:r>
            <a:r>
              <a:rPr lang="zh-CN" altLang="en-US" dirty="0" smtClean="0"/>
              <a:t>（鲲鹏加速引擎）；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2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</a:t>
            </a:r>
            <a:r>
              <a:rPr lang="en-US" altLang="zh-CN" baseline="0" dirty="0" smtClean="0"/>
              <a:t> messages:</a:t>
            </a:r>
          </a:p>
          <a:p>
            <a:pPr lvl="1"/>
            <a:r>
              <a:rPr lang="zh-CN" altLang="en-US" baseline="0" dirty="0" smtClean="0"/>
              <a:t>同正文。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同正文。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99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同正文。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66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实验内容除了通用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应做的内核实验如内存管理、进程管理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之外，还有其独特的</a:t>
            </a:r>
            <a:r>
              <a:rPr lang="en-US" altLang="zh-CN" dirty="0" err="1" smtClean="0"/>
              <a:t>iSula</a:t>
            </a:r>
            <a:r>
              <a:rPr lang="zh-CN" altLang="en-US" dirty="0" smtClean="0"/>
              <a:t>轻量级容器实验、智能调优引擎</a:t>
            </a:r>
            <a:r>
              <a:rPr lang="en-US" altLang="zh-CN" dirty="0" smtClean="0"/>
              <a:t>A-Tune</a:t>
            </a:r>
            <a:r>
              <a:rPr lang="zh-CN" altLang="en-US" dirty="0" smtClean="0"/>
              <a:t>和鲲鹏加速引擎（</a:t>
            </a:r>
            <a:r>
              <a:rPr lang="en-US" altLang="zh-CN" dirty="0" smtClean="0"/>
              <a:t>KAE</a:t>
            </a:r>
            <a:r>
              <a:rPr lang="zh-CN" altLang="en-US" dirty="0" smtClean="0"/>
              <a:t>）实验等；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和鲲鹏架构相关的也是鲲鹏加速引擎（</a:t>
            </a:r>
            <a:r>
              <a:rPr lang="en-US" altLang="zh-CN" dirty="0" smtClean="0"/>
              <a:t>KAE</a:t>
            </a:r>
            <a:r>
              <a:rPr lang="zh-CN" altLang="en-US" dirty="0" smtClean="0"/>
              <a:t>）实验；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以上各版本（</a:t>
            </a:r>
            <a:r>
              <a:rPr lang="en-US" altLang="zh-CN" dirty="0" err="1" smtClean="0"/>
              <a:t>Taishan</a:t>
            </a:r>
            <a:r>
              <a:rPr lang="zh-CN" altLang="en-US" dirty="0" smtClean="0"/>
              <a:t>服务器版本、鲲鹏云</a:t>
            </a:r>
            <a:r>
              <a:rPr lang="en-US" altLang="zh-CN" dirty="0" smtClean="0"/>
              <a:t>ECS</a:t>
            </a:r>
            <a:r>
              <a:rPr lang="zh-CN" altLang="en-US" dirty="0" smtClean="0"/>
              <a:t>版本和树莓派版本）的实验内容可能根据实际情况有所调整。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930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实验内容除了通用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应做的内核实验如进程及进程间通信、文件系统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之外，还有其独特的鲲鹏加速引擎（</a:t>
            </a:r>
            <a:r>
              <a:rPr lang="en-US" altLang="zh-CN" dirty="0" smtClean="0"/>
              <a:t>KAE</a:t>
            </a:r>
            <a:r>
              <a:rPr lang="zh-CN" altLang="en-US" dirty="0" smtClean="0"/>
              <a:t>）实验；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与鲲鹏平台强相关的也是鲲鹏加速引擎（</a:t>
            </a:r>
            <a:r>
              <a:rPr lang="en-US" altLang="zh-CN" dirty="0" smtClean="0"/>
              <a:t>KAE</a:t>
            </a:r>
            <a:r>
              <a:rPr lang="zh-CN" altLang="en-US" dirty="0" smtClean="0"/>
              <a:t>）实验；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以上各版本（</a:t>
            </a:r>
            <a:r>
              <a:rPr lang="en-US" altLang="zh-CN" dirty="0" err="1" smtClean="0"/>
              <a:t>Taishan</a:t>
            </a:r>
            <a:r>
              <a:rPr lang="zh-CN" altLang="en-US" dirty="0" smtClean="0"/>
              <a:t>服务器版本、鲲鹏云</a:t>
            </a:r>
            <a:r>
              <a:rPr lang="en-US" altLang="zh-CN" dirty="0" smtClean="0"/>
              <a:t>ECS</a:t>
            </a:r>
            <a:r>
              <a:rPr lang="zh-CN" altLang="en-US" dirty="0" smtClean="0"/>
              <a:t>版本和树莓派版本）的实验内容可能根据实际情况有所调整。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19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素材一览表是对前述内容的总结。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3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46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可以这样理解</a:t>
            </a:r>
            <a:r>
              <a:rPr lang="en-US" altLang="zh-CN" dirty="0" smtClean="0"/>
              <a:t>——openEuler</a:t>
            </a:r>
            <a:r>
              <a:rPr lang="zh-CN" altLang="en-US" dirty="0" smtClean="0"/>
              <a:t>认证课程对标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的认证课程。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541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同正文。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1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</a:t>
            </a:r>
          </a:p>
          <a:p>
            <a:pPr lvl="1"/>
            <a:r>
              <a:rPr lang="zh-CN" altLang="en-US" dirty="0" smtClean="0"/>
              <a:t>引入话题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51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目前，我们教学用的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版本即是</a:t>
            </a:r>
            <a:r>
              <a:rPr lang="en-US" altLang="zh-CN" dirty="0" smtClean="0"/>
              <a:t>openEuler 20.03 LTS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650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这里提供了老师可在公网上自由下载的资源；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京东的购书链接仅供参考。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openEuler</a:t>
            </a:r>
            <a:r>
              <a:rPr lang="zh-CN" altLang="en-US" smtClean="0"/>
              <a:t>的缘由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始于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年的高性能计算项目，于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年底正式开源；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3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作一个简要介绍。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48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与其他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操作系统一样，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有自己的开发计划和维护周期；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70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</a:t>
            </a:r>
          </a:p>
          <a:p>
            <a:pPr lvl="1"/>
            <a:r>
              <a:rPr lang="zh-CN" altLang="en-US" dirty="0" smtClean="0"/>
              <a:t>五大部分。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764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Key messages:</a:t>
            </a:r>
          </a:p>
          <a:p>
            <a:pPr lvl="1"/>
            <a:r>
              <a:rPr lang="zh-CN" altLang="en-US" dirty="0" smtClean="0"/>
              <a:t>使用对象、内容、融入方式。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2537868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615587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3" r:id="rId11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  <p:sldLayoutId id="2147483872" r:id="rId6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2.bin"/><Relationship Id="rId4" Type="http://schemas.openxmlformats.org/officeDocument/2006/relationships/hyperlink" Target="http://www.tup.com.cn/booksCenter/book_08775501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openeuler.or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hyperlink" Target="https://openeuler.org/zh/download.html" TargetMode="External"/><Relationship Id="rId4" Type="http://schemas.openxmlformats.org/officeDocument/2006/relationships/hyperlink" Target="https://gitee.com/openeule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huaweicloud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tem.jd.com/12976580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“操</a:t>
            </a:r>
            <a:r>
              <a:rPr lang="zh-CN" altLang="en-US" dirty="0"/>
              <a:t>作系统 </a:t>
            </a:r>
            <a:r>
              <a:rPr lang="en-US" altLang="zh-CN" dirty="0"/>
              <a:t>/ Linux</a:t>
            </a:r>
            <a:r>
              <a:rPr lang="zh-CN" altLang="en-US" dirty="0"/>
              <a:t>技</a:t>
            </a:r>
            <a:r>
              <a:rPr lang="zh-CN" altLang="en-US" dirty="0" smtClean="0"/>
              <a:t>术”课</a:t>
            </a:r>
            <a:r>
              <a:rPr lang="zh-CN" altLang="en-US" dirty="0"/>
              <a:t>程方案介绍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教辅书籍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《openEuler</a:t>
            </a:r>
            <a:r>
              <a:rPr lang="zh-CN" altLang="en-US" dirty="0"/>
              <a:t>操作系统</a:t>
            </a:r>
            <a:r>
              <a:rPr lang="en-US" altLang="zh-CN" dirty="0" smtClean="0"/>
              <a:t>》</a:t>
            </a:r>
          </a:p>
          <a:p>
            <a:pPr lvl="1"/>
            <a:r>
              <a:rPr lang="zh-CN" altLang="en-US" dirty="0" smtClean="0"/>
              <a:t>主要内容</a:t>
            </a:r>
            <a:endParaRPr lang="en-US" altLang="zh-CN" dirty="0" smtClean="0"/>
          </a:p>
          <a:p>
            <a:pPr marL="403039" lvl="1" indent="0">
              <a:buNone/>
            </a:pPr>
            <a:r>
              <a:rPr lang="zh-CN" altLang="en-US" sz="1800" dirty="0"/>
              <a:t>操作系统发展</a:t>
            </a:r>
            <a:r>
              <a:rPr lang="zh-CN" altLang="en-US" sz="1800" dirty="0" smtClean="0"/>
              <a:t>史、鲲</a:t>
            </a:r>
            <a:r>
              <a:rPr lang="zh-CN" altLang="en-US" sz="1800" dirty="0"/>
              <a:t>鹏处理</a:t>
            </a:r>
            <a:r>
              <a:rPr lang="zh-CN" altLang="en-US" sz="1800" dirty="0" smtClean="0"/>
              <a:t>器、进</a:t>
            </a:r>
            <a:r>
              <a:rPr lang="zh-CN" altLang="en-US" sz="1800" dirty="0"/>
              <a:t>程与线</a:t>
            </a:r>
            <a:r>
              <a:rPr lang="zh-CN" altLang="en-US" sz="1800" dirty="0" smtClean="0"/>
              <a:t>程、</a:t>
            </a:r>
            <a:r>
              <a:rPr lang="en-US" altLang="zh-CN" sz="1800" dirty="0" smtClean="0"/>
              <a:t>CPU</a:t>
            </a:r>
            <a:r>
              <a:rPr lang="zh-CN" altLang="en-US" sz="1800" dirty="0"/>
              <a:t>调</a:t>
            </a:r>
            <a:r>
              <a:rPr lang="zh-CN" altLang="en-US" sz="1800" dirty="0" smtClean="0"/>
              <a:t>度、内</a:t>
            </a:r>
            <a:r>
              <a:rPr lang="zh-CN" altLang="en-US" sz="1800" dirty="0"/>
              <a:t>存管</a:t>
            </a:r>
            <a:r>
              <a:rPr lang="zh-CN" altLang="en-US" sz="1800" dirty="0" smtClean="0"/>
              <a:t>理、文</a:t>
            </a:r>
            <a:r>
              <a:rPr lang="zh-CN" altLang="en-US" sz="1800" dirty="0"/>
              <a:t>件系</a:t>
            </a:r>
            <a:r>
              <a:rPr lang="zh-CN" altLang="en-US" sz="1800" dirty="0" smtClean="0"/>
              <a:t>统、</a:t>
            </a:r>
            <a:endParaRPr lang="zh-CN" altLang="en-US" sz="1800" dirty="0"/>
          </a:p>
          <a:p>
            <a:pPr marL="403039" lvl="1" indent="0">
              <a:buNone/>
            </a:pPr>
            <a:r>
              <a:rPr lang="zh-CN" altLang="en-US" sz="1800" dirty="0"/>
              <a:t>进程</a:t>
            </a:r>
            <a:r>
              <a:rPr lang="en-US" altLang="zh-CN" sz="1800" dirty="0"/>
              <a:t>/</a:t>
            </a:r>
            <a:r>
              <a:rPr lang="zh-CN" altLang="en-US" sz="1800" dirty="0"/>
              <a:t>线程间通信（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多核调度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NUMA aware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解决方案</a:t>
            </a:r>
            <a:r>
              <a:rPr lang="zh-CN" altLang="en-US" sz="1800" dirty="0" smtClean="0"/>
              <a:t>）、跨</a:t>
            </a:r>
            <a:r>
              <a:rPr lang="zh-CN" altLang="en-US" sz="1800" dirty="0"/>
              <a:t>机器通</a:t>
            </a:r>
            <a:r>
              <a:rPr lang="zh-CN" altLang="en-US" sz="1800" dirty="0" smtClean="0"/>
              <a:t>信、</a:t>
            </a:r>
            <a:endParaRPr lang="zh-CN" altLang="en-US" sz="1800" dirty="0"/>
          </a:p>
          <a:p>
            <a:pPr marL="403039" lvl="1" indent="0">
              <a:buNone/>
            </a:pPr>
            <a:r>
              <a:rPr lang="zh-CN" altLang="en-US" sz="1800" dirty="0"/>
              <a:t>系统虚拟化（</a:t>
            </a:r>
            <a:r>
              <a:rPr lang="en-US" altLang="zh-CN" sz="1800" dirty="0" err="1">
                <a:solidFill>
                  <a:schemeClr val="accent5">
                    <a:lumMod val="75000"/>
                  </a:schemeClr>
                </a:solidFill>
              </a:rPr>
              <a:t>iSulad</a:t>
            </a:r>
            <a:r>
              <a:rPr lang="zh-CN" altLang="en-US" sz="1800" dirty="0">
                <a:solidFill>
                  <a:schemeClr val="accent5">
                    <a:lumMod val="75000"/>
                  </a:schemeClr>
                </a:solidFill>
              </a:rPr>
              <a:t>容器</a:t>
            </a:r>
            <a:r>
              <a:rPr lang="zh-CN" altLang="en-US" sz="1800" dirty="0" smtClean="0"/>
              <a:t>）、系</a:t>
            </a:r>
            <a:r>
              <a:rPr lang="zh-CN" altLang="en-US" sz="1800" dirty="0"/>
              <a:t>统参数智能调优（</a:t>
            </a:r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A-Tune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403039" lvl="1" indent="0">
              <a:buNone/>
            </a:pPr>
            <a:endParaRPr lang="en-US" altLang="zh-CN" sz="1600" dirty="0" smtClean="0"/>
          </a:p>
          <a:p>
            <a:pPr lvl="1"/>
            <a:r>
              <a:rPr lang="zh-CN" altLang="en-US" dirty="0" smtClean="0"/>
              <a:t>参</a:t>
            </a:r>
            <a:r>
              <a:rPr lang="zh-CN" altLang="en-US" dirty="0"/>
              <a:t>考目录：</a:t>
            </a:r>
            <a:endParaRPr lang="en-US" altLang="zh-CN" dirty="0"/>
          </a:p>
          <a:p>
            <a:pPr lvl="1"/>
            <a:r>
              <a:rPr lang="zh-CN" altLang="en-US" smtClean="0"/>
              <a:t>由</a:t>
            </a:r>
            <a:r>
              <a:rPr lang="zh-CN" altLang="en-US"/>
              <a:t>任</a:t>
            </a:r>
            <a:r>
              <a:rPr lang="zh-CN" altLang="en-US" smtClean="0"/>
              <a:t>炬教授和</a:t>
            </a:r>
            <a:r>
              <a:rPr lang="zh-CN" altLang="en-US" smtClean="0"/>
              <a:t>中</a:t>
            </a:r>
            <a:r>
              <a:rPr lang="zh-CN" altLang="en-US" dirty="0" smtClean="0"/>
              <a:t>国工程院院士张</a:t>
            </a:r>
            <a:r>
              <a:rPr lang="zh-CN" altLang="en-US" dirty="0"/>
              <a:t>尧</a:t>
            </a:r>
            <a:r>
              <a:rPr lang="zh-CN" altLang="en-US" dirty="0" smtClean="0"/>
              <a:t>学主编，清华大学出版社出版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ISBN</a:t>
            </a:r>
            <a:r>
              <a:rPr lang="zh-CN" altLang="en-US" dirty="0"/>
              <a:t>：</a:t>
            </a:r>
            <a:r>
              <a:rPr lang="en-US" altLang="zh-CN" dirty="0" smtClean="0"/>
              <a:t>9787302563280</a:t>
            </a:r>
          </a:p>
          <a:p>
            <a:pPr lvl="1"/>
            <a:r>
              <a:rPr lang="zh-CN" altLang="en-US" dirty="0" smtClean="0"/>
              <a:t>官方网址：</a:t>
            </a:r>
            <a:r>
              <a:rPr lang="en-US" altLang="zh-CN" sz="1800" dirty="0" smtClean="0">
                <a:hlinkClick r:id="rId4"/>
              </a:rPr>
              <a:t>http://www.tup.com.cn/booksCenter/book_08775501.html</a:t>
            </a:r>
            <a:endParaRPr lang="en-US" altLang="zh-CN" sz="1800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6283"/>
              </p:ext>
            </p:extLst>
          </p:nvPr>
        </p:nvGraphicFramePr>
        <p:xfrm>
          <a:off x="2992782" y="368331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Document" showAsIcon="1" r:id="rId6" imgW="914400" imgH="771480" progId="Word.Document.12">
                  <p:embed/>
                </p:oleObj>
              </mc:Choice>
              <mc:Fallback>
                <p:oleObj name="Document" showAsIcon="1" r:id="rId6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2782" y="368331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163" y="1052513"/>
            <a:ext cx="152400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理论概要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838" y="1052513"/>
            <a:ext cx="10728326" cy="3583881"/>
          </a:xfrm>
        </p:spPr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教辅内容为主线，着眼于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与通用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操作系统的差异点进行介绍：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01 openEuler</a:t>
            </a:r>
            <a:r>
              <a:rPr lang="zh-CN" altLang="en-US" dirty="0"/>
              <a:t>操作系</a:t>
            </a:r>
            <a:r>
              <a:rPr lang="zh-CN" altLang="en-US" dirty="0" smtClean="0"/>
              <a:t>统简介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openEuler</a:t>
            </a:r>
            <a:r>
              <a:rPr lang="zh-CN" altLang="en-US" dirty="0"/>
              <a:t>出现的背</a:t>
            </a:r>
            <a:r>
              <a:rPr lang="zh-CN" altLang="en-US" dirty="0" smtClean="0"/>
              <a:t>景、</a:t>
            </a:r>
            <a:r>
              <a:rPr lang="zh-CN" altLang="en-US" dirty="0"/>
              <a:t>平</a:t>
            </a:r>
            <a:r>
              <a:rPr lang="zh-CN" altLang="en-US" dirty="0" smtClean="0"/>
              <a:t>台框架、</a:t>
            </a:r>
            <a:r>
              <a:rPr lang="zh-CN" altLang="en-US" dirty="0"/>
              <a:t>鲲鹏处理器体系结</a:t>
            </a:r>
            <a:r>
              <a:rPr lang="zh-CN" altLang="en-US" dirty="0" smtClean="0"/>
              <a:t>构、弱</a:t>
            </a:r>
            <a:r>
              <a:rPr lang="zh-CN" altLang="en-US" dirty="0"/>
              <a:t>内存序问</a:t>
            </a:r>
            <a:r>
              <a:rPr lang="zh-CN" altLang="en-US" dirty="0" smtClean="0"/>
              <a:t>题</a:t>
            </a:r>
            <a:r>
              <a:rPr lang="zh-CN" altLang="en-US" dirty="0"/>
              <a:t>以</a:t>
            </a:r>
            <a:r>
              <a:rPr lang="zh-CN" altLang="en-US" dirty="0" smtClean="0"/>
              <a:t>及其相对于通</a:t>
            </a:r>
            <a:r>
              <a:rPr lang="zh-CN" altLang="en-US" dirty="0"/>
              <a:t>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操作系统的</a:t>
            </a:r>
            <a:r>
              <a:rPr lang="zh-CN" altLang="en-US" dirty="0"/>
              <a:t>增</a:t>
            </a:r>
            <a:r>
              <a:rPr lang="zh-CN" altLang="en-US" dirty="0" smtClean="0"/>
              <a:t>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02 openEuler</a:t>
            </a:r>
            <a:r>
              <a:rPr lang="zh-CN" altLang="en-US" dirty="0"/>
              <a:t>增强特性介</a:t>
            </a:r>
            <a:r>
              <a:rPr lang="zh-CN" altLang="en-US" dirty="0" smtClean="0"/>
              <a:t>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openEuler</a:t>
            </a:r>
            <a:r>
              <a:rPr lang="zh-CN" altLang="en-US" dirty="0"/>
              <a:t>的多核调度</a:t>
            </a:r>
            <a:r>
              <a:rPr lang="en-US" altLang="zh-CN" dirty="0"/>
              <a:t>NUMA aware</a:t>
            </a:r>
            <a:r>
              <a:rPr lang="zh-CN" altLang="en-US" dirty="0"/>
              <a:t>解决方案、鲲鹏加速引擎、轻量级容器引擎</a:t>
            </a:r>
            <a:r>
              <a:rPr lang="en-US" altLang="zh-CN" dirty="0" err="1"/>
              <a:t>iSulad</a:t>
            </a:r>
            <a:r>
              <a:rPr lang="zh-CN" altLang="en-US" dirty="0"/>
              <a:t>以及系统智能优化引擎</a:t>
            </a:r>
            <a:r>
              <a:rPr lang="en-US" altLang="zh-CN" dirty="0" smtClean="0"/>
              <a:t>A-Tune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实验资料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提供实</a:t>
            </a:r>
            <a:r>
              <a:rPr lang="zh-CN" altLang="en-US" dirty="0"/>
              <a:t>验讲义、实验</a:t>
            </a:r>
            <a:r>
              <a:rPr lang="en-US" altLang="zh-CN" dirty="0"/>
              <a:t>PPT</a:t>
            </a:r>
            <a:r>
              <a:rPr lang="zh-CN" altLang="en-US" dirty="0"/>
              <a:t>及实验手</a:t>
            </a:r>
            <a:r>
              <a:rPr lang="zh-CN" altLang="en-US" dirty="0" smtClean="0"/>
              <a:t>册，</a:t>
            </a:r>
            <a:r>
              <a:rPr lang="zh-CN" altLang="en-US" dirty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openEuler</a:t>
            </a:r>
            <a:r>
              <a:rPr lang="zh-CN" altLang="en-US" dirty="0"/>
              <a:t>内核编程技术</a:t>
            </a:r>
            <a:r>
              <a:rPr lang="zh-CN" altLang="en-US" dirty="0" smtClean="0"/>
              <a:t>”</a:t>
            </a:r>
            <a:r>
              <a:rPr lang="zh-CN" altLang="en-US" dirty="0"/>
              <a:t> （</a:t>
            </a:r>
            <a:r>
              <a:rPr lang="en-US" altLang="zh-CN" dirty="0"/>
              <a:t>158</a:t>
            </a:r>
            <a:r>
              <a:rPr lang="zh-CN" altLang="en-US" dirty="0"/>
              <a:t>课时，其中理论课</a:t>
            </a:r>
            <a:r>
              <a:rPr lang="en-US" altLang="zh-CN" dirty="0"/>
              <a:t>52</a:t>
            </a:r>
            <a:r>
              <a:rPr lang="zh-CN" altLang="en-US" dirty="0"/>
              <a:t>课时，实训课</a:t>
            </a:r>
            <a:r>
              <a:rPr lang="en-US" altLang="zh-CN" dirty="0"/>
              <a:t>106</a:t>
            </a:r>
            <a:r>
              <a:rPr lang="zh-CN" altLang="en-US" dirty="0"/>
              <a:t>课时）</a:t>
            </a:r>
            <a:endParaRPr lang="en-US" altLang="zh-CN" dirty="0" smtClean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openEuler</a:t>
            </a:r>
            <a:r>
              <a:rPr lang="zh-CN" altLang="en-US" dirty="0"/>
              <a:t>应用编程技术</a:t>
            </a:r>
            <a:r>
              <a:rPr lang="zh-CN" altLang="en-US" dirty="0" smtClean="0"/>
              <a:t>”</a:t>
            </a:r>
            <a:r>
              <a:rPr lang="zh-CN" altLang="en-US" dirty="0"/>
              <a:t> （</a:t>
            </a:r>
            <a:r>
              <a:rPr lang="en-US" altLang="zh-CN" dirty="0"/>
              <a:t> 110</a:t>
            </a:r>
            <a:r>
              <a:rPr lang="zh-CN" altLang="en-US" dirty="0"/>
              <a:t>课时，其中理论课</a:t>
            </a:r>
            <a:r>
              <a:rPr lang="en-US" altLang="zh-CN" dirty="0"/>
              <a:t>40</a:t>
            </a:r>
            <a:r>
              <a:rPr lang="zh-CN" altLang="en-US" dirty="0"/>
              <a:t>课时，实训课</a:t>
            </a:r>
            <a:r>
              <a:rPr lang="en-US" altLang="zh-CN" dirty="0"/>
              <a:t>70</a:t>
            </a:r>
            <a:r>
              <a:rPr lang="zh-CN" altLang="en-US" dirty="0"/>
              <a:t>课时）</a:t>
            </a:r>
            <a:endParaRPr lang="en-US" altLang="zh-CN" dirty="0" smtClean="0"/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由中科院软件所开发，将</a:t>
            </a:r>
            <a:r>
              <a:rPr lang="zh-CN" altLang="en-US" dirty="0"/>
              <a:t>现实中的开发课题分解</a:t>
            </a:r>
            <a:r>
              <a:rPr lang="zh-CN" altLang="en-US" dirty="0" smtClean="0"/>
              <a:t>为学</a:t>
            </a:r>
            <a:r>
              <a:rPr lang="zh-CN" altLang="en-US" dirty="0"/>
              <a:t>生练</a:t>
            </a:r>
            <a:r>
              <a:rPr lang="zh-CN" altLang="en-US" dirty="0" smtClean="0"/>
              <a:t>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培养学生对操作系统“内核的应用”和“应用的应用”的能力。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</a:t>
            </a:r>
            <a:r>
              <a:rPr lang="zh-CN" altLang="en-US" dirty="0"/>
              <a:t>验平台：鲲鹏云</a:t>
            </a:r>
            <a:r>
              <a:rPr lang="en-US" altLang="zh-CN" dirty="0"/>
              <a:t>/</a:t>
            </a:r>
            <a:r>
              <a:rPr lang="zh-CN" altLang="en-US" dirty="0"/>
              <a:t>泰山服务</a:t>
            </a:r>
            <a:r>
              <a:rPr lang="zh-CN" altLang="en-US" dirty="0" smtClean="0"/>
              <a:t>器（</a:t>
            </a:r>
            <a:r>
              <a:rPr lang="en-US" altLang="zh-CN" dirty="0" smtClean="0"/>
              <a:t>QEMU</a:t>
            </a:r>
            <a:r>
              <a:rPr lang="zh-CN" altLang="en-US" dirty="0" smtClean="0"/>
              <a:t>虚拟机）</a:t>
            </a:r>
            <a:r>
              <a:rPr lang="en-US" altLang="zh-CN" dirty="0" smtClean="0"/>
              <a:t>/</a:t>
            </a:r>
            <a:r>
              <a:rPr lang="zh-CN" altLang="en-US" dirty="0"/>
              <a:t>树莓派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预计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月份提供电子文档。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9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核编程实</a:t>
            </a:r>
            <a:r>
              <a:rPr lang="zh-CN" altLang="en-US" dirty="0" smtClean="0"/>
              <a:t>验内容一览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94531"/>
              </p:ext>
            </p:extLst>
          </p:nvPr>
        </p:nvGraphicFramePr>
        <p:xfrm>
          <a:off x="731840" y="1263015"/>
          <a:ext cx="10728323" cy="4937760"/>
        </p:xfrm>
        <a:graphic>
          <a:graphicData uri="http://schemas.openxmlformats.org/drawingml/2006/table">
            <a:tbl>
              <a:tblPr firstRow="1" bandRow="1"/>
              <a:tblGrid>
                <a:gridCol w="489172"/>
                <a:gridCol w="15761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39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7230"/>
                <a:gridCol w="982639"/>
                <a:gridCol w="805218"/>
                <a:gridCol w="773963"/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章节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名称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实验任务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泰山物理服务器</a:t>
                      </a:r>
                      <a:endParaRPr lang="zh-CN" altLang="en-US" sz="1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QEMU</a:t>
                      </a:r>
                      <a:r>
                        <a:rPr lang="zh-CN" altLang="en-US" sz="1400" b="1" dirty="0" smtClean="0"/>
                        <a:t>鲲鹏虚拟机</a:t>
                      </a:r>
                      <a:endParaRPr lang="zh-CN" altLang="en-US" sz="1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鲲鹏云</a:t>
                      </a:r>
                      <a:r>
                        <a:rPr lang="en-US" altLang="zh-CN" sz="1600" b="1" dirty="0" smtClean="0"/>
                        <a:t>ECS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树莓派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操作系统安装与内核编译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openEuler</a:t>
                      </a:r>
                      <a:r>
                        <a:rPr lang="zh-CN" altLang="en-US" sz="1600" dirty="0" smtClean="0"/>
                        <a:t>操作系统安装</a:t>
                      </a:r>
                    </a:p>
                    <a:p>
                      <a:r>
                        <a:rPr lang="en-US" altLang="zh-CN" sz="1600" dirty="0" smtClean="0"/>
                        <a:t>(2) openEuler</a:t>
                      </a:r>
                      <a:r>
                        <a:rPr lang="zh-CN" altLang="en-US" sz="1600" dirty="0" smtClean="0"/>
                        <a:t>内核编译与安装</a:t>
                      </a:r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内核模块编程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内存管理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kmalloc</a:t>
                      </a:r>
                      <a:r>
                        <a:rPr lang="zh-CN" altLang="en-US" sz="1600" dirty="0" smtClean="0"/>
                        <a:t>分配内存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vmalloc</a:t>
                      </a:r>
                      <a:r>
                        <a:rPr lang="zh-CN" altLang="en-US" sz="1600" dirty="0" smtClean="0"/>
                        <a:t>分别分配内存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进程管理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创建并运行内核线程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打印输出当前系统</a:t>
                      </a:r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负载情况</a:t>
                      </a:r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打印输出当前处于运行状态的进程的</a:t>
                      </a:r>
                      <a:r>
                        <a:rPr lang="en-US" altLang="zh-CN" sz="1600" dirty="0" smtClean="0"/>
                        <a:t>PID</a:t>
                      </a:r>
                      <a:r>
                        <a:rPr lang="zh-CN" altLang="en-US" sz="1600" dirty="0" smtClean="0"/>
                        <a:t>和名字</a:t>
                      </a:r>
                    </a:p>
                    <a:p>
                      <a:r>
                        <a:rPr lang="en-US" altLang="zh-CN" sz="1600" dirty="0" smtClean="0"/>
                        <a:t>(4)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cgroup</a:t>
                      </a:r>
                      <a:r>
                        <a:rPr lang="zh-CN" altLang="en-US" sz="1600" dirty="0" smtClean="0"/>
                        <a:t>实现限制</a:t>
                      </a:r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核数</a:t>
                      </a:r>
                    </a:p>
                    <a:p>
                      <a:r>
                        <a:rPr lang="en-US" altLang="zh-CN" sz="1600" dirty="0" smtClean="0"/>
                        <a:t>(5)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cgroup</a:t>
                      </a:r>
                      <a:r>
                        <a:rPr lang="zh-CN" altLang="en-US" sz="1600" dirty="0" smtClean="0"/>
                        <a:t>实现不允许访问</a:t>
                      </a:r>
                      <a:r>
                        <a:rPr lang="en-US" altLang="zh-CN" sz="1600" dirty="0" smtClean="0"/>
                        <a:t>U</a:t>
                      </a:r>
                      <a:r>
                        <a:rPr lang="zh-CN" altLang="en-US" sz="1600" dirty="0" smtClean="0"/>
                        <a:t>盘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中断和异常管理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tasklet</a:t>
                      </a:r>
                      <a:r>
                        <a:rPr lang="zh-CN" altLang="en-US" sz="1600" dirty="0" smtClean="0"/>
                        <a:t>实现打印</a:t>
                      </a:r>
                      <a:r>
                        <a:rPr lang="en-US" altLang="zh-CN" sz="1600" dirty="0" err="1" smtClean="0"/>
                        <a:t>helloworld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用工作队列实现周期打印</a:t>
                      </a:r>
                      <a:r>
                        <a:rPr lang="en-US" altLang="zh-CN" sz="1600" dirty="0" err="1" smtClean="0"/>
                        <a:t>helloworld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编写一个信号捕获程序，捕获终端按键信号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内核时间管理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调用内核时钟接口打印当前时间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编写</a:t>
                      </a:r>
                      <a:r>
                        <a:rPr lang="en-US" altLang="zh-CN" sz="1600" dirty="0" smtClean="0"/>
                        <a:t>timer</a:t>
                      </a:r>
                      <a:r>
                        <a:rPr lang="zh-CN" altLang="en-US" sz="1600" dirty="0" smtClean="0"/>
                        <a:t>，在特定时刻打印</a:t>
                      </a:r>
                      <a:r>
                        <a:rPr lang="en-US" altLang="zh-CN" sz="1600" dirty="0" err="1" smtClean="0"/>
                        <a:t>hello,world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调用内核时钟接口，监控累加计算代码的运行时间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</a:t>
            </a:r>
            <a:r>
              <a:rPr lang="zh-CN" altLang="en-US" dirty="0"/>
              <a:t>核编程实</a:t>
            </a:r>
            <a:r>
              <a:rPr lang="zh-CN" altLang="en-US" dirty="0" smtClean="0"/>
              <a:t>验内容一览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89072"/>
              </p:ext>
            </p:extLst>
          </p:nvPr>
        </p:nvGraphicFramePr>
        <p:xfrm>
          <a:off x="731838" y="1281996"/>
          <a:ext cx="10728323" cy="4909555"/>
        </p:xfrm>
        <a:graphic>
          <a:graphicData uri="http://schemas.openxmlformats.org/drawingml/2006/table">
            <a:tbl>
              <a:tblPr firstRow="1" bandRow="1"/>
              <a:tblGrid>
                <a:gridCol w="668875"/>
                <a:gridCol w="2155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4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8047"/>
                <a:gridCol w="928047"/>
                <a:gridCol w="873615"/>
                <a:gridCol w="760158"/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章节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名称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实验任务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泰山物理服务器</a:t>
                      </a:r>
                      <a:endParaRPr lang="zh-CN" altLang="en-US" sz="1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/>
                        <a:t>QEMU</a:t>
                      </a:r>
                      <a:r>
                        <a:rPr lang="zh-CN" altLang="en-US" sz="1400" b="1" dirty="0" smtClean="0"/>
                        <a:t>鲲鹏虚拟机</a:t>
                      </a:r>
                      <a:endParaRPr lang="zh-CN" altLang="en-US" sz="14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鲲鹏云</a:t>
                      </a:r>
                      <a:r>
                        <a:rPr lang="en-US" altLang="zh-CN" sz="1600" b="1" dirty="0" smtClean="0"/>
                        <a:t>ECS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树莓派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设备管理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编写</a:t>
                      </a:r>
                      <a:r>
                        <a:rPr lang="en-US" altLang="zh-CN" sz="1600" dirty="0" smtClean="0"/>
                        <a:t>USB</a:t>
                      </a:r>
                      <a:r>
                        <a:rPr lang="zh-CN" altLang="en-US" sz="1600" dirty="0" smtClean="0"/>
                        <a:t>设备驱动程序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编写内核模块测试硬盘的读写速率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文件系统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为 </a:t>
                      </a:r>
                      <a:r>
                        <a:rPr lang="en-US" altLang="zh-CN" sz="1600" dirty="0" smtClean="0"/>
                        <a:t>Ext4 </a:t>
                      </a:r>
                      <a:r>
                        <a:rPr lang="zh-CN" altLang="en-US" sz="1600" dirty="0" smtClean="0"/>
                        <a:t>文件系统添加扩展属性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注册一个自定义的文件系统类型</a:t>
                      </a:r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在</a:t>
                      </a:r>
                      <a:r>
                        <a:rPr lang="en-US" altLang="zh-CN" sz="1600" dirty="0" smtClean="0"/>
                        <a:t>/proc</a:t>
                      </a:r>
                      <a:r>
                        <a:rPr lang="zh-CN" altLang="en-US" sz="1600" dirty="0" smtClean="0"/>
                        <a:t>下创建目录</a:t>
                      </a:r>
                    </a:p>
                    <a:p>
                      <a:r>
                        <a:rPr lang="en-US" altLang="zh-CN" sz="1600" dirty="0" smtClean="0"/>
                        <a:t>(4)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sysfs</a:t>
                      </a:r>
                      <a:r>
                        <a:rPr lang="zh-CN" altLang="en-US" sz="1600" dirty="0" smtClean="0"/>
                        <a:t>文件系统传递内核模块参数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网络管理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编写基于</a:t>
                      </a:r>
                      <a:r>
                        <a:rPr lang="en-US" altLang="zh-CN" sz="1600" dirty="0" smtClean="0"/>
                        <a:t>socket</a:t>
                      </a:r>
                      <a:r>
                        <a:rPr lang="zh-CN" altLang="en-US" sz="1600" dirty="0" smtClean="0"/>
                        <a:t>的</a:t>
                      </a:r>
                      <a:r>
                        <a:rPr lang="en-US" altLang="zh-CN" sz="1600" dirty="0" err="1" smtClean="0"/>
                        <a:t>udp</a:t>
                      </a:r>
                      <a:r>
                        <a:rPr lang="zh-CN" altLang="en-US" sz="1600" dirty="0" smtClean="0"/>
                        <a:t>发送接收程序</a:t>
                      </a:r>
                    </a:p>
                    <a:p>
                      <a:r>
                        <a:rPr lang="en-US" altLang="zh-CN" sz="1600" dirty="0" smtClean="0"/>
                        <a:t>(2)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tshark</a:t>
                      </a:r>
                      <a:r>
                        <a:rPr lang="zh-CN" altLang="en-US" sz="1600" dirty="0" smtClean="0"/>
                        <a:t>抓包</a:t>
                      </a:r>
                    </a:p>
                    <a:p>
                      <a:r>
                        <a:rPr lang="en-US" altLang="zh-CN" sz="1600" dirty="0" smtClean="0"/>
                        <a:t>(3) </a:t>
                      </a:r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err="1" smtClean="0"/>
                        <a:t>setsockopt</a:t>
                      </a:r>
                      <a:r>
                        <a:rPr lang="zh-CN" altLang="en-US" sz="1600" dirty="0" smtClean="0"/>
                        <a:t>发送记录路由选项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内核虚拟化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(1) </a:t>
                      </a:r>
                      <a:r>
                        <a:rPr lang="zh-CN" altLang="en-US" sz="1600" dirty="0" smtClean="0"/>
                        <a:t>搭建</a:t>
                      </a:r>
                      <a:r>
                        <a:rPr lang="en-US" altLang="zh-CN" sz="1600" dirty="0" smtClean="0"/>
                        <a:t>QEMU AArch64</a:t>
                      </a:r>
                      <a:r>
                        <a:rPr lang="zh-CN" altLang="en-US" sz="1600" dirty="0" smtClean="0"/>
                        <a:t>虚拟机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en-US" altLang="zh-CN" sz="160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内核安全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内核审计机制、内核安全模块等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3488935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iSulad</a:t>
                      </a:r>
                      <a:r>
                        <a:rPr lang="zh-CN" altLang="en-US" sz="1600" smtClean="0"/>
                        <a:t>容</a:t>
                      </a:r>
                      <a:r>
                        <a:rPr lang="zh-CN" altLang="en-US" sz="1600" dirty="0" smtClean="0"/>
                        <a:t>器技术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轻量级容器</a:t>
                      </a:r>
                      <a:r>
                        <a:rPr lang="en-US" altLang="zh-CN" sz="1600" dirty="0" err="1" smtClean="0"/>
                        <a:t>iSulad</a:t>
                      </a:r>
                      <a:r>
                        <a:rPr lang="zh-CN" altLang="en-US" sz="1600" dirty="0" smtClean="0"/>
                        <a:t>搭建及使用等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8991138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特性与工具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鲲鹏</a:t>
                      </a:r>
                      <a:r>
                        <a:rPr lang="en-US" altLang="zh-CN" sz="1600" dirty="0" smtClean="0"/>
                        <a:t>KAE</a:t>
                      </a:r>
                      <a:r>
                        <a:rPr lang="zh-CN" altLang="en-US" sz="1600" dirty="0" smtClean="0"/>
                        <a:t>加速引擎等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高级功能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A-Tune</a:t>
                      </a:r>
                      <a:r>
                        <a:rPr lang="zh-CN" altLang="en-US" sz="1600" dirty="0" smtClean="0"/>
                        <a:t>框架及代码分析、基础库开发等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zh-CN" altLang="en-US" dirty="0" smtClean="0"/>
              <a:t>编</a:t>
            </a:r>
            <a:r>
              <a:rPr lang="zh-CN" altLang="en-US" dirty="0"/>
              <a:t>程实验内</a:t>
            </a:r>
            <a:r>
              <a:rPr lang="zh-CN" altLang="en-US" dirty="0" smtClean="0"/>
              <a:t>容一览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77484"/>
              </p:ext>
            </p:extLst>
          </p:nvPr>
        </p:nvGraphicFramePr>
        <p:xfrm>
          <a:off x="731840" y="1071076"/>
          <a:ext cx="10728323" cy="4715848"/>
        </p:xfrm>
        <a:graphic>
          <a:graphicData uri="http://schemas.openxmlformats.org/drawingml/2006/table">
            <a:tbl>
              <a:tblPr firstRow="1" bandRow="1"/>
              <a:tblGrid>
                <a:gridCol w="668875"/>
                <a:gridCol w="2559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82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6287"/>
                <a:gridCol w="928047"/>
                <a:gridCol w="832674"/>
                <a:gridCol w="760158"/>
              </a:tblGrid>
              <a:tr h="4590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序号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章节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实验内容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泰山物理服务器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lt"/>
                          <a:ea typeface="+mn-ea"/>
                        </a:rPr>
                        <a:t>QEMU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鲲鹏虚拟机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鲲鹏云</a:t>
                      </a:r>
                      <a:r>
                        <a:rPr lang="en-US" altLang="zh-CN" sz="1600" b="1" dirty="0" smtClean="0"/>
                        <a:t>ECS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树莓派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GNU/Linux</a:t>
                      </a:r>
                      <a:r>
                        <a:rPr lang="zh-CN" altLang="en-US" sz="1600" dirty="0" smtClean="0"/>
                        <a:t>和</a:t>
                      </a:r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简介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安装及开发环境的搭建等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下开发、调试与版本控制工具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VIM/GNU/</a:t>
                      </a:r>
                      <a:r>
                        <a:rPr lang="en-US" altLang="zh-CN" sz="1600" dirty="0" err="1" smtClean="0"/>
                        <a:t>Makefile</a:t>
                      </a:r>
                      <a:r>
                        <a:rPr lang="zh-CN" altLang="en-US" sz="1600" dirty="0" smtClean="0"/>
                        <a:t>等工具的使用等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/>
                        <a:t>Shell</a:t>
                      </a:r>
                      <a:r>
                        <a:rPr lang="zh-CN" altLang="en-US" sz="1600" dirty="0" smtClean="0"/>
                        <a:t>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Shell</a:t>
                      </a:r>
                      <a:r>
                        <a:rPr lang="zh-CN" altLang="en-US" sz="1600" dirty="0" smtClean="0"/>
                        <a:t>编程等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基础程序库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静态库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共享库开发、程序库调用等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进程与线程编程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程序进程状态监控、父子进程交互等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进程间通信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信号量及共享内存等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文件系统应用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文件系统相关实验等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网络应用编程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网络应用编程实验等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安全应用编程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数据采集、漏洞检测工具开发等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鲲鹏及</a:t>
                      </a:r>
                      <a:r>
                        <a:rPr lang="en-US" altLang="zh-CN" sz="1600" dirty="0" smtClean="0"/>
                        <a:t>ARM</a:t>
                      </a:r>
                      <a:r>
                        <a:rPr lang="zh-CN" altLang="en-US" sz="1600" dirty="0" smtClean="0"/>
                        <a:t>处理加速编程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加速</a:t>
                      </a:r>
                      <a:r>
                        <a:rPr lang="en-US" altLang="zh-CN" sz="1600" dirty="0" smtClean="0"/>
                        <a:t>API</a:t>
                      </a:r>
                      <a:r>
                        <a:rPr lang="zh-CN" altLang="en-US" sz="1600" dirty="0" smtClean="0"/>
                        <a:t>调用开发实战等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√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5890" y="5831443"/>
            <a:ext cx="64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注意：以上内核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应用编程实验内容根据实际情况可能有所</a:t>
            </a:r>
            <a:r>
              <a:rPr lang="zh-CN" altLang="en-US" dirty="0"/>
              <a:t>调整</a:t>
            </a:r>
          </a:p>
        </p:txBody>
      </p:sp>
    </p:spTree>
    <p:extLst>
      <p:ext uri="{BB962C8B-B14F-4D97-AF65-F5344CB8AC3E}">
        <p14:creationId xmlns:p14="http://schemas.microsoft.com/office/powerpoint/2010/main" val="40567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素材一览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95634"/>
              </p:ext>
            </p:extLst>
          </p:nvPr>
        </p:nvGraphicFramePr>
        <p:xfrm>
          <a:off x="731837" y="1380864"/>
          <a:ext cx="10728325" cy="4096272"/>
        </p:xfrm>
        <a:graphic>
          <a:graphicData uri="http://schemas.openxmlformats.org/drawingml/2006/table">
            <a:tbl>
              <a:tblPr firstRow="1" bandRow="1"/>
              <a:tblGrid>
                <a:gridCol w="5560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60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94715"/>
                <a:gridCol w="4919730"/>
                <a:gridCol w="551756"/>
              </a:tblGrid>
              <a:tr h="673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序号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分类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内容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知识点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学时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731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教辅书籍：教师根据教学需求安排学时。理论概要</a:t>
                      </a:r>
                      <a:r>
                        <a:rPr lang="en-US" altLang="zh-CN" sz="1600" dirty="0" smtClean="0"/>
                        <a:t>PPT</a:t>
                      </a:r>
                      <a:r>
                        <a:rPr lang="zh-CN" altLang="en-US" sz="1600" smtClean="0"/>
                        <a:t>：</a:t>
                      </a:r>
                      <a:r>
                        <a:rPr lang="en-US" altLang="zh-CN" sz="1600" smtClean="0"/>
                        <a:t>4</a:t>
                      </a:r>
                      <a:r>
                        <a:rPr lang="zh-CN" altLang="en-US" sz="1600" dirty="0" smtClean="0"/>
                        <a:t>学时。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《openEuler</a:t>
                      </a:r>
                      <a:r>
                        <a:rPr lang="zh-CN" altLang="en-US" sz="1600" dirty="0" smtClean="0"/>
                        <a:t>操作系统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对</a:t>
                      </a:r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操作系统作全面讲解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smtClean="0"/>
                        <a:t>-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7311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操作系统简介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en-US" altLang="zh-CN" sz="1600" dirty="0" err="1" smtClean="0"/>
                        <a:t>pptx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出现的背景、平台框架、鲲鹏处理器体系结构、弱内存序、相对于通用</a:t>
                      </a:r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操作系统的增强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443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增强特性介绍</a:t>
                      </a:r>
                      <a:r>
                        <a:rPr lang="en-US" altLang="zh-CN" sz="1600" dirty="0" smtClean="0"/>
                        <a:t>.</a:t>
                      </a:r>
                      <a:r>
                        <a:rPr lang="en-US" altLang="zh-CN" sz="1600" dirty="0" err="1" smtClean="0"/>
                        <a:t>pptx</a:t>
                      </a:r>
                      <a:endParaRPr lang="zh-CN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多核调度</a:t>
                      </a:r>
                      <a:r>
                        <a:rPr lang="en-US" altLang="zh-CN" sz="1600" dirty="0" smtClean="0"/>
                        <a:t>NUMA aware</a:t>
                      </a:r>
                      <a:r>
                        <a:rPr lang="zh-CN" altLang="en-US" sz="1600" dirty="0" smtClean="0"/>
                        <a:t>解决方案、软硬件协同、轻量级容器引擎</a:t>
                      </a:r>
                      <a:r>
                        <a:rPr lang="en-US" altLang="zh-CN" sz="1600" dirty="0" err="1" smtClean="0"/>
                        <a:t>iSulad</a:t>
                      </a:r>
                      <a:r>
                        <a:rPr lang="zh-CN" altLang="en-US" sz="1600" dirty="0" smtClean="0"/>
                        <a:t>、智能优化引擎</a:t>
                      </a:r>
                      <a:r>
                        <a:rPr lang="en-US" altLang="zh-CN" sz="1600" dirty="0" smtClean="0"/>
                        <a:t>A-Tune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34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/>
                        <a:t>实验</a:t>
                      </a:r>
                      <a:r>
                        <a:rPr lang="en-US" altLang="zh-CN" sz="1600" dirty="0" smtClean="0"/>
                        <a:t>(268</a:t>
                      </a:r>
                      <a:r>
                        <a:rPr lang="zh-CN" altLang="en-US" sz="1600" dirty="0" smtClean="0"/>
                        <a:t>学时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内核编程技术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内核分析、启动过程、内存管理、进程管理、时钟管理、网络管理、设备管理、内核安全、虚拟化及容器技术、增强特性实验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158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3460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应用编程技术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C/C++</a:t>
                      </a:r>
                      <a:r>
                        <a:rPr lang="zh-CN" altLang="en-US" sz="1600" dirty="0" smtClean="0"/>
                        <a:t>软件开发和调试工具、版本控制、</a:t>
                      </a:r>
                      <a:r>
                        <a:rPr lang="en-US" altLang="zh-CN" sz="1600" dirty="0" smtClean="0"/>
                        <a:t>Shell</a:t>
                      </a:r>
                      <a:r>
                        <a:rPr lang="zh-CN" altLang="en-US" sz="1600" dirty="0" smtClean="0"/>
                        <a:t>、进程线程及进程间通信、文件系统应用、网络应用、安全应用、软硬件协同编程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110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案包概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述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素材详解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认证课程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开源社区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</a:t>
            </a:r>
            <a:r>
              <a:rPr lang="zh-CN" altLang="en-US" dirty="0" smtClean="0"/>
              <a:t>证课程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HCIA-openEuler</a:t>
            </a:r>
            <a:r>
              <a:rPr lang="zh-CN" altLang="en-US" dirty="0"/>
              <a:t>认</a:t>
            </a:r>
            <a:r>
              <a:rPr lang="zh-CN" altLang="en-US" dirty="0" smtClean="0"/>
              <a:t>证：</a:t>
            </a:r>
            <a:endParaRPr lang="en-US" altLang="zh-CN" dirty="0" smtClean="0"/>
          </a:p>
          <a:p>
            <a:pPr lvl="1"/>
            <a:r>
              <a:rPr lang="zh-CN" altLang="en-US" dirty="0"/>
              <a:t>旨在培养开发者能够使用</a:t>
            </a:r>
            <a:r>
              <a:rPr lang="en-US" altLang="zh-CN" dirty="0"/>
              <a:t>Linux</a:t>
            </a:r>
            <a:r>
              <a:rPr lang="zh-CN" altLang="en-US" dirty="0"/>
              <a:t>操作系统进行基础操作的能</a:t>
            </a:r>
            <a:r>
              <a:rPr lang="zh-CN" altLang="en-US" dirty="0" smtClean="0"/>
              <a:t>力。</a:t>
            </a:r>
            <a:endParaRPr lang="en-US" altLang="zh-CN" dirty="0" smtClean="0"/>
          </a:p>
          <a:p>
            <a:pPr lvl="1"/>
            <a:r>
              <a:rPr lang="zh-CN" altLang="en-US" dirty="0"/>
              <a:t>可作为学生能力鉴定和补充学习的资</a:t>
            </a:r>
            <a:r>
              <a:rPr lang="zh-CN" altLang="en-US" dirty="0" smtClean="0"/>
              <a:t>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包括“理论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实践”和</a:t>
            </a:r>
            <a:r>
              <a:rPr lang="en-US" altLang="zh-CN" dirty="0" err="1" smtClean="0"/>
              <a:t>MooC</a:t>
            </a:r>
            <a:r>
              <a:rPr lang="zh-CN" altLang="en-US" dirty="0" smtClean="0"/>
              <a:t>两部分内容。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</a:t>
            </a:r>
            <a:r>
              <a:rPr lang="zh-CN" altLang="en-US" dirty="0"/>
              <a:t>程提供时间：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8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HCIA-openEuler</a:t>
            </a:r>
            <a:r>
              <a:rPr lang="zh-CN" altLang="en-US" dirty="0"/>
              <a:t>认证课</a:t>
            </a:r>
            <a:r>
              <a:rPr lang="zh-CN" altLang="en-US" dirty="0" smtClean="0"/>
              <a:t>程具体内</a:t>
            </a:r>
            <a:r>
              <a:rPr lang="zh-CN" altLang="en-US" dirty="0"/>
              <a:t>容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25244"/>
              </p:ext>
            </p:extLst>
          </p:nvPr>
        </p:nvGraphicFramePr>
        <p:xfrm>
          <a:off x="731839" y="1066330"/>
          <a:ext cx="10728324" cy="4725340"/>
        </p:xfrm>
        <a:graphic>
          <a:graphicData uri="http://schemas.openxmlformats.org/drawingml/2006/table">
            <a:tbl>
              <a:tblPr firstRow="1" bandRow="1"/>
              <a:tblGrid>
                <a:gridCol w="1174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7312"/>
                <a:gridCol w="732062"/>
              </a:tblGrid>
              <a:tr h="4146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课程形式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章节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内容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课时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622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理论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实验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操作系统入门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开源操作系统发展历史、</a:t>
                      </a:r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介绍及安装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命令行操作基础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命令行入门、使用命令行管理文件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smtClean="0"/>
                        <a:t>Vim</a:t>
                      </a:r>
                      <a:r>
                        <a:rPr lang="zh-CN" altLang="en-US" sz="1600" dirty="0" smtClean="0"/>
                        <a:t>编辑器编辑文本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vim</a:t>
                      </a:r>
                      <a:r>
                        <a:rPr lang="zh-CN" altLang="en-US" sz="1600" dirty="0" smtClean="0"/>
                        <a:t>编辑器操作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用户和权限管理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管理用户和组、文件权限管理、文件访问的特殊控制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安装软件并管理服务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管理软件包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管理文件系统及存储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文件系统基础概念、挂载并使用磁盘存储等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日常系统管理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任务管理、网络管理、进程管理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3488935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使用</a:t>
                      </a:r>
                      <a:r>
                        <a:rPr lang="en-US" altLang="zh-CN" sz="1600" dirty="0" smtClean="0"/>
                        <a:t>Shell</a:t>
                      </a:r>
                      <a:r>
                        <a:rPr lang="zh-CN" altLang="en-US" sz="1600" dirty="0" smtClean="0"/>
                        <a:t>脚本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Shell</a:t>
                      </a:r>
                      <a:r>
                        <a:rPr lang="zh-CN" altLang="en-US" sz="1600" dirty="0" smtClean="0"/>
                        <a:t>编程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89911383"/>
                  </a:ext>
                </a:extLst>
              </a:tr>
              <a:tr h="41462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管理员综合实践 </a:t>
                      </a:r>
                      <a:r>
                        <a:rPr lang="en-US" altLang="zh-CN" sz="1600" dirty="0" smtClean="0"/>
                        <a:t>- </a:t>
                      </a:r>
                      <a:r>
                        <a:rPr lang="zh-CN" altLang="en-US" sz="1600" dirty="0" smtClean="0"/>
                        <a:t>文件共享服务器管理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综合实践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MooC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8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openEuler</a:t>
            </a:r>
            <a:r>
              <a:rPr lang="zh-CN" altLang="en-US" dirty="0"/>
              <a:t>是一个开源、免费的操作系</a:t>
            </a:r>
            <a:r>
              <a:rPr lang="zh-CN" altLang="en-US" dirty="0" smtClean="0"/>
              <a:t>统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openEuler</a:t>
            </a:r>
            <a:r>
              <a:rPr lang="zh-CN" altLang="en-US" dirty="0"/>
              <a:t>又是一个开源、免</a:t>
            </a:r>
            <a:r>
              <a:rPr lang="zh-CN" altLang="en-US" dirty="0" smtClean="0"/>
              <a:t>费的</a:t>
            </a:r>
            <a:r>
              <a:rPr lang="en-US" altLang="zh-CN" dirty="0"/>
              <a:t>Linux</a:t>
            </a:r>
            <a:r>
              <a:rPr lang="zh-CN" altLang="en-US" dirty="0"/>
              <a:t>发行版平台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我们可以在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这个创新平台上展开丰富多彩的教</a:t>
            </a:r>
            <a:r>
              <a:rPr lang="zh-CN" altLang="en-US" dirty="0"/>
              <a:t>学活</a:t>
            </a:r>
            <a:r>
              <a:rPr lang="zh-CN" altLang="en-US" dirty="0" smtClean="0"/>
              <a:t>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HCIA-openEuler</a:t>
            </a:r>
            <a:r>
              <a:rPr lang="zh-CN" altLang="en-US" dirty="0"/>
              <a:t>认证课</a:t>
            </a:r>
            <a:r>
              <a:rPr lang="zh-CN" altLang="en-US" dirty="0" smtClean="0"/>
              <a:t>程一览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390"/>
              </p:ext>
            </p:extLst>
          </p:nvPr>
        </p:nvGraphicFramePr>
        <p:xfrm>
          <a:off x="731837" y="2505024"/>
          <a:ext cx="10728325" cy="1847952"/>
        </p:xfrm>
        <a:graphic>
          <a:graphicData uri="http://schemas.openxmlformats.org/drawingml/2006/table">
            <a:tbl>
              <a:tblPr firstRow="1" bandRow="1"/>
              <a:tblGrid>
                <a:gridCol w="556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7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0929"/>
                <a:gridCol w="4842457"/>
                <a:gridCol w="551756"/>
              </a:tblGrid>
              <a:tr h="673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序号</a:t>
                      </a:r>
                      <a:endParaRPr lang="zh-CN" altLang="en-US" sz="14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分类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内容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知识点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/>
                        <a:t>学时</a:t>
                      </a:r>
                      <a:endParaRPr lang="zh-CN" altLang="en-US" sz="14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理论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实践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HCIA-openEuler</a:t>
                      </a:r>
                      <a:r>
                        <a:rPr lang="zh-CN" altLang="en-US" sz="1600" dirty="0" smtClean="0"/>
                        <a:t>认证课程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理论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实践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操作系统的基本操作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zh-CN" altLang="en-US" sz="1600" dirty="0" smtClean="0"/>
                        <a:t>理论</a:t>
                      </a:r>
                      <a:r>
                        <a:rPr lang="en-US" altLang="zh-CN" sz="1600" dirty="0" smtClean="0"/>
                        <a:t>+</a:t>
                      </a:r>
                      <a:r>
                        <a:rPr lang="zh-CN" altLang="en-US" sz="1600" dirty="0" smtClean="0"/>
                        <a:t>实践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48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373488935"/>
                  </a:ext>
                </a:extLst>
              </a:tr>
              <a:tr h="587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MooC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HCIA-openEuler</a:t>
                      </a:r>
                      <a:r>
                        <a:rPr lang="zh-CN" altLang="en-US" sz="1600" dirty="0" smtClean="0"/>
                        <a:t>认证课程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MooC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openEuler</a:t>
                      </a:r>
                      <a:r>
                        <a:rPr lang="zh-CN" altLang="en-US" sz="1600" dirty="0" smtClean="0"/>
                        <a:t>操作系统的基本操作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MooC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08991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案包概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述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素材详解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认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证课程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开</a:t>
            </a:r>
            <a:r>
              <a:rPr lang="zh-CN" altLang="en-US" dirty="0" smtClean="0"/>
              <a:t>源社区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openEuler</a:t>
            </a:r>
            <a:r>
              <a:rPr lang="zh-CN" altLang="en-US" dirty="0" smtClean="0"/>
              <a:t>开源社区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153025"/>
          </a:xfrm>
        </p:spPr>
        <p:txBody>
          <a:bodyPr/>
          <a:lstStyle/>
          <a:p>
            <a:r>
              <a:rPr lang="en-US" altLang="zh-CN" dirty="0">
                <a:hlinkClick r:id="rId3"/>
              </a:rPr>
              <a:t>https://openeuler.org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https://gitee.com/openeuler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附：</a:t>
            </a:r>
            <a:r>
              <a:rPr lang="en-US" altLang="zh-CN" dirty="0" smtClean="0"/>
              <a:t>openEuler</a:t>
            </a:r>
            <a:r>
              <a:rPr lang="zh-CN" altLang="en-US" dirty="0" smtClean="0"/>
              <a:t>标准发行版下载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当前版本：</a:t>
            </a:r>
            <a:r>
              <a:rPr lang="en-US" altLang="zh-CN" dirty="0"/>
              <a:t> openEuler 20.03 </a:t>
            </a:r>
            <a:r>
              <a:rPr lang="en-US" altLang="zh-CN" dirty="0" smtClean="0"/>
              <a:t>LTS</a:t>
            </a:r>
          </a:p>
          <a:p>
            <a:pPr lvl="1"/>
            <a:r>
              <a:rPr lang="zh-CN" altLang="en-US" dirty="0" smtClean="0"/>
              <a:t>下载地址：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openeuler.org/zh/download.html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19" y="1576949"/>
            <a:ext cx="1904762" cy="4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971" y="3132977"/>
            <a:ext cx="1857634" cy="57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6" y="2943072"/>
            <a:ext cx="9525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605" y="3064824"/>
            <a:ext cx="344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|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120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“智能基座”产教融合协同育人基地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登入网址：</a:t>
            </a:r>
            <a:r>
              <a:rPr lang="en-US" altLang="zh-CN" sz="2000" dirty="0" smtClean="0">
                <a:hlinkClick r:id="rId3"/>
              </a:rPr>
              <a:t>https://edu.huaweicloud.com/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进入“智能基座”鲲鹏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昇腾高校师生交流学习专区，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查看“操作系统”课程。</a:t>
            </a:r>
            <a:endParaRPr lang="en-US" altLang="zh-CN" sz="2000" dirty="0" smtClean="0"/>
          </a:p>
          <a:p>
            <a:r>
              <a:rPr lang="zh-CN" altLang="en-US" dirty="0" smtClean="0"/>
              <a:t>附：教辅书籍购买参考链接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>
                <a:hlinkClick r:id="rId4"/>
              </a:rPr>
              <a:t>https://item.jd.com/12976580.html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方案包概</a:t>
            </a:r>
            <a:r>
              <a:rPr lang="zh-CN" altLang="en-US" dirty="0"/>
              <a:t>述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素材详解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认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证课程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开源社区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openEuler</a:t>
            </a:r>
            <a:r>
              <a:rPr lang="zh-CN" altLang="en-US" dirty="0" smtClean="0"/>
              <a:t>的发展背景</a:t>
            </a:r>
            <a:endParaRPr lang="zh-CN" altLang="en-US" dirty="0"/>
          </a:p>
        </p:txBody>
      </p:sp>
      <p:sp>
        <p:nvSpPr>
          <p:cNvPr id="3" name="任意多边形 15"/>
          <p:cNvSpPr/>
          <p:nvPr/>
        </p:nvSpPr>
        <p:spPr bwMode="auto">
          <a:xfrm rot="287689">
            <a:off x="1839472" y="2091047"/>
            <a:ext cx="1635133" cy="123031"/>
          </a:xfrm>
          <a:custGeom>
            <a:avLst/>
            <a:gdLst>
              <a:gd name="connsiteX0" fmla="*/ 1635133 w 1635133"/>
              <a:gd name="connsiteY0" fmla="*/ 0 h 123031"/>
              <a:gd name="connsiteX1" fmla="*/ 1635133 w 1635133"/>
              <a:gd name="connsiteY1" fmla="*/ 85230 h 123031"/>
              <a:gd name="connsiteX2" fmla="*/ 1117441 w 1635133"/>
              <a:gd name="connsiteY2" fmla="*/ 89841 h 123031"/>
              <a:gd name="connsiteX3" fmla="*/ 76122 w 1635133"/>
              <a:gd name="connsiteY3" fmla="*/ 119331 h 123031"/>
              <a:gd name="connsiteX4" fmla="*/ 0 w 1635133"/>
              <a:gd name="connsiteY4" fmla="*/ 123031 h 123031"/>
              <a:gd name="connsiteX5" fmla="*/ 496831 w 1635133"/>
              <a:gd name="connsiteY5" fmla="*/ 69174 h 123031"/>
              <a:gd name="connsiteX6" fmla="*/ 1552376 w 1635133"/>
              <a:gd name="connsiteY6" fmla="*/ 2506 h 12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5133" h="123031">
                <a:moveTo>
                  <a:pt x="1635133" y="0"/>
                </a:moveTo>
                <a:lnTo>
                  <a:pt x="1635133" y="85230"/>
                </a:lnTo>
                <a:lnTo>
                  <a:pt x="1117441" y="89841"/>
                </a:lnTo>
                <a:cubicBezTo>
                  <a:pt x="743710" y="96689"/>
                  <a:pt x="393604" y="106696"/>
                  <a:pt x="76122" y="119331"/>
                </a:cubicBezTo>
                <a:lnTo>
                  <a:pt x="0" y="123031"/>
                </a:lnTo>
                <a:lnTo>
                  <a:pt x="496831" y="69174"/>
                </a:lnTo>
                <a:cubicBezTo>
                  <a:pt x="818651" y="40609"/>
                  <a:pt x="1173540" y="17987"/>
                  <a:pt x="1552376" y="2506"/>
                </a:cubicBezTo>
                <a:close/>
              </a:path>
            </a:pathLst>
          </a:custGeom>
          <a:solidFill>
            <a:srgbClr val="00B0F0">
              <a:alpha val="30000"/>
            </a:srgb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任意多边形 41"/>
          <p:cNvSpPr/>
          <p:nvPr/>
        </p:nvSpPr>
        <p:spPr bwMode="auto">
          <a:xfrm>
            <a:off x="5383975" y="2420888"/>
            <a:ext cx="1424049" cy="1378510"/>
          </a:xfrm>
          <a:custGeom>
            <a:avLst/>
            <a:gdLst>
              <a:gd name="connsiteX0" fmla="*/ 16177 w 1424049"/>
              <a:gd name="connsiteY0" fmla="*/ 0 h 1378510"/>
              <a:gd name="connsiteX1" fmla="*/ 158601 w 1424049"/>
              <a:gd name="connsiteY1" fmla="*/ 29727 h 1378510"/>
              <a:gd name="connsiteX2" fmla="*/ 1424049 w 1424049"/>
              <a:gd name="connsiteY2" fmla="*/ 847421 h 1378510"/>
              <a:gd name="connsiteX3" fmla="*/ 1043780 w 1424049"/>
              <a:gd name="connsiteY3" fmla="*/ 1338262 h 1378510"/>
              <a:gd name="connsiteX4" fmla="*/ 970658 w 1424049"/>
              <a:gd name="connsiteY4" fmla="*/ 1378510 h 1378510"/>
              <a:gd name="connsiteX5" fmla="*/ 883990 w 1424049"/>
              <a:gd name="connsiteY5" fmla="*/ 1236447 h 1378510"/>
              <a:gd name="connsiteX6" fmla="*/ 883990 w 1424049"/>
              <a:gd name="connsiteY6" fmla="*/ 1210210 h 1378510"/>
              <a:gd name="connsiteX7" fmla="*/ 994787 w 1424049"/>
              <a:gd name="connsiteY7" fmla="*/ 1136751 h 1378510"/>
              <a:gd name="connsiteX8" fmla="*/ 1202969 w 1424049"/>
              <a:gd name="connsiteY8" fmla="*/ 807413 h 1378510"/>
              <a:gd name="connsiteX9" fmla="*/ 34993 w 1424049"/>
              <a:gd name="connsiteY9" fmla="*/ 105819 h 1378510"/>
              <a:gd name="connsiteX10" fmla="*/ 0 w 1424049"/>
              <a:gd name="connsiteY10" fmla="*/ 99752 h 137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4049" h="1378510">
                <a:moveTo>
                  <a:pt x="16177" y="0"/>
                </a:moveTo>
                <a:lnTo>
                  <a:pt x="158601" y="29727"/>
                </a:lnTo>
                <a:cubicBezTo>
                  <a:pt x="922082" y="206937"/>
                  <a:pt x="1424049" y="507039"/>
                  <a:pt x="1424049" y="847421"/>
                </a:cubicBezTo>
                <a:cubicBezTo>
                  <a:pt x="1424049" y="1026122"/>
                  <a:pt x="1285695" y="1193720"/>
                  <a:pt x="1043780" y="1338262"/>
                </a:cubicBezTo>
                <a:lnTo>
                  <a:pt x="970658" y="1378510"/>
                </a:lnTo>
                <a:lnTo>
                  <a:pt x="883990" y="1236447"/>
                </a:lnTo>
                <a:lnTo>
                  <a:pt x="883990" y="1210210"/>
                </a:lnTo>
                <a:lnTo>
                  <a:pt x="994787" y="1136751"/>
                </a:lnTo>
                <a:cubicBezTo>
                  <a:pt x="1128841" y="1035526"/>
                  <a:pt x="1202969" y="924234"/>
                  <a:pt x="1202969" y="807413"/>
                </a:cubicBezTo>
                <a:cubicBezTo>
                  <a:pt x="1202969" y="515360"/>
                  <a:pt x="739666" y="257868"/>
                  <a:pt x="34993" y="105819"/>
                </a:cubicBezTo>
                <a:lnTo>
                  <a:pt x="0" y="99752"/>
                </a:lnTo>
                <a:close/>
              </a:path>
            </a:pathLst>
          </a:custGeom>
          <a:solidFill>
            <a:srgbClr val="00B0F0">
              <a:alpha val="60000"/>
            </a:srgb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任意多边形 22"/>
          <p:cNvSpPr/>
          <p:nvPr/>
        </p:nvSpPr>
        <p:spPr bwMode="auto">
          <a:xfrm rot="614305">
            <a:off x="3598427" y="2252394"/>
            <a:ext cx="1732092" cy="155187"/>
          </a:xfrm>
          <a:custGeom>
            <a:avLst/>
            <a:gdLst>
              <a:gd name="connsiteX0" fmla="*/ 0 w 1732092"/>
              <a:gd name="connsiteY0" fmla="*/ 65797 h 155187"/>
              <a:gd name="connsiteX1" fmla="*/ 275524 w 1732092"/>
              <a:gd name="connsiteY1" fmla="*/ 46184 h 155187"/>
              <a:gd name="connsiteX2" fmla="*/ 1294236 w 1732092"/>
              <a:gd name="connsiteY2" fmla="*/ 4904 h 155187"/>
              <a:gd name="connsiteX3" fmla="*/ 1732092 w 1732092"/>
              <a:gd name="connsiteY3" fmla="*/ 0 h 155187"/>
              <a:gd name="connsiteX4" fmla="*/ 1732092 w 1732092"/>
              <a:gd name="connsiteY4" fmla="*/ 94615 h 155187"/>
              <a:gd name="connsiteX5" fmla="*/ 1314413 w 1732092"/>
              <a:gd name="connsiteY5" fmla="*/ 98332 h 155187"/>
              <a:gd name="connsiteX6" fmla="*/ 520604 w 1732092"/>
              <a:gd name="connsiteY6" fmla="*/ 123518 h 155187"/>
              <a:gd name="connsiteX7" fmla="*/ 9647 w 1732092"/>
              <a:gd name="connsiteY7" fmla="*/ 155187 h 15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092" h="155187">
                <a:moveTo>
                  <a:pt x="0" y="65797"/>
                </a:moveTo>
                <a:lnTo>
                  <a:pt x="275524" y="46184"/>
                </a:lnTo>
                <a:cubicBezTo>
                  <a:pt x="590315" y="27191"/>
                  <a:pt x="932677" y="13121"/>
                  <a:pt x="1294236" y="4904"/>
                </a:cubicBezTo>
                <a:lnTo>
                  <a:pt x="1732092" y="0"/>
                </a:lnTo>
                <a:lnTo>
                  <a:pt x="1732092" y="94615"/>
                </a:lnTo>
                <a:lnTo>
                  <a:pt x="1314413" y="98332"/>
                </a:lnTo>
                <a:cubicBezTo>
                  <a:pt x="1038620" y="103287"/>
                  <a:pt x="772840" y="111821"/>
                  <a:pt x="520604" y="123518"/>
                </a:cubicBezTo>
                <a:lnTo>
                  <a:pt x="9647" y="155187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任意多边形 40"/>
          <p:cNvSpPr/>
          <p:nvPr/>
        </p:nvSpPr>
        <p:spPr bwMode="auto">
          <a:xfrm>
            <a:off x="5663952" y="3706230"/>
            <a:ext cx="4503997" cy="1671098"/>
          </a:xfrm>
          <a:custGeom>
            <a:avLst/>
            <a:gdLst>
              <a:gd name="connsiteX0" fmla="*/ 4503997 w 4503997"/>
              <a:gd name="connsiteY0" fmla="*/ 1220719 h 1671098"/>
              <a:gd name="connsiteX1" fmla="*/ 4466008 w 4503997"/>
              <a:gd name="connsiteY1" fmla="*/ 1258955 h 1671098"/>
              <a:gd name="connsiteX2" fmla="*/ 4434316 w 4503997"/>
              <a:gd name="connsiteY2" fmla="*/ 1251159 h 1671098"/>
              <a:gd name="connsiteX3" fmla="*/ 4497937 w 4503997"/>
              <a:gd name="connsiteY3" fmla="*/ 1223911 h 1671098"/>
              <a:gd name="connsiteX4" fmla="*/ 507026 w 4503997"/>
              <a:gd name="connsiteY4" fmla="*/ 0 h 1671098"/>
              <a:gd name="connsiteX5" fmla="*/ 605919 w 4503997"/>
              <a:gd name="connsiteY5" fmla="*/ 162103 h 1671098"/>
              <a:gd name="connsiteX6" fmla="*/ 574835 w 4503997"/>
              <a:gd name="connsiteY6" fmla="*/ 182259 h 1671098"/>
              <a:gd name="connsiteX7" fmla="*/ 288032 w 4503997"/>
              <a:gd name="connsiteY7" fmla="*/ 628462 h 1671098"/>
              <a:gd name="connsiteX8" fmla="*/ 984024 w 4503997"/>
              <a:gd name="connsiteY8" fmla="*/ 1290388 h 1671098"/>
              <a:gd name="connsiteX9" fmla="*/ 1146283 w 4503997"/>
              <a:gd name="connsiteY9" fmla="*/ 1348482 h 1671098"/>
              <a:gd name="connsiteX10" fmla="*/ 1066923 w 4503997"/>
              <a:gd name="connsiteY10" fmla="*/ 1671098 h 1671098"/>
              <a:gd name="connsiteX11" fmla="*/ 1047673 w 4503997"/>
              <a:gd name="connsiteY11" fmla="*/ 1665428 h 1671098"/>
              <a:gd name="connsiteX12" fmla="*/ 0 w 4503997"/>
              <a:gd name="connsiteY12" fmla="*/ 710065 h 1671098"/>
              <a:gd name="connsiteX13" fmla="*/ 421982 w 4503997"/>
              <a:gd name="connsiteY13" fmla="*/ 54456 h 167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03997" h="1671098">
                <a:moveTo>
                  <a:pt x="4503997" y="1220719"/>
                </a:moveTo>
                <a:lnTo>
                  <a:pt x="4466008" y="1258955"/>
                </a:lnTo>
                <a:lnTo>
                  <a:pt x="4434316" y="1251159"/>
                </a:lnTo>
                <a:lnTo>
                  <a:pt x="4497937" y="1223911"/>
                </a:lnTo>
                <a:close/>
                <a:moveTo>
                  <a:pt x="507026" y="0"/>
                </a:moveTo>
                <a:lnTo>
                  <a:pt x="605919" y="162103"/>
                </a:lnTo>
                <a:lnTo>
                  <a:pt x="574835" y="182259"/>
                </a:lnTo>
                <a:cubicBezTo>
                  <a:pt x="391928" y="314899"/>
                  <a:pt x="288032" y="466901"/>
                  <a:pt x="288032" y="628462"/>
                </a:cubicBezTo>
                <a:cubicBezTo>
                  <a:pt x="288032" y="886960"/>
                  <a:pt x="554005" y="1120986"/>
                  <a:pt x="984024" y="1290388"/>
                </a:cubicBezTo>
                <a:lnTo>
                  <a:pt x="1146283" y="1348482"/>
                </a:lnTo>
                <a:lnTo>
                  <a:pt x="1066923" y="1671098"/>
                </a:lnTo>
                <a:lnTo>
                  <a:pt x="1047673" y="1665428"/>
                </a:lnTo>
                <a:cubicBezTo>
                  <a:pt x="415582" y="1458382"/>
                  <a:pt x="0" y="1107755"/>
                  <a:pt x="0" y="710065"/>
                </a:cubicBezTo>
                <a:cubicBezTo>
                  <a:pt x="0" y="466481"/>
                  <a:pt x="155908" y="240551"/>
                  <a:pt x="421982" y="54456"/>
                </a:cubicBezTo>
                <a:close/>
              </a:path>
            </a:pathLst>
          </a:custGeom>
          <a:solidFill>
            <a:srgbClr val="00B0F0">
              <a:alpha val="80000"/>
            </a:srgb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" name="任意多边形 52"/>
          <p:cNvSpPr/>
          <p:nvPr/>
        </p:nvSpPr>
        <p:spPr bwMode="auto">
          <a:xfrm>
            <a:off x="6810673" y="5075933"/>
            <a:ext cx="3014241" cy="873224"/>
          </a:xfrm>
          <a:custGeom>
            <a:avLst/>
            <a:gdLst>
              <a:gd name="connsiteX0" fmla="*/ 76932 w 3014241"/>
              <a:gd name="connsiteY0" fmla="*/ 0 h 873224"/>
              <a:gd name="connsiteX1" fmla="*/ 189842 w 3014241"/>
              <a:gd name="connsiteY1" fmla="*/ 43196 h 873224"/>
              <a:gd name="connsiteX2" fmla="*/ 2273749 w 3014241"/>
              <a:gd name="connsiteY2" fmla="*/ 367577 h 873224"/>
              <a:gd name="connsiteX3" fmla="*/ 2486079 w 3014241"/>
              <a:gd name="connsiteY3" fmla="*/ 371028 h 873224"/>
              <a:gd name="connsiteX4" fmla="*/ 2588475 w 3014241"/>
              <a:gd name="connsiteY4" fmla="*/ 226758 h 873224"/>
              <a:gd name="connsiteX5" fmla="*/ 3014241 w 3014241"/>
              <a:gd name="connsiteY5" fmla="*/ 661866 h 873224"/>
              <a:gd name="connsiteX6" fmla="*/ 2129644 w 3014241"/>
              <a:gd name="connsiteY6" fmla="*/ 873224 h 873224"/>
              <a:gd name="connsiteX7" fmla="*/ 2243406 w 3014241"/>
              <a:gd name="connsiteY7" fmla="*/ 712940 h 873224"/>
              <a:gd name="connsiteX8" fmla="*/ 2140898 w 3014241"/>
              <a:gd name="connsiteY8" fmla="*/ 708328 h 873224"/>
              <a:gd name="connsiteX9" fmla="*/ 202022 w 3014241"/>
              <a:gd name="connsiteY9" fmla="*/ 391493 h 873224"/>
              <a:gd name="connsiteX10" fmla="*/ 0 w 3014241"/>
              <a:gd name="connsiteY10" fmla="*/ 323099 h 8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4241" h="873224">
                <a:moveTo>
                  <a:pt x="76932" y="0"/>
                </a:moveTo>
                <a:lnTo>
                  <a:pt x="189842" y="43196"/>
                </a:lnTo>
                <a:cubicBezTo>
                  <a:pt x="699025" y="219704"/>
                  <a:pt x="1436930" y="340209"/>
                  <a:pt x="2273749" y="367577"/>
                </a:cubicBezTo>
                <a:lnTo>
                  <a:pt x="2486079" y="371028"/>
                </a:lnTo>
                <a:lnTo>
                  <a:pt x="2588475" y="226758"/>
                </a:lnTo>
                <a:lnTo>
                  <a:pt x="3014241" y="661866"/>
                </a:lnTo>
                <a:lnTo>
                  <a:pt x="2129644" y="873224"/>
                </a:lnTo>
                <a:lnTo>
                  <a:pt x="2243406" y="712940"/>
                </a:lnTo>
                <a:lnTo>
                  <a:pt x="2140898" y="708328"/>
                </a:lnTo>
                <a:cubicBezTo>
                  <a:pt x="1391133" y="664126"/>
                  <a:pt x="720815" y="551121"/>
                  <a:pt x="202022" y="391493"/>
                </a:cubicBezTo>
                <a:lnTo>
                  <a:pt x="0" y="323099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任意多边形 76"/>
          <p:cNvSpPr/>
          <p:nvPr/>
        </p:nvSpPr>
        <p:spPr bwMode="auto">
          <a:xfrm>
            <a:off x="1518382" y="1295457"/>
            <a:ext cx="637618" cy="772308"/>
          </a:xfrm>
          <a:custGeom>
            <a:avLst/>
            <a:gdLst>
              <a:gd name="connsiteX0" fmla="*/ 581292 w 1162584"/>
              <a:gd name="connsiteY0" fmla="*/ 0 h 1408168"/>
              <a:gd name="connsiteX1" fmla="*/ 1162584 w 1162584"/>
              <a:gd name="connsiteY1" fmla="*/ 581292 h 1408168"/>
              <a:gd name="connsiteX2" fmla="*/ 992328 w 1162584"/>
              <a:gd name="connsiteY2" fmla="*/ 992328 h 1408168"/>
              <a:gd name="connsiteX3" fmla="*/ 991900 w 1162584"/>
              <a:gd name="connsiteY3" fmla="*/ 992681 h 1408168"/>
              <a:gd name="connsiteX4" fmla="*/ 996755 w 1162584"/>
              <a:gd name="connsiteY4" fmla="*/ 992692 h 1408168"/>
              <a:gd name="connsiteX5" fmla="*/ 581280 w 1162584"/>
              <a:gd name="connsiteY5" fmla="*/ 1408168 h 1408168"/>
              <a:gd name="connsiteX6" fmla="*/ 163890 w 1162584"/>
              <a:gd name="connsiteY6" fmla="*/ 990778 h 1408168"/>
              <a:gd name="connsiteX7" fmla="*/ 168987 w 1162584"/>
              <a:gd name="connsiteY7" fmla="*/ 990790 h 1408168"/>
              <a:gd name="connsiteX8" fmla="*/ 99275 w 1162584"/>
              <a:gd name="connsiteY8" fmla="*/ 906298 h 1408168"/>
              <a:gd name="connsiteX9" fmla="*/ 0 w 1162584"/>
              <a:gd name="connsiteY9" fmla="*/ 581292 h 1408168"/>
              <a:gd name="connsiteX10" fmla="*/ 581292 w 1162584"/>
              <a:gd name="connsiteY10" fmla="*/ 0 h 140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584" h="1408168">
                <a:moveTo>
                  <a:pt x="581292" y="0"/>
                </a:moveTo>
                <a:cubicBezTo>
                  <a:pt x="902331" y="0"/>
                  <a:pt x="1162584" y="260253"/>
                  <a:pt x="1162584" y="581292"/>
                </a:cubicBezTo>
                <a:cubicBezTo>
                  <a:pt x="1162584" y="741812"/>
                  <a:pt x="1097521" y="887135"/>
                  <a:pt x="992328" y="992328"/>
                </a:cubicBezTo>
                <a:lnTo>
                  <a:pt x="991900" y="992681"/>
                </a:lnTo>
                <a:lnTo>
                  <a:pt x="996755" y="992692"/>
                </a:lnTo>
                <a:lnTo>
                  <a:pt x="581280" y="1408168"/>
                </a:lnTo>
                <a:lnTo>
                  <a:pt x="163890" y="990778"/>
                </a:lnTo>
                <a:lnTo>
                  <a:pt x="168987" y="990790"/>
                </a:lnTo>
                <a:lnTo>
                  <a:pt x="99275" y="906298"/>
                </a:lnTo>
                <a:cubicBezTo>
                  <a:pt x="36598" y="813523"/>
                  <a:pt x="0" y="701682"/>
                  <a:pt x="0" y="581292"/>
                </a:cubicBezTo>
                <a:cubicBezTo>
                  <a:pt x="0" y="260253"/>
                  <a:pt x="260253" y="0"/>
                  <a:pt x="581292" y="0"/>
                </a:cubicBezTo>
                <a:close/>
              </a:path>
            </a:pathLst>
          </a:custGeom>
          <a:solidFill>
            <a:srgbClr val="00B0F0">
              <a:alpha val="3000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2010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任意多边形 77"/>
          <p:cNvSpPr/>
          <p:nvPr/>
        </p:nvSpPr>
        <p:spPr bwMode="auto">
          <a:xfrm>
            <a:off x="4398069" y="1380254"/>
            <a:ext cx="637618" cy="772308"/>
          </a:xfrm>
          <a:custGeom>
            <a:avLst/>
            <a:gdLst>
              <a:gd name="connsiteX0" fmla="*/ 581292 w 1162584"/>
              <a:gd name="connsiteY0" fmla="*/ 0 h 1408168"/>
              <a:gd name="connsiteX1" fmla="*/ 1162584 w 1162584"/>
              <a:gd name="connsiteY1" fmla="*/ 581292 h 1408168"/>
              <a:gd name="connsiteX2" fmla="*/ 992328 w 1162584"/>
              <a:gd name="connsiteY2" fmla="*/ 992328 h 1408168"/>
              <a:gd name="connsiteX3" fmla="*/ 991900 w 1162584"/>
              <a:gd name="connsiteY3" fmla="*/ 992681 h 1408168"/>
              <a:gd name="connsiteX4" fmla="*/ 996755 w 1162584"/>
              <a:gd name="connsiteY4" fmla="*/ 992692 h 1408168"/>
              <a:gd name="connsiteX5" fmla="*/ 581280 w 1162584"/>
              <a:gd name="connsiteY5" fmla="*/ 1408168 h 1408168"/>
              <a:gd name="connsiteX6" fmla="*/ 163890 w 1162584"/>
              <a:gd name="connsiteY6" fmla="*/ 990778 h 1408168"/>
              <a:gd name="connsiteX7" fmla="*/ 168987 w 1162584"/>
              <a:gd name="connsiteY7" fmla="*/ 990790 h 1408168"/>
              <a:gd name="connsiteX8" fmla="*/ 99275 w 1162584"/>
              <a:gd name="connsiteY8" fmla="*/ 906298 h 1408168"/>
              <a:gd name="connsiteX9" fmla="*/ 0 w 1162584"/>
              <a:gd name="connsiteY9" fmla="*/ 581292 h 1408168"/>
              <a:gd name="connsiteX10" fmla="*/ 581292 w 1162584"/>
              <a:gd name="connsiteY10" fmla="*/ 0 h 140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584" h="1408168">
                <a:moveTo>
                  <a:pt x="581292" y="0"/>
                </a:moveTo>
                <a:cubicBezTo>
                  <a:pt x="902331" y="0"/>
                  <a:pt x="1162584" y="260253"/>
                  <a:pt x="1162584" y="581292"/>
                </a:cubicBezTo>
                <a:cubicBezTo>
                  <a:pt x="1162584" y="741812"/>
                  <a:pt x="1097521" y="887135"/>
                  <a:pt x="992328" y="992328"/>
                </a:cubicBezTo>
                <a:lnTo>
                  <a:pt x="991900" y="992681"/>
                </a:lnTo>
                <a:lnTo>
                  <a:pt x="996755" y="992692"/>
                </a:lnTo>
                <a:lnTo>
                  <a:pt x="581280" y="1408168"/>
                </a:lnTo>
                <a:lnTo>
                  <a:pt x="163890" y="990778"/>
                </a:lnTo>
                <a:lnTo>
                  <a:pt x="168987" y="990790"/>
                </a:lnTo>
                <a:lnTo>
                  <a:pt x="99275" y="906298"/>
                </a:lnTo>
                <a:cubicBezTo>
                  <a:pt x="36598" y="813523"/>
                  <a:pt x="0" y="701682"/>
                  <a:pt x="0" y="581292"/>
                </a:cubicBezTo>
                <a:cubicBezTo>
                  <a:pt x="0" y="260253"/>
                  <a:pt x="260253" y="0"/>
                  <a:pt x="581292" y="0"/>
                </a:cubicBezTo>
                <a:close/>
              </a:path>
            </a:pathLst>
          </a:custGeom>
          <a:solidFill>
            <a:srgbClr val="00B0F0">
              <a:alpha val="4000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2013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" name="任意多边形 78"/>
          <p:cNvSpPr/>
          <p:nvPr/>
        </p:nvSpPr>
        <p:spPr bwMode="auto">
          <a:xfrm>
            <a:off x="6746706" y="2432155"/>
            <a:ext cx="767251" cy="929325"/>
          </a:xfrm>
          <a:custGeom>
            <a:avLst/>
            <a:gdLst>
              <a:gd name="connsiteX0" fmla="*/ 581292 w 1162584"/>
              <a:gd name="connsiteY0" fmla="*/ 0 h 1408168"/>
              <a:gd name="connsiteX1" fmla="*/ 1162584 w 1162584"/>
              <a:gd name="connsiteY1" fmla="*/ 581292 h 1408168"/>
              <a:gd name="connsiteX2" fmla="*/ 992328 w 1162584"/>
              <a:gd name="connsiteY2" fmla="*/ 992328 h 1408168"/>
              <a:gd name="connsiteX3" fmla="*/ 991900 w 1162584"/>
              <a:gd name="connsiteY3" fmla="*/ 992681 h 1408168"/>
              <a:gd name="connsiteX4" fmla="*/ 996755 w 1162584"/>
              <a:gd name="connsiteY4" fmla="*/ 992692 h 1408168"/>
              <a:gd name="connsiteX5" fmla="*/ 581280 w 1162584"/>
              <a:gd name="connsiteY5" fmla="*/ 1408168 h 1408168"/>
              <a:gd name="connsiteX6" fmla="*/ 163890 w 1162584"/>
              <a:gd name="connsiteY6" fmla="*/ 990778 h 1408168"/>
              <a:gd name="connsiteX7" fmla="*/ 168987 w 1162584"/>
              <a:gd name="connsiteY7" fmla="*/ 990790 h 1408168"/>
              <a:gd name="connsiteX8" fmla="*/ 99275 w 1162584"/>
              <a:gd name="connsiteY8" fmla="*/ 906298 h 1408168"/>
              <a:gd name="connsiteX9" fmla="*/ 0 w 1162584"/>
              <a:gd name="connsiteY9" fmla="*/ 581292 h 1408168"/>
              <a:gd name="connsiteX10" fmla="*/ 581292 w 1162584"/>
              <a:gd name="connsiteY10" fmla="*/ 0 h 140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584" h="1408168">
                <a:moveTo>
                  <a:pt x="581292" y="0"/>
                </a:moveTo>
                <a:cubicBezTo>
                  <a:pt x="902331" y="0"/>
                  <a:pt x="1162584" y="260253"/>
                  <a:pt x="1162584" y="581292"/>
                </a:cubicBezTo>
                <a:cubicBezTo>
                  <a:pt x="1162584" y="741812"/>
                  <a:pt x="1097521" y="887135"/>
                  <a:pt x="992328" y="992328"/>
                </a:cubicBezTo>
                <a:lnTo>
                  <a:pt x="991900" y="992681"/>
                </a:lnTo>
                <a:lnTo>
                  <a:pt x="996755" y="992692"/>
                </a:lnTo>
                <a:lnTo>
                  <a:pt x="581280" y="1408168"/>
                </a:lnTo>
                <a:lnTo>
                  <a:pt x="163890" y="990778"/>
                </a:lnTo>
                <a:lnTo>
                  <a:pt x="168987" y="990790"/>
                </a:lnTo>
                <a:lnTo>
                  <a:pt x="99275" y="906298"/>
                </a:lnTo>
                <a:cubicBezTo>
                  <a:pt x="36598" y="813523"/>
                  <a:pt x="0" y="701682"/>
                  <a:pt x="0" y="581292"/>
                </a:cubicBezTo>
                <a:cubicBezTo>
                  <a:pt x="0" y="260253"/>
                  <a:pt x="260253" y="0"/>
                  <a:pt x="581292" y="0"/>
                </a:cubicBezTo>
                <a:close/>
              </a:path>
            </a:pathLst>
          </a:custGeom>
          <a:solidFill>
            <a:srgbClr val="00B0F0">
              <a:alpha val="6000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2016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任意多边形 79"/>
          <p:cNvSpPr/>
          <p:nvPr/>
        </p:nvSpPr>
        <p:spPr bwMode="auto">
          <a:xfrm>
            <a:off x="4905552" y="3217366"/>
            <a:ext cx="982383" cy="1189901"/>
          </a:xfrm>
          <a:custGeom>
            <a:avLst/>
            <a:gdLst>
              <a:gd name="connsiteX0" fmla="*/ 581292 w 1162584"/>
              <a:gd name="connsiteY0" fmla="*/ 0 h 1408168"/>
              <a:gd name="connsiteX1" fmla="*/ 1162584 w 1162584"/>
              <a:gd name="connsiteY1" fmla="*/ 581292 h 1408168"/>
              <a:gd name="connsiteX2" fmla="*/ 992328 w 1162584"/>
              <a:gd name="connsiteY2" fmla="*/ 992328 h 1408168"/>
              <a:gd name="connsiteX3" fmla="*/ 991900 w 1162584"/>
              <a:gd name="connsiteY3" fmla="*/ 992681 h 1408168"/>
              <a:gd name="connsiteX4" fmla="*/ 996755 w 1162584"/>
              <a:gd name="connsiteY4" fmla="*/ 992692 h 1408168"/>
              <a:gd name="connsiteX5" fmla="*/ 581280 w 1162584"/>
              <a:gd name="connsiteY5" fmla="*/ 1408168 h 1408168"/>
              <a:gd name="connsiteX6" fmla="*/ 163890 w 1162584"/>
              <a:gd name="connsiteY6" fmla="*/ 990778 h 1408168"/>
              <a:gd name="connsiteX7" fmla="*/ 168987 w 1162584"/>
              <a:gd name="connsiteY7" fmla="*/ 990790 h 1408168"/>
              <a:gd name="connsiteX8" fmla="*/ 99275 w 1162584"/>
              <a:gd name="connsiteY8" fmla="*/ 906298 h 1408168"/>
              <a:gd name="connsiteX9" fmla="*/ 0 w 1162584"/>
              <a:gd name="connsiteY9" fmla="*/ 581292 h 1408168"/>
              <a:gd name="connsiteX10" fmla="*/ 581292 w 1162584"/>
              <a:gd name="connsiteY10" fmla="*/ 0 h 140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584" h="1408168">
                <a:moveTo>
                  <a:pt x="581292" y="0"/>
                </a:moveTo>
                <a:cubicBezTo>
                  <a:pt x="902331" y="0"/>
                  <a:pt x="1162584" y="260253"/>
                  <a:pt x="1162584" y="581292"/>
                </a:cubicBezTo>
                <a:cubicBezTo>
                  <a:pt x="1162584" y="741812"/>
                  <a:pt x="1097521" y="887135"/>
                  <a:pt x="992328" y="992328"/>
                </a:cubicBezTo>
                <a:lnTo>
                  <a:pt x="991900" y="992681"/>
                </a:lnTo>
                <a:lnTo>
                  <a:pt x="996755" y="992692"/>
                </a:lnTo>
                <a:lnTo>
                  <a:pt x="581280" y="1408168"/>
                </a:lnTo>
                <a:lnTo>
                  <a:pt x="163890" y="990778"/>
                </a:lnTo>
                <a:lnTo>
                  <a:pt x="168987" y="990790"/>
                </a:lnTo>
                <a:lnTo>
                  <a:pt x="99275" y="906298"/>
                </a:lnTo>
                <a:cubicBezTo>
                  <a:pt x="36598" y="813523"/>
                  <a:pt x="0" y="701682"/>
                  <a:pt x="0" y="581292"/>
                </a:cubicBezTo>
                <a:cubicBezTo>
                  <a:pt x="0" y="260253"/>
                  <a:pt x="260253" y="0"/>
                  <a:pt x="581292" y="0"/>
                </a:cubicBezTo>
                <a:close/>
              </a:path>
            </a:pathLst>
          </a:custGeom>
          <a:solidFill>
            <a:srgbClr val="00B0F0">
              <a:alpha val="80000"/>
            </a:srgb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2018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2" name="任意多边形 80"/>
          <p:cNvSpPr/>
          <p:nvPr/>
        </p:nvSpPr>
        <p:spPr bwMode="auto">
          <a:xfrm>
            <a:off x="7817063" y="3935276"/>
            <a:ext cx="1001459" cy="1213006"/>
          </a:xfrm>
          <a:custGeom>
            <a:avLst/>
            <a:gdLst>
              <a:gd name="connsiteX0" fmla="*/ 581292 w 1162584"/>
              <a:gd name="connsiteY0" fmla="*/ 0 h 1408168"/>
              <a:gd name="connsiteX1" fmla="*/ 1162584 w 1162584"/>
              <a:gd name="connsiteY1" fmla="*/ 581292 h 1408168"/>
              <a:gd name="connsiteX2" fmla="*/ 992328 w 1162584"/>
              <a:gd name="connsiteY2" fmla="*/ 992328 h 1408168"/>
              <a:gd name="connsiteX3" fmla="*/ 991900 w 1162584"/>
              <a:gd name="connsiteY3" fmla="*/ 992681 h 1408168"/>
              <a:gd name="connsiteX4" fmla="*/ 996755 w 1162584"/>
              <a:gd name="connsiteY4" fmla="*/ 992692 h 1408168"/>
              <a:gd name="connsiteX5" fmla="*/ 581280 w 1162584"/>
              <a:gd name="connsiteY5" fmla="*/ 1408168 h 1408168"/>
              <a:gd name="connsiteX6" fmla="*/ 163890 w 1162584"/>
              <a:gd name="connsiteY6" fmla="*/ 990778 h 1408168"/>
              <a:gd name="connsiteX7" fmla="*/ 168987 w 1162584"/>
              <a:gd name="connsiteY7" fmla="*/ 990790 h 1408168"/>
              <a:gd name="connsiteX8" fmla="*/ 99275 w 1162584"/>
              <a:gd name="connsiteY8" fmla="*/ 906298 h 1408168"/>
              <a:gd name="connsiteX9" fmla="*/ 0 w 1162584"/>
              <a:gd name="connsiteY9" fmla="*/ 581292 h 1408168"/>
              <a:gd name="connsiteX10" fmla="*/ 581292 w 1162584"/>
              <a:gd name="connsiteY10" fmla="*/ 0 h 140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2584" h="1408168">
                <a:moveTo>
                  <a:pt x="581292" y="0"/>
                </a:moveTo>
                <a:cubicBezTo>
                  <a:pt x="902331" y="0"/>
                  <a:pt x="1162584" y="260253"/>
                  <a:pt x="1162584" y="581292"/>
                </a:cubicBezTo>
                <a:cubicBezTo>
                  <a:pt x="1162584" y="741812"/>
                  <a:pt x="1097521" y="887135"/>
                  <a:pt x="992328" y="992328"/>
                </a:cubicBezTo>
                <a:lnTo>
                  <a:pt x="991900" y="992681"/>
                </a:lnTo>
                <a:lnTo>
                  <a:pt x="996755" y="992692"/>
                </a:lnTo>
                <a:lnTo>
                  <a:pt x="581280" y="1408168"/>
                </a:lnTo>
                <a:lnTo>
                  <a:pt x="163890" y="990778"/>
                </a:lnTo>
                <a:lnTo>
                  <a:pt x="168987" y="990790"/>
                </a:lnTo>
                <a:lnTo>
                  <a:pt x="99275" y="906298"/>
                </a:lnTo>
                <a:cubicBezTo>
                  <a:pt x="36598" y="813523"/>
                  <a:pt x="0" y="701682"/>
                  <a:pt x="0" y="581292"/>
                </a:cubicBezTo>
                <a:cubicBezTo>
                  <a:pt x="0" y="260253"/>
                  <a:pt x="260253" y="0"/>
                  <a:pt x="581292" y="0"/>
                </a:cubicBez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2019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effectLst/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3" name="文本框 83"/>
          <p:cNvSpPr txBox="1"/>
          <p:nvPr/>
        </p:nvSpPr>
        <p:spPr bwMode="auto">
          <a:xfrm>
            <a:off x="1069266" y="2231496"/>
            <a:ext cx="1349028" cy="1011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高性能计算项目立项</a:t>
            </a:r>
          </a:p>
        </p:txBody>
      </p:sp>
      <p:sp>
        <p:nvSpPr>
          <p:cNvPr id="19" name="文本框 89"/>
          <p:cNvSpPr txBox="1"/>
          <p:nvPr/>
        </p:nvSpPr>
        <p:spPr bwMode="auto">
          <a:xfrm>
            <a:off x="8825529" y="4079023"/>
            <a:ext cx="2271096" cy="704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openEuler</a:t>
            </a:r>
            <a:r>
              <a:rPr lang="zh-CN" altLang="en-US" sz="20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社区运营，代码开源</a:t>
            </a:r>
          </a:p>
        </p:txBody>
      </p:sp>
    </p:spTree>
    <p:extLst>
      <p:ext uri="{BB962C8B-B14F-4D97-AF65-F5344CB8AC3E}">
        <p14:creationId xmlns:p14="http://schemas.microsoft.com/office/powerpoint/2010/main" val="31207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openEuler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4" name="圆角矩形 83"/>
          <p:cNvSpPr/>
          <p:nvPr/>
        </p:nvSpPr>
        <p:spPr>
          <a:xfrm>
            <a:off x="8229624" y="944563"/>
            <a:ext cx="3230539" cy="5239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9144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kern="0" dirty="0" smtClean="0">
                <a:solidFill>
                  <a:schemeClr val="tx1"/>
                </a:solidFill>
              </a:rPr>
              <a:t>openEuler</a:t>
            </a:r>
            <a:r>
              <a:rPr lang="zh-CN" altLang="en-US" sz="1600" kern="0" dirty="0">
                <a:solidFill>
                  <a:schemeClr val="tx1"/>
                </a:solidFill>
              </a:rPr>
              <a:t>是一个通用的</a:t>
            </a:r>
            <a:r>
              <a:rPr lang="en-US" altLang="zh-CN" sz="1600" kern="0" dirty="0">
                <a:solidFill>
                  <a:schemeClr val="tx1"/>
                </a:solidFill>
              </a:rPr>
              <a:t>Linux</a:t>
            </a:r>
            <a:r>
              <a:rPr lang="zh-CN" altLang="en-US" sz="1600" kern="0" dirty="0">
                <a:solidFill>
                  <a:schemeClr val="tx1"/>
                </a:solidFill>
              </a:rPr>
              <a:t>操作系</a:t>
            </a:r>
            <a:r>
              <a:rPr lang="zh-CN" altLang="en-US" sz="1600" kern="0" dirty="0" smtClean="0">
                <a:solidFill>
                  <a:schemeClr val="tx1"/>
                </a:solidFill>
              </a:rPr>
              <a:t>统，</a:t>
            </a:r>
            <a:r>
              <a:rPr lang="zh-CN" altLang="en-US" sz="1600" kern="0" dirty="0" smtClean="0">
                <a:solidFill>
                  <a:schemeClr val="tx1"/>
                </a:solidFill>
                <a:latin typeface="+mn-ea"/>
              </a:rPr>
              <a:t>与</a:t>
            </a:r>
            <a:r>
              <a:rPr lang="en-US" altLang="zh-CN" sz="1600" kern="0" dirty="0" err="1">
                <a:solidFill>
                  <a:schemeClr val="tx1"/>
                </a:solidFill>
              </a:rPr>
              <a:t>SuSE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600" kern="0" dirty="0" err="1">
                <a:solidFill>
                  <a:schemeClr val="tx1"/>
                </a:solidFill>
              </a:rPr>
              <a:t>Debian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600" kern="0" dirty="0" err="1" smtClean="0">
                <a:solidFill>
                  <a:schemeClr val="tx1"/>
                </a:solidFill>
                <a:latin typeface="+mn-ea"/>
              </a:rPr>
              <a:t>RedHat</a:t>
            </a:r>
            <a:r>
              <a:rPr lang="zh-CN" altLang="en-US" sz="1600" kern="0" dirty="0" smtClean="0">
                <a:solidFill>
                  <a:schemeClr val="tx1"/>
                </a:solidFill>
                <a:latin typeface="+mn-ea"/>
              </a:rPr>
              <a:t>等一样都是</a:t>
            </a:r>
            <a:r>
              <a:rPr lang="zh-CN" altLang="en-US" sz="1600" kern="0" dirty="0">
                <a:solidFill>
                  <a:schemeClr val="tx1"/>
                </a:solidFill>
              </a:rPr>
              <a:t>基于</a:t>
            </a:r>
            <a:r>
              <a:rPr lang="en-US" altLang="zh-CN" sz="1600" kern="0" dirty="0">
                <a:solidFill>
                  <a:schemeClr val="tx1"/>
                </a:solidFill>
              </a:rPr>
              <a:t>Linux</a:t>
            </a:r>
            <a:r>
              <a:rPr lang="zh-CN" altLang="en-US" sz="1600" kern="0" dirty="0">
                <a:solidFill>
                  <a:schemeClr val="tx1"/>
                </a:solidFill>
              </a:rPr>
              <a:t>内核并可以</a:t>
            </a:r>
            <a:r>
              <a:rPr lang="zh-CN" altLang="en-US" sz="1600" kern="0" dirty="0" smtClean="0">
                <a:solidFill>
                  <a:schemeClr val="tx1"/>
                </a:solidFill>
              </a:rPr>
              <a:t>在</a:t>
            </a:r>
            <a:r>
              <a:rPr lang="en-US" altLang="zh-CN" sz="1600" kern="0" dirty="0">
                <a:solidFill>
                  <a:schemeClr val="tx1"/>
                </a:solidFill>
              </a:rPr>
              <a:t>x86</a:t>
            </a:r>
            <a:r>
              <a:rPr lang="zh-CN" altLang="en-US" sz="1600" kern="0" dirty="0">
                <a:solidFill>
                  <a:schemeClr val="tx1"/>
                </a:solidFill>
              </a:rPr>
              <a:t>、</a:t>
            </a:r>
            <a:r>
              <a:rPr lang="en-US" altLang="zh-CN" sz="1600" kern="0" dirty="0">
                <a:solidFill>
                  <a:schemeClr val="tx1"/>
                </a:solidFill>
              </a:rPr>
              <a:t>ARM</a:t>
            </a:r>
            <a:r>
              <a:rPr lang="zh-CN" altLang="en-US" sz="1600" kern="0" dirty="0">
                <a:solidFill>
                  <a:schemeClr val="tx1"/>
                </a:solidFill>
              </a:rPr>
              <a:t>、</a:t>
            </a:r>
            <a:r>
              <a:rPr lang="en-US" altLang="zh-CN" sz="1600" kern="0" dirty="0">
                <a:solidFill>
                  <a:schemeClr val="tx1"/>
                </a:solidFill>
              </a:rPr>
              <a:t>RISC-V</a:t>
            </a:r>
            <a:r>
              <a:rPr lang="zh-CN" altLang="en-US" sz="1600" kern="0" dirty="0">
                <a:solidFill>
                  <a:schemeClr val="tx1"/>
                </a:solidFill>
              </a:rPr>
              <a:t>等多种</a:t>
            </a:r>
            <a:r>
              <a:rPr lang="en-US" altLang="zh-CN" sz="1600" kern="0" dirty="0">
                <a:solidFill>
                  <a:schemeClr val="tx1"/>
                </a:solidFill>
              </a:rPr>
              <a:t>CPU</a:t>
            </a:r>
            <a:r>
              <a:rPr lang="zh-CN" altLang="en-US" sz="1600" kern="0" dirty="0">
                <a:solidFill>
                  <a:schemeClr val="tx1"/>
                </a:solidFill>
              </a:rPr>
              <a:t>架构上运行；</a:t>
            </a:r>
            <a:endParaRPr lang="en-US" altLang="zh-CN" sz="1600" kern="0" dirty="0">
              <a:solidFill>
                <a:schemeClr val="tx1"/>
              </a:solidFill>
            </a:endParaRPr>
          </a:p>
          <a:p>
            <a:pPr marL="285750" indent="-285750" defTabSz="9144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所有开发者、企业、商业组织都可以使用</a:t>
            </a:r>
            <a:r>
              <a:rPr lang="en-US" altLang="zh-CN" sz="1600" kern="0" dirty="0">
                <a:solidFill>
                  <a:schemeClr val="tx1"/>
                </a:solidFill>
                <a:latin typeface="+mn-ea"/>
              </a:rPr>
              <a:t>openEuler</a:t>
            </a:r>
            <a:r>
              <a:rPr lang="zh-CN" altLang="en-US" sz="1600" kern="0" dirty="0">
                <a:solidFill>
                  <a:schemeClr val="tx1"/>
                </a:solidFill>
                <a:latin typeface="+mn-ea"/>
              </a:rPr>
              <a:t>社区版本，也可以基于社区版本发布自己二次开发的操作系统版</a:t>
            </a:r>
            <a:r>
              <a:rPr lang="zh-CN" altLang="en-US" sz="1600" kern="0" dirty="0" smtClean="0">
                <a:solidFill>
                  <a:schemeClr val="tx1"/>
                </a:solidFill>
                <a:latin typeface="+mn-ea"/>
              </a:rPr>
              <a:t>本；</a:t>
            </a:r>
            <a:endParaRPr lang="en-US" altLang="zh-CN" sz="1600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圆角矩形 84"/>
          <p:cNvSpPr/>
          <p:nvPr/>
        </p:nvSpPr>
        <p:spPr>
          <a:xfrm>
            <a:off x="731838" y="944563"/>
            <a:ext cx="1409700" cy="5379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Linux </a:t>
            </a:r>
            <a:r>
              <a:rPr lang="en-US" altLang="zh-CN" dirty="0" smtClean="0">
                <a:solidFill>
                  <a:prstClr val="black"/>
                </a:solidFill>
              </a:rPr>
              <a:t>Kernel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圆角矩形 85"/>
          <p:cNvSpPr/>
          <p:nvPr/>
        </p:nvSpPr>
        <p:spPr>
          <a:xfrm>
            <a:off x="2459038" y="1698453"/>
            <a:ext cx="1358900" cy="7780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红帽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" name="圆角矩形 86"/>
          <p:cNvSpPr/>
          <p:nvPr/>
        </p:nvSpPr>
        <p:spPr>
          <a:xfrm>
            <a:off x="2459038" y="2950828"/>
            <a:ext cx="1358900" cy="7780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Debian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8" name="圆角矩形 87"/>
          <p:cNvSpPr/>
          <p:nvPr/>
        </p:nvSpPr>
        <p:spPr>
          <a:xfrm>
            <a:off x="2459038" y="4136690"/>
            <a:ext cx="1358900" cy="7780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SuSE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9" name="圆角矩形 88"/>
          <p:cNvSpPr/>
          <p:nvPr/>
        </p:nvSpPr>
        <p:spPr>
          <a:xfrm>
            <a:off x="2459038" y="5225715"/>
            <a:ext cx="1358900" cy="778038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openEuler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0" name="圆角矩形 89"/>
          <p:cNvSpPr/>
          <p:nvPr/>
        </p:nvSpPr>
        <p:spPr>
          <a:xfrm>
            <a:off x="4471988" y="1704606"/>
            <a:ext cx="1549400" cy="2687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fedora</a:t>
            </a:r>
          </a:p>
        </p:txBody>
      </p:sp>
      <p:sp>
        <p:nvSpPr>
          <p:cNvPr id="11" name="圆角矩形 90"/>
          <p:cNvSpPr/>
          <p:nvPr/>
        </p:nvSpPr>
        <p:spPr>
          <a:xfrm>
            <a:off x="4470421" y="3249053"/>
            <a:ext cx="1549400" cy="29619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ubuntu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2" name="圆角矩形 91"/>
          <p:cNvSpPr/>
          <p:nvPr/>
        </p:nvSpPr>
        <p:spPr>
          <a:xfrm>
            <a:off x="4471988" y="4136690"/>
            <a:ext cx="1549400" cy="28718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SLES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3" name="圆角矩形 92"/>
          <p:cNvSpPr/>
          <p:nvPr/>
        </p:nvSpPr>
        <p:spPr>
          <a:xfrm>
            <a:off x="4451373" y="5525956"/>
            <a:ext cx="1549400" cy="27305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openEuler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圆角矩形 93"/>
          <p:cNvSpPr/>
          <p:nvPr/>
        </p:nvSpPr>
        <p:spPr>
          <a:xfrm>
            <a:off x="4471988" y="2207736"/>
            <a:ext cx="1549400" cy="2687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RHEL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5" name="圆角矩形 94"/>
          <p:cNvSpPr/>
          <p:nvPr/>
        </p:nvSpPr>
        <p:spPr>
          <a:xfrm>
            <a:off x="4471988" y="4633731"/>
            <a:ext cx="1549400" cy="28718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black"/>
                </a:solidFill>
              </a:rPr>
              <a:t>OpenSuSE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6" name="圆角矩形 95"/>
          <p:cNvSpPr/>
          <p:nvPr/>
        </p:nvSpPr>
        <p:spPr>
          <a:xfrm>
            <a:off x="6589479" y="2207735"/>
            <a:ext cx="1549400" cy="26875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black"/>
                </a:solidFill>
              </a:rPr>
              <a:t>CentOS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7" name="圆角矩形 96"/>
          <p:cNvSpPr/>
          <p:nvPr/>
        </p:nvSpPr>
        <p:spPr>
          <a:xfrm>
            <a:off x="6654822" y="5170809"/>
            <a:ext cx="1549400" cy="27305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</a:rPr>
              <a:t>麒麟</a:t>
            </a:r>
            <a:r>
              <a:rPr lang="en-US" altLang="zh-CN" dirty="0" smtClean="0">
                <a:solidFill>
                  <a:prstClr val="black"/>
                </a:solidFill>
              </a:rPr>
              <a:t>V10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8" name="圆角矩形 97"/>
          <p:cNvSpPr/>
          <p:nvPr/>
        </p:nvSpPr>
        <p:spPr>
          <a:xfrm>
            <a:off x="6654822" y="5559828"/>
            <a:ext cx="1549400" cy="27305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prstClr val="black"/>
                </a:solidFill>
              </a:rPr>
              <a:t>iSoft</a:t>
            </a:r>
            <a:r>
              <a:rPr lang="en-US" altLang="zh-CN" dirty="0">
                <a:solidFill>
                  <a:prstClr val="black"/>
                </a:solidFill>
              </a:rPr>
              <a:t> V5.1</a:t>
            </a:r>
          </a:p>
        </p:txBody>
      </p:sp>
      <p:cxnSp>
        <p:nvCxnSpPr>
          <p:cNvPr id="19" name="肘形连接符 98"/>
          <p:cNvCxnSpPr>
            <a:stCxn id="5" idx="2"/>
            <a:endCxn id="6" idx="1"/>
          </p:cNvCxnSpPr>
          <p:nvPr/>
        </p:nvCxnSpPr>
        <p:spPr>
          <a:xfrm rot="16200000" flipH="1">
            <a:off x="1645403" y="1273837"/>
            <a:ext cx="604920" cy="102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99"/>
          <p:cNvCxnSpPr/>
          <p:nvPr/>
        </p:nvCxnSpPr>
        <p:spPr>
          <a:xfrm rot="16200000" flipH="1">
            <a:off x="1230252" y="2195360"/>
            <a:ext cx="1441570" cy="1028701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100"/>
          <p:cNvCxnSpPr/>
          <p:nvPr/>
        </p:nvCxnSpPr>
        <p:spPr>
          <a:xfrm rot="16200000" flipH="1">
            <a:off x="1230251" y="3311353"/>
            <a:ext cx="1441570" cy="1028701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101"/>
          <p:cNvCxnSpPr/>
          <p:nvPr/>
        </p:nvCxnSpPr>
        <p:spPr>
          <a:xfrm rot="16200000" flipH="1">
            <a:off x="1230250" y="4355714"/>
            <a:ext cx="1441570" cy="1028701"/>
          </a:xfrm>
          <a:prstGeom prst="bentConnector3">
            <a:avLst>
              <a:gd name="adj1" fmla="val 10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02"/>
          <p:cNvCxnSpPr>
            <a:stCxn id="6" idx="3"/>
          </p:cNvCxnSpPr>
          <p:nvPr/>
        </p:nvCxnSpPr>
        <p:spPr>
          <a:xfrm>
            <a:off x="3817938" y="2087472"/>
            <a:ext cx="21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103"/>
          <p:cNvCxnSpPr>
            <a:endCxn id="10" idx="1"/>
          </p:cNvCxnSpPr>
          <p:nvPr/>
        </p:nvCxnSpPr>
        <p:spPr>
          <a:xfrm flipV="1">
            <a:off x="4033838" y="1838984"/>
            <a:ext cx="438150" cy="248488"/>
          </a:xfrm>
          <a:prstGeom prst="bentConnector3">
            <a:avLst>
              <a:gd name="adj1" fmla="val 9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104"/>
          <p:cNvCxnSpPr/>
          <p:nvPr/>
        </p:nvCxnSpPr>
        <p:spPr>
          <a:xfrm>
            <a:off x="3925888" y="2087472"/>
            <a:ext cx="546100" cy="284331"/>
          </a:xfrm>
          <a:prstGeom prst="bentConnector3">
            <a:avLst>
              <a:gd name="adj1" fmla="val 27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105"/>
          <p:cNvCxnSpPr/>
          <p:nvPr/>
        </p:nvCxnSpPr>
        <p:spPr>
          <a:xfrm>
            <a:off x="3824288" y="4546489"/>
            <a:ext cx="21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106"/>
          <p:cNvCxnSpPr/>
          <p:nvPr/>
        </p:nvCxnSpPr>
        <p:spPr>
          <a:xfrm flipV="1">
            <a:off x="4040188" y="4298001"/>
            <a:ext cx="438150" cy="248488"/>
          </a:xfrm>
          <a:prstGeom prst="bentConnector3">
            <a:avLst>
              <a:gd name="adj1" fmla="val 9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107"/>
          <p:cNvCxnSpPr/>
          <p:nvPr/>
        </p:nvCxnSpPr>
        <p:spPr>
          <a:xfrm>
            <a:off x="3932238" y="4546489"/>
            <a:ext cx="546100" cy="284331"/>
          </a:xfrm>
          <a:prstGeom prst="bentConnector3">
            <a:avLst>
              <a:gd name="adj1" fmla="val 27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109"/>
          <p:cNvCxnSpPr/>
          <p:nvPr/>
        </p:nvCxnSpPr>
        <p:spPr>
          <a:xfrm>
            <a:off x="3811588" y="5617157"/>
            <a:ext cx="660400" cy="90649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110"/>
          <p:cNvSpPr/>
          <p:nvPr/>
        </p:nvSpPr>
        <p:spPr>
          <a:xfrm>
            <a:off x="6675437" y="5948847"/>
            <a:ext cx="1549400" cy="273050"/>
          </a:xfrm>
          <a:prstGeom prst="roundRect">
            <a:avLst/>
          </a:prstGeom>
          <a:solidFill>
            <a:srgbClr val="FFC000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 err="1">
                <a:solidFill>
                  <a:srgbClr val="1D1D1A"/>
                </a:solidFill>
                <a:ea typeface="微软雅黑" panose="020B0503020204020204" pitchFamily="34" charset="-122"/>
              </a:rPr>
              <a:t>EulixOS</a:t>
            </a:r>
            <a:r>
              <a:rPr lang="en-US" altLang="zh-CN" dirty="0">
                <a:solidFill>
                  <a:srgbClr val="1D1D1A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D1D1A"/>
                </a:solidFill>
                <a:ea typeface="微软雅黑" panose="020B0503020204020204" pitchFamily="34" charset="-122"/>
              </a:rPr>
              <a:t>1.0</a:t>
            </a:r>
            <a:endParaRPr lang="en-US" altLang="zh-CN" dirty="0">
              <a:solidFill>
                <a:srgbClr val="1D1D1A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111"/>
          <p:cNvCxnSpPr>
            <a:stCxn id="14" idx="3"/>
            <a:endCxn id="16" idx="1"/>
          </p:cNvCxnSpPr>
          <p:nvPr/>
        </p:nvCxnSpPr>
        <p:spPr>
          <a:xfrm flipV="1">
            <a:off x="6021388" y="2342113"/>
            <a:ext cx="568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112"/>
          <p:cNvCxnSpPr/>
          <p:nvPr/>
        </p:nvCxnSpPr>
        <p:spPr>
          <a:xfrm>
            <a:off x="6021388" y="5707806"/>
            <a:ext cx="326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113"/>
          <p:cNvCxnSpPr/>
          <p:nvPr/>
        </p:nvCxnSpPr>
        <p:spPr>
          <a:xfrm>
            <a:off x="6348179" y="5317790"/>
            <a:ext cx="32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114"/>
          <p:cNvCxnSpPr/>
          <p:nvPr/>
        </p:nvCxnSpPr>
        <p:spPr>
          <a:xfrm>
            <a:off x="6348179" y="5707806"/>
            <a:ext cx="32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15"/>
          <p:cNvCxnSpPr/>
          <p:nvPr/>
        </p:nvCxnSpPr>
        <p:spPr>
          <a:xfrm>
            <a:off x="6348179" y="6114206"/>
            <a:ext cx="327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116"/>
          <p:cNvCxnSpPr/>
          <p:nvPr/>
        </p:nvCxnSpPr>
        <p:spPr>
          <a:xfrm>
            <a:off x="6348179" y="5305253"/>
            <a:ext cx="0" cy="808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17"/>
          <p:cNvSpPr txBox="1"/>
          <p:nvPr/>
        </p:nvSpPr>
        <p:spPr>
          <a:xfrm>
            <a:off x="5939115" y="2034878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免费版</a:t>
            </a:r>
          </a:p>
        </p:txBody>
      </p:sp>
      <p:sp>
        <p:nvSpPr>
          <p:cNvPr id="38" name="文本框 118"/>
          <p:cNvSpPr txBox="1"/>
          <p:nvPr/>
        </p:nvSpPr>
        <p:spPr>
          <a:xfrm>
            <a:off x="3871913" y="1577795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社区版</a:t>
            </a:r>
          </a:p>
        </p:txBody>
      </p:sp>
      <p:sp>
        <p:nvSpPr>
          <p:cNvPr id="39" name="文本框 119"/>
          <p:cNvSpPr txBox="1"/>
          <p:nvPr/>
        </p:nvSpPr>
        <p:spPr>
          <a:xfrm>
            <a:off x="3897079" y="2104919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商用版</a:t>
            </a:r>
          </a:p>
        </p:txBody>
      </p:sp>
      <p:sp>
        <p:nvSpPr>
          <p:cNvPr id="40" name="文本框 120"/>
          <p:cNvSpPr txBox="1"/>
          <p:nvPr/>
        </p:nvSpPr>
        <p:spPr>
          <a:xfrm>
            <a:off x="3997906" y="4599239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免费版</a:t>
            </a:r>
          </a:p>
        </p:txBody>
      </p:sp>
      <p:sp>
        <p:nvSpPr>
          <p:cNvPr id="41" name="文本框 121"/>
          <p:cNvSpPr txBox="1"/>
          <p:nvPr/>
        </p:nvSpPr>
        <p:spPr>
          <a:xfrm>
            <a:off x="3976691" y="4080584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商用版</a:t>
            </a:r>
          </a:p>
        </p:txBody>
      </p:sp>
      <p:sp>
        <p:nvSpPr>
          <p:cNvPr id="42" name="文本框 122"/>
          <p:cNvSpPr txBox="1"/>
          <p:nvPr/>
        </p:nvSpPr>
        <p:spPr>
          <a:xfrm>
            <a:off x="5980158" y="5494308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noProof="0" dirty="0" smtClean="0">
                <a:solidFill>
                  <a:srgbClr val="000000"/>
                </a:solidFill>
              </a:rPr>
              <a:t>商用版</a:t>
            </a:r>
          </a:p>
        </p:txBody>
      </p:sp>
      <p:sp>
        <p:nvSpPr>
          <p:cNvPr id="43" name="文本框 123"/>
          <p:cNvSpPr txBox="1"/>
          <p:nvPr/>
        </p:nvSpPr>
        <p:spPr>
          <a:xfrm>
            <a:off x="3852897" y="5480909"/>
            <a:ext cx="70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kern="0" dirty="0">
                <a:solidFill>
                  <a:srgbClr val="000000"/>
                </a:solidFill>
              </a:rPr>
              <a:t>社区</a:t>
            </a:r>
            <a:r>
              <a:rPr lang="zh-CN" altLang="en-US" sz="1200" kern="0" noProof="0" dirty="0" smtClean="0">
                <a:solidFill>
                  <a:srgbClr val="000000"/>
                </a:solidFill>
              </a:rPr>
              <a:t>免费版</a:t>
            </a:r>
          </a:p>
        </p:txBody>
      </p:sp>
      <p:cxnSp>
        <p:nvCxnSpPr>
          <p:cNvPr id="44" name="直接箭头连接符 124"/>
          <p:cNvCxnSpPr/>
          <p:nvPr/>
        </p:nvCxnSpPr>
        <p:spPr>
          <a:xfrm flipV="1">
            <a:off x="3883282" y="3397151"/>
            <a:ext cx="5680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1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openEuler</a:t>
            </a:r>
            <a:r>
              <a:rPr lang="zh-CN" altLang="en-US" dirty="0"/>
              <a:t>社区版本生命周</a:t>
            </a:r>
            <a:r>
              <a:rPr lang="zh-CN" altLang="en-US" dirty="0" smtClean="0"/>
              <a:t>期</a:t>
            </a:r>
            <a:endParaRPr lang="zh-CN" altLang="en-US" dirty="0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9" y="1109625"/>
            <a:ext cx="10735937" cy="49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方案包总览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8" y="2233445"/>
            <a:ext cx="10728326" cy="2391109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96947"/>
              </p:ext>
            </p:extLst>
          </p:nvPr>
        </p:nvGraphicFramePr>
        <p:xfrm>
          <a:off x="5638800" y="503872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503872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3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适</a:t>
            </a:r>
            <a:r>
              <a:rPr lang="zh-CN" altLang="en-US" sz="2000" dirty="0"/>
              <a:t>用于本科“操作系统课程”教</a:t>
            </a:r>
            <a:r>
              <a:rPr lang="zh-CN" altLang="en-US" sz="2000" dirty="0" smtClean="0"/>
              <a:t>学。</a:t>
            </a:r>
            <a:endParaRPr lang="en-US" altLang="zh-CN" sz="2000" dirty="0" smtClean="0"/>
          </a:p>
          <a:p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一套基于</a:t>
            </a:r>
            <a:r>
              <a:rPr lang="en-US" altLang="zh-CN" dirty="0"/>
              <a:t>Linux</a:t>
            </a:r>
            <a:r>
              <a:rPr lang="zh-CN" altLang="en-US" dirty="0"/>
              <a:t>内核“操作系统”课程的完整资料，包括理论教辅和实验手</a:t>
            </a:r>
            <a:r>
              <a:rPr lang="zh-CN" altLang="en-US" dirty="0" smtClean="0"/>
              <a:t>册；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套认证课程。</a:t>
            </a:r>
            <a:endParaRPr lang="en-US" altLang="zh-CN" sz="2000" dirty="0" smtClean="0"/>
          </a:p>
          <a:p>
            <a:r>
              <a:rPr lang="zh-CN" altLang="en-US" dirty="0" smtClean="0"/>
              <a:t>融入方式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</a:t>
            </a:r>
            <a:r>
              <a:rPr lang="zh-CN" altLang="en-US" dirty="0"/>
              <a:t>式一：选取理论教辅</a:t>
            </a:r>
            <a:r>
              <a:rPr lang="en-US" altLang="zh-CN" dirty="0"/>
              <a:t>/</a:t>
            </a:r>
            <a:r>
              <a:rPr lang="zh-CN" altLang="en-US" dirty="0"/>
              <a:t>实验资料的部分内容融入到自己的教学中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方式二：使用教辅书籍和实验课资料进行完整的授课。</a:t>
            </a:r>
            <a:endParaRPr lang="en-US" altLang="zh-CN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案包概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述</a:t>
            </a:r>
          </a:p>
          <a:p>
            <a:r>
              <a:rPr lang="zh-CN" altLang="en-US" dirty="0" smtClean="0"/>
              <a:t>素材详解</a:t>
            </a:r>
            <a:endParaRPr lang="zh-CN" altLang="en-US" dirty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认证课程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开源社区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3232</Words>
  <Application>Microsoft Office PowerPoint</Application>
  <PresentationFormat>Widescreen</PresentationFormat>
  <Paragraphs>498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Huawei Sans</vt:lpstr>
      <vt:lpstr>Microsoft YaHei</vt:lpstr>
      <vt:lpstr>Arial</vt:lpstr>
      <vt:lpstr>方正兰亭黑简体</vt:lpstr>
      <vt:lpstr>Wingdings</vt:lpstr>
      <vt:lpstr>Microsoft YaHei</vt:lpstr>
      <vt:lpstr>1_标题页模板</vt:lpstr>
      <vt:lpstr>2_功能页模板</vt:lpstr>
      <vt:lpstr>3_内容页模板</vt:lpstr>
      <vt:lpstr>4_感谢页模板</vt:lpstr>
      <vt:lpstr>Acrobat Document</vt:lpstr>
      <vt:lpstr>Document</vt:lpstr>
      <vt:lpstr>“操作系统 / Linux技术”课程方案介绍</vt:lpstr>
      <vt:lpstr>PowerPoint Presentation</vt:lpstr>
      <vt:lpstr>PowerPoint Presentation</vt:lpstr>
      <vt:lpstr>openEuler的发展背景</vt:lpstr>
      <vt:lpstr>openEuler是什么</vt:lpstr>
      <vt:lpstr>openEuler社区版本生命周期</vt:lpstr>
      <vt:lpstr>总览</vt:lpstr>
      <vt:lpstr>概述</vt:lpstr>
      <vt:lpstr>PowerPoint Presentation</vt:lpstr>
      <vt:lpstr>教辅书籍</vt:lpstr>
      <vt:lpstr>理论概要PPT</vt:lpstr>
      <vt:lpstr>实验资料</vt:lpstr>
      <vt:lpstr>内核编程实验内容一览 (1)</vt:lpstr>
      <vt:lpstr>内核编程实验内容一览 (2)</vt:lpstr>
      <vt:lpstr>应用编程实验内容一览</vt:lpstr>
      <vt:lpstr>素材一览</vt:lpstr>
      <vt:lpstr>PowerPoint Presentation</vt:lpstr>
      <vt:lpstr>认证课程</vt:lpstr>
      <vt:lpstr>HCIA-openEuler认证课程具体内容</vt:lpstr>
      <vt:lpstr>HCIA-openEuler认证课程一览</vt:lpstr>
      <vt:lpstr>PowerPoint Presentation</vt:lpstr>
      <vt:lpstr>openEuler开源社区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zhaoxiaohu (A)</cp:lastModifiedBy>
  <cp:revision>399</cp:revision>
  <cp:lastPrinted>2020-07-31T09:33:18Z</cp:lastPrinted>
  <dcterms:created xsi:type="dcterms:W3CDTF">2018-11-29T10:16:29Z</dcterms:created>
  <dcterms:modified xsi:type="dcterms:W3CDTF">2020-12-26T08:00:37Z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(3)thFxgpmip3VP2xUoDcIsCHtR+To3Q30od9oQm7hWrBU65DO0rnaWHu9DRvGuqlti6tNKfp5N
/gt0RLnGPsK3uyZh/0/5C51LWDuBx2n9cTMzGoVaDKlKzAaXAVi+UKpPs/ehq4eQk/n/J311
YCYmU3kXB3L6ocz4tvMPOpKPNTF1vPYxxjo/DcyfRJcTT0iJsRaXG28eEI0KeOZYwa4WQ/tn
rG4tr9r44Zat1OuunH</vt:lpwstr>
  </property>
  <property fmtid="{D5CDD505-2E9C-101B-9397-08002B2CF9AE}" pid="3" name="_2015_ms_pID_7253431">
    <vt:lpwstr>xUfft6HsMa3TCpl64oscl0Esqkiv/wBlJ4SCr3Wh9RE+4DvGFMNqNo
k53fYB8d/RzqS+vtPnkLYqkH6wkj3q2K8rOa9SkQU3ApxCWTu7D0YuFcdq9+Hmo9caF8z7gD
6j8P9felvobGNGTAFZqM5e6ORu932nwdFN8Jc7HveYpujIkilqSzBz/+EVnpAgNj6hcqMEcc
AfgsaUSGLIDGqWmoAnqCcbGPHApe4wucqxxN</vt:lpwstr>
  </property>
  <property fmtid="{D5CDD505-2E9C-101B-9397-08002B2CF9AE}" pid="4" name="_2015_ms_pID_7253432">
    <vt:lpwstr>9PEByeLqCwFX8pQeLsZkDkw=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