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730" r:id="rId2"/>
    <p:sldId id="1791" r:id="rId3"/>
    <p:sldId id="2968" r:id="rId4"/>
    <p:sldId id="2970" r:id="rId5"/>
    <p:sldId id="2969" r:id="rId6"/>
    <p:sldId id="2975" r:id="rId7"/>
    <p:sldId id="2971" r:id="rId8"/>
    <p:sldId id="1795" r:id="rId9"/>
    <p:sldId id="2972" r:id="rId10"/>
    <p:sldId id="2976" r:id="rId11"/>
    <p:sldId id="2977" r:id="rId12"/>
    <p:sldId id="2973" r:id="rId13"/>
    <p:sldId id="1801" r:id="rId14"/>
    <p:sldId id="1800" r:id="rId15"/>
    <p:sldId id="2978" r:id="rId16"/>
    <p:sldId id="1802" r:id="rId17"/>
    <p:sldId id="2974" r:id="rId18"/>
    <p:sldId id="2967" r:id="rId19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66443" autoAdjust="0"/>
  </p:normalViewPr>
  <p:slideViewPr>
    <p:cSldViewPr>
      <p:cViewPr varScale="1">
        <p:scale>
          <a:sx n="49" d="100"/>
          <a:sy n="49" d="100"/>
        </p:scale>
        <p:origin x="180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重启成功后，通过查看内核版本信息可分析出内核是否更新成功。</a:t>
            </a:r>
          </a:p>
          <a:p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如果启动失败，请把备份好的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boot_origin.tgz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解压覆盖到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/boot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中并重启。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31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openEuler-20.03-LTS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对应的内核版本：</a:t>
            </a:r>
            <a:endParaRPr lang="en-US" altLang="zh-CN" sz="12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https://gitee.com/openeuler/raspberrypi-kernel/repository/archive/openEuler-20.03-LTS-raspi.zip</a:t>
            </a:r>
          </a:p>
          <a:p>
            <a:r>
              <a:rPr lang="zh-CN" altLang="en-US" dirty="0"/>
              <a:t>说明：由于内核编译过程耗时较长，可在编译的同时，进行</a:t>
            </a:r>
            <a:r>
              <a:rPr lang="en-US" altLang="zh-CN" dirty="0"/>
              <a:t>【</a:t>
            </a:r>
            <a:r>
              <a:rPr lang="zh-CN" altLang="en-US" dirty="0"/>
              <a:t>任务</a:t>
            </a:r>
            <a:r>
              <a:rPr lang="en-US" altLang="zh-CN" dirty="0"/>
              <a:t>3】</a:t>
            </a:r>
            <a:r>
              <a:rPr lang="zh-CN" altLang="en-US" dirty="0"/>
              <a:t>的实验内容。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96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obj-m </a:t>
            </a:r>
            <a:r>
              <a:rPr lang="zh-CN" altLang="en-US" dirty="0"/>
              <a:t>表示把文件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zh-CN" altLang="en-US" dirty="0"/>
              <a:t>作为内核模块进行编译，不要编译到内核中，编译完成的同时还会生成一个</a:t>
            </a:r>
            <a:r>
              <a:rPr lang="en-US" altLang="zh-CN" dirty="0"/>
              <a:t>"</a:t>
            </a:r>
            <a:r>
              <a:rPr lang="en-US" altLang="zh-CN" dirty="0" err="1"/>
              <a:t>hello.ko</a:t>
            </a:r>
            <a:r>
              <a:rPr lang="en-US" altLang="zh-CN" dirty="0"/>
              <a:t>"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sz="1200" b="0" dirty="0"/>
              <a:t>KERNELDIR </a:t>
            </a:r>
            <a:r>
              <a:rPr lang="zh-CN" altLang="en-US" sz="1200" b="0" dirty="0"/>
              <a:t>是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为内核源码路径，路径不正确会报错；且该内核源码必须要经过编译或预编译（进入内核源码根目录，依次执行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openeuler-raspi_defconfig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&amp;&amp; make prepare &amp;&amp; make scripts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），不然也会报错。</a:t>
            </a:r>
            <a:endParaRPr lang="en-US" altLang="zh-CN" dirty="0"/>
          </a:p>
          <a:p>
            <a:r>
              <a:rPr lang="en-US" altLang="zh-CN" dirty="0"/>
              <a:t>make –C </a:t>
            </a:r>
            <a:r>
              <a:rPr lang="zh-CN" altLang="en-US" dirty="0"/>
              <a:t>指明了内核源码的所在目录，树莓派系统通常不包含内核源码，因此需要自行下载对应版本的内核源码。</a:t>
            </a:r>
            <a:endParaRPr lang="en-US" altLang="zh-CN" dirty="0"/>
          </a:p>
          <a:p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编写好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之后，输入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make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指令即可进行编译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3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以下可写入</a:t>
            </a:r>
            <a:r>
              <a:rPr lang="en-US" altLang="zh-CN" dirty="0" err="1"/>
              <a:t>makefile</a:t>
            </a:r>
            <a:r>
              <a:rPr lang="zh-CN" altLang="en-US" dirty="0"/>
              <a:t>文件：</a:t>
            </a:r>
            <a:endParaRPr lang="en-US" altLang="zh-CN" dirty="0"/>
          </a:p>
          <a:p>
            <a:r>
              <a:rPr lang="en-US" altLang="zh-CN" dirty="0"/>
              <a:t>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insmod</a:t>
            </a:r>
            <a:r>
              <a:rPr lang="en-US" altLang="zh-CN" dirty="0"/>
              <a:t> </a:t>
            </a:r>
            <a:r>
              <a:rPr lang="en-US" altLang="zh-CN" dirty="0" err="1"/>
              <a:t>hello.ko</a:t>
            </a:r>
            <a:endParaRPr lang="en-US" altLang="zh-CN" dirty="0"/>
          </a:p>
          <a:p>
            <a:r>
              <a:rPr lang="en-US" altLang="zh-CN" dirty="0"/>
              <a:t>uninstall: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rmmod</a:t>
            </a:r>
            <a:r>
              <a:rPr lang="en-US" altLang="zh-CN" dirty="0"/>
              <a:t> 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、若下载的镜像扩展名是 </a:t>
            </a:r>
            <a:r>
              <a:rPr lang="en-US" altLang="zh-CN" dirty="0"/>
              <a:t>iso</a:t>
            </a:r>
            <a:r>
              <a:rPr lang="zh-CN" altLang="en-US" dirty="0"/>
              <a:t>，可直接将下载的镜像的扩展名重命名修改为 </a:t>
            </a:r>
            <a:r>
              <a:rPr lang="en-US" altLang="zh-CN" dirty="0" err="1"/>
              <a:t>img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上提供的镜像下载地址，目前为内测版本，正式版本上线时间未确定；待正式版本上线后再修改对应下载地址。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2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gparted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SD</a:t>
            </a:r>
            <a:r>
              <a:rPr lang="zh-CN" altLang="en-US" dirty="0"/>
              <a:t>调整分区参考教程：</a:t>
            </a:r>
            <a:endParaRPr lang="en-US" altLang="zh-CN" dirty="0"/>
          </a:p>
          <a:p>
            <a:r>
              <a:rPr lang="en-US" altLang="zh-CN" dirty="0"/>
              <a:t>Windows10 </a:t>
            </a:r>
            <a:r>
              <a:rPr lang="zh-CN" altLang="en-US" dirty="0"/>
              <a:t>分区教程：</a:t>
            </a:r>
            <a:r>
              <a:rPr lang="en-US" altLang="zh-CN" dirty="0"/>
              <a:t>https://bbs.a9vg.com/forum.php?mod=viewthread&amp;tid=5294831</a:t>
            </a:r>
          </a:p>
          <a:p>
            <a:r>
              <a:rPr lang="en-US" altLang="zh-CN" dirty="0"/>
              <a:t>Ubuntu</a:t>
            </a:r>
            <a:r>
              <a:rPr lang="zh-CN" altLang="en-US" dirty="0"/>
              <a:t>分区教程：</a:t>
            </a:r>
            <a:r>
              <a:rPr lang="en-US" altLang="zh-CN" dirty="0"/>
              <a:t>https://blog.csdn.net/Carina_Cao/article/details/90270389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6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【转接头是以下两个结合使用：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https://item.jd.com/717487.html </a:t>
            </a: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https://item.jd.com/17812759972.html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】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68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82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注：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的用户名密码一般是：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root/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树莓派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启动时的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时间都是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2019.9.3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，可确认系统中 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ntp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服务是否启动；若未启动，则启动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ntp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同步网络时间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8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4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3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69024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51762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462837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 dirty="0">
                <a:solidFill>
                  <a:srgbClr val="777777"/>
                </a:solidFill>
                <a:ea typeface="华文行楷" pitchFamily="2" charset="-122"/>
              </a:rPr>
              <a:t>Institute of </a:t>
            </a:r>
            <a:r>
              <a:rPr lang="en-US" altLang="zh-CN" sz="1000" b="0" dirty="0" err="1">
                <a:solidFill>
                  <a:srgbClr val="777777"/>
                </a:solidFill>
                <a:ea typeface="华文行楷" pitchFamily="2" charset="-122"/>
              </a:rPr>
              <a:t>Software,Chinese</a:t>
            </a:r>
            <a:r>
              <a:rPr lang="en-US" altLang="zh-CN" sz="1000" b="0" dirty="0">
                <a:solidFill>
                  <a:srgbClr val="777777"/>
                </a:solidFill>
                <a:ea typeface="华文行楷" pitchFamily="2" charset="-122"/>
              </a:rPr>
              <a:t>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80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openeuler.org/openEuler-20.03-LTS/ISO/aarch64/openEuler-20.03-LTS-aarch64-dvd.is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rc.iscas.ac.cn/EulixOS/repo/dailybuild/1/isos/20200508/openEuler_20200508151847.img.x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rgbClr val="000066"/>
                </a:solidFill>
                <a:latin typeface="+mj-ea"/>
                <a:ea typeface="+mj-ea"/>
              </a:rPr>
              <a:t>第一章 实验课 </a:t>
            </a:r>
            <a:r>
              <a:rPr lang="en-US" altLang="zh-CN" sz="28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2800" spc="300" dirty="0">
                <a:solidFill>
                  <a:srgbClr val="000066"/>
                </a:solidFill>
                <a:latin typeface="+mj-ea"/>
                <a:ea typeface="+mj-ea"/>
              </a:rPr>
              <a:t>操作系统安装与内核编译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5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73034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（三）编译内核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载入默认配置，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openeuler-raspi_defconfig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/arch/arm64/configs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编译构建并安装内核、模块和设备树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可先用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help | grep Image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查看支持的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Image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，并替代命令中的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Image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50295153-2405-4C28-84A0-44221E27CDB9}"/>
              </a:ext>
            </a:extLst>
          </p:cNvPr>
          <p:cNvSpPr/>
          <p:nvPr/>
        </p:nvSpPr>
        <p:spPr bwMode="auto">
          <a:xfrm>
            <a:off x="1568624" y="2986326"/>
            <a:ext cx="6120000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openeuler-raspi_defconfig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703B47C8-0719-43D4-8598-ADC97EDE7A8A}"/>
              </a:ext>
            </a:extLst>
          </p:cNvPr>
          <p:cNvSpPr/>
          <p:nvPr/>
        </p:nvSpPr>
        <p:spPr bwMode="auto">
          <a:xfrm>
            <a:off x="826323" y="4653136"/>
            <a:ext cx="9035090" cy="1123712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openeuler-raspi_defconfig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-j4 Image modules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  #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耗时长，在树莓派中编译约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3-4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小时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modules_install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73034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（四）安装、升级内核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将内核放进引导。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将设备树文件放进引导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（五）重启系统，查看内核版本信息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xmlns="" id="{42F34062-7AEB-4396-BF15-8EFD241905C5}"/>
              </a:ext>
            </a:extLst>
          </p:cNvPr>
          <p:cNvSpPr txBox="1">
            <a:spLocks/>
          </p:cNvSpPr>
          <p:nvPr/>
        </p:nvSpPr>
        <p:spPr bwMode="auto">
          <a:xfrm>
            <a:off x="4016450" y="6065912"/>
            <a:ext cx="54006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如果启动失败，将备份好的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boot_origin.tgz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解压覆盖到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/boot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中并重启。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50295153-2405-4C28-84A0-44221E27CDB9}"/>
              </a:ext>
            </a:extLst>
          </p:cNvPr>
          <p:cNvSpPr/>
          <p:nvPr/>
        </p:nvSpPr>
        <p:spPr bwMode="auto">
          <a:xfrm>
            <a:off x="1568624" y="2698294"/>
            <a:ext cx="6840760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arch/arm64/boot/Image /boot/kernel8.img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703B47C8-0719-43D4-8598-ADC97EDE7A8A}"/>
              </a:ext>
            </a:extLst>
          </p:cNvPr>
          <p:cNvSpPr/>
          <p:nvPr/>
        </p:nvSpPr>
        <p:spPr bwMode="auto">
          <a:xfrm>
            <a:off x="726894" y="3961472"/>
            <a:ext cx="9035090" cy="1123712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broadcom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/*.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/boot/          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/overlays/*.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* /boot/overlays/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/overlays/README /boot/overlays/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AE6925D-D795-4BC3-9616-1D1F0398CD48}"/>
              </a:ext>
            </a:extLst>
          </p:cNvPr>
          <p:cNvSpPr/>
          <p:nvPr/>
        </p:nvSpPr>
        <p:spPr bwMode="auto">
          <a:xfrm>
            <a:off x="1532620" y="5949280"/>
            <a:ext cx="2772308" cy="78319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reboot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uname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228480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openEuler-20.03-LTS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版本镜像对应的内核源码，编译内核源码。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编译完成后安装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更新内核。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openEuler</a:t>
            </a:r>
            <a:r>
              <a:rPr lang="zh-CN" altLang="en-US" dirty="0"/>
              <a:t>内核编译与安装（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正确编译内核源码，并完成安装。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提交新旧内核版本的截图。</a:t>
            </a:r>
          </a:p>
          <a:p>
            <a:endParaRPr lang="zh-CN" alt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A0701D6-F348-4560-8DEA-10F688F5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5797288"/>
            <a:ext cx="6840000" cy="82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D4AF8480-3DBE-4347-8128-4155034F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5036183"/>
            <a:ext cx="6840000" cy="6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4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5572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内核模块基本结构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A1B3CDF2-CBE1-4FC3-A845-B53B6AC0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72303"/>
              </p:ext>
            </p:extLst>
          </p:nvPr>
        </p:nvGraphicFramePr>
        <p:xfrm>
          <a:off x="488950" y="2276872"/>
          <a:ext cx="885653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538">
                  <a:extLst>
                    <a:ext uri="{9D8B030D-6E8A-4147-A177-3AD203B41FA5}">
                      <a16:colId xmlns:a16="http://schemas.microsoft.com/office/drawing/2014/main" xmlns="" val="2440535321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 #include&lt;</a:t>
                      </a:r>
                      <a:r>
                        <a:rPr lang="en-US" altLang="zh-CN" sz="1800" b="1" dirty="0" err="1"/>
                        <a:t>linux</a:t>
                      </a:r>
                      <a:r>
                        <a:rPr lang="en-US" altLang="zh-CN" sz="1800" b="1" dirty="0"/>
                        <a:t>/</a:t>
                      </a:r>
                      <a:r>
                        <a:rPr lang="en-US" altLang="zh-CN" sz="1800" b="1" dirty="0" err="1"/>
                        <a:t>module.h</a:t>
                      </a:r>
                      <a:r>
                        <a:rPr lang="en-US" altLang="zh-CN" sz="1800" b="1" dirty="0"/>
                        <a:t>&gt;               //</a:t>
                      </a:r>
                      <a:r>
                        <a:rPr lang="zh-CN" altLang="en-US" sz="1800" b="1" dirty="0"/>
                        <a:t>包含了对模块的结构定义以及模块的版本控制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 MODULE_LICENSE("GPL");           //</a:t>
                      </a:r>
                      <a:r>
                        <a:rPr lang="zh-CN" altLang="en-US" sz="1800" b="1" dirty="0"/>
                        <a:t>声明</a:t>
                      </a:r>
                      <a:r>
                        <a:rPr lang="en-US" altLang="zh-CN" sz="1800" b="1" dirty="0"/>
                        <a:t>GPL</a:t>
                      </a:r>
                      <a:r>
                        <a:rPr lang="zh-CN" altLang="en-US" sz="1800" b="1" dirty="0"/>
                        <a:t>版权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static __</a:t>
                      </a:r>
                      <a:r>
                        <a:rPr lang="en-US" altLang="zh-CN" sz="1800" b="1" dirty="0" err="1"/>
                        <a:t>init</a:t>
                      </a:r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(void){      //</a:t>
                      </a:r>
                      <a:r>
                        <a:rPr lang="zh-CN" altLang="en-US" sz="1800" b="1" dirty="0"/>
                        <a:t>加载模块</a:t>
                      </a:r>
                    </a:p>
                    <a:p>
                      <a:r>
                        <a:rPr lang="zh-CN" altLang="en-US" sz="1800" b="1" dirty="0"/>
                        <a:t>      。。。。。。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}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 static __exit 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(void){     //</a:t>
                      </a:r>
                      <a:r>
                        <a:rPr lang="zh-CN" altLang="en-US" sz="1800" b="1" dirty="0"/>
                        <a:t>卸载模块</a:t>
                      </a:r>
                    </a:p>
                    <a:p>
                      <a:r>
                        <a:rPr lang="zh-CN" altLang="en-US" sz="1800" b="1" dirty="0"/>
                        <a:t>      。。。。。。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}</a:t>
                      </a:r>
                    </a:p>
                    <a:p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);</a:t>
                      </a:r>
                    </a:p>
                    <a:p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);</a:t>
                      </a:r>
                      <a:endParaRPr lang="zh-CN" altLang="en-US" sz="1800" b="1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28193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7FFBA3D-69B8-44DF-A350-4FCC71E25564}"/>
              </a:ext>
            </a:extLst>
          </p:cNvPr>
          <p:cNvSpPr/>
          <p:nvPr/>
        </p:nvSpPr>
        <p:spPr bwMode="auto">
          <a:xfrm>
            <a:off x="596738" y="6053226"/>
            <a:ext cx="648000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内核模块中，使用的是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printk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函数，而非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35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1369247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内核模块的编译还需要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注意：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是大写，不是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7ECC3DDF-6185-4638-B522-A2F4D6E9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15565"/>
              </p:ext>
            </p:extLst>
          </p:nvPr>
        </p:nvGraphicFramePr>
        <p:xfrm>
          <a:off x="344488" y="2710016"/>
          <a:ext cx="94170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0">
                  <a:extLst>
                    <a:ext uri="{9D8B030D-6E8A-4147-A177-3AD203B41FA5}">
                      <a16:colId xmlns:a16="http://schemas.microsoft.com/office/drawing/2014/main" xmlns="" val="2440535321"/>
                    </a:ext>
                  </a:extLst>
                </a:gridCol>
              </a:tblGrid>
              <a:tr h="2901319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ifneq</a:t>
                      </a:r>
                      <a:r>
                        <a:rPr lang="en-US" altLang="zh-CN" sz="1800" b="1" dirty="0"/>
                        <a:t> ($(KERNELRELEASE),)                                                            </a:t>
                      </a:r>
                    </a:p>
                    <a:p>
                      <a:r>
                        <a:rPr lang="en-US" altLang="zh-CN" sz="1800" b="1" dirty="0"/>
                        <a:t>	obj-m :=</a:t>
                      </a:r>
                      <a:r>
                        <a:rPr lang="en-US" altLang="zh-CN" sz="1800" b="1" dirty="0" err="1"/>
                        <a:t>main.o</a:t>
                      </a:r>
                      <a:r>
                        <a:rPr lang="en-US" altLang="zh-CN" sz="1800" b="1" dirty="0"/>
                        <a:t>       ////</a:t>
                      </a:r>
                      <a:r>
                        <a:rPr lang="zh-CN" altLang="en-US" sz="1800" b="1" dirty="0"/>
                        <a:t>指定将要编译的内核模块列表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else</a:t>
                      </a:r>
                    </a:p>
                    <a:p>
                      <a:r>
                        <a:rPr lang="en-US" altLang="zh-CN" sz="1800" b="1" dirty="0"/>
                        <a:t>	KERNELDIR ?=/</a:t>
                      </a:r>
                      <a:r>
                        <a:rPr lang="en-US" altLang="zh-CN" sz="1800" b="1" dirty="0" err="1"/>
                        <a:t>usr</a:t>
                      </a:r>
                      <a:r>
                        <a:rPr lang="en-US" altLang="zh-CN" sz="1800" b="1" dirty="0"/>
                        <a:t>/lib/modules/$(shell </a:t>
                      </a:r>
                      <a:r>
                        <a:rPr lang="en-US" altLang="zh-CN" sz="1800" b="1" dirty="0" err="1"/>
                        <a:t>uname</a:t>
                      </a:r>
                      <a:r>
                        <a:rPr lang="en-US" altLang="zh-CN" sz="1800" b="1" dirty="0"/>
                        <a:t> -r)/build      //</a:t>
                      </a:r>
                      <a:r>
                        <a:rPr lang="zh-CN" altLang="en-US" sz="1800" b="1" dirty="0"/>
                        <a:t>内核源代码位置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	PWD := $(shell </a:t>
                      </a:r>
                      <a:r>
                        <a:rPr lang="en-US" altLang="zh-CN" sz="1800" b="1" dirty="0" err="1"/>
                        <a:t>pwd</a:t>
                      </a:r>
                      <a:r>
                        <a:rPr lang="en-US" altLang="zh-CN" sz="1800" b="1" dirty="0"/>
                        <a:t>)</a:t>
                      </a:r>
                    </a:p>
                    <a:p>
                      <a:r>
                        <a:rPr lang="en-US" altLang="zh-CN" sz="1800" b="1" dirty="0"/>
                        <a:t>default:</a:t>
                      </a:r>
                    </a:p>
                    <a:p>
                      <a:r>
                        <a:rPr lang="en-US" altLang="zh-CN" sz="1800" b="1" dirty="0"/>
                        <a:t>	$(MAKE) -C $(KERNELDIR) M=$(PWD) modules     //</a:t>
                      </a:r>
                      <a:r>
                        <a:rPr lang="zh-CN" altLang="en-US" sz="1800" b="1" dirty="0"/>
                        <a:t>编译连接目标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endif</a:t>
                      </a:r>
                    </a:p>
                    <a:p>
                      <a:r>
                        <a:rPr lang="en-US" altLang="zh-CN" sz="1800" b="1" dirty="0"/>
                        <a:t>.</a:t>
                      </a:r>
                      <a:r>
                        <a:rPr lang="en-US" altLang="zh-CN" sz="1800" b="1" dirty="0" err="1"/>
                        <a:t>PHONY:clean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clean:</a:t>
                      </a:r>
                    </a:p>
                    <a:p>
                      <a:r>
                        <a:rPr lang="en-US" altLang="zh-CN" sz="1800" b="1" dirty="0"/>
                        <a:t>	-rm *.</a:t>
                      </a:r>
                      <a:r>
                        <a:rPr lang="en-US" altLang="zh-CN" sz="1800" b="1" dirty="0" err="1"/>
                        <a:t>mod.c</a:t>
                      </a:r>
                      <a:r>
                        <a:rPr lang="en-US" altLang="zh-CN" sz="1800" b="1" dirty="0"/>
                        <a:t> *.o *.order *.</a:t>
                      </a:r>
                      <a:r>
                        <a:rPr lang="en-US" altLang="zh-CN" sz="1800" b="1" dirty="0" err="1"/>
                        <a:t>symvers</a:t>
                      </a:r>
                      <a:r>
                        <a:rPr lang="en-US" altLang="zh-CN" sz="1800" b="1" dirty="0"/>
                        <a:t> *.ko</a:t>
                      </a:r>
                      <a:endParaRPr lang="zh-CN" altLang="en-US" sz="1800" b="1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281930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C4FE6D-DFD6-43F0-8B28-33107118A9BA}"/>
              </a:ext>
            </a:extLst>
          </p:cNvPr>
          <p:cNvSpPr/>
          <p:nvPr/>
        </p:nvSpPr>
        <p:spPr bwMode="auto">
          <a:xfrm>
            <a:off x="596738" y="6269250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编写好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之后，输入 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指令即可进行编译。</a:t>
            </a:r>
          </a:p>
        </p:txBody>
      </p:sp>
    </p:spTree>
    <p:extLst>
      <p:ext uri="{BB962C8B-B14F-4D97-AF65-F5344CB8AC3E}">
        <p14:creationId xmlns:p14="http://schemas.microsoft.com/office/powerpoint/2010/main" val="2940661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129614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、内核源码准备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）使用任务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中，已经编译完内核的目录：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/root/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raspberrypi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-kernel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）自行下载内核源码后，解压、预编译：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7ECC3DDF-6185-4638-B522-A2F4D6E9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14690"/>
              </p:ext>
            </p:extLst>
          </p:nvPr>
        </p:nvGraphicFramePr>
        <p:xfrm>
          <a:off x="244475" y="3226212"/>
          <a:ext cx="94170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0">
                  <a:extLst>
                    <a:ext uri="{9D8B030D-6E8A-4147-A177-3AD203B41FA5}">
                      <a16:colId xmlns:a16="http://schemas.microsoft.com/office/drawing/2014/main" xmlns="" val="2440535321"/>
                    </a:ext>
                  </a:extLst>
                </a:gridCol>
              </a:tblGrid>
              <a:tr h="19442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</a:t>
                      </a:r>
                      <a:r>
                        <a:rPr lang="en-US" altLang="zh-CN" sz="1800" b="1" dirty="0" err="1"/>
                        <a:t>wget</a:t>
                      </a:r>
                      <a:r>
                        <a:rPr lang="en-US" altLang="zh-CN" sz="1800" b="1" dirty="0"/>
                        <a:t> https://gitee.com/openeuler/raspberrypi-kernel/repository/archive/openEuler-20.03-LTS-raspi.zip  # </a:t>
                      </a:r>
                      <a:r>
                        <a:rPr lang="zh-CN" altLang="en-US" sz="1800" b="1" dirty="0"/>
                        <a:t>下载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unzip openeuler-raspberrypi-kernel-openEuler-20.03-LTS-raspi.zip       # </a:t>
                      </a:r>
                      <a:r>
                        <a:rPr lang="zh-CN" altLang="en-US" sz="1800" b="1" dirty="0"/>
                        <a:t>解压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cd </a:t>
                      </a:r>
                      <a:r>
                        <a:rPr lang="en-US" altLang="zh-CN" sz="1800" b="1" dirty="0" err="1"/>
                        <a:t>raspberrypi</a:t>
                      </a:r>
                      <a:r>
                        <a:rPr lang="en-US" altLang="zh-CN" sz="1800" b="1" dirty="0"/>
                        <a:t>-kernel                               # </a:t>
                      </a:r>
                      <a:r>
                        <a:rPr lang="zh-CN" altLang="en-US" sz="1800" b="1" dirty="0"/>
                        <a:t>进入内核源码根目录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make </a:t>
                      </a:r>
                      <a:r>
                        <a:rPr lang="en-US" altLang="zh-CN" sz="1800" b="1" dirty="0" err="1"/>
                        <a:t>openeuler-raspi_defconfig</a:t>
                      </a:r>
                      <a:r>
                        <a:rPr lang="en-US" altLang="zh-CN" sz="1800" b="1" dirty="0"/>
                        <a:t>            # </a:t>
                      </a:r>
                      <a:r>
                        <a:rPr lang="zh-CN" altLang="en-US" sz="1800" b="1" dirty="0"/>
                        <a:t>加载内核配置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make prepare &amp;&amp; make scripts               # </a:t>
                      </a:r>
                      <a:r>
                        <a:rPr lang="zh-CN" altLang="en-US" sz="1800" b="1" dirty="0"/>
                        <a:t>内核预编译（耗时短）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2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48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3960439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内核模块的相关操作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hello.ko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grep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卸载内核模块后，查看模块打印信息：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dmesg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tail -n 2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tail -n &lt;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显示文件的尾部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行内容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B9FABE0-F85A-4E30-B848-ED2BA41B0331}"/>
              </a:ext>
            </a:extLst>
          </p:cNvPr>
          <p:cNvSpPr/>
          <p:nvPr/>
        </p:nvSpPr>
        <p:spPr bwMode="auto">
          <a:xfrm>
            <a:off x="1064568" y="5661248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也可将加载、卸载模块写入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6696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编写内核模块，功能是打印“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hello,world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!”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字符串。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手动加载内核模块，查看加载内容。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：内核模块编程（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7791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136904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任务一：</a:t>
            </a:r>
            <a:r>
              <a:rPr lang="en-US" altLang="zh-CN" dirty="0" err="1">
                <a:ea typeface="宋体" pitchFamily="2" charset="-122"/>
              </a:rPr>
              <a:t>openEuler</a:t>
            </a:r>
            <a:r>
              <a:rPr lang="zh-CN" altLang="en-US" dirty="0">
                <a:ea typeface="宋体" pitchFamily="2" charset="-122"/>
              </a:rPr>
              <a:t>操作系统安装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任务二：</a:t>
            </a:r>
            <a:r>
              <a:rPr lang="en-US" altLang="zh-CN" dirty="0" err="1">
                <a:ea typeface="宋体" pitchFamily="2" charset="-122"/>
              </a:rPr>
              <a:t>openEuler</a:t>
            </a:r>
            <a:r>
              <a:rPr lang="zh-CN" altLang="en-US" dirty="0">
                <a:ea typeface="宋体" pitchFamily="2" charset="-122"/>
              </a:rPr>
              <a:t>内核编译与安装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任务三：内核模块编程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496855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实验环境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windows10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4B/4G RAM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16G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以上的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micro 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获取树莓派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img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社区中，最新版本镜像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 openEuler-20.03-LTS-aarch64-dvd.iso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，但是该镜像无法直接安装至树莓派；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目前基于树莓派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的最新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镜像下载地址：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4"/>
              </a:rPr>
              <a:t>https://isrc.iscas.ac.cn/EulixOS/repo/dailybuild/1/isos/20200508/openEuler_20200508151847.img.xz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856538" cy="496855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下载应用：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SDFormater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卡之前未安装过镜像，盘符正常只有一个，直接格式化即可；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卡之前安装过镜像，盘符会有三个，格式化时，格式化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E: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盘即可：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1026" name="图片 3">
            <a:extLst>
              <a:ext uri="{FF2B5EF4-FFF2-40B4-BE49-F238E27FC236}">
                <a16:creationId xmlns:a16="http://schemas.microsoft.com/office/drawing/2014/main" xmlns="" id="{A103609D-00EB-486B-9D03-9B7130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52" y="3237910"/>
            <a:ext cx="32385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4">
            <a:extLst>
              <a:ext uri="{FF2B5EF4-FFF2-40B4-BE49-F238E27FC236}">
                <a16:creationId xmlns:a16="http://schemas.microsoft.com/office/drawing/2014/main" xmlns="" id="{A9824A5E-641D-4849-B038-40B6A342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02" y="4149080"/>
            <a:ext cx="3244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xmlns="" id="{9AE021CA-6D15-40E2-AA87-E13A31E1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3225256"/>
            <a:ext cx="3238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xmlns="" id="{5C84784D-DF65-4132-92F0-96D3D4A9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5949280"/>
            <a:ext cx="28765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2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184575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下载应用：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Win32 Disk Imager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右键选择“以管理员身份运行”，打开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Win32 Disk Imager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，选择镜像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img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文件和待写入的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卡，点击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/Write】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写入完成即完成系统安装。此时，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卡自动分区后的盘符为：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说明：使用时的系统大小为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盘的大小，可根据使用需求，使用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gparted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工具调整分区，为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盘扩容。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1027" name="图片 6">
            <a:extLst>
              <a:ext uri="{FF2B5EF4-FFF2-40B4-BE49-F238E27FC236}">
                <a16:creationId xmlns:a16="http://schemas.microsoft.com/office/drawing/2014/main" xmlns="" id="{FCF75C22-A113-49A2-82ED-FE21DF5B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29" y="3219305"/>
            <a:ext cx="2876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7">
            <a:extLst>
              <a:ext uri="{FF2B5EF4-FFF2-40B4-BE49-F238E27FC236}">
                <a16:creationId xmlns:a16="http://schemas.microsoft.com/office/drawing/2014/main" xmlns="" id="{E2163CD6-F2CB-44F5-B844-E3E03808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645024"/>
            <a:ext cx="32385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26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551723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启用树莓派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将刷好的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卡插入树莓派，通电启用。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树莓派正常启动，还需连接网线至局域网。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将树莓派连接显示器，此处需使用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HDMI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VGA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的转换接头。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052DD43-AC49-48B5-968B-14FE9F9C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6731"/>
            <a:ext cx="9906000" cy="32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3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启用树莓派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由于使用树莓派时，可能不便连接显示器使用，而通过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远程连接；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但在树莓派启动联网时，无法得知其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有以下两种方式获取树莓派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将树莓派连接显示器，启动登录获取当前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后再使用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如果树莓派连接已知路由器，可登陆路由器管理，新增的有线连接的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即为树莓派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8A3A77D-1B55-4EDF-A12B-F0009C50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39" y="4141411"/>
            <a:ext cx="5400000" cy="2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9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下载最新版本的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操作系统；将其安装至树莓派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上。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获取树莓派中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远程登录。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中成功安装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操作系统，使用用户名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密码正常登陆。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远程登录成功。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提交相关流程截图。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357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（一）系统备份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（二）内核源码下载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50295153-2405-4C28-84A0-44221E27CDB9}"/>
              </a:ext>
            </a:extLst>
          </p:cNvPr>
          <p:cNvSpPr/>
          <p:nvPr/>
        </p:nvSpPr>
        <p:spPr bwMode="auto">
          <a:xfrm>
            <a:off x="992560" y="2276872"/>
            <a:ext cx="8568952" cy="13280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~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lrzsz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rz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sz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可以在终端下很方便的传输文件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tar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czvf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boot_origin.tgz /boot/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boot_origin.tgz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将备份文件发送到本地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20C9BD74-BC88-4679-9647-6EC0267E6E96}"/>
              </a:ext>
            </a:extLst>
          </p:cNvPr>
          <p:cNvSpPr/>
          <p:nvPr/>
        </p:nvSpPr>
        <p:spPr bwMode="auto">
          <a:xfrm>
            <a:off x="866546" y="4368363"/>
            <a:ext cx="8820980" cy="194095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下载源码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https://gitee.com/openeuler/raspberrypi-kernel/repository/archive/openEuler-20.03-LTS-raspi.zip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unzip openeuler-raspberrypi-kernel-openEuler-20.03-LTS-raspi.zip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进入内核源码根目录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30646</TotalTime>
  <Words>2106</Words>
  <Application>Microsoft Office PowerPoint</Application>
  <PresentationFormat>A4 Paper (210x297 mm)</PresentationFormat>
  <Paragraphs>238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Consolas</vt:lpstr>
      <vt:lpstr>Times New Roman</vt:lpstr>
      <vt:lpstr>Wingdings</vt:lpstr>
      <vt:lpstr>通用信息 (标准)</vt:lpstr>
      <vt:lpstr>PowerPoint Presentation</vt:lpstr>
      <vt:lpstr>第一章 实验内容</vt:lpstr>
      <vt:lpstr>一、openEuler操作系统安装</vt:lpstr>
      <vt:lpstr>一、openEuler操作系统安装</vt:lpstr>
      <vt:lpstr>一、openEuler操作系统安装</vt:lpstr>
      <vt:lpstr>一、openEuler操作系统安装</vt:lpstr>
      <vt:lpstr>一、openEuler操作系统安装</vt:lpstr>
      <vt:lpstr>任务1：openEuler操作系统安装（20min）</vt:lpstr>
      <vt:lpstr>二、openEuler内核编译</vt:lpstr>
      <vt:lpstr>二、openEuler内核编译</vt:lpstr>
      <vt:lpstr>二、openEuler内核编译</vt:lpstr>
      <vt:lpstr>任务2：openEuler内核编译与安装（30min）</vt:lpstr>
      <vt:lpstr>三、内核模块编程</vt:lpstr>
      <vt:lpstr>三、内核模块编程</vt:lpstr>
      <vt:lpstr>三、内核模块编程</vt:lpstr>
      <vt:lpstr>三、内核模块编程</vt:lpstr>
      <vt:lpstr>任务3：内核模块编程（30min）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2545</cp:revision>
  <dcterms:created xsi:type="dcterms:W3CDTF">2001-03-21T12:57:26Z</dcterms:created>
  <dcterms:modified xsi:type="dcterms:W3CDTF">2020-11-20T08:40:18Z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(2)3dx9TNZHrT6m9X5iHbiN+TDPQZUQg+yqClRfQ4kfuYPUyZBl3F33ENj2EVvUtQtMzXRU6PEx
o5fimD+wPTrJtD97VOacHYkxcEPzEdTzIrRb/k0ZS/zRZEEJx3WGUBnV4CLmx1ycy4mgIzG+
0M5zo27jtrQFUzziSIMhS053y65wUCjEVOgYHIK2dZH4Fc3s1oQI/G8kwXKND4KwFvI9+yZw
b4VlloW36OHtSd4D0A</vt:lpwstr>
  </property>
  <property fmtid="{D5CDD505-2E9C-101B-9397-08002B2CF9AE}" pid="3" name="_2015_ms_pID_7253431">
    <vt:lpwstr>EFD3Xy5BLdkwWe409yMCXjTawzQdPzIkDackVB3H6XtQVym6n0sYYT
q1dEyPHdZFjI0Ea55abi0+tR/PLW6NHcggUme+9EFKunl4owl8QdA8bkdkjKoPi+DKkFtKXN
RsogE/gW5tAQKbR04Oxo5BA6MdHCVP9if3ZR11RlD9yZa41x5RTjwAAuTMK0NlfiMXY=</vt:lpwstr>
  </property>
</Properties>
</file>