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1730" r:id="rId2"/>
    <p:sldId id="1791" r:id="rId3"/>
    <p:sldId id="2968" r:id="rId4"/>
    <p:sldId id="2980" r:id="rId5"/>
    <p:sldId id="2986" r:id="rId6"/>
    <p:sldId id="2982" r:id="rId7"/>
    <p:sldId id="2984" r:id="rId8"/>
    <p:sldId id="1795" r:id="rId9"/>
    <p:sldId id="2985" r:id="rId10"/>
    <p:sldId id="2974" r:id="rId11"/>
    <p:sldId id="2987" r:id="rId12"/>
    <p:sldId id="2988" r:id="rId13"/>
    <p:sldId id="2989" r:id="rId14"/>
    <p:sldId id="2990" r:id="rId15"/>
    <p:sldId id="2991" r:id="rId16"/>
    <p:sldId id="2967" r:id="rId17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uling" initials="z" lastIdx="1" clrIdx="0">
    <p:extLst>
      <p:ext uri="{19B8F6BF-5375-455C-9EA6-DF929625EA0E}">
        <p15:presenceInfo xmlns:p15="http://schemas.microsoft.com/office/powerpoint/2012/main" userId="zou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3465" autoAdjust="0"/>
  </p:normalViewPr>
  <p:slideViewPr>
    <p:cSldViewPr>
      <p:cViewPr varScale="1">
        <p:scale>
          <a:sx n="62" d="100"/>
          <a:sy n="62" d="100"/>
        </p:scale>
        <p:origin x="1410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562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20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内存泄漏，己动态分配的内存未释放。</a:t>
            </a:r>
            <a:endParaRPr lang="en-US" altLang="zh-CN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包含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45</a:t>
            </a:r>
            <a:r>
              <a:rPr lang="zh-CN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个浮点数的数组占用的内存未被释放，还存在于内存中，因此就造成了内存泄露。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74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内存越界：上述代码中，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strcpy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()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直接将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input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中的内容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copy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buffer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main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函数中，传入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input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的长度是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256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buffer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的长度，造成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buffer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越界，使程序运行出错。</a:t>
            </a:r>
            <a:endParaRPr lang="en-US" altLang="zh-CN" sz="12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86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67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55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黑体"/>
              </a:rPr>
              <a:t>malloc()</a:t>
            </a:r>
            <a:r>
              <a:rPr lang="zh-CN" altLang="en-US" dirty="0">
                <a:ea typeface="黑体"/>
              </a:rPr>
              <a:t>分配的是用户的内存；</a:t>
            </a:r>
            <a:r>
              <a:rPr lang="en-US" altLang="zh-CN" dirty="0" err="1">
                <a:ea typeface="黑体"/>
              </a:rPr>
              <a:t>realloc</a:t>
            </a:r>
            <a:r>
              <a:rPr lang="en-US" altLang="zh-CN" dirty="0">
                <a:ea typeface="黑体"/>
              </a:rPr>
              <a:t>()</a:t>
            </a:r>
            <a:r>
              <a:rPr lang="zh-CN" altLang="en-US" dirty="0">
                <a:ea typeface="黑体"/>
              </a:rPr>
              <a:t>用于调整已分配的用户内存的大小。</a:t>
            </a:r>
            <a:endParaRPr lang="zh-CN" altLang="en-US" dirty="0"/>
          </a:p>
          <a:p>
            <a:r>
              <a:rPr lang="en-US" altLang="zh-CN" sz="1200" dirty="0" err="1">
                <a:ea typeface="黑体"/>
              </a:rPr>
              <a:t>kmalloc</a:t>
            </a:r>
            <a:r>
              <a:rPr lang="en-US" altLang="zh-CN" sz="1200" dirty="0">
                <a:ea typeface="黑体"/>
              </a:rPr>
              <a:t>()</a:t>
            </a:r>
            <a:r>
              <a:rPr lang="en-US" altLang="zh-CN" sz="1200" dirty="0" err="1">
                <a:ea typeface="黑体"/>
              </a:rPr>
              <a:t>和vmalloc</a:t>
            </a:r>
            <a:r>
              <a:rPr lang="en-US" altLang="zh-CN" sz="1200" dirty="0">
                <a:ea typeface="黑体"/>
              </a:rPr>
              <a:t>()</a:t>
            </a:r>
            <a:r>
              <a:rPr lang="en-US" altLang="zh-CN" sz="1200" dirty="0" err="1">
                <a:ea typeface="黑体"/>
              </a:rPr>
              <a:t>分配的是内核的内存</a:t>
            </a:r>
            <a:r>
              <a:rPr lang="zh-CN" altLang="en-US" sz="1200" dirty="0">
                <a:ea typeface="黑体"/>
              </a:rPr>
              <a:t>。</a:t>
            </a:r>
            <a:endParaRPr lang="en-US" altLang="zh-CN" sz="1200" dirty="0">
              <a:ea typeface="黑体"/>
            </a:endParaRPr>
          </a:p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363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https://blog.csdn.net/tang_jin_chan/article/details/18763147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最大只能开辟</a:t>
            </a:r>
            <a:r>
              <a:rPr lang="en-US" altLang="zh-CN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128k-16</a:t>
            </a:r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个字节是被页描述符结构占用了。</a:t>
            </a:r>
            <a:endParaRPr lang="en-US" altLang="zh-CN" sz="12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04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08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4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349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说明：</a:t>
            </a:r>
            <a:r>
              <a:rPr lang="en-US" altLang="zh-CN" dirty="0" err="1"/>
              <a:t>kmalloc</a:t>
            </a:r>
            <a:r>
              <a:rPr lang="zh-CN" altLang="en-US" dirty="0"/>
              <a:t>已分配的内存，需落在内核空间的地址范围中。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181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说明：</a:t>
            </a:r>
            <a:r>
              <a:rPr lang="en-US" altLang="zh-CN" dirty="0" err="1"/>
              <a:t>vmalloc</a:t>
            </a:r>
            <a:r>
              <a:rPr lang="zh-CN" altLang="en-US" dirty="0"/>
              <a:t>已分配的内存，需落在内核空间的地址范围中。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48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9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241032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23770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534845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98" y="53554"/>
            <a:ext cx="461738" cy="471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操作系统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300" dirty="0">
                <a:solidFill>
                  <a:srgbClr val="000066"/>
                </a:solidFill>
                <a:latin typeface="+mj-ea"/>
                <a:ea typeface="+mj-ea"/>
              </a:rPr>
              <a:t>第二章 实验课 内存管理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中国科学院大</a:t>
            </a:r>
            <a:r>
              <a:rPr kumimoji="0" lang="zh-CN" altLang="en-US" dirty="0" smtClean="0">
                <a:solidFill>
                  <a:srgbClr val="CC0000"/>
                </a:solidFill>
                <a:latin typeface="+mj-ea"/>
                <a:ea typeface="+mj-ea"/>
              </a:rPr>
              <a:t>学 </a:t>
            </a:r>
            <a:r>
              <a:rPr kumimoji="0" lang="en-US" altLang="zh-CN" dirty="0" smtClean="0">
                <a:solidFill>
                  <a:srgbClr val="CC0000"/>
                </a:solidFill>
                <a:latin typeface="+mj-ea"/>
                <a:ea typeface="+mj-ea"/>
              </a:rPr>
              <a:t>&amp; </a:t>
            </a:r>
            <a:r>
              <a:rPr kumimoji="0" lang="zh-CN" altLang="en-US" smtClean="0">
                <a:solidFill>
                  <a:srgbClr val="CC0000"/>
                </a:solidFill>
                <a:latin typeface="+mj-ea"/>
                <a:ea typeface="+mj-ea"/>
              </a:rPr>
              <a:t>华为技术有限公司</a:t>
            </a:r>
            <a:endParaRPr kumimoji="0" lang="zh-CN" altLang="en-US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6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8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410445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什么是内存泄漏、内存溢出、内存越界？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分析程序，判断是否会产生内存泄露、内存溢出或内存越界？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r>
              <a:rPr lang="zh-CN" altLang="en-US" dirty="0"/>
              <a:t>内存泄漏、内存溢出、内存越界的危害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：研讨（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779123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410445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什么是内存泄漏、内存溢出、内存越界？</a:t>
            </a:r>
            <a:endParaRPr lang="en-US" altLang="zh-CN" dirty="0"/>
          </a:p>
          <a:p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内存泄漏（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memory leak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）：程序中己动态分配的内存未释放或无法释放，就产生了内存泄露。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内存溢出（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out of memory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）：程序在申请内存时，没有足够的内存空间供其使用。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内存越界：是指程序向系统申请一块内存后，使用时超出申请范围。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：研讨（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756643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4104455"/>
          </a:xfrm>
        </p:spPr>
        <p:txBody>
          <a:bodyPr/>
          <a:lstStyle/>
          <a:p>
            <a:r>
              <a:rPr lang="zh-CN" altLang="zh-CN" dirty="0"/>
              <a:t>分析：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下面这个程序是否会产生内存泄露、内存溢出或内存越界？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：研讨（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F0A11DAC-A448-46D9-B0E6-E71E205347AB}"/>
              </a:ext>
            </a:extLst>
          </p:cNvPr>
          <p:cNvSpPr/>
          <p:nvPr/>
        </p:nvSpPr>
        <p:spPr bwMode="auto">
          <a:xfrm>
            <a:off x="992560" y="2276872"/>
            <a:ext cx="8568952" cy="377975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stdlib.h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function_which_allocates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(void) 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float *a = malloc(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(float) * 45);</a:t>
            </a:r>
            <a:endParaRPr lang="zh-CN" alt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使用数组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的代码 *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int main(void) 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function_which_allocates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(); 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99573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4104455"/>
          </a:xfrm>
        </p:spPr>
        <p:txBody>
          <a:bodyPr/>
          <a:lstStyle/>
          <a:p>
            <a:r>
              <a:rPr lang="zh-CN" altLang="zh-CN" dirty="0"/>
              <a:t>分析：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下面这个程序是否会产生内存泄露、内存溢出或内存越界？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：研讨（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F0A11DAC-A448-46D9-B0E6-E71E205347AB}"/>
              </a:ext>
            </a:extLst>
          </p:cNvPr>
          <p:cNvSpPr/>
          <p:nvPr/>
        </p:nvSpPr>
        <p:spPr bwMode="auto">
          <a:xfrm>
            <a:off x="992560" y="2276872"/>
            <a:ext cx="8568952" cy="4086225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(char * input)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char buffer[16];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strcpy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(buffer, input);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void main()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char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longstring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[256];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int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for(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&lt; 255;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longstring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[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] = 'B’;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longstring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40401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4968551"/>
          </a:xfrm>
        </p:spPr>
        <p:txBody>
          <a:bodyPr/>
          <a:lstStyle/>
          <a:p>
            <a:r>
              <a:rPr lang="zh-CN" altLang="en-US" dirty="0"/>
              <a:t>内存泄漏、内存溢出、内存越界的危害？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内存泄漏（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memory leak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可用的内存越来越少，堆积后的后果就导致内存溢出；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······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内存溢出（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out of memory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易遭受缓冲区溢出攻击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黑客攻击；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······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内存越界：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内存越界错误：程序向内存块中写入数据，超过内存块的边界，写到了其他内存对象中，导致覆盖了其他内存对象中的数据。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······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：研讨（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4562363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4968551"/>
          </a:xfrm>
        </p:spPr>
        <p:txBody>
          <a:bodyPr/>
          <a:lstStyle/>
          <a:p>
            <a:r>
              <a:rPr lang="zh-CN" altLang="en-US" dirty="0"/>
              <a:t>如何检测和防止内存泄漏</a:t>
            </a:r>
            <a:r>
              <a:rPr lang="en-US" altLang="zh-CN" dirty="0"/>
              <a:t>/</a:t>
            </a:r>
            <a:r>
              <a:rPr lang="zh-CN" altLang="en-US" dirty="0"/>
              <a:t>内存溢出</a:t>
            </a:r>
            <a:r>
              <a:rPr lang="en-US" altLang="zh-CN" dirty="0"/>
              <a:t>/</a:t>
            </a:r>
            <a:r>
              <a:rPr lang="zh-CN" altLang="en-US" dirty="0"/>
              <a:t>内存越界？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使用带有自动垃圾回收机制的程序语言编写程序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比如：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C#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Haskell, Go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等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······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使用内存泄露检测器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Valgrind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memwatch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等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···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使用安全的函数库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边界检测，防止越界的发生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：研讨（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652385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9"/>
            <a:ext cx="8136904" cy="3384376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任务一：使用 </a:t>
            </a:r>
            <a:r>
              <a:rPr lang="en-US" altLang="zh-CN" dirty="0" err="1">
                <a:ea typeface="宋体" pitchFamily="2" charset="-122"/>
              </a:rPr>
              <a:t>kmalloc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分配内存（</a:t>
            </a:r>
            <a:r>
              <a:rPr lang="en-US" altLang="zh-CN" dirty="0">
                <a:ea typeface="宋体" pitchFamily="2" charset="-122"/>
              </a:rPr>
              <a:t>25min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任务二：使用 </a:t>
            </a:r>
            <a:r>
              <a:rPr lang="en-US" altLang="zh-CN" dirty="0" err="1">
                <a:ea typeface="宋体" pitchFamily="2" charset="-122"/>
              </a:rPr>
              <a:t>vmalloc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分配内存（</a:t>
            </a:r>
            <a:r>
              <a:rPr lang="en-US" altLang="zh-CN" dirty="0">
                <a:ea typeface="宋体" pitchFamily="2" charset="-122"/>
              </a:rPr>
              <a:t>25min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任务三：研讨（</a:t>
            </a:r>
            <a:r>
              <a:rPr lang="en-US" altLang="zh-CN" dirty="0">
                <a:ea typeface="宋体" pitchFamily="2" charset="-122"/>
              </a:rPr>
              <a:t>30min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136458" cy="4968551"/>
          </a:xfrm>
        </p:spPr>
        <p:txBody>
          <a:bodyPr/>
          <a:lstStyle/>
          <a:p>
            <a:r>
              <a:rPr lang="zh-CN" altLang="en-US" dirty="0"/>
              <a:t>用户态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malloc()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realloc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calloc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_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alloca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free 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操作符：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delete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r>
              <a:rPr lang="zh-CN" altLang="en-US" dirty="0"/>
              <a:t>内核态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按页获取：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alloc_pages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__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get_free_page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free_page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__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free_pages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等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按字节获取：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kmalloc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kfree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vmalloc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vfree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一、内存分配函数</a:t>
            </a:r>
          </a:p>
        </p:txBody>
      </p:sp>
    </p:spTree>
    <p:extLst>
      <p:ext uri="{BB962C8B-B14F-4D97-AF65-F5344CB8AC3E}">
        <p14:creationId xmlns:p14="http://schemas.microsoft.com/office/powerpoint/2010/main" val="27490990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dirty="0"/>
              <a:t>内核态 </a:t>
            </a:r>
            <a:r>
              <a:rPr lang="en-US" altLang="zh-CN" dirty="0" err="1"/>
              <a:t>kmalloc</a:t>
            </a:r>
            <a:r>
              <a:rPr lang="en-US" altLang="zh-CN" dirty="0"/>
              <a:t>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功能：在设备驱动程序或者内核模块中动态分配内存。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static __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always_inline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void *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kmalloc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size_t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size,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gfp_t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flags)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头文件：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slab.h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：要分配内存的大小，以字节为单位。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flags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：要分配的内存类型。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GFP_USER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（代表用户分配内存）、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GFP_KERNEL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（分配内核内存）、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GFP_ATOMIC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等（更多请参考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gfp.h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返回值：分配成功时，返回分配的虚拟地址；分配失败时，返回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NULL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特点：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分配的内存在物理上是连续的，用于小内存分配。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最多只能分配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32*PAGESIZE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*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4KB=128KB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）大小的内存。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最小处理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32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字节或者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64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字节的内存块。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分配速度较快，内核中主要的内存分配方法。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使用完之后，用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kfree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释放内存：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kfree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(const void *);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一、内存分配函数</a:t>
            </a:r>
          </a:p>
        </p:txBody>
      </p:sp>
    </p:spTree>
    <p:extLst>
      <p:ext uri="{BB962C8B-B14F-4D97-AF65-F5344CB8AC3E}">
        <p14:creationId xmlns:p14="http://schemas.microsoft.com/office/powerpoint/2010/main" val="8221987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4968551"/>
          </a:xfrm>
        </p:spPr>
        <p:txBody>
          <a:bodyPr/>
          <a:lstStyle/>
          <a:p>
            <a:r>
              <a:rPr lang="zh-CN" altLang="en-US" dirty="0"/>
              <a:t>内核态 </a:t>
            </a:r>
            <a:r>
              <a:rPr lang="en-US" altLang="zh-CN" dirty="0" err="1"/>
              <a:t>vmalloc</a:t>
            </a:r>
            <a:r>
              <a:rPr lang="en-US" altLang="zh-CN" dirty="0"/>
              <a:t>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功能：在设备驱动程序或者内核模块中动态分配内存。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void *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vmalloc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(unsigned long size)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头文件：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vmalloc.h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参数说明：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：要分配内存的大小，以字节为单位。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返回值：分配成功时，返回分配的虚拟地址；分配失败时，返回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NULL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特点：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分配的内存：虚拟地址连续，物理地址不连续。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最小处理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4KB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的内存块。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分配速度较慢，一般用于大块内存的分配。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使用完之后，用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vfree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()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释放内存：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vfree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(const void *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)</a:t>
            </a: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一、内存分配函数</a:t>
            </a:r>
          </a:p>
        </p:txBody>
      </p:sp>
    </p:spTree>
    <p:extLst>
      <p:ext uri="{BB962C8B-B14F-4D97-AF65-F5344CB8AC3E}">
        <p14:creationId xmlns:p14="http://schemas.microsoft.com/office/powerpoint/2010/main" val="23002111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352482" cy="5328591"/>
          </a:xfrm>
        </p:spPr>
        <p:txBody>
          <a:bodyPr/>
          <a:lstStyle/>
          <a:p>
            <a:r>
              <a:rPr lang="zh-CN" altLang="en-US" dirty="0"/>
              <a:t>不同的体系架构，内存布局各不相同</a:t>
            </a:r>
            <a:endParaRPr lang="en-US" altLang="zh-CN" dirty="0"/>
          </a:p>
          <a:p>
            <a:r>
              <a:rPr lang="zh-CN" altLang="en-US" dirty="0"/>
              <a:t>在内核源码的 </a:t>
            </a:r>
            <a:r>
              <a:rPr lang="en-US" altLang="zh-CN" dirty="0"/>
              <a:t>Document </a:t>
            </a:r>
            <a:r>
              <a:rPr lang="zh-CN" altLang="en-US" dirty="0"/>
              <a:t>目录下，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有部分架构关于内核布局的详细描述，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如：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i386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位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x86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）：每个进程有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的内存空间，其中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0G-3G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为用户空间，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3G-4G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为内核空间，其他可参见 </a:t>
            </a:r>
            <a:r>
              <a:rPr lang="fr-FR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Documentation/x86/boot.txt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fr-FR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x86_64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位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x86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）：</a:t>
            </a:r>
            <a:r>
              <a:rPr lang="fr-FR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Documentation/x86/x86_64/mm.txt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arm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</a:t>
            </a:r>
            <a:r>
              <a:rPr lang="fr-FR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Documentation/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arm/memory.txt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arm64: </a:t>
            </a:r>
            <a:r>
              <a:rPr lang="fr-FR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Documentation/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arm64/memory.txt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二、内存布局</a:t>
            </a:r>
          </a:p>
        </p:txBody>
      </p:sp>
    </p:spTree>
    <p:extLst>
      <p:ext uri="{BB962C8B-B14F-4D97-AF65-F5344CB8AC3E}">
        <p14:creationId xmlns:p14="http://schemas.microsoft.com/office/powerpoint/2010/main" val="30537743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856538" cy="4968551"/>
          </a:xfrm>
        </p:spPr>
        <p:txBody>
          <a:bodyPr/>
          <a:lstStyle/>
          <a:p>
            <a:r>
              <a:rPr lang="zh-CN" altLang="en-US" dirty="0"/>
              <a:t>源码编写</a:t>
            </a:r>
            <a:r>
              <a:rPr lang="en-US" altLang="zh-CN" dirty="0"/>
              <a:t>—— .c</a:t>
            </a:r>
            <a:r>
              <a:rPr lang="zh-CN" altLang="en-US" dirty="0"/>
              <a:t>源文件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err="1"/>
              <a:t>Makefile</a:t>
            </a:r>
            <a:r>
              <a:rPr lang="zh-CN" altLang="en-US" dirty="0"/>
              <a:t>文件编写</a:t>
            </a:r>
            <a:endParaRPr lang="en-US" altLang="zh-CN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编译模块</a:t>
            </a:r>
            <a:r>
              <a:rPr lang="en-US" altLang="zh-CN" dirty="0"/>
              <a:t>——make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模块加载进内核</a:t>
            </a:r>
            <a:r>
              <a:rPr lang="en-US" altLang="zh-CN" dirty="0"/>
              <a:t>——</a:t>
            </a:r>
            <a:r>
              <a:rPr lang="en-US" altLang="zh-CN" dirty="0" err="1"/>
              <a:t>insmod</a:t>
            </a:r>
            <a:endParaRPr lang="en-US" altLang="zh-CN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查看加载的内容</a:t>
            </a:r>
            <a:r>
              <a:rPr lang="en-US" altLang="zh-CN" dirty="0"/>
              <a:t>——</a:t>
            </a:r>
            <a:r>
              <a:rPr lang="en-US" altLang="zh-CN" dirty="0" err="1"/>
              <a:t>dmesg</a:t>
            </a:r>
            <a:endParaRPr lang="en-US" altLang="zh-CN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查看内核模块</a:t>
            </a:r>
            <a:r>
              <a:rPr lang="en-US" altLang="zh-CN" dirty="0"/>
              <a:t>——</a:t>
            </a:r>
            <a:r>
              <a:rPr lang="en-US" altLang="zh-CN" dirty="0" err="1"/>
              <a:t>lsmod</a:t>
            </a:r>
            <a:endParaRPr lang="en-US" altLang="zh-CN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卸载内核模块</a:t>
            </a:r>
            <a:r>
              <a:rPr lang="en-US" altLang="zh-CN" dirty="0"/>
              <a:t>——</a:t>
            </a:r>
            <a:r>
              <a:rPr lang="en-US" altLang="zh-CN" dirty="0" err="1"/>
              <a:t>rmmod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三、内核模块编程</a:t>
            </a:r>
          </a:p>
        </p:txBody>
      </p:sp>
    </p:spTree>
    <p:extLst>
      <p:ext uri="{BB962C8B-B14F-4D97-AF65-F5344CB8AC3E}">
        <p14:creationId xmlns:p14="http://schemas.microsoft.com/office/powerpoint/2010/main" val="28215631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kmalloc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分配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1KB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8KB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的内存，打印指针地址；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查看已分配的内存，根据机器是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位或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64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位的情况，分析地址落在的区域。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065568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：使用 </a:t>
            </a:r>
            <a:r>
              <a:rPr lang="en-US" altLang="zh-CN" dirty="0" err="1"/>
              <a:t>kmalloc</a:t>
            </a:r>
            <a:r>
              <a:rPr lang="en-US" altLang="zh-CN" dirty="0"/>
              <a:t> </a:t>
            </a:r>
            <a:r>
              <a:rPr lang="zh-CN" altLang="en-US" dirty="0"/>
              <a:t>分配内存，并打印指针地址（</a:t>
            </a:r>
            <a:r>
              <a:rPr lang="en-US" altLang="zh-CN" dirty="0"/>
              <a:t>25min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提交相关源码、运行截图以及内存分配情况的解释。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735706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vmalloc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分配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8KB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1MB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64MB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的内存，打印指针地址；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查看已分配的内存，根据机器是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位或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64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位的情况，分析地址落在的区域。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065568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：使用 </a:t>
            </a:r>
            <a:r>
              <a:rPr lang="en-US" altLang="zh-CN" dirty="0" err="1"/>
              <a:t>vmalloc</a:t>
            </a:r>
            <a:r>
              <a:rPr lang="en-US" altLang="zh-CN" dirty="0"/>
              <a:t> </a:t>
            </a:r>
            <a:r>
              <a:rPr lang="zh-CN" altLang="en-US" dirty="0"/>
              <a:t>分配内存，并打印指针地址（</a:t>
            </a:r>
            <a:r>
              <a:rPr lang="en-US" altLang="zh-CN" dirty="0"/>
              <a:t>25min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提交相关源码、运行截图以及内存分配情况的解释。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19440131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32058</TotalTime>
  <Words>1708</Words>
  <Application>Microsoft Office PowerPoint</Application>
  <PresentationFormat>A4 Paper (210x297 mm)</PresentationFormat>
  <Paragraphs>189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楷体_GB2312</vt:lpstr>
      <vt:lpstr>微软雅黑</vt:lpstr>
      <vt:lpstr>Monotype Sorts</vt:lpstr>
      <vt:lpstr>黑体</vt:lpstr>
      <vt:lpstr>宋体</vt:lpstr>
      <vt:lpstr>华文行楷</vt:lpstr>
      <vt:lpstr>幼圆</vt:lpstr>
      <vt:lpstr>Arial</vt:lpstr>
      <vt:lpstr>Arial Narrow</vt:lpstr>
      <vt:lpstr>Consolas</vt:lpstr>
      <vt:lpstr>Times New Roman</vt:lpstr>
      <vt:lpstr>Wingdings</vt:lpstr>
      <vt:lpstr>通用信息 (标准)</vt:lpstr>
      <vt:lpstr>PowerPoint Presentation</vt:lpstr>
      <vt:lpstr>第二章 实验内容</vt:lpstr>
      <vt:lpstr>一、内存分配函数</vt:lpstr>
      <vt:lpstr>一、内存分配函数</vt:lpstr>
      <vt:lpstr>一、内存分配函数</vt:lpstr>
      <vt:lpstr>二、内存布局</vt:lpstr>
      <vt:lpstr>三、内核模块编程</vt:lpstr>
      <vt:lpstr>任务1：使用 kmalloc 分配内存，并打印指针地址（25min）</vt:lpstr>
      <vt:lpstr>任务2：使用 vmalloc 分配内存，并打印指针地址（25min）</vt:lpstr>
      <vt:lpstr>任务3：研讨（30min）</vt:lpstr>
      <vt:lpstr>任务3：研讨（30min）</vt:lpstr>
      <vt:lpstr>任务3：研讨（30min）</vt:lpstr>
      <vt:lpstr>任务3：研讨（30min）</vt:lpstr>
      <vt:lpstr>任务3：研讨（30min）</vt:lpstr>
      <vt:lpstr>任务3：研讨（30min）</vt:lpstr>
      <vt:lpstr>PowerPoint Presentation</vt:lpstr>
    </vt:vector>
  </TitlesOfParts>
  <Company>CS,HIT,P.R.China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zhaoxiaohu (A)</cp:lastModifiedBy>
  <cp:revision>2617</cp:revision>
  <dcterms:created xsi:type="dcterms:W3CDTF">2001-03-21T12:57:26Z</dcterms:created>
  <dcterms:modified xsi:type="dcterms:W3CDTF">2020-11-20T08:46:58Z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(2)5r4wtlxZf4BiX8taeJ8whhz35MECmzzO67G//JrO54EaO7yBijvdb36gp9IUUZ4Ng+arfPo/
rXSAlL0tVWgMeQSau/WTbZJcLNrPPAZfu2N+ZkxziQ0VXpcGyZZ01Z6H6fffy/XQyq4PmIK5
UB/7/Yn78RqjUp0UMovkoAiltwNGJViinJv4LG+MKeEWHFDFT6WOwUuuRSIL+NSxOyb25VGm
ZKvY7+IzyV3p2CpaKj</vt:lpwstr>
  </property>
  <property fmtid="{D5CDD505-2E9C-101B-9397-08002B2CF9AE}" pid="3" name="_2015_ms_pID_7253431">
    <vt:lpwstr>sgZle13V0EBnzYYUOCJJObkQV90A0Px1hrKoThrPlukvT2L0APb/TK
d75ysWLoz/ryUf7dBRkES/22P0sZwxoNLy3ednrTKPUmgOLPkpFz5qKOynkvpnFMwiiwC5V6
bgtVTdWOlP9wMivCjGE4jL3s+qj7sXvIQqpp6bVbOsiONuCTLa39+WOQc5hAoaKPM8U=</vt:lpwstr>
  </property>
</Properties>
</file>