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26"/>
  </p:notesMasterIdLst>
  <p:handoutMasterIdLst>
    <p:handoutMasterId r:id="rId27"/>
  </p:handoutMasterIdLst>
  <p:sldIdLst>
    <p:sldId id="1730" r:id="rId2"/>
    <p:sldId id="1791" r:id="rId3"/>
    <p:sldId id="2968" r:id="rId4"/>
    <p:sldId id="2992" r:id="rId5"/>
    <p:sldId id="2993" r:id="rId6"/>
    <p:sldId id="2980" r:id="rId7"/>
    <p:sldId id="2986" r:id="rId8"/>
    <p:sldId id="2998" r:id="rId9"/>
    <p:sldId id="2999" r:id="rId10"/>
    <p:sldId id="3000" r:id="rId11"/>
    <p:sldId id="2994" r:id="rId12"/>
    <p:sldId id="3001" r:id="rId13"/>
    <p:sldId id="2995" r:id="rId14"/>
    <p:sldId id="3003" r:id="rId15"/>
    <p:sldId id="3004" r:id="rId16"/>
    <p:sldId id="3005" r:id="rId17"/>
    <p:sldId id="3006" r:id="rId18"/>
    <p:sldId id="3007" r:id="rId19"/>
    <p:sldId id="2996" r:id="rId20"/>
    <p:sldId id="3008" r:id="rId21"/>
    <p:sldId id="3009" r:id="rId22"/>
    <p:sldId id="3010" r:id="rId23"/>
    <p:sldId id="2997" r:id="rId24"/>
    <p:sldId id="2967" r:id="rId25"/>
  </p:sldIdLst>
  <p:sldSz cx="9906000" cy="6858000" type="A4"/>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uling" initials="z" lastIdx="1" clrIdx="0">
    <p:extLst>
      <p:ext uri="{19B8F6BF-5375-455C-9EA6-DF929625EA0E}">
        <p15:presenceInfo xmlns:p15="http://schemas.microsoft.com/office/powerpoint/2012/main" userId="zoul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33333"/>
    <a:srgbClr val="FFFFFF"/>
    <a:srgbClr val="1C49D2"/>
    <a:srgbClr val="0033CC"/>
    <a:srgbClr val="3B9D3B"/>
    <a:srgbClr val="405081"/>
    <a:srgbClr val="42428E"/>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83221" autoAdjust="0"/>
  </p:normalViewPr>
  <p:slideViewPr>
    <p:cSldViewPr>
      <p:cViewPr varScale="1">
        <p:scale>
          <a:sx n="62" d="100"/>
          <a:sy n="62" d="100"/>
        </p:scale>
        <p:origin x="1410" y="6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725488" y="741363"/>
            <a:ext cx="5346700"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extLst>
      <p:ext uri="{BB962C8B-B14F-4D97-AF65-F5344CB8AC3E}">
        <p14:creationId xmlns:p14="http://schemas.microsoft.com/office/powerpoint/2010/main" val="2638109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11</a:t>
            </a:fld>
            <a:endParaRPr lang="en-US" altLang="zh-CN"/>
          </a:p>
        </p:txBody>
      </p:sp>
    </p:spTree>
    <p:extLst>
      <p:ext uri="{BB962C8B-B14F-4D97-AF65-F5344CB8AC3E}">
        <p14:creationId xmlns:p14="http://schemas.microsoft.com/office/powerpoint/2010/main" val="1864528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12</a:t>
            </a:fld>
            <a:endParaRPr lang="en-US" altLang="zh-CN"/>
          </a:p>
        </p:txBody>
      </p:sp>
    </p:spTree>
    <p:extLst>
      <p:ext uri="{BB962C8B-B14F-4D97-AF65-F5344CB8AC3E}">
        <p14:creationId xmlns:p14="http://schemas.microsoft.com/office/powerpoint/2010/main" val="2927862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13</a:t>
            </a:fld>
            <a:endParaRPr lang="en-US" altLang="zh-CN"/>
          </a:p>
        </p:txBody>
      </p:sp>
    </p:spTree>
    <p:extLst>
      <p:ext uri="{BB962C8B-B14F-4D97-AF65-F5344CB8AC3E}">
        <p14:creationId xmlns:p14="http://schemas.microsoft.com/office/powerpoint/2010/main" val="3073274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ea typeface="黑体"/>
              </a:rPr>
              <a:t>参考：</a:t>
            </a:r>
            <a:r>
              <a:rPr lang="en-US" altLang="zh-CN" sz="1200" dirty="0">
                <a:ea typeface="黑体"/>
              </a:rPr>
              <a:t>https://blog.csdn.net/u013246898/article/details/53055490</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14</a:t>
            </a:fld>
            <a:endParaRPr lang="en-US" altLang="zh-CN"/>
          </a:p>
        </p:txBody>
      </p:sp>
    </p:spTree>
    <p:extLst>
      <p:ext uri="{BB962C8B-B14F-4D97-AF65-F5344CB8AC3E}">
        <p14:creationId xmlns:p14="http://schemas.microsoft.com/office/powerpoint/2010/main" val="1192420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15</a:t>
            </a:fld>
            <a:endParaRPr lang="en-US" altLang="zh-CN"/>
          </a:p>
        </p:txBody>
      </p:sp>
    </p:spTree>
    <p:extLst>
      <p:ext uri="{BB962C8B-B14F-4D97-AF65-F5344CB8AC3E}">
        <p14:creationId xmlns:p14="http://schemas.microsoft.com/office/powerpoint/2010/main" val="152817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pitchFamily="2" charset="-122"/>
                <a:cs typeface="+mn-cs"/>
              </a:rPr>
              <a:t>说明：上述命令在</a:t>
            </a:r>
            <a:r>
              <a:rPr kumimoji="1" lang="en-US" altLang="zh-CN" sz="1200" kern="1200" dirty="0">
                <a:solidFill>
                  <a:schemeClr val="tx1"/>
                </a:solidFill>
                <a:effectLst/>
                <a:latin typeface="Times New Roman" pitchFamily="18" charset="0"/>
                <a:ea typeface="宋体" pitchFamily="2" charset="-122"/>
                <a:cs typeface="+mn-cs"/>
              </a:rPr>
              <a:t>/dev/</a:t>
            </a:r>
            <a:r>
              <a:rPr kumimoji="1" lang="en-US" altLang="zh-CN" sz="1200" kern="1200" dirty="0" err="1">
                <a:solidFill>
                  <a:schemeClr val="tx1"/>
                </a:solidFill>
                <a:effectLst/>
                <a:latin typeface="Times New Roman" pitchFamily="18" charset="0"/>
                <a:ea typeface="宋体" pitchFamily="2" charset="-122"/>
                <a:cs typeface="+mn-cs"/>
              </a:rPr>
              <a:t>cgroup</a:t>
            </a:r>
            <a:r>
              <a:rPr kumimoji="1" lang="en-US" altLang="zh-CN" sz="1200" kern="1200" dirty="0">
                <a:solidFill>
                  <a:schemeClr val="tx1"/>
                </a:solidFill>
                <a:effectLst/>
                <a:latin typeface="Times New Roman" pitchFamily="18" charset="0"/>
                <a:ea typeface="宋体" pitchFamily="2" charset="-122"/>
                <a:cs typeface="+mn-cs"/>
              </a:rPr>
              <a:t>/</a:t>
            </a:r>
            <a:r>
              <a:rPr kumimoji="1" lang="zh-CN" altLang="zh-CN" sz="1200" kern="1200" dirty="0">
                <a:solidFill>
                  <a:schemeClr val="tx1"/>
                </a:solidFill>
                <a:effectLst/>
                <a:latin typeface="Times New Roman" pitchFamily="18" charset="0"/>
                <a:ea typeface="宋体" pitchFamily="2" charset="-122"/>
                <a:cs typeface="+mn-cs"/>
              </a:rPr>
              <a:t>下创建了一个</a:t>
            </a:r>
            <a:r>
              <a:rPr kumimoji="1" lang="en-US" altLang="zh-CN" sz="1200" kern="1200" dirty="0">
                <a:solidFill>
                  <a:schemeClr val="tx1"/>
                </a:solidFill>
                <a:effectLst/>
                <a:latin typeface="Times New Roman" pitchFamily="18" charset="0"/>
                <a:ea typeface="宋体" pitchFamily="2" charset="-122"/>
                <a:cs typeface="+mn-cs"/>
              </a:rPr>
              <a:t>memory</a:t>
            </a:r>
            <a:r>
              <a:rPr kumimoji="1" lang="zh-CN" altLang="zh-CN" sz="1200" kern="1200" dirty="0">
                <a:solidFill>
                  <a:schemeClr val="tx1"/>
                </a:solidFill>
                <a:effectLst/>
                <a:latin typeface="Times New Roman" pitchFamily="18" charset="0"/>
                <a:ea typeface="宋体" pitchFamily="2" charset="-122"/>
                <a:cs typeface="+mn-cs"/>
              </a:rPr>
              <a:t>子系统，</a:t>
            </a:r>
            <a:r>
              <a:rPr kumimoji="1" lang="en-US" altLang="zh-CN" sz="1200" kern="1200" dirty="0">
                <a:solidFill>
                  <a:schemeClr val="tx1"/>
                </a:solidFill>
                <a:effectLst/>
                <a:latin typeface="Times New Roman" pitchFamily="18" charset="0"/>
                <a:ea typeface="宋体" pitchFamily="2" charset="-122"/>
                <a:cs typeface="+mn-cs"/>
              </a:rPr>
              <a:t>-t </a:t>
            </a:r>
            <a:r>
              <a:rPr kumimoji="1" lang="en-US" altLang="zh-CN" sz="1200" kern="1200" dirty="0" err="1">
                <a:solidFill>
                  <a:schemeClr val="tx1"/>
                </a:solidFill>
                <a:effectLst/>
                <a:latin typeface="Times New Roman" pitchFamily="18" charset="0"/>
                <a:ea typeface="宋体" pitchFamily="2" charset="-122"/>
                <a:cs typeface="+mn-cs"/>
              </a:rPr>
              <a:t>cgroup</a:t>
            </a:r>
            <a:r>
              <a:rPr kumimoji="1" lang="zh-CN" altLang="zh-CN" sz="1200" kern="1200" dirty="0">
                <a:solidFill>
                  <a:schemeClr val="tx1"/>
                </a:solidFill>
                <a:effectLst/>
                <a:latin typeface="Times New Roman" pitchFamily="18" charset="0"/>
                <a:ea typeface="宋体" pitchFamily="2" charset="-122"/>
                <a:cs typeface="+mn-cs"/>
              </a:rPr>
              <a:t>表明是</a:t>
            </a:r>
            <a:r>
              <a:rPr kumimoji="1" lang="en-US" altLang="zh-CN" sz="1200" kern="1200" dirty="0" err="1">
                <a:solidFill>
                  <a:schemeClr val="tx1"/>
                </a:solidFill>
                <a:effectLst/>
                <a:latin typeface="Times New Roman" pitchFamily="18" charset="0"/>
                <a:ea typeface="宋体" pitchFamily="2" charset="-122"/>
                <a:cs typeface="+mn-cs"/>
              </a:rPr>
              <a:t>cgroup</a:t>
            </a:r>
            <a:r>
              <a:rPr kumimoji="1" lang="zh-CN" altLang="zh-CN" sz="1200" kern="1200" dirty="0">
                <a:solidFill>
                  <a:schemeClr val="tx1"/>
                </a:solidFill>
                <a:effectLst/>
                <a:latin typeface="Times New Roman" pitchFamily="18" charset="0"/>
                <a:ea typeface="宋体" pitchFamily="2" charset="-122"/>
                <a:cs typeface="+mn-cs"/>
              </a:rPr>
              <a:t>类型的挂载，</a:t>
            </a:r>
            <a:r>
              <a:rPr kumimoji="1" lang="en-US" altLang="zh-CN" sz="1200" kern="1200" dirty="0">
                <a:solidFill>
                  <a:schemeClr val="tx1"/>
                </a:solidFill>
                <a:effectLst/>
                <a:latin typeface="Times New Roman" pitchFamily="18" charset="0"/>
                <a:ea typeface="宋体" pitchFamily="2" charset="-122"/>
                <a:cs typeface="+mn-cs"/>
              </a:rPr>
              <a:t>-o memory</a:t>
            </a:r>
            <a:r>
              <a:rPr kumimoji="1" lang="zh-CN" altLang="zh-CN" sz="1200" kern="1200" dirty="0">
                <a:solidFill>
                  <a:schemeClr val="tx1"/>
                </a:solidFill>
                <a:effectLst/>
                <a:latin typeface="Times New Roman" pitchFamily="18" charset="0"/>
                <a:ea typeface="宋体" pitchFamily="2" charset="-122"/>
                <a:cs typeface="+mn-cs"/>
              </a:rPr>
              <a:t>表明是</a:t>
            </a:r>
            <a:r>
              <a:rPr kumimoji="1" lang="en-US" altLang="zh-CN" sz="1200" kern="1200" dirty="0">
                <a:solidFill>
                  <a:schemeClr val="tx1"/>
                </a:solidFill>
                <a:effectLst/>
                <a:latin typeface="Times New Roman" pitchFamily="18" charset="0"/>
                <a:ea typeface="宋体" pitchFamily="2" charset="-122"/>
                <a:cs typeface="+mn-cs"/>
              </a:rPr>
              <a:t>memory</a:t>
            </a:r>
            <a:r>
              <a:rPr kumimoji="1" lang="zh-CN" altLang="zh-CN" sz="1200" kern="1200" dirty="0">
                <a:solidFill>
                  <a:schemeClr val="tx1"/>
                </a:solidFill>
                <a:effectLst/>
                <a:latin typeface="Times New Roman" pitchFamily="18" charset="0"/>
                <a:ea typeface="宋体" pitchFamily="2" charset="-122"/>
                <a:cs typeface="+mn-cs"/>
              </a:rPr>
              <a:t>子系统，</a:t>
            </a:r>
            <a:r>
              <a:rPr kumimoji="1" lang="en-US" altLang="zh-CN" sz="1200" kern="1200" dirty="0" err="1">
                <a:solidFill>
                  <a:schemeClr val="tx1"/>
                </a:solidFill>
                <a:effectLst/>
                <a:latin typeface="Times New Roman" pitchFamily="18" charset="0"/>
                <a:ea typeface="宋体" pitchFamily="2" charset="-122"/>
                <a:cs typeface="+mn-cs"/>
              </a:rPr>
              <a:t>memory_cgroup</a:t>
            </a:r>
            <a:r>
              <a:rPr kumimoji="1" lang="zh-CN" altLang="zh-CN" sz="1200" kern="1200" dirty="0">
                <a:solidFill>
                  <a:schemeClr val="tx1"/>
                </a:solidFill>
                <a:effectLst/>
                <a:latin typeface="Times New Roman" pitchFamily="18" charset="0"/>
                <a:ea typeface="宋体" pitchFamily="2" charset="-122"/>
                <a:cs typeface="+mn-cs"/>
              </a:rPr>
              <a:t>就是设备名，</a:t>
            </a:r>
            <a:r>
              <a:rPr kumimoji="1" lang="en-US" altLang="zh-CN" sz="1200" kern="1200" dirty="0">
                <a:solidFill>
                  <a:schemeClr val="tx1"/>
                </a:solidFill>
                <a:effectLst/>
                <a:latin typeface="Times New Roman" pitchFamily="18" charset="0"/>
                <a:ea typeface="宋体" pitchFamily="2" charset="-122"/>
                <a:cs typeface="+mn-cs"/>
              </a:rPr>
              <a:t>/dev/</a:t>
            </a:r>
            <a:r>
              <a:rPr kumimoji="1" lang="en-US" altLang="zh-CN" sz="1200" kern="1200" dirty="0" err="1">
                <a:solidFill>
                  <a:schemeClr val="tx1"/>
                </a:solidFill>
                <a:effectLst/>
                <a:latin typeface="Times New Roman" pitchFamily="18" charset="0"/>
                <a:ea typeface="宋体" pitchFamily="2" charset="-122"/>
                <a:cs typeface="+mn-cs"/>
              </a:rPr>
              <a:t>cgroup</a:t>
            </a:r>
            <a:r>
              <a:rPr kumimoji="1" lang="en-US" altLang="zh-CN" sz="1200" kern="1200" dirty="0">
                <a:solidFill>
                  <a:schemeClr val="tx1"/>
                </a:solidFill>
                <a:effectLst/>
                <a:latin typeface="Times New Roman" pitchFamily="18" charset="0"/>
                <a:ea typeface="宋体" pitchFamily="2" charset="-122"/>
                <a:cs typeface="+mn-cs"/>
              </a:rPr>
              <a:t>/</a:t>
            </a:r>
            <a:r>
              <a:rPr kumimoji="1" lang="zh-CN" altLang="zh-CN" sz="1200" kern="1200" dirty="0">
                <a:solidFill>
                  <a:schemeClr val="tx1"/>
                </a:solidFill>
                <a:effectLst/>
                <a:latin typeface="Times New Roman" pitchFamily="18" charset="0"/>
                <a:ea typeface="宋体" pitchFamily="2" charset="-122"/>
                <a:cs typeface="+mn-cs"/>
              </a:rPr>
              <a:t>是加载路径。</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16</a:t>
            </a:fld>
            <a:endParaRPr lang="en-US" altLang="zh-CN"/>
          </a:p>
        </p:txBody>
      </p:sp>
    </p:spTree>
    <p:extLst>
      <p:ext uri="{BB962C8B-B14F-4D97-AF65-F5344CB8AC3E}">
        <p14:creationId xmlns:p14="http://schemas.microsoft.com/office/powerpoint/2010/main" val="327791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zh-CN" sz="1200" kern="1200" dirty="0">
                <a:solidFill>
                  <a:schemeClr val="tx1"/>
                </a:solidFill>
                <a:effectLst/>
                <a:latin typeface="Times New Roman" pitchFamily="18" charset="0"/>
                <a:ea typeface="宋体" pitchFamily="2" charset="-122"/>
                <a:cs typeface="+mn-cs"/>
              </a:rPr>
              <a:t>说明：</a:t>
            </a:r>
            <a:endParaRPr kumimoji="1" lang="en-US" altLang="zh-CN" sz="1200" kern="1200" dirty="0">
              <a:solidFill>
                <a:schemeClr val="tx1"/>
              </a:solidFill>
              <a:effectLst/>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Times New Roman" pitchFamily="18" charset="0"/>
                <a:ea typeface="宋体" pitchFamily="2" charset="-122"/>
                <a:cs typeface="+mn-cs"/>
              </a:rPr>
              <a:t>f =&gt; 0x0F</a:t>
            </a:r>
            <a:r>
              <a:rPr kumimoji="1" lang="zh-CN" altLang="zh-CN" sz="1200" kern="1200" dirty="0">
                <a:solidFill>
                  <a:schemeClr val="tx1"/>
                </a:solidFill>
                <a:effectLst/>
                <a:latin typeface="Times New Roman" pitchFamily="18" charset="0"/>
                <a:ea typeface="宋体" pitchFamily="2" charset="-122"/>
                <a:cs typeface="+mn-cs"/>
              </a:rPr>
              <a:t>（十六进制）</a:t>
            </a:r>
            <a:r>
              <a:rPr kumimoji="1" lang="en-US" altLang="zh-CN" sz="1200" kern="1200" dirty="0">
                <a:solidFill>
                  <a:schemeClr val="tx1"/>
                </a:solidFill>
                <a:effectLst/>
                <a:latin typeface="Times New Roman" pitchFamily="18" charset="0"/>
                <a:ea typeface="宋体" pitchFamily="2" charset="-122"/>
                <a:cs typeface="+mn-cs"/>
              </a:rPr>
              <a:t> =&gt; 1111</a:t>
            </a:r>
            <a:r>
              <a:rPr kumimoji="1" lang="zh-CN" altLang="zh-CN" sz="1200" kern="1200" dirty="0">
                <a:solidFill>
                  <a:schemeClr val="tx1"/>
                </a:solidFill>
                <a:effectLst/>
                <a:latin typeface="Times New Roman" pitchFamily="18" charset="0"/>
                <a:ea typeface="宋体" pitchFamily="2" charset="-122"/>
                <a:cs typeface="+mn-cs"/>
              </a:rPr>
              <a:t>（二进制），从最右起第一个</a:t>
            </a:r>
            <a:r>
              <a:rPr kumimoji="1" lang="en-US" altLang="zh-CN" sz="1200" kern="1200" dirty="0">
                <a:solidFill>
                  <a:schemeClr val="tx1"/>
                </a:solidFill>
                <a:effectLst/>
                <a:latin typeface="Times New Roman" pitchFamily="18" charset="0"/>
                <a:ea typeface="宋体" pitchFamily="2" charset="-122"/>
                <a:cs typeface="+mn-cs"/>
              </a:rPr>
              <a:t>1</a:t>
            </a:r>
            <a:r>
              <a:rPr kumimoji="1" lang="zh-CN" altLang="zh-CN" sz="1200" kern="1200" dirty="0">
                <a:solidFill>
                  <a:schemeClr val="tx1"/>
                </a:solidFill>
                <a:effectLst/>
                <a:latin typeface="Times New Roman" pitchFamily="18" charset="0"/>
                <a:ea typeface="宋体" pitchFamily="2" charset="-122"/>
                <a:cs typeface="+mn-cs"/>
              </a:rPr>
              <a:t>表示</a:t>
            </a:r>
            <a:r>
              <a:rPr kumimoji="1" lang="en-US" altLang="zh-CN" sz="1200" kern="1200" dirty="0">
                <a:solidFill>
                  <a:schemeClr val="tx1"/>
                </a:solidFill>
                <a:effectLst/>
                <a:latin typeface="Times New Roman" pitchFamily="18" charset="0"/>
                <a:ea typeface="宋体" pitchFamily="2" charset="-122"/>
                <a:cs typeface="+mn-cs"/>
              </a:rPr>
              <a:t>CPU</a:t>
            </a:r>
            <a:r>
              <a:rPr kumimoji="1" lang="zh-CN" altLang="zh-CN" sz="1200" kern="1200" dirty="0">
                <a:solidFill>
                  <a:schemeClr val="tx1"/>
                </a:solidFill>
                <a:effectLst/>
                <a:latin typeface="Times New Roman" pitchFamily="18" charset="0"/>
                <a:ea typeface="宋体" pitchFamily="2" charset="-122"/>
                <a:cs typeface="+mn-cs"/>
              </a:rPr>
              <a:t>核心</a:t>
            </a:r>
            <a:r>
              <a:rPr kumimoji="1" lang="en-US" altLang="zh-CN" sz="1200" kern="1200" dirty="0">
                <a:solidFill>
                  <a:schemeClr val="tx1"/>
                </a:solidFill>
                <a:effectLst/>
                <a:latin typeface="Times New Roman" pitchFamily="18" charset="0"/>
                <a:ea typeface="宋体" pitchFamily="2" charset="-122"/>
                <a:cs typeface="+mn-cs"/>
              </a:rPr>
              <a:t>#0</a:t>
            </a:r>
            <a:r>
              <a:rPr kumimoji="1" lang="zh-CN" altLang="zh-CN" sz="1200" kern="1200" dirty="0">
                <a:solidFill>
                  <a:schemeClr val="tx1"/>
                </a:solidFill>
                <a:effectLst/>
                <a:latin typeface="Times New Roman" pitchFamily="18" charset="0"/>
                <a:ea typeface="宋体" pitchFamily="2" charset="-122"/>
                <a:cs typeface="+mn-cs"/>
              </a:rPr>
              <a:t>，第二个</a:t>
            </a:r>
            <a:r>
              <a:rPr kumimoji="1" lang="en-US" altLang="zh-CN" sz="1200" kern="1200" dirty="0">
                <a:solidFill>
                  <a:schemeClr val="tx1"/>
                </a:solidFill>
                <a:effectLst/>
                <a:latin typeface="Times New Roman" pitchFamily="18" charset="0"/>
                <a:ea typeface="宋体" pitchFamily="2" charset="-122"/>
                <a:cs typeface="+mn-cs"/>
              </a:rPr>
              <a:t>1</a:t>
            </a:r>
            <a:r>
              <a:rPr kumimoji="1" lang="zh-CN" altLang="zh-CN" sz="1200" kern="1200" dirty="0">
                <a:solidFill>
                  <a:schemeClr val="tx1"/>
                </a:solidFill>
                <a:effectLst/>
                <a:latin typeface="Times New Roman" pitchFamily="18" charset="0"/>
                <a:ea typeface="宋体" pitchFamily="2" charset="-122"/>
                <a:cs typeface="+mn-cs"/>
              </a:rPr>
              <a:t>表示</a:t>
            </a:r>
            <a:r>
              <a:rPr kumimoji="1" lang="en-US" altLang="zh-CN" sz="1200" kern="1200" dirty="0">
                <a:solidFill>
                  <a:schemeClr val="tx1"/>
                </a:solidFill>
                <a:effectLst/>
                <a:latin typeface="Times New Roman" pitchFamily="18" charset="0"/>
                <a:ea typeface="宋体" pitchFamily="2" charset="-122"/>
                <a:cs typeface="+mn-cs"/>
              </a:rPr>
              <a:t>CPU</a:t>
            </a:r>
            <a:r>
              <a:rPr kumimoji="1" lang="zh-CN" altLang="zh-CN" sz="1200" kern="1200" dirty="0">
                <a:solidFill>
                  <a:schemeClr val="tx1"/>
                </a:solidFill>
                <a:effectLst/>
                <a:latin typeface="Times New Roman" pitchFamily="18" charset="0"/>
                <a:ea typeface="宋体" pitchFamily="2" charset="-122"/>
                <a:cs typeface="+mn-cs"/>
              </a:rPr>
              <a:t>核心</a:t>
            </a:r>
            <a:r>
              <a:rPr kumimoji="1" lang="en-US" altLang="zh-CN" sz="1200" kern="1200" dirty="0">
                <a:solidFill>
                  <a:schemeClr val="tx1"/>
                </a:solidFill>
                <a:effectLst/>
                <a:latin typeface="Times New Roman" pitchFamily="18" charset="0"/>
                <a:ea typeface="宋体" pitchFamily="2" charset="-122"/>
                <a:cs typeface="+mn-cs"/>
              </a:rPr>
              <a:t>#1</a:t>
            </a:r>
            <a:r>
              <a:rPr kumimoji="1" lang="zh-CN" altLang="zh-CN" sz="1200" kern="1200" dirty="0">
                <a:solidFill>
                  <a:schemeClr val="tx1"/>
                </a:solidFill>
                <a:effectLst/>
                <a:latin typeface="Times New Roman" pitchFamily="18" charset="0"/>
                <a:ea typeface="宋体" pitchFamily="2" charset="-122"/>
                <a:cs typeface="+mn-cs"/>
              </a:rPr>
              <a:t>，</a:t>
            </a:r>
            <a:endParaRPr kumimoji="1" lang="en-US" altLang="zh-CN" sz="1200" kern="1200" dirty="0">
              <a:solidFill>
                <a:schemeClr val="tx1"/>
              </a:solidFill>
              <a:effectLst/>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zh-CN" sz="1200" kern="1200" dirty="0">
                <a:solidFill>
                  <a:schemeClr val="tx1"/>
                </a:solidFill>
                <a:effectLst/>
                <a:latin typeface="Times New Roman" pitchFamily="18" charset="0"/>
                <a:ea typeface="宋体" pitchFamily="2" charset="-122"/>
                <a:cs typeface="+mn-cs"/>
              </a:rPr>
              <a:t>也就是说，线程</a:t>
            </a:r>
            <a:r>
              <a:rPr kumimoji="1" lang="en-US" altLang="zh-CN" sz="1200" kern="1200" dirty="0">
                <a:solidFill>
                  <a:schemeClr val="tx1"/>
                </a:solidFill>
                <a:effectLst/>
                <a:latin typeface="Times New Roman" pitchFamily="18" charset="0"/>
                <a:ea typeface="宋体" pitchFamily="2" charset="-122"/>
                <a:cs typeface="+mn-cs"/>
              </a:rPr>
              <a:t>11698</a:t>
            </a:r>
            <a:r>
              <a:rPr kumimoji="1" lang="zh-CN" altLang="zh-CN" sz="1200" kern="1200" dirty="0">
                <a:solidFill>
                  <a:schemeClr val="tx1"/>
                </a:solidFill>
                <a:effectLst/>
                <a:latin typeface="Times New Roman" pitchFamily="18" charset="0"/>
                <a:ea typeface="宋体" pitchFamily="2" charset="-122"/>
                <a:cs typeface="+mn-cs"/>
              </a:rPr>
              <a:t>可使用</a:t>
            </a:r>
            <a:r>
              <a:rPr kumimoji="1" lang="en-US" altLang="zh-CN" sz="1200" kern="1200" dirty="0">
                <a:solidFill>
                  <a:schemeClr val="tx1"/>
                </a:solidFill>
                <a:effectLst/>
                <a:latin typeface="Times New Roman" pitchFamily="18" charset="0"/>
                <a:ea typeface="宋体" pitchFamily="2" charset="-122"/>
                <a:cs typeface="+mn-cs"/>
              </a:rPr>
              <a:t>0-3</a:t>
            </a:r>
            <a:r>
              <a:rPr kumimoji="1" lang="zh-CN" altLang="zh-CN" sz="1200" kern="1200" dirty="0">
                <a:solidFill>
                  <a:schemeClr val="tx1"/>
                </a:solidFill>
                <a:effectLst/>
                <a:latin typeface="Times New Roman" pitchFamily="18" charset="0"/>
                <a:ea typeface="宋体" pitchFamily="2" charset="-122"/>
                <a:cs typeface="+mn-cs"/>
              </a:rPr>
              <a:t>号</a:t>
            </a:r>
            <a:r>
              <a:rPr kumimoji="1" lang="en-US" altLang="zh-CN" sz="1200" kern="1200" dirty="0">
                <a:solidFill>
                  <a:schemeClr val="tx1"/>
                </a:solidFill>
                <a:effectLst/>
                <a:latin typeface="Times New Roman" pitchFamily="18" charset="0"/>
                <a:ea typeface="宋体" pitchFamily="2" charset="-122"/>
                <a:cs typeface="+mn-cs"/>
              </a:rPr>
              <a:t>CPU</a:t>
            </a:r>
            <a:r>
              <a:rPr kumimoji="1" lang="zh-CN" altLang="zh-CN" sz="1200" kern="1200" dirty="0">
                <a:solidFill>
                  <a:schemeClr val="tx1"/>
                </a:solidFill>
                <a:effectLst/>
                <a:latin typeface="Times New Roman" pitchFamily="18" charset="0"/>
                <a:ea typeface="宋体" pitchFamily="2" charset="-122"/>
                <a:cs typeface="+mn-cs"/>
              </a:rPr>
              <a:t>核心。</a:t>
            </a:r>
            <a:r>
              <a:rPr kumimoji="1" lang="zh-CN" altLang="en-US" sz="1200" kern="1200" dirty="0">
                <a:solidFill>
                  <a:schemeClr val="tx1"/>
                </a:solidFill>
                <a:effectLst/>
                <a:latin typeface="Times New Roman" pitchFamily="18" charset="0"/>
                <a:ea typeface="宋体" pitchFamily="2" charset="-122"/>
                <a:cs typeface="+mn-cs"/>
              </a:rPr>
              <a:t>前后两个命令输出结果一致。</a:t>
            </a:r>
            <a:endParaRPr kumimoji="1" lang="zh-CN" altLang="zh-CN" sz="1200" kern="1200" dirty="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17</a:t>
            </a:fld>
            <a:endParaRPr lang="en-US" altLang="zh-CN"/>
          </a:p>
        </p:txBody>
      </p:sp>
    </p:spTree>
    <p:extLst>
      <p:ext uri="{BB962C8B-B14F-4D97-AF65-F5344CB8AC3E}">
        <p14:creationId xmlns:p14="http://schemas.microsoft.com/office/powerpoint/2010/main" val="192869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t>
            </a:r>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18</a:t>
            </a:fld>
            <a:endParaRPr lang="en-US" altLang="zh-CN"/>
          </a:p>
        </p:txBody>
      </p:sp>
    </p:spTree>
    <p:extLst>
      <p:ext uri="{BB962C8B-B14F-4D97-AF65-F5344CB8AC3E}">
        <p14:creationId xmlns:p14="http://schemas.microsoft.com/office/powerpoint/2010/main" val="211505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19</a:t>
            </a:fld>
            <a:endParaRPr lang="en-US" altLang="zh-CN"/>
          </a:p>
        </p:txBody>
      </p:sp>
    </p:spTree>
    <p:extLst>
      <p:ext uri="{BB962C8B-B14F-4D97-AF65-F5344CB8AC3E}">
        <p14:creationId xmlns:p14="http://schemas.microsoft.com/office/powerpoint/2010/main" val="403505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20</a:t>
            </a:fld>
            <a:endParaRPr lang="en-US" altLang="zh-CN"/>
          </a:p>
        </p:txBody>
      </p:sp>
    </p:spTree>
    <p:extLst>
      <p:ext uri="{BB962C8B-B14F-4D97-AF65-F5344CB8AC3E}">
        <p14:creationId xmlns:p14="http://schemas.microsoft.com/office/powerpoint/2010/main" val="3797507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914363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a:solidFill>
                  <a:schemeClr val="tx1"/>
                </a:solidFill>
                <a:effectLst/>
                <a:latin typeface="Times New Roman" pitchFamily="18" charset="0"/>
                <a:ea typeface="宋体" pitchFamily="2" charset="-122"/>
                <a:cs typeface="+mn-cs"/>
              </a:rPr>
              <a:t>count=1</a:t>
            </a:r>
            <a:r>
              <a:rPr kumimoji="1" lang="zh-CN" altLang="en-US" sz="1200" b="0" i="0" kern="1200" dirty="0">
                <a:solidFill>
                  <a:schemeClr val="tx1"/>
                </a:solidFill>
                <a:effectLst/>
                <a:latin typeface="Times New Roman" pitchFamily="18" charset="0"/>
                <a:ea typeface="宋体" pitchFamily="2" charset="-122"/>
                <a:cs typeface="+mn-cs"/>
              </a:rPr>
              <a:t>指仅拷贝一个块；</a:t>
            </a:r>
            <a:r>
              <a:rPr kumimoji="1" lang="en-US" altLang="zh-CN" sz="1200" b="0" i="0" kern="1200" dirty="0">
                <a:solidFill>
                  <a:schemeClr val="tx1"/>
                </a:solidFill>
                <a:effectLst/>
                <a:latin typeface="Times New Roman" pitchFamily="18" charset="0"/>
                <a:ea typeface="宋体" pitchFamily="2" charset="-122"/>
                <a:cs typeface="+mn-cs"/>
              </a:rPr>
              <a:t>bs=512</a:t>
            </a:r>
            <a:r>
              <a:rPr kumimoji="1" lang="zh-CN" altLang="en-US" sz="1200" b="0" i="0" kern="1200" dirty="0">
                <a:solidFill>
                  <a:schemeClr val="tx1"/>
                </a:solidFill>
                <a:effectLst/>
                <a:latin typeface="Times New Roman" pitchFamily="18" charset="0"/>
                <a:ea typeface="宋体" pitchFamily="2" charset="-122"/>
                <a:cs typeface="+mn-cs"/>
              </a:rPr>
              <a:t>指块大小为</a:t>
            </a:r>
            <a:r>
              <a:rPr kumimoji="1" lang="en-US" altLang="zh-CN" sz="1200" b="0" i="0" kern="1200" dirty="0">
                <a:solidFill>
                  <a:schemeClr val="tx1"/>
                </a:solidFill>
                <a:effectLst/>
                <a:latin typeface="Times New Roman" pitchFamily="18" charset="0"/>
                <a:ea typeface="宋体" pitchFamily="2" charset="-122"/>
                <a:cs typeface="+mn-cs"/>
              </a:rPr>
              <a:t>512</a:t>
            </a:r>
            <a:r>
              <a:rPr kumimoji="1" lang="zh-CN" altLang="en-US" sz="1200" b="0" i="0" kern="1200" dirty="0">
                <a:solidFill>
                  <a:schemeClr val="tx1"/>
                </a:solidFill>
                <a:effectLst/>
                <a:latin typeface="Times New Roman" pitchFamily="18" charset="0"/>
                <a:ea typeface="宋体" pitchFamily="2" charset="-122"/>
                <a:cs typeface="+mn-cs"/>
              </a:rPr>
              <a:t>个字节。</a:t>
            </a:r>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21</a:t>
            </a:fld>
            <a:endParaRPr lang="en-US" altLang="zh-CN"/>
          </a:p>
        </p:txBody>
      </p:sp>
    </p:spTree>
    <p:extLst>
      <p:ext uri="{BB962C8B-B14F-4D97-AF65-F5344CB8AC3E}">
        <p14:creationId xmlns:p14="http://schemas.microsoft.com/office/powerpoint/2010/main" val="2892628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22</a:t>
            </a:fld>
            <a:endParaRPr lang="en-US" altLang="zh-CN"/>
          </a:p>
        </p:txBody>
      </p:sp>
    </p:spTree>
    <p:extLst>
      <p:ext uri="{BB962C8B-B14F-4D97-AF65-F5344CB8AC3E}">
        <p14:creationId xmlns:p14="http://schemas.microsoft.com/office/powerpoint/2010/main" val="1740057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23</a:t>
            </a:fld>
            <a:endParaRPr lang="en-US" altLang="zh-CN"/>
          </a:p>
        </p:txBody>
      </p:sp>
    </p:spTree>
    <p:extLst>
      <p:ext uri="{BB962C8B-B14F-4D97-AF65-F5344CB8AC3E}">
        <p14:creationId xmlns:p14="http://schemas.microsoft.com/office/powerpoint/2010/main" val="4176997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a:t>
            </a:fld>
            <a:endParaRPr lang="en-US" altLang="zh-CN"/>
          </a:p>
        </p:txBody>
      </p:sp>
    </p:spTree>
    <p:extLst>
      <p:ext uri="{BB962C8B-B14F-4D97-AF65-F5344CB8AC3E}">
        <p14:creationId xmlns:p14="http://schemas.microsoft.com/office/powerpoint/2010/main" val="2268067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a:t>
            </a:fld>
            <a:endParaRPr lang="en-US" altLang="zh-CN"/>
          </a:p>
        </p:txBody>
      </p:sp>
    </p:spTree>
    <p:extLst>
      <p:ext uri="{BB962C8B-B14F-4D97-AF65-F5344CB8AC3E}">
        <p14:creationId xmlns:p14="http://schemas.microsoft.com/office/powerpoint/2010/main" val="369470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6</a:t>
            </a:fld>
            <a:endParaRPr lang="en-US" altLang="zh-CN"/>
          </a:p>
        </p:txBody>
      </p:sp>
    </p:spTree>
    <p:extLst>
      <p:ext uri="{BB962C8B-B14F-4D97-AF65-F5344CB8AC3E}">
        <p14:creationId xmlns:p14="http://schemas.microsoft.com/office/powerpoint/2010/main" val="3548042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7</a:t>
            </a:fld>
            <a:endParaRPr lang="en-US" altLang="zh-CN"/>
          </a:p>
        </p:txBody>
      </p:sp>
    </p:spTree>
    <p:extLst>
      <p:ext uri="{BB962C8B-B14F-4D97-AF65-F5344CB8AC3E}">
        <p14:creationId xmlns:p14="http://schemas.microsoft.com/office/powerpoint/2010/main" val="1921708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8</a:t>
            </a:fld>
            <a:endParaRPr lang="en-US" altLang="zh-CN"/>
          </a:p>
        </p:txBody>
      </p:sp>
    </p:spTree>
    <p:extLst>
      <p:ext uri="{BB962C8B-B14F-4D97-AF65-F5344CB8AC3E}">
        <p14:creationId xmlns:p14="http://schemas.microsoft.com/office/powerpoint/2010/main" val="3994616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9</a:t>
            </a:fld>
            <a:endParaRPr lang="en-US" altLang="zh-CN"/>
          </a:p>
        </p:txBody>
      </p:sp>
    </p:spTree>
    <p:extLst>
      <p:ext uri="{BB962C8B-B14F-4D97-AF65-F5344CB8AC3E}">
        <p14:creationId xmlns:p14="http://schemas.microsoft.com/office/powerpoint/2010/main" val="322627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10</a:t>
            </a:fld>
            <a:endParaRPr lang="en-US" altLang="zh-CN"/>
          </a:p>
        </p:txBody>
      </p:sp>
    </p:spTree>
    <p:extLst>
      <p:ext uri="{BB962C8B-B14F-4D97-AF65-F5344CB8AC3E}">
        <p14:creationId xmlns:p14="http://schemas.microsoft.com/office/powerpoint/2010/main" val="22262185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9525" y="561975"/>
            <a:ext cx="9925050"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529263" y="112713"/>
            <a:ext cx="1366837"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7113588" y="96838"/>
            <a:ext cx="2141537" cy="334962"/>
          </a:xfrm>
          <a:prstGeom prst="rect">
            <a:avLst/>
          </a:prstGeom>
          <a:noFill/>
          <a:ln w="9525">
            <a:noFill/>
            <a:miter lim="800000"/>
            <a:headEnd/>
            <a:tailEnd/>
          </a:ln>
        </p:spPr>
      </p:pic>
      <p:sp>
        <p:nvSpPr>
          <p:cNvPr id="7" name="Text Box 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000"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sz="3200"/>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7512050" y="6242050"/>
            <a:ext cx="1905000"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5"/>
            <a:ext cx="9906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88950" y="1340768"/>
            <a:ext cx="8928100" cy="4896543"/>
          </a:xfrm>
        </p:spPr>
        <p:txBody>
          <a:bodyPr/>
          <a:lstStyle>
            <a:lvl1pPr>
              <a:defRPr sz="2800">
                <a:latin typeface="Times New Roman" pitchFamily="18" charset="0"/>
                <a:ea typeface="+mn-ea"/>
                <a:cs typeface="Times New Roman" pitchFamily="18" charset="0"/>
              </a:defRPr>
            </a:lvl1pPr>
            <a:lvl2pPr>
              <a:lnSpc>
                <a:spcPct val="100000"/>
              </a:lnSpc>
              <a:defRPr sz="2000"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9525" y="561975"/>
            <a:ext cx="9925050"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241032" y="112713"/>
            <a:ext cx="1366838"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823770" y="96838"/>
            <a:ext cx="2141537" cy="334962"/>
          </a:xfrm>
          <a:prstGeom prst="rect">
            <a:avLst/>
          </a:prstGeom>
          <a:noFill/>
          <a:ln w="9525">
            <a:noFill/>
            <a:miter lim="800000"/>
            <a:headEnd/>
            <a:tailEnd/>
          </a:ln>
        </p:spPr>
      </p:pic>
      <p:sp>
        <p:nvSpPr>
          <p:cNvPr id="3093" name="Text Box 1045"/>
          <p:cNvSpPr txBox="1">
            <a:spLocks noChangeArrowheads="1"/>
          </p:cNvSpPr>
          <p:nvPr/>
        </p:nvSpPr>
        <p:spPr bwMode="auto">
          <a:xfrm>
            <a:off x="6534845"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88950" y="1412875"/>
            <a:ext cx="89281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pic>
        <p:nvPicPr>
          <p:cNvPr id="11" name="Picture 10"/>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9315798" y="53554"/>
            <a:ext cx="461738" cy="471909"/>
          </a:xfrm>
          <a:prstGeom prst="rect">
            <a:avLst/>
          </a:prstGeom>
        </p:spPr>
      </p:pic>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412776"/>
            <a:ext cx="9906000" cy="2160240"/>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eaLnBrk="1" hangingPunct="1">
              <a:lnSpc>
                <a:spcPct val="150000"/>
              </a:lnSpc>
              <a:spcBef>
                <a:spcPts val="0"/>
              </a:spcBef>
              <a:spcAft>
                <a:spcPts val="0"/>
              </a:spcAft>
              <a:defRPr/>
            </a:pPr>
            <a:r>
              <a:rPr lang="en-US" altLang="zh-CN" sz="4400" spc="300" dirty="0">
                <a:solidFill>
                  <a:srgbClr val="000066"/>
                </a:solidFill>
                <a:latin typeface="+mj-ea"/>
                <a:ea typeface="+mj-ea"/>
              </a:rPr>
              <a:t>《</a:t>
            </a:r>
            <a:r>
              <a:rPr lang="zh-CN" altLang="en-US" sz="4400" spc="300" dirty="0">
                <a:solidFill>
                  <a:srgbClr val="000066"/>
                </a:solidFill>
                <a:latin typeface="+mj-ea"/>
                <a:ea typeface="+mj-ea"/>
              </a:rPr>
              <a:t>操作系统</a:t>
            </a:r>
            <a:r>
              <a:rPr lang="en-US" altLang="zh-CN" sz="4400" spc="300" dirty="0">
                <a:solidFill>
                  <a:srgbClr val="000066"/>
                </a:solidFill>
                <a:latin typeface="+mj-ea"/>
                <a:ea typeface="+mj-ea"/>
              </a:rPr>
              <a:t>》</a:t>
            </a:r>
          </a:p>
          <a:p>
            <a:pPr>
              <a:lnSpc>
                <a:spcPct val="150000"/>
              </a:lnSpc>
              <a:spcBef>
                <a:spcPts val="0"/>
              </a:spcBef>
              <a:spcAft>
                <a:spcPts val="0"/>
              </a:spcAft>
              <a:defRPr/>
            </a:pPr>
            <a:r>
              <a:rPr lang="zh-CN" altLang="en-US" sz="4000" spc="300" dirty="0">
                <a:solidFill>
                  <a:srgbClr val="000066"/>
                </a:solidFill>
                <a:latin typeface="+mj-ea"/>
                <a:ea typeface="+mj-ea"/>
              </a:rPr>
              <a:t>第三章 实验课 进程管理</a:t>
            </a:r>
          </a:p>
        </p:txBody>
      </p:sp>
      <p:sp>
        <p:nvSpPr>
          <p:cNvPr id="43011" name="Rectangle 3"/>
          <p:cNvSpPr>
            <a:spLocks noChangeArrowheads="1"/>
          </p:cNvSpPr>
          <p:nvPr/>
        </p:nvSpPr>
        <p:spPr bwMode="auto">
          <a:xfrm>
            <a:off x="2826" y="4725144"/>
            <a:ext cx="9906000" cy="1296144"/>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eaLnBrk="1" hangingPunct="1">
              <a:lnSpc>
                <a:spcPct val="150000"/>
              </a:lnSpc>
              <a:spcBef>
                <a:spcPts val="0"/>
              </a:spcBef>
              <a:buClr>
                <a:schemeClr val="hlink"/>
              </a:buClr>
              <a:buSzPct val="50000"/>
              <a:buFont typeface="Monotype Sorts"/>
              <a:buNone/>
            </a:pPr>
            <a:r>
              <a:rPr kumimoji="0" lang="zh-CN" altLang="en-US" dirty="0">
                <a:solidFill>
                  <a:srgbClr val="CC0000"/>
                </a:solidFill>
                <a:latin typeface="+mj-ea"/>
                <a:ea typeface="+mj-ea"/>
              </a:rPr>
              <a:t>中国科学院大</a:t>
            </a:r>
            <a:r>
              <a:rPr kumimoji="0" lang="zh-CN" altLang="en-US" dirty="0" smtClean="0">
                <a:solidFill>
                  <a:srgbClr val="CC0000"/>
                </a:solidFill>
                <a:latin typeface="+mj-ea"/>
                <a:ea typeface="+mj-ea"/>
              </a:rPr>
              <a:t>学 </a:t>
            </a:r>
            <a:r>
              <a:rPr kumimoji="0" lang="en-US" altLang="zh-CN" dirty="0" smtClean="0">
                <a:solidFill>
                  <a:srgbClr val="CC0000"/>
                </a:solidFill>
                <a:latin typeface="+mj-ea"/>
                <a:ea typeface="+mj-ea"/>
              </a:rPr>
              <a:t>&amp; </a:t>
            </a:r>
            <a:r>
              <a:rPr kumimoji="0" lang="zh-CN" altLang="en-US" smtClean="0">
                <a:solidFill>
                  <a:srgbClr val="CC0000"/>
                </a:solidFill>
                <a:latin typeface="+mj-ea"/>
                <a:ea typeface="+mj-ea"/>
              </a:rPr>
              <a:t>华为技术有限公司</a:t>
            </a:r>
            <a:endParaRPr kumimoji="0" lang="zh-CN" altLang="en-US" dirty="0">
              <a:solidFill>
                <a:srgbClr val="CC0000"/>
              </a:solidFill>
              <a:latin typeface="+mj-ea"/>
              <a:ea typeface="+mj-ea"/>
            </a:endParaRPr>
          </a:p>
          <a:p>
            <a:pPr algn="ctr" eaLnBrk="1" hangingPunct="1">
              <a:buClr>
                <a:schemeClr val="hlink"/>
              </a:buClr>
              <a:buSzPct val="50000"/>
              <a:buFont typeface="Monotype Sorts"/>
              <a:buNone/>
            </a:pP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2020</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年</a:t>
            </a: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6</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月</a:t>
            </a: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8</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日</a:t>
            </a: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417050" cy="5400599"/>
          </a:xfrm>
        </p:spPr>
        <p:txBody>
          <a:bodyPr/>
          <a:lstStyle/>
          <a:p>
            <a:r>
              <a:rPr lang="zh-CN" altLang="en-US" dirty="0"/>
              <a:t>读文件 </a:t>
            </a:r>
            <a:r>
              <a:rPr lang="en-US" altLang="zh-CN" dirty="0"/>
              <a:t>-- </a:t>
            </a:r>
            <a:r>
              <a:rPr lang="en-US" altLang="zh-CN" dirty="0" err="1"/>
              <a:t>kernel_read</a:t>
            </a:r>
            <a:r>
              <a:rPr lang="en-US" altLang="zh-CN" dirty="0"/>
              <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函数原型：</a:t>
            </a:r>
            <a:r>
              <a:rPr lang="en-US" altLang="zh-CN" sz="1800" kern="1200" dirty="0" err="1">
                <a:solidFill>
                  <a:srgbClr val="111111"/>
                </a:solidFill>
                <a:ea typeface="宋体" panose="02010600030101010101" pitchFamily="2" charset="-122"/>
              </a:rPr>
              <a:t>ssize_t</a:t>
            </a:r>
            <a:r>
              <a:rPr lang="en-US" altLang="zh-CN" sz="1800" kern="1200" dirty="0">
                <a:solidFill>
                  <a:srgbClr val="111111"/>
                </a:solidFill>
                <a:ea typeface="宋体" panose="02010600030101010101" pitchFamily="2" charset="-122"/>
              </a:rPr>
              <a:t> </a:t>
            </a:r>
            <a:r>
              <a:rPr lang="en-US" altLang="zh-CN" sz="1800" kern="1200" dirty="0" err="1">
                <a:solidFill>
                  <a:srgbClr val="111111"/>
                </a:solidFill>
                <a:ea typeface="宋体" panose="02010600030101010101" pitchFamily="2" charset="-122"/>
              </a:rPr>
              <a:t>kernel_read</a:t>
            </a:r>
            <a:r>
              <a:rPr lang="en-US" altLang="zh-CN" sz="1800" kern="1200" dirty="0">
                <a:solidFill>
                  <a:srgbClr val="111111"/>
                </a:solidFill>
                <a:ea typeface="宋体" panose="02010600030101010101" pitchFamily="2" charset="-122"/>
              </a:rPr>
              <a:t>(struct file *file, void *</a:t>
            </a:r>
            <a:r>
              <a:rPr lang="en-US" altLang="zh-CN" sz="1800" kern="1200" dirty="0" err="1">
                <a:solidFill>
                  <a:srgbClr val="111111"/>
                </a:solidFill>
                <a:ea typeface="宋体" panose="02010600030101010101" pitchFamily="2" charset="-122"/>
              </a:rPr>
              <a:t>buf</a:t>
            </a:r>
            <a:r>
              <a:rPr lang="en-US" altLang="zh-CN" sz="1800" kern="1200" dirty="0">
                <a:solidFill>
                  <a:srgbClr val="111111"/>
                </a:solidFill>
                <a:ea typeface="宋体" panose="02010600030101010101" pitchFamily="2" charset="-122"/>
              </a:rPr>
              <a:t>, </a:t>
            </a:r>
            <a:r>
              <a:rPr lang="en-US" altLang="zh-CN" sz="1800" kern="1200" dirty="0" err="1">
                <a:solidFill>
                  <a:srgbClr val="111111"/>
                </a:solidFill>
                <a:ea typeface="宋体" panose="02010600030101010101" pitchFamily="2" charset="-122"/>
              </a:rPr>
              <a:t>size_t</a:t>
            </a:r>
            <a:r>
              <a:rPr lang="en-US" altLang="zh-CN" sz="1800" kern="1200" dirty="0">
                <a:solidFill>
                  <a:srgbClr val="111111"/>
                </a:solidFill>
                <a:ea typeface="宋体" panose="02010600030101010101" pitchFamily="2" charset="-122"/>
              </a:rPr>
              <a:t> count, </a:t>
            </a:r>
            <a:r>
              <a:rPr lang="en-US" altLang="zh-CN" sz="1800" kern="1200" dirty="0" err="1">
                <a:solidFill>
                  <a:srgbClr val="111111"/>
                </a:solidFill>
                <a:ea typeface="宋体" panose="02010600030101010101" pitchFamily="2" charset="-122"/>
              </a:rPr>
              <a:t>loff_t</a:t>
            </a:r>
            <a:r>
              <a:rPr lang="en-US" altLang="zh-CN" sz="1800" kern="1200" dirty="0">
                <a:solidFill>
                  <a:srgbClr val="111111"/>
                </a:solidFill>
                <a:ea typeface="宋体" panose="02010600030101010101" pitchFamily="2" charset="-122"/>
              </a:rPr>
              <a:t> *pos);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参数说明：</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file</a:t>
            </a:r>
            <a:r>
              <a:rPr lang="zh-CN" altLang="en-US" sz="1800" kern="1200" dirty="0">
                <a:solidFill>
                  <a:srgbClr val="111111"/>
                </a:solidFill>
                <a:ea typeface="宋体" panose="02010600030101010101" pitchFamily="2" charset="-122"/>
              </a:rPr>
              <a:t>：进行读取信息的目标文件，即</a:t>
            </a:r>
            <a:r>
              <a:rPr lang="en-US" altLang="zh-CN" sz="1800" kern="1200" dirty="0" err="1">
                <a:solidFill>
                  <a:srgbClr val="111111"/>
                </a:solidFill>
                <a:ea typeface="宋体" panose="02010600030101010101" pitchFamily="2" charset="-122"/>
              </a:rPr>
              <a:t>file_open</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函数的返回值。</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buf</a:t>
            </a:r>
            <a:r>
              <a:rPr lang="zh-CN" altLang="en-US" sz="1800" kern="1200" dirty="0">
                <a:solidFill>
                  <a:srgbClr val="111111"/>
                </a:solidFill>
                <a:ea typeface="宋体" panose="02010600030101010101" pitchFamily="2" charset="-122"/>
              </a:rPr>
              <a:t>：对应放置信息的缓冲区。</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count</a:t>
            </a:r>
            <a:r>
              <a:rPr lang="zh-CN" altLang="en-US" sz="1800" kern="1200" dirty="0">
                <a:solidFill>
                  <a:srgbClr val="111111"/>
                </a:solidFill>
                <a:ea typeface="宋体" panose="02010600030101010101" pitchFamily="2" charset="-122"/>
              </a:rPr>
              <a:t>：要读取的信息长度。</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pos</a:t>
            </a:r>
            <a:r>
              <a:rPr lang="zh-CN" altLang="en-US" sz="1800" kern="1200" dirty="0">
                <a:solidFill>
                  <a:srgbClr val="111111"/>
                </a:solidFill>
                <a:ea typeface="宋体" panose="02010600030101010101" pitchFamily="2" charset="-122"/>
              </a:rPr>
              <a:t>：表示用户在当前文件中进行读取操作的位置相对于文件开头的偏移量。</a:t>
            </a:r>
            <a:endParaRPr lang="en-US" altLang="zh-CN" sz="1800" kern="1200" dirty="0">
              <a:solidFill>
                <a:srgbClr val="111111"/>
              </a:solidFill>
              <a:ea typeface="宋体" panose="02010600030101010101" pitchFamily="2" charset="-122"/>
            </a:endParaRPr>
          </a:p>
          <a:p>
            <a:r>
              <a:rPr lang="zh-CN" altLang="en-US" dirty="0"/>
              <a:t>写文件 </a:t>
            </a:r>
            <a:r>
              <a:rPr lang="en-US" altLang="zh-CN" dirty="0"/>
              <a:t>-- </a:t>
            </a:r>
            <a:r>
              <a:rPr lang="en-US" altLang="zh-CN" dirty="0" err="1"/>
              <a:t>kernel_write</a:t>
            </a:r>
            <a:r>
              <a:rPr lang="en-US" altLang="zh-CN" dirty="0"/>
              <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函数原型：</a:t>
            </a:r>
            <a:r>
              <a:rPr lang="en-US" altLang="zh-CN" sz="1800" kern="1200" dirty="0" err="1">
                <a:solidFill>
                  <a:srgbClr val="111111"/>
                </a:solidFill>
                <a:ea typeface="宋体" panose="02010600030101010101" pitchFamily="2" charset="-122"/>
              </a:rPr>
              <a:t>ssize_t</a:t>
            </a:r>
            <a:r>
              <a:rPr lang="en-US" altLang="zh-CN" sz="1800" kern="1200" dirty="0">
                <a:solidFill>
                  <a:srgbClr val="111111"/>
                </a:solidFill>
                <a:ea typeface="宋体" panose="02010600030101010101" pitchFamily="2" charset="-122"/>
              </a:rPr>
              <a:t> </a:t>
            </a:r>
            <a:r>
              <a:rPr lang="en-US" altLang="zh-CN" sz="1800" kern="1200" dirty="0" err="1">
                <a:solidFill>
                  <a:srgbClr val="111111"/>
                </a:solidFill>
                <a:ea typeface="宋体" panose="02010600030101010101" pitchFamily="2" charset="-122"/>
              </a:rPr>
              <a:t>kernel_write</a:t>
            </a:r>
            <a:r>
              <a:rPr lang="en-US" altLang="zh-CN" sz="1800" kern="1200" dirty="0">
                <a:solidFill>
                  <a:srgbClr val="111111"/>
                </a:solidFill>
                <a:ea typeface="宋体" panose="02010600030101010101" pitchFamily="2" charset="-122"/>
              </a:rPr>
              <a:t>(struct file *file, const void *</a:t>
            </a:r>
            <a:r>
              <a:rPr lang="en-US" altLang="zh-CN" sz="1800" kern="1200" dirty="0" err="1">
                <a:solidFill>
                  <a:srgbClr val="111111"/>
                </a:solidFill>
                <a:ea typeface="宋体" panose="02010600030101010101" pitchFamily="2" charset="-122"/>
              </a:rPr>
              <a:t>buf</a:t>
            </a:r>
            <a:r>
              <a:rPr lang="en-US" altLang="zh-CN" sz="1800" kern="1200" dirty="0">
                <a:solidFill>
                  <a:srgbClr val="111111"/>
                </a:solidFill>
                <a:ea typeface="宋体" panose="02010600030101010101" pitchFamily="2" charset="-122"/>
              </a:rPr>
              <a:t>, </a:t>
            </a:r>
            <a:r>
              <a:rPr lang="en-US" altLang="zh-CN" sz="1800" kern="1200" dirty="0" err="1">
                <a:solidFill>
                  <a:srgbClr val="111111"/>
                </a:solidFill>
                <a:ea typeface="宋体" panose="02010600030101010101" pitchFamily="2" charset="-122"/>
              </a:rPr>
              <a:t>size_t</a:t>
            </a:r>
            <a:r>
              <a:rPr lang="en-US" altLang="zh-CN" sz="1800" kern="1200" dirty="0">
                <a:solidFill>
                  <a:srgbClr val="111111"/>
                </a:solidFill>
                <a:ea typeface="宋体" panose="02010600030101010101" pitchFamily="2" charset="-122"/>
              </a:rPr>
              <a:t> count, </a:t>
            </a:r>
            <a:r>
              <a:rPr lang="en-US" altLang="zh-CN" sz="1800" kern="1200" dirty="0" err="1">
                <a:solidFill>
                  <a:srgbClr val="111111"/>
                </a:solidFill>
                <a:ea typeface="宋体" panose="02010600030101010101" pitchFamily="2" charset="-122"/>
              </a:rPr>
              <a:t>loff_t</a:t>
            </a:r>
            <a:r>
              <a:rPr lang="en-US" altLang="zh-CN" sz="1800" kern="1200" dirty="0">
                <a:solidFill>
                  <a:srgbClr val="111111"/>
                </a:solidFill>
                <a:ea typeface="宋体" panose="02010600030101010101" pitchFamily="2" charset="-122"/>
              </a:rPr>
              <a:t> *pos);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参数说明：</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file</a:t>
            </a:r>
            <a:r>
              <a:rPr lang="zh-CN" altLang="en-US" sz="1800" kern="1200" dirty="0">
                <a:solidFill>
                  <a:srgbClr val="111111"/>
                </a:solidFill>
                <a:ea typeface="宋体" panose="02010600030101010101" pitchFamily="2" charset="-122"/>
              </a:rPr>
              <a:t>：进行信息写入的目标文件，即</a:t>
            </a:r>
            <a:r>
              <a:rPr lang="en-US" altLang="zh-CN" sz="1800" kern="1200" dirty="0" err="1">
                <a:solidFill>
                  <a:srgbClr val="111111"/>
                </a:solidFill>
                <a:ea typeface="宋体" panose="02010600030101010101" pitchFamily="2" charset="-122"/>
              </a:rPr>
              <a:t>file_open</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函数的返回值。</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buf</a:t>
            </a:r>
            <a:r>
              <a:rPr lang="zh-CN" altLang="en-US" sz="1800" kern="1200" dirty="0">
                <a:solidFill>
                  <a:srgbClr val="111111"/>
                </a:solidFill>
                <a:ea typeface="宋体" panose="02010600030101010101" pitchFamily="2" charset="-122"/>
              </a:rPr>
              <a:t>：要写入文件的信息缓冲区。</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count</a:t>
            </a:r>
            <a:r>
              <a:rPr lang="zh-CN" altLang="en-US" sz="1800" kern="1200" dirty="0">
                <a:solidFill>
                  <a:srgbClr val="111111"/>
                </a:solidFill>
                <a:ea typeface="宋体" panose="02010600030101010101" pitchFamily="2" charset="-122"/>
              </a:rPr>
              <a:t>：要写入信息的长度。</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pos</a:t>
            </a:r>
            <a:r>
              <a:rPr lang="zh-CN" altLang="en-US" sz="1800" kern="1200" dirty="0">
                <a:solidFill>
                  <a:srgbClr val="111111"/>
                </a:solidFill>
                <a:ea typeface="宋体" panose="02010600030101010101" pitchFamily="2" charset="-122"/>
              </a:rPr>
              <a:t>：表示用户在当前文件中进行写入操作的位置相对于文件开头的偏移量。</a:t>
            </a:r>
            <a:endParaRPr lang="en-US" altLang="zh-CN"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四、内核中读写文件数据</a:t>
            </a:r>
          </a:p>
        </p:txBody>
      </p:sp>
    </p:spTree>
    <p:extLst>
      <p:ext uri="{BB962C8B-B14F-4D97-AF65-F5344CB8AC3E}">
        <p14:creationId xmlns:p14="http://schemas.microsoft.com/office/powerpoint/2010/main" val="420827681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144570" cy="1800199"/>
          </a:xfrm>
        </p:spPr>
        <p:txBody>
          <a:bodyPr/>
          <a:lstStyle/>
          <a:p>
            <a:r>
              <a:rPr lang="zh-CN" altLang="en-US" dirty="0"/>
              <a:t>任务描述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编写一个内核模块，实现读取系统一分钟内的</a:t>
            </a:r>
            <a:r>
              <a:rPr lang="en-US" altLang="zh-CN" sz="1800" kern="1200" dirty="0">
                <a:solidFill>
                  <a:srgbClr val="111111"/>
                </a:solidFill>
                <a:ea typeface="宋体" panose="02010600030101010101" pitchFamily="2" charset="-122"/>
              </a:rPr>
              <a:t>CPU</a:t>
            </a:r>
            <a:r>
              <a:rPr lang="zh-CN" altLang="en-US" sz="1800" kern="1200" dirty="0">
                <a:solidFill>
                  <a:srgbClr val="111111"/>
                </a:solidFill>
                <a:ea typeface="宋体" panose="02010600030101010101" pitchFamily="2" charset="-122"/>
              </a:rPr>
              <a:t>负载。</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加载、卸载模块并查看模块打印信息。</a:t>
            </a:r>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任务</a:t>
            </a:r>
            <a:r>
              <a:rPr lang="en-US" altLang="zh-CN" dirty="0"/>
              <a:t>2</a:t>
            </a:r>
            <a:r>
              <a:rPr lang="zh-CN" altLang="en-US" dirty="0"/>
              <a:t>：打印输出当前系统 </a:t>
            </a:r>
            <a:r>
              <a:rPr lang="en-US" altLang="zh-CN" dirty="0"/>
              <a:t>CPU </a:t>
            </a:r>
            <a:r>
              <a:rPr lang="zh-CN" altLang="en-US" dirty="0"/>
              <a:t>负载情况（</a:t>
            </a:r>
            <a:r>
              <a:rPr lang="en-US" altLang="zh-CN" dirty="0"/>
              <a:t>20min</a:t>
            </a:r>
            <a:r>
              <a:rPr lang="zh-CN" altLang="en-US" dirty="0"/>
              <a:t>）</a:t>
            </a:r>
          </a:p>
        </p:txBody>
      </p:sp>
      <p:sp>
        <p:nvSpPr>
          <p:cNvPr id="4" name="内容占位符 1">
            <a:extLst>
              <a:ext uri="{FF2B5EF4-FFF2-40B4-BE49-F238E27FC236}">
                <a16:creationId xmlns:a16="http://schemas.microsoft.com/office/drawing/2014/main" xmlns="" id="{0240C490-0F80-44A6-980E-1A78D56A80A9}"/>
              </a:ext>
            </a:extLst>
          </p:cNvPr>
          <p:cNvSpPr txBox="1">
            <a:spLocks/>
          </p:cNvSpPr>
          <p:nvPr/>
        </p:nvSpPr>
        <p:spPr bwMode="auto">
          <a:xfrm>
            <a:off x="488950" y="2924944"/>
            <a:ext cx="9144570" cy="1800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kern="0" dirty="0"/>
              <a:t>审核要求</a:t>
            </a:r>
            <a:endParaRPr lang="en-US" altLang="zh-CN" kern="0"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正确编写满足功能的源文件，正确编译。</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正常加载、卸载内核模块；且内核模块功能满足任务所述。</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提交相关源码与运行截图。</a:t>
            </a:r>
            <a:endParaRPr lang="zh-CN" altLang="en-US" kern="0" dirty="0"/>
          </a:p>
        </p:txBody>
      </p:sp>
      <p:pic>
        <p:nvPicPr>
          <p:cNvPr id="5" name="图片 4">
            <a:extLst>
              <a:ext uri="{FF2B5EF4-FFF2-40B4-BE49-F238E27FC236}">
                <a16:creationId xmlns:a16="http://schemas.microsoft.com/office/drawing/2014/main" xmlns="" id="{68EE0980-9B5D-4D4A-AA7D-5C36C658B63D}"/>
              </a:ext>
            </a:extLst>
          </p:cNvPr>
          <p:cNvPicPr>
            <a:picLocks noChangeAspect="1"/>
          </p:cNvPicPr>
          <p:nvPr/>
        </p:nvPicPr>
        <p:blipFill>
          <a:blip r:embed="rId3"/>
          <a:stretch>
            <a:fillRect/>
          </a:stretch>
        </p:blipFill>
        <p:spPr>
          <a:xfrm>
            <a:off x="4520952" y="4393751"/>
            <a:ext cx="4320000" cy="1897251"/>
          </a:xfrm>
          <a:prstGeom prst="rect">
            <a:avLst/>
          </a:prstGeom>
        </p:spPr>
      </p:pic>
    </p:spTree>
    <p:extLst>
      <p:ext uri="{BB962C8B-B14F-4D97-AF65-F5344CB8AC3E}">
        <p14:creationId xmlns:p14="http://schemas.microsoft.com/office/powerpoint/2010/main" val="137378559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417050" cy="5400599"/>
          </a:xfrm>
        </p:spPr>
        <p:txBody>
          <a:bodyPr/>
          <a:lstStyle/>
          <a:p>
            <a:r>
              <a:rPr lang="zh-CN" altLang="en-US" dirty="0"/>
              <a:t>进程描述符 </a:t>
            </a:r>
            <a:r>
              <a:rPr lang="en-US" altLang="zh-CN" dirty="0" err="1"/>
              <a:t>task_struct</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task_struct</a:t>
            </a:r>
            <a:r>
              <a:rPr lang="zh-CN" altLang="en-US" sz="1800" kern="1200" dirty="0">
                <a:solidFill>
                  <a:srgbClr val="111111"/>
                </a:solidFill>
                <a:ea typeface="宋体" panose="02010600030101010101" pitchFamily="2" charset="-122"/>
              </a:rPr>
              <a:t>中几个重要字段</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err="1"/>
              <a:t>for_each_process</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for_each_process</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是一个宏，定义在 </a:t>
            </a:r>
            <a:r>
              <a:rPr lang="en-US" altLang="zh-CN" sz="1800" kern="1200" dirty="0">
                <a:solidFill>
                  <a:srgbClr val="111111"/>
                </a:solidFill>
                <a:ea typeface="宋体" panose="02010600030101010101" pitchFamily="2" charset="-122"/>
              </a:rPr>
              <a:t>&lt;</a:t>
            </a:r>
            <a:r>
              <a:rPr lang="en-US" altLang="zh-CN" sz="1800" kern="1200" dirty="0" err="1">
                <a:solidFill>
                  <a:srgbClr val="111111"/>
                </a:solidFill>
                <a:ea typeface="宋体" panose="02010600030101010101" pitchFamily="2" charset="-122"/>
              </a:rPr>
              <a:t>linux</a:t>
            </a:r>
            <a:r>
              <a:rPr lang="en-US" altLang="zh-CN" sz="1800" kern="1200" dirty="0">
                <a:solidFill>
                  <a:srgbClr val="111111"/>
                </a:solidFill>
                <a:ea typeface="宋体" panose="02010600030101010101" pitchFamily="2" charset="-122"/>
              </a:rPr>
              <a:t>/sched/</a:t>
            </a:r>
            <a:r>
              <a:rPr lang="en-US" altLang="zh-CN" sz="1800" kern="1200" dirty="0" err="1">
                <a:solidFill>
                  <a:srgbClr val="111111"/>
                </a:solidFill>
                <a:ea typeface="宋体" panose="02010600030101010101" pitchFamily="2" charset="-122"/>
              </a:rPr>
              <a:t>signal.h</a:t>
            </a:r>
            <a:r>
              <a:rPr lang="en-US" altLang="zh-CN" sz="1800" kern="1200" dirty="0">
                <a:solidFill>
                  <a:srgbClr val="111111"/>
                </a:solidFill>
                <a:ea typeface="宋体" panose="02010600030101010101" pitchFamily="2" charset="-122"/>
              </a:rPr>
              <a:t>&gt; </a:t>
            </a:r>
            <a:r>
              <a:rPr lang="zh-CN" altLang="en-US" sz="1800" kern="1200" dirty="0">
                <a:solidFill>
                  <a:srgbClr val="111111"/>
                </a:solidFill>
                <a:ea typeface="宋体" panose="02010600030101010101" pitchFamily="2" charset="-122"/>
              </a:rPr>
              <a:t>文件中，提供了依次访问整个任务队列的能力。使用方法：</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五、进程信息获取</a:t>
            </a:r>
          </a:p>
        </p:txBody>
      </p:sp>
      <p:sp>
        <p:nvSpPr>
          <p:cNvPr id="5" name="矩形: 圆角 4">
            <a:extLst>
              <a:ext uri="{FF2B5EF4-FFF2-40B4-BE49-F238E27FC236}">
                <a16:creationId xmlns:a16="http://schemas.microsoft.com/office/drawing/2014/main" xmlns="" id="{89CC9CE3-02ED-4F28-885F-06AF0DD4E385}"/>
              </a:ext>
            </a:extLst>
          </p:cNvPr>
          <p:cNvSpPr/>
          <p:nvPr/>
        </p:nvSpPr>
        <p:spPr bwMode="auto">
          <a:xfrm>
            <a:off x="1352600" y="5301208"/>
            <a:ext cx="6624736" cy="1464231"/>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600" dirty="0">
                <a:solidFill>
                  <a:srgbClr val="FFFFFF"/>
                </a:solidFill>
                <a:latin typeface="Consolas" panose="020B0609020204030204" pitchFamily="49" charset="0"/>
              </a:rPr>
              <a:t>struct </a:t>
            </a:r>
            <a:r>
              <a:rPr lang="en-US" altLang="zh-CN" sz="1600" dirty="0" err="1">
                <a:solidFill>
                  <a:srgbClr val="FFFFFF"/>
                </a:solidFill>
                <a:latin typeface="Consolas" panose="020B0609020204030204" pitchFamily="49" charset="0"/>
              </a:rPr>
              <a:t>task_struct</a:t>
            </a:r>
            <a:r>
              <a:rPr lang="en-US" altLang="zh-CN" sz="1600" dirty="0">
                <a:solidFill>
                  <a:srgbClr val="FFFFFF"/>
                </a:solidFill>
                <a:latin typeface="Consolas" panose="020B0609020204030204" pitchFamily="49" charset="0"/>
              </a:rPr>
              <a:t> *p;</a:t>
            </a:r>
          </a:p>
          <a:p>
            <a:pPr algn="l"/>
            <a:r>
              <a:rPr lang="en-US" altLang="zh-CN" sz="1600" dirty="0" err="1">
                <a:solidFill>
                  <a:srgbClr val="FFFFFF"/>
                </a:solidFill>
                <a:latin typeface="Consolas" panose="020B0609020204030204" pitchFamily="49" charset="0"/>
              </a:rPr>
              <a:t>for_each_process</a:t>
            </a:r>
            <a:r>
              <a:rPr lang="en-US" altLang="zh-CN" sz="1600" dirty="0">
                <a:solidFill>
                  <a:srgbClr val="FFFFFF"/>
                </a:solidFill>
                <a:latin typeface="Consolas" panose="020B0609020204030204" pitchFamily="49" charset="0"/>
              </a:rPr>
              <a:t>(p)</a:t>
            </a:r>
          </a:p>
          <a:p>
            <a:pPr algn="l"/>
            <a:r>
              <a:rPr lang="en-US" altLang="zh-CN" sz="1600" dirty="0">
                <a:solidFill>
                  <a:srgbClr val="FFFFFF"/>
                </a:solidFill>
                <a:latin typeface="Consolas" panose="020B0609020204030204" pitchFamily="49" charset="0"/>
              </a:rPr>
              <a:t>{</a:t>
            </a:r>
          </a:p>
          <a:p>
            <a:pPr algn="l"/>
            <a:r>
              <a:rPr lang="zh-CN" altLang="en-US" sz="1600" dirty="0">
                <a:solidFill>
                  <a:srgbClr val="FFFFFF"/>
                </a:solidFill>
                <a:latin typeface="Consolas" panose="020B0609020204030204" pitchFamily="49" charset="0"/>
              </a:rPr>
              <a:t>     打印信息。。。。。</a:t>
            </a:r>
            <a:endParaRPr lang="en-US" altLang="zh-CN" sz="1600" dirty="0">
              <a:solidFill>
                <a:srgbClr val="FFFFFF"/>
              </a:solidFill>
              <a:latin typeface="Consolas" panose="020B0609020204030204" pitchFamily="49" charset="0"/>
            </a:endParaRPr>
          </a:p>
          <a:p>
            <a:pPr algn="l"/>
            <a:r>
              <a:rPr lang="en-US" altLang="zh-CN" sz="1600" dirty="0">
                <a:solidFill>
                  <a:srgbClr val="FFFFFF"/>
                </a:solidFill>
                <a:latin typeface="Consolas" panose="020B0609020204030204" pitchFamily="49" charset="0"/>
              </a:rPr>
              <a:t>}</a:t>
            </a:r>
          </a:p>
        </p:txBody>
      </p:sp>
      <p:sp>
        <p:nvSpPr>
          <p:cNvPr id="6" name="矩形: 圆角 5">
            <a:extLst>
              <a:ext uri="{FF2B5EF4-FFF2-40B4-BE49-F238E27FC236}">
                <a16:creationId xmlns:a16="http://schemas.microsoft.com/office/drawing/2014/main" xmlns="" id="{D62B3E35-6192-4693-8FDA-BF00C795C4BE}"/>
              </a:ext>
            </a:extLst>
          </p:cNvPr>
          <p:cNvSpPr/>
          <p:nvPr/>
        </p:nvSpPr>
        <p:spPr bwMode="auto">
          <a:xfrm>
            <a:off x="344488" y="2276872"/>
            <a:ext cx="9505056" cy="1736646"/>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600" dirty="0">
                <a:solidFill>
                  <a:srgbClr val="FFFFFF"/>
                </a:solidFill>
                <a:latin typeface="Consolas" panose="020B0609020204030204" pitchFamily="49" charset="0"/>
              </a:rPr>
              <a:t>struct </a:t>
            </a:r>
            <a:r>
              <a:rPr lang="en-US" altLang="zh-CN" sz="1600" dirty="0" err="1">
                <a:solidFill>
                  <a:srgbClr val="FFFFFF"/>
                </a:solidFill>
                <a:latin typeface="Consolas" panose="020B0609020204030204" pitchFamily="49" charset="0"/>
              </a:rPr>
              <a:t>task_struct</a:t>
            </a:r>
            <a:r>
              <a:rPr lang="en-US" altLang="zh-CN" sz="1600" dirty="0">
                <a:solidFill>
                  <a:srgbClr val="FFFFFF"/>
                </a:solidFill>
                <a:latin typeface="Consolas" panose="020B0609020204030204" pitchFamily="49" charset="0"/>
              </a:rPr>
              <a:t> {</a:t>
            </a:r>
          </a:p>
          <a:p>
            <a:pPr algn="l"/>
            <a:r>
              <a:rPr lang="en-US" altLang="zh-CN" sz="1600" dirty="0">
                <a:solidFill>
                  <a:srgbClr val="FFFFFF"/>
                </a:solidFill>
                <a:latin typeface="Consolas" panose="020B0609020204030204" pitchFamily="49" charset="0"/>
              </a:rPr>
              <a:t>     volatile long state;    //</a:t>
            </a:r>
            <a:r>
              <a:rPr lang="zh-CN" altLang="en-US" sz="1600" dirty="0">
                <a:solidFill>
                  <a:srgbClr val="FFFFFF"/>
                </a:solidFill>
                <a:latin typeface="Consolas" panose="020B0609020204030204" pitchFamily="49" charset="0"/>
              </a:rPr>
              <a:t>进程运行状态，</a:t>
            </a:r>
            <a:r>
              <a:rPr lang="en-US" altLang="zh-CN" sz="1600" dirty="0">
                <a:solidFill>
                  <a:srgbClr val="FFFFFF"/>
                </a:solidFill>
                <a:latin typeface="Consolas" panose="020B0609020204030204" pitchFamily="49" charset="0"/>
              </a:rPr>
              <a:t>-1</a:t>
            </a:r>
            <a:r>
              <a:rPr lang="zh-CN" altLang="en-US" sz="1600" dirty="0">
                <a:solidFill>
                  <a:srgbClr val="FFFFFF"/>
                </a:solidFill>
                <a:latin typeface="Consolas" panose="020B0609020204030204" pitchFamily="49" charset="0"/>
              </a:rPr>
              <a:t>代表不可运行，</a:t>
            </a:r>
            <a:r>
              <a:rPr lang="en-US" altLang="zh-CN" sz="1600" dirty="0">
                <a:solidFill>
                  <a:srgbClr val="FFFFFF"/>
                </a:solidFill>
                <a:latin typeface="Consolas" panose="020B0609020204030204" pitchFamily="49" charset="0"/>
              </a:rPr>
              <a:t>0</a:t>
            </a:r>
            <a:r>
              <a:rPr lang="zh-CN" altLang="en-US" sz="1600" dirty="0">
                <a:solidFill>
                  <a:srgbClr val="FFFFFF"/>
                </a:solidFill>
                <a:latin typeface="Consolas" panose="020B0609020204030204" pitchFamily="49" charset="0"/>
              </a:rPr>
              <a:t>代表可运行，</a:t>
            </a:r>
            <a:r>
              <a:rPr lang="en-US" altLang="zh-CN" sz="1600" dirty="0">
                <a:solidFill>
                  <a:srgbClr val="FFFFFF"/>
                </a:solidFill>
                <a:latin typeface="Consolas" panose="020B0609020204030204" pitchFamily="49" charset="0"/>
              </a:rPr>
              <a:t>&gt;0</a:t>
            </a:r>
            <a:r>
              <a:rPr lang="zh-CN" altLang="en-US" sz="1600" dirty="0">
                <a:solidFill>
                  <a:srgbClr val="FFFFFF"/>
                </a:solidFill>
                <a:latin typeface="Consolas" panose="020B0609020204030204" pitchFamily="49" charset="0"/>
              </a:rPr>
              <a:t>代表已停止。</a:t>
            </a:r>
          </a:p>
          <a:p>
            <a:pPr algn="l"/>
            <a:r>
              <a:rPr lang="zh-CN" altLang="en-US" sz="1600" dirty="0">
                <a:solidFill>
                  <a:srgbClr val="FFFFFF"/>
                </a:solidFill>
                <a:latin typeface="Consolas" panose="020B0609020204030204" pitchFamily="49" charset="0"/>
              </a:rPr>
              <a:t>     </a:t>
            </a:r>
            <a:r>
              <a:rPr lang="en-US" altLang="zh-CN" sz="1600" dirty="0">
                <a:solidFill>
                  <a:srgbClr val="FFFFFF"/>
                </a:solidFill>
                <a:latin typeface="Consolas" panose="020B0609020204030204" pitchFamily="49" charset="0"/>
              </a:rPr>
              <a:t>struct </a:t>
            </a:r>
            <a:r>
              <a:rPr lang="en-US" altLang="zh-CN" sz="1600" dirty="0" err="1">
                <a:solidFill>
                  <a:srgbClr val="FFFFFF"/>
                </a:solidFill>
                <a:latin typeface="Consolas" panose="020B0609020204030204" pitchFamily="49" charset="0"/>
              </a:rPr>
              <a:t>mm_struct</a:t>
            </a:r>
            <a:r>
              <a:rPr lang="en-US" altLang="zh-CN" sz="1600" dirty="0">
                <a:solidFill>
                  <a:srgbClr val="FFFFFF"/>
                </a:solidFill>
                <a:latin typeface="Consolas" panose="020B0609020204030204" pitchFamily="49" charset="0"/>
              </a:rPr>
              <a:t> *mm;         //</a:t>
            </a:r>
            <a:r>
              <a:rPr lang="zh-CN" altLang="en-US" sz="1600" dirty="0">
                <a:solidFill>
                  <a:srgbClr val="FFFFFF"/>
                </a:solidFill>
                <a:latin typeface="Consolas" panose="020B0609020204030204" pitchFamily="49" charset="0"/>
              </a:rPr>
              <a:t>该结构体记录了进程内存使用的相关情况</a:t>
            </a:r>
          </a:p>
          <a:p>
            <a:pPr algn="l"/>
            <a:r>
              <a:rPr lang="zh-CN" altLang="en-US"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pid_t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pid</a:t>
            </a:r>
            <a:r>
              <a:rPr lang="zh-CN" altLang="en-US" sz="1600" dirty="0">
                <a:solidFill>
                  <a:srgbClr val="FFFFFF"/>
                </a:solidFill>
                <a:latin typeface="Consolas" panose="020B0609020204030204" pitchFamily="49" charset="0"/>
              </a:rPr>
              <a:t>；                   </a:t>
            </a:r>
            <a:r>
              <a:rPr lang="en-US" altLang="zh-CN" sz="1600" dirty="0">
                <a:solidFill>
                  <a:srgbClr val="FFFFFF"/>
                </a:solidFill>
                <a:latin typeface="Consolas" panose="020B0609020204030204" pitchFamily="49" charset="0"/>
              </a:rPr>
              <a:t>//</a:t>
            </a:r>
            <a:r>
              <a:rPr lang="zh-CN" altLang="en-US" sz="1600" dirty="0">
                <a:solidFill>
                  <a:srgbClr val="FFFFFF"/>
                </a:solidFill>
                <a:latin typeface="Consolas" panose="020B0609020204030204" pitchFamily="49" charset="0"/>
              </a:rPr>
              <a:t>进程号</a:t>
            </a:r>
          </a:p>
          <a:p>
            <a:pPr algn="l"/>
            <a:r>
              <a:rPr lang="zh-CN" altLang="en-US" sz="1600" dirty="0">
                <a:solidFill>
                  <a:srgbClr val="FFFFFF"/>
                </a:solidFill>
                <a:latin typeface="Consolas" panose="020B0609020204030204" pitchFamily="49" charset="0"/>
              </a:rPr>
              <a:t>     </a:t>
            </a:r>
            <a:r>
              <a:rPr lang="en-US" altLang="zh-CN" sz="1600" dirty="0">
                <a:solidFill>
                  <a:srgbClr val="FFFFFF"/>
                </a:solidFill>
                <a:latin typeface="Consolas" panose="020B0609020204030204" pitchFamily="49" charset="0"/>
              </a:rPr>
              <a:t>char comm[TASK_COMM_LEN];     //</a:t>
            </a:r>
            <a:r>
              <a:rPr lang="zh-CN" altLang="en-US" sz="1600" dirty="0">
                <a:solidFill>
                  <a:srgbClr val="FFFFFF"/>
                </a:solidFill>
                <a:latin typeface="Consolas" panose="020B0609020204030204" pitchFamily="49" charset="0"/>
              </a:rPr>
              <a:t>保存进程名字的字符数组</a:t>
            </a:r>
          </a:p>
          <a:p>
            <a:pPr algn="l"/>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15262591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144570" cy="1800199"/>
          </a:xfrm>
        </p:spPr>
        <p:txBody>
          <a:bodyPr/>
          <a:lstStyle/>
          <a:p>
            <a:r>
              <a:rPr lang="zh-CN" altLang="en-US" dirty="0"/>
              <a:t>任务描述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编写一个内核模块，打印当前系统处于运行状态的进程的</a:t>
            </a:r>
            <a:r>
              <a:rPr lang="en-US" altLang="zh-CN" sz="1800" kern="1200" dirty="0">
                <a:solidFill>
                  <a:srgbClr val="111111"/>
                </a:solidFill>
                <a:ea typeface="宋体" panose="02010600030101010101" pitchFamily="2" charset="-122"/>
              </a:rPr>
              <a:t>PID</a:t>
            </a:r>
            <a:r>
              <a:rPr lang="zh-CN" altLang="en-US" sz="1800" kern="1200" dirty="0">
                <a:solidFill>
                  <a:srgbClr val="111111"/>
                </a:solidFill>
                <a:ea typeface="宋体" panose="02010600030101010101" pitchFamily="2" charset="-122"/>
              </a:rPr>
              <a:t>和名字。</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加载、卸载模块并查看模块打印信息。</a:t>
            </a:r>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sz="2400" dirty="0"/>
              <a:t>任务</a:t>
            </a:r>
            <a:r>
              <a:rPr lang="en-US" altLang="zh-CN" sz="2400" dirty="0"/>
              <a:t>3</a:t>
            </a:r>
            <a:r>
              <a:rPr lang="zh-CN" altLang="en-US" sz="2400" dirty="0"/>
              <a:t>：打印输出当前处于运行状态的进程的 </a:t>
            </a:r>
            <a:r>
              <a:rPr lang="en-US" altLang="zh-CN" sz="2400" dirty="0"/>
              <a:t>PID </a:t>
            </a:r>
            <a:r>
              <a:rPr lang="zh-CN" altLang="en-US" sz="2400" dirty="0"/>
              <a:t>和名字（</a:t>
            </a:r>
            <a:r>
              <a:rPr lang="en-US" altLang="zh-CN" sz="2400" dirty="0"/>
              <a:t>15min</a:t>
            </a:r>
            <a:r>
              <a:rPr lang="zh-CN" altLang="en-US" sz="2400" dirty="0"/>
              <a:t>）</a:t>
            </a:r>
          </a:p>
        </p:txBody>
      </p:sp>
      <p:sp>
        <p:nvSpPr>
          <p:cNvPr id="4" name="内容占位符 1">
            <a:extLst>
              <a:ext uri="{FF2B5EF4-FFF2-40B4-BE49-F238E27FC236}">
                <a16:creationId xmlns:a16="http://schemas.microsoft.com/office/drawing/2014/main" xmlns="" id="{0240C490-0F80-44A6-980E-1A78D56A80A9}"/>
              </a:ext>
            </a:extLst>
          </p:cNvPr>
          <p:cNvSpPr txBox="1">
            <a:spLocks/>
          </p:cNvSpPr>
          <p:nvPr/>
        </p:nvSpPr>
        <p:spPr bwMode="auto">
          <a:xfrm>
            <a:off x="488950" y="2924944"/>
            <a:ext cx="9144570" cy="1800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kern="0" dirty="0"/>
              <a:t>审核要求</a:t>
            </a:r>
            <a:endParaRPr lang="en-US" altLang="zh-CN" kern="0"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正确编写满足功能的源文件，正确编译。</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正常加载、卸载内核模块；且内核模块功能满足任务所述。</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提交相关源码与运行截图。</a:t>
            </a:r>
            <a:endParaRPr lang="zh-CN" altLang="en-US" kern="0" dirty="0"/>
          </a:p>
        </p:txBody>
      </p:sp>
      <p:pic>
        <p:nvPicPr>
          <p:cNvPr id="5" name="图片 4">
            <a:extLst>
              <a:ext uri="{FF2B5EF4-FFF2-40B4-BE49-F238E27FC236}">
                <a16:creationId xmlns:a16="http://schemas.microsoft.com/office/drawing/2014/main" xmlns="" id="{FB2E34B3-46AB-4956-A476-82DCACF4A207}"/>
              </a:ext>
            </a:extLst>
          </p:cNvPr>
          <p:cNvPicPr>
            <a:picLocks noChangeAspect="1"/>
          </p:cNvPicPr>
          <p:nvPr/>
        </p:nvPicPr>
        <p:blipFill>
          <a:blip r:embed="rId3"/>
          <a:stretch>
            <a:fillRect/>
          </a:stretch>
        </p:blipFill>
        <p:spPr>
          <a:xfrm>
            <a:off x="142190" y="4532047"/>
            <a:ext cx="5040000" cy="1178281"/>
          </a:xfrm>
          <a:prstGeom prst="rect">
            <a:avLst/>
          </a:prstGeom>
        </p:spPr>
      </p:pic>
      <p:pic>
        <p:nvPicPr>
          <p:cNvPr id="6" name="图片 5">
            <a:extLst>
              <a:ext uri="{FF2B5EF4-FFF2-40B4-BE49-F238E27FC236}">
                <a16:creationId xmlns:a16="http://schemas.microsoft.com/office/drawing/2014/main" xmlns="" id="{AB68C1B2-9C2D-4642-8411-60EEA60B7292}"/>
              </a:ext>
            </a:extLst>
          </p:cNvPr>
          <p:cNvPicPr>
            <a:picLocks noChangeAspect="1"/>
          </p:cNvPicPr>
          <p:nvPr/>
        </p:nvPicPr>
        <p:blipFill>
          <a:blip r:embed="rId4"/>
          <a:stretch>
            <a:fillRect/>
          </a:stretch>
        </p:blipFill>
        <p:spPr>
          <a:xfrm>
            <a:off x="5212650" y="5445224"/>
            <a:ext cx="4680000" cy="1337143"/>
          </a:xfrm>
          <a:prstGeom prst="rect">
            <a:avLst/>
          </a:prstGeom>
        </p:spPr>
      </p:pic>
    </p:spTree>
    <p:extLst>
      <p:ext uri="{BB962C8B-B14F-4D97-AF65-F5344CB8AC3E}">
        <p14:creationId xmlns:p14="http://schemas.microsoft.com/office/powerpoint/2010/main" val="707798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417050" cy="5400599"/>
          </a:xfrm>
        </p:spPr>
        <p:txBody>
          <a:bodyPr/>
          <a:lstStyle/>
          <a:p>
            <a:r>
              <a:rPr lang="en-US" altLang="zh-CN" dirty="0" err="1"/>
              <a:t>cgroup</a:t>
            </a:r>
            <a:r>
              <a:rPr lang="zh-CN" altLang="en-US" dirty="0"/>
              <a:t>简介：</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cgroup</a:t>
            </a:r>
            <a:r>
              <a:rPr lang="zh-CN" altLang="en-US" sz="1800" kern="1200" dirty="0">
                <a:solidFill>
                  <a:srgbClr val="111111"/>
                </a:solidFill>
                <a:ea typeface="宋体" panose="02010600030101010101" pitchFamily="2" charset="-122"/>
              </a:rPr>
              <a:t>提供了一个 </a:t>
            </a:r>
            <a:r>
              <a:rPr lang="en-US" altLang="zh-CN" sz="1800" kern="1200" dirty="0" err="1">
                <a:solidFill>
                  <a:srgbClr val="111111"/>
                </a:solidFill>
                <a:ea typeface="宋体" panose="02010600030101010101" pitchFamily="2" charset="-122"/>
              </a:rPr>
              <a:t>cgroup</a:t>
            </a:r>
            <a:r>
              <a:rPr lang="zh-CN" altLang="en-US" sz="1800" kern="1200" dirty="0">
                <a:solidFill>
                  <a:srgbClr val="111111"/>
                </a:solidFill>
                <a:ea typeface="宋体" panose="02010600030101010101" pitchFamily="2" charset="-122"/>
              </a:rPr>
              <a:t>虚拟文件系统，作为进行分组管理和各子系统设置的用户接口。要使用 </a:t>
            </a:r>
            <a:r>
              <a:rPr lang="en-US" altLang="zh-CN" sz="1800" kern="1200" dirty="0" err="1">
                <a:solidFill>
                  <a:srgbClr val="111111"/>
                </a:solidFill>
                <a:ea typeface="宋体" panose="02010600030101010101" pitchFamily="2" charset="-122"/>
              </a:rPr>
              <a:t>cgroup</a:t>
            </a:r>
            <a:r>
              <a:rPr lang="zh-CN" altLang="en-US" sz="1800" kern="1200" dirty="0">
                <a:solidFill>
                  <a:srgbClr val="111111"/>
                </a:solidFill>
                <a:ea typeface="宋体" panose="02010600030101010101" pitchFamily="2" charset="-122"/>
              </a:rPr>
              <a:t>，必须挂载 </a:t>
            </a:r>
            <a:r>
              <a:rPr lang="en-US" altLang="zh-CN" sz="1800" kern="1200" dirty="0" err="1">
                <a:solidFill>
                  <a:srgbClr val="111111"/>
                </a:solidFill>
                <a:ea typeface="宋体" panose="02010600030101010101" pitchFamily="2" charset="-122"/>
              </a:rPr>
              <a:t>cgroup</a:t>
            </a:r>
            <a:r>
              <a:rPr lang="zh-CN" altLang="en-US" sz="1800" kern="1200" dirty="0">
                <a:solidFill>
                  <a:srgbClr val="111111"/>
                </a:solidFill>
                <a:ea typeface="宋体" panose="02010600030101010101" pitchFamily="2" charset="-122"/>
              </a:rPr>
              <a:t>文件系统。这时通过挂载选项指定使用哪个子系统。</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安装配置：</a:t>
            </a:r>
            <a:r>
              <a:rPr lang="en-US" altLang="zh-CN" sz="1800" kern="1200" dirty="0" err="1">
                <a:solidFill>
                  <a:srgbClr val="111111"/>
                </a:solidFill>
                <a:ea typeface="宋体" panose="02010600030101010101" pitchFamily="2" charset="-122"/>
              </a:rPr>
              <a:t>dnf</a:t>
            </a:r>
            <a:r>
              <a:rPr lang="en-US" altLang="zh-CN" sz="1800" kern="1200" dirty="0">
                <a:solidFill>
                  <a:srgbClr val="111111"/>
                </a:solidFill>
                <a:ea typeface="宋体" panose="02010600030101010101" pitchFamily="2" charset="-122"/>
              </a:rPr>
              <a:t> install </a:t>
            </a:r>
            <a:r>
              <a:rPr lang="en-US" altLang="zh-CN" sz="1800" kern="1200" dirty="0" err="1">
                <a:solidFill>
                  <a:srgbClr val="111111"/>
                </a:solidFill>
                <a:ea typeface="宋体" panose="02010600030101010101" pitchFamily="2" charset="-122"/>
              </a:rPr>
              <a:t>libcgroup</a:t>
            </a:r>
            <a:r>
              <a:rPr lang="en-US" altLang="zh-CN" sz="1800" kern="1200" dirty="0">
                <a:solidFill>
                  <a:srgbClr val="111111"/>
                </a:solidFill>
                <a:ea typeface="宋体" panose="02010600030101010101" pitchFamily="2" charset="-122"/>
              </a:rPr>
              <a:t> -y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cgroup</a:t>
            </a:r>
            <a:r>
              <a:rPr lang="zh-CN" altLang="en-US" sz="1800" kern="1200" dirty="0">
                <a:solidFill>
                  <a:srgbClr val="111111"/>
                </a:solidFill>
                <a:ea typeface="宋体" panose="02010600030101010101" pitchFamily="2" charset="-122"/>
              </a:rPr>
              <a:t>为每种可以控制的资源定义了一个子系统。典型的子系统介绍如下： </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1</a:t>
            </a:r>
            <a:r>
              <a:rPr lang="zh-CN" altLang="en-US"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cpu</a:t>
            </a:r>
            <a:r>
              <a:rPr lang="zh-CN" altLang="en-US" sz="1800" kern="1200" dirty="0">
                <a:solidFill>
                  <a:srgbClr val="111111"/>
                </a:solidFill>
                <a:ea typeface="宋体" panose="02010600030101010101" pitchFamily="2" charset="-122"/>
              </a:rPr>
              <a:t>子系统：管理进程对</a:t>
            </a:r>
            <a:r>
              <a:rPr lang="en-US" altLang="zh-CN" sz="1800" kern="1200" dirty="0" err="1">
                <a:solidFill>
                  <a:srgbClr val="111111"/>
                </a:solidFill>
                <a:ea typeface="宋体" panose="02010600030101010101" pitchFamily="2" charset="-122"/>
              </a:rPr>
              <a:t>cpu</a:t>
            </a:r>
            <a:r>
              <a:rPr lang="zh-CN" altLang="en-US" sz="1800" kern="1200" dirty="0">
                <a:solidFill>
                  <a:srgbClr val="111111"/>
                </a:solidFill>
                <a:ea typeface="宋体" panose="02010600030101010101" pitchFamily="2" charset="-122"/>
              </a:rPr>
              <a:t>的访问，限制进程的 </a:t>
            </a:r>
            <a:r>
              <a:rPr lang="en-US" altLang="zh-CN" sz="1800" kern="1200" dirty="0" err="1">
                <a:solidFill>
                  <a:srgbClr val="111111"/>
                </a:solidFill>
                <a:ea typeface="宋体" panose="02010600030101010101" pitchFamily="2" charset="-122"/>
              </a:rPr>
              <a:t>cpu</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使用率。</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2</a:t>
            </a:r>
            <a:r>
              <a:rPr lang="zh-CN" altLang="en-US"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cpuset</a:t>
            </a:r>
            <a:r>
              <a:rPr lang="zh-CN" altLang="en-US" sz="1800" kern="1200" dirty="0">
                <a:solidFill>
                  <a:srgbClr val="111111"/>
                </a:solidFill>
                <a:ea typeface="宋体" panose="02010600030101010101" pitchFamily="2" charset="-122"/>
              </a:rPr>
              <a:t>子系统：为一组指定的进程分配指定的</a:t>
            </a:r>
            <a:r>
              <a:rPr lang="en-US" altLang="zh-CN" sz="1800" kern="1200" dirty="0" err="1">
                <a:solidFill>
                  <a:srgbClr val="111111"/>
                </a:solidFill>
                <a:ea typeface="宋体" panose="02010600030101010101" pitchFamily="2" charset="-122"/>
              </a:rPr>
              <a:t>cpu</a:t>
            </a:r>
            <a:r>
              <a:rPr lang="zh-CN" altLang="en-US" sz="1800" kern="1200" dirty="0">
                <a:solidFill>
                  <a:srgbClr val="111111"/>
                </a:solidFill>
                <a:ea typeface="宋体" panose="02010600030101010101" pitchFamily="2" charset="-122"/>
              </a:rPr>
              <a:t>和内存节点。</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3</a:t>
            </a:r>
            <a:r>
              <a:rPr lang="zh-CN" altLang="en-US"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cpuacct</a:t>
            </a:r>
            <a:r>
              <a:rPr lang="zh-CN" altLang="en-US" sz="1800" kern="1200" dirty="0">
                <a:solidFill>
                  <a:srgbClr val="111111"/>
                </a:solidFill>
                <a:ea typeface="宋体" panose="02010600030101010101" pitchFamily="2" charset="-122"/>
              </a:rPr>
              <a:t>子系统：生成当前进程组内的进程对</a:t>
            </a:r>
            <a:r>
              <a:rPr lang="en-US" altLang="zh-CN" sz="1800" kern="1200" dirty="0" err="1">
                <a:solidFill>
                  <a:srgbClr val="111111"/>
                </a:solidFill>
                <a:ea typeface="宋体" panose="02010600030101010101" pitchFamily="2" charset="-122"/>
              </a:rPr>
              <a:t>cpu</a:t>
            </a:r>
            <a:r>
              <a:rPr lang="zh-CN" altLang="en-US" sz="1800" kern="1200" dirty="0">
                <a:solidFill>
                  <a:srgbClr val="111111"/>
                </a:solidFill>
                <a:ea typeface="宋体" panose="02010600030101010101" pitchFamily="2" charset="-122"/>
              </a:rPr>
              <a:t>的使用报告。</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4</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memory</a:t>
            </a:r>
            <a:r>
              <a:rPr lang="zh-CN" altLang="en-US" sz="1800" kern="1200" dirty="0">
                <a:solidFill>
                  <a:srgbClr val="111111"/>
                </a:solidFill>
                <a:ea typeface="宋体" panose="02010600030101010101" pitchFamily="2" charset="-122"/>
              </a:rPr>
              <a:t>子系统：限制对内存的访问上限，同时可以生成内存资源报告。</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5</a:t>
            </a:r>
            <a:r>
              <a:rPr lang="zh-CN" altLang="en-US"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blkio</a:t>
            </a:r>
            <a:r>
              <a:rPr lang="zh-CN" altLang="en-US" sz="1800" kern="1200" dirty="0">
                <a:solidFill>
                  <a:srgbClr val="111111"/>
                </a:solidFill>
                <a:ea typeface="宋体" panose="02010600030101010101" pitchFamily="2" charset="-122"/>
              </a:rPr>
              <a:t>子系统：限制每个块设备的输入输出带宽。</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6</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devices</a:t>
            </a:r>
            <a:r>
              <a:rPr lang="zh-CN" altLang="en-US" sz="1800" kern="1200" dirty="0">
                <a:solidFill>
                  <a:srgbClr val="111111"/>
                </a:solidFill>
                <a:ea typeface="宋体" panose="02010600030101010101" pitchFamily="2" charset="-122"/>
              </a:rPr>
              <a:t>子系统：允许或禁止进程组对某设备的访问。</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7</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freezer</a:t>
            </a:r>
            <a:r>
              <a:rPr lang="zh-CN" altLang="en-US" sz="1800" kern="1200" dirty="0">
                <a:solidFill>
                  <a:srgbClr val="111111"/>
                </a:solidFill>
                <a:ea typeface="宋体" panose="02010600030101010101" pitchFamily="2" charset="-122"/>
              </a:rPr>
              <a:t>子系统：使得进程组中的所有进程挂起或恢复。</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8</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net-</a:t>
            </a:r>
            <a:r>
              <a:rPr lang="en-US" altLang="zh-CN" sz="1800" kern="1200" dirty="0" err="1">
                <a:solidFill>
                  <a:srgbClr val="111111"/>
                </a:solidFill>
                <a:ea typeface="宋体" panose="02010600030101010101" pitchFamily="2" charset="-122"/>
              </a:rPr>
              <a:t>cls</a:t>
            </a:r>
            <a:r>
              <a:rPr lang="zh-CN" altLang="en-US" sz="1800" kern="1200" dirty="0">
                <a:solidFill>
                  <a:srgbClr val="111111"/>
                </a:solidFill>
                <a:ea typeface="宋体" panose="02010600030101010101" pitchFamily="2" charset="-122"/>
              </a:rPr>
              <a:t>子系统：提供对网络带宽的访问限制。</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9</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ns</a:t>
            </a:r>
            <a:r>
              <a:rPr lang="zh-CN" altLang="en-US" sz="1800" kern="1200" dirty="0">
                <a:solidFill>
                  <a:srgbClr val="111111"/>
                </a:solidFill>
                <a:ea typeface="宋体" panose="02010600030101010101" pitchFamily="2" charset="-122"/>
              </a:rPr>
              <a:t>子系统：使不同 </a:t>
            </a:r>
            <a:r>
              <a:rPr lang="en-US" altLang="zh-CN" sz="1800" kern="1200" dirty="0" err="1">
                <a:solidFill>
                  <a:srgbClr val="111111"/>
                </a:solidFill>
                <a:ea typeface="宋体" panose="02010600030101010101" pitchFamily="2" charset="-122"/>
              </a:rPr>
              <a:t>cgroups</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下面的进程使用不同的 </a:t>
            </a:r>
            <a:r>
              <a:rPr lang="en-US" altLang="zh-CN" sz="1800" kern="1200" dirty="0">
                <a:solidFill>
                  <a:srgbClr val="111111"/>
                </a:solidFill>
                <a:ea typeface="宋体" panose="02010600030101010101" pitchFamily="2" charset="-122"/>
              </a:rPr>
              <a:t>namespace</a:t>
            </a:r>
            <a:r>
              <a:rPr lang="zh-CN" altLang="en-US" sz="1800" kern="1200" dirty="0">
                <a:solidFill>
                  <a:srgbClr val="111111"/>
                </a:solidFill>
                <a:ea typeface="宋体" panose="02010600030101010101" pitchFamily="2" charset="-122"/>
              </a:rPr>
              <a:t>。</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针对运行中的内核而言，可以使用的 </a:t>
            </a:r>
            <a:r>
              <a:rPr lang="en-US" altLang="zh-CN" sz="1800" kern="1200" dirty="0" err="1">
                <a:solidFill>
                  <a:srgbClr val="111111"/>
                </a:solidFill>
                <a:ea typeface="宋体" panose="02010600030101010101" pitchFamily="2" charset="-122"/>
              </a:rPr>
              <a:t>cgroup</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子系统由 </a:t>
            </a:r>
            <a:r>
              <a:rPr lang="en-US" altLang="zh-CN" sz="1800" kern="1200" dirty="0">
                <a:solidFill>
                  <a:srgbClr val="111111"/>
                </a:solidFill>
                <a:ea typeface="宋体" panose="02010600030101010101" pitchFamily="2" charset="-122"/>
              </a:rPr>
              <a:t>/proc/</a:t>
            </a:r>
            <a:r>
              <a:rPr lang="en-US" altLang="zh-CN" sz="1800" kern="1200" dirty="0" err="1">
                <a:solidFill>
                  <a:srgbClr val="111111"/>
                </a:solidFill>
                <a:ea typeface="宋体" panose="02010600030101010101" pitchFamily="2" charset="-122"/>
              </a:rPr>
              <a:t>cgroup</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来确认。</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六、使用</a:t>
            </a:r>
            <a:r>
              <a:rPr lang="en-US" altLang="zh-CN" dirty="0" err="1"/>
              <a:t>cgroup</a:t>
            </a:r>
            <a:r>
              <a:rPr lang="zh-CN" altLang="en-US" dirty="0"/>
              <a:t>实现资源限制</a:t>
            </a:r>
          </a:p>
        </p:txBody>
      </p:sp>
    </p:spTree>
    <p:extLst>
      <p:ext uri="{BB962C8B-B14F-4D97-AF65-F5344CB8AC3E}">
        <p14:creationId xmlns:p14="http://schemas.microsoft.com/office/powerpoint/2010/main" val="92985169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417050" cy="5400599"/>
          </a:xfrm>
        </p:spPr>
        <p:txBody>
          <a:bodyPr/>
          <a:lstStyle/>
          <a:p>
            <a:r>
              <a:rPr lang="en-US" altLang="zh-CN" dirty="0" err="1"/>
              <a:t>tmpfs</a:t>
            </a:r>
            <a:r>
              <a:rPr lang="zh-CN" altLang="en-US" dirty="0"/>
              <a:t>文件系统：</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tmpfs</a:t>
            </a:r>
            <a:r>
              <a:rPr lang="zh-CN" altLang="en-US" sz="1800" kern="1200" dirty="0">
                <a:solidFill>
                  <a:srgbClr val="111111"/>
                </a:solidFill>
                <a:ea typeface="宋体" panose="02010600030101010101" pitchFamily="2" charset="-122"/>
              </a:rPr>
              <a:t>，是一种基于内存的临时文件系统，是虚拟文件系统。</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tmpfs</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上储存的资料在理论上都是临时存放的，也就是说，档案不会建立在硬盘上面。一旦重新开机，所有在 </a:t>
            </a:r>
            <a:r>
              <a:rPr lang="en-US" altLang="zh-CN" sz="1800" kern="1200" dirty="0" err="1">
                <a:solidFill>
                  <a:srgbClr val="111111"/>
                </a:solidFill>
                <a:ea typeface="宋体" panose="02010600030101010101" pitchFamily="2" charset="-122"/>
              </a:rPr>
              <a:t>tmpfs</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里面的资料都会消失不见。</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由于</a:t>
            </a:r>
            <a:r>
              <a:rPr lang="en-US" altLang="zh-CN" sz="1800" kern="1200" dirty="0" err="1">
                <a:solidFill>
                  <a:srgbClr val="111111"/>
                </a:solidFill>
                <a:ea typeface="宋体" panose="02010600030101010101" pitchFamily="2" charset="-122"/>
              </a:rPr>
              <a:t>tmpfs</a:t>
            </a:r>
            <a:r>
              <a:rPr lang="zh-CN" altLang="en-US" sz="1800" kern="1200" dirty="0">
                <a:solidFill>
                  <a:srgbClr val="111111"/>
                </a:solidFill>
                <a:ea typeface="宋体" panose="02010600030101010101" pitchFamily="2" charset="-122"/>
              </a:rPr>
              <a:t>完全存在于页面缓存和交换中，因此所有</a:t>
            </a:r>
            <a:r>
              <a:rPr lang="en-US" altLang="zh-CN" sz="1800" kern="1200" dirty="0" err="1">
                <a:solidFill>
                  <a:srgbClr val="111111"/>
                </a:solidFill>
                <a:ea typeface="宋体" panose="02010600030101010101" pitchFamily="2" charset="-122"/>
              </a:rPr>
              <a:t>tmpfs</a:t>
            </a:r>
            <a:r>
              <a:rPr lang="zh-CN" altLang="en-US" sz="1800" kern="1200" dirty="0">
                <a:solidFill>
                  <a:srgbClr val="111111"/>
                </a:solidFill>
                <a:ea typeface="宋体" panose="02010600030101010101" pitchFamily="2" charset="-122"/>
              </a:rPr>
              <a:t>页面将在 </a:t>
            </a:r>
            <a:r>
              <a:rPr lang="en-US" altLang="zh-CN" sz="1800" kern="1200" dirty="0">
                <a:solidFill>
                  <a:srgbClr val="111111"/>
                </a:solidFill>
                <a:ea typeface="宋体" panose="02010600030101010101" pitchFamily="2" charset="-122"/>
              </a:rPr>
              <a:t>/proc/</a:t>
            </a:r>
            <a:r>
              <a:rPr lang="en-US" altLang="zh-CN" sz="1800" kern="1200" dirty="0" err="1">
                <a:solidFill>
                  <a:srgbClr val="111111"/>
                </a:solidFill>
                <a:ea typeface="宋体" panose="02010600030101010101" pitchFamily="2" charset="-122"/>
              </a:rPr>
              <a:t>meminfo</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中显示为 “</a:t>
            </a:r>
            <a:r>
              <a:rPr lang="en-US" altLang="zh-CN" sz="1800" kern="1200" dirty="0" err="1">
                <a:solidFill>
                  <a:srgbClr val="111111"/>
                </a:solidFill>
                <a:ea typeface="宋体" panose="02010600030101010101" pitchFamily="2" charset="-122"/>
              </a:rPr>
              <a:t>Shmem</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，在</a:t>
            </a:r>
            <a:r>
              <a:rPr lang="en-US" altLang="zh-CN" sz="1800" kern="1200" dirty="0">
                <a:solidFill>
                  <a:srgbClr val="111111"/>
                </a:solidFill>
                <a:ea typeface="宋体" panose="02010600030101010101" pitchFamily="2" charset="-122"/>
              </a:rPr>
              <a:t>free</a:t>
            </a:r>
            <a:r>
              <a:rPr lang="zh-CN" altLang="en-US" sz="1800" kern="1200" dirty="0">
                <a:solidFill>
                  <a:srgbClr val="111111"/>
                </a:solidFill>
                <a:ea typeface="宋体" panose="02010600030101010101" pitchFamily="2" charset="-122"/>
              </a:rPr>
              <a:t>命令后中显示为“</a:t>
            </a:r>
            <a:r>
              <a:rPr lang="en-US" altLang="zh-CN" sz="1800" kern="1200" dirty="0">
                <a:solidFill>
                  <a:srgbClr val="111111"/>
                </a:solidFill>
                <a:ea typeface="宋体" panose="02010600030101010101" pitchFamily="2" charset="-122"/>
              </a:rPr>
              <a:t>Shared”</a:t>
            </a:r>
            <a:r>
              <a:rPr lang="zh-CN" altLang="en-US" sz="1800" kern="1200" dirty="0">
                <a:solidFill>
                  <a:srgbClr val="111111"/>
                </a:solidFill>
                <a:ea typeface="宋体" panose="02010600030101010101" pitchFamily="2" charset="-122"/>
              </a:rPr>
              <a:t>。</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可挂载 </a:t>
            </a:r>
            <a:r>
              <a:rPr lang="en-US" altLang="zh-CN" sz="1800" kern="1200" dirty="0" err="1">
                <a:solidFill>
                  <a:srgbClr val="111111"/>
                </a:solidFill>
                <a:ea typeface="宋体" panose="02010600030101010101" pitchFamily="2" charset="-122"/>
              </a:rPr>
              <a:t>tmpfs</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格式的 </a:t>
            </a:r>
            <a:r>
              <a:rPr lang="en-US" altLang="zh-CN" sz="1800" kern="1200" dirty="0" err="1">
                <a:solidFill>
                  <a:srgbClr val="111111"/>
                </a:solidFill>
                <a:ea typeface="宋体" panose="02010600030101010101" pitchFamily="2" charset="-122"/>
              </a:rPr>
              <a:t>cgroup</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文件夹进行 </a:t>
            </a:r>
            <a:r>
              <a:rPr lang="en-US" altLang="zh-CN" sz="1800" kern="1200" dirty="0" err="1">
                <a:solidFill>
                  <a:srgbClr val="111111"/>
                </a:solidFill>
                <a:ea typeface="宋体" panose="02010600030101010101" pitchFamily="2" charset="-122"/>
              </a:rPr>
              <a:t>cgroup</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的相关操作。</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六、使用</a:t>
            </a:r>
            <a:r>
              <a:rPr lang="en-US" altLang="zh-CN" dirty="0" err="1"/>
              <a:t>cgroup</a:t>
            </a:r>
            <a:r>
              <a:rPr lang="zh-CN" altLang="en-US" dirty="0"/>
              <a:t>实现资源限制</a:t>
            </a:r>
          </a:p>
        </p:txBody>
      </p:sp>
      <p:pic>
        <p:nvPicPr>
          <p:cNvPr id="3074" name="图片 1">
            <a:extLst>
              <a:ext uri="{FF2B5EF4-FFF2-40B4-BE49-F238E27FC236}">
                <a16:creationId xmlns:a16="http://schemas.microsoft.com/office/drawing/2014/main" xmlns="" id="{F94D48A6-8EDA-4E7C-826B-9C0DBB35B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600" y="3501008"/>
            <a:ext cx="6120000" cy="14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49347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576618" cy="5400599"/>
          </a:xfrm>
        </p:spPr>
        <p:txBody>
          <a:bodyPr/>
          <a:lstStyle/>
          <a:p>
            <a:r>
              <a:rPr lang="en-US" altLang="zh-CN" dirty="0"/>
              <a:t>mount</a:t>
            </a:r>
            <a:r>
              <a:rPr lang="zh-CN" altLang="en-US" dirty="0"/>
              <a:t>命令：</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可以通过</a:t>
            </a:r>
            <a:r>
              <a:rPr lang="en-US" altLang="zh-CN" sz="1800" kern="1200" dirty="0">
                <a:solidFill>
                  <a:srgbClr val="111111"/>
                </a:solidFill>
                <a:ea typeface="宋体" panose="02010600030101010101" pitchFamily="2" charset="-122"/>
              </a:rPr>
              <a:t>mount</a:t>
            </a:r>
            <a:r>
              <a:rPr lang="zh-CN" altLang="en-US" sz="1800" kern="1200" dirty="0">
                <a:solidFill>
                  <a:srgbClr val="111111"/>
                </a:solidFill>
                <a:ea typeface="宋体" panose="02010600030101010101" pitchFamily="2" charset="-122"/>
              </a:rPr>
              <a:t>命令创建一个</a:t>
            </a:r>
            <a:r>
              <a:rPr lang="en-US" altLang="zh-CN" sz="1800" kern="1200" dirty="0" err="1">
                <a:solidFill>
                  <a:srgbClr val="111111"/>
                </a:solidFill>
                <a:ea typeface="宋体" panose="02010600030101010101" pitchFamily="2" charset="-122"/>
              </a:rPr>
              <a:t>cgroup</a:t>
            </a:r>
            <a:r>
              <a:rPr lang="zh-CN" altLang="en-US" sz="1800" kern="1200" dirty="0">
                <a:solidFill>
                  <a:srgbClr val="111111"/>
                </a:solidFill>
                <a:ea typeface="宋体" panose="02010600030101010101" pitchFamily="2" charset="-122"/>
              </a:rPr>
              <a:t>实例。</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命令语法：</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-o options    </a:t>
            </a:r>
            <a:r>
              <a:rPr lang="zh-CN" altLang="en-US" sz="1800" kern="1200" dirty="0">
                <a:solidFill>
                  <a:srgbClr val="111111"/>
                </a:solidFill>
                <a:ea typeface="宋体" panose="02010600030101010101" pitchFamily="2" charset="-122"/>
              </a:rPr>
              <a:t>用来描述设备或档案的挂接方式。此处为子系统，如</a:t>
            </a:r>
            <a:r>
              <a:rPr lang="en-US" altLang="zh-CN" sz="1800" kern="1200" dirty="0">
                <a:solidFill>
                  <a:srgbClr val="111111"/>
                </a:solidFill>
                <a:ea typeface="宋体" panose="02010600030101010101" pitchFamily="2" charset="-122"/>
              </a:rPr>
              <a:t>memory</a:t>
            </a:r>
            <a:r>
              <a:rPr lang="zh-CN" altLang="en-US" sz="1800" kern="1200" dirty="0">
                <a:solidFill>
                  <a:srgbClr val="111111"/>
                </a:solidFill>
                <a:ea typeface="宋体" panose="02010600030101010101" pitchFamily="2" charset="-122"/>
              </a:rPr>
              <a:t>等。</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-t type         </a:t>
            </a:r>
            <a:r>
              <a:rPr lang="zh-CN" altLang="en-US" sz="1800" kern="1200" dirty="0">
                <a:solidFill>
                  <a:srgbClr val="111111"/>
                </a:solidFill>
                <a:ea typeface="宋体" panose="02010600030101010101" pitchFamily="2" charset="-122"/>
              </a:rPr>
              <a:t>用于指定或限制文件系统类型，如：</a:t>
            </a:r>
            <a:r>
              <a:rPr lang="en-US" altLang="zh-CN" sz="1800" kern="1200" dirty="0">
                <a:solidFill>
                  <a:srgbClr val="111111"/>
                </a:solidFill>
                <a:ea typeface="宋体" panose="02010600030101010101" pitchFamily="2" charset="-122"/>
              </a:rPr>
              <a:t>-t </a:t>
            </a:r>
            <a:r>
              <a:rPr lang="en-US" altLang="zh-CN" sz="1800" kern="1200" dirty="0" err="1">
                <a:solidFill>
                  <a:srgbClr val="111111"/>
                </a:solidFill>
                <a:ea typeface="宋体" panose="02010600030101010101" pitchFamily="2" charset="-122"/>
              </a:rPr>
              <a:t>cgroup</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指 </a:t>
            </a:r>
            <a:r>
              <a:rPr lang="en-US" altLang="zh-CN" sz="1800" kern="1200" dirty="0" err="1">
                <a:solidFill>
                  <a:srgbClr val="111111"/>
                </a:solidFill>
                <a:ea typeface="宋体" panose="02010600030101010101" pitchFamily="2" charset="-122"/>
              </a:rPr>
              <a:t>cgroup</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类型的挂载。</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例如：</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sudo</a:t>
            </a:r>
            <a:r>
              <a:rPr lang="en-US" altLang="zh-CN" sz="1800" kern="1200" dirty="0">
                <a:solidFill>
                  <a:srgbClr val="111111"/>
                </a:solidFill>
                <a:ea typeface="宋体" panose="02010600030101010101" pitchFamily="2" charset="-122"/>
              </a:rPr>
              <a:t> mount -t </a:t>
            </a:r>
            <a:r>
              <a:rPr lang="en-US" altLang="zh-CN" sz="1800" kern="1200" dirty="0" err="1">
                <a:solidFill>
                  <a:srgbClr val="111111"/>
                </a:solidFill>
                <a:ea typeface="宋体" panose="02010600030101010101" pitchFamily="2" charset="-122"/>
              </a:rPr>
              <a:t>cgroup</a:t>
            </a:r>
            <a:r>
              <a:rPr lang="en-US" altLang="zh-CN" sz="1800" kern="1200" dirty="0">
                <a:solidFill>
                  <a:srgbClr val="111111"/>
                </a:solidFill>
                <a:ea typeface="宋体" panose="02010600030101010101" pitchFamily="2" charset="-122"/>
              </a:rPr>
              <a:t> -o memory </a:t>
            </a:r>
            <a:r>
              <a:rPr lang="en-US" altLang="zh-CN" sz="1800" kern="1200" dirty="0" err="1">
                <a:solidFill>
                  <a:srgbClr val="111111"/>
                </a:solidFill>
                <a:ea typeface="宋体" panose="02010600030101010101" pitchFamily="2" charset="-122"/>
              </a:rPr>
              <a:t>memory_cgroup</a:t>
            </a:r>
            <a:r>
              <a:rPr lang="en-US" altLang="zh-CN" sz="1800" kern="1200" dirty="0">
                <a:solidFill>
                  <a:srgbClr val="111111"/>
                </a:solidFill>
                <a:ea typeface="宋体" panose="02010600030101010101" pitchFamily="2" charset="-122"/>
              </a:rPr>
              <a:t> /dev/</a:t>
            </a:r>
            <a:r>
              <a:rPr lang="en-US" altLang="zh-CN" sz="1800" kern="1200" dirty="0" err="1">
                <a:solidFill>
                  <a:srgbClr val="111111"/>
                </a:solidFill>
                <a:ea typeface="宋体" panose="02010600030101010101" pitchFamily="2" charset="-122"/>
              </a:rPr>
              <a:t>cgroup</a:t>
            </a:r>
            <a:r>
              <a:rPr lang="en-US" altLang="zh-CN" sz="1800" kern="1200" dirty="0">
                <a:solidFill>
                  <a:srgbClr val="111111"/>
                </a:solidFill>
                <a:ea typeface="宋体" panose="02010600030101010101" pitchFamily="2" charset="-122"/>
              </a:rPr>
              <a: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600" kern="1200" dirty="0">
                <a:solidFill>
                  <a:srgbClr val="111111"/>
                </a:solidFill>
                <a:ea typeface="宋体" panose="02010600030101010101" pitchFamily="2" charset="-122"/>
              </a:rPr>
              <a:t>echo</a:t>
            </a:r>
            <a:r>
              <a:rPr lang="zh-CN" altLang="en-US" sz="2600" kern="1200" dirty="0">
                <a:solidFill>
                  <a:srgbClr val="111111"/>
                </a:solidFill>
                <a:ea typeface="宋体" panose="02010600030101010101" pitchFamily="2" charset="-122"/>
              </a:rPr>
              <a:t>命令：</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命令语法：</a:t>
            </a:r>
            <a:r>
              <a:rPr lang="en-US" altLang="zh-CN" sz="1800" kern="1200" dirty="0">
                <a:solidFill>
                  <a:srgbClr val="111111"/>
                </a:solidFill>
                <a:ea typeface="宋体" panose="02010600030101010101" pitchFamily="2" charset="-122"/>
              </a:rPr>
              <a:t>echo [-ne][</a:t>
            </a:r>
            <a:r>
              <a:rPr lang="zh-CN" altLang="en-US" sz="1800" kern="1200" dirty="0">
                <a:solidFill>
                  <a:srgbClr val="111111"/>
                </a:solidFill>
                <a:ea typeface="宋体" panose="02010600030101010101" pitchFamily="2" charset="-122"/>
              </a:rPr>
              <a:t>字符串</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或 </a:t>
            </a:r>
            <a:r>
              <a:rPr lang="en-US" altLang="zh-CN" sz="1800" kern="1200" dirty="0">
                <a:solidFill>
                  <a:srgbClr val="111111"/>
                </a:solidFill>
                <a:ea typeface="宋体" panose="02010600030101010101" pitchFamily="2" charset="-122"/>
              </a:rPr>
              <a:t>echo [--help][--version]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-n       </a:t>
            </a:r>
            <a:r>
              <a:rPr lang="zh-CN" altLang="en-US" sz="1800" kern="1200" dirty="0">
                <a:solidFill>
                  <a:srgbClr val="111111"/>
                </a:solidFill>
                <a:ea typeface="宋体" panose="02010600030101010101" pitchFamily="2" charset="-122"/>
              </a:rPr>
              <a:t>不要在最后自动换行</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-e       </a:t>
            </a:r>
            <a:r>
              <a:rPr lang="zh-CN" altLang="en-US" sz="1800" kern="1200" dirty="0">
                <a:solidFill>
                  <a:srgbClr val="111111"/>
                </a:solidFill>
                <a:ea typeface="宋体" panose="02010600030101010101" pitchFamily="2" charset="-122"/>
              </a:rPr>
              <a:t>激活转义字符。</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六、使用</a:t>
            </a:r>
            <a:r>
              <a:rPr lang="en-US" altLang="zh-CN" dirty="0" err="1"/>
              <a:t>cgroup</a:t>
            </a:r>
            <a:r>
              <a:rPr lang="zh-CN" altLang="en-US" dirty="0"/>
              <a:t>实现资源限制</a:t>
            </a:r>
          </a:p>
        </p:txBody>
      </p:sp>
      <p:sp>
        <p:nvSpPr>
          <p:cNvPr id="5" name="矩形: 圆角 4">
            <a:extLst>
              <a:ext uri="{FF2B5EF4-FFF2-40B4-BE49-F238E27FC236}">
                <a16:creationId xmlns:a16="http://schemas.microsoft.com/office/drawing/2014/main" xmlns="" id="{D5A6ABFE-B5C0-4D13-AC47-3A2301DD7E9A}"/>
              </a:ext>
            </a:extLst>
          </p:cNvPr>
          <p:cNvSpPr/>
          <p:nvPr/>
        </p:nvSpPr>
        <p:spPr bwMode="auto">
          <a:xfrm>
            <a:off x="877475" y="2564904"/>
            <a:ext cx="8640000" cy="374571"/>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600" dirty="0">
                <a:solidFill>
                  <a:srgbClr val="FFFFFF"/>
                </a:solidFill>
                <a:latin typeface="Consolas" panose="020B0609020204030204" pitchFamily="49" charset="0"/>
              </a:rPr>
              <a:t>mount [-</a:t>
            </a:r>
            <a:r>
              <a:rPr lang="en-US" altLang="zh-CN" sz="1600" dirty="0" err="1">
                <a:solidFill>
                  <a:srgbClr val="FFFFFF"/>
                </a:solidFill>
                <a:latin typeface="Consolas" panose="020B0609020204030204" pitchFamily="49" charset="0"/>
              </a:rPr>
              <a:t>afFhnrvVw</a:t>
            </a:r>
            <a:r>
              <a:rPr lang="en-US" altLang="zh-CN" sz="1600" dirty="0">
                <a:solidFill>
                  <a:srgbClr val="FFFFFF"/>
                </a:solidFill>
                <a:latin typeface="Consolas" panose="020B0609020204030204" pitchFamily="49" charset="0"/>
              </a:rPr>
              <a:t>] [-L&lt;</a:t>
            </a:r>
            <a:r>
              <a:rPr lang="zh-CN" altLang="en-US" sz="1600" dirty="0">
                <a:solidFill>
                  <a:srgbClr val="FFFFFF"/>
                </a:solidFill>
                <a:latin typeface="Consolas" panose="020B0609020204030204" pitchFamily="49" charset="0"/>
              </a:rPr>
              <a:t>标签</a:t>
            </a:r>
            <a:r>
              <a:rPr lang="en-US" altLang="zh-CN" sz="1600" dirty="0">
                <a:solidFill>
                  <a:srgbClr val="FFFFFF"/>
                </a:solidFill>
                <a:latin typeface="Consolas" panose="020B0609020204030204" pitchFamily="49" charset="0"/>
              </a:rPr>
              <a:t>&gt;] [-o&lt;</a:t>
            </a:r>
            <a:r>
              <a:rPr lang="zh-CN" altLang="en-US" sz="1600" dirty="0">
                <a:solidFill>
                  <a:srgbClr val="FFFFFF"/>
                </a:solidFill>
                <a:latin typeface="Consolas" panose="020B0609020204030204" pitchFamily="49" charset="0"/>
              </a:rPr>
              <a:t>选项</a:t>
            </a:r>
            <a:r>
              <a:rPr lang="en-US" altLang="zh-CN" sz="1600" dirty="0">
                <a:solidFill>
                  <a:srgbClr val="FFFFFF"/>
                </a:solidFill>
                <a:latin typeface="Consolas" panose="020B0609020204030204" pitchFamily="49" charset="0"/>
              </a:rPr>
              <a:t>&gt;] [-t&lt;</a:t>
            </a:r>
            <a:r>
              <a:rPr lang="zh-CN" altLang="en-US" sz="1600" dirty="0">
                <a:solidFill>
                  <a:srgbClr val="FFFFFF"/>
                </a:solidFill>
                <a:latin typeface="Consolas" panose="020B0609020204030204" pitchFamily="49" charset="0"/>
              </a:rPr>
              <a:t>文件系统类型</a:t>
            </a:r>
            <a:r>
              <a:rPr lang="en-US" altLang="zh-CN" sz="1600" dirty="0">
                <a:solidFill>
                  <a:srgbClr val="FFFFFF"/>
                </a:solidFill>
                <a:latin typeface="Consolas" panose="020B0609020204030204" pitchFamily="49" charset="0"/>
              </a:rPr>
              <a:t>&gt;] [</a:t>
            </a:r>
            <a:r>
              <a:rPr lang="zh-CN" altLang="en-US" sz="1600" dirty="0">
                <a:solidFill>
                  <a:srgbClr val="FFFFFF"/>
                </a:solidFill>
                <a:latin typeface="Consolas" panose="020B0609020204030204" pitchFamily="49" charset="0"/>
              </a:rPr>
              <a:t>设备名</a:t>
            </a:r>
            <a:r>
              <a:rPr lang="en-US" altLang="zh-CN" sz="1600" dirty="0">
                <a:solidFill>
                  <a:srgbClr val="FFFFFF"/>
                </a:solidFill>
                <a:latin typeface="Consolas" panose="020B0609020204030204" pitchFamily="49" charset="0"/>
              </a:rPr>
              <a:t>] [</a:t>
            </a:r>
            <a:r>
              <a:rPr lang="zh-CN" altLang="en-US" sz="1600" dirty="0">
                <a:solidFill>
                  <a:srgbClr val="FFFFFF"/>
                </a:solidFill>
                <a:latin typeface="Consolas" panose="020B0609020204030204" pitchFamily="49" charset="0"/>
              </a:rPr>
              <a:t>加载点</a:t>
            </a:r>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410142569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576618" cy="5400599"/>
          </a:xfrm>
        </p:spPr>
        <p:txBody>
          <a:bodyPr/>
          <a:lstStyle/>
          <a:p>
            <a:r>
              <a:rPr lang="en-US" altLang="zh-CN" dirty="0"/>
              <a:t>taskset</a:t>
            </a:r>
            <a:r>
              <a:rPr lang="zh-CN" altLang="en-US" dirty="0"/>
              <a:t>命令：</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功能：依据线程 </a:t>
            </a:r>
            <a:r>
              <a:rPr lang="en-US" altLang="zh-CN" sz="1800" kern="1200" dirty="0">
                <a:solidFill>
                  <a:srgbClr val="111111"/>
                </a:solidFill>
                <a:ea typeface="宋体" panose="02010600030101010101" pitchFamily="2" charset="-122"/>
              </a:rPr>
              <a:t>PID</a:t>
            </a:r>
            <a:r>
              <a:rPr lang="zh-CN" altLang="en-US" sz="1800" kern="1200" dirty="0">
                <a:solidFill>
                  <a:srgbClr val="111111"/>
                </a:solidFill>
                <a:ea typeface="宋体" panose="02010600030101010101" pitchFamily="2" charset="-122"/>
              </a:rPr>
              <a:t> 查询或设置线程的 </a:t>
            </a:r>
            <a:r>
              <a:rPr lang="en-US" altLang="zh-CN" sz="1800" kern="1200" dirty="0">
                <a:solidFill>
                  <a:srgbClr val="111111"/>
                </a:solidFill>
                <a:ea typeface="宋体" panose="02010600030101010101" pitchFamily="2" charset="-122"/>
              </a:rPr>
              <a:t>CPU </a:t>
            </a:r>
            <a:r>
              <a:rPr lang="zh-CN" altLang="en-US" sz="1800" kern="1200" dirty="0">
                <a:solidFill>
                  <a:srgbClr val="111111"/>
                </a:solidFill>
                <a:ea typeface="宋体" panose="02010600030101010101" pitchFamily="2" charset="-122"/>
              </a:rPr>
              <a:t>亲和性（即与哪个 </a:t>
            </a:r>
            <a:r>
              <a:rPr lang="en-US" altLang="zh-CN" sz="1800" kern="1200" dirty="0">
                <a:solidFill>
                  <a:srgbClr val="111111"/>
                </a:solidFill>
                <a:ea typeface="宋体" panose="02010600030101010101" pitchFamily="2" charset="-122"/>
              </a:rPr>
              <a:t>CPU </a:t>
            </a:r>
            <a:r>
              <a:rPr lang="zh-CN" altLang="en-US" sz="1800" kern="1200" dirty="0">
                <a:solidFill>
                  <a:srgbClr val="111111"/>
                </a:solidFill>
                <a:ea typeface="宋体" panose="02010600030101010101" pitchFamily="2" charset="-122"/>
              </a:rPr>
              <a:t>核心绑定）。</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命令语法：</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-p, --</a:t>
            </a:r>
            <a:r>
              <a:rPr lang="en-US" altLang="zh-CN" sz="1800" kern="1200" dirty="0" err="1">
                <a:solidFill>
                  <a:srgbClr val="111111"/>
                </a:solidFill>
                <a:ea typeface="宋体" panose="02010600030101010101" pitchFamily="2" charset="-122"/>
              </a:rPr>
              <a:t>pid</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查询</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指定</a:t>
            </a:r>
            <a:r>
              <a:rPr lang="en-US" altLang="zh-CN" sz="1800" kern="1200" dirty="0">
                <a:solidFill>
                  <a:srgbClr val="111111"/>
                </a:solidFill>
                <a:ea typeface="宋体" panose="02010600030101010101" pitchFamily="2" charset="-122"/>
              </a:rPr>
              <a:t>PID</a:t>
            </a:r>
            <a:r>
              <a:rPr lang="zh-CN" altLang="en-US" sz="1800" kern="1200" dirty="0">
                <a:solidFill>
                  <a:srgbClr val="111111"/>
                </a:solidFill>
                <a:ea typeface="宋体" panose="02010600030101010101" pitchFamily="2" charset="-122"/>
              </a:rPr>
              <a:t>的进程</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线程可用的</a:t>
            </a:r>
            <a:r>
              <a:rPr lang="en-US" altLang="zh-CN" sz="1800" kern="1200" dirty="0">
                <a:solidFill>
                  <a:srgbClr val="111111"/>
                </a:solidFill>
                <a:ea typeface="宋体" panose="02010600030101010101" pitchFamily="2" charset="-122"/>
              </a:rPr>
              <a:t>CPU</a:t>
            </a:r>
            <a:r>
              <a:rPr lang="zh-CN" altLang="en-US" sz="1800" kern="1200" dirty="0">
                <a:solidFill>
                  <a:srgbClr val="111111"/>
                </a:solidFill>
                <a:ea typeface="宋体" panose="02010600030101010101" pitchFamily="2" charset="-122"/>
              </a:rPr>
              <a:t>核心，默认以掩码形式表示</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-a, --all-tasks     </a:t>
            </a:r>
            <a:r>
              <a:rPr lang="zh-CN" altLang="en-US" sz="1800" kern="1200" dirty="0">
                <a:solidFill>
                  <a:srgbClr val="111111"/>
                </a:solidFill>
                <a:ea typeface="宋体" panose="02010600030101010101" pitchFamily="2" charset="-122"/>
              </a:rPr>
              <a:t>操作所有的任务线程</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-c, --</a:t>
            </a:r>
            <a:r>
              <a:rPr lang="en-US" altLang="zh-CN" sz="1800" kern="1200" dirty="0" err="1">
                <a:solidFill>
                  <a:srgbClr val="111111"/>
                </a:solidFill>
                <a:ea typeface="宋体" panose="02010600030101010101" pitchFamily="2" charset="-122"/>
              </a:rPr>
              <a:t>cpu</a:t>
            </a:r>
            <a:r>
              <a:rPr lang="en-US" altLang="zh-CN" sz="1800" kern="1200" dirty="0">
                <a:solidFill>
                  <a:srgbClr val="111111"/>
                </a:solidFill>
                <a:ea typeface="宋体" panose="02010600030101010101" pitchFamily="2" charset="-122"/>
              </a:rPr>
              <a:t>-list       </a:t>
            </a:r>
            <a:r>
              <a:rPr lang="zh-CN" altLang="en-US" sz="1800" kern="1200" dirty="0">
                <a:solidFill>
                  <a:srgbClr val="111111"/>
                </a:solidFill>
                <a:ea typeface="宋体" panose="02010600030101010101" pitchFamily="2" charset="-122"/>
              </a:rPr>
              <a:t>通过列表显示方式设置</a:t>
            </a:r>
            <a:r>
              <a:rPr lang="en-US" altLang="zh-CN" sz="1800" kern="1200" dirty="0">
                <a:solidFill>
                  <a:srgbClr val="111111"/>
                </a:solidFill>
                <a:ea typeface="宋体" panose="02010600030101010101" pitchFamily="2" charset="-122"/>
              </a:rPr>
              <a:t>CPU</a:t>
            </a:r>
            <a:r>
              <a:rPr lang="zh-CN" altLang="en-US" sz="1800" kern="1200" dirty="0">
                <a:solidFill>
                  <a:srgbClr val="111111"/>
                </a:solidFill>
                <a:ea typeface="宋体" panose="02010600030101010101" pitchFamily="2" charset="-122"/>
              </a:rPr>
              <a:t>（逗号相隔）</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例如：</a:t>
            </a: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六、使用</a:t>
            </a:r>
            <a:r>
              <a:rPr lang="en-US" altLang="zh-CN" dirty="0" err="1"/>
              <a:t>cgroup</a:t>
            </a:r>
            <a:r>
              <a:rPr lang="zh-CN" altLang="en-US" dirty="0"/>
              <a:t>实现资源限制</a:t>
            </a:r>
          </a:p>
        </p:txBody>
      </p:sp>
      <p:sp>
        <p:nvSpPr>
          <p:cNvPr id="5" name="矩形: 圆角 4">
            <a:extLst>
              <a:ext uri="{FF2B5EF4-FFF2-40B4-BE49-F238E27FC236}">
                <a16:creationId xmlns:a16="http://schemas.microsoft.com/office/drawing/2014/main" xmlns="" id="{D5A6ABFE-B5C0-4D13-AC47-3A2301DD7E9A}"/>
              </a:ext>
            </a:extLst>
          </p:cNvPr>
          <p:cNvSpPr/>
          <p:nvPr/>
        </p:nvSpPr>
        <p:spPr bwMode="auto">
          <a:xfrm>
            <a:off x="1496616" y="2636912"/>
            <a:ext cx="4320000" cy="408623"/>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taskset [options] -p [mask] </a:t>
            </a:r>
            <a:r>
              <a:rPr lang="en-US" altLang="zh-CN" sz="1800" dirty="0" err="1">
                <a:solidFill>
                  <a:srgbClr val="FFFFFF"/>
                </a:solidFill>
                <a:latin typeface="Consolas" panose="020B0609020204030204" pitchFamily="49" charset="0"/>
              </a:rPr>
              <a:t>pid</a:t>
            </a:r>
            <a:endParaRPr lang="en-US" altLang="zh-CN" sz="1800" dirty="0">
              <a:solidFill>
                <a:srgbClr val="FFFFFF"/>
              </a:solidFill>
              <a:latin typeface="Consolas" panose="020B0609020204030204" pitchFamily="49" charset="0"/>
            </a:endParaRPr>
          </a:p>
        </p:txBody>
      </p:sp>
      <p:sp>
        <p:nvSpPr>
          <p:cNvPr id="6" name="矩形: 圆角 5">
            <a:extLst>
              <a:ext uri="{FF2B5EF4-FFF2-40B4-BE49-F238E27FC236}">
                <a16:creationId xmlns:a16="http://schemas.microsoft.com/office/drawing/2014/main" xmlns="" id="{B42A483F-4A3E-4A3D-BBE1-3179714044B6}"/>
              </a:ext>
            </a:extLst>
          </p:cNvPr>
          <p:cNvSpPr/>
          <p:nvPr/>
        </p:nvSpPr>
        <p:spPr bwMode="auto">
          <a:xfrm>
            <a:off x="1424608" y="5013176"/>
            <a:ext cx="5832648" cy="1328023"/>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 taskset -p 11698</a:t>
            </a:r>
          </a:p>
          <a:p>
            <a:pPr algn="l"/>
            <a:r>
              <a:rPr lang="en-US" altLang="zh-CN" sz="1800" dirty="0" err="1">
                <a:solidFill>
                  <a:srgbClr val="FFFFFF"/>
                </a:solidFill>
                <a:latin typeface="Consolas" panose="020B0609020204030204" pitchFamily="49" charset="0"/>
              </a:rPr>
              <a:t>pid</a:t>
            </a:r>
            <a:r>
              <a:rPr lang="en-US" altLang="zh-CN" sz="1800" dirty="0">
                <a:solidFill>
                  <a:srgbClr val="FFFFFF"/>
                </a:solidFill>
                <a:latin typeface="Consolas" panose="020B0609020204030204" pitchFamily="49" charset="0"/>
              </a:rPr>
              <a:t> 11698's current affinity mask: f</a:t>
            </a:r>
          </a:p>
          <a:p>
            <a:pPr algn="l"/>
            <a:r>
              <a:rPr lang="en-US" altLang="zh-CN" sz="1800" dirty="0">
                <a:solidFill>
                  <a:srgbClr val="FFFFFF"/>
                </a:solidFill>
                <a:latin typeface="Consolas" panose="020B0609020204030204" pitchFamily="49" charset="0"/>
              </a:rPr>
              <a:t># taskset -cp 11698</a:t>
            </a:r>
          </a:p>
          <a:p>
            <a:pPr algn="l"/>
            <a:r>
              <a:rPr lang="en-US" altLang="zh-CN" sz="1800" dirty="0" err="1">
                <a:solidFill>
                  <a:srgbClr val="FFFFFF"/>
                </a:solidFill>
                <a:latin typeface="Consolas" panose="020B0609020204030204" pitchFamily="49" charset="0"/>
              </a:rPr>
              <a:t>pid</a:t>
            </a:r>
            <a:r>
              <a:rPr lang="en-US" altLang="zh-CN" sz="1800" dirty="0">
                <a:solidFill>
                  <a:srgbClr val="FFFFFF"/>
                </a:solidFill>
                <a:latin typeface="Consolas" panose="020B0609020204030204" pitchFamily="49" charset="0"/>
              </a:rPr>
              <a:t> 11698's current affinity list: 0-3</a:t>
            </a:r>
          </a:p>
        </p:txBody>
      </p:sp>
    </p:spTree>
    <p:extLst>
      <p:ext uri="{BB962C8B-B14F-4D97-AF65-F5344CB8AC3E}">
        <p14:creationId xmlns:p14="http://schemas.microsoft.com/office/powerpoint/2010/main" val="355549299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576618" cy="5400599"/>
          </a:xfrm>
        </p:spPr>
        <p:txBody>
          <a:bodyPr/>
          <a:lstStyle/>
          <a:p>
            <a:r>
              <a:rPr lang="en-US" altLang="zh-CN" dirty="0" err="1"/>
              <a:t>cgexec</a:t>
            </a:r>
            <a:r>
              <a:rPr lang="zh-CN" altLang="en-US" dirty="0"/>
              <a:t>命令：</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功能：在指定的</a:t>
            </a:r>
            <a:r>
              <a:rPr lang="en-US" altLang="zh-CN" sz="1800" kern="1200" dirty="0" err="1">
                <a:solidFill>
                  <a:srgbClr val="111111"/>
                </a:solidFill>
                <a:ea typeface="宋体" panose="02010600030101010101" pitchFamily="2" charset="-122"/>
              </a:rPr>
              <a:t>cgroup</a:t>
            </a:r>
            <a:r>
              <a:rPr lang="zh-CN" altLang="en-US" sz="1800" kern="1200" dirty="0">
                <a:solidFill>
                  <a:srgbClr val="111111"/>
                </a:solidFill>
                <a:ea typeface="宋体" panose="02010600030101010101" pitchFamily="2" charset="-122"/>
              </a:rPr>
              <a:t>中运行任务。</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命令语法：</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-g                  </a:t>
            </a:r>
            <a:r>
              <a:rPr lang="zh-CN" altLang="en-US" sz="1800" kern="1200" dirty="0">
                <a:solidFill>
                  <a:srgbClr val="111111"/>
                </a:solidFill>
                <a:ea typeface="宋体" panose="02010600030101010101" pitchFamily="2" charset="-122"/>
              </a:rPr>
              <a:t>决定了将会运行哪一个</a:t>
            </a:r>
            <a:r>
              <a:rPr lang="en-US" altLang="zh-CN" sz="1800" kern="1200" dirty="0" err="1">
                <a:solidFill>
                  <a:srgbClr val="111111"/>
                </a:solidFill>
                <a:ea typeface="宋体" panose="02010600030101010101" pitchFamily="2" charset="-122"/>
              </a:rPr>
              <a:t>cgroup</a:t>
            </a:r>
            <a:r>
              <a:rPr lang="zh-CN" altLang="en-US" sz="1800" kern="1200" dirty="0">
                <a:solidFill>
                  <a:srgbClr val="111111"/>
                </a:solidFill>
                <a:ea typeface="宋体" panose="02010600030101010101" pitchFamily="2" charset="-122"/>
              </a:rPr>
              <a:t>系统。</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-h help         </a:t>
            </a:r>
            <a:r>
              <a:rPr lang="zh-CN" altLang="en-US" sz="1800" kern="1200" dirty="0">
                <a:solidFill>
                  <a:srgbClr val="111111"/>
                </a:solidFill>
                <a:ea typeface="宋体" panose="02010600030101010101" pitchFamily="2" charset="-122"/>
              </a:rPr>
              <a:t>帮助信息</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例如：</a:t>
            </a: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六、使用</a:t>
            </a:r>
            <a:r>
              <a:rPr lang="en-US" altLang="zh-CN" dirty="0" err="1"/>
              <a:t>cgroup</a:t>
            </a:r>
            <a:r>
              <a:rPr lang="zh-CN" altLang="en-US" dirty="0"/>
              <a:t>实现资源限制</a:t>
            </a:r>
          </a:p>
        </p:txBody>
      </p:sp>
      <p:sp>
        <p:nvSpPr>
          <p:cNvPr id="5" name="矩形: 圆角 4">
            <a:extLst>
              <a:ext uri="{FF2B5EF4-FFF2-40B4-BE49-F238E27FC236}">
                <a16:creationId xmlns:a16="http://schemas.microsoft.com/office/drawing/2014/main" xmlns="" id="{D5A6ABFE-B5C0-4D13-AC47-3A2301DD7E9A}"/>
              </a:ext>
            </a:extLst>
          </p:cNvPr>
          <p:cNvSpPr/>
          <p:nvPr/>
        </p:nvSpPr>
        <p:spPr bwMode="auto">
          <a:xfrm>
            <a:off x="1496616" y="2636912"/>
            <a:ext cx="7920434" cy="408623"/>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err="1">
                <a:solidFill>
                  <a:srgbClr val="FFFFFF"/>
                </a:solidFill>
                <a:latin typeface="Consolas" panose="020B0609020204030204" pitchFamily="49" charset="0"/>
              </a:rPr>
              <a:t>cgexec</a:t>
            </a:r>
            <a:r>
              <a:rPr lang="en-US" altLang="zh-CN" sz="1800" dirty="0">
                <a:solidFill>
                  <a:srgbClr val="FFFFFF"/>
                </a:solidFill>
                <a:latin typeface="Consolas" panose="020B0609020204030204" pitchFamily="49" charset="0"/>
              </a:rPr>
              <a:t> [-h] [-g &lt;</a:t>
            </a:r>
            <a:r>
              <a:rPr lang="zh-CN" altLang="en-US" sz="1800" dirty="0">
                <a:solidFill>
                  <a:srgbClr val="FFFFFF"/>
                </a:solidFill>
                <a:latin typeface="Consolas" panose="020B0609020204030204" pitchFamily="49" charset="0"/>
              </a:rPr>
              <a:t>子系统</a:t>
            </a:r>
            <a:r>
              <a:rPr lang="en-US" altLang="zh-CN" sz="1800" dirty="0">
                <a:solidFill>
                  <a:srgbClr val="FFFFFF"/>
                </a:solidFill>
                <a:latin typeface="Consolas" panose="020B0609020204030204" pitchFamily="49" charset="0"/>
              </a:rPr>
              <a:t>&gt;:&lt;</a:t>
            </a:r>
            <a:r>
              <a:rPr lang="zh-CN" altLang="en-US" sz="1800" dirty="0">
                <a:solidFill>
                  <a:srgbClr val="FFFFFF"/>
                </a:solidFill>
                <a:latin typeface="Consolas" panose="020B0609020204030204" pitchFamily="49" charset="0"/>
              </a:rPr>
              <a:t>路径</a:t>
            </a:r>
            <a:r>
              <a:rPr lang="en-US" altLang="zh-CN" sz="1800" dirty="0">
                <a:solidFill>
                  <a:srgbClr val="FFFFFF"/>
                </a:solidFill>
                <a:latin typeface="Consolas" panose="020B0609020204030204" pitchFamily="49" charset="0"/>
              </a:rPr>
              <a:t>&gt;] [--sticky] </a:t>
            </a:r>
            <a:r>
              <a:rPr lang="zh-CN" altLang="en-US" sz="1800" dirty="0">
                <a:solidFill>
                  <a:srgbClr val="FFFFFF"/>
                </a:solidFill>
                <a:latin typeface="Consolas" panose="020B0609020204030204" pitchFamily="49" charset="0"/>
              </a:rPr>
              <a:t>命令名 </a:t>
            </a:r>
            <a:r>
              <a:rPr lang="en-US" altLang="zh-CN" sz="1800" dirty="0">
                <a:solidFill>
                  <a:srgbClr val="FFFFFF"/>
                </a:solidFill>
                <a:latin typeface="Consolas" panose="020B0609020204030204" pitchFamily="49" charset="0"/>
              </a:rPr>
              <a:t>[</a:t>
            </a:r>
            <a:r>
              <a:rPr lang="zh-CN" altLang="en-US" sz="1800" dirty="0">
                <a:solidFill>
                  <a:srgbClr val="FFFFFF"/>
                </a:solidFill>
                <a:latin typeface="Consolas" panose="020B0609020204030204" pitchFamily="49" charset="0"/>
              </a:rPr>
              <a:t>命令参数</a:t>
            </a:r>
            <a:r>
              <a:rPr lang="en-US" altLang="zh-CN" sz="1800" dirty="0">
                <a:solidFill>
                  <a:srgbClr val="FFFFFF"/>
                </a:solidFill>
                <a:latin typeface="Consolas" panose="020B0609020204030204" pitchFamily="49" charset="0"/>
              </a:rPr>
              <a:t>]</a:t>
            </a:r>
          </a:p>
        </p:txBody>
      </p:sp>
      <p:sp>
        <p:nvSpPr>
          <p:cNvPr id="6" name="矩形: 圆角 5">
            <a:extLst>
              <a:ext uri="{FF2B5EF4-FFF2-40B4-BE49-F238E27FC236}">
                <a16:creationId xmlns:a16="http://schemas.microsoft.com/office/drawing/2014/main" xmlns="" id="{B42A483F-4A3E-4A3D-BBE1-3179714044B6}"/>
              </a:ext>
            </a:extLst>
          </p:cNvPr>
          <p:cNvSpPr/>
          <p:nvPr/>
        </p:nvSpPr>
        <p:spPr bwMode="auto">
          <a:xfrm>
            <a:off x="1506136" y="4638826"/>
            <a:ext cx="5832648" cy="408623"/>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 </a:t>
            </a:r>
            <a:r>
              <a:rPr lang="en-US" altLang="zh-CN" sz="1800" dirty="0" err="1">
                <a:solidFill>
                  <a:srgbClr val="FFFFFF"/>
                </a:solidFill>
                <a:latin typeface="Consolas" panose="020B0609020204030204" pitchFamily="49" charset="0"/>
              </a:rPr>
              <a:t>cgexec</a:t>
            </a:r>
            <a:r>
              <a:rPr lang="en-US" altLang="zh-CN" sz="1800" dirty="0">
                <a:solidFill>
                  <a:srgbClr val="FFFFFF"/>
                </a:solidFill>
                <a:latin typeface="Consolas" panose="020B0609020204030204" pitchFamily="49" charset="0"/>
              </a:rPr>
              <a:t> -g </a:t>
            </a:r>
            <a:r>
              <a:rPr lang="en-US" altLang="zh-CN" sz="1800" dirty="0" err="1">
                <a:solidFill>
                  <a:srgbClr val="FFFFFF"/>
                </a:solidFill>
                <a:latin typeface="Consolas" panose="020B0609020204030204" pitchFamily="49" charset="0"/>
              </a:rPr>
              <a:t>cpuset:mycpuset</a:t>
            </a:r>
            <a:r>
              <a:rPr lang="en-US" altLang="zh-CN" sz="1800" dirty="0">
                <a:solidFill>
                  <a:srgbClr val="FFFFFF"/>
                </a:solidFill>
                <a:latin typeface="Consolas" panose="020B0609020204030204" pitchFamily="49" charset="0"/>
              </a:rPr>
              <a:t> ./test.sh</a:t>
            </a:r>
          </a:p>
        </p:txBody>
      </p:sp>
    </p:spTree>
    <p:extLst>
      <p:ext uri="{BB962C8B-B14F-4D97-AF65-F5344CB8AC3E}">
        <p14:creationId xmlns:p14="http://schemas.microsoft.com/office/powerpoint/2010/main" val="341160390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144570" cy="1800199"/>
          </a:xfrm>
        </p:spPr>
        <p:txBody>
          <a:bodyPr/>
          <a:lstStyle/>
          <a:p>
            <a:r>
              <a:rPr lang="zh-CN" altLang="en-US" dirty="0"/>
              <a:t>任务描述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使用 </a:t>
            </a:r>
            <a:r>
              <a:rPr lang="en-US" altLang="zh-CN" sz="1800" kern="1200" dirty="0" err="1">
                <a:solidFill>
                  <a:srgbClr val="111111"/>
                </a:solidFill>
                <a:ea typeface="宋体" panose="02010600030101010101" pitchFamily="2" charset="-122"/>
              </a:rPr>
              <a:t>cgroup</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实现限制 </a:t>
            </a:r>
            <a:r>
              <a:rPr lang="en-US" altLang="zh-CN" sz="1800" kern="1200" dirty="0">
                <a:solidFill>
                  <a:srgbClr val="111111"/>
                </a:solidFill>
                <a:ea typeface="宋体" panose="02010600030101010101" pitchFamily="2" charset="-122"/>
              </a:rPr>
              <a:t>CPU </a:t>
            </a:r>
            <a:r>
              <a:rPr lang="zh-CN" altLang="en-US" sz="1800" kern="1200" dirty="0">
                <a:solidFill>
                  <a:srgbClr val="111111"/>
                </a:solidFill>
                <a:ea typeface="宋体" panose="02010600030101010101" pitchFamily="2" charset="-122"/>
              </a:rPr>
              <a:t>核数；</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编写一个简单的</a:t>
            </a:r>
            <a:r>
              <a:rPr lang="en-US" altLang="zh-CN" sz="1800" kern="1200" dirty="0">
                <a:solidFill>
                  <a:srgbClr val="111111"/>
                </a:solidFill>
                <a:ea typeface="宋体" panose="02010600030101010101" pitchFamily="2" charset="-122"/>
              </a:rPr>
              <a:t>c</a:t>
            </a:r>
            <a:r>
              <a:rPr lang="zh-CN" altLang="en-US" sz="1800" kern="1200" dirty="0">
                <a:solidFill>
                  <a:srgbClr val="111111"/>
                </a:solidFill>
                <a:ea typeface="宋体" panose="02010600030101010101" pitchFamily="2" charset="-122"/>
              </a:rPr>
              <a:t>源程序，实现无线循环</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死循环，使其占用某一进程（默认情况下会使得 </a:t>
            </a:r>
            <a:r>
              <a:rPr lang="en-US" altLang="zh-CN" sz="1800" kern="1200" dirty="0" err="1">
                <a:solidFill>
                  <a:srgbClr val="111111"/>
                </a:solidFill>
                <a:ea typeface="宋体" panose="02010600030101010101" pitchFamily="2" charset="-122"/>
              </a:rPr>
              <a:t>cpu</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资源消耗在 </a:t>
            </a:r>
            <a:r>
              <a:rPr lang="en-US" altLang="zh-CN" sz="1800" kern="1200" dirty="0">
                <a:solidFill>
                  <a:srgbClr val="111111"/>
                </a:solidFill>
                <a:ea typeface="宋体" panose="02010600030101010101" pitchFamily="2" charset="-122"/>
              </a:rPr>
              <a:t>100%</a:t>
            </a:r>
            <a:r>
              <a:rPr lang="zh-CN" altLang="en-US" sz="1800" kern="1200" dirty="0">
                <a:solidFill>
                  <a:srgbClr val="111111"/>
                </a:solidFill>
                <a:ea typeface="宋体" panose="02010600030101010101" pitchFamily="2" charset="-122"/>
              </a:rPr>
              <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使用 </a:t>
            </a:r>
            <a:r>
              <a:rPr lang="en-US" altLang="zh-CN" sz="1800" kern="1200" dirty="0" err="1">
                <a:solidFill>
                  <a:srgbClr val="111111"/>
                </a:solidFill>
                <a:ea typeface="宋体" panose="02010600030101010101" pitchFamily="2" charset="-122"/>
              </a:rPr>
              <a:t>cgexec</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与 </a:t>
            </a:r>
            <a:r>
              <a:rPr lang="en-US" altLang="zh-CN" sz="1800" kern="1200" dirty="0">
                <a:solidFill>
                  <a:srgbClr val="111111"/>
                </a:solidFill>
                <a:ea typeface="宋体" panose="02010600030101010101" pitchFamily="2" charset="-122"/>
              </a:rPr>
              <a:t>taskset </a:t>
            </a:r>
            <a:r>
              <a:rPr lang="zh-CN" altLang="en-US" sz="1800" kern="1200" dirty="0">
                <a:solidFill>
                  <a:srgbClr val="111111"/>
                </a:solidFill>
                <a:ea typeface="宋体" panose="02010600030101010101" pitchFamily="2" charset="-122"/>
              </a:rPr>
              <a:t>测试上述限制操作是否成功。</a:t>
            </a:r>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任务</a:t>
            </a:r>
            <a:r>
              <a:rPr lang="en-US" altLang="zh-CN" dirty="0"/>
              <a:t>4</a:t>
            </a:r>
            <a:r>
              <a:rPr lang="zh-CN" altLang="en-US" dirty="0"/>
              <a:t>：使用 </a:t>
            </a:r>
            <a:r>
              <a:rPr lang="en-US" altLang="zh-CN" dirty="0" err="1"/>
              <a:t>cgroup</a:t>
            </a:r>
            <a:r>
              <a:rPr lang="en-US" altLang="zh-CN" dirty="0"/>
              <a:t> </a:t>
            </a:r>
            <a:r>
              <a:rPr lang="zh-CN" altLang="en-US" dirty="0"/>
              <a:t>实现限制 </a:t>
            </a:r>
            <a:r>
              <a:rPr lang="en-US" altLang="zh-CN" dirty="0"/>
              <a:t>CPU </a:t>
            </a:r>
            <a:r>
              <a:rPr lang="zh-CN" altLang="en-US" dirty="0"/>
              <a:t>核数（</a:t>
            </a:r>
            <a:r>
              <a:rPr lang="en-US" altLang="zh-CN" dirty="0"/>
              <a:t>20min</a:t>
            </a:r>
            <a:r>
              <a:rPr lang="zh-CN" altLang="en-US" dirty="0"/>
              <a:t>）</a:t>
            </a:r>
          </a:p>
        </p:txBody>
      </p:sp>
      <p:sp>
        <p:nvSpPr>
          <p:cNvPr id="4" name="内容占位符 1">
            <a:extLst>
              <a:ext uri="{FF2B5EF4-FFF2-40B4-BE49-F238E27FC236}">
                <a16:creationId xmlns:a16="http://schemas.microsoft.com/office/drawing/2014/main" xmlns="" id="{0240C490-0F80-44A6-980E-1A78D56A80A9}"/>
              </a:ext>
            </a:extLst>
          </p:cNvPr>
          <p:cNvSpPr txBox="1">
            <a:spLocks/>
          </p:cNvSpPr>
          <p:nvPr/>
        </p:nvSpPr>
        <p:spPr bwMode="auto">
          <a:xfrm>
            <a:off x="488950" y="3429001"/>
            <a:ext cx="9144570"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kern="0" dirty="0"/>
              <a:t>审核要求</a:t>
            </a:r>
            <a:endParaRPr lang="en-US" altLang="zh-CN" kern="0"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正确、成功地限制 </a:t>
            </a:r>
            <a:r>
              <a:rPr lang="en-US" altLang="zh-CN" sz="1800" dirty="0">
                <a:solidFill>
                  <a:srgbClr val="111111"/>
                </a:solidFill>
                <a:ea typeface="宋体" panose="02010600030101010101" pitchFamily="2" charset="-122"/>
              </a:rPr>
              <a:t>CPU </a:t>
            </a:r>
            <a:r>
              <a:rPr lang="zh-CN" altLang="en-US" sz="1800" dirty="0">
                <a:solidFill>
                  <a:srgbClr val="111111"/>
                </a:solidFill>
                <a:ea typeface="宋体" panose="02010600030101010101" pitchFamily="2" charset="-122"/>
              </a:rPr>
              <a:t>核数。</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提交每一步操作以及结果显示的截图。</a:t>
            </a:r>
            <a:endParaRPr lang="zh-CN" altLang="en-US" kern="0" dirty="0"/>
          </a:p>
        </p:txBody>
      </p:sp>
      <p:pic>
        <p:nvPicPr>
          <p:cNvPr id="5" name="图片 4">
            <a:extLst>
              <a:ext uri="{FF2B5EF4-FFF2-40B4-BE49-F238E27FC236}">
                <a16:creationId xmlns:a16="http://schemas.microsoft.com/office/drawing/2014/main" xmlns="" id="{354459D4-A0D0-431B-BFBB-5F7BF4161BC4}"/>
              </a:ext>
            </a:extLst>
          </p:cNvPr>
          <p:cNvPicPr>
            <a:picLocks noChangeAspect="1"/>
          </p:cNvPicPr>
          <p:nvPr/>
        </p:nvPicPr>
        <p:blipFill>
          <a:blip r:embed="rId3"/>
          <a:stretch>
            <a:fillRect/>
          </a:stretch>
        </p:blipFill>
        <p:spPr>
          <a:xfrm>
            <a:off x="806221" y="4770583"/>
            <a:ext cx="4320000" cy="1690772"/>
          </a:xfrm>
          <a:prstGeom prst="rect">
            <a:avLst/>
          </a:prstGeom>
        </p:spPr>
      </p:pic>
      <p:pic>
        <p:nvPicPr>
          <p:cNvPr id="6" name="图片 5">
            <a:extLst>
              <a:ext uri="{FF2B5EF4-FFF2-40B4-BE49-F238E27FC236}">
                <a16:creationId xmlns:a16="http://schemas.microsoft.com/office/drawing/2014/main" xmlns="" id="{36753D5C-5C17-4717-9260-23E5BC1058A8}"/>
              </a:ext>
            </a:extLst>
          </p:cNvPr>
          <p:cNvPicPr>
            <a:picLocks noChangeAspect="1"/>
          </p:cNvPicPr>
          <p:nvPr/>
        </p:nvPicPr>
        <p:blipFill>
          <a:blip r:embed="rId4"/>
          <a:stretch>
            <a:fillRect/>
          </a:stretch>
        </p:blipFill>
        <p:spPr>
          <a:xfrm>
            <a:off x="5313040" y="5414138"/>
            <a:ext cx="3600000" cy="1079195"/>
          </a:xfrm>
          <a:prstGeom prst="rect">
            <a:avLst/>
          </a:prstGeom>
        </p:spPr>
      </p:pic>
      <p:pic>
        <p:nvPicPr>
          <p:cNvPr id="7" name="图片 6">
            <a:extLst>
              <a:ext uri="{FF2B5EF4-FFF2-40B4-BE49-F238E27FC236}">
                <a16:creationId xmlns:a16="http://schemas.microsoft.com/office/drawing/2014/main" xmlns="" id="{B46EAE2A-DCDD-4B0C-9286-B33AD857B1ED}"/>
              </a:ext>
            </a:extLst>
          </p:cNvPr>
          <p:cNvPicPr>
            <a:picLocks noChangeAspect="1"/>
          </p:cNvPicPr>
          <p:nvPr/>
        </p:nvPicPr>
        <p:blipFill>
          <a:blip r:embed="rId5"/>
          <a:stretch>
            <a:fillRect/>
          </a:stretch>
        </p:blipFill>
        <p:spPr>
          <a:xfrm>
            <a:off x="5226000" y="4822736"/>
            <a:ext cx="4680000" cy="421802"/>
          </a:xfrm>
          <a:prstGeom prst="rect">
            <a:avLst/>
          </a:prstGeom>
        </p:spPr>
      </p:pic>
    </p:spTree>
    <p:extLst>
      <p:ext uri="{BB962C8B-B14F-4D97-AF65-F5344CB8AC3E}">
        <p14:creationId xmlns:p14="http://schemas.microsoft.com/office/powerpoint/2010/main" val="58038013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352600" y="1340768"/>
            <a:ext cx="8496944" cy="5184575"/>
          </a:xfrm>
        </p:spPr>
        <p:txBody>
          <a:bodyPr/>
          <a:lstStyle/>
          <a:p>
            <a:r>
              <a:rPr lang="zh-CN" altLang="en-US" sz="2400" dirty="0">
                <a:ea typeface="宋体" pitchFamily="2" charset="-122"/>
              </a:rPr>
              <a:t>任务一：创建并运行内核线程（</a:t>
            </a:r>
            <a:r>
              <a:rPr lang="en-US" altLang="zh-CN" sz="2400" dirty="0">
                <a:ea typeface="宋体" pitchFamily="2" charset="-122"/>
              </a:rPr>
              <a:t>15min</a:t>
            </a:r>
            <a:r>
              <a:rPr lang="zh-CN" altLang="en-US" sz="2400" dirty="0">
                <a:ea typeface="宋体" pitchFamily="2" charset="-122"/>
              </a:rPr>
              <a:t>）</a:t>
            </a:r>
            <a:endParaRPr lang="en-US" altLang="zh-CN" sz="2400" dirty="0">
              <a:solidFill>
                <a:srgbClr val="FF0000"/>
              </a:solidFill>
              <a:ea typeface="宋体" pitchFamily="2" charset="-122"/>
            </a:endParaRPr>
          </a:p>
          <a:p>
            <a:endParaRPr lang="en-US" altLang="zh-CN" sz="2400" dirty="0">
              <a:ea typeface="宋体" pitchFamily="2" charset="-122"/>
            </a:endParaRPr>
          </a:p>
          <a:p>
            <a:r>
              <a:rPr lang="zh-CN" altLang="en-US" sz="2400" dirty="0">
                <a:ea typeface="宋体" pitchFamily="2" charset="-122"/>
              </a:rPr>
              <a:t>任务二：打印输出当前系统 </a:t>
            </a:r>
            <a:r>
              <a:rPr lang="en-US" altLang="zh-CN" sz="2400" dirty="0">
                <a:ea typeface="宋体" pitchFamily="2" charset="-122"/>
              </a:rPr>
              <a:t>CPU </a:t>
            </a:r>
            <a:r>
              <a:rPr lang="zh-CN" altLang="en-US" sz="2400" dirty="0">
                <a:ea typeface="宋体" pitchFamily="2" charset="-122"/>
              </a:rPr>
              <a:t>负载情况（</a:t>
            </a:r>
            <a:r>
              <a:rPr lang="en-US" altLang="zh-CN" sz="2400" dirty="0">
                <a:ea typeface="宋体" pitchFamily="2" charset="-122"/>
              </a:rPr>
              <a:t>20min</a:t>
            </a:r>
            <a:r>
              <a:rPr lang="zh-CN" altLang="en-US" sz="2400" dirty="0">
                <a:ea typeface="宋体" pitchFamily="2" charset="-122"/>
              </a:rPr>
              <a:t>）</a:t>
            </a:r>
            <a:endParaRPr lang="en-US" altLang="zh-CN" sz="2400" dirty="0">
              <a:ea typeface="宋体" pitchFamily="2" charset="-122"/>
            </a:endParaRPr>
          </a:p>
          <a:p>
            <a:endParaRPr lang="en-US" altLang="zh-CN" sz="2400" dirty="0">
              <a:ea typeface="宋体" pitchFamily="2" charset="-122"/>
            </a:endParaRPr>
          </a:p>
          <a:p>
            <a:r>
              <a:rPr lang="zh-CN" altLang="en-US" sz="2400" dirty="0">
                <a:ea typeface="宋体" pitchFamily="2" charset="-122"/>
              </a:rPr>
              <a:t>任务三：打印输出当前处于运行状态的进程的 </a:t>
            </a:r>
            <a:r>
              <a:rPr lang="en-US" altLang="zh-CN" sz="2400" dirty="0">
                <a:ea typeface="宋体" pitchFamily="2" charset="-122"/>
              </a:rPr>
              <a:t>PID </a:t>
            </a:r>
            <a:r>
              <a:rPr lang="zh-CN" altLang="en-US" sz="2400" dirty="0">
                <a:ea typeface="宋体" pitchFamily="2" charset="-122"/>
              </a:rPr>
              <a:t>和名字</a:t>
            </a:r>
            <a:r>
              <a:rPr lang="en-US" altLang="zh-CN" sz="2400" dirty="0">
                <a:ea typeface="宋体" pitchFamily="2" charset="-122"/>
              </a:rPr>
              <a:t/>
            </a:r>
            <a:br>
              <a:rPr lang="en-US" altLang="zh-CN" sz="2400" dirty="0">
                <a:ea typeface="宋体" pitchFamily="2" charset="-122"/>
              </a:rPr>
            </a:br>
            <a:r>
              <a:rPr lang="en-US" altLang="zh-CN" sz="2400" dirty="0">
                <a:ea typeface="宋体" pitchFamily="2" charset="-122"/>
              </a:rPr>
              <a:t>               </a:t>
            </a:r>
            <a:r>
              <a:rPr lang="zh-CN" altLang="en-US" sz="2400" dirty="0">
                <a:ea typeface="宋体" pitchFamily="2" charset="-122"/>
              </a:rPr>
              <a:t>（</a:t>
            </a:r>
            <a:r>
              <a:rPr lang="en-US" altLang="zh-CN" sz="2400" dirty="0">
                <a:ea typeface="宋体" pitchFamily="2" charset="-122"/>
              </a:rPr>
              <a:t>15min</a:t>
            </a:r>
            <a:r>
              <a:rPr lang="zh-CN" altLang="en-US" sz="2400" dirty="0">
                <a:ea typeface="宋体" pitchFamily="2" charset="-122"/>
              </a:rPr>
              <a:t>）</a:t>
            </a:r>
            <a:endParaRPr lang="en-US" altLang="zh-CN" sz="2400" dirty="0">
              <a:ea typeface="宋体" pitchFamily="2" charset="-122"/>
            </a:endParaRPr>
          </a:p>
          <a:p>
            <a:endParaRPr lang="en-US" altLang="zh-CN" sz="2400" dirty="0">
              <a:ea typeface="宋体" pitchFamily="2" charset="-122"/>
            </a:endParaRPr>
          </a:p>
          <a:p>
            <a:r>
              <a:rPr lang="zh-CN" altLang="en-US" sz="2400" dirty="0">
                <a:ea typeface="宋体" pitchFamily="2" charset="-122"/>
              </a:rPr>
              <a:t>任务四：使用 </a:t>
            </a:r>
            <a:r>
              <a:rPr lang="en-US" altLang="zh-CN" sz="2400" dirty="0" err="1">
                <a:ea typeface="宋体" pitchFamily="2" charset="-122"/>
              </a:rPr>
              <a:t>cgroup</a:t>
            </a:r>
            <a:r>
              <a:rPr lang="en-US" altLang="zh-CN" sz="2400" dirty="0">
                <a:ea typeface="宋体" pitchFamily="2" charset="-122"/>
              </a:rPr>
              <a:t> </a:t>
            </a:r>
            <a:r>
              <a:rPr lang="zh-CN" altLang="en-US" sz="2400" dirty="0">
                <a:ea typeface="宋体" pitchFamily="2" charset="-122"/>
              </a:rPr>
              <a:t>实现限制 </a:t>
            </a:r>
            <a:r>
              <a:rPr lang="en-US" altLang="zh-CN" sz="2400" dirty="0">
                <a:ea typeface="宋体" pitchFamily="2" charset="-122"/>
              </a:rPr>
              <a:t>CPU </a:t>
            </a:r>
            <a:r>
              <a:rPr lang="zh-CN" altLang="en-US" sz="2400" dirty="0">
                <a:ea typeface="宋体" pitchFamily="2" charset="-122"/>
              </a:rPr>
              <a:t>核数（</a:t>
            </a:r>
            <a:r>
              <a:rPr lang="en-US" altLang="zh-CN" sz="2400" dirty="0">
                <a:ea typeface="宋体" pitchFamily="2" charset="-122"/>
              </a:rPr>
              <a:t>20min</a:t>
            </a:r>
            <a:r>
              <a:rPr lang="zh-CN" altLang="en-US" sz="2400" dirty="0">
                <a:ea typeface="宋体" pitchFamily="2" charset="-122"/>
              </a:rPr>
              <a:t>）</a:t>
            </a:r>
            <a:endParaRPr lang="en-US" altLang="zh-CN" sz="2400" dirty="0">
              <a:ea typeface="宋体" pitchFamily="2" charset="-122"/>
            </a:endParaRPr>
          </a:p>
          <a:p>
            <a:endParaRPr lang="en-US" altLang="zh-CN" sz="2400" dirty="0">
              <a:ea typeface="宋体" pitchFamily="2" charset="-122"/>
            </a:endParaRPr>
          </a:p>
          <a:p>
            <a:r>
              <a:rPr lang="zh-CN" altLang="en-US" sz="2400" dirty="0">
                <a:ea typeface="宋体" pitchFamily="2" charset="-122"/>
              </a:rPr>
              <a:t>任务五：使用 </a:t>
            </a:r>
            <a:r>
              <a:rPr lang="en-US" altLang="zh-CN" sz="2400" dirty="0" err="1">
                <a:ea typeface="宋体" pitchFamily="2" charset="-122"/>
              </a:rPr>
              <a:t>cgroup</a:t>
            </a:r>
            <a:r>
              <a:rPr lang="en-US" altLang="zh-CN" sz="2400" dirty="0">
                <a:ea typeface="宋体" pitchFamily="2" charset="-122"/>
              </a:rPr>
              <a:t> </a:t>
            </a:r>
            <a:r>
              <a:rPr lang="zh-CN" altLang="en-US" sz="2400" dirty="0">
                <a:ea typeface="宋体" pitchFamily="2" charset="-122"/>
              </a:rPr>
              <a:t>实现不允许访问</a:t>
            </a:r>
            <a:r>
              <a:rPr lang="en-US" altLang="zh-CN" sz="2400" dirty="0">
                <a:ea typeface="宋体" pitchFamily="2" charset="-122"/>
              </a:rPr>
              <a:t>U</a:t>
            </a:r>
            <a:r>
              <a:rPr lang="zh-CN" altLang="en-US" sz="2400" dirty="0">
                <a:ea typeface="宋体" pitchFamily="2" charset="-122"/>
              </a:rPr>
              <a:t>盘（</a:t>
            </a:r>
            <a:r>
              <a:rPr lang="en-US" altLang="zh-CN" sz="2400" dirty="0">
                <a:ea typeface="宋体" pitchFamily="2" charset="-122"/>
              </a:rPr>
              <a:t>15min</a:t>
            </a:r>
            <a:r>
              <a:rPr lang="zh-CN" altLang="en-US" sz="2400" dirty="0">
                <a:ea typeface="宋体" pitchFamily="2" charset="-122"/>
              </a:rPr>
              <a:t>）</a:t>
            </a:r>
            <a:endParaRPr lang="en-US" altLang="zh-CN" sz="2400" dirty="0">
              <a:ea typeface="宋体" pitchFamily="2" charset="-122"/>
            </a:endParaRPr>
          </a:p>
          <a:p>
            <a:endParaRPr lang="en-US" altLang="zh-CN" dirty="0">
              <a:ea typeface="宋体" pitchFamily="2" charset="-122"/>
            </a:endParaRP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第三章 实验内容</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576618" cy="5400599"/>
          </a:xfrm>
        </p:spPr>
        <p:txBody>
          <a:bodyPr/>
          <a:lstStyle/>
          <a:p>
            <a:r>
              <a:rPr lang="en-US" altLang="zh-CN" dirty="0" err="1"/>
              <a:t>fdisk</a:t>
            </a:r>
            <a:r>
              <a:rPr lang="en-US" altLang="zh-CN" dirty="0"/>
              <a:t> </a:t>
            </a:r>
            <a:r>
              <a:rPr lang="zh-CN" altLang="en-US" dirty="0"/>
              <a:t>命令：</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功能：创建和维护分区表的程序。</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命令语法：</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参数：（必要参数）：</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-l           </a:t>
            </a:r>
            <a:r>
              <a:rPr lang="zh-CN" altLang="en-US" sz="1800" kern="1200" dirty="0">
                <a:solidFill>
                  <a:srgbClr val="111111"/>
                </a:solidFill>
                <a:ea typeface="宋体" panose="02010600030101010101" pitchFamily="2" charset="-122"/>
              </a:rPr>
              <a:t>列出素所有分区表</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-u           </a:t>
            </a:r>
            <a:r>
              <a:rPr lang="zh-CN" altLang="en-US" sz="1800" kern="1200" dirty="0">
                <a:solidFill>
                  <a:srgbClr val="111111"/>
                </a:solidFill>
                <a:ea typeface="宋体" panose="02010600030101010101" pitchFamily="2" charset="-122"/>
              </a:rPr>
              <a:t>与</a:t>
            </a:r>
            <a:r>
              <a:rPr lang="en-US" altLang="zh-CN" sz="1800" kern="1200" dirty="0">
                <a:solidFill>
                  <a:srgbClr val="111111"/>
                </a:solidFill>
                <a:ea typeface="宋体" panose="02010600030101010101" pitchFamily="2" charset="-122"/>
              </a:rPr>
              <a:t>"-l"</a:t>
            </a:r>
            <a:r>
              <a:rPr lang="zh-CN" altLang="en-US" sz="1800" kern="1200" dirty="0">
                <a:solidFill>
                  <a:srgbClr val="111111"/>
                </a:solidFill>
                <a:ea typeface="宋体" panose="02010600030101010101" pitchFamily="2" charset="-122"/>
              </a:rPr>
              <a:t>搭配使用，显示分区数目</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例如：常用 </a:t>
            </a:r>
            <a:r>
              <a:rPr lang="en-US" altLang="zh-CN" sz="1800" kern="1200" dirty="0" err="1">
                <a:solidFill>
                  <a:srgbClr val="111111"/>
                </a:solidFill>
                <a:ea typeface="宋体" panose="02010600030101010101" pitchFamily="2" charset="-122"/>
              </a:rPr>
              <a:t>fdisk</a:t>
            </a:r>
            <a:r>
              <a:rPr lang="en-US" altLang="zh-CN" sz="1800" kern="1200" dirty="0">
                <a:solidFill>
                  <a:srgbClr val="111111"/>
                </a:solidFill>
                <a:ea typeface="宋体" panose="02010600030101010101" pitchFamily="2" charset="-122"/>
              </a:rPr>
              <a:t> -l </a:t>
            </a:r>
            <a:r>
              <a:rPr lang="zh-CN" altLang="en-US" sz="1800" kern="1200" dirty="0">
                <a:solidFill>
                  <a:srgbClr val="111111"/>
                </a:solidFill>
                <a:ea typeface="宋体" panose="02010600030101010101" pitchFamily="2" charset="-122"/>
              </a:rPr>
              <a:t>显示当前分区情况</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a:t>ls -l </a:t>
            </a:r>
            <a:r>
              <a:rPr lang="zh-CN" altLang="en-US" dirty="0"/>
              <a:t>：显示文件及其详细信息。</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查看设备信息</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可知：</a:t>
            </a:r>
            <a:r>
              <a:rPr lang="en-US" altLang="zh-CN" sz="1800" kern="1200" dirty="0">
                <a:solidFill>
                  <a:srgbClr val="111111"/>
                </a:solidFill>
                <a:ea typeface="宋体" panose="02010600030101010101" pitchFamily="2" charset="-122"/>
              </a:rPr>
              <a:t>8</a:t>
            </a:r>
            <a:r>
              <a:rPr lang="zh-CN" altLang="en-US" sz="1800" kern="1200" dirty="0">
                <a:solidFill>
                  <a:srgbClr val="111111"/>
                </a:solidFill>
                <a:ea typeface="宋体" panose="02010600030101010101" pitchFamily="2" charset="-122"/>
              </a:rPr>
              <a:t>为主设备号，</a:t>
            </a:r>
            <a:r>
              <a:rPr lang="en-US" altLang="zh-CN" sz="1800" kern="1200" dirty="0">
                <a:solidFill>
                  <a:srgbClr val="111111"/>
                </a:solidFill>
                <a:ea typeface="宋体" panose="02010600030101010101" pitchFamily="2" charset="-122"/>
              </a:rPr>
              <a:t>4</a:t>
            </a:r>
            <a:r>
              <a:rPr lang="zh-CN" altLang="en-US" sz="1800" kern="1200" dirty="0">
                <a:solidFill>
                  <a:srgbClr val="111111"/>
                </a:solidFill>
                <a:ea typeface="宋体" panose="02010600030101010101" pitchFamily="2" charset="-122"/>
              </a:rPr>
              <a:t>为次设备号。</a:t>
            </a: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六、使用</a:t>
            </a:r>
            <a:r>
              <a:rPr lang="en-US" altLang="zh-CN" dirty="0" err="1"/>
              <a:t>cgroup</a:t>
            </a:r>
            <a:r>
              <a:rPr lang="zh-CN" altLang="en-US" dirty="0"/>
              <a:t>实现资源限制</a:t>
            </a:r>
          </a:p>
        </p:txBody>
      </p:sp>
      <p:sp>
        <p:nvSpPr>
          <p:cNvPr id="5" name="矩形: 圆角 4">
            <a:extLst>
              <a:ext uri="{FF2B5EF4-FFF2-40B4-BE49-F238E27FC236}">
                <a16:creationId xmlns:a16="http://schemas.microsoft.com/office/drawing/2014/main" xmlns="" id="{D5A6ABFE-B5C0-4D13-AC47-3A2301DD7E9A}"/>
              </a:ext>
            </a:extLst>
          </p:cNvPr>
          <p:cNvSpPr/>
          <p:nvPr/>
        </p:nvSpPr>
        <p:spPr bwMode="auto">
          <a:xfrm>
            <a:off x="1496616" y="2636912"/>
            <a:ext cx="4320000" cy="408623"/>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err="1">
                <a:solidFill>
                  <a:srgbClr val="FFFFFF"/>
                </a:solidFill>
                <a:latin typeface="Consolas" panose="020B0609020204030204" pitchFamily="49" charset="0"/>
              </a:rPr>
              <a:t>fdisk</a:t>
            </a:r>
            <a:r>
              <a:rPr lang="en-US" altLang="zh-CN" sz="1800" dirty="0">
                <a:solidFill>
                  <a:srgbClr val="FFFFFF"/>
                </a:solidFill>
                <a:latin typeface="Consolas" panose="020B0609020204030204" pitchFamily="49" charset="0"/>
              </a:rPr>
              <a:t> [</a:t>
            </a:r>
            <a:r>
              <a:rPr lang="zh-CN" altLang="en-US" sz="1800" dirty="0">
                <a:solidFill>
                  <a:srgbClr val="FFFFFF"/>
                </a:solidFill>
                <a:latin typeface="Consolas" panose="020B0609020204030204" pitchFamily="49" charset="0"/>
              </a:rPr>
              <a:t>必要参数</a:t>
            </a:r>
            <a:r>
              <a:rPr lang="en-US" altLang="zh-CN" sz="1800" dirty="0">
                <a:solidFill>
                  <a:srgbClr val="FFFFFF"/>
                </a:solidFill>
                <a:latin typeface="Consolas" panose="020B0609020204030204" pitchFamily="49" charset="0"/>
              </a:rPr>
              <a:t>][</a:t>
            </a:r>
            <a:r>
              <a:rPr lang="zh-CN" altLang="en-US" sz="1800" dirty="0">
                <a:solidFill>
                  <a:srgbClr val="FFFFFF"/>
                </a:solidFill>
                <a:latin typeface="Consolas" panose="020B0609020204030204" pitchFamily="49" charset="0"/>
              </a:rPr>
              <a:t>选择参数</a:t>
            </a:r>
            <a:r>
              <a:rPr lang="en-US" altLang="zh-CN" sz="1800" dirty="0">
                <a:solidFill>
                  <a:srgbClr val="FFFFFF"/>
                </a:solidFill>
                <a:latin typeface="Consolas" panose="020B0609020204030204" pitchFamily="49" charset="0"/>
              </a:rPr>
              <a:t>]</a:t>
            </a:r>
          </a:p>
        </p:txBody>
      </p:sp>
      <p:pic>
        <p:nvPicPr>
          <p:cNvPr id="4" name="图片 3">
            <a:extLst>
              <a:ext uri="{FF2B5EF4-FFF2-40B4-BE49-F238E27FC236}">
                <a16:creationId xmlns:a16="http://schemas.microsoft.com/office/drawing/2014/main" xmlns="" id="{A9EA1E3E-94A7-421A-83EA-5B1AC7F73188}"/>
              </a:ext>
            </a:extLst>
          </p:cNvPr>
          <p:cNvPicPr>
            <a:picLocks noChangeAspect="1"/>
          </p:cNvPicPr>
          <p:nvPr/>
        </p:nvPicPr>
        <p:blipFill>
          <a:blip r:embed="rId3"/>
          <a:stretch>
            <a:fillRect/>
          </a:stretch>
        </p:blipFill>
        <p:spPr>
          <a:xfrm>
            <a:off x="1352600" y="5805264"/>
            <a:ext cx="5457825" cy="619125"/>
          </a:xfrm>
          <a:prstGeom prst="rect">
            <a:avLst/>
          </a:prstGeom>
        </p:spPr>
      </p:pic>
    </p:spTree>
    <p:extLst>
      <p:ext uri="{BB962C8B-B14F-4D97-AF65-F5344CB8AC3E}">
        <p14:creationId xmlns:p14="http://schemas.microsoft.com/office/powerpoint/2010/main" val="373194161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576618" cy="5400599"/>
          </a:xfrm>
        </p:spPr>
        <p:txBody>
          <a:bodyPr/>
          <a:lstStyle/>
          <a:p>
            <a:r>
              <a:rPr lang="en-US" altLang="zh-CN" dirty="0"/>
              <a:t>dd </a:t>
            </a:r>
            <a:r>
              <a:rPr lang="zh-CN" altLang="en-US" dirty="0"/>
              <a:t>命令：</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功能：转换和复制文件。</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命令语法：</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if =</a:t>
            </a:r>
            <a:r>
              <a:rPr lang="zh-CN" altLang="en-US" sz="1800" kern="1200" dirty="0">
                <a:solidFill>
                  <a:srgbClr val="111111"/>
                </a:solidFill>
                <a:ea typeface="宋体" panose="02010600030101010101" pitchFamily="2" charset="-122"/>
              </a:rPr>
              <a:t>输入文件（或设备名称）。 </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of =</a:t>
            </a:r>
            <a:r>
              <a:rPr lang="zh-CN" altLang="en-US" sz="1800" kern="1200" dirty="0">
                <a:solidFill>
                  <a:srgbClr val="111111"/>
                </a:solidFill>
                <a:ea typeface="宋体" panose="02010600030101010101" pitchFamily="2" charset="-122"/>
              </a:rPr>
              <a:t>输出文件（或设备名称）。 </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bs = bytes                     </a:t>
            </a:r>
            <a:r>
              <a:rPr lang="zh-CN" altLang="en-US" sz="1800" kern="1200" dirty="0">
                <a:solidFill>
                  <a:srgbClr val="111111"/>
                </a:solidFill>
                <a:ea typeface="宋体" panose="02010600030101010101" pitchFamily="2" charset="-122"/>
              </a:rPr>
              <a:t>同时设置读</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写缓冲区的字节数（等于设置</a:t>
            </a:r>
            <a:r>
              <a:rPr lang="en-US" altLang="zh-CN" sz="1800" kern="1200" dirty="0" err="1">
                <a:solidFill>
                  <a:srgbClr val="111111"/>
                </a:solidFill>
                <a:ea typeface="宋体" panose="02010600030101010101" pitchFamily="2" charset="-122"/>
              </a:rPr>
              <a:t>ibs</a:t>
            </a:r>
            <a:r>
              <a:rPr lang="zh-CN" altLang="en-US" sz="1800" kern="1200" dirty="0">
                <a:solidFill>
                  <a:srgbClr val="111111"/>
                </a:solidFill>
                <a:ea typeface="宋体" panose="02010600030101010101" pitchFamily="2" charset="-122"/>
              </a:rPr>
              <a:t>和</a:t>
            </a:r>
            <a:r>
              <a:rPr lang="en-US" altLang="zh-CN" sz="1800" kern="1200" dirty="0" err="1">
                <a:solidFill>
                  <a:srgbClr val="111111"/>
                </a:solidFill>
                <a:ea typeface="宋体" panose="02010600030101010101" pitchFamily="2" charset="-122"/>
              </a:rPr>
              <a:t>obs</a:t>
            </a:r>
            <a:r>
              <a:rPr lang="zh-CN" altLang="en-US" sz="1800" kern="1200" dirty="0">
                <a:solidFill>
                  <a:srgbClr val="111111"/>
                </a:solidFill>
                <a:ea typeface="宋体" panose="02010600030101010101" pitchFamily="2" charset="-122"/>
              </a:rPr>
              <a:t>）。</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count=blocks               </a:t>
            </a:r>
            <a:r>
              <a:rPr lang="zh-CN" altLang="en-US" sz="1800" kern="1200" dirty="0">
                <a:solidFill>
                  <a:srgbClr val="111111"/>
                </a:solidFill>
                <a:ea typeface="宋体" panose="02010600030101010101" pitchFamily="2" charset="-122"/>
              </a:rPr>
              <a:t>只拷贝输入的</a:t>
            </a:r>
            <a:r>
              <a:rPr lang="en-US" altLang="zh-CN" sz="1800" kern="1200" dirty="0">
                <a:solidFill>
                  <a:srgbClr val="111111"/>
                </a:solidFill>
                <a:ea typeface="宋体" panose="02010600030101010101" pitchFamily="2" charset="-122"/>
              </a:rPr>
              <a:t>blocks</a:t>
            </a:r>
            <a:r>
              <a:rPr lang="zh-CN" altLang="en-US" sz="1800" kern="1200" dirty="0">
                <a:solidFill>
                  <a:srgbClr val="111111"/>
                </a:solidFill>
                <a:ea typeface="宋体" panose="02010600030101010101" pitchFamily="2" charset="-122"/>
              </a:rPr>
              <a:t>块。</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例如：</a:t>
            </a:r>
            <a:endParaRPr lang="en-US" altLang="zh-CN"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六、使用</a:t>
            </a:r>
            <a:r>
              <a:rPr lang="en-US" altLang="zh-CN" dirty="0" err="1"/>
              <a:t>cgroup</a:t>
            </a:r>
            <a:r>
              <a:rPr lang="zh-CN" altLang="en-US" dirty="0"/>
              <a:t>实现资源限制</a:t>
            </a:r>
          </a:p>
        </p:txBody>
      </p:sp>
      <p:sp>
        <p:nvSpPr>
          <p:cNvPr id="5" name="矩形: 圆角 4">
            <a:extLst>
              <a:ext uri="{FF2B5EF4-FFF2-40B4-BE49-F238E27FC236}">
                <a16:creationId xmlns:a16="http://schemas.microsoft.com/office/drawing/2014/main" xmlns="" id="{D5A6ABFE-B5C0-4D13-AC47-3A2301DD7E9A}"/>
              </a:ext>
            </a:extLst>
          </p:cNvPr>
          <p:cNvSpPr/>
          <p:nvPr/>
        </p:nvSpPr>
        <p:spPr bwMode="auto">
          <a:xfrm>
            <a:off x="1496616" y="2636912"/>
            <a:ext cx="2160000" cy="408623"/>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dd [option]</a:t>
            </a:r>
          </a:p>
        </p:txBody>
      </p:sp>
      <p:sp>
        <p:nvSpPr>
          <p:cNvPr id="6" name="矩形: 圆角 5">
            <a:extLst>
              <a:ext uri="{FF2B5EF4-FFF2-40B4-BE49-F238E27FC236}">
                <a16:creationId xmlns:a16="http://schemas.microsoft.com/office/drawing/2014/main" xmlns="" id="{D8508F62-8F74-4BF0-91C6-E479F445E94B}"/>
              </a:ext>
            </a:extLst>
          </p:cNvPr>
          <p:cNvSpPr/>
          <p:nvPr/>
        </p:nvSpPr>
        <p:spPr bwMode="auto">
          <a:xfrm>
            <a:off x="1424608" y="5269329"/>
            <a:ext cx="6552728" cy="1328023"/>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a:t>
            </a:r>
            <a:r>
              <a:rPr lang="zh-CN" altLang="en-US" sz="1800" dirty="0">
                <a:solidFill>
                  <a:srgbClr val="FFFFFF"/>
                </a:solidFill>
                <a:latin typeface="Consolas" panose="020B0609020204030204" pitchFamily="49" charset="0"/>
              </a:rPr>
              <a:t>将本地的</a:t>
            </a:r>
            <a:r>
              <a:rPr lang="en-US" altLang="zh-CN" sz="1800" dirty="0">
                <a:solidFill>
                  <a:srgbClr val="FFFFFF"/>
                </a:solidFill>
                <a:latin typeface="Consolas" panose="020B0609020204030204" pitchFamily="49" charset="0"/>
              </a:rPr>
              <a:t>/dev/sda1</a:t>
            </a:r>
            <a:r>
              <a:rPr lang="zh-CN" altLang="en-US" sz="1800" dirty="0">
                <a:solidFill>
                  <a:srgbClr val="FFFFFF"/>
                </a:solidFill>
                <a:latin typeface="Consolas" panose="020B0609020204030204" pitchFamily="49" charset="0"/>
              </a:rPr>
              <a:t>整盘备份到</a:t>
            </a:r>
            <a:r>
              <a:rPr lang="en-US" altLang="zh-CN" sz="1800" dirty="0">
                <a:solidFill>
                  <a:srgbClr val="FFFFFF"/>
                </a:solidFill>
                <a:latin typeface="Consolas" panose="020B0609020204030204" pitchFamily="49" charset="0"/>
              </a:rPr>
              <a:t>/home/</a:t>
            </a:r>
            <a:r>
              <a:rPr lang="en-US" altLang="zh-CN" sz="1800" dirty="0" err="1">
                <a:solidFill>
                  <a:srgbClr val="FFFFFF"/>
                </a:solidFill>
                <a:latin typeface="Consolas" panose="020B0609020204030204" pitchFamily="49" charset="0"/>
              </a:rPr>
              <a:t>usb</a:t>
            </a:r>
            <a:r>
              <a:rPr lang="en-US" altLang="zh-CN" sz="1800" dirty="0">
                <a:solidFill>
                  <a:srgbClr val="FFFFFF"/>
                </a:solidFill>
                <a:latin typeface="Consolas" panose="020B0609020204030204" pitchFamily="49" charset="0"/>
              </a:rPr>
              <a:t>:</a:t>
            </a:r>
          </a:p>
          <a:p>
            <a:pPr algn="l"/>
            <a:r>
              <a:rPr lang="en-US" altLang="zh-CN" sz="1800" dirty="0">
                <a:solidFill>
                  <a:srgbClr val="FFFFFF"/>
                </a:solidFill>
                <a:latin typeface="Consolas" panose="020B0609020204030204" pitchFamily="49" charset="0"/>
              </a:rPr>
              <a:t># dd if=/dev/sda1 of=/home/</a:t>
            </a:r>
            <a:r>
              <a:rPr lang="en-US" altLang="zh-CN" sz="1800" dirty="0" err="1">
                <a:solidFill>
                  <a:srgbClr val="FFFFFF"/>
                </a:solidFill>
                <a:latin typeface="Consolas" panose="020B0609020204030204" pitchFamily="49" charset="0"/>
              </a:rPr>
              <a:t>usb</a:t>
            </a:r>
            <a:endParaRPr lang="en-US" altLang="zh-CN" sz="1800" dirty="0">
              <a:solidFill>
                <a:srgbClr val="FFFFFF"/>
              </a:solidFill>
              <a:latin typeface="Consolas" panose="020B0609020204030204" pitchFamily="49" charset="0"/>
            </a:endParaRPr>
          </a:p>
          <a:p>
            <a:pPr algn="l"/>
            <a:r>
              <a:rPr lang="en-US" altLang="zh-CN" sz="1800" dirty="0">
                <a:solidFill>
                  <a:srgbClr val="FFFFFF"/>
                </a:solidFill>
                <a:latin typeface="Consolas" panose="020B0609020204030204" pitchFamily="49" charset="0"/>
              </a:rPr>
              <a:t>##</a:t>
            </a:r>
            <a:r>
              <a:rPr lang="zh-CN" altLang="en-US" sz="1800" dirty="0">
                <a:solidFill>
                  <a:srgbClr val="FFFFFF"/>
                </a:solidFill>
                <a:latin typeface="Consolas" panose="020B0609020204030204" pitchFamily="49" charset="0"/>
              </a:rPr>
              <a:t>备份磁盘开始的</a:t>
            </a:r>
            <a:r>
              <a:rPr lang="en-US" altLang="zh-CN" sz="1800" dirty="0">
                <a:solidFill>
                  <a:srgbClr val="FFFFFF"/>
                </a:solidFill>
                <a:latin typeface="Consolas" panose="020B0609020204030204" pitchFamily="49" charset="0"/>
              </a:rPr>
              <a:t>512</a:t>
            </a:r>
            <a:r>
              <a:rPr lang="zh-CN" altLang="en-US" sz="1800" dirty="0">
                <a:solidFill>
                  <a:srgbClr val="FFFFFF"/>
                </a:solidFill>
                <a:latin typeface="Consolas" panose="020B0609020204030204" pitchFamily="49" charset="0"/>
              </a:rPr>
              <a:t>个字节大小的</a:t>
            </a:r>
            <a:r>
              <a:rPr lang="en-US" altLang="zh-CN" sz="1800" dirty="0">
                <a:solidFill>
                  <a:srgbClr val="FFFFFF"/>
                </a:solidFill>
                <a:latin typeface="Consolas" panose="020B0609020204030204" pitchFamily="49" charset="0"/>
              </a:rPr>
              <a:t>MBR</a:t>
            </a:r>
            <a:r>
              <a:rPr lang="zh-CN" altLang="en-US" sz="1800" dirty="0">
                <a:solidFill>
                  <a:srgbClr val="FFFFFF"/>
                </a:solidFill>
                <a:latin typeface="Consolas" panose="020B0609020204030204" pitchFamily="49" charset="0"/>
              </a:rPr>
              <a:t>信息到指定文件：</a:t>
            </a:r>
          </a:p>
          <a:p>
            <a:pPr algn="l"/>
            <a:r>
              <a:rPr lang="en-US" altLang="zh-CN" sz="1800" dirty="0">
                <a:solidFill>
                  <a:srgbClr val="FFFFFF"/>
                </a:solidFill>
                <a:latin typeface="Consolas" panose="020B0609020204030204" pitchFamily="49" charset="0"/>
              </a:rPr>
              <a:t># dd if=/dev/</a:t>
            </a:r>
            <a:r>
              <a:rPr lang="en-US" altLang="zh-CN" sz="1800" dirty="0" err="1">
                <a:solidFill>
                  <a:srgbClr val="FFFFFF"/>
                </a:solidFill>
                <a:latin typeface="Consolas" panose="020B0609020204030204" pitchFamily="49" charset="0"/>
              </a:rPr>
              <a:t>hda</a:t>
            </a:r>
            <a:r>
              <a:rPr lang="en-US" altLang="zh-CN" sz="1800" dirty="0">
                <a:solidFill>
                  <a:srgbClr val="FFFFFF"/>
                </a:solidFill>
                <a:latin typeface="Consolas" panose="020B0609020204030204" pitchFamily="49" charset="0"/>
              </a:rPr>
              <a:t> of=/root/image count=1 bs=512</a:t>
            </a:r>
          </a:p>
        </p:txBody>
      </p:sp>
    </p:spTree>
    <p:extLst>
      <p:ext uri="{BB962C8B-B14F-4D97-AF65-F5344CB8AC3E}">
        <p14:creationId xmlns:p14="http://schemas.microsoft.com/office/powerpoint/2010/main" val="258372168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576618" cy="5400599"/>
          </a:xfrm>
        </p:spPr>
        <p:txBody>
          <a:bodyPr/>
          <a:lstStyle/>
          <a:p>
            <a:r>
              <a:rPr lang="en-US" altLang="zh-CN" dirty="0"/>
              <a:t>devices</a:t>
            </a:r>
            <a:r>
              <a:rPr lang="zh-CN" altLang="en-US" dirty="0"/>
              <a:t>子系统：</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有三个控制文件：</a:t>
            </a:r>
            <a:r>
              <a:rPr lang="en-US" altLang="zh-CN" sz="1800" kern="1200" dirty="0" err="1">
                <a:solidFill>
                  <a:srgbClr val="111111"/>
                </a:solidFill>
                <a:ea typeface="宋体" panose="02010600030101010101" pitchFamily="2" charset="-122"/>
              </a:rPr>
              <a:t>devices.allow</a:t>
            </a:r>
            <a:r>
              <a:rPr lang="zh-CN" altLang="en-US"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devices.deny</a:t>
            </a:r>
            <a:r>
              <a:rPr lang="zh-CN" altLang="en-US"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devices.list</a:t>
            </a:r>
            <a:r>
              <a:rPr lang="zh-CN" altLang="en-US" sz="1800" kern="1200" dirty="0">
                <a:solidFill>
                  <a:srgbClr val="111111"/>
                </a:solidFill>
                <a:ea typeface="宋体" panose="02010600030101010101" pitchFamily="2" charset="-122"/>
              </a:rPr>
              <a:t>。</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devices.allow</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用于指定</a:t>
            </a:r>
            <a:r>
              <a:rPr lang="en-US" altLang="zh-CN" sz="1800" kern="1200" dirty="0" err="1">
                <a:solidFill>
                  <a:srgbClr val="111111"/>
                </a:solidFill>
                <a:ea typeface="宋体" panose="02010600030101010101" pitchFamily="2" charset="-122"/>
              </a:rPr>
              <a:t>cgroup</a:t>
            </a:r>
            <a:r>
              <a:rPr lang="zh-CN" altLang="en-US" sz="1800" kern="1200" dirty="0">
                <a:solidFill>
                  <a:srgbClr val="111111"/>
                </a:solidFill>
                <a:ea typeface="宋体" panose="02010600030101010101" pitchFamily="2" charset="-122"/>
              </a:rPr>
              <a:t>中的进程可以访问的设备；</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devices.deny</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用于指定</a:t>
            </a:r>
            <a:r>
              <a:rPr lang="en-US" altLang="zh-CN" sz="1800" kern="1200" dirty="0" err="1">
                <a:solidFill>
                  <a:srgbClr val="111111"/>
                </a:solidFill>
                <a:ea typeface="宋体" panose="02010600030101010101" pitchFamily="2" charset="-122"/>
              </a:rPr>
              <a:t>cgroup</a:t>
            </a:r>
            <a:r>
              <a:rPr lang="zh-CN" altLang="en-US" sz="1800" kern="1200" dirty="0">
                <a:solidFill>
                  <a:srgbClr val="111111"/>
                </a:solidFill>
                <a:ea typeface="宋体" panose="02010600030101010101" pitchFamily="2" charset="-122"/>
              </a:rPr>
              <a:t>中的进程不能访问的设备；</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devices.list</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用于报告</a:t>
            </a:r>
            <a:r>
              <a:rPr lang="en-US" altLang="zh-CN" sz="1800" kern="1200" dirty="0" err="1">
                <a:solidFill>
                  <a:srgbClr val="111111"/>
                </a:solidFill>
                <a:ea typeface="宋体" panose="02010600030101010101" pitchFamily="2" charset="-122"/>
              </a:rPr>
              <a:t>cgroup</a:t>
            </a:r>
            <a:r>
              <a:rPr lang="zh-CN" altLang="en-US" sz="1800" kern="1200" dirty="0">
                <a:solidFill>
                  <a:srgbClr val="111111"/>
                </a:solidFill>
                <a:ea typeface="宋体" panose="02010600030101010101" pitchFamily="2" charset="-122"/>
              </a:rPr>
              <a:t>中的进程访问的设备。</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devices.allow</a:t>
            </a:r>
            <a:r>
              <a:rPr lang="zh-CN" altLang="en-US" sz="1800" kern="1200" dirty="0">
                <a:solidFill>
                  <a:srgbClr val="111111"/>
                </a:solidFill>
                <a:ea typeface="宋体" panose="02010600030101010101" pitchFamily="2" charset="-122"/>
              </a:rPr>
              <a:t>文件中包含若干条目，每个条目有四个字段：</a:t>
            </a:r>
            <a:r>
              <a:rPr lang="en-US" altLang="zh-CN" sz="1800" kern="1200" dirty="0">
                <a:solidFill>
                  <a:srgbClr val="111111"/>
                </a:solidFill>
                <a:ea typeface="宋体" panose="02010600030101010101" pitchFamily="2" charset="-122"/>
              </a:rPr>
              <a:t>type</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major</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minor </a:t>
            </a:r>
            <a:r>
              <a:rPr lang="zh-CN" altLang="en-US" sz="1800" kern="1200" dirty="0">
                <a:solidFill>
                  <a:srgbClr val="111111"/>
                </a:solidFill>
                <a:ea typeface="宋体" panose="02010600030101010101" pitchFamily="2" charset="-122"/>
              </a:rPr>
              <a:t>和 </a:t>
            </a:r>
            <a:r>
              <a:rPr lang="en-US" altLang="zh-CN" sz="1800" kern="1200" dirty="0">
                <a:solidFill>
                  <a:srgbClr val="111111"/>
                </a:solidFill>
                <a:ea typeface="宋体" panose="02010600030101010101" pitchFamily="2" charset="-122"/>
              </a:rPr>
              <a:t>access</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type</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major </a:t>
            </a:r>
            <a:r>
              <a:rPr lang="zh-CN" altLang="en-US" sz="1800" kern="1200" dirty="0">
                <a:solidFill>
                  <a:srgbClr val="111111"/>
                </a:solidFill>
                <a:ea typeface="宋体" panose="02010600030101010101" pitchFamily="2" charset="-122"/>
              </a:rPr>
              <a:t>和 </a:t>
            </a:r>
            <a:r>
              <a:rPr lang="en-US" altLang="zh-CN" sz="1800" kern="1200" dirty="0">
                <a:solidFill>
                  <a:srgbClr val="111111"/>
                </a:solidFill>
                <a:ea typeface="宋体" panose="02010600030101010101" pitchFamily="2" charset="-122"/>
              </a:rPr>
              <a:t>minor </a:t>
            </a:r>
            <a:r>
              <a:rPr lang="zh-CN" altLang="en-US" sz="1800" kern="1200" dirty="0">
                <a:solidFill>
                  <a:srgbClr val="111111"/>
                </a:solidFill>
                <a:ea typeface="宋体" panose="02010600030101010101" pitchFamily="2" charset="-122"/>
              </a:rPr>
              <a:t>字段中使用的值对应 </a:t>
            </a:r>
            <a:r>
              <a:rPr lang="en-US" altLang="zh-CN" sz="1800" kern="1200" dirty="0">
                <a:solidFill>
                  <a:srgbClr val="111111"/>
                </a:solidFill>
                <a:ea typeface="宋体" panose="02010600030101010101" pitchFamily="2" charset="-122"/>
              </a:rPr>
              <a:t>Linux </a:t>
            </a:r>
            <a:r>
              <a:rPr lang="zh-CN" altLang="en-US" sz="1800" kern="1200" dirty="0">
                <a:solidFill>
                  <a:srgbClr val="111111"/>
                </a:solidFill>
                <a:ea typeface="宋体" panose="02010600030101010101" pitchFamily="2" charset="-122"/>
              </a:rPr>
              <a:t>分配的设备。</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1</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type</a:t>
            </a:r>
            <a:r>
              <a:rPr lang="zh-CN" altLang="en-US" sz="1800" kern="1200" dirty="0">
                <a:solidFill>
                  <a:srgbClr val="111111"/>
                </a:solidFill>
                <a:ea typeface="宋体" panose="02010600030101010101" pitchFamily="2" charset="-122"/>
              </a:rPr>
              <a:t>指定设备类型：</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a:solidFill>
                  <a:srgbClr val="111111"/>
                </a:solidFill>
                <a:ea typeface="宋体" panose="02010600030101010101" pitchFamily="2" charset="-122"/>
              </a:rPr>
              <a:t>a</a:t>
            </a:r>
            <a:r>
              <a:rPr lang="zh-CN" altLang="en-US" sz="1800" kern="1200" dirty="0">
                <a:solidFill>
                  <a:srgbClr val="111111"/>
                </a:solidFill>
                <a:ea typeface="宋体" panose="02010600030101010101" pitchFamily="2" charset="-122"/>
              </a:rPr>
              <a:t>：应用所有设备，可以是字符设备，也可以是块设备；</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a:solidFill>
                  <a:srgbClr val="111111"/>
                </a:solidFill>
                <a:ea typeface="宋体" panose="02010600030101010101" pitchFamily="2" charset="-122"/>
              </a:rPr>
              <a:t>b</a:t>
            </a:r>
            <a:r>
              <a:rPr lang="zh-CN" altLang="en-US" sz="1800" kern="1200" dirty="0">
                <a:solidFill>
                  <a:srgbClr val="111111"/>
                </a:solidFill>
                <a:ea typeface="宋体" panose="02010600030101010101" pitchFamily="2" charset="-122"/>
              </a:rPr>
              <a:t>：指定块设备；</a:t>
            </a:r>
            <a:r>
              <a:rPr lang="en-US" altLang="zh-CN" sz="1800" kern="1200" dirty="0">
                <a:solidFill>
                  <a:srgbClr val="111111"/>
                </a:solidFill>
                <a:ea typeface="宋体" panose="02010600030101010101" pitchFamily="2" charset="-122"/>
              </a:rPr>
              <a:t>c</a:t>
            </a:r>
            <a:r>
              <a:rPr lang="zh-CN" altLang="en-US" sz="1800" kern="1200" dirty="0">
                <a:solidFill>
                  <a:srgbClr val="111111"/>
                </a:solidFill>
                <a:ea typeface="宋体" panose="02010600030101010101" pitchFamily="2" charset="-122"/>
              </a:rPr>
              <a:t>：指定字符设备。</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2</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major </a:t>
            </a:r>
            <a:r>
              <a:rPr lang="zh-CN" altLang="en-US" sz="1800" kern="1200" dirty="0">
                <a:solidFill>
                  <a:srgbClr val="111111"/>
                </a:solidFill>
                <a:ea typeface="宋体" panose="02010600030101010101" pitchFamily="2" charset="-122"/>
              </a:rPr>
              <a:t>和 </a:t>
            </a:r>
            <a:r>
              <a:rPr lang="en-US" altLang="zh-CN" sz="1800" kern="1200" dirty="0">
                <a:solidFill>
                  <a:srgbClr val="111111"/>
                </a:solidFill>
                <a:ea typeface="宋体" panose="02010600030101010101" pitchFamily="2" charset="-122"/>
              </a:rPr>
              <a:t>minor </a:t>
            </a:r>
            <a:r>
              <a:rPr lang="zh-CN" altLang="en-US" sz="1800" kern="1200" dirty="0">
                <a:solidFill>
                  <a:srgbClr val="111111"/>
                </a:solidFill>
                <a:ea typeface="宋体" panose="02010600030101010101" pitchFamily="2" charset="-122"/>
              </a:rPr>
              <a:t>指定设备的主次设备号。</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3</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access </a:t>
            </a:r>
            <a:r>
              <a:rPr lang="zh-CN" altLang="en-US" sz="1800" kern="1200" dirty="0">
                <a:solidFill>
                  <a:srgbClr val="111111"/>
                </a:solidFill>
                <a:ea typeface="宋体" panose="02010600030101010101" pitchFamily="2" charset="-122"/>
              </a:rPr>
              <a:t>则指定相应的权限：</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a:solidFill>
                  <a:srgbClr val="111111"/>
                </a:solidFill>
                <a:ea typeface="宋体" panose="02010600030101010101" pitchFamily="2" charset="-122"/>
              </a:rPr>
              <a:t>r </a:t>
            </a:r>
            <a:r>
              <a:rPr lang="zh-CN" altLang="en-US" sz="1800" kern="1200" dirty="0">
                <a:solidFill>
                  <a:srgbClr val="111111"/>
                </a:solidFill>
                <a:ea typeface="宋体" panose="02010600030101010101" pitchFamily="2" charset="-122"/>
              </a:rPr>
              <a:t>：允许任务从指定设备中读取；</a:t>
            </a:r>
            <a:r>
              <a:rPr lang="en-US" altLang="zh-CN" sz="1800" kern="1200" dirty="0">
                <a:solidFill>
                  <a:srgbClr val="111111"/>
                </a:solidFill>
                <a:ea typeface="宋体" panose="02010600030101010101" pitchFamily="2" charset="-122"/>
              </a:rPr>
              <a:t>w </a:t>
            </a:r>
            <a:r>
              <a:rPr lang="zh-CN" altLang="en-US" sz="1800" kern="1200" dirty="0">
                <a:solidFill>
                  <a:srgbClr val="111111"/>
                </a:solidFill>
                <a:ea typeface="宋体" panose="02010600030101010101" pitchFamily="2" charset="-122"/>
              </a:rPr>
              <a:t>：允许任务写入指定设备；</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a:solidFill>
                  <a:srgbClr val="111111"/>
                </a:solidFill>
                <a:ea typeface="宋体" panose="02010600030101010101" pitchFamily="2" charset="-122"/>
              </a:rPr>
              <a:t>m </a:t>
            </a:r>
            <a:r>
              <a:rPr lang="zh-CN" altLang="en-US" sz="1800" kern="1200" dirty="0">
                <a:solidFill>
                  <a:srgbClr val="111111"/>
                </a:solidFill>
                <a:ea typeface="宋体" panose="02010600030101010101" pitchFamily="2" charset="-122"/>
              </a:rPr>
              <a:t>：允许任务生成还不存在的设备文件。</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六、使用</a:t>
            </a:r>
            <a:r>
              <a:rPr lang="en-US" altLang="zh-CN" dirty="0" err="1"/>
              <a:t>cgroup</a:t>
            </a:r>
            <a:r>
              <a:rPr lang="zh-CN" altLang="en-US" dirty="0"/>
              <a:t>实现资源限制</a:t>
            </a:r>
          </a:p>
        </p:txBody>
      </p:sp>
      <p:sp>
        <p:nvSpPr>
          <p:cNvPr id="6" name="矩形: 圆角 5">
            <a:extLst>
              <a:ext uri="{FF2B5EF4-FFF2-40B4-BE49-F238E27FC236}">
                <a16:creationId xmlns:a16="http://schemas.microsoft.com/office/drawing/2014/main" xmlns="" id="{D8508F62-8F74-4BF0-91C6-E479F445E94B}"/>
              </a:ext>
            </a:extLst>
          </p:cNvPr>
          <p:cNvSpPr/>
          <p:nvPr/>
        </p:nvSpPr>
        <p:spPr bwMode="auto">
          <a:xfrm>
            <a:off x="1568624" y="5893975"/>
            <a:ext cx="7056784" cy="919401"/>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600" dirty="0">
                <a:solidFill>
                  <a:srgbClr val="FFFFFF"/>
                </a:solidFill>
                <a:latin typeface="Consolas" panose="020B0609020204030204" pitchFamily="49" charset="0"/>
              </a:rPr>
              <a:t># echo 'a,8,4,rwm' &gt; /</a:t>
            </a:r>
            <a:r>
              <a:rPr lang="en-US" altLang="zh-CN" sz="1600" dirty="0" err="1">
                <a:solidFill>
                  <a:srgbClr val="FFFFFF"/>
                </a:solidFill>
                <a:latin typeface="Consolas" panose="020B0609020204030204" pitchFamily="49" charset="0"/>
              </a:rPr>
              <a:t>cgroup</a:t>
            </a:r>
            <a:r>
              <a:rPr lang="en-US" altLang="zh-CN" sz="1600" dirty="0">
                <a:solidFill>
                  <a:srgbClr val="FFFFFF"/>
                </a:solidFill>
                <a:latin typeface="Consolas" panose="020B0609020204030204" pitchFamily="49" charset="0"/>
              </a:rPr>
              <a:t>/devices/</a:t>
            </a:r>
            <a:r>
              <a:rPr lang="en-US" altLang="zh-CN" sz="1600" dirty="0" err="1">
                <a:solidFill>
                  <a:srgbClr val="FFFFFF"/>
                </a:solidFill>
                <a:latin typeface="Consolas" panose="020B0609020204030204" pitchFamily="49" charset="0"/>
              </a:rPr>
              <a:t>mydevices</a:t>
            </a:r>
            <a:r>
              <a:rPr lang="en-US" altLang="zh-CN" sz="1600" dirty="0">
                <a:solidFill>
                  <a:srgbClr val="FFFFFF"/>
                </a:solidFill>
                <a:latin typeface="Consolas" panose="020B0609020204030204" pitchFamily="49" charset="0"/>
              </a:rPr>
              <a:t>/</a:t>
            </a:r>
            <a:r>
              <a:rPr lang="en-US" altLang="zh-CN" sz="1600" dirty="0" err="1">
                <a:solidFill>
                  <a:srgbClr val="FFFFFF"/>
                </a:solidFill>
                <a:latin typeface="Consolas" panose="020B0609020204030204" pitchFamily="49" charset="0"/>
              </a:rPr>
              <a:t>devices.deny</a:t>
            </a:r>
            <a:endParaRPr lang="en-US" altLang="zh-CN" sz="1600" dirty="0">
              <a:solidFill>
                <a:srgbClr val="FFFFFF"/>
              </a:solidFill>
              <a:latin typeface="Consolas" panose="020B0609020204030204" pitchFamily="49" charset="0"/>
            </a:endParaRPr>
          </a:p>
          <a:p>
            <a:pPr algn="l"/>
            <a:r>
              <a:rPr lang="en-US" altLang="zh-CN" sz="1600" dirty="0">
                <a:solidFill>
                  <a:srgbClr val="FFFFFF"/>
                </a:solidFill>
                <a:latin typeface="Consolas" panose="020B0609020204030204" pitchFamily="49" charset="0"/>
              </a:rPr>
              <a:t># echo 'a 8 4 </a:t>
            </a:r>
            <a:r>
              <a:rPr lang="en-US" altLang="zh-CN" sz="1600" dirty="0" err="1">
                <a:solidFill>
                  <a:srgbClr val="FFFFFF"/>
                </a:solidFill>
                <a:latin typeface="Consolas" panose="020B0609020204030204" pitchFamily="49" charset="0"/>
              </a:rPr>
              <a:t>rwm</a:t>
            </a:r>
            <a:r>
              <a:rPr lang="en-US" altLang="zh-CN" sz="1600" dirty="0">
                <a:solidFill>
                  <a:srgbClr val="FFFFFF"/>
                </a:solidFill>
                <a:latin typeface="Consolas" panose="020B0609020204030204" pitchFamily="49" charset="0"/>
              </a:rPr>
              <a:t>' &gt; /</a:t>
            </a:r>
            <a:r>
              <a:rPr lang="en-US" altLang="zh-CN" sz="1600" dirty="0" err="1">
                <a:solidFill>
                  <a:srgbClr val="FFFFFF"/>
                </a:solidFill>
                <a:latin typeface="Consolas" panose="020B0609020204030204" pitchFamily="49" charset="0"/>
              </a:rPr>
              <a:t>cgroup</a:t>
            </a:r>
            <a:r>
              <a:rPr lang="en-US" altLang="zh-CN" sz="1600" dirty="0">
                <a:solidFill>
                  <a:srgbClr val="FFFFFF"/>
                </a:solidFill>
                <a:latin typeface="Consolas" panose="020B0609020204030204" pitchFamily="49" charset="0"/>
              </a:rPr>
              <a:t>/devices/</a:t>
            </a:r>
            <a:r>
              <a:rPr lang="en-US" altLang="zh-CN" sz="1600" dirty="0" err="1">
                <a:solidFill>
                  <a:srgbClr val="FFFFFF"/>
                </a:solidFill>
                <a:latin typeface="Consolas" panose="020B0609020204030204" pitchFamily="49" charset="0"/>
              </a:rPr>
              <a:t>mydevices</a:t>
            </a:r>
            <a:r>
              <a:rPr lang="en-US" altLang="zh-CN" sz="1600" dirty="0">
                <a:solidFill>
                  <a:srgbClr val="FFFFFF"/>
                </a:solidFill>
                <a:latin typeface="Consolas" panose="020B0609020204030204" pitchFamily="49" charset="0"/>
              </a:rPr>
              <a:t>/</a:t>
            </a:r>
            <a:r>
              <a:rPr lang="en-US" altLang="zh-CN" sz="1600" dirty="0" err="1">
                <a:solidFill>
                  <a:srgbClr val="FFFFFF"/>
                </a:solidFill>
                <a:latin typeface="Consolas" panose="020B0609020204030204" pitchFamily="49" charset="0"/>
              </a:rPr>
              <a:t>devices.deny</a:t>
            </a:r>
            <a:endParaRPr lang="en-US" altLang="zh-CN" sz="1600" dirty="0">
              <a:solidFill>
                <a:srgbClr val="FFFFFF"/>
              </a:solidFill>
              <a:latin typeface="Consolas" panose="020B0609020204030204" pitchFamily="49" charset="0"/>
            </a:endParaRPr>
          </a:p>
          <a:p>
            <a:pPr algn="l"/>
            <a:r>
              <a:rPr lang="en-US" altLang="zh-CN" sz="1600" dirty="0">
                <a:solidFill>
                  <a:srgbClr val="FFFFFF"/>
                </a:solidFill>
                <a:latin typeface="Consolas" panose="020B0609020204030204" pitchFamily="49" charset="0"/>
              </a:rPr>
              <a:t># echo 'a 8:4 </a:t>
            </a:r>
            <a:r>
              <a:rPr lang="en-US" altLang="zh-CN" sz="1600" dirty="0" err="1">
                <a:solidFill>
                  <a:srgbClr val="FFFFFF"/>
                </a:solidFill>
                <a:latin typeface="Consolas" panose="020B0609020204030204" pitchFamily="49" charset="0"/>
              </a:rPr>
              <a:t>rwm</a:t>
            </a:r>
            <a:r>
              <a:rPr lang="en-US" altLang="zh-CN" sz="1600" dirty="0">
                <a:solidFill>
                  <a:srgbClr val="FFFFFF"/>
                </a:solidFill>
                <a:latin typeface="Consolas" panose="020B0609020204030204" pitchFamily="49" charset="0"/>
              </a:rPr>
              <a:t>' &gt; /</a:t>
            </a:r>
            <a:r>
              <a:rPr lang="en-US" altLang="zh-CN" sz="1600" dirty="0" err="1">
                <a:solidFill>
                  <a:srgbClr val="FFFFFF"/>
                </a:solidFill>
                <a:latin typeface="Consolas" panose="020B0609020204030204" pitchFamily="49" charset="0"/>
              </a:rPr>
              <a:t>cgroup</a:t>
            </a:r>
            <a:r>
              <a:rPr lang="en-US" altLang="zh-CN" sz="1600" dirty="0">
                <a:solidFill>
                  <a:srgbClr val="FFFFFF"/>
                </a:solidFill>
                <a:latin typeface="Consolas" panose="020B0609020204030204" pitchFamily="49" charset="0"/>
              </a:rPr>
              <a:t>/devices/</a:t>
            </a:r>
            <a:r>
              <a:rPr lang="en-US" altLang="zh-CN" sz="1600" dirty="0" err="1">
                <a:solidFill>
                  <a:srgbClr val="FFFFFF"/>
                </a:solidFill>
                <a:latin typeface="Consolas" panose="020B0609020204030204" pitchFamily="49" charset="0"/>
              </a:rPr>
              <a:t>mydevices</a:t>
            </a:r>
            <a:r>
              <a:rPr lang="en-US" altLang="zh-CN" sz="1600" dirty="0">
                <a:solidFill>
                  <a:srgbClr val="FFFFFF"/>
                </a:solidFill>
                <a:latin typeface="Consolas" panose="020B0609020204030204" pitchFamily="49" charset="0"/>
              </a:rPr>
              <a:t>/</a:t>
            </a:r>
            <a:r>
              <a:rPr lang="en-US" altLang="zh-CN" sz="1600" dirty="0" err="1">
                <a:solidFill>
                  <a:srgbClr val="FFFFFF"/>
                </a:solidFill>
                <a:latin typeface="Consolas" panose="020B0609020204030204" pitchFamily="49" charset="0"/>
              </a:rPr>
              <a:t>devices.deny</a:t>
            </a:r>
            <a:endParaRPr lang="en-US" altLang="zh-CN" sz="1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189935182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144570" cy="1800199"/>
          </a:xfrm>
        </p:spPr>
        <p:txBody>
          <a:bodyPr/>
          <a:lstStyle/>
          <a:p>
            <a:r>
              <a:rPr lang="zh-CN" altLang="en-US" dirty="0"/>
              <a:t>任务描述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使用 </a:t>
            </a:r>
            <a:r>
              <a:rPr lang="en-US" altLang="zh-CN" sz="1800" kern="1200" dirty="0" err="1">
                <a:solidFill>
                  <a:srgbClr val="111111"/>
                </a:solidFill>
                <a:ea typeface="宋体" panose="02010600030101010101" pitchFamily="2" charset="-122"/>
              </a:rPr>
              <a:t>cgroup</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实现不允许访问 </a:t>
            </a:r>
            <a:r>
              <a:rPr lang="en-US" altLang="zh-CN" sz="1800" kern="1200" dirty="0">
                <a:solidFill>
                  <a:srgbClr val="111111"/>
                </a:solidFill>
                <a:ea typeface="宋体" panose="02010600030101010101" pitchFamily="2" charset="-122"/>
              </a:rPr>
              <a:t>U</a:t>
            </a:r>
            <a:r>
              <a:rPr lang="zh-CN" altLang="en-US" sz="1800" kern="1200" dirty="0">
                <a:solidFill>
                  <a:srgbClr val="111111"/>
                </a:solidFill>
                <a:ea typeface="宋体" panose="02010600030101010101" pitchFamily="2" charset="-122"/>
              </a:rPr>
              <a:t>盘。</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a:solidFill>
                  <a:srgbClr val="111111"/>
                </a:solidFill>
                <a:ea typeface="宋体" panose="02010600030101010101" pitchFamily="2" charset="-122"/>
              </a:rPr>
              <a:t>使用 </a:t>
            </a:r>
            <a:r>
              <a:rPr lang="en-US" altLang="zh-CN" sz="1800" kern="1200" dirty="0" err="1">
                <a:solidFill>
                  <a:srgbClr val="111111"/>
                </a:solidFill>
                <a:ea typeface="宋体" panose="02010600030101010101" pitchFamily="2" charset="-122"/>
              </a:rPr>
              <a:t>cgexec</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与 </a:t>
            </a:r>
            <a:r>
              <a:rPr lang="en-US" altLang="zh-CN" sz="1800" kern="1200" dirty="0">
                <a:solidFill>
                  <a:srgbClr val="111111"/>
                </a:solidFill>
                <a:ea typeface="宋体" panose="02010600030101010101" pitchFamily="2" charset="-122"/>
              </a:rPr>
              <a:t>dd </a:t>
            </a:r>
            <a:r>
              <a:rPr lang="zh-CN" altLang="en-US" sz="1800" kern="1200" dirty="0">
                <a:solidFill>
                  <a:srgbClr val="111111"/>
                </a:solidFill>
                <a:ea typeface="宋体" panose="02010600030101010101" pitchFamily="2" charset="-122"/>
              </a:rPr>
              <a:t>命令验证上述限制操作是否成功。</a:t>
            </a:r>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任务</a:t>
            </a:r>
            <a:r>
              <a:rPr lang="en-US" altLang="zh-CN" dirty="0"/>
              <a:t>5</a:t>
            </a:r>
            <a:r>
              <a:rPr lang="zh-CN" altLang="en-US" dirty="0"/>
              <a:t>：使用 </a:t>
            </a:r>
            <a:r>
              <a:rPr lang="en-US" altLang="zh-CN" dirty="0" err="1"/>
              <a:t>cgroup</a:t>
            </a:r>
            <a:r>
              <a:rPr lang="en-US" altLang="zh-CN" dirty="0"/>
              <a:t> </a:t>
            </a:r>
            <a:r>
              <a:rPr lang="zh-CN" altLang="en-US" dirty="0"/>
              <a:t>实现不允许访问</a:t>
            </a:r>
            <a:r>
              <a:rPr lang="en-US" altLang="zh-CN" dirty="0"/>
              <a:t>U</a:t>
            </a:r>
            <a:r>
              <a:rPr lang="zh-CN" altLang="en-US" dirty="0"/>
              <a:t>盘（</a:t>
            </a:r>
            <a:r>
              <a:rPr lang="en-US" altLang="zh-CN" dirty="0"/>
              <a:t>15min</a:t>
            </a:r>
            <a:r>
              <a:rPr lang="zh-CN" altLang="en-US" dirty="0"/>
              <a:t>）</a:t>
            </a:r>
          </a:p>
        </p:txBody>
      </p:sp>
      <p:sp>
        <p:nvSpPr>
          <p:cNvPr id="4" name="内容占位符 1">
            <a:extLst>
              <a:ext uri="{FF2B5EF4-FFF2-40B4-BE49-F238E27FC236}">
                <a16:creationId xmlns:a16="http://schemas.microsoft.com/office/drawing/2014/main" xmlns="" id="{0240C490-0F80-44A6-980E-1A78D56A80A9}"/>
              </a:ext>
            </a:extLst>
          </p:cNvPr>
          <p:cNvSpPr txBox="1">
            <a:spLocks/>
          </p:cNvSpPr>
          <p:nvPr/>
        </p:nvSpPr>
        <p:spPr bwMode="auto">
          <a:xfrm>
            <a:off x="488950" y="2996953"/>
            <a:ext cx="9144570" cy="1800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kern="0" dirty="0"/>
              <a:t>审核要求</a:t>
            </a:r>
            <a:endParaRPr lang="en-US" altLang="zh-CN" kern="0"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正确、成功地限制 </a:t>
            </a:r>
            <a:r>
              <a:rPr lang="en-US" altLang="zh-CN" sz="1800" dirty="0">
                <a:solidFill>
                  <a:srgbClr val="111111"/>
                </a:solidFill>
                <a:ea typeface="宋体" panose="02010600030101010101" pitchFamily="2" charset="-122"/>
              </a:rPr>
              <a:t>U </a:t>
            </a:r>
            <a:r>
              <a:rPr lang="zh-CN" altLang="en-US" sz="1800" dirty="0">
                <a:solidFill>
                  <a:srgbClr val="111111"/>
                </a:solidFill>
                <a:ea typeface="宋体" panose="02010600030101010101" pitchFamily="2" charset="-122"/>
              </a:rPr>
              <a:t>盘访问。</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提交每一步操作以及结果显示的截图。</a:t>
            </a:r>
            <a:endParaRPr lang="zh-CN" altLang="en-US" kern="0" dirty="0"/>
          </a:p>
        </p:txBody>
      </p:sp>
      <p:pic>
        <p:nvPicPr>
          <p:cNvPr id="5" name="图片 4">
            <a:extLst>
              <a:ext uri="{FF2B5EF4-FFF2-40B4-BE49-F238E27FC236}">
                <a16:creationId xmlns:a16="http://schemas.microsoft.com/office/drawing/2014/main" xmlns="" id="{994A15B6-67D1-4210-B757-85ADB3F66103}"/>
              </a:ext>
            </a:extLst>
          </p:cNvPr>
          <p:cNvPicPr>
            <a:picLocks noChangeAspect="1"/>
          </p:cNvPicPr>
          <p:nvPr/>
        </p:nvPicPr>
        <p:blipFill>
          <a:blip r:embed="rId3"/>
          <a:stretch>
            <a:fillRect/>
          </a:stretch>
        </p:blipFill>
        <p:spPr>
          <a:xfrm>
            <a:off x="751786" y="5586329"/>
            <a:ext cx="9000000" cy="867007"/>
          </a:xfrm>
          <a:prstGeom prst="rect">
            <a:avLst/>
          </a:prstGeom>
        </p:spPr>
      </p:pic>
      <p:pic>
        <p:nvPicPr>
          <p:cNvPr id="6" name="图片 5">
            <a:extLst>
              <a:ext uri="{FF2B5EF4-FFF2-40B4-BE49-F238E27FC236}">
                <a16:creationId xmlns:a16="http://schemas.microsoft.com/office/drawing/2014/main" xmlns="" id="{A3C2F3A3-FB04-4E3E-B321-D49AE68DB2E6}"/>
              </a:ext>
            </a:extLst>
          </p:cNvPr>
          <p:cNvPicPr>
            <a:picLocks noChangeAspect="1"/>
          </p:cNvPicPr>
          <p:nvPr/>
        </p:nvPicPr>
        <p:blipFill>
          <a:blip r:embed="rId4"/>
          <a:stretch>
            <a:fillRect/>
          </a:stretch>
        </p:blipFill>
        <p:spPr>
          <a:xfrm>
            <a:off x="776536" y="4365104"/>
            <a:ext cx="4680000" cy="1035800"/>
          </a:xfrm>
          <a:prstGeom prst="rect">
            <a:avLst/>
          </a:prstGeom>
        </p:spPr>
      </p:pic>
    </p:spTree>
    <p:extLst>
      <p:ext uri="{BB962C8B-B14F-4D97-AF65-F5344CB8AC3E}">
        <p14:creationId xmlns:p14="http://schemas.microsoft.com/office/powerpoint/2010/main" val="227516483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2B8112F9-D3C9-47AF-BC30-AD215DA14F9D}"/>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xmlns="" id="{C625CE0E-96F9-4D6D-B28E-B39DE074DF8E}"/>
              </a:ext>
            </a:extLst>
          </p:cNvPr>
          <p:cNvSpPr txBox="1"/>
          <p:nvPr/>
        </p:nvSpPr>
        <p:spPr>
          <a:xfrm>
            <a:off x="3591088" y="2875002"/>
            <a:ext cx="2723823" cy="1107996"/>
          </a:xfrm>
          <a:prstGeom prst="rect">
            <a:avLst/>
          </a:prstGeom>
          <a:noFill/>
        </p:spPr>
        <p:txBody>
          <a:bodyPr wrap="none" rtlCol="0">
            <a:spAutoFit/>
          </a:bodyPr>
          <a:lstStyle/>
          <a:p>
            <a:r>
              <a:rPr lang="zh-CN" altLang="en-US" sz="6600" dirty="0">
                <a:solidFill>
                  <a:srgbClr val="333333"/>
                </a:solidFill>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144570" cy="4968551"/>
          </a:xfrm>
        </p:spPr>
        <p:txBody>
          <a:bodyPr/>
          <a:lstStyle/>
          <a:p>
            <a:r>
              <a:rPr lang="en-US" altLang="zh-CN" dirty="0" err="1"/>
              <a:t>kthread_run</a:t>
            </a:r>
            <a:r>
              <a:rPr lang="en-US" altLang="zh-CN" dirty="0"/>
              <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头文件：</a:t>
            </a:r>
            <a:r>
              <a:rPr lang="en-US" altLang="zh-CN" sz="1800" kern="1200" dirty="0">
                <a:solidFill>
                  <a:srgbClr val="111111"/>
                </a:solidFill>
                <a:ea typeface="宋体" panose="02010600030101010101" pitchFamily="2" charset="-122"/>
              </a:rPr>
              <a:t>&lt;</a:t>
            </a:r>
            <a:r>
              <a:rPr lang="en-US" altLang="zh-CN" sz="1800" kern="1200" dirty="0" err="1">
                <a:solidFill>
                  <a:srgbClr val="111111"/>
                </a:solidFill>
                <a:ea typeface="宋体" panose="02010600030101010101" pitchFamily="2" charset="-122"/>
              </a:rPr>
              <a:t>linux</a:t>
            </a:r>
            <a:r>
              <a:rPr lang="en-US" altLang="zh-CN"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kthread.h</a:t>
            </a:r>
            <a:r>
              <a:rPr lang="en-US" altLang="zh-CN" sz="1800" kern="1200" dirty="0">
                <a:solidFill>
                  <a:srgbClr val="111111"/>
                </a:solidFill>
                <a:ea typeface="宋体" panose="02010600030101010101" pitchFamily="2" charset="-122"/>
              </a:rPr>
              <a:t>&gt;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函数原型：</a:t>
            </a:r>
            <a:r>
              <a:rPr lang="en-US" altLang="zh-CN" sz="1800" kern="1200" dirty="0">
                <a:solidFill>
                  <a:srgbClr val="111111"/>
                </a:solidFill>
                <a:ea typeface="宋体" panose="02010600030101010101" pitchFamily="2" charset="-122"/>
              </a:rPr>
              <a:t>struct </a:t>
            </a:r>
            <a:r>
              <a:rPr lang="en-US" altLang="zh-CN" sz="1800" kern="1200" dirty="0" err="1">
                <a:solidFill>
                  <a:srgbClr val="111111"/>
                </a:solidFill>
                <a:ea typeface="宋体" panose="02010600030101010101" pitchFamily="2" charset="-122"/>
              </a:rPr>
              <a:t>task_struct</a:t>
            </a:r>
            <a:r>
              <a:rPr lang="en-US" altLang="zh-CN" sz="1800" kern="1200" dirty="0">
                <a:solidFill>
                  <a:srgbClr val="111111"/>
                </a:solidFill>
                <a:ea typeface="宋体" panose="02010600030101010101" pitchFamily="2" charset="-122"/>
              </a:rPr>
              <a:t> *</a:t>
            </a:r>
            <a:r>
              <a:rPr lang="en-US" altLang="zh-CN" sz="1800" kern="1200" dirty="0" err="1">
                <a:solidFill>
                  <a:srgbClr val="111111"/>
                </a:solidFill>
                <a:ea typeface="宋体" panose="02010600030101010101" pitchFamily="2" charset="-122"/>
              </a:rPr>
              <a:t>kthread_run</a:t>
            </a:r>
            <a:r>
              <a:rPr lang="en-US" altLang="zh-CN" sz="1800" kern="1200" dirty="0">
                <a:solidFill>
                  <a:srgbClr val="111111"/>
                </a:solidFill>
                <a:ea typeface="宋体" panose="02010600030101010101" pitchFamily="2" charset="-122"/>
              </a:rPr>
              <a:t>(int (*</a:t>
            </a:r>
            <a:r>
              <a:rPr lang="en-US" altLang="zh-CN" sz="1800" kern="1200" dirty="0" err="1">
                <a:solidFill>
                  <a:srgbClr val="111111"/>
                </a:solidFill>
                <a:ea typeface="宋体" panose="02010600030101010101" pitchFamily="2" charset="-122"/>
              </a:rPr>
              <a:t>threadfn</a:t>
            </a:r>
            <a:r>
              <a:rPr lang="en-US" altLang="zh-CN" sz="1800" kern="1200" dirty="0">
                <a:solidFill>
                  <a:srgbClr val="111111"/>
                </a:solidFill>
                <a:ea typeface="宋体" panose="02010600030101010101" pitchFamily="2" charset="-122"/>
              </a:rPr>
              <a:t>)(void *data),void *</a:t>
            </a:r>
            <a:r>
              <a:rPr lang="en-US" altLang="zh-CN" sz="1800" kern="1200" dirty="0" err="1">
                <a:solidFill>
                  <a:srgbClr val="111111"/>
                </a:solidFill>
                <a:ea typeface="宋体" panose="02010600030101010101" pitchFamily="2" charset="-122"/>
              </a:rPr>
              <a:t>data,const</a:t>
            </a:r>
            <a:r>
              <a:rPr lang="en-US" altLang="zh-CN" sz="1800" kern="1200" dirty="0">
                <a:solidFill>
                  <a:srgbClr val="111111"/>
                </a:solidFill>
                <a:ea typeface="宋体" panose="02010600030101010101" pitchFamily="2" charset="-122"/>
              </a:rPr>
              <a:t> char *</a:t>
            </a:r>
            <a:r>
              <a:rPr lang="en-US" altLang="zh-CN" sz="1800" kern="1200" dirty="0" err="1">
                <a:solidFill>
                  <a:srgbClr val="111111"/>
                </a:solidFill>
                <a:ea typeface="宋体" panose="02010600030101010101" pitchFamily="2" charset="-122"/>
              </a:rPr>
              <a:t>namefmt</a:t>
            </a:r>
            <a:r>
              <a:rPr lang="en-US" altLang="zh-CN" sz="1800" kern="1200" dirty="0">
                <a:solidFill>
                  <a:srgbClr val="111111"/>
                </a:solidFill>
                <a:ea typeface="宋体" panose="02010600030101010101" pitchFamily="2" charset="-122"/>
              </a:rPr>
              <a:t>,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功能：创建并启动一个线程。</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int (*</a:t>
            </a:r>
            <a:r>
              <a:rPr lang="en-US" altLang="zh-CN" sz="1800" kern="1200" dirty="0" err="1">
                <a:solidFill>
                  <a:srgbClr val="111111"/>
                </a:solidFill>
                <a:ea typeface="宋体" panose="02010600030101010101" pitchFamily="2" charset="-122"/>
              </a:rPr>
              <a:t>threadfn</a:t>
            </a:r>
            <a:r>
              <a:rPr lang="en-US" altLang="zh-CN" sz="1800" kern="1200" dirty="0">
                <a:solidFill>
                  <a:srgbClr val="111111"/>
                </a:solidFill>
                <a:ea typeface="宋体" panose="02010600030101010101" pitchFamily="2" charset="-122"/>
              </a:rPr>
              <a:t>)(void *data)------&gt;</a:t>
            </a:r>
            <a:r>
              <a:rPr lang="zh-CN" altLang="en-US" sz="1800" kern="1200" dirty="0">
                <a:solidFill>
                  <a:srgbClr val="111111"/>
                </a:solidFill>
                <a:ea typeface="宋体" panose="02010600030101010101" pitchFamily="2" charset="-122"/>
              </a:rPr>
              <a:t>线程函数，指定该线程要完成的任务。这个函数会一直运行直到接收到终止信号。</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void *data-------------------------------&gt;</a:t>
            </a:r>
            <a:r>
              <a:rPr lang="zh-CN" altLang="en-US" sz="1800" kern="1200" dirty="0">
                <a:solidFill>
                  <a:srgbClr val="111111"/>
                </a:solidFill>
                <a:ea typeface="宋体" panose="02010600030101010101" pitchFamily="2" charset="-122"/>
              </a:rPr>
              <a:t>线程函数的参数。</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const char *</a:t>
            </a:r>
            <a:r>
              <a:rPr lang="en-US" altLang="zh-CN" sz="1800" kern="1200" dirty="0" err="1">
                <a:solidFill>
                  <a:srgbClr val="111111"/>
                </a:solidFill>
                <a:ea typeface="宋体" panose="02010600030101010101" pitchFamily="2" charset="-122"/>
              </a:rPr>
              <a:t>namefmt</a:t>
            </a:r>
            <a:r>
              <a:rPr lang="en-US" altLang="zh-CN" sz="1800" kern="1200" dirty="0">
                <a:solidFill>
                  <a:srgbClr val="111111"/>
                </a:solidFill>
                <a:ea typeface="宋体" panose="02010600030101010101" pitchFamily="2" charset="-122"/>
              </a:rPr>
              <a:t>------------------&gt;</a:t>
            </a:r>
            <a:r>
              <a:rPr lang="zh-CN" altLang="en-US" sz="1800" kern="1200" dirty="0">
                <a:solidFill>
                  <a:srgbClr val="111111"/>
                </a:solidFill>
                <a:ea typeface="宋体" panose="02010600030101010101" pitchFamily="2" charset="-122"/>
              </a:rPr>
              <a:t>线程名字。</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使用示例：</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myThread</a:t>
            </a:r>
            <a:r>
              <a:rPr lang="en-US" altLang="zh-CN" sz="1800" kern="1200" dirty="0">
                <a:solidFill>
                  <a:srgbClr val="111111"/>
                </a:solidFill>
                <a:ea typeface="宋体" panose="02010600030101010101" pitchFamily="2" charset="-122"/>
              </a:rPr>
              <a:t> = </a:t>
            </a:r>
            <a:r>
              <a:rPr lang="en-US" altLang="zh-CN" sz="1800" kern="1200" dirty="0" err="1">
                <a:solidFill>
                  <a:srgbClr val="111111"/>
                </a:solidFill>
                <a:ea typeface="宋体" panose="02010600030101010101" pitchFamily="2" charset="-122"/>
              </a:rPr>
              <a:t>kthread_run</a:t>
            </a:r>
            <a:r>
              <a:rPr lang="en-US" altLang="zh-CN"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func</a:t>
            </a:r>
            <a:r>
              <a:rPr lang="en-US" altLang="zh-CN" sz="1800" kern="1200" dirty="0">
                <a:solidFill>
                  <a:srgbClr val="111111"/>
                </a:solidFill>
                <a:ea typeface="宋体" panose="02010600030101010101" pitchFamily="2" charset="-122"/>
              </a:rPr>
              <a:t>, NULL, “</a:t>
            </a:r>
            <a:r>
              <a:rPr lang="en-US" altLang="zh-CN" sz="1800" kern="1200" dirty="0" err="1">
                <a:solidFill>
                  <a:srgbClr val="111111"/>
                </a:solidFill>
                <a:ea typeface="宋体" panose="02010600030101010101" pitchFamily="2" charset="-122"/>
              </a:rPr>
              <a:t>mythread</a:t>
            </a:r>
            <a:r>
              <a:rPr lang="en-US" altLang="zh-CN" sz="1800" kern="1200" dirty="0">
                <a:solidFill>
                  <a:srgbClr val="111111"/>
                </a:solidFill>
                <a:ea typeface="宋体" panose="02010600030101010101" pitchFamily="2" charset="-122"/>
              </a:rPr>
              <a:t>");</a:t>
            </a:r>
            <a:endParaRPr lang="zh-CN" altLang="en-US" sz="1800" kern="1200" dirty="0">
              <a:solidFill>
                <a:srgbClr val="111111"/>
              </a:solidFill>
              <a:ea typeface="宋体" panose="02010600030101010101" pitchFamily="2" charset="-122"/>
            </a:endParaRPr>
          </a:p>
          <a:p>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一、内核线程相关接口函数</a:t>
            </a:r>
          </a:p>
        </p:txBody>
      </p:sp>
    </p:spTree>
    <p:extLst>
      <p:ext uri="{BB962C8B-B14F-4D97-AF65-F5344CB8AC3E}">
        <p14:creationId xmlns:p14="http://schemas.microsoft.com/office/powerpoint/2010/main" val="274909909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144570" cy="4968551"/>
          </a:xfrm>
        </p:spPr>
        <p:txBody>
          <a:bodyPr/>
          <a:lstStyle/>
          <a:p>
            <a:r>
              <a:rPr lang="en-US" altLang="zh-CN" dirty="0" err="1"/>
              <a:t>kthread_stop</a:t>
            </a:r>
            <a:r>
              <a:rPr lang="en-US" altLang="zh-CN" dirty="0"/>
              <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头文件：</a:t>
            </a:r>
            <a:r>
              <a:rPr lang="en-US" altLang="zh-CN" sz="1800" kern="1200" dirty="0">
                <a:solidFill>
                  <a:srgbClr val="111111"/>
                </a:solidFill>
                <a:ea typeface="宋体" panose="02010600030101010101" pitchFamily="2" charset="-122"/>
              </a:rPr>
              <a:t>&lt;</a:t>
            </a:r>
            <a:r>
              <a:rPr lang="en-US" altLang="zh-CN" sz="1800" kern="1200" dirty="0" err="1">
                <a:solidFill>
                  <a:srgbClr val="111111"/>
                </a:solidFill>
                <a:ea typeface="宋体" panose="02010600030101010101" pitchFamily="2" charset="-122"/>
              </a:rPr>
              <a:t>linux</a:t>
            </a:r>
            <a:r>
              <a:rPr lang="en-US" altLang="zh-CN"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kthread.h</a:t>
            </a:r>
            <a:r>
              <a:rPr lang="en-US" altLang="zh-CN" sz="1800" kern="1200" dirty="0">
                <a:solidFill>
                  <a:srgbClr val="111111"/>
                </a:solidFill>
                <a:ea typeface="宋体" panose="02010600030101010101" pitchFamily="2" charset="-122"/>
              </a:rPr>
              <a:t>&gt;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函数原型：</a:t>
            </a:r>
            <a:r>
              <a:rPr lang="en-US" altLang="zh-CN" sz="1800" kern="1200" dirty="0">
                <a:solidFill>
                  <a:srgbClr val="111111"/>
                </a:solidFill>
                <a:ea typeface="宋体" panose="02010600030101010101" pitchFamily="2" charset="-122"/>
              </a:rPr>
              <a:t>int </a:t>
            </a:r>
            <a:r>
              <a:rPr lang="en-US" altLang="zh-CN" sz="1800" kern="1200" dirty="0" err="1">
                <a:solidFill>
                  <a:srgbClr val="111111"/>
                </a:solidFill>
                <a:ea typeface="宋体" panose="02010600030101010101" pitchFamily="2" charset="-122"/>
              </a:rPr>
              <a:t>kthread_stop</a:t>
            </a:r>
            <a:r>
              <a:rPr lang="en-US" altLang="zh-CN" sz="1800" kern="1200" dirty="0">
                <a:solidFill>
                  <a:srgbClr val="111111"/>
                </a:solidFill>
                <a:ea typeface="宋体" panose="02010600030101010101" pitchFamily="2" charset="-122"/>
              </a:rPr>
              <a:t>(struct </a:t>
            </a:r>
            <a:r>
              <a:rPr lang="en-US" altLang="zh-CN" sz="1800" kern="1200" dirty="0" err="1">
                <a:solidFill>
                  <a:srgbClr val="111111"/>
                </a:solidFill>
                <a:ea typeface="宋体" panose="02010600030101010101" pitchFamily="2" charset="-122"/>
              </a:rPr>
              <a:t>task_struct</a:t>
            </a:r>
            <a:r>
              <a:rPr lang="en-US" altLang="zh-CN" sz="1800" kern="1200" dirty="0">
                <a:solidFill>
                  <a:srgbClr val="111111"/>
                </a:solidFill>
                <a:ea typeface="宋体" panose="02010600030101010101" pitchFamily="2" charset="-122"/>
              </a:rPr>
              <a:t> *k);</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功能：在模块卸载时，发送信号给</a:t>
            </a:r>
            <a:r>
              <a:rPr lang="en-US" altLang="zh-CN" sz="1800" kern="1200" dirty="0">
                <a:solidFill>
                  <a:srgbClr val="111111"/>
                </a:solidFill>
                <a:ea typeface="宋体" panose="02010600030101010101" pitchFamily="2" charset="-122"/>
              </a:rPr>
              <a:t>k</a:t>
            </a:r>
            <a:r>
              <a:rPr lang="zh-CN" altLang="en-US" sz="1800" kern="1200" dirty="0">
                <a:solidFill>
                  <a:srgbClr val="111111"/>
                </a:solidFill>
                <a:ea typeface="宋体" panose="02010600030101010101" pitchFamily="2" charset="-122"/>
              </a:rPr>
              <a:t>指向的线程，使之退出。</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使用示例：</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kthread_stop</a:t>
            </a:r>
            <a:r>
              <a:rPr lang="en-US" altLang="zh-CN"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myThread</a:t>
            </a:r>
            <a:r>
              <a:rPr lang="en-US" altLang="zh-CN" sz="1800" kern="1200" dirty="0">
                <a:solidFill>
                  <a:srgbClr val="111111"/>
                </a:solidFill>
                <a:ea typeface="宋体" panose="02010600030101010101" pitchFamily="2" charset="-122"/>
              </a:rPr>
              <a:t>);</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r>
              <a:rPr lang="en-US" altLang="zh-CN" dirty="0" err="1"/>
              <a:t>kthread_should_stop</a:t>
            </a:r>
            <a:r>
              <a:rPr lang="en-US" altLang="zh-CN" dirty="0"/>
              <a:t>()</a:t>
            </a:r>
            <a:r>
              <a:rPr lang="zh-CN" altLang="en-US" dirty="0"/>
              <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头文件：</a:t>
            </a:r>
            <a:r>
              <a:rPr lang="en-US" altLang="zh-CN" sz="1800" kern="1200" dirty="0">
                <a:solidFill>
                  <a:srgbClr val="111111"/>
                </a:solidFill>
                <a:ea typeface="宋体" panose="02010600030101010101" pitchFamily="2" charset="-122"/>
              </a:rPr>
              <a:t>&lt;</a:t>
            </a:r>
            <a:r>
              <a:rPr lang="en-US" altLang="zh-CN" sz="1800" kern="1200" dirty="0" err="1">
                <a:solidFill>
                  <a:srgbClr val="111111"/>
                </a:solidFill>
                <a:ea typeface="宋体" panose="02010600030101010101" pitchFamily="2" charset="-122"/>
              </a:rPr>
              <a:t>linux</a:t>
            </a:r>
            <a:r>
              <a:rPr lang="en-US" altLang="zh-CN"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kthread.h</a:t>
            </a:r>
            <a:r>
              <a:rPr lang="en-US" altLang="zh-CN" sz="1800" kern="1200" dirty="0">
                <a:solidFill>
                  <a:srgbClr val="111111"/>
                </a:solidFill>
                <a:ea typeface="宋体" panose="02010600030101010101" pitchFamily="2" charset="-122"/>
              </a:rPr>
              <a:t>&gt;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函数原型：</a:t>
            </a:r>
            <a:r>
              <a:rPr lang="en-US" altLang="zh-CN" sz="1800" kern="1200" dirty="0">
                <a:solidFill>
                  <a:srgbClr val="111111"/>
                </a:solidFill>
                <a:ea typeface="宋体" panose="02010600030101010101" pitchFamily="2" charset="-122"/>
              </a:rPr>
              <a:t>bool </a:t>
            </a:r>
            <a:r>
              <a:rPr lang="en-US" altLang="zh-CN" sz="1800" kern="1200" dirty="0" err="1">
                <a:solidFill>
                  <a:srgbClr val="111111"/>
                </a:solidFill>
                <a:ea typeface="宋体" panose="02010600030101010101" pitchFamily="2" charset="-122"/>
              </a:rPr>
              <a:t>kthread_should_stop</a:t>
            </a:r>
            <a:r>
              <a:rPr lang="en-US" altLang="zh-CN" sz="1800" kern="1200" dirty="0">
                <a:solidFill>
                  <a:srgbClr val="111111"/>
                </a:solidFill>
                <a:ea typeface="宋体" panose="02010600030101010101" pitchFamily="2" charset="-122"/>
              </a:rPr>
              <a:t>(void);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功能：该函数位于内核线程函数体内，与</a:t>
            </a:r>
            <a:r>
              <a:rPr lang="en-US" altLang="zh-CN" sz="1800" kern="1200" dirty="0" err="1">
                <a:solidFill>
                  <a:srgbClr val="111111"/>
                </a:solidFill>
                <a:ea typeface="宋体" panose="02010600030101010101" pitchFamily="2" charset="-122"/>
              </a:rPr>
              <a:t>kthread_stop</a:t>
            </a:r>
            <a:r>
              <a:rPr lang="zh-CN" altLang="en-US" sz="1800" kern="1200" dirty="0">
                <a:solidFill>
                  <a:srgbClr val="111111"/>
                </a:solidFill>
                <a:ea typeface="宋体" panose="02010600030101010101" pitchFamily="2" charset="-122"/>
              </a:rPr>
              <a:t>配合使用，用于接收</a:t>
            </a:r>
            <a:r>
              <a:rPr lang="en-US" altLang="zh-CN" sz="1800" kern="1200" dirty="0" err="1">
                <a:solidFill>
                  <a:srgbClr val="111111"/>
                </a:solidFill>
                <a:ea typeface="宋体" panose="02010600030101010101" pitchFamily="2" charset="-122"/>
              </a:rPr>
              <a:t>kthread_stop</a:t>
            </a:r>
            <a:r>
              <a:rPr lang="zh-CN" altLang="en-US" sz="1800" kern="1200" dirty="0">
                <a:solidFill>
                  <a:srgbClr val="111111"/>
                </a:solidFill>
                <a:ea typeface="宋体" panose="02010600030101010101" pitchFamily="2" charset="-122"/>
              </a:rPr>
              <a:t>传递的结束线程信号，如果内核线程中未用此函数，则</a:t>
            </a:r>
            <a:r>
              <a:rPr lang="en-US" altLang="zh-CN" sz="1800" kern="1200" dirty="0" err="1">
                <a:solidFill>
                  <a:srgbClr val="111111"/>
                </a:solidFill>
                <a:ea typeface="宋体" panose="02010600030101010101" pitchFamily="2" charset="-122"/>
              </a:rPr>
              <a:t>kthread_stop</a:t>
            </a:r>
            <a:r>
              <a:rPr lang="zh-CN" altLang="en-US" sz="1800" kern="1200" dirty="0">
                <a:solidFill>
                  <a:srgbClr val="111111"/>
                </a:solidFill>
                <a:ea typeface="宋体" panose="02010600030101010101" pitchFamily="2" charset="-122"/>
              </a:rPr>
              <a:t>使其结束。</a:t>
            </a:r>
            <a:endParaRPr lang="en-US" altLang="zh-CN" sz="1800" kern="1200" dirty="0">
              <a:solidFill>
                <a:srgbClr val="111111"/>
              </a:solidFill>
              <a:ea typeface="宋体" panose="02010600030101010101" pitchFamily="2" charset="-122"/>
            </a:endParaRPr>
          </a:p>
          <a:p>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一、内核线程相关接口函数</a:t>
            </a:r>
          </a:p>
        </p:txBody>
      </p:sp>
    </p:spTree>
    <p:extLst>
      <p:ext uri="{BB962C8B-B14F-4D97-AF65-F5344CB8AC3E}">
        <p14:creationId xmlns:p14="http://schemas.microsoft.com/office/powerpoint/2010/main" val="10940345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144570" cy="4968551"/>
          </a:xfrm>
        </p:spPr>
        <p:txBody>
          <a:bodyPr/>
          <a:lstStyle/>
          <a:p>
            <a:r>
              <a:rPr lang="zh-CN" altLang="en-US" dirty="0"/>
              <a:t>线程函数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用户在线程函数中指定要让该线程完成的任务。该函数会一直运行，直到接收到结束信号。因此函数中需要有判断是否收到信号的语句。</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注意在线程函数中需要在每一轮迭代之后休眠一定时间，让出</a:t>
            </a:r>
            <a:r>
              <a:rPr lang="en-US" altLang="zh-CN" sz="1800" kern="1200" dirty="0">
                <a:solidFill>
                  <a:srgbClr val="111111"/>
                </a:solidFill>
                <a:ea typeface="宋体" panose="02010600030101010101" pitchFamily="2" charset="-122"/>
              </a:rPr>
              <a:t>CPU </a:t>
            </a:r>
            <a:r>
              <a:rPr lang="zh-CN" altLang="en-US" sz="1800" kern="1200" dirty="0">
                <a:solidFill>
                  <a:srgbClr val="111111"/>
                </a:solidFill>
                <a:ea typeface="宋体" panose="02010600030101010101" pitchFamily="2" charset="-122"/>
              </a:rPr>
              <a:t>给其他的任务，否则创建的这个线程会一直占用</a:t>
            </a:r>
            <a:r>
              <a:rPr lang="en-US" altLang="zh-CN" sz="1800" kern="1200" dirty="0">
                <a:solidFill>
                  <a:srgbClr val="111111"/>
                </a:solidFill>
                <a:ea typeface="宋体" panose="02010600030101010101" pitchFamily="2" charset="-122"/>
              </a:rPr>
              <a:t>CPU</a:t>
            </a:r>
            <a:r>
              <a:rPr lang="zh-CN" altLang="en-US" sz="1800" kern="1200" dirty="0">
                <a:solidFill>
                  <a:srgbClr val="111111"/>
                </a:solidFill>
                <a:ea typeface="宋体" panose="02010600030101010101" pitchFamily="2" charset="-122"/>
              </a:rPr>
              <a:t>。</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一、内核线程相关接口函数</a:t>
            </a:r>
          </a:p>
        </p:txBody>
      </p:sp>
      <p:sp>
        <p:nvSpPr>
          <p:cNvPr id="4" name="矩形: 圆角 3">
            <a:extLst>
              <a:ext uri="{FF2B5EF4-FFF2-40B4-BE49-F238E27FC236}">
                <a16:creationId xmlns:a16="http://schemas.microsoft.com/office/drawing/2014/main" xmlns="" id="{EEFAA502-44A5-470A-BED4-F9A23F1EEDB5}"/>
              </a:ext>
            </a:extLst>
          </p:cNvPr>
          <p:cNvSpPr/>
          <p:nvPr/>
        </p:nvSpPr>
        <p:spPr bwMode="auto">
          <a:xfrm>
            <a:off x="1280592" y="2701332"/>
            <a:ext cx="6624736" cy="2247424"/>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static int </a:t>
            </a:r>
            <a:r>
              <a:rPr lang="en-US" altLang="zh-CN" sz="1800" dirty="0" err="1">
                <a:solidFill>
                  <a:srgbClr val="FFFFFF"/>
                </a:solidFill>
                <a:latin typeface="Consolas" panose="020B0609020204030204" pitchFamily="49" charset="0"/>
              </a:rPr>
              <a:t>func</a:t>
            </a:r>
            <a:r>
              <a:rPr lang="en-US" altLang="zh-CN" sz="1800" dirty="0">
                <a:solidFill>
                  <a:srgbClr val="FFFFFF"/>
                </a:solidFill>
                <a:latin typeface="Consolas" panose="020B0609020204030204" pitchFamily="49" charset="0"/>
              </a:rPr>
              <a:t>(void *data){ </a:t>
            </a:r>
          </a:p>
          <a:p>
            <a:pPr algn="l"/>
            <a:r>
              <a:rPr lang="en-US" altLang="zh-CN" sz="1800" dirty="0">
                <a:solidFill>
                  <a:srgbClr val="FFFFFF"/>
                </a:solidFill>
                <a:latin typeface="Consolas" panose="020B0609020204030204" pitchFamily="49" charset="0"/>
              </a:rPr>
              <a:t>   while(!</a:t>
            </a:r>
            <a:r>
              <a:rPr lang="en-US" altLang="zh-CN" sz="1800" dirty="0" err="1">
                <a:solidFill>
                  <a:srgbClr val="FFFFFF"/>
                </a:solidFill>
                <a:latin typeface="Consolas" panose="020B0609020204030204" pitchFamily="49" charset="0"/>
              </a:rPr>
              <a:t>kthread_should_stop</a:t>
            </a:r>
            <a:r>
              <a:rPr lang="en-US" altLang="zh-CN" sz="1800" dirty="0">
                <a:solidFill>
                  <a:srgbClr val="FFFFFF"/>
                </a:solidFill>
                <a:latin typeface="Consolas" panose="020B0609020204030204" pitchFamily="49" charset="0"/>
              </a:rPr>
              <a:t>()){ </a:t>
            </a:r>
          </a:p>
          <a:p>
            <a:pPr algn="l"/>
            <a:r>
              <a:rPr lang="en-US" altLang="zh-CN" sz="1800" dirty="0">
                <a:solidFill>
                  <a:srgbClr val="FFFFFF"/>
                </a:solidFill>
                <a:latin typeface="Consolas" panose="020B0609020204030204" pitchFamily="49" charset="0"/>
              </a:rPr>
              <a:t>     </a:t>
            </a:r>
            <a:r>
              <a:rPr lang="zh-CN" altLang="en-US" sz="1800" dirty="0">
                <a:solidFill>
                  <a:srgbClr val="FFFFFF"/>
                </a:solidFill>
                <a:latin typeface="Consolas" panose="020B0609020204030204" pitchFamily="49" charset="0"/>
              </a:rPr>
              <a:t>。。。。。。一些工作</a:t>
            </a:r>
          </a:p>
          <a:p>
            <a:pPr algn="l"/>
            <a:r>
              <a:rPr lang="zh-CN" altLang="en-US" sz="1800" dirty="0">
                <a:solidFill>
                  <a:srgbClr val="FFFFFF"/>
                </a:solidFill>
                <a:latin typeface="Consolas" panose="020B0609020204030204" pitchFamily="49" charset="0"/>
              </a:rPr>
              <a:t>     </a:t>
            </a:r>
            <a:r>
              <a:rPr lang="en-US" altLang="zh-CN" sz="1800" dirty="0" err="1">
                <a:solidFill>
                  <a:srgbClr val="FFFFFF"/>
                </a:solidFill>
                <a:latin typeface="Consolas" panose="020B0609020204030204" pitchFamily="49" charset="0"/>
              </a:rPr>
              <a:t>msleep</a:t>
            </a:r>
            <a:r>
              <a:rPr lang="en-US" altLang="zh-CN" sz="1800" dirty="0">
                <a:solidFill>
                  <a:srgbClr val="FFFFFF"/>
                </a:solidFill>
                <a:latin typeface="Consolas" panose="020B0609020204030204" pitchFamily="49" charset="0"/>
              </a:rPr>
              <a:t>(2000); </a:t>
            </a:r>
          </a:p>
          <a:p>
            <a:pPr algn="l"/>
            <a:r>
              <a:rPr lang="en-US" altLang="zh-CN" sz="1800" dirty="0">
                <a:solidFill>
                  <a:srgbClr val="FFFFFF"/>
                </a:solidFill>
                <a:latin typeface="Consolas" panose="020B0609020204030204" pitchFamily="49" charset="0"/>
              </a:rPr>
              <a:t>   } </a:t>
            </a:r>
          </a:p>
          <a:p>
            <a:pPr algn="l"/>
            <a:r>
              <a:rPr lang="en-US" altLang="zh-CN" sz="1800" dirty="0">
                <a:solidFill>
                  <a:srgbClr val="FFFFFF"/>
                </a:solidFill>
                <a:latin typeface="Consolas" panose="020B0609020204030204" pitchFamily="49" charset="0"/>
              </a:rPr>
              <a:t>   return 0; </a:t>
            </a:r>
          </a:p>
          <a:p>
            <a:pPr algn="l"/>
            <a:r>
              <a:rPr lang="en-US" altLang="zh-CN" sz="1800" dirty="0">
                <a:solidFill>
                  <a:srgbClr val="FFFFFF"/>
                </a:solidFill>
                <a:latin typeface="Consolas" panose="020B0609020204030204" pitchFamily="49" charset="0"/>
              </a:rPr>
              <a:t>} </a:t>
            </a:r>
          </a:p>
        </p:txBody>
      </p:sp>
    </p:spTree>
    <p:extLst>
      <p:ext uri="{BB962C8B-B14F-4D97-AF65-F5344CB8AC3E}">
        <p14:creationId xmlns:p14="http://schemas.microsoft.com/office/powerpoint/2010/main" val="211052125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144570" cy="5517231"/>
          </a:xfrm>
        </p:spPr>
        <p:txBody>
          <a:bodyPr/>
          <a:lstStyle/>
          <a:p>
            <a:r>
              <a:rPr lang="zh-CN" altLang="en-US" dirty="0"/>
              <a:t>内核模块编程</a:t>
            </a:r>
          </a:p>
          <a:p>
            <a:r>
              <a:rPr lang="zh-CN" altLang="en-US" dirty="0"/>
              <a:t>源码编写</a:t>
            </a:r>
            <a:r>
              <a:rPr lang="en-US" altLang="zh-CN" dirty="0"/>
              <a:t>—— .c</a:t>
            </a:r>
            <a:r>
              <a:rPr lang="zh-CN" altLang="en-US" dirty="0"/>
              <a:t>源文件</a:t>
            </a:r>
          </a:p>
          <a:p>
            <a:r>
              <a:rPr lang="en-US" altLang="zh-CN" dirty="0" err="1"/>
              <a:t>Makefile</a:t>
            </a:r>
            <a:r>
              <a:rPr lang="zh-CN" altLang="en-US" dirty="0"/>
              <a:t>文件编写</a:t>
            </a:r>
          </a:p>
          <a:p>
            <a:r>
              <a:rPr lang="zh-CN" altLang="en-US" dirty="0"/>
              <a:t>编译模块</a:t>
            </a:r>
            <a:r>
              <a:rPr lang="en-US" altLang="zh-CN" dirty="0"/>
              <a:t>——make</a:t>
            </a:r>
          </a:p>
          <a:p>
            <a:r>
              <a:rPr lang="zh-CN" altLang="en-US" dirty="0"/>
              <a:t>模块加载进内核</a:t>
            </a:r>
            <a:r>
              <a:rPr lang="en-US" altLang="zh-CN" dirty="0"/>
              <a:t>——</a:t>
            </a:r>
            <a:r>
              <a:rPr lang="en-US" altLang="zh-CN" dirty="0" err="1"/>
              <a:t>insmod</a:t>
            </a:r>
            <a:endParaRPr lang="en-US" altLang="zh-CN" dirty="0"/>
          </a:p>
          <a:p>
            <a:r>
              <a:rPr lang="zh-CN" altLang="en-US" dirty="0"/>
              <a:t>查看加载的内容</a:t>
            </a:r>
            <a:r>
              <a:rPr lang="en-US" altLang="zh-CN" dirty="0"/>
              <a:t>——</a:t>
            </a:r>
            <a:r>
              <a:rPr lang="en-US" altLang="zh-CN" dirty="0" err="1"/>
              <a:t>dmesg</a:t>
            </a:r>
            <a:endParaRPr lang="en-US" altLang="zh-CN" dirty="0"/>
          </a:p>
          <a:p>
            <a:r>
              <a:rPr lang="zh-CN" altLang="en-US" dirty="0"/>
              <a:t>查看内核模块</a:t>
            </a:r>
            <a:r>
              <a:rPr lang="en-US" altLang="zh-CN" dirty="0"/>
              <a:t>——</a:t>
            </a:r>
            <a:r>
              <a:rPr lang="en-US" altLang="zh-CN" dirty="0" err="1"/>
              <a:t>lsmod</a:t>
            </a:r>
            <a:endParaRPr lang="en-US" altLang="zh-CN" dirty="0"/>
          </a:p>
          <a:p>
            <a:r>
              <a:rPr lang="zh-CN" altLang="en-US" dirty="0"/>
              <a:t>卸载内核模块</a:t>
            </a:r>
            <a:r>
              <a:rPr lang="en-US" altLang="zh-CN" dirty="0"/>
              <a:t>——</a:t>
            </a:r>
            <a:r>
              <a:rPr lang="en-US" altLang="zh-CN" dirty="0" err="1"/>
              <a:t>rmmod</a:t>
            </a:r>
            <a:endParaRPr lang="en-US" altLang="zh-CN" dirty="0"/>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二、内核模块编程</a:t>
            </a:r>
          </a:p>
        </p:txBody>
      </p:sp>
    </p:spTree>
    <p:extLst>
      <p:ext uri="{BB962C8B-B14F-4D97-AF65-F5344CB8AC3E}">
        <p14:creationId xmlns:p14="http://schemas.microsoft.com/office/powerpoint/2010/main" val="8221987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144570" cy="1800199"/>
          </a:xfrm>
        </p:spPr>
        <p:txBody>
          <a:bodyPr/>
          <a:lstStyle/>
          <a:p>
            <a:r>
              <a:rPr lang="zh-CN" altLang="en-US" dirty="0"/>
              <a:t>任务描述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编写内核模块，创建一个内核线程；并在模块退出时杀死该线程。</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加载、卸载模块并查看模块打印信息。</a:t>
            </a:r>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任务</a:t>
            </a:r>
            <a:r>
              <a:rPr lang="en-US" altLang="zh-CN" dirty="0"/>
              <a:t>1</a:t>
            </a:r>
            <a:r>
              <a:rPr lang="zh-CN" altLang="en-US" dirty="0"/>
              <a:t>：创建并运行内核线程（</a:t>
            </a:r>
            <a:r>
              <a:rPr lang="en-US" altLang="zh-CN" dirty="0"/>
              <a:t>15min</a:t>
            </a:r>
            <a:r>
              <a:rPr lang="zh-CN" altLang="en-US" dirty="0"/>
              <a:t>）</a:t>
            </a:r>
          </a:p>
        </p:txBody>
      </p:sp>
      <p:sp>
        <p:nvSpPr>
          <p:cNvPr id="4" name="内容占位符 1">
            <a:extLst>
              <a:ext uri="{FF2B5EF4-FFF2-40B4-BE49-F238E27FC236}">
                <a16:creationId xmlns:a16="http://schemas.microsoft.com/office/drawing/2014/main" xmlns="" id="{0240C490-0F80-44A6-980E-1A78D56A80A9}"/>
              </a:ext>
            </a:extLst>
          </p:cNvPr>
          <p:cNvSpPr txBox="1">
            <a:spLocks/>
          </p:cNvSpPr>
          <p:nvPr/>
        </p:nvSpPr>
        <p:spPr bwMode="auto">
          <a:xfrm>
            <a:off x="488950" y="3068960"/>
            <a:ext cx="9144570" cy="1800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kern="0" dirty="0"/>
              <a:t>审核要求</a:t>
            </a:r>
            <a:endParaRPr lang="en-US" altLang="zh-CN" kern="0"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正确编写满足功能的源文件，正确编译。</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正常加载、卸载内核模块；且内核模块功能满足任务所述。</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提交相关源码与运行截图。</a:t>
            </a:r>
            <a:endParaRPr lang="zh-CN" altLang="en-US" kern="0" dirty="0"/>
          </a:p>
        </p:txBody>
      </p:sp>
      <p:pic>
        <p:nvPicPr>
          <p:cNvPr id="5" name="图片 4">
            <a:extLst>
              <a:ext uri="{FF2B5EF4-FFF2-40B4-BE49-F238E27FC236}">
                <a16:creationId xmlns:a16="http://schemas.microsoft.com/office/drawing/2014/main" xmlns="" id="{DCB92BFC-2BA5-4439-B9A4-56E115A217EC}"/>
              </a:ext>
            </a:extLst>
          </p:cNvPr>
          <p:cNvPicPr>
            <a:picLocks noChangeAspect="1"/>
          </p:cNvPicPr>
          <p:nvPr/>
        </p:nvPicPr>
        <p:blipFill>
          <a:blip r:embed="rId3"/>
          <a:stretch>
            <a:fillRect/>
          </a:stretch>
        </p:blipFill>
        <p:spPr>
          <a:xfrm>
            <a:off x="588378" y="4851979"/>
            <a:ext cx="3960000" cy="1611534"/>
          </a:xfrm>
          <a:prstGeom prst="rect">
            <a:avLst/>
          </a:prstGeom>
        </p:spPr>
      </p:pic>
      <p:pic>
        <p:nvPicPr>
          <p:cNvPr id="6" name="图片 5">
            <a:extLst>
              <a:ext uri="{FF2B5EF4-FFF2-40B4-BE49-F238E27FC236}">
                <a16:creationId xmlns:a16="http://schemas.microsoft.com/office/drawing/2014/main" xmlns="" id="{784519BC-77C4-4ACA-9689-DA11781A4A42}"/>
              </a:ext>
            </a:extLst>
          </p:cNvPr>
          <p:cNvPicPr>
            <a:picLocks noChangeAspect="1"/>
          </p:cNvPicPr>
          <p:nvPr/>
        </p:nvPicPr>
        <p:blipFill>
          <a:blip r:embed="rId4"/>
          <a:stretch>
            <a:fillRect/>
          </a:stretch>
        </p:blipFill>
        <p:spPr>
          <a:xfrm>
            <a:off x="5061235" y="4807268"/>
            <a:ext cx="3600000" cy="1647205"/>
          </a:xfrm>
          <a:prstGeom prst="rect">
            <a:avLst/>
          </a:prstGeom>
        </p:spPr>
      </p:pic>
    </p:spTree>
    <p:extLst>
      <p:ext uri="{BB962C8B-B14F-4D97-AF65-F5344CB8AC3E}">
        <p14:creationId xmlns:p14="http://schemas.microsoft.com/office/powerpoint/2010/main" val="230021111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417050" cy="5400599"/>
          </a:xfrm>
        </p:spPr>
        <p:txBody>
          <a:bodyPr/>
          <a:lstStyle/>
          <a:p>
            <a:r>
              <a:rPr lang="zh-CN" altLang="en-US" dirty="0"/>
              <a:t>简介</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proc </a:t>
            </a:r>
            <a:r>
              <a:rPr lang="zh-CN" altLang="en-US" sz="1800" kern="1200" dirty="0">
                <a:solidFill>
                  <a:srgbClr val="111111"/>
                </a:solidFill>
                <a:ea typeface="宋体" panose="02010600030101010101" pitchFamily="2" charset="-122"/>
              </a:rPr>
              <a:t>文件系统是 </a:t>
            </a:r>
            <a:r>
              <a:rPr lang="en-US" altLang="zh-CN" sz="1800" kern="1200" dirty="0">
                <a:solidFill>
                  <a:srgbClr val="111111"/>
                </a:solidFill>
                <a:ea typeface="宋体" panose="02010600030101010101" pitchFamily="2" charset="-122"/>
              </a:rPr>
              <a:t>Linux </a:t>
            </a:r>
            <a:r>
              <a:rPr lang="zh-CN" altLang="en-US" sz="1800" kern="1200" dirty="0">
                <a:solidFill>
                  <a:srgbClr val="111111"/>
                </a:solidFill>
                <a:ea typeface="宋体" panose="02010600030101010101" pitchFamily="2" charset="-122"/>
              </a:rPr>
              <a:t>中的虚拟文件系统。所有</a:t>
            </a:r>
            <a:r>
              <a:rPr lang="en-US" altLang="zh-CN" sz="1800" kern="1200" dirty="0">
                <a:solidFill>
                  <a:srgbClr val="111111"/>
                </a:solidFill>
                <a:ea typeface="宋体" panose="02010600030101010101" pitchFamily="2" charset="-122"/>
              </a:rPr>
              <a:t>proc</a:t>
            </a:r>
            <a:r>
              <a:rPr lang="zh-CN" altLang="en-US" sz="1800" kern="1200" dirty="0">
                <a:solidFill>
                  <a:srgbClr val="111111"/>
                </a:solidFill>
                <a:ea typeface="宋体" panose="02010600030101010101" pitchFamily="2" charset="-122"/>
              </a:rPr>
              <a:t>文件挂载在</a:t>
            </a:r>
            <a:r>
              <a:rPr lang="en-US" altLang="zh-CN" sz="1800" kern="1200" dirty="0">
                <a:solidFill>
                  <a:srgbClr val="111111"/>
                </a:solidFill>
                <a:ea typeface="宋体" panose="02010600030101010101" pitchFamily="2" charset="-122"/>
              </a:rPr>
              <a:t>/proc</a:t>
            </a:r>
            <a:r>
              <a:rPr lang="zh-CN" altLang="en-US" sz="1800" kern="1200" dirty="0">
                <a:solidFill>
                  <a:srgbClr val="111111"/>
                </a:solidFill>
                <a:ea typeface="宋体" panose="02010600030101010101" pitchFamily="2" charset="-122"/>
              </a:rPr>
              <a:t>目录下。</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/proc </a:t>
            </a:r>
            <a:r>
              <a:rPr lang="zh-CN" altLang="en-US" sz="1800" kern="1200" dirty="0">
                <a:solidFill>
                  <a:srgbClr val="111111"/>
                </a:solidFill>
                <a:ea typeface="宋体" panose="02010600030101010101" pitchFamily="2" charset="-122"/>
              </a:rPr>
              <a:t>的文件可以用于访问有关内核的状态、计算机的属性、正在运行的进程的状态等信息。</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大部分 </a:t>
            </a:r>
            <a:r>
              <a:rPr lang="en-US" altLang="zh-CN" sz="1800" kern="1200" dirty="0">
                <a:solidFill>
                  <a:srgbClr val="111111"/>
                </a:solidFill>
                <a:ea typeface="宋体" panose="02010600030101010101" pitchFamily="2" charset="-122"/>
              </a:rPr>
              <a:t>/proc </a:t>
            </a:r>
            <a:r>
              <a:rPr lang="zh-CN" altLang="en-US" sz="1800" kern="1200" dirty="0">
                <a:solidFill>
                  <a:srgbClr val="111111"/>
                </a:solidFill>
                <a:ea typeface="宋体" panose="02010600030101010101" pitchFamily="2" charset="-122"/>
              </a:rPr>
              <a:t>中的文件和目录提供系统物理环境最新的信息。</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a:t>proc</a:t>
            </a:r>
            <a:r>
              <a:rPr lang="zh-CN" altLang="en-US" dirty="0"/>
              <a:t>文件组成</a:t>
            </a:r>
            <a:endParaRPr lang="en-US" altLang="zh-CN" sz="2800" dirty="0">
              <a:solidFill>
                <a:srgbClr val="000066"/>
              </a:solidFill>
              <a:ea typeface="+mn-ea"/>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1</a:t>
            </a:r>
            <a:r>
              <a:rPr lang="zh-CN" altLang="en-US" sz="1800" kern="1200" dirty="0">
                <a:solidFill>
                  <a:srgbClr val="111111"/>
                </a:solidFill>
                <a:ea typeface="宋体" panose="02010600030101010101" pitchFamily="2" charset="-122"/>
              </a:rPr>
              <a:t>）有用内核信息</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如：</a:t>
            </a:r>
            <a:r>
              <a:rPr lang="en-US" altLang="zh-CN" sz="1800" kern="1200" dirty="0">
                <a:solidFill>
                  <a:srgbClr val="111111"/>
                </a:solidFill>
                <a:ea typeface="宋体" panose="02010600030101010101" pitchFamily="2" charset="-122"/>
              </a:rPr>
              <a:t>/proc/</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CPU </a:t>
            </a:r>
            <a:r>
              <a:rPr lang="zh-CN" altLang="en-US" sz="1800" kern="1200" dirty="0">
                <a:solidFill>
                  <a:srgbClr val="111111"/>
                </a:solidFill>
                <a:ea typeface="宋体" panose="02010600030101010101" pitchFamily="2" charset="-122"/>
              </a:rPr>
              <a:t>的信息 ）</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/proc/</a:t>
            </a:r>
            <a:r>
              <a:rPr lang="en-US" altLang="zh-CN" sz="1800" kern="1200" dirty="0" err="1">
                <a:solidFill>
                  <a:srgbClr val="111111"/>
                </a:solidFill>
                <a:ea typeface="宋体" panose="02010600030101010101" pitchFamily="2" charset="-122"/>
              </a:rPr>
              <a:t>meminfo</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（物理内存</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交换空间等的信息）、</a:t>
            </a:r>
            <a:r>
              <a:rPr lang="en-US" altLang="zh-CN" sz="1800" kern="1200" dirty="0">
                <a:solidFill>
                  <a:srgbClr val="111111"/>
                </a:solidFill>
                <a:ea typeface="宋体" panose="02010600030101010101" pitchFamily="2" charset="-122"/>
              </a:rPr>
              <a:t>/proc/</a:t>
            </a:r>
            <a:r>
              <a:rPr lang="en-US" altLang="zh-CN" sz="1800" kern="1200" dirty="0" err="1">
                <a:solidFill>
                  <a:srgbClr val="111111"/>
                </a:solidFill>
                <a:ea typeface="宋体" panose="02010600030101010101" pitchFamily="2" charset="-122"/>
              </a:rPr>
              <a:t>loadavg</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（系统</a:t>
            </a:r>
            <a:r>
              <a:rPr lang="en-US" altLang="zh-CN" sz="1800" kern="1200" dirty="0">
                <a:solidFill>
                  <a:srgbClr val="111111"/>
                </a:solidFill>
                <a:ea typeface="宋体" panose="02010600030101010101" pitchFamily="2" charset="-122"/>
              </a:rPr>
              <a:t>1</a:t>
            </a:r>
            <a:r>
              <a:rPr lang="zh-CN" altLang="en-US" sz="1800" kern="1200" dirty="0">
                <a:solidFill>
                  <a:srgbClr val="111111"/>
                </a:solidFill>
                <a:ea typeface="宋体" panose="02010600030101010101" pitchFamily="2" charset="-122"/>
              </a:rPr>
              <a:t>分钟、</a:t>
            </a:r>
            <a:r>
              <a:rPr lang="en-US" altLang="zh-CN" sz="1800" kern="1200" dirty="0">
                <a:solidFill>
                  <a:srgbClr val="111111"/>
                </a:solidFill>
                <a:ea typeface="宋体" panose="02010600030101010101" pitchFamily="2" charset="-122"/>
              </a:rPr>
              <a:t>5</a:t>
            </a:r>
            <a:r>
              <a:rPr lang="zh-CN" altLang="en-US" sz="1800" kern="1200" dirty="0">
                <a:solidFill>
                  <a:srgbClr val="111111"/>
                </a:solidFill>
                <a:ea typeface="宋体" panose="02010600030101010101" pitchFamily="2" charset="-122"/>
              </a:rPr>
              <a:t>分钟、</a:t>
            </a:r>
            <a:r>
              <a:rPr lang="en-US" altLang="zh-CN" sz="1800" kern="1200" dirty="0">
                <a:solidFill>
                  <a:srgbClr val="111111"/>
                </a:solidFill>
                <a:ea typeface="宋体" panose="02010600030101010101" pitchFamily="2" charset="-122"/>
              </a:rPr>
              <a:t>15</a:t>
            </a:r>
            <a:r>
              <a:rPr lang="zh-CN" altLang="en-US" sz="1800" kern="1200" dirty="0">
                <a:solidFill>
                  <a:srgbClr val="111111"/>
                </a:solidFill>
                <a:ea typeface="宋体" panose="02010600030101010101" pitchFamily="2" charset="-122"/>
              </a:rPr>
              <a:t>分钟的平均负载情况）、</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a:solidFill>
                  <a:srgbClr val="111111"/>
                </a:solidFill>
                <a:ea typeface="宋体" panose="02010600030101010101" pitchFamily="2" charset="-122"/>
              </a:rPr>
              <a:t>/proc/devices </a:t>
            </a:r>
            <a:r>
              <a:rPr lang="zh-CN" altLang="en-US" sz="1800" kern="1200" dirty="0">
                <a:solidFill>
                  <a:srgbClr val="111111"/>
                </a:solidFill>
                <a:ea typeface="宋体" panose="02010600030101010101" pitchFamily="2" charset="-122"/>
              </a:rPr>
              <a:t>（可用设备的列表）等等。</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2</a:t>
            </a:r>
            <a:r>
              <a:rPr lang="zh-CN" altLang="en-US" sz="1800" kern="1200" dirty="0">
                <a:solidFill>
                  <a:srgbClr val="111111"/>
                </a:solidFill>
                <a:ea typeface="宋体" panose="02010600030101010101" pitchFamily="2" charset="-122"/>
              </a:rPr>
              <a:t>）进程相关信息</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如：</a:t>
            </a:r>
            <a:r>
              <a:rPr lang="en-US" altLang="zh-CN" sz="1800" kern="1200" dirty="0">
                <a:solidFill>
                  <a:srgbClr val="111111"/>
                </a:solidFill>
                <a:ea typeface="宋体" panose="02010600030101010101" pitchFamily="2" charset="-122"/>
              </a:rPr>
              <a:t>/proc/[</a:t>
            </a:r>
            <a:r>
              <a:rPr lang="zh-CN" altLang="en-US" sz="1800" kern="1200" dirty="0">
                <a:solidFill>
                  <a:srgbClr val="111111"/>
                </a:solidFill>
                <a:ea typeface="宋体" panose="02010600030101010101" pitchFamily="2" charset="-122"/>
              </a:rPr>
              <a:t>进程</a:t>
            </a:r>
            <a:r>
              <a:rPr lang="en-US" altLang="zh-CN" sz="1800" kern="1200" dirty="0">
                <a:solidFill>
                  <a:srgbClr val="111111"/>
                </a:solidFill>
                <a:ea typeface="宋体" panose="02010600030101010101" pitchFamily="2" charset="-122"/>
              </a:rPr>
              <a:t>PID]</a:t>
            </a:r>
            <a:r>
              <a:rPr lang="zh-CN" altLang="en-US" sz="1800" kern="1200" dirty="0">
                <a:solidFill>
                  <a:srgbClr val="111111"/>
                </a:solidFill>
                <a:ea typeface="宋体" panose="02010600030101010101" pitchFamily="2" charset="-122"/>
              </a:rPr>
              <a:t>，每个</a:t>
            </a:r>
            <a:r>
              <a:rPr lang="en-US" altLang="zh-CN" sz="1800" kern="1200" dirty="0">
                <a:solidFill>
                  <a:srgbClr val="111111"/>
                </a:solidFill>
                <a:ea typeface="宋体" panose="02010600030101010101" pitchFamily="2" charset="-122"/>
              </a:rPr>
              <a:t>PID</a:t>
            </a:r>
            <a:r>
              <a:rPr lang="zh-CN" altLang="en-US" sz="1800" kern="1200" dirty="0">
                <a:solidFill>
                  <a:srgbClr val="111111"/>
                </a:solidFill>
                <a:ea typeface="宋体" panose="02010600030101010101" pitchFamily="2" charset="-122"/>
              </a:rPr>
              <a:t>对应一个目录，目录下包含进程重要信息。</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3</a:t>
            </a:r>
            <a:r>
              <a:rPr lang="zh-CN" altLang="en-US" sz="1800" kern="1200" dirty="0">
                <a:solidFill>
                  <a:srgbClr val="111111"/>
                </a:solidFill>
                <a:ea typeface="宋体" panose="02010600030101010101" pitchFamily="2" charset="-122"/>
              </a:rPr>
              <a:t>）通过可读写的</a:t>
            </a:r>
            <a:r>
              <a:rPr lang="en-US" altLang="zh-CN" sz="1800" kern="1200" dirty="0">
                <a:solidFill>
                  <a:srgbClr val="111111"/>
                </a:solidFill>
                <a:ea typeface="宋体" panose="02010600030101010101" pitchFamily="2" charset="-122"/>
              </a:rPr>
              <a:t>proc</a:t>
            </a:r>
            <a:r>
              <a:rPr lang="zh-CN" altLang="en-US" sz="1800" kern="1200" dirty="0">
                <a:solidFill>
                  <a:srgbClr val="111111"/>
                </a:solidFill>
                <a:ea typeface="宋体" panose="02010600030101010101" pitchFamily="2" charset="-122"/>
              </a:rPr>
              <a:t>文件与内核交互</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慎重改动</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/proc/sys </a:t>
            </a:r>
            <a:r>
              <a:rPr lang="zh-CN" altLang="en-US" sz="1800" kern="1200" dirty="0">
                <a:solidFill>
                  <a:srgbClr val="111111"/>
                </a:solidFill>
                <a:ea typeface="宋体" panose="02010600030101010101" pitchFamily="2" charset="-122"/>
              </a:rPr>
              <a:t>（改变内核行为）、</a:t>
            </a:r>
            <a:r>
              <a:rPr lang="en-US" altLang="zh-CN" sz="1800" kern="1200" dirty="0">
                <a:solidFill>
                  <a:srgbClr val="111111"/>
                </a:solidFill>
                <a:ea typeface="宋体" panose="02010600030101010101" pitchFamily="2" charset="-122"/>
              </a:rPr>
              <a:t>/proc/sys/kernel </a:t>
            </a:r>
            <a:r>
              <a:rPr lang="zh-CN" altLang="en-US" sz="1800" kern="1200" dirty="0">
                <a:solidFill>
                  <a:srgbClr val="111111"/>
                </a:solidFill>
                <a:ea typeface="宋体" panose="02010600030101010101" pitchFamily="2" charset="-122"/>
              </a:rPr>
              <a:t>（通用内核行为）</a:t>
            </a: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三、</a:t>
            </a:r>
            <a:r>
              <a:rPr lang="en-US" altLang="zh-CN" dirty="0"/>
              <a:t>proc</a:t>
            </a:r>
            <a:r>
              <a:rPr lang="zh-CN" altLang="en-US" dirty="0"/>
              <a:t>文件系统</a:t>
            </a:r>
          </a:p>
        </p:txBody>
      </p:sp>
    </p:spTree>
    <p:extLst>
      <p:ext uri="{BB962C8B-B14F-4D97-AF65-F5344CB8AC3E}">
        <p14:creationId xmlns:p14="http://schemas.microsoft.com/office/powerpoint/2010/main" val="367165388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417050" cy="5400599"/>
          </a:xfrm>
        </p:spPr>
        <p:txBody>
          <a:bodyPr/>
          <a:lstStyle/>
          <a:p>
            <a:r>
              <a:rPr lang="zh-CN" altLang="en-US" dirty="0"/>
              <a:t>打开文件 </a:t>
            </a:r>
            <a:r>
              <a:rPr lang="en-US" altLang="zh-CN" dirty="0"/>
              <a:t>-- </a:t>
            </a:r>
            <a:r>
              <a:rPr lang="en-US" altLang="zh-CN" dirty="0" err="1"/>
              <a:t>filp_open</a:t>
            </a:r>
            <a:r>
              <a:rPr lang="en-US" altLang="zh-CN" dirty="0"/>
              <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函数原型：</a:t>
            </a:r>
            <a:r>
              <a:rPr lang="en-US" altLang="zh-CN" sz="1800" kern="1200" dirty="0">
                <a:solidFill>
                  <a:srgbClr val="111111"/>
                </a:solidFill>
                <a:ea typeface="宋体" panose="02010600030101010101" pitchFamily="2" charset="-122"/>
              </a:rPr>
              <a:t>struct file* </a:t>
            </a:r>
            <a:r>
              <a:rPr lang="en-US" altLang="zh-CN" sz="1800" kern="1200" dirty="0" err="1">
                <a:solidFill>
                  <a:srgbClr val="111111"/>
                </a:solidFill>
                <a:ea typeface="宋体" panose="02010600030101010101" pitchFamily="2" charset="-122"/>
              </a:rPr>
              <a:t>filp_open</a:t>
            </a:r>
            <a:r>
              <a:rPr lang="en-US" altLang="zh-CN" sz="1800" kern="1200" dirty="0">
                <a:solidFill>
                  <a:srgbClr val="111111"/>
                </a:solidFill>
                <a:ea typeface="宋体" panose="02010600030101010101" pitchFamily="2" charset="-122"/>
              </a:rPr>
              <a:t>(const char* filename, int </a:t>
            </a:r>
            <a:r>
              <a:rPr lang="en-US" altLang="zh-CN" sz="1800" kern="1200" dirty="0" err="1">
                <a:solidFill>
                  <a:srgbClr val="111111"/>
                </a:solidFill>
                <a:ea typeface="宋体" panose="02010600030101010101" pitchFamily="2" charset="-122"/>
              </a:rPr>
              <a:t>open_mode</a:t>
            </a:r>
            <a:r>
              <a:rPr lang="en-US" altLang="zh-CN" sz="1800" kern="1200" dirty="0">
                <a:solidFill>
                  <a:srgbClr val="111111"/>
                </a:solidFill>
                <a:ea typeface="宋体" panose="02010600030101010101" pitchFamily="2" charset="-122"/>
              </a:rPr>
              <a:t>, int mode);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返回值：</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返回 </a:t>
            </a:r>
            <a:r>
              <a:rPr lang="en-US" altLang="zh-CN" sz="1800" kern="1200" dirty="0">
                <a:solidFill>
                  <a:srgbClr val="111111"/>
                </a:solidFill>
                <a:ea typeface="宋体" panose="02010600030101010101" pitchFamily="2" charset="-122"/>
              </a:rPr>
              <a:t>struct file* </a:t>
            </a:r>
            <a:r>
              <a:rPr lang="zh-CN" altLang="en-US" sz="1800" kern="1200" dirty="0">
                <a:solidFill>
                  <a:srgbClr val="111111"/>
                </a:solidFill>
                <a:ea typeface="宋体" panose="02010600030101010101" pitchFamily="2" charset="-122"/>
              </a:rPr>
              <a:t>结构指针，供后续函数使用；可用</a:t>
            </a:r>
            <a:r>
              <a:rPr lang="en-US" altLang="zh-CN" sz="1800" kern="1200" dirty="0">
                <a:solidFill>
                  <a:srgbClr val="111111"/>
                </a:solidFill>
                <a:ea typeface="宋体" panose="02010600030101010101" pitchFamily="2" charset="-122"/>
              </a:rPr>
              <a:t>IS</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ERR()</a:t>
            </a:r>
            <a:r>
              <a:rPr lang="zh-CN" altLang="en-US" sz="1800" kern="1200" dirty="0">
                <a:solidFill>
                  <a:srgbClr val="111111"/>
                </a:solidFill>
                <a:ea typeface="宋体" panose="02010600030101010101" pitchFamily="2" charset="-122"/>
              </a:rPr>
              <a:t>检验其有效性。</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参数说明：</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filename</a:t>
            </a:r>
            <a:r>
              <a:rPr lang="zh-CN" altLang="en-US" sz="1800" kern="1200" dirty="0">
                <a:solidFill>
                  <a:srgbClr val="111111"/>
                </a:solidFill>
                <a:ea typeface="宋体" panose="02010600030101010101" pitchFamily="2" charset="-122"/>
              </a:rPr>
              <a:t>：要打开或创建文件的名称（包括路径部分）。</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open_mode</a:t>
            </a:r>
            <a:r>
              <a:rPr lang="zh-CN" altLang="en-US" sz="1800" kern="1200" dirty="0">
                <a:solidFill>
                  <a:srgbClr val="111111"/>
                </a:solidFill>
                <a:ea typeface="宋体" panose="02010600030101010101" pitchFamily="2" charset="-122"/>
              </a:rPr>
              <a:t>：文件的打开方式，包括：</a:t>
            </a:r>
            <a:r>
              <a:rPr lang="en-US" altLang="zh-CN" sz="1800" kern="1200" dirty="0">
                <a:solidFill>
                  <a:srgbClr val="111111"/>
                </a:solidFill>
                <a:ea typeface="宋体" panose="02010600030101010101" pitchFamily="2" charset="-122"/>
              </a:rPr>
              <a:t>O_RDONLY</a:t>
            </a:r>
            <a:r>
              <a:rPr lang="zh-CN" altLang="en-US" sz="1800" kern="1200" dirty="0">
                <a:solidFill>
                  <a:srgbClr val="111111"/>
                </a:solidFill>
                <a:ea typeface="宋体" panose="02010600030101010101" pitchFamily="2" charset="-122"/>
              </a:rPr>
              <a:t>（只读打开）、</a:t>
            </a:r>
            <a:r>
              <a:rPr lang="en-US" altLang="zh-CN" sz="1800" kern="1200" dirty="0">
                <a:solidFill>
                  <a:srgbClr val="111111"/>
                </a:solidFill>
                <a:ea typeface="宋体" panose="02010600030101010101" pitchFamily="2" charset="-122"/>
              </a:rPr>
              <a:t>O_WRONLY</a:t>
            </a:r>
            <a:r>
              <a:rPr lang="zh-CN" altLang="en-US" sz="1800" kern="1200" dirty="0">
                <a:solidFill>
                  <a:srgbClr val="111111"/>
                </a:solidFill>
                <a:ea typeface="宋体" panose="02010600030101010101" pitchFamily="2" charset="-122"/>
              </a:rPr>
              <a:t>（只写打开）、</a:t>
            </a:r>
            <a:r>
              <a:rPr lang="en-US" altLang="zh-CN" sz="1800" kern="1200" dirty="0">
                <a:solidFill>
                  <a:srgbClr val="111111"/>
                </a:solidFill>
                <a:ea typeface="宋体" panose="02010600030101010101" pitchFamily="2" charset="-122"/>
              </a:rPr>
              <a:t>O_RDWR</a:t>
            </a:r>
            <a:r>
              <a:rPr lang="zh-CN" altLang="en-US" sz="1800" kern="1200" dirty="0">
                <a:solidFill>
                  <a:srgbClr val="111111"/>
                </a:solidFill>
                <a:ea typeface="宋体" panose="02010600030101010101" pitchFamily="2" charset="-122"/>
              </a:rPr>
              <a:t>（读写打开）、</a:t>
            </a:r>
            <a:r>
              <a:rPr lang="en-US" altLang="zh-CN" sz="1800" kern="1200" dirty="0">
                <a:solidFill>
                  <a:srgbClr val="111111"/>
                </a:solidFill>
                <a:ea typeface="宋体" panose="02010600030101010101" pitchFamily="2" charset="-122"/>
              </a:rPr>
              <a:t>O_CREAT</a:t>
            </a:r>
            <a:r>
              <a:rPr lang="zh-CN" altLang="en-US" sz="1800" kern="1200" dirty="0">
                <a:solidFill>
                  <a:srgbClr val="111111"/>
                </a:solidFill>
                <a:ea typeface="宋体" panose="02010600030101010101" pitchFamily="2" charset="-122"/>
              </a:rPr>
              <a:t>（文件不存在则创建）等。</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mode</a:t>
            </a:r>
            <a:r>
              <a:rPr lang="zh-CN" altLang="en-US" sz="1800" kern="1200" dirty="0">
                <a:solidFill>
                  <a:srgbClr val="111111"/>
                </a:solidFill>
                <a:ea typeface="宋体" panose="02010600030101010101" pitchFamily="2" charset="-122"/>
              </a:rPr>
              <a:t>：创建文件时设置创建文件的读写权限（如 </a:t>
            </a:r>
            <a:r>
              <a:rPr lang="en-US" altLang="zh-CN" sz="1800" kern="1200" dirty="0">
                <a:solidFill>
                  <a:srgbClr val="111111"/>
                </a:solidFill>
                <a:ea typeface="宋体" panose="02010600030101010101" pitchFamily="2" charset="-122"/>
              </a:rPr>
              <a:t>644</a:t>
            </a:r>
            <a:r>
              <a:rPr lang="zh-CN" altLang="en-US" sz="1800" kern="1200" dirty="0">
                <a:solidFill>
                  <a:srgbClr val="111111"/>
                </a:solidFill>
                <a:ea typeface="宋体" panose="02010600030101010101" pitchFamily="2" charset="-122"/>
              </a:rPr>
              <a:t>），其它情况可以设为</a:t>
            </a:r>
            <a:r>
              <a:rPr lang="en-US" altLang="zh-CN" sz="1800" kern="1200" dirty="0">
                <a:solidFill>
                  <a:srgbClr val="111111"/>
                </a:solidFill>
                <a:ea typeface="宋体" panose="02010600030101010101" pitchFamily="2" charset="-122"/>
              </a:rPr>
              <a:t>0</a:t>
            </a:r>
            <a:r>
              <a:rPr lang="zh-CN" altLang="en-US" sz="1800" kern="1200" dirty="0">
                <a:solidFill>
                  <a:srgbClr val="111111"/>
                </a:solidFill>
                <a:ea typeface="宋体" panose="02010600030101010101" pitchFamily="2" charset="-122"/>
              </a:rPr>
              <a:t>。</a:t>
            </a: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400" dirty="0"/>
              <a:t>关闭文件 </a:t>
            </a:r>
            <a:r>
              <a:rPr lang="en-US" altLang="zh-CN" sz="2400" dirty="0"/>
              <a:t>-- </a:t>
            </a:r>
            <a:r>
              <a:rPr lang="en-US" altLang="zh-CN" sz="2400" dirty="0" err="1"/>
              <a:t>filp_close</a:t>
            </a:r>
            <a:r>
              <a:rPr lang="en-US" altLang="zh-CN" sz="2400" dirty="0"/>
              <a:t>()</a:t>
            </a:r>
            <a:endParaRPr lang="zh-CN" altLang="en-US" sz="26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函数原型：</a:t>
            </a:r>
            <a:r>
              <a:rPr lang="en-US" altLang="zh-CN" sz="1800" kern="1200" dirty="0">
                <a:solidFill>
                  <a:srgbClr val="111111"/>
                </a:solidFill>
                <a:ea typeface="宋体" panose="02010600030101010101" pitchFamily="2" charset="-122"/>
              </a:rPr>
              <a:t>int </a:t>
            </a:r>
            <a:r>
              <a:rPr lang="en-US" altLang="zh-CN" sz="1800" kern="1200" dirty="0" err="1">
                <a:solidFill>
                  <a:srgbClr val="111111"/>
                </a:solidFill>
                <a:ea typeface="宋体" panose="02010600030101010101" pitchFamily="2" charset="-122"/>
              </a:rPr>
              <a:t>filp_close</a:t>
            </a:r>
            <a:r>
              <a:rPr lang="en-US" altLang="zh-CN" sz="1800" kern="1200" dirty="0">
                <a:solidFill>
                  <a:srgbClr val="111111"/>
                </a:solidFill>
                <a:ea typeface="宋体" panose="02010600030101010101" pitchFamily="2" charset="-122"/>
              </a:rPr>
              <a:t>(struct file*</a:t>
            </a:r>
            <a:r>
              <a:rPr lang="en-US" altLang="zh-CN" sz="1800" kern="1200" dirty="0" err="1">
                <a:solidFill>
                  <a:srgbClr val="111111"/>
                </a:solidFill>
                <a:ea typeface="宋体" panose="02010600030101010101" pitchFamily="2" charset="-122"/>
              </a:rPr>
              <a:t>filp</a:t>
            </a:r>
            <a:r>
              <a:rPr lang="en-US" altLang="zh-CN" sz="1800" kern="1200" dirty="0">
                <a:solidFill>
                  <a:srgbClr val="111111"/>
                </a:solidFill>
                <a:ea typeface="宋体" panose="02010600030101010101" pitchFamily="2" charset="-122"/>
              </a:rPr>
              <a:t>, </a:t>
            </a:r>
            <a:r>
              <a:rPr lang="en-US" altLang="zh-CN" sz="1800" kern="1200" dirty="0" err="1">
                <a:solidFill>
                  <a:srgbClr val="111111"/>
                </a:solidFill>
                <a:ea typeface="宋体" panose="02010600030101010101" pitchFamily="2" charset="-122"/>
              </a:rPr>
              <a:t>fl_owner_t</a:t>
            </a:r>
            <a:r>
              <a:rPr lang="en-US" altLang="zh-CN" sz="1800" kern="1200" dirty="0">
                <a:solidFill>
                  <a:srgbClr val="111111"/>
                </a:solidFill>
                <a:ea typeface="宋体" panose="02010600030101010101" pitchFamily="2" charset="-122"/>
              </a:rPr>
              <a:t> id);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参数说明：</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filp</a:t>
            </a:r>
            <a:r>
              <a:rPr lang="zh-CN" altLang="en-US" sz="1800" kern="1200" dirty="0">
                <a:solidFill>
                  <a:srgbClr val="111111"/>
                </a:solidFill>
                <a:ea typeface="宋体" panose="02010600030101010101" pitchFamily="2" charset="-122"/>
              </a:rPr>
              <a:t>：待关闭的目标文件的文件指针。</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id</a:t>
            </a:r>
            <a:r>
              <a:rPr lang="zh-CN" altLang="en-US" sz="1800" kern="1200" dirty="0">
                <a:solidFill>
                  <a:srgbClr val="111111"/>
                </a:solidFill>
                <a:ea typeface="宋体" panose="02010600030101010101" pitchFamily="2" charset="-122"/>
              </a:rPr>
              <a:t>：一般传递</a:t>
            </a:r>
            <a:r>
              <a:rPr lang="en-US" altLang="zh-CN" sz="1800" kern="1200" dirty="0">
                <a:solidFill>
                  <a:srgbClr val="111111"/>
                </a:solidFill>
                <a:ea typeface="宋体" panose="02010600030101010101" pitchFamily="2" charset="-122"/>
              </a:rPr>
              <a:t>NULL</a:t>
            </a:r>
            <a:r>
              <a:rPr lang="zh-CN" altLang="en-US" sz="1800" kern="1200" dirty="0">
                <a:solidFill>
                  <a:srgbClr val="111111"/>
                </a:solidFill>
                <a:ea typeface="宋体" panose="02010600030101010101" pitchFamily="2" charset="-122"/>
              </a:rPr>
              <a:t>值，也可用</a:t>
            </a:r>
            <a:r>
              <a:rPr lang="en-US" altLang="zh-CN" sz="1800" kern="1200" dirty="0">
                <a:solidFill>
                  <a:srgbClr val="111111"/>
                </a:solidFill>
                <a:ea typeface="宋体" panose="02010600030101010101" pitchFamily="2" charset="-122"/>
              </a:rPr>
              <a:t>current-&gt;files</a:t>
            </a:r>
            <a:r>
              <a:rPr lang="zh-CN" altLang="en-US" sz="1800" kern="1200" dirty="0">
                <a:solidFill>
                  <a:srgbClr val="111111"/>
                </a:solidFill>
                <a:ea typeface="宋体" panose="02010600030101010101" pitchFamily="2" charset="-122"/>
              </a:rPr>
              <a:t>作为实参。</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四、内核中读写文件数据</a:t>
            </a:r>
          </a:p>
        </p:txBody>
      </p:sp>
    </p:spTree>
    <p:extLst>
      <p:ext uri="{BB962C8B-B14F-4D97-AF65-F5344CB8AC3E}">
        <p14:creationId xmlns:p14="http://schemas.microsoft.com/office/powerpoint/2010/main" val="360510393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32193</TotalTime>
  <Words>3689</Words>
  <Application>Microsoft Office PowerPoint</Application>
  <PresentationFormat>A4 Paper (210x297 mm)</PresentationFormat>
  <Paragraphs>332</Paragraphs>
  <Slides>24</Slides>
  <Notes>22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楷体_GB2312</vt:lpstr>
      <vt:lpstr>微软雅黑</vt:lpstr>
      <vt:lpstr>Monotype Sorts</vt:lpstr>
      <vt:lpstr>黑体</vt:lpstr>
      <vt:lpstr>宋体</vt:lpstr>
      <vt:lpstr>华文行楷</vt:lpstr>
      <vt:lpstr>幼圆</vt:lpstr>
      <vt:lpstr>Arial</vt:lpstr>
      <vt:lpstr>Arial Narrow</vt:lpstr>
      <vt:lpstr>Consolas</vt:lpstr>
      <vt:lpstr>Times New Roman</vt:lpstr>
      <vt:lpstr>Wingdings</vt:lpstr>
      <vt:lpstr>通用信息 (标准)</vt:lpstr>
      <vt:lpstr>PowerPoint Presentation</vt:lpstr>
      <vt:lpstr>第三章 实验内容</vt:lpstr>
      <vt:lpstr>一、内核线程相关接口函数</vt:lpstr>
      <vt:lpstr>一、内核线程相关接口函数</vt:lpstr>
      <vt:lpstr>一、内核线程相关接口函数</vt:lpstr>
      <vt:lpstr>二、内核模块编程</vt:lpstr>
      <vt:lpstr>任务1：创建并运行内核线程（15min）</vt:lpstr>
      <vt:lpstr>三、proc文件系统</vt:lpstr>
      <vt:lpstr>四、内核中读写文件数据</vt:lpstr>
      <vt:lpstr>四、内核中读写文件数据</vt:lpstr>
      <vt:lpstr>任务2：打印输出当前系统 CPU 负载情况（20min）</vt:lpstr>
      <vt:lpstr>五、进程信息获取</vt:lpstr>
      <vt:lpstr>任务3：打印输出当前处于运行状态的进程的 PID 和名字（15min）</vt:lpstr>
      <vt:lpstr>六、使用cgroup实现资源限制</vt:lpstr>
      <vt:lpstr>六、使用cgroup实现资源限制</vt:lpstr>
      <vt:lpstr>六、使用cgroup实现资源限制</vt:lpstr>
      <vt:lpstr>六、使用cgroup实现资源限制</vt:lpstr>
      <vt:lpstr>六、使用cgroup实现资源限制</vt:lpstr>
      <vt:lpstr>任务4：使用 cgroup 实现限制 CPU 核数（20min）</vt:lpstr>
      <vt:lpstr>六、使用cgroup实现资源限制</vt:lpstr>
      <vt:lpstr>六、使用cgroup实现资源限制</vt:lpstr>
      <vt:lpstr>六、使用cgroup实现资源限制</vt:lpstr>
      <vt:lpstr>任务5：使用 cgroup 实现不允许访问U盘（15min）</vt:lpstr>
      <vt:lpstr>PowerPoint Presentation</vt:lpstr>
    </vt:vector>
  </TitlesOfParts>
  <Company>CS,HIT,P.R.China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zhaoxiaohu (A)</cp:lastModifiedBy>
  <cp:revision>2702</cp:revision>
  <dcterms:created xsi:type="dcterms:W3CDTF">2001-03-21T12:57:26Z</dcterms:created>
  <dcterms:modified xsi:type="dcterms:W3CDTF">2020-11-20T08:48:12Z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(2)uerZgERCqHzxZB7NIlo5+TombZWbIyPIav3uU+kAOn0yPrcnH9S1Vl6Q9JMK12rm2IuArsBw
+Y2ABnstKTKfZ15ZKrs/AXrKHclc5wpMQdbQjqwUdrK+hY72nvzJR2FRgCT+UguCTQFDgXIt
ao5j39gx3ckfp9pM4ScUbZPAJvOrJ4+rzPxReMGallKVjyD+wmZylctW7UF0EY0EAjpfd/9H
5k1PRImNqF0wFJqDhY</vt:lpwstr>
  </property>
  <property fmtid="{D5CDD505-2E9C-101B-9397-08002B2CF9AE}" pid="3" name="_2015_ms_pID_7253431">
    <vt:lpwstr>TMifVFZ1kj2rt11b5oum1OrjbySfOPqbR0BCZxqL4zcWJLYcb9pTA2
wT0lCDPssMfOHH/goSuu4PXRWgsuBEazi/spUOwUKlEwQ8CXsgPjOvfwJ0Apy6lnpbhAlsOf
99INI8xU/9YlXg4oqjKQ64yOrvXJ/98S+28RGsoUO92xeVYWPA4zIkTZ/ycmVwjA0PU=</vt:lpwstr>
  </property>
</Properties>
</file>