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21"/>
  </p:notesMasterIdLst>
  <p:handoutMasterIdLst>
    <p:handoutMasterId r:id="rId22"/>
  </p:handoutMasterIdLst>
  <p:sldIdLst>
    <p:sldId id="1730" r:id="rId2"/>
    <p:sldId id="1791" r:id="rId3"/>
    <p:sldId id="2968" r:id="rId4"/>
    <p:sldId id="2992" r:id="rId5"/>
    <p:sldId id="3011" r:id="rId6"/>
    <p:sldId id="2980" r:id="rId7"/>
    <p:sldId id="2986" r:id="rId8"/>
    <p:sldId id="3012" r:id="rId9"/>
    <p:sldId id="2998" r:id="rId10"/>
    <p:sldId id="3013" r:id="rId11"/>
    <p:sldId id="3015" r:id="rId12"/>
    <p:sldId id="3017" r:id="rId13"/>
    <p:sldId id="2994" r:id="rId14"/>
    <p:sldId id="3001" r:id="rId15"/>
    <p:sldId id="3019" r:id="rId16"/>
    <p:sldId id="3018" r:id="rId17"/>
    <p:sldId id="3020" r:id="rId18"/>
    <p:sldId id="2995" r:id="rId19"/>
    <p:sldId id="2967" r:id="rId20"/>
  </p:sldIdLst>
  <p:sldSz cx="9906000" cy="6858000" type="A4"/>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uling" initials="z" lastIdx="1" clrIdx="0">
    <p:extLst>
      <p:ext uri="{19B8F6BF-5375-455C-9EA6-DF929625EA0E}">
        <p15:presenceInfo xmlns:p15="http://schemas.microsoft.com/office/powerpoint/2012/main" userId="zoul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33333"/>
    <a:srgbClr val="FFFFFF"/>
    <a:srgbClr val="1C49D2"/>
    <a:srgbClr val="0033CC"/>
    <a:srgbClr val="3B9D3B"/>
    <a:srgbClr val="405081"/>
    <a:srgbClr val="42428E"/>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83221" autoAdjust="0"/>
  </p:normalViewPr>
  <p:slideViewPr>
    <p:cSldViewPr>
      <p:cViewPr varScale="1">
        <p:scale>
          <a:sx n="62" d="100"/>
          <a:sy n="62" d="100"/>
        </p:scale>
        <p:origin x="1410" y="6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725488" y="741363"/>
            <a:ext cx="5346700"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extLst>
      <p:ext uri="{BB962C8B-B14F-4D97-AF65-F5344CB8AC3E}">
        <p14:creationId xmlns:p14="http://schemas.microsoft.com/office/powerpoint/2010/main" val="2360737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11</a:t>
            </a:fld>
            <a:endParaRPr lang="en-US" altLang="zh-CN"/>
          </a:p>
        </p:txBody>
      </p:sp>
    </p:spTree>
    <p:extLst>
      <p:ext uri="{BB962C8B-B14F-4D97-AF65-F5344CB8AC3E}">
        <p14:creationId xmlns:p14="http://schemas.microsoft.com/office/powerpoint/2010/main" val="2107314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12</a:t>
            </a:fld>
            <a:endParaRPr lang="en-US" altLang="zh-CN"/>
          </a:p>
        </p:txBody>
      </p:sp>
    </p:spTree>
    <p:extLst>
      <p:ext uri="{BB962C8B-B14F-4D97-AF65-F5344CB8AC3E}">
        <p14:creationId xmlns:p14="http://schemas.microsoft.com/office/powerpoint/2010/main" val="2792427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kern="1200" dirty="0">
                <a:solidFill>
                  <a:schemeClr val="tx1"/>
                </a:solidFill>
                <a:effectLst/>
                <a:latin typeface="Times New Roman" pitchFamily="18" charset="0"/>
                <a:ea typeface="宋体" pitchFamily="2" charset="-122"/>
                <a:cs typeface="+mn-cs"/>
              </a:rPr>
              <a:t>截图对应的</a:t>
            </a:r>
            <a:r>
              <a:rPr kumimoji="1" lang="zh-CN" altLang="zh-CN" sz="1200" kern="1200" dirty="0">
                <a:solidFill>
                  <a:schemeClr val="tx1"/>
                </a:solidFill>
                <a:effectLst/>
                <a:latin typeface="Times New Roman" pitchFamily="18" charset="0"/>
                <a:ea typeface="宋体" pitchFamily="2" charset="-122"/>
                <a:cs typeface="+mn-cs"/>
              </a:rPr>
              <a:t>代码逻辑</a:t>
            </a:r>
            <a:r>
              <a:rPr kumimoji="1" lang="zh-CN" altLang="en-US" sz="1200" kern="1200" dirty="0">
                <a:solidFill>
                  <a:schemeClr val="tx1"/>
                </a:solidFill>
                <a:effectLst/>
                <a:latin typeface="Times New Roman" pitchFamily="18" charset="0"/>
                <a:ea typeface="宋体" pitchFamily="2" charset="-122"/>
                <a:cs typeface="+mn-cs"/>
              </a:rPr>
              <a:t>是</a:t>
            </a:r>
            <a:r>
              <a:rPr kumimoji="1" lang="zh-CN" altLang="zh-CN" sz="1200" kern="1200" dirty="0">
                <a:solidFill>
                  <a:schemeClr val="tx1"/>
                </a:solidFill>
                <a:effectLst/>
                <a:latin typeface="Times New Roman" pitchFamily="18" charset="0"/>
                <a:ea typeface="宋体" pitchFamily="2" charset="-122"/>
                <a:cs typeface="+mn-cs"/>
              </a:rPr>
              <a:t>：工作队列延时 </a:t>
            </a:r>
            <a:r>
              <a:rPr kumimoji="1" lang="en-US" altLang="zh-CN" sz="1200" kern="1200" dirty="0">
                <a:solidFill>
                  <a:schemeClr val="tx1"/>
                </a:solidFill>
                <a:effectLst/>
                <a:latin typeface="Times New Roman" pitchFamily="18" charset="0"/>
                <a:ea typeface="宋体" pitchFamily="2" charset="-122"/>
                <a:cs typeface="+mn-cs"/>
              </a:rPr>
              <a:t>5*HZ</a:t>
            </a:r>
            <a:r>
              <a:rPr kumimoji="1" lang="zh-CN" altLang="zh-CN" sz="1200" kern="1200" dirty="0">
                <a:solidFill>
                  <a:schemeClr val="tx1"/>
                </a:solidFill>
                <a:effectLst/>
                <a:latin typeface="Times New Roman" pitchFamily="18" charset="0"/>
                <a:ea typeface="宋体" pitchFamily="2" charset="-122"/>
                <a:cs typeface="+mn-cs"/>
              </a:rPr>
              <a:t>（</a:t>
            </a:r>
            <a:r>
              <a:rPr kumimoji="1" lang="en-US" altLang="zh-CN" sz="1200" kern="1200" dirty="0">
                <a:solidFill>
                  <a:schemeClr val="tx1"/>
                </a:solidFill>
                <a:effectLst/>
                <a:latin typeface="Times New Roman" pitchFamily="18" charset="0"/>
                <a:ea typeface="宋体" pitchFamily="2" charset="-122"/>
                <a:cs typeface="+mn-cs"/>
              </a:rPr>
              <a:t>5</a:t>
            </a:r>
            <a:r>
              <a:rPr kumimoji="1" lang="zh-CN" altLang="zh-CN" sz="1200" kern="1200" dirty="0">
                <a:solidFill>
                  <a:schemeClr val="tx1"/>
                </a:solidFill>
                <a:effectLst/>
                <a:latin typeface="Times New Roman" pitchFamily="18" charset="0"/>
                <a:ea typeface="宋体" pitchFamily="2" charset="-122"/>
                <a:cs typeface="+mn-cs"/>
              </a:rPr>
              <a:t>秒）开始执行，每次执行工作队列中间休眠</a:t>
            </a:r>
            <a:r>
              <a:rPr kumimoji="1" lang="en-US" altLang="zh-CN" sz="1200" kern="1200" dirty="0">
                <a:solidFill>
                  <a:schemeClr val="tx1"/>
                </a:solidFill>
                <a:effectLst/>
                <a:latin typeface="Times New Roman" pitchFamily="18" charset="0"/>
                <a:ea typeface="宋体" pitchFamily="2" charset="-122"/>
                <a:cs typeface="+mn-cs"/>
              </a:rPr>
              <a:t>15</a:t>
            </a:r>
            <a:r>
              <a:rPr kumimoji="1" lang="zh-CN" altLang="zh-CN" sz="1200" kern="1200" dirty="0">
                <a:solidFill>
                  <a:schemeClr val="tx1"/>
                </a:solidFill>
                <a:effectLst/>
                <a:latin typeface="Times New Roman" pitchFamily="18" charset="0"/>
                <a:ea typeface="宋体" pitchFamily="2" charset="-122"/>
                <a:cs typeface="+mn-cs"/>
              </a:rPr>
              <a:t>秒</a:t>
            </a:r>
            <a:r>
              <a:rPr kumimoji="1" lang="zh-CN" altLang="en-US" sz="1200" kern="1200" dirty="0">
                <a:solidFill>
                  <a:schemeClr val="tx1"/>
                </a:solidFill>
                <a:effectLst/>
                <a:latin typeface="Times New Roman" pitchFamily="18" charset="0"/>
                <a:ea typeface="宋体" pitchFamily="2" charset="-122"/>
                <a:cs typeface="+mn-cs"/>
              </a:rPr>
              <a:t>，执行</a:t>
            </a:r>
            <a:r>
              <a:rPr kumimoji="1" lang="en-US" altLang="zh-CN" sz="1200" kern="1200" dirty="0">
                <a:solidFill>
                  <a:schemeClr val="tx1"/>
                </a:solidFill>
                <a:effectLst/>
                <a:latin typeface="Times New Roman" pitchFamily="18" charset="0"/>
                <a:ea typeface="宋体" pitchFamily="2" charset="-122"/>
                <a:cs typeface="+mn-cs"/>
              </a:rPr>
              <a:t>4</a:t>
            </a:r>
            <a:r>
              <a:rPr kumimoji="1" lang="zh-CN" altLang="en-US" sz="1200" kern="1200" dirty="0">
                <a:solidFill>
                  <a:schemeClr val="tx1"/>
                </a:solidFill>
                <a:effectLst/>
                <a:latin typeface="Times New Roman" pitchFamily="18" charset="0"/>
                <a:ea typeface="宋体" pitchFamily="2" charset="-122"/>
                <a:cs typeface="+mn-cs"/>
              </a:rPr>
              <a:t>次。</a:t>
            </a:r>
            <a:endParaRPr kumimoji="1" lang="en-US" altLang="zh-CN" sz="1200" kern="1200" dirty="0">
              <a:solidFill>
                <a:schemeClr val="tx1"/>
              </a:solidFill>
              <a:effectLst/>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zh-CN" sz="1200" kern="1200" dirty="0">
                <a:solidFill>
                  <a:schemeClr val="tx1"/>
                </a:solidFill>
                <a:effectLst/>
                <a:latin typeface="Times New Roman" pitchFamily="18" charset="0"/>
                <a:ea typeface="宋体" pitchFamily="2" charset="-122"/>
                <a:cs typeface="+mn-cs"/>
              </a:rPr>
              <a:t>对应上图中模块加载后</a:t>
            </a:r>
            <a:r>
              <a:rPr kumimoji="1" lang="en-US" altLang="zh-CN" sz="1200" kern="1200" dirty="0">
                <a:solidFill>
                  <a:schemeClr val="tx1"/>
                </a:solidFill>
                <a:effectLst/>
                <a:latin typeface="Times New Roman" pitchFamily="18" charset="0"/>
                <a:ea typeface="宋体" pitchFamily="2" charset="-122"/>
                <a:cs typeface="+mn-cs"/>
              </a:rPr>
              <a:t>5</a:t>
            </a:r>
            <a:r>
              <a:rPr kumimoji="1" lang="zh-CN" altLang="zh-CN" sz="1200" kern="1200" dirty="0">
                <a:solidFill>
                  <a:schemeClr val="tx1"/>
                </a:solidFill>
                <a:effectLst/>
                <a:latin typeface="Times New Roman" pitchFamily="18" charset="0"/>
                <a:ea typeface="宋体" pitchFamily="2" charset="-122"/>
                <a:cs typeface="+mn-cs"/>
              </a:rPr>
              <a:t>秒才打印</a:t>
            </a:r>
            <a:r>
              <a:rPr kumimoji="1" lang="en-US" altLang="zh-CN" sz="1200" kern="1200" dirty="0">
                <a:solidFill>
                  <a:schemeClr val="tx1"/>
                </a:solidFill>
                <a:effectLst/>
                <a:latin typeface="Times New Roman" pitchFamily="18" charset="0"/>
                <a:ea typeface="宋体" pitchFamily="2" charset="-122"/>
                <a:cs typeface="+mn-cs"/>
              </a:rPr>
              <a:t>HelloWorld!</a:t>
            </a:r>
            <a:r>
              <a:rPr kumimoji="1" lang="zh-CN" altLang="zh-CN" sz="1200" kern="1200" dirty="0">
                <a:solidFill>
                  <a:schemeClr val="tx1"/>
                </a:solidFill>
                <a:effectLst/>
                <a:latin typeface="Times New Roman" pitchFamily="18" charset="0"/>
                <a:ea typeface="宋体" pitchFamily="2" charset="-122"/>
                <a:cs typeface="+mn-cs"/>
              </a:rPr>
              <a:t>；而后每次执行工作队列</a:t>
            </a:r>
            <a:r>
              <a:rPr kumimoji="1" lang="zh-CN" altLang="en-US" sz="1200" kern="1200" dirty="0">
                <a:solidFill>
                  <a:schemeClr val="tx1"/>
                </a:solidFill>
                <a:effectLst/>
                <a:latin typeface="Times New Roman" pitchFamily="18" charset="0"/>
                <a:ea typeface="宋体" pitchFamily="2" charset="-122"/>
                <a:cs typeface="+mn-cs"/>
              </a:rPr>
              <a:t>间隔</a:t>
            </a:r>
            <a:r>
              <a:rPr kumimoji="1" lang="en-US" altLang="zh-CN" sz="1200" kern="1200" dirty="0">
                <a:solidFill>
                  <a:schemeClr val="tx1"/>
                </a:solidFill>
                <a:effectLst/>
                <a:latin typeface="Times New Roman" pitchFamily="18" charset="0"/>
                <a:ea typeface="宋体" pitchFamily="2" charset="-122"/>
                <a:cs typeface="+mn-cs"/>
              </a:rPr>
              <a:t>15</a:t>
            </a:r>
            <a:r>
              <a:rPr kumimoji="1" lang="zh-CN" altLang="zh-CN" sz="1200" kern="1200" dirty="0">
                <a:solidFill>
                  <a:schemeClr val="tx1"/>
                </a:solidFill>
                <a:effectLst/>
                <a:latin typeface="Times New Roman" pitchFamily="18" charset="0"/>
                <a:ea typeface="宋体" pitchFamily="2" charset="-122"/>
                <a:cs typeface="+mn-cs"/>
              </a:rPr>
              <a:t>秒。</a:t>
            </a:r>
          </a:p>
          <a:p>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13</a:t>
            </a:fld>
            <a:endParaRPr lang="en-US" altLang="zh-CN"/>
          </a:p>
        </p:txBody>
      </p:sp>
    </p:spTree>
    <p:extLst>
      <p:ext uri="{BB962C8B-B14F-4D97-AF65-F5344CB8AC3E}">
        <p14:creationId xmlns:p14="http://schemas.microsoft.com/office/powerpoint/2010/main" val="1864528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14</a:t>
            </a:fld>
            <a:endParaRPr lang="en-US" altLang="zh-CN"/>
          </a:p>
        </p:txBody>
      </p:sp>
    </p:spTree>
    <p:extLst>
      <p:ext uri="{BB962C8B-B14F-4D97-AF65-F5344CB8AC3E}">
        <p14:creationId xmlns:p14="http://schemas.microsoft.com/office/powerpoint/2010/main" val="2927862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15</a:t>
            </a:fld>
            <a:endParaRPr lang="en-US" altLang="zh-CN"/>
          </a:p>
        </p:txBody>
      </p:sp>
    </p:spTree>
    <p:extLst>
      <p:ext uri="{BB962C8B-B14F-4D97-AF65-F5344CB8AC3E}">
        <p14:creationId xmlns:p14="http://schemas.microsoft.com/office/powerpoint/2010/main" val="748905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ea typeface="黑体"/>
              </a:rPr>
              <a:t>说明：</a:t>
            </a:r>
            <a:r>
              <a:rPr lang="en-US" altLang="zh-CN" sz="1200" dirty="0">
                <a:ea typeface="黑体"/>
              </a:rPr>
              <a:t>signal()</a:t>
            </a:r>
            <a:r>
              <a:rPr lang="zh-CN" altLang="en-US" sz="1200" dirty="0">
                <a:ea typeface="黑体"/>
              </a:rPr>
              <a:t>用于注册一个信号捕捉函数，而捕捉信号的操作由内核进行。</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16</a:t>
            </a:fld>
            <a:endParaRPr lang="en-US" altLang="zh-CN"/>
          </a:p>
        </p:txBody>
      </p:sp>
    </p:spTree>
    <p:extLst>
      <p:ext uri="{BB962C8B-B14F-4D97-AF65-F5344CB8AC3E}">
        <p14:creationId xmlns:p14="http://schemas.microsoft.com/office/powerpoint/2010/main" val="3104400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17</a:t>
            </a:fld>
            <a:endParaRPr lang="en-US" altLang="zh-CN"/>
          </a:p>
        </p:txBody>
      </p:sp>
    </p:spTree>
    <p:extLst>
      <p:ext uri="{BB962C8B-B14F-4D97-AF65-F5344CB8AC3E}">
        <p14:creationId xmlns:p14="http://schemas.microsoft.com/office/powerpoint/2010/main" val="19933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18</a:t>
            </a:fld>
            <a:endParaRPr lang="en-US" altLang="zh-CN"/>
          </a:p>
        </p:txBody>
      </p:sp>
    </p:spTree>
    <p:extLst>
      <p:ext uri="{BB962C8B-B14F-4D97-AF65-F5344CB8AC3E}">
        <p14:creationId xmlns:p14="http://schemas.microsoft.com/office/powerpoint/2010/main" val="3073274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a:t>
            </a:fld>
            <a:endParaRPr lang="en-US" altLang="zh-CN"/>
          </a:p>
        </p:txBody>
      </p:sp>
    </p:spTree>
    <p:extLst>
      <p:ext uri="{BB962C8B-B14F-4D97-AF65-F5344CB8AC3E}">
        <p14:creationId xmlns:p14="http://schemas.microsoft.com/office/powerpoint/2010/main" val="914363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ea typeface="黑体"/>
              </a:rPr>
              <a:t>静态创建或动态创建就是直接定义个一个名为 </a:t>
            </a:r>
            <a:r>
              <a:rPr lang="en-US" altLang="zh-CN" sz="1200" dirty="0">
                <a:ea typeface="黑体"/>
              </a:rPr>
              <a:t>name </a:t>
            </a:r>
            <a:r>
              <a:rPr lang="zh-CN" altLang="en-US" sz="1200" dirty="0">
                <a:ea typeface="黑体"/>
              </a:rPr>
              <a:t>的 </a:t>
            </a:r>
            <a:r>
              <a:rPr lang="en-US" altLang="zh-CN" sz="1200" dirty="0" err="1">
                <a:ea typeface="黑体"/>
              </a:rPr>
              <a:t>tasklet_struct</a:t>
            </a:r>
            <a:r>
              <a:rPr lang="en-US" altLang="zh-CN" sz="1200" dirty="0">
                <a:ea typeface="黑体"/>
              </a:rPr>
              <a:t> </a:t>
            </a:r>
            <a:r>
              <a:rPr lang="zh-CN" altLang="en-US" sz="1200" dirty="0">
                <a:ea typeface="黑体"/>
              </a:rPr>
              <a:t>类型的变量，并将宏中各个参数相应的赋值给这个 </a:t>
            </a:r>
            <a:r>
              <a:rPr lang="en-US" altLang="zh-CN" sz="1200" dirty="0">
                <a:ea typeface="黑体"/>
              </a:rPr>
              <a:t>name </a:t>
            </a:r>
            <a:r>
              <a:rPr lang="zh-CN" altLang="en-US" sz="1200" dirty="0">
                <a:ea typeface="黑体"/>
              </a:rPr>
              <a:t>变量的各个成员。</a:t>
            </a:r>
          </a:p>
          <a:p>
            <a:r>
              <a:rPr lang="zh-CN" altLang="en-US" sz="1200" dirty="0">
                <a:ea typeface="黑体"/>
              </a:rPr>
              <a:t>注意，两个宏在功能上差异就在于对 </a:t>
            </a:r>
            <a:r>
              <a:rPr lang="en-US" altLang="zh-CN" sz="1200" dirty="0">
                <a:ea typeface="黑体"/>
              </a:rPr>
              <a:t>name </a:t>
            </a:r>
            <a:r>
              <a:rPr lang="zh-CN" altLang="en-US" sz="1200" dirty="0">
                <a:ea typeface="黑体"/>
              </a:rPr>
              <a:t>变量 </a:t>
            </a:r>
            <a:r>
              <a:rPr lang="en-US" altLang="zh-CN" sz="1200" dirty="0">
                <a:ea typeface="黑体"/>
              </a:rPr>
              <a:t>count </a:t>
            </a:r>
            <a:r>
              <a:rPr lang="zh-CN" altLang="en-US" sz="1200" dirty="0">
                <a:ea typeface="黑体"/>
              </a:rPr>
              <a:t>成员的赋值上。</a:t>
            </a:r>
          </a:p>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a:t>
            </a:fld>
            <a:endParaRPr lang="en-US" altLang="zh-CN"/>
          </a:p>
        </p:txBody>
      </p:sp>
    </p:spTree>
    <p:extLst>
      <p:ext uri="{BB962C8B-B14F-4D97-AF65-F5344CB8AC3E}">
        <p14:creationId xmlns:p14="http://schemas.microsoft.com/office/powerpoint/2010/main" val="2268067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5</a:t>
            </a:fld>
            <a:endParaRPr lang="en-US" altLang="zh-CN"/>
          </a:p>
        </p:txBody>
      </p:sp>
    </p:spTree>
    <p:extLst>
      <p:ext uri="{BB962C8B-B14F-4D97-AF65-F5344CB8AC3E}">
        <p14:creationId xmlns:p14="http://schemas.microsoft.com/office/powerpoint/2010/main" val="2148998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6</a:t>
            </a:fld>
            <a:endParaRPr lang="en-US" altLang="zh-CN"/>
          </a:p>
        </p:txBody>
      </p:sp>
    </p:spTree>
    <p:extLst>
      <p:ext uri="{BB962C8B-B14F-4D97-AF65-F5344CB8AC3E}">
        <p14:creationId xmlns:p14="http://schemas.microsoft.com/office/powerpoint/2010/main" val="3548042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7</a:t>
            </a:fld>
            <a:endParaRPr lang="en-US" altLang="zh-CN"/>
          </a:p>
        </p:txBody>
      </p:sp>
    </p:spTree>
    <p:extLst>
      <p:ext uri="{BB962C8B-B14F-4D97-AF65-F5344CB8AC3E}">
        <p14:creationId xmlns:p14="http://schemas.microsoft.com/office/powerpoint/2010/main" val="1921708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8</a:t>
            </a:fld>
            <a:endParaRPr lang="en-US" altLang="zh-CN"/>
          </a:p>
        </p:txBody>
      </p:sp>
    </p:spTree>
    <p:extLst>
      <p:ext uri="{BB962C8B-B14F-4D97-AF65-F5344CB8AC3E}">
        <p14:creationId xmlns:p14="http://schemas.microsoft.com/office/powerpoint/2010/main" val="3356368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9</a:t>
            </a:fld>
            <a:endParaRPr lang="en-US" altLang="zh-CN"/>
          </a:p>
        </p:txBody>
      </p:sp>
    </p:spTree>
    <p:extLst>
      <p:ext uri="{BB962C8B-B14F-4D97-AF65-F5344CB8AC3E}">
        <p14:creationId xmlns:p14="http://schemas.microsoft.com/office/powerpoint/2010/main" val="3994616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10</a:t>
            </a:fld>
            <a:endParaRPr lang="en-US" altLang="zh-CN"/>
          </a:p>
        </p:txBody>
      </p:sp>
    </p:spTree>
    <p:extLst>
      <p:ext uri="{BB962C8B-B14F-4D97-AF65-F5344CB8AC3E}">
        <p14:creationId xmlns:p14="http://schemas.microsoft.com/office/powerpoint/2010/main" val="19480694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9525" y="561975"/>
            <a:ext cx="9925050"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529263" y="112713"/>
            <a:ext cx="1366837"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7113588" y="96838"/>
            <a:ext cx="2141537" cy="334962"/>
          </a:xfrm>
          <a:prstGeom prst="rect">
            <a:avLst/>
          </a:prstGeom>
          <a:noFill/>
          <a:ln w="9525">
            <a:noFill/>
            <a:miter lim="800000"/>
            <a:headEnd/>
            <a:tailEnd/>
          </a:ln>
        </p:spPr>
      </p:pic>
      <p:sp>
        <p:nvSpPr>
          <p:cNvPr id="7" name="Text Box 5"/>
          <p:cNvSpPr txBox="1">
            <a:spLocks noChangeArrowheads="1"/>
          </p:cNvSpPr>
          <p:nvPr/>
        </p:nvSpPr>
        <p:spPr bwMode="auto">
          <a:xfrm>
            <a:off x="6824663"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000"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sz="3200"/>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7512050" y="6242050"/>
            <a:ext cx="1905000"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5"/>
            <a:ext cx="9906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88950" y="1340768"/>
            <a:ext cx="8928100" cy="4896543"/>
          </a:xfrm>
        </p:spPr>
        <p:txBody>
          <a:bodyPr/>
          <a:lstStyle>
            <a:lvl1pPr>
              <a:defRPr sz="2800">
                <a:latin typeface="Times New Roman" pitchFamily="18" charset="0"/>
                <a:ea typeface="+mn-ea"/>
                <a:cs typeface="Times New Roman" pitchFamily="18" charset="0"/>
              </a:defRPr>
            </a:lvl1pPr>
            <a:lvl2pPr>
              <a:lnSpc>
                <a:spcPct val="100000"/>
              </a:lnSpc>
              <a:defRPr sz="2000"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9525" y="561975"/>
            <a:ext cx="9925050"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241032" y="112713"/>
            <a:ext cx="1366838"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6823770" y="96838"/>
            <a:ext cx="2141537" cy="334962"/>
          </a:xfrm>
          <a:prstGeom prst="rect">
            <a:avLst/>
          </a:prstGeom>
          <a:noFill/>
          <a:ln w="9525">
            <a:noFill/>
            <a:miter lim="800000"/>
            <a:headEnd/>
            <a:tailEnd/>
          </a:ln>
        </p:spPr>
      </p:pic>
      <p:sp>
        <p:nvSpPr>
          <p:cNvPr id="3093" name="Text Box 1045"/>
          <p:cNvSpPr txBox="1">
            <a:spLocks noChangeArrowheads="1"/>
          </p:cNvSpPr>
          <p:nvPr/>
        </p:nvSpPr>
        <p:spPr bwMode="auto">
          <a:xfrm>
            <a:off x="6534845"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88950" y="1412875"/>
            <a:ext cx="89281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pic>
        <p:nvPicPr>
          <p:cNvPr id="11" name="Picture 10"/>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9315798" y="53554"/>
            <a:ext cx="461738" cy="471909"/>
          </a:xfrm>
          <a:prstGeom prst="rect">
            <a:avLst/>
          </a:prstGeom>
        </p:spPr>
      </p:pic>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a:solidFill>
            <a:srgbClr val="FF3300"/>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a:solidFill>
            <a:srgbClr val="0000FF"/>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412776"/>
            <a:ext cx="9906000" cy="2160240"/>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gn="ctr" eaLnBrk="1" hangingPunct="1">
              <a:lnSpc>
                <a:spcPct val="150000"/>
              </a:lnSpc>
              <a:spcBef>
                <a:spcPts val="0"/>
              </a:spcBef>
              <a:spcAft>
                <a:spcPts val="0"/>
              </a:spcAft>
              <a:defRPr/>
            </a:pPr>
            <a:r>
              <a:rPr lang="en-US" altLang="zh-CN" sz="4400" spc="300" dirty="0">
                <a:solidFill>
                  <a:srgbClr val="000066"/>
                </a:solidFill>
                <a:latin typeface="+mj-ea"/>
                <a:ea typeface="+mj-ea"/>
              </a:rPr>
              <a:t>《</a:t>
            </a:r>
            <a:r>
              <a:rPr lang="zh-CN" altLang="en-US" sz="4400" spc="300" dirty="0">
                <a:solidFill>
                  <a:srgbClr val="000066"/>
                </a:solidFill>
                <a:latin typeface="+mj-ea"/>
                <a:ea typeface="+mj-ea"/>
              </a:rPr>
              <a:t>操作系统</a:t>
            </a:r>
            <a:r>
              <a:rPr lang="en-US" altLang="zh-CN" sz="4400" spc="300" dirty="0">
                <a:solidFill>
                  <a:srgbClr val="000066"/>
                </a:solidFill>
                <a:latin typeface="+mj-ea"/>
                <a:ea typeface="+mj-ea"/>
              </a:rPr>
              <a:t>》</a:t>
            </a:r>
          </a:p>
          <a:p>
            <a:pPr>
              <a:lnSpc>
                <a:spcPct val="150000"/>
              </a:lnSpc>
              <a:spcBef>
                <a:spcPts val="0"/>
              </a:spcBef>
              <a:spcAft>
                <a:spcPts val="0"/>
              </a:spcAft>
              <a:defRPr/>
            </a:pPr>
            <a:r>
              <a:rPr lang="zh-CN" altLang="en-US" sz="4000" spc="300" dirty="0">
                <a:solidFill>
                  <a:srgbClr val="000066"/>
                </a:solidFill>
                <a:latin typeface="+mj-ea"/>
                <a:ea typeface="+mj-ea"/>
              </a:rPr>
              <a:t>第四章 实验课 中断和异常管理</a:t>
            </a:r>
          </a:p>
        </p:txBody>
      </p:sp>
      <p:sp>
        <p:nvSpPr>
          <p:cNvPr id="43011" name="Rectangle 3"/>
          <p:cNvSpPr>
            <a:spLocks noChangeArrowheads="1"/>
          </p:cNvSpPr>
          <p:nvPr/>
        </p:nvSpPr>
        <p:spPr bwMode="auto">
          <a:xfrm>
            <a:off x="2826" y="4725144"/>
            <a:ext cx="9906000" cy="1296144"/>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gn="ctr" eaLnBrk="1" hangingPunct="1">
              <a:lnSpc>
                <a:spcPct val="150000"/>
              </a:lnSpc>
              <a:spcBef>
                <a:spcPts val="0"/>
              </a:spcBef>
              <a:buClr>
                <a:schemeClr val="hlink"/>
              </a:buClr>
              <a:buSzPct val="50000"/>
              <a:buFont typeface="Monotype Sorts"/>
              <a:buNone/>
            </a:pPr>
            <a:r>
              <a:rPr kumimoji="0" lang="zh-CN" altLang="en-US" dirty="0">
                <a:solidFill>
                  <a:srgbClr val="CC0000"/>
                </a:solidFill>
                <a:latin typeface="+mj-ea"/>
                <a:ea typeface="+mj-ea"/>
              </a:rPr>
              <a:t>中国科学院大</a:t>
            </a:r>
            <a:r>
              <a:rPr kumimoji="0" lang="zh-CN" altLang="en-US" dirty="0" smtClean="0">
                <a:solidFill>
                  <a:srgbClr val="CC0000"/>
                </a:solidFill>
                <a:latin typeface="+mj-ea"/>
                <a:ea typeface="+mj-ea"/>
              </a:rPr>
              <a:t>学 </a:t>
            </a:r>
            <a:r>
              <a:rPr kumimoji="0" lang="en-US" altLang="zh-CN" dirty="0" smtClean="0">
                <a:solidFill>
                  <a:srgbClr val="CC0000"/>
                </a:solidFill>
                <a:latin typeface="+mj-ea"/>
                <a:ea typeface="+mj-ea"/>
              </a:rPr>
              <a:t>&amp; </a:t>
            </a:r>
            <a:r>
              <a:rPr kumimoji="0" lang="zh-CN" altLang="en-US" smtClean="0">
                <a:solidFill>
                  <a:srgbClr val="CC0000"/>
                </a:solidFill>
                <a:latin typeface="+mj-ea"/>
                <a:ea typeface="+mj-ea"/>
              </a:rPr>
              <a:t>华为技术有限公司</a:t>
            </a:r>
            <a:endParaRPr kumimoji="0" lang="zh-CN" altLang="en-US" dirty="0">
              <a:solidFill>
                <a:srgbClr val="CC0000"/>
              </a:solidFill>
              <a:latin typeface="+mj-ea"/>
              <a:ea typeface="+mj-ea"/>
            </a:endParaRPr>
          </a:p>
          <a:p>
            <a:pPr algn="ctr" eaLnBrk="1" hangingPunct="1">
              <a:buClr>
                <a:schemeClr val="hlink"/>
              </a:buClr>
              <a:buSzPct val="50000"/>
              <a:buFont typeface="Monotype Sorts"/>
              <a:buNone/>
            </a:pP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2020</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年</a:t>
            </a: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6</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月</a:t>
            </a: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28</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日</a:t>
            </a: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417050" cy="5400599"/>
          </a:xfrm>
        </p:spPr>
        <p:txBody>
          <a:bodyPr/>
          <a:lstStyle/>
          <a:p>
            <a:r>
              <a:rPr lang="zh-CN" altLang="en-US" dirty="0"/>
              <a:t>调度工作队列</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a:t>释放工作队列</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四、工作队列编程接口</a:t>
            </a:r>
            <a:r>
              <a:rPr lang="en-US" altLang="zh-CN" dirty="0"/>
              <a:t>API</a:t>
            </a:r>
            <a:endParaRPr lang="zh-CN" altLang="en-US" dirty="0"/>
          </a:p>
        </p:txBody>
      </p:sp>
      <p:graphicFrame>
        <p:nvGraphicFramePr>
          <p:cNvPr id="4" name="表格 4">
            <a:extLst>
              <a:ext uri="{FF2B5EF4-FFF2-40B4-BE49-F238E27FC236}">
                <a16:creationId xmlns:a16="http://schemas.microsoft.com/office/drawing/2014/main" xmlns="" id="{D444C676-612A-4563-8B90-959C3A5EC028}"/>
              </a:ext>
            </a:extLst>
          </p:cNvPr>
          <p:cNvGraphicFramePr>
            <a:graphicFrameLocks noGrp="1"/>
          </p:cNvGraphicFramePr>
          <p:nvPr>
            <p:extLst>
              <p:ext uri="{D42A27DB-BD31-4B8C-83A1-F6EECF244321}">
                <p14:modId xmlns:p14="http://schemas.microsoft.com/office/powerpoint/2010/main" val="949754208"/>
              </p:ext>
            </p:extLst>
          </p:nvPr>
        </p:nvGraphicFramePr>
        <p:xfrm>
          <a:off x="632520" y="1857360"/>
          <a:ext cx="9000000" cy="2651760"/>
        </p:xfrm>
        <a:graphic>
          <a:graphicData uri="http://schemas.openxmlformats.org/drawingml/2006/table">
            <a:tbl>
              <a:tblPr firstRow="1" bandRow="1">
                <a:tableStyleId>{5C22544A-7EE6-4342-B048-85BDC9FD1C3A}</a:tableStyleId>
              </a:tblPr>
              <a:tblGrid>
                <a:gridCol w="3240360">
                  <a:extLst>
                    <a:ext uri="{9D8B030D-6E8A-4147-A177-3AD203B41FA5}">
                      <a16:colId xmlns:a16="http://schemas.microsoft.com/office/drawing/2014/main" xmlns="" val="462657437"/>
                    </a:ext>
                  </a:extLst>
                </a:gridCol>
                <a:gridCol w="5759640">
                  <a:extLst>
                    <a:ext uri="{9D8B030D-6E8A-4147-A177-3AD203B41FA5}">
                      <a16:colId xmlns:a16="http://schemas.microsoft.com/office/drawing/2014/main" xmlns="" val="153735059"/>
                    </a:ext>
                  </a:extLst>
                </a:gridCol>
              </a:tblGrid>
              <a:tr h="370840">
                <a:tc>
                  <a:txBody>
                    <a:bodyPr/>
                    <a:lstStyle/>
                    <a:p>
                      <a:r>
                        <a:rPr lang="en-US" altLang="zh-CN" b="0" dirty="0">
                          <a:solidFill>
                            <a:srgbClr val="292929"/>
                          </a:solidFill>
                        </a:rPr>
                        <a:t>bool </a:t>
                      </a:r>
                      <a:r>
                        <a:rPr lang="en-US" altLang="zh-CN" b="0" dirty="0" err="1">
                          <a:solidFill>
                            <a:srgbClr val="292929"/>
                          </a:solidFill>
                        </a:rPr>
                        <a:t>queue_work</a:t>
                      </a:r>
                      <a:endParaRPr lang="en-US" altLang="zh-CN" b="0" dirty="0">
                        <a:solidFill>
                          <a:srgbClr val="292929"/>
                        </a:solidFill>
                      </a:endParaRPr>
                    </a:p>
                    <a:p>
                      <a:r>
                        <a:rPr lang="en-US" altLang="zh-CN" b="0" dirty="0">
                          <a:solidFill>
                            <a:srgbClr val="292929"/>
                          </a:solidFill>
                        </a:rPr>
                        <a:t>(struct </a:t>
                      </a:r>
                      <a:r>
                        <a:rPr lang="en-US" altLang="zh-CN" b="0" dirty="0" err="1">
                          <a:solidFill>
                            <a:srgbClr val="292929"/>
                          </a:solidFill>
                        </a:rPr>
                        <a:t>workqueue_struct</a:t>
                      </a:r>
                      <a:r>
                        <a:rPr lang="en-US" altLang="zh-CN" b="0" dirty="0">
                          <a:solidFill>
                            <a:srgbClr val="292929"/>
                          </a:solidFill>
                        </a:rPr>
                        <a:t> *</a:t>
                      </a:r>
                      <a:r>
                        <a:rPr lang="en-US" altLang="zh-CN" b="0" dirty="0" err="1">
                          <a:solidFill>
                            <a:srgbClr val="292929"/>
                          </a:solidFill>
                        </a:rPr>
                        <a:t>wq</a:t>
                      </a:r>
                      <a:r>
                        <a:rPr lang="en-US" altLang="zh-CN" b="0" dirty="0">
                          <a:solidFill>
                            <a:srgbClr val="292929"/>
                          </a:solidFill>
                        </a:rPr>
                        <a:t>, struct </a:t>
                      </a:r>
                      <a:r>
                        <a:rPr lang="en-US" altLang="zh-CN" b="0" dirty="0" err="1">
                          <a:solidFill>
                            <a:srgbClr val="292929"/>
                          </a:solidFill>
                        </a:rPr>
                        <a:t>work_struct</a:t>
                      </a:r>
                      <a:r>
                        <a:rPr lang="en-US" altLang="zh-CN" b="0" dirty="0">
                          <a:solidFill>
                            <a:srgbClr val="292929"/>
                          </a:solidFill>
                        </a:rPr>
                        <a:t> *work)</a:t>
                      </a:r>
                      <a:endParaRPr lang="zh-CN" altLang="en-US" b="0" dirty="0">
                        <a:solidFill>
                          <a:srgbClr val="292929"/>
                        </a:solidFill>
                      </a:endParaRPr>
                    </a:p>
                  </a:txBody>
                  <a:tcPr>
                    <a:solidFill>
                      <a:schemeClr val="accent1">
                        <a:lumMod val="40000"/>
                        <a:lumOff val="60000"/>
                      </a:schemeClr>
                    </a:solidFill>
                  </a:tcPr>
                </a:tc>
                <a:tc>
                  <a:txBody>
                    <a:bodyPr/>
                    <a:lstStyle/>
                    <a:p>
                      <a:r>
                        <a:rPr lang="zh-CN" altLang="en-US" b="0" dirty="0">
                          <a:solidFill>
                            <a:srgbClr val="292929"/>
                          </a:solidFill>
                        </a:rPr>
                        <a:t>调度执行一个指定</a:t>
                      </a:r>
                      <a:r>
                        <a:rPr lang="en-US" altLang="zh-CN" b="0" dirty="0" err="1">
                          <a:solidFill>
                            <a:srgbClr val="292929"/>
                          </a:solidFill>
                        </a:rPr>
                        <a:t>workqueue</a:t>
                      </a:r>
                      <a:r>
                        <a:rPr lang="zh-CN" altLang="en-US" b="0" dirty="0">
                          <a:solidFill>
                            <a:srgbClr val="292929"/>
                          </a:solidFill>
                        </a:rPr>
                        <a:t>中的任务。输入参数：</a:t>
                      </a:r>
                    </a:p>
                    <a:p>
                      <a:r>
                        <a:rPr lang="en-US" altLang="zh-CN" b="0" dirty="0">
                          <a:solidFill>
                            <a:srgbClr val="292929"/>
                          </a:solidFill>
                        </a:rPr>
                        <a:t>@workqueue_struct</a:t>
                      </a:r>
                      <a:r>
                        <a:rPr lang="zh-CN" altLang="en-US" b="0" dirty="0">
                          <a:solidFill>
                            <a:srgbClr val="292929"/>
                          </a:solidFill>
                        </a:rPr>
                        <a:t>：指定的 </a:t>
                      </a:r>
                      <a:r>
                        <a:rPr lang="en-US" altLang="zh-CN" b="0" dirty="0" err="1">
                          <a:solidFill>
                            <a:srgbClr val="292929"/>
                          </a:solidFill>
                        </a:rPr>
                        <a:t>workqueue</a:t>
                      </a:r>
                      <a:r>
                        <a:rPr lang="en-US" altLang="zh-CN" b="0" dirty="0">
                          <a:solidFill>
                            <a:srgbClr val="292929"/>
                          </a:solidFill>
                        </a:rPr>
                        <a:t> </a:t>
                      </a:r>
                      <a:r>
                        <a:rPr lang="zh-CN" altLang="en-US" b="0" dirty="0">
                          <a:solidFill>
                            <a:srgbClr val="292929"/>
                          </a:solidFill>
                        </a:rPr>
                        <a:t>指针</a:t>
                      </a:r>
                    </a:p>
                    <a:p>
                      <a:r>
                        <a:rPr lang="en-US" altLang="zh-CN" b="0" dirty="0">
                          <a:solidFill>
                            <a:srgbClr val="292929"/>
                          </a:solidFill>
                        </a:rPr>
                        <a:t>@work_struct</a:t>
                      </a:r>
                      <a:r>
                        <a:rPr lang="zh-CN" altLang="en-US" b="0" dirty="0">
                          <a:solidFill>
                            <a:srgbClr val="292929"/>
                          </a:solidFill>
                        </a:rPr>
                        <a:t>：具体任务对象指针</a:t>
                      </a:r>
                    </a:p>
                    <a:p>
                      <a:r>
                        <a:rPr lang="zh-CN" altLang="en-US" b="0" dirty="0">
                          <a:solidFill>
                            <a:srgbClr val="292929"/>
                          </a:solidFill>
                        </a:rPr>
                        <a:t>返回值：如果</a:t>
                      </a:r>
                      <a:r>
                        <a:rPr lang="en-US" altLang="zh-CN" b="0" dirty="0">
                          <a:solidFill>
                            <a:srgbClr val="292929"/>
                          </a:solidFill>
                        </a:rPr>
                        <a:t>@work</a:t>
                      </a:r>
                      <a:r>
                        <a:rPr lang="zh-CN" altLang="en-US" b="0" dirty="0">
                          <a:solidFill>
                            <a:srgbClr val="292929"/>
                          </a:solidFill>
                        </a:rPr>
                        <a:t>已经在队列中，则返回％</a:t>
                      </a:r>
                      <a:r>
                        <a:rPr lang="en-US" altLang="zh-CN" b="0" dirty="0">
                          <a:solidFill>
                            <a:srgbClr val="292929"/>
                          </a:solidFill>
                        </a:rPr>
                        <a:t>false</a:t>
                      </a:r>
                      <a:r>
                        <a:rPr lang="zh-CN" altLang="en-US" b="0" dirty="0">
                          <a:solidFill>
                            <a:srgbClr val="292929"/>
                          </a:solidFill>
                        </a:rPr>
                        <a:t>；</a:t>
                      </a:r>
                      <a:endParaRPr lang="en-US" altLang="zh-CN" b="0" dirty="0">
                        <a:solidFill>
                          <a:srgbClr val="292929"/>
                        </a:solidFill>
                      </a:endParaRPr>
                    </a:p>
                    <a:p>
                      <a:r>
                        <a:rPr lang="zh-CN" altLang="en-US" b="0" dirty="0">
                          <a:solidFill>
                            <a:srgbClr val="292929"/>
                          </a:solidFill>
                        </a:rPr>
                        <a:t>否则返回％</a:t>
                      </a:r>
                      <a:r>
                        <a:rPr lang="en-US" altLang="zh-CN" b="0" dirty="0">
                          <a:solidFill>
                            <a:srgbClr val="292929"/>
                          </a:solidFill>
                        </a:rPr>
                        <a:t>true</a:t>
                      </a:r>
                      <a:r>
                        <a:rPr lang="zh-CN" altLang="en-US" b="0" dirty="0">
                          <a:solidFill>
                            <a:srgbClr val="292929"/>
                          </a:solidFill>
                        </a:rPr>
                        <a:t>。</a:t>
                      </a:r>
                    </a:p>
                  </a:txBody>
                  <a:tcPr>
                    <a:solidFill>
                      <a:schemeClr val="accent1">
                        <a:lumMod val="40000"/>
                        <a:lumOff val="60000"/>
                      </a:schemeClr>
                    </a:solidFill>
                  </a:tcPr>
                </a:tc>
                <a:extLst>
                  <a:ext uri="{0D108BD9-81ED-4DB2-BD59-A6C34878D82A}">
                    <a16:rowId xmlns:a16="http://schemas.microsoft.com/office/drawing/2014/main" xmlns="" val="3667543354"/>
                  </a:ext>
                </a:extLst>
              </a:tr>
              <a:tr h="370840">
                <a:tc>
                  <a:txBody>
                    <a:bodyPr/>
                    <a:lstStyle/>
                    <a:p>
                      <a:r>
                        <a:rPr lang="en-US" altLang="zh-CN" dirty="0">
                          <a:solidFill>
                            <a:srgbClr val="292929"/>
                          </a:solidFill>
                        </a:rPr>
                        <a:t>bool </a:t>
                      </a:r>
                      <a:r>
                        <a:rPr lang="en-US" altLang="zh-CN" dirty="0" err="1">
                          <a:solidFill>
                            <a:srgbClr val="292929"/>
                          </a:solidFill>
                        </a:rPr>
                        <a:t>queue_delayed_work</a:t>
                      </a:r>
                      <a:endParaRPr lang="en-US" altLang="zh-CN" dirty="0">
                        <a:solidFill>
                          <a:srgbClr val="292929"/>
                        </a:solidFill>
                      </a:endParaRPr>
                    </a:p>
                    <a:p>
                      <a:r>
                        <a:rPr lang="en-US" altLang="zh-CN" dirty="0">
                          <a:solidFill>
                            <a:srgbClr val="292929"/>
                          </a:solidFill>
                        </a:rPr>
                        <a:t>(struct </a:t>
                      </a:r>
                      <a:r>
                        <a:rPr lang="en-US" altLang="zh-CN" dirty="0" err="1">
                          <a:solidFill>
                            <a:srgbClr val="292929"/>
                          </a:solidFill>
                        </a:rPr>
                        <a:t>workqueue_struct</a:t>
                      </a:r>
                      <a:r>
                        <a:rPr lang="en-US" altLang="zh-CN" dirty="0">
                          <a:solidFill>
                            <a:srgbClr val="292929"/>
                          </a:solidFill>
                        </a:rPr>
                        <a:t> *</a:t>
                      </a:r>
                      <a:r>
                        <a:rPr lang="en-US" altLang="zh-CN" dirty="0" err="1">
                          <a:solidFill>
                            <a:srgbClr val="292929"/>
                          </a:solidFill>
                        </a:rPr>
                        <a:t>wq</a:t>
                      </a:r>
                      <a:r>
                        <a:rPr lang="en-US" altLang="zh-CN" dirty="0">
                          <a:solidFill>
                            <a:srgbClr val="292929"/>
                          </a:solidFill>
                        </a:rPr>
                        <a:t>, struct </a:t>
                      </a:r>
                      <a:r>
                        <a:rPr lang="en-US" altLang="zh-CN" dirty="0" err="1">
                          <a:solidFill>
                            <a:srgbClr val="292929"/>
                          </a:solidFill>
                        </a:rPr>
                        <a:t>delayed_work</a:t>
                      </a:r>
                      <a:r>
                        <a:rPr lang="en-US" altLang="zh-CN" dirty="0">
                          <a:solidFill>
                            <a:srgbClr val="292929"/>
                          </a:solidFill>
                        </a:rPr>
                        <a:t> *</a:t>
                      </a:r>
                      <a:r>
                        <a:rPr lang="en-US" altLang="zh-CN" dirty="0" err="1">
                          <a:solidFill>
                            <a:srgbClr val="292929"/>
                          </a:solidFill>
                        </a:rPr>
                        <a:t>dwork</a:t>
                      </a:r>
                      <a:r>
                        <a:rPr lang="en-US" altLang="zh-CN" dirty="0">
                          <a:solidFill>
                            <a:srgbClr val="292929"/>
                          </a:solidFill>
                        </a:rPr>
                        <a:t>, unsigned long delay)</a:t>
                      </a:r>
                      <a:endParaRPr lang="zh-CN" altLang="en-US" dirty="0">
                        <a:solidFill>
                          <a:srgbClr val="292929"/>
                        </a:solidFill>
                      </a:endParaRPr>
                    </a:p>
                  </a:txBody>
                  <a:tcPr>
                    <a:solidFill>
                      <a:schemeClr val="accent1">
                        <a:lumMod val="40000"/>
                        <a:lumOff val="60000"/>
                      </a:schemeClr>
                    </a:solidFill>
                  </a:tcPr>
                </a:tc>
                <a:tc>
                  <a:txBody>
                    <a:bodyPr/>
                    <a:lstStyle/>
                    <a:p>
                      <a:r>
                        <a:rPr lang="zh-CN" altLang="en-US" dirty="0">
                          <a:solidFill>
                            <a:srgbClr val="292929"/>
                          </a:solidFill>
                        </a:rPr>
                        <a:t>延迟调度执行一个指定</a:t>
                      </a:r>
                      <a:r>
                        <a:rPr lang="en-US" altLang="zh-CN" dirty="0" err="1">
                          <a:solidFill>
                            <a:srgbClr val="292929"/>
                          </a:solidFill>
                        </a:rPr>
                        <a:t>workqueue</a:t>
                      </a:r>
                      <a:r>
                        <a:rPr lang="zh-CN" altLang="en-US" dirty="0">
                          <a:solidFill>
                            <a:srgbClr val="292929"/>
                          </a:solidFill>
                        </a:rPr>
                        <a:t>中的任务。功能与</a:t>
                      </a:r>
                      <a:r>
                        <a:rPr lang="en-US" altLang="zh-CN" dirty="0" err="1">
                          <a:solidFill>
                            <a:srgbClr val="292929"/>
                          </a:solidFill>
                        </a:rPr>
                        <a:t>queue_work</a:t>
                      </a:r>
                      <a:r>
                        <a:rPr lang="zh-CN" altLang="en-US" dirty="0">
                          <a:solidFill>
                            <a:srgbClr val="292929"/>
                          </a:solidFill>
                        </a:rPr>
                        <a:t>类似，输入参数多了一个</a:t>
                      </a:r>
                      <a:r>
                        <a:rPr lang="en-US" altLang="zh-CN" dirty="0">
                          <a:solidFill>
                            <a:srgbClr val="292929"/>
                          </a:solidFill>
                        </a:rPr>
                        <a:t>delay</a:t>
                      </a:r>
                      <a:r>
                        <a:rPr lang="zh-CN" altLang="en-US" dirty="0">
                          <a:solidFill>
                            <a:srgbClr val="292929"/>
                          </a:solidFill>
                        </a:rPr>
                        <a:t>。</a:t>
                      </a:r>
                    </a:p>
                    <a:p>
                      <a:r>
                        <a:rPr lang="zh-CN" altLang="en-US" dirty="0">
                          <a:solidFill>
                            <a:srgbClr val="292929"/>
                          </a:solidFill>
                        </a:rPr>
                        <a:t>返回值：如果</a:t>
                      </a:r>
                      <a:r>
                        <a:rPr lang="en-US" altLang="zh-CN" dirty="0">
                          <a:solidFill>
                            <a:srgbClr val="292929"/>
                          </a:solidFill>
                        </a:rPr>
                        <a:t>@dwork</a:t>
                      </a:r>
                      <a:r>
                        <a:rPr lang="zh-CN" altLang="en-US" dirty="0">
                          <a:solidFill>
                            <a:srgbClr val="292929"/>
                          </a:solidFill>
                        </a:rPr>
                        <a:t>已经在队列中，则返回％</a:t>
                      </a:r>
                      <a:r>
                        <a:rPr lang="en-US" altLang="zh-CN" dirty="0">
                          <a:solidFill>
                            <a:srgbClr val="292929"/>
                          </a:solidFill>
                        </a:rPr>
                        <a:t>false</a:t>
                      </a:r>
                      <a:r>
                        <a:rPr lang="zh-CN" altLang="en-US" dirty="0">
                          <a:solidFill>
                            <a:srgbClr val="292929"/>
                          </a:solidFill>
                        </a:rPr>
                        <a:t>，否则返回％</a:t>
                      </a:r>
                      <a:r>
                        <a:rPr lang="en-US" altLang="zh-CN" dirty="0">
                          <a:solidFill>
                            <a:srgbClr val="292929"/>
                          </a:solidFill>
                        </a:rPr>
                        <a:t>true</a:t>
                      </a:r>
                      <a:r>
                        <a:rPr lang="zh-CN" altLang="en-US" dirty="0">
                          <a:solidFill>
                            <a:srgbClr val="292929"/>
                          </a:solidFill>
                        </a:rPr>
                        <a:t>。</a:t>
                      </a:r>
                    </a:p>
                  </a:txBody>
                  <a:tcPr>
                    <a:solidFill>
                      <a:schemeClr val="accent1">
                        <a:lumMod val="40000"/>
                        <a:lumOff val="60000"/>
                      </a:schemeClr>
                    </a:solidFill>
                  </a:tcPr>
                </a:tc>
                <a:extLst>
                  <a:ext uri="{0D108BD9-81ED-4DB2-BD59-A6C34878D82A}">
                    <a16:rowId xmlns:a16="http://schemas.microsoft.com/office/drawing/2014/main" xmlns="" val="1467283903"/>
                  </a:ext>
                </a:extLst>
              </a:tr>
            </a:tbl>
          </a:graphicData>
        </a:graphic>
      </p:graphicFrame>
      <p:graphicFrame>
        <p:nvGraphicFramePr>
          <p:cNvPr id="6" name="表格 4">
            <a:extLst>
              <a:ext uri="{FF2B5EF4-FFF2-40B4-BE49-F238E27FC236}">
                <a16:creationId xmlns:a16="http://schemas.microsoft.com/office/drawing/2014/main" xmlns="" id="{381FE66E-AFFC-4905-9E52-7FA2C5B4B8ED}"/>
              </a:ext>
            </a:extLst>
          </p:cNvPr>
          <p:cNvGraphicFramePr>
            <a:graphicFrameLocks noGrp="1"/>
          </p:cNvGraphicFramePr>
          <p:nvPr>
            <p:extLst>
              <p:ext uri="{D42A27DB-BD31-4B8C-83A1-F6EECF244321}">
                <p14:modId xmlns:p14="http://schemas.microsoft.com/office/powerpoint/2010/main" val="4255223957"/>
              </p:ext>
            </p:extLst>
          </p:nvPr>
        </p:nvGraphicFramePr>
        <p:xfrm>
          <a:off x="697475" y="5229200"/>
          <a:ext cx="8280000" cy="1280160"/>
        </p:xfrm>
        <a:graphic>
          <a:graphicData uri="http://schemas.openxmlformats.org/drawingml/2006/table">
            <a:tbl>
              <a:tblPr firstRow="1" bandRow="1">
                <a:tableStyleId>{5C22544A-7EE6-4342-B048-85BDC9FD1C3A}</a:tableStyleId>
              </a:tblPr>
              <a:tblGrid>
                <a:gridCol w="3607453">
                  <a:extLst>
                    <a:ext uri="{9D8B030D-6E8A-4147-A177-3AD203B41FA5}">
                      <a16:colId xmlns:a16="http://schemas.microsoft.com/office/drawing/2014/main" xmlns="" val="462657437"/>
                    </a:ext>
                  </a:extLst>
                </a:gridCol>
                <a:gridCol w="4672547">
                  <a:extLst>
                    <a:ext uri="{9D8B030D-6E8A-4147-A177-3AD203B41FA5}">
                      <a16:colId xmlns:a16="http://schemas.microsoft.com/office/drawing/2014/main" xmlns="" val="153735059"/>
                    </a:ext>
                  </a:extLst>
                </a:gridCol>
              </a:tblGrid>
              <a:tr h="370840">
                <a:tc>
                  <a:txBody>
                    <a:bodyPr/>
                    <a:lstStyle/>
                    <a:p>
                      <a:r>
                        <a:rPr lang="en-US" altLang="zh-CN" b="0" dirty="0">
                          <a:solidFill>
                            <a:srgbClr val="292929"/>
                          </a:solidFill>
                        </a:rPr>
                        <a:t>void </a:t>
                      </a:r>
                      <a:r>
                        <a:rPr lang="en-US" altLang="zh-CN" b="0" dirty="0" err="1">
                          <a:solidFill>
                            <a:srgbClr val="292929"/>
                          </a:solidFill>
                        </a:rPr>
                        <a:t>flush_workqueue</a:t>
                      </a:r>
                      <a:endParaRPr lang="en-US" altLang="zh-CN" b="0" dirty="0">
                        <a:solidFill>
                          <a:srgbClr val="292929"/>
                        </a:solidFill>
                      </a:endParaRPr>
                    </a:p>
                    <a:p>
                      <a:r>
                        <a:rPr lang="en-US" altLang="zh-CN" b="0" dirty="0">
                          <a:solidFill>
                            <a:srgbClr val="292929"/>
                          </a:solidFill>
                        </a:rPr>
                        <a:t>(struct </a:t>
                      </a:r>
                      <a:r>
                        <a:rPr lang="en-US" altLang="zh-CN" b="0" dirty="0" err="1">
                          <a:solidFill>
                            <a:srgbClr val="292929"/>
                          </a:solidFill>
                        </a:rPr>
                        <a:t>workqueue_struct</a:t>
                      </a:r>
                      <a:r>
                        <a:rPr lang="en-US" altLang="zh-CN" b="0" dirty="0">
                          <a:solidFill>
                            <a:srgbClr val="292929"/>
                          </a:solidFill>
                        </a:rPr>
                        <a:t> *</a:t>
                      </a:r>
                      <a:r>
                        <a:rPr lang="en-US" altLang="zh-CN" b="0" dirty="0" err="1">
                          <a:solidFill>
                            <a:srgbClr val="292929"/>
                          </a:solidFill>
                        </a:rPr>
                        <a:t>wq</a:t>
                      </a:r>
                      <a:r>
                        <a:rPr lang="en-US" altLang="zh-CN" b="0" dirty="0">
                          <a:solidFill>
                            <a:srgbClr val="292929"/>
                          </a:solidFill>
                        </a:rPr>
                        <a:t>)</a:t>
                      </a:r>
                      <a:endParaRPr lang="zh-CN" altLang="en-US" b="0" dirty="0">
                        <a:solidFill>
                          <a:srgbClr val="292929"/>
                        </a:solidFill>
                      </a:endParaRPr>
                    </a:p>
                  </a:txBody>
                  <a:tcPr>
                    <a:solidFill>
                      <a:schemeClr val="accent1">
                        <a:lumMod val="40000"/>
                        <a:lumOff val="60000"/>
                      </a:schemeClr>
                    </a:solidFill>
                  </a:tcPr>
                </a:tc>
                <a:tc>
                  <a:txBody>
                    <a:bodyPr/>
                    <a:lstStyle/>
                    <a:p>
                      <a:r>
                        <a:rPr lang="zh-CN" altLang="en-US" b="0" dirty="0">
                          <a:solidFill>
                            <a:srgbClr val="292929"/>
                          </a:solidFill>
                        </a:rPr>
                        <a:t>确保所有计划的工作都已完成。输入参数：</a:t>
                      </a:r>
                    </a:p>
                    <a:p>
                      <a:r>
                        <a:rPr lang="en-US" altLang="zh-CN" b="0" dirty="0">
                          <a:solidFill>
                            <a:srgbClr val="292929"/>
                          </a:solidFill>
                        </a:rPr>
                        <a:t>@wq</a:t>
                      </a:r>
                      <a:r>
                        <a:rPr lang="zh-CN" altLang="en-US" b="0" dirty="0">
                          <a:solidFill>
                            <a:srgbClr val="292929"/>
                          </a:solidFill>
                        </a:rPr>
                        <a:t>：刷新的工作队列</a:t>
                      </a:r>
                    </a:p>
                  </a:txBody>
                  <a:tcPr>
                    <a:solidFill>
                      <a:schemeClr val="accent1">
                        <a:lumMod val="40000"/>
                        <a:lumOff val="60000"/>
                      </a:schemeClr>
                    </a:solidFill>
                  </a:tcPr>
                </a:tc>
                <a:extLst>
                  <a:ext uri="{0D108BD9-81ED-4DB2-BD59-A6C34878D82A}">
                    <a16:rowId xmlns:a16="http://schemas.microsoft.com/office/drawing/2014/main" xmlns="" val="3667543354"/>
                  </a:ext>
                </a:extLst>
              </a:tr>
              <a:tr h="370840">
                <a:tc>
                  <a:txBody>
                    <a:bodyPr/>
                    <a:lstStyle/>
                    <a:p>
                      <a:r>
                        <a:rPr lang="en-US" altLang="zh-CN" dirty="0">
                          <a:solidFill>
                            <a:srgbClr val="292929"/>
                          </a:solidFill>
                        </a:rPr>
                        <a:t>void </a:t>
                      </a:r>
                      <a:r>
                        <a:rPr lang="en-US" altLang="zh-CN" dirty="0" err="1">
                          <a:solidFill>
                            <a:srgbClr val="292929"/>
                          </a:solidFill>
                        </a:rPr>
                        <a:t>destroy_workqueue</a:t>
                      </a:r>
                      <a:endParaRPr lang="en-US" altLang="zh-CN" dirty="0">
                        <a:solidFill>
                          <a:srgbClr val="292929"/>
                        </a:solidFill>
                      </a:endParaRPr>
                    </a:p>
                    <a:p>
                      <a:r>
                        <a:rPr lang="en-US" altLang="zh-CN" dirty="0">
                          <a:solidFill>
                            <a:srgbClr val="292929"/>
                          </a:solidFill>
                        </a:rPr>
                        <a:t>(struct </a:t>
                      </a:r>
                      <a:r>
                        <a:rPr lang="en-US" altLang="zh-CN" dirty="0" err="1">
                          <a:solidFill>
                            <a:srgbClr val="292929"/>
                          </a:solidFill>
                        </a:rPr>
                        <a:t>workqueue_struct</a:t>
                      </a:r>
                      <a:r>
                        <a:rPr lang="en-US" altLang="zh-CN" dirty="0">
                          <a:solidFill>
                            <a:srgbClr val="292929"/>
                          </a:solidFill>
                        </a:rPr>
                        <a:t> *</a:t>
                      </a:r>
                      <a:r>
                        <a:rPr lang="en-US" altLang="zh-CN" dirty="0" err="1">
                          <a:solidFill>
                            <a:srgbClr val="292929"/>
                          </a:solidFill>
                        </a:rPr>
                        <a:t>wq</a:t>
                      </a:r>
                      <a:r>
                        <a:rPr lang="en-US" altLang="zh-CN" dirty="0">
                          <a:solidFill>
                            <a:srgbClr val="292929"/>
                          </a:solidFill>
                        </a:rPr>
                        <a:t>);</a:t>
                      </a:r>
                      <a:endParaRPr lang="zh-CN" altLang="en-US" dirty="0">
                        <a:solidFill>
                          <a:srgbClr val="292929"/>
                        </a:solidFill>
                      </a:endParaRPr>
                    </a:p>
                  </a:txBody>
                  <a:tcPr>
                    <a:solidFill>
                      <a:schemeClr val="accent1">
                        <a:lumMod val="40000"/>
                        <a:lumOff val="60000"/>
                      </a:schemeClr>
                    </a:solidFill>
                  </a:tcPr>
                </a:tc>
                <a:tc>
                  <a:txBody>
                    <a:bodyPr/>
                    <a:lstStyle/>
                    <a:p>
                      <a:r>
                        <a:rPr lang="zh-CN" altLang="en-US" dirty="0">
                          <a:solidFill>
                            <a:srgbClr val="292929"/>
                          </a:solidFill>
                        </a:rPr>
                        <a:t>安全终止</a:t>
                      </a:r>
                      <a:r>
                        <a:rPr lang="en-US" altLang="zh-CN" dirty="0">
                          <a:solidFill>
                            <a:srgbClr val="292929"/>
                          </a:solidFill>
                        </a:rPr>
                        <a:t>/</a:t>
                      </a:r>
                      <a:r>
                        <a:rPr lang="zh-CN" altLang="en-US" dirty="0">
                          <a:solidFill>
                            <a:srgbClr val="292929"/>
                          </a:solidFill>
                        </a:rPr>
                        <a:t>释放</a:t>
                      </a:r>
                      <a:r>
                        <a:rPr lang="en-US" altLang="zh-CN" dirty="0" err="1">
                          <a:solidFill>
                            <a:srgbClr val="292929"/>
                          </a:solidFill>
                        </a:rPr>
                        <a:t>workqueue</a:t>
                      </a:r>
                      <a:r>
                        <a:rPr lang="zh-CN" altLang="en-US" dirty="0">
                          <a:solidFill>
                            <a:srgbClr val="292929"/>
                          </a:solidFill>
                        </a:rPr>
                        <a:t>工作队列</a:t>
                      </a:r>
                    </a:p>
                    <a:p>
                      <a:r>
                        <a:rPr lang="en-US" altLang="zh-CN" dirty="0">
                          <a:solidFill>
                            <a:srgbClr val="292929"/>
                          </a:solidFill>
                        </a:rPr>
                        <a:t>@wq</a:t>
                      </a:r>
                      <a:r>
                        <a:rPr lang="zh-CN" altLang="en-US" dirty="0">
                          <a:solidFill>
                            <a:srgbClr val="292929"/>
                          </a:solidFill>
                        </a:rPr>
                        <a:t>：目标工作队列指针</a:t>
                      </a:r>
                    </a:p>
                  </a:txBody>
                  <a:tcPr>
                    <a:solidFill>
                      <a:schemeClr val="accent1">
                        <a:lumMod val="40000"/>
                        <a:lumOff val="60000"/>
                      </a:schemeClr>
                    </a:solidFill>
                  </a:tcPr>
                </a:tc>
                <a:extLst>
                  <a:ext uri="{0D108BD9-81ED-4DB2-BD59-A6C34878D82A}">
                    <a16:rowId xmlns:a16="http://schemas.microsoft.com/office/drawing/2014/main" xmlns="" val="1467283903"/>
                  </a:ext>
                </a:extLst>
              </a:tr>
            </a:tbl>
          </a:graphicData>
        </a:graphic>
      </p:graphicFrame>
    </p:spTree>
    <p:extLst>
      <p:ext uri="{BB962C8B-B14F-4D97-AF65-F5344CB8AC3E}">
        <p14:creationId xmlns:p14="http://schemas.microsoft.com/office/powerpoint/2010/main" val="40311634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000554" cy="4464495"/>
          </a:xfrm>
        </p:spPr>
        <p:txBody>
          <a:bodyPr/>
          <a:lstStyle/>
          <a:p>
            <a:r>
              <a:rPr lang="zh-CN" altLang="en-US" dirty="0"/>
              <a:t>待执行函数</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头文件：</a:t>
            </a:r>
            <a:r>
              <a:rPr lang="en-US" altLang="zh-CN" sz="1800" kern="1200" dirty="0">
                <a:solidFill>
                  <a:srgbClr val="111111"/>
                </a:solidFill>
                <a:ea typeface="宋体" panose="02010600030101010101" pitchFamily="2" charset="-122"/>
              </a:rPr>
              <a:t>&lt;</a:t>
            </a:r>
            <a:r>
              <a:rPr lang="en-US" altLang="zh-CN" sz="1800" kern="1200" dirty="0" err="1">
                <a:solidFill>
                  <a:srgbClr val="111111"/>
                </a:solidFill>
                <a:ea typeface="宋体" panose="02010600030101010101" pitchFamily="2" charset="-122"/>
              </a:rPr>
              <a:t>linux</a:t>
            </a:r>
            <a:r>
              <a:rPr lang="en-US" altLang="zh-CN"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workqueue.h</a:t>
            </a:r>
            <a:r>
              <a:rPr lang="en-US" altLang="zh-CN" sz="1800" kern="1200" dirty="0">
                <a:solidFill>
                  <a:srgbClr val="111111"/>
                </a:solidFill>
                <a:ea typeface="宋体" panose="02010600030101010101" pitchFamily="2" charset="-122"/>
              </a:rPr>
              <a:t>&gt;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work_struct</a:t>
            </a:r>
            <a:r>
              <a:rPr lang="zh-CN" altLang="en-US" sz="1800" kern="1200" dirty="0">
                <a:solidFill>
                  <a:srgbClr val="111111"/>
                </a:solidFill>
                <a:ea typeface="宋体" panose="02010600030101010101" pitchFamily="2" charset="-122"/>
              </a:rPr>
              <a:t>结构中包含工作队列待执行的函数定义 </a:t>
            </a:r>
            <a:r>
              <a:rPr lang="en-US" altLang="zh-CN" sz="1800" kern="1200" dirty="0" err="1">
                <a:solidFill>
                  <a:srgbClr val="111111"/>
                </a:solidFill>
                <a:ea typeface="宋体" panose="02010600030101010101" pitchFamily="2" charset="-122"/>
              </a:rPr>
              <a:t>work_func_t</a:t>
            </a:r>
            <a:r>
              <a:rPr lang="en-US" altLang="zh-CN" sz="1800" kern="1200" dirty="0">
                <a:solidFill>
                  <a:srgbClr val="111111"/>
                </a:solidFill>
                <a:ea typeface="宋体" panose="02010600030101010101" pitchFamily="2" charset="-122"/>
              </a:rPr>
              <a:t> </a:t>
            </a:r>
            <a:r>
              <a:rPr lang="en-US" altLang="zh-CN" sz="1800" kern="1200" dirty="0" err="1">
                <a:solidFill>
                  <a:srgbClr val="111111"/>
                </a:solidFill>
                <a:ea typeface="宋体" panose="02010600030101010101" pitchFamily="2" charset="-122"/>
              </a:rPr>
              <a:t>func</a:t>
            </a:r>
            <a:r>
              <a:rPr lang="zh-CN" altLang="en-US" sz="1800" kern="1200" dirty="0">
                <a:solidFill>
                  <a:srgbClr val="111111"/>
                </a:solidFill>
                <a:ea typeface="宋体" panose="02010600030101010101" pitchFamily="2" charset="-122"/>
              </a:rPr>
              <a:t>；</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函数原型：</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示例：</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五、工作队列中的待执行函数</a:t>
            </a:r>
          </a:p>
        </p:txBody>
      </p:sp>
      <p:sp>
        <p:nvSpPr>
          <p:cNvPr id="9" name="矩形: 圆角 8">
            <a:extLst>
              <a:ext uri="{FF2B5EF4-FFF2-40B4-BE49-F238E27FC236}">
                <a16:creationId xmlns:a16="http://schemas.microsoft.com/office/drawing/2014/main" xmlns="" id="{D8991F37-D1B9-466E-A137-972B5F84EE79}"/>
              </a:ext>
            </a:extLst>
          </p:cNvPr>
          <p:cNvSpPr/>
          <p:nvPr/>
        </p:nvSpPr>
        <p:spPr bwMode="auto">
          <a:xfrm>
            <a:off x="1389227" y="2924944"/>
            <a:ext cx="7200000" cy="408623"/>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typedef void (*</a:t>
            </a:r>
            <a:r>
              <a:rPr lang="en-US" altLang="zh-CN" sz="1800" dirty="0" err="1">
                <a:solidFill>
                  <a:srgbClr val="FFFFFF"/>
                </a:solidFill>
                <a:latin typeface="Consolas" panose="020B0609020204030204" pitchFamily="49" charset="0"/>
              </a:rPr>
              <a:t>work_func_t</a:t>
            </a:r>
            <a:r>
              <a:rPr lang="en-US" altLang="zh-CN" sz="1800" dirty="0">
                <a:solidFill>
                  <a:srgbClr val="FFFFFF"/>
                </a:solidFill>
                <a:latin typeface="Consolas" panose="020B0609020204030204" pitchFamily="49" charset="0"/>
              </a:rPr>
              <a:t>)(struct </a:t>
            </a:r>
            <a:r>
              <a:rPr lang="en-US" altLang="zh-CN" sz="1800" dirty="0" err="1">
                <a:solidFill>
                  <a:srgbClr val="FFFFFF"/>
                </a:solidFill>
                <a:latin typeface="Consolas" panose="020B0609020204030204" pitchFamily="49" charset="0"/>
              </a:rPr>
              <a:t>work_struct</a:t>
            </a:r>
            <a:r>
              <a:rPr lang="en-US" altLang="zh-CN" sz="1800" dirty="0">
                <a:solidFill>
                  <a:srgbClr val="FFFFFF"/>
                </a:solidFill>
                <a:latin typeface="Consolas" panose="020B0609020204030204" pitchFamily="49" charset="0"/>
              </a:rPr>
              <a:t> *work)</a:t>
            </a:r>
          </a:p>
        </p:txBody>
      </p:sp>
      <p:sp>
        <p:nvSpPr>
          <p:cNvPr id="10" name="矩形: 圆角 9">
            <a:extLst>
              <a:ext uri="{FF2B5EF4-FFF2-40B4-BE49-F238E27FC236}">
                <a16:creationId xmlns:a16="http://schemas.microsoft.com/office/drawing/2014/main" xmlns="" id="{639B9D4C-63C5-48FC-B20B-D8360A708DD8}"/>
              </a:ext>
            </a:extLst>
          </p:cNvPr>
          <p:cNvSpPr/>
          <p:nvPr/>
        </p:nvSpPr>
        <p:spPr bwMode="auto">
          <a:xfrm>
            <a:off x="1389227" y="4189198"/>
            <a:ext cx="7200000" cy="1328023"/>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void </a:t>
            </a:r>
            <a:r>
              <a:rPr lang="en-US" altLang="zh-CN" sz="1800" dirty="0" err="1">
                <a:solidFill>
                  <a:srgbClr val="FFFFFF"/>
                </a:solidFill>
                <a:latin typeface="Consolas" panose="020B0609020204030204" pitchFamily="49" charset="0"/>
              </a:rPr>
              <a:t>work_handle</a:t>
            </a:r>
            <a:r>
              <a:rPr lang="en-US" altLang="zh-CN" sz="1800" dirty="0">
                <a:solidFill>
                  <a:srgbClr val="FFFFFF"/>
                </a:solidFill>
                <a:latin typeface="Consolas" panose="020B0609020204030204" pitchFamily="49" charset="0"/>
              </a:rPr>
              <a:t>(struct </a:t>
            </a:r>
            <a:r>
              <a:rPr lang="en-US" altLang="zh-CN" sz="1800" dirty="0" err="1">
                <a:solidFill>
                  <a:srgbClr val="FFFFFF"/>
                </a:solidFill>
                <a:latin typeface="Consolas" panose="020B0609020204030204" pitchFamily="49" charset="0"/>
              </a:rPr>
              <a:t>work_struct</a:t>
            </a:r>
            <a:r>
              <a:rPr lang="en-US" altLang="zh-CN" sz="1800" dirty="0">
                <a:solidFill>
                  <a:srgbClr val="FFFFFF"/>
                </a:solidFill>
                <a:latin typeface="Consolas" panose="020B0609020204030204" pitchFamily="49" charset="0"/>
              </a:rPr>
              <a:t> *work)</a:t>
            </a:r>
          </a:p>
          <a:p>
            <a:pPr algn="l"/>
            <a:r>
              <a:rPr lang="en-US" altLang="zh-CN" sz="1800" dirty="0">
                <a:solidFill>
                  <a:srgbClr val="FFFFFF"/>
                </a:solidFill>
                <a:latin typeface="Consolas" panose="020B0609020204030204" pitchFamily="49" charset="0"/>
              </a:rPr>
              <a:t>{</a:t>
            </a:r>
          </a:p>
          <a:p>
            <a:pPr algn="l"/>
            <a:r>
              <a:rPr lang="en-US" altLang="zh-CN" sz="1800" dirty="0">
                <a:solidFill>
                  <a:srgbClr val="FFFFFF"/>
                </a:solidFill>
                <a:latin typeface="Consolas" panose="020B0609020204030204" pitchFamily="49" charset="0"/>
              </a:rPr>
              <a:t>        </a:t>
            </a:r>
            <a:r>
              <a:rPr lang="en-US" altLang="zh-CN" sz="1800" dirty="0" err="1">
                <a:solidFill>
                  <a:srgbClr val="FFFFFF"/>
                </a:solidFill>
                <a:latin typeface="Consolas" panose="020B0609020204030204" pitchFamily="49" charset="0"/>
              </a:rPr>
              <a:t>printk</a:t>
            </a:r>
            <a:r>
              <a:rPr lang="en-US" altLang="zh-CN" sz="1800" dirty="0">
                <a:solidFill>
                  <a:srgbClr val="FFFFFF"/>
                </a:solidFill>
                <a:latin typeface="Consolas" panose="020B0609020204030204" pitchFamily="49" charset="0"/>
              </a:rPr>
              <a:t>(KERN_ALERT "Hello World!/n");</a:t>
            </a:r>
          </a:p>
          <a:p>
            <a:pPr algn="l"/>
            <a:r>
              <a:rPr lang="en-US" altLang="zh-CN" sz="18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83504764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六、工作队列使用示例</a:t>
            </a:r>
          </a:p>
        </p:txBody>
      </p:sp>
      <p:graphicFrame>
        <p:nvGraphicFramePr>
          <p:cNvPr id="6" name="表格 6">
            <a:extLst>
              <a:ext uri="{FF2B5EF4-FFF2-40B4-BE49-F238E27FC236}">
                <a16:creationId xmlns:a16="http://schemas.microsoft.com/office/drawing/2014/main" xmlns="" id="{7B8AFF7A-5402-4DEE-ADF7-C11A9D7092A9}"/>
              </a:ext>
            </a:extLst>
          </p:cNvPr>
          <p:cNvGraphicFramePr>
            <a:graphicFrameLocks noGrp="1"/>
          </p:cNvGraphicFramePr>
          <p:nvPr>
            <p:extLst>
              <p:ext uri="{D42A27DB-BD31-4B8C-83A1-F6EECF244321}">
                <p14:modId xmlns:p14="http://schemas.microsoft.com/office/powerpoint/2010/main" val="4086942149"/>
              </p:ext>
            </p:extLst>
          </p:nvPr>
        </p:nvGraphicFramePr>
        <p:xfrm>
          <a:off x="-14486" y="1174576"/>
          <a:ext cx="10008046" cy="5638800"/>
        </p:xfrm>
        <a:graphic>
          <a:graphicData uri="http://schemas.openxmlformats.org/drawingml/2006/table">
            <a:tbl>
              <a:tblPr firstRow="1" bandRow="1">
                <a:tableStyleId>{5C22544A-7EE6-4342-B048-85BDC9FD1C3A}</a:tableStyleId>
              </a:tblPr>
              <a:tblGrid>
                <a:gridCol w="10008046">
                  <a:extLst>
                    <a:ext uri="{9D8B030D-6E8A-4147-A177-3AD203B41FA5}">
                      <a16:colId xmlns:a16="http://schemas.microsoft.com/office/drawing/2014/main" xmlns="" val="829286873"/>
                    </a:ext>
                  </a:extLst>
                </a:gridCol>
              </a:tblGrid>
              <a:tr h="370840">
                <a:tc>
                  <a:txBody>
                    <a:bodyPr/>
                    <a:lstStyle/>
                    <a:p>
                      <a:r>
                        <a:rPr lang="en-US" altLang="zh-CN" sz="1400" dirty="0">
                          <a:latin typeface="Times New Roman" panose="02020603050405020304" pitchFamily="18" charset="0"/>
                          <a:cs typeface="Times New Roman" panose="02020603050405020304" pitchFamily="18" charset="0"/>
                        </a:rPr>
                        <a:t>/* 1</a:t>
                      </a:r>
                      <a:r>
                        <a:rPr lang="zh-CN" altLang="en-US" sz="1400" dirty="0">
                          <a:latin typeface="Times New Roman" panose="02020603050405020304" pitchFamily="18" charset="0"/>
                          <a:cs typeface="Times New Roman" panose="02020603050405020304" pitchFamily="18" charset="0"/>
                        </a:rPr>
                        <a:t>、定义一个延迟的工作队列和任务对象 *</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static struct </a:t>
                      </a:r>
                      <a:r>
                        <a:rPr lang="en-US" altLang="zh-CN" sz="1400" dirty="0" err="1">
                          <a:latin typeface="Times New Roman" panose="02020603050405020304" pitchFamily="18" charset="0"/>
                          <a:cs typeface="Times New Roman" panose="02020603050405020304" pitchFamily="18" charset="0"/>
                        </a:rPr>
                        <a:t>workqueue_struct</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my_workqueue</a:t>
                      </a:r>
                      <a:r>
                        <a:rPr lang="en-US" altLang="zh-CN" sz="1400" dirty="0">
                          <a:latin typeface="Times New Roman" panose="02020603050405020304" pitchFamily="18" charset="0"/>
                          <a:cs typeface="Times New Roman" panose="02020603050405020304" pitchFamily="18" charset="0"/>
                        </a:rPr>
                        <a:t> = NULL;</a:t>
                      </a:r>
                    </a:p>
                    <a:p>
                      <a:r>
                        <a:rPr lang="en-US" altLang="zh-CN" sz="1400" dirty="0">
                          <a:latin typeface="Times New Roman" panose="02020603050405020304" pitchFamily="18" charset="0"/>
                          <a:cs typeface="Times New Roman" panose="02020603050405020304" pitchFamily="18" charset="0"/>
                        </a:rPr>
                        <a:t>static struct </a:t>
                      </a:r>
                      <a:r>
                        <a:rPr lang="en-US" altLang="zh-CN" sz="1400" dirty="0" err="1">
                          <a:latin typeface="Times New Roman" panose="02020603050405020304" pitchFamily="18" charset="0"/>
                          <a:cs typeface="Times New Roman" panose="02020603050405020304" pitchFamily="18" charset="0"/>
                        </a:rPr>
                        <a:t>delayed_work</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my_dwork</a:t>
                      </a:r>
                      <a:r>
                        <a:rPr lang="en-US" altLang="zh-CN" sz="1400" dirty="0">
                          <a:latin typeface="Times New Roman" panose="02020603050405020304" pitchFamily="18" charset="0"/>
                          <a:cs typeface="Times New Roman" panose="02020603050405020304" pitchFamily="18" charset="0"/>
                        </a:rPr>
                        <a:t>;</a:t>
                      </a:r>
                    </a:p>
                    <a:p>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 2</a:t>
                      </a:r>
                      <a:r>
                        <a:rPr lang="zh-CN" altLang="en-US" sz="1400" dirty="0">
                          <a:latin typeface="Times New Roman" panose="02020603050405020304" pitchFamily="18" charset="0"/>
                          <a:cs typeface="Times New Roman" panose="02020603050405020304" pitchFamily="18" charset="0"/>
                        </a:rPr>
                        <a:t>、定义周期性执行的函数 *</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void </a:t>
                      </a:r>
                      <a:r>
                        <a:rPr lang="en-US" altLang="zh-CN" sz="1400" dirty="0" err="1">
                          <a:latin typeface="Times New Roman" panose="02020603050405020304" pitchFamily="18" charset="0"/>
                          <a:cs typeface="Times New Roman" panose="02020603050405020304" pitchFamily="18" charset="0"/>
                        </a:rPr>
                        <a:t>work_handle</a:t>
                      </a:r>
                      <a:r>
                        <a:rPr lang="en-US" altLang="zh-CN" sz="1400" dirty="0">
                          <a:latin typeface="Times New Roman" panose="02020603050405020304" pitchFamily="18" charset="0"/>
                          <a:cs typeface="Times New Roman" panose="02020603050405020304" pitchFamily="18" charset="0"/>
                        </a:rPr>
                        <a:t>(struct </a:t>
                      </a:r>
                      <a:r>
                        <a:rPr lang="en-US" altLang="zh-CN" sz="1400" dirty="0" err="1">
                          <a:latin typeface="Times New Roman" panose="02020603050405020304" pitchFamily="18" charset="0"/>
                          <a:cs typeface="Times New Roman" panose="02020603050405020304" pitchFamily="18" charset="0"/>
                        </a:rPr>
                        <a:t>work_struct</a:t>
                      </a:r>
                      <a:r>
                        <a:rPr lang="en-US" altLang="zh-CN" sz="1400" dirty="0">
                          <a:latin typeface="Times New Roman" panose="02020603050405020304" pitchFamily="18" charset="0"/>
                          <a:cs typeface="Times New Roman" panose="02020603050405020304" pitchFamily="18" charset="0"/>
                        </a:rPr>
                        <a:t> *work)</a:t>
                      </a:r>
                    </a:p>
                    <a:p>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周期执行的操作*</a:t>
                      </a:r>
                      <a:r>
                        <a:rPr lang="en-US" altLang="zh-CN" sz="1400" dirty="0">
                          <a:latin typeface="Times New Roman" panose="02020603050405020304" pitchFamily="18" charset="0"/>
                          <a:cs typeface="Times New Roman" panose="02020603050405020304" pitchFamily="18" charset="0"/>
                        </a:rPr>
                        <a:t>/  </a:t>
                      </a:r>
                    </a:p>
                    <a:p>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3</a:t>
                      </a:r>
                      <a:r>
                        <a:rPr lang="zh-CN" altLang="en-US" sz="1400" dirty="0">
                          <a:latin typeface="Times New Roman" panose="02020603050405020304" pitchFamily="18" charset="0"/>
                          <a:cs typeface="Times New Roman" panose="02020603050405020304" pitchFamily="18" charset="0"/>
                        </a:rPr>
                        <a:t>、初始化工作队列 *</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static int __</a:t>
                      </a:r>
                      <a:r>
                        <a:rPr lang="en-US" altLang="zh-CN" sz="1400" dirty="0" err="1">
                          <a:latin typeface="Times New Roman" panose="02020603050405020304" pitchFamily="18" charset="0"/>
                          <a:cs typeface="Times New Roman" panose="02020603050405020304" pitchFamily="18" charset="0"/>
                        </a:rPr>
                        <a:t>init</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xxx_init</a:t>
                      </a:r>
                      <a:r>
                        <a:rPr lang="en-US" altLang="zh-CN" sz="1400" dirty="0">
                          <a:latin typeface="Times New Roman" panose="02020603050405020304" pitchFamily="18" charset="0"/>
                          <a:cs typeface="Times New Roman" panose="02020603050405020304" pitchFamily="18" charset="0"/>
                        </a:rPr>
                        <a:t>(void)</a:t>
                      </a:r>
                    </a:p>
                    <a:p>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my_workqueue</a:t>
                      </a:r>
                      <a:r>
                        <a:rPr lang="en-US" altLang="zh-CN" sz="1400" dirty="0">
                          <a:latin typeface="Times New Roman" panose="02020603050405020304" pitchFamily="18" charset="0"/>
                          <a:cs typeface="Times New Roman" panose="02020603050405020304" pitchFamily="18" charset="0"/>
                        </a:rPr>
                        <a:t> = </a:t>
                      </a:r>
                      <a:r>
                        <a:rPr lang="en-US" altLang="zh-CN" sz="1400" dirty="0" err="1">
                          <a:latin typeface="Times New Roman" panose="02020603050405020304" pitchFamily="18" charset="0"/>
                          <a:cs typeface="Times New Roman" panose="02020603050405020304" pitchFamily="18" charset="0"/>
                        </a:rPr>
                        <a:t>create_singlethread_workqueue</a:t>
                      </a:r>
                      <a:r>
                        <a:rPr lang="en-US" altLang="zh-CN" sz="1400" dirty="0">
                          <a:latin typeface="Times New Roman" panose="02020603050405020304" pitchFamily="18" charset="0"/>
                          <a:cs typeface="Times New Roman" panose="02020603050405020304" pitchFamily="18" charset="0"/>
                        </a:rPr>
                        <a:t>("test"); </a:t>
                      </a:r>
                      <a:r>
                        <a:rPr lang="zh-CN" altLang="en-US" sz="14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创建工作队列，只创建一个内核线程*</a:t>
                      </a:r>
                      <a:r>
                        <a:rPr lang="en-US" altLang="zh-CN" sz="1200" dirty="0">
                          <a:latin typeface="Times New Roman" panose="02020603050405020304" pitchFamily="18" charset="0"/>
                          <a:cs typeface="Times New Roman" panose="02020603050405020304" pitchFamily="18" charset="0"/>
                        </a:rPr>
                        <a:t>/ </a:t>
                      </a:r>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        INIT_DELAYED_WORK(&amp;</a:t>
                      </a:r>
                      <a:r>
                        <a:rPr lang="en-US" altLang="zh-CN" sz="1400" dirty="0" err="1">
                          <a:latin typeface="Times New Roman" panose="02020603050405020304" pitchFamily="18" charset="0"/>
                          <a:cs typeface="Times New Roman" panose="02020603050405020304" pitchFamily="18" charset="0"/>
                        </a:rPr>
                        <a:t>my_dwork</a:t>
                      </a:r>
                      <a:r>
                        <a:rPr lang="en-US" altLang="zh-CN" sz="1400" dirty="0">
                          <a:latin typeface="Times New Roman" panose="02020603050405020304" pitchFamily="18" charset="0"/>
                          <a:cs typeface="Times New Roman" panose="02020603050405020304" pitchFamily="18" charset="0"/>
                        </a:rPr>
                        <a:t>, work_ handle);</a:t>
                      </a:r>
                      <a:r>
                        <a:rPr lang="zh-CN" altLang="en-US" sz="14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初始化延迟的工作 </a:t>
                      </a:r>
                      <a:r>
                        <a:rPr lang="en-US" altLang="zh-CN" sz="1200" dirty="0" err="1">
                          <a:latin typeface="Times New Roman" panose="02020603050405020304" pitchFamily="18" charset="0"/>
                          <a:cs typeface="Times New Roman" panose="02020603050405020304" pitchFamily="18" charset="0"/>
                        </a:rPr>
                        <a:t>work_struct</a:t>
                      </a:r>
                      <a:r>
                        <a:rPr lang="zh-CN" altLang="en-US" sz="1200" dirty="0">
                          <a:latin typeface="Times New Roman" panose="02020603050405020304" pitchFamily="18" charset="0"/>
                          <a:cs typeface="Times New Roman" panose="02020603050405020304" pitchFamily="18" charset="0"/>
                        </a:rPr>
                        <a:t>，指定工作函数*</a:t>
                      </a:r>
                      <a:r>
                        <a:rPr lang="en-US" altLang="zh-CN" sz="1200" dirty="0">
                          <a:latin typeface="Times New Roman" panose="02020603050405020304" pitchFamily="18" charset="0"/>
                          <a:cs typeface="Times New Roman" panose="02020603050405020304" pitchFamily="18" charset="0"/>
                        </a:rPr>
                        <a:t>/ </a:t>
                      </a:r>
                    </a:p>
                    <a:p>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queue_delayed_work</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my_workqueue</a:t>
                      </a:r>
                      <a:r>
                        <a:rPr lang="en-US" altLang="zh-CN" sz="1400" dirty="0">
                          <a:latin typeface="Times New Roman" panose="02020603050405020304" pitchFamily="18" charset="0"/>
                          <a:cs typeface="Times New Roman" panose="02020603050405020304" pitchFamily="18" charset="0"/>
                        </a:rPr>
                        <a:t>, &amp; </a:t>
                      </a:r>
                      <a:r>
                        <a:rPr lang="en-US" altLang="zh-CN" sz="1400" dirty="0" err="1">
                          <a:latin typeface="Times New Roman" panose="02020603050405020304" pitchFamily="18" charset="0"/>
                          <a:cs typeface="Times New Roman" panose="02020603050405020304" pitchFamily="18" charset="0"/>
                        </a:rPr>
                        <a:t>my_dwork</a:t>
                      </a:r>
                      <a:r>
                        <a:rPr lang="en-US" altLang="zh-CN" sz="1400" dirty="0">
                          <a:latin typeface="Times New Roman" panose="02020603050405020304" pitchFamily="18" charset="0"/>
                          <a:cs typeface="Times New Roman" panose="02020603050405020304" pitchFamily="18" charset="0"/>
                        </a:rPr>
                        <a:t>, 2*HZ</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将工作加入到工作队列中，最终唤醒内核线程；第三个参数 表示</a:t>
                      </a:r>
                      <a:r>
                        <a:rPr lang="en-US" altLang="zh-CN" sz="1200" dirty="0">
                          <a:latin typeface="Times New Roman" panose="02020603050405020304" pitchFamily="18" charset="0"/>
                          <a:cs typeface="Times New Roman" panose="02020603050405020304" pitchFamily="18" charset="0"/>
                        </a:rPr>
                        <a:t>2</a:t>
                      </a:r>
                      <a:r>
                        <a:rPr lang="zh-CN" altLang="en-US" sz="1200" dirty="0">
                          <a:latin typeface="Times New Roman" panose="02020603050405020304" pitchFamily="18" charset="0"/>
                          <a:cs typeface="Times New Roman" panose="02020603050405020304" pitchFamily="18" charset="0"/>
                        </a:rPr>
                        <a:t>秒*</a:t>
                      </a:r>
                      <a:r>
                        <a:rPr lang="en-US" altLang="zh-CN" sz="1200" dirty="0">
                          <a:latin typeface="Times New Roman" panose="02020603050405020304" pitchFamily="18" charset="0"/>
                          <a:cs typeface="Times New Roman" panose="02020603050405020304" pitchFamily="18" charset="0"/>
                        </a:rPr>
                        <a:t>/ </a:t>
                      </a:r>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        return 0;</a:t>
                      </a:r>
                    </a:p>
                    <a:p>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4</a:t>
                      </a:r>
                      <a:r>
                        <a:rPr lang="zh-CN" altLang="en-US" sz="1400" dirty="0">
                          <a:latin typeface="Times New Roman" panose="02020603050405020304" pitchFamily="18" charset="0"/>
                          <a:cs typeface="Times New Roman" panose="02020603050405020304" pitchFamily="18" charset="0"/>
                        </a:rPr>
                        <a:t>、注销工作队列 *</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static void __exit </a:t>
                      </a:r>
                      <a:r>
                        <a:rPr lang="en-US" altLang="zh-CN" sz="1400" dirty="0" err="1">
                          <a:latin typeface="Times New Roman" panose="02020603050405020304" pitchFamily="18" charset="0"/>
                          <a:cs typeface="Times New Roman" panose="02020603050405020304" pitchFamily="18" charset="0"/>
                        </a:rPr>
                        <a:t>xxx_exit</a:t>
                      </a:r>
                      <a:r>
                        <a:rPr lang="en-US" altLang="zh-CN" sz="1400" dirty="0">
                          <a:latin typeface="Times New Roman" panose="02020603050405020304" pitchFamily="18" charset="0"/>
                          <a:cs typeface="Times New Roman" panose="02020603050405020304" pitchFamily="18" charset="0"/>
                        </a:rPr>
                        <a:t>(void)</a:t>
                      </a:r>
                    </a:p>
                    <a:p>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flush_workqueue</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my_workqueue</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destroy_workqueue</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my_workqueue</a:t>
                      </a:r>
                      <a:r>
                        <a:rPr lang="en-US" altLang="zh-CN" sz="1400" dirty="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a:t>
                      </a:r>
                    </a:p>
                    <a:p>
                      <a:endParaRPr lang="en-US" altLang="zh-CN" sz="1400" dirty="0">
                        <a:latin typeface="Times New Roman" panose="02020603050405020304" pitchFamily="18" charset="0"/>
                        <a:cs typeface="Times New Roman" panose="02020603050405020304" pitchFamily="18" charset="0"/>
                      </a:endParaRPr>
                    </a:p>
                    <a:p>
                      <a:r>
                        <a:rPr lang="en-US" altLang="zh-CN" sz="1400" dirty="0" err="1">
                          <a:latin typeface="Times New Roman" panose="02020603050405020304" pitchFamily="18" charset="0"/>
                          <a:cs typeface="Times New Roman" panose="02020603050405020304" pitchFamily="18" charset="0"/>
                        </a:rPr>
                        <a:t>module_init</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xxx_init</a:t>
                      </a:r>
                      <a:r>
                        <a:rPr lang="en-US" altLang="zh-CN" sz="1400" dirty="0">
                          <a:latin typeface="Times New Roman" panose="02020603050405020304" pitchFamily="18" charset="0"/>
                          <a:cs typeface="Times New Roman" panose="02020603050405020304" pitchFamily="18" charset="0"/>
                        </a:rPr>
                        <a:t>);</a:t>
                      </a:r>
                    </a:p>
                    <a:p>
                      <a:r>
                        <a:rPr lang="en-US" altLang="zh-CN" sz="1400" dirty="0" err="1">
                          <a:latin typeface="Times New Roman" panose="02020603050405020304" pitchFamily="18" charset="0"/>
                          <a:cs typeface="Times New Roman" panose="02020603050405020304" pitchFamily="18" charset="0"/>
                        </a:rPr>
                        <a:t>module_exit</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xxx_exit</a:t>
                      </a: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solidFill>
                      <a:srgbClr val="292929"/>
                    </a:solidFill>
                  </a:tcPr>
                </a:tc>
                <a:extLst>
                  <a:ext uri="{0D108BD9-81ED-4DB2-BD59-A6C34878D82A}">
                    <a16:rowId xmlns:a16="http://schemas.microsoft.com/office/drawing/2014/main" xmlns="" val="2161815657"/>
                  </a:ext>
                </a:extLst>
              </a:tr>
            </a:tbl>
          </a:graphicData>
        </a:graphic>
      </p:graphicFrame>
    </p:spTree>
    <p:extLst>
      <p:ext uri="{BB962C8B-B14F-4D97-AF65-F5344CB8AC3E}">
        <p14:creationId xmlns:p14="http://schemas.microsoft.com/office/powerpoint/2010/main" val="30586291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144570" cy="1800199"/>
          </a:xfrm>
        </p:spPr>
        <p:txBody>
          <a:bodyPr/>
          <a:lstStyle/>
          <a:p>
            <a:r>
              <a:rPr lang="zh-CN" altLang="en-US" dirty="0"/>
              <a:t>任务描述</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编写一个内核模块程序，用工作队列实现周期打印</a:t>
            </a:r>
            <a:r>
              <a:rPr lang="en-US" altLang="zh-CN" sz="1800" kern="1200" dirty="0" err="1">
                <a:solidFill>
                  <a:srgbClr val="111111"/>
                </a:solidFill>
                <a:ea typeface="宋体" panose="02010600030101010101" pitchFamily="2" charset="-122"/>
              </a:rPr>
              <a:t>helloworld</a:t>
            </a:r>
            <a:r>
              <a:rPr lang="zh-CN" altLang="en-US" sz="1800" kern="1200" dirty="0">
                <a:solidFill>
                  <a:srgbClr val="111111"/>
                </a:solidFill>
                <a:ea typeface="宋体" panose="02010600030101010101" pitchFamily="2" charset="-122"/>
              </a:rPr>
              <a: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加载、卸载模块并查看模块打印信息。</a:t>
            </a:r>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任务</a:t>
            </a:r>
            <a:r>
              <a:rPr lang="en-US" altLang="zh-CN" dirty="0"/>
              <a:t>2</a:t>
            </a:r>
            <a:r>
              <a:rPr lang="zh-CN" altLang="en-US" dirty="0"/>
              <a:t>：用工作队列实现周期打印 </a:t>
            </a:r>
            <a:r>
              <a:rPr lang="en-US" altLang="zh-CN" dirty="0" err="1"/>
              <a:t>helloworld</a:t>
            </a:r>
            <a:r>
              <a:rPr lang="zh-CN" altLang="en-US" dirty="0"/>
              <a:t>（</a:t>
            </a:r>
            <a:r>
              <a:rPr lang="en-US" altLang="zh-CN" dirty="0"/>
              <a:t>25min</a:t>
            </a:r>
            <a:r>
              <a:rPr lang="zh-CN" altLang="en-US" dirty="0"/>
              <a:t>）</a:t>
            </a:r>
          </a:p>
        </p:txBody>
      </p:sp>
      <p:sp>
        <p:nvSpPr>
          <p:cNvPr id="4" name="内容占位符 1">
            <a:extLst>
              <a:ext uri="{FF2B5EF4-FFF2-40B4-BE49-F238E27FC236}">
                <a16:creationId xmlns:a16="http://schemas.microsoft.com/office/drawing/2014/main" xmlns="" id="{0240C490-0F80-44A6-980E-1A78D56A80A9}"/>
              </a:ext>
            </a:extLst>
          </p:cNvPr>
          <p:cNvSpPr txBox="1">
            <a:spLocks/>
          </p:cNvSpPr>
          <p:nvPr/>
        </p:nvSpPr>
        <p:spPr bwMode="auto">
          <a:xfrm>
            <a:off x="488950" y="2924944"/>
            <a:ext cx="9144570" cy="1800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zh-CN" altLang="en-US" kern="0" dirty="0"/>
              <a:t>审核要求</a:t>
            </a:r>
            <a:endParaRPr lang="en-US" altLang="zh-CN" kern="0"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正确编写满足功能的源文件，正确编译。</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正常加载、卸载内核模块；且内核模块功能满足任务所述。</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提交相关源码与运行截图。</a:t>
            </a:r>
            <a:endParaRPr lang="zh-CN" altLang="en-US" kern="0" dirty="0"/>
          </a:p>
        </p:txBody>
      </p:sp>
      <p:pic>
        <p:nvPicPr>
          <p:cNvPr id="4098" name="图片 1">
            <a:extLst>
              <a:ext uri="{FF2B5EF4-FFF2-40B4-BE49-F238E27FC236}">
                <a16:creationId xmlns:a16="http://schemas.microsoft.com/office/drawing/2014/main" xmlns="" id="{8F62324A-7F01-4DA6-AEA9-07A40922C0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00" y="4693262"/>
            <a:ext cx="4680000" cy="1337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1">
            <a:extLst>
              <a:ext uri="{FF2B5EF4-FFF2-40B4-BE49-F238E27FC236}">
                <a16:creationId xmlns:a16="http://schemas.microsoft.com/office/drawing/2014/main" xmlns="" id="{928B7B7E-143B-4493-A322-B83C789017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3040" y="4521833"/>
            <a:ext cx="3600000" cy="16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37855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417050" cy="5400599"/>
          </a:xfrm>
        </p:spPr>
        <p:txBody>
          <a:bodyPr/>
          <a:lstStyle/>
          <a:p>
            <a:r>
              <a:rPr lang="zh-CN" altLang="en-US" dirty="0"/>
              <a:t>基本概念</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信号机制是对中断机制的一种模拟，在实现上是一种软中断。</a:t>
            </a: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a:t>信号的产生</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信号的生成来自内核，让内核生成信号的请求来自</a:t>
            </a:r>
            <a:r>
              <a:rPr lang="en-US" altLang="zh-CN" sz="1800" kern="1200" dirty="0">
                <a:solidFill>
                  <a:srgbClr val="111111"/>
                </a:solidFill>
                <a:ea typeface="宋体" panose="02010600030101010101" pitchFamily="2" charset="-122"/>
              </a:rPr>
              <a:t>3</a:t>
            </a:r>
            <a:r>
              <a:rPr lang="zh-CN" altLang="en-US" sz="1800" kern="1200" dirty="0">
                <a:solidFill>
                  <a:srgbClr val="111111"/>
                </a:solidFill>
                <a:ea typeface="宋体" panose="02010600030101010101" pitchFamily="2" charset="-122"/>
              </a:rPr>
              <a:t>个地方：</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1</a:t>
            </a:r>
            <a:r>
              <a:rPr lang="zh-CN" altLang="en-US" sz="1800" kern="1200" dirty="0">
                <a:solidFill>
                  <a:srgbClr val="111111"/>
                </a:solidFill>
                <a:ea typeface="宋体" panose="02010600030101010101" pitchFamily="2" charset="-122"/>
              </a:rPr>
              <a:t>）用户：用户能够通过终端按键产生信号，例如；</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en-US" altLang="zh-CN" sz="1800" kern="1200" dirty="0" err="1">
                <a:solidFill>
                  <a:srgbClr val="111111"/>
                </a:solidFill>
                <a:ea typeface="宋体" panose="02010600030101010101" pitchFamily="2" charset="-122"/>
              </a:rPr>
              <a:t>ctrl+c</a:t>
            </a:r>
            <a:r>
              <a:rPr lang="en-US" altLang="zh-CN" sz="1800" kern="1200" dirty="0">
                <a:solidFill>
                  <a:srgbClr val="111111"/>
                </a:solidFill>
                <a:ea typeface="宋体" panose="02010600030101010101" pitchFamily="2" charset="-122"/>
              </a:rPr>
              <a:t> ----&gt;  2) SIGINT(</a:t>
            </a:r>
            <a:r>
              <a:rPr lang="zh-CN" altLang="en-US" sz="1800" kern="1200" dirty="0">
                <a:solidFill>
                  <a:srgbClr val="111111"/>
                </a:solidFill>
                <a:ea typeface="宋体" panose="02010600030101010101" pitchFamily="2" charset="-122"/>
              </a:rPr>
              <a:t>终止、中断）</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en-US" altLang="zh-CN" sz="1800" kern="1200" dirty="0">
                <a:solidFill>
                  <a:srgbClr val="111111"/>
                </a:solidFill>
                <a:ea typeface="宋体" panose="02010600030101010101" pitchFamily="2" charset="-122"/>
              </a:rPr>
              <a:t>ctrl+\ ----&gt;  3)SIGQUIT(</a:t>
            </a:r>
            <a:r>
              <a:rPr lang="zh-CN" altLang="en-US" sz="1800" kern="1200" dirty="0">
                <a:solidFill>
                  <a:srgbClr val="111111"/>
                </a:solidFill>
                <a:ea typeface="宋体" panose="02010600030101010101" pitchFamily="2" charset="-122"/>
              </a:rPr>
              <a:t>退出）</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en-US" altLang="zh-CN" sz="1800" kern="1200" dirty="0" err="1">
                <a:solidFill>
                  <a:srgbClr val="111111"/>
                </a:solidFill>
                <a:ea typeface="宋体" panose="02010600030101010101" pitchFamily="2" charset="-122"/>
              </a:rPr>
              <a:t>ctrl+z</a:t>
            </a:r>
            <a:r>
              <a:rPr lang="en-US" altLang="zh-CN" sz="1800" kern="1200" dirty="0">
                <a:solidFill>
                  <a:srgbClr val="111111"/>
                </a:solidFill>
                <a:ea typeface="宋体" panose="02010600030101010101" pitchFamily="2" charset="-122"/>
              </a:rPr>
              <a:t> ----&gt;  20)SIGTSTP</a:t>
            </a:r>
            <a:r>
              <a:rPr lang="zh-CN" altLang="en-US" sz="1800" kern="1200" dirty="0">
                <a:solidFill>
                  <a:srgbClr val="111111"/>
                </a:solidFill>
                <a:ea typeface="宋体" panose="02010600030101010101" pitchFamily="2" charset="-122"/>
              </a:rPr>
              <a:t>（暂时、停止）</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zh-CN" altLang="en-US" sz="1800" kern="1200" dirty="0">
                <a:solidFill>
                  <a:srgbClr val="111111"/>
                </a:solidFill>
                <a:ea typeface="宋体" panose="02010600030101010101" pitchFamily="2" charset="-122"/>
              </a:rPr>
              <a:t>或者是终端驱动程序分配给信号控制字符的其他任何键来请求内核产生信号</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2</a:t>
            </a:r>
            <a:r>
              <a:rPr lang="zh-CN" altLang="en-US" sz="1800" kern="1200" dirty="0">
                <a:solidFill>
                  <a:srgbClr val="111111"/>
                </a:solidFill>
                <a:ea typeface="宋体" panose="02010600030101010101" pitchFamily="2" charset="-122"/>
              </a:rPr>
              <a:t>）内核：当进程执行出错时，内核会给进程发送一个信号，例如非法段存取</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内存访问违规</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、浮点数溢出等；</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3</a:t>
            </a:r>
            <a:r>
              <a:rPr lang="zh-CN" altLang="en-US" sz="1800" kern="1200" dirty="0">
                <a:solidFill>
                  <a:srgbClr val="111111"/>
                </a:solidFill>
                <a:ea typeface="宋体" panose="02010600030101010101" pitchFamily="2" charset="-122"/>
              </a:rPr>
              <a:t>）进程：一个进程可以通过系统调用 </a:t>
            </a:r>
            <a:r>
              <a:rPr lang="en-US" altLang="zh-CN" sz="1800" kern="1200" dirty="0">
                <a:solidFill>
                  <a:srgbClr val="111111"/>
                </a:solidFill>
                <a:ea typeface="宋体" panose="02010600030101010101" pitchFamily="2" charset="-122"/>
              </a:rPr>
              <a:t>kill </a:t>
            </a:r>
            <a:r>
              <a:rPr lang="zh-CN" altLang="en-US" sz="1800" kern="1200" dirty="0">
                <a:solidFill>
                  <a:srgbClr val="111111"/>
                </a:solidFill>
                <a:ea typeface="宋体" panose="02010600030101010101" pitchFamily="2" charset="-122"/>
              </a:rPr>
              <a:t>给另一个进程发送信号，一个进程可以通过信号和另外一个进程进行通信。</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七、信号</a:t>
            </a:r>
          </a:p>
        </p:txBody>
      </p:sp>
    </p:spTree>
    <p:extLst>
      <p:ext uri="{BB962C8B-B14F-4D97-AF65-F5344CB8AC3E}">
        <p14:creationId xmlns:p14="http://schemas.microsoft.com/office/powerpoint/2010/main" val="115262591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417050" cy="5400599"/>
          </a:xfrm>
        </p:spPr>
        <p:txBody>
          <a:bodyPr/>
          <a:lstStyle/>
          <a:p>
            <a:r>
              <a:rPr lang="zh-CN" altLang="en-US" dirty="0"/>
              <a:t>信号的响应与处理</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中止进程</a:t>
            </a:r>
            <a:r>
              <a:rPr lang="en-US" altLang="zh-CN" sz="1800" kern="1200" dirty="0">
                <a:solidFill>
                  <a:srgbClr val="111111"/>
                </a:solidFill>
                <a:ea typeface="宋体" panose="02010600030101010101" pitchFamily="2" charset="-122"/>
              </a:rPr>
              <a:t>(Term)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忽略信号</a:t>
            </a:r>
            <a:r>
              <a:rPr lang="en-US" altLang="zh-CN"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Ign</a:t>
            </a:r>
            <a:r>
              <a:rPr lang="en-US" altLang="zh-CN" sz="1800" kern="1200" dirty="0">
                <a:solidFill>
                  <a:srgbClr val="111111"/>
                </a:solidFill>
                <a:ea typeface="宋体" panose="02010600030101010101" pitchFamily="2" charset="-122"/>
              </a:rPr>
              <a: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中止进程并保存内存信息</a:t>
            </a:r>
            <a:r>
              <a:rPr lang="en-US" altLang="zh-CN" sz="1800" kern="1200" dirty="0">
                <a:solidFill>
                  <a:srgbClr val="111111"/>
                </a:solidFill>
                <a:ea typeface="宋体" panose="02010600030101010101" pitchFamily="2" charset="-122"/>
              </a:rPr>
              <a:t>(Core)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停止进程</a:t>
            </a:r>
            <a:r>
              <a:rPr lang="en-US" altLang="zh-CN" sz="1800" kern="1200" dirty="0">
                <a:solidFill>
                  <a:srgbClr val="111111"/>
                </a:solidFill>
                <a:ea typeface="宋体" panose="02010600030101010101" pitchFamily="2" charset="-122"/>
              </a:rPr>
              <a:t>(Stop)</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继续运行进程</a:t>
            </a:r>
            <a:r>
              <a:rPr lang="en-US" altLang="zh-CN"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Cont</a:t>
            </a:r>
            <a:r>
              <a:rPr lang="en-US" altLang="zh-CN" sz="1800" kern="1200" dirty="0">
                <a:solidFill>
                  <a:srgbClr val="111111"/>
                </a:solidFill>
                <a:ea typeface="宋体" panose="02010600030101010101" pitchFamily="2" charset="-122"/>
              </a:rPr>
              <a: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a:t>信号的类型</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见右上图。</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也可使用 </a:t>
            </a:r>
            <a:r>
              <a:rPr lang="en-US" altLang="zh-CN" sz="1800" kern="1200" dirty="0">
                <a:solidFill>
                  <a:srgbClr val="111111"/>
                </a:solidFill>
                <a:ea typeface="宋体" panose="02010600030101010101" pitchFamily="2" charset="-122"/>
              </a:rPr>
              <a:t>kill –l </a:t>
            </a:r>
            <a:r>
              <a:rPr lang="zh-CN" altLang="en-US" sz="1800" kern="1200" dirty="0">
                <a:solidFill>
                  <a:srgbClr val="111111"/>
                </a:solidFill>
                <a:ea typeface="宋体" panose="02010600030101010101" pitchFamily="2" charset="-122"/>
              </a:rPr>
              <a:t>查看当前系统</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zh-CN" altLang="en-US" sz="1800" kern="1200" dirty="0">
                <a:solidFill>
                  <a:srgbClr val="111111"/>
                </a:solidFill>
                <a:ea typeface="宋体" panose="02010600030101010101" pitchFamily="2" charset="-122"/>
              </a:rPr>
              <a:t>的信号编号列表，其中</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en-US" altLang="zh-CN" sz="1800" kern="1200" dirty="0">
                <a:solidFill>
                  <a:srgbClr val="111111"/>
                </a:solidFill>
                <a:ea typeface="宋体" panose="02010600030101010101" pitchFamily="2" charset="-122"/>
              </a:rPr>
              <a:t>1~31</a:t>
            </a:r>
            <a:r>
              <a:rPr lang="zh-CN" altLang="en-US" sz="1800" kern="1200" dirty="0">
                <a:solidFill>
                  <a:srgbClr val="111111"/>
                </a:solidFill>
                <a:ea typeface="宋体" panose="02010600030101010101" pitchFamily="2" charset="-122"/>
              </a:rPr>
              <a:t>为常规信号，</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en-US" altLang="zh-CN" sz="1800" kern="1200" dirty="0">
                <a:solidFill>
                  <a:srgbClr val="111111"/>
                </a:solidFill>
                <a:ea typeface="宋体" panose="02010600030101010101" pitchFamily="2" charset="-122"/>
              </a:rPr>
              <a:t>34~64</a:t>
            </a:r>
            <a:r>
              <a:rPr lang="zh-CN" altLang="en-US" sz="1800" kern="1200" dirty="0">
                <a:solidFill>
                  <a:srgbClr val="111111"/>
                </a:solidFill>
                <a:ea typeface="宋体" panose="02010600030101010101" pitchFamily="2" charset="-122"/>
              </a:rPr>
              <a:t>为实时信号。（右下图）</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七、信号</a:t>
            </a:r>
          </a:p>
        </p:txBody>
      </p:sp>
      <p:pic>
        <p:nvPicPr>
          <p:cNvPr id="6146" name="Picture 2">
            <a:extLst>
              <a:ext uri="{FF2B5EF4-FFF2-40B4-BE49-F238E27FC236}">
                <a16:creationId xmlns:a16="http://schemas.microsoft.com/office/drawing/2014/main" xmlns="" id="{9C8DC56C-7CEC-44B0-8909-0EA425097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7016" y="1135609"/>
            <a:ext cx="4680000" cy="40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1">
            <a:extLst>
              <a:ext uri="{FF2B5EF4-FFF2-40B4-BE49-F238E27FC236}">
                <a16:creationId xmlns:a16="http://schemas.microsoft.com/office/drawing/2014/main" xmlns="" id="{1F5A6091-3863-463D-9844-AD75DA548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7475" y="5358433"/>
            <a:ext cx="3861199" cy="14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960635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417050" cy="5400599"/>
          </a:xfrm>
        </p:spPr>
        <p:txBody>
          <a:bodyPr/>
          <a:lstStyle/>
          <a:p>
            <a:r>
              <a:rPr lang="zh-CN" altLang="en-US" dirty="0"/>
              <a:t>信号处理函数 </a:t>
            </a:r>
            <a:r>
              <a:rPr lang="en-US" altLang="zh-CN" dirty="0"/>
              <a:t>signal()</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函数原型：</a:t>
            </a:r>
            <a:r>
              <a:rPr lang="en-US" altLang="zh-CN" sz="1800" kern="1200" dirty="0">
                <a:solidFill>
                  <a:srgbClr val="111111"/>
                </a:solidFill>
                <a:ea typeface="宋体" panose="02010600030101010101" pitchFamily="2" charset="-122"/>
              </a:rPr>
              <a:t>void (*signal (int signum ,void (*handler)(int))) (int)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功 能：设置捕捉某一信号后，对应的处理函数。</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头文件：</a:t>
            </a:r>
            <a:r>
              <a:rPr lang="en-US" altLang="zh-CN" sz="1800" kern="1200" dirty="0">
                <a:solidFill>
                  <a:srgbClr val="111111"/>
                </a:solidFill>
                <a:ea typeface="宋体" panose="02010600030101010101" pitchFamily="2" charset="-122"/>
              </a:rPr>
              <a:t>#include &lt;</a:t>
            </a:r>
            <a:r>
              <a:rPr lang="en-US" altLang="zh-CN" sz="1800" kern="1200" dirty="0" err="1">
                <a:solidFill>
                  <a:srgbClr val="111111"/>
                </a:solidFill>
                <a:ea typeface="宋体" panose="02010600030101010101" pitchFamily="2" charset="-122"/>
              </a:rPr>
              <a:t>signal.h</a:t>
            </a:r>
            <a:r>
              <a:rPr lang="en-US" altLang="zh-CN" sz="1800" kern="1200" dirty="0">
                <a:solidFill>
                  <a:srgbClr val="111111"/>
                </a:solidFill>
                <a:ea typeface="宋体" panose="02010600030101010101" pitchFamily="2" charset="-122"/>
              </a:rPr>
              <a:t>&gt;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参数说明：</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signum</a:t>
            </a:r>
            <a:r>
              <a:rPr lang="zh-CN" altLang="en-US" sz="1800" kern="1200" dirty="0">
                <a:solidFill>
                  <a:srgbClr val="111111"/>
                </a:solidFill>
                <a:ea typeface="宋体" panose="02010600030101010101" pitchFamily="2" charset="-122"/>
              </a:rPr>
              <a:t>：指定的信号的编号（或捕捉的信号），可以使用头文件中规定的宏；</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handle</a:t>
            </a:r>
            <a:r>
              <a:rPr lang="zh-CN" altLang="en-US" sz="1800" kern="1200" dirty="0">
                <a:solidFill>
                  <a:srgbClr val="111111"/>
                </a:solidFill>
                <a:ea typeface="宋体" panose="02010600030101010101" pitchFamily="2" charset="-122"/>
              </a:rPr>
              <a:t>：函数指针，指信号到来时需要运行的处理函数，参数是 </a:t>
            </a:r>
            <a:r>
              <a:rPr lang="en-US" altLang="zh-CN" sz="1800" kern="1200" dirty="0">
                <a:solidFill>
                  <a:srgbClr val="111111"/>
                </a:solidFill>
                <a:ea typeface="宋体" panose="02010600030101010101" pitchFamily="2" charset="-122"/>
              </a:rPr>
              <a:t>signum</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zh-CN" altLang="en-US" sz="1800" kern="1200" dirty="0">
                <a:solidFill>
                  <a:srgbClr val="111111"/>
                </a:solidFill>
                <a:ea typeface="宋体" panose="02010600030101010101" pitchFamily="2" charset="-122"/>
              </a:rPr>
              <a:t>可以设置为 </a:t>
            </a:r>
            <a:r>
              <a:rPr lang="en-US" altLang="zh-CN" sz="1800" kern="1200" dirty="0">
                <a:solidFill>
                  <a:srgbClr val="111111"/>
                </a:solidFill>
                <a:ea typeface="宋体" panose="02010600030101010101" pitchFamily="2" charset="-122"/>
              </a:rPr>
              <a:t>SIG_IG</a:t>
            </a:r>
            <a:r>
              <a:rPr lang="zh-CN" altLang="en-US" sz="1800" kern="1200" dirty="0">
                <a:solidFill>
                  <a:srgbClr val="111111"/>
                </a:solidFill>
                <a:ea typeface="宋体" panose="02010600030101010101" pitchFamily="2" charset="-122"/>
              </a:rPr>
              <a:t>，表示忽略第一个参数的值；</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zh-CN" altLang="en-US" sz="1800" kern="1200" dirty="0">
                <a:solidFill>
                  <a:srgbClr val="111111"/>
                </a:solidFill>
                <a:ea typeface="宋体" panose="02010600030101010101" pitchFamily="2" charset="-122"/>
              </a:rPr>
              <a:t>可以设置为 </a:t>
            </a:r>
            <a:r>
              <a:rPr lang="en-US" altLang="zh-CN" sz="1800" kern="1200" dirty="0">
                <a:solidFill>
                  <a:srgbClr val="111111"/>
                </a:solidFill>
                <a:ea typeface="宋体" panose="02010600030101010101" pitchFamily="2" charset="-122"/>
              </a:rPr>
              <a:t>SIG_DFL</a:t>
            </a:r>
            <a:r>
              <a:rPr lang="zh-CN" altLang="en-US" sz="1800" kern="1200" dirty="0">
                <a:solidFill>
                  <a:srgbClr val="111111"/>
                </a:solidFill>
                <a:ea typeface="宋体" panose="02010600030101010101" pitchFamily="2" charset="-122"/>
              </a:rPr>
              <a:t>，表示采用默认的方式处理信号；</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zh-CN" altLang="en-US" sz="1800" kern="1200" dirty="0">
                <a:solidFill>
                  <a:srgbClr val="111111"/>
                </a:solidFill>
                <a:ea typeface="宋体" panose="02010600030101010101" pitchFamily="2" charset="-122"/>
              </a:rPr>
              <a:t>也可以指定一个函数地址，自己实现处理方式。</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返回值：运行成功，返回原信号处理函数的指针；失败则返回 </a:t>
            </a:r>
            <a:r>
              <a:rPr lang="en-US" altLang="zh-CN" sz="1800" kern="1200" dirty="0">
                <a:solidFill>
                  <a:srgbClr val="111111"/>
                </a:solidFill>
                <a:ea typeface="宋体" panose="02010600030101010101" pitchFamily="2" charset="-122"/>
              </a:rPr>
              <a:t>SIG_ERR</a:t>
            </a:r>
            <a:r>
              <a:rPr lang="zh-CN" altLang="en-US" sz="1800" kern="1200" dirty="0">
                <a:solidFill>
                  <a:srgbClr val="111111"/>
                </a:solidFill>
                <a:ea typeface="宋体" panose="02010600030101010101" pitchFamily="2" charset="-122"/>
              </a:rPr>
              <a: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七、信号</a:t>
            </a:r>
          </a:p>
        </p:txBody>
      </p:sp>
    </p:spTree>
    <p:extLst>
      <p:ext uri="{BB962C8B-B14F-4D97-AF65-F5344CB8AC3E}">
        <p14:creationId xmlns:p14="http://schemas.microsoft.com/office/powerpoint/2010/main" val="16088189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417050" cy="5400599"/>
          </a:xfrm>
        </p:spPr>
        <p:txBody>
          <a:bodyPr/>
          <a:lstStyle/>
          <a:p>
            <a:r>
              <a:rPr lang="zh-CN" altLang="en-US" dirty="0"/>
              <a:t>信号处理函数 </a:t>
            </a:r>
            <a:r>
              <a:rPr lang="en-US" altLang="zh-CN" dirty="0"/>
              <a:t>signal()</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使用示例：</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七、信号</a:t>
            </a:r>
          </a:p>
        </p:txBody>
      </p:sp>
      <p:sp>
        <p:nvSpPr>
          <p:cNvPr id="5" name="矩形: 圆角 4">
            <a:extLst>
              <a:ext uri="{FF2B5EF4-FFF2-40B4-BE49-F238E27FC236}">
                <a16:creationId xmlns:a16="http://schemas.microsoft.com/office/drawing/2014/main" xmlns="" id="{89CC9CE3-02ED-4F28-885F-06AF0DD4E385}"/>
              </a:ext>
            </a:extLst>
          </p:cNvPr>
          <p:cNvSpPr/>
          <p:nvPr/>
        </p:nvSpPr>
        <p:spPr bwMode="auto">
          <a:xfrm>
            <a:off x="1208584" y="2420888"/>
            <a:ext cx="6624736" cy="3371136"/>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600" dirty="0">
                <a:solidFill>
                  <a:srgbClr val="FFFFFF"/>
                </a:solidFill>
                <a:latin typeface="Consolas" panose="020B0609020204030204" pitchFamily="49" charset="0"/>
              </a:rPr>
              <a:t>void </a:t>
            </a:r>
            <a:r>
              <a:rPr lang="en-US" altLang="zh-CN" sz="1600" dirty="0" err="1">
                <a:solidFill>
                  <a:srgbClr val="FFFFFF"/>
                </a:solidFill>
                <a:latin typeface="Consolas" panose="020B0609020204030204" pitchFamily="49" charset="0"/>
              </a:rPr>
              <a:t>sighandle</a:t>
            </a:r>
            <a:r>
              <a:rPr lang="en-US" altLang="zh-CN" sz="1600" dirty="0">
                <a:solidFill>
                  <a:srgbClr val="FFFFFF"/>
                </a:solidFill>
                <a:latin typeface="Consolas" panose="020B0609020204030204" pitchFamily="49" charset="0"/>
              </a:rPr>
              <a:t>(int sig)</a:t>
            </a:r>
          </a:p>
          <a:p>
            <a:pPr algn="l"/>
            <a:r>
              <a:rPr lang="en-US" altLang="zh-CN" sz="1600" dirty="0">
                <a:solidFill>
                  <a:srgbClr val="FFFFFF"/>
                </a:solidFill>
                <a:latin typeface="Consolas" panose="020B0609020204030204" pitchFamily="49" charset="0"/>
              </a:rPr>
              <a:t>{</a:t>
            </a:r>
          </a:p>
          <a:p>
            <a:pPr algn="l"/>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printf</a:t>
            </a:r>
            <a:r>
              <a:rPr lang="en-US" altLang="zh-CN" sz="1600" dirty="0">
                <a:solidFill>
                  <a:srgbClr val="FFFFFF"/>
                </a:solidFill>
                <a:latin typeface="Consolas" panose="020B0609020204030204" pitchFamily="49" charset="0"/>
              </a:rPr>
              <a:t>("</a:t>
            </a:r>
            <a:r>
              <a:rPr lang="zh-CN" altLang="en-US" sz="1600" dirty="0">
                <a:solidFill>
                  <a:srgbClr val="FFFFFF"/>
                </a:solidFill>
                <a:latin typeface="Consolas" panose="020B0609020204030204" pitchFamily="49" charset="0"/>
              </a:rPr>
              <a:t>捕获到信号</a:t>
            </a:r>
            <a:r>
              <a:rPr lang="en-US" altLang="zh-CN" sz="1600" dirty="0">
                <a:solidFill>
                  <a:srgbClr val="FFFFFF"/>
                </a:solidFill>
                <a:latin typeface="Consolas" panose="020B0609020204030204" pitchFamily="49" charset="0"/>
              </a:rPr>
              <a:t>%d", sig);</a:t>
            </a:r>
          </a:p>
          <a:p>
            <a:pPr algn="l"/>
            <a:r>
              <a:rPr lang="en-US" altLang="zh-CN" sz="1600" dirty="0">
                <a:solidFill>
                  <a:srgbClr val="FFFFFF"/>
                </a:solidFill>
                <a:latin typeface="Consolas" panose="020B0609020204030204" pitchFamily="49" charset="0"/>
              </a:rPr>
              <a:t>     exit(0);        // </a:t>
            </a:r>
            <a:r>
              <a:rPr lang="zh-CN" altLang="en-US" sz="1600" dirty="0">
                <a:solidFill>
                  <a:srgbClr val="FFFFFF"/>
                </a:solidFill>
                <a:latin typeface="Consolas" panose="020B0609020204030204" pitchFamily="49" charset="0"/>
              </a:rPr>
              <a:t>释放资源</a:t>
            </a:r>
          </a:p>
          <a:p>
            <a:pPr algn="l"/>
            <a:r>
              <a:rPr lang="en-US" altLang="zh-CN" sz="1600" dirty="0">
                <a:solidFill>
                  <a:srgbClr val="FFFFFF"/>
                </a:solidFill>
                <a:latin typeface="Consolas" panose="020B0609020204030204" pitchFamily="49" charset="0"/>
              </a:rPr>
              <a:t>} </a:t>
            </a:r>
          </a:p>
          <a:p>
            <a:pPr algn="l"/>
            <a:r>
              <a:rPr lang="en-US" altLang="zh-CN" sz="1600" dirty="0">
                <a:solidFill>
                  <a:srgbClr val="FFFFFF"/>
                </a:solidFill>
                <a:latin typeface="Consolas" panose="020B0609020204030204" pitchFamily="49" charset="0"/>
              </a:rPr>
              <a:t> </a:t>
            </a:r>
          </a:p>
          <a:p>
            <a:pPr algn="l"/>
            <a:r>
              <a:rPr lang="en-US" altLang="zh-CN" sz="1600" dirty="0">
                <a:solidFill>
                  <a:srgbClr val="FFFFFF"/>
                </a:solidFill>
                <a:latin typeface="Consolas" panose="020B0609020204030204" pitchFamily="49" charset="0"/>
              </a:rPr>
              <a:t>int main()</a:t>
            </a:r>
          </a:p>
          <a:p>
            <a:pPr algn="l"/>
            <a:r>
              <a:rPr lang="en-US" altLang="zh-CN" sz="1600" dirty="0">
                <a:solidFill>
                  <a:srgbClr val="FFFFFF"/>
                </a:solidFill>
                <a:latin typeface="Consolas" panose="020B0609020204030204" pitchFamily="49" charset="0"/>
              </a:rPr>
              <a:t>{</a:t>
            </a:r>
          </a:p>
          <a:p>
            <a:pPr algn="l"/>
            <a:r>
              <a:rPr lang="en-US" altLang="zh-CN" sz="1600" dirty="0">
                <a:solidFill>
                  <a:srgbClr val="FFFFFF"/>
                </a:solidFill>
                <a:latin typeface="Consolas" panose="020B0609020204030204" pitchFamily="49" charset="0"/>
              </a:rPr>
              <a:t>    .....</a:t>
            </a:r>
          </a:p>
          <a:p>
            <a:pPr algn="l"/>
            <a:r>
              <a:rPr lang="en-US" altLang="zh-CN" sz="1600" dirty="0">
                <a:solidFill>
                  <a:srgbClr val="FFFFFF"/>
                </a:solidFill>
                <a:latin typeface="Consolas" panose="020B0609020204030204" pitchFamily="49" charset="0"/>
              </a:rPr>
              <a:t>    signal(SIGINT, </a:t>
            </a:r>
            <a:r>
              <a:rPr lang="en-US" altLang="zh-CN" sz="1600" dirty="0" err="1">
                <a:solidFill>
                  <a:srgbClr val="FFFFFF"/>
                </a:solidFill>
                <a:latin typeface="Consolas" panose="020B0609020204030204" pitchFamily="49" charset="0"/>
              </a:rPr>
              <a:t>sighandle</a:t>
            </a:r>
            <a:r>
              <a:rPr lang="en-US" altLang="zh-CN" sz="1600" dirty="0">
                <a:solidFill>
                  <a:srgbClr val="FFFFFF"/>
                </a:solidFill>
                <a:latin typeface="Consolas" panose="020B0609020204030204" pitchFamily="49" charset="0"/>
              </a:rPr>
              <a:t>);  //</a:t>
            </a:r>
            <a:r>
              <a:rPr lang="zh-CN" altLang="en-US" sz="1600" dirty="0">
                <a:solidFill>
                  <a:srgbClr val="FFFFFF"/>
                </a:solidFill>
                <a:latin typeface="Consolas" panose="020B0609020204030204" pitchFamily="49" charset="0"/>
              </a:rPr>
              <a:t>设置信号处理函数</a:t>
            </a:r>
          </a:p>
          <a:p>
            <a:pPr algn="l"/>
            <a:r>
              <a:rPr lang="zh-CN" altLang="en-US" sz="1600" dirty="0">
                <a:solidFill>
                  <a:srgbClr val="FFFFFF"/>
                </a:solidFill>
                <a:latin typeface="Consolas" panose="020B0609020204030204" pitchFamily="49" charset="0"/>
              </a:rPr>
              <a:t>    </a:t>
            </a:r>
            <a:r>
              <a:rPr lang="en-US" altLang="zh-CN" sz="1600" dirty="0">
                <a:solidFill>
                  <a:srgbClr val="FFFFFF"/>
                </a:solidFill>
                <a:latin typeface="Consolas" panose="020B0609020204030204" pitchFamily="49" charset="0"/>
              </a:rPr>
              <a:t>.....</a:t>
            </a:r>
          </a:p>
          <a:p>
            <a:pPr algn="l"/>
            <a:r>
              <a:rPr lang="en-US" altLang="zh-CN" sz="16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357993849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576618" cy="1800199"/>
          </a:xfrm>
        </p:spPr>
        <p:txBody>
          <a:bodyPr/>
          <a:lstStyle/>
          <a:p>
            <a:r>
              <a:rPr lang="zh-CN" altLang="en-US" dirty="0"/>
              <a:t>任务描述</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在用户态编写一个信号捕获程序，捕获终端按键信号（包括</a:t>
            </a:r>
            <a:r>
              <a:rPr lang="en-US" altLang="zh-CN" sz="1800" kern="1200" dirty="0" err="1">
                <a:solidFill>
                  <a:srgbClr val="111111"/>
                </a:solidFill>
                <a:ea typeface="宋体" panose="02010600030101010101" pitchFamily="2" charset="-122"/>
              </a:rPr>
              <a:t>ctrl+c</a:t>
            </a:r>
            <a:r>
              <a:rPr lang="zh-CN" altLang="en-US"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ctrl+z</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ctrl+\</a:t>
            </a:r>
            <a:r>
              <a:rPr lang="zh-CN" altLang="en-US" sz="1800" kern="1200" dirty="0">
                <a:solidFill>
                  <a:srgbClr val="111111"/>
                </a:solidFill>
                <a:ea typeface="宋体" panose="02010600030101010101" pitchFamily="2" charset="-122"/>
              </a:rPr>
              <a: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编译上述程序后运行，在终端输入按键信号（</a:t>
            </a:r>
            <a:r>
              <a:rPr lang="en-US" altLang="zh-CN" sz="1800" kern="1200" dirty="0" err="1">
                <a:solidFill>
                  <a:srgbClr val="111111"/>
                </a:solidFill>
                <a:ea typeface="宋体" panose="02010600030101010101" pitchFamily="2" charset="-122"/>
              </a:rPr>
              <a:t>ctrl+c</a:t>
            </a:r>
            <a:r>
              <a:rPr lang="zh-CN" altLang="en-US"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ctrl+z</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ctrl+\</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zh-CN" altLang="en-US" sz="1800" kern="1200" dirty="0">
                <a:solidFill>
                  <a:srgbClr val="111111"/>
                </a:solidFill>
                <a:ea typeface="宋体" panose="02010600030101010101" pitchFamily="2" charset="-122"/>
              </a:rPr>
              <a:t>查看输出信息。</a:t>
            </a:r>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a:xfrm>
            <a:off x="0" y="548680"/>
            <a:ext cx="10065568" cy="557213"/>
          </a:xfrm>
        </p:spPr>
        <p:txBody>
          <a:bodyPr/>
          <a:lstStyle/>
          <a:p>
            <a:r>
              <a:rPr lang="zh-CN" altLang="en-US" dirty="0"/>
              <a:t>任务</a:t>
            </a:r>
            <a:r>
              <a:rPr lang="en-US" altLang="zh-CN" dirty="0"/>
              <a:t>3 </a:t>
            </a:r>
            <a:r>
              <a:rPr lang="zh-CN" altLang="en-US" dirty="0"/>
              <a:t>编写一个信号捕获程序，捕获终端按键信号（</a:t>
            </a:r>
            <a:r>
              <a:rPr lang="en-US" altLang="zh-CN" dirty="0"/>
              <a:t>25min</a:t>
            </a:r>
            <a:r>
              <a:rPr lang="zh-CN" altLang="en-US" dirty="0"/>
              <a:t>）</a:t>
            </a:r>
          </a:p>
        </p:txBody>
      </p:sp>
      <p:sp>
        <p:nvSpPr>
          <p:cNvPr id="4" name="内容占位符 1">
            <a:extLst>
              <a:ext uri="{FF2B5EF4-FFF2-40B4-BE49-F238E27FC236}">
                <a16:creationId xmlns:a16="http://schemas.microsoft.com/office/drawing/2014/main" xmlns="" id="{0240C490-0F80-44A6-980E-1A78D56A80A9}"/>
              </a:ext>
            </a:extLst>
          </p:cNvPr>
          <p:cNvSpPr txBox="1">
            <a:spLocks/>
          </p:cNvSpPr>
          <p:nvPr/>
        </p:nvSpPr>
        <p:spPr bwMode="auto">
          <a:xfrm>
            <a:off x="488950" y="2924944"/>
            <a:ext cx="9144570" cy="1800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zh-CN" altLang="en-US" kern="0" dirty="0"/>
              <a:t>审核要求</a:t>
            </a:r>
            <a:endParaRPr lang="en-US" altLang="zh-CN" kern="0"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正确编写满足功能的源文件，正确编译。</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提交相关源码与运行截图。</a:t>
            </a:r>
          </a:p>
        </p:txBody>
      </p:sp>
      <p:pic>
        <p:nvPicPr>
          <p:cNvPr id="5122" name="图片 1">
            <a:extLst>
              <a:ext uri="{FF2B5EF4-FFF2-40B4-BE49-F238E27FC236}">
                <a16:creationId xmlns:a16="http://schemas.microsoft.com/office/drawing/2014/main" xmlns="" id="{600CCA4B-1341-42BD-9EF0-613E95AFD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7259" y="4024762"/>
            <a:ext cx="3600000" cy="276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
            <a:extLst>
              <a:ext uri="{FF2B5EF4-FFF2-40B4-BE49-F238E27FC236}">
                <a16:creationId xmlns:a16="http://schemas.microsoft.com/office/drawing/2014/main" xmlns="" id="{A9BA84FB-C2B7-4CB7-9553-0EA0692700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830" y="4725143"/>
            <a:ext cx="4320000" cy="157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77984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2B8112F9-D3C9-47AF-BC30-AD215DA14F9D}"/>
              </a:ext>
            </a:extLst>
          </p:cNvPr>
          <p:cNvSpPr>
            <a:spLocks noGrp="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xmlns="" id="{C625CE0E-96F9-4D6D-B28E-B39DE074DF8E}"/>
              </a:ext>
            </a:extLst>
          </p:cNvPr>
          <p:cNvSpPr txBox="1"/>
          <p:nvPr/>
        </p:nvSpPr>
        <p:spPr>
          <a:xfrm>
            <a:off x="3591088" y="2875002"/>
            <a:ext cx="2723823" cy="1107996"/>
          </a:xfrm>
          <a:prstGeom prst="rect">
            <a:avLst/>
          </a:prstGeom>
          <a:noFill/>
        </p:spPr>
        <p:txBody>
          <a:bodyPr wrap="none" rtlCol="0">
            <a:spAutoFit/>
          </a:bodyPr>
          <a:lstStyle/>
          <a:p>
            <a:r>
              <a:rPr lang="zh-CN" altLang="en-US" sz="6600" dirty="0">
                <a:solidFill>
                  <a:srgbClr val="333333"/>
                </a:solidFill>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352600" y="1340768"/>
            <a:ext cx="8496944" cy="5184575"/>
          </a:xfrm>
        </p:spPr>
        <p:txBody>
          <a:bodyPr/>
          <a:lstStyle/>
          <a:p>
            <a:endParaRPr lang="en-US" altLang="zh-CN" sz="2400" dirty="0">
              <a:ea typeface="宋体" pitchFamily="2" charset="-122"/>
            </a:endParaRPr>
          </a:p>
          <a:p>
            <a:endParaRPr lang="en-US" altLang="zh-CN" sz="2400" dirty="0">
              <a:ea typeface="宋体" pitchFamily="2" charset="-122"/>
            </a:endParaRPr>
          </a:p>
          <a:p>
            <a:r>
              <a:rPr lang="zh-CN" altLang="en-US" sz="2400" dirty="0">
                <a:ea typeface="宋体" pitchFamily="2" charset="-122"/>
              </a:rPr>
              <a:t>任务一：使用 </a:t>
            </a:r>
            <a:r>
              <a:rPr lang="en-US" altLang="zh-CN" sz="2400" dirty="0" err="1">
                <a:ea typeface="宋体" pitchFamily="2" charset="-122"/>
              </a:rPr>
              <a:t>tasklet</a:t>
            </a:r>
            <a:r>
              <a:rPr lang="en-US" altLang="zh-CN" sz="2400" dirty="0">
                <a:ea typeface="宋体" pitchFamily="2" charset="-122"/>
              </a:rPr>
              <a:t> </a:t>
            </a:r>
            <a:r>
              <a:rPr lang="zh-CN" altLang="en-US" sz="2400" dirty="0">
                <a:ea typeface="宋体" pitchFamily="2" charset="-122"/>
              </a:rPr>
              <a:t>实现打印 </a:t>
            </a:r>
            <a:r>
              <a:rPr lang="en-US" altLang="zh-CN" sz="2400" dirty="0" err="1">
                <a:ea typeface="宋体" pitchFamily="2" charset="-122"/>
              </a:rPr>
              <a:t>helloworld</a:t>
            </a:r>
            <a:r>
              <a:rPr lang="zh-CN" altLang="en-US" sz="2400" dirty="0">
                <a:ea typeface="宋体" pitchFamily="2" charset="-122"/>
              </a:rPr>
              <a:t>（</a:t>
            </a:r>
            <a:r>
              <a:rPr lang="en-US" altLang="zh-CN" sz="2400" dirty="0">
                <a:ea typeface="宋体" pitchFamily="2" charset="-122"/>
              </a:rPr>
              <a:t>20min</a:t>
            </a:r>
            <a:r>
              <a:rPr lang="zh-CN" altLang="en-US" sz="2400" dirty="0">
                <a:ea typeface="宋体" pitchFamily="2" charset="-122"/>
              </a:rPr>
              <a:t>）</a:t>
            </a:r>
            <a:endParaRPr lang="en-US" altLang="zh-CN" sz="2400" dirty="0">
              <a:solidFill>
                <a:srgbClr val="FF0000"/>
              </a:solidFill>
              <a:ea typeface="宋体" pitchFamily="2" charset="-122"/>
            </a:endParaRPr>
          </a:p>
          <a:p>
            <a:endParaRPr lang="en-US" altLang="zh-CN" sz="2400" dirty="0">
              <a:ea typeface="宋体" pitchFamily="2" charset="-122"/>
            </a:endParaRPr>
          </a:p>
          <a:p>
            <a:r>
              <a:rPr lang="zh-CN" altLang="en-US" sz="2400" dirty="0">
                <a:ea typeface="宋体" pitchFamily="2" charset="-122"/>
              </a:rPr>
              <a:t>任务二：用工作队列实现周期打印 </a:t>
            </a:r>
            <a:r>
              <a:rPr lang="en-US" altLang="zh-CN" sz="2400" dirty="0" err="1">
                <a:ea typeface="宋体" pitchFamily="2" charset="-122"/>
              </a:rPr>
              <a:t>helloworld</a:t>
            </a:r>
            <a:r>
              <a:rPr lang="zh-CN" altLang="en-US" sz="2400" dirty="0">
                <a:ea typeface="宋体" pitchFamily="2" charset="-122"/>
              </a:rPr>
              <a:t>（</a:t>
            </a:r>
            <a:r>
              <a:rPr lang="en-US" altLang="zh-CN" sz="2400" dirty="0">
                <a:ea typeface="宋体" pitchFamily="2" charset="-122"/>
              </a:rPr>
              <a:t>25min</a:t>
            </a:r>
            <a:r>
              <a:rPr lang="zh-CN" altLang="en-US" sz="2400" dirty="0">
                <a:ea typeface="宋体" pitchFamily="2" charset="-122"/>
              </a:rPr>
              <a:t>）</a:t>
            </a:r>
            <a:endParaRPr lang="en-US" altLang="zh-CN" sz="2400" dirty="0">
              <a:ea typeface="宋体" pitchFamily="2" charset="-122"/>
            </a:endParaRPr>
          </a:p>
          <a:p>
            <a:endParaRPr lang="en-US" altLang="zh-CN" sz="2400" dirty="0">
              <a:ea typeface="宋体" pitchFamily="2" charset="-122"/>
            </a:endParaRPr>
          </a:p>
          <a:p>
            <a:r>
              <a:rPr lang="zh-CN" altLang="en-US" sz="2400" dirty="0">
                <a:ea typeface="宋体" pitchFamily="2" charset="-122"/>
              </a:rPr>
              <a:t>任务三：编写一个信号捕获程序，捕获终端按键信号</a:t>
            </a:r>
            <a:r>
              <a:rPr lang="en-US" altLang="zh-CN" sz="2400" dirty="0">
                <a:ea typeface="宋体" pitchFamily="2" charset="-122"/>
              </a:rPr>
              <a:t/>
            </a:r>
            <a:br>
              <a:rPr lang="en-US" altLang="zh-CN" sz="2400" dirty="0">
                <a:ea typeface="宋体" pitchFamily="2" charset="-122"/>
              </a:rPr>
            </a:br>
            <a:r>
              <a:rPr lang="en-US" altLang="zh-CN" sz="2400" dirty="0">
                <a:ea typeface="宋体" pitchFamily="2" charset="-122"/>
              </a:rPr>
              <a:t>               </a:t>
            </a:r>
            <a:r>
              <a:rPr lang="zh-CN" altLang="en-US" sz="2400" dirty="0">
                <a:ea typeface="宋体" pitchFamily="2" charset="-122"/>
              </a:rPr>
              <a:t>（</a:t>
            </a:r>
            <a:r>
              <a:rPr lang="en-US" altLang="zh-CN" sz="2400" dirty="0">
                <a:ea typeface="宋体" pitchFamily="2" charset="-122"/>
              </a:rPr>
              <a:t>25min</a:t>
            </a:r>
            <a:r>
              <a:rPr lang="zh-CN" altLang="en-US" sz="2400" dirty="0">
                <a:ea typeface="宋体" pitchFamily="2" charset="-122"/>
              </a:rPr>
              <a:t>）</a:t>
            </a:r>
            <a:endParaRPr lang="en-US" altLang="zh-CN" sz="2400" dirty="0">
              <a:ea typeface="宋体" pitchFamily="2" charset="-122"/>
            </a:endParaRPr>
          </a:p>
          <a:p>
            <a:endParaRPr lang="en-US" altLang="zh-CN" sz="2400" dirty="0">
              <a:ea typeface="宋体" pitchFamily="2" charset="-122"/>
            </a:endParaRPr>
          </a:p>
          <a:p>
            <a:endParaRPr lang="en-US" altLang="zh-CN" dirty="0">
              <a:ea typeface="宋体" pitchFamily="2" charset="-122"/>
            </a:endParaRPr>
          </a:p>
        </p:txBody>
      </p:sp>
      <p:sp>
        <p:nvSpPr>
          <p:cNvPr id="6" name="标题 5"/>
          <p:cNvSpPr>
            <a:spLocks noGrp="1"/>
          </p:cNvSpPr>
          <p:nvPr>
            <p:ph type="title"/>
          </p:nvPr>
        </p:nvSpPr>
        <p:spPr/>
        <p:txBody>
          <a:bodyPr/>
          <a:lstStyle/>
          <a:p>
            <a:r>
              <a:rPr lang="zh-CN" altLang="en-US" dirty="0">
                <a:effectLst>
                  <a:outerShdw blurRad="38100" dist="38100" dir="2700000" algn="tl">
                    <a:srgbClr val="000000">
                      <a:alpha val="43137"/>
                    </a:srgbClr>
                  </a:outerShdw>
                </a:effectLst>
              </a:rPr>
              <a:t>第四章 实验内容</a:t>
            </a:r>
          </a:p>
        </p:txBody>
      </p:sp>
    </p:spTree>
    <p:extLst>
      <p:ext uri="{BB962C8B-B14F-4D97-AF65-F5344CB8AC3E}">
        <p14:creationId xmlns:p14="http://schemas.microsoft.com/office/powerpoint/2010/main" val="101710581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648626" cy="5400599"/>
          </a:xfrm>
        </p:spPr>
        <p:txBody>
          <a:bodyPr/>
          <a:lstStyle/>
          <a:p>
            <a:r>
              <a:rPr lang="en-US" altLang="zh-CN" dirty="0" err="1"/>
              <a:t>tasklet_struct</a:t>
            </a:r>
            <a:r>
              <a:rPr lang="en-US" altLang="zh-CN" dirty="0"/>
              <a:t> </a:t>
            </a:r>
            <a:r>
              <a:rPr lang="zh-CN" altLang="en-US" dirty="0"/>
              <a:t>结构体</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头文件：</a:t>
            </a:r>
            <a:r>
              <a:rPr lang="en-US" altLang="zh-CN" sz="1800" kern="1200" dirty="0">
                <a:solidFill>
                  <a:srgbClr val="111111"/>
                </a:solidFill>
                <a:ea typeface="宋体" panose="02010600030101010101" pitchFamily="2" charset="-122"/>
              </a:rPr>
              <a:t>&lt;</a:t>
            </a:r>
            <a:r>
              <a:rPr lang="en-US" altLang="zh-CN" sz="1800" kern="1200" dirty="0" err="1">
                <a:solidFill>
                  <a:srgbClr val="111111"/>
                </a:solidFill>
                <a:ea typeface="宋体" panose="02010600030101010101" pitchFamily="2" charset="-122"/>
              </a:rPr>
              <a:t>linux</a:t>
            </a:r>
            <a:r>
              <a:rPr lang="en-US" altLang="zh-CN"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interrupt.h</a:t>
            </a:r>
            <a:r>
              <a:rPr lang="en-US" altLang="zh-CN" sz="1800" kern="1200" dirty="0">
                <a:solidFill>
                  <a:srgbClr val="111111"/>
                </a:solidFill>
                <a:ea typeface="宋体" panose="02010600030101010101" pitchFamily="2" charset="-122"/>
              </a:rPr>
              <a:t>&gt;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tasklet</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由 </a:t>
            </a:r>
            <a:r>
              <a:rPr lang="en-US" altLang="zh-CN" sz="1800" kern="1200" dirty="0" err="1">
                <a:solidFill>
                  <a:srgbClr val="111111"/>
                </a:solidFill>
                <a:ea typeface="宋体" panose="02010600030101010101" pitchFamily="2" charset="-122"/>
              </a:rPr>
              <a:t>tasklet_struct</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结构体来表示，每一个这样的结构体就表示一个 </a:t>
            </a:r>
            <a:r>
              <a:rPr lang="en-US" altLang="zh-CN" sz="1800" kern="1200" dirty="0" err="1">
                <a:solidFill>
                  <a:srgbClr val="111111"/>
                </a:solidFill>
                <a:ea typeface="宋体" panose="02010600030101010101" pitchFamily="2" charset="-122"/>
              </a:rPr>
              <a:t>tasklet</a:t>
            </a:r>
            <a:r>
              <a:rPr lang="zh-CN" altLang="en-US" sz="1800" kern="1200" dirty="0">
                <a:solidFill>
                  <a:srgbClr val="111111"/>
                </a:solidFill>
                <a:ea typeface="宋体" panose="02010600030101010101" pitchFamily="2" charset="-122"/>
              </a:rPr>
              <a:t>。</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说明：</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struct </a:t>
            </a:r>
            <a:r>
              <a:rPr lang="en-US" altLang="zh-CN" sz="1800" kern="1200" dirty="0" err="1">
                <a:solidFill>
                  <a:srgbClr val="111111"/>
                </a:solidFill>
                <a:ea typeface="宋体" panose="02010600030101010101" pitchFamily="2" charset="-122"/>
              </a:rPr>
              <a:t>tasklet_struct</a:t>
            </a:r>
            <a:r>
              <a:rPr lang="en-US" altLang="zh-CN" sz="1800" kern="1200" dirty="0">
                <a:solidFill>
                  <a:srgbClr val="111111"/>
                </a:solidFill>
                <a:ea typeface="宋体" panose="02010600030101010101" pitchFamily="2" charset="-122"/>
              </a:rPr>
              <a:t> *next;            //</a:t>
            </a:r>
            <a:r>
              <a:rPr lang="zh-CN" altLang="en-US" sz="1800" kern="1200" dirty="0">
                <a:solidFill>
                  <a:srgbClr val="111111"/>
                </a:solidFill>
                <a:ea typeface="宋体" panose="02010600030101010101" pitchFamily="2" charset="-122"/>
              </a:rPr>
              <a:t> 链表中的下一个 </a:t>
            </a:r>
            <a:r>
              <a:rPr lang="en-US" altLang="zh-CN" sz="1800" kern="1200" dirty="0" err="1">
                <a:solidFill>
                  <a:srgbClr val="111111"/>
                </a:solidFill>
                <a:ea typeface="宋体" panose="02010600030101010101" pitchFamily="2" charset="-122"/>
              </a:rPr>
              <a:t>tasklet</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unsigned long state;                       // </a:t>
            </a:r>
            <a:r>
              <a:rPr lang="zh-CN" altLang="en-US" sz="1800" kern="1200" dirty="0">
                <a:solidFill>
                  <a:srgbClr val="111111"/>
                </a:solidFill>
                <a:ea typeface="宋体" panose="02010600030101010101" pitchFamily="2" charset="-122"/>
              </a:rPr>
              <a:t>此刻 </a:t>
            </a:r>
            <a:r>
              <a:rPr lang="en-US" altLang="zh-CN" sz="1800" kern="1200" dirty="0" err="1">
                <a:solidFill>
                  <a:srgbClr val="111111"/>
                </a:solidFill>
                <a:ea typeface="宋体" panose="02010600030101010101" pitchFamily="2" charset="-122"/>
              </a:rPr>
              <a:t>tasklet</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的状态</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en-US" altLang="zh-CN" sz="1800" kern="1200" dirty="0">
                <a:solidFill>
                  <a:srgbClr val="111111"/>
                </a:solidFill>
                <a:ea typeface="宋体" panose="02010600030101010101" pitchFamily="2" charset="-122"/>
              </a:rPr>
              <a:t>TASKLET_STATE_SCHED ------ </a:t>
            </a:r>
            <a:r>
              <a:rPr lang="en-US" altLang="zh-CN" sz="1800" kern="1200" dirty="0" err="1">
                <a:solidFill>
                  <a:srgbClr val="111111"/>
                </a:solidFill>
                <a:ea typeface="宋体" panose="02010600030101010101" pitchFamily="2" charset="-122"/>
              </a:rPr>
              <a:t>tasklet</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已被调度且正准备运行</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en-US" altLang="zh-CN" sz="1800" kern="1200" dirty="0">
                <a:solidFill>
                  <a:srgbClr val="111111"/>
                </a:solidFill>
                <a:ea typeface="宋体" panose="02010600030101010101" pitchFamily="2" charset="-122"/>
              </a:rPr>
              <a:t>TASKLET_STATE_RUN ---------- </a:t>
            </a:r>
            <a:r>
              <a:rPr lang="en-US" altLang="zh-CN" sz="1800" kern="1200" dirty="0" err="1">
                <a:solidFill>
                  <a:srgbClr val="111111"/>
                </a:solidFill>
                <a:ea typeface="宋体" panose="02010600030101010101" pitchFamily="2" charset="-122"/>
              </a:rPr>
              <a:t>tasklet</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正在运行</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atomic_t</a:t>
            </a:r>
            <a:r>
              <a:rPr lang="en-US" altLang="zh-CN" sz="1800" kern="1200" dirty="0">
                <a:solidFill>
                  <a:srgbClr val="111111"/>
                </a:solidFill>
                <a:ea typeface="宋体" panose="02010600030101010101" pitchFamily="2" charset="-122"/>
              </a:rPr>
              <a:t> count;             //</a:t>
            </a:r>
            <a:r>
              <a:rPr lang="zh-CN" altLang="en-US" sz="1800" kern="1200" dirty="0">
                <a:solidFill>
                  <a:srgbClr val="111111"/>
                </a:solidFill>
                <a:ea typeface="宋体" panose="02010600030101010101" pitchFamily="2" charset="-122"/>
              </a:rPr>
              <a:t> 引用计数器，只有当值为 </a:t>
            </a:r>
            <a:r>
              <a:rPr lang="en-US" altLang="zh-CN" sz="1800" kern="1200" dirty="0">
                <a:solidFill>
                  <a:srgbClr val="111111"/>
                </a:solidFill>
                <a:ea typeface="宋体" panose="02010600030101010101" pitchFamily="2" charset="-122"/>
              </a:rPr>
              <a:t>0 </a:t>
            </a:r>
            <a:r>
              <a:rPr lang="zh-CN" altLang="en-US" sz="1800" kern="1200" dirty="0">
                <a:solidFill>
                  <a:srgbClr val="111111"/>
                </a:solidFill>
                <a:ea typeface="宋体" panose="02010600030101010101" pitchFamily="2" charset="-122"/>
              </a:rPr>
              <a:t>时，</a:t>
            </a:r>
            <a:r>
              <a:rPr lang="en-US" altLang="zh-CN" sz="1800" kern="1200" dirty="0" err="1">
                <a:solidFill>
                  <a:srgbClr val="111111"/>
                </a:solidFill>
                <a:ea typeface="宋体" panose="02010600030101010101" pitchFamily="2" charset="-122"/>
              </a:rPr>
              <a:t>tasklet</a:t>
            </a:r>
            <a:r>
              <a:rPr lang="zh-CN" altLang="en-US" sz="1800" kern="1200" dirty="0">
                <a:solidFill>
                  <a:srgbClr val="111111"/>
                </a:solidFill>
                <a:ea typeface="宋体" panose="02010600030101010101" pitchFamily="2" charset="-122"/>
              </a:rPr>
              <a:t>才会被激活；</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否则被禁止，不能被执行。</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void (*</a:t>
            </a:r>
            <a:r>
              <a:rPr lang="en-US" altLang="zh-CN" sz="1800" kern="1200" dirty="0" err="1">
                <a:solidFill>
                  <a:srgbClr val="111111"/>
                </a:solidFill>
                <a:ea typeface="宋体" panose="02010600030101010101" pitchFamily="2" charset="-122"/>
              </a:rPr>
              <a:t>func</a:t>
            </a:r>
            <a:r>
              <a:rPr lang="en-US" altLang="zh-CN" sz="1800" kern="1200" dirty="0">
                <a:solidFill>
                  <a:srgbClr val="111111"/>
                </a:solidFill>
                <a:ea typeface="宋体" panose="02010600030101010101" pitchFamily="2" charset="-122"/>
              </a:rPr>
              <a:t>)(unsigned long);  //</a:t>
            </a:r>
            <a:r>
              <a:rPr lang="zh-CN" altLang="en-US" sz="1800" kern="1200" dirty="0">
                <a:solidFill>
                  <a:srgbClr val="111111"/>
                </a:solidFill>
                <a:ea typeface="宋体" panose="02010600030101010101" pitchFamily="2" charset="-122"/>
              </a:rPr>
              <a:t>函数指针，指向</a:t>
            </a:r>
            <a:r>
              <a:rPr lang="en-US" altLang="zh-CN" sz="1800" kern="1200" dirty="0" err="1">
                <a:solidFill>
                  <a:srgbClr val="111111"/>
                </a:solidFill>
                <a:ea typeface="宋体" panose="02010600030101010101" pitchFamily="2" charset="-122"/>
              </a:rPr>
              <a:t>tasklet</a:t>
            </a:r>
            <a:r>
              <a:rPr lang="zh-CN" altLang="en-US" sz="1800" kern="1200" dirty="0">
                <a:solidFill>
                  <a:srgbClr val="111111"/>
                </a:solidFill>
                <a:ea typeface="宋体" panose="02010600030101010101" pitchFamily="2" charset="-122"/>
              </a:rPr>
              <a:t>处理函数，唯一参数为 </a:t>
            </a:r>
            <a:r>
              <a:rPr lang="en-US" altLang="zh-CN" sz="1800" kern="1200" dirty="0">
                <a:solidFill>
                  <a:srgbClr val="111111"/>
                </a:solidFill>
                <a:ea typeface="宋体" panose="02010600030101010101" pitchFamily="2" charset="-122"/>
              </a:rPr>
              <a:t>data</a:t>
            </a:r>
            <a:r>
              <a:rPr lang="zh-CN" altLang="en-US" sz="1800" kern="1200" dirty="0">
                <a:solidFill>
                  <a:srgbClr val="111111"/>
                </a:solidFill>
                <a:ea typeface="宋体" panose="02010600030101010101" pitchFamily="2" charset="-122"/>
              </a:rPr>
              <a:t>。</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一、</a:t>
            </a:r>
            <a:r>
              <a:rPr lang="en-US" altLang="zh-CN" dirty="0" err="1"/>
              <a:t>tasklet</a:t>
            </a:r>
            <a:r>
              <a:rPr lang="zh-CN" altLang="en-US" dirty="0"/>
              <a:t>数据结构</a:t>
            </a:r>
          </a:p>
        </p:txBody>
      </p:sp>
      <p:pic>
        <p:nvPicPr>
          <p:cNvPr id="1026" name="图片 1">
            <a:extLst>
              <a:ext uri="{FF2B5EF4-FFF2-40B4-BE49-F238E27FC236}">
                <a16:creationId xmlns:a16="http://schemas.microsoft.com/office/drawing/2014/main" xmlns="" id="{EFFFFD05-188A-4CAB-953A-51E2BB073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2760" y="2602657"/>
            <a:ext cx="3600000" cy="14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909909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144570" cy="4968551"/>
          </a:xfrm>
        </p:spPr>
        <p:txBody>
          <a:bodyPr/>
          <a:lstStyle/>
          <a:p>
            <a:r>
              <a:rPr lang="zh-CN" altLang="en-US" dirty="0"/>
              <a:t>创建 </a:t>
            </a:r>
            <a:r>
              <a:rPr lang="en-US" altLang="zh-CN" dirty="0" err="1"/>
              <a:t>tasklet</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头文件：</a:t>
            </a:r>
            <a:r>
              <a:rPr lang="en-US" altLang="zh-CN" sz="1800" kern="1200" dirty="0">
                <a:solidFill>
                  <a:srgbClr val="111111"/>
                </a:solidFill>
                <a:ea typeface="宋体" panose="02010600030101010101" pitchFamily="2" charset="-122"/>
              </a:rPr>
              <a:t>&lt;</a:t>
            </a:r>
            <a:r>
              <a:rPr lang="en-US" altLang="zh-CN" sz="1800" kern="1200" dirty="0" err="1">
                <a:solidFill>
                  <a:srgbClr val="111111"/>
                </a:solidFill>
                <a:ea typeface="宋体" panose="02010600030101010101" pitchFamily="2" charset="-122"/>
              </a:rPr>
              <a:t>linux</a:t>
            </a:r>
            <a:r>
              <a:rPr lang="en-US" altLang="zh-CN"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interrupt.h</a:t>
            </a:r>
            <a:r>
              <a:rPr lang="en-US" altLang="zh-CN" sz="1800" kern="1200" dirty="0">
                <a:solidFill>
                  <a:srgbClr val="111111"/>
                </a:solidFill>
                <a:ea typeface="宋体" panose="02010600030101010101" pitchFamily="2" charset="-122"/>
              </a:rPr>
              <a:t>&gt;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创建一个 </a:t>
            </a:r>
            <a:r>
              <a:rPr lang="en-US" altLang="zh-CN" sz="1800" kern="1200" dirty="0" err="1">
                <a:solidFill>
                  <a:srgbClr val="111111"/>
                </a:solidFill>
                <a:ea typeface="宋体" panose="02010600030101010101" pitchFamily="2" charset="-122"/>
              </a:rPr>
              <a:t>tasklet_struct</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类型的变量通常有两种方法：静态创建和动态创建。</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动态创建：创建的 </a:t>
            </a:r>
            <a:r>
              <a:rPr lang="en-US" altLang="zh-CN" sz="1800" kern="1200" dirty="0" err="1">
                <a:solidFill>
                  <a:srgbClr val="111111"/>
                </a:solidFill>
                <a:ea typeface="宋体" panose="02010600030101010101" pitchFamily="2" charset="-122"/>
              </a:rPr>
              <a:t>tasklet</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处于激活状态，可再通过调度函数被挂起尽而被内核执行。</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静态创建：创建的 </a:t>
            </a:r>
            <a:r>
              <a:rPr lang="en-US" altLang="zh-CN" sz="1800" kern="1200" dirty="0" err="1">
                <a:solidFill>
                  <a:srgbClr val="111111"/>
                </a:solidFill>
                <a:ea typeface="宋体" panose="02010600030101010101" pitchFamily="2" charset="-122"/>
              </a:rPr>
              <a:t>tasklet</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处于禁止状态。</a:t>
            </a:r>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二、</a:t>
            </a:r>
            <a:r>
              <a:rPr lang="en-US" altLang="zh-CN" dirty="0" err="1"/>
              <a:t>tasklet</a:t>
            </a:r>
            <a:r>
              <a:rPr lang="zh-CN" altLang="en-US" dirty="0"/>
              <a:t>的使用</a:t>
            </a:r>
          </a:p>
        </p:txBody>
      </p:sp>
      <p:sp>
        <p:nvSpPr>
          <p:cNvPr id="4" name="矩形: 圆角 3">
            <a:extLst>
              <a:ext uri="{FF2B5EF4-FFF2-40B4-BE49-F238E27FC236}">
                <a16:creationId xmlns:a16="http://schemas.microsoft.com/office/drawing/2014/main" xmlns="" id="{5B47A276-4790-4804-8E9F-E4D784E641A3}"/>
              </a:ext>
            </a:extLst>
          </p:cNvPr>
          <p:cNvSpPr/>
          <p:nvPr/>
        </p:nvSpPr>
        <p:spPr bwMode="auto">
          <a:xfrm>
            <a:off x="704528" y="3212976"/>
            <a:ext cx="8784976" cy="715089"/>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#define DECLARE_TASKLET(name, </a:t>
            </a:r>
            <a:r>
              <a:rPr lang="en-US" altLang="zh-CN" sz="1800" dirty="0" err="1">
                <a:solidFill>
                  <a:srgbClr val="FFFFFF"/>
                </a:solidFill>
                <a:latin typeface="Consolas" panose="020B0609020204030204" pitchFamily="49" charset="0"/>
              </a:rPr>
              <a:t>func</a:t>
            </a:r>
            <a:r>
              <a:rPr lang="en-US" altLang="zh-CN" sz="1800" dirty="0">
                <a:solidFill>
                  <a:srgbClr val="FFFFFF"/>
                </a:solidFill>
                <a:latin typeface="Consolas" panose="020B0609020204030204" pitchFamily="49" charset="0"/>
              </a:rPr>
              <a:t>, data) \</a:t>
            </a:r>
          </a:p>
          <a:p>
            <a:pPr algn="l"/>
            <a:r>
              <a:rPr lang="en-US" altLang="zh-CN" sz="1800" dirty="0">
                <a:solidFill>
                  <a:srgbClr val="FFFFFF"/>
                </a:solidFill>
                <a:latin typeface="Consolas" panose="020B0609020204030204" pitchFamily="49" charset="0"/>
              </a:rPr>
              <a:t>struct </a:t>
            </a:r>
            <a:r>
              <a:rPr lang="en-US" altLang="zh-CN" sz="1800" dirty="0" err="1">
                <a:solidFill>
                  <a:srgbClr val="FFFFFF"/>
                </a:solidFill>
                <a:latin typeface="Consolas" panose="020B0609020204030204" pitchFamily="49" charset="0"/>
              </a:rPr>
              <a:t>tasklet_struct</a:t>
            </a:r>
            <a:r>
              <a:rPr lang="en-US" altLang="zh-CN" sz="1800" dirty="0">
                <a:solidFill>
                  <a:srgbClr val="FFFFFF"/>
                </a:solidFill>
                <a:latin typeface="Consolas" panose="020B0609020204030204" pitchFamily="49" charset="0"/>
              </a:rPr>
              <a:t> name = { NULL, 0, ATOMIC_INIT(0), </a:t>
            </a:r>
            <a:r>
              <a:rPr lang="en-US" altLang="zh-CN" sz="1800" dirty="0" err="1">
                <a:solidFill>
                  <a:srgbClr val="FFFFFF"/>
                </a:solidFill>
                <a:latin typeface="Consolas" panose="020B0609020204030204" pitchFamily="49" charset="0"/>
              </a:rPr>
              <a:t>func</a:t>
            </a:r>
            <a:r>
              <a:rPr lang="en-US" altLang="zh-CN" sz="1800" dirty="0">
                <a:solidFill>
                  <a:srgbClr val="FFFFFF"/>
                </a:solidFill>
                <a:latin typeface="Consolas" panose="020B0609020204030204" pitchFamily="49" charset="0"/>
              </a:rPr>
              <a:t>, data }</a:t>
            </a:r>
          </a:p>
        </p:txBody>
      </p:sp>
      <p:sp>
        <p:nvSpPr>
          <p:cNvPr id="5" name="矩形: 圆角 4">
            <a:extLst>
              <a:ext uri="{FF2B5EF4-FFF2-40B4-BE49-F238E27FC236}">
                <a16:creationId xmlns:a16="http://schemas.microsoft.com/office/drawing/2014/main" xmlns="" id="{E4EF909A-04E2-426E-8FC2-1456B1430E13}"/>
              </a:ext>
            </a:extLst>
          </p:cNvPr>
          <p:cNvSpPr/>
          <p:nvPr/>
        </p:nvSpPr>
        <p:spPr bwMode="auto">
          <a:xfrm>
            <a:off x="704528" y="4941168"/>
            <a:ext cx="8856538" cy="715089"/>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#define DECLARE_TASKLET_DISABLED(name, </a:t>
            </a:r>
            <a:r>
              <a:rPr lang="en-US" altLang="zh-CN" sz="1800" dirty="0" err="1">
                <a:solidFill>
                  <a:srgbClr val="FFFFFF"/>
                </a:solidFill>
                <a:latin typeface="Consolas" panose="020B0609020204030204" pitchFamily="49" charset="0"/>
              </a:rPr>
              <a:t>func</a:t>
            </a:r>
            <a:r>
              <a:rPr lang="en-US" altLang="zh-CN" sz="1800" dirty="0">
                <a:solidFill>
                  <a:srgbClr val="FFFFFF"/>
                </a:solidFill>
                <a:latin typeface="Consolas" panose="020B0609020204030204" pitchFamily="49" charset="0"/>
              </a:rPr>
              <a:t>, data) \</a:t>
            </a:r>
          </a:p>
          <a:p>
            <a:pPr algn="l"/>
            <a:r>
              <a:rPr lang="en-US" altLang="zh-CN" sz="1800" dirty="0">
                <a:solidFill>
                  <a:srgbClr val="FFFFFF"/>
                </a:solidFill>
                <a:latin typeface="Consolas" panose="020B0609020204030204" pitchFamily="49" charset="0"/>
              </a:rPr>
              <a:t>struct </a:t>
            </a:r>
            <a:r>
              <a:rPr lang="en-US" altLang="zh-CN" sz="1800" dirty="0" err="1">
                <a:solidFill>
                  <a:srgbClr val="FFFFFF"/>
                </a:solidFill>
                <a:latin typeface="Consolas" panose="020B0609020204030204" pitchFamily="49" charset="0"/>
              </a:rPr>
              <a:t>tasklet_struct</a:t>
            </a:r>
            <a:r>
              <a:rPr lang="en-US" altLang="zh-CN" sz="1800" dirty="0">
                <a:solidFill>
                  <a:srgbClr val="FFFFFF"/>
                </a:solidFill>
                <a:latin typeface="Consolas" panose="020B0609020204030204" pitchFamily="49" charset="0"/>
              </a:rPr>
              <a:t> name = { NULL, 0, ATOMIC_INIT(1), </a:t>
            </a:r>
            <a:r>
              <a:rPr lang="en-US" altLang="zh-CN" sz="1800" dirty="0" err="1">
                <a:solidFill>
                  <a:srgbClr val="FFFFFF"/>
                </a:solidFill>
                <a:latin typeface="Consolas" panose="020B0609020204030204" pitchFamily="49" charset="0"/>
              </a:rPr>
              <a:t>func</a:t>
            </a:r>
            <a:r>
              <a:rPr lang="en-US" altLang="zh-CN" sz="1800" dirty="0">
                <a:solidFill>
                  <a:srgbClr val="FFFFFF"/>
                </a:solidFill>
                <a:latin typeface="Consolas" panose="020B0609020204030204" pitchFamily="49" charset="0"/>
              </a:rPr>
              <a:t>, data }</a:t>
            </a:r>
          </a:p>
        </p:txBody>
      </p:sp>
    </p:spTree>
    <p:extLst>
      <p:ext uri="{BB962C8B-B14F-4D97-AF65-F5344CB8AC3E}">
        <p14:creationId xmlns:p14="http://schemas.microsoft.com/office/powerpoint/2010/main" val="10940345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144570" cy="4968551"/>
          </a:xfrm>
        </p:spPr>
        <p:txBody>
          <a:bodyPr/>
          <a:lstStyle/>
          <a:p>
            <a:r>
              <a:rPr lang="en-US" altLang="zh-CN" dirty="0" err="1"/>
              <a:t>tasklet</a:t>
            </a:r>
            <a:r>
              <a:rPr lang="en-US" altLang="zh-CN" dirty="0"/>
              <a:t> </a:t>
            </a:r>
            <a:r>
              <a:rPr lang="zh-CN" altLang="en-US" dirty="0"/>
              <a:t>常用接口</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头文件：</a:t>
            </a:r>
            <a:r>
              <a:rPr lang="en-US" altLang="zh-CN" sz="1800" kern="1200" dirty="0">
                <a:solidFill>
                  <a:srgbClr val="111111"/>
                </a:solidFill>
                <a:ea typeface="宋体" panose="02010600030101010101" pitchFamily="2" charset="-122"/>
              </a:rPr>
              <a:t>&lt;</a:t>
            </a:r>
            <a:r>
              <a:rPr lang="en-US" altLang="zh-CN" sz="1800" kern="1200" dirty="0" err="1">
                <a:solidFill>
                  <a:srgbClr val="111111"/>
                </a:solidFill>
                <a:ea typeface="宋体" panose="02010600030101010101" pitchFamily="2" charset="-122"/>
              </a:rPr>
              <a:t>linux</a:t>
            </a:r>
            <a:r>
              <a:rPr lang="en-US" altLang="zh-CN"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interrupt.h</a:t>
            </a:r>
            <a:r>
              <a:rPr lang="en-US" altLang="zh-CN" sz="1800" kern="1200" dirty="0">
                <a:solidFill>
                  <a:srgbClr val="111111"/>
                </a:solidFill>
                <a:ea typeface="宋体" panose="02010600030101010101" pitchFamily="2" charset="-122"/>
              </a:rPr>
              <a:t>&gt;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创建好 </a:t>
            </a:r>
            <a:r>
              <a:rPr lang="en-US" altLang="zh-CN" sz="1800" kern="1200" dirty="0" err="1">
                <a:solidFill>
                  <a:srgbClr val="111111"/>
                </a:solidFill>
                <a:ea typeface="宋体" panose="02010600030101010101" pitchFamily="2" charset="-122"/>
              </a:rPr>
              <a:t>tasklet</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之后，我们还要通过如下的方法对 </a:t>
            </a:r>
            <a:r>
              <a:rPr lang="en-US" altLang="zh-CN" sz="1800" kern="1200" dirty="0" err="1">
                <a:solidFill>
                  <a:srgbClr val="111111"/>
                </a:solidFill>
                <a:ea typeface="宋体" panose="02010600030101010101" pitchFamily="2" charset="-122"/>
              </a:rPr>
              <a:t>tasklet</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进行初始化与调度。</a:t>
            </a:r>
            <a:endParaRPr lang="en-US" altLang="zh-CN"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二、</a:t>
            </a:r>
            <a:r>
              <a:rPr lang="en-US" altLang="zh-CN" dirty="0" err="1"/>
              <a:t>tasklet</a:t>
            </a:r>
            <a:r>
              <a:rPr lang="zh-CN" altLang="en-US" dirty="0"/>
              <a:t>的使用</a:t>
            </a:r>
          </a:p>
        </p:txBody>
      </p:sp>
      <p:sp>
        <p:nvSpPr>
          <p:cNvPr id="4" name="矩形: 圆角 3">
            <a:extLst>
              <a:ext uri="{FF2B5EF4-FFF2-40B4-BE49-F238E27FC236}">
                <a16:creationId xmlns:a16="http://schemas.microsoft.com/office/drawing/2014/main" xmlns="" id="{5B47A276-4790-4804-8E9F-E4D784E641A3}"/>
              </a:ext>
            </a:extLst>
          </p:cNvPr>
          <p:cNvSpPr/>
          <p:nvPr/>
        </p:nvSpPr>
        <p:spPr bwMode="auto">
          <a:xfrm>
            <a:off x="704528" y="2708920"/>
            <a:ext cx="8784976" cy="1021556"/>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 </a:t>
            </a:r>
            <a:r>
              <a:rPr lang="zh-CN" altLang="en-US" sz="1800" dirty="0">
                <a:solidFill>
                  <a:srgbClr val="FFFFFF"/>
                </a:solidFill>
                <a:latin typeface="Consolas" panose="020B0609020204030204" pitchFamily="49" charset="0"/>
              </a:rPr>
              <a:t>初始化</a:t>
            </a:r>
            <a:r>
              <a:rPr lang="en-US" altLang="zh-CN" sz="1800" dirty="0" err="1">
                <a:solidFill>
                  <a:srgbClr val="FFFFFF"/>
                </a:solidFill>
                <a:latin typeface="Consolas" panose="020B0609020204030204" pitchFamily="49" charset="0"/>
              </a:rPr>
              <a:t>tasklet</a:t>
            </a:r>
            <a:r>
              <a:rPr lang="zh-CN" altLang="en-US" sz="1800" dirty="0">
                <a:solidFill>
                  <a:srgbClr val="FFFFFF"/>
                </a:solidFill>
                <a:latin typeface="Consolas" panose="020B0609020204030204" pitchFamily="49" charset="0"/>
              </a:rPr>
              <a:t>，</a:t>
            </a:r>
            <a:r>
              <a:rPr lang="en-US" altLang="zh-CN" sz="1800" dirty="0" err="1">
                <a:solidFill>
                  <a:srgbClr val="FFFFFF"/>
                </a:solidFill>
                <a:latin typeface="Consolas" panose="020B0609020204030204" pitchFamily="49" charset="0"/>
              </a:rPr>
              <a:t>func</a:t>
            </a:r>
            <a:r>
              <a:rPr lang="zh-CN" altLang="en-US" sz="1800" dirty="0">
                <a:solidFill>
                  <a:srgbClr val="FFFFFF"/>
                </a:solidFill>
                <a:latin typeface="Consolas" panose="020B0609020204030204" pitchFamily="49" charset="0"/>
              </a:rPr>
              <a:t>指向要执行的函数，</a:t>
            </a:r>
            <a:r>
              <a:rPr lang="en-US" altLang="zh-CN" sz="1800" dirty="0">
                <a:solidFill>
                  <a:srgbClr val="FFFFFF"/>
                </a:solidFill>
                <a:latin typeface="Consolas" panose="020B0609020204030204" pitchFamily="49" charset="0"/>
              </a:rPr>
              <a:t>data</a:t>
            </a:r>
            <a:r>
              <a:rPr lang="zh-CN" altLang="en-US" sz="1800" dirty="0">
                <a:solidFill>
                  <a:srgbClr val="FFFFFF"/>
                </a:solidFill>
                <a:latin typeface="Consolas" panose="020B0609020204030204" pitchFamily="49" charset="0"/>
              </a:rPr>
              <a:t>为传递给函数</a:t>
            </a:r>
            <a:r>
              <a:rPr lang="en-US" altLang="zh-CN" sz="1800" dirty="0" err="1">
                <a:solidFill>
                  <a:srgbClr val="FFFFFF"/>
                </a:solidFill>
                <a:latin typeface="Consolas" panose="020B0609020204030204" pitchFamily="49" charset="0"/>
              </a:rPr>
              <a:t>func</a:t>
            </a:r>
            <a:r>
              <a:rPr lang="zh-CN" altLang="en-US" sz="1800" dirty="0">
                <a:solidFill>
                  <a:srgbClr val="FFFFFF"/>
                </a:solidFill>
                <a:latin typeface="Consolas" panose="020B0609020204030204" pitchFamily="49" charset="0"/>
              </a:rPr>
              <a:t>的参数 </a:t>
            </a:r>
            <a:r>
              <a:rPr lang="en-US" altLang="zh-CN" sz="1800" dirty="0">
                <a:solidFill>
                  <a:srgbClr val="FFFFFF"/>
                </a:solidFill>
                <a:latin typeface="Consolas" panose="020B0609020204030204" pitchFamily="49" charset="0"/>
              </a:rPr>
              <a:t>*/</a:t>
            </a:r>
          </a:p>
          <a:p>
            <a:pPr algn="l"/>
            <a:r>
              <a:rPr lang="en-US" altLang="zh-CN" sz="1800" dirty="0">
                <a:solidFill>
                  <a:srgbClr val="FFFFFF"/>
                </a:solidFill>
                <a:latin typeface="Consolas" panose="020B0609020204030204" pitchFamily="49" charset="0"/>
              </a:rPr>
              <a:t>void </a:t>
            </a:r>
            <a:r>
              <a:rPr lang="en-US" altLang="zh-CN" sz="1800" dirty="0" err="1">
                <a:solidFill>
                  <a:srgbClr val="FFFFFF"/>
                </a:solidFill>
                <a:latin typeface="Consolas" panose="020B0609020204030204" pitchFamily="49" charset="0"/>
              </a:rPr>
              <a:t>tasklet_init</a:t>
            </a:r>
            <a:r>
              <a:rPr lang="en-US" altLang="zh-CN" sz="1800" dirty="0">
                <a:solidFill>
                  <a:srgbClr val="FFFFFF"/>
                </a:solidFill>
                <a:latin typeface="Consolas" panose="020B0609020204030204" pitchFamily="49" charset="0"/>
              </a:rPr>
              <a:t>(struct </a:t>
            </a:r>
            <a:r>
              <a:rPr lang="en-US" altLang="zh-CN" sz="1800" dirty="0" err="1">
                <a:solidFill>
                  <a:srgbClr val="FFFFFF"/>
                </a:solidFill>
                <a:latin typeface="Consolas" panose="020B0609020204030204" pitchFamily="49" charset="0"/>
              </a:rPr>
              <a:t>tasklet_struct</a:t>
            </a:r>
            <a:r>
              <a:rPr lang="en-US" altLang="zh-CN" sz="1800" dirty="0">
                <a:solidFill>
                  <a:srgbClr val="FFFFFF"/>
                </a:solidFill>
                <a:latin typeface="Consolas" panose="020B0609020204030204" pitchFamily="49" charset="0"/>
              </a:rPr>
              <a:t> *t,</a:t>
            </a:r>
          </a:p>
          <a:p>
            <a:pPr algn="l"/>
            <a:r>
              <a:rPr lang="en-US" altLang="zh-CN" sz="1800" dirty="0">
                <a:solidFill>
                  <a:srgbClr val="FFFFFF"/>
                </a:solidFill>
                <a:latin typeface="Consolas" panose="020B0609020204030204" pitchFamily="49" charset="0"/>
              </a:rPr>
              <a:t>                  void (*</a:t>
            </a:r>
            <a:r>
              <a:rPr lang="en-US" altLang="zh-CN" sz="1800" dirty="0" err="1">
                <a:solidFill>
                  <a:srgbClr val="FFFFFF"/>
                </a:solidFill>
                <a:latin typeface="Consolas" panose="020B0609020204030204" pitchFamily="49" charset="0"/>
              </a:rPr>
              <a:t>func</a:t>
            </a:r>
            <a:r>
              <a:rPr lang="en-US" altLang="zh-CN" sz="1800" dirty="0">
                <a:solidFill>
                  <a:srgbClr val="FFFFFF"/>
                </a:solidFill>
                <a:latin typeface="Consolas" panose="020B0609020204030204" pitchFamily="49" charset="0"/>
              </a:rPr>
              <a:t>)(unsigned long), unsigned long data);</a:t>
            </a:r>
          </a:p>
        </p:txBody>
      </p:sp>
      <p:sp>
        <p:nvSpPr>
          <p:cNvPr id="5" name="矩形: 圆角 4">
            <a:extLst>
              <a:ext uri="{FF2B5EF4-FFF2-40B4-BE49-F238E27FC236}">
                <a16:creationId xmlns:a16="http://schemas.microsoft.com/office/drawing/2014/main" xmlns="" id="{E4EF909A-04E2-426E-8FC2-1456B1430E13}"/>
              </a:ext>
            </a:extLst>
          </p:cNvPr>
          <p:cNvSpPr/>
          <p:nvPr/>
        </p:nvSpPr>
        <p:spPr bwMode="auto">
          <a:xfrm>
            <a:off x="136240" y="4189208"/>
            <a:ext cx="9633520" cy="1328023"/>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void </a:t>
            </a:r>
            <a:r>
              <a:rPr lang="en-US" altLang="zh-CN" sz="1800" dirty="0" err="1">
                <a:solidFill>
                  <a:srgbClr val="FFFFFF"/>
                </a:solidFill>
                <a:latin typeface="Consolas" panose="020B0609020204030204" pitchFamily="49" charset="0"/>
              </a:rPr>
              <a:t>tasklet_schedule</a:t>
            </a:r>
            <a:r>
              <a:rPr lang="en-US" altLang="zh-CN" sz="1800" dirty="0">
                <a:solidFill>
                  <a:srgbClr val="FFFFFF"/>
                </a:solidFill>
                <a:latin typeface="Consolas" panose="020B0609020204030204" pitchFamily="49" charset="0"/>
              </a:rPr>
              <a:t>(struct </a:t>
            </a:r>
            <a:r>
              <a:rPr lang="en-US" altLang="zh-CN" sz="1800" dirty="0" err="1">
                <a:solidFill>
                  <a:srgbClr val="FFFFFF"/>
                </a:solidFill>
                <a:latin typeface="Consolas" panose="020B0609020204030204" pitchFamily="49" charset="0"/>
              </a:rPr>
              <a:t>tasklet_struct</a:t>
            </a:r>
            <a:r>
              <a:rPr lang="en-US" altLang="zh-CN" sz="1800" dirty="0">
                <a:solidFill>
                  <a:srgbClr val="FFFFFF"/>
                </a:solidFill>
                <a:latin typeface="Consolas" panose="020B0609020204030204" pitchFamily="49" charset="0"/>
              </a:rPr>
              <a:t> *t) /*</a:t>
            </a:r>
            <a:r>
              <a:rPr lang="zh-CN" altLang="en-US" sz="1800" dirty="0">
                <a:solidFill>
                  <a:srgbClr val="FFFFFF"/>
                </a:solidFill>
                <a:latin typeface="Consolas" panose="020B0609020204030204" pitchFamily="49" charset="0"/>
              </a:rPr>
              <a:t>调度执行指定的</a:t>
            </a:r>
            <a:r>
              <a:rPr lang="en-US" altLang="zh-CN" sz="1800" dirty="0" err="1">
                <a:solidFill>
                  <a:srgbClr val="FFFFFF"/>
                </a:solidFill>
                <a:latin typeface="Consolas" panose="020B0609020204030204" pitchFamily="49" charset="0"/>
              </a:rPr>
              <a:t>tasklet</a:t>
            </a:r>
            <a:r>
              <a:rPr lang="en-US" altLang="zh-CN" sz="1800" dirty="0">
                <a:solidFill>
                  <a:srgbClr val="FFFFFF"/>
                </a:solidFill>
                <a:latin typeface="Consolas" panose="020B0609020204030204" pitchFamily="49" charset="0"/>
              </a:rPr>
              <a:t>*/</a:t>
            </a:r>
          </a:p>
          <a:p>
            <a:pPr algn="l"/>
            <a:r>
              <a:rPr lang="en-US" altLang="zh-CN" sz="1800" dirty="0">
                <a:solidFill>
                  <a:srgbClr val="FFFFFF"/>
                </a:solidFill>
                <a:latin typeface="Consolas" panose="020B0609020204030204" pitchFamily="49" charset="0"/>
              </a:rPr>
              <a:t>void </a:t>
            </a:r>
            <a:r>
              <a:rPr lang="en-US" altLang="zh-CN" sz="1800" dirty="0" err="1">
                <a:solidFill>
                  <a:srgbClr val="FFFFFF"/>
                </a:solidFill>
                <a:latin typeface="Consolas" panose="020B0609020204030204" pitchFamily="49" charset="0"/>
              </a:rPr>
              <a:t>tasklet_kill</a:t>
            </a:r>
            <a:r>
              <a:rPr lang="en-US" altLang="zh-CN" sz="1800" dirty="0">
                <a:solidFill>
                  <a:srgbClr val="FFFFFF"/>
                </a:solidFill>
                <a:latin typeface="Consolas" panose="020B0609020204030204" pitchFamily="49" charset="0"/>
              </a:rPr>
              <a:t>(struct </a:t>
            </a:r>
            <a:r>
              <a:rPr lang="en-US" altLang="zh-CN" sz="1800" dirty="0" err="1">
                <a:solidFill>
                  <a:srgbClr val="FFFFFF"/>
                </a:solidFill>
                <a:latin typeface="Consolas" panose="020B0609020204030204" pitchFamily="49" charset="0"/>
              </a:rPr>
              <a:t>tasklet_struct</a:t>
            </a:r>
            <a:r>
              <a:rPr lang="en-US" altLang="zh-CN" sz="1800" dirty="0">
                <a:solidFill>
                  <a:srgbClr val="FFFFFF"/>
                </a:solidFill>
                <a:latin typeface="Consolas" panose="020B0609020204030204" pitchFamily="49" charset="0"/>
              </a:rPr>
              <a:t> *t)     /*</a:t>
            </a:r>
            <a:r>
              <a:rPr lang="zh-CN" altLang="en-US" sz="1800" dirty="0">
                <a:solidFill>
                  <a:srgbClr val="FFFFFF"/>
                </a:solidFill>
                <a:latin typeface="Consolas" panose="020B0609020204030204" pitchFamily="49" charset="0"/>
              </a:rPr>
              <a:t>移除指定</a:t>
            </a:r>
            <a:r>
              <a:rPr lang="en-US" altLang="zh-CN" sz="1800" dirty="0" err="1">
                <a:solidFill>
                  <a:srgbClr val="FFFFFF"/>
                </a:solidFill>
                <a:latin typeface="Consolas" panose="020B0609020204030204" pitchFamily="49" charset="0"/>
              </a:rPr>
              <a:t>tasklet</a:t>
            </a:r>
            <a:r>
              <a:rPr lang="en-US" altLang="zh-CN" sz="1800" dirty="0">
                <a:solidFill>
                  <a:srgbClr val="FFFFFF"/>
                </a:solidFill>
                <a:latin typeface="Consolas" panose="020B0609020204030204" pitchFamily="49" charset="0"/>
              </a:rPr>
              <a:t>*/</a:t>
            </a:r>
          </a:p>
          <a:p>
            <a:pPr algn="l"/>
            <a:r>
              <a:rPr lang="en-US" altLang="zh-CN" sz="1800" dirty="0">
                <a:solidFill>
                  <a:srgbClr val="FFFFFF"/>
                </a:solidFill>
                <a:latin typeface="Consolas" panose="020B0609020204030204" pitchFamily="49" charset="0"/>
              </a:rPr>
              <a:t>void </a:t>
            </a:r>
            <a:r>
              <a:rPr lang="en-US" altLang="zh-CN" sz="1800" dirty="0" err="1">
                <a:solidFill>
                  <a:srgbClr val="FFFFFF"/>
                </a:solidFill>
                <a:latin typeface="Consolas" panose="020B0609020204030204" pitchFamily="49" charset="0"/>
              </a:rPr>
              <a:t>tasklet_disable</a:t>
            </a:r>
            <a:r>
              <a:rPr lang="en-US" altLang="zh-CN" sz="1800" dirty="0">
                <a:solidFill>
                  <a:srgbClr val="FFFFFF"/>
                </a:solidFill>
                <a:latin typeface="Consolas" panose="020B0609020204030204" pitchFamily="49" charset="0"/>
              </a:rPr>
              <a:t>(struct </a:t>
            </a:r>
            <a:r>
              <a:rPr lang="en-US" altLang="zh-CN" sz="1800" dirty="0" err="1">
                <a:solidFill>
                  <a:srgbClr val="FFFFFF"/>
                </a:solidFill>
                <a:latin typeface="Consolas" panose="020B0609020204030204" pitchFamily="49" charset="0"/>
              </a:rPr>
              <a:t>tasklet_struct</a:t>
            </a:r>
            <a:r>
              <a:rPr lang="en-US" altLang="zh-CN" sz="1800" dirty="0">
                <a:solidFill>
                  <a:srgbClr val="FFFFFF"/>
                </a:solidFill>
                <a:latin typeface="Consolas" panose="020B0609020204030204" pitchFamily="49" charset="0"/>
              </a:rPr>
              <a:t> *t)  /*</a:t>
            </a:r>
            <a:r>
              <a:rPr lang="zh-CN" altLang="en-US" sz="1800" dirty="0">
                <a:solidFill>
                  <a:srgbClr val="FFFFFF"/>
                </a:solidFill>
                <a:latin typeface="Consolas" panose="020B0609020204030204" pitchFamily="49" charset="0"/>
              </a:rPr>
              <a:t>禁用指定</a:t>
            </a:r>
            <a:r>
              <a:rPr lang="en-US" altLang="zh-CN" sz="1800" dirty="0" err="1">
                <a:solidFill>
                  <a:srgbClr val="FFFFFF"/>
                </a:solidFill>
                <a:latin typeface="Consolas" panose="020B0609020204030204" pitchFamily="49" charset="0"/>
              </a:rPr>
              <a:t>tasklet</a:t>
            </a:r>
            <a:r>
              <a:rPr lang="en-US" altLang="zh-CN" sz="1800" dirty="0">
                <a:solidFill>
                  <a:srgbClr val="FFFFFF"/>
                </a:solidFill>
                <a:latin typeface="Consolas" panose="020B0609020204030204" pitchFamily="49" charset="0"/>
              </a:rPr>
              <a:t>*/</a:t>
            </a:r>
          </a:p>
          <a:p>
            <a:pPr algn="l"/>
            <a:r>
              <a:rPr lang="en-US" altLang="zh-CN" sz="1800" dirty="0">
                <a:solidFill>
                  <a:srgbClr val="FFFFFF"/>
                </a:solidFill>
                <a:latin typeface="Consolas" panose="020B0609020204030204" pitchFamily="49" charset="0"/>
              </a:rPr>
              <a:t>void </a:t>
            </a:r>
            <a:r>
              <a:rPr lang="en-US" altLang="zh-CN" sz="1800" dirty="0" err="1">
                <a:solidFill>
                  <a:srgbClr val="FFFFFF"/>
                </a:solidFill>
                <a:latin typeface="Consolas" panose="020B0609020204030204" pitchFamily="49" charset="0"/>
              </a:rPr>
              <a:t>tasklet_enable</a:t>
            </a:r>
            <a:r>
              <a:rPr lang="en-US" altLang="zh-CN" sz="1800" dirty="0">
                <a:solidFill>
                  <a:srgbClr val="FFFFFF"/>
                </a:solidFill>
                <a:latin typeface="Consolas" panose="020B0609020204030204" pitchFamily="49" charset="0"/>
              </a:rPr>
              <a:t>(struct </a:t>
            </a:r>
            <a:r>
              <a:rPr lang="en-US" altLang="zh-CN" sz="1800" dirty="0" err="1">
                <a:solidFill>
                  <a:srgbClr val="FFFFFF"/>
                </a:solidFill>
                <a:latin typeface="Consolas" panose="020B0609020204030204" pitchFamily="49" charset="0"/>
              </a:rPr>
              <a:t>tasklet_struct</a:t>
            </a:r>
            <a:r>
              <a:rPr lang="en-US" altLang="zh-CN" sz="1800" dirty="0">
                <a:solidFill>
                  <a:srgbClr val="FFFFFF"/>
                </a:solidFill>
                <a:latin typeface="Consolas" panose="020B0609020204030204" pitchFamily="49" charset="0"/>
              </a:rPr>
              <a:t> *t)   /*</a:t>
            </a:r>
            <a:r>
              <a:rPr lang="zh-CN" altLang="en-US" sz="1800" dirty="0">
                <a:solidFill>
                  <a:srgbClr val="FFFFFF"/>
                </a:solidFill>
                <a:latin typeface="Consolas" panose="020B0609020204030204" pitchFamily="49" charset="0"/>
              </a:rPr>
              <a:t>启用先前被禁用的</a:t>
            </a:r>
            <a:r>
              <a:rPr lang="en-US" altLang="zh-CN" sz="1800" dirty="0" err="1">
                <a:solidFill>
                  <a:srgbClr val="FFFFFF"/>
                </a:solidFill>
                <a:latin typeface="Consolas" panose="020B0609020204030204" pitchFamily="49" charset="0"/>
              </a:rPr>
              <a:t>tasklet</a:t>
            </a:r>
            <a:r>
              <a:rPr lang="en-US" altLang="zh-CN" sz="18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58139835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144570" cy="5517231"/>
          </a:xfrm>
        </p:spPr>
        <p:txBody>
          <a:bodyPr/>
          <a:lstStyle/>
          <a:p>
            <a:r>
              <a:rPr lang="zh-CN" altLang="en-US" dirty="0"/>
              <a:t>内核模块编程</a:t>
            </a:r>
          </a:p>
          <a:p>
            <a:r>
              <a:rPr lang="zh-CN" altLang="en-US" dirty="0"/>
              <a:t>源码编写</a:t>
            </a:r>
            <a:r>
              <a:rPr lang="en-US" altLang="zh-CN" dirty="0"/>
              <a:t>—— .c</a:t>
            </a:r>
            <a:r>
              <a:rPr lang="zh-CN" altLang="en-US" dirty="0"/>
              <a:t>源文件</a:t>
            </a:r>
          </a:p>
          <a:p>
            <a:r>
              <a:rPr lang="en-US" altLang="zh-CN" dirty="0" err="1"/>
              <a:t>Makefile</a:t>
            </a:r>
            <a:r>
              <a:rPr lang="zh-CN" altLang="en-US" dirty="0"/>
              <a:t>文件编写</a:t>
            </a:r>
          </a:p>
          <a:p>
            <a:r>
              <a:rPr lang="zh-CN" altLang="en-US" dirty="0"/>
              <a:t>编译模块</a:t>
            </a:r>
            <a:r>
              <a:rPr lang="en-US" altLang="zh-CN" dirty="0"/>
              <a:t>——make</a:t>
            </a:r>
          </a:p>
          <a:p>
            <a:r>
              <a:rPr lang="zh-CN" altLang="en-US" dirty="0"/>
              <a:t>模块加载进内核</a:t>
            </a:r>
            <a:r>
              <a:rPr lang="en-US" altLang="zh-CN" dirty="0"/>
              <a:t>——</a:t>
            </a:r>
            <a:r>
              <a:rPr lang="en-US" altLang="zh-CN" dirty="0" err="1"/>
              <a:t>insmod</a:t>
            </a:r>
            <a:endParaRPr lang="en-US" altLang="zh-CN" dirty="0"/>
          </a:p>
          <a:p>
            <a:r>
              <a:rPr lang="zh-CN" altLang="en-US" dirty="0"/>
              <a:t>查看加载的内容</a:t>
            </a:r>
            <a:r>
              <a:rPr lang="en-US" altLang="zh-CN" dirty="0"/>
              <a:t>——</a:t>
            </a:r>
            <a:r>
              <a:rPr lang="en-US" altLang="zh-CN" dirty="0" err="1"/>
              <a:t>dmesg</a:t>
            </a:r>
            <a:endParaRPr lang="en-US" altLang="zh-CN" dirty="0"/>
          </a:p>
          <a:p>
            <a:r>
              <a:rPr lang="zh-CN" altLang="en-US" dirty="0"/>
              <a:t>查看内核模块</a:t>
            </a:r>
            <a:r>
              <a:rPr lang="en-US" altLang="zh-CN" dirty="0"/>
              <a:t>——</a:t>
            </a:r>
            <a:r>
              <a:rPr lang="en-US" altLang="zh-CN" dirty="0" err="1"/>
              <a:t>lsmod</a:t>
            </a:r>
            <a:endParaRPr lang="en-US" altLang="zh-CN" dirty="0"/>
          </a:p>
          <a:p>
            <a:r>
              <a:rPr lang="zh-CN" altLang="en-US" dirty="0"/>
              <a:t>卸载内核模块</a:t>
            </a:r>
            <a:r>
              <a:rPr lang="en-US" altLang="zh-CN" dirty="0"/>
              <a:t>——</a:t>
            </a:r>
            <a:r>
              <a:rPr lang="en-US" altLang="zh-CN" dirty="0" err="1"/>
              <a:t>rmmod</a:t>
            </a:r>
            <a:endParaRPr lang="en-US" altLang="zh-CN" dirty="0"/>
          </a:p>
          <a:p>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三、内核模块编程</a:t>
            </a:r>
          </a:p>
        </p:txBody>
      </p:sp>
    </p:spTree>
    <p:extLst>
      <p:ext uri="{BB962C8B-B14F-4D97-AF65-F5344CB8AC3E}">
        <p14:creationId xmlns:p14="http://schemas.microsoft.com/office/powerpoint/2010/main" val="8221987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144570" cy="1800199"/>
          </a:xfrm>
        </p:spPr>
        <p:txBody>
          <a:bodyPr/>
          <a:lstStyle/>
          <a:p>
            <a:r>
              <a:rPr lang="zh-CN" altLang="en-US" dirty="0"/>
              <a:t>任务描述</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编写内核模块，使用 </a:t>
            </a:r>
            <a:r>
              <a:rPr lang="en-US" altLang="zh-CN" sz="1800" kern="1200" dirty="0" err="1">
                <a:solidFill>
                  <a:srgbClr val="111111"/>
                </a:solidFill>
                <a:ea typeface="宋体" panose="02010600030101010101" pitchFamily="2" charset="-122"/>
              </a:rPr>
              <a:t>tasklet</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实现打印 </a:t>
            </a:r>
            <a:r>
              <a:rPr lang="en-US" altLang="zh-CN" sz="1800" kern="1200" dirty="0" err="1">
                <a:solidFill>
                  <a:srgbClr val="111111"/>
                </a:solidFill>
                <a:ea typeface="宋体" panose="02010600030101010101" pitchFamily="2" charset="-122"/>
              </a:rPr>
              <a:t>helloworld</a:t>
            </a:r>
            <a:r>
              <a:rPr lang="zh-CN" altLang="en-US" sz="1800" kern="1200" dirty="0">
                <a:solidFill>
                  <a:srgbClr val="111111"/>
                </a:solidFill>
                <a:ea typeface="宋体" panose="02010600030101010101" pitchFamily="2" charset="-122"/>
              </a:rPr>
              <a: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加载、卸载模块并查看模块打印信息。</a:t>
            </a:r>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任务</a:t>
            </a:r>
            <a:r>
              <a:rPr lang="en-US" altLang="zh-CN" dirty="0"/>
              <a:t>1</a:t>
            </a:r>
            <a:r>
              <a:rPr lang="zh-CN" altLang="en-US" dirty="0"/>
              <a:t>：使用 </a:t>
            </a:r>
            <a:r>
              <a:rPr lang="en-US" altLang="zh-CN" dirty="0" err="1"/>
              <a:t>tasklet</a:t>
            </a:r>
            <a:r>
              <a:rPr lang="en-US" altLang="zh-CN" dirty="0"/>
              <a:t> </a:t>
            </a:r>
            <a:r>
              <a:rPr lang="zh-CN" altLang="en-US" dirty="0"/>
              <a:t>实现打印 </a:t>
            </a:r>
            <a:r>
              <a:rPr lang="en-US" altLang="zh-CN" dirty="0" err="1"/>
              <a:t>helloworld</a:t>
            </a:r>
            <a:r>
              <a:rPr lang="zh-CN" altLang="en-US" dirty="0"/>
              <a:t>（</a:t>
            </a:r>
            <a:r>
              <a:rPr lang="en-US" altLang="zh-CN" dirty="0"/>
              <a:t>20min</a:t>
            </a:r>
            <a:r>
              <a:rPr lang="zh-CN" altLang="en-US" dirty="0"/>
              <a:t>）</a:t>
            </a:r>
          </a:p>
        </p:txBody>
      </p:sp>
      <p:sp>
        <p:nvSpPr>
          <p:cNvPr id="4" name="内容占位符 1">
            <a:extLst>
              <a:ext uri="{FF2B5EF4-FFF2-40B4-BE49-F238E27FC236}">
                <a16:creationId xmlns:a16="http://schemas.microsoft.com/office/drawing/2014/main" xmlns="" id="{0240C490-0F80-44A6-980E-1A78D56A80A9}"/>
              </a:ext>
            </a:extLst>
          </p:cNvPr>
          <p:cNvSpPr txBox="1">
            <a:spLocks/>
          </p:cNvSpPr>
          <p:nvPr/>
        </p:nvSpPr>
        <p:spPr bwMode="auto">
          <a:xfrm>
            <a:off x="488950" y="3068961"/>
            <a:ext cx="9144570" cy="16753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zh-CN" altLang="en-US" kern="0" dirty="0"/>
              <a:t>审核要求</a:t>
            </a:r>
            <a:endParaRPr lang="en-US" altLang="zh-CN" kern="0"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正确编写满足功能的源文件，正确编译。</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正常加载、卸载内核模块；且内核模块功能满足任务所述。</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提交相关源码与运行截图。</a:t>
            </a:r>
            <a:endParaRPr lang="zh-CN" altLang="en-US" kern="0" dirty="0"/>
          </a:p>
        </p:txBody>
      </p:sp>
      <p:pic>
        <p:nvPicPr>
          <p:cNvPr id="2050" name="图片 1">
            <a:extLst>
              <a:ext uri="{FF2B5EF4-FFF2-40B4-BE49-F238E27FC236}">
                <a16:creationId xmlns:a16="http://schemas.microsoft.com/office/drawing/2014/main" xmlns="" id="{83DCFA9C-3DFB-4248-B9E3-3887A50D1C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44290"/>
            <a:ext cx="5400000" cy="154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a:extLst>
              <a:ext uri="{FF2B5EF4-FFF2-40B4-BE49-F238E27FC236}">
                <a16:creationId xmlns:a16="http://schemas.microsoft.com/office/drawing/2014/main" xmlns="" id="{D27146BF-ED5B-41AF-848F-470B862928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906" y="4707526"/>
            <a:ext cx="4320000" cy="211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021111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4464050" cy="4464495"/>
          </a:xfrm>
        </p:spPr>
        <p:txBody>
          <a:bodyPr/>
          <a:lstStyle/>
          <a:p>
            <a:r>
              <a:rPr lang="en-US" altLang="zh-CN" dirty="0" err="1"/>
              <a:t>tasklet_struct</a:t>
            </a:r>
            <a:r>
              <a:rPr lang="en-US" altLang="zh-CN" dirty="0"/>
              <a:t> </a:t>
            </a:r>
            <a:r>
              <a:rPr lang="zh-CN" altLang="en-US" dirty="0"/>
              <a:t>结构体</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头文件：</a:t>
            </a:r>
            <a:r>
              <a:rPr lang="en-US" altLang="zh-CN" sz="1800" kern="1200" dirty="0">
                <a:solidFill>
                  <a:srgbClr val="111111"/>
                </a:solidFill>
                <a:ea typeface="宋体" panose="02010600030101010101" pitchFamily="2" charset="-122"/>
              </a:rPr>
              <a:t>&lt;</a:t>
            </a:r>
            <a:r>
              <a:rPr lang="en-US" altLang="zh-CN" sz="1800" kern="1200" dirty="0" err="1">
                <a:solidFill>
                  <a:srgbClr val="111111"/>
                </a:solidFill>
                <a:ea typeface="宋体" panose="02010600030101010101" pitchFamily="2" charset="-122"/>
              </a:rPr>
              <a:t>linux</a:t>
            </a:r>
            <a:r>
              <a:rPr lang="en-US" altLang="zh-CN"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workqueue.h</a:t>
            </a:r>
            <a:r>
              <a:rPr lang="en-US" altLang="zh-CN" sz="1800" kern="1200" dirty="0">
                <a:solidFill>
                  <a:srgbClr val="111111"/>
                </a:solidFill>
                <a:ea typeface="宋体" panose="02010600030101010101" pitchFamily="2" charset="-122"/>
              </a:rPr>
              <a:t>&gt;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正常工作的数据结构：</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四、工作队列数据结构</a:t>
            </a:r>
          </a:p>
        </p:txBody>
      </p:sp>
      <p:pic>
        <p:nvPicPr>
          <p:cNvPr id="3074" name="图片 1">
            <a:extLst>
              <a:ext uri="{FF2B5EF4-FFF2-40B4-BE49-F238E27FC236}">
                <a16:creationId xmlns:a16="http://schemas.microsoft.com/office/drawing/2014/main" xmlns="" id="{10C12171-B115-4F45-953C-A61BEF9B8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975" y="2636912"/>
            <a:ext cx="3240000" cy="2157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1">
            <a:extLst>
              <a:ext uri="{FF2B5EF4-FFF2-40B4-BE49-F238E27FC236}">
                <a16:creationId xmlns:a16="http://schemas.microsoft.com/office/drawing/2014/main" xmlns="" id="{0DDB5756-550C-4D7A-B20B-307EEA00043F}"/>
              </a:ext>
            </a:extLst>
          </p:cNvPr>
          <p:cNvSpPr txBox="1">
            <a:spLocks/>
          </p:cNvSpPr>
          <p:nvPr/>
        </p:nvSpPr>
        <p:spPr bwMode="auto">
          <a:xfrm>
            <a:off x="4809831" y="2132857"/>
            <a:ext cx="4464050"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延迟工作的数据结构：</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endParaRPr lang="zh-CN" altLang="en-US" kern="0" dirty="0"/>
          </a:p>
        </p:txBody>
      </p:sp>
      <p:pic>
        <p:nvPicPr>
          <p:cNvPr id="3075" name="图片 1">
            <a:extLst>
              <a:ext uri="{FF2B5EF4-FFF2-40B4-BE49-F238E27FC236}">
                <a16:creationId xmlns:a16="http://schemas.microsoft.com/office/drawing/2014/main" xmlns="" id="{C3FAB42F-592B-43BF-8E0B-16A7077FD8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6170" y="2636912"/>
            <a:ext cx="4680000" cy="212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1">
            <a:extLst>
              <a:ext uri="{FF2B5EF4-FFF2-40B4-BE49-F238E27FC236}">
                <a16:creationId xmlns:a16="http://schemas.microsoft.com/office/drawing/2014/main" xmlns="" id="{2231D626-69E2-44F0-A9E3-F5CBF5DCE9A9}"/>
              </a:ext>
            </a:extLst>
          </p:cNvPr>
          <p:cNvSpPr txBox="1">
            <a:spLocks/>
          </p:cNvSpPr>
          <p:nvPr/>
        </p:nvSpPr>
        <p:spPr bwMode="auto">
          <a:xfrm>
            <a:off x="491634" y="5328442"/>
            <a:ext cx="4464050" cy="9808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工作队列的数据结构：</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endParaRPr lang="zh-CN" altLang="en-US" kern="0" dirty="0"/>
          </a:p>
        </p:txBody>
      </p:sp>
    </p:spTree>
    <p:extLst>
      <p:ext uri="{BB962C8B-B14F-4D97-AF65-F5344CB8AC3E}">
        <p14:creationId xmlns:p14="http://schemas.microsoft.com/office/powerpoint/2010/main" val="142100166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417050" cy="5400599"/>
          </a:xfrm>
        </p:spPr>
        <p:txBody>
          <a:bodyPr/>
          <a:lstStyle/>
          <a:p>
            <a:r>
              <a:rPr lang="zh-CN" altLang="en-US" dirty="0"/>
              <a:t>创建工作队列</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a:t>调度工作任务</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四、工作队列编程接口</a:t>
            </a:r>
            <a:r>
              <a:rPr lang="en-US" altLang="zh-CN" dirty="0"/>
              <a:t>API</a:t>
            </a:r>
            <a:endParaRPr lang="zh-CN" altLang="en-US" dirty="0"/>
          </a:p>
        </p:txBody>
      </p:sp>
      <p:graphicFrame>
        <p:nvGraphicFramePr>
          <p:cNvPr id="4" name="表格 4">
            <a:extLst>
              <a:ext uri="{FF2B5EF4-FFF2-40B4-BE49-F238E27FC236}">
                <a16:creationId xmlns:a16="http://schemas.microsoft.com/office/drawing/2014/main" xmlns="" id="{D444C676-612A-4563-8B90-959C3A5EC028}"/>
              </a:ext>
            </a:extLst>
          </p:cNvPr>
          <p:cNvGraphicFramePr>
            <a:graphicFrameLocks noGrp="1"/>
          </p:cNvGraphicFramePr>
          <p:nvPr>
            <p:extLst>
              <p:ext uri="{D42A27DB-BD31-4B8C-83A1-F6EECF244321}">
                <p14:modId xmlns:p14="http://schemas.microsoft.com/office/powerpoint/2010/main" val="3840854584"/>
              </p:ext>
            </p:extLst>
          </p:nvPr>
        </p:nvGraphicFramePr>
        <p:xfrm>
          <a:off x="992560" y="1916832"/>
          <a:ext cx="7920000" cy="210312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xmlns="" val="462657437"/>
                    </a:ext>
                  </a:extLst>
                </a:gridCol>
                <a:gridCol w="4463616">
                  <a:extLst>
                    <a:ext uri="{9D8B030D-6E8A-4147-A177-3AD203B41FA5}">
                      <a16:colId xmlns:a16="http://schemas.microsoft.com/office/drawing/2014/main" xmlns="" val="153735059"/>
                    </a:ext>
                  </a:extLst>
                </a:gridCol>
              </a:tblGrid>
              <a:tr h="370840">
                <a:tc>
                  <a:txBody>
                    <a:bodyPr/>
                    <a:lstStyle/>
                    <a:p>
                      <a:r>
                        <a:rPr lang="en-US" altLang="zh-CN" b="0" dirty="0" err="1">
                          <a:solidFill>
                            <a:srgbClr val="292929"/>
                          </a:solidFill>
                        </a:rPr>
                        <a:t>create_workqueue</a:t>
                      </a:r>
                      <a:r>
                        <a:rPr lang="en-US" altLang="zh-CN" b="0" dirty="0">
                          <a:solidFill>
                            <a:srgbClr val="292929"/>
                          </a:solidFill>
                        </a:rPr>
                        <a:t>(name)</a:t>
                      </a:r>
                      <a:endParaRPr lang="zh-CN" altLang="en-US" b="0" dirty="0">
                        <a:solidFill>
                          <a:srgbClr val="292929"/>
                        </a:solidFill>
                      </a:endParaRPr>
                    </a:p>
                  </a:txBody>
                  <a:tcPr>
                    <a:solidFill>
                      <a:schemeClr val="accent1">
                        <a:lumMod val="40000"/>
                        <a:lumOff val="60000"/>
                      </a:schemeClr>
                    </a:solidFill>
                  </a:tcPr>
                </a:tc>
                <a:tc>
                  <a:txBody>
                    <a:bodyPr/>
                    <a:lstStyle/>
                    <a:p>
                      <a:r>
                        <a:rPr lang="zh-CN" altLang="en-US" b="0" dirty="0">
                          <a:solidFill>
                            <a:srgbClr val="292929"/>
                          </a:solidFill>
                        </a:rPr>
                        <a:t>创建一个 </a:t>
                      </a:r>
                      <a:r>
                        <a:rPr lang="en-US" altLang="zh-CN" b="0" dirty="0" err="1">
                          <a:solidFill>
                            <a:srgbClr val="292929"/>
                          </a:solidFill>
                        </a:rPr>
                        <a:t>workqueue</a:t>
                      </a:r>
                      <a:r>
                        <a:rPr lang="en-US" altLang="zh-CN" b="0" dirty="0">
                          <a:solidFill>
                            <a:srgbClr val="292929"/>
                          </a:solidFill>
                        </a:rPr>
                        <a:t> </a:t>
                      </a:r>
                      <a:r>
                        <a:rPr lang="zh-CN" altLang="en-US" b="0" dirty="0">
                          <a:solidFill>
                            <a:srgbClr val="292929"/>
                          </a:solidFill>
                        </a:rPr>
                        <a:t>队列，</a:t>
                      </a:r>
                    </a:p>
                    <a:p>
                      <a:r>
                        <a:rPr lang="zh-CN" altLang="en-US" b="0" dirty="0">
                          <a:solidFill>
                            <a:srgbClr val="292929"/>
                          </a:solidFill>
                        </a:rPr>
                        <a:t>为系统中的每个</a:t>
                      </a:r>
                      <a:r>
                        <a:rPr lang="en-US" altLang="zh-CN" b="0" dirty="0">
                          <a:solidFill>
                            <a:srgbClr val="292929"/>
                          </a:solidFill>
                        </a:rPr>
                        <a:t>CPU</a:t>
                      </a:r>
                      <a:r>
                        <a:rPr lang="zh-CN" altLang="en-US" b="0" dirty="0">
                          <a:solidFill>
                            <a:srgbClr val="292929"/>
                          </a:solidFill>
                        </a:rPr>
                        <a:t>都创建一个内核线程。</a:t>
                      </a:r>
                    </a:p>
                    <a:p>
                      <a:r>
                        <a:rPr lang="zh-CN" altLang="en-US" b="0" dirty="0">
                          <a:solidFill>
                            <a:srgbClr val="292929"/>
                          </a:solidFill>
                        </a:rPr>
                        <a:t>输入参数：</a:t>
                      </a:r>
                      <a:r>
                        <a:rPr lang="en-US" altLang="zh-CN" b="0" dirty="0">
                          <a:solidFill>
                            <a:srgbClr val="292929"/>
                          </a:solidFill>
                        </a:rPr>
                        <a:t>@name</a:t>
                      </a:r>
                      <a:r>
                        <a:rPr lang="zh-CN" altLang="en-US" b="0" dirty="0">
                          <a:solidFill>
                            <a:srgbClr val="292929"/>
                          </a:solidFill>
                        </a:rPr>
                        <a:t>：</a:t>
                      </a:r>
                      <a:r>
                        <a:rPr lang="en-US" altLang="zh-CN" b="0" dirty="0" err="1">
                          <a:solidFill>
                            <a:srgbClr val="292929"/>
                          </a:solidFill>
                        </a:rPr>
                        <a:t>workqueue</a:t>
                      </a:r>
                      <a:r>
                        <a:rPr lang="en-US" altLang="zh-CN" b="0" dirty="0">
                          <a:solidFill>
                            <a:srgbClr val="292929"/>
                          </a:solidFill>
                        </a:rPr>
                        <a:t> </a:t>
                      </a:r>
                      <a:r>
                        <a:rPr lang="zh-CN" altLang="en-US" b="0" dirty="0">
                          <a:solidFill>
                            <a:srgbClr val="292929"/>
                          </a:solidFill>
                        </a:rPr>
                        <a:t>的名称</a:t>
                      </a:r>
                    </a:p>
                    <a:p>
                      <a:r>
                        <a:rPr lang="zh-CN" altLang="en-US" b="0" dirty="0">
                          <a:solidFill>
                            <a:srgbClr val="292929"/>
                          </a:solidFill>
                        </a:rPr>
                        <a:t>返回值：</a:t>
                      </a:r>
                      <a:r>
                        <a:rPr lang="en-US" altLang="zh-CN" b="0" dirty="0" err="1">
                          <a:solidFill>
                            <a:srgbClr val="292929"/>
                          </a:solidFill>
                        </a:rPr>
                        <a:t>workqueue</a:t>
                      </a:r>
                      <a:r>
                        <a:rPr lang="en-US" altLang="zh-CN" b="0" dirty="0">
                          <a:solidFill>
                            <a:srgbClr val="292929"/>
                          </a:solidFill>
                        </a:rPr>
                        <a:t> </a:t>
                      </a:r>
                      <a:r>
                        <a:rPr lang="zh-CN" altLang="en-US" b="0" dirty="0">
                          <a:solidFill>
                            <a:srgbClr val="292929"/>
                          </a:solidFill>
                        </a:rPr>
                        <a:t>队列</a:t>
                      </a:r>
                    </a:p>
                  </a:txBody>
                  <a:tcPr>
                    <a:solidFill>
                      <a:schemeClr val="accent1">
                        <a:lumMod val="40000"/>
                        <a:lumOff val="60000"/>
                      </a:schemeClr>
                    </a:solidFill>
                  </a:tcPr>
                </a:tc>
                <a:extLst>
                  <a:ext uri="{0D108BD9-81ED-4DB2-BD59-A6C34878D82A}">
                    <a16:rowId xmlns:a16="http://schemas.microsoft.com/office/drawing/2014/main" xmlns="" val="3667543354"/>
                  </a:ext>
                </a:extLst>
              </a:tr>
              <a:tr h="370840">
                <a:tc>
                  <a:txBody>
                    <a:bodyPr/>
                    <a:lstStyle/>
                    <a:p>
                      <a:r>
                        <a:rPr lang="en-US" altLang="zh-CN" dirty="0" err="1">
                          <a:solidFill>
                            <a:srgbClr val="292929"/>
                          </a:solidFill>
                        </a:rPr>
                        <a:t>create_singlethread_workqueue</a:t>
                      </a:r>
                      <a:r>
                        <a:rPr lang="en-US" altLang="zh-CN" dirty="0">
                          <a:solidFill>
                            <a:srgbClr val="292929"/>
                          </a:solidFill>
                        </a:rPr>
                        <a:t>(name)</a:t>
                      </a:r>
                      <a:endParaRPr lang="zh-CN" altLang="en-US" dirty="0">
                        <a:solidFill>
                          <a:srgbClr val="292929"/>
                        </a:solidFill>
                      </a:endParaRPr>
                    </a:p>
                  </a:txBody>
                  <a:tcPr>
                    <a:solidFill>
                      <a:schemeClr val="accent1">
                        <a:lumMod val="40000"/>
                        <a:lumOff val="60000"/>
                      </a:schemeClr>
                    </a:solidFill>
                  </a:tcPr>
                </a:tc>
                <a:tc>
                  <a:txBody>
                    <a:bodyPr/>
                    <a:lstStyle/>
                    <a:p>
                      <a:r>
                        <a:rPr lang="zh-CN" altLang="en-US" dirty="0">
                          <a:solidFill>
                            <a:srgbClr val="292929"/>
                          </a:solidFill>
                        </a:rPr>
                        <a:t>创建 </a:t>
                      </a:r>
                      <a:r>
                        <a:rPr lang="en-US" altLang="zh-CN" dirty="0" err="1">
                          <a:solidFill>
                            <a:srgbClr val="292929"/>
                          </a:solidFill>
                        </a:rPr>
                        <a:t>workqueue</a:t>
                      </a:r>
                      <a:r>
                        <a:rPr lang="zh-CN" altLang="en-US" dirty="0">
                          <a:solidFill>
                            <a:srgbClr val="292929"/>
                          </a:solidFill>
                        </a:rPr>
                        <a:t>，只创建一个内核线程。</a:t>
                      </a:r>
                    </a:p>
                    <a:p>
                      <a:r>
                        <a:rPr lang="zh-CN" altLang="en-US" dirty="0">
                          <a:solidFill>
                            <a:srgbClr val="292929"/>
                          </a:solidFill>
                        </a:rPr>
                        <a:t>输入参数：</a:t>
                      </a:r>
                      <a:r>
                        <a:rPr lang="en-US" altLang="zh-CN" dirty="0">
                          <a:solidFill>
                            <a:srgbClr val="292929"/>
                          </a:solidFill>
                        </a:rPr>
                        <a:t>@name</a:t>
                      </a:r>
                      <a:r>
                        <a:rPr lang="zh-CN" altLang="en-US" dirty="0">
                          <a:solidFill>
                            <a:srgbClr val="292929"/>
                          </a:solidFill>
                        </a:rPr>
                        <a:t>：</a:t>
                      </a:r>
                      <a:r>
                        <a:rPr lang="en-US" altLang="zh-CN" dirty="0" err="1">
                          <a:solidFill>
                            <a:srgbClr val="292929"/>
                          </a:solidFill>
                        </a:rPr>
                        <a:t>workqueue</a:t>
                      </a:r>
                      <a:r>
                        <a:rPr lang="en-US" altLang="zh-CN" dirty="0">
                          <a:solidFill>
                            <a:srgbClr val="292929"/>
                          </a:solidFill>
                        </a:rPr>
                        <a:t> </a:t>
                      </a:r>
                      <a:r>
                        <a:rPr lang="zh-CN" altLang="en-US" dirty="0">
                          <a:solidFill>
                            <a:srgbClr val="292929"/>
                          </a:solidFill>
                        </a:rPr>
                        <a:t>的名称</a:t>
                      </a:r>
                    </a:p>
                    <a:p>
                      <a:r>
                        <a:rPr lang="zh-CN" altLang="en-US" dirty="0">
                          <a:solidFill>
                            <a:srgbClr val="292929"/>
                          </a:solidFill>
                        </a:rPr>
                        <a:t>返回值：</a:t>
                      </a:r>
                      <a:r>
                        <a:rPr lang="en-US" altLang="zh-CN" dirty="0" err="1">
                          <a:solidFill>
                            <a:srgbClr val="292929"/>
                          </a:solidFill>
                        </a:rPr>
                        <a:t>workqueue</a:t>
                      </a:r>
                      <a:r>
                        <a:rPr lang="en-US" altLang="zh-CN" dirty="0">
                          <a:solidFill>
                            <a:srgbClr val="292929"/>
                          </a:solidFill>
                        </a:rPr>
                        <a:t> </a:t>
                      </a:r>
                      <a:r>
                        <a:rPr lang="zh-CN" altLang="en-US" dirty="0">
                          <a:solidFill>
                            <a:srgbClr val="292929"/>
                          </a:solidFill>
                        </a:rPr>
                        <a:t>队列</a:t>
                      </a:r>
                    </a:p>
                  </a:txBody>
                  <a:tcPr>
                    <a:solidFill>
                      <a:schemeClr val="accent1">
                        <a:lumMod val="40000"/>
                        <a:lumOff val="60000"/>
                      </a:schemeClr>
                    </a:solidFill>
                  </a:tcPr>
                </a:tc>
                <a:extLst>
                  <a:ext uri="{0D108BD9-81ED-4DB2-BD59-A6C34878D82A}">
                    <a16:rowId xmlns:a16="http://schemas.microsoft.com/office/drawing/2014/main" xmlns="" val="1467283903"/>
                  </a:ext>
                </a:extLst>
              </a:tr>
            </a:tbl>
          </a:graphicData>
        </a:graphic>
      </p:graphicFrame>
      <p:graphicFrame>
        <p:nvGraphicFramePr>
          <p:cNvPr id="6" name="表格 4">
            <a:extLst>
              <a:ext uri="{FF2B5EF4-FFF2-40B4-BE49-F238E27FC236}">
                <a16:creationId xmlns:a16="http://schemas.microsoft.com/office/drawing/2014/main" xmlns="" id="{381FE66E-AFFC-4905-9E52-7FA2C5B4B8ED}"/>
              </a:ext>
            </a:extLst>
          </p:cNvPr>
          <p:cNvGraphicFramePr>
            <a:graphicFrameLocks noGrp="1"/>
          </p:cNvGraphicFramePr>
          <p:nvPr>
            <p:extLst>
              <p:ext uri="{D42A27DB-BD31-4B8C-83A1-F6EECF244321}">
                <p14:modId xmlns:p14="http://schemas.microsoft.com/office/powerpoint/2010/main" val="4194685522"/>
              </p:ext>
            </p:extLst>
          </p:nvPr>
        </p:nvGraphicFramePr>
        <p:xfrm>
          <a:off x="697475" y="4710256"/>
          <a:ext cx="9000000" cy="2103120"/>
        </p:xfrm>
        <a:graphic>
          <a:graphicData uri="http://schemas.openxmlformats.org/drawingml/2006/table">
            <a:tbl>
              <a:tblPr firstRow="1" bandRow="1">
                <a:tableStyleId>{5C22544A-7EE6-4342-B048-85BDC9FD1C3A}</a:tableStyleId>
              </a:tblPr>
              <a:tblGrid>
                <a:gridCol w="3247413">
                  <a:extLst>
                    <a:ext uri="{9D8B030D-6E8A-4147-A177-3AD203B41FA5}">
                      <a16:colId xmlns:a16="http://schemas.microsoft.com/office/drawing/2014/main" xmlns="" val="462657437"/>
                    </a:ext>
                  </a:extLst>
                </a:gridCol>
                <a:gridCol w="5752587">
                  <a:extLst>
                    <a:ext uri="{9D8B030D-6E8A-4147-A177-3AD203B41FA5}">
                      <a16:colId xmlns:a16="http://schemas.microsoft.com/office/drawing/2014/main" xmlns="" val="153735059"/>
                    </a:ext>
                  </a:extLst>
                </a:gridCol>
              </a:tblGrid>
              <a:tr h="370840">
                <a:tc>
                  <a:txBody>
                    <a:bodyPr/>
                    <a:lstStyle/>
                    <a:p>
                      <a:r>
                        <a:rPr lang="en-US" altLang="zh-CN" b="0" dirty="0">
                          <a:solidFill>
                            <a:srgbClr val="292929"/>
                          </a:solidFill>
                        </a:rPr>
                        <a:t>bool </a:t>
                      </a:r>
                      <a:r>
                        <a:rPr lang="en-US" altLang="zh-CN" b="0" dirty="0" err="1">
                          <a:solidFill>
                            <a:srgbClr val="292929"/>
                          </a:solidFill>
                        </a:rPr>
                        <a:t>schedule_work</a:t>
                      </a:r>
                      <a:endParaRPr lang="en-US" altLang="zh-CN" b="0" dirty="0">
                        <a:solidFill>
                          <a:srgbClr val="292929"/>
                        </a:solidFill>
                      </a:endParaRPr>
                    </a:p>
                    <a:p>
                      <a:r>
                        <a:rPr lang="en-US" altLang="zh-CN" b="0" dirty="0">
                          <a:solidFill>
                            <a:srgbClr val="292929"/>
                          </a:solidFill>
                        </a:rPr>
                        <a:t>(struct </a:t>
                      </a:r>
                      <a:r>
                        <a:rPr lang="en-US" altLang="zh-CN" b="0" dirty="0" err="1">
                          <a:solidFill>
                            <a:srgbClr val="292929"/>
                          </a:solidFill>
                        </a:rPr>
                        <a:t>work_struct</a:t>
                      </a:r>
                      <a:r>
                        <a:rPr lang="en-US" altLang="zh-CN" b="0" dirty="0">
                          <a:solidFill>
                            <a:srgbClr val="292929"/>
                          </a:solidFill>
                        </a:rPr>
                        <a:t> *work)</a:t>
                      </a:r>
                      <a:endParaRPr lang="zh-CN" altLang="en-US" b="0" dirty="0">
                        <a:solidFill>
                          <a:srgbClr val="292929"/>
                        </a:solidFill>
                      </a:endParaRPr>
                    </a:p>
                  </a:txBody>
                  <a:tcPr>
                    <a:solidFill>
                      <a:schemeClr val="accent1">
                        <a:lumMod val="40000"/>
                        <a:lumOff val="60000"/>
                      </a:schemeClr>
                    </a:solidFill>
                  </a:tcPr>
                </a:tc>
                <a:tc>
                  <a:txBody>
                    <a:bodyPr/>
                    <a:lstStyle/>
                    <a:p>
                      <a:r>
                        <a:rPr lang="zh-CN" altLang="en-US" b="0" dirty="0">
                          <a:solidFill>
                            <a:srgbClr val="292929"/>
                          </a:solidFill>
                        </a:rPr>
                        <a:t>调度执行一个具体的工作任务。</a:t>
                      </a:r>
                      <a:endParaRPr lang="en-US" altLang="zh-CN" b="0" dirty="0">
                        <a:solidFill>
                          <a:srgbClr val="292929"/>
                        </a:solidFill>
                      </a:endParaRPr>
                    </a:p>
                    <a:p>
                      <a:r>
                        <a:rPr lang="zh-CN" altLang="en-US" b="0" dirty="0">
                          <a:solidFill>
                            <a:srgbClr val="292929"/>
                          </a:solidFill>
                        </a:rPr>
                        <a:t>输入参数：</a:t>
                      </a:r>
                      <a:r>
                        <a:rPr lang="en-US" altLang="zh-CN" b="0" dirty="0">
                          <a:solidFill>
                            <a:srgbClr val="292929"/>
                          </a:solidFill>
                        </a:rPr>
                        <a:t>@ </a:t>
                      </a:r>
                      <a:r>
                        <a:rPr lang="en-US" altLang="zh-CN" b="0" dirty="0" err="1">
                          <a:solidFill>
                            <a:srgbClr val="292929"/>
                          </a:solidFill>
                        </a:rPr>
                        <a:t>work_struct</a:t>
                      </a:r>
                      <a:r>
                        <a:rPr lang="zh-CN" altLang="en-US" b="0" dirty="0">
                          <a:solidFill>
                            <a:srgbClr val="292929"/>
                          </a:solidFill>
                        </a:rPr>
                        <a:t>：具体工作任务对象指针</a:t>
                      </a:r>
                    </a:p>
                  </a:txBody>
                  <a:tcPr>
                    <a:solidFill>
                      <a:schemeClr val="accent1">
                        <a:lumMod val="40000"/>
                        <a:lumOff val="60000"/>
                      </a:schemeClr>
                    </a:solidFill>
                  </a:tcPr>
                </a:tc>
                <a:extLst>
                  <a:ext uri="{0D108BD9-81ED-4DB2-BD59-A6C34878D82A}">
                    <a16:rowId xmlns:a16="http://schemas.microsoft.com/office/drawing/2014/main" xmlns="" val="3667543354"/>
                  </a:ext>
                </a:extLst>
              </a:tr>
              <a:tr h="370840">
                <a:tc>
                  <a:txBody>
                    <a:bodyPr/>
                    <a:lstStyle/>
                    <a:p>
                      <a:r>
                        <a:rPr lang="en-US" altLang="zh-CN" dirty="0">
                          <a:solidFill>
                            <a:srgbClr val="292929"/>
                          </a:solidFill>
                        </a:rPr>
                        <a:t>bool </a:t>
                      </a:r>
                      <a:r>
                        <a:rPr lang="en-US" altLang="zh-CN" dirty="0" err="1">
                          <a:solidFill>
                            <a:srgbClr val="292929"/>
                          </a:solidFill>
                        </a:rPr>
                        <a:t>schedule_delayed_work</a:t>
                      </a:r>
                      <a:endParaRPr lang="en-US" altLang="zh-CN" dirty="0">
                        <a:solidFill>
                          <a:srgbClr val="292929"/>
                        </a:solidFill>
                      </a:endParaRPr>
                    </a:p>
                    <a:p>
                      <a:r>
                        <a:rPr lang="en-US" altLang="zh-CN" dirty="0">
                          <a:solidFill>
                            <a:srgbClr val="292929"/>
                          </a:solidFill>
                        </a:rPr>
                        <a:t>(struct </a:t>
                      </a:r>
                      <a:r>
                        <a:rPr lang="en-US" altLang="zh-CN" dirty="0" err="1">
                          <a:solidFill>
                            <a:srgbClr val="292929"/>
                          </a:solidFill>
                        </a:rPr>
                        <a:t>delayed_work</a:t>
                      </a:r>
                      <a:r>
                        <a:rPr lang="en-US" altLang="zh-CN" dirty="0">
                          <a:solidFill>
                            <a:srgbClr val="292929"/>
                          </a:solidFill>
                        </a:rPr>
                        <a:t> *</a:t>
                      </a:r>
                      <a:r>
                        <a:rPr lang="en-US" altLang="zh-CN" dirty="0" err="1">
                          <a:solidFill>
                            <a:srgbClr val="292929"/>
                          </a:solidFill>
                        </a:rPr>
                        <a:t>dwork</a:t>
                      </a:r>
                      <a:r>
                        <a:rPr lang="en-US" altLang="zh-CN" dirty="0">
                          <a:solidFill>
                            <a:srgbClr val="292929"/>
                          </a:solidFill>
                        </a:rPr>
                        <a:t>, unsigned long delay)</a:t>
                      </a:r>
                      <a:endParaRPr lang="zh-CN" altLang="en-US" dirty="0">
                        <a:solidFill>
                          <a:srgbClr val="292929"/>
                        </a:solidFill>
                      </a:endParaRPr>
                    </a:p>
                  </a:txBody>
                  <a:tcPr>
                    <a:solidFill>
                      <a:schemeClr val="accent1">
                        <a:lumMod val="40000"/>
                        <a:lumOff val="60000"/>
                      </a:schemeClr>
                    </a:solidFill>
                  </a:tcPr>
                </a:tc>
                <a:tc>
                  <a:txBody>
                    <a:bodyPr/>
                    <a:lstStyle/>
                    <a:p>
                      <a:r>
                        <a:rPr lang="zh-CN" altLang="en-US" dirty="0">
                          <a:solidFill>
                            <a:srgbClr val="292929"/>
                          </a:solidFill>
                        </a:rPr>
                        <a:t>延迟一定时间再去执行一个具体的工作任务。</a:t>
                      </a:r>
                      <a:endParaRPr lang="en-US" altLang="zh-CN" dirty="0">
                        <a:solidFill>
                          <a:srgbClr val="292929"/>
                        </a:solidFill>
                      </a:endParaRPr>
                    </a:p>
                    <a:p>
                      <a:r>
                        <a:rPr lang="zh-CN" altLang="en-US" dirty="0">
                          <a:solidFill>
                            <a:srgbClr val="292929"/>
                          </a:solidFill>
                        </a:rPr>
                        <a:t>功能与</a:t>
                      </a:r>
                      <a:r>
                        <a:rPr lang="en-US" altLang="zh-CN" dirty="0" err="1">
                          <a:solidFill>
                            <a:srgbClr val="292929"/>
                          </a:solidFill>
                        </a:rPr>
                        <a:t>schedule_work</a:t>
                      </a:r>
                      <a:r>
                        <a:rPr lang="zh-CN" altLang="en-US" dirty="0">
                          <a:solidFill>
                            <a:srgbClr val="292929"/>
                          </a:solidFill>
                        </a:rPr>
                        <a:t>类似，多了一个延迟时间。</a:t>
                      </a:r>
                      <a:endParaRPr lang="en-US" altLang="zh-CN" dirty="0">
                        <a:solidFill>
                          <a:srgbClr val="292929"/>
                        </a:solidFill>
                      </a:endParaRPr>
                    </a:p>
                    <a:p>
                      <a:r>
                        <a:rPr lang="zh-CN" altLang="en-US" dirty="0">
                          <a:solidFill>
                            <a:srgbClr val="292929"/>
                          </a:solidFill>
                        </a:rPr>
                        <a:t>输入参数：</a:t>
                      </a:r>
                    </a:p>
                    <a:p>
                      <a:r>
                        <a:rPr lang="en-US" altLang="zh-CN" dirty="0">
                          <a:solidFill>
                            <a:srgbClr val="292929"/>
                          </a:solidFill>
                        </a:rPr>
                        <a:t>@work_struct</a:t>
                      </a:r>
                      <a:r>
                        <a:rPr lang="zh-CN" altLang="en-US" dirty="0">
                          <a:solidFill>
                            <a:srgbClr val="292929"/>
                          </a:solidFill>
                        </a:rPr>
                        <a:t>：具体工作任务对象指针</a:t>
                      </a:r>
                    </a:p>
                    <a:p>
                      <a:r>
                        <a:rPr lang="en-US" altLang="zh-CN" dirty="0">
                          <a:solidFill>
                            <a:srgbClr val="292929"/>
                          </a:solidFill>
                        </a:rPr>
                        <a:t>@delay</a:t>
                      </a:r>
                      <a:r>
                        <a:rPr lang="zh-CN" altLang="en-US" dirty="0">
                          <a:solidFill>
                            <a:srgbClr val="292929"/>
                          </a:solidFill>
                        </a:rPr>
                        <a:t>：延迟时间，</a:t>
                      </a:r>
                      <a:r>
                        <a:rPr lang="en-US" altLang="zh-CN" dirty="0">
                          <a:solidFill>
                            <a:srgbClr val="292929"/>
                          </a:solidFill>
                        </a:rPr>
                        <a:t>jiffies</a:t>
                      </a:r>
                      <a:r>
                        <a:rPr lang="zh-CN" altLang="en-US" dirty="0">
                          <a:solidFill>
                            <a:srgbClr val="292929"/>
                          </a:solidFill>
                        </a:rPr>
                        <a:t>节拍数</a:t>
                      </a:r>
                    </a:p>
                  </a:txBody>
                  <a:tcPr>
                    <a:solidFill>
                      <a:schemeClr val="accent1">
                        <a:lumMod val="40000"/>
                        <a:lumOff val="60000"/>
                      </a:schemeClr>
                    </a:solidFill>
                  </a:tcPr>
                </a:tc>
                <a:extLst>
                  <a:ext uri="{0D108BD9-81ED-4DB2-BD59-A6C34878D82A}">
                    <a16:rowId xmlns:a16="http://schemas.microsoft.com/office/drawing/2014/main" xmlns="" val="1467283903"/>
                  </a:ext>
                </a:extLst>
              </a:tr>
            </a:tbl>
          </a:graphicData>
        </a:graphic>
      </p:graphicFrame>
    </p:spTree>
    <p:extLst>
      <p:ext uri="{BB962C8B-B14F-4D97-AF65-F5344CB8AC3E}">
        <p14:creationId xmlns:p14="http://schemas.microsoft.com/office/powerpoint/2010/main" val="367165388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32685</TotalTime>
  <Words>2188</Words>
  <Application>Microsoft Office PowerPoint</Application>
  <PresentationFormat>A4 Paper (210x297 mm)</PresentationFormat>
  <Paragraphs>289</Paragraphs>
  <Slides>19</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楷体_GB2312</vt:lpstr>
      <vt:lpstr>微软雅黑</vt:lpstr>
      <vt:lpstr>Monotype Sorts</vt:lpstr>
      <vt:lpstr>黑体</vt:lpstr>
      <vt:lpstr>宋体</vt:lpstr>
      <vt:lpstr>华文行楷</vt:lpstr>
      <vt:lpstr>幼圆</vt:lpstr>
      <vt:lpstr>Arial</vt:lpstr>
      <vt:lpstr>Arial Narrow</vt:lpstr>
      <vt:lpstr>Consolas</vt:lpstr>
      <vt:lpstr>Times New Roman</vt:lpstr>
      <vt:lpstr>Wingdings</vt:lpstr>
      <vt:lpstr>通用信息 (标准)</vt:lpstr>
      <vt:lpstr>PowerPoint Presentation</vt:lpstr>
      <vt:lpstr>第四章 实验内容</vt:lpstr>
      <vt:lpstr>一、tasklet数据结构</vt:lpstr>
      <vt:lpstr>二、tasklet的使用</vt:lpstr>
      <vt:lpstr>二、tasklet的使用</vt:lpstr>
      <vt:lpstr>三、内核模块编程</vt:lpstr>
      <vt:lpstr>任务1：使用 tasklet 实现打印 helloworld（20min）</vt:lpstr>
      <vt:lpstr>四、工作队列数据结构</vt:lpstr>
      <vt:lpstr>四、工作队列编程接口API</vt:lpstr>
      <vt:lpstr>四、工作队列编程接口API</vt:lpstr>
      <vt:lpstr>五、工作队列中的待执行函数</vt:lpstr>
      <vt:lpstr>六、工作队列使用示例</vt:lpstr>
      <vt:lpstr>任务2：用工作队列实现周期打印 helloworld（25min）</vt:lpstr>
      <vt:lpstr>七、信号</vt:lpstr>
      <vt:lpstr>七、信号</vt:lpstr>
      <vt:lpstr>七、信号</vt:lpstr>
      <vt:lpstr>七、信号</vt:lpstr>
      <vt:lpstr>任务3 编写一个信号捕获程序，捕获终端按键信号（25min）</vt:lpstr>
      <vt:lpstr>PowerPoint Presentation</vt:lpstr>
    </vt:vector>
  </TitlesOfParts>
  <Company>CS,HIT,P.R.China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zhaoxiaohu (A)</cp:lastModifiedBy>
  <cp:revision>2764</cp:revision>
  <dcterms:created xsi:type="dcterms:W3CDTF">2001-03-21T12:57:26Z</dcterms:created>
  <dcterms:modified xsi:type="dcterms:W3CDTF">2020-11-20T08:49:48Z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(2)4k0/o752BpXVHfb1uneUKnKAX69OqCGvQdKcpOeSJAIgioto5J8OqyA5BFaVzhxfgXxReYgS
5AOXiait7IucgXBhlS7krvsG85ETBH7yQVyDRcgsm/qrxVz20nHmcn3mRHpIGzJJ+mgpQg6F
wRLE2t+E5u7SY0c6A8ZrTpW8gxiZGsc+mxQ3dPj5Z/eAs468cgAWNbzZeHNup9OklHwpA9q7
HL0iTrFY/WIjB/3waT</vt:lpwstr>
  </property>
  <property fmtid="{D5CDD505-2E9C-101B-9397-08002B2CF9AE}" pid="3" name="_2015_ms_pID_7253431">
    <vt:lpwstr>iygPj53E5vDKtzxJvAMPdh+wcGgTiarOq3qzmmXDRMAPrTFzFZH3zq
B7TBzzIcI8zfCjMXx97T2bw4nUkypz/E2lUZkfTltX1r9dGfOAxBcS6yhv4z/bBZl3zxWJD7
hsDu6HbMb7lzpGowYoBEgnjuSjKl+iU1VCS25k8LvTg3wLAQFUu86kYB+wBdnAhTj1g=</vt:lpwstr>
  </property>
</Properties>
</file>