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1730" r:id="rId2"/>
    <p:sldId id="1791" r:id="rId3"/>
    <p:sldId id="1799" r:id="rId4"/>
    <p:sldId id="2980" r:id="rId5"/>
    <p:sldId id="2986" r:id="rId6"/>
    <p:sldId id="2977" r:id="rId7"/>
    <p:sldId id="2978" r:id="rId8"/>
    <p:sldId id="2968" r:id="rId9"/>
    <p:sldId id="2979" r:id="rId10"/>
    <p:sldId id="2994" r:id="rId11"/>
    <p:sldId id="2995" r:id="rId12"/>
    <p:sldId id="2967" r:id="rId13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uling" initials="z" lastIdx="1" clrIdx="0">
    <p:extLst>
      <p:ext uri="{19B8F6BF-5375-455C-9EA6-DF929625EA0E}">
        <p15:presenceInfo xmlns:p15="http://schemas.microsoft.com/office/powerpoint/2012/main" userId="zou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83221" autoAdjust="0"/>
  </p:normalViewPr>
  <p:slideViewPr>
    <p:cSldViewPr>
      <p:cViewPr varScale="1">
        <p:scale>
          <a:sx n="62" d="100"/>
          <a:sy n="62" d="100"/>
        </p:scale>
        <p:origin x="1410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4997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327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41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04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08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struct </a:t>
            </a:r>
            <a:r>
              <a:rPr lang="en-US" altLang="zh-CN" sz="1200" dirty="0" err="1"/>
              <a:t>timer_list</a:t>
            </a:r>
            <a:endParaRPr lang="en-US" altLang="zh-CN" sz="1200" dirty="0"/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    struct </a:t>
            </a:r>
            <a:r>
              <a:rPr lang="en-US" altLang="zh-CN" sz="1200" dirty="0" err="1"/>
              <a:t>hlist_node</a:t>
            </a:r>
            <a:r>
              <a:rPr lang="en-US" altLang="zh-CN" sz="1200" dirty="0"/>
              <a:t>       entry;</a:t>
            </a:r>
            <a:r>
              <a:rPr lang="zh-CN" altLang="en-US" sz="1200" dirty="0"/>
              <a:t> </a:t>
            </a:r>
            <a:r>
              <a:rPr lang="en-US" altLang="zh-CN" sz="1200" dirty="0"/>
              <a:t>                                                       /* </a:t>
            </a:r>
            <a:r>
              <a:rPr lang="zh-CN" altLang="en-US" sz="1200" dirty="0"/>
              <a:t>定时器链表的入口 *</a:t>
            </a:r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        unsigned long           expires;</a:t>
            </a:r>
            <a:r>
              <a:rPr lang="zh-CN" altLang="en-US" sz="1200" dirty="0"/>
              <a:t> </a:t>
            </a:r>
            <a:r>
              <a:rPr lang="en-US" altLang="zh-CN" sz="1200" dirty="0"/>
              <a:t>                                                   /* </a:t>
            </a:r>
            <a:r>
              <a:rPr lang="zh-CN" altLang="en-US" sz="1200" dirty="0"/>
              <a:t>以 </a:t>
            </a:r>
            <a:r>
              <a:rPr lang="en-US" altLang="zh-CN" sz="1200" dirty="0"/>
              <a:t>jiffies </a:t>
            </a:r>
            <a:r>
              <a:rPr lang="zh-CN" altLang="en-US" sz="1200" dirty="0"/>
              <a:t>为单位的定时值（</a:t>
            </a:r>
            <a:r>
              <a:rPr lang="en-US" altLang="zh-CN" sz="1200" dirty="0"/>
              <a:t>32</a:t>
            </a:r>
            <a:r>
              <a:rPr lang="zh-CN" altLang="en-US" sz="1200" dirty="0"/>
              <a:t>位） *</a:t>
            </a:r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        void                            (*function)(struct </a:t>
            </a:r>
            <a:r>
              <a:rPr lang="en-US" altLang="zh-CN" sz="1200" dirty="0" err="1"/>
              <a:t>timer_list</a:t>
            </a:r>
            <a:r>
              <a:rPr lang="en-US" altLang="zh-CN" sz="1200" dirty="0"/>
              <a:t> *);                 /* </a:t>
            </a:r>
            <a:r>
              <a:rPr lang="zh-CN" altLang="en-US" sz="1200" dirty="0"/>
              <a:t>定时器处理函数 *</a:t>
            </a:r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        u32                             flags;                                                       /* </a:t>
            </a:r>
            <a:r>
              <a:rPr lang="zh-CN" altLang="en-US" sz="1200" dirty="0"/>
              <a:t>定时器标志位*</a:t>
            </a:r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#ifdef CONFIG_LOCKDEP                                                                 /* </a:t>
            </a:r>
            <a:r>
              <a:rPr lang="zh-CN" altLang="en-US" sz="1200" dirty="0"/>
              <a:t>内核配置项</a:t>
            </a:r>
            <a:r>
              <a:rPr lang="en-US" altLang="zh-CN" sz="1200" dirty="0"/>
              <a:t>——</a:t>
            </a:r>
            <a:r>
              <a:rPr lang="zh-CN" altLang="en-US" sz="1200" dirty="0"/>
              <a:t>死锁检测模块，默认未配置</a:t>
            </a:r>
            <a:r>
              <a:rPr lang="en-US" altLang="zh-CN" sz="1200" dirty="0"/>
              <a:t>*/</a:t>
            </a:r>
          </a:p>
          <a:p>
            <a:r>
              <a:rPr lang="en-US" altLang="zh-CN" sz="1200" dirty="0"/>
              <a:t>        struct </a:t>
            </a:r>
            <a:r>
              <a:rPr lang="en-US" altLang="zh-CN" sz="1200" dirty="0" err="1"/>
              <a:t>lockdep_map</a:t>
            </a:r>
            <a:r>
              <a:rPr lang="en-US" altLang="zh-CN" sz="1200" dirty="0"/>
              <a:t>      </a:t>
            </a:r>
            <a:r>
              <a:rPr lang="en-US" altLang="zh-CN" sz="1200" dirty="0" err="1"/>
              <a:t>lockdep_map</a:t>
            </a:r>
            <a:r>
              <a:rPr lang="en-US" altLang="zh-CN" sz="1200" dirty="0"/>
              <a:t>;                                     /* </a:t>
            </a:r>
            <a:r>
              <a:rPr lang="zh-CN" altLang="en-US" sz="1200" dirty="0"/>
              <a:t>数据结构定义在 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lockdep.h</a:t>
            </a:r>
            <a:r>
              <a:rPr lang="en-US" altLang="zh-CN" sz="1200" dirty="0"/>
              <a:t>&gt;</a:t>
            </a:r>
            <a:r>
              <a:rPr lang="zh-CN" altLang="en-US" sz="1200" dirty="0"/>
              <a:t>中</a:t>
            </a:r>
            <a:r>
              <a:rPr lang="en-US" altLang="zh-CN" sz="1200" dirty="0"/>
              <a:t> */</a:t>
            </a:r>
          </a:p>
          <a:p>
            <a:r>
              <a:rPr lang="en-US" altLang="zh-CN" sz="1200" dirty="0"/>
              <a:t>#endif</a:t>
            </a:r>
          </a:p>
          <a:p>
            <a:r>
              <a:rPr lang="en-US" altLang="zh-CN" sz="1200" dirty="0"/>
              <a:t>        KABI_RESERVE(1)                                                  /* </a:t>
            </a:r>
            <a:r>
              <a:rPr lang="en-US" altLang="zh-CN" sz="1200" dirty="0" err="1"/>
              <a:t>kerne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abi</a:t>
            </a:r>
            <a:r>
              <a:rPr lang="en-US" altLang="zh-CN" sz="1200" dirty="0"/>
              <a:t> </a:t>
            </a:r>
            <a:r>
              <a:rPr lang="zh-CN" altLang="en-US" sz="1200" dirty="0"/>
              <a:t>的保留值*</a:t>
            </a:r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        KABI_RESERVE(2)</a:t>
            </a:r>
          </a:p>
          <a:p>
            <a:r>
              <a:rPr lang="en-US" altLang="zh-CN" sz="1200" dirty="0"/>
              <a:t>        KABI_RESERVE(3)</a:t>
            </a:r>
          </a:p>
          <a:p>
            <a:r>
              <a:rPr lang="en-US" altLang="zh-CN" sz="1200" dirty="0"/>
              <a:t>        KABI_RESERVE(4)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dirty="0"/>
          </a:p>
          <a:p>
            <a:r>
              <a:rPr lang="en-US" altLang="zh-CN" sz="1200" dirty="0"/>
              <a:t>CONFIG_LOCKDEP </a:t>
            </a:r>
            <a:r>
              <a:rPr lang="zh-CN" altLang="en-US" sz="1200" dirty="0"/>
              <a:t>的设置依赖于 </a:t>
            </a:r>
            <a:r>
              <a:rPr lang="en-US" altLang="zh-CN" sz="1200" dirty="0"/>
              <a:t>CONFIG_DEBUG_KERNEL</a:t>
            </a:r>
            <a:r>
              <a:rPr lang="zh-CN" altLang="en-US" sz="1200" dirty="0"/>
              <a:t>，而 </a:t>
            </a:r>
            <a:r>
              <a:rPr lang="en-US" altLang="zh-CN" sz="1200" dirty="0"/>
              <a:t>CONFIG_DEBUG_KERNEL </a:t>
            </a:r>
            <a:r>
              <a:rPr lang="zh-CN" altLang="en-US" sz="1200" dirty="0"/>
              <a:t>设置为</a:t>
            </a:r>
            <a:r>
              <a:rPr lang="en-US" altLang="zh-CN" sz="1200" dirty="0"/>
              <a:t>Y</a:t>
            </a:r>
            <a:r>
              <a:rPr lang="zh-CN" altLang="en-US" sz="1200" dirty="0"/>
              <a:t>时，表示正在开发驱动程序或尝试调试和确定内核问题，因此通常情况下，</a:t>
            </a:r>
            <a:r>
              <a:rPr lang="en-US" altLang="zh-CN" sz="1200" dirty="0"/>
              <a:t>CONFIG_LOCKDEP</a:t>
            </a:r>
            <a:r>
              <a:rPr lang="zh-CN" altLang="en-US" sz="1200" dirty="0"/>
              <a:t>是未配置的状态。</a:t>
            </a:r>
            <a:endParaRPr lang="en-US" altLang="zh-CN" dirty="0"/>
          </a:p>
          <a:p>
            <a:r>
              <a:rPr lang="zh-CN" altLang="en-US" dirty="0"/>
              <a:t>需要注意的是： </a:t>
            </a:r>
            <a:r>
              <a:rPr lang="en-US" altLang="zh-CN" dirty="0"/>
              <a:t>expires </a:t>
            </a:r>
            <a:r>
              <a:rPr lang="zh-CN" altLang="en-US" dirty="0"/>
              <a:t>的值是</a:t>
            </a:r>
            <a:r>
              <a:rPr lang="en-US" altLang="zh-CN" dirty="0"/>
              <a:t>32</a:t>
            </a:r>
            <a:r>
              <a:rPr lang="zh-CN" altLang="en-US" dirty="0"/>
              <a:t>位的，因为内核定时器并不适用于长的未来时间点。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606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904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75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139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截图对应的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代码逻辑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定时器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延时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10*HZ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10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秒）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打印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hello,world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52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241032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23770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534845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98" y="53554"/>
            <a:ext cx="461738" cy="471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操作系统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300" dirty="0">
                <a:solidFill>
                  <a:srgbClr val="000066"/>
                </a:solidFill>
                <a:latin typeface="+mj-ea"/>
                <a:ea typeface="+mj-ea"/>
              </a:rPr>
              <a:t>第五章 实验课 内核时间管理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中国科学院大</a:t>
            </a:r>
            <a:r>
              <a:rPr kumimoji="0" lang="zh-CN" altLang="en-US" dirty="0" smtClean="0">
                <a:solidFill>
                  <a:srgbClr val="CC0000"/>
                </a:solidFill>
                <a:latin typeface="+mj-ea"/>
                <a:ea typeface="+mj-ea"/>
              </a:rPr>
              <a:t>学 </a:t>
            </a:r>
            <a:r>
              <a:rPr kumimoji="0" lang="en-US" altLang="zh-CN" dirty="0" smtClean="0">
                <a:solidFill>
                  <a:srgbClr val="CC0000"/>
                </a:solidFill>
                <a:latin typeface="+mj-ea"/>
                <a:ea typeface="+mj-ea"/>
              </a:rPr>
              <a:t>&amp; </a:t>
            </a:r>
            <a:r>
              <a:rPr kumimoji="0" lang="zh-CN" altLang="en-US" smtClean="0">
                <a:solidFill>
                  <a:srgbClr val="CC0000"/>
                </a:solidFill>
                <a:latin typeface="+mj-ea"/>
                <a:ea typeface="+mj-ea"/>
              </a:rPr>
              <a:t>华为技术有限公司</a:t>
            </a:r>
            <a:endParaRPr kumimoji="0" lang="zh-CN" altLang="en-US" dirty="0">
              <a:solidFill>
                <a:srgbClr val="CC0000"/>
              </a:solidFill>
              <a:latin typeface="+mj-ea"/>
              <a:ea typeface="+mj-ea"/>
            </a:endParaRP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7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1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70"/>
            <a:ext cx="9144570" cy="1533442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编写内核模块程序，实现一个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timer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，该定时器延时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秒后打印“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hello,world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加载、卸载模块并查看模块打印信息。验证超时时间并截图。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137576" cy="557213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：编写</a:t>
            </a:r>
            <a:r>
              <a:rPr lang="en-US" altLang="zh-CN" dirty="0"/>
              <a:t>timer</a:t>
            </a:r>
            <a:r>
              <a:rPr lang="zh-CN" altLang="en-US" dirty="0"/>
              <a:t>，在特定时刻打印 </a:t>
            </a:r>
            <a:r>
              <a:rPr lang="en-US" altLang="zh-CN" dirty="0" err="1"/>
              <a:t>hello,world</a:t>
            </a:r>
            <a:r>
              <a:rPr lang="zh-CN" altLang="en-US" dirty="0"/>
              <a:t>（</a:t>
            </a:r>
            <a:r>
              <a:rPr lang="en-US" altLang="zh-CN" dirty="0"/>
              <a:t>25min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488950" y="2924944"/>
            <a:ext cx="9144570" cy="18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  <a:endParaRPr lang="zh-CN" altLang="en-US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C29E068-0D40-4EA2-A7C3-AD681E69D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4790703"/>
            <a:ext cx="5040000" cy="14353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5BDBE39-5743-4DC8-95E2-21CB36C1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032" y="4507025"/>
            <a:ext cx="4500000" cy="202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855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1800199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调用内核时钟接口，编写内核模块，监控实现累加计算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sum=1+2+3+...+100000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所花时间。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加载、卸载模块并查看模块打印信息。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065568" cy="557213"/>
          </a:xfrm>
        </p:spPr>
        <p:txBody>
          <a:bodyPr/>
          <a:lstStyle/>
          <a:p>
            <a:r>
              <a:rPr lang="zh-CN" altLang="en-US" sz="2400" dirty="0"/>
              <a:t>任务</a:t>
            </a:r>
            <a:r>
              <a:rPr lang="en-US" altLang="zh-CN" sz="2400" dirty="0"/>
              <a:t>3 </a:t>
            </a:r>
            <a:r>
              <a:rPr lang="zh-CN" altLang="en-US" sz="2400" dirty="0"/>
              <a:t>调用内核时钟接口，监控累加计算代码的运行时间（</a:t>
            </a:r>
            <a:r>
              <a:rPr lang="en-US" altLang="zh-CN" sz="2400" dirty="0"/>
              <a:t>40min</a:t>
            </a:r>
            <a:r>
              <a:rPr lang="zh-CN" altLang="en-US" sz="2400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488950" y="2924944"/>
            <a:ext cx="9144570" cy="18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43B59DD-5109-465C-8D41-5D03BABA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4773825"/>
            <a:ext cx="4680000" cy="13614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0DA2456-BA76-41FA-BF54-D95630DD7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717660"/>
            <a:ext cx="4860000" cy="15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98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625CE0E-96F9-4D6D-B28E-B39DE074DF8E}"/>
              </a:ext>
            </a:extLst>
          </p:cNvPr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8"/>
            <a:ext cx="8496944" cy="5184575"/>
          </a:xfrm>
        </p:spPr>
        <p:txBody>
          <a:bodyPr/>
          <a:lstStyle/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任务一：调用内核时钟接口打印当前时间（</a:t>
            </a:r>
            <a:r>
              <a:rPr lang="en-US" altLang="zh-CN" sz="2400" dirty="0">
                <a:ea typeface="宋体" pitchFamily="2" charset="-122"/>
              </a:rPr>
              <a:t>20min</a:t>
            </a:r>
            <a:r>
              <a:rPr lang="zh-CN" altLang="en-US" sz="2400" dirty="0">
                <a:ea typeface="宋体" pitchFamily="2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任务二：编写</a:t>
            </a:r>
            <a:r>
              <a:rPr lang="en-US" altLang="zh-CN" sz="2400" dirty="0">
                <a:ea typeface="宋体" pitchFamily="2" charset="-122"/>
              </a:rPr>
              <a:t>timer</a:t>
            </a:r>
            <a:r>
              <a:rPr lang="zh-CN" altLang="en-US" sz="2400" dirty="0">
                <a:ea typeface="宋体" pitchFamily="2" charset="-122"/>
              </a:rPr>
              <a:t>，在特定时刻打印 </a:t>
            </a:r>
            <a:r>
              <a:rPr lang="en-US" altLang="zh-CN" sz="2400" dirty="0" err="1">
                <a:ea typeface="宋体" pitchFamily="2" charset="-122"/>
              </a:rPr>
              <a:t>hello,world</a:t>
            </a:r>
            <a:r>
              <a:rPr lang="zh-CN" altLang="en-US" sz="2400" dirty="0">
                <a:ea typeface="宋体" pitchFamily="2" charset="-122"/>
              </a:rPr>
              <a:t>（</a:t>
            </a:r>
            <a:r>
              <a:rPr lang="en-US" altLang="zh-CN" sz="2400" dirty="0">
                <a:ea typeface="宋体" pitchFamily="2" charset="-122"/>
              </a:rPr>
              <a:t>25min</a:t>
            </a:r>
            <a:r>
              <a:rPr lang="zh-CN" altLang="en-US" sz="2400" dirty="0">
                <a:ea typeface="宋体" pitchFamily="2" charset="-122"/>
              </a:rPr>
              <a:t>）</a:t>
            </a:r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任务三：调用内核时钟接口，监控累加计算代码的运行时间</a:t>
            </a:r>
            <a:r>
              <a:rPr lang="en-US" altLang="zh-CN" sz="2400" dirty="0">
                <a:ea typeface="宋体" pitchFamily="2" charset="-122"/>
              </a:rPr>
              <a:t/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               </a:t>
            </a:r>
            <a:r>
              <a:rPr lang="zh-CN" altLang="en-US" sz="2400" dirty="0">
                <a:ea typeface="宋体" pitchFamily="2" charset="-122"/>
              </a:rPr>
              <a:t>（</a:t>
            </a:r>
            <a:r>
              <a:rPr lang="en-US" altLang="zh-CN" sz="2400" dirty="0">
                <a:ea typeface="宋体" pitchFamily="2" charset="-122"/>
              </a:rPr>
              <a:t>40min</a:t>
            </a:r>
            <a:r>
              <a:rPr lang="zh-CN" altLang="en-US" sz="2400" dirty="0">
                <a:ea typeface="宋体" pitchFamily="2" charset="-122"/>
              </a:rPr>
              <a:t>）</a:t>
            </a:r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第五章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316835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timeval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头文件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time.h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tv_sec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是自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1970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年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月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00:00:00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起到现在的秒数。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tv_usec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是当前秒数已经经过的微秒数。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一、内核时钟相关定义</a:t>
            </a:r>
          </a:p>
        </p:txBody>
      </p:sp>
      <p:pic>
        <p:nvPicPr>
          <p:cNvPr id="4" name="Picture 4" descr="3">
            <a:extLst>
              <a:ext uri="{FF2B5EF4-FFF2-40B4-BE49-F238E27FC236}">
                <a16:creationId xmlns:a16="http://schemas.microsoft.com/office/drawing/2014/main" xmlns="" id="{C2942AEB-E8F2-478C-BE23-871381365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2338958"/>
            <a:ext cx="74390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1">
            <a:extLst>
              <a:ext uri="{FF2B5EF4-FFF2-40B4-BE49-F238E27FC236}">
                <a16:creationId xmlns:a16="http://schemas.microsoft.com/office/drawing/2014/main" xmlns="" id="{001727FB-ABEC-4BED-BE9A-C732F50844CF}"/>
              </a:ext>
            </a:extLst>
          </p:cNvPr>
          <p:cNvSpPr txBox="1">
            <a:spLocks/>
          </p:cNvSpPr>
          <p:nvPr/>
        </p:nvSpPr>
        <p:spPr bwMode="auto">
          <a:xfrm>
            <a:off x="490784" y="4509120"/>
            <a:ext cx="8710688" cy="20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2. </a:t>
            </a:r>
            <a:r>
              <a:rPr lang="en-US" altLang="zh-CN" kern="0" dirty="0" err="1"/>
              <a:t>do_gettimeofday</a:t>
            </a:r>
            <a:r>
              <a:rPr lang="en-US" altLang="zh-CN" kern="0" dirty="0"/>
              <a:t>()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头文件 ：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time.h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do_gettimeofday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(struct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timeval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*tv);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功能：返回自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1970-01-01  00:00:00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到现在的秒数，及当前秒经过的微秒数，保存在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timeval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结构体中。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284410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zh-CN" altLang="en-US" dirty="0"/>
              <a:t>内核模块编程</a:t>
            </a:r>
          </a:p>
          <a:p>
            <a:r>
              <a:rPr lang="zh-CN" altLang="en-US" dirty="0"/>
              <a:t>源码编写</a:t>
            </a:r>
            <a:r>
              <a:rPr lang="en-US" altLang="zh-CN" dirty="0"/>
              <a:t>—— .c</a:t>
            </a:r>
            <a:r>
              <a:rPr lang="zh-CN" altLang="en-US" dirty="0"/>
              <a:t>源文件</a:t>
            </a:r>
          </a:p>
          <a:p>
            <a:r>
              <a:rPr lang="en-US" altLang="zh-CN" dirty="0" err="1"/>
              <a:t>Makefile</a:t>
            </a:r>
            <a:r>
              <a:rPr lang="zh-CN" altLang="en-US" dirty="0"/>
              <a:t>文件编写</a:t>
            </a:r>
          </a:p>
          <a:p>
            <a:r>
              <a:rPr lang="zh-CN" altLang="en-US" dirty="0"/>
              <a:t>编译模块</a:t>
            </a:r>
            <a:r>
              <a:rPr lang="en-US" altLang="zh-CN" dirty="0"/>
              <a:t>——make</a:t>
            </a:r>
          </a:p>
          <a:p>
            <a:r>
              <a:rPr lang="zh-CN" altLang="en-US" dirty="0"/>
              <a:t>模块加载进内核</a:t>
            </a:r>
            <a:r>
              <a:rPr lang="en-US" altLang="zh-CN" dirty="0"/>
              <a:t>——</a:t>
            </a:r>
            <a:r>
              <a:rPr lang="en-US" altLang="zh-CN" dirty="0" err="1"/>
              <a:t>insmod</a:t>
            </a:r>
            <a:endParaRPr lang="en-US" altLang="zh-CN" dirty="0"/>
          </a:p>
          <a:p>
            <a:r>
              <a:rPr lang="zh-CN" altLang="en-US" dirty="0"/>
              <a:t>查看加载的内容</a:t>
            </a:r>
            <a:r>
              <a:rPr lang="en-US" altLang="zh-CN" dirty="0"/>
              <a:t>——</a:t>
            </a:r>
            <a:r>
              <a:rPr lang="en-US" altLang="zh-CN" dirty="0" err="1"/>
              <a:t>dmesg</a:t>
            </a:r>
            <a:endParaRPr lang="en-US" altLang="zh-CN" dirty="0"/>
          </a:p>
          <a:p>
            <a:r>
              <a:rPr lang="zh-CN" altLang="en-US" dirty="0"/>
              <a:t>查看内核模块</a:t>
            </a:r>
            <a:r>
              <a:rPr lang="en-US" altLang="zh-CN" dirty="0"/>
              <a:t>——</a:t>
            </a:r>
            <a:r>
              <a:rPr lang="en-US" altLang="zh-CN" dirty="0" err="1"/>
              <a:t>lsmod</a:t>
            </a:r>
            <a:endParaRPr lang="en-US" altLang="zh-CN" dirty="0"/>
          </a:p>
          <a:p>
            <a:r>
              <a:rPr lang="zh-CN" altLang="en-US" dirty="0"/>
              <a:t>卸载内核模块</a:t>
            </a:r>
            <a:r>
              <a:rPr lang="en-US" altLang="zh-CN" dirty="0"/>
              <a:t>——</a:t>
            </a:r>
            <a:r>
              <a:rPr lang="en-US" altLang="zh-CN" dirty="0" err="1"/>
              <a:t>rmmod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三、内核模块编程</a:t>
            </a:r>
          </a:p>
        </p:txBody>
      </p:sp>
    </p:spTree>
    <p:extLst>
      <p:ext uri="{BB962C8B-B14F-4D97-AF65-F5344CB8AC3E}">
        <p14:creationId xmlns:p14="http://schemas.microsoft.com/office/powerpoint/2010/main" val="8221987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1800199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编写内核模块，调用内核时钟接口，打印出系统当前时间。格式示例：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2020-03-09 11:54:31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；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加载、卸载模块并查看模块打印信息。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：调用内核时钟接口打印当前时间（</a:t>
            </a:r>
            <a:r>
              <a:rPr lang="en-US" altLang="zh-CN" dirty="0"/>
              <a:t>20min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488950" y="3068961"/>
            <a:ext cx="9144570" cy="167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  <a:endParaRPr lang="zh-CN" altLang="en-US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99B7722-45AF-4A93-8265-54F7BC439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4" y="4715528"/>
            <a:ext cx="5400000" cy="15148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28FA159-C081-4CC8-927C-C1D333C59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102" y="4338598"/>
            <a:ext cx="4320000" cy="219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1111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1152127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、定时器的数据结构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定时器由结构体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timer_list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表示，定义在文件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timer.h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二、内核定时器的使用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8322712-5686-4A2D-9FE1-30E6DA8A4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204864"/>
            <a:ext cx="7486650" cy="4019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50CAC85-30D0-4A83-B4EF-B5ED2BB92D09}"/>
              </a:ext>
            </a:extLst>
          </p:cNvPr>
          <p:cNvSpPr/>
          <p:nvPr/>
        </p:nvSpPr>
        <p:spPr bwMode="auto">
          <a:xfrm>
            <a:off x="632520" y="6309320"/>
            <a:ext cx="9000000" cy="400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内核定时器用于控制某个函数（定时器处理函数）在未来的某个特定时间执行。</a:t>
            </a:r>
          </a:p>
        </p:txBody>
      </p:sp>
    </p:spTree>
    <p:extLst>
      <p:ext uri="{BB962C8B-B14F-4D97-AF65-F5344CB8AC3E}">
        <p14:creationId xmlns:p14="http://schemas.microsoft.com/office/powerpoint/2010/main" val="36130801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194421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、创建定时器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创建定时器，即实例化定时器数据结构：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一个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timer_list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结构体的实例对应一个定时器。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二、内核定时器的使用</a:t>
            </a:r>
          </a:p>
        </p:txBody>
      </p:sp>
      <p:graphicFrame>
        <p:nvGraphicFramePr>
          <p:cNvPr id="11" name="表格 9">
            <a:extLst>
              <a:ext uri="{FF2B5EF4-FFF2-40B4-BE49-F238E27FC236}">
                <a16:creationId xmlns:a16="http://schemas.microsoft.com/office/drawing/2014/main" xmlns="" id="{FEE5EF37-EAE5-48F2-9F16-8440E49A51E9}"/>
              </a:ext>
            </a:extLst>
          </p:cNvPr>
          <p:cNvGraphicFramePr>
            <a:graphicFrameLocks noGrp="1"/>
          </p:cNvGraphicFramePr>
          <p:nvPr/>
        </p:nvGraphicFramePr>
        <p:xfrm>
          <a:off x="1352600" y="2266072"/>
          <a:ext cx="38524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xmlns="" val="280457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struct </a:t>
                      </a:r>
                      <a:r>
                        <a:rPr lang="en-US" altLang="zh-CN" sz="1600" dirty="0" err="1"/>
                        <a:t>timer_list</a:t>
                      </a:r>
                      <a:r>
                        <a:rPr lang="en-US" altLang="zh-CN" sz="1600" dirty="0"/>
                        <a:t>  timer;</a:t>
                      </a:r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828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226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70"/>
            <a:ext cx="9216578" cy="1152126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、初始化定时器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初始化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struct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timer_list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数据结构，只需正确地设置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expires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与 处理函数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function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。其他参数无需设置。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二、内核定时器的使用</a:t>
            </a: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xmlns="" id="{A8514164-C3C1-400C-A0F9-37DD37F04ECF}"/>
              </a:ext>
            </a:extLst>
          </p:cNvPr>
          <p:cNvSpPr txBox="1">
            <a:spLocks/>
          </p:cNvSpPr>
          <p:nvPr/>
        </p:nvSpPr>
        <p:spPr bwMode="auto">
          <a:xfrm>
            <a:off x="503673" y="3501009"/>
            <a:ext cx="940232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定时的数值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delay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如何设置：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因为内核定时器是基于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jiffies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，所以设置的时间要在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jiffies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之上加上我们的定时值；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例如：定时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秒，则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delay = 2 * HZ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HZ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是每秒中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jiffies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这个计数器会计多少值。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若 当前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jiffies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计数 </a:t>
            </a:r>
            <a:r>
              <a:rPr lang="en-US" altLang="zh-CN" sz="18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≥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timer.expires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timer.function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指向的处理函数就会开始执行。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定时器处理函数必须符合下面的函数原型：</a:t>
            </a:r>
            <a:endParaRPr lang="en-US" altLang="zh-CN" kern="0" dirty="0"/>
          </a:p>
          <a:p>
            <a:endParaRPr lang="zh-CN" altLang="en-US" kern="0" dirty="0"/>
          </a:p>
        </p:txBody>
      </p:sp>
      <p:graphicFrame>
        <p:nvGraphicFramePr>
          <p:cNvPr id="14" name="表格 9">
            <a:extLst>
              <a:ext uri="{FF2B5EF4-FFF2-40B4-BE49-F238E27FC236}">
                <a16:creationId xmlns:a16="http://schemas.microsoft.com/office/drawing/2014/main" xmlns="" id="{4D6B9627-611C-4E68-99E7-58FCE8E78BB4}"/>
              </a:ext>
            </a:extLst>
          </p:cNvPr>
          <p:cNvGraphicFramePr>
            <a:graphicFrameLocks noGrp="1"/>
          </p:cNvGraphicFramePr>
          <p:nvPr/>
        </p:nvGraphicFramePr>
        <p:xfrm>
          <a:off x="1352600" y="2589564"/>
          <a:ext cx="6773340" cy="69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40">
                  <a:extLst>
                    <a:ext uri="{9D8B030D-6E8A-4147-A177-3AD203B41FA5}">
                      <a16:colId xmlns:a16="http://schemas.microsoft.com/office/drawing/2014/main" xmlns="" val="280457996"/>
                    </a:ext>
                  </a:extLst>
                </a:gridCol>
              </a:tblGrid>
              <a:tr h="69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timer.expires</a:t>
                      </a:r>
                      <a:r>
                        <a:rPr lang="en-US" altLang="zh-CN" sz="1600" dirty="0"/>
                        <a:t> = jiffies + delay;               /* </a:t>
                      </a:r>
                      <a:r>
                        <a:rPr lang="zh-CN" altLang="en-US" sz="1600" dirty="0"/>
                        <a:t>定时器超时时的节拍数 </a:t>
                      </a:r>
                      <a:r>
                        <a:rPr lang="en-US" altLang="zh-CN" sz="1600" dirty="0"/>
                        <a:t>*/</a:t>
                      </a:r>
                    </a:p>
                    <a:p>
                      <a:r>
                        <a:rPr lang="en-US" altLang="zh-CN" sz="1600" dirty="0" err="1"/>
                        <a:t>timer.function</a:t>
                      </a:r>
                      <a:r>
                        <a:rPr lang="en-US" altLang="zh-CN" sz="1600" dirty="0"/>
                        <a:t> = </a:t>
                      </a:r>
                      <a:r>
                        <a:rPr lang="en-US" altLang="zh-CN" sz="1600" dirty="0" err="1"/>
                        <a:t>my_function</a:t>
                      </a:r>
                      <a:r>
                        <a:rPr lang="en-US" altLang="zh-CN" sz="1600" dirty="0"/>
                        <a:t>;              /* </a:t>
                      </a:r>
                      <a:r>
                        <a:rPr lang="zh-CN" altLang="en-US" sz="1600" dirty="0"/>
                        <a:t>定时器超时时调用的函数 *</a:t>
                      </a:r>
                      <a:r>
                        <a:rPr lang="en-US" altLang="zh-CN" sz="1600" dirty="0"/>
                        <a:t>/</a:t>
                      </a:r>
                      <a:endParaRPr lang="zh-CN" altLang="en-US" sz="1600" dirty="0"/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8287113"/>
                  </a:ext>
                </a:extLst>
              </a:tr>
            </a:tbl>
          </a:graphicData>
        </a:graphic>
      </p:graphicFrame>
      <p:graphicFrame>
        <p:nvGraphicFramePr>
          <p:cNvPr id="15" name="表格 9">
            <a:extLst>
              <a:ext uri="{FF2B5EF4-FFF2-40B4-BE49-F238E27FC236}">
                <a16:creationId xmlns:a16="http://schemas.microsoft.com/office/drawing/2014/main" xmlns="" id="{AFC9BBB4-26FA-41BE-BF2A-05BC46E31C5C}"/>
              </a:ext>
            </a:extLst>
          </p:cNvPr>
          <p:cNvGraphicFramePr>
            <a:graphicFrameLocks noGrp="1"/>
          </p:cNvGraphicFramePr>
          <p:nvPr/>
        </p:nvGraphicFramePr>
        <p:xfrm>
          <a:off x="1352600" y="5680100"/>
          <a:ext cx="52022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2237">
                  <a:extLst>
                    <a:ext uri="{9D8B030D-6E8A-4147-A177-3AD203B41FA5}">
                      <a16:colId xmlns:a16="http://schemas.microsoft.com/office/drawing/2014/main" xmlns="" val="280457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void </a:t>
                      </a:r>
                      <a:r>
                        <a:rPr lang="en-US" altLang="zh-CN" sz="1600" dirty="0" err="1"/>
                        <a:t>my_function</a:t>
                      </a:r>
                      <a:r>
                        <a:rPr lang="en-US" altLang="zh-CN" sz="1600" dirty="0"/>
                        <a:t>(struct </a:t>
                      </a:r>
                      <a:r>
                        <a:rPr lang="en-US" altLang="zh-CN" sz="1600" dirty="0" err="1"/>
                        <a:t>timer_list</a:t>
                      </a:r>
                      <a:r>
                        <a:rPr lang="en-US" altLang="zh-CN" sz="1600" dirty="0"/>
                        <a:t> *timer);</a:t>
                      </a:r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828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45530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70"/>
            <a:ext cx="9000554" cy="4536502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、激活定时器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函数：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add_timer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(struct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timer_list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*timer)</a:t>
            </a:r>
          </a:p>
          <a:p>
            <a:pPr lvl="1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功能：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将定时器注册到内核中（将定时器连接到内核专门的链表中），使之生效。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调用方法：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说明：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定时器注册到内核后，就开始计时，在到达时间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expires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时，执行初始化时指定的处理函数。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当激活定时器后，它只会执行一次处理函数，然后将定时器从内核中移除。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二、内核定时器的使用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xmlns="" id="{7C79FE2B-B891-4057-933D-847261F94228}"/>
              </a:ext>
            </a:extLst>
          </p:cNvPr>
          <p:cNvGraphicFramePr>
            <a:graphicFrameLocks noGrp="1"/>
          </p:cNvGraphicFramePr>
          <p:nvPr/>
        </p:nvGraphicFramePr>
        <p:xfrm>
          <a:off x="1496616" y="3645024"/>
          <a:ext cx="2736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xmlns="" val="280457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add_timer</a:t>
                      </a:r>
                      <a:r>
                        <a:rPr lang="en-US" altLang="zh-CN" sz="1600" dirty="0"/>
                        <a:t>(&amp;timer);</a:t>
                      </a:r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828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45079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32770</TotalTime>
  <Words>1342</Words>
  <Application>Microsoft Office PowerPoint</Application>
  <PresentationFormat>A4 Paper (210x297 mm)</PresentationFormat>
  <Paragraphs>121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楷体_GB2312</vt:lpstr>
      <vt:lpstr>微软雅黑</vt:lpstr>
      <vt:lpstr>Monotype Sorts</vt:lpstr>
      <vt:lpstr>黑体</vt:lpstr>
      <vt:lpstr>宋体</vt:lpstr>
      <vt:lpstr>华文行楷</vt:lpstr>
      <vt:lpstr>幼圆</vt:lpstr>
      <vt:lpstr>Arial</vt:lpstr>
      <vt:lpstr>Arial Narrow</vt:lpstr>
      <vt:lpstr>Times New Roman</vt:lpstr>
      <vt:lpstr>Wingdings</vt:lpstr>
      <vt:lpstr>通用信息 (标准)</vt:lpstr>
      <vt:lpstr>PowerPoint Presentation</vt:lpstr>
      <vt:lpstr>第五章 实验内容</vt:lpstr>
      <vt:lpstr>一、内核时钟相关定义</vt:lpstr>
      <vt:lpstr>三、内核模块编程</vt:lpstr>
      <vt:lpstr>任务1：调用内核时钟接口打印当前时间（20min）</vt:lpstr>
      <vt:lpstr>二、内核定时器的使用</vt:lpstr>
      <vt:lpstr>二、内核定时器的使用</vt:lpstr>
      <vt:lpstr>二、内核定时器的使用</vt:lpstr>
      <vt:lpstr>二、内核定时器的使用</vt:lpstr>
      <vt:lpstr>任务2：编写timer，在特定时刻打印 hello,world（25min）</vt:lpstr>
      <vt:lpstr>任务3 调用内核时钟接口，监控累加计算代码的运行时间（40min）</vt:lpstr>
      <vt:lpstr>PowerPoint Presentation</vt:lpstr>
    </vt:vector>
  </TitlesOfParts>
  <Company>CS,HIT,P.R.China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zhaoxiaohu (A)</cp:lastModifiedBy>
  <cp:revision>2780</cp:revision>
  <dcterms:created xsi:type="dcterms:W3CDTF">2001-03-21T12:57:26Z</dcterms:created>
  <dcterms:modified xsi:type="dcterms:W3CDTF">2020-11-20T08:51:09Z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(2)LwsfDQFxAKevynIoTMNQ6FkwY1Gf4JLfngBkFyMhPBmHGiPTiwa1boMZNFIbUPTR6P/zERHL
aTVfM/HN1XTS/ry0V6ygd/uKuU7pFKrAAWgDYkavKgL/WIhwObG3ju4kUPmRbjsgLrPgQ3UK
az7zcnG44xDDOIAdP2j8g4pa3/3fIP7eWhBczmxtMQkSWToIVwR9va3+iRpImPBpEp8/CVEs
amsLHYujy5iMgq9m0o</vt:lpwstr>
  </property>
  <property fmtid="{D5CDD505-2E9C-101B-9397-08002B2CF9AE}" pid="3" name="_2015_ms_pID_7253431">
    <vt:lpwstr>hu4bnVwsfItS8PLH4YYKkR0LaiC5yRS6kYor79n1yzExbgvVGz3seS
bME7yXyLXYFSgxlUbCf1s3akOLLPmWCKSZ46j+zr1KqHIK+EjPzSQTQYIZ3G2e0Nj2/pZMYP
ih/RB1D5v4vlVwKCcghr4Zn06WVMQ+RRQ9O2Ohwyfc6uFVd7iMkZ6e/HNtmsMDRA42g=</vt:lpwstr>
  </property>
</Properties>
</file>