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1730" r:id="rId2"/>
    <p:sldId id="1791" r:id="rId3"/>
    <p:sldId id="1799" r:id="rId4"/>
    <p:sldId id="2995" r:id="rId5"/>
    <p:sldId id="2996" r:id="rId6"/>
    <p:sldId id="3000" r:id="rId7"/>
    <p:sldId id="3001" r:id="rId8"/>
    <p:sldId id="2997" r:id="rId9"/>
    <p:sldId id="3002" r:id="rId10"/>
    <p:sldId id="2999" r:id="rId11"/>
    <p:sldId id="3003" r:id="rId12"/>
    <p:sldId id="2980" r:id="rId13"/>
    <p:sldId id="2986" r:id="rId14"/>
    <p:sldId id="1804" r:id="rId15"/>
    <p:sldId id="3004" r:id="rId16"/>
    <p:sldId id="3005" r:id="rId17"/>
    <p:sldId id="3006" r:id="rId18"/>
    <p:sldId id="3007" r:id="rId19"/>
    <p:sldId id="3008" r:id="rId20"/>
    <p:sldId id="3009" r:id="rId21"/>
    <p:sldId id="3010" r:id="rId22"/>
    <p:sldId id="2994" r:id="rId23"/>
    <p:sldId id="2967" r:id="rId24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8E"/>
    <a:srgbClr val="292929"/>
    <a:srgbClr val="333333"/>
    <a:srgbClr val="FFFFFF"/>
    <a:srgbClr val="1C49D2"/>
    <a:srgbClr val="0033CC"/>
    <a:srgbClr val="3B9D3B"/>
    <a:srgbClr val="405081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3221" autoAdjust="0"/>
  </p:normalViewPr>
  <p:slideViewPr>
    <p:cSldViewPr>
      <p:cViewPr varScale="1">
        <p:scale>
          <a:sx n="62" d="100"/>
          <a:sy n="62" d="100"/>
        </p:scale>
        <p:origin x="141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34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28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04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08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501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152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223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884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54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Iozone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命令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说明：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进行全面测试，最小测试文件为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512M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，直到测试到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16g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，测试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read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write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，生成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xls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文件。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x-none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要求</a:t>
            </a:r>
            <a:r>
              <a:rPr kumimoji="1" lang="en-US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-g</a:t>
            </a:r>
            <a:r>
              <a:rPr kumimoji="1" lang="x-none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参数大于内存的两倍</a:t>
            </a:r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可使用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free -m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查看内存大小。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073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37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411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638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iozone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测试硬盘读写速率时，若耗时长，可在课后提交实验报告。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52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probe</a:t>
            </a:r>
            <a:r>
              <a:rPr lang="zh-CN" altLang="en-US" dirty="0"/>
              <a:t>是探测函数；</a:t>
            </a:r>
            <a:r>
              <a:rPr lang="en-US" altLang="zh-CN" dirty="0"/>
              <a:t>disconnect</a:t>
            </a:r>
            <a:r>
              <a:rPr lang="zh-CN" altLang="en-US" dirty="0"/>
              <a:t>是抽调函数。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module_usb_driver</a:t>
            </a:r>
            <a:r>
              <a:rPr lang="en-US" altLang="zh-CN" dirty="0"/>
              <a:t>()</a:t>
            </a:r>
            <a:r>
              <a:rPr lang="zh-CN" altLang="en-US" dirty="0"/>
              <a:t> 与 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module_init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module_exit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是互斥的。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54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6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41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其中，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USB_DETECT_VENDOR_ID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与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USB_DETECT_PRODUCT_ID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对应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lsusb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输出列表中的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ID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信息。（见后文具体描述）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11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55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35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40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41032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23770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534845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98" y="53554"/>
            <a:ext cx="461738" cy="471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300" dirty="0">
                <a:solidFill>
                  <a:srgbClr val="000066"/>
                </a:solidFill>
                <a:latin typeface="+mj-ea"/>
                <a:ea typeface="+mj-ea"/>
              </a:rPr>
              <a:t>第六章 实验课 设备管理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中国科学院大</a:t>
            </a:r>
            <a:r>
              <a:rPr kumimoji="0" lang="zh-CN" altLang="en-US" dirty="0" smtClean="0">
                <a:solidFill>
                  <a:srgbClr val="CC0000"/>
                </a:solidFill>
                <a:latin typeface="+mj-ea"/>
                <a:ea typeface="+mj-ea"/>
              </a:rPr>
              <a:t>学 </a:t>
            </a:r>
            <a:r>
              <a:rPr kumimoji="0" lang="en-US" altLang="zh-CN" dirty="0" smtClean="0">
                <a:solidFill>
                  <a:srgbClr val="CC0000"/>
                </a:solidFill>
                <a:latin typeface="+mj-ea"/>
                <a:ea typeface="+mj-ea"/>
              </a:rPr>
              <a:t>&amp; </a:t>
            </a:r>
            <a:r>
              <a:rPr kumimoji="0" lang="zh-CN" altLang="en-US" smtClean="0">
                <a:solidFill>
                  <a:srgbClr val="CC0000"/>
                </a:solidFill>
                <a:latin typeface="+mj-ea"/>
                <a:ea typeface="+mj-ea"/>
              </a:rPr>
              <a:t>华为技术有限公司</a:t>
            </a:r>
            <a:endParaRPr kumimoji="0" lang="zh-CN" altLang="en-US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504610" cy="5328591"/>
          </a:xfrm>
        </p:spPr>
        <p:txBody>
          <a:bodyPr/>
          <a:lstStyle/>
          <a:p>
            <a:r>
              <a:rPr lang="en-US" altLang="zh-CN" dirty="0" err="1"/>
              <a:t>lsusb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用法：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[options]...   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功能：查看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列出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设备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参数说明：（可通过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--help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查看详细使用说明）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-v, --verbose            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增加详细程度（显示描述符），列出所有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的详细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-s [[bus]:][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devnum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]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仅显示具有指定设备和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或总线号的设备（十进制）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-d vendor:[product]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仅显示具有指定供应商和产品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号（十六进制）的设备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-D device                 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选择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将检查的设备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-t, --tree                   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将物理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设备层次结构转储为树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-V, --version            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显示程序版本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-h, --help                 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显示用法和帮助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如果无法运行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lsusb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，使用以下命令安装：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三、用</a:t>
            </a:r>
            <a:r>
              <a:rPr lang="en-US" altLang="zh-CN" dirty="0" err="1"/>
              <a:t>lsusb</a:t>
            </a:r>
            <a:r>
              <a:rPr lang="zh-CN" altLang="en-US" dirty="0"/>
              <a:t>命令查看</a:t>
            </a:r>
            <a:r>
              <a:rPr lang="en-US" altLang="zh-CN" dirty="0"/>
              <a:t>U</a:t>
            </a:r>
            <a:r>
              <a:rPr lang="zh-CN" altLang="en-US" dirty="0"/>
              <a:t>盘的信息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57CF852-D3A8-4B38-B017-BD88B6D1A422}"/>
              </a:ext>
            </a:extLst>
          </p:cNvPr>
          <p:cNvSpPr/>
          <p:nvPr/>
        </p:nvSpPr>
        <p:spPr bwMode="auto">
          <a:xfrm>
            <a:off x="1424608" y="5589240"/>
            <a:ext cx="504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install -y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usbutils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pciutils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3139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720634" cy="5517231"/>
          </a:xfrm>
        </p:spPr>
        <p:txBody>
          <a:bodyPr/>
          <a:lstStyle/>
          <a:p>
            <a:r>
              <a:rPr lang="en-US" altLang="zh-CN" dirty="0" err="1"/>
              <a:t>lsusb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上图说明了插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盘前后，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的列表变化。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输出内容说明：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Bus 001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：表示第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主控制器。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（机器上的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主控制器 可以通过命令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lspci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| grep 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查看）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Device 003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：表示系统给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设备分配的设备号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devnum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同时也可以看到该设备是插入到了第一个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主控制器。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 0951:160b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设备的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。（由芯片制造商设置，可以唯一表示该设备）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               0951    USB_DETECT_VENDOR_ID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               160b    USB_DETECT_PRODUCT_ID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三、用</a:t>
            </a:r>
            <a:r>
              <a:rPr lang="en-US" altLang="zh-CN" dirty="0" err="1"/>
              <a:t>lsusb</a:t>
            </a:r>
            <a:r>
              <a:rPr lang="zh-CN" altLang="en-US" dirty="0"/>
              <a:t>命令查看</a:t>
            </a:r>
            <a:r>
              <a:rPr lang="en-US" altLang="zh-CN" dirty="0"/>
              <a:t>U</a:t>
            </a:r>
            <a:r>
              <a:rPr lang="zh-CN" altLang="en-US" dirty="0"/>
              <a:t>盘的信息</a:t>
            </a:r>
          </a:p>
        </p:txBody>
      </p:sp>
      <p:pic>
        <p:nvPicPr>
          <p:cNvPr id="1027" name="图片 1">
            <a:extLst>
              <a:ext uri="{FF2B5EF4-FFF2-40B4-BE49-F238E27FC236}">
                <a16:creationId xmlns:a16="http://schemas.microsoft.com/office/drawing/2014/main" xmlns="" id="{0D4AD6AC-BB54-47C2-92F2-46F3363A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898650"/>
            <a:ext cx="6480000" cy="183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6839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内核模块编程</a:t>
            </a:r>
          </a:p>
          <a:p>
            <a:r>
              <a:rPr lang="zh-CN" altLang="en-US" dirty="0"/>
              <a:t>源码编写</a:t>
            </a:r>
            <a:r>
              <a:rPr lang="en-US" altLang="zh-CN" dirty="0"/>
              <a:t>—— .c</a:t>
            </a:r>
            <a:r>
              <a:rPr lang="zh-CN" altLang="en-US" dirty="0"/>
              <a:t>源文件</a:t>
            </a:r>
          </a:p>
          <a:p>
            <a:r>
              <a:rPr lang="en-US" altLang="zh-CN" dirty="0" err="1"/>
              <a:t>Makefile</a:t>
            </a:r>
            <a:r>
              <a:rPr lang="zh-CN" altLang="en-US" dirty="0"/>
              <a:t>文件编写</a:t>
            </a:r>
          </a:p>
          <a:p>
            <a:r>
              <a:rPr lang="zh-CN" altLang="en-US" dirty="0"/>
              <a:t>编译模块</a:t>
            </a:r>
            <a:r>
              <a:rPr lang="en-US" altLang="zh-CN" dirty="0"/>
              <a:t>——make</a:t>
            </a:r>
          </a:p>
          <a:p>
            <a:r>
              <a:rPr lang="zh-CN" altLang="en-US" dirty="0"/>
              <a:t>模块加载进内核</a:t>
            </a:r>
            <a:r>
              <a:rPr lang="en-US" altLang="zh-CN" dirty="0"/>
              <a:t>——</a:t>
            </a:r>
            <a:r>
              <a:rPr lang="en-US" altLang="zh-CN" dirty="0" err="1"/>
              <a:t>insmod</a:t>
            </a:r>
            <a:endParaRPr lang="en-US" altLang="zh-CN" dirty="0"/>
          </a:p>
          <a:p>
            <a:r>
              <a:rPr lang="zh-CN" altLang="en-US" dirty="0"/>
              <a:t>查看加载的内容</a:t>
            </a:r>
            <a:r>
              <a:rPr lang="en-US" altLang="zh-CN" dirty="0"/>
              <a:t>——</a:t>
            </a:r>
            <a:r>
              <a:rPr lang="en-US" altLang="zh-CN" dirty="0" err="1"/>
              <a:t>dmesg</a:t>
            </a:r>
            <a:endParaRPr lang="en-US" altLang="zh-CN" dirty="0"/>
          </a:p>
          <a:p>
            <a:r>
              <a:rPr lang="zh-CN" altLang="en-US" dirty="0"/>
              <a:t>查看内核模块</a:t>
            </a:r>
            <a:r>
              <a:rPr lang="en-US" altLang="zh-CN" dirty="0"/>
              <a:t>——</a:t>
            </a:r>
            <a:r>
              <a:rPr lang="en-US" altLang="zh-CN" dirty="0" err="1"/>
              <a:t>lsmod</a:t>
            </a:r>
            <a:endParaRPr lang="en-US" altLang="zh-CN" dirty="0"/>
          </a:p>
          <a:p>
            <a:r>
              <a:rPr lang="zh-CN" altLang="en-US" dirty="0"/>
              <a:t>卸载内核模块</a:t>
            </a:r>
            <a:r>
              <a:rPr lang="en-US" altLang="zh-CN" dirty="0"/>
              <a:t>——</a:t>
            </a:r>
            <a:r>
              <a:rPr lang="en-US" altLang="zh-CN" dirty="0" err="1"/>
              <a:t>rmmod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四、内核模块编程</a:t>
            </a:r>
          </a:p>
        </p:txBody>
      </p:sp>
    </p:spTree>
    <p:extLst>
      <p:ext uri="{BB962C8B-B14F-4D97-AF65-F5344CB8AC3E}">
        <p14:creationId xmlns:p14="http://schemas.microsoft.com/office/powerpoint/2010/main" val="8221987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2213101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参考内核源码中的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drivers/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usb-skeleton.c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文件，编写一个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探测驱动程序，能够实现以下基本功能：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）在插入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盘时能够探测到；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）在拔出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盘时能够探测到；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加载、卸载模块并查看模块打印信息。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：调用内核时钟接口打印当前时间（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553870"/>
            <a:ext cx="9144570" cy="167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  <a:endParaRPr lang="zh-CN" altLang="en-US" kern="0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xmlns="" id="{710B1B28-CBFD-44AA-913A-459533435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56" y="4717638"/>
            <a:ext cx="4680000" cy="21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2111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5112567"/>
          </a:xfrm>
        </p:spPr>
        <p:txBody>
          <a:bodyPr/>
          <a:lstStyle/>
          <a:p>
            <a:r>
              <a:rPr lang="zh-CN" altLang="en-US" dirty="0"/>
              <a:t>内核文件读写接口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打开文件：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struct file*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filp_open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(const char* filename, int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open_mode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int mode);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读文件：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kernel_read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 *file,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count,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loff_t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*pos);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kernel_write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 *file, const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count,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loff_t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*pos);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关闭文件：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filp_close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fl_owner_t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id);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40641386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112567"/>
          </a:xfrm>
        </p:spPr>
        <p:txBody>
          <a:bodyPr/>
          <a:lstStyle/>
          <a:p>
            <a:r>
              <a:rPr lang="zh-CN" altLang="en-US" dirty="0"/>
              <a:t>打开文件</a:t>
            </a:r>
            <a:r>
              <a:rPr lang="en-US" altLang="zh-CN" dirty="0"/>
              <a:t>--</a:t>
            </a:r>
            <a:r>
              <a:rPr lang="en-US" altLang="zh-CN" dirty="0" err="1"/>
              <a:t>filp_open</a:t>
            </a:r>
            <a:r>
              <a:rPr lang="en-US" altLang="zh-CN" dirty="0"/>
              <a:t>()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struct file*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filp_open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(const char* filename, int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open_mode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int mode);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kernel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中打开指定文件。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返回值：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该函数返回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struct file*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结构指针，供后继函数操作使用；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该返回值可用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＿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ERR()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函数来检验其有效性。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filename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：表明要打开或创建文件的名称（包括路径部分）。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open_mode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：文件的打开方式，其取值与标准库中的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相应参数类似，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包括：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O_RDONLY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（只读打开）、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O_WRONLY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（只写打开）、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O_RDWR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（读写打开）、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O_CREAT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（文件不存在则创建）等。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：创建文件时使用，设置创建文件的读写权限（如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644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），其它情况可以设为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33963445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112567"/>
          </a:xfrm>
        </p:spPr>
        <p:txBody>
          <a:bodyPr/>
          <a:lstStyle/>
          <a:p>
            <a:r>
              <a:rPr lang="zh-CN" altLang="en-US" dirty="0"/>
              <a:t>读文件 </a:t>
            </a:r>
            <a:r>
              <a:rPr lang="en-US" altLang="zh-CN" dirty="0"/>
              <a:t>-- </a:t>
            </a:r>
            <a:r>
              <a:rPr lang="en-US" altLang="zh-CN" dirty="0" err="1"/>
              <a:t>kernel_read</a:t>
            </a:r>
            <a:r>
              <a:rPr lang="en-US" altLang="zh-CN" dirty="0"/>
              <a:t>()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kernel_read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 *file,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count,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loff_t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*pos);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kernel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中文件的读操作。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：进行读取信息的目标文件，即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file_open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函数的返回值。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：对应放置读取信息的缓冲区。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：要读取的信息长度。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pos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：表示用户在当前文件中进行读取操作的位置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偏移量，即读的位置相对于文件开头的偏移。在读取信息后，这个指针一般都会移动，移动的值为已读取信息的长度值。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37033871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112567"/>
          </a:xfrm>
        </p:spPr>
        <p:txBody>
          <a:bodyPr/>
          <a:lstStyle/>
          <a:p>
            <a:r>
              <a:rPr lang="zh-CN" altLang="en-US" dirty="0"/>
              <a:t>写文件 </a:t>
            </a:r>
            <a:r>
              <a:rPr lang="en-US" altLang="zh-CN" dirty="0"/>
              <a:t>-- </a:t>
            </a:r>
            <a:r>
              <a:rPr lang="en-US" altLang="zh-CN" dirty="0" err="1"/>
              <a:t>kernel_write</a:t>
            </a:r>
            <a:r>
              <a:rPr lang="en-US" altLang="zh-CN" dirty="0"/>
              <a:t> ()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kernel_write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 *file, const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count,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loff_t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*pos);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kernel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中文件的写操作。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：进行信息写入的目标文件，即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file_open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函数的返回值。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buf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：要写入文件的信息缓冲区。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：要写入信息的长度。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pos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：表示用户在当前文件中进行写入操作的位置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偏移量。即写的位置相对于文件开头的偏移。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35388153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112567"/>
          </a:xfrm>
        </p:spPr>
        <p:txBody>
          <a:bodyPr/>
          <a:lstStyle/>
          <a:p>
            <a:r>
              <a:rPr lang="zh-CN" altLang="en-US" dirty="0"/>
              <a:t>关闭文件 </a:t>
            </a:r>
            <a:r>
              <a:rPr lang="en-US" altLang="zh-CN" dirty="0"/>
              <a:t>-- </a:t>
            </a:r>
            <a:r>
              <a:rPr lang="en-US" altLang="zh-CN" dirty="0" err="1"/>
              <a:t>filp_close</a:t>
            </a:r>
            <a:r>
              <a:rPr lang="en-US" altLang="zh-CN" dirty="0"/>
              <a:t>()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filp_close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file*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fl_owner_t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id);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功能：关闭指定文件。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：待关闭的目标文件的文件指针。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：一般传递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值，也可用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current-&gt;files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作为实参。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五、内核读写文件</a:t>
            </a:r>
          </a:p>
        </p:txBody>
      </p:sp>
    </p:spTree>
    <p:extLst>
      <p:ext uri="{BB962C8B-B14F-4D97-AF65-F5344CB8AC3E}">
        <p14:creationId xmlns:p14="http://schemas.microsoft.com/office/powerpoint/2010/main" val="29145556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112567"/>
          </a:xfrm>
        </p:spPr>
        <p:txBody>
          <a:bodyPr/>
          <a:lstStyle/>
          <a:p>
            <a:r>
              <a:rPr lang="en-US" altLang="zh-CN" dirty="0" err="1"/>
              <a:t>iozone</a:t>
            </a:r>
            <a:r>
              <a:rPr lang="en-US" altLang="zh-CN" dirty="0"/>
              <a:t> </a:t>
            </a:r>
            <a:r>
              <a:rPr lang="zh-CN" altLang="en-US" dirty="0"/>
              <a:t>的安装使用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iozone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是一个文件系统的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benchmark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工具，可以测试不同的操作系统中文件系统的读写性能。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安装使用：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iozone</a:t>
            </a:r>
            <a:r>
              <a:rPr lang="en-US" altLang="zh-CN" dirty="0"/>
              <a:t> </a:t>
            </a:r>
            <a:r>
              <a:rPr lang="zh-CN" altLang="en-US" dirty="0"/>
              <a:t>工具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DA138BF-705F-4350-9B3E-B04C9E6ECE3C}"/>
              </a:ext>
            </a:extLst>
          </p:cNvPr>
          <p:cNvSpPr/>
          <p:nvPr/>
        </p:nvSpPr>
        <p:spPr bwMode="auto">
          <a:xfrm>
            <a:off x="992560" y="2852936"/>
            <a:ext cx="8244470" cy="316682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下载源码包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http://www.iozone.org/src/current/iozone3_489.tar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tar 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xvf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iozone3_489.tar</a:t>
            </a:r>
          </a:p>
          <a:p>
            <a:pPr algn="l"/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进入工具源码目录编译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cd iozone3_489cd/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/current/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make linux-AMD64</a:t>
            </a:r>
          </a:p>
          <a:p>
            <a:pPr algn="l"/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编译成功后使用，示例：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#./iozone -a -n 512m -g 16g 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0 -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1 -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5 -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Rb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./iozone.xls </a:t>
            </a:r>
          </a:p>
        </p:txBody>
      </p:sp>
    </p:spTree>
    <p:extLst>
      <p:ext uri="{BB962C8B-B14F-4D97-AF65-F5344CB8AC3E}">
        <p14:creationId xmlns:p14="http://schemas.microsoft.com/office/powerpoint/2010/main" val="12951897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8496944" cy="5184575"/>
          </a:xfrm>
        </p:spPr>
        <p:txBody>
          <a:bodyPr/>
          <a:lstStyle/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任务一：编写</a:t>
            </a:r>
            <a:r>
              <a:rPr lang="en-US" altLang="zh-CN" sz="2400" dirty="0">
                <a:ea typeface="宋体" pitchFamily="2" charset="-122"/>
              </a:rPr>
              <a:t>USB</a:t>
            </a:r>
            <a:r>
              <a:rPr lang="zh-CN" altLang="en-US" sz="2400" dirty="0">
                <a:ea typeface="宋体" pitchFamily="2" charset="-122"/>
              </a:rPr>
              <a:t>设备驱动程序（</a:t>
            </a:r>
            <a:r>
              <a:rPr lang="en-US" altLang="zh-CN" sz="2400" dirty="0">
                <a:ea typeface="宋体" pitchFamily="2" charset="-122"/>
              </a:rPr>
              <a:t>40min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任务二：编写内核模块测试硬盘的读写速率，并与 </a:t>
            </a:r>
            <a:r>
              <a:rPr lang="en-US" altLang="zh-CN" sz="2400" dirty="0" err="1">
                <a:ea typeface="宋体" pitchFamily="2" charset="-122"/>
              </a:rPr>
              <a:t>iozone</a:t>
            </a:r>
            <a:r>
              <a:rPr lang="zh-CN" altLang="en-US" sz="2400" dirty="0">
                <a:ea typeface="宋体" pitchFamily="2" charset="-122"/>
              </a:rPr>
              <a:t>工具的测试结果比较（</a:t>
            </a:r>
            <a:r>
              <a:rPr lang="en-US" altLang="zh-CN" sz="2400" dirty="0">
                <a:ea typeface="宋体" pitchFamily="2" charset="-122"/>
              </a:rPr>
              <a:t>45min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96752"/>
            <a:ext cx="9417050" cy="5661248"/>
          </a:xfrm>
        </p:spPr>
        <p:txBody>
          <a:bodyPr/>
          <a:lstStyle/>
          <a:p>
            <a:r>
              <a:rPr lang="en-US" altLang="zh-CN" dirty="0" err="1"/>
              <a:t>iozone</a:t>
            </a:r>
            <a:r>
              <a:rPr lang="en-US" altLang="zh-CN" dirty="0"/>
              <a:t> </a:t>
            </a:r>
            <a:r>
              <a:rPr lang="zh-CN" altLang="en-US" dirty="0"/>
              <a:t>用法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命令格式：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                        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常用参数说明：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-a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全自动模式测试。测试记录块大小从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4k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16M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耗时长，可用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指定测试范围。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-b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指定输出到指定文件上。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-g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在自动模式下指定最大测试文件大小，</a:t>
            </a:r>
            <a:r>
              <a:rPr lang="zh-CN" altLang="en-US" sz="1800" kern="1200" dirty="0">
                <a:solidFill>
                  <a:srgbClr val="C00000"/>
                </a:solidFill>
                <a:ea typeface="宋体" panose="02010600030101010101" pitchFamily="2" charset="-122"/>
              </a:rPr>
              <a:t>应大于内存的两倍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可使用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k(kb)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m(mb)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g(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-n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指定最小测试文件大小。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-q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在自动模式下设置记录块的最大值，可使用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k(kb)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m(mb)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g(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-r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指定一次写入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读出的块大小。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-R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产生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excel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格式的输出日志。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-s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设置测试文件大小。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-y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设置记录块最小值。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-z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-a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一起使用，进行全部测试。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iozone</a:t>
            </a:r>
            <a:r>
              <a:rPr lang="en-US" altLang="zh-CN" dirty="0"/>
              <a:t> </a:t>
            </a:r>
            <a:r>
              <a:rPr lang="zh-CN" altLang="en-US" dirty="0"/>
              <a:t>工具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DA138BF-705F-4350-9B3E-B04C9E6ECE3C}"/>
              </a:ext>
            </a:extLst>
          </p:cNvPr>
          <p:cNvSpPr/>
          <p:nvPr/>
        </p:nvSpPr>
        <p:spPr bwMode="auto">
          <a:xfrm>
            <a:off x="1136576" y="2132856"/>
            <a:ext cx="2232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iozone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[options]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B1AF3CBE-1CA5-4536-88F7-4EC8E09B6173}"/>
              </a:ext>
            </a:extLst>
          </p:cNvPr>
          <p:cNvSpPr/>
          <p:nvPr/>
        </p:nvSpPr>
        <p:spPr bwMode="auto">
          <a:xfrm>
            <a:off x="5601072" y="2132856"/>
            <a:ext cx="2448272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./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iozone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[options]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D77B247-06C8-464D-B6CB-269339DB9390}"/>
              </a:ext>
            </a:extLst>
          </p:cNvPr>
          <p:cNvSpPr txBox="1"/>
          <p:nvPr/>
        </p:nvSpPr>
        <p:spPr>
          <a:xfrm>
            <a:off x="3717498" y="2103239"/>
            <a:ext cx="167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2428E"/>
                </a:solidFill>
              </a:rPr>
              <a:t>这里用 </a:t>
            </a:r>
          </a:p>
        </p:txBody>
      </p:sp>
    </p:spTree>
    <p:extLst>
      <p:ext uri="{BB962C8B-B14F-4D97-AF65-F5344CB8AC3E}">
        <p14:creationId xmlns:p14="http://schemas.microsoft.com/office/powerpoint/2010/main" val="24872974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5517231"/>
          </a:xfrm>
        </p:spPr>
        <p:txBody>
          <a:bodyPr/>
          <a:lstStyle/>
          <a:p>
            <a:r>
              <a:rPr lang="en-US" altLang="zh-CN" dirty="0" err="1"/>
              <a:t>iozone</a:t>
            </a:r>
            <a:r>
              <a:rPr lang="en-US" altLang="zh-CN" dirty="0"/>
              <a:t> </a:t>
            </a:r>
            <a:r>
              <a:rPr lang="zh-CN" altLang="en-US" dirty="0"/>
              <a:t>用法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常用参数说明：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指定运行于哪种模式测试。可以进行多个模式测试，例如：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0 -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1 -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5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0=write/rewrite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1=read/re-read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2=random read/random write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3=backwards read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4=re-write-record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5=stride-read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6=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fwirte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/re-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fwrite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7=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fread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/re-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fread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8=random mix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9=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pwrite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/re-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pwrite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10=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pread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/re-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pread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11=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pwritev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/re-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pwritev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        12=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preadv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/re-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preadv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iozone</a:t>
            </a:r>
            <a:r>
              <a:rPr lang="en-US" altLang="zh-CN" dirty="0"/>
              <a:t> </a:t>
            </a:r>
            <a:r>
              <a:rPr lang="zh-CN" altLang="en-US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04068838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1872207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编写内核模块测试硬盘的读写速率，加载、卸载模块并查看模块打印信息。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iozone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工具测试用户态下硬盘的读写速率。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对比读写相同的文件大小、相同的块大小时，用户态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iozone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和内核态（内核模块）下测试的读写速率，并作分析。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353600" cy="557213"/>
          </a:xfrm>
        </p:spPr>
        <p:txBody>
          <a:bodyPr/>
          <a:lstStyle/>
          <a:p>
            <a:r>
              <a:rPr lang="zh-CN" altLang="en-US" sz="2000" dirty="0"/>
              <a:t>任务</a:t>
            </a:r>
            <a:r>
              <a:rPr lang="en-US" altLang="zh-CN" sz="2000" dirty="0"/>
              <a:t>2</a:t>
            </a:r>
            <a:r>
              <a:rPr lang="zh-CN" altLang="en-US" sz="2000" dirty="0"/>
              <a:t>：编写内核模块测试硬盘的读写速率，并与</a:t>
            </a:r>
            <a:r>
              <a:rPr lang="en-US" altLang="zh-CN" sz="2000" dirty="0" err="1"/>
              <a:t>iozone</a:t>
            </a:r>
            <a:r>
              <a:rPr lang="zh-CN" altLang="en-US" sz="2000" dirty="0"/>
              <a:t>工具的测试结果比较（</a:t>
            </a:r>
            <a:r>
              <a:rPr lang="en-US" altLang="zh-CN" sz="2000" dirty="0"/>
              <a:t>45min</a:t>
            </a:r>
            <a:r>
              <a:rPr lang="zh-CN" altLang="en-US" sz="2000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068961"/>
            <a:ext cx="9144570" cy="18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正确编写满足功能的源文件，正确编译、加载、卸载内核模块；且内核模块功能满足任务所述。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正确安装使用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iozone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工具测试硬盘读写速率。（可能会比较耗时）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提交相关源码、运行截图与最终分析。</a:t>
            </a:r>
            <a:endParaRPr lang="zh-CN" altLang="en-US" kern="0" dirty="0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xmlns="" id="{4332CD45-1F9D-426C-BE85-8E79C40F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8" y="4922138"/>
            <a:ext cx="2880000" cy="19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xmlns="" id="{466DDFD4-FD04-433E-8CFD-B108CC713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84" y="4722342"/>
            <a:ext cx="2880000" cy="20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7319E00-11DF-4F91-AAA0-8FF28D278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476" y="4922138"/>
            <a:ext cx="3240000" cy="18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55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184575"/>
          </a:xfrm>
        </p:spPr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内核源代码树的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drivers/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usb-skeleton.c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文件为我们提供了一个最基础的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驱动程序，即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骨架程序。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骨架程序可以被看做一个最简单的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设备驱动的实例，通过它我们仅需要修改极少的部分，就可以完成一个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设备的驱动。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对于如何编写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驱动程序，内核源码中，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Documentation/driver-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writing_usb_driver.rst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文件有详细介绍。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USB</a:t>
            </a:r>
            <a:r>
              <a:rPr lang="zh-CN" altLang="en-US" dirty="0"/>
              <a:t>骨架（</a:t>
            </a:r>
            <a:r>
              <a:rPr lang="en-US" altLang="zh-CN" dirty="0" err="1"/>
              <a:t>usb</a:t>
            </a:r>
            <a:r>
              <a:rPr lang="en-US" altLang="zh-CN" dirty="0"/>
              <a:t>-skeleton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284410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360594" cy="5328591"/>
          </a:xfrm>
        </p:spPr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驱动信息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驱动程序需要做的第一件事情就是在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子系统里注册，并提供一些相关信息，例如：这个驱动程序支持那种设备，当被支持的设备从系统插入或拔出时，会有哪些动作。所有这些信息都传送到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子系统中，在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骨架驱动程序中是这样来表示的：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变量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name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是一个字符串，它对驱动程序进行描述。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probe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disconnect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是函数指针，当插入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拔出的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设备与在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id_table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中变量信息匹配时，此函数被调用。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USB</a:t>
            </a:r>
            <a:r>
              <a:rPr lang="zh-CN" altLang="en-US" dirty="0"/>
              <a:t>驱动程序的编写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xmlns="" id="{4B2A4549-01C5-485A-98B6-A12243882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3068960"/>
            <a:ext cx="4320000" cy="27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645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360594" cy="5328591"/>
          </a:xfrm>
        </p:spPr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驱动的注册与注销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）注册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驱动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通常在驱动程序的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init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函数中通过调用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usb_register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来注册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驱动程序，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USB</a:t>
            </a:r>
            <a:r>
              <a:rPr lang="zh-CN" altLang="en-US" dirty="0"/>
              <a:t>驱动程序的编写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B232697D-65DE-4C5D-AFA1-8231DE3BCA88}"/>
              </a:ext>
            </a:extLst>
          </p:cNvPr>
          <p:cNvSpPr/>
          <p:nvPr/>
        </p:nvSpPr>
        <p:spPr bwMode="auto">
          <a:xfrm>
            <a:off x="633847" y="2784266"/>
            <a:ext cx="9070800" cy="391596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static int __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usb_skel_init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(void)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int result;</a:t>
            </a:r>
          </a:p>
          <a:p>
            <a:pPr algn="l"/>
            <a:endParaRPr lang="en-US" altLang="zh-C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/* register this driver with the USB subsystem */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result =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usb_register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skel_driver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if (result &lt; 0) {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	    printk("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usb_register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failed. Error number %d", result);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	    return -1;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}</a:t>
            </a:r>
          </a:p>
          <a:p>
            <a:pPr algn="l"/>
            <a:endParaRPr lang="en-US" altLang="zh-C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return 0;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module_init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usb_skel_init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83406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360594" cy="5328591"/>
          </a:xfrm>
        </p:spPr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驱动的注册与注销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）注销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驱动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当要从系统卸载驱动程序时，它需要向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子系统注销自身。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即需要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usb_deregister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函数处理：，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USB</a:t>
            </a:r>
            <a:r>
              <a:rPr lang="zh-CN" altLang="en-US" dirty="0"/>
              <a:t>驱动程序的编写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B232697D-65DE-4C5D-AFA1-8231DE3BCA88}"/>
              </a:ext>
            </a:extLst>
          </p:cNvPr>
          <p:cNvSpPr/>
          <p:nvPr/>
        </p:nvSpPr>
        <p:spPr bwMode="auto">
          <a:xfrm>
            <a:off x="1209247" y="2996952"/>
            <a:ext cx="7487505" cy="173664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static void __exit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usb_skel_exit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(void)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/* deregister this driver with the USB subsystem */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usb_deregister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skel_driver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);      //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注销设备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module_exit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usb_skel_exit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48509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360594" cy="5328591"/>
          </a:xfrm>
        </p:spPr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设备信息定义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创建一个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MODULE_DEVICE_TABLE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，告诉热插拔脚本，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该模块所支持的特定供应商和产品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的单个设备：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USB</a:t>
            </a:r>
            <a:r>
              <a:rPr lang="zh-CN" altLang="en-US" dirty="0"/>
              <a:t>驱动程序的编写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B232697D-65DE-4C5D-AFA1-8231DE3BCA88}"/>
              </a:ext>
            </a:extLst>
          </p:cNvPr>
          <p:cNvSpPr/>
          <p:nvPr/>
        </p:nvSpPr>
        <p:spPr bwMode="auto">
          <a:xfrm>
            <a:off x="920552" y="2636912"/>
            <a:ext cx="7487505" cy="337113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/* Define these values to match your devices */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#define USB_DETECT_VENDOR_ID	    0xfff0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#define USB_DETECT_PRODUCT_ID	    0xfff0</a:t>
            </a:r>
          </a:p>
          <a:p>
            <a:pPr algn="l"/>
            <a:endParaRPr lang="en-US" altLang="zh-C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/* table of devices that work with this driver */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static struct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usb_device_id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skel_table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[] = {                //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在系统中注册设备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{ USB_DEVICE(USB_SKEL_VENDOR_ID, USB_SKEL_PRODUCT_ID) },           //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生产商号和设备号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{ }                      /* Terminating entry */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MODULE_DEVICE_TABLE (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skel_table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60565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360594" cy="5328591"/>
          </a:xfrm>
        </p:spPr>
        <p:txBody>
          <a:bodyPr/>
          <a:lstStyle/>
          <a:p>
            <a:r>
              <a:rPr lang="zh-CN" altLang="en-US" dirty="0"/>
              <a:t>探测函数 </a:t>
            </a:r>
            <a:r>
              <a:rPr lang="en-US" altLang="zh-CN" dirty="0"/>
              <a:t>probe()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USB_DEVICE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宏利用厂商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和产品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为我们提供了一个设备的唯一标识。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当系统插入一个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匹配的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设备到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总线时，驱动会在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core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中注册。驱动程序中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probe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函数也就会被调用。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usb_device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结构指针、接口号和接口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都会被传递到函数中。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函数定义：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驱动程序需要确认插入的设备是否可以被接受：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如果是，则返回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如果不是，或者初始化期间发生任何错误，则从探测函数返回错误代码（例如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-ENOMEM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-ENODEV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）。 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USB</a:t>
            </a:r>
            <a:r>
              <a:rPr lang="zh-CN" altLang="en-US" dirty="0"/>
              <a:t>驱动程序的编写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7B125C5D-D461-47E5-8FD9-97FE02AFC117}"/>
              </a:ext>
            </a:extLst>
          </p:cNvPr>
          <p:cNvSpPr/>
          <p:nvPr/>
        </p:nvSpPr>
        <p:spPr bwMode="auto">
          <a:xfrm>
            <a:off x="1209247" y="3501008"/>
            <a:ext cx="7487505" cy="102155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参见 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drivers/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usb-skeleton.c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static int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skel_probe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usb_interface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*interface,</a:t>
            </a:r>
            <a:b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       const 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usb_device_id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*id)</a:t>
            </a:r>
          </a:p>
        </p:txBody>
      </p:sp>
    </p:spTree>
    <p:extLst>
      <p:ext uri="{BB962C8B-B14F-4D97-AF65-F5344CB8AC3E}">
        <p14:creationId xmlns:p14="http://schemas.microsoft.com/office/powerpoint/2010/main" val="30809796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360594" cy="5328591"/>
          </a:xfrm>
        </p:spPr>
        <p:txBody>
          <a:bodyPr/>
          <a:lstStyle/>
          <a:p>
            <a:r>
              <a:rPr lang="zh-CN" altLang="en-US" dirty="0"/>
              <a:t>抽调函数 </a:t>
            </a:r>
            <a:r>
              <a:rPr lang="en-US" altLang="zh-CN" dirty="0"/>
              <a:t>disconnect 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将设备从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总线中拔出时，设备指针会调用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disconnect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函数定义：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USB</a:t>
            </a:r>
            <a:r>
              <a:rPr lang="zh-CN" altLang="en-US" dirty="0"/>
              <a:t>驱动程序的编写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7B125C5D-D461-47E5-8FD9-97FE02AFC117}"/>
              </a:ext>
            </a:extLst>
          </p:cNvPr>
          <p:cNvSpPr/>
          <p:nvPr/>
        </p:nvSpPr>
        <p:spPr bwMode="auto">
          <a:xfrm>
            <a:off x="1101018" y="2636912"/>
            <a:ext cx="8136458" cy="9723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参见 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drivers/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usb-skeleton.c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static void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skel_disconnect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(struct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usb_interface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*interface)</a:t>
            </a:r>
          </a:p>
        </p:txBody>
      </p:sp>
    </p:spTree>
    <p:extLst>
      <p:ext uri="{BB962C8B-B14F-4D97-AF65-F5344CB8AC3E}">
        <p14:creationId xmlns:p14="http://schemas.microsoft.com/office/powerpoint/2010/main" val="167426202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33430</TotalTime>
  <Words>2389</Words>
  <Application>Microsoft Office PowerPoint</Application>
  <PresentationFormat>A4 Paper (210x297 mm)</PresentationFormat>
  <Paragraphs>280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楷体_GB2312</vt:lpstr>
      <vt:lpstr>微软雅黑</vt:lpstr>
      <vt:lpstr>Monotype Sorts</vt:lpstr>
      <vt:lpstr>黑体</vt:lpstr>
      <vt:lpstr>宋体</vt:lpstr>
      <vt:lpstr>华文行楷</vt:lpstr>
      <vt:lpstr>幼圆</vt:lpstr>
      <vt:lpstr>Arial</vt:lpstr>
      <vt:lpstr>Arial Narrow</vt:lpstr>
      <vt:lpstr>Consolas</vt:lpstr>
      <vt:lpstr>Times New Roman</vt:lpstr>
      <vt:lpstr>Wingdings</vt:lpstr>
      <vt:lpstr>通用信息 (标准)</vt:lpstr>
      <vt:lpstr>PowerPoint Presentation</vt:lpstr>
      <vt:lpstr>第六章 实验内容</vt:lpstr>
      <vt:lpstr>一、USB骨架（usb-skeleton）</vt:lpstr>
      <vt:lpstr>二、USB驱动程序的编写</vt:lpstr>
      <vt:lpstr>二、USB驱动程序的编写</vt:lpstr>
      <vt:lpstr>二、USB驱动程序的编写</vt:lpstr>
      <vt:lpstr>二、USB驱动程序的编写</vt:lpstr>
      <vt:lpstr>二、USB驱动程序的编写</vt:lpstr>
      <vt:lpstr>二、USB驱动程序的编写</vt:lpstr>
      <vt:lpstr>三、用lsusb命令查看U盘的信息</vt:lpstr>
      <vt:lpstr>三、用lsusb命令查看U盘的信息</vt:lpstr>
      <vt:lpstr>四、内核模块编程</vt:lpstr>
      <vt:lpstr>任务1：调用内核时钟接口打印当前时间（20min）</vt:lpstr>
      <vt:lpstr>五、内核读写文件</vt:lpstr>
      <vt:lpstr>五、内核读写文件</vt:lpstr>
      <vt:lpstr>五、内核读写文件</vt:lpstr>
      <vt:lpstr>五、内核读写文件</vt:lpstr>
      <vt:lpstr>五、内核读写文件</vt:lpstr>
      <vt:lpstr>六、iozone 工具</vt:lpstr>
      <vt:lpstr>六、iozone 工具</vt:lpstr>
      <vt:lpstr>六、iozone 工具</vt:lpstr>
      <vt:lpstr>任务2：编写内核模块测试硬盘的读写速率，并与iozone工具的测试结果比较（45min）</vt:lpstr>
      <vt:lpstr>PowerPoint Presentation</vt:lpstr>
    </vt:vector>
  </TitlesOfParts>
  <Company>CS,HIT,P.R.China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zhaoxiaohu (A)</cp:lastModifiedBy>
  <cp:revision>2850</cp:revision>
  <dcterms:created xsi:type="dcterms:W3CDTF">2001-03-21T12:57:26Z</dcterms:created>
  <dcterms:modified xsi:type="dcterms:W3CDTF">2020-11-20T08:51:59Z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(2)/1TSp88JSUUZ/PsI2vIX+eQlNxEweh8nwkqSxgiEAoPh8HkVLSbLDeX/h3OsK+o8ebjhhK2J
fucwVG3RDreJvllCSz4VN6YoSO8ok6KkxCKwMBWaSCZT0l+EOMVozMijezukC52uvvpeaiDm
WGQhL2b28+2P+8w/B1jfVBVAo8FWX7K3AkVbLYHCKykbu3a2d31oqFucVNpEEzzFtw7APdDO
Svw8s3XDPcGRZ9KJR1</vt:lpwstr>
  </property>
  <property fmtid="{D5CDD505-2E9C-101B-9397-08002B2CF9AE}" pid="3" name="_2015_ms_pID_7253431">
    <vt:lpwstr>X40tf8JtZ8pWQMv/hV4BqHglXHpFM2Ix55F90inSyRwgjF8jPN8/0n
rxvFxb9HK5Z0jNg2Rg9pKYFxoptaLM7Wmi0DkYFAjBxOaLSDMpyjQj/Y6Zo9kyvbDnYIpwZN
FS7yFpywrf0D39oySG2LakwtnOKsSnkffbMhmr/cc6T2ZWi9qwLSRxCrpUXtWpS2Mf0=</vt:lpwstr>
  </property>
</Properties>
</file>