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1730" r:id="rId2"/>
    <p:sldId id="1791" r:id="rId3"/>
    <p:sldId id="2968" r:id="rId4"/>
    <p:sldId id="3021" r:id="rId5"/>
    <p:sldId id="3022" r:id="rId6"/>
    <p:sldId id="3023" r:id="rId7"/>
    <p:sldId id="3024" r:id="rId8"/>
    <p:sldId id="2980" r:id="rId9"/>
    <p:sldId id="2986" r:id="rId10"/>
    <p:sldId id="3025" r:id="rId11"/>
    <p:sldId id="3026" r:id="rId12"/>
    <p:sldId id="3012" r:id="rId13"/>
    <p:sldId id="2994" r:id="rId14"/>
    <p:sldId id="3001" r:id="rId15"/>
    <p:sldId id="3027" r:id="rId16"/>
    <p:sldId id="3028" r:id="rId17"/>
    <p:sldId id="2995" r:id="rId18"/>
    <p:sldId id="3029" r:id="rId19"/>
    <p:sldId id="3032" r:id="rId20"/>
    <p:sldId id="3033" r:id="rId21"/>
    <p:sldId id="3030" r:id="rId22"/>
    <p:sldId id="3031" r:id="rId23"/>
    <p:sldId id="2967" r:id="rId24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3221" autoAdjust="0"/>
  </p:normalViewPr>
  <p:slideViewPr>
    <p:cSldViewPr>
      <p:cViewPr varScale="1">
        <p:scale>
          <a:sx n="62" d="100"/>
          <a:sy n="62" d="100"/>
        </p:scale>
        <p:origin x="141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226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file_system_type</a:t>
            </a:r>
            <a:r>
              <a:rPr lang="zh-CN" altLang="en-US" dirty="0"/>
              <a:t>参数说明：</a:t>
            </a:r>
            <a:endParaRPr lang="en-US" altLang="zh-CN" dirty="0"/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name--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文件系统类型名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owner--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指向实现文件系统的模块的指针，一般用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THIS_MODULE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填充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mount--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安装文件系统时，调用的方法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kill_sb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--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删除超级块的方法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fs_flags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--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文件系统类型的标志，可以使用以下标志或其组合：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FS_REQUIRES_DEV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文件系统必须安装在物理磁盘设备上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FS_BINARY_MOUNTDATA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文件系统使用二进制安装数据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FS_HAS_SUBTYPE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文件系统含有子类型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FS_USERNS_MOUNT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可以使用用户命名空间的根进行文件系统的加载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FS_USERNS_DEV_MOUNT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使用用户空间进行加载不意味着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MNT_NODEV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FS_RENAME_DOES_D_MOVE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重命名操作内部实现使用移动操作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09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68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当未加载内核模块时，当前系统中无自定义的文件系统“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myfs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”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当加载内核模块时，当前系统中可打印出自定义的文件系统“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myfs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”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当卸载内核模块时，当前系统中无自定义的文件系统“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myfs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”。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528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862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700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256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当未加载内核模块时，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/proc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下无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myproc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目录；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当加载内核模块时，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/proc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下可查找到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myproc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目录。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当卸载内核模块时，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/proc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下无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myproc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目录。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274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03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注：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MODULE_PARM_DESC()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是对模块的参数进行描述，使用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modinfo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查看模块信息时可见。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764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44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63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764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）当未加载内核模块时，当前系统中无自定义的内核模块“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sysfs_exam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”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当加载内核模块时，当前系统可见自定义的文件系统“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sysfs_exam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”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）使用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modinfo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查看内核模块信息，可见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三个参数的描述：</a:t>
            </a:r>
          </a:p>
          <a:p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parm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           a:An invisible int under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sysfs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(int)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parm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           b:An visible int under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sysfs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(int)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parm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           c:An visible string under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sysfs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(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charp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即参数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/sys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中不可见，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/sys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中可见，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ls -al /sys/module/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sysfs_exam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/parameters/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的输出列表可验证；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）可使用echo向模块传递参数值来改变指定参数的值。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31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由截图可见，</a:t>
            </a:r>
            <a:r>
              <a:rPr lang="en-US" altLang="zh-CN" dirty="0"/>
              <a:t>/dev/root</a:t>
            </a:r>
            <a:r>
              <a:rPr lang="zh-CN" altLang="en-US" dirty="0"/>
              <a:t>文件系统挂载在根目录</a:t>
            </a:r>
            <a:r>
              <a:rPr lang="en-US" altLang="zh-CN" dirty="0"/>
              <a:t>/</a:t>
            </a:r>
            <a:r>
              <a:rPr lang="zh-CN" altLang="en-US" dirty="0"/>
              <a:t>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82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由截图可见，磁盘分区 </a:t>
            </a:r>
            <a:r>
              <a:rPr lang="en-US" altLang="zh-CN" dirty="0"/>
              <a:t>/dev/mmcblk0p3 </a:t>
            </a:r>
            <a:r>
              <a:rPr lang="zh-CN" altLang="en-US" dirty="0"/>
              <a:t>是挂载在根目录 </a:t>
            </a:r>
            <a:r>
              <a:rPr lang="en-US" altLang="zh-CN" dirty="0"/>
              <a:t>/ </a:t>
            </a:r>
            <a:r>
              <a:rPr lang="zh-CN" altLang="en-US" dirty="0"/>
              <a:t>上的文件系统，（应该对应于 </a:t>
            </a:r>
            <a:r>
              <a:rPr lang="en-US" altLang="zh-CN" dirty="0"/>
              <a:t>df -Th </a:t>
            </a:r>
            <a:r>
              <a:rPr lang="zh-CN" altLang="en-US" dirty="0"/>
              <a:t>列表中的 </a:t>
            </a:r>
            <a:r>
              <a:rPr lang="en-US" altLang="zh-CN" dirty="0"/>
              <a:t>/dev/root</a:t>
            </a:r>
            <a:r>
              <a:rPr lang="zh-CN" altLang="en-US" dirty="0"/>
              <a:t>文件系统）</a:t>
            </a:r>
            <a:endParaRPr lang="en-US" altLang="zh-CN" dirty="0"/>
          </a:p>
          <a:p>
            <a:r>
              <a:rPr lang="zh-CN" altLang="en-US" dirty="0"/>
              <a:t>且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默认挂载选项“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Default mount options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”</a:t>
            </a:r>
            <a:r>
              <a:rPr lang="zh-CN" altLang="en-US" dirty="0"/>
              <a:t>具有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2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user_xattr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选项。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28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更多请参看：</a:t>
            </a:r>
            <a:r>
              <a:rPr lang="en-US" altLang="zh-CN" dirty="0"/>
              <a:t>https://www.man7.org/linux/man-pages/man1/setfattr.1.html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01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更多请参看：</a:t>
            </a:r>
            <a:r>
              <a:rPr lang="en-US" altLang="zh-CN" dirty="0"/>
              <a:t>https://www.man7.org/linux/man-pages/man1/getfattr.1.html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97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042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0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81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41032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23770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534845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98" y="53554"/>
            <a:ext cx="461738" cy="471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第七章 实验课 文件系统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中国科学院大</a:t>
            </a:r>
            <a:r>
              <a:rPr kumimoji="0" lang="zh-CN" altLang="en-US" dirty="0" smtClean="0">
                <a:solidFill>
                  <a:srgbClr val="CC0000"/>
                </a:solidFill>
                <a:latin typeface="+mj-ea"/>
                <a:ea typeface="+mj-ea"/>
              </a:rPr>
              <a:t>学 </a:t>
            </a:r>
            <a:r>
              <a:rPr kumimoji="0" lang="en-US" altLang="zh-CN" dirty="0" smtClean="0">
                <a:solidFill>
                  <a:srgbClr val="CC0000"/>
                </a:solidFill>
                <a:latin typeface="+mj-ea"/>
                <a:ea typeface="+mj-ea"/>
              </a:rPr>
              <a:t>&amp; </a:t>
            </a:r>
            <a:r>
              <a:rPr kumimoji="0" lang="zh-CN" altLang="en-US" smtClean="0">
                <a:solidFill>
                  <a:srgbClr val="CC0000"/>
                </a:solidFill>
                <a:latin typeface="+mj-ea"/>
                <a:ea typeface="+mj-ea"/>
              </a:rPr>
              <a:t>华为技术有限公司</a:t>
            </a:r>
            <a:endParaRPr kumimoji="0" lang="zh-CN" altLang="en-US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18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680519"/>
          </a:xfrm>
        </p:spPr>
        <p:txBody>
          <a:bodyPr/>
          <a:lstStyle/>
          <a:p>
            <a:r>
              <a:rPr lang="zh-CN" altLang="en-US" dirty="0"/>
              <a:t>注册函数 </a:t>
            </a:r>
            <a:r>
              <a:rPr lang="en-US" altLang="zh-CN" dirty="0" err="1"/>
              <a:t>register_filesystem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注销函数</a:t>
            </a:r>
            <a:r>
              <a:rPr lang="en-US" altLang="zh-CN" dirty="0" err="1"/>
              <a:t>unregister_filesystem</a:t>
            </a:r>
            <a:r>
              <a:rPr lang="en-US" altLang="zh-CN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fs.h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函数原型：两个函数的原型分别为：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返回值：函数执行成功时，返回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；否则，返回一个错误值。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每个注册的文件系统都用一个类型为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file_system_type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的对象来表示。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四、文件系统的注册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66D94F8D-D0A4-416A-8851-D0B5BC9CD25D}"/>
              </a:ext>
            </a:extLst>
          </p:cNvPr>
          <p:cNvSpPr/>
          <p:nvPr/>
        </p:nvSpPr>
        <p:spPr bwMode="auto">
          <a:xfrm>
            <a:off x="1424608" y="3429000"/>
            <a:ext cx="7488832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register_filesystem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file_system_type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*)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；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unregister_filesystem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file_system_type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 )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；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749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注册函数 </a:t>
            </a:r>
            <a:r>
              <a:rPr lang="en-US" altLang="zh-CN" dirty="0" err="1"/>
              <a:t>register_filesystem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注销函数</a:t>
            </a:r>
            <a:r>
              <a:rPr lang="en-US" altLang="zh-CN" dirty="0" err="1"/>
              <a:t>unregister_filesystem</a:t>
            </a:r>
            <a:r>
              <a:rPr lang="en-US" altLang="zh-CN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fs.h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函数原型：两个函数的原型分别为：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返回值：函数执行成功时，返回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；否则，返回一个错误值。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每个注册的文件系统都用一个类型为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file_system_type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的对象来表示。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其结构体定义在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fs.h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ext4fs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文件系统对该结构体的填充：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一般文件系统的实现，实现这几个字段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即可；其它的由内核利用或者填充。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四、文件系统的注册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66D94F8D-D0A4-416A-8851-D0B5BC9CD25D}"/>
              </a:ext>
            </a:extLst>
          </p:cNvPr>
          <p:cNvSpPr/>
          <p:nvPr/>
        </p:nvSpPr>
        <p:spPr bwMode="auto">
          <a:xfrm>
            <a:off x="1424608" y="3356992"/>
            <a:ext cx="7488832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register_filesystem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file_system_type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*)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；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unregister_filesystem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file_system_type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 )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；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xmlns="" id="{CD023C9B-336D-478D-AF87-E07E6DEF8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52" y="5373216"/>
            <a:ext cx="3816000" cy="130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4542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4176018" cy="4680519"/>
          </a:xfrm>
        </p:spPr>
        <p:txBody>
          <a:bodyPr/>
          <a:lstStyle/>
          <a:p>
            <a:r>
              <a:rPr lang="zh-CN" altLang="en-US" dirty="0"/>
              <a:t>查看系统中已经注册的文件系统类型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语法：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五、注册自定义文件系统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66D94F8D-D0A4-416A-8851-D0B5BC9CD25D}"/>
              </a:ext>
            </a:extLst>
          </p:cNvPr>
          <p:cNvSpPr/>
          <p:nvPr/>
        </p:nvSpPr>
        <p:spPr bwMode="auto">
          <a:xfrm>
            <a:off x="1346556" y="3140968"/>
            <a:ext cx="360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cat /proc/filesystems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xmlns="" id="{DEAE7FB7-5E32-47A3-BAD7-5520DE19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906" y="1340769"/>
            <a:ext cx="3600000" cy="543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0016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1362013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使用文件系统注册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注销函数，注册一个自定义文件系统类型；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加载模块后，查看系统中是否存在注册的文件系统类型。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加载、卸载模块并查看模块打印信息。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：注册一个自定义的文件系统类型（</a:t>
            </a:r>
            <a:r>
              <a:rPr lang="en-US" altLang="zh-CN" dirty="0"/>
              <a:t>15min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068961"/>
            <a:ext cx="9144570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  <a:endParaRPr lang="zh-CN" altLang="en-US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AF8D44A-FFFA-4890-B734-40BA20022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20" y="4725144"/>
            <a:ext cx="5400000" cy="20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55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208466" cy="5400599"/>
          </a:xfrm>
        </p:spPr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系统上的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目录是一种文件系统，即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proc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文件系统；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是一种伪文件系统（也即虚拟文件系统）；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存储的是当前内核运行状态的一系列特殊文件，用户可以通过这些文件查看有关系统硬件（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scsi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）及当前正在运行进程的信息（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/proc/PIDs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），甚至可以通过更改其中某些文件来改变内核的运行状态。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/proc</a:t>
            </a:r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526259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/>
              <a:t>proc_mkdir</a:t>
            </a:r>
            <a:r>
              <a:rPr lang="en-US" altLang="zh-CN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功能：用于在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目录中添加一个目录。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proc_fs.h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name	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建立的目录的名称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parent	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父目录指针。如果为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，则在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目录下建立。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返回值：成功时返回创建的目录的指针；失败时返回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proc_dir_entry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结构体的定义可参看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fs/proc/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internal.h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使用时添加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proc_fs.h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即可。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/>
              <a:t>/proc</a:t>
            </a:r>
            <a:r>
              <a:rPr lang="zh-CN" altLang="en-US" dirty="0"/>
              <a:t>目录中的目录操作函数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3970477C-4B03-40FC-B979-BC39696C582B}"/>
              </a:ext>
            </a:extLst>
          </p:cNvPr>
          <p:cNvSpPr/>
          <p:nvPr/>
        </p:nvSpPr>
        <p:spPr bwMode="auto">
          <a:xfrm>
            <a:off x="1784202" y="3322561"/>
            <a:ext cx="7632848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static inline 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proc_dir_entry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proc_mkdir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(const char *name, 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proc_dir_entry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*parent)</a:t>
            </a:r>
          </a:p>
        </p:txBody>
      </p:sp>
    </p:spTree>
    <p:extLst>
      <p:ext uri="{BB962C8B-B14F-4D97-AF65-F5344CB8AC3E}">
        <p14:creationId xmlns:p14="http://schemas.microsoft.com/office/powerpoint/2010/main" val="19506901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/>
              <a:t>proc_remove</a:t>
            </a:r>
            <a:r>
              <a:rPr lang="en-US" altLang="zh-CN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功能：用于移除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目录下的一个目录及其子目录。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proc_fs.h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参数为要删除的目录的指针（即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proc_mkdir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函数的返回值）。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/>
              <a:t>/proc</a:t>
            </a:r>
            <a:r>
              <a:rPr lang="zh-CN" altLang="en-US" dirty="0"/>
              <a:t>目录中的目录操作函数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3970477C-4B03-40FC-B979-BC39696C582B}"/>
              </a:ext>
            </a:extLst>
          </p:cNvPr>
          <p:cNvSpPr/>
          <p:nvPr/>
        </p:nvSpPr>
        <p:spPr bwMode="auto">
          <a:xfrm>
            <a:off x="1784202" y="3322561"/>
            <a:ext cx="7632848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static inline void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proc_remove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proc_dir_entry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*de)</a:t>
            </a:r>
          </a:p>
        </p:txBody>
      </p:sp>
    </p:spTree>
    <p:extLst>
      <p:ext uri="{BB962C8B-B14F-4D97-AF65-F5344CB8AC3E}">
        <p14:creationId xmlns:p14="http://schemas.microsoft.com/office/powerpoint/2010/main" val="20905780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576618" cy="180019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编写一个模块，在加载模块时，在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目录下创建一个名称为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myproc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的目录；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加载模块后，查看系统中是否在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/proc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目录下成功创建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myproc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加载、卸载模块并查看模块打印信息。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065568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：在</a:t>
            </a:r>
            <a:r>
              <a:rPr lang="en-US" altLang="zh-CN" dirty="0"/>
              <a:t>/proc</a:t>
            </a:r>
            <a:r>
              <a:rPr lang="zh-CN" altLang="en-US" dirty="0"/>
              <a:t>下创建目录（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068961"/>
            <a:ext cx="9144570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</p:txBody>
      </p:sp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180BE56B-2267-4F4E-976A-C949B023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4644106"/>
            <a:ext cx="4320000" cy="20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1">
            <a:extLst>
              <a:ext uri="{FF2B5EF4-FFF2-40B4-BE49-F238E27FC236}">
                <a16:creationId xmlns:a16="http://schemas.microsoft.com/office/drawing/2014/main" xmlns="" id="{55015353-9FC0-4751-BB36-F5DDDF329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2" y="4869160"/>
            <a:ext cx="5040000" cy="140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98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856538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/>
              <a:t>sysfs</a:t>
            </a:r>
            <a:r>
              <a:rPr lang="zh-CN" altLang="en-US" dirty="0"/>
              <a:t>文件系统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内核模块传递参数的方法：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）通过命令行在加载模块时传递参数，如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insmod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hello.ko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param=0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）在加载模块后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模块运行时，通过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sysfs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文件系统来设置或读取模块数据。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sysfs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是一个基于内存的虚拟文件系统，可以看成与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proc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devfs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同类别的文件系统；它的作用是将内核信息以文件的方式提供给用户程序使用。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sysfs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文件系统要求总是被挂载在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/sys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挂载点上；与内核模块信息相关的文件，则位于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/sys/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modul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目录下，每个模块对应一个目录名。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</a:t>
            </a:r>
            <a:r>
              <a:rPr lang="en-US" altLang="zh-CN" dirty="0" err="1"/>
              <a:t>sysfs</a:t>
            </a:r>
            <a:r>
              <a:rPr lang="zh-CN" altLang="en-US" dirty="0"/>
              <a:t>文件系统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ECDBBDB-6793-4657-964C-036B8ADA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3339"/>
            <a:ext cx="9906000" cy="15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071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/>
              <a:t>module_param</a:t>
            </a:r>
            <a:r>
              <a:rPr lang="zh-CN" altLang="en-US" dirty="0"/>
              <a:t>宏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对于模块而言，声明为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static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的变量都可以通过命令行来设置，但要想在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sysfs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下可见，必须通过宏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module_param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来显式声明。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module_param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宏有三个参数：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第一个为参数名，即已经定义的变量名；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第二个参数则为变量类型，可用的类型有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byte, short,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ushort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int,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uint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long,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ulong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charp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bool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invbool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，分别对应于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语言类型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char, short, unsigned short, int, unsigned int, long, unsigned long, char *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，用户也可以自定义类型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XXX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（如果用户自己定义了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param_get_XXX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param_set_XXX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param_check_XXX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第三个参数用于指定访问权限，如果为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，该参数将不出现在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sysfs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文件系统中；允许的访问权限为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S_IRUSR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S_IWUSR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S_IRGRP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S_IWGRP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S_IROTH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S_IWOTH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的组合，它们分别对应于用户读，用户写，用户组读，用户组写，其他用户读和其他用户写。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九、</a:t>
            </a:r>
            <a:r>
              <a:rPr lang="en-US" altLang="zh-CN" dirty="0" err="1"/>
              <a:t>module_param</a:t>
            </a:r>
            <a:r>
              <a:rPr lang="zh-CN" altLang="en-US" dirty="0"/>
              <a:t>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93BCC9BC-1332-4153-888E-055EEB8EF822}"/>
              </a:ext>
            </a:extLst>
          </p:cNvPr>
          <p:cNvSpPr/>
          <p:nvPr/>
        </p:nvSpPr>
        <p:spPr bwMode="auto">
          <a:xfrm>
            <a:off x="920775" y="5805264"/>
            <a:ext cx="8280920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module_param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(test, int, S_IRUSR | S_IWUSR | S_IRGRP | S_IROTH);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MODULE_PARM_DESC(test, "An visible int under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sysfs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7971512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8496944" cy="5184575"/>
          </a:xfrm>
        </p:spPr>
        <p:txBody>
          <a:bodyPr/>
          <a:lstStyle/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任务一：为 </a:t>
            </a:r>
            <a:r>
              <a:rPr lang="en-US" altLang="zh-CN" sz="2400" dirty="0">
                <a:ea typeface="宋体" pitchFamily="2" charset="-122"/>
              </a:rPr>
              <a:t>Ext4 </a:t>
            </a:r>
            <a:r>
              <a:rPr lang="zh-CN" altLang="en-US" sz="2400" dirty="0">
                <a:ea typeface="宋体" pitchFamily="2" charset="-122"/>
              </a:rPr>
              <a:t>文件系统添加扩展属性（</a:t>
            </a:r>
            <a:r>
              <a:rPr lang="en-US" altLang="zh-CN" sz="2400" dirty="0">
                <a:ea typeface="宋体" pitchFamily="2" charset="-122"/>
              </a:rPr>
              <a:t>25min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任务二：注册一个自定义的文件系统类型（</a:t>
            </a:r>
            <a:r>
              <a:rPr lang="en-US" altLang="zh-CN" sz="2400" dirty="0">
                <a:ea typeface="宋体" pitchFamily="2" charset="-122"/>
              </a:rPr>
              <a:t>15min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任务三：在 </a:t>
            </a:r>
            <a:r>
              <a:rPr lang="en-US" altLang="zh-CN" sz="2400" dirty="0">
                <a:ea typeface="宋体" pitchFamily="2" charset="-122"/>
              </a:rPr>
              <a:t>/proc</a:t>
            </a:r>
            <a:r>
              <a:rPr lang="zh-CN" altLang="en-US" sz="2400" dirty="0">
                <a:ea typeface="宋体" pitchFamily="2" charset="-122"/>
              </a:rPr>
              <a:t>下创建目录（</a:t>
            </a:r>
            <a:r>
              <a:rPr lang="en-US" altLang="zh-CN" sz="2400" dirty="0">
                <a:ea typeface="宋体" pitchFamily="2" charset="-122"/>
              </a:rPr>
              <a:t>20min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任务四：使用 </a:t>
            </a:r>
            <a:r>
              <a:rPr lang="en-US" altLang="zh-CN" sz="2400" dirty="0" err="1">
                <a:ea typeface="宋体" pitchFamily="2" charset="-122"/>
              </a:rPr>
              <a:t>sysfs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文件系统传递内核模块参数（</a:t>
            </a:r>
            <a:r>
              <a:rPr lang="en-US" altLang="zh-CN" sz="2400" dirty="0">
                <a:ea typeface="宋体" pitchFamily="2" charset="-122"/>
              </a:rPr>
              <a:t>20min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第七章 实验内容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608511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使用说明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当模块加载后，可通过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/sys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目录与模块进行交互，通常的做法是使用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向内核传递参数。例如：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传递字符串时，使用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选项；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指定传递参数时，在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/sys/module/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目录下找到自定义的模块名（如此处示例的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module_exam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），模块名目录下的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parameters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目录，即为该模块的参数列表，选定需要传递的参数名即可（如此处示例的参数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test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必须使用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切换到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模式下，使用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sudo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命令会出现权限受限的问题。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十、</a:t>
            </a:r>
            <a:r>
              <a:rPr lang="en-US" altLang="zh-CN" dirty="0" err="1"/>
              <a:t>sysfs</a:t>
            </a:r>
            <a:r>
              <a:rPr lang="zh-CN" altLang="en-US" dirty="0"/>
              <a:t>系统文件传递内核模块参数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93BCC9BC-1332-4153-888E-055EEB8EF822}"/>
              </a:ext>
            </a:extLst>
          </p:cNvPr>
          <p:cNvSpPr/>
          <p:nvPr/>
        </p:nvSpPr>
        <p:spPr bwMode="auto">
          <a:xfrm>
            <a:off x="1136130" y="2713911"/>
            <a:ext cx="828092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echo -n 'example' &gt; /sys/module/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module_exam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/parameters/test</a:t>
            </a:r>
          </a:p>
        </p:txBody>
      </p:sp>
    </p:spTree>
    <p:extLst>
      <p:ext uri="{BB962C8B-B14F-4D97-AF65-F5344CB8AC3E}">
        <p14:creationId xmlns:p14="http://schemas.microsoft.com/office/powerpoint/2010/main" val="15999110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576618" cy="180019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编写一个模块，该模块有三个参数：一个为字符串型，两个为整型。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两个整型中，一个在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/sys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下不可见。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加载模块后，使用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echo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向模块传递参数值来改变指定参数的值。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加载、卸载模块并查看模块打印信息。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065568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：使用</a:t>
            </a:r>
            <a:r>
              <a:rPr lang="en-US" altLang="zh-CN" dirty="0" err="1"/>
              <a:t>sysfs</a:t>
            </a:r>
            <a:r>
              <a:rPr lang="zh-CN" altLang="en-US" dirty="0"/>
              <a:t>文件系统传递内核模块参数（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429001"/>
            <a:ext cx="9144570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</p:txBody>
      </p:sp>
    </p:spTree>
    <p:extLst>
      <p:ext uri="{BB962C8B-B14F-4D97-AF65-F5344CB8AC3E}">
        <p14:creationId xmlns:p14="http://schemas.microsoft.com/office/powerpoint/2010/main" val="9029248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065568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：使用</a:t>
            </a:r>
            <a:r>
              <a:rPr lang="en-US" altLang="zh-CN" dirty="0" err="1"/>
              <a:t>sysfs</a:t>
            </a:r>
            <a:r>
              <a:rPr lang="zh-CN" altLang="en-US" dirty="0"/>
              <a:t>文件系统传递内核模块参数（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pic>
        <p:nvPicPr>
          <p:cNvPr id="10242" name="图片 1">
            <a:extLst>
              <a:ext uri="{FF2B5EF4-FFF2-40B4-BE49-F238E27FC236}">
                <a16:creationId xmlns:a16="http://schemas.microsoft.com/office/drawing/2014/main" xmlns="" id="{B04DFF98-BA0B-49E4-AA6E-095B3AF2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893"/>
            <a:ext cx="5220000" cy="364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>
            <a:extLst>
              <a:ext uri="{FF2B5EF4-FFF2-40B4-BE49-F238E27FC236}">
                <a16:creationId xmlns:a16="http://schemas.microsoft.com/office/drawing/2014/main" xmlns="" id="{29408533-92FD-4EA3-99D1-774CB62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00" y="3846548"/>
            <a:ext cx="5760000" cy="301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0666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648626" cy="5400599"/>
          </a:xfrm>
        </p:spPr>
        <p:txBody>
          <a:bodyPr/>
          <a:lstStyle/>
          <a:p>
            <a:r>
              <a:rPr lang="zh-CN" altLang="en-US" dirty="0"/>
              <a:t>文件扩展属性</a:t>
            </a:r>
            <a:r>
              <a:rPr lang="en-US" altLang="zh-CN" dirty="0"/>
              <a:t>EA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key-value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键值对永久地关联到文件；让现有的文件系统得以支持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在原始设计中未提供的功能。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给文件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文件夹添加额外的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key-value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的键值对时，键和值都是字符串并且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有一定长度的限制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定义于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include/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uapi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limits.h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r>
              <a:rPr lang="zh-CN" altLang="en-US" dirty="0"/>
              <a:t>扩展属性名称空间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扩展属性名称的格式是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namespace.attribute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，名称空间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namespace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是用来定义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不同的扩展属性的类。目前有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security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trusted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四种扩展属性类。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对于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ext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文件系统，为了能使用扩展用户属性，要求文件系统挂载时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有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user_xattr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选项。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一、文件扩展属性（</a:t>
            </a:r>
            <a:r>
              <a:rPr lang="en-US" altLang="zh-CN" dirty="0" err="1"/>
              <a:t>xattr</a:t>
            </a:r>
            <a:r>
              <a:rPr lang="en-US" altLang="zh-CN" dirty="0"/>
              <a:t> - Extended attributes</a:t>
            </a:r>
            <a:r>
              <a:rPr lang="zh-CN" altLang="en-US" dirty="0"/>
              <a:t>）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xmlns="" id="{89632130-3D72-415C-87A6-67BB0135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3452996"/>
            <a:ext cx="7920000" cy="6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990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648626" cy="5400599"/>
          </a:xfrm>
        </p:spPr>
        <p:txBody>
          <a:bodyPr/>
          <a:lstStyle/>
          <a:p>
            <a:r>
              <a:rPr lang="zh-CN" altLang="en-US" dirty="0"/>
              <a:t>环境准备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为了使用扩展属性，需要安装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libattr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如何查看当前文件系统类型：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用于显示文件系统类型；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二、文件扩展属性的使用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A861016C-F608-4920-B71F-F99470F7784C}"/>
              </a:ext>
            </a:extLst>
          </p:cNvPr>
          <p:cNvSpPr/>
          <p:nvPr/>
        </p:nvSpPr>
        <p:spPr bwMode="auto">
          <a:xfrm>
            <a:off x="1496616" y="2276872"/>
            <a:ext cx="360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install -y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libattr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4F599A17-BFA1-4EC4-91AE-4872A71F513E}"/>
              </a:ext>
            </a:extLst>
          </p:cNvPr>
          <p:cNvSpPr/>
          <p:nvPr/>
        </p:nvSpPr>
        <p:spPr bwMode="auto">
          <a:xfrm>
            <a:off x="4528966" y="3325780"/>
            <a:ext cx="180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df -Th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xmlns="" id="{3DE2ADB0-9BF3-47D2-947E-7A193907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4056152"/>
            <a:ext cx="6480000" cy="232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5984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648626" cy="5400599"/>
          </a:xfrm>
        </p:spPr>
        <p:txBody>
          <a:bodyPr/>
          <a:lstStyle/>
          <a:p>
            <a:r>
              <a:rPr lang="zh-CN" altLang="en-US" dirty="0"/>
              <a:t>检查当前文件系统是否支持文件扩展属性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fdisk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-l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查看硬盘及分区信息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ext3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ext4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文件系统上，可通过命令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tune2fs -l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来检查是否支持扩展属性：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二、文件扩展属性的使用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4EB0573-EC40-444B-A94C-77488BDE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12" y="4488458"/>
            <a:ext cx="4320000" cy="2257444"/>
          </a:xfrm>
          <a:prstGeom prst="rect">
            <a:avLst/>
          </a:prstGeom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xmlns="" id="{63E50A93-92CA-4E06-BA9D-848F1F7F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2168791"/>
            <a:ext cx="5760000" cy="18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8327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648626" cy="5400599"/>
          </a:xfrm>
        </p:spPr>
        <p:txBody>
          <a:bodyPr/>
          <a:lstStyle/>
          <a:p>
            <a:r>
              <a:rPr lang="en-US" altLang="zh-CN" dirty="0" err="1"/>
              <a:t>setfattr</a:t>
            </a:r>
            <a:r>
              <a:rPr lang="zh-CN" altLang="en-US" dirty="0"/>
              <a:t>命令：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功能：设置文件系统对象的扩展属性（无文件系统限制）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语法：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-n name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：指定属性名称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-v value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：设置属性值。可以使用三种方法对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value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进行编码：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）如果给定的字符串用双引号引起来，其中的反斜线和双引号需转义。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任何控制字符都可以编码为“反斜杠后跟三个数字”作为八进制的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ASCII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码。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）如果给定的字符串以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开头，则表示一个十六进制数。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）如果给定的字符串以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开头，则需要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base64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编码。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-x name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：删除属性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--version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：打印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setfattr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的版本并退出。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--help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：打印帮助以解释命令行选项。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二、文件扩展属性的使用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EF649EDC-9DEF-413C-B836-D48B2661E21C}"/>
              </a:ext>
            </a:extLst>
          </p:cNvPr>
          <p:cNvSpPr/>
          <p:nvPr/>
        </p:nvSpPr>
        <p:spPr bwMode="auto">
          <a:xfrm>
            <a:off x="1928664" y="2492896"/>
            <a:ext cx="6120058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setfattr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-n name [-v value] pathname...</a:t>
            </a:r>
          </a:p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setfattr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-x name pathname...</a:t>
            </a:r>
          </a:p>
        </p:txBody>
      </p:sp>
    </p:spTree>
    <p:extLst>
      <p:ext uri="{BB962C8B-B14F-4D97-AF65-F5344CB8AC3E}">
        <p14:creationId xmlns:p14="http://schemas.microsoft.com/office/powerpoint/2010/main" val="28469660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400599"/>
          </a:xfrm>
        </p:spPr>
        <p:txBody>
          <a:bodyPr/>
          <a:lstStyle/>
          <a:p>
            <a:r>
              <a:rPr lang="en-US" altLang="zh-CN" dirty="0" err="1"/>
              <a:t>getfattr</a:t>
            </a:r>
            <a:r>
              <a:rPr lang="zh-CN" altLang="en-US" dirty="0"/>
              <a:t>命令：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功能：获取文件系统对象的扩展属性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语法：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-n name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：显示指定名称的属性。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：显示所有属性的值。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-e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：在提取属性之后进行编码，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的值为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text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hex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base64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= “text”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时，编码为文本的字符串的值用双引号（“）引起来；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= ”hex“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时，编码为十六进制的字符串以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为前缀；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= ”base64“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时，编码为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base64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的字符串以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为前缀。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-m pattern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：正则表达式匹配的属性显示。默认匹配为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‘^user\\.’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即匹配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名称空间的属性，可以指定为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'-'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'.'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匹配所有属性。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二、文件扩展属性的使用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EF649EDC-9DEF-413C-B836-D48B2661E21C}"/>
              </a:ext>
            </a:extLst>
          </p:cNvPr>
          <p:cNvSpPr/>
          <p:nvPr/>
        </p:nvSpPr>
        <p:spPr bwMode="auto">
          <a:xfrm>
            <a:off x="1928664" y="2492896"/>
            <a:ext cx="7560840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getfattr -n name [-e en] pathname...</a:t>
            </a:r>
          </a:p>
          <a:p>
            <a:pPr algn="l"/>
            <a:r>
              <a:rPr lang="de-DE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getfattr -d [-e en] [-m pattern] pathname...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912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内核模块编程</a:t>
            </a:r>
          </a:p>
          <a:p>
            <a:r>
              <a:rPr lang="zh-CN" altLang="en-US" dirty="0"/>
              <a:t>源码编写</a:t>
            </a:r>
            <a:r>
              <a:rPr lang="en-US" altLang="zh-CN" dirty="0"/>
              <a:t>—— .c</a:t>
            </a:r>
            <a:r>
              <a:rPr lang="zh-CN" altLang="en-US" dirty="0"/>
              <a:t>源文件</a:t>
            </a:r>
          </a:p>
          <a:p>
            <a:r>
              <a:rPr lang="en-US" altLang="zh-CN" dirty="0" err="1"/>
              <a:t>Makefile</a:t>
            </a:r>
            <a:r>
              <a:rPr lang="zh-CN" altLang="en-US" dirty="0"/>
              <a:t>文件编写</a:t>
            </a:r>
          </a:p>
          <a:p>
            <a:r>
              <a:rPr lang="zh-CN" altLang="en-US" dirty="0"/>
              <a:t>编译模块</a:t>
            </a:r>
            <a:r>
              <a:rPr lang="en-US" altLang="zh-CN" dirty="0"/>
              <a:t>——make</a:t>
            </a:r>
          </a:p>
          <a:p>
            <a:r>
              <a:rPr lang="zh-CN" altLang="en-US" dirty="0"/>
              <a:t>模块加载进内核</a:t>
            </a:r>
            <a:r>
              <a:rPr lang="en-US" altLang="zh-CN" dirty="0"/>
              <a:t>——</a:t>
            </a:r>
            <a:r>
              <a:rPr lang="en-US" altLang="zh-CN" dirty="0" err="1"/>
              <a:t>insmod</a:t>
            </a:r>
            <a:endParaRPr lang="en-US" altLang="zh-CN" dirty="0"/>
          </a:p>
          <a:p>
            <a:r>
              <a:rPr lang="zh-CN" altLang="en-US" dirty="0"/>
              <a:t>查看加载的内容</a:t>
            </a:r>
            <a:r>
              <a:rPr lang="en-US" altLang="zh-CN" dirty="0"/>
              <a:t>——</a:t>
            </a:r>
            <a:r>
              <a:rPr lang="en-US" altLang="zh-CN" dirty="0" err="1"/>
              <a:t>dmesg</a:t>
            </a:r>
            <a:endParaRPr lang="en-US" altLang="zh-CN" dirty="0"/>
          </a:p>
          <a:p>
            <a:r>
              <a:rPr lang="zh-CN" altLang="en-US" dirty="0"/>
              <a:t>查看内核模块</a:t>
            </a:r>
            <a:r>
              <a:rPr lang="en-US" altLang="zh-CN" dirty="0"/>
              <a:t>——</a:t>
            </a:r>
            <a:r>
              <a:rPr lang="en-US" altLang="zh-CN" dirty="0" err="1"/>
              <a:t>lsmod</a:t>
            </a:r>
            <a:endParaRPr lang="en-US" altLang="zh-CN" dirty="0"/>
          </a:p>
          <a:p>
            <a:r>
              <a:rPr lang="zh-CN" altLang="en-US" dirty="0"/>
              <a:t>卸载内核模块</a:t>
            </a:r>
            <a:r>
              <a:rPr lang="en-US" altLang="zh-CN" dirty="0"/>
              <a:t>——</a:t>
            </a:r>
            <a:r>
              <a:rPr lang="en-US" altLang="zh-CN" dirty="0" err="1"/>
              <a:t>rmmod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三、内核模块编程</a:t>
            </a:r>
          </a:p>
        </p:txBody>
      </p:sp>
    </p:spTree>
    <p:extLst>
      <p:ext uri="{BB962C8B-B14F-4D97-AF65-F5344CB8AC3E}">
        <p14:creationId xmlns:p14="http://schemas.microsoft.com/office/powerpoint/2010/main" val="8221987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2736303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熟悉文件系统扩展属性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EA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，查看树莓派文件系统是否支持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EA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setfattr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设置文件系统的用户扩展属性，并设置文本、八进制数、十六进制数与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base64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编码这四种属性值。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getfattr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获取文件系统的用户扩展属性，并在获取属性之后进行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text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hex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base64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这三种编码设置。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分析总结上述实验过程。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：为 </a:t>
            </a:r>
            <a:r>
              <a:rPr lang="en-US" altLang="zh-CN" dirty="0"/>
              <a:t>Ext4 </a:t>
            </a:r>
            <a:r>
              <a:rPr lang="zh-CN" altLang="en-US" dirty="0"/>
              <a:t>文件系统添加扩展属性（</a:t>
            </a:r>
            <a:r>
              <a:rPr lang="en-US" altLang="zh-CN" dirty="0"/>
              <a:t>25min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861048"/>
            <a:ext cx="914457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正确使用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setfattr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设置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EA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，正确使用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getfattr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获取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EA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提交命令行的操作过程截图，以及实验分析总结。</a:t>
            </a:r>
            <a:endParaRPr lang="zh-CN" altLang="en-US" kern="0" dirty="0"/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xmlns="" id="{017F7DD9-F157-45C4-A135-8BD6047C3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60" y="4848594"/>
            <a:ext cx="3600000" cy="20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2111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33022</TotalTime>
  <Words>2644</Words>
  <Application>Microsoft Office PowerPoint</Application>
  <PresentationFormat>A4 Paper (210x297 mm)</PresentationFormat>
  <Paragraphs>286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楷体_GB2312</vt:lpstr>
      <vt:lpstr>微软雅黑</vt:lpstr>
      <vt:lpstr>Monotype Sorts</vt:lpstr>
      <vt:lpstr>黑体</vt:lpstr>
      <vt:lpstr>宋体</vt:lpstr>
      <vt:lpstr>华文行楷</vt:lpstr>
      <vt:lpstr>幼圆</vt:lpstr>
      <vt:lpstr>Arial</vt:lpstr>
      <vt:lpstr>Arial Narrow</vt:lpstr>
      <vt:lpstr>Consolas</vt:lpstr>
      <vt:lpstr>Times New Roman</vt:lpstr>
      <vt:lpstr>Wingdings</vt:lpstr>
      <vt:lpstr>通用信息 (标准)</vt:lpstr>
      <vt:lpstr>PowerPoint Presentation</vt:lpstr>
      <vt:lpstr>第七章 实验内容</vt:lpstr>
      <vt:lpstr>一、文件扩展属性（xattr - Extended attributes）</vt:lpstr>
      <vt:lpstr>二、文件扩展属性的使用</vt:lpstr>
      <vt:lpstr>二、文件扩展属性的使用</vt:lpstr>
      <vt:lpstr>二、文件扩展属性的使用</vt:lpstr>
      <vt:lpstr>二、文件扩展属性的使用</vt:lpstr>
      <vt:lpstr>三、内核模块编程</vt:lpstr>
      <vt:lpstr>任务1：为 Ext4 文件系统添加扩展属性（25min）</vt:lpstr>
      <vt:lpstr>四、文件系统的注册/注销</vt:lpstr>
      <vt:lpstr>四、文件系统的注册/注销</vt:lpstr>
      <vt:lpstr>五、注册自定义文件系统</vt:lpstr>
      <vt:lpstr>任务2：注册一个自定义的文件系统类型（15min）</vt:lpstr>
      <vt:lpstr>六、/proc目录</vt:lpstr>
      <vt:lpstr>七、/proc目录中的目录操作函数</vt:lpstr>
      <vt:lpstr>七、/proc目录中的目录操作函数</vt:lpstr>
      <vt:lpstr>任务3：在/proc下创建目录（20min）</vt:lpstr>
      <vt:lpstr>八、sysfs文件系统</vt:lpstr>
      <vt:lpstr>九、module_param宏</vt:lpstr>
      <vt:lpstr>十、sysfs系统文件传递内核模块参数</vt:lpstr>
      <vt:lpstr>任务4：使用sysfs文件系统传递内核模块参数（20min）</vt:lpstr>
      <vt:lpstr>任务4：使用sysfs文件系统传递内核模块参数（20min）</vt:lpstr>
      <vt:lpstr>PowerPoint Presentation</vt:lpstr>
    </vt:vector>
  </TitlesOfParts>
  <Company>CS,HIT,P.R.China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zhaoxiaohu (A)</cp:lastModifiedBy>
  <cp:revision>2818</cp:revision>
  <dcterms:created xsi:type="dcterms:W3CDTF">2001-03-21T12:57:26Z</dcterms:created>
  <dcterms:modified xsi:type="dcterms:W3CDTF">2020-11-20T08:52:44Z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(2)CZBLa25CR2vJHoQxFHFFTa/6I9US300Pn3oZ0aIPBYEVhFt5T/t0YSb5fhmiGMabdqL09uE5
TQgmJDjGXYqYoDg7ldQSyzGtFLLMOkkxMfIGSZLrwEBBIkim3a+XJljyupUC+lDAnvqqZUPG
6GaEVNKtQT6OMHbECmjJJkqQAXYpVeyECjS7U5uD9r0pmc1zex2JzGHMWCHTO8MYG2aorVxP
GdZouRBng8grWLoHHa</vt:lpwstr>
  </property>
  <property fmtid="{D5CDD505-2E9C-101B-9397-08002B2CF9AE}" pid="3" name="_2015_ms_pID_7253431">
    <vt:lpwstr>RvdbsQYq/qoHtzWWaL3hDb4mO2A8qZ49rQfaMVn+JoLzLOKH6EfyIF
eFpLx0HYe5526SiY4v+Nc/JGM4lkb5pa9t8iup+5z1fSlRIH+D0/V0nm0JlY2lROeyxduEDy
uuUlHbGHb7proJSkK4Vn6+Y94Ev+k4ImXXCKBn6flCQnMI8GBHuVFzeWsYtv6Ep4cWk=</vt:lpwstr>
  </property>
</Properties>
</file>