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9"/>
  </p:notesMasterIdLst>
  <p:handoutMasterIdLst>
    <p:handoutMasterId r:id="rId30"/>
  </p:handoutMasterIdLst>
  <p:sldIdLst>
    <p:sldId id="1730" r:id="rId2"/>
    <p:sldId id="1791" r:id="rId3"/>
    <p:sldId id="2968" r:id="rId4"/>
    <p:sldId id="3022" r:id="rId5"/>
    <p:sldId id="3024" r:id="rId6"/>
    <p:sldId id="3025" r:id="rId7"/>
    <p:sldId id="3023" r:id="rId8"/>
    <p:sldId id="3026" r:id="rId9"/>
    <p:sldId id="3039" r:id="rId10"/>
    <p:sldId id="3040" r:id="rId11"/>
    <p:sldId id="2986" r:id="rId12"/>
    <p:sldId id="3027" r:id="rId13"/>
    <p:sldId id="3028" r:id="rId14"/>
    <p:sldId id="3029" r:id="rId15"/>
    <p:sldId id="2994" r:id="rId16"/>
    <p:sldId id="3030" r:id="rId17"/>
    <p:sldId id="3031" r:id="rId18"/>
    <p:sldId id="3032" r:id="rId19"/>
    <p:sldId id="3033" r:id="rId20"/>
    <p:sldId id="3034" r:id="rId21"/>
    <p:sldId id="3035" r:id="rId22"/>
    <p:sldId id="3036" r:id="rId23"/>
    <p:sldId id="3037" r:id="rId24"/>
    <p:sldId id="3038" r:id="rId25"/>
    <p:sldId id="2995" r:id="rId26"/>
    <p:sldId id="3021" r:id="rId27"/>
    <p:sldId id="2967" r:id="rId28"/>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83221" autoAdjust="0"/>
  </p:normalViewPr>
  <p:slideViewPr>
    <p:cSldViewPr>
      <p:cViewPr varScale="1">
        <p:scale>
          <a:sx n="62" d="100"/>
          <a:sy n="62" d="100"/>
        </p:scale>
        <p:origin x="1410"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extLst>
      <p:ext uri="{BB962C8B-B14F-4D97-AF65-F5344CB8AC3E}">
        <p14:creationId xmlns:p14="http://schemas.microsoft.com/office/powerpoint/2010/main" val="83310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在同一树莓派中，开启两个终端，一个运行客户端，一个运行服务端；</a:t>
            </a:r>
            <a:endParaRPr lang="en-US" altLang="zh-CN" dirty="0"/>
          </a:p>
          <a:p>
            <a:r>
              <a:rPr lang="en-US" altLang="zh-CN" dirty="0"/>
              <a:t>client</a:t>
            </a:r>
            <a:r>
              <a:rPr lang="zh-CN" altLang="en-US" dirty="0"/>
              <a:t>中输入发送的消息 回车后，</a:t>
            </a:r>
            <a:r>
              <a:rPr lang="en-US" altLang="zh-CN" dirty="0"/>
              <a:t>server</a:t>
            </a:r>
            <a:r>
              <a:rPr lang="zh-CN" altLang="en-US" dirty="0"/>
              <a:t>端即能收到。</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192170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rgbClr val="111111"/>
                </a:solidFill>
                <a:ea typeface="宋体" panose="02010600030101010101" pitchFamily="2" charset="-122"/>
              </a:rPr>
              <a:t>GUI</a:t>
            </a:r>
            <a:r>
              <a:rPr lang="zh-CN" altLang="en-US" sz="1200" kern="1200" dirty="0">
                <a:solidFill>
                  <a:srgbClr val="111111"/>
                </a:solidFill>
                <a:ea typeface="宋体" panose="02010600030101010101" pitchFamily="2" charset="-122"/>
              </a:rPr>
              <a:t>（图形用户界面，</a:t>
            </a:r>
            <a:r>
              <a:rPr lang="en-US" altLang="zh-CN" sz="1200" kern="1200" dirty="0">
                <a:solidFill>
                  <a:srgbClr val="111111"/>
                </a:solidFill>
                <a:ea typeface="宋体" panose="02010600030101010101" pitchFamily="2" charset="-122"/>
              </a:rPr>
              <a:t>Graphical User Interface</a:t>
            </a:r>
            <a:r>
              <a:rPr lang="zh-CN" altLang="en-US" sz="1200" kern="1200" dirty="0">
                <a:solidFill>
                  <a:srgbClr val="111111"/>
                </a:solidFill>
                <a:ea typeface="宋体" panose="02010600030101010101" pitchFamily="2" charset="-122"/>
              </a:rPr>
              <a:t>）</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3985841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rgbClr val="111111"/>
                </a:solidFill>
                <a:ea typeface="宋体" panose="02010600030101010101" pitchFamily="2" charset="-122"/>
              </a:rPr>
              <a:t>可通过 </a:t>
            </a:r>
            <a:r>
              <a:rPr lang="en-US" altLang="zh-CN" sz="1200" kern="1200" dirty="0" err="1">
                <a:solidFill>
                  <a:srgbClr val="111111"/>
                </a:solidFill>
                <a:ea typeface="宋体" panose="02010600030101010101" pitchFamily="2" charset="-122"/>
              </a:rPr>
              <a:t>tshark</a:t>
            </a:r>
            <a:r>
              <a:rPr lang="en-US" altLang="zh-CN" sz="1200" kern="1200" dirty="0">
                <a:solidFill>
                  <a:srgbClr val="111111"/>
                </a:solidFill>
                <a:ea typeface="宋体" panose="02010600030101010101" pitchFamily="2" charset="-122"/>
              </a:rPr>
              <a:t> -h </a:t>
            </a:r>
            <a:r>
              <a:rPr lang="zh-CN" altLang="en-US" sz="1200" kern="1200" dirty="0">
                <a:solidFill>
                  <a:srgbClr val="111111"/>
                </a:solidFill>
                <a:ea typeface="宋体" panose="02010600030101010101" pitchFamily="2" charset="-122"/>
              </a:rPr>
              <a:t>查看更多具体选项参数；</a:t>
            </a:r>
            <a:endParaRPr lang="en-US" altLang="zh-CN" sz="1200" kern="1200" dirty="0">
              <a:solidFill>
                <a:srgbClr val="111111"/>
              </a:solidFill>
              <a:ea typeface="宋体" panose="02010600030101010101" pitchFamily="2" charset="-122"/>
            </a:endParaRPr>
          </a:p>
          <a:p>
            <a:r>
              <a:rPr kumimoji="1" lang="zh-CN" altLang="zh-CN" sz="1200" kern="1200" dirty="0">
                <a:solidFill>
                  <a:schemeClr val="tx1"/>
                </a:solidFill>
                <a:effectLst/>
                <a:latin typeface="Times New Roman" pitchFamily="18" charset="0"/>
                <a:ea typeface="宋体" pitchFamily="2" charset="-122"/>
                <a:cs typeface="+mn-cs"/>
              </a:rPr>
              <a:t>参看：</a:t>
            </a:r>
          </a:p>
          <a:p>
            <a:r>
              <a:rPr kumimoji="1" lang="en-US" altLang="zh-CN" sz="1200" kern="1200" dirty="0">
                <a:solidFill>
                  <a:schemeClr val="tx1"/>
                </a:solidFill>
                <a:effectLst/>
                <a:latin typeface="Times New Roman" pitchFamily="18" charset="0"/>
                <a:ea typeface="宋体" pitchFamily="2" charset="-122"/>
                <a:cs typeface="+mn-cs"/>
              </a:rPr>
              <a:t>http://linux.51yip.com/search/tshark</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https://www.cnblogs.com/hushaojun/p/7655525.html </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https://jingyan.baidu.com/article/7082dc1c6b9a6de40a89bd3c.html</a:t>
            </a:r>
            <a:endParaRPr kumimoji="1" lang="zh-CN" altLang="zh-CN" sz="120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241813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2708845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注意点：</a:t>
            </a:r>
            <a:endParaRPr lang="en-US" altLang="zh-CN" dirty="0"/>
          </a:p>
          <a:p>
            <a:r>
              <a:rPr kumimoji="1" lang="en-US" altLang="zh-CN" sz="1200" kern="1200" dirty="0">
                <a:solidFill>
                  <a:schemeClr val="tx1"/>
                </a:solidFill>
                <a:effectLst/>
                <a:latin typeface="Times New Roman" pitchFamily="18" charset="0"/>
                <a:ea typeface="宋体" pitchFamily="2" charset="-122"/>
                <a:cs typeface="+mn-cs"/>
              </a:rPr>
              <a:t>1</a:t>
            </a:r>
            <a:r>
              <a:rPr kumimoji="1" lang="zh-CN" altLang="en-US"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先用 </a:t>
            </a:r>
            <a:r>
              <a:rPr kumimoji="1" lang="en-US" altLang="zh-CN" sz="1200" kern="1200" dirty="0">
                <a:solidFill>
                  <a:schemeClr val="tx1"/>
                </a:solidFill>
                <a:effectLst/>
                <a:latin typeface="Times New Roman" pitchFamily="18" charset="0"/>
                <a:ea typeface="宋体" pitchFamily="2" charset="-122"/>
                <a:cs typeface="+mn-cs"/>
              </a:rPr>
              <a:t>ifconfig</a:t>
            </a:r>
            <a:r>
              <a:rPr kumimoji="1" lang="zh-CN" altLang="zh-CN" sz="1200" kern="1200" dirty="0">
                <a:solidFill>
                  <a:schemeClr val="tx1"/>
                </a:solidFill>
                <a:effectLst/>
                <a:latin typeface="Times New Roman" pitchFamily="18" charset="0"/>
                <a:ea typeface="宋体" pitchFamily="2" charset="-122"/>
                <a:cs typeface="+mn-cs"/>
              </a:rPr>
              <a:t>查看网卡信息</a:t>
            </a:r>
            <a:r>
              <a:rPr kumimoji="1" lang="zh-CN" altLang="en-US" sz="1200" kern="1200" dirty="0">
                <a:solidFill>
                  <a:schemeClr val="tx1"/>
                </a:solidFill>
                <a:effectLst/>
                <a:latin typeface="Times New Roman" pitchFamily="18" charset="0"/>
                <a:ea typeface="宋体" pitchFamily="2" charset="-122"/>
                <a:cs typeface="+mn-cs"/>
              </a:rPr>
              <a:t>；</a:t>
            </a:r>
            <a:endParaRPr kumimoji="1" lang="en-US"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2</a:t>
            </a:r>
            <a:r>
              <a:rPr kumimoji="1" lang="zh-CN" altLang="en-US" sz="1200" kern="1200" dirty="0">
                <a:solidFill>
                  <a:schemeClr val="tx1"/>
                </a:solidFill>
                <a:effectLst/>
                <a:latin typeface="Times New Roman" pitchFamily="18" charset="0"/>
                <a:ea typeface="宋体" pitchFamily="2" charset="-122"/>
                <a:cs typeface="+mn-cs"/>
              </a:rPr>
              <a:t>、任务</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en-US" sz="1200" kern="1200" dirty="0">
                <a:solidFill>
                  <a:schemeClr val="tx1"/>
                </a:solidFill>
                <a:effectLst/>
                <a:latin typeface="Times New Roman" pitchFamily="18" charset="0"/>
                <a:ea typeface="宋体" pitchFamily="2" charset="-122"/>
                <a:cs typeface="+mn-cs"/>
              </a:rPr>
              <a:t>的</a:t>
            </a:r>
            <a:r>
              <a:rPr kumimoji="1" lang="en-US" altLang="zh-CN" sz="1200" kern="1200" dirty="0">
                <a:solidFill>
                  <a:schemeClr val="tx1"/>
                </a:solidFill>
                <a:effectLst/>
                <a:latin typeface="Times New Roman" pitchFamily="18" charset="0"/>
                <a:ea typeface="宋体" pitchFamily="2" charset="-122"/>
                <a:cs typeface="+mn-cs"/>
              </a:rPr>
              <a:t>client</a:t>
            </a:r>
            <a:r>
              <a:rPr kumimoji="1" lang="zh-CN" altLang="zh-CN" sz="1200" kern="1200" dirty="0">
                <a:solidFill>
                  <a:schemeClr val="tx1"/>
                </a:solidFill>
                <a:effectLst/>
                <a:latin typeface="Times New Roman" pitchFamily="18" charset="0"/>
                <a:ea typeface="宋体" pitchFamily="2" charset="-122"/>
                <a:cs typeface="+mn-cs"/>
              </a:rPr>
              <a:t>与</a:t>
            </a:r>
            <a:r>
              <a:rPr kumimoji="1" lang="en-US" altLang="zh-CN" sz="1200" kern="1200" dirty="0">
                <a:solidFill>
                  <a:schemeClr val="tx1"/>
                </a:solidFill>
                <a:effectLst/>
                <a:latin typeface="Times New Roman" pitchFamily="18" charset="0"/>
                <a:ea typeface="宋体" pitchFamily="2" charset="-122"/>
                <a:cs typeface="+mn-cs"/>
              </a:rPr>
              <a:t>server</a:t>
            </a:r>
            <a:r>
              <a:rPr kumimoji="1" lang="zh-CN" altLang="zh-CN" sz="1200" kern="1200" dirty="0">
                <a:solidFill>
                  <a:schemeClr val="tx1"/>
                </a:solidFill>
                <a:effectLst/>
                <a:latin typeface="Times New Roman" pitchFamily="18" charset="0"/>
                <a:ea typeface="宋体" pitchFamily="2" charset="-122"/>
                <a:cs typeface="+mn-cs"/>
              </a:rPr>
              <a:t>均运行于树莓派本机，因此指定的网络接口不能是</a:t>
            </a:r>
            <a:r>
              <a:rPr kumimoji="1" lang="en-US" altLang="zh-CN" sz="1200" kern="1200" dirty="0">
                <a:solidFill>
                  <a:schemeClr val="tx1"/>
                </a:solidFill>
                <a:effectLst/>
                <a:latin typeface="Times New Roman" pitchFamily="18" charset="0"/>
                <a:ea typeface="宋体" pitchFamily="2" charset="-122"/>
                <a:cs typeface="+mn-cs"/>
              </a:rPr>
              <a:t>eth0</a:t>
            </a:r>
            <a:r>
              <a:rPr kumimoji="1" lang="zh-CN" altLang="zh-CN" sz="1200" kern="1200" dirty="0">
                <a:solidFill>
                  <a:schemeClr val="tx1"/>
                </a:solidFill>
                <a:effectLst/>
                <a:latin typeface="Times New Roman" pitchFamily="18" charset="0"/>
                <a:ea typeface="宋体" pitchFamily="2" charset="-122"/>
                <a:cs typeface="+mn-cs"/>
              </a:rPr>
              <a:t>，而应该是回环地址接口 </a:t>
            </a:r>
            <a:r>
              <a:rPr kumimoji="1" lang="en-US" altLang="zh-CN" sz="1200" kern="1200" dirty="0">
                <a:solidFill>
                  <a:schemeClr val="tx1"/>
                </a:solidFill>
                <a:effectLst/>
                <a:latin typeface="Times New Roman" pitchFamily="18" charset="0"/>
                <a:ea typeface="宋体" pitchFamily="2" charset="-122"/>
                <a:cs typeface="+mn-cs"/>
              </a:rPr>
              <a:t>lo</a:t>
            </a:r>
            <a:r>
              <a:rPr kumimoji="1" lang="zh-CN" altLang="zh-CN" sz="1200" kern="1200" dirty="0">
                <a:solidFill>
                  <a:schemeClr val="tx1"/>
                </a:solidFill>
                <a:effectLst/>
                <a:latin typeface="Times New Roman" pitchFamily="18" charset="0"/>
                <a:ea typeface="宋体" pitchFamily="2" charset="-122"/>
                <a:cs typeface="+mn-cs"/>
              </a:rPr>
              <a:t>。</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86452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2813444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3126674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3048447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339644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34431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err="1">
                <a:solidFill>
                  <a:schemeClr val="tx1"/>
                </a:solidFill>
                <a:effectLst/>
                <a:latin typeface="Times New Roman" pitchFamily="18" charset="0"/>
                <a:ea typeface="宋体" pitchFamily="2" charset="-122"/>
                <a:cs typeface="+mn-cs"/>
              </a:rPr>
              <a:t>errno</a:t>
            </a:r>
            <a:r>
              <a:rPr kumimoji="1" lang="x-none" altLang="zh-CN" sz="1200" kern="1200" dirty="0">
                <a:solidFill>
                  <a:schemeClr val="tx1"/>
                </a:solidFill>
                <a:effectLst/>
                <a:latin typeface="Times New Roman" pitchFamily="18" charset="0"/>
                <a:ea typeface="宋体" pitchFamily="2" charset="-122"/>
                <a:cs typeface="+mn-cs"/>
              </a:rPr>
              <a:t>为以下的某个值：</a:t>
            </a:r>
            <a:r>
              <a:rPr kumimoji="1" lang="en-US" altLang="zh-CN" sz="1200" kern="1200" dirty="0">
                <a:solidFill>
                  <a:schemeClr val="tx1"/>
                </a:solidFill>
                <a:effectLst/>
                <a:latin typeface="Times New Roman" pitchFamily="18" charset="0"/>
                <a:ea typeface="宋体" pitchFamily="2" charset="-122"/>
                <a:cs typeface="+mn-cs"/>
              </a:rPr>
              <a:t>   </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EBADF</a:t>
            </a:r>
            <a:r>
              <a:rPr kumimoji="1" lang="x-none" altLang="zh-CN" sz="1200" kern="1200" dirty="0">
                <a:solidFill>
                  <a:schemeClr val="tx1"/>
                </a:solidFill>
                <a:effectLst/>
                <a:latin typeface="Times New Roman" pitchFamily="18" charset="0"/>
                <a:ea typeface="宋体" pitchFamily="2" charset="-122"/>
                <a:cs typeface="+mn-cs"/>
              </a:rPr>
              <a:t>：</a:t>
            </a:r>
            <a:r>
              <a:rPr kumimoji="1" lang="en-US" altLang="zh-CN" sz="1200" kern="1200" dirty="0">
                <a:solidFill>
                  <a:schemeClr val="tx1"/>
                </a:solidFill>
                <a:effectLst/>
                <a:latin typeface="Times New Roman" pitchFamily="18" charset="0"/>
                <a:ea typeface="宋体" pitchFamily="2" charset="-122"/>
                <a:cs typeface="+mn-cs"/>
              </a:rPr>
              <a:t>sock</a:t>
            </a:r>
            <a:r>
              <a:rPr kumimoji="1" lang="x-none" altLang="zh-CN" sz="1200" kern="1200" dirty="0">
                <a:solidFill>
                  <a:schemeClr val="tx1"/>
                </a:solidFill>
                <a:effectLst/>
                <a:latin typeface="Times New Roman" pitchFamily="18" charset="0"/>
                <a:ea typeface="宋体" pitchFamily="2" charset="-122"/>
                <a:cs typeface="+mn-cs"/>
              </a:rPr>
              <a:t>不是有效的文件描述词</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EFAULT</a:t>
            </a:r>
            <a:r>
              <a:rPr kumimoji="1" lang="x-none" altLang="zh-CN" sz="1200" kern="1200" dirty="0">
                <a:solidFill>
                  <a:schemeClr val="tx1"/>
                </a:solidFill>
                <a:effectLst/>
                <a:latin typeface="Times New Roman" pitchFamily="18" charset="0"/>
                <a:ea typeface="宋体" pitchFamily="2" charset="-122"/>
                <a:cs typeface="+mn-cs"/>
              </a:rPr>
              <a:t>：</a:t>
            </a:r>
            <a:r>
              <a:rPr kumimoji="1" lang="en-US" altLang="zh-CN" sz="1200" kern="1200" dirty="0" err="1">
                <a:solidFill>
                  <a:schemeClr val="tx1"/>
                </a:solidFill>
                <a:effectLst/>
                <a:latin typeface="Times New Roman" pitchFamily="18" charset="0"/>
                <a:ea typeface="宋体" pitchFamily="2" charset="-122"/>
                <a:cs typeface="+mn-cs"/>
              </a:rPr>
              <a:t>optval</a:t>
            </a:r>
            <a:r>
              <a:rPr kumimoji="1" lang="x-none" altLang="zh-CN" sz="1200" kern="1200" dirty="0">
                <a:solidFill>
                  <a:schemeClr val="tx1"/>
                </a:solidFill>
                <a:effectLst/>
                <a:latin typeface="Times New Roman" pitchFamily="18" charset="0"/>
                <a:ea typeface="宋体" pitchFamily="2" charset="-122"/>
                <a:cs typeface="+mn-cs"/>
              </a:rPr>
              <a:t>指向的内存并非有效的进程空间</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EINVAL</a:t>
            </a:r>
            <a:r>
              <a:rPr kumimoji="1" lang="x-none" altLang="zh-CN" sz="1200" kern="1200" dirty="0">
                <a:solidFill>
                  <a:schemeClr val="tx1"/>
                </a:solidFill>
                <a:effectLst/>
                <a:latin typeface="Times New Roman" pitchFamily="18" charset="0"/>
                <a:ea typeface="宋体" pitchFamily="2" charset="-122"/>
                <a:cs typeface="+mn-cs"/>
              </a:rPr>
              <a:t>：在调用</a:t>
            </a:r>
            <a:r>
              <a:rPr kumimoji="1" lang="en-US" altLang="zh-CN" sz="1200" kern="1200" dirty="0" err="1">
                <a:solidFill>
                  <a:schemeClr val="tx1"/>
                </a:solidFill>
                <a:effectLst/>
                <a:latin typeface="Times New Roman" pitchFamily="18" charset="0"/>
                <a:ea typeface="宋体" pitchFamily="2" charset="-122"/>
                <a:cs typeface="+mn-cs"/>
              </a:rPr>
              <a:t>setsockopt</a:t>
            </a:r>
            <a:r>
              <a:rPr kumimoji="1" lang="en-US" altLang="zh-CN" sz="1200" kern="1200" dirty="0">
                <a:solidFill>
                  <a:schemeClr val="tx1"/>
                </a:solidFill>
                <a:effectLst/>
                <a:latin typeface="Times New Roman" pitchFamily="18" charset="0"/>
                <a:ea typeface="宋体" pitchFamily="2" charset="-122"/>
                <a:cs typeface="+mn-cs"/>
              </a:rPr>
              <a:t>()</a:t>
            </a:r>
            <a:r>
              <a:rPr kumimoji="1" lang="x-none" altLang="zh-CN" sz="1200" kern="1200" dirty="0">
                <a:solidFill>
                  <a:schemeClr val="tx1"/>
                </a:solidFill>
                <a:effectLst/>
                <a:latin typeface="Times New Roman" pitchFamily="18" charset="0"/>
                <a:ea typeface="宋体" pitchFamily="2" charset="-122"/>
                <a:cs typeface="+mn-cs"/>
              </a:rPr>
              <a:t>时，</a:t>
            </a:r>
            <a:r>
              <a:rPr kumimoji="1" lang="en-US" altLang="zh-CN" sz="1200" kern="1200" dirty="0" err="1">
                <a:solidFill>
                  <a:schemeClr val="tx1"/>
                </a:solidFill>
                <a:effectLst/>
                <a:latin typeface="Times New Roman" pitchFamily="18" charset="0"/>
                <a:ea typeface="宋体" pitchFamily="2" charset="-122"/>
                <a:cs typeface="+mn-cs"/>
              </a:rPr>
              <a:t>optlen</a:t>
            </a:r>
            <a:r>
              <a:rPr kumimoji="1" lang="x-none" altLang="zh-CN" sz="1200" kern="1200" dirty="0">
                <a:solidFill>
                  <a:schemeClr val="tx1"/>
                </a:solidFill>
                <a:effectLst/>
                <a:latin typeface="Times New Roman" pitchFamily="18" charset="0"/>
                <a:ea typeface="宋体" pitchFamily="2" charset="-122"/>
                <a:cs typeface="+mn-cs"/>
              </a:rPr>
              <a:t>无效</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ENOPROTOOPT</a:t>
            </a:r>
            <a:r>
              <a:rPr kumimoji="1" lang="x-none" altLang="zh-CN" sz="1200" kern="1200" dirty="0">
                <a:solidFill>
                  <a:schemeClr val="tx1"/>
                </a:solidFill>
                <a:effectLst/>
                <a:latin typeface="Times New Roman" pitchFamily="18" charset="0"/>
                <a:ea typeface="宋体" pitchFamily="2" charset="-122"/>
                <a:cs typeface="+mn-cs"/>
              </a:rPr>
              <a:t>：指定的协议层不能识别选项</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ENOTSOCK</a:t>
            </a:r>
            <a:r>
              <a:rPr kumimoji="1" lang="x-none" altLang="zh-CN" sz="1200" kern="1200" dirty="0">
                <a:solidFill>
                  <a:schemeClr val="tx1"/>
                </a:solidFill>
                <a:effectLst/>
                <a:latin typeface="Times New Roman" pitchFamily="18" charset="0"/>
                <a:ea typeface="宋体" pitchFamily="2" charset="-122"/>
                <a:cs typeface="+mn-cs"/>
              </a:rPr>
              <a:t>：</a:t>
            </a:r>
            <a:r>
              <a:rPr kumimoji="1" lang="en-US" altLang="zh-CN" sz="1200" kern="1200" dirty="0">
                <a:solidFill>
                  <a:schemeClr val="tx1"/>
                </a:solidFill>
                <a:effectLst/>
                <a:latin typeface="Times New Roman" pitchFamily="18" charset="0"/>
                <a:ea typeface="宋体" pitchFamily="2" charset="-122"/>
                <a:cs typeface="+mn-cs"/>
              </a:rPr>
              <a:t>sock</a:t>
            </a:r>
            <a:r>
              <a:rPr kumimoji="1" lang="x-none" altLang="zh-CN" sz="1200" kern="1200" dirty="0">
                <a:solidFill>
                  <a:schemeClr val="tx1"/>
                </a:solidFill>
                <a:effectLst/>
                <a:latin typeface="Times New Roman" pitchFamily="18" charset="0"/>
                <a:ea typeface="宋体" pitchFamily="2" charset="-122"/>
                <a:cs typeface="+mn-cs"/>
              </a:rPr>
              <a:t>描述的不是套接字</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22090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3836679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4122035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2975198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307327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26</a:t>
            </a:fld>
            <a:endParaRPr lang="en-US" altLang="zh-CN"/>
          </a:p>
        </p:txBody>
      </p:sp>
    </p:spTree>
    <p:extLst>
      <p:ext uri="{BB962C8B-B14F-4D97-AF65-F5344CB8AC3E}">
        <p14:creationId xmlns:p14="http://schemas.microsoft.com/office/powerpoint/2010/main" val="259760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108642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SOCK_STREAM----</a:t>
            </a:r>
            <a:r>
              <a:rPr lang="zh-CN" altLang="en-US" sz="1800" kern="1200" dirty="0">
                <a:solidFill>
                  <a:srgbClr val="111111"/>
                </a:solidFill>
                <a:ea typeface="宋体" panose="02010600030101010101" pitchFamily="2" charset="-122"/>
              </a:rPr>
              <a:t>提供有序的、可靠的、双向的和基于连接的字节流，使用带外数据传送机制，为</a:t>
            </a:r>
            <a:r>
              <a:rPr lang="en-US" altLang="zh-CN" sz="1800" kern="1200" dirty="0">
                <a:solidFill>
                  <a:srgbClr val="111111"/>
                </a:solidFill>
                <a:ea typeface="宋体" panose="02010600030101010101" pitchFamily="2" charset="-122"/>
              </a:rPr>
              <a:t>Internet</a:t>
            </a:r>
            <a:r>
              <a:rPr lang="zh-CN" altLang="en-US" sz="1800" kern="1200" dirty="0">
                <a:solidFill>
                  <a:srgbClr val="111111"/>
                </a:solidFill>
                <a:ea typeface="宋体" panose="02010600030101010101" pitchFamily="2" charset="-122"/>
              </a:rPr>
              <a:t>地址族使用</a:t>
            </a:r>
            <a:r>
              <a:rPr lang="en-US" altLang="zh-CN" sz="1800" kern="1200" dirty="0">
                <a:solidFill>
                  <a:srgbClr val="111111"/>
                </a:solidFill>
                <a:ea typeface="宋体" panose="02010600030101010101" pitchFamily="2" charset="-122"/>
              </a:rPr>
              <a:t>TCP</a:t>
            </a:r>
            <a:r>
              <a:rPr lang="zh-CN" altLang="en-US" sz="1800" kern="1200" dirty="0">
                <a:solidFill>
                  <a:srgbClr val="111111"/>
                </a:solidFill>
                <a:ea typeface="宋体" panose="02010600030101010101" pitchFamily="2" charset="-122"/>
              </a:rPr>
              <a:t>。</a:t>
            </a:r>
          </a:p>
          <a:p>
            <a:pPr lvl="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SOCK_DGRAM----</a:t>
            </a:r>
            <a:r>
              <a:rPr lang="zh-CN" altLang="en-US" sz="1800" kern="1200" dirty="0">
                <a:solidFill>
                  <a:srgbClr val="111111"/>
                </a:solidFill>
                <a:ea typeface="宋体" panose="02010600030101010101" pitchFamily="2" charset="-122"/>
              </a:rPr>
              <a:t>支持无连接的、不可靠的和使用固定大小（通常很小）缓冲区的数据报服务，为</a:t>
            </a:r>
            <a:r>
              <a:rPr lang="en-US" altLang="zh-CN" sz="1800" kern="1200" dirty="0">
                <a:solidFill>
                  <a:srgbClr val="111111"/>
                </a:solidFill>
                <a:ea typeface="宋体" panose="02010600030101010101" pitchFamily="2" charset="-122"/>
              </a:rPr>
              <a:t>Internet</a:t>
            </a:r>
            <a:r>
              <a:rPr lang="zh-CN" altLang="en-US" sz="1800" kern="1200" dirty="0">
                <a:solidFill>
                  <a:srgbClr val="111111"/>
                </a:solidFill>
                <a:ea typeface="宋体" panose="02010600030101010101" pitchFamily="2" charset="-122"/>
              </a:rPr>
              <a:t>地址族使用</a:t>
            </a:r>
            <a:r>
              <a:rPr lang="en-US" altLang="zh-CN" sz="1800" kern="1200" dirty="0">
                <a:solidFill>
                  <a:srgbClr val="111111"/>
                </a:solidFill>
                <a:ea typeface="宋体" panose="02010600030101010101" pitchFamily="2" charset="-122"/>
              </a:rPr>
              <a:t>UDP</a:t>
            </a:r>
            <a:r>
              <a:rPr lang="zh-CN" altLang="en-US" sz="1800" kern="1200" dirty="0">
                <a:solidFill>
                  <a:srgbClr val="111111"/>
                </a:solidFill>
                <a:ea typeface="宋体" panose="0201060003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7570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a:solidFill>
                  <a:schemeClr val="tx1"/>
                </a:solidFill>
                <a:effectLst/>
                <a:latin typeface="Times New Roman" pitchFamily="18" charset="0"/>
                <a:ea typeface="宋体" pitchFamily="2" charset="-122"/>
                <a:cs typeface="+mn-cs"/>
              </a:rPr>
              <a:t>bind</a:t>
            </a:r>
            <a:r>
              <a:rPr kumimoji="1" lang="zh-CN" altLang="zh-CN" sz="1200" kern="1200" dirty="0">
                <a:solidFill>
                  <a:schemeClr val="tx1"/>
                </a:solidFill>
                <a:effectLst/>
                <a:latin typeface="Times New Roman" pitchFamily="18" charset="0"/>
                <a:ea typeface="宋体" pitchFamily="2" charset="-122"/>
                <a:cs typeface="+mn-cs"/>
              </a:rPr>
              <a:t>函数并不是总是需要调用的，只有用户进程想与一个具体的地址或端口相关联的时候才需要调用这个函数。</a:t>
            </a:r>
            <a:endParaRPr kumimoji="1" lang="en-US" altLang="zh-CN" sz="1200" kern="1200" dirty="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a:solidFill>
                  <a:schemeClr val="tx1"/>
                </a:solidFill>
                <a:effectLst/>
                <a:latin typeface="Times New Roman" pitchFamily="18" charset="0"/>
                <a:ea typeface="宋体" pitchFamily="2" charset="-122"/>
                <a:cs typeface="+mn-cs"/>
              </a:rPr>
              <a:t>如果用户进程没有这个需要，那么程序可以依赖内核的自动的选址机制来完成自动地址选择，而不需要调用</a:t>
            </a:r>
            <a:r>
              <a:rPr kumimoji="1" lang="en-US" altLang="zh-CN" sz="1200" kern="1200" dirty="0">
                <a:solidFill>
                  <a:schemeClr val="tx1"/>
                </a:solidFill>
                <a:effectLst/>
                <a:latin typeface="Times New Roman" pitchFamily="18" charset="0"/>
                <a:ea typeface="宋体" pitchFamily="2" charset="-122"/>
                <a:cs typeface="+mn-cs"/>
              </a:rPr>
              <a:t>bind</a:t>
            </a:r>
            <a:r>
              <a:rPr kumimoji="1" lang="zh-CN" altLang="zh-CN" sz="1200" kern="1200" dirty="0">
                <a:solidFill>
                  <a:schemeClr val="tx1"/>
                </a:solidFill>
                <a:effectLst/>
                <a:latin typeface="Times New Roman" pitchFamily="18" charset="0"/>
                <a:ea typeface="宋体" pitchFamily="2" charset="-122"/>
                <a:cs typeface="+mn-cs"/>
              </a:rPr>
              <a:t>的函数。</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34560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652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err="1">
                <a:solidFill>
                  <a:schemeClr val="tx1"/>
                </a:solidFill>
                <a:effectLst/>
                <a:latin typeface="Times New Roman" pitchFamily="18" charset="0"/>
                <a:ea typeface="宋体" pitchFamily="2" charset="-122"/>
                <a:cs typeface="+mn-cs"/>
              </a:rPr>
              <a:t>errno</a:t>
            </a:r>
            <a:r>
              <a:rPr kumimoji="1" lang="zh-CN" altLang="zh-CN" sz="1200" kern="1200" dirty="0">
                <a:solidFill>
                  <a:schemeClr val="tx1"/>
                </a:solidFill>
                <a:effectLst/>
                <a:latin typeface="Times New Roman" pitchFamily="18" charset="0"/>
                <a:ea typeface="宋体" pitchFamily="2" charset="-122"/>
                <a:cs typeface="+mn-cs"/>
              </a:rPr>
              <a:t>错误代码：</a:t>
            </a:r>
          </a:p>
          <a:p>
            <a:r>
              <a:rPr kumimoji="1" lang="en-US" altLang="zh-CN" sz="1200" kern="1200" dirty="0">
                <a:solidFill>
                  <a:schemeClr val="tx1"/>
                </a:solidFill>
                <a:effectLst/>
                <a:latin typeface="Times New Roman" pitchFamily="18" charset="0"/>
                <a:ea typeface="宋体" pitchFamily="2" charset="-122"/>
                <a:cs typeface="+mn-cs"/>
              </a:rPr>
              <a:t>EBADF            </a:t>
            </a:r>
            <a:r>
              <a:rPr kumimoji="1" lang="zh-CN" altLang="zh-CN" sz="1200" kern="1200" dirty="0">
                <a:solidFill>
                  <a:schemeClr val="tx1"/>
                </a:solidFill>
                <a:effectLst/>
                <a:latin typeface="Times New Roman" pitchFamily="18" charset="0"/>
                <a:ea typeface="宋体" pitchFamily="2" charset="-122"/>
                <a:cs typeface="+mn-cs"/>
              </a:rPr>
              <a:t>参数</a:t>
            </a:r>
            <a:r>
              <a:rPr kumimoji="1" lang="en-US" altLang="zh-CN" sz="1200"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非合法的</a:t>
            </a:r>
            <a:r>
              <a:rPr kumimoji="1" lang="en-US" altLang="zh-CN" sz="1200" kern="1200" dirty="0">
                <a:solidFill>
                  <a:schemeClr val="tx1"/>
                </a:solidFill>
                <a:effectLst/>
                <a:latin typeface="Times New Roman" pitchFamily="18" charset="0"/>
                <a:ea typeface="宋体" pitchFamily="2" charset="-122"/>
                <a:cs typeface="+mn-cs"/>
              </a:rPr>
              <a:t>socket</a:t>
            </a:r>
            <a:r>
              <a:rPr kumimoji="1" lang="zh-CN" altLang="zh-CN" sz="1200" kern="1200" dirty="0">
                <a:solidFill>
                  <a:schemeClr val="tx1"/>
                </a:solidFill>
                <a:effectLst/>
                <a:latin typeface="Times New Roman" pitchFamily="18" charset="0"/>
                <a:ea typeface="宋体" pitchFamily="2" charset="-122"/>
                <a:cs typeface="+mn-cs"/>
              </a:rPr>
              <a:t>处理代码</a:t>
            </a:r>
          </a:p>
          <a:p>
            <a:r>
              <a:rPr kumimoji="1" lang="en-US" altLang="zh-CN" sz="1200" kern="1200" dirty="0">
                <a:solidFill>
                  <a:schemeClr val="tx1"/>
                </a:solidFill>
                <a:effectLst/>
                <a:latin typeface="Times New Roman" pitchFamily="18" charset="0"/>
                <a:ea typeface="宋体" pitchFamily="2" charset="-122"/>
                <a:cs typeface="+mn-cs"/>
              </a:rPr>
              <a:t>EFAULT           </a:t>
            </a:r>
            <a:r>
              <a:rPr kumimoji="1" lang="zh-CN" altLang="zh-CN" sz="1200" kern="1200" dirty="0">
                <a:solidFill>
                  <a:schemeClr val="tx1"/>
                </a:solidFill>
                <a:effectLst/>
                <a:latin typeface="Times New Roman" pitchFamily="18" charset="0"/>
                <a:ea typeface="宋体" pitchFamily="2" charset="-122"/>
                <a:cs typeface="+mn-cs"/>
              </a:rPr>
              <a:t>参数中有一指针指向无法存取的内存空间。</a:t>
            </a:r>
          </a:p>
          <a:p>
            <a:r>
              <a:rPr kumimoji="1" lang="en-US" altLang="zh-CN" sz="1200" kern="1200" dirty="0">
                <a:solidFill>
                  <a:schemeClr val="tx1"/>
                </a:solidFill>
                <a:effectLst/>
                <a:latin typeface="Times New Roman" pitchFamily="18" charset="0"/>
                <a:ea typeface="宋体" pitchFamily="2" charset="-122"/>
                <a:cs typeface="+mn-cs"/>
              </a:rPr>
              <a:t>ENOTSOCK        </a:t>
            </a:r>
            <a:r>
              <a:rPr kumimoji="1" lang="zh-CN" altLang="zh-CN" sz="1200" kern="1200" dirty="0">
                <a:solidFill>
                  <a:schemeClr val="tx1"/>
                </a:solidFill>
                <a:effectLst/>
                <a:latin typeface="Times New Roman" pitchFamily="18" charset="0"/>
                <a:ea typeface="宋体" pitchFamily="2" charset="-122"/>
                <a:cs typeface="+mn-cs"/>
              </a:rPr>
              <a:t>参数</a:t>
            </a:r>
            <a:r>
              <a:rPr kumimoji="1" lang="en-US" altLang="zh-CN" sz="1200"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为一文件描述词，非</a:t>
            </a:r>
            <a:r>
              <a:rPr kumimoji="1" lang="en-US" altLang="zh-CN" sz="1200" kern="1200" dirty="0">
                <a:solidFill>
                  <a:schemeClr val="tx1"/>
                </a:solidFill>
                <a:effectLst/>
                <a:latin typeface="Times New Roman" pitchFamily="18" charset="0"/>
                <a:ea typeface="宋体" pitchFamily="2" charset="-122"/>
                <a:cs typeface="+mn-cs"/>
              </a:rPr>
              <a:t>socket</a:t>
            </a:r>
            <a:r>
              <a:rPr kumimoji="1" lang="zh-CN" altLang="zh-CN" sz="1200" kern="1200" dirty="0">
                <a:solidFill>
                  <a:schemeClr val="tx1"/>
                </a:solidFill>
                <a:effectLst/>
                <a:latin typeface="Times New Roman" pitchFamily="18" charset="0"/>
                <a:ea typeface="宋体" pitchFamily="2" charset="-122"/>
                <a:cs typeface="+mn-cs"/>
              </a:rPr>
              <a:t>。</a:t>
            </a:r>
          </a:p>
          <a:p>
            <a:r>
              <a:rPr kumimoji="1" lang="en-US" altLang="zh-CN" sz="1200" kern="1200" dirty="0">
                <a:solidFill>
                  <a:schemeClr val="tx1"/>
                </a:solidFill>
                <a:effectLst/>
                <a:latin typeface="Times New Roman" pitchFamily="18" charset="0"/>
                <a:ea typeface="宋体" pitchFamily="2" charset="-122"/>
                <a:cs typeface="+mn-cs"/>
              </a:rPr>
              <a:t>EINTR             </a:t>
            </a:r>
            <a:r>
              <a:rPr kumimoji="1" lang="zh-CN" altLang="zh-CN" sz="1200" kern="1200" dirty="0">
                <a:solidFill>
                  <a:schemeClr val="tx1"/>
                </a:solidFill>
                <a:effectLst/>
                <a:latin typeface="Times New Roman" pitchFamily="18" charset="0"/>
                <a:ea typeface="宋体" pitchFamily="2" charset="-122"/>
                <a:cs typeface="+mn-cs"/>
              </a:rPr>
              <a:t>被信号所中断。</a:t>
            </a:r>
          </a:p>
          <a:p>
            <a:r>
              <a:rPr kumimoji="1" lang="en-US" altLang="zh-CN" sz="1200" kern="1200" dirty="0">
                <a:solidFill>
                  <a:schemeClr val="tx1"/>
                </a:solidFill>
                <a:effectLst/>
                <a:latin typeface="Times New Roman" pitchFamily="18" charset="0"/>
                <a:ea typeface="宋体" pitchFamily="2" charset="-122"/>
                <a:cs typeface="+mn-cs"/>
              </a:rPr>
              <a:t>EAGAIN           </a:t>
            </a:r>
            <a:r>
              <a:rPr kumimoji="1" lang="zh-CN" altLang="zh-CN" sz="1200" kern="1200" dirty="0">
                <a:solidFill>
                  <a:schemeClr val="tx1"/>
                </a:solidFill>
                <a:effectLst/>
                <a:latin typeface="Times New Roman" pitchFamily="18" charset="0"/>
                <a:ea typeface="宋体" pitchFamily="2" charset="-122"/>
                <a:cs typeface="+mn-cs"/>
              </a:rPr>
              <a:t>此动作会令进程阻断，但参数</a:t>
            </a:r>
            <a:r>
              <a:rPr kumimoji="1" lang="en-US" altLang="zh-CN" sz="1200"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的</a:t>
            </a:r>
            <a:r>
              <a:rPr kumimoji="1" lang="en-US" altLang="zh-CN" sz="1200" kern="1200" dirty="0">
                <a:solidFill>
                  <a:schemeClr val="tx1"/>
                </a:solidFill>
                <a:effectLst/>
                <a:latin typeface="Times New Roman" pitchFamily="18" charset="0"/>
                <a:ea typeface="宋体" pitchFamily="2" charset="-122"/>
                <a:cs typeface="+mn-cs"/>
              </a:rPr>
              <a:t>socket</a:t>
            </a:r>
            <a:r>
              <a:rPr kumimoji="1" lang="zh-CN" altLang="zh-CN" sz="1200" kern="1200" dirty="0">
                <a:solidFill>
                  <a:schemeClr val="tx1"/>
                </a:solidFill>
                <a:effectLst/>
                <a:latin typeface="Times New Roman" pitchFamily="18" charset="0"/>
                <a:ea typeface="宋体" pitchFamily="2" charset="-122"/>
                <a:cs typeface="+mn-cs"/>
              </a:rPr>
              <a:t>为不可阻断。</a:t>
            </a:r>
          </a:p>
          <a:p>
            <a:r>
              <a:rPr kumimoji="1" lang="en-US" altLang="zh-CN" sz="1200" kern="1200" dirty="0">
                <a:solidFill>
                  <a:schemeClr val="tx1"/>
                </a:solidFill>
                <a:effectLst/>
                <a:latin typeface="Times New Roman" pitchFamily="18" charset="0"/>
                <a:ea typeface="宋体" pitchFamily="2" charset="-122"/>
                <a:cs typeface="+mn-cs"/>
              </a:rPr>
              <a:t>ENOBUFS         </a:t>
            </a:r>
            <a:r>
              <a:rPr kumimoji="1" lang="zh-CN" altLang="zh-CN" sz="1200" kern="1200" dirty="0">
                <a:solidFill>
                  <a:schemeClr val="tx1"/>
                </a:solidFill>
                <a:effectLst/>
                <a:latin typeface="Times New Roman" pitchFamily="18" charset="0"/>
                <a:ea typeface="宋体" pitchFamily="2" charset="-122"/>
                <a:cs typeface="+mn-cs"/>
              </a:rPr>
              <a:t>系统的缓冲内存不足</a:t>
            </a:r>
          </a:p>
          <a:p>
            <a:r>
              <a:rPr kumimoji="1" lang="en-US" altLang="zh-CN" sz="1200" kern="1200" dirty="0">
                <a:solidFill>
                  <a:schemeClr val="tx1"/>
                </a:solidFill>
                <a:effectLst/>
                <a:latin typeface="Times New Roman" pitchFamily="18" charset="0"/>
                <a:ea typeface="宋体" pitchFamily="2" charset="-122"/>
                <a:cs typeface="+mn-cs"/>
              </a:rPr>
              <a:t>ENOMEM          </a:t>
            </a:r>
            <a:r>
              <a:rPr kumimoji="1" lang="zh-CN" altLang="zh-CN" sz="1200" kern="1200" dirty="0">
                <a:solidFill>
                  <a:schemeClr val="tx1"/>
                </a:solidFill>
                <a:effectLst/>
                <a:latin typeface="Times New Roman" pitchFamily="18" charset="0"/>
                <a:ea typeface="宋体" pitchFamily="2" charset="-122"/>
                <a:cs typeface="+mn-cs"/>
              </a:rPr>
              <a:t>核心内存不足</a:t>
            </a:r>
          </a:p>
          <a:p>
            <a:r>
              <a:rPr kumimoji="1" lang="en-US" altLang="zh-CN" sz="1200" kern="1200" dirty="0">
                <a:solidFill>
                  <a:schemeClr val="tx1"/>
                </a:solidFill>
                <a:effectLst/>
                <a:latin typeface="Times New Roman" pitchFamily="18" charset="0"/>
                <a:ea typeface="宋体" pitchFamily="2" charset="-122"/>
                <a:cs typeface="+mn-cs"/>
              </a:rPr>
              <a:t>EINVAL           </a:t>
            </a:r>
            <a:r>
              <a:rPr kumimoji="1" lang="zh-CN" altLang="zh-CN" sz="1200" kern="1200" dirty="0">
                <a:solidFill>
                  <a:schemeClr val="tx1"/>
                </a:solidFill>
                <a:effectLst/>
                <a:latin typeface="Times New Roman" pitchFamily="18" charset="0"/>
                <a:ea typeface="宋体" pitchFamily="2" charset="-122"/>
                <a:cs typeface="+mn-cs"/>
              </a:rPr>
              <a:t>传给系统调用的参数不正确。</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102023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a:t>
            </a:r>
          </a:p>
          <a:p>
            <a:r>
              <a:rPr lang="en-US" altLang="zh-CN" dirty="0" err="1"/>
              <a:t>sockaddr</a:t>
            </a:r>
            <a:r>
              <a:rPr lang="zh-CN" altLang="en-US" dirty="0"/>
              <a:t>的缺陷：</a:t>
            </a:r>
            <a:r>
              <a:rPr lang="en-US" altLang="zh-CN" dirty="0" err="1"/>
              <a:t>sa_data</a:t>
            </a:r>
            <a:r>
              <a:rPr lang="zh-CN" altLang="en-US" dirty="0"/>
              <a:t>把目标地址和端口信息混在一起了。</a:t>
            </a:r>
          </a:p>
          <a:p>
            <a:r>
              <a:rPr lang="en-US" altLang="zh-CN" dirty="0" err="1"/>
              <a:t>sockaddr_in</a:t>
            </a:r>
            <a:r>
              <a:rPr lang="en-US" altLang="zh-CN" dirty="0"/>
              <a:t> </a:t>
            </a:r>
            <a:r>
              <a:rPr lang="zh-CN" altLang="en-US" dirty="0"/>
              <a:t>结构体解决了</a:t>
            </a:r>
            <a:r>
              <a:rPr lang="en-US" altLang="zh-CN" dirty="0" err="1"/>
              <a:t>sockaddr</a:t>
            </a:r>
            <a:r>
              <a:rPr lang="en-US" altLang="zh-CN" dirty="0"/>
              <a:t> </a:t>
            </a:r>
            <a:r>
              <a:rPr lang="zh-CN" altLang="en-US" dirty="0"/>
              <a:t>的缺陷，把 </a:t>
            </a:r>
            <a:r>
              <a:rPr lang="en-US" altLang="zh-CN" dirty="0"/>
              <a:t>port </a:t>
            </a:r>
            <a:r>
              <a:rPr lang="zh-CN" altLang="en-US" dirty="0"/>
              <a:t>和 </a:t>
            </a:r>
            <a:r>
              <a:rPr lang="en-US" altLang="zh-CN" dirty="0" err="1"/>
              <a:t>addr</a:t>
            </a:r>
            <a:r>
              <a:rPr lang="en-US" altLang="zh-CN" dirty="0"/>
              <a:t> </a:t>
            </a:r>
            <a:r>
              <a:rPr lang="zh-CN" altLang="en-US" dirty="0"/>
              <a:t>分开储存在两个变量中。</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10027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1013795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241032"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823770"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534845"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9315798" y="53554"/>
            <a:ext cx="461738" cy="471909"/>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zh-CN" altLang="en-US" sz="4400" spc="300" dirty="0">
                <a:solidFill>
                  <a:srgbClr val="000066"/>
                </a:solidFill>
                <a:latin typeface="+mj-ea"/>
                <a:ea typeface="+mj-ea"/>
              </a:rPr>
              <a:t>操作系统</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第八章 实验课 网络管理</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中国科学院大</a:t>
            </a:r>
            <a:r>
              <a:rPr kumimoji="0" lang="zh-CN" altLang="en-US" dirty="0" smtClean="0">
                <a:solidFill>
                  <a:srgbClr val="CC0000"/>
                </a:solidFill>
                <a:latin typeface="+mj-ea"/>
                <a:ea typeface="+mj-ea"/>
              </a:rPr>
              <a:t>学 </a:t>
            </a:r>
            <a:r>
              <a:rPr kumimoji="0" lang="en-US" altLang="zh-CN" dirty="0" smtClean="0">
                <a:solidFill>
                  <a:srgbClr val="CC0000"/>
                </a:solidFill>
                <a:latin typeface="+mj-ea"/>
                <a:ea typeface="+mj-ea"/>
              </a:rPr>
              <a:t>&amp; </a:t>
            </a:r>
            <a:r>
              <a:rPr kumimoji="0" lang="zh-CN" altLang="en-US" smtClean="0">
                <a:solidFill>
                  <a:srgbClr val="CC0000"/>
                </a:solidFill>
                <a:latin typeface="+mj-ea"/>
                <a:ea typeface="+mj-ea"/>
              </a:rPr>
              <a:t>华为技术有限公司</a:t>
            </a:r>
            <a:endParaRPr kumimoji="0" lang="zh-CN" altLang="en-US" dirty="0">
              <a:solidFill>
                <a:srgbClr val="CC0000"/>
              </a:solidFill>
              <a:latin typeface="+mj-ea"/>
              <a:ea typeface="+mj-ea"/>
            </a:endParaRP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7</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000554" cy="5400599"/>
          </a:xfrm>
        </p:spPr>
        <p:txBody>
          <a:bodyPr/>
          <a:lstStyle/>
          <a:p>
            <a:r>
              <a:rPr lang="en-US" altLang="zh-CN" dirty="0"/>
              <a:t>struct </a:t>
            </a:r>
            <a:r>
              <a:rPr lang="en-US" altLang="zh-CN" dirty="0" err="1"/>
              <a:t>sockaddr</a:t>
            </a:r>
            <a:r>
              <a:rPr lang="en-US" altLang="zh-CN" dirty="0"/>
              <a:t> </a:t>
            </a:r>
            <a:r>
              <a:rPr lang="zh-CN" altLang="en-US" dirty="0"/>
              <a:t>与 </a:t>
            </a:r>
            <a:r>
              <a:rPr lang="en-US" altLang="zh-CN" dirty="0" err="1"/>
              <a:t>sockaddr_in</a:t>
            </a:r>
            <a:r>
              <a:rPr lang="zh-CN" altLang="en-US" dirty="0"/>
              <a:t>结构体</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二者的相互关系：</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一般先把 </a:t>
            </a:r>
            <a:r>
              <a:rPr lang="en-US" altLang="zh-CN" sz="1800" kern="1200" dirty="0" err="1">
                <a:solidFill>
                  <a:srgbClr val="111111"/>
                </a:solidFill>
                <a:ea typeface="宋体" panose="02010600030101010101" pitchFamily="2" charset="-122"/>
              </a:rPr>
              <a:t>sockaddr_in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变量赋值后，强制类型转换后传入用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做参数的函数；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sockaddr_in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用于 </a:t>
            </a: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定义和赋值；</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用于函数参数。</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二者的基本配置与使用示例：</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8" name="矩形: 圆角 7">
            <a:extLst>
              <a:ext uri="{FF2B5EF4-FFF2-40B4-BE49-F238E27FC236}">
                <a16:creationId xmlns:a16="http://schemas.microsoft.com/office/drawing/2014/main" xmlns="" id="{39CAEB03-721F-499B-A6FE-8E71EE526758}"/>
              </a:ext>
            </a:extLst>
          </p:cNvPr>
          <p:cNvSpPr/>
          <p:nvPr/>
        </p:nvSpPr>
        <p:spPr bwMode="auto">
          <a:xfrm>
            <a:off x="171857" y="3514248"/>
            <a:ext cx="9562286" cy="337113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基本配置*</a:t>
            </a:r>
            <a:r>
              <a:rPr lang="en-US" altLang="zh-CN" sz="1600" dirty="0">
                <a:solidFill>
                  <a:srgbClr val="FFFFFF"/>
                </a:solidFill>
                <a:latin typeface="Consolas" panose="020B0609020204030204" pitchFamily="49" charset="0"/>
              </a:rPr>
              <a:t>/</a:t>
            </a:r>
          </a:p>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sockaddr_in</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testaddr</a:t>
            </a:r>
            <a:r>
              <a:rPr lang="en-US" altLang="zh-CN" sz="1600" dirty="0">
                <a:solidFill>
                  <a:srgbClr val="FFFFFF"/>
                </a:solidFill>
                <a:latin typeface="Consolas" panose="020B0609020204030204" pitchFamily="49" charset="0"/>
              </a:rPr>
              <a:t>;</a:t>
            </a:r>
          </a:p>
          <a:p>
            <a:pPr algn="l"/>
            <a:endParaRPr lang="en-US" altLang="zh-CN" sz="1600" dirty="0">
              <a:solidFill>
                <a:srgbClr val="FFFFFF"/>
              </a:solidFill>
              <a:latin typeface="Consolas" panose="020B0609020204030204" pitchFamily="49" charset="0"/>
            </a:endParaRPr>
          </a:p>
          <a:p>
            <a:pPr algn="l"/>
            <a:r>
              <a:rPr lang="en-US" altLang="zh-CN" sz="1600" dirty="0" err="1">
                <a:solidFill>
                  <a:srgbClr val="FFFFFF"/>
                </a:solidFill>
                <a:latin typeface="Consolas" panose="020B0609020204030204" pitchFamily="49" charset="0"/>
              </a:rPr>
              <a:t>bzero</a:t>
            </a:r>
            <a:r>
              <a:rPr lang="en-US" altLang="zh-CN" sz="1600" dirty="0">
                <a:solidFill>
                  <a:srgbClr val="FFFFFF"/>
                </a:solidFill>
                <a:latin typeface="Consolas" panose="020B0609020204030204" pitchFamily="49" charset="0"/>
              </a:rPr>
              <a:t>(&amp;</a:t>
            </a:r>
            <a:r>
              <a:rPr lang="en-US" altLang="zh-CN" sz="1600" dirty="0" err="1">
                <a:solidFill>
                  <a:srgbClr val="FFFFFF"/>
                </a:solidFill>
                <a:latin typeface="Consolas" panose="020B0609020204030204" pitchFamily="49" charset="0"/>
              </a:rPr>
              <a:t>testaddr,sizeof</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testaddr</a:t>
            </a:r>
            <a:r>
              <a:rPr lang="en-US" altLang="zh-CN" sz="1600" dirty="0">
                <a:solidFill>
                  <a:srgbClr val="FFFFFF"/>
                </a:solidFill>
                <a:latin typeface="Consolas" panose="020B0609020204030204" pitchFamily="49" charset="0"/>
              </a:rPr>
              <a:t>));   //</a:t>
            </a:r>
            <a:r>
              <a:rPr lang="zh-CN" altLang="en-US" sz="1600" dirty="0">
                <a:solidFill>
                  <a:srgbClr val="FFFFFF"/>
                </a:solidFill>
                <a:latin typeface="Consolas" panose="020B0609020204030204" pitchFamily="49" charset="0"/>
              </a:rPr>
              <a:t>使用函数 </a:t>
            </a:r>
            <a:r>
              <a:rPr lang="en-US" altLang="zh-CN" sz="1600" dirty="0" err="1">
                <a:solidFill>
                  <a:srgbClr val="FFFFFF"/>
                </a:solidFill>
                <a:latin typeface="Consolas" panose="020B0609020204030204" pitchFamily="49" charset="0"/>
              </a:rPr>
              <a:t>bzero</a:t>
            </a:r>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全部置零。</a:t>
            </a:r>
          </a:p>
          <a:p>
            <a:pPr algn="l"/>
            <a:endParaRPr lang="zh-CN" altLang="en-US" sz="1600" dirty="0">
              <a:solidFill>
                <a:srgbClr val="FFFFFF"/>
              </a:solidFill>
              <a:latin typeface="Consolas" panose="020B0609020204030204" pitchFamily="49" charset="0"/>
            </a:endParaRPr>
          </a:p>
          <a:p>
            <a:pPr algn="l"/>
            <a:r>
              <a:rPr lang="en-US" altLang="zh-CN" sz="1600" dirty="0" err="1">
                <a:solidFill>
                  <a:srgbClr val="FFFFFF"/>
                </a:solidFill>
                <a:latin typeface="Consolas" panose="020B0609020204030204" pitchFamily="49" charset="0"/>
              </a:rPr>
              <a:t>testaddr.sin_family</a:t>
            </a:r>
            <a:r>
              <a:rPr lang="en-US" altLang="zh-CN" sz="1600" dirty="0">
                <a:solidFill>
                  <a:srgbClr val="FFFFFF"/>
                </a:solidFill>
                <a:latin typeface="Consolas" panose="020B0609020204030204" pitchFamily="49" charset="0"/>
              </a:rPr>
              <a:t> = AF_INET;</a:t>
            </a:r>
          </a:p>
          <a:p>
            <a:pPr algn="l"/>
            <a:r>
              <a:rPr lang="en-US" altLang="zh-CN" sz="1600" dirty="0" err="1">
                <a:solidFill>
                  <a:srgbClr val="FFFFFF"/>
                </a:solidFill>
                <a:latin typeface="Consolas" panose="020B0609020204030204" pitchFamily="49" charset="0"/>
              </a:rPr>
              <a:t>testaddr.sin_port</a:t>
            </a:r>
            <a:r>
              <a:rPr lang="en-US" altLang="zh-CN" sz="1600" dirty="0">
                <a:solidFill>
                  <a:srgbClr val="FFFFFF"/>
                </a:solidFill>
                <a:latin typeface="Consolas" panose="020B0609020204030204" pitchFamily="49" charset="0"/>
              </a:rPr>
              <a:t> = </a:t>
            </a:r>
            <a:r>
              <a:rPr lang="en-US" altLang="zh-CN" sz="1600" dirty="0" err="1">
                <a:solidFill>
                  <a:srgbClr val="FFFFFF"/>
                </a:solidFill>
                <a:latin typeface="Consolas" panose="020B0609020204030204" pitchFamily="49" charset="0"/>
              </a:rPr>
              <a:t>htons</a:t>
            </a:r>
            <a:r>
              <a:rPr lang="en-US" altLang="zh-CN" sz="1600" dirty="0">
                <a:solidFill>
                  <a:srgbClr val="FFFFFF"/>
                </a:solidFill>
                <a:latin typeface="Consolas" panose="020B0609020204030204" pitchFamily="49" charset="0"/>
              </a:rPr>
              <a:t>(10000);    // </a:t>
            </a:r>
            <a:r>
              <a:rPr lang="en-US" altLang="zh-CN" sz="1600" dirty="0" err="1">
                <a:solidFill>
                  <a:srgbClr val="FFFFFF"/>
                </a:solidFill>
                <a:latin typeface="Consolas" panose="020B0609020204030204" pitchFamily="49" charset="0"/>
              </a:rPr>
              <a:t>htons</a:t>
            </a:r>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将主机字节顺序转换为网络字节顺序。</a:t>
            </a:r>
          </a:p>
          <a:p>
            <a:pPr algn="l"/>
            <a:r>
              <a:rPr lang="en-US" altLang="zh-CN" sz="1600" dirty="0" err="1">
                <a:solidFill>
                  <a:srgbClr val="FFFFFF"/>
                </a:solidFill>
                <a:latin typeface="Consolas" panose="020B0609020204030204" pitchFamily="49" charset="0"/>
              </a:rPr>
              <a:t>testaddr.sin_addr.s_addr</a:t>
            </a:r>
            <a:r>
              <a:rPr lang="en-US" altLang="zh-CN" sz="1600" dirty="0">
                <a:solidFill>
                  <a:srgbClr val="FFFFFF"/>
                </a:solidFill>
                <a:latin typeface="Consolas" panose="020B0609020204030204" pitchFamily="49" charset="0"/>
              </a:rPr>
              <a:t> = </a:t>
            </a:r>
            <a:r>
              <a:rPr lang="en-US" altLang="zh-CN" sz="1600" dirty="0" err="1">
                <a:solidFill>
                  <a:srgbClr val="FFFFFF"/>
                </a:solidFill>
                <a:latin typeface="Consolas" panose="020B0609020204030204" pitchFamily="49" charset="0"/>
              </a:rPr>
              <a:t>inet_addr</a:t>
            </a:r>
            <a:r>
              <a:rPr lang="en-US" altLang="zh-CN" sz="1600" dirty="0">
                <a:solidFill>
                  <a:srgbClr val="FFFFFF"/>
                </a:solidFill>
                <a:latin typeface="Consolas" panose="020B0609020204030204" pitchFamily="49" charset="0"/>
              </a:rPr>
              <a:t>("127.0.0.1");  // </a:t>
            </a:r>
            <a:r>
              <a:rPr lang="en-US" altLang="zh-CN" sz="1600" dirty="0" err="1">
                <a:solidFill>
                  <a:srgbClr val="FFFFFF"/>
                </a:solidFill>
                <a:latin typeface="Consolas" panose="020B0609020204030204" pitchFamily="49" charset="0"/>
              </a:rPr>
              <a:t>inet_addr</a:t>
            </a:r>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将一个点分十进制的</a:t>
            </a:r>
            <a:r>
              <a:rPr lang="en-US" altLang="zh-CN" sz="1600" dirty="0">
                <a:solidFill>
                  <a:srgbClr val="FFFFFF"/>
                </a:solidFill>
                <a:latin typeface="Consolas" panose="020B0609020204030204" pitchFamily="49" charset="0"/>
              </a:rPr>
              <a:t>IP</a:t>
            </a:r>
            <a:r>
              <a:rPr lang="zh-CN" altLang="en-US" sz="1600" dirty="0">
                <a:solidFill>
                  <a:srgbClr val="FFFFFF"/>
                </a:solidFill>
                <a:latin typeface="Consolas" panose="020B0609020204030204" pitchFamily="49" charset="0"/>
              </a:rPr>
              <a:t>转换成长整数型数（即：</a:t>
            </a:r>
            <a:r>
              <a:rPr lang="en-US" altLang="zh-CN" sz="1600" dirty="0">
                <a:solidFill>
                  <a:srgbClr val="FFFFFF"/>
                </a:solidFill>
                <a:latin typeface="Consolas" panose="020B0609020204030204" pitchFamily="49" charset="0"/>
              </a:rPr>
              <a:t>32</a:t>
            </a:r>
            <a:r>
              <a:rPr lang="zh-CN" altLang="en-US" sz="1600" dirty="0">
                <a:solidFill>
                  <a:srgbClr val="FFFFFF"/>
                </a:solidFill>
                <a:latin typeface="Consolas" panose="020B0609020204030204" pitchFamily="49" charset="0"/>
              </a:rPr>
              <a:t>位二进制网络字节序的</a:t>
            </a:r>
            <a:r>
              <a:rPr lang="en-US" altLang="zh-CN" sz="1600" dirty="0">
                <a:solidFill>
                  <a:srgbClr val="FFFFFF"/>
                </a:solidFill>
                <a:latin typeface="Consolas" panose="020B0609020204030204" pitchFamily="49" charset="0"/>
              </a:rPr>
              <a:t>IPV4</a:t>
            </a:r>
            <a:r>
              <a:rPr lang="zh-CN" altLang="en-US" sz="1600" dirty="0">
                <a:solidFill>
                  <a:srgbClr val="FFFFFF"/>
                </a:solidFill>
                <a:latin typeface="Consolas" panose="020B0609020204030204" pitchFamily="49" charset="0"/>
              </a:rPr>
              <a:t>地址）。</a:t>
            </a:r>
          </a:p>
          <a:p>
            <a:pPr algn="l"/>
            <a:endParaRPr lang="zh-CN" altLang="en-US" sz="1600" dirty="0">
              <a:solidFill>
                <a:srgbClr val="FFFFFF"/>
              </a:solidFill>
              <a:latin typeface="Consolas" panose="020B0609020204030204" pitchFamily="49" charset="0"/>
            </a:endParaRPr>
          </a:p>
          <a:p>
            <a:pPr algn="l"/>
            <a:r>
              <a:rPr lang="en-US" altLang="zh-CN" sz="1600" dirty="0">
                <a:solidFill>
                  <a:srgbClr val="FFFFFF"/>
                </a:solidFill>
                <a:latin typeface="Consolas" panose="020B0609020204030204" pitchFamily="49" charset="0"/>
              </a:rPr>
              <a:t>/*</a:t>
            </a:r>
            <a:r>
              <a:rPr lang="zh-CN" altLang="en-US" sz="1600" dirty="0">
                <a:solidFill>
                  <a:srgbClr val="FFFFFF"/>
                </a:solidFill>
                <a:latin typeface="Consolas" panose="020B0609020204030204" pitchFamily="49" charset="0"/>
              </a:rPr>
              <a:t>结构体的使用：强制类型转换后传入用</a:t>
            </a:r>
            <a:r>
              <a:rPr lang="en-US" altLang="zh-CN" sz="1600" dirty="0" err="1">
                <a:solidFill>
                  <a:srgbClr val="FFFFFF"/>
                </a:solidFill>
                <a:latin typeface="Consolas" panose="020B0609020204030204" pitchFamily="49" charset="0"/>
              </a:rPr>
              <a:t>sockaddr</a:t>
            </a:r>
            <a:r>
              <a:rPr lang="zh-CN" altLang="en-US" sz="1600" dirty="0">
                <a:solidFill>
                  <a:srgbClr val="FFFFFF"/>
                </a:solidFill>
                <a:latin typeface="Consolas" panose="020B0609020204030204" pitchFamily="49" charset="0"/>
              </a:rPr>
              <a:t>做参数的函数*</a:t>
            </a:r>
            <a:r>
              <a:rPr lang="en-US" altLang="zh-CN" sz="1600" dirty="0">
                <a:solidFill>
                  <a:srgbClr val="FFFFFF"/>
                </a:solidFill>
                <a:latin typeface="Consolas" panose="020B0609020204030204" pitchFamily="49" charset="0"/>
              </a:rPr>
              <a:t>/</a:t>
            </a:r>
          </a:p>
          <a:p>
            <a:pPr algn="l"/>
            <a:r>
              <a:rPr lang="en-US" altLang="zh-CN" sz="1600" dirty="0" err="1">
                <a:solidFill>
                  <a:srgbClr val="FFFFFF"/>
                </a:solidFill>
                <a:latin typeface="Consolas" panose="020B0609020204030204" pitchFamily="49" charset="0"/>
              </a:rPr>
              <a:t>sendto</a:t>
            </a:r>
            <a:r>
              <a:rPr lang="en-US" altLang="zh-CN" sz="1600" dirty="0">
                <a:solidFill>
                  <a:srgbClr val="FFFFFF"/>
                </a:solidFill>
                <a:latin typeface="Consolas" panose="020B0609020204030204" pitchFamily="49" charset="0"/>
              </a:rPr>
              <a:t>(</a:t>
            </a:r>
            <a:r>
              <a:rPr lang="en-US" altLang="zh-CN" sz="1600" dirty="0" err="1">
                <a:solidFill>
                  <a:srgbClr val="FFFFFF"/>
                </a:solidFill>
                <a:latin typeface="Consolas" panose="020B0609020204030204" pitchFamily="49" charset="0"/>
              </a:rPr>
              <a:t>sock_fd</a:t>
            </a:r>
            <a:r>
              <a:rPr lang="en-US" altLang="zh-CN" sz="1600" dirty="0">
                <a:solidFill>
                  <a:srgbClr val="FFFFFF"/>
                </a:solidFill>
                <a:latin typeface="Consolas" panose="020B0609020204030204" pitchFamily="49" charset="0"/>
              </a:rPr>
              <a:t>, buffer, size, 0, (struct </a:t>
            </a:r>
            <a:r>
              <a:rPr lang="en-US" altLang="zh-CN" sz="1600" dirty="0" err="1">
                <a:solidFill>
                  <a:srgbClr val="FFFFFF"/>
                </a:solidFill>
                <a:latin typeface="Consolas" panose="020B0609020204030204" pitchFamily="49" charset="0"/>
              </a:rPr>
              <a:t>sockaddr</a:t>
            </a:r>
            <a:r>
              <a:rPr lang="en-US" altLang="zh-CN" sz="1600" dirty="0">
                <a:solidFill>
                  <a:srgbClr val="FFFFFF"/>
                </a:solidFill>
                <a:latin typeface="Consolas" panose="020B0609020204030204" pitchFamily="49" charset="0"/>
              </a:rPr>
              <a:t>*)&amp;</a:t>
            </a:r>
            <a:r>
              <a:rPr lang="en-US" altLang="zh-CN" sz="1600" dirty="0" err="1">
                <a:solidFill>
                  <a:srgbClr val="FFFFFF"/>
                </a:solidFill>
                <a:latin typeface="Consolas" panose="020B0609020204030204" pitchFamily="49" charset="0"/>
              </a:rPr>
              <a:t>testaddr</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len</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37705344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70"/>
            <a:ext cx="8784530" cy="1512168"/>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编写 </a:t>
            </a:r>
            <a:r>
              <a:rPr lang="en-US" altLang="zh-CN" sz="1800" kern="1200" dirty="0">
                <a:solidFill>
                  <a:srgbClr val="111111"/>
                </a:solidFill>
                <a:ea typeface="宋体" panose="02010600030101010101" pitchFamily="2" charset="-122"/>
              </a:rPr>
              <a:t>C </a:t>
            </a:r>
            <a:r>
              <a:rPr lang="zh-CN" altLang="en-US" sz="1800" kern="1200" dirty="0">
                <a:solidFill>
                  <a:srgbClr val="111111"/>
                </a:solidFill>
                <a:ea typeface="宋体" panose="02010600030101010101" pitchFamily="2" charset="-122"/>
              </a:rPr>
              <a:t>源码，基于 </a:t>
            </a: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的 </a:t>
            </a:r>
            <a:r>
              <a:rPr lang="en-US" altLang="zh-CN" sz="1800" kern="1200" dirty="0" err="1">
                <a:solidFill>
                  <a:srgbClr val="111111"/>
                </a:solidFill>
                <a:ea typeface="宋体" panose="02010600030101010101" pitchFamily="2" charset="-122"/>
              </a:rPr>
              <a:t>udp</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发送接收程序，实现客户端与服务端的简单通信。</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客户端从命令行输入中读取要发送的内容，服务端接收后实时显示。</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：编写基于</a:t>
            </a:r>
            <a:r>
              <a:rPr lang="en-US" altLang="zh-CN" dirty="0"/>
              <a:t>socket</a:t>
            </a:r>
            <a:r>
              <a:rPr lang="zh-CN" altLang="en-US" dirty="0"/>
              <a:t>的</a:t>
            </a:r>
            <a:r>
              <a:rPr lang="en-US" altLang="zh-CN" dirty="0" err="1"/>
              <a:t>udp</a:t>
            </a:r>
            <a:r>
              <a:rPr lang="zh-CN" altLang="en-US" dirty="0"/>
              <a:t>发送接收程序（</a:t>
            </a:r>
            <a:r>
              <a:rPr lang="en-US" altLang="zh-CN" dirty="0"/>
              <a:t>45min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3068961"/>
            <a:ext cx="9144570" cy="13681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正确编写满足功能的源文件，正确编译运行。</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5122" name="图片 1">
            <a:extLst>
              <a:ext uri="{FF2B5EF4-FFF2-40B4-BE49-F238E27FC236}">
                <a16:creationId xmlns:a16="http://schemas.microsoft.com/office/drawing/2014/main" xmlns="" id="{55142E45-DB05-41F5-BB63-78CE3FF32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6" y="4653136"/>
            <a:ext cx="3240000" cy="134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xmlns="" id="{E307786B-D882-4041-989B-8083CE297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968" y="4653136"/>
            <a:ext cx="3600000" cy="86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02111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err="1"/>
              <a:t>tshark</a:t>
            </a:r>
            <a:r>
              <a:rPr lang="zh-CN" altLang="en-US" dirty="0"/>
              <a:t>简介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是 </a:t>
            </a:r>
            <a:r>
              <a:rPr lang="en-US" altLang="zh-CN" sz="1800" kern="1200" dirty="0" err="1">
                <a:solidFill>
                  <a:srgbClr val="111111"/>
                </a:solidFill>
                <a:ea typeface="宋体" panose="02010600030101010101" pitchFamily="2" charset="-122"/>
              </a:rPr>
              <a:t>wireshark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中提供的 </a:t>
            </a:r>
            <a:r>
              <a:rPr lang="en-US" altLang="zh-CN" sz="1800" kern="1200" dirty="0">
                <a:solidFill>
                  <a:srgbClr val="111111"/>
                </a:solidFill>
                <a:ea typeface="宋体" panose="02010600030101010101" pitchFamily="2" charset="-122"/>
              </a:rPr>
              <a:t>Linux </a:t>
            </a:r>
            <a:r>
              <a:rPr lang="zh-CN" altLang="en-US" sz="1800" kern="1200" dirty="0">
                <a:solidFill>
                  <a:srgbClr val="111111"/>
                </a:solidFill>
                <a:ea typeface="宋体" panose="02010600030101010101" pitchFamily="2" charset="-122"/>
              </a:rPr>
              <a:t>命令行工具；</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不仅有抓包的功能，还带了解析各种协议的能力；</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wireshark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的运行需要 </a:t>
            </a:r>
            <a:r>
              <a:rPr lang="en-US" altLang="zh-CN" sz="1800" kern="1200" dirty="0">
                <a:solidFill>
                  <a:srgbClr val="111111"/>
                </a:solidFill>
                <a:ea typeface="宋体" panose="02010600030101010101" pitchFamily="2" charset="-122"/>
              </a:rPr>
              <a:t>GUI</a:t>
            </a:r>
            <a:r>
              <a:rPr lang="zh-CN" altLang="en-US" sz="1800" kern="1200" dirty="0">
                <a:solidFill>
                  <a:srgbClr val="111111"/>
                </a:solidFill>
                <a:ea typeface="宋体" panose="02010600030101010101" pitchFamily="2" charset="-122"/>
              </a:rPr>
              <a:t>，不含 </a:t>
            </a:r>
            <a:r>
              <a:rPr lang="en-US" altLang="zh-CN" sz="1800" kern="1200" dirty="0">
                <a:solidFill>
                  <a:srgbClr val="111111"/>
                </a:solidFill>
                <a:ea typeface="宋体" panose="02010600030101010101" pitchFamily="2" charset="-122"/>
              </a:rPr>
              <a:t>GUI </a:t>
            </a:r>
            <a:r>
              <a:rPr lang="zh-CN" altLang="en-US" sz="1800" kern="1200" dirty="0">
                <a:solidFill>
                  <a:srgbClr val="111111"/>
                </a:solidFill>
                <a:ea typeface="宋体" panose="02010600030101010101" pitchFamily="2" charset="-122"/>
              </a:rPr>
              <a:t>的机器（如树莓派）就可以使用 </a:t>
            </a:r>
            <a:r>
              <a:rPr lang="en-US" altLang="zh-CN" sz="1800" kern="1200" dirty="0" err="1">
                <a:solidFill>
                  <a:srgbClr val="111111"/>
                </a:solidFill>
                <a:ea typeface="宋体" panose="02010600030101010101" pitchFamily="2" charset="-122"/>
              </a:rPr>
              <a:t>tshark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进行抓包。</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安装</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安装 </a:t>
            </a:r>
            <a:r>
              <a:rPr lang="en-US" altLang="zh-CN" sz="1800" kern="1200" dirty="0" err="1">
                <a:solidFill>
                  <a:srgbClr val="111111"/>
                </a:solidFill>
                <a:ea typeface="宋体" panose="02010600030101010101" pitchFamily="2" charset="-122"/>
              </a:rPr>
              <a:t>wireshark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即包含 </a:t>
            </a:r>
            <a:r>
              <a:rPr lang="en-US" altLang="zh-CN" sz="1800" kern="1200" dirty="0" err="1">
                <a:solidFill>
                  <a:srgbClr val="111111"/>
                </a:solidFill>
                <a:ea typeface="宋体" panose="02010600030101010101" pitchFamily="2" charset="-122"/>
              </a:rPr>
              <a:t>tshark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工具：</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三、</a:t>
            </a:r>
            <a:r>
              <a:rPr lang="en-US" altLang="zh-CN" dirty="0" err="1"/>
              <a:t>tshark</a:t>
            </a:r>
            <a:r>
              <a:rPr lang="zh-CN" altLang="en-US" dirty="0"/>
              <a:t>抓包</a:t>
            </a:r>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1568624" y="4437112"/>
            <a:ext cx="3240000" cy="37457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err="1">
                <a:solidFill>
                  <a:srgbClr val="FFFFFF"/>
                </a:solidFill>
                <a:latin typeface="Consolas" panose="020B0609020204030204" pitchFamily="49" charset="0"/>
              </a:rPr>
              <a:t>dnf</a:t>
            </a:r>
            <a:r>
              <a:rPr lang="en-US" altLang="zh-CN" sz="1600" dirty="0">
                <a:solidFill>
                  <a:srgbClr val="FFFFFF"/>
                </a:solidFill>
                <a:latin typeface="Consolas" panose="020B0609020204030204" pitchFamily="49" charset="0"/>
              </a:rPr>
              <a:t> install -y </a:t>
            </a:r>
            <a:r>
              <a:rPr lang="en-US" altLang="zh-CN" sz="1600" dirty="0" err="1">
                <a:solidFill>
                  <a:srgbClr val="FFFFFF"/>
                </a:solidFill>
                <a:latin typeface="Consolas" panose="020B0609020204030204" pitchFamily="49" charset="0"/>
              </a:rPr>
              <a:t>wireshark</a:t>
            </a:r>
            <a:endParaRPr lang="en-US" altLang="zh-CN"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038051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err="1"/>
              <a:t>tshark</a:t>
            </a:r>
            <a:r>
              <a:rPr lang="zh-CN" altLang="en-US" dirty="0"/>
              <a:t>命令</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命令格式：</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常用参数：</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-D</a:t>
            </a:r>
            <a:r>
              <a:rPr lang="zh-CN" altLang="en-US" sz="1800" kern="1200" dirty="0">
                <a:solidFill>
                  <a:srgbClr val="111111"/>
                </a:solidFill>
                <a:ea typeface="宋体" panose="02010600030101010101" pitchFamily="2" charset="-122"/>
              </a:rPr>
              <a:t>：查看系统的网络接口状况</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i</a:t>
            </a:r>
            <a:r>
              <a:rPr lang="zh-CN" altLang="en-US" sz="1800" kern="1200" dirty="0">
                <a:solidFill>
                  <a:srgbClr val="111111"/>
                </a:solidFill>
                <a:ea typeface="宋体" panose="02010600030101010101" pitchFamily="2" charset="-122"/>
              </a:rPr>
              <a:t>：表示为捕获哪个网络接口的数据，例如 </a:t>
            </a:r>
            <a:r>
              <a:rPr lang="en-US" altLang="zh-CN" sz="1800" kern="1200" dirty="0">
                <a:solidFill>
                  <a:srgbClr val="111111"/>
                </a:solidFill>
                <a:ea typeface="宋体" panose="02010600030101010101" pitchFamily="2" charset="-122"/>
              </a:rPr>
              <a:t>eth0</a:t>
            </a:r>
            <a:r>
              <a:rPr lang="zh-CN" altLang="en-US"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-n</a:t>
            </a:r>
            <a:r>
              <a:rPr lang="zh-CN" altLang="en-US" sz="1800" kern="1200" dirty="0">
                <a:solidFill>
                  <a:srgbClr val="111111"/>
                </a:solidFill>
                <a:ea typeface="宋体" panose="02010600030101010101" pitchFamily="2" charset="-122"/>
              </a:rPr>
              <a:t>：表示不对地址进行解析。即真实显示</a:t>
            </a:r>
            <a:r>
              <a:rPr lang="en-US" altLang="zh-CN" sz="1800" kern="1200" dirty="0" err="1">
                <a:solidFill>
                  <a:srgbClr val="111111"/>
                </a:solidFill>
                <a:ea typeface="宋体" panose="02010600030101010101" pitchFamily="2" charset="-122"/>
              </a:rPr>
              <a:t>ip</a:t>
            </a:r>
            <a:r>
              <a:rPr lang="zh-CN" altLang="en-US" sz="1800" kern="1200" dirty="0">
                <a:solidFill>
                  <a:srgbClr val="111111"/>
                </a:solidFill>
                <a:ea typeface="宋体" panose="02010600030101010101" pitchFamily="2" charset="-122"/>
              </a:rPr>
              <a:t>地址。</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a:t>
            </a:r>
            <a:r>
              <a:rPr lang="zh-CN" altLang="en-US" sz="1800" kern="1200" dirty="0">
                <a:solidFill>
                  <a:srgbClr val="111111"/>
                </a:solidFill>
                <a:ea typeface="宋体" panose="02010600030101010101" pitchFamily="2" charset="-122"/>
              </a:rPr>
              <a:t>：表示抓包过滤表达式。抓包过滤表达式的写法类似 </a:t>
            </a:r>
            <a:r>
              <a:rPr lang="en-US" altLang="zh-CN" sz="1800" kern="1200" dirty="0" err="1">
                <a:solidFill>
                  <a:srgbClr val="111111"/>
                </a:solidFill>
                <a:ea typeface="宋体" panose="02010600030101010101" pitchFamily="2" charset="-122"/>
              </a:rPr>
              <a:t>tcpdump</a:t>
            </a:r>
            <a:r>
              <a:rPr lang="zh-CN" altLang="en-US" sz="1800" kern="1200" dirty="0">
                <a:solidFill>
                  <a:srgbClr val="111111"/>
                </a:solidFill>
                <a:ea typeface="宋体" panose="02010600030101010101" pitchFamily="2" charset="-122"/>
              </a:rPr>
              <a:t>，可参考</a:t>
            </a:r>
            <a:r>
              <a:rPr lang="en-US" altLang="zh-CN" sz="1800" kern="1200" dirty="0" err="1">
                <a:solidFill>
                  <a:srgbClr val="111111"/>
                </a:solidFill>
                <a:ea typeface="宋体" panose="02010600030101010101" pitchFamily="2" charset="-122"/>
              </a:rPr>
              <a:t>tcpdump</a:t>
            </a:r>
            <a:r>
              <a:rPr lang="en-US" altLang="zh-CN" sz="1800" kern="1200" dirty="0">
                <a:solidFill>
                  <a:srgbClr val="111111"/>
                </a:solidFill>
                <a:ea typeface="宋体" panose="02010600030101010101" pitchFamily="2" charset="-122"/>
              </a:rPr>
              <a:t> man page</a:t>
            </a:r>
            <a:r>
              <a:rPr lang="zh-CN" altLang="en-US" sz="1800" kern="1200" dirty="0">
                <a:solidFill>
                  <a:srgbClr val="111111"/>
                </a:solidFill>
                <a:ea typeface="宋体" panose="02010600030101010101" pitchFamily="2" charset="-122"/>
              </a:rPr>
              <a:t>的有关部分。</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-T</a:t>
            </a:r>
            <a:r>
              <a:rPr lang="zh-CN" altLang="en-US" sz="1800" kern="1200" dirty="0">
                <a:solidFill>
                  <a:srgbClr val="111111"/>
                </a:solidFill>
                <a:ea typeface="宋体" panose="02010600030101010101" pitchFamily="2" charset="-122"/>
              </a:rPr>
              <a:t>：表示设置输出格式。（其格式支持 </a:t>
            </a:r>
            <a:r>
              <a:rPr lang="en-US" altLang="zh-CN" sz="1800" kern="1200" dirty="0" err="1">
                <a:solidFill>
                  <a:srgbClr val="111111"/>
                </a:solidFill>
                <a:ea typeface="宋体" panose="02010600030101010101" pitchFamily="2" charset="-122"/>
              </a:rPr>
              <a:t>pdml|ps|psml|text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等）。默认为 </a:t>
            </a:r>
            <a:r>
              <a:rPr lang="en-US" altLang="zh-CN" sz="1800" kern="1200" dirty="0">
                <a:solidFill>
                  <a:srgbClr val="111111"/>
                </a:solidFill>
                <a:ea typeface="宋体" panose="02010600030101010101" pitchFamily="2" charset="-122"/>
              </a:rPr>
              <a:t>text</a:t>
            </a:r>
            <a:r>
              <a:rPr lang="zh-CN" altLang="en-US" sz="1800" kern="1200" dirty="0">
                <a:solidFill>
                  <a:srgbClr val="111111"/>
                </a:solidFill>
                <a:ea typeface="宋体" panose="02010600030101010101" pitchFamily="2" charset="-122"/>
              </a:rPr>
              <a:t>格式。</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三、</a:t>
            </a:r>
            <a:r>
              <a:rPr lang="en-US" altLang="zh-CN" dirty="0" err="1"/>
              <a:t>tshark</a:t>
            </a:r>
            <a:r>
              <a:rPr lang="zh-CN" altLang="en-US" dirty="0"/>
              <a:t>抓包</a:t>
            </a:r>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2144688" y="2204864"/>
            <a:ext cx="324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err="1">
                <a:solidFill>
                  <a:srgbClr val="FFFFFF"/>
                </a:solidFill>
                <a:latin typeface="Consolas" panose="020B0609020204030204" pitchFamily="49" charset="0"/>
              </a:rPr>
              <a:t>tshark</a:t>
            </a:r>
            <a:r>
              <a:rPr lang="en-US" altLang="zh-CN" sz="1800" dirty="0">
                <a:solidFill>
                  <a:srgbClr val="FFFFFF"/>
                </a:solidFill>
                <a:latin typeface="Consolas" panose="020B0609020204030204" pitchFamily="49" charset="0"/>
              </a:rPr>
              <a:t> [options] ... </a:t>
            </a:r>
          </a:p>
        </p:txBody>
      </p:sp>
    </p:spTree>
    <p:extLst>
      <p:ext uri="{BB962C8B-B14F-4D97-AF65-F5344CB8AC3E}">
        <p14:creationId xmlns:p14="http://schemas.microsoft.com/office/powerpoint/2010/main" val="9696343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err="1"/>
              <a:t>tshark</a:t>
            </a:r>
            <a:r>
              <a:rPr lang="zh-CN" altLang="en-US" dirty="0"/>
              <a:t>使用示例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三、</a:t>
            </a:r>
            <a:r>
              <a:rPr lang="en-US" altLang="zh-CN" dirty="0" err="1"/>
              <a:t>tshark</a:t>
            </a:r>
            <a:r>
              <a:rPr lang="zh-CN" altLang="en-US" dirty="0"/>
              <a:t>抓包</a:t>
            </a:r>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927882" y="2276872"/>
            <a:ext cx="8489168" cy="255389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 ex1</a:t>
            </a:r>
            <a:r>
              <a:rPr lang="zh-CN" altLang="en-US" sz="1800" dirty="0">
                <a:solidFill>
                  <a:srgbClr val="FFFFFF"/>
                </a:solidFill>
                <a:latin typeface="Consolas" panose="020B0609020204030204" pitchFamily="49" charset="0"/>
              </a:rPr>
              <a:t>：捕获</a:t>
            </a:r>
            <a:r>
              <a:rPr lang="en-US" altLang="zh-CN" sz="1800" dirty="0">
                <a:solidFill>
                  <a:srgbClr val="FFFFFF"/>
                </a:solidFill>
                <a:latin typeface="Consolas" panose="020B0609020204030204" pitchFamily="49" charset="0"/>
              </a:rPr>
              <a:t>eth0</a:t>
            </a:r>
            <a:r>
              <a:rPr lang="zh-CN" altLang="en-US" sz="1800" dirty="0">
                <a:solidFill>
                  <a:srgbClr val="FFFFFF"/>
                </a:solidFill>
                <a:latin typeface="Consolas" panose="020B0609020204030204" pitchFamily="49" charset="0"/>
              </a:rPr>
              <a:t>口的流量数据包。</a:t>
            </a:r>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tshark</a:t>
            </a:r>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i</a:t>
            </a:r>
            <a:r>
              <a:rPr lang="en-US" altLang="zh-CN" sz="1800" dirty="0">
                <a:solidFill>
                  <a:srgbClr val="FFFFFF"/>
                </a:solidFill>
                <a:latin typeface="Consolas" panose="020B0609020204030204" pitchFamily="49" charset="0"/>
              </a:rPr>
              <a:t> eth0</a:t>
            </a:r>
          </a:p>
          <a:p>
            <a:pPr algn="l"/>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 ex2</a:t>
            </a:r>
            <a:r>
              <a:rPr lang="zh-CN" altLang="en-US" sz="1800" dirty="0">
                <a:solidFill>
                  <a:srgbClr val="FFFFFF"/>
                </a:solidFill>
                <a:latin typeface="Consolas" panose="020B0609020204030204" pitchFamily="49" charset="0"/>
              </a:rPr>
              <a:t>：捕获</a:t>
            </a:r>
            <a:r>
              <a:rPr lang="en-US" altLang="zh-CN" sz="1800" dirty="0" err="1">
                <a:solidFill>
                  <a:srgbClr val="FFFFFF"/>
                </a:solidFill>
                <a:latin typeface="Consolas" panose="020B0609020204030204" pitchFamily="49" charset="0"/>
              </a:rPr>
              <a:t>tcp</a:t>
            </a:r>
            <a:r>
              <a:rPr lang="zh-CN" altLang="en-US" sz="1800" dirty="0">
                <a:solidFill>
                  <a:srgbClr val="FFFFFF"/>
                </a:solidFill>
                <a:latin typeface="Consolas" panose="020B0609020204030204" pitchFamily="49" charset="0"/>
              </a:rPr>
              <a:t>协议、端口为</a:t>
            </a:r>
            <a:r>
              <a:rPr lang="en-US" altLang="zh-CN" sz="1800" dirty="0">
                <a:solidFill>
                  <a:srgbClr val="FFFFFF"/>
                </a:solidFill>
                <a:latin typeface="Consolas" panose="020B0609020204030204" pitchFamily="49" charset="0"/>
              </a:rPr>
              <a:t>22</a:t>
            </a:r>
            <a:r>
              <a:rPr lang="zh-CN" altLang="en-US" sz="1800" dirty="0">
                <a:solidFill>
                  <a:srgbClr val="FFFFFF"/>
                </a:solidFill>
                <a:latin typeface="Consolas" panose="020B0609020204030204" pitchFamily="49" charset="0"/>
              </a:rPr>
              <a:t>的数据包。</a:t>
            </a:r>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tshark</a:t>
            </a:r>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i</a:t>
            </a:r>
            <a:r>
              <a:rPr lang="en-US" altLang="zh-CN" sz="1800" dirty="0">
                <a:solidFill>
                  <a:srgbClr val="FFFFFF"/>
                </a:solidFill>
                <a:latin typeface="Consolas" panose="020B0609020204030204" pitchFamily="49" charset="0"/>
              </a:rPr>
              <a:t> eth0 -n -f '</a:t>
            </a:r>
            <a:r>
              <a:rPr lang="en-US" altLang="zh-CN" sz="1800" dirty="0" err="1">
                <a:solidFill>
                  <a:srgbClr val="FFFFFF"/>
                </a:solidFill>
                <a:latin typeface="Consolas" panose="020B0609020204030204" pitchFamily="49" charset="0"/>
              </a:rPr>
              <a:t>tcp</a:t>
            </a:r>
            <a:r>
              <a:rPr lang="en-US" altLang="zh-CN" sz="1800" dirty="0">
                <a:solidFill>
                  <a:srgbClr val="FFFFFF"/>
                </a:solidFill>
                <a:latin typeface="Consolas" panose="020B0609020204030204" pitchFamily="49" charset="0"/>
              </a:rPr>
              <a:t> port 22'</a:t>
            </a:r>
          </a:p>
          <a:p>
            <a:pPr algn="l"/>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 ex3</a:t>
            </a:r>
            <a:r>
              <a:rPr lang="zh-CN" altLang="en-US" sz="1800" dirty="0">
                <a:solidFill>
                  <a:srgbClr val="FFFFFF"/>
                </a:solidFill>
                <a:latin typeface="Consolas" panose="020B0609020204030204" pitchFamily="49" charset="0"/>
              </a:rPr>
              <a:t>：将</a:t>
            </a:r>
            <a:r>
              <a:rPr lang="en-US" altLang="zh-CN" sz="1800" dirty="0">
                <a:solidFill>
                  <a:srgbClr val="FFFFFF"/>
                </a:solidFill>
                <a:latin typeface="Consolas" panose="020B0609020204030204" pitchFamily="49" charset="0"/>
              </a:rPr>
              <a:t>ex2</a:t>
            </a:r>
            <a:r>
              <a:rPr lang="zh-CN" altLang="en-US" sz="1800" dirty="0">
                <a:solidFill>
                  <a:srgbClr val="FFFFFF"/>
                </a:solidFill>
                <a:latin typeface="Consolas" panose="020B0609020204030204" pitchFamily="49" charset="0"/>
              </a:rPr>
              <a:t>命令捕获的结果，重定向到指定文件。</a:t>
            </a:r>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tshark</a:t>
            </a:r>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i</a:t>
            </a:r>
            <a:r>
              <a:rPr lang="en-US" altLang="zh-CN" sz="1800" dirty="0">
                <a:solidFill>
                  <a:srgbClr val="FFFFFF"/>
                </a:solidFill>
                <a:latin typeface="Consolas" panose="020B0609020204030204" pitchFamily="49" charset="0"/>
              </a:rPr>
              <a:t> eth0 -n -f '</a:t>
            </a:r>
            <a:r>
              <a:rPr lang="en-US" altLang="zh-CN" sz="1800" dirty="0" err="1">
                <a:solidFill>
                  <a:srgbClr val="FFFFFF"/>
                </a:solidFill>
                <a:latin typeface="Consolas" panose="020B0609020204030204" pitchFamily="49" charset="0"/>
              </a:rPr>
              <a:t>tcp</a:t>
            </a:r>
            <a:r>
              <a:rPr lang="en-US" altLang="zh-CN" sz="1800" dirty="0">
                <a:solidFill>
                  <a:srgbClr val="FFFFFF"/>
                </a:solidFill>
                <a:latin typeface="Consolas" panose="020B0609020204030204" pitchFamily="49" charset="0"/>
              </a:rPr>
              <a:t> port 22' -T </a:t>
            </a:r>
            <a:r>
              <a:rPr lang="en-US" altLang="zh-CN" sz="1800" dirty="0" err="1">
                <a:solidFill>
                  <a:srgbClr val="FFFFFF"/>
                </a:solidFill>
                <a:latin typeface="Consolas" panose="020B0609020204030204" pitchFamily="49" charset="0"/>
              </a:rPr>
              <a:t>pdml</a:t>
            </a:r>
            <a:r>
              <a:rPr lang="en-US" altLang="zh-CN" sz="1800" dirty="0">
                <a:solidFill>
                  <a:srgbClr val="FFFFFF"/>
                </a:solidFill>
                <a:latin typeface="Consolas" panose="020B0609020204030204" pitchFamily="49" charset="0"/>
              </a:rPr>
              <a:t> &gt; /root/test.xml</a:t>
            </a:r>
          </a:p>
        </p:txBody>
      </p:sp>
    </p:spTree>
    <p:extLst>
      <p:ext uri="{BB962C8B-B14F-4D97-AF65-F5344CB8AC3E}">
        <p14:creationId xmlns:p14="http://schemas.microsoft.com/office/powerpoint/2010/main" val="9627245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144570" cy="1266675"/>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基于任务</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的服务端与客户端程序运行时，使用 </a:t>
            </a:r>
            <a:r>
              <a:rPr lang="en-US" altLang="zh-CN" sz="1800" kern="1200" dirty="0" err="1">
                <a:solidFill>
                  <a:srgbClr val="111111"/>
                </a:solidFill>
                <a:ea typeface="宋体" panose="02010600030101010101" pitchFamily="2" charset="-122"/>
              </a:rPr>
              <a:t>tshark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抓取该通信数据包。</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任务</a:t>
            </a:r>
            <a:r>
              <a:rPr lang="en-US" altLang="zh-CN" dirty="0"/>
              <a:t>2</a:t>
            </a:r>
            <a:r>
              <a:rPr lang="zh-CN" altLang="en-US" dirty="0"/>
              <a:t>：使用 </a:t>
            </a:r>
            <a:r>
              <a:rPr lang="en-US" altLang="zh-CN" dirty="0" err="1"/>
              <a:t>tshark</a:t>
            </a:r>
            <a:r>
              <a:rPr lang="en-US" altLang="zh-CN" dirty="0"/>
              <a:t> </a:t>
            </a:r>
            <a:r>
              <a:rPr lang="zh-CN" altLang="en-US" dirty="0"/>
              <a:t>抓包（</a:t>
            </a:r>
            <a:r>
              <a:rPr lang="en-US" altLang="zh-CN" dirty="0"/>
              <a:t>10min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2924944"/>
            <a:ext cx="9144570" cy="18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正确编写满足功能的源文件，正确编译运行。</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endParaRPr lang="zh-CN" altLang="en-US" kern="0" dirty="0"/>
          </a:p>
        </p:txBody>
      </p:sp>
      <p:pic>
        <p:nvPicPr>
          <p:cNvPr id="2050" name="图片 1">
            <a:extLst>
              <a:ext uri="{FF2B5EF4-FFF2-40B4-BE49-F238E27FC236}">
                <a16:creationId xmlns:a16="http://schemas.microsoft.com/office/drawing/2014/main" xmlns="" id="{553D98DD-D48B-4095-8E68-E50D14FF6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591" y="4455242"/>
            <a:ext cx="25209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a:extLst>
              <a:ext uri="{FF2B5EF4-FFF2-40B4-BE49-F238E27FC236}">
                <a16:creationId xmlns:a16="http://schemas.microsoft.com/office/drawing/2014/main" xmlns="" id="{D92EF477-4C78-487F-A0CC-EC0F29213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032" y="4540993"/>
            <a:ext cx="28765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
            <a:extLst>
              <a:ext uri="{FF2B5EF4-FFF2-40B4-BE49-F238E27FC236}">
                <a16:creationId xmlns:a16="http://schemas.microsoft.com/office/drawing/2014/main" xmlns="" id="{89B154F5-FAFE-4070-9B91-9BE0FF29D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253" y="5733256"/>
            <a:ext cx="54038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7855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288586" cy="5400599"/>
          </a:xfrm>
        </p:spPr>
        <p:txBody>
          <a:bodyPr/>
          <a:lstStyle/>
          <a:p>
            <a:r>
              <a:rPr lang="en-US" altLang="zh-CN" dirty="0"/>
              <a:t>IP</a:t>
            </a:r>
            <a:r>
              <a:rPr lang="zh-CN" altLang="en-US" dirty="0"/>
              <a:t>报文格式</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头部分为两部分：固定部分和可变部分。</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可变部分即 </a:t>
            </a:r>
            <a:r>
              <a:rPr lang="en-US" altLang="zh-CN" sz="1800" kern="1200" dirty="0">
                <a:solidFill>
                  <a:srgbClr val="FF0000"/>
                </a:solidFill>
                <a:ea typeface="宋体" panose="02010600030101010101" pitchFamily="2" charset="-122"/>
              </a:rPr>
              <a:t>IP </a:t>
            </a:r>
            <a:r>
              <a:rPr lang="zh-CN" altLang="en-US" sz="1800" kern="1200" dirty="0">
                <a:solidFill>
                  <a:srgbClr val="FF0000"/>
                </a:solidFill>
                <a:ea typeface="宋体" panose="02010600030101010101" pitchFamily="2" charset="-122"/>
              </a:rPr>
              <a:t>选项</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头部可以存在选项，并且可以同时存在多个选项，因此，</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头部的长度是可变的，</a:t>
            </a:r>
            <a:r>
              <a:rPr lang="en-US" altLang="zh-CN" sz="1800" kern="1200" dirty="0">
                <a:solidFill>
                  <a:srgbClr val="111111"/>
                </a:solidFill>
                <a:ea typeface="宋体" panose="02010600030101010101" pitchFamily="2" charset="-122"/>
              </a:rPr>
              <a:t>IPv4 </a:t>
            </a:r>
            <a:r>
              <a:rPr lang="zh-CN" altLang="en-US" sz="1800" kern="1200" dirty="0">
                <a:solidFill>
                  <a:srgbClr val="111111"/>
                </a:solidFill>
                <a:ea typeface="宋体" panose="02010600030101010101" pitchFamily="2" charset="-122"/>
              </a:rPr>
              <a:t>允许选项最长可达 </a:t>
            </a:r>
            <a:r>
              <a:rPr lang="en-US" altLang="zh-CN" sz="1800" kern="1200" dirty="0">
                <a:solidFill>
                  <a:srgbClr val="111111"/>
                </a:solidFill>
                <a:ea typeface="宋体" panose="02010600030101010101" pitchFamily="2" charset="-122"/>
              </a:rPr>
              <a:t>40 </a:t>
            </a:r>
            <a:r>
              <a:rPr lang="zh-CN" altLang="en-US" sz="1800" kern="1200" dirty="0">
                <a:solidFill>
                  <a:srgbClr val="111111"/>
                </a:solidFill>
                <a:ea typeface="宋体" panose="02010600030101010101" pitchFamily="2" charset="-122"/>
              </a:rPr>
              <a:t>字节。</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选项的格式有单字节和多字节两种：</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单字节选项：是只包含一个字节的选项类型；</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多字节选项：除一个字节的选项类型之外，还包括选项长度以及选项数据等。</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a:t>IP</a:t>
            </a:r>
            <a:r>
              <a:rPr lang="zh-CN" altLang="en-US" dirty="0"/>
              <a:t>报文格式和</a:t>
            </a:r>
            <a:r>
              <a:rPr lang="en-US" altLang="zh-CN" dirty="0"/>
              <a:t>IP</a:t>
            </a:r>
            <a:r>
              <a:rPr lang="zh-CN" altLang="en-US" dirty="0"/>
              <a:t>选项</a:t>
            </a:r>
          </a:p>
        </p:txBody>
      </p:sp>
      <p:pic>
        <p:nvPicPr>
          <p:cNvPr id="6146" name="图片 10">
            <a:extLst>
              <a:ext uri="{FF2B5EF4-FFF2-40B4-BE49-F238E27FC236}">
                <a16:creationId xmlns:a16="http://schemas.microsoft.com/office/drawing/2014/main" xmlns="" id="{EB2F0B6E-0D6A-4CD8-8C7A-CA4AD863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130"/>
          <a:stretch>
            <a:fillRect/>
          </a:stretch>
        </p:blipFill>
        <p:spPr bwMode="auto">
          <a:xfrm>
            <a:off x="2576736" y="4041068"/>
            <a:ext cx="5040000" cy="27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a:t>IP</a:t>
            </a:r>
            <a:r>
              <a:rPr lang="zh-CN" altLang="en-US" dirty="0"/>
              <a:t>选项</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选项类型的 </a:t>
            </a:r>
            <a:r>
              <a:rPr lang="en-US" altLang="zh-CN" sz="1800" kern="1200" dirty="0">
                <a:solidFill>
                  <a:srgbClr val="111111"/>
                </a:solidFill>
                <a:ea typeface="宋体" panose="02010600030101010101" pitchFamily="2" charset="-122"/>
              </a:rPr>
              <a:t>8</a:t>
            </a:r>
            <a:r>
              <a:rPr lang="zh-CN" altLang="en-US" sz="1800" kern="1200" dirty="0">
                <a:solidFill>
                  <a:srgbClr val="111111"/>
                </a:solidFill>
                <a:ea typeface="宋体" panose="02010600030101010101" pitchFamily="2" charset="-122"/>
              </a:rPr>
              <a:t>位（一个字节）由</a:t>
            </a:r>
            <a:r>
              <a:rPr lang="en-US" altLang="zh-CN" sz="1800" kern="1200" dirty="0">
                <a:solidFill>
                  <a:srgbClr val="111111"/>
                </a:solidFill>
                <a:ea typeface="宋体" panose="02010600030101010101" pitchFamily="2" charset="-122"/>
              </a:rPr>
              <a:t>3</a:t>
            </a:r>
            <a:r>
              <a:rPr lang="zh-CN" altLang="en-US" sz="1800" kern="1200" dirty="0">
                <a:solidFill>
                  <a:srgbClr val="111111"/>
                </a:solidFill>
                <a:ea typeface="宋体" panose="02010600030101010101" pitchFamily="2" charset="-122"/>
              </a:rPr>
              <a:t>部分组成，如下：</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含义如下：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a:t>IP</a:t>
            </a:r>
            <a:r>
              <a:rPr lang="zh-CN" altLang="en-US" dirty="0"/>
              <a:t>报文格式和</a:t>
            </a:r>
            <a:r>
              <a:rPr lang="en-US" altLang="zh-CN" dirty="0"/>
              <a:t>IP</a:t>
            </a:r>
            <a:r>
              <a:rPr lang="zh-CN" altLang="en-US" dirty="0"/>
              <a:t>选项</a:t>
            </a:r>
          </a:p>
        </p:txBody>
      </p:sp>
      <p:pic>
        <p:nvPicPr>
          <p:cNvPr id="7170" name="图片 11">
            <a:extLst>
              <a:ext uri="{FF2B5EF4-FFF2-40B4-BE49-F238E27FC236}">
                <a16:creationId xmlns:a16="http://schemas.microsoft.com/office/drawing/2014/main" xmlns="" id="{2E8F5581-DC16-47E6-BD8B-19293426A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688" y="2276872"/>
            <a:ext cx="25463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xmlns="" id="{6BB46D5A-85A5-41E1-B475-93A36A9E56E0}"/>
              </a:ext>
            </a:extLst>
          </p:cNvPr>
          <p:cNvGraphicFramePr>
            <a:graphicFrameLocks noGrp="1"/>
          </p:cNvGraphicFramePr>
          <p:nvPr>
            <p:extLst>
              <p:ext uri="{D42A27DB-BD31-4B8C-83A1-F6EECF244321}">
                <p14:modId xmlns:p14="http://schemas.microsoft.com/office/powerpoint/2010/main" val="3198037496"/>
              </p:ext>
            </p:extLst>
          </p:nvPr>
        </p:nvGraphicFramePr>
        <p:xfrm>
          <a:off x="1136576" y="4000525"/>
          <a:ext cx="7920000" cy="1800000"/>
        </p:xfrm>
        <a:graphic>
          <a:graphicData uri="http://schemas.openxmlformats.org/drawingml/2006/table">
            <a:tbl>
              <a:tblPr firstRow="1" firstCol="1" bandRow="1">
                <a:tableStyleId>{5C22544A-7EE6-4342-B048-85BDC9FD1C3A}</a:tableStyleId>
              </a:tblPr>
              <a:tblGrid>
                <a:gridCol w="1890261">
                  <a:extLst>
                    <a:ext uri="{9D8B030D-6E8A-4147-A177-3AD203B41FA5}">
                      <a16:colId xmlns:a16="http://schemas.microsoft.com/office/drawing/2014/main" xmlns="" val="1948479618"/>
                    </a:ext>
                  </a:extLst>
                </a:gridCol>
                <a:gridCol w="6029739">
                  <a:extLst>
                    <a:ext uri="{9D8B030D-6E8A-4147-A177-3AD203B41FA5}">
                      <a16:colId xmlns:a16="http://schemas.microsoft.com/office/drawing/2014/main" xmlns="" val="884077379"/>
                    </a:ext>
                  </a:extLst>
                </a:gridCol>
              </a:tblGrid>
              <a:tr h="360000">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选项类型</a:t>
                      </a: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描述</a:t>
                      </a:r>
                    </a:p>
                  </a:txBody>
                  <a:tcPr marL="68580" marR="68580" marT="0" marB="0" anchor="ctr"/>
                </a:tc>
                <a:extLst>
                  <a:ext uri="{0D108BD9-81ED-4DB2-BD59-A6C34878D82A}">
                    <a16:rowId xmlns:a16="http://schemas.microsoft.com/office/drawing/2014/main" xmlns="" val="2382596589"/>
                  </a:ext>
                </a:extLst>
              </a:tr>
              <a:tr h="720000">
                <a:tc>
                  <a:txBody>
                    <a:bodyPr/>
                    <a:lstStyle/>
                    <a:p>
                      <a:pPr algn="just">
                        <a:spcAft>
                          <a:spcPts val="0"/>
                        </a:spcAft>
                      </a:pPr>
                      <a:r>
                        <a:rPr lang="zh-CN" sz="1400" kern="100" dirty="0">
                          <a:effectLst/>
                          <a:latin typeface="Times New Roman" panose="02020603050405020304" pitchFamily="18" charset="0"/>
                          <a:ea typeface="+mn-ea"/>
                          <a:cs typeface="Times New Roman" panose="02020603050405020304" pitchFamily="18" charset="0"/>
                        </a:rPr>
                        <a:t>复制标志</a:t>
                      </a:r>
                      <a:r>
                        <a:rPr lang="en-US" sz="1400" kern="100" dirty="0">
                          <a:effectLst/>
                          <a:latin typeface="Times New Roman" panose="02020603050405020304" pitchFamily="18" charset="0"/>
                          <a:ea typeface="+mn-ea"/>
                          <a:cs typeface="Times New Roman" panose="02020603050405020304" pitchFamily="18" charset="0"/>
                        </a:rPr>
                        <a:t>(copied)</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latin typeface="Times New Roman" panose="02020603050405020304" pitchFamily="18" charset="0"/>
                          <a:ea typeface="+mn-ea"/>
                          <a:cs typeface="Times New Roman" panose="02020603050405020304" pitchFamily="18" charset="0"/>
                        </a:rPr>
                        <a:t>标识该选项是否需要被复制到所有分片中。</a:t>
                      </a:r>
                    </a:p>
                    <a:p>
                      <a:pPr algn="just">
                        <a:spcAft>
                          <a:spcPts val="0"/>
                        </a:spcAft>
                      </a:pPr>
                      <a:r>
                        <a:rPr lang="en-US" sz="1400" kern="100" dirty="0">
                          <a:effectLst/>
                          <a:latin typeface="Times New Roman" panose="02020603050405020304" pitchFamily="18" charset="0"/>
                          <a:ea typeface="+mn-ea"/>
                          <a:cs typeface="Times New Roman" panose="02020603050405020304" pitchFamily="18" charset="0"/>
                        </a:rPr>
                        <a:t>0</a:t>
                      </a:r>
                      <a:r>
                        <a:rPr lang="zh-CN" sz="1400" kern="100" dirty="0">
                          <a:effectLst/>
                          <a:latin typeface="Times New Roman" panose="02020603050405020304" pitchFamily="18" charset="0"/>
                          <a:ea typeface="+mn-ea"/>
                          <a:cs typeface="Times New Roman" panose="02020603050405020304" pitchFamily="18" charset="0"/>
                        </a:rPr>
                        <a:t>为只需要复制到第一个分片中；</a:t>
                      </a:r>
                      <a:r>
                        <a:rPr lang="en-US" sz="1400" kern="100" dirty="0">
                          <a:effectLst/>
                          <a:latin typeface="Times New Roman" panose="02020603050405020304" pitchFamily="18" charset="0"/>
                          <a:ea typeface="+mn-ea"/>
                          <a:cs typeface="Times New Roman" panose="02020603050405020304" pitchFamily="18" charset="0"/>
                        </a:rPr>
                        <a:t>1</a:t>
                      </a:r>
                      <a:r>
                        <a:rPr lang="zh-CN" sz="1400" kern="100" dirty="0">
                          <a:effectLst/>
                          <a:latin typeface="Times New Roman" panose="02020603050405020304" pitchFamily="18" charset="0"/>
                          <a:ea typeface="+mn-ea"/>
                          <a:cs typeface="Times New Roman" panose="02020603050405020304" pitchFamily="18" charset="0"/>
                        </a:rPr>
                        <a:t>则复制到所有分片中。</a:t>
                      </a:r>
                    </a:p>
                  </a:txBody>
                  <a:tcPr marL="68580" marR="68580" marT="0" marB="0" anchor="ctr"/>
                </a:tc>
                <a:extLst>
                  <a:ext uri="{0D108BD9-81ED-4DB2-BD59-A6C34878D82A}">
                    <a16:rowId xmlns:a16="http://schemas.microsoft.com/office/drawing/2014/main" xmlns="" val="2863830038"/>
                  </a:ext>
                </a:extLst>
              </a:tr>
              <a:tr h="360000">
                <a:tc>
                  <a:txBody>
                    <a:bodyPr/>
                    <a:lstStyle/>
                    <a:p>
                      <a:pPr algn="just">
                        <a:spcAft>
                          <a:spcPts val="0"/>
                        </a:spcAft>
                      </a:pPr>
                      <a:r>
                        <a:rPr lang="zh-CN" sz="1400" kern="100">
                          <a:effectLst/>
                          <a:latin typeface="Times New Roman" panose="02020603050405020304" pitchFamily="18" charset="0"/>
                          <a:ea typeface="+mn-ea"/>
                          <a:cs typeface="Times New Roman" panose="02020603050405020304" pitchFamily="18" charset="0"/>
                        </a:rPr>
                        <a:t>选项类别</a:t>
                      </a:r>
                      <a:r>
                        <a:rPr lang="en-US" sz="1400" kern="100">
                          <a:effectLst/>
                          <a:latin typeface="Times New Roman" panose="02020603050405020304" pitchFamily="18" charset="0"/>
                          <a:ea typeface="+mn-ea"/>
                          <a:cs typeface="Times New Roman" panose="02020603050405020304" pitchFamily="18" charset="0"/>
                        </a:rPr>
                        <a:t>(class)</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en-US" sz="1400" kern="100" dirty="0">
                          <a:effectLst/>
                          <a:latin typeface="Times New Roman" panose="02020603050405020304" pitchFamily="18" charset="0"/>
                          <a:ea typeface="+mn-ea"/>
                          <a:cs typeface="Times New Roman" panose="02020603050405020304" pitchFamily="18" charset="0"/>
                        </a:rPr>
                        <a:t>0</a:t>
                      </a:r>
                      <a:r>
                        <a:rPr lang="zh-CN" sz="1400" kern="100" dirty="0">
                          <a:effectLst/>
                          <a:latin typeface="Times New Roman" panose="02020603050405020304" pitchFamily="18" charset="0"/>
                          <a:ea typeface="+mn-ea"/>
                          <a:cs typeface="Times New Roman" panose="02020603050405020304" pitchFamily="18" charset="0"/>
                        </a:rPr>
                        <a:t>为控制；</a:t>
                      </a:r>
                      <a:r>
                        <a:rPr lang="en-US" sz="1400" kern="100" dirty="0">
                          <a:effectLst/>
                          <a:latin typeface="Times New Roman" panose="02020603050405020304" pitchFamily="18" charset="0"/>
                          <a:ea typeface="+mn-ea"/>
                          <a:cs typeface="Times New Roman" panose="02020603050405020304" pitchFamily="18" charset="0"/>
                        </a:rPr>
                        <a:t>1</a:t>
                      </a:r>
                      <a:r>
                        <a:rPr lang="zh-CN" sz="1400" kern="100" dirty="0">
                          <a:effectLst/>
                          <a:latin typeface="Times New Roman" panose="02020603050405020304" pitchFamily="18" charset="0"/>
                          <a:ea typeface="+mn-ea"/>
                          <a:cs typeface="Times New Roman" panose="02020603050405020304" pitchFamily="18" charset="0"/>
                        </a:rPr>
                        <a:t>为保留；</a:t>
                      </a:r>
                      <a:r>
                        <a:rPr lang="en-US" sz="1400" kern="100" dirty="0">
                          <a:effectLst/>
                          <a:latin typeface="Times New Roman" panose="02020603050405020304" pitchFamily="18" charset="0"/>
                          <a:ea typeface="+mn-ea"/>
                          <a:cs typeface="Times New Roman" panose="02020603050405020304" pitchFamily="18" charset="0"/>
                        </a:rPr>
                        <a:t>2</a:t>
                      </a:r>
                      <a:r>
                        <a:rPr lang="zh-CN" sz="1400" kern="100" dirty="0">
                          <a:effectLst/>
                          <a:latin typeface="Times New Roman" panose="02020603050405020304" pitchFamily="18" charset="0"/>
                          <a:ea typeface="+mn-ea"/>
                          <a:cs typeface="Times New Roman" panose="02020603050405020304" pitchFamily="18" charset="0"/>
                        </a:rPr>
                        <a:t>为调试和测量；</a:t>
                      </a:r>
                      <a:r>
                        <a:rPr lang="en-US" sz="1400" kern="100" dirty="0">
                          <a:effectLst/>
                          <a:latin typeface="Times New Roman" panose="02020603050405020304" pitchFamily="18" charset="0"/>
                          <a:ea typeface="+mn-ea"/>
                          <a:cs typeface="Times New Roman" panose="02020603050405020304" pitchFamily="18" charset="0"/>
                        </a:rPr>
                        <a:t>3</a:t>
                      </a:r>
                      <a:r>
                        <a:rPr lang="zh-CN" sz="1400" kern="100" dirty="0">
                          <a:effectLst/>
                          <a:latin typeface="Times New Roman" panose="02020603050405020304" pitchFamily="18" charset="0"/>
                          <a:ea typeface="+mn-ea"/>
                          <a:cs typeface="Times New Roman" panose="02020603050405020304" pitchFamily="18" charset="0"/>
                        </a:rPr>
                        <a:t>为保留</a:t>
                      </a:r>
                    </a:p>
                  </a:txBody>
                  <a:tcPr marL="68580" marR="68580" marT="0" marB="0" anchor="ctr"/>
                </a:tc>
                <a:extLst>
                  <a:ext uri="{0D108BD9-81ED-4DB2-BD59-A6C34878D82A}">
                    <a16:rowId xmlns:a16="http://schemas.microsoft.com/office/drawing/2014/main" xmlns="" val="620781231"/>
                  </a:ext>
                </a:extLst>
              </a:tr>
              <a:tr h="360000">
                <a:tc>
                  <a:txBody>
                    <a:bodyPr/>
                    <a:lstStyle/>
                    <a:p>
                      <a:pPr algn="just">
                        <a:spcAft>
                          <a:spcPts val="0"/>
                        </a:spcAft>
                      </a:pPr>
                      <a:r>
                        <a:rPr lang="zh-CN" sz="1400" kern="100" dirty="0">
                          <a:effectLst/>
                          <a:latin typeface="Times New Roman" panose="02020603050405020304" pitchFamily="18" charset="0"/>
                          <a:ea typeface="+mn-ea"/>
                          <a:cs typeface="Times New Roman" panose="02020603050405020304" pitchFamily="18" charset="0"/>
                        </a:rPr>
                        <a:t>选项编号</a:t>
                      </a:r>
                      <a:r>
                        <a:rPr lang="en-US" sz="1400" kern="100" dirty="0">
                          <a:effectLst/>
                          <a:latin typeface="Times New Roman" panose="02020603050405020304" pitchFamily="18" charset="0"/>
                          <a:ea typeface="+mn-ea"/>
                          <a:cs typeface="Times New Roman" panose="02020603050405020304" pitchFamily="18" charset="0"/>
                        </a:rPr>
                        <a:t>(number)</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latin typeface="Times New Roman" panose="02020603050405020304" pitchFamily="18" charset="0"/>
                          <a:ea typeface="+mn-ea"/>
                          <a:cs typeface="Times New Roman" panose="02020603050405020304" pitchFamily="18" charset="0"/>
                        </a:rPr>
                        <a:t>是类中的再细分</a:t>
                      </a:r>
                      <a:r>
                        <a:rPr lang="zh-CN" altLang="en-US" sz="1400" kern="100" dirty="0">
                          <a:effectLst/>
                          <a:latin typeface="Times New Roman" panose="02020603050405020304" pitchFamily="18" charset="0"/>
                          <a:ea typeface="+mn-ea"/>
                          <a:cs typeface="Times New Roman" panose="02020603050405020304" pitchFamily="18" charset="0"/>
                        </a:rPr>
                        <a:t>（见后文）</a:t>
                      </a:r>
                      <a:r>
                        <a:rPr lang="zh-CN" sz="1400" kern="100" dirty="0">
                          <a:effectLst/>
                          <a:latin typeface="Times New Roman" panose="02020603050405020304" pitchFamily="18" charset="0"/>
                          <a:ea typeface="+mn-ea"/>
                          <a:cs typeface="Times New Roman" panose="02020603050405020304" pitchFamily="18" charset="0"/>
                        </a:rPr>
                        <a:t>。</a:t>
                      </a:r>
                    </a:p>
                  </a:txBody>
                  <a:tcPr marL="68580" marR="68580" marT="0" marB="0" anchor="ctr"/>
                </a:tc>
                <a:extLst>
                  <a:ext uri="{0D108BD9-81ED-4DB2-BD59-A6C34878D82A}">
                    <a16:rowId xmlns:a16="http://schemas.microsoft.com/office/drawing/2014/main" xmlns="" val="2278727599"/>
                  </a:ext>
                </a:extLst>
              </a:tr>
            </a:tbl>
          </a:graphicData>
        </a:graphic>
      </p:graphicFrame>
    </p:spTree>
    <p:extLst>
      <p:ext uri="{BB962C8B-B14F-4D97-AF65-F5344CB8AC3E}">
        <p14:creationId xmlns:p14="http://schemas.microsoft.com/office/powerpoint/2010/main" val="33977507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a:t>IP</a:t>
            </a:r>
            <a:r>
              <a:rPr lang="zh-CN" altLang="en-US" dirty="0"/>
              <a:t>选项</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常用的 </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选项：</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a:t>IP</a:t>
            </a:r>
            <a:r>
              <a:rPr lang="zh-CN" altLang="en-US" dirty="0"/>
              <a:t>报文格式和</a:t>
            </a:r>
            <a:r>
              <a:rPr lang="en-US" altLang="zh-CN" dirty="0"/>
              <a:t>IP</a:t>
            </a:r>
            <a:r>
              <a:rPr lang="zh-CN" altLang="en-US" dirty="0"/>
              <a:t>选项</a:t>
            </a:r>
          </a:p>
        </p:txBody>
      </p:sp>
      <p:graphicFrame>
        <p:nvGraphicFramePr>
          <p:cNvPr id="5" name="表格 4">
            <a:extLst>
              <a:ext uri="{FF2B5EF4-FFF2-40B4-BE49-F238E27FC236}">
                <a16:creationId xmlns:a16="http://schemas.microsoft.com/office/drawing/2014/main" xmlns="" id="{576E832E-9C67-424A-BA2C-55FE134117CD}"/>
              </a:ext>
            </a:extLst>
          </p:cNvPr>
          <p:cNvGraphicFramePr>
            <a:graphicFrameLocks noGrp="1"/>
          </p:cNvGraphicFramePr>
          <p:nvPr>
            <p:extLst>
              <p:ext uri="{D42A27DB-BD31-4B8C-83A1-F6EECF244321}">
                <p14:modId xmlns:p14="http://schemas.microsoft.com/office/powerpoint/2010/main" val="3062214244"/>
              </p:ext>
            </p:extLst>
          </p:nvPr>
        </p:nvGraphicFramePr>
        <p:xfrm>
          <a:off x="1208584" y="2421208"/>
          <a:ext cx="7920000" cy="2880000"/>
        </p:xfrm>
        <a:graphic>
          <a:graphicData uri="http://schemas.openxmlformats.org/drawingml/2006/table">
            <a:tbl>
              <a:tblPr firstRow="1" firstCol="1" bandRow="1">
                <a:tableStyleId>{5C22544A-7EE6-4342-B048-85BDC9FD1C3A}</a:tableStyleId>
              </a:tblPr>
              <a:tblGrid>
                <a:gridCol w="672093">
                  <a:extLst>
                    <a:ext uri="{9D8B030D-6E8A-4147-A177-3AD203B41FA5}">
                      <a16:colId xmlns:a16="http://schemas.microsoft.com/office/drawing/2014/main" xmlns="" val="2577524659"/>
                    </a:ext>
                  </a:extLst>
                </a:gridCol>
                <a:gridCol w="676866">
                  <a:extLst>
                    <a:ext uri="{9D8B030D-6E8A-4147-A177-3AD203B41FA5}">
                      <a16:colId xmlns:a16="http://schemas.microsoft.com/office/drawing/2014/main" xmlns="" val="2108703929"/>
                    </a:ext>
                  </a:extLst>
                </a:gridCol>
                <a:gridCol w="676866">
                  <a:extLst>
                    <a:ext uri="{9D8B030D-6E8A-4147-A177-3AD203B41FA5}">
                      <a16:colId xmlns:a16="http://schemas.microsoft.com/office/drawing/2014/main" xmlns="" val="1670083043"/>
                    </a:ext>
                  </a:extLst>
                </a:gridCol>
                <a:gridCol w="675911">
                  <a:extLst>
                    <a:ext uri="{9D8B030D-6E8A-4147-A177-3AD203B41FA5}">
                      <a16:colId xmlns:a16="http://schemas.microsoft.com/office/drawing/2014/main" xmlns="" val="3292245124"/>
                    </a:ext>
                  </a:extLst>
                </a:gridCol>
                <a:gridCol w="5218264">
                  <a:extLst>
                    <a:ext uri="{9D8B030D-6E8A-4147-A177-3AD203B41FA5}">
                      <a16:colId xmlns:a16="http://schemas.microsoft.com/office/drawing/2014/main" xmlns="" val="3812519273"/>
                    </a:ext>
                  </a:extLst>
                </a:gridCol>
              </a:tblGrid>
              <a:tr h="576000">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复制</a:t>
                      </a:r>
                    </a:p>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标志</a:t>
                      </a: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选项</a:t>
                      </a:r>
                    </a:p>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类别</a:t>
                      </a: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选项</a:t>
                      </a:r>
                    </a:p>
                    <a:p>
                      <a:pPr algn="ctr">
                        <a:spcAft>
                          <a:spcPts val="0"/>
                        </a:spcAft>
                      </a:pPr>
                      <a:r>
                        <a:rPr lang="zh-CN" sz="1400" kern="100">
                          <a:effectLst/>
                          <a:latin typeface="Times New Roman" panose="02020603050405020304" pitchFamily="18" charset="0"/>
                          <a:ea typeface="+mn-ea"/>
                          <a:cs typeface="Times New Roman" panose="02020603050405020304" pitchFamily="18" charset="0"/>
                        </a:rPr>
                        <a:t>编号</a:t>
                      </a: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选项</a:t>
                      </a:r>
                    </a:p>
                    <a:p>
                      <a:pPr algn="ctr">
                        <a:spcAft>
                          <a:spcPts val="0"/>
                        </a:spcAft>
                      </a:pPr>
                      <a:r>
                        <a:rPr lang="zh-CN" sz="1400" kern="100">
                          <a:effectLst/>
                          <a:latin typeface="Times New Roman" panose="02020603050405020304" pitchFamily="18" charset="0"/>
                          <a:ea typeface="+mn-ea"/>
                          <a:cs typeface="Times New Roman" panose="02020603050405020304" pitchFamily="18" charset="0"/>
                        </a:rPr>
                        <a:t>长度</a:t>
                      </a: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描述</a:t>
                      </a:r>
                    </a:p>
                  </a:txBody>
                  <a:tcPr marL="68580" marR="68580" marT="0" marB="0" anchor="ctr"/>
                </a:tc>
                <a:extLst>
                  <a:ext uri="{0D108BD9-81ED-4DB2-BD59-A6C34878D82A}">
                    <a16:rowId xmlns:a16="http://schemas.microsoft.com/office/drawing/2014/main" xmlns="" val="3701559335"/>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mn-ea"/>
                          <a:cs typeface="Times New Roman" panose="02020603050405020304" pitchFamily="18" charset="0"/>
                        </a:rPr>
                        <a:t>0</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选项列表的结束。该选项仅占</a:t>
                      </a:r>
                      <a:r>
                        <a:rPr lang="en-US" sz="1400" kern="100" dirty="0">
                          <a:effectLst/>
                          <a:latin typeface="Times New Roman" panose="02020603050405020304" pitchFamily="18" charset="0"/>
                          <a:ea typeface="+mn-ea"/>
                          <a:cs typeface="Times New Roman" panose="02020603050405020304" pitchFamily="18" charset="0"/>
                        </a:rPr>
                        <a:t>1</a:t>
                      </a:r>
                      <a:r>
                        <a:rPr lang="zh-CN" sz="1400" kern="100" dirty="0">
                          <a:effectLst/>
                          <a:latin typeface="Times New Roman" panose="02020603050405020304" pitchFamily="18" charset="0"/>
                          <a:ea typeface="+mn-ea"/>
                          <a:cs typeface="Times New Roman" panose="02020603050405020304" pitchFamily="18" charset="0"/>
                        </a:rPr>
                        <a:t>个字节，没有长度字节</a:t>
                      </a:r>
                    </a:p>
                  </a:txBody>
                  <a:tcPr marL="68580" marR="68580" marT="0" marB="0" anchor="ctr"/>
                </a:tc>
                <a:extLst>
                  <a:ext uri="{0D108BD9-81ED-4DB2-BD59-A6C34878D82A}">
                    <a16:rowId xmlns:a16="http://schemas.microsoft.com/office/drawing/2014/main" xmlns="" val="2022549034"/>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mn-ea"/>
                          <a:cs typeface="Times New Roman" panose="02020603050405020304" pitchFamily="18" charset="0"/>
                        </a:rPr>
                        <a:t>1</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mn-ea"/>
                          <a:cs typeface="Times New Roman" panose="02020603050405020304" pitchFamily="18" charset="0"/>
                        </a:rPr>
                        <a:t>--</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没有操作。仅占用</a:t>
                      </a:r>
                      <a:r>
                        <a:rPr lang="en-US" sz="1400" kern="100" dirty="0">
                          <a:effectLst/>
                          <a:latin typeface="Times New Roman" panose="02020603050405020304" pitchFamily="18" charset="0"/>
                          <a:ea typeface="+mn-ea"/>
                          <a:cs typeface="Times New Roman" panose="02020603050405020304" pitchFamily="18" charset="0"/>
                        </a:rPr>
                        <a:t>1</a:t>
                      </a:r>
                      <a:r>
                        <a:rPr lang="zh-CN" sz="1400" kern="100" dirty="0">
                          <a:effectLst/>
                          <a:latin typeface="Times New Roman" panose="02020603050405020304" pitchFamily="18" charset="0"/>
                          <a:ea typeface="+mn-ea"/>
                          <a:cs typeface="Times New Roman" panose="02020603050405020304" pitchFamily="18" charset="0"/>
                        </a:rPr>
                        <a:t>个字节，没有长度字节。用于对齐。</a:t>
                      </a:r>
                    </a:p>
                  </a:txBody>
                  <a:tcPr marL="68580" marR="68580" marT="0" marB="0" anchor="ctr"/>
                </a:tc>
                <a:extLst>
                  <a:ext uri="{0D108BD9-81ED-4DB2-BD59-A6C34878D82A}">
                    <a16:rowId xmlns:a16="http://schemas.microsoft.com/office/drawing/2014/main" xmlns="" val="3581024214"/>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1</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2</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mn-ea"/>
                          <a:cs typeface="Times New Roman" panose="02020603050405020304" pitchFamily="18" charset="0"/>
                        </a:rPr>
                        <a:t>变长</a:t>
                      </a: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安全选项。</a:t>
                      </a:r>
                    </a:p>
                  </a:txBody>
                  <a:tcPr marL="68580" marR="68580" marT="0" marB="0" anchor="ctr"/>
                </a:tc>
                <a:extLst>
                  <a:ext uri="{0D108BD9-81ED-4DB2-BD59-A6C34878D82A}">
                    <a16:rowId xmlns:a16="http://schemas.microsoft.com/office/drawing/2014/main" xmlns="" val="3654955654"/>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1</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3</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变长</a:t>
                      </a: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宽松源路由。</a:t>
                      </a:r>
                    </a:p>
                  </a:txBody>
                  <a:tcPr marL="68580" marR="68580" marT="0" marB="0" anchor="ctr"/>
                </a:tc>
                <a:extLst>
                  <a:ext uri="{0D108BD9-81ED-4DB2-BD59-A6C34878D82A}">
                    <a16:rowId xmlns:a16="http://schemas.microsoft.com/office/drawing/2014/main" xmlns="" val="520272422"/>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1</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9</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变长</a:t>
                      </a: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严格源路由。</a:t>
                      </a:r>
                    </a:p>
                  </a:txBody>
                  <a:tcPr marL="68580" marR="68580" marT="0" marB="0" anchor="ctr"/>
                </a:tc>
                <a:extLst>
                  <a:ext uri="{0D108BD9-81ED-4DB2-BD59-A6C34878D82A}">
                    <a16:rowId xmlns:a16="http://schemas.microsoft.com/office/drawing/2014/main" xmlns="" val="619836470"/>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7</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变长</a:t>
                      </a: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记录路由选项。</a:t>
                      </a:r>
                    </a:p>
                  </a:txBody>
                  <a:tcPr marL="68580" marR="68580" marT="0" marB="0" anchor="ctr"/>
                </a:tc>
                <a:extLst>
                  <a:ext uri="{0D108BD9-81ED-4DB2-BD59-A6C34878D82A}">
                    <a16:rowId xmlns:a16="http://schemas.microsoft.com/office/drawing/2014/main" xmlns="" val="126562909"/>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1</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8</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4</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流</a:t>
                      </a:r>
                      <a:r>
                        <a:rPr lang="en-US" altLang="zh-CN" sz="1400" kern="100" dirty="0">
                          <a:effectLst/>
                          <a:latin typeface="Times New Roman" panose="02020603050405020304" pitchFamily="18" charset="0"/>
                          <a:ea typeface="+mn-ea"/>
                          <a:cs typeface="Times New Roman" panose="02020603050405020304" pitchFamily="18" charset="0"/>
                        </a:rPr>
                        <a:t> </a:t>
                      </a:r>
                      <a:r>
                        <a:rPr lang="en-US" sz="1400" kern="100" dirty="0">
                          <a:effectLst/>
                          <a:latin typeface="Times New Roman" panose="02020603050405020304" pitchFamily="18" charset="0"/>
                          <a:ea typeface="+mn-ea"/>
                          <a:cs typeface="Times New Roman" panose="02020603050405020304" pitchFamily="18" charset="0"/>
                        </a:rPr>
                        <a:t>ID</a:t>
                      </a:r>
                      <a:r>
                        <a:rPr lang="zh-CN" sz="1400" kern="100" dirty="0">
                          <a:effectLst/>
                          <a:latin typeface="Times New Roman" panose="02020603050405020304" pitchFamily="18" charset="0"/>
                          <a:ea typeface="+mn-ea"/>
                          <a:cs typeface="Times New Roman" panose="02020603050405020304" pitchFamily="18" charset="0"/>
                        </a:rPr>
                        <a:t>。</a:t>
                      </a:r>
                    </a:p>
                  </a:txBody>
                  <a:tcPr marL="68580" marR="68580" marT="0" marB="0" anchor="ctr"/>
                </a:tc>
                <a:extLst>
                  <a:ext uri="{0D108BD9-81ED-4DB2-BD59-A6C34878D82A}">
                    <a16:rowId xmlns:a16="http://schemas.microsoft.com/office/drawing/2014/main" xmlns="" val="1952847389"/>
                  </a:ext>
                </a:extLst>
              </a:tr>
              <a:tr h="288000">
                <a:tc>
                  <a:txBody>
                    <a:bodyPr/>
                    <a:lstStyle/>
                    <a:p>
                      <a:pPr algn="ctr">
                        <a:spcAft>
                          <a:spcPts val="0"/>
                        </a:spcAft>
                      </a:pPr>
                      <a:r>
                        <a:rPr lang="en-US" sz="1400" kern="100">
                          <a:effectLst/>
                          <a:latin typeface="Times New Roman" panose="02020603050405020304" pitchFamily="18" charset="0"/>
                          <a:ea typeface="+mn-ea"/>
                          <a:cs typeface="Times New Roman" panose="02020603050405020304" pitchFamily="18" charset="0"/>
                        </a:rPr>
                        <a:t>0</a:t>
                      </a:r>
                      <a:endParaRPr lang="zh-CN" sz="1400" kern="10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mn-ea"/>
                          <a:cs typeface="Times New Roman" panose="02020603050405020304" pitchFamily="18" charset="0"/>
                        </a:rPr>
                        <a:t>2</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mn-ea"/>
                          <a:cs typeface="Times New Roman" panose="02020603050405020304" pitchFamily="18" charset="0"/>
                        </a:rPr>
                        <a:t>4</a:t>
                      </a:r>
                      <a:endParaRPr lang="zh-CN" sz="140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mn-ea"/>
                          <a:cs typeface="Times New Roman" panose="02020603050405020304" pitchFamily="18" charset="0"/>
                        </a:rPr>
                        <a:t>变长</a:t>
                      </a:r>
                    </a:p>
                  </a:txBody>
                  <a:tcPr marL="68580" marR="68580" marT="0" marB="0" anchor="ctr"/>
                </a:tc>
                <a:tc>
                  <a:txBody>
                    <a:bodyPr/>
                    <a:lstStyle/>
                    <a:p>
                      <a:pPr algn="l">
                        <a:spcAft>
                          <a:spcPts val="0"/>
                        </a:spcAft>
                      </a:pPr>
                      <a:r>
                        <a:rPr lang="zh-CN" sz="1400" kern="100" dirty="0">
                          <a:effectLst/>
                          <a:latin typeface="Times New Roman" panose="02020603050405020304" pitchFamily="18" charset="0"/>
                          <a:ea typeface="+mn-ea"/>
                          <a:cs typeface="Times New Roman" panose="02020603050405020304" pitchFamily="18" charset="0"/>
                        </a:rPr>
                        <a:t>记录时间戳。</a:t>
                      </a:r>
                    </a:p>
                  </a:txBody>
                  <a:tcPr marL="68580" marR="68580" marT="0" marB="0" anchor="ctr"/>
                </a:tc>
                <a:extLst>
                  <a:ext uri="{0D108BD9-81ED-4DB2-BD59-A6C34878D82A}">
                    <a16:rowId xmlns:a16="http://schemas.microsoft.com/office/drawing/2014/main" xmlns="" val="130333426"/>
                  </a:ext>
                </a:extLst>
              </a:tr>
            </a:tbl>
          </a:graphicData>
        </a:graphic>
      </p:graphicFrame>
    </p:spTree>
    <p:extLst>
      <p:ext uri="{BB962C8B-B14F-4D97-AF65-F5344CB8AC3E}">
        <p14:creationId xmlns:p14="http://schemas.microsoft.com/office/powerpoint/2010/main" val="38344300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zh-CN" altLang="en-US" dirty="0"/>
              <a:t>记录路由选项</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功能：用于记录从发送到接收，经过的路由器的 </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地址：</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a:t>IP</a:t>
            </a:r>
            <a:r>
              <a:rPr lang="zh-CN" altLang="en-US" dirty="0"/>
              <a:t>报文格式和</a:t>
            </a:r>
            <a:r>
              <a:rPr lang="en-US" altLang="zh-CN" dirty="0"/>
              <a:t>IP</a:t>
            </a:r>
            <a:r>
              <a:rPr lang="zh-CN" altLang="en-US" dirty="0"/>
              <a:t>选项</a:t>
            </a:r>
          </a:p>
        </p:txBody>
      </p:sp>
      <p:pic>
        <p:nvPicPr>
          <p:cNvPr id="16386" name="图片 2">
            <a:extLst>
              <a:ext uri="{FF2B5EF4-FFF2-40B4-BE49-F238E27FC236}">
                <a16:creationId xmlns:a16="http://schemas.microsoft.com/office/drawing/2014/main" xmlns="" id="{DFA4FDC9-37E7-4EFC-BCF9-915163CB5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656" y="2708920"/>
            <a:ext cx="4680000" cy="163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0828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8"/>
            <a:ext cx="8496944" cy="5184575"/>
          </a:xfrm>
        </p:spPr>
        <p:txBody>
          <a:bodyPr/>
          <a:lstStyle/>
          <a:p>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任务一：编写基于</a:t>
            </a:r>
            <a:r>
              <a:rPr lang="en-US" altLang="zh-CN" sz="2400" dirty="0">
                <a:ea typeface="宋体" pitchFamily="2" charset="-122"/>
              </a:rPr>
              <a:t>socket</a:t>
            </a:r>
            <a:r>
              <a:rPr lang="zh-CN" altLang="en-US" sz="2400" dirty="0">
                <a:ea typeface="宋体" pitchFamily="2" charset="-122"/>
              </a:rPr>
              <a:t>的</a:t>
            </a:r>
            <a:r>
              <a:rPr lang="en-US" altLang="zh-CN" sz="2400" dirty="0" err="1">
                <a:ea typeface="宋体" pitchFamily="2" charset="-122"/>
              </a:rPr>
              <a:t>udp</a:t>
            </a:r>
            <a:r>
              <a:rPr lang="zh-CN" altLang="en-US" sz="2400" dirty="0">
                <a:ea typeface="宋体" pitchFamily="2" charset="-122"/>
              </a:rPr>
              <a:t>发送接收程序（</a:t>
            </a:r>
            <a:r>
              <a:rPr lang="en-US" altLang="zh-CN" sz="2400" dirty="0">
                <a:ea typeface="宋体" pitchFamily="2" charset="-122"/>
              </a:rPr>
              <a:t>45min</a:t>
            </a:r>
            <a:r>
              <a:rPr lang="zh-CN" altLang="en-US" sz="2400" dirty="0">
                <a:ea typeface="宋体" pitchFamily="2" charset="-122"/>
              </a:rPr>
              <a:t>）</a:t>
            </a:r>
            <a:endParaRPr lang="en-US" altLang="zh-CN" sz="2400" dirty="0">
              <a:solidFill>
                <a:srgbClr val="FF0000"/>
              </a:solidFill>
              <a:ea typeface="宋体" pitchFamily="2" charset="-122"/>
            </a:endParaRPr>
          </a:p>
          <a:p>
            <a:endParaRPr lang="en-US" altLang="zh-CN" sz="2400" dirty="0">
              <a:ea typeface="宋体" pitchFamily="2" charset="-122"/>
            </a:endParaRPr>
          </a:p>
          <a:p>
            <a:r>
              <a:rPr lang="zh-CN" altLang="en-US" sz="2400" dirty="0">
                <a:ea typeface="宋体" pitchFamily="2" charset="-122"/>
              </a:rPr>
              <a:t>任务二：使用 </a:t>
            </a:r>
            <a:r>
              <a:rPr lang="en-US" altLang="zh-CN" sz="2400" dirty="0" err="1">
                <a:ea typeface="宋体" pitchFamily="2" charset="-122"/>
              </a:rPr>
              <a:t>tshark</a:t>
            </a:r>
            <a:r>
              <a:rPr lang="en-US" altLang="zh-CN" sz="2400" dirty="0">
                <a:ea typeface="宋体" pitchFamily="2" charset="-122"/>
              </a:rPr>
              <a:t> </a:t>
            </a:r>
            <a:r>
              <a:rPr lang="zh-CN" altLang="en-US" sz="2400" dirty="0">
                <a:ea typeface="宋体" pitchFamily="2" charset="-122"/>
              </a:rPr>
              <a:t>抓包（</a:t>
            </a:r>
            <a:r>
              <a:rPr lang="en-US" altLang="zh-CN" sz="2400" dirty="0">
                <a:ea typeface="宋体" pitchFamily="2" charset="-122"/>
              </a:rPr>
              <a:t>10min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r>
              <a:rPr lang="zh-CN" altLang="en-US" sz="2400" dirty="0">
                <a:ea typeface="宋体" pitchFamily="2" charset="-122"/>
              </a:rPr>
              <a:t>任务三：使用 </a:t>
            </a:r>
            <a:r>
              <a:rPr lang="en-US" altLang="zh-CN" sz="2400" dirty="0" err="1">
                <a:ea typeface="宋体" pitchFamily="2" charset="-122"/>
              </a:rPr>
              <a:t>setsockopt</a:t>
            </a:r>
            <a:r>
              <a:rPr lang="en-US" altLang="zh-CN" sz="2400" dirty="0">
                <a:ea typeface="宋体" pitchFamily="2" charset="-122"/>
              </a:rPr>
              <a:t> </a:t>
            </a:r>
            <a:r>
              <a:rPr lang="zh-CN" altLang="en-US" sz="2400" dirty="0">
                <a:ea typeface="宋体" pitchFamily="2" charset="-122"/>
              </a:rPr>
              <a:t>发送记录路由选项（</a:t>
            </a:r>
            <a:r>
              <a:rPr lang="en-US" altLang="zh-CN" sz="2400" dirty="0">
                <a:ea typeface="宋体" pitchFamily="2" charset="-122"/>
              </a:rPr>
              <a:t>25min</a:t>
            </a:r>
            <a:r>
              <a:rPr lang="zh-CN" altLang="en-US" sz="2400" dirty="0">
                <a:ea typeface="宋体" pitchFamily="2" charset="-122"/>
              </a:rPr>
              <a:t>）</a:t>
            </a:r>
            <a:endParaRPr lang="en-US" altLang="zh-CN" sz="2400" dirty="0">
              <a:ea typeface="宋体" pitchFamily="2" charset="-122"/>
            </a:endParaRPr>
          </a:p>
          <a:p>
            <a:endParaRPr lang="en-US" altLang="zh-CN" sz="2400" dirty="0">
              <a:ea typeface="宋体" pitchFamily="2" charset="-122"/>
            </a:endParaRP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第八章 实验内容</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err="1"/>
              <a:t>getsockopt</a:t>
            </a:r>
            <a:r>
              <a:rPr lang="en-US" altLang="zh-CN" dirty="0"/>
              <a:t>/</a:t>
            </a:r>
            <a:r>
              <a:rPr lang="en-US" altLang="zh-CN" dirty="0" err="1"/>
              <a:t>setsockopt</a:t>
            </a:r>
            <a:r>
              <a:rPr lang="zh-CN" altLang="en-US" dirty="0"/>
              <a:t>系统调用</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功能描述： 获取或者设置与某个套接字关联的选项。</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用法：</a:t>
            </a: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err="1"/>
              <a:t>setsockopt</a:t>
            </a:r>
            <a:r>
              <a:rPr lang="zh-CN" altLang="en-US" dirty="0"/>
              <a:t>系统调用</a:t>
            </a:r>
          </a:p>
        </p:txBody>
      </p:sp>
      <p:sp>
        <p:nvSpPr>
          <p:cNvPr id="5" name="矩形: 圆角 4">
            <a:extLst>
              <a:ext uri="{FF2B5EF4-FFF2-40B4-BE49-F238E27FC236}">
                <a16:creationId xmlns:a16="http://schemas.microsoft.com/office/drawing/2014/main" xmlns="" id="{4E957A2D-EE6D-45EF-A0FC-ED660659CE84}"/>
              </a:ext>
            </a:extLst>
          </p:cNvPr>
          <p:cNvSpPr/>
          <p:nvPr/>
        </p:nvSpPr>
        <p:spPr bwMode="auto">
          <a:xfrm>
            <a:off x="776536" y="2967914"/>
            <a:ext cx="8928546" cy="2860358"/>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头文件</a:t>
            </a:r>
          </a:p>
          <a:p>
            <a:pPr algn="l"/>
            <a:r>
              <a:rPr lang="en-US" altLang="zh-CN" sz="1800" dirty="0">
                <a:solidFill>
                  <a:srgbClr val="FFFFFF"/>
                </a:solidFill>
                <a:latin typeface="Consolas" panose="020B0609020204030204" pitchFamily="49" charset="0"/>
              </a:rPr>
              <a:t>#include &lt;sys/</a:t>
            </a:r>
            <a:r>
              <a:rPr lang="en-US" altLang="zh-CN" sz="1800" dirty="0" err="1">
                <a:solidFill>
                  <a:srgbClr val="FFFFFF"/>
                </a:solidFill>
                <a:latin typeface="Consolas" panose="020B0609020204030204" pitchFamily="49" charset="0"/>
              </a:rPr>
              <a:t>types.h</a:t>
            </a:r>
            <a:r>
              <a:rPr lang="en-US" altLang="zh-CN" sz="1800" dirty="0">
                <a:solidFill>
                  <a:srgbClr val="FFFFFF"/>
                </a:solidFill>
                <a:latin typeface="Consolas" panose="020B0609020204030204" pitchFamily="49" charset="0"/>
              </a:rPr>
              <a:t>&gt;</a:t>
            </a:r>
          </a:p>
          <a:p>
            <a:pPr algn="l"/>
            <a:r>
              <a:rPr lang="en-US" altLang="zh-CN" sz="1800" dirty="0">
                <a:solidFill>
                  <a:srgbClr val="FFFFFF"/>
                </a:solidFill>
                <a:latin typeface="Consolas" panose="020B0609020204030204" pitchFamily="49" charset="0"/>
              </a:rPr>
              <a:t>#include &lt;sys/</a:t>
            </a:r>
            <a:r>
              <a:rPr lang="en-US" altLang="zh-CN" sz="1800" dirty="0" err="1">
                <a:solidFill>
                  <a:srgbClr val="FFFFFF"/>
                </a:solidFill>
                <a:latin typeface="Consolas" panose="020B0609020204030204" pitchFamily="49" charset="0"/>
              </a:rPr>
              <a:t>socket.h</a:t>
            </a:r>
            <a:r>
              <a:rPr lang="en-US" altLang="zh-CN" sz="1800" dirty="0">
                <a:solidFill>
                  <a:srgbClr val="FFFFFF"/>
                </a:solidFill>
                <a:latin typeface="Consolas" panose="020B0609020204030204" pitchFamily="49" charset="0"/>
              </a:rPr>
              <a:t>&gt;</a:t>
            </a:r>
          </a:p>
          <a:p>
            <a:pPr algn="l"/>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a:t>
            </a:r>
            <a:r>
              <a:rPr lang="zh-CN" altLang="en-US" sz="1800" dirty="0">
                <a:solidFill>
                  <a:srgbClr val="FFFFFF"/>
                </a:solidFill>
                <a:latin typeface="Consolas" panose="020B0609020204030204" pitchFamily="49" charset="0"/>
              </a:rPr>
              <a:t>函数原型</a:t>
            </a:r>
          </a:p>
          <a:p>
            <a:pPr algn="l"/>
            <a:r>
              <a:rPr lang="en-US" altLang="zh-CN" sz="1800" dirty="0">
                <a:solidFill>
                  <a:srgbClr val="FFFFFF"/>
                </a:solidFill>
                <a:latin typeface="Consolas" panose="020B0609020204030204" pitchFamily="49" charset="0"/>
              </a:rPr>
              <a:t>int </a:t>
            </a:r>
            <a:r>
              <a:rPr lang="en-US" altLang="zh-CN" sz="1800" dirty="0" err="1">
                <a:solidFill>
                  <a:srgbClr val="FFFFFF"/>
                </a:solidFill>
                <a:latin typeface="Consolas" panose="020B0609020204030204" pitchFamily="49" charset="0"/>
              </a:rPr>
              <a:t>getsockopt</a:t>
            </a:r>
            <a:r>
              <a:rPr lang="en-US" altLang="zh-CN" sz="1800" dirty="0">
                <a:solidFill>
                  <a:srgbClr val="FFFFFF"/>
                </a:solidFill>
                <a:latin typeface="Consolas" panose="020B0609020204030204" pitchFamily="49" charset="0"/>
              </a:rPr>
              <a:t>(int sock, int level, int </a:t>
            </a:r>
            <a:r>
              <a:rPr lang="en-US" altLang="zh-CN" sz="1800" dirty="0" err="1">
                <a:solidFill>
                  <a:srgbClr val="FFFFFF"/>
                </a:solidFill>
                <a:latin typeface="Consolas" panose="020B0609020204030204" pitchFamily="49" charset="0"/>
              </a:rPr>
              <a:t>optname</a:t>
            </a:r>
            <a:r>
              <a:rPr lang="en-US" altLang="zh-CN" sz="1800" dirty="0">
                <a:solidFill>
                  <a:srgbClr val="FFFFFF"/>
                </a:solidFill>
                <a:latin typeface="Consolas" panose="020B0609020204030204" pitchFamily="49" charset="0"/>
              </a:rPr>
              <a:t>, void *</a:t>
            </a:r>
            <a:r>
              <a:rPr lang="en-US" altLang="zh-CN" sz="1800" dirty="0" err="1">
                <a:solidFill>
                  <a:srgbClr val="FFFFFF"/>
                </a:solidFill>
                <a:latin typeface="Consolas" panose="020B0609020204030204" pitchFamily="49" charset="0"/>
              </a:rPr>
              <a:t>optval</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socklen_t</a:t>
            </a:r>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optlen</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int </a:t>
            </a:r>
            <a:r>
              <a:rPr lang="en-US" altLang="zh-CN" sz="1800" dirty="0" err="1">
                <a:solidFill>
                  <a:srgbClr val="FFFFFF"/>
                </a:solidFill>
                <a:latin typeface="Consolas" panose="020B0609020204030204" pitchFamily="49" charset="0"/>
              </a:rPr>
              <a:t>setsockopt</a:t>
            </a:r>
            <a:r>
              <a:rPr lang="en-US" altLang="zh-CN" sz="1800" dirty="0">
                <a:solidFill>
                  <a:srgbClr val="FFFFFF"/>
                </a:solidFill>
                <a:latin typeface="Consolas" panose="020B0609020204030204" pitchFamily="49" charset="0"/>
              </a:rPr>
              <a:t>(int sock, int level, int </a:t>
            </a:r>
            <a:r>
              <a:rPr lang="en-US" altLang="zh-CN" sz="1800" dirty="0" err="1">
                <a:solidFill>
                  <a:srgbClr val="FFFFFF"/>
                </a:solidFill>
                <a:latin typeface="Consolas" panose="020B0609020204030204" pitchFamily="49" charset="0"/>
              </a:rPr>
              <a:t>optname</a:t>
            </a:r>
            <a:r>
              <a:rPr lang="en-US" altLang="zh-CN" sz="1800" dirty="0">
                <a:solidFill>
                  <a:srgbClr val="FFFFFF"/>
                </a:solidFill>
                <a:latin typeface="Consolas" panose="020B0609020204030204" pitchFamily="49" charset="0"/>
              </a:rPr>
              <a:t>, const void *</a:t>
            </a:r>
            <a:r>
              <a:rPr lang="en-US" altLang="zh-CN" sz="1800" dirty="0" err="1">
                <a:solidFill>
                  <a:srgbClr val="FFFFFF"/>
                </a:solidFill>
                <a:latin typeface="Consolas" panose="020B0609020204030204" pitchFamily="49" charset="0"/>
              </a:rPr>
              <a:t>optval</a:t>
            </a:r>
            <a:r>
              <a:rPr lang="en-US" altLang="zh-CN" sz="1800" dirty="0">
                <a:solidFill>
                  <a:srgbClr val="FFFFFF"/>
                </a:solidFill>
                <a:latin typeface="Consolas" panose="020B0609020204030204" pitchFamily="49" charset="0"/>
              </a:rPr>
              <a:t>,</a:t>
            </a:r>
          </a:p>
          <a:p>
            <a:pPr algn="l"/>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socklen_t</a:t>
            </a:r>
            <a:r>
              <a:rPr lang="en-US" altLang="zh-CN" sz="1800" dirty="0">
                <a:solidFill>
                  <a:srgbClr val="FFFFFF"/>
                </a:solidFill>
                <a:latin typeface="Consolas" panose="020B0609020204030204" pitchFamily="49" charset="0"/>
              </a:rPr>
              <a:t> </a:t>
            </a:r>
            <a:r>
              <a:rPr lang="en-US" altLang="zh-CN" sz="1800" dirty="0" err="1">
                <a:solidFill>
                  <a:srgbClr val="FFFFFF"/>
                </a:solidFill>
                <a:latin typeface="Consolas" panose="020B0609020204030204" pitchFamily="49" charset="0"/>
              </a:rPr>
              <a:t>optlen</a:t>
            </a:r>
            <a:r>
              <a:rPr lang="en-US" altLang="zh-CN" sz="1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99492293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000554" cy="5400599"/>
          </a:xfrm>
        </p:spPr>
        <p:txBody>
          <a:bodyPr/>
          <a:lstStyle/>
          <a:p>
            <a:r>
              <a:rPr lang="en-US" altLang="zh-CN" dirty="0" err="1"/>
              <a:t>getsockopt</a:t>
            </a:r>
            <a:r>
              <a:rPr lang="en-US" altLang="zh-CN" dirty="0"/>
              <a:t>/</a:t>
            </a:r>
            <a:r>
              <a:rPr lang="en-US" altLang="zh-CN" dirty="0" err="1"/>
              <a:t>setsockopt</a:t>
            </a:r>
            <a:r>
              <a:rPr lang="zh-CN" altLang="en-US" dirty="0"/>
              <a:t>系统调用</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endParaRPr lang="en-US" altLang="zh-CN" sz="1800" kern="1200" dirty="0">
              <a:solidFill>
                <a:srgbClr val="111111"/>
              </a:solidFill>
              <a:ea typeface="宋体" panose="02010600030101010101" pitchFamily="2" charset="-122"/>
            </a:endParaRP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sock (</a:t>
            </a:r>
            <a:r>
              <a:rPr lang="zh-CN" altLang="en-US" sz="1800" kern="1200" dirty="0">
                <a:solidFill>
                  <a:srgbClr val="111111"/>
                </a:solidFill>
                <a:ea typeface="宋体" panose="02010600030101010101" pitchFamily="2" charset="-122"/>
              </a:rPr>
              <a:t>套接字</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：将要被设置或者获取选项的套接字。</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level (</a:t>
            </a:r>
            <a:r>
              <a:rPr lang="zh-CN" altLang="en-US" sz="1800" kern="1200" dirty="0">
                <a:solidFill>
                  <a:srgbClr val="111111"/>
                </a:solidFill>
                <a:ea typeface="宋体" panose="02010600030101010101" pitchFamily="2" charset="-122"/>
              </a:rPr>
              <a:t>级别</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：指定选项代码的类型</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选项所在的协议层。支持：</a:t>
            </a:r>
            <a:r>
              <a:rPr lang="en-US" altLang="zh-CN" sz="1800" kern="1200" dirty="0">
                <a:solidFill>
                  <a:srgbClr val="111111"/>
                </a:solidFill>
                <a:ea typeface="宋体" panose="02010600030101010101" pitchFamily="2" charset="-122"/>
              </a:rPr>
              <a:t>SOL_SOCKET</a:t>
            </a:r>
            <a:r>
              <a:rPr lang="zh-CN" altLang="en-US" sz="1800" kern="1200" dirty="0">
                <a:solidFill>
                  <a:srgbClr val="111111"/>
                </a:solidFill>
                <a:ea typeface="宋体" panose="02010600030101010101" pitchFamily="2" charset="-122"/>
              </a:rPr>
              <a:t>：通用套接字选项</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IPPROTO_IP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套接字选项</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IPPROTO_TCP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TCP </a:t>
            </a:r>
            <a:r>
              <a:rPr lang="zh-CN" altLang="en-US" sz="1800" kern="1200" dirty="0">
                <a:solidFill>
                  <a:srgbClr val="111111"/>
                </a:solidFill>
                <a:ea typeface="宋体" panose="02010600030101010101" pitchFamily="2" charset="-122"/>
              </a:rPr>
              <a:t>套接字选项</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optname</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选项名</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：需要访问的选项名。</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optval</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选项值</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：是一个指向变量的指针，对于 </a:t>
            </a:r>
            <a:r>
              <a:rPr lang="en-US" altLang="zh-CN" sz="1800" kern="1200" dirty="0" err="1">
                <a:solidFill>
                  <a:srgbClr val="111111"/>
                </a:solidFill>
                <a:ea typeface="宋体" panose="02010600030101010101" pitchFamily="2" charset="-122"/>
              </a:rPr>
              <a:t>getsockopt</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，指向返回选项值的缓冲；对于 </a:t>
            </a:r>
            <a:r>
              <a:rPr lang="en-US" altLang="zh-CN" sz="1800" kern="1200" dirty="0" err="1">
                <a:solidFill>
                  <a:srgbClr val="111111"/>
                </a:solidFill>
                <a:ea typeface="宋体" panose="02010600030101010101" pitchFamily="2" charset="-122"/>
              </a:rPr>
              <a:t>setsockopt</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，指向包含新选项值的缓冲。</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zh-CN" altLang="en-US" sz="1800" kern="1200" dirty="0">
                <a:solidFill>
                  <a:srgbClr val="111111"/>
                </a:solidFill>
                <a:ea typeface="宋体" panose="02010600030101010101" pitchFamily="2" charset="-122"/>
              </a:rPr>
              <a:t>类型：整型；支持套接口结构或其他结构类型，如：</a:t>
            </a:r>
            <a:r>
              <a:rPr lang="en-US" altLang="zh-CN" sz="1800" kern="1200" dirty="0">
                <a:solidFill>
                  <a:srgbClr val="111111"/>
                </a:solidFill>
                <a:ea typeface="宋体" panose="02010600030101010101" pitchFamily="2" charset="-122"/>
              </a:rPr>
              <a:t>linger{}, </a:t>
            </a:r>
            <a:r>
              <a:rPr lang="en-US" altLang="zh-CN" sz="1800" kern="1200" dirty="0" err="1">
                <a:solidFill>
                  <a:srgbClr val="111111"/>
                </a:solidFill>
                <a:ea typeface="宋体" panose="02010600030101010101" pitchFamily="2" charset="-122"/>
              </a:rPr>
              <a:t>timeval</a:t>
            </a:r>
            <a:r>
              <a:rPr lang="en-US" altLang="zh-CN" sz="1800" kern="1200" dirty="0">
                <a:solidFill>
                  <a:srgbClr val="111111"/>
                </a:solidFill>
                <a:ea typeface="宋体" panose="02010600030101010101" pitchFamily="2" charset="-122"/>
              </a:rPr>
              <a:t>{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optlen</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选项长度</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a:t>
            </a:r>
            <a:r>
              <a:rPr lang="en-US" altLang="zh-CN" sz="1800" kern="1200" dirty="0" err="1">
                <a:solidFill>
                  <a:srgbClr val="111111"/>
                </a:solidFill>
                <a:ea typeface="宋体" panose="02010600030101010101" pitchFamily="2" charset="-122"/>
              </a:rPr>
              <a:t>optval</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的大小。对于 </a:t>
            </a:r>
            <a:r>
              <a:rPr lang="en-US" altLang="zh-CN" sz="1800" kern="1200" dirty="0" err="1">
                <a:solidFill>
                  <a:srgbClr val="111111"/>
                </a:solidFill>
                <a:ea typeface="宋体" panose="02010600030101010101" pitchFamily="2" charset="-122"/>
              </a:rPr>
              <a:t>getsockopt</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，作为入口参数时，选项值的最大长度；作为出口参数时，选项值的实际长度。对于 </a:t>
            </a:r>
            <a:r>
              <a:rPr lang="en-US" altLang="zh-CN" sz="1800" kern="1200" dirty="0" err="1">
                <a:solidFill>
                  <a:srgbClr val="111111"/>
                </a:solidFill>
                <a:ea typeface="宋体" panose="02010600030101010101" pitchFamily="2" charset="-122"/>
              </a:rPr>
              <a:t>setsockopt</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，现选项的长度。</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返回值说明：成功执行时，返回 </a:t>
            </a:r>
            <a:r>
              <a:rPr lang="en-US" altLang="zh-CN" sz="1800" kern="1200" dirty="0">
                <a:solidFill>
                  <a:srgbClr val="111111"/>
                </a:solidFill>
                <a:ea typeface="宋体" panose="02010600030101010101" pitchFamily="2" charset="-122"/>
              </a:rPr>
              <a:t>0</a:t>
            </a:r>
            <a:r>
              <a:rPr lang="zh-CN" altLang="en-US" sz="1800" kern="1200" dirty="0">
                <a:solidFill>
                  <a:srgbClr val="111111"/>
                </a:solidFill>
                <a:ea typeface="宋体" panose="02010600030101010101" pitchFamily="2" charset="-122"/>
              </a:rPr>
              <a:t>。失败返回 </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；错误原因存于 </a:t>
            </a:r>
            <a:r>
              <a:rPr lang="en-US" altLang="zh-CN" sz="1800" kern="1200" dirty="0" err="1">
                <a:solidFill>
                  <a:srgbClr val="111111"/>
                </a:solidFill>
                <a:ea typeface="宋体" panose="02010600030101010101" pitchFamily="2" charset="-122"/>
              </a:rPr>
              <a:t>errno</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中。</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err="1"/>
              <a:t>setsockopt</a:t>
            </a:r>
            <a:r>
              <a:rPr lang="zh-CN" altLang="en-US" dirty="0"/>
              <a:t>系统调用</a:t>
            </a:r>
          </a:p>
        </p:txBody>
      </p:sp>
    </p:spTree>
    <p:extLst>
      <p:ext uri="{BB962C8B-B14F-4D97-AF65-F5344CB8AC3E}">
        <p14:creationId xmlns:p14="http://schemas.microsoft.com/office/powerpoint/2010/main" val="28768711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D5D343FE-9EB3-4E13-BDB0-BC372740EDE7}"/>
              </a:ext>
            </a:extLst>
          </p:cNvPr>
          <p:cNvPicPr>
            <a:picLocks noChangeAspect="1"/>
          </p:cNvPicPr>
          <p:nvPr/>
        </p:nvPicPr>
        <p:blipFill>
          <a:blip r:embed="rId3"/>
          <a:stretch>
            <a:fillRect/>
          </a:stretch>
        </p:blipFill>
        <p:spPr>
          <a:xfrm>
            <a:off x="1640632" y="1795583"/>
            <a:ext cx="6480000" cy="5089801"/>
          </a:xfrm>
          <a:prstGeom prst="rect">
            <a:avLst/>
          </a:prstGeom>
        </p:spPr>
      </p:pic>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000554" cy="5400599"/>
          </a:xfrm>
        </p:spPr>
        <p:txBody>
          <a:bodyPr/>
          <a:lstStyle/>
          <a:p>
            <a:r>
              <a:rPr lang="en-US" altLang="zh-CN" dirty="0" err="1"/>
              <a:t>optname</a:t>
            </a:r>
            <a:r>
              <a:rPr lang="en-US" altLang="zh-CN" dirty="0"/>
              <a:t> </a:t>
            </a:r>
            <a:r>
              <a:rPr lang="zh-CN" altLang="en-US" dirty="0"/>
              <a:t>指定控制的方式（选项的名称）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err="1"/>
              <a:t>setsockopt</a:t>
            </a:r>
            <a:r>
              <a:rPr lang="zh-CN" altLang="en-US" dirty="0"/>
              <a:t>系统调用</a:t>
            </a:r>
          </a:p>
        </p:txBody>
      </p:sp>
    </p:spTree>
    <p:extLst>
      <p:ext uri="{BB962C8B-B14F-4D97-AF65-F5344CB8AC3E}">
        <p14:creationId xmlns:p14="http://schemas.microsoft.com/office/powerpoint/2010/main" val="2084192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000554" cy="5400599"/>
          </a:xfrm>
        </p:spPr>
        <p:txBody>
          <a:bodyPr/>
          <a:lstStyle/>
          <a:p>
            <a:r>
              <a:rPr lang="en-US" altLang="zh-CN" dirty="0" err="1"/>
              <a:t>optname</a:t>
            </a:r>
            <a:r>
              <a:rPr lang="zh-CN" altLang="en-US" dirty="0"/>
              <a:t>指定控制的方式（选项的名称）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err="1"/>
              <a:t>setsockopt</a:t>
            </a:r>
            <a:r>
              <a:rPr lang="zh-CN" altLang="en-US" dirty="0"/>
              <a:t>系统调用</a:t>
            </a:r>
          </a:p>
        </p:txBody>
      </p:sp>
      <p:pic>
        <p:nvPicPr>
          <p:cNvPr id="5" name="图片 4">
            <a:extLst>
              <a:ext uri="{FF2B5EF4-FFF2-40B4-BE49-F238E27FC236}">
                <a16:creationId xmlns:a16="http://schemas.microsoft.com/office/drawing/2014/main" xmlns="" id="{6215393E-1DB7-4CCA-A638-845428B04114}"/>
              </a:ext>
            </a:extLst>
          </p:cNvPr>
          <p:cNvPicPr>
            <a:picLocks noChangeAspect="1"/>
          </p:cNvPicPr>
          <p:nvPr/>
        </p:nvPicPr>
        <p:blipFill>
          <a:blip r:embed="rId3"/>
          <a:stretch>
            <a:fillRect/>
          </a:stretch>
        </p:blipFill>
        <p:spPr>
          <a:xfrm>
            <a:off x="1208584" y="2133528"/>
            <a:ext cx="7239000" cy="2190750"/>
          </a:xfrm>
          <a:prstGeom prst="rect">
            <a:avLst/>
          </a:prstGeom>
        </p:spPr>
      </p:pic>
      <p:pic>
        <p:nvPicPr>
          <p:cNvPr id="6" name="图片 5">
            <a:extLst>
              <a:ext uri="{FF2B5EF4-FFF2-40B4-BE49-F238E27FC236}">
                <a16:creationId xmlns:a16="http://schemas.microsoft.com/office/drawing/2014/main" xmlns="" id="{24EFC809-93FD-44AA-8359-86CE85113FAA}"/>
              </a:ext>
            </a:extLst>
          </p:cNvPr>
          <p:cNvPicPr>
            <a:picLocks noChangeAspect="1"/>
          </p:cNvPicPr>
          <p:nvPr/>
        </p:nvPicPr>
        <p:blipFill>
          <a:blip r:embed="rId4"/>
          <a:stretch>
            <a:fillRect/>
          </a:stretch>
        </p:blipFill>
        <p:spPr>
          <a:xfrm>
            <a:off x="1213346" y="4559154"/>
            <a:ext cx="7229475" cy="1476375"/>
          </a:xfrm>
          <a:prstGeom prst="rect">
            <a:avLst/>
          </a:prstGeom>
        </p:spPr>
      </p:pic>
    </p:spTree>
    <p:extLst>
      <p:ext uri="{BB962C8B-B14F-4D97-AF65-F5344CB8AC3E}">
        <p14:creationId xmlns:p14="http://schemas.microsoft.com/office/powerpoint/2010/main" val="31772491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928546" cy="5400599"/>
          </a:xfrm>
        </p:spPr>
        <p:txBody>
          <a:bodyPr/>
          <a:lstStyle/>
          <a:p>
            <a:r>
              <a:rPr lang="en-US" altLang="zh-CN" dirty="0" err="1"/>
              <a:t>setsockopt</a:t>
            </a:r>
            <a:r>
              <a:rPr lang="zh-CN" altLang="en-US" dirty="0"/>
              <a:t>使用示例</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四、</a:t>
            </a:r>
            <a:r>
              <a:rPr lang="en-US" altLang="zh-CN" dirty="0" err="1"/>
              <a:t>setsockopt</a:t>
            </a:r>
            <a:r>
              <a:rPr lang="zh-CN" altLang="en-US" dirty="0"/>
              <a:t>系统调用</a:t>
            </a:r>
          </a:p>
        </p:txBody>
      </p:sp>
      <p:sp>
        <p:nvSpPr>
          <p:cNvPr id="5" name="矩形: 圆角 4">
            <a:extLst>
              <a:ext uri="{FF2B5EF4-FFF2-40B4-BE49-F238E27FC236}">
                <a16:creationId xmlns:a16="http://schemas.microsoft.com/office/drawing/2014/main" xmlns="" id="{4E957A2D-EE6D-45EF-A0FC-ED660659CE84}"/>
              </a:ext>
            </a:extLst>
          </p:cNvPr>
          <p:cNvSpPr/>
          <p:nvPr/>
        </p:nvSpPr>
        <p:spPr bwMode="auto">
          <a:xfrm>
            <a:off x="0" y="2458521"/>
            <a:ext cx="9906000" cy="1940957"/>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[0] = 0x07;</a:t>
            </a:r>
          </a:p>
          <a:p>
            <a:pPr algn="l"/>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[1] = </a:t>
            </a:r>
            <a:r>
              <a:rPr lang="en-US" altLang="zh-CN" sz="1800" dirty="0" err="1">
                <a:solidFill>
                  <a:srgbClr val="FFFFFF"/>
                </a:solidFill>
                <a:latin typeface="Consolas" panose="020B0609020204030204" pitchFamily="49" charset="0"/>
              </a:rPr>
              <a:t>sizeof</a:t>
            </a:r>
            <a:r>
              <a:rPr lang="en-US" altLang="zh-CN"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 - 1;</a:t>
            </a:r>
          </a:p>
          <a:p>
            <a:pPr algn="l"/>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[2] = 4;</a:t>
            </a:r>
          </a:p>
          <a:p>
            <a:pPr algn="l"/>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sizeof</a:t>
            </a:r>
            <a:r>
              <a:rPr lang="en-US" altLang="zh-CN"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 - 1] = 0;</a:t>
            </a:r>
          </a:p>
          <a:p>
            <a:pPr algn="l"/>
            <a:endParaRPr lang="en-US" altLang="zh-CN" sz="1800" dirty="0">
              <a:solidFill>
                <a:srgbClr val="FFFFFF"/>
              </a:solidFill>
              <a:latin typeface="Consolas" panose="020B0609020204030204" pitchFamily="49" charset="0"/>
            </a:endParaRPr>
          </a:p>
          <a:p>
            <a:pPr algn="l"/>
            <a:r>
              <a:rPr lang="en-US" altLang="zh-CN" sz="1800" dirty="0">
                <a:solidFill>
                  <a:srgbClr val="FFFFFF"/>
                </a:solidFill>
                <a:latin typeface="Consolas" panose="020B0609020204030204" pitchFamily="49" charset="0"/>
              </a:rPr>
              <a:t>ret = </a:t>
            </a:r>
            <a:r>
              <a:rPr lang="en-US" altLang="zh-CN" sz="1800" dirty="0" err="1">
                <a:solidFill>
                  <a:srgbClr val="FFFFFF"/>
                </a:solidFill>
                <a:latin typeface="Consolas" panose="020B0609020204030204" pitchFamily="49" charset="0"/>
              </a:rPr>
              <a:t>setsockopt</a:t>
            </a:r>
            <a:r>
              <a:rPr lang="en-US" altLang="zh-CN"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sock_fd,IPPROTO_IP,IP_OPTIONS</a:t>
            </a:r>
            <a:r>
              <a:rPr lang="en-US" altLang="zh-CN" sz="1800" dirty="0">
                <a:solidFill>
                  <a:srgbClr val="FFFFFF"/>
                </a:solidFill>
                <a:latin typeface="Consolas" panose="020B0609020204030204" pitchFamily="49" charset="0"/>
              </a:rPr>
              <a:t>,(void*)</a:t>
            </a:r>
            <a:r>
              <a:rPr lang="en-US" altLang="zh-CN" sz="1800" dirty="0" err="1">
                <a:solidFill>
                  <a:srgbClr val="FFFFFF"/>
                </a:solidFill>
                <a:latin typeface="Consolas" panose="020B0609020204030204" pitchFamily="49" charset="0"/>
              </a:rPr>
              <a:t>rrbuf,sizeof</a:t>
            </a:r>
            <a:r>
              <a:rPr lang="en-US" altLang="zh-CN" sz="1800" dirty="0">
                <a:solidFill>
                  <a:srgbClr val="FFFFFF"/>
                </a:solidFill>
                <a:latin typeface="Consolas" panose="020B0609020204030204" pitchFamily="49" charset="0"/>
              </a:rPr>
              <a:t>(</a:t>
            </a:r>
            <a:r>
              <a:rPr lang="en-US" altLang="zh-CN" sz="1800" dirty="0" err="1">
                <a:solidFill>
                  <a:srgbClr val="FFFFFF"/>
                </a:solidFill>
                <a:latin typeface="Consolas" panose="020B0609020204030204" pitchFamily="49" charset="0"/>
              </a:rPr>
              <a:t>rrbuf</a:t>
            </a:r>
            <a:r>
              <a:rPr lang="en-US" altLang="zh-CN" sz="18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5249073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856538" cy="1584175"/>
          </a:xfrm>
        </p:spPr>
        <p:txBody>
          <a:bodyPr/>
          <a:lstStyle/>
          <a:p>
            <a:r>
              <a:rPr lang="zh-CN" altLang="en-US" dirty="0"/>
              <a:t>任务描述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基于任务</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的客户端与服务端，使用 </a:t>
            </a:r>
            <a:r>
              <a:rPr lang="en-US" altLang="zh-CN" sz="1800" kern="1200" dirty="0" err="1">
                <a:solidFill>
                  <a:srgbClr val="111111"/>
                </a:solidFill>
                <a:ea typeface="宋体" panose="02010600030101010101" pitchFamily="2" charset="-122"/>
              </a:rPr>
              <a:t>setsockopt</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发送一个带 </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记录路由选项的数据包；</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使用 </a:t>
            </a:r>
            <a:r>
              <a:rPr lang="en-US" altLang="zh-CN" sz="1800" kern="1200" dirty="0" err="1">
                <a:solidFill>
                  <a:srgbClr val="111111"/>
                </a:solidFill>
                <a:ea typeface="宋体" panose="02010600030101010101" pitchFamily="2" charset="-122"/>
              </a:rPr>
              <a:t>tshark</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查看发送的数据包中是否包含了记录路由选项。</a:t>
            </a:r>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a:xfrm>
            <a:off x="0" y="548680"/>
            <a:ext cx="9906000" cy="557213"/>
          </a:xfrm>
        </p:spPr>
        <p:txBody>
          <a:bodyPr/>
          <a:lstStyle/>
          <a:p>
            <a:r>
              <a:rPr lang="zh-CN" altLang="en-US" dirty="0"/>
              <a:t>任务</a:t>
            </a:r>
            <a:r>
              <a:rPr lang="en-US" altLang="zh-CN" dirty="0"/>
              <a:t>3</a:t>
            </a:r>
            <a:r>
              <a:rPr lang="zh-CN" altLang="en-US" dirty="0"/>
              <a:t>：使用 </a:t>
            </a:r>
            <a:r>
              <a:rPr lang="en-US" altLang="zh-CN" dirty="0" err="1"/>
              <a:t>setsockopt</a:t>
            </a:r>
            <a:r>
              <a:rPr lang="en-US" altLang="zh-CN" dirty="0"/>
              <a:t> </a:t>
            </a:r>
            <a:r>
              <a:rPr lang="zh-CN" altLang="en-US" dirty="0"/>
              <a:t>发送记录路由选项（</a:t>
            </a:r>
            <a:r>
              <a:rPr lang="en-US" altLang="zh-CN" dirty="0"/>
              <a:t>25min</a:t>
            </a:r>
            <a:r>
              <a:rPr lang="zh-CN" altLang="en-US" dirty="0"/>
              <a:t>）</a:t>
            </a:r>
          </a:p>
        </p:txBody>
      </p:sp>
      <p:sp>
        <p:nvSpPr>
          <p:cNvPr id="4" name="内容占位符 1">
            <a:extLst>
              <a:ext uri="{FF2B5EF4-FFF2-40B4-BE49-F238E27FC236}">
                <a16:creationId xmlns:a16="http://schemas.microsoft.com/office/drawing/2014/main" xmlns="" id="{0240C490-0F80-44A6-980E-1A78D56A80A9}"/>
              </a:ext>
            </a:extLst>
          </p:cNvPr>
          <p:cNvSpPr txBox="1">
            <a:spLocks/>
          </p:cNvSpPr>
          <p:nvPr/>
        </p:nvSpPr>
        <p:spPr bwMode="auto">
          <a:xfrm>
            <a:off x="488950" y="3140969"/>
            <a:ext cx="9144570"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r>
              <a:rPr lang="zh-CN" altLang="en-US" kern="0" dirty="0"/>
              <a:t>审核要求</a:t>
            </a:r>
            <a:endParaRPr lang="en-US" altLang="zh-CN" kern="0"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正确编写满足功能的源文件，正确编译。</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dirty="0">
                <a:solidFill>
                  <a:srgbClr val="111111"/>
                </a:solidFill>
                <a:ea typeface="宋体" panose="02010600030101010101" pitchFamily="2" charset="-122"/>
              </a:rPr>
              <a:t>提交相关源码与运行截图。</a:t>
            </a:r>
          </a:p>
        </p:txBody>
      </p:sp>
      <p:pic>
        <p:nvPicPr>
          <p:cNvPr id="17410" name="图片 1">
            <a:extLst>
              <a:ext uri="{FF2B5EF4-FFF2-40B4-BE49-F238E27FC236}">
                <a16:creationId xmlns:a16="http://schemas.microsoft.com/office/drawing/2014/main" xmlns="" id="{9D94DE58-406B-4C36-982A-9466A3172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00" y="4660242"/>
            <a:ext cx="8640000" cy="83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7798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a:xfrm>
            <a:off x="0" y="548680"/>
            <a:ext cx="9906000" cy="557213"/>
          </a:xfrm>
        </p:spPr>
        <p:txBody>
          <a:bodyPr/>
          <a:lstStyle/>
          <a:p>
            <a:r>
              <a:rPr lang="zh-CN" altLang="en-US" dirty="0"/>
              <a:t>任务</a:t>
            </a:r>
            <a:r>
              <a:rPr lang="en-US" altLang="zh-CN" dirty="0"/>
              <a:t>3</a:t>
            </a:r>
            <a:r>
              <a:rPr lang="zh-CN" altLang="en-US" dirty="0"/>
              <a:t>：使用 </a:t>
            </a:r>
            <a:r>
              <a:rPr lang="en-US" altLang="zh-CN" dirty="0" err="1"/>
              <a:t>setsockopt</a:t>
            </a:r>
            <a:r>
              <a:rPr lang="en-US" altLang="zh-CN" dirty="0"/>
              <a:t> </a:t>
            </a:r>
            <a:r>
              <a:rPr lang="zh-CN" altLang="en-US" dirty="0"/>
              <a:t>发送记录路由选项（</a:t>
            </a:r>
            <a:r>
              <a:rPr lang="en-US" altLang="zh-CN" dirty="0"/>
              <a:t>25min</a:t>
            </a:r>
            <a:r>
              <a:rPr lang="zh-CN" altLang="en-US" dirty="0"/>
              <a:t>）</a:t>
            </a:r>
          </a:p>
        </p:txBody>
      </p:sp>
      <p:pic>
        <p:nvPicPr>
          <p:cNvPr id="1026" name="图片 1">
            <a:extLst>
              <a:ext uri="{FF2B5EF4-FFF2-40B4-BE49-F238E27FC236}">
                <a16:creationId xmlns:a16="http://schemas.microsoft.com/office/drawing/2014/main" xmlns="" id="{6E1B9CE5-4725-4FE2-87CB-EC6E2B75B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2" y="1772816"/>
            <a:ext cx="10080000" cy="405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9859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xmlns=""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712522" cy="5400599"/>
          </a:xfrm>
        </p:spPr>
        <p:txBody>
          <a:bodyPr/>
          <a:lstStyle/>
          <a:p>
            <a:r>
              <a:rPr lang="zh-CN" altLang="en-US" dirty="0"/>
              <a:t>基本概念</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起源于</a:t>
            </a:r>
            <a:r>
              <a:rPr lang="en-US" altLang="zh-CN" sz="1800" kern="1200" dirty="0">
                <a:solidFill>
                  <a:srgbClr val="111111"/>
                </a:solidFill>
                <a:ea typeface="宋体" panose="02010600030101010101" pitchFamily="2" charset="-122"/>
              </a:rPr>
              <a:t>Unix</a:t>
            </a:r>
            <a:r>
              <a:rPr lang="zh-CN" altLang="en-US" sz="1800" kern="1200" dirty="0">
                <a:solidFill>
                  <a:srgbClr val="111111"/>
                </a:solidFill>
                <a:ea typeface="宋体" panose="02010600030101010101" pitchFamily="2" charset="-122"/>
              </a:rPr>
              <a:t> “一切皆文件”，都可以用“打开</a:t>
            </a:r>
            <a:r>
              <a:rPr lang="en-US" altLang="zh-CN" sz="1800" kern="1200" dirty="0">
                <a:solidFill>
                  <a:srgbClr val="111111"/>
                </a:solidFill>
                <a:ea typeface="宋体" panose="02010600030101010101" pitchFamily="2" charset="-122"/>
              </a:rPr>
              <a:t>open –&gt; </a:t>
            </a:r>
            <a:r>
              <a:rPr lang="zh-CN" altLang="en-US" sz="1800" kern="1200" dirty="0">
                <a:solidFill>
                  <a:srgbClr val="111111"/>
                </a:solidFill>
                <a:ea typeface="宋体" panose="02010600030101010101" pitchFamily="2" charset="-122"/>
              </a:rPr>
              <a:t>读写</a:t>
            </a:r>
            <a:r>
              <a:rPr lang="en-US" altLang="zh-CN" sz="1800" kern="1200" dirty="0">
                <a:solidFill>
                  <a:srgbClr val="111111"/>
                </a:solidFill>
                <a:ea typeface="宋体" panose="02010600030101010101" pitchFamily="2" charset="-122"/>
              </a:rPr>
              <a:t>write/read –&gt; </a:t>
            </a:r>
            <a:r>
              <a:rPr lang="zh-CN" altLang="en-US" sz="1800" kern="1200" dirty="0">
                <a:solidFill>
                  <a:srgbClr val="111111"/>
                </a:solidFill>
                <a:ea typeface="宋体" panose="02010600030101010101" pitchFamily="2" charset="-122"/>
              </a:rPr>
              <a:t>关闭</a:t>
            </a:r>
            <a:r>
              <a:rPr lang="en-US" altLang="zh-CN" sz="1800" kern="1200" dirty="0">
                <a:solidFill>
                  <a:srgbClr val="111111"/>
                </a:solidFill>
                <a:ea typeface="宋体" panose="02010600030101010101" pitchFamily="2" charset="-122"/>
              </a:rPr>
              <a:t>close</a:t>
            </a:r>
            <a:r>
              <a:rPr lang="zh-CN" altLang="en-US" sz="1800" kern="1200" dirty="0">
                <a:solidFill>
                  <a:srgbClr val="111111"/>
                </a:solidFill>
                <a:ea typeface="宋体" panose="02010600030101010101" pitchFamily="2" charset="-122"/>
              </a:rPr>
              <a:t>”模式来操作。</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即该模式的一个实现，</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即是一种特殊的文件，一些</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函数就是对其进行的操作（读</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写</a:t>
            </a:r>
            <a:r>
              <a:rPr lang="en-US" altLang="zh-CN" sz="1800" kern="1200" dirty="0">
                <a:solidFill>
                  <a:srgbClr val="111111"/>
                </a:solidFill>
                <a:ea typeface="宋体" panose="02010600030101010101" pitchFamily="2" charset="-122"/>
              </a:rPr>
              <a:t>IO</a:t>
            </a:r>
            <a:r>
              <a:rPr lang="zh-CN" altLang="en-US" sz="1800" kern="1200" dirty="0">
                <a:solidFill>
                  <a:srgbClr val="111111"/>
                </a:solidFill>
                <a:ea typeface="宋体" panose="02010600030101010101" pitchFamily="2" charset="-122"/>
              </a:rPr>
              <a:t>、打开、关闭）。</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是应用层与</a:t>
            </a:r>
            <a:r>
              <a:rPr lang="en-US" altLang="zh-CN" sz="1800" kern="1200" dirty="0">
                <a:solidFill>
                  <a:srgbClr val="111111"/>
                </a:solidFill>
                <a:ea typeface="宋体" panose="02010600030101010101" pitchFamily="2" charset="-122"/>
              </a:rPr>
              <a:t>TCP/IP</a:t>
            </a:r>
            <a:r>
              <a:rPr lang="zh-CN" altLang="en-US" sz="1800" kern="1200" dirty="0">
                <a:solidFill>
                  <a:srgbClr val="111111"/>
                </a:solidFill>
                <a:ea typeface="宋体" panose="02010600030101010101" pitchFamily="2" charset="-122"/>
              </a:rPr>
              <a:t>协议族通信的中间软件抽象层，它是一组接口。</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对用户来说，一组简单的接口就是全部，让</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去组织数据，以符合指定的协议。</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a:t>
            </a:r>
            <a:r>
              <a:rPr lang="en-US" altLang="zh-CN" dirty="0"/>
              <a:t>socket</a:t>
            </a:r>
            <a:r>
              <a:rPr lang="zh-CN" altLang="en-US" dirty="0"/>
              <a:t>介绍</a:t>
            </a:r>
          </a:p>
        </p:txBody>
      </p:sp>
      <p:pic>
        <p:nvPicPr>
          <p:cNvPr id="3074" name="Picture 2">
            <a:extLst>
              <a:ext uri="{FF2B5EF4-FFF2-40B4-BE49-F238E27FC236}">
                <a16:creationId xmlns:a16="http://schemas.microsoft.com/office/drawing/2014/main" xmlns="" id="{A3412352-80E9-4077-ADFD-B59CA0BB9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176" y="3359479"/>
            <a:ext cx="3960000" cy="34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0990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8712522" cy="5400599"/>
          </a:xfrm>
        </p:spPr>
        <p:txBody>
          <a:bodyPr/>
          <a:lstStyle/>
          <a:p>
            <a:r>
              <a:rPr lang="en-US" altLang="zh-CN" dirty="0"/>
              <a:t>UDP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在</a:t>
            </a:r>
            <a:r>
              <a:rPr lang="en-US" altLang="zh-CN" sz="1800" kern="1200" dirty="0">
                <a:solidFill>
                  <a:srgbClr val="111111"/>
                </a:solidFill>
                <a:ea typeface="宋体" panose="02010600030101010101" pitchFamily="2" charset="-122"/>
              </a:rPr>
              <a:t>TCP/IP</a:t>
            </a:r>
            <a:r>
              <a:rPr lang="zh-CN" altLang="en-US" sz="1800" kern="1200" dirty="0">
                <a:solidFill>
                  <a:srgbClr val="111111"/>
                </a:solidFill>
                <a:ea typeface="宋体" panose="02010600030101010101" pitchFamily="2" charset="-122"/>
              </a:rPr>
              <a:t>模型中，</a:t>
            </a:r>
            <a:r>
              <a:rPr lang="en-US" altLang="zh-CN" sz="1800" kern="1200" dirty="0">
                <a:solidFill>
                  <a:srgbClr val="111111"/>
                </a:solidFill>
                <a:ea typeface="宋体" panose="02010600030101010101" pitchFamily="2" charset="-122"/>
              </a:rPr>
              <a:t>UDP</a:t>
            </a:r>
            <a:r>
              <a:rPr lang="zh-CN" altLang="en-US" sz="1800" kern="1200" dirty="0">
                <a:solidFill>
                  <a:srgbClr val="111111"/>
                </a:solidFill>
                <a:ea typeface="宋体" panose="02010600030101010101" pitchFamily="2" charset="-122"/>
              </a:rPr>
              <a:t>为网络层以上和应用层以下提供了一个简单的接口。</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UDP</a:t>
            </a:r>
            <a:r>
              <a:rPr lang="zh-CN" altLang="en-US" sz="1800" kern="1200" dirty="0">
                <a:solidFill>
                  <a:srgbClr val="111111"/>
                </a:solidFill>
                <a:ea typeface="宋体" panose="02010600030101010101" pitchFamily="2" charset="-122"/>
              </a:rPr>
              <a:t>只提供数据的不可靠传递，它一旦把应用程序发给网络层的数据发送出去，就不保留数据备份（即：不可靠的数据报协议）。</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由于缺乏可靠性且属于非连接导向协定，</a:t>
            </a:r>
            <a:r>
              <a:rPr lang="en-US" altLang="zh-CN" sz="1800" kern="1200" dirty="0">
                <a:solidFill>
                  <a:srgbClr val="111111"/>
                </a:solidFill>
                <a:ea typeface="宋体" panose="02010600030101010101" pitchFamily="2" charset="-122"/>
              </a:rPr>
              <a:t>UDP</a:t>
            </a:r>
            <a:r>
              <a:rPr lang="zh-CN" altLang="en-US" sz="1800" kern="1200" dirty="0">
                <a:solidFill>
                  <a:srgbClr val="111111"/>
                </a:solidFill>
                <a:ea typeface="宋体" panose="02010600030101010101" pitchFamily="2" charset="-122"/>
              </a:rPr>
              <a:t>应用一般必须允许一定量的丢包、出错和复制粘贴。</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一、</a:t>
            </a:r>
            <a:r>
              <a:rPr lang="en-US" altLang="zh-CN" dirty="0"/>
              <a:t>socket</a:t>
            </a:r>
            <a:r>
              <a:rPr lang="zh-CN" altLang="en-US" dirty="0"/>
              <a:t>介绍</a:t>
            </a:r>
          </a:p>
        </p:txBody>
      </p:sp>
      <p:pic>
        <p:nvPicPr>
          <p:cNvPr id="4098" name="Picture 2">
            <a:extLst>
              <a:ext uri="{FF2B5EF4-FFF2-40B4-BE49-F238E27FC236}">
                <a16:creationId xmlns:a16="http://schemas.microsoft.com/office/drawing/2014/main" xmlns="" id="{DE09F3FB-70F1-42BE-B0B3-A400FAF87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68" y="3134607"/>
            <a:ext cx="3960000" cy="360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7578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216578" cy="5400599"/>
          </a:xfrm>
        </p:spPr>
        <p:txBody>
          <a:bodyPr/>
          <a:lstStyle/>
          <a:p>
            <a:r>
              <a:rPr lang="en-US" altLang="zh-CN" dirty="0"/>
              <a:t>socket()</a:t>
            </a:r>
            <a:r>
              <a:rPr lang="zh-CN" altLang="en-US" dirty="0"/>
              <a:t>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功能：根据指定的地址族、数据类型和协议来分配一个</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的描述字及其所用的资源。</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库）：</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types.h</a:t>
            </a:r>
            <a:r>
              <a:rPr lang="en-US" altLang="zh-CN" sz="1800" kern="1200" dirty="0">
                <a:solidFill>
                  <a:srgbClr val="111111"/>
                </a:solidFill>
                <a:ea typeface="宋体" panose="02010600030101010101" pitchFamily="2" charset="-122"/>
              </a:rPr>
              <a:t>&gt;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socket.h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domain</a:t>
            </a:r>
            <a:r>
              <a:rPr lang="zh-CN" altLang="en-US" sz="1800" kern="1200" dirty="0">
                <a:solidFill>
                  <a:srgbClr val="111111"/>
                </a:solidFill>
                <a:ea typeface="宋体" panose="02010600030101010101" pitchFamily="2" charset="-122"/>
              </a:rPr>
              <a:t>：地址族，常用的有：</a:t>
            </a:r>
            <a:r>
              <a:rPr lang="en-US" altLang="zh-CN" sz="1800" kern="1200" dirty="0">
                <a:solidFill>
                  <a:srgbClr val="111111"/>
                </a:solidFill>
                <a:ea typeface="宋体" panose="02010600030101010101" pitchFamily="2" charset="-122"/>
              </a:rPr>
              <a:t>AF_INET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AF_INET6</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AF_LOCAL</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AF_ROUTE</a:t>
            </a:r>
            <a:r>
              <a:rPr lang="zh-CN" altLang="en-US" sz="1800" kern="1200" dirty="0">
                <a:solidFill>
                  <a:srgbClr val="111111"/>
                </a:solidFill>
                <a:ea typeface="宋体" panose="02010600030101010101" pitchFamily="2" charset="-122"/>
              </a:rPr>
              <a:t>，其中 </a:t>
            </a:r>
            <a:r>
              <a:rPr lang="en-US" altLang="zh-CN" sz="1800" kern="1200" dirty="0">
                <a:solidFill>
                  <a:srgbClr val="111111"/>
                </a:solidFill>
                <a:ea typeface="宋体" panose="02010600030101010101" pitchFamily="2" charset="-122"/>
              </a:rPr>
              <a:t>AF_INET </a:t>
            </a:r>
            <a:r>
              <a:rPr lang="zh-CN" altLang="en-US" sz="1800" kern="1200" dirty="0">
                <a:solidFill>
                  <a:srgbClr val="111111"/>
                </a:solidFill>
                <a:ea typeface="宋体" panose="02010600030101010101" pitchFamily="2" charset="-122"/>
              </a:rPr>
              <a:t>代表使用 </a:t>
            </a:r>
            <a:r>
              <a:rPr lang="en-US" altLang="zh-CN" sz="1800" kern="1200" dirty="0">
                <a:solidFill>
                  <a:srgbClr val="111111"/>
                </a:solidFill>
                <a:ea typeface="宋体" panose="02010600030101010101" pitchFamily="2" charset="-122"/>
              </a:rPr>
              <a:t>ipv4 </a:t>
            </a:r>
            <a:r>
              <a:rPr lang="zh-CN" altLang="en-US" sz="1800" kern="1200" dirty="0">
                <a:solidFill>
                  <a:srgbClr val="111111"/>
                </a:solidFill>
                <a:ea typeface="宋体" panose="02010600030101010101" pitchFamily="2" charset="-122"/>
              </a:rPr>
              <a:t>地址。</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type</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类型，常用的</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类型有：</a:t>
            </a:r>
            <a:r>
              <a:rPr lang="en-US" altLang="zh-CN" sz="1800" kern="1200" dirty="0">
                <a:solidFill>
                  <a:srgbClr val="111111"/>
                </a:solidFill>
                <a:ea typeface="宋体" panose="02010600030101010101" pitchFamily="2" charset="-122"/>
              </a:rPr>
              <a:t>SOCK_STREAM</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TCP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SOCK_DGRAM</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UDP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SOCK_RAW</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SOCK_PACKET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SOCK_SEQPACKET</a:t>
            </a:r>
            <a:r>
              <a:rPr lang="zh-CN" altLang="en-US" sz="1800" kern="1200" dirty="0">
                <a:solidFill>
                  <a:srgbClr val="111111"/>
                </a:solidFill>
                <a:ea typeface="宋体" panose="02010600030101010101" pitchFamily="2" charset="-122"/>
              </a:rPr>
              <a:t>等。</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protocol</a:t>
            </a:r>
            <a:r>
              <a:rPr lang="zh-CN" altLang="en-US" sz="1800" kern="1200" dirty="0">
                <a:solidFill>
                  <a:srgbClr val="111111"/>
                </a:solidFill>
                <a:ea typeface="宋体" panose="02010600030101010101" pitchFamily="2" charset="-122"/>
              </a:rPr>
              <a:t>：协议。常用的协议有：</a:t>
            </a:r>
            <a:r>
              <a:rPr lang="en-US" altLang="zh-CN" sz="1800" kern="1200" dirty="0">
                <a:solidFill>
                  <a:srgbClr val="111111"/>
                </a:solidFill>
                <a:ea typeface="宋体" panose="02010600030101010101" pitchFamily="2" charset="-122"/>
              </a:rPr>
              <a:t>IPPROTO_IP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IPPROTO_TCP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IPPTOTO_UDP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IPPROTO_SCTP</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IPPROTO_TIPC</a:t>
            </a:r>
            <a:r>
              <a:rPr lang="zh-CN" altLang="en-US" sz="1800" kern="1200" dirty="0">
                <a:solidFill>
                  <a:srgbClr val="111111"/>
                </a:solidFill>
                <a:ea typeface="宋体" panose="02010600030101010101" pitchFamily="2" charset="-122"/>
              </a:rPr>
              <a:t>等。</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返回值：如果调用成功就返回新创建的套接字描述符；如果失败就返回</a:t>
            </a:r>
            <a:r>
              <a:rPr lang="en-US" altLang="zh-CN" sz="1800" kern="1200" dirty="0">
                <a:solidFill>
                  <a:srgbClr val="111111"/>
                </a:solidFill>
                <a:ea typeface="宋体" panose="02010600030101010101" pitchFamily="2" charset="-122"/>
              </a:rPr>
              <a:t>INVALID_SOCKET</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1496616" y="2276872"/>
            <a:ext cx="7200000" cy="408623"/>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800" dirty="0">
                <a:solidFill>
                  <a:srgbClr val="FFFFFF"/>
                </a:solidFill>
                <a:latin typeface="Consolas" panose="020B0609020204030204" pitchFamily="49" charset="0"/>
              </a:rPr>
              <a:t>int socket(int domain, int type, int protocol)</a:t>
            </a:r>
          </a:p>
        </p:txBody>
      </p:sp>
    </p:spTree>
    <p:extLst>
      <p:ext uri="{BB962C8B-B14F-4D97-AF65-F5344CB8AC3E}">
        <p14:creationId xmlns:p14="http://schemas.microsoft.com/office/powerpoint/2010/main" val="5660185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216578" cy="5400599"/>
          </a:xfrm>
        </p:spPr>
        <p:txBody>
          <a:bodyPr/>
          <a:lstStyle/>
          <a:p>
            <a:r>
              <a:rPr lang="en-US" altLang="zh-CN" dirty="0"/>
              <a:t>bind()</a:t>
            </a:r>
            <a:r>
              <a:rPr lang="zh-CN" altLang="en-US" dirty="0"/>
              <a:t>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功能：将指定地址与指定套接口绑定。</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库）：</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types.h</a:t>
            </a:r>
            <a:r>
              <a:rPr lang="en-US" altLang="zh-CN" sz="1800" kern="1200" dirty="0">
                <a:solidFill>
                  <a:srgbClr val="111111"/>
                </a:solidFill>
                <a:ea typeface="宋体" panose="02010600030101010101" pitchFamily="2" charset="-122"/>
              </a:rPr>
              <a:t>&gt;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socket.h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sockfd</a:t>
            </a:r>
            <a:r>
              <a:rPr lang="zh-CN" altLang="en-US" sz="1800" kern="1200" dirty="0">
                <a:solidFill>
                  <a:srgbClr val="111111"/>
                </a:solidFill>
                <a:ea typeface="宋体" panose="02010600030101010101" pitchFamily="2" charset="-122"/>
              </a:rPr>
              <a:t>：指定地址与哪个套接字绑定，即 </a:t>
            </a: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函数调用返回的套接字。</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addr</a:t>
            </a:r>
            <a:r>
              <a:rPr lang="zh-CN" altLang="en-US" sz="1800" kern="1200" dirty="0">
                <a:solidFill>
                  <a:srgbClr val="111111"/>
                </a:solidFill>
                <a:ea typeface="宋体" panose="02010600030101010101" pitchFamily="2" charset="-122"/>
              </a:rPr>
              <a:t>：要绑定给 </a:t>
            </a:r>
            <a:r>
              <a:rPr lang="en-US" altLang="zh-CN" sz="1800" kern="1200" dirty="0" err="1">
                <a:solidFill>
                  <a:srgbClr val="111111"/>
                </a:solidFill>
                <a:ea typeface="宋体" panose="02010600030101010101" pitchFamily="2" charset="-122"/>
              </a:rPr>
              <a:t>sockfd</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的协议地址。发送到这个地址的数据可以通过 </a:t>
            </a:r>
            <a:r>
              <a:rPr lang="en-US" altLang="zh-CN" sz="1800" kern="1200" dirty="0" err="1">
                <a:solidFill>
                  <a:srgbClr val="111111"/>
                </a:solidFill>
                <a:ea typeface="宋体" panose="02010600030101010101" pitchFamily="2" charset="-122"/>
              </a:rPr>
              <a:t>sockfd</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套接字来读取与使用。</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addrlen</a:t>
            </a:r>
            <a:r>
              <a:rPr lang="zh-CN" altLang="en-US" sz="1800" kern="1200" dirty="0">
                <a:solidFill>
                  <a:srgbClr val="111111"/>
                </a:solidFill>
                <a:ea typeface="宋体" panose="02010600030101010101" pitchFamily="2" charset="-122"/>
              </a:rPr>
              <a:t>：地址的长度。</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a:t>
            </a:r>
            <a:r>
              <a:rPr lang="en-US" altLang="zh-CN" sz="1800" kern="1200" dirty="0">
                <a:solidFill>
                  <a:srgbClr val="111111"/>
                </a:solidFill>
                <a:ea typeface="宋体" panose="02010600030101010101" pitchFamily="2" charset="-122"/>
              </a:rPr>
              <a:t>0 ──</a:t>
            </a:r>
            <a:r>
              <a:rPr lang="zh-CN" altLang="en-US" sz="1800" kern="1200" dirty="0">
                <a:solidFill>
                  <a:srgbClr val="111111"/>
                </a:solidFill>
                <a:ea typeface="宋体" panose="02010600030101010101" pitchFamily="2" charset="-122"/>
              </a:rPr>
              <a:t>成功，</a:t>
            </a:r>
            <a:r>
              <a:rPr lang="en-US" altLang="zh-CN" sz="1800" kern="1200" dirty="0">
                <a:solidFill>
                  <a:srgbClr val="111111"/>
                </a:solidFill>
                <a:ea typeface="宋体" panose="02010600030101010101" pitchFamily="2" charset="-122"/>
              </a:rPr>
              <a:t>-1 ──</a:t>
            </a:r>
            <a:r>
              <a:rPr lang="zh-CN" altLang="en-US" sz="1800" kern="1200" dirty="0">
                <a:solidFill>
                  <a:srgbClr val="111111"/>
                </a:solidFill>
                <a:ea typeface="宋体" panose="02010600030101010101" pitchFamily="2" charset="-122"/>
              </a:rPr>
              <a:t>失败。</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1928664" y="2204864"/>
            <a:ext cx="7201246" cy="374571"/>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int bind( int </a:t>
            </a:r>
            <a:r>
              <a:rPr lang="en-US" altLang="zh-CN" sz="1600" dirty="0" err="1">
                <a:solidFill>
                  <a:srgbClr val="FFFFFF"/>
                </a:solidFill>
                <a:latin typeface="Consolas" panose="020B0609020204030204" pitchFamily="49" charset="0"/>
              </a:rPr>
              <a:t>sockfd</a:t>
            </a:r>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sockaddr</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addr</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socklen_t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addrlen</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4798499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216578" cy="5400599"/>
          </a:xfrm>
        </p:spPr>
        <p:txBody>
          <a:bodyPr/>
          <a:lstStyle/>
          <a:p>
            <a:r>
              <a:rPr lang="en-US" altLang="zh-CN" dirty="0" err="1"/>
              <a:t>sendto</a:t>
            </a:r>
            <a:r>
              <a:rPr lang="en-US" altLang="zh-CN" dirty="0"/>
              <a:t>()</a:t>
            </a:r>
            <a:r>
              <a:rPr lang="zh-CN" altLang="en-US" dirty="0"/>
              <a:t>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功能：进行无连接的 </a:t>
            </a:r>
            <a:r>
              <a:rPr lang="en-US" altLang="zh-CN" sz="1800" kern="1200" dirty="0">
                <a:solidFill>
                  <a:srgbClr val="111111"/>
                </a:solidFill>
                <a:ea typeface="宋体" panose="02010600030101010101" pitchFamily="2" charset="-122"/>
              </a:rPr>
              <a:t>UDP </a:t>
            </a:r>
            <a:r>
              <a:rPr lang="zh-CN" altLang="en-US" sz="1800" kern="1200" dirty="0">
                <a:solidFill>
                  <a:srgbClr val="111111"/>
                </a:solidFill>
                <a:ea typeface="宋体" panose="02010600030101010101" pitchFamily="2" charset="-122"/>
              </a:rPr>
              <a:t>通讯使用，使用时，数据会在没有建立任何网络连接的网络上传输。</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库）：</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types.h</a:t>
            </a:r>
            <a:r>
              <a:rPr lang="en-US" altLang="zh-CN" sz="1800" kern="1200" dirty="0">
                <a:solidFill>
                  <a:srgbClr val="111111"/>
                </a:solidFill>
                <a:ea typeface="宋体" panose="02010600030101010101" pitchFamily="2" charset="-122"/>
              </a:rPr>
              <a:t>&gt;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socket.h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sockfd</a:t>
            </a:r>
            <a:r>
              <a:rPr lang="zh-CN" altLang="en-US" sz="1800" kern="1200" dirty="0">
                <a:solidFill>
                  <a:srgbClr val="111111"/>
                </a:solidFill>
                <a:ea typeface="宋体" panose="02010600030101010101" pitchFamily="2" charset="-122"/>
              </a:rPr>
              <a:t>：指与远程程序连接的套接字，即</a:t>
            </a:r>
            <a:r>
              <a:rPr lang="en-US" altLang="zh-CN" sz="1800" kern="1200" dirty="0">
                <a:solidFill>
                  <a:srgbClr val="111111"/>
                </a:solidFill>
                <a:ea typeface="宋体" panose="02010600030101010101" pitchFamily="2" charset="-122"/>
              </a:rPr>
              <a:t>socket()</a:t>
            </a:r>
            <a:r>
              <a:rPr lang="zh-CN" altLang="en-US" sz="1800" kern="1200" dirty="0">
                <a:solidFill>
                  <a:srgbClr val="111111"/>
                </a:solidFill>
                <a:ea typeface="宋体" panose="02010600030101010101" pitchFamily="2" charset="-122"/>
              </a:rPr>
              <a:t>函数的返回值。</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msg</a:t>
            </a:r>
            <a:r>
              <a:rPr lang="zh-CN" altLang="en-US" sz="1800" kern="1200" dirty="0">
                <a:solidFill>
                  <a:srgbClr val="111111"/>
                </a:solidFill>
                <a:ea typeface="宋体" panose="02010600030101010101" pitchFamily="2" charset="-122"/>
              </a:rPr>
              <a:t>：是一个指针，指向发送的信息的地址。</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len</a:t>
            </a:r>
            <a:r>
              <a:rPr lang="zh-CN" altLang="en-US" sz="1800" kern="1200" dirty="0">
                <a:solidFill>
                  <a:srgbClr val="111111"/>
                </a:solidFill>
                <a:ea typeface="宋体" panose="02010600030101010101" pitchFamily="2" charset="-122"/>
              </a:rPr>
              <a:t>：指发送信息的长度。</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flags</a:t>
            </a:r>
            <a:r>
              <a:rPr lang="zh-CN" altLang="en-US" sz="1800" kern="1200" dirty="0">
                <a:solidFill>
                  <a:srgbClr val="111111"/>
                </a:solidFill>
                <a:ea typeface="宋体" panose="02010600030101010101" pitchFamily="2" charset="-122"/>
              </a:rPr>
              <a:t>：通常是 </a:t>
            </a:r>
            <a:r>
              <a:rPr lang="en-US" altLang="zh-CN" sz="1800" kern="1200" dirty="0">
                <a:solidFill>
                  <a:srgbClr val="111111"/>
                </a:solidFill>
                <a:ea typeface="宋体" panose="02010600030101010101" pitchFamily="2" charset="-122"/>
              </a:rPr>
              <a:t>0</a:t>
            </a:r>
            <a:r>
              <a:rPr lang="zh-CN" altLang="en-US"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to</a:t>
            </a:r>
            <a:r>
              <a:rPr lang="zh-CN" altLang="en-US" sz="1800" kern="1200" dirty="0">
                <a:solidFill>
                  <a:srgbClr val="111111"/>
                </a:solidFill>
                <a:ea typeface="宋体" panose="02010600030101010101" pitchFamily="2" charset="-122"/>
              </a:rPr>
              <a:t>：一个指向 </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结构的指针，里面包含了远程主机和端口数据。</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tolen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：指出了</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的长度，通常用 </a:t>
            </a:r>
            <a:r>
              <a:rPr lang="en-US" altLang="zh-CN" sz="1800" kern="1200" dirty="0" err="1">
                <a:solidFill>
                  <a:srgbClr val="111111"/>
                </a:solidFill>
                <a:ea typeface="宋体" panose="02010600030101010101" pitchFamily="2" charset="-122"/>
              </a:rPr>
              <a:t>sizeof</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获取。</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返回值：正常时，返回真正发送的数据的大小；错误时，返回 </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2504282" y="1916832"/>
            <a:ext cx="6912768" cy="64698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int </a:t>
            </a:r>
            <a:r>
              <a:rPr lang="en-US" altLang="zh-CN" sz="1600" dirty="0" err="1">
                <a:solidFill>
                  <a:srgbClr val="FFFFFF"/>
                </a:solidFill>
                <a:latin typeface="Consolas" panose="020B0609020204030204" pitchFamily="49" charset="0"/>
              </a:rPr>
              <a:t>sendto</a:t>
            </a:r>
            <a:r>
              <a:rPr lang="en-US" altLang="zh-CN" sz="1600" dirty="0">
                <a:solidFill>
                  <a:srgbClr val="FFFFFF"/>
                </a:solidFill>
                <a:latin typeface="Consolas" panose="020B0609020204030204" pitchFamily="49" charset="0"/>
              </a:rPr>
              <a:t>(int </a:t>
            </a:r>
            <a:r>
              <a:rPr lang="en-US" altLang="zh-CN" sz="1600" dirty="0" err="1">
                <a:solidFill>
                  <a:srgbClr val="FFFFFF"/>
                </a:solidFill>
                <a:latin typeface="Consolas" panose="020B0609020204030204" pitchFamily="49" charset="0"/>
              </a:rPr>
              <a:t>sockfd</a:t>
            </a:r>
            <a:r>
              <a:rPr lang="en-US" altLang="zh-CN" sz="1600" dirty="0">
                <a:solidFill>
                  <a:srgbClr val="FFFFFF"/>
                </a:solidFill>
                <a:latin typeface="Consolas" panose="020B0609020204030204" pitchFamily="49" charset="0"/>
              </a:rPr>
              <a:t>, const void* msg, int </a:t>
            </a:r>
            <a:r>
              <a:rPr lang="en-US" altLang="zh-CN" sz="1600" dirty="0" err="1">
                <a:solidFill>
                  <a:srgbClr val="FFFFFF"/>
                </a:solidFill>
                <a:latin typeface="Consolas" panose="020B0609020204030204" pitchFamily="49" charset="0"/>
              </a:rPr>
              <a:t>len</a:t>
            </a:r>
            <a:r>
              <a:rPr lang="en-US" altLang="zh-CN" sz="1600" dirty="0">
                <a:solidFill>
                  <a:srgbClr val="FFFFFF"/>
                </a:solidFill>
                <a:latin typeface="Consolas" panose="020B0609020204030204" pitchFamily="49" charset="0"/>
              </a:rPr>
              <a:t>, int flags, </a:t>
            </a:r>
          </a:p>
          <a:p>
            <a:pPr algn="l"/>
            <a:r>
              <a:rPr lang="en-US" altLang="zh-CN" sz="1600" dirty="0">
                <a:solidFill>
                  <a:srgbClr val="FFFFFF"/>
                </a:solidFill>
                <a:latin typeface="Consolas" panose="020B0609020204030204" pitchFamily="49" charset="0"/>
              </a:rPr>
              <a:t>           const struct </a:t>
            </a:r>
            <a:r>
              <a:rPr lang="en-US" altLang="zh-CN" sz="1600" dirty="0" err="1">
                <a:solidFill>
                  <a:srgbClr val="FFFFFF"/>
                </a:solidFill>
                <a:latin typeface="Consolas" panose="020B0609020204030204" pitchFamily="49" charset="0"/>
              </a:rPr>
              <a:t>sockaddr</a:t>
            </a:r>
            <a:r>
              <a:rPr lang="en-US" altLang="zh-CN" sz="1600" dirty="0">
                <a:solidFill>
                  <a:srgbClr val="FFFFFF"/>
                </a:solidFill>
                <a:latin typeface="Consolas" panose="020B0609020204030204" pitchFamily="49" charset="0"/>
              </a:rPr>
              <a:t> *to, int </a:t>
            </a:r>
            <a:r>
              <a:rPr lang="en-US" altLang="zh-CN" sz="1600" dirty="0" err="1">
                <a:solidFill>
                  <a:srgbClr val="FFFFFF"/>
                </a:solidFill>
                <a:latin typeface="Consolas" panose="020B0609020204030204" pitchFamily="49" charset="0"/>
              </a:rPr>
              <a:t>tolen</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1987756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720634" cy="5400599"/>
          </a:xfrm>
        </p:spPr>
        <p:txBody>
          <a:bodyPr/>
          <a:lstStyle/>
          <a:p>
            <a:r>
              <a:rPr lang="en-US" altLang="zh-CN" dirty="0" err="1"/>
              <a:t>recvfrom</a:t>
            </a:r>
            <a:r>
              <a:rPr lang="en-US" altLang="zh-CN" dirty="0"/>
              <a:t>()</a:t>
            </a:r>
            <a:r>
              <a:rPr lang="zh-CN" altLang="en-US" dirty="0"/>
              <a:t>函数</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函数原型：</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功能：接收远程主机经指定的</a:t>
            </a: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传来的数据，并把数据存到由参数</a:t>
            </a:r>
            <a:r>
              <a:rPr lang="en-US" altLang="zh-CN" sz="1800" kern="1200" dirty="0" err="1">
                <a:solidFill>
                  <a:srgbClr val="111111"/>
                </a:solidFill>
                <a:ea typeface="宋体" panose="02010600030101010101" pitchFamily="2" charset="-122"/>
              </a:rPr>
              <a:t>buf</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指向</a:t>
            </a:r>
            <a:r>
              <a:rPr lang="en-US" altLang="zh-CN" sz="1800" kern="1200" dirty="0">
                <a:solidFill>
                  <a:srgbClr val="111111"/>
                </a:solidFill>
                <a:ea typeface="宋体" panose="02010600030101010101" pitchFamily="2" charset="-122"/>
              </a:rPr>
              <a:t/>
            </a:r>
            <a:br>
              <a:rPr lang="en-US" altLang="zh-CN" sz="1800" kern="1200" dirty="0">
                <a:solidFill>
                  <a:srgbClr val="111111"/>
                </a:solidFill>
                <a:ea typeface="宋体" panose="02010600030101010101" pitchFamily="2" charset="-122"/>
              </a:rPr>
            </a:b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的内存空间。</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头文件（</a:t>
            </a:r>
            <a:r>
              <a:rPr lang="en-US" altLang="zh-CN" sz="1800" kern="1200" dirty="0">
                <a:solidFill>
                  <a:srgbClr val="111111"/>
                </a:solidFill>
                <a:ea typeface="宋体" panose="02010600030101010101" pitchFamily="2" charset="-122"/>
              </a:rPr>
              <a:t>C</a:t>
            </a:r>
            <a:r>
              <a:rPr lang="zh-CN" altLang="en-US" sz="1800" kern="1200" dirty="0">
                <a:solidFill>
                  <a:srgbClr val="111111"/>
                </a:solidFill>
                <a:ea typeface="宋体" panose="02010600030101010101" pitchFamily="2" charset="-122"/>
              </a:rPr>
              <a:t>库）：</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types.h</a:t>
            </a:r>
            <a:r>
              <a:rPr lang="en-US" altLang="zh-CN" sz="1800" kern="1200" dirty="0">
                <a:solidFill>
                  <a:srgbClr val="111111"/>
                </a:solidFill>
                <a:ea typeface="宋体" panose="02010600030101010101" pitchFamily="2" charset="-122"/>
              </a:rPr>
              <a:t>&gt;</a:t>
            </a:r>
            <a:r>
              <a:rPr lang="zh-CN" altLang="en-US" sz="1800" kern="1200" dirty="0">
                <a:solidFill>
                  <a:srgbClr val="111111"/>
                </a:solidFill>
                <a:ea typeface="宋体" panose="02010600030101010101" pitchFamily="2" charset="-122"/>
              </a:rPr>
              <a:t>、</a:t>
            </a:r>
            <a:r>
              <a:rPr lang="en-US" altLang="zh-CN" sz="1800" kern="1200" dirty="0">
                <a:solidFill>
                  <a:srgbClr val="111111"/>
                </a:solidFill>
                <a:ea typeface="宋体" panose="02010600030101010101" pitchFamily="2" charset="-122"/>
              </a:rPr>
              <a:t>#include &lt;sys/</a:t>
            </a:r>
            <a:r>
              <a:rPr lang="en-US" altLang="zh-CN" sz="1800" kern="1200" dirty="0" err="1">
                <a:solidFill>
                  <a:srgbClr val="111111"/>
                </a:solidFill>
                <a:ea typeface="宋体" panose="02010600030101010101" pitchFamily="2" charset="-122"/>
              </a:rPr>
              <a:t>socket.h</a:t>
            </a:r>
            <a:r>
              <a:rPr lang="en-US" altLang="zh-CN" sz="1800" kern="1200" dirty="0">
                <a:solidFill>
                  <a:srgbClr val="111111"/>
                </a:solidFill>
                <a:ea typeface="宋体" panose="02010600030101010101" pitchFamily="2" charset="-122"/>
              </a:rPr>
              <a:t>&gt;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参数说明：</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a:t>
            </a:r>
            <a:r>
              <a:rPr lang="zh-CN" altLang="en-US" sz="1800" kern="1200" dirty="0">
                <a:solidFill>
                  <a:srgbClr val="111111"/>
                </a:solidFill>
                <a:ea typeface="宋体" panose="02010600030101010101" pitchFamily="2" charset="-122"/>
              </a:rPr>
              <a:t>：表示正在监听的端口的套接字，即函数 </a:t>
            </a:r>
            <a:r>
              <a:rPr lang="en-US" altLang="zh-CN" sz="1800" kern="1200" dirty="0">
                <a:solidFill>
                  <a:srgbClr val="111111"/>
                </a:solidFill>
                <a:ea typeface="宋体" panose="02010600030101010101" pitchFamily="2" charset="-122"/>
              </a:rPr>
              <a:t>socket() </a:t>
            </a:r>
            <a:r>
              <a:rPr lang="zh-CN" altLang="en-US" sz="1800" kern="1200" dirty="0">
                <a:solidFill>
                  <a:srgbClr val="111111"/>
                </a:solidFill>
                <a:ea typeface="宋体" panose="02010600030101010101" pitchFamily="2" charset="-122"/>
              </a:rPr>
              <a:t>的返回值。</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buf</a:t>
            </a:r>
            <a:r>
              <a:rPr lang="zh-CN" altLang="en-US" sz="1800" kern="1200" dirty="0">
                <a:solidFill>
                  <a:srgbClr val="111111"/>
                </a:solidFill>
                <a:ea typeface="宋体" panose="02010600030101010101" pitchFamily="2" charset="-122"/>
              </a:rPr>
              <a:t>：表示接收数据缓冲区，接收到的数据将放在这个指针所指向的内存空间中。</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len</a:t>
            </a:r>
            <a:r>
              <a:rPr lang="zh-CN" altLang="en-US" sz="1800" kern="1200" dirty="0">
                <a:solidFill>
                  <a:srgbClr val="111111"/>
                </a:solidFill>
                <a:ea typeface="宋体" panose="02010600030101010101" pitchFamily="2" charset="-122"/>
              </a:rPr>
              <a:t>：表示接收数据缓冲区大小</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可接收数据的最大长度，系统根据该值防止溢出。</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flags</a:t>
            </a:r>
            <a:r>
              <a:rPr lang="zh-CN" altLang="en-US" sz="1800" kern="1200" dirty="0">
                <a:solidFill>
                  <a:srgbClr val="111111"/>
                </a:solidFill>
                <a:ea typeface="宋体" panose="02010600030101010101" pitchFamily="2" charset="-122"/>
              </a:rPr>
              <a:t>：通常是 </a:t>
            </a:r>
            <a:r>
              <a:rPr lang="en-US" altLang="zh-CN" sz="1800" kern="1200" dirty="0">
                <a:solidFill>
                  <a:srgbClr val="111111"/>
                </a:solidFill>
                <a:ea typeface="宋体" panose="02010600030101010101" pitchFamily="2" charset="-122"/>
              </a:rPr>
              <a:t>0</a:t>
            </a:r>
            <a:r>
              <a:rPr lang="zh-CN" altLang="en-US" sz="1800" kern="1200" dirty="0">
                <a:solidFill>
                  <a:srgbClr val="111111"/>
                </a:solidFill>
                <a:ea typeface="宋体" panose="02010600030101010101" pitchFamily="2" charset="-122"/>
              </a:rPr>
              <a:t>。</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from</a:t>
            </a:r>
            <a:r>
              <a:rPr lang="zh-CN" altLang="en-US" sz="1800" kern="1200" dirty="0">
                <a:solidFill>
                  <a:srgbClr val="111111"/>
                </a:solidFill>
                <a:ea typeface="宋体" panose="02010600030101010101" pitchFamily="2" charset="-122"/>
              </a:rPr>
              <a:t>：一个 </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类型的变量，该变量保存发送方的 </a:t>
            </a:r>
            <a:r>
              <a:rPr lang="en-US" altLang="zh-CN" sz="1800" kern="1200" dirty="0">
                <a:solidFill>
                  <a:srgbClr val="111111"/>
                </a:solidFill>
                <a:ea typeface="宋体" panose="02010600030101010101" pitchFamily="2" charset="-122"/>
              </a:rPr>
              <a:t>IP </a:t>
            </a:r>
            <a:r>
              <a:rPr lang="zh-CN" altLang="en-US" sz="1800" kern="1200" dirty="0">
                <a:solidFill>
                  <a:srgbClr val="111111"/>
                </a:solidFill>
                <a:ea typeface="宋体" panose="02010600030101010101" pitchFamily="2" charset="-122"/>
              </a:rPr>
              <a:t>地址及端口号。</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fromlen</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：指出了</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 </a:t>
            </a:r>
            <a:r>
              <a:rPr lang="zh-CN" altLang="en-US" sz="1800" kern="1200" dirty="0">
                <a:solidFill>
                  <a:srgbClr val="111111"/>
                </a:solidFill>
                <a:ea typeface="宋体" panose="02010600030101010101" pitchFamily="2" charset="-122"/>
              </a:rPr>
              <a:t>的长度，通常用 </a:t>
            </a:r>
            <a:r>
              <a:rPr lang="en-US" altLang="zh-CN" sz="1800" kern="1200" dirty="0" err="1">
                <a:solidFill>
                  <a:srgbClr val="111111"/>
                </a:solidFill>
                <a:ea typeface="宋体" panose="02010600030101010101" pitchFamily="2" charset="-122"/>
              </a:rPr>
              <a:t>sizeof</a:t>
            </a: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en-US" altLang="zh-CN" sz="1800" kern="1200" dirty="0">
                <a:solidFill>
                  <a:srgbClr val="111111"/>
                </a:solidFill>
                <a:ea typeface="宋体" panose="02010600030101010101" pitchFamily="2" charset="-122"/>
              </a:rPr>
              <a:t>)</a:t>
            </a:r>
            <a:r>
              <a:rPr lang="zh-CN" altLang="en-US" sz="1800" kern="1200" dirty="0">
                <a:solidFill>
                  <a:srgbClr val="111111"/>
                </a:solidFill>
                <a:ea typeface="宋体" panose="02010600030101010101" pitchFamily="2" charset="-122"/>
              </a:rPr>
              <a:t>获取。</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800" kern="1200" dirty="0">
                <a:solidFill>
                  <a:srgbClr val="111111"/>
                </a:solidFill>
                <a:ea typeface="宋体" panose="02010600030101010101" pitchFamily="2" charset="-122"/>
              </a:rPr>
              <a:t>返回值：成功则返回接收到的字符数；失败则返回</a:t>
            </a:r>
            <a:r>
              <a:rPr lang="en-US" altLang="zh-CN" sz="1800" kern="1200" dirty="0">
                <a:solidFill>
                  <a:srgbClr val="111111"/>
                </a:solidFill>
                <a:ea typeface="宋体" panose="02010600030101010101" pitchFamily="2" charset="-122"/>
              </a:rPr>
              <a:t>-1</a:t>
            </a:r>
            <a:r>
              <a:rPr lang="zh-CN" altLang="en-US" sz="1800" kern="1200" dirty="0">
                <a:solidFill>
                  <a:srgbClr val="111111"/>
                </a:solidFill>
                <a:ea typeface="宋体" panose="02010600030101010101" pitchFamily="2" charset="-122"/>
              </a:rPr>
              <a:t>，错误原因存于</a:t>
            </a:r>
            <a:r>
              <a:rPr lang="en-US" altLang="zh-CN" sz="1800" kern="1200" dirty="0" err="1">
                <a:solidFill>
                  <a:srgbClr val="111111"/>
                </a:solidFill>
                <a:ea typeface="宋体" panose="02010600030101010101" pitchFamily="2" charset="-122"/>
              </a:rPr>
              <a:t>errno</a:t>
            </a:r>
            <a:r>
              <a:rPr lang="zh-CN" altLang="en-US" sz="1800" kern="1200" dirty="0">
                <a:solidFill>
                  <a:srgbClr val="111111"/>
                </a:solidFill>
                <a:ea typeface="宋体" panose="02010600030101010101" pitchFamily="2" charset="-122"/>
              </a:rPr>
              <a:t>中。</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2520638" y="2060848"/>
            <a:ext cx="6608826" cy="64698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int </a:t>
            </a:r>
            <a:r>
              <a:rPr lang="en-US" altLang="zh-CN" sz="1600" dirty="0" err="1">
                <a:solidFill>
                  <a:srgbClr val="FFFFFF"/>
                </a:solidFill>
                <a:latin typeface="Consolas" panose="020B0609020204030204" pitchFamily="49" charset="0"/>
              </a:rPr>
              <a:t>recvfrom</a:t>
            </a:r>
            <a:r>
              <a:rPr lang="en-US" altLang="zh-CN" sz="1600" dirty="0">
                <a:solidFill>
                  <a:srgbClr val="FFFFFF"/>
                </a:solidFill>
                <a:latin typeface="Consolas" panose="020B0609020204030204" pitchFamily="49" charset="0"/>
              </a:rPr>
              <a:t>(int </a:t>
            </a:r>
            <a:r>
              <a:rPr lang="en-US" altLang="zh-CN" sz="1600" dirty="0" err="1">
                <a:solidFill>
                  <a:srgbClr val="FFFFFF"/>
                </a:solidFill>
                <a:latin typeface="Consolas" panose="020B0609020204030204" pitchFamily="49" charset="0"/>
              </a:rPr>
              <a:t>s,void</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buf,int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len,unsigned</a:t>
            </a:r>
            <a:r>
              <a:rPr lang="en-US" altLang="zh-CN" sz="1600" dirty="0">
                <a:solidFill>
                  <a:srgbClr val="FFFFFF"/>
                </a:solidFill>
                <a:latin typeface="Consolas" panose="020B0609020204030204" pitchFamily="49" charset="0"/>
              </a:rPr>
              <a:t> int flags,</a:t>
            </a:r>
          </a:p>
          <a:p>
            <a:pPr algn="l"/>
            <a:r>
              <a:rPr lang="en-US" altLang="zh-CN" sz="1600" dirty="0">
                <a:solidFill>
                  <a:srgbClr val="FFFFFF"/>
                </a:solidFill>
                <a:latin typeface="Consolas" panose="020B0609020204030204" pitchFamily="49" charset="0"/>
              </a:rPr>
              <a:t>             struct </a:t>
            </a:r>
            <a:r>
              <a:rPr lang="en-US" altLang="zh-CN" sz="1600" dirty="0" err="1">
                <a:solidFill>
                  <a:srgbClr val="FFFFFF"/>
                </a:solidFill>
                <a:latin typeface="Consolas" panose="020B0609020204030204" pitchFamily="49" charset="0"/>
              </a:rPr>
              <a:t>sockaddr</a:t>
            </a:r>
            <a:r>
              <a:rPr lang="en-US" altLang="zh-CN" sz="1600" dirty="0">
                <a:solidFill>
                  <a:srgbClr val="FFFFFF"/>
                </a:solidFill>
                <a:latin typeface="Consolas" panose="020B0609020204030204" pitchFamily="49" charset="0"/>
              </a:rPr>
              <a:t> *from ,int *</a:t>
            </a:r>
            <a:r>
              <a:rPr lang="en-US" altLang="zh-CN" sz="1600" dirty="0" err="1">
                <a:solidFill>
                  <a:srgbClr val="FFFFFF"/>
                </a:solidFill>
                <a:latin typeface="Consolas" panose="020B0609020204030204" pitchFamily="49" charset="0"/>
              </a:rPr>
              <a:t>fromlen</a:t>
            </a:r>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23774263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67154E9-3050-427E-83AC-69ACDB295688}"/>
              </a:ext>
            </a:extLst>
          </p:cNvPr>
          <p:cNvSpPr>
            <a:spLocks noGrp="1"/>
          </p:cNvSpPr>
          <p:nvPr>
            <p:ph idx="1"/>
          </p:nvPr>
        </p:nvSpPr>
        <p:spPr>
          <a:xfrm>
            <a:off x="488950" y="1340769"/>
            <a:ext cx="9720634" cy="5400599"/>
          </a:xfrm>
        </p:spPr>
        <p:txBody>
          <a:bodyPr/>
          <a:lstStyle/>
          <a:p>
            <a:r>
              <a:rPr lang="en-US" altLang="zh-CN" dirty="0"/>
              <a:t>struct </a:t>
            </a:r>
            <a:r>
              <a:rPr lang="en-US" altLang="zh-CN" dirty="0" err="1"/>
              <a:t>sockaddr</a:t>
            </a:r>
            <a:r>
              <a:rPr lang="zh-CN" altLang="en-US" dirty="0"/>
              <a:t>与</a:t>
            </a:r>
            <a:r>
              <a:rPr lang="en-US" altLang="zh-CN" dirty="0" err="1"/>
              <a:t>sockaddr_in</a:t>
            </a:r>
            <a:r>
              <a:rPr lang="zh-CN" altLang="en-US" dirty="0"/>
              <a:t>结构体</a:t>
            </a:r>
            <a:endParaRPr lang="en-US" altLang="zh-CN"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a:solidFill>
                  <a:srgbClr val="111111"/>
                </a:solidFill>
                <a:ea typeface="宋体" panose="02010600030101010101" pitchFamily="2" charset="-122"/>
              </a:rPr>
              <a:t>struct </a:t>
            </a:r>
            <a:r>
              <a:rPr lang="en-US" altLang="zh-CN" sz="1800" kern="1200" dirty="0" err="1">
                <a:solidFill>
                  <a:srgbClr val="111111"/>
                </a:solidFill>
                <a:ea typeface="宋体" panose="02010600030101010101" pitchFamily="2" charset="-122"/>
              </a:rPr>
              <a:t>sockaddr</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kern="1200" dirty="0" err="1">
                <a:solidFill>
                  <a:srgbClr val="111111"/>
                </a:solidFill>
                <a:ea typeface="宋体" panose="02010600030101010101" pitchFamily="2" charset="-122"/>
              </a:rPr>
              <a:t>sockaddr_in</a:t>
            </a:r>
            <a:r>
              <a:rPr lang="zh-CN" altLang="en-US" sz="1800" kern="1200" dirty="0">
                <a:solidFill>
                  <a:srgbClr val="111111"/>
                </a:solidFill>
                <a:ea typeface="宋体" panose="02010600030101010101" pitchFamily="2" charset="-122"/>
              </a:rPr>
              <a:t>：</a:t>
            </a: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800" kern="1200" dirty="0">
              <a:solidFill>
                <a:srgbClr val="111111"/>
              </a:solidFill>
              <a:ea typeface="宋体" panose="02010600030101010101" pitchFamily="2" charset="-122"/>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kern="1200" dirty="0">
              <a:solidFill>
                <a:srgbClr val="111111"/>
              </a:solidFill>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xmlns="" id="{FFAF13EB-2D35-4E9C-BC6C-671C9B9C0ECB}"/>
              </a:ext>
            </a:extLst>
          </p:cNvPr>
          <p:cNvSpPr>
            <a:spLocks noGrp="1"/>
          </p:cNvSpPr>
          <p:nvPr>
            <p:ph type="title"/>
          </p:nvPr>
        </p:nvSpPr>
        <p:spPr/>
        <p:txBody>
          <a:bodyPr/>
          <a:lstStyle/>
          <a:p>
            <a:r>
              <a:rPr lang="zh-CN" altLang="en-US" dirty="0"/>
              <a:t>二、</a:t>
            </a:r>
            <a:r>
              <a:rPr lang="en-US" altLang="zh-CN" dirty="0"/>
              <a:t>socket</a:t>
            </a:r>
            <a:r>
              <a:rPr lang="zh-CN" altLang="en-US" dirty="0"/>
              <a:t>编程</a:t>
            </a:r>
            <a:r>
              <a:rPr lang="en-US" altLang="zh-CN" dirty="0"/>
              <a:t>API</a:t>
            </a:r>
            <a:endParaRPr lang="zh-CN" altLang="en-US" dirty="0"/>
          </a:p>
        </p:txBody>
      </p:sp>
      <p:sp>
        <p:nvSpPr>
          <p:cNvPr id="5" name="矩形: 圆角 4">
            <a:extLst>
              <a:ext uri="{FF2B5EF4-FFF2-40B4-BE49-F238E27FC236}">
                <a16:creationId xmlns:a16="http://schemas.microsoft.com/office/drawing/2014/main" xmlns="" id="{CBB2A68C-5B6A-4DCD-86CB-017A45B48830}"/>
              </a:ext>
            </a:extLst>
          </p:cNvPr>
          <p:cNvSpPr/>
          <p:nvPr/>
        </p:nvSpPr>
        <p:spPr bwMode="auto">
          <a:xfrm>
            <a:off x="1309974" y="2237184"/>
            <a:ext cx="7603466" cy="119181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sockaddr</a:t>
            </a:r>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ushort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sa_family</a:t>
            </a:r>
            <a:r>
              <a:rPr lang="en-US" altLang="zh-CN" sz="1600" dirty="0">
                <a:solidFill>
                  <a:srgbClr val="FFFFFF"/>
                </a:solidFill>
                <a:latin typeface="Consolas" panose="020B0609020204030204" pitchFamily="49" charset="0"/>
              </a:rPr>
              <a:t>;     </a:t>
            </a:r>
            <a:r>
              <a:rPr lang="en-US" altLang="zh-CN" sz="1400" dirty="0">
                <a:solidFill>
                  <a:srgbClr val="FFFFFF"/>
                </a:solidFill>
                <a:latin typeface="Consolas" panose="020B0609020204030204" pitchFamily="49" charset="0"/>
              </a:rPr>
              <a:t>//2</a:t>
            </a:r>
            <a:r>
              <a:rPr lang="zh-CN" altLang="en-US" sz="1400" dirty="0">
                <a:solidFill>
                  <a:srgbClr val="FFFFFF"/>
                </a:solidFill>
                <a:latin typeface="Consolas" panose="020B0609020204030204" pitchFamily="49" charset="0"/>
              </a:rPr>
              <a:t>字节，通信类型，最常用的值是 </a:t>
            </a:r>
            <a:r>
              <a:rPr lang="en-US" altLang="zh-CN" sz="1400" dirty="0">
                <a:solidFill>
                  <a:srgbClr val="FFFFFF"/>
                </a:solidFill>
                <a:latin typeface="Consolas" panose="020B0609020204030204" pitchFamily="49" charset="0"/>
              </a:rPr>
              <a:t>"AF_INET"</a:t>
            </a:r>
          </a:p>
          <a:p>
            <a:pPr algn="l"/>
            <a:r>
              <a:rPr lang="en-US" altLang="zh-CN" sz="1600" dirty="0">
                <a:solidFill>
                  <a:srgbClr val="FFFFFF"/>
                </a:solidFill>
                <a:latin typeface="Consolas" panose="020B0609020204030204" pitchFamily="49" charset="0"/>
              </a:rPr>
              <a:t>        char    </a:t>
            </a:r>
            <a:r>
              <a:rPr lang="en-US" altLang="zh-CN" sz="1600" dirty="0" err="1">
                <a:solidFill>
                  <a:srgbClr val="FFFFFF"/>
                </a:solidFill>
                <a:latin typeface="Consolas" panose="020B0609020204030204" pitchFamily="49" charset="0"/>
              </a:rPr>
              <a:t>sa_data</a:t>
            </a:r>
            <a:r>
              <a:rPr lang="en-US" altLang="zh-CN" sz="1600" dirty="0">
                <a:solidFill>
                  <a:srgbClr val="FFFFFF"/>
                </a:solidFill>
                <a:latin typeface="Consolas" panose="020B0609020204030204" pitchFamily="49" charset="0"/>
              </a:rPr>
              <a:t>[14];   </a:t>
            </a:r>
            <a:r>
              <a:rPr lang="en-US" altLang="zh-CN" sz="1400" dirty="0">
                <a:solidFill>
                  <a:srgbClr val="FFFFFF"/>
                </a:solidFill>
                <a:latin typeface="Consolas" panose="020B0609020204030204" pitchFamily="49" charset="0"/>
              </a:rPr>
              <a:t>//14</a:t>
            </a:r>
            <a:r>
              <a:rPr lang="zh-CN" altLang="en-US" sz="1400" dirty="0">
                <a:solidFill>
                  <a:srgbClr val="FFFFFF"/>
                </a:solidFill>
                <a:latin typeface="Consolas" panose="020B0609020204030204" pitchFamily="49" charset="0"/>
              </a:rPr>
              <a:t>字节，包含套接字中的目标地址和端口信息</a:t>
            </a:r>
          </a:p>
          <a:p>
            <a:pPr algn="l"/>
            <a:r>
              <a:rPr lang="en-US" altLang="zh-CN" sz="1600" dirty="0">
                <a:solidFill>
                  <a:srgbClr val="FFFFFF"/>
                </a:solidFill>
                <a:latin typeface="Consolas" panose="020B0609020204030204" pitchFamily="49" charset="0"/>
              </a:rPr>
              <a:t>};</a:t>
            </a:r>
          </a:p>
        </p:txBody>
      </p:sp>
      <p:sp>
        <p:nvSpPr>
          <p:cNvPr id="6" name="矩形: 圆角 5">
            <a:extLst>
              <a:ext uri="{FF2B5EF4-FFF2-40B4-BE49-F238E27FC236}">
                <a16:creationId xmlns:a16="http://schemas.microsoft.com/office/drawing/2014/main" xmlns="" id="{950CBB4E-AEDF-4FF3-935F-B9950ACFFB85}"/>
              </a:ext>
            </a:extLst>
          </p:cNvPr>
          <p:cNvSpPr/>
          <p:nvPr/>
        </p:nvSpPr>
        <p:spPr bwMode="auto">
          <a:xfrm>
            <a:off x="21141" y="3902066"/>
            <a:ext cx="9906000" cy="173664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sockaddr_in</a:t>
            </a:r>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short         </a:t>
            </a:r>
            <a:r>
              <a:rPr lang="en-US" altLang="zh-CN" sz="1600" dirty="0" err="1">
                <a:solidFill>
                  <a:srgbClr val="FFFFFF"/>
                </a:solidFill>
                <a:latin typeface="Consolas" panose="020B0609020204030204" pitchFamily="49" charset="0"/>
              </a:rPr>
              <a:t>sin_family</a:t>
            </a:r>
            <a:r>
              <a:rPr lang="en-US" altLang="zh-CN" sz="1600" dirty="0">
                <a:solidFill>
                  <a:srgbClr val="FFFFFF"/>
                </a:solidFill>
                <a:latin typeface="Consolas" panose="020B0609020204030204" pitchFamily="49" charset="0"/>
              </a:rPr>
              <a:t>;   </a:t>
            </a:r>
            <a:r>
              <a:rPr lang="en-US" altLang="zh-CN" sz="1400" dirty="0">
                <a:solidFill>
                  <a:srgbClr val="FFFFFF"/>
                </a:solidFill>
                <a:latin typeface="Consolas" panose="020B0609020204030204" pitchFamily="49" charset="0"/>
              </a:rPr>
              <a:t>//</a:t>
            </a:r>
            <a:r>
              <a:rPr lang="zh-CN" altLang="en-US" sz="1400" dirty="0">
                <a:solidFill>
                  <a:srgbClr val="FFFFFF"/>
                </a:solidFill>
                <a:latin typeface="Consolas" panose="020B0609020204030204" pitchFamily="49" charset="0"/>
              </a:rPr>
              <a:t>地址族，一般为</a:t>
            </a:r>
            <a:r>
              <a:rPr lang="en-US" altLang="zh-CN" sz="1400" dirty="0">
                <a:solidFill>
                  <a:srgbClr val="FFFFFF"/>
                </a:solidFill>
                <a:latin typeface="Consolas" panose="020B0609020204030204" pitchFamily="49" charset="0"/>
              </a:rPr>
              <a:t>AF_INET</a:t>
            </a:r>
            <a:r>
              <a:rPr lang="zh-CN" altLang="en-US" sz="1400" dirty="0">
                <a:solidFill>
                  <a:srgbClr val="FFFFFF"/>
                </a:solidFill>
                <a:latin typeface="Consolas" panose="020B0609020204030204" pitchFamily="49" charset="0"/>
              </a:rPr>
              <a:t>（因特网），</a:t>
            </a:r>
            <a:r>
              <a:rPr lang="en-US" altLang="zh-CN" sz="1400" dirty="0">
                <a:solidFill>
                  <a:srgbClr val="FFFFFF"/>
                </a:solidFill>
                <a:latin typeface="Consolas" panose="020B0609020204030204" pitchFamily="49" charset="0"/>
              </a:rPr>
              <a:t>2</a:t>
            </a:r>
            <a:r>
              <a:rPr lang="zh-CN" altLang="en-US" sz="1400" dirty="0">
                <a:solidFill>
                  <a:srgbClr val="FFFFFF"/>
                </a:solidFill>
                <a:latin typeface="Consolas" panose="020B0609020204030204" pitchFamily="49" charset="0"/>
              </a:rPr>
              <a:t>字节；</a:t>
            </a:r>
          </a:p>
          <a:p>
            <a:pPr algn="l"/>
            <a:r>
              <a:rPr lang="zh-CN" altLang="en-US"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u_short</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sin_port</a:t>
            </a:r>
            <a:r>
              <a:rPr lang="en-US" altLang="zh-CN" sz="1600" dirty="0">
                <a:solidFill>
                  <a:srgbClr val="FFFFFF"/>
                </a:solidFill>
                <a:latin typeface="Consolas" panose="020B0609020204030204" pitchFamily="49" charset="0"/>
              </a:rPr>
              <a:t>;     </a:t>
            </a:r>
            <a:r>
              <a:rPr lang="en-US" altLang="zh-CN" sz="1400" dirty="0">
                <a:solidFill>
                  <a:srgbClr val="FFFFFF"/>
                </a:solidFill>
                <a:latin typeface="Consolas" panose="020B0609020204030204" pitchFamily="49" charset="0"/>
              </a:rPr>
              <a:t>//</a:t>
            </a:r>
            <a:r>
              <a:rPr lang="zh-CN" altLang="en-US" sz="1400" dirty="0">
                <a:solidFill>
                  <a:srgbClr val="FFFFFF"/>
                </a:solidFill>
                <a:latin typeface="Consolas" panose="020B0609020204030204" pitchFamily="49" charset="0"/>
              </a:rPr>
              <a:t>要监听的端口号，</a:t>
            </a:r>
            <a:r>
              <a:rPr lang="en-US" altLang="zh-CN" sz="1400" dirty="0">
                <a:solidFill>
                  <a:srgbClr val="FFFFFF"/>
                </a:solidFill>
                <a:latin typeface="Consolas" panose="020B0609020204030204" pitchFamily="49" charset="0"/>
              </a:rPr>
              <a:t>2</a:t>
            </a:r>
            <a:r>
              <a:rPr lang="zh-CN" altLang="en-US" sz="1400" dirty="0">
                <a:solidFill>
                  <a:srgbClr val="FFFFFF"/>
                </a:solidFill>
                <a:latin typeface="Consolas" panose="020B0609020204030204" pitchFamily="49" charset="0"/>
              </a:rPr>
              <a:t>字节；</a:t>
            </a:r>
          </a:p>
          <a:p>
            <a:pPr algn="l"/>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in_addr</a:t>
            </a:r>
            <a:r>
              <a:rPr lang="en-US" altLang="zh-CN" sz="1600" dirty="0">
                <a:solidFill>
                  <a:srgbClr val="FFFFFF"/>
                </a:solidFill>
                <a:latin typeface="Consolas" panose="020B0609020204030204" pitchFamily="49" charset="0"/>
              </a:rPr>
              <a:t>  </a:t>
            </a:r>
            <a:r>
              <a:rPr lang="en-US" altLang="zh-CN" sz="1600" dirty="0" err="1">
                <a:solidFill>
                  <a:srgbClr val="FFFFFF"/>
                </a:solidFill>
                <a:latin typeface="Consolas" panose="020B0609020204030204" pitchFamily="49" charset="0"/>
              </a:rPr>
              <a:t>sin_addr</a:t>
            </a:r>
            <a:r>
              <a:rPr lang="en-US" altLang="zh-CN" sz="1600" dirty="0">
                <a:solidFill>
                  <a:srgbClr val="FFFFFF"/>
                </a:solidFill>
                <a:latin typeface="Consolas" panose="020B0609020204030204" pitchFamily="49" charset="0"/>
              </a:rPr>
              <a:t>;   </a:t>
            </a:r>
            <a:r>
              <a:rPr lang="en-US" altLang="zh-CN" sz="1400" dirty="0">
                <a:solidFill>
                  <a:srgbClr val="FFFFFF"/>
                </a:solidFill>
                <a:latin typeface="Consolas" panose="020B0609020204030204" pitchFamily="49" charset="0"/>
              </a:rPr>
              <a:t>//32</a:t>
            </a:r>
            <a:r>
              <a:rPr lang="zh-CN" altLang="en-US" sz="1400" dirty="0">
                <a:solidFill>
                  <a:srgbClr val="FFFFFF"/>
                </a:solidFill>
                <a:latin typeface="Consolas" panose="020B0609020204030204" pitchFamily="49" charset="0"/>
              </a:rPr>
              <a:t>位</a:t>
            </a:r>
            <a:r>
              <a:rPr lang="en-US" altLang="zh-CN" sz="1400" dirty="0">
                <a:solidFill>
                  <a:srgbClr val="FFFFFF"/>
                </a:solidFill>
                <a:latin typeface="Consolas" panose="020B0609020204030204" pitchFamily="49" charset="0"/>
              </a:rPr>
              <a:t>IP</a:t>
            </a:r>
            <a:r>
              <a:rPr lang="zh-CN" altLang="en-US" sz="1400" dirty="0">
                <a:solidFill>
                  <a:srgbClr val="FFFFFF"/>
                </a:solidFill>
                <a:latin typeface="Consolas" panose="020B0609020204030204" pitchFamily="49" charset="0"/>
              </a:rPr>
              <a:t>地址，一般为</a:t>
            </a:r>
            <a:r>
              <a:rPr lang="en-US" altLang="zh-CN" sz="1400" dirty="0">
                <a:solidFill>
                  <a:srgbClr val="FFFFFF"/>
                </a:solidFill>
                <a:latin typeface="Consolas" panose="020B0609020204030204" pitchFamily="49" charset="0"/>
              </a:rPr>
              <a:t>INADDR_ANY</a:t>
            </a:r>
            <a:r>
              <a:rPr lang="zh-CN" altLang="en-US" sz="1400" dirty="0">
                <a:solidFill>
                  <a:srgbClr val="FFFFFF"/>
                </a:solidFill>
                <a:latin typeface="Consolas" panose="020B0609020204030204" pitchFamily="49" charset="0"/>
              </a:rPr>
              <a:t>表示可以跟任何地址通信，</a:t>
            </a:r>
            <a:r>
              <a:rPr lang="en-US" altLang="zh-CN" sz="1400" dirty="0">
                <a:solidFill>
                  <a:srgbClr val="FFFFFF"/>
                </a:solidFill>
                <a:latin typeface="Consolas" panose="020B0609020204030204" pitchFamily="49" charset="0"/>
              </a:rPr>
              <a:t>4</a:t>
            </a:r>
            <a:r>
              <a:rPr lang="zh-CN" altLang="en-US" sz="1400" dirty="0">
                <a:solidFill>
                  <a:srgbClr val="FFFFFF"/>
                </a:solidFill>
                <a:latin typeface="Consolas" panose="020B0609020204030204" pitchFamily="49" charset="0"/>
              </a:rPr>
              <a:t>字节；</a:t>
            </a:r>
          </a:p>
          <a:p>
            <a:pPr algn="l"/>
            <a:r>
              <a:rPr lang="zh-CN" altLang="en-US" sz="1600" dirty="0">
                <a:solidFill>
                  <a:srgbClr val="FFFFFF"/>
                </a:solidFill>
                <a:latin typeface="Consolas" panose="020B0609020204030204" pitchFamily="49" charset="0"/>
              </a:rPr>
              <a:t>        </a:t>
            </a:r>
            <a:r>
              <a:rPr lang="en-US" altLang="zh-CN" sz="1600" dirty="0">
                <a:solidFill>
                  <a:srgbClr val="FFFFFF"/>
                </a:solidFill>
                <a:latin typeface="Consolas" panose="020B0609020204030204" pitchFamily="49" charset="0"/>
              </a:rPr>
              <a:t>char          </a:t>
            </a:r>
            <a:r>
              <a:rPr lang="en-US" altLang="zh-CN" sz="1600" dirty="0" err="1">
                <a:solidFill>
                  <a:srgbClr val="FFFFFF"/>
                </a:solidFill>
                <a:latin typeface="Consolas" panose="020B0609020204030204" pitchFamily="49" charset="0"/>
              </a:rPr>
              <a:t>sin_zero</a:t>
            </a:r>
            <a:r>
              <a:rPr lang="en-US" altLang="zh-CN" sz="1600" dirty="0">
                <a:solidFill>
                  <a:srgbClr val="FFFFFF"/>
                </a:solidFill>
                <a:latin typeface="Consolas" panose="020B0609020204030204" pitchFamily="49" charset="0"/>
              </a:rPr>
              <a:t>[8];  </a:t>
            </a:r>
            <a:r>
              <a:rPr lang="en-US" altLang="zh-CN" sz="1400" dirty="0">
                <a:solidFill>
                  <a:srgbClr val="FFFFFF"/>
                </a:solidFill>
                <a:latin typeface="Consolas" panose="020B0609020204030204" pitchFamily="49" charset="0"/>
              </a:rPr>
              <a:t>//</a:t>
            </a:r>
            <a:r>
              <a:rPr lang="zh-CN" altLang="en-US" sz="1400" dirty="0">
                <a:solidFill>
                  <a:srgbClr val="FFFFFF"/>
                </a:solidFill>
                <a:latin typeface="Consolas" panose="020B0609020204030204" pitchFamily="49" charset="0"/>
              </a:rPr>
              <a:t>用来填充，</a:t>
            </a:r>
            <a:r>
              <a:rPr lang="en-US" altLang="zh-CN" sz="1400" dirty="0">
                <a:solidFill>
                  <a:srgbClr val="FFFFFF"/>
                </a:solidFill>
                <a:latin typeface="Consolas" panose="020B0609020204030204" pitchFamily="49" charset="0"/>
              </a:rPr>
              <a:t>8</a:t>
            </a:r>
            <a:r>
              <a:rPr lang="zh-CN" altLang="en-US" sz="1400" dirty="0">
                <a:solidFill>
                  <a:srgbClr val="FFFFFF"/>
                </a:solidFill>
                <a:latin typeface="Consolas" panose="020B0609020204030204" pitchFamily="49" charset="0"/>
              </a:rPr>
              <a:t>字节；以使结构与</a:t>
            </a:r>
            <a:r>
              <a:rPr lang="en-US" altLang="zh-CN" sz="1400" dirty="0" err="1">
                <a:solidFill>
                  <a:srgbClr val="FFFFFF"/>
                </a:solidFill>
                <a:latin typeface="Consolas" panose="020B0609020204030204" pitchFamily="49" charset="0"/>
              </a:rPr>
              <a:t>sockaddr</a:t>
            </a:r>
            <a:r>
              <a:rPr lang="zh-CN" altLang="en-US" sz="1400" dirty="0">
                <a:solidFill>
                  <a:srgbClr val="FFFFFF"/>
                </a:solidFill>
                <a:latin typeface="Consolas" panose="020B0609020204030204" pitchFamily="49" charset="0"/>
              </a:rPr>
              <a:t>大小相同。</a:t>
            </a:r>
          </a:p>
          <a:p>
            <a:pPr algn="l"/>
            <a:endParaRPr lang="en-US" altLang="zh-CN" sz="1600" dirty="0">
              <a:solidFill>
                <a:srgbClr val="FFFFFF"/>
              </a:solidFill>
              <a:latin typeface="Consolas" panose="020B0609020204030204" pitchFamily="49" charset="0"/>
            </a:endParaRPr>
          </a:p>
        </p:txBody>
      </p:sp>
      <p:sp>
        <p:nvSpPr>
          <p:cNvPr id="7" name="矩形: 圆角 6">
            <a:extLst>
              <a:ext uri="{FF2B5EF4-FFF2-40B4-BE49-F238E27FC236}">
                <a16:creationId xmlns:a16="http://schemas.microsoft.com/office/drawing/2014/main" xmlns="" id="{0BF4148A-A058-4BFE-A167-59BB174F7C50}"/>
              </a:ext>
            </a:extLst>
          </p:cNvPr>
          <p:cNvSpPr/>
          <p:nvPr/>
        </p:nvSpPr>
        <p:spPr bwMode="auto">
          <a:xfrm>
            <a:off x="344488" y="5666184"/>
            <a:ext cx="8467562" cy="1191816"/>
          </a:xfrm>
          <a:prstGeom prst="roundRect">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US" altLang="zh-CN" sz="1600" dirty="0">
                <a:solidFill>
                  <a:srgbClr val="FFFFFF"/>
                </a:solidFill>
                <a:latin typeface="Consolas" panose="020B0609020204030204" pitchFamily="49" charset="0"/>
              </a:rPr>
              <a:t>/* Internet address. */</a:t>
            </a:r>
          </a:p>
          <a:p>
            <a:pPr algn="l"/>
            <a:r>
              <a:rPr lang="en-US" altLang="zh-CN" sz="1600" dirty="0">
                <a:solidFill>
                  <a:srgbClr val="FFFFFF"/>
                </a:solidFill>
                <a:latin typeface="Consolas" panose="020B0609020204030204" pitchFamily="49" charset="0"/>
              </a:rPr>
              <a:t>struct </a:t>
            </a:r>
            <a:r>
              <a:rPr lang="en-US" altLang="zh-CN" sz="1600" dirty="0" err="1">
                <a:solidFill>
                  <a:srgbClr val="FFFFFF"/>
                </a:solidFill>
                <a:latin typeface="Consolas" panose="020B0609020204030204" pitchFamily="49" charset="0"/>
              </a:rPr>
              <a:t>in_addr</a:t>
            </a:r>
            <a:r>
              <a:rPr lang="en-US" altLang="zh-CN" sz="1600" dirty="0">
                <a:solidFill>
                  <a:srgbClr val="FFFFFF"/>
                </a:solidFill>
                <a:latin typeface="Consolas" panose="020B0609020204030204" pitchFamily="49" charset="0"/>
              </a:rPr>
              <a:t> {</a:t>
            </a:r>
          </a:p>
          <a:p>
            <a:pPr algn="l"/>
            <a:r>
              <a:rPr lang="en-US" altLang="zh-CN" sz="1600" dirty="0">
                <a:solidFill>
                  <a:srgbClr val="FFFFFF"/>
                </a:solidFill>
                <a:latin typeface="Consolas" panose="020B0609020204030204" pitchFamily="49" charset="0"/>
              </a:rPr>
              <a:t>    unsigned long   </a:t>
            </a:r>
            <a:r>
              <a:rPr lang="en-US" altLang="zh-CN" sz="1600" dirty="0" err="1">
                <a:solidFill>
                  <a:srgbClr val="FFFFFF"/>
                </a:solidFill>
                <a:latin typeface="Consolas" panose="020B0609020204030204" pitchFamily="49" charset="0"/>
              </a:rPr>
              <a:t>s_addr</a:t>
            </a:r>
            <a:r>
              <a:rPr lang="en-US" altLang="zh-CN" sz="1600" dirty="0">
                <a:solidFill>
                  <a:srgbClr val="FFFFFF"/>
                </a:solidFill>
                <a:latin typeface="Consolas" panose="020B0609020204030204" pitchFamily="49" charset="0"/>
              </a:rPr>
              <a:t>;     /* address in network byte order */</a:t>
            </a:r>
          </a:p>
          <a:p>
            <a:pPr algn="l"/>
            <a:r>
              <a:rPr lang="en-US" altLang="zh-CN" sz="1600" dirty="0">
                <a:solidFill>
                  <a:srgbClr val="FFFFFF"/>
                </a:solidFill>
                <a:latin typeface="Consolas" panose="020B0609020204030204" pitchFamily="49" charset="0"/>
              </a:rPr>
              <a:t>};</a:t>
            </a:r>
          </a:p>
        </p:txBody>
      </p:sp>
    </p:spTree>
    <p:extLst>
      <p:ext uri="{BB962C8B-B14F-4D97-AF65-F5344CB8AC3E}">
        <p14:creationId xmlns:p14="http://schemas.microsoft.com/office/powerpoint/2010/main" val="92301222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33134</TotalTime>
  <Words>3488</Words>
  <Application>Microsoft Office PowerPoint</Application>
  <PresentationFormat>A4 Paper (210x297 mm)</PresentationFormat>
  <Paragraphs>388</Paragraphs>
  <Slides>27</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楷体_GB2312</vt:lpstr>
      <vt:lpstr>微软雅黑</vt:lpstr>
      <vt:lpstr>Monotype Sorts</vt:lpstr>
      <vt:lpstr>黑体</vt:lpstr>
      <vt:lpstr>宋体</vt:lpstr>
      <vt:lpstr>华文行楷</vt:lpstr>
      <vt:lpstr>幼圆</vt:lpstr>
      <vt:lpstr>Arial</vt:lpstr>
      <vt:lpstr>Arial Narrow</vt:lpstr>
      <vt:lpstr>Consolas</vt:lpstr>
      <vt:lpstr>Times New Roman</vt:lpstr>
      <vt:lpstr>Wingdings</vt:lpstr>
      <vt:lpstr>通用信息 (标准)</vt:lpstr>
      <vt:lpstr>PowerPoint Presentation</vt:lpstr>
      <vt:lpstr>第八章 实验内容</vt:lpstr>
      <vt:lpstr>一、socket介绍</vt:lpstr>
      <vt:lpstr>一、socket介绍</vt:lpstr>
      <vt:lpstr>二、socket编程API</vt:lpstr>
      <vt:lpstr>二、socket编程API</vt:lpstr>
      <vt:lpstr>二、socket编程API</vt:lpstr>
      <vt:lpstr>二、socket编程API</vt:lpstr>
      <vt:lpstr>二、socket编程API</vt:lpstr>
      <vt:lpstr>二、socket编程API</vt:lpstr>
      <vt:lpstr>任务1：编写基于socket的udp发送接收程序（45min）</vt:lpstr>
      <vt:lpstr>三、tshark抓包</vt:lpstr>
      <vt:lpstr>三、tshark抓包</vt:lpstr>
      <vt:lpstr>三、tshark抓包</vt:lpstr>
      <vt:lpstr>任务2：使用 tshark 抓包（10min）</vt:lpstr>
      <vt:lpstr>四、IP报文格式和IP选项</vt:lpstr>
      <vt:lpstr>四、IP报文格式和IP选项</vt:lpstr>
      <vt:lpstr>四、IP报文格式和IP选项</vt:lpstr>
      <vt:lpstr>四、IP报文格式和IP选项</vt:lpstr>
      <vt:lpstr>四、setsockopt系统调用</vt:lpstr>
      <vt:lpstr>四、setsockopt系统调用</vt:lpstr>
      <vt:lpstr>四、setsockopt系统调用</vt:lpstr>
      <vt:lpstr>四、setsockopt系统调用</vt:lpstr>
      <vt:lpstr>四、setsockopt系统调用</vt:lpstr>
      <vt:lpstr>任务3：使用 setsockopt 发送记录路由选项（25min）</vt:lpstr>
      <vt:lpstr>任务3：使用 setsockopt 发送记录路由选项（25min）</vt:lpstr>
      <vt:lpstr>PowerPoint Presentation</vt:lpstr>
    </vt:vector>
  </TitlesOfParts>
  <Company>CS,HIT,P.R.China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zhaoxiaohu (A)</cp:lastModifiedBy>
  <cp:revision>2845</cp:revision>
  <dcterms:created xsi:type="dcterms:W3CDTF">2001-03-21T12:57:26Z</dcterms:created>
  <dcterms:modified xsi:type="dcterms:W3CDTF">2020-11-20T08:53:31Z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(2)i/C9g3BIy1i9FG7ilIba5zpD+Zr3hW6uqLR++RqlTjCbw4o5etDk9gQvfJgxLHNvq3ojwXtX
YWknRkfZBAYKWfjY2S0On5m+tkP9JUvbOGqWwERiWJysGkboLtR6B6xM6vxcxFzXVm8+6CPb
apBxR3AhmO7QZpw1GybSwDWTW1jl2o6jk/6gNq+HHuuuvjB/3w6/a0TSV1VdFEgM9M6zUcII
DTMUx6cxxKcscObsXZ</vt:lpwstr>
  </property>
  <property fmtid="{D5CDD505-2E9C-101B-9397-08002B2CF9AE}" pid="3" name="_2015_ms_pID_7253431">
    <vt:lpwstr>ps/lwzxgQz6E5DKTaEh0ud2LM94HXcaVPkGe50w6fyvD6RpCgORcLl
OpkKCEo38O5+Ci+rpTFCLdiJOVvccWACIv/GV6sk0Y4kx+ws6srSe3T5KxV+x6nQ2x5teMCB
Vx+5n8ysNPxWsiwHq9tk3wfQIPKFwBe/GY2P5rJm+bw3c6ntr5QCrEWVXOd7mTFWvNs=</vt:lpwstr>
  </property>
</Properties>
</file>