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1730" r:id="rId2"/>
    <p:sldId id="1791" r:id="rId3"/>
    <p:sldId id="2992" r:id="rId4"/>
    <p:sldId id="3018" r:id="rId5"/>
    <p:sldId id="3023" r:id="rId6"/>
    <p:sldId id="3040" r:id="rId7"/>
    <p:sldId id="3041" r:id="rId8"/>
    <p:sldId id="2986" r:id="rId9"/>
    <p:sldId id="3042" r:id="rId10"/>
    <p:sldId id="3043" r:id="rId11"/>
    <p:sldId id="3044" r:id="rId12"/>
    <p:sldId id="3013" r:id="rId13"/>
    <p:sldId id="3032" r:id="rId14"/>
    <p:sldId id="3033" r:id="rId15"/>
    <p:sldId id="3034" r:id="rId16"/>
    <p:sldId id="3035" r:id="rId17"/>
    <p:sldId id="3036" r:id="rId18"/>
    <p:sldId id="3037" r:id="rId19"/>
    <p:sldId id="3038" r:id="rId20"/>
    <p:sldId id="2994" r:id="rId21"/>
    <p:sldId id="3039" r:id="rId22"/>
    <p:sldId id="2967" r:id="rId23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uling" initials="z" lastIdx="1" clrIdx="0">
    <p:extLst>
      <p:ext uri="{19B8F6BF-5375-455C-9EA6-DF929625EA0E}">
        <p15:presenceInfo xmlns:p15="http://schemas.microsoft.com/office/powerpoint/2012/main" userId="zoul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33333"/>
    <a:srgbClr val="FFFFFF"/>
    <a:srgbClr val="1C49D2"/>
    <a:srgbClr val="0033CC"/>
    <a:srgbClr val="3B9D3B"/>
    <a:srgbClr val="405081"/>
    <a:srgbClr val="42428E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80671" autoAdjust="0"/>
  </p:normalViewPr>
  <p:slideViewPr>
    <p:cSldViewPr>
      <p:cViewPr varScale="1">
        <p:scale>
          <a:sx n="60" d="100"/>
          <a:sy n="60" d="100"/>
        </p:scale>
        <p:origin x="1470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487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678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069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597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029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注：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每个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Dockerfile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只能有一条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CMD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命令。如果指定了多条命令，只有最后一条会被执行。</a:t>
            </a: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如果用户启动容器时候指定了运行的命令，则会覆盖掉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CMD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指定的命令。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829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sz="1800" b="0" kern="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sudo</a:t>
            </a:r>
            <a:r>
              <a:rPr lang="en-US" altLang="zh-CN" sz="1800" b="0" kern="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docker run -it ubuntu:14.04 /bin/echo ‘Hello world’  </a:t>
            </a:r>
            <a:r>
              <a:rPr lang="zh-CN" altLang="en-US" sz="1800" b="0" kern="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 b="0" kern="5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启动一个</a:t>
            </a:r>
            <a:r>
              <a:rPr lang="en-US" altLang="zh-CN" sz="1800" b="0" kern="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bash </a:t>
            </a:r>
            <a:r>
              <a:rPr lang="zh-CN" altLang="zh-CN" sz="1800" b="0" kern="5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终端，允许用户进行交互</a:t>
            </a:r>
            <a:r>
              <a:rPr lang="zh-CN" altLang="en-US" sz="1800" b="0" kern="5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b="0" kern="5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-t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选项让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分配一个伪终端（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pseudo-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tty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）并绑定到容器的标准输入上；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则让容器的标准输入保持打开。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-n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为数字，表示显示最后被创建的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个容器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 logs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container_id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kern="100" dirty="0">
                <a:effectLst/>
                <a:ea typeface="Times New Roman" panose="02020603050405020304" pitchFamily="18" charset="0"/>
              </a:rPr>
              <a:t>NAMES </a:t>
            </a:r>
            <a:r>
              <a:rPr lang="zh-CN" altLang="en-US" sz="1800" kern="100" dirty="0">
                <a:effectLst/>
                <a:ea typeface="Times New Roman" panose="02020603050405020304" pitchFamily="18" charset="0"/>
              </a:rPr>
              <a:t>：查看容器运行日志。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508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658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049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990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52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067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344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276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54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74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422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08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使用树莓派的</a:t>
            </a:r>
            <a:r>
              <a:rPr lang="en-US" altLang="zh-CN" dirty="0"/>
              <a:t>IP</a:t>
            </a:r>
            <a:r>
              <a:rPr lang="zh-CN" altLang="en-US" dirty="0"/>
              <a:t>地址、虚拟机运行端口、以及</a:t>
            </a:r>
            <a:r>
              <a:rPr lang="en-US" altLang="zh-CN" dirty="0"/>
              <a:t>xml</a:t>
            </a:r>
            <a:r>
              <a:rPr lang="zh-CN" altLang="en-US" dirty="0"/>
              <a:t>中</a:t>
            </a:r>
            <a:r>
              <a:rPr lang="en-US" altLang="zh-CN" dirty="0"/>
              <a:t>&lt;graphic&gt;</a:t>
            </a:r>
            <a:r>
              <a:rPr lang="zh-CN" altLang="en-US" dirty="0"/>
              <a:t>标签设置的密码。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31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62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241032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23770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534845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98" y="53554"/>
            <a:ext cx="461738" cy="471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kerinfo.net/dockerfile%E4%BB%8B%E7%BB%8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euler.org/zh/docs/20.03_LTS/docs/Virtualization/%E8%99%9A%E6%8B%9F%E6%9C%BA%E9%85%8D%E7%BD%A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euler.org/zh/docs/20.03_LTS/docs/Virtualization/%E7%AE%A1%E7%90%86%E8%99%9A%E6%8B%9F%E6%9C%BA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16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操作系统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第九章 实验课 内核虚拟化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中国科学院大</a:t>
            </a:r>
            <a:r>
              <a:rPr kumimoji="0" lang="zh-CN" altLang="en-US" dirty="0" smtClean="0">
                <a:solidFill>
                  <a:srgbClr val="CC0000"/>
                </a:solidFill>
                <a:latin typeface="+mj-ea"/>
                <a:ea typeface="+mj-ea"/>
              </a:rPr>
              <a:t>学 </a:t>
            </a:r>
            <a:r>
              <a:rPr kumimoji="0" lang="en-US" altLang="zh-CN" dirty="0" smtClean="0">
                <a:solidFill>
                  <a:srgbClr val="CC0000"/>
                </a:solidFill>
                <a:latin typeface="+mj-ea"/>
                <a:ea typeface="+mj-ea"/>
              </a:rPr>
              <a:t>&amp; </a:t>
            </a:r>
            <a:r>
              <a:rPr kumimoji="0" lang="zh-CN" altLang="en-US" smtClean="0">
                <a:solidFill>
                  <a:srgbClr val="CC0000"/>
                </a:solidFill>
                <a:latin typeface="+mj-ea"/>
                <a:ea typeface="+mj-ea"/>
              </a:rPr>
              <a:t>华为技术有限公司</a:t>
            </a:r>
            <a:endParaRPr kumimoji="0" lang="zh-CN" altLang="en-US" dirty="0">
              <a:solidFill>
                <a:srgbClr val="CC0000"/>
              </a:solidFill>
              <a:latin typeface="+mj-ea"/>
              <a:ea typeface="+mj-ea"/>
            </a:endParaRPr>
          </a:p>
          <a:p>
            <a:pPr algn="ctr" eaLnBrk="1" hangingPunct="1"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2020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年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7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月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31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792087"/>
          </a:xfrm>
        </p:spPr>
        <p:txBody>
          <a:bodyPr/>
          <a:lstStyle/>
          <a:p>
            <a:r>
              <a:rPr lang="en-US" altLang="zh-CN" dirty="0"/>
              <a:t>windows </a:t>
            </a:r>
            <a:r>
              <a:rPr lang="zh-CN" altLang="en-US" dirty="0"/>
              <a:t>端使用 </a:t>
            </a:r>
            <a:r>
              <a:rPr lang="en-US" altLang="zh-CN" dirty="0" err="1"/>
              <a:t>tigervnc</a:t>
            </a:r>
            <a:r>
              <a:rPr lang="en-US" altLang="zh-CN" dirty="0"/>
              <a:t> </a:t>
            </a:r>
            <a:r>
              <a:rPr lang="zh-CN" altLang="en-US" dirty="0"/>
              <a:t>连接树莓派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连接成功后，可进入系统安装界面：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10353600" cy="557213"/>
          </a:xfrm>
        </p:spPr>
        <p:txBody>
          <a:bodyPr/>
          <a:lstStyle/>
          <a:p>
            <a:r>
              <a:rPr lang="zh-CN" altLang="en-US" sz="2400" dirty="0"/>
              <a:t>任务</a:t>
            </a:r>
            <a:r>
              <a:rPr lang="en-US" altLang="zh-CN" sz="2400" dirty="0"/>
              <a:t>1</a:t>
            </a:r>
            <a:r>
              <a:rPr lang="zh-CN" altLang="en-US" sz="2400" dirty="0"/>
              <a:t>：树莓派</a:t>
            </a:r>
            <a:r>
              <a:rPr lang="en-US" altLang="zh-CN" sz="2400" dirty="0"/>
              <a:t>4B</a:t>
            </a:r>
            <a:r>
              <a:rPr lang="zh-CN" altLang="en-US" sz="2400" dirty="0"/>
              <a:t>中搭建</a:t>
            </a:r>
            <a:r>
              <a:rPr lang="en-US" altLang="zh-CN" sz="2400" dirty="0"/>
              <a:t>openEuler-aarch64</a:t>
            </a:r>
            <a:r>
              <a:rPr lang="zh-CN" altLang="en-US" sz="2400" dirty="0"/>
              <a:t>系统的</a:t>
            </a:r>
            <a:r>
              <a:rPr lang="en-US" altLang="zh-CN" sz="2400" dirty="0" err="1"/>
              <a:t>qemu</a:t>
            </a:r>
            <a:r>
              <a:rPr lang="zh-CN" altLang="en-US" sz="2400" dirty="0"/>
              <a:t>虚拟机（</a:t>
            </a:r>
            <a:r>
              <a:rPr lang="en-US" altLang="zh-CN" sz="2400" dirty="0"/>
              <a:t>45min</a:t>
            </a:r>
            <a:r>
              <a:rPr lang="zh-CN" altLang="en-US" sz="2400" dirty="0"/>
              <a:t>）</a:t>
            </a:r>
          </a:p>
        </p:txBody>
      </p:sp>
      <p:pic>
        <p:nvPicPr>
          <p:cNvPr id="3074" name="图片 9">
            <a:extLst>
              <a:ext uri="{FF2B5EF4-FFF2-40B4-BE49-F238E27FC236}">
                <a16:creationId xmlns:a16="http://schemas.microsoft.com/office/drawing/2014/main" xmlns="" id="{CE47268A-C7E6-4D9B-89B2-0352B0062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2378106"/>
            <a:ext cx="4680000" cy="298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1">
            <a:extLst>
              <a:ext uri="{FF2B5EF4-FFF2-40B4-BE49-F238E27FC236}">
                <a16:creationId xmlns:a16="http://schemas.microsoft.com/office/drawing/2014/main" xmlns="" id="{CE19EDED-AB8E-4A3C-A1B8-E42791694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235" y="2317412"/>
            <a:ext cx="4680000" cy="310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53186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1515647"/>
          </a:xfrm>
        </p:spPr>
        <p:txBody>
          <a:bodyPr/>
          <a:lstStyle/>
          <a:p>
            <a:r>
              <a:rPr lang="en-US" altLang="zh-CN" dirty="0"/>
              <a:t>windows </a:t>
            </a:r>
            <a:r>
              <a:rPr lang="zh-CN" altLang="en-US" dirty="0"/>
              <a:t>端使用 </a:t>
            </a:r>
            <a:r>
              <a:rPr lang="en-US" altLang="zh-CN" dirty="0" err="1"/>
              <a:t>tigervnc</a:t>
            </a:r>
            <a:r>
              <a:rPr lang="en-US" altLang="zh-CN" dirty="0"/>
              <a:t> </a:t>
            </a:r>
            <a:r>
              <a:rPr lang="zh-CN" altLang="en-US" dirty="0"/>
              <a:t>连接树莓派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安装完成后点击“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reboot”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，可正常进入系统引导；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使用安装时设置的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root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用户信息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root/openEuler12#$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可登录系统。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10353600" cy="557213"/>
          </a:xfrm>
        </p:spPr>
        <p:txBody>
          <a:bodyPr/>
          <a:lstStyle/>
          <a:p>
            <a:r>
              <a:rPr lang="zh-CN" altLang="en-US" sz="2400" dirty="0"/>
              <a:t>任务</a:t>
            </a:r>
            <a:r>
              <a:rPr lang="en-US" altLang="zh-CN" sz="2400" dirty="0"/>
              <a:t>1</a:t>
            </a:r>
            <a:r>
              <a:rPr lang="zh-CN" altLang="en-US" sz="2400" dirty="0"/>
              <a:t>：树莓派</a:t>
            </a:r>
            <a:r>
              <a:rPr lang="en-US" altLang="zh-CN" sz="2400" dirty="0"/>
              <a:t>4B</a:t>
            </a:r>
            <a:r>
              <a:rPr lang="zh-CN" altLang="en-US" sz="2400" dirty="0"/>
              <a:t>中搭建</a:t>
            </a:r>
            <a:r>
              <a:rPr lang="en-US" altLang="zh-CN" sz="2400" dirty="0"/>
              <a:t>openEuler-aarch64</a:t>
            </a:r>
            <a:r>
              <a:rPr lang="zh-CN" altLang="en-US" sz="2400" dirty="0"/>
              <a:t>系统的</a:t>
            </a:r>
            <a:r>
              <a:rPr lang="en-US" altLang="zh-CN" sz="2400" dirty="0" err="1"/>
              <a:t>qemu</a:t>
            </a:r>
            <a:r>
              <a:rPr lang="zh-CN" altLang="en-US" sz="2400" dirty="0"/>
              <a:t>虚拟机（</a:t>
            </a:r>
            <a:r>
              <a:rPr lang="en-US" altLang="zh-CN" sz="2400" dirty="0"/>
              <a:t>45min</a:t>
            </a:r>
            <a:r>
              <a:rPr lang="zh-CN" altLang="en-US" sz="2400" dirty="0"/>
              <a:t>）</a:t>
            </a:r>
          </a:p>
        </p:txBody>
      </p:sp>
      <p:pic>
        <p:nvPicPr>
          <p:cNvPr id="4098" name="图片 28">
            <a:extLst>
              <a:ext uri="{FF2B5EF4-FFF2-40B4-BE49-F238E27FC236}">
                <a16:creationId xmlns:a16="http://schemas.microsoft.com/office/drawing/2014/main" xmlns="" id="{F55EE524-2DCE-472A-9316-B1DEC3A94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6417"/>
            <a:ext cx="3960000" cy="270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27">
            <a:extLst>
              <a:ext uri="{FF2B5EF4-FFF2-40B4-BE49-F238E27FC236}">
                <a16:creationId xmlns:a16="http://schemas.microsoft.com/office/drawing/2014/main" xmlns="" id="{131AD945-21FC-4B69-9909-5EE98D97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04" y="2900395"/>
            <a:ext cx="5760000" cy="262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9543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00554" cy="5400599"/>
          </a:xfrm>
        </p:spPr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由于在操作系统中创建虚拟机，存在资源占用多、冗余步骤多、启动慢等缺点，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发展出了另一种虚拟化技术：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容器（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LXC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 Containers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容器不是模拟一个完整的操作系统，而是通过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cgroup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与系统其他部分隔离开的一系列进程。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容器具有极佳的可移植性，但前提是它们必须与底层系统兼容。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属于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容器的一种封装，提供简单易用的容器使用接口；用户操作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的容器就像操作一个快速轻量级的虚拟机一样简单。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相比虚拟机，具有：启动快、体积小、资源占用少等优势。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Docker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1634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3C43513D-4996-4E55-948F-280F13F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40" y="4250134"/>
            <a:ext cx="5041900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16578" cy="5400599"/>
          </a:xfrm>
        </p:spPr>
        <p:txBody>
          <a:bodyPr/>
          <a:lstStyle/>
          <a:p>
            <a:r>
              <a:rPr lang="en-US" altLang="zh-CN" dirty="0"/>
              <a:t>Docker Engine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 Engine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属于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的运行层，是一套轻量化运行时及工具组合，负责管理容器、镜像、构建等。它以原生方式运行在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系统之上，并由以下元素构成：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 Daemon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dockerd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命令）：守护程序进程，运行在主机计算机之上。用于侦听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 API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请求并管理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对象。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 Client CLI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命令），负责与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 Daemon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通信以执行命令。可将其视为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Docke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UI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。例如：当使用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 run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命令时，客户端该命令发送到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 Daemon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，以执行这些命令。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REST API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，用于同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 Daemon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远程交互。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Docker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55588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417050" cy="5256583"/>
          </a:xfrm>
        </p:spPr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管理的对象包含镜像、容器、网络、数据卷等。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镜像：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的镜像是一个特殊的文件系统，采用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Union FS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技术的分层存储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的概念，由多层文件系统叠加联合组成。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容器：容器是一个动态的运行时的概念，可以被创建、启动、停止、删除等。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容器运行实质是运行一个进程，但容器运行在自己的独立的隔离的命名空间中。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数据卷：它是一个独立于容器、可供一个或多个容器使用的特殊目录，但不会随容器的销毁而消亡。其使用类似于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下对目录或文件进行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mount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网络：一般在运行容器时，只需指定容器服务端口与宿主机端口的映射，就可以通过宿主机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IP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与映射的端口访问容器服务了，可以通过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-P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或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-p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参数来指定端口映射。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-P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：随机映射一个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49000~49900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端口到内部容器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开放的网络端口；</a:t>
            </a:r>
            <a:endParaRPr lang="en-US" altLang="zh-CN" sz="16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-p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：可指定要映射的端口，并且在一个指定端口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上只可以绑定一个容器。支持的格式有：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ip:hostPort:containerPort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ip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containerPort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hostPort:containerPort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Docker</a:t>
            </a:r>
            <a:endParaRPr lang="zh-CN" altLang="en-US" dirty="0"/>
          </a:p>
        </p:txBody>
      </p:sp>
      <p:pic>
        <p:nvPicPr>
          <p:cNvPr id="11266" name="Picture 2" descr="container-layers">
            <a:extLst>
              <a:ext uri="{FF2B5EF4-FFF2-40B4-BE49-F238E27FC236}">
                <a16:creationId xmlns:a16="http://schemas.microsoft.com/office/drawing/2014/main" xmlns="" id="{049689CE-384E-4FC1-B7BD-A30803FBA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590" y="4610765"/>
            <a:ext cx="3240000" cy="223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5787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576618" cy="5400599"/>
          </a:xfrm>
        </p:spPr>
        <p:txBody>
          <a:bodyPr/>
          <a:lstStyle/>
          <a:p>
            <a:r>
              <a:rPr lang="en-US" altLang="zh-CN" dirty="0" err="1"/>
              <a:t>Dockerfile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Dockerfile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是我们编写指令以构建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镜像的载体。它由一行行命令语句组成，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并且支持以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#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开头的注释行。一般的，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Dockerfile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分为四部分：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基础镜像信息、维护者信息、镜像操作指令和容器启动时执行指令。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详细内容可参看：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  <a:hlinkClick r:id="rId3"/>
              </a:rPr>
              <a:t>http://www.dockerinfo.net/dockerfile%E4%BB%8B%E7%BB%8D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6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Docker</a:t>
            </a:r>
            <a:endParaRPr lang="zh-CN" altLang="en-US" dirty="0"/>
          </a:p>
        </p:txBody>
      </p:sp>
      <p:pic>
        <p:nvPicPr>
          <p:cNvPr id="12290" name="图片 1">
            <a:extLst>
              <a:ext uri="{FF2B5EF4-FFF2-40B4-BE49-F238E27FC236}">
                <a16:creationId xmlns:a16="http://schemas.microsoft.com/office/drawing/2014/main" xmlns="" id="{C4D884EC-33EA-4BC8-A686-9A6F210F8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" y="2819216"/>
            <a:ext cx="5760000" cy="341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1">
            <a:extLst>
              <a:ext uri="{FF2B5EF4-FFF2-40B4-BE49-F238E27FC236}">
                <a16:creationId xmlns:a16="http://schemas.microsoft.com/office/drawing/2014/main" xmlns="" id="{FAB1816D-DEFE-4BFC-8473-261DB40D5EA4}"/>
              </a:ext>
            </a:extLst>
          </p:cNvPr>
          <p:cNvSpPr txBox="1">
            <a:spLocks/>
          </p:cNvSpPr>
          <p:nvPr/>
        </p:nvSpPr>
        <p:spPr bwMode="auto">
          <a:xfrm>
            <a:off x="5313040" y="2891224"/>
            <a:ext cx="4752528" cy="341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：第一条指令必须为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FROM 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指令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指明所基于的镜像名称；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MAINTAINER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：指定维护者信息；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RUN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：对镜像执行跟随的命令。每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运行一条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RUN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指令，镜像添加新的一层，并提交新镜像。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CM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D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：指定运行容器时的操作命令。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3910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576618" cy="5400599"/>
          </a:xfrm>
        </p:spPr>
        <p:txBody>
          <a:bodyPr/>
          <a:lstStyle/>
          <a:p>
            <a:r>
              <a:rPr lang="zh-CN" altLang="en-US" dirty="0"/>
              <a:t>树莓派</a:t>
            </a:r>
            <a:r>
              <a:rPr lang="en-US" altLang="zh-CN" dirty="0"/>
              <a:t>4B</a:t>
            </a:r>
            <a:r>
              <a:rPr lang="zh-CN" altLang="en-US" dirty="0"/>
              <a:t>中安装使用 </a:t>
            </a:r>
            <a:r>
              <a:rPr lang="en-US" altLang="zh-CN" dirty="0"/>
              <a:t>Docker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安装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启动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：有两种方式：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一种是基于镜像新建一个容器并启动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——docker run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；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另一种是将在终止状态（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stopped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）的容器重新启动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——docker start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8FBAC1A9-3114-4367-826B-2EEC29E1072F}"/>
              </a:ext>
            </a:extLst>
          </p:cNvPr>
          <p:cNvSpPr/>
          <p:nvPr/>
        </p:nvSpPr>
        <p:spPr bwMode="auto">
          <a:xfrm>
            <a:off x="2794565" y="1988840"/>
            <a:ext cx="3240000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dnf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-y install docker</a:t>
            </a:r>
          </a:p>
        </p:txBody>
      </p:sp>
      <p:pic>
        <p:nvPicPr>
          <p:cNvPr id="13314" name="图片 1">
            <a:extLst>
              <a:ext uri="{FF2B5EF4-FFF2-40B4-BE49-F238E27FC236}">
                <a16:creationId xmlns:a16="http://schemas.microsoft.com/office/drawing/2014/main" xmlns="" id="{FD8DFAFE-BDDF-40A1-B797-37A95C3B0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40" y="3284984"/>
            <a:ext cx="54038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图片 1">
            <a:extLst>
              <a:ext uri="{FF2B5EF4-FFF2-40B4-BE49-F238E27FC236}">
                <a16:creationId xmlns:a16="http://schemas.microsoft.com/office/drawing/2014/main" xmlns="" id="{A925C1A1-561C-4967-8FD3-7F45968DD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00" y="5161739"/>
            <a:ext cx="7200000" cy="165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0685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576618" cy="5400599"/>
          </a:xfrm>
        </p:spPr>
        <p:txBody>
          <a:bodyPr/>
          <a:lstStyle/>
          <a:p>
            <a:r>
              <a:rPr lang="zh-CN" altLang="en-US" dirty="0"/>
              <a:t>树莓派</a:t>
            </a:r>
            <a:r>
              <a:rPr lang="en-US" altLang="zh-CN" dirty="0"/>
              <a:t>4B</a:t>
            </a:r>
            <a:r>
              <a:rPr lang="zh-CN" altLang="en-US" dirty="0"/>
              <a:t>中安装使用 </a:t>
            </a:r>
            <a:r>
              <a:rPr lang="en-US" altLang="zh-CN" dirty="0"/>
              <a:t>Docker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守护态运行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docker—— -d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容器启动后会返回一个唯一的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，也可以通过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ps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命令来查看容器信息。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终止容器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 stop NAMES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或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 stop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container_id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来终止一个运行中的容器。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Docker</a:t>
            </a:r>
            <a:endParaRPr lang="zh-CN" altLang="en-US" dirty="0"/>
          </a:p>
        </p:txBody>
      </p:sp>
      <p:pic>
        <p:nvPicPr>
          <p:cNvPr id="14338" name="图片 1">
            <a:extLst>
              <a:ext uri="{FF2B5EF4-FFF2-40B4-BE49-F238E27FC236}">
                <a16:creationId xmlns:a16="http://schemas.microsoft.com/office/drawing/2014/main" xmlns="" id="{2F305CE5-C9DC-4B04-9A22-2DAFC1F18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9" y="2546711"/>
            <a:ext cx="9000000" cy="89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1">
            <a:extLst>
              <a:ext uri="{FF2B5EF4-FFF2-40B4-BE49-F238E27FC236}">
                <a16:creationId xmlns:a16="http://schemas.microsoft.com/office/drawing/2014/main" xmlns="" id="{1021393F-64D2-4369-A899-5F75F8BE0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9" y="4756339"/>
            <a:ext cx="9000000" cy="152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93733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576618" cy="5400599"/>
          </a:xfrm>
        </p:spPr>
        <p:txBody>
          <a:bodyPr/>
          <a:lstStyle/>
          <a:p>
            <a:r>
              <a:rPr lang="zh-CN" altLang="en-US" dirty="0"/>
              <a:t>树莓派</a:t>
            </a:r>
            <a:r>
              <a:rPr lang="en-US" altLang="zh-CN" dirty="0"/>
              <a:t>4B</a:t>
            </a:r>
            <a:r>
              <a:rPr lang="zh-CN" altLang="en-US" dirty="0"/>
              <a:t>中安装使用 </a:t>
            </a:r>
            <a:r>
              <a:rPr lang="en-US" altLang="zh-CN" dirty="0"/>
              <a:t>Docker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删除容器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 rm NAMES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或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 rm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container_id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来删除一个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处于终止状态的容器。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Docker</a:t>
            </a:r>
            <a:endParaRPr lang="zh-CN" altLang="en-US" dirty="0"/>
          </a:p>
        </p:txBody>
      </p:sp>
      <p:pic>
        <p:nvPicPr>
          <p:cNvPr id="15362" name="图片 1">
            <a:extLst>
              <a:ext uri="{FF2B5EF4-FFF2-40B4-BE49-F238E27FC236}">
                <a16:creationId xmlns:a16="http://schemas.microsoft.com/office/drawing/2014/main" xmlns="" id="{C99A16F7-9DCE-4C6D-BBFA-833B714C2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0" y="2936347"/>
            <a:ext cx="8280000" cy="380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6002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640514" cy="5400599"/>
          </a:xfrm>
        </p:spPr>
        <p:txBody>
          <a:bodyPr/>
          <a:lstStyle/>
          <a:p>
            <a:r>
              <a:rPr lang="zh-CN" altLang="en-US" dirty="0"/>
              <a:t>编写 </a:t>
            </a:r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创建自定义镜像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编写完成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Dockerfile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之后，可以通过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 build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命令来创建镜像。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格式：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说明：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该命令将读取指定路径下（包括子目录）的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Dockerfile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，并将该路径下所有内容发送给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服务端，由服务端来创建镜像。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因此一般建议放置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Dockerfile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的目录为空目录。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也可以通过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dockerignore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文件（每一行添加一条匹配模式）来让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忽略路径下的目录和文件。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要指定镜像的标签信息，可以通过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选项，例如：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.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表示当前目录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B98F9A6E-ED0D-4C2B-AB4D-FC7CB199F5A8}"/>
              </a:ext>
            </a:extLst>
          </p:cNvPr>
          <p:cNvSpPr/>
          <p:nvPr/>
        </p:nvSpPr>
        <p:spPr bwMode="auto">
          <a:xfrm>
            <a:off x="1712640" y="2636912"/>
            <a:ext cx="4320000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docker build [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选项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]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路径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BBFB61C2-91EA-4BA5-B8E5-E5DA948E3D45}"/>
              </a:ext>
            </a:extLst>
          </p:cNvPr>
          <p:cNvSpPr/>
          <p:nvPr/>
        </p:nvSpPr>
        <p:spPr bwMode="auto">
          <a:xfrm>
            <a:off x="1388604" y="5445224"/>
            <a:ext cx="7128792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docker build -t image_test:0.0.1 .</a:t>
            </a:r>
          </a:p>
        </p:txBody>
      </p:sp>
    </p:spTree>
    <p:extLst>
      <p:ext uri="{BB962C8B-B14F-4D97-AF65-F5344CB8AC3E}">
        <p14:creationId xmlns:p14="http://schemas.microsoft.com/office/powerpoint/2010/main" val="34600483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2600" y="1340768"/>
            <a:ext cx="8496944" cy="5184575"/>
          </a:xfrm>
        </p:spPr>
        <p:txBody>
          <a:bodyPr/>
          <a:lstStyle/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任务一：树莓派</a:t>
            </a:r>
            <a:r>
              <a:rPr lang="en-US" altLang="zh-CN" sz="2400" dirty="0">
                <a:ea typeface="宋体" pitchFamily="2" charset="-122"/>
              </a:rPr>
              <a:t>4B</a:t>
            </a:r>
            <a:r>
              <a:rPr lang="zh-CN" altLang="en-US" sz="2400" dirty="0">
                <a:ea typeface="宋体" pitchFamily="2" charset="-122"/>
              </a:rPr>
              <a:t>中搭建</a:t>
            </a:r>
            <a:r>
              <a:rPr lang="en-US" altLang="zh-CN" sz="2400" dirty="0">
                <a:ea typeface="宋体" pitchFamily="2" charset="-122"/>
              </a:rPr>
              <a:t>openEuler-aarch64</a:t>
            </a:r>
            <a:r>
              <a:rPr lang="zh-CN" altLang="en-US" sz="2400" dirty="0">
                <a:ea typeface="宋体" pitchFamily="2" charset="-122"/>
              </a:rPr>
              <a:t>系统的</a:t>
            </a:r>
            <a:r>
              <a:rPr lang="en-US" altLang="zh-CN" sz="2400" dirty="0" err="1">
                <a:ea typeface="宋体" pitchFamily="2" charset="-122"/>
              </a:rPr>
              <a:t>qemu</a:t>
            </a:r>
            <a:r>
              <a:rPr lang="zh-CN" altLang="en-US" sz="2400" dirty="0">
                <a:ea typeface="宋体" pitchFamily="2" charset="-122"/>
              </a:rPr>
              <a:t>虚拟机（</a:t>
            </a:r>
            <a:r>
              <a:rPr lang="en-US" altLang="zh-CN" sz="2400" dirty="0">
                <a:ea typeface="宋体" pitchFamily="2" charset="-122"/>
              </a:rPr>
              <a:t>50min</a:t>
            </a:r>
            <a:r>
              <a:rPr lang="zh-CN" altLang="en-US" sz="2400" dirty="0">
                <a:ea typeface="宋体" pitchFamily="2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任务二：在树莓派中搭建和使用</a:t>
            </a:r>
            <a:r>
              <a:rPr lang="sv-SE" altLang="zh-CN" sz="2400" dirty="0">
                <a:ea typeface="宋体" pitchFamily="2" charset="-122"/>
              </a:rPr>
              <a:t>docker</a:t>
            </a:r>
            <a:r>
              <a:rPr lang="zh-CN" altLang="en-US" sz="2400" dirty="0">
                <a:ea typeface="宋体" pitchFamily="2" charset="-122"/>
              </a:rPr>
              <a:t>（</a:t>
            </a:r>
            <a:r>
              <a:rPr lang="en-US" altLang="zh-CN" sz="2400" dirty="0">
                <a:ea typeface="宋体" pitchFamily="2" charset="-122"/>
              </a:rPr>
              <a:t>30min</a:t>
            </a:r>
            <a:r>
              <a:rPr lang="zh-CN" altLang="en-US" sz="2400" dirty="0">
                <a:ea typeface="宋体" pitchFamily="2" charset="-122"/>
              </a:rPr>
              <a:t>）</a:t>
            </a:r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第九章 实验内容</a:t>
            </a: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1800199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在树莓派的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运行环境中，安装使用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；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完成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容器的新建、启动、守护态运行、终止与删除等操作。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Dockerfile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文件，创建基于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ubuntu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镜像，创建打印“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Hello world”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镜像，并验证其可用性。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：在树莓派中</a:t>
            </a:r>
            <a:r>
              <a:rPr lang="zh-CN" altLang="sv-SE" dirty="0"/>
              <a:t>搭建和使用</a:t>
            </a:r>
            <a:r>
              <a:rPr lang="sv-SE" altLang="zh-CN" dirty="0"/>
              <a:t>docker</a:t>
            </a:r>
            <a:r>
              <a:rPr lang="zh-CN" altLang="en-US" dirty="0"/>
              <a:t>（</a:t>
            </a:r>
            <a:r>
              <a:rPr lang="en-US" altLang="zh-CN" dirty="0"/>
              <a:t>40min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xmlns="" id="{0240C490-0F80-44A6-980E-1A78D56A80A9}"/>
              </a:ext>
            </a:extLst>
          </p:cNvPr>
          <p:cNvSpPr txBox="1">
            <a:spLocks/>
          </p:cNvSpPr>
          <p:nvPr/>
        </p:nvSpPr>
        <p:spPr bwMode="auto">
          <a:xfrm>
            <a:off x="488950" y="3429001"/>
            <a:ext cx="9144570" cy="18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正确安装、配置与使用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docker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正确创建功能正常的自定义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docker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镜像。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提交关键流程与截图。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7378559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720079"/>
          </a:xfrm>
        </p:spPr>
        <p:txBody>
          <a:bodyPr/>
          <a:lstStyle/>
          <a:p>
            <a:r>
              <a:rPr lang="zh-CN" altLang="en-US" dirty="0"/>
              <a:t>验证自定义</a:t>
            </a:r>
            <a:r>
              <a:rPr lang="en-US" altLang="zh-CN" dirty="0"/>
              <a:t>docker</a:t>
            </a:r>
            <a:r>
              <a:rPr lang="zh-CN" altLang="en-US" dirty="0"/>
              <a:t>镜像可用性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：在树莓派中</a:t>
            </a:r>
            <a:r>
              <a:rPr lang="zh-CN" altLang="sv-SE" dirty="0"/>
              <a:t>搭建和使用</a:t>
            </a:r>
            <a:r>
              <a:rPr lang="sv-SE" altLang="zh-CN" dirty="0"/>
              <a:t>docker</a:t>
            </a:r>
            <a:r>
              <a:rPr lang="zh-CN" altLang="en-US" dirty="0"/>
              <a:t>（</a:t>
            </a:r>
            <a:r>
              <a:rPr lang="en-US" altLang="zh-CN" dirty="0"/>
              <a:t>40min</a:t>
            </a:r>
            <a:r>
              <a:rPr lang="zh-CN" altLang="en-US" dirty="0"/>
              <a:t>）</a:t>
            </a:r>
          </a:p>
        </p:txBody>
      </p:sp>
      <p:pic>
        <p:nvPicPr>
          <p:cNvPr id="16386" name="图片 1">
            <a:extLst>
              <a:ext uri="{FF2B5EF4-FFF2-40B4-BE49-F238E27FC236}">
                <a16:creationId xmlns:a16="http://schemas.microsoft.com/office/drawing/2014/main" xmlns="" id="{09D5DD87-B283-4B42-A6CA-41916F4C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921853"/>
            <a:ext cx="7920000" cy="489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94436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625CE0E-96F9-4D6D-B28E-B39DE074DF8E}"/>
              </a:ext>
            </a:extLst>
          </p:cNvPr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4968551"/>
          </a:xfrm>
        </p:spPr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由于树莓派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SOC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BCM2711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，该芯片采用的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cortex-a72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处理器支持硬件虚拟化，因此虚拟化的实验内容，可基于树莓派进行；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在前面章节的实验课中，已经使用树莓派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安装了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openEuler-20.03-aarch64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的操作系统，并进行一些内核编程实验内容。本章实验依然基于树莓派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4B+ openEuler-20.03-aarch64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的环境，搭建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openEuler-20.03-aarch64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系统的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虚拟机运行环境。。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openEuler-20.03-aarch64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镜像下载地址：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https://repo.openeuler.org/openEuler-20.03-LTS/ISO/aarch64/openEuler-20.03-LTS-aarch64-dvd.iso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一、相关知识</a:t>
            </a:r>
          </a:p>
        </p:txBody>
      </p:sp>
    </p:spTree>
    <p:extLst>
      <p:ext uri="{BB962C8B-B14F-4D97-AF65-F5344CB8AC3E}">
        <p14:creationId xmlns:p14="http://schemas.microsoft.com/office/powerpoint/2010/main" val="10940345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4968551"/>
          </a:xfrm>
        </p:spPr>
        <p:txBody>
          <a:bodyPr/>
          <a:lstStyle/>
          <a:p>
            <a:r>
              <a:rPr lang="en-US" altLang="zh-CN" dirty="0" err="1"/>
              <a:t>qemu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是一个模拟器，它向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Guest OS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模拟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CPU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和其他硬件，可以模拟出一台能够独立运行操作系统的虚拟机。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每个虚拟机对应主机（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）中的一个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进程，而虚拟机的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vCPU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对应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进程的一个线程。如下图所示：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pic>
        <p:nvPicPr>
          <p:cNvPr id="3074" name="Picture 2" descr="QEMUç»æå¾">
            <a:extLst>
              <a:ext uri="{FF2B5EF4-FFF2-40B4-BE49-F238E27FC236}">
                <a16:creationId xmlns:a16="http://schemas.microsoft.com/office/drawing/2014/main" xmlns="" id="{E1714755-3D8B-47F4-B74B-A93F7DD91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2" y="3284984"/>
            <a:ext cx="4680000" cy="347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 err="1"/>
              <a:t>qemu</a:t>
            </a:r>
            <a:r>
              <a:rPr lang="zh-CN" altLang="en-US" dirty="0"/>
              <a:t>、</a:t>
            </a:r>
            <a:r>
              <a:rPr lang="en-US" altLang="zh-CN" dirty="0" err="1"/>
              <a:t>kvm</a:t>
            </a:r>
            <a:r>
              <a:rPr lang="zh-CN" altLang="en-US" dirty="0"/>
              <a:t>、</a:t>
            </a:r>
            <a:r>
              <a:rPr lang="en-US" altLang="zh-CN" dirty="0" err="1"/>
              <a:t>libvirt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67802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4968551"/>
          </a:xfrm>
        </p:spPr>
        <p:txBody>
          <a:bodyPr/>
          <a:lstStyle/>
          <a:p>
            <a:r>
              <a:rPr lang="en-US" altLang="zh-CN" dirty="0" err="1"/>
              <a:t>qemu</a:t>
            </a:r>
            <a:r>
              <a:rPr lang="en-US" altLang="zh-CN" dirty="0"/>
              <a:t> </a:t>
            </a:r>
            <a:r>
              <a:rPr lang="zh-CN" altLang="en-US" dirty="0"/>
              <a:t>安装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用户可以通过不同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发行版所带有的软件包管理器来安装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Debian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系列：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sudo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apt-get install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-y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红帽系列：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sudo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yum install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-y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下载源码编译安装，命令如下：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 err="1"/>
              <a:t>qemu</a:t>
            </a:r>
            <a:r>
              <a:rPr lang="zh-CN" altLang="en-US" dirty="0"/>
              <a:t>、</a:t>
            </a:r>
            <a:r>
              <a:rPr lang="en-US" altLang="zh-CN" dirty="0" err="1"/>
              <a:t>kvm</a:t>
            </a:r>
            <a:r>
              <a:rPr lang="zh-CN" altLang="en-US" dirty="0"/>
              <a:t>、</a:t>
            </a:r>
            <a:r>
              <a:rPr lang="en-US" altLang="zh-CN" dirty="0" err="1"/>
              <a:t>libvirt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0977121E-C2C8-4460-BFC3-89E18E4EF7A9}"/>
              </a:ext>
            </a:extLst>
          </p:cNvPr>
          <p:cNvSpPr/>
          <p:nvPr/>
        </p:nvSpPr>
        <p:spPr bwMode="auto">
          <a:xfrm>
            <a:off x="1208584" y="3284984"/>
            <a:ext cx="7128792" cy="2860358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wget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https://download.qemu.org/qemu-4.1.1.tar.xz 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tar -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xvf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qemu-4.1.1.tar.xz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cd qemu-4.1.1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./configure --target-list=aarch64-softmmu   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必须加上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--target-list=aarch64-softmmu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，否则无法编译出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qemu-system-aarch64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；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configure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脚本用于生成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Makefile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，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具体选项可以用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./configure --help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查看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make -j8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make install</a:t>
            </a:r>
          </a:p>
        </p:txBody>
      </p:sp>
    </p:spTree>
    <p:extLst>
      <p:ext uri="{BB962C8B-B14F-4D97-AF65-F5344CB8AC3E}">
        <p14:creationId xmlns:p14="http://schemas.microsoft.com/office/powerpoint/2010/main" val="258407948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2808311"/>
          </a:xfrm>
        </p:spPr>
        <p:txBody>
          <a:bodyPr/>
          <a:lstStyle/>
          <a:p>
            <a:r>
              <a:rPr lang="en-US" altLang="zh-CN" dirty="0" err="1"/>
              <a:t>kvm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KVM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的内核模块，它需要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CPU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的支持，采用硬件辅助虚拟化技术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Intel-VT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AMD-V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通过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`ls /dev/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kvm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`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或 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`ls /sys/module/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kvm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`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查看是否存在相应目录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文件，来确定内核是否支持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KVM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虚拟化。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KVM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内核模块本身只能提供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CPU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和内存的虚拟化，所以它必须结合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模拟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IO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设备（网卡，磁盘等）才能构成一个完成的虚拟化技术，即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qemu-kvm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现在的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已经整合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qemu-kvm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，不再有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qemu-kvm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的说法了。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 err="1"/>
              <a:t>qemu</a:t>
            </a:r>
            <a:r>
              <a:rPr lang="zh-CN" altLang="en-US" dirty="0"/>
              <a:t>、</a:t>
            </a:r>
            <a:r>
              <a:rPr lang="en-US" altLang="zh-CN" dirty="0" err="1"/>
              <a:t>kvm</a:t>
            </a:r>
            <a:r>
              <a:rPr lang="zh-CN" altLang="en-US" dirty="0"/>
              <a:t>、</a:t>
            </a:r>
            <a:r>
              <a:rPr lang="en-US" altLang="zh-CN" dirty="0" err="1"/>
              <a:t>libvirt</a:t>
            </a:r>
            <a:endParaRPr lang="zh-CN" altLang="en-US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xmlns="" id="{79BC7EB2-6292-4DCA-9166-6532C9686429}"/>
              </a:ext>
            </a:extLst>
          </p:cNvPr>
          <p:cNvSpPr txBox="1">
            <a:spLocks/>
          </p:cNvSpPr>
          <p:nvPr/>
        </p:nvSpPr>
        <p:spPr bwMode="auto">
          <a:xfrm>
            <a:off x="489694" y="4149081"/>
            <a:ext cx="914457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err="1"/>
              <a:t>libvirt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libvirt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是目前使用最为广泛的对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KVM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虚拟机进行管理的工具和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API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Libvirtd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是其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daemon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进程，调用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qemu-kvm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操作虚拟机；可以被本地的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virsh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调用，也可以被远程的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virsh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调用。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libvirt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工具采用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格式的文件描述一个虚拟机特征，包括虚拟机名称、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、内存、磁盘、网卡、鼠标、键盘等信息。用户可以通过修改配置文件，对虚拟机进行管理。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26893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16578" cy="223224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xml</a:t>
            </a:r>
            <a:r>
              <a:rPr lang="zh-CN" altLang="en-US" dirty="0"/>
              <a:t>文件配置虚拟机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参考：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  <a:hlinkClick r:id="rId3"/>
              </a:rPr>
              <a:t>https://openeuler.org/zh/docs/20.03_LTS/docs/Virtualization/%E8%99%9A%E6%8B%9F%E6%9C%BA%E9%85%8D%E7%BD%AE.html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华为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官方文档，详细描述了如何编写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文件进行虚拟机配置。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包含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aarch64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架构与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x86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架构虚拟机的具体示例。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xml</a:t>
            </a:r>
            <a:r>
              <a:rPr lang="zh-CN" altLang="en-US" dirty="0"/>
              <a:t>配置文件与</a:t>
            </a:r>
            <a:r>
              <a:rPr lang="en-US" altLang="zh-CN" dirty="0" err="1"/>
              <a:t>libvirt</a:t>
            </a:r>
            <a:r>
              <a:rPr lang="zh-CN" altLang="en-US" dirty="0"/>
              <a:t>工具</a:t>
            </a: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xmlns="" id="{79BC7EB2-6292-4DCA-9166-6532C9686429}"/>
              </a:ext>
            </a:extLst>
          </p:cNvPr>
          <p:cNvSpPr txBox="1">
            <a:spLocks/>
          </p:cNvSpPr>
          <p:nvPr/>
        </p:nvSpPr>
        <p:spPr bwMode="auto">
          <a:xfrm>
            <a:off x="489694" y="4005064"/>
            <a:ext cx="914457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使用</a:t>
            </a:r>
            <a:r>
              <a:rPr lang="en-US" altLang="zh-CN" kern="0" dirty="0" err="1"/>
              <a:t>libvirt</a:t>
            </a:r>
            <a:r>
              <a:rPr lang="zh-CN" altLang="en-US" kern="0" dirty="0"/>
              <a:t>工具管理 </a:t>
            </a:r>
            <a:r>
              <a:rPr lang="en-US" altLang="zh-CN" kern="0" dirty="0"/>
              <a:t>xml</a:t>
            </a:r>
            <a:r>
              <a:rPr lang="zh-CN" altLang="en-US" kern="0" dirty="0"/>
              <a:t>文件配置的虚拟机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参考：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  <a:hlinkClick r:id="rId4"/>
              </a:rPr>
              <a:t>https://openeuler.org/zh/docs/20.03_LTS/docs/Virtualization/%E7%AE%A1%E7%90%86%E8%99%9A%E6%8B%9F%E6%9C%BA.html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华为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官方文档，详细描述了如何使用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libvirt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工具管理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文件配置的虚拟机。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47844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2088231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在树莓派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4B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中，使用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libvirt+xml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配置文件的方法，搭建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openEuler-20.03-aarch64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系统的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虚拟机运行环境。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windows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主机和树莓派中安装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VNC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工具，完成虚拟机的安装与使用。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10353600" cy="557213"/>
          </a:xfrm>
        </p:spPr>
        <p:txBody>
          <a:bodyPr/>
          <a:lstStyle/>
          <a:p>
            <a:r>
              <a:rPr lang="zh-CN" altLang="en-US" sz="2400" dirty="0"/>
              <a:t>任务</a:t>
            </a:r>
            <a:r>
              <a:rPr lang="en-US" altLang="zh-CN" sz="2400" dirty="0"/>
              <a:t>1</a:t>
            </a:r>
            <a:r>
              <a:rPr lang="zh-CN" altLang="en-US" sz="2400" dirty="0"/>
              <a:t>：树莓派</a:t>
            </a:r>
            <a:r>
              <a:rPr lang="en-US" altLang="zh-CN" sz="2400" dirty="0"/>
              <a:t>4B</a:t>
            </a:r>
            <a:r>
              <a:rPr lang="zh-CN" altLang="en-US" sz="2400" dirty="0"/>
              <a:t>中搭建</a:t>
            </a:r>
            <a:r>
              <a:rPr lang="en-US" altLang="zh-CN" sz="2400" dirty="0"/>
              <a:t>openEuler-aarch64</a:t>
            </a:r>
            <a:r>
              <a:rPr lang="zh-CN" altLang="en-US" sz="2400" dirty="0"/>
              <a:t>系统的</a:t>
            </a:r>
            <a:r>
              <a:rPr lang="en-US" altLang="zh-CN" sz="2400" dirty="0" err="1"/>
              <a:t>qemu</a:t>
            </a:r>
            <a:r>
              <a:rPr lang="zh-CN" altLang="en-US" sz="2400" dirty="0"/>
              <a:t>虚拟机（</a:t>
            </a:r>
            <a:r>
              <a:rPr lang="en-US" altLang="zh-CN" sz="2400" dirty="0"/>
              <a:t>45min</a:t>
            </a:r>
            <a:r>
              <a:rPr lang="zh-CN" altLang="en-US" sz="2400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xmlns="" id="{0240C490-0F80-44A6-980E-1A78D56A80A9}"/>
              </a:ext>
            </a:extLst>
          </p:cNvPr>
          <p:cNvSpPr txBox="1">
            <a:spLocks/>
          </p:cNvSpPr>
          <p:nvPr/>
        </p:nvSpPr>
        <p:spPr bwMode="auto">
          <a:xfrm>
            <a:off x="488950" y="3140968"/>
            <a:ext cx="9144570" cy="167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在树莓派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4B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中正确安装使用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aarch64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架构的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虚拟机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运行环境。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提交关键过程的截图。</a:t>
            </a:r>
            <a:endParaRPr lang="zh-CN" altLang="en-US" kern="0" dirty="0"/>
          </a:p>
        </p:txBody>
      </p:sp>
      <p:pic>
        <p:nvPicPr>
          <p:cNvPr id="1026" name="图片 26">
            <a:extLst>
              <a:ext uri="{FF2B5EF4-FFF2-40B4-BE49-F238E27FC236}">
                <a16:creationId xmlns:a16="http://schemas.microsoft.com/office/drawing/2014/main" xmlns="" id="{7C662BB2-30E6-42D7-9AAA-D446F9FBF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4587785"/>
            <a:ext cx="5040000" cy="128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21111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792087"/>
          </a:xfrm>
        </p:spPr>
        <p:txBody>
          <a:bodyPr/>
          <a:lstStyle/>
          <a:p>
            <a:r>
              <a:rPr lang="en-US" altLang="zh-CN" dirty="0"/>
              <a:t>windows </a:t>
            </a:r>
            <a:r>
              <a:rPr lang="zh-CN" altLang="en-US" dirty="0"/>
              <a:t>端使用 </a:t>
            </a:r>
            <a:r>
              <a:rPr lang="en-US" altLang="zh-CN" dirty="0" err="1"/>
              <a:t>tigervnc</a:t>
            </a:r>
            <a:r>
              <a:rPr lang="en-US" altLang="zh-CN" dirty="0"/>
              <a:t> </a:t>
            </a:r>
            <a:r>
              <a:rPr lang="zh-CN" altLang="en-US" dirty="0"/>
              <a:t>连接树莓派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10353600" cy="557213"/>
          </a:xfrm>
        </p:spPr>
        <p:txBody>
          <a:bodyPr/>
          <a:lstStyle/>
          <a:p>
            <a:r>
              <a:rPr lang="zh-CN" altLang="en-US" sz="2400" dirty="0"/>
              <a:t>任务</a:t>
            </a:r>
            <a:r>
              <a:rPr lang="en-US" altLang="zh-CN" sz="2400" dirty="0"/>
              <a:t>1</a:t>
            </a:r>
            <a:r>
              <a:rPr lang="zh-CN" altLang="en-US" sz="2400" dirty="0"/>
              <a:t>：树莓派</a:t>
            </a:r>
            <a:r>
              <a:rPr lang="en-US" altLang="zh-CN" sz="2400" dirty="0"/>
              <a:t>4B</a:t>
            </a:r>
            <a:r>
              <a:rPr lang="zh-CN" altLang="en-US" sz="2400" dirty="0"/>
              <a:t>中搭建</a:t>
            </a:r>
            <a:r>
              <a:rPr lang="en-US" altLang="zh-CN" sz="2400" dirty="0"/>
              <a:t>openEuler-aarch64</a:t>
            </a:r>
            <a:r>
              <a:rPr lang="zh-CN" altLang="en-US" sz="2400" dirty="0"/>
              <a:t>系统的</a:t>
            </a:r>
            <a:r>
              <a:rPr lang="en-US" altLang="zh-CN" sz="2400" dirty="0" err="1"/>
              <a:t>qemu</a:t>
            </a:r>
            <a:r>
              <a:rPr lang="zh-CN" altLang="en-US" sz="2400" dirty="0"/>
              <a:t>虚拟机（</a:t>
            </a:r>
            <a:r>
              <a:rPr lang="en-US" altLang="zh-CN" sz="2400" dirty="0"/>
              <a:t>45min</a:t>
            </a:r>
            <a:r>
              <a:rPr lang="zh-CN" altLang="en-US" sz="2400" dirty="0"/>
              <a:t>）</a:t>
            </a:r>
          </a:p>
        </p:txBody>
      </p:sp>
      <p:pic>
        <p:nvPicPr>
          <p:cNvPr id="2050" name="图片 10">
            <a:extLst>
              <a:ext uri="{FF2B5EF4-FFF2-40B4-BE49-F238E27FC236}">
                <a16:creationId xmlns:a16="http://schemas.microsoft.com/office/drawing/2014/main" xmlns="" id="{6EADA679-9C52-4880-9AD3-54F940365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916832"/>
            <a:ext cx="5400000" cy="7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34">
            <a:extLst>
              <a:ext uri="{FF2B5EF4-FFF2-40B4-BE49-F238E27FC236}">
                <a16:creationId xmlns:a16="http://schemas.microsoft.com/office/drawing/2014/main" xmlns="" id="{7A5559C9-D1EC-4DA8-9671-5E934F41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38" y="2708920"/>
            <a:ext cx="5400000" cy="223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7">
            <a:extLst>
              <a:ext uri="{FF2B5EF4-FFF2-40B4-BE49-F238E27FC236}">
                <a16:creationId xmlns:a16="http://schemas.microsoft.com/office/drawing/2014/main" xmlns="" id="{1F530EEA-146B-4850-A1D5-B6B0E2C0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5016857"/>
            <a:ext cx="5400000" cy="172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07388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34567</TotalTime>
  <Words>2207</Words>
  <Application>Microsoft Office PowerPoint</Application>
  <PresentationFormat>A4 Paper (210x297 mm)</PresentationFormat>
  <Paragraphs>204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楷体_GB2312</vt:lpstr>
      <vt:lpstr>微软雅黑</vt:lpstr>
      <vt:lpstr>Monotype Sorts</vt:lpstr>
      <vt:lpstr>黑体</vt:lpstr>
      <vt:lpstr>宋体</vt:lpstr>
      <vt:lpstr>华文行楷</vt:lpstr>
      <vt:lpstr>幼圆</vt:lpstr>
      <vt:lpstr>Arial</vt:lpstr>
      <vt:lpstr>Arial Narrow</vt:lpstr>
      <vt:lpstr>Consolas</vt:lpstr>
      <vt:lpstr>Times New Roman</vt:lpstr>
      <vt:lpstr>Wingdings</vt:lpstr>
      <vt:lpstr>通用信息 (标准)</vt:lpstr>
      <vt:lpstr>PowerPoint Presentation</vt:lpstr>
      <vt:lpstr>第九章 实验内容</vt:lpstr>
      <vt:lpstr>一、相关知识</vt:lpstr>
      <vt:lpstr>三、qemu、kvm、libvirt</vt:lpstr>
      <vt:lpstr>三、qemu、kvm、libvirt</vt:lpstr>
      <vt:lpstr>三、qemu、kvm、libvirt</vt:lpstr>
      <vt:lpstr>三、xml配置文件与libvirt工具</vt:lpstr>
      <vt:lpstr>任务1：树莓派4B中搭建openEuler-aarch64系统的qemu虚拟机（45min）</vt:lpstr>
      <vt:lpstr>任务1：树莓派4B中搭建openEuler-aarch64系统的qemu虚拟机（45min）</vt:lpstr>
      <vt:lpstr>任务1：树莓派4B中搭建openEuler-aarch64系统的qemu虚拟机（45min）</vt:lpstr>
      <vt:lpstr>任务1：树莓派4B中搭建openEuler-aarch64系统的qemu虚拟机（45min）</vt:lpstr>
      <vt:lpstr>四、Docker</vt:lpstr>
      <vt:lpstr>四、Docker</vt:lpstr>
      <vt:lpstr>四、Docker</vt:lpstr>
      <vt:lpstr>四、Docker</vt:lpstr>
      <vt:lpstr>四、Docker</vt:lpstr>
      <vt:lpstr>四、Docker</vt:lpstr>
      <vt:lpstr>四、Docker</vt:lpstr>
      <vt:lpstr>四、Docker</vt:lpstr>
      <vt:lpstr>任务2：在树莓派中搭建和使用docker（40min）</vt:lpstr>
      <vt:lpstr>任务2：在树莓派中搭建和使用docker（40min）</vt:lpstr>
      <vt:lpstr>PowerPoint Presentation</vt:lpstr>
    </vt:vector>
  </TitlesOfParts>
  <Company>CS,HIT,P.R.China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zhaoxiaohu (A)</cp:lastModifiedBy>
  <cp:revision>2869</cp:revision>
  <dcterms:created xsi:type="dcterms:W3CDTF">2001-03-21T12:57:26Z</dcterms:created>
  <dcterms:modified xsi:type="dcterms:W3CDTF">2020-11-20T08:54:10Z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(2)ABick9uyxsQybH0GaBfQaOT0FTgi/KHV2BpJlFfjv/JFYq8G8PoOzIaLjfE5deSkUetAUwGi
jAqurdbdiNJA30uHD/pbQNgEOxgVekui+vaprP7yFobHqHWp7Z8k+BTya3ygCBdnykCXQDrA
LAFM52yhKiNuxdKxxNTPNAsYJSDObdmrfBt1swdy7tLoLmCUhKb8kH8QACOw6wMm6Io78abH
xOSYQj23eEBzF+eKv4</vt:lpwstr>
  </property>
  <property fmtid="{D5CDD505-2E9C-101B-9397-08002B2CF9AE}" pid="3" name="_2015_ms_pID_7253431">
    <vt:lpwstr>H3wake48zW78t5qx0utdY8W9G0UUPI9FovOyppOB5Ba/XvrBU3PY/c
KpkRRkXZQQDeIZX45BgErkAJupE2rCnH/wAZN3Iop9zt1rjuDXFa7y4olGxOzs+HX4qg2bru
+K2VJDU13JtzTBgDcQAXkFQKzNXkW0D0c4/VOqkQGpQnnDRnSNYMGDRrIbF08EMsmY4=</vt:lpwstr>
  </property>
</Properties>
</file>