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5" r:id="rId2"/>
    <p:sldId id="393" r:id="rId3"/>
    <p:sldId id="364" r:id="rId4"/>
    <p:sldId id="388" r:id="rId5"/>
    <p:sldId id="389" r:id="rId6"/>
  </p:sldIdLst>
  <p:sldSz cx="12192000" cy="6858000"/>
  <p:notesSz cx="9144000" cy="6858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B9B9"/>
    <a:srgbClr val="006699"/>
    <a:srgbClr val="008080"/>
    <a:srgbClr val="0066CC"/>
    <a:srgbClr val="0099CC"/>
    <a:srgbClr val="3366FF"/>
    <a:srgbClr val="800000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363" y="96"/>
      </p:cViewPr>
      <p:guideLst>
        <p:guide orient="horz" pos="2880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2169" y="6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90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C3AC828-3380-429E-8DDD-776BC8408C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59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3AC828-3380-429E-8DDD-776BC8408CD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76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22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 userDrawn="1"/>
        </p:nvSpPr>
        <p:spPr>
          <a:xfrm>
            <a:off x="10416118" y="6381751"/>
            <a:ext cx="1631949" cy="4032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0" kern="12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Arial Unicode MS" pitchFamily="34" charset="-122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/>
              <a:t> </a:t>
            </a:r>
            <a:r>
              <a:rPr lang="zh-CN" altLang="en-US" sz="1400" dirty="0"/>
              <a:t>第</a:t>
            </a:r>
            <a:fld id="{70366C0E-F157-4466-B7BC-AC887944F6C0}" type="slidenum">
              <a:rPr lang="zh-CN" altLang="en-US" sz="1400" smtClean="0"/>
              <a:pPr algn="ctr">
                <a:defRPr/>
              </a:pPr>
              <a:t>‹#›</a:t>
            </a:fld>
            <a:r>
              <a:rPr lang="zh-CN" altLang="en-US" sz="1400" dirty="0"/>
              <a:t>页</a:t>
            </a:r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397" y="187996"/>
            <a:ext cx="10363200" cy="7207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445" y="908720"/>
            <a:ext cx="10363200" cy="53990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1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260351"/>
            <a:ext cx="10363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054100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mqgB4fwYAAGSS0q7jmtSZQ?pwd=t00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1775520" y="1844825"/>
            <a:ext cx="8568952" cy="1470025"/>
          </a:xfrm>
        </p:spPr>
        <p:txBody>
          <a:bodyPr/>
          <a:lstStyle/>
          <a:p>
            <a:r>
              <a:rPr lang="en-US" altLang="zh-CN" sz="6600" dirty="0"/>
              <a:t>Linux</a:t>
            </a:r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开发环境及应用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3143672" y="3861048"/>
            <a:ext cx="6152728" cy="1032520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北京邮电大学计算机学院  蒋砚军</a:t>
            </a:r>
            <a:br>
              <a:rPr lang="zh-CN" altLang="en-US" b="0" dirty="0">
                <a:latin typeface="黑体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jiangyanjun0718@bupt.edu.cn</a:t>
            </a:r>
            <a:br>
              <a:rPr lang="en-US" altLang="zh-CN" b="0" dirty="0">
                <a:latin typeface="Verdana" pitchFamily="34" charset="0"/>
                <a:ea typeface="楷体_GB2312" pitchFamily="49" charset="-122"/>
              </a:rPr>
            </a:br>
            <a:endParaRPr lang="en-US" altLang="zh-CN" b="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2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8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664" y="43979"/>
            <a:ext cx="468044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教学安排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696040"/>
            <a:ext cx="9937104" cy="6261352"/>
          </a:xfrm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zh-CN" altLang="en-US" dirty="0"/>
              <a:t>教材</a:t>
            </a:r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en-US" altLang="zh-CN" dirty="0"/>
              <a:t>《</a:t>
            </a:r>
            <a:r>
              <a:rPr lang="zh-CN" altLang="en-US" dirty="0"/>
              <a:t>实用</a:t>
            </a:r>
            <a:r>
              <a:rPr lang="en-US" altLang="zh-CN" dirty="0"/>
              <a:t>UNIX</a:t>
            </a:r>
            <a:r>
              <a:rPr lang="zh-CN" altLang="en-US" dirty="0"/>
              <a:t>教程</a:t>
            </a:r>
            <a:r>
              <a:rPr lang="en-US" altLang="zh-CN" dirty="0"/>
              <a:t>》</a:t>
            </a:r>
            <a:r>
              <a:rPr lang="zh-CN" altLang="en-US" sz="1800" dirty="0"/>
              <a:t> </a:t>
            </a:r>
            <a:r>
              <a:rPr lang="en-US" altLang="zh-CN" sz="1800" dirty="0"/>
              <a:t>ISBN 978-7-302-09825-6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dirty="0"/>
              <a:t>教师及联系方式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计算机学院网络技术中心（教三楼</a:t>
            </a:r>
            <a:r>
              <a:rPr lang="en-US" altLang="zh-CN" dirty="0"/>
              <a:t>903</a:t>
            </a:r>
            <a:r>
              <a:rPr lang="zh-CN" altLang="en-US" dirty="0"/>
              <a:t>） 蒋砚军</a:t>
            </a:r>
            <a:endParaRPr lang="en-US" altLang="zh-CN" dirty="0"/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zh-CN" altLang="en-US" dirty="0"/>
              <a:t>邮件：</a:t>
            </a:r>
            <a:r>
              <a:rPr lang="en-US" altLang="zh-CN" dirty="0"/>
              <a:t>jiangyanjun0718@bupt.edu.cn</a:t>
            </a:r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zh-CN" altLang="en-US" dirty="0"/>
              <a:t>电话：</a:t>
            </a:r>
            <a:r>
              <a:rPr lang="en-US" altLang="zh-CN" dirty="0"/>
              <a:t>13701053229</a:t>
            </a:r>
          </a:p>
          <a:p>
            <a:pPr eaLnBrk="1" hangingPunct="1">
              <a:lnSpc>
                <a:spcPts val="3400"/>
              </a:lnSpc>
            </a:pPr>
            <a:r>
              <a:rPr lang="zh-CN" altLang="en-US" dirty="0"/>
              <a:t>答疑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线上答疑：微信群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线下答疑：电话、微信或邮件预约</a:t>
            </a:r>
            <a:endParaRPr lang="en-US" altLang="zh-CN" dirty="0"/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6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472" y="43979"/>
            <a:ext cx="842493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课程安排和成绩考核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696040"/>
            <a:ext cx="9937104" cy="6261352"/>
          </a:xfrm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zh-CN" altLang="en-US" dirty="0"/>
              <a:t>课程安排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平时作业在</a:t>
            </a:r>
            <a:r>
              <a:rPr lang="en-US" altLang="zh-CN" dirty="0" err="1"/>
              <a:t>Spoc</a:t>
            </a:r>
            <a:r>
              <a:rPr lang="zh-CN" altLang="en-US" dirty="0"/>
              <a:t>上完成，注意提交截止时间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上机作业，撰写实验报告，通过北邮爱课堂平台提交</a:t>
            </a:r>
            <a:endParaRPr lang="en-US" altLang="zh-CN" dirty="0"/>
          </a:p>
          <a:p>
            <a:pPr marL="457200" lvl="1" indent="0" eaLnBrk="1" hangingPunct="1">
              <a:lnSpc>
                <a:spcPts val="3400"/>
              </a:lnSpc>
              <a:buNone/>
            </a:pPr>
            <a:r>
              <a:rPr lang="en-US" altLang="zh-CN" dirty="0" err="1"/>
              <a:t>Spoc</a:t>
            </a:r>
            <a:r>
              <a:rPr lang="zh-CN" altLang="en-US" dirty="0"/>
              <a:t>上的作业和上机作业的提交，请注意截止时间</a:t>
            </a:r>
            <a:endParaRPr lang="en-US" altLang="zh-CN" dirty="0"/>
          </a:p>
          <a:p>
            <a:pPr eaLnBrk="1" hangingPunct="1">
              <a:lnSpc>
                <a:spcPts val="3400"/>
              </a:lnSpc>
            </a:pPr>
            <a:r>
              <a:rPr lang="zh-CN" altLang="en-US" dirty="0"/>
              <a:t>成绩考核</a:t>
            </a:r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平时成绩</a:t>
            </a:r>
            <a:r>
              <a:rPr lang="en-US" altLang="zh-CN" dirty="0"/>
              <a:t>(45%)</a:t>
            </a:r>
          </a:p>
          <a:p>
            <a:pPr lvl="2" eaLnBrk="1" hangingPunct="1">
              <a:lnSpc>
                <a:spcPts val="3400"/>
              </a:lnSpc>
            </a:pPr>
            <a:r>
              <a:rPr lang="zh-CN" altLang="en-US" dirty="0">
                <a:latin typeface="+mn-lt"/>
                <a:ea typeface="+mn-ea"/>
              </a:rPr>
              <a:t>平时作业：</a:t>
            </a:r>
            <a:r>
              <a:rPr lang="en-US" altLang="zh-CN" dirty="0" err="1">
                <a:latin typeface="+mn-lt"/>
                <a:ea typeface="+mn-ea"/>
              </a:rPr>
              <a:t>Spoc</a:t>
            </a:r>
            <a:r>
              <a:rPr lang="zh-CN" altLang="en-US">
                <a:latin typeface="+mn-lt"/>
                <a:ea typeface="+mn-ea"/>
              </a:rPr>
              <a:t>平台单元</a:t>
            </a:r>
            <a:r>
              <a:rPr lang="zh-CN" altLang="en-US" dirty="0">
                <a:latin typeface="+mn-lt"/>
                <a:ea typeface="+mn-ea"/>
              </a:rPr>
              <a:t>测验成绩</a:t>
            </a:r>
            <a:endParaRPr lang="en-US" altLang="zh-CN" dirty="0">
              <a:latin typeface="+mn-lt"/>
              <a:ea typeface="+mn-ea"/>
            </a:endParaRPr>
          </a:p>
          <a:p>
            <a:pPr lvl="2" eaLnBrk="1" hangingPunct="1">
              <a:lnSpc>
                <a:spcPts val="3400"/>
              </a:lnSpc>
            </a:pPr>
            <a:r>
              <a:rPr lang="zh-CN" altLang="en-US" dirty="0">
                <a:latin typeface="+mn-lt"/>
                <a:ea typeface="+mn-ea"/>
              </a:rPr>
              <a:t>上机作业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次：包括源程序和实验报告</a:t>
            </a:r>
            <a:endParaRPr lang="en-US" altLang="zh-CN" dirty="0">
              <a:latin typeface="+mn-lt"/>
              <a:ea typeface="+mn-ea"/>
            </a:endParaRPr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期中考试（无）</a:t>
            </a:r>
            <a:endParaRPr lang="en-US" altLang="zh-CN" dirty="0"/>
          </a:p>
          <a:p>
            <a:pPr lvl="1" eaLnBrk="1" hangingPunct="1">
              <a:lnSpc>
                <a:spcPts val="3400"/>
              </a:lnSpc>
            </a:pPr>
            <a:r>
              <a:rPr lang="zh-CN" altLang="en-US" dirty="0"/>
              <a:t>期末闭卷考试</a:t>
            </a:r>
            <a:r>
              <a:rPr lang="en-US" altLang="zh-CN" dirty="0"/>
              <a:t>(55%)</a:t>
            </a:r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5680" y="-11151"/>
            <a:ext cx="4680446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上机环境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729129"/>
            <a:ext cx="10945216" cy="5940231"/>
          </a:xfrm>
        </p:spPr>
        <p:txBody>
          <a:bodyPr/>
          <a:lstStyle/>
          <a:p>
            <a:pPr eaLnBrk="1" hangingPunct="1">
              <a:lnSpc>
                <a:spcPts val="3200"/>
              </a:lnSpc>
            </a:pPr>
            <a:r>
              <a:rPr lang="zh-CN" altLang="en-US" dirty="0"/>
              <a:t>学院提供的实验环境，腾讯云服务器，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Ubuntu20</a:t>
            </a:r>
            <a:r>
              <a:rPr lang="zh-CN" altLang="en-US" dirty="0"/>
              <a:t>系统</a:t>
            </a:r>
            <a:endParaRPr lang="en-US" altLang="zh-CN" dirty="0"/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82.156.118.183</a:t>
            </a:r>
            <a:r>
              <a:rPr lang="zh-CN" altLang="en-US" dirty="0"/>
              <a:t>，</a:t>
            </a:r>
            <a:r>
              <a:rPr lang="zh-CN" altLang="en-US" dirty="0">
                <a:latin typeface="+mn-lt"/>
              </a:rPr>
              <a:t>总带宽</a:t>
            </a:r>
            <a:r>
              <a:rPr lang="en-US" altLang="zh-CN" dirty="0">
                <a:latin typeface="+mn-lt"/>
              </a:rPr>
              <a:t>2Mbps</a:t>
            </a:r>
            <a:r>
              <a:rPr lang="zh-CN" altLang="en-US" dirty="0">
                <a:latin typeface="+mn-lt"/>
              </a:rPr>
              <a:t>（</a:t>
            </a:r>
            <a:r>
              <a:rPr lang="en-US" altLang="zh-CN" dirty="0">
                <a:latin typeface="+mn-lt"/>
              </a:rPr>
              <a:t>&lt;250KB/</a:t>
            </a:r>
            <a:r>
              <a:rPr lang="zh-CN" altLang="en-US" dirty="0">
                <a:latin typeface="+mn-lt"/>
              </a:rPr>
              <a:t>秒）</a:t>
            </a:r>
            <a:endParaRPr lang="en-US" altLang="zh-CN" dirty="0">
              <a:latin typeface="+mn-lt"/>
            </a:endParaRPr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zh-CN" altLang="en-US" dirty="0">
                <a:latin typeface="+mn-lt"/>
              </a:rPr>
              <a:t>通过</a:t>
            </a:r>
            <a:r>
              <a:rPr lang="en-US" altLang="zh-CN" dirty="0">
                <a:latin typeface="+mn-lt"/>
              </a:rPr>
              <a:t>PuTTY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dirty="0" err="1">
                <a:latin typeface="+mn-lt"/>
              </a:rPr>
              <a:t>SecureCRT</a:t>
            </a:r>
            <a:r>
              <a:rPr lang="zh-CN" altLang="en-US" dirty="0">
                <a:latin typeface="+mn-lt"/>
              </a:rPr>
              <a:t>等</a:t>
            </a:r>
            <a:r>
              <a:rPr lang="en-US" altLang="zh-CN" dirty="0">
                <a:latin typeface="+mn-lt"/>
              </a:rPr>
              <a:t>SSH</a:t>
            </a:r>
            <a:r>
              <a:rPr lang="zh-CN" altLang="en-US" dirty="0">
                <a:latin typeface="+mn-lt"/>
              </a:rPr>
              <a:t>协议的客户端软件登录，设置</a:t>
            </a:r>
            <a:r>
              <a:rPr lang="en-US" altLang="zh-CN" dirty="0" err="1">
                <a:latin typeface="+mn-lt"/>
              </a:rPr>
              <a:t>ssh</a:t>
            </a:r>
            <a:r>
              <a:rPr lang="zh-CN" altLang="en-US" dirty="0">
                <a:latin typeface="+mn-lt"/>
              </a:rPr>
              <a:t>上的数据压缩</a:t>
            </a:r>
            <a:endParaRPr lang="en-US" altLang="zh-CN" dirty="0">
              <a:latin typeface="+mn-lt"/>
            </a:endParaRPr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zh-CN" altLang="en-US" dirty="0">
                <a:solidFill>
                  <a:srgbClr val="0000FF"/>
                </a:solidFill>
              </a:rPr>
              <a:t>申请</a:t>
            </a:r>
            <a:r>
              <a:rPr lang="en-US" altLang="zh-CN" dirty="0">
                <a:solidFill>
                  <a:srgbClr val="0000FF"/>
                </a:solidFill>
              </a:rPr>
              <a:t>Ubuntu</a:t>
            </a:r>
            <a:r>
              <a:rPr lang="zh-CN" altLang="en-US" dirty="0">
                <a:solidFill>
                  <a:srgbClr val="0000FF"/>
                </a:solidFill>
              </a:rPr>
              <a:t>系统登录账号</a:t>
            </a:r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https://docs.qq.com/sheet/DTmh2dFliRmZ2TlZy</a:t>
            </a:r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zh-CN" altLang="en-US" dirty="0">
                <a:solidFill>
                  <a:srgbClr val="C00000"/>
                </a:solidFill>
              </a:rPr>
              <a:t>妥善保管自己的登录名和密码，直接参与或者将账户密码借给他人参与非法信息的传播，将被追究责任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ts val="3200"/>
              </a:lnSpc>
              <a:buNone/>
            </a:pPr>
            <a:r>
              <a:rPr lang="zh-CN" altLang="en-US" dirty="0"/>
              <a:t>需要在该服务器安装软件包，私信联系我</a:t>
            </a:r>
          </a:p>
          <a:p>
            <a:pPr eaLnBrk="1" hangingPunct="1">
              <a:lnSpc>
                <a:spcPts val="3200"/>
              </a:lnSpc>
            </a:pPr>
            <a:r>
              <a:rPr lang="zh-CN" altLang="en-US" dirty="0"/>
              <a:t>自备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endParaRPr lang="en-US" altLang="zh-CN" dirty="0"/>
          </a:p>
          <a:p>
            <a:pPr lvl="1" eaLnBrk="1" hangingPunct="1">
              <a:lnSpc>
                <a:spcPts val="3200"/>
              </a:lnSpc>
            </a:pPr>
            <a:r>
              <a:rPr lang="en-US" altLang="zh-CN" dirty="0">
                <a:latin typeface="+mn-lt"/>
              </a:rPr>
              <a:t>CentOS</a:t>
            </a:r>
            <a:r>
              <a:rPr lang="zh-CN" altLang="en-US" dirty="0">
                <a:latin typeface="+mn-lt"/>
              </a:rPr>
              <a:t>或</a:t>
            </a:r>
            <a:r>
              <a:rPr lang="en-US" altLang="zh-CN" dirty="0">
                <a:latin typeface="+mn-lt"/>
              </a:rPr>
              <a:t>Ubuntu</a:t>
            </a:r>
            <a:r>
              <a:rPr lang="zh-CN" altLang="en-US" dirty="0">
                <a:latin typeface="+mn-lt"/>
              </a:rPr>
              <a:t>，或其他类</a:t>
            </a:r>
            <a:r>
              <a:rPr lang="en-US" altLang="zh-CN" dirty="0">
                <a:latin typeface="+mn-lt"/>
              </a:rPr>
              <a:t>Unix</a:t>
            </a:r>
            <a:r>
              <a:rPr lang="zh-CN" altLang="en-US" dirty="0">
                <a:latin typeface="+mn-lt"/>
              </a:rPr>
              <a:t>环境</a:t>
            </a:r>
            <a:endParaRPr lang="en-US" altLang="zh-CN" dirty="0">
              <a:latin typeface="+mn-lt"/>
            </a:endParaRPr>
          </a:p>
          <a:p>
            <a:pPr eaLnBrk="1" hangingPunct="1">
              <a:lnSpc>
                <a:spcPts val="3200"/>
              </a:lnSpc>
            </a:pP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下自己安装</a:t>
            </a:r>
            <a:r>
              <a:rPr lang="en-US" altLang="zh-CN" dirty="0"/>
              <a:t>VMware</a:t>
            </a:r>
            <a:r>
              <a:rPr lang="zh-CN" altLang="en-US" dirty="0"/>
              <a:t>虚拟机</a:t>
            </a:r>
            <a:endParaRPr lang="en-US" altLang="zh-CN" dirty="0"/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1664" y="43979"/>
            <a:ext cx="4968552" cy="7207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学习资料和实验素材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936576"/>
            <a:ext cx="11449272" cy="5012704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百度网盘</a:t>
            </a:r>
            <a:endParaRPr lang="en-US" altLang="zh-CN" dirty="0"/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zh-CN" altLang="en-US" sz="2800" dirty="0"/>
              <a:t>链接：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https://pan.baidu.com/s/1mqgB4fwYAAGSS0q7jmtSZQ?pwd=t00i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zh-CN" altLang="en-US" sz="2800" dirty="0"/>
              <a:t>提取码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t00i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云端</a:t>
            </a:r>
            <a:r>
              <a:rPr lang="en-US" altLang="zh-CN" dirty="0"/>
              <a:t>Ubuntu20</a:t>
            </a:r>
            <a:r>
              <a:rPr lang="zh-CN" altLang="en-US" dirty="0"/>
              <a:t>系统（</a:t>
            </a:r>
            <a:r>
              <a:rPr lang="en-US" altLang="zh-CN" dirty="0"/>
              <a:t>82.156.118.183</a:t>
            </a:r>
            <a:r>
              <a:rPr lang="zh-CN" altLang="en-US" dirty="0"/>
              <a:t>）</a:t>
            </a:r>
          </a:p>
          <a:p>
            <a:pPr marL="457200" lvl="1" indent="0" eaLnBrk="1" hangingPunct="1">
              <a:lnSpc>
                <a:spcPct val="200000"/>
              </a:lnSpc>
              <a:buNone/>
            </a:pPr>
            <a:r>
              <a:rPr lang="zh-CN" altLang="en-US" dirty="0"/>
              <a:t>目录 </a:t>
            </a:r>
            <a:r>
              <a:rPr lang="en-US" altLang="zh-CN" dirty="0"/>
              <a:t>/share</a:t>
            </a:r>
          </a:p>
        </p:txBody>
      </p:sp>
      <p:sp>
        <p:nvSpPr>
          <p:cNvPr id="5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7DE42D9-6C50-4E8C-9DFA-122814DF32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0453" y="-4074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58275"/>
      </p:ext>
    </p:extLst>
  </p:cSld>
  <p:clrMapOvr>
    <a:masterClrMapping/>
  </p:clrMapOvr>
</p:sld>
</file>

<file path=ppt/theme/theme1.xml><?xml version="1.0" encoding="utf-8"?>
<a:theme xmlns:a="http://schemas.openxmlformats.org/drawingml/2006/main" name="蒋砚军《UNIX编程环境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编程环境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编程环境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编程环境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编程环境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311</Words>
  <Application>Microsoft Office PowerPoint</Application>
  <PresentationFormat>宽屏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 Unicode MS</vt:lpstr>
      <vt:lpstr>仿宋_GB2312</vt:lpstr>
      <vt:lpstr>黑体</vt:lpstr>
      <vt:lpstr>华文仿宋</vt:lpstr>
      <vt:lpstr>楷体</vt:lpstr>
      <vt:lpstr>楷体_GB2312</vt:lpstr>
      <vt:lpstr>宋体</vt:lpstr>
      <vt:lpstr>Courier New</vt:lpstr>
      <vt:lpstr>Lucida Console</vt:lpstr>
      <vt:lpstr>Tahoma</vt:lpstr>
      <vt:lpstr>Times New Roman</vt:lpstr>
      <vt:lpstr>Verdana</vt:lpstr>
      <vt:lpstr>Wingdings</vt:lpstr>
      <vt:lpstr>蒋砚军《UNIX编程环境》</vt:lpstr>
      <vt:lpstr>Linux开发环境及应用</vt:lpstr>
      <vt:lpstr>教学安排</vt:lpstr>
      <vt:lpstr>课程安排和成绩考核</vt:lpstr>
      <vt:lpstr>上机环境</vt:lpstr>
      <vt:lpstr>学习资料和实验素材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第1讲 UNIX简介</dc:title>
  <dc:creator>蒋砚军</dc:creator>
  <cp:lastModifiedBy>▷</cp:lastModifiedBy>
  <cp:revision>312</cp:revision>
  <dcterms:created xsi:type="dcterms:W3CDTF">2001-09-25T00:57:40Z</dcterms:created>
  <dcterms:modified xsi:type="dcterms:W3CDTF">2022-09-06T11:27:12Z</dcterms:modified>
</cp:coreProperties>
</file>