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4a" ContentType="audio/mp4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58"/>
  </p:notesMasterIdLst>
  <p:handoutMasterIdLst>
    <p:handoutMasterId r:id="rId59"/>
  </p:handoutMasterIdLst>
  <p:sldIdLst>
    <p:sldId id="256" r:id="rId3"/>
    <p:sldId id="257" r:id="rId4"/>
    <p:sldId id="258" r:id="rId5"/>
    <p:sldId id="306" r:id="rId6"/>
    <p:sldId id="259" r:id="rId7"/>
    <p:sldId id="260" r:id="rId8"/>
    <p:sldId id="261" r:id="rId9"/>
    <p:sldId id="413" r:id="rId10"/>
    <p:sldId id="305" r:id="rId11"/>
    <p:sldId id="268" r:id="rId12"/>
    <p:sldId id="319" r:id="rId13"/>
    <p:sldId id="321" r:id="rId14"/>
    <p:sldId id="322" r:id="rId15"/>
    <p:sldId id="320" r:id="rId16"/>
    <p:sldId id="323" r:id="rId17"/>
    <p:sldId id="269" r:id="rId18"/>
    <p:sldId id="404" r:id="rId19"/>
    <p:sldId id="412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8" r:id="rId36"/>
    <p:sldId id="289" r:id="rId37"/>
    <p:sldId id="310" r:id="rId38"/>
    <p:sldId id="308" r:id="rId39"/>
    <p:sldId id="309" r:id="rId40"/>
    <p:sldId id="290" r:id="rId41"/>
    <p:sldId id="414" r:id="rId42"/>
    <p:sldId id="295" r:id="rId43"/>
    <p:sldId id="296" r:id="rId44"/>
    <p:sldId id="297" r:id="rId45"/>
    <p:sldId id="298" r:id="rId46"/>
    <p:sldId id="299" r:id="rId47"/>
    <p:sldId id="317" r:id="rId48"/>
    <p:sldId id="318" r:id="rId49"/>
    <p:sldId id="300" r:id="rId50"/>
    <p:sldId id="301" r:id="rId51"/>
    <p:sldId id="302" r:id="rId52"/>
    <p:sldId id="303" r:id="rId53"/>
    <p:sldId id="304" r:id="rId54"/>
    <p:sldId id="314" r:id="rId55"/>
    <p:sldId id="315" r:id="rId56"/>
    <p:sldId id="316" r:id="rId57"/>
  </p:sldIdLst>
  <p:sldSz cx="12192000" cy="6858000"/>
  <p:notesSz cx="6858000" cy="9144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80"/>
    <a:srgbClr val="006699"/>
    <a:srgbClr val="0066CC"/>
    <a:srgbClr val="0099CC"/>
    <a:srgbClr val="990000"/>
    <a:srgbClr val="CC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>
      <p:cViewPr varScale="1">
        <p:scale>
          <a:sx n="119" d="100"/>
          <a:sy n="119" d="100"/>
        </p:scale>
        <p:origin x="417" y="60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19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DFC6D7E-D789-4807-A434-1791720CB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011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2E55ED4-E9AB-428D-BB65-907C97C7B4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8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55ED4-E9AB-428D-BB65-907C97C7B4A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8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E817EF4E-6C09-4AAC-AF25-3E5E6BD6B445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4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B7C1D17D-2963-41DC-A84F-605424D3F73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89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4684" y="188913"/>
            <a:ext cx="2590800" cy="6191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2284" y="188913"/>
            <a:ext cx="7569200" cy="6191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B699C952-D3F0-4B1D-AE71-4787942F4BC2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957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20725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981075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5484" y="981075"/>
            <a:ext cx="5080000" cy="2622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5484" y="3756025"/>
            <a:ext cx="5080000" cy="2624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3C5E3F47-D157-49A5-BCF4-37187CB2C8C1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653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20725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981075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81075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D2095553-DC16-4B01-9AAE-2B2DF6AB747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858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3EB2-A7D5-4706-BFDC-B4665D5EDE65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14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3543-A952-4690-9556-63328A54F5AD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0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C46-1C03-4FEE-9252-81C3914BF01D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09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615-DA62-40C9-8DEC-0FE79BFAD282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645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B03-9803-4CA2-873F-7F010B4E93A2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9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0EFD-392A-433C-ACEB-C1D007D4B831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F89A552E-17ED-4B44-8217-9BD23077C6C8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984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7DF3-90D5-4766-AFE9-3D645126E60C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61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2A7A-2385-4BCC-A3E0-B5D51C5200F3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39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6E1C-94E4-475D-B51E-6CEDD68E8313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32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8A76-9A45-489A-BDCF-C642DBC9B582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24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D4E-0317-437D-9BEF-E6463833A6DA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4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234B920B-88A4-4C91-AED1-6121DB84E2CD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1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284" y="981075"/>
            <a:ext cx="508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81075"/>
            <a:ext cx="508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F07BD9EE-7FEA-4290-8E3F-EBA49B82976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30D03D5B-81CE-42D8-A4CA-6C8D99CB5655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14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EC26BD27-50CB-44FD-B4A2-94E26D9291A8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3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1A36B649-792C-4658-A326-CD51D44FA121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35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FC0CE936-A2E2-4E60-AC6D-C62E083C2638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8001DBCB-2872-456F-8A31-474525DB3CD2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79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914"/>
            <a:ext cx="10363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981075"/>
            <a:ext cx="103632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33001" y="6453188"/>
            <a:ext cx="19685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b="0" smtClean="0">
                <a:solidFill>
                  <a:srgbClr val="3366FF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47ED16B8-4975-4189-8078-9704CB847C3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1029" name="Line 14"/>
          <p:cNvSpPr>
            <a:spLocks noChangeShapeType="1"/>
          </p:cNvSpPr>
          <p:nvPr userDrawn="1"/>
        </p:nvSpPr>
        <p:spPr bwMode="auto">
          <a:xfrm>
            <a:off x="912285" y="908050"/>
            <a:ext cx="10367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4F23-A246-41EB-8661-56F2AAE3917A}" type="datetime10">
              <a:rPr lang="zh-CN" altLang="en-US" smtClean="0"/>
              <a:t>09:13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6164;&#26009;/Typewriter.ogv.240p.webm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www.ruanyifeng.com/blog/2018/10/paul-all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30334;&#24230;&#30334;&#31185;&#65306;&#20445;&#32599;&#183;&#33406;&#20262;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inaunix.net/uid-10257388-id-296750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www.cnblogs.com/wickedboy237/archive/2013/05/12/3074009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2060575"/>
            <a:ext cx="10873208" cy="1873250"/>
          </a:xfrm>
        </p:spPr>
        <p:txBody>
          <a:bodyPr/>
          <a:lstStyle/>
          <a:p>
            <a:pPr eaLnBrk="1" hangingPunct="1"/>
            <a:r>
              <a:rPr lang="zh-CN" altLang="en-US" sz="6600" b="0" dirty="0">
                <a:solidFill>
                  <a:srgbClr val="800000"/>
                </a:solidFill>
                <a:latin typeface="+mn-lt"/>
                <a:ea typeface="+mn-ea"/>
              </a:rPr>
              <a:t>第</a:t>
            </a:r>
            <a:r>
              <a:rPr lang="en-US" altLang="zh-CN" sz="6600" b="0" dirty="0">
                <a:solidFill>
                  <a:srgbClr val="800000"/>
                </a:solidFill>
                <a:latin typeface="+mn-lt"/>
                <a:ea typeface="+mn-ea"/>
              </a:rPr>
              <a:t>1</a:t>
            </a:r>
            <a:r>
              <a:rPr lang="zh-CN" altLang="en-US" sz="6600" b="0">
                <a:solidFill>
                  <a:srgbClr val="800000"/>
                </a:solidFill>
                <a:latin typeface="+mn-lt"/>
                <a:ea typeface="+mn-ea"/>
              </a:rPr>
              <a:t>章  </a:t>
            </a:r>
            <a:r>
              <a:rPr lang="zh-CN" altLang="en-US" sz="6600" b="0" dirty="0">
                <a:solidFill>
                  <a:srgbClr val="800000"/>
                </a:solidFill>
                <a:latin typeface="+mn-lt"/>
                <a:ea typeface="+mn-ea"/>
              </a:rPr>
              <a:t>开始使用</a:t>
            </a:r>
            <a:r>
              <a:rPr lang="en-US" altLang="zh-CN" sz="6600" b="0" dirty="0">
                <a:solidFill>
                  <a:srgbClr val="800000"/>
                </a:solidFill>
                <a:latin typeface="+mn-lt"/>
                <a:ea typeface="+mn-ea"/>
              </a:rPr>
              <a:t>Linux</a:t>
            </a:r>
            <a:endParaRPr lang="zh-CN" altLang="en-US" sz="6600" b="0" dirty="0">
              <a:solidFill>
                <a:srgbClr val="800000"/>
              </a:solidFill>
              <a:latin typeface="+mn-lt"/>
              <a:ea typeface="+mn-ea"/>
            </a:endParaRP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 flipV="1"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D8FD89BB-B78B-4E7D-84F8-550D2E6021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47300" y="6337300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"/>
    </mc:Choice>
    <mc:Fallback xmlns="">
      <p:transition spd="slow" advTm="1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字符终端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2FD13A-CF18-4738-88BA-1AD4C9161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042988"/>
            <a:ext cx="7920234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UNIX/Linux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是多用户系统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主机连接多台字符终端</a:t>
            </a:r>
            <a:endParaRPr lang="en-US" altLang="zh-CN" sz="20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字符终端作为交互式输入输出设备</a:t>
            </a:r>
            <a:endParaRPr lang="en-US" altLang="zh-CN" sz="20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终端的构成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键盘</a:t>
            </a:r>
            <a:endParaRPr lang="en-US" altLang="zh-CN" sz="2000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显示器</a:t>
            </a:r>
            <a:endParaRPr lang="en-US" altLang="zh-CN" sz="2000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RS232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串行通信接口</a:t>
            </a:r>
            <a:endParaRPr lang="en-US" altLang="zh-CN" sz="2000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eaLnBrk="1" hangingPunct="1">
              <a:lnSpc>
                <a:spcPct val="12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字符终端的历史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英文打字机 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typewriter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电传打字机 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teletypewriter(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前缀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tele-)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，简写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tty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字符终端，以屏幕代替卷纸打印机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仍称做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tty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设备）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英文打字机（</a:t>
            </a:r>
            <a:r>
              <a:rPr lang="en-US" altLang="zh-CN" sz="4000" dirty="0">
                <a:latin typeface="+mn-lt"/>
              </a:rPr>
              <a:t>Typewriter</a:t>
            </a:r>
            <a:r>
              <a:rPr lang="zh-CN" altLang="en-US" sz="4000" dirty="0">
                <a:latin typeface="+mn-lt"/>
              </a:rPr>
              <a:t>）</a:t>
            </a:r>
          </a:p>
        </p:txBody>
      </p:sp>
      <p:pic>
        <p:nvPicPr>
          <p:cNvPr id="26627" name="Picture 3" descr="C:\Users\jiang\Desktop\1280px-Typemachine_binnenk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1124744"/>
            <a:ext cx="650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hlinkClick r:id="rId3" action="ppaction://hlinkfile"/>
          </p:cNvPr>
          <p:cNvSpPr/>
          <p:nvPr/>
        </p:nvSpPr>
        <p:spPr>
          <a:xfrm>
            <a:off x="2901950" y="6001544"/>
            <a:ext cx="6502400" cy="27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英文打字机工作视频</a:t>
            </a:r>
          </a:p>
        </p:txBody>
      </p:sp>
    </p:spTree>
    <p:extLst>
      <p:ext uri="{BB962C8B-B14F-4D97-AF65-F5344CB8AC3E}">
        <p14:creationId xmlns:p14="http://schemas.microsoft.com/office/powerpoint/2010/main" val="218710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电传打字机（</a:t>
            </a:r>
            <a:r>
              <a:rPr lang="en-US" altLang="zh-CN" sz="4000" dirty="0">
                <a:latin typeface="+mn-lt"/>
              </a:rPr>
              <a:t>Teletypewriter</a:t>
            </a:r>
            <a:r>
              <a:rPr lang="zh-CN" altLang="en-US" sz="4000" dirty="0">
                <a:latin typeface="+mn-lt"/>
              </a:rPr>
              <a:t>）</a:t>
            </a:r>
          </a:p>
        </p:txBody>
      </p:sp>
      <p:pic>
        <p:nvPicPr>
          <p:cNvPr id="27650" name="Picture 2" descr="C:\Users\jiang\Desktop\新建文件夹 (2)\ASR-33_at_CHM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052736"/>
            <a:ext cx="6454826" cy="48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5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电传打字机（</a:t>
            </a:r>
            <a:r>
              <a:rPr lang="en-US" altLang="zh-CN" sz="4000" dirty="0">
                <a:latin typeface="+mn-lt"/>
              </a:rPr>
              <a:t>Teletypewriter</a:t>
            </a:r>
            <a:r>
              <a:rPr lang="zh-CN" altLang="en-US" sz="4000" dirty="0">
                <a:latin typeface="+mn-lt"/>
              </a:rPr>
              <a:t>）</a:t>
            </a:r>
          </a:p>
        </p:txBody>
      </p:sp>
      <p:pic>
        <p:nvPicPr>
          <p:cNvPr id="3" name="图片 2">
            <a:hlinkClick r:id="rId2"/>
            <a:extLst>
              <a:ext uri="{FF2B5EF4-FFF2-40B4-BE49-F238E27FC236}">
                <a16:creationId xmlns:a16="http://schemas.microsoft.com/office/drawing/2014/main" id="{7D119B95-3C89-4921-8A85-C79948F88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005212"/>
            <a:ext cx="7381911" cy="487206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4FE632-449A-49D1-A9DE-E1EEB4F01732}"/>
              </a:ext>
            </a:extLst>
          </p:cNvPr>
          <p:cNvSpPr txBox="1"/>
          <p:nvPr/>
        </p:nvSpPr>
        <p:spPr>
          <a:xfrm>
            <a:off x="7824192" y="6021288"/>
            <a:ext cx="1944216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4" action="ppaction://hlinkfile"/>
              </a:rPr>
              <a:t>百度百科</a:t>
            </a:r>
            <a:r>
              <a:rPr lang="zh-CN" altLang="en-US" dirty="0">
                <a:hlinkClick r:id="rId4" action="ppaction://hlinkfile"/>
              </a:rPr>
              <a:t>：</a:t>
            </a:r>
            <a:r>
              <a:rPr lang="zh-CN" altLang="en-US" b="0" u="sng" dirty="0">
                <a:hlinkClick r:id="rId4" action="ppaction://hlinkfile"/>
              </a:rPr>
              <a:t>保罗</a:t>
            </a:r>
            <a:r>
              <a:rPr lang="en-US" altLang="zh-CN" b="0" u="sng" dirty="0">
                <a:hlinkClick r:id="rId4" action="ppaction://hlinkfile"/>
              </a:rPr>
              <a:t>·</a:t>
            </a:r>
            <a:r>
              <a:rPr lang="zh-CN" altLang="en-US" b="0" u="sng" dirty="0">
                <a:hlinkClick r:id="rId4" action="ppaction://hlinkfile"/>
              </a:rPr>
              <a:t>艾伦</a:t>
            </a:r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38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字符终端</a:t>
            </a:r>
          </a:p>
        </p:txBody>
      </p:sp>
      <p:pic>
        <p:nvPicPr>
          <p:cNvPr id="28674" name="Picture 2" descr="C:\Users\jiang\Desktop\新建文件夹 (2)\800px-DEC_VT100_term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980728"/>
            <a:ext cx="6246655" cy="55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5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dirty="0"/>
              <a:t>主机与终端的连接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B0868E-0053-46F3-9E1A-8AA9A9983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125538"/>
            <a:ext cx="10363199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主机中的串口卡（硬件）引出多个</a:t>
            </a:r>
            <a:r>
              <a:rPr lang="en-US" altLang="zh-CN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RS232</a:t>
            </a: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串口</a:t>
            </a:r>
            <a:endParaRPr lang="en-US" altLang="zh-CN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</a:t>
            </a:r>
            <a:r>
              <a:rPr lang="en-US" altLang="zh-CN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RS232</a:t>
            </a: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接口通过电缆（</a:t>
            </a:r>
            <a:r>
              <a:rPr lang="en-US" altLang="zh-CN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芯或更多芯）连接一台终端</a:t>
            </a:r>
            <a:endParaRPr lang="en-US" altLang="zh-CN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RS232</a:t>
            </a: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电缆的长度限制</a:t>
            </a:r>
            <a:endParaRPr lang="en-US" altLang="zh-CN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早期要求小于</a:t>
            </a:r>
            <a:r>
              <a:rPr lang="en-US" altLang="zh-CN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米</a:t>
            </a:r>
            <a:endParaRPr lang="en-US" altLang="zh-CN" sz="20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现在可达百米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US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FF9900"/>
              </a:buClr>
              <a:defRPr/>
            </a:pP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6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终端与主机的功能分工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graphicFrame>
        <p:nvGraphicFramePr>
          <p:cNvPr id="1638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6472356"/>
              </p:ext>
            </p:extLst>
          </p:nvPr>
        </p:nvGraphicFramePr>
        <p:xfrm>
          <a:off x="8269683" y="836935"/>
          <a:ext cx="3082901" cy="53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VISIO" r:id="rId3" imgW="5650992" imgH="9765792" progId="Visio.Drawing.6">
                  <p:embed/>
                </p:oleObj>
              </mc:Choice>
              <mc:Fallback>
                <p:oleObj name="VISIO" r:id="rId3" imgW="5650992" imgH="976579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683" y="836935"/>
                        <a:ext cx="3082901" cy="5328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D93DFDAB-7652-4C36-8880-4C762F01E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84" y="1020763"/>
            <a:ext cx="7271948" cy="456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buClr>
                <a:srgbClr val="FF9900"/>
              </a:buClr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终端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主机的输入和输出设备</a:t>
            </a:r>
            <a:endParaRPr lang="zh-CN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终端通过电缆把用户的按键信息送到主机，把主机发来的信息在屏幕上显示</a:t>
            </a:r>
            <a:endParaRPr lang="zh-CN" altLang="en-US" sz="18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60000"/>
              </a:lnSpc>
              <a:buClr>
                <a:srgbClr val="FF9900"/>
              </a:buClr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程序和数据的存储及处理</a:t>
            </a:r>
            <a:endParaRPr lang="zh-CN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数据及程序存放在主机的硬盘上，程序的运行也都由主机内的</a:t>
            </a:r>
            <a:r>
              <a:rPr lang="en-US" altLang="zh-CN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占用主机内存来完成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424" y="1124744"/>
            <a:ext cx="8352928" cy="4608512"/>
          </a:xfrm>
        </p:spPr>
        <p:txBody>
          <a:bodyPr/>
          <a:lstStyle/>
          <a:p>
            <a:pPr marL="257175" indent="-257175" algn="l" eaLnBrk="1" hangingPunct="1">
              <a:lnSpc>
                <a:spcPct val="15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驱动程序</a:t>
            </a:r>
            <a:endParaRPr kumimoji="1" lang="en-US" altLang="zh-CN" b="1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557213" lvl="1" indent="-214313" algn="l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不同的硬件需要不同的驱动程序</a:t>
            </a:r>
            <a:endParaRPr kumimoji="1" lang="en-US" altLang="zh-CN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algn="l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与行律模块的接口：上行和下行字符流</a:t>
            </a:r>
            <a:endParaRPr kumimoji="1" lang="en-US" altLang="zh-CN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257175" indent="-257175" algn="l" eaLnBrk="1" hangingPunct="1">
              <a:lnSpc>
                <a:spcPct val="15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行律的作用</a:t>
            </a:r>
            <a:endParaRPr kumimoji="1" lang="en-US" altLang="zh-CN" b="1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557213" lvl="1" indent="-214313" algn="l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一行内字符的</a:t>
            </a:r>
            <a:r>
              <a:rPr kumimoji="1" lang="zh-CN" altLang="en-US" b="1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缓冲、回显与编辑</a:t>
            </a: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，直到按下回车键</a:t>
            </a:r>
            <a:endParaRPr kumimoji="1" lang="en-US" altLang="zh-CN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algn="l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1" lang="zh-CN" altLang="en-US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数据加工</a:t>
            </a: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，如：将</a:t>
            </a:r>
            <a:r>
              <a:rPr kumimoji="1" lang="en-US" altLang="zh-CN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\n</a:t>
            </a: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转化为</a:t>
            </a:r>
            <a:r>
              <a:rPr kumimoji="1" lang="en-US" altLang="zh-CN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\r\n</a:t>
            </a:r>
          </a:p>
          <a:p>
            <a:pPr marL="557213" lvl="1" indent="-214313" algn="l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1" lang="zh-CN" altLang="en-US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控制</a:t>
            </a: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：将</a:t>
            </a:r>
            <a:r>
              <a:rPr kumimoji="1" lang="en-US" altLang="zh-CN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Ctrl-C</a:t>
            </a: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字符转化为中止进程运行的</a:t>
            </a:r>
            <a:r>
              <a:rPr kumimoji="1" lang="zh-CN" altLang="en-US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信号</a:t>
            </a:r>
            <a:r>
              <a:rPr kumimoji="1" lang="en-US" altLang="zh-CN" kern="0" dirty="0">
                <a:latin typeface="Verdana" pitchFamily="34" charset="0"/>
                <a:ea typeface="黑体"/>
              </a:rPr>
              <a:t>(signal)</a:t>
            </a:r>
          </a:p>
        </p:txBody>
      </p:sp>
      <p:graphicFrame>
        <p:nvGraphicFramePr>
          <p:cNvPr id="717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42764307"/>
              </p:ext>
            </p:extLst>
          </p:nvPr>
        </p:nvGraphicFramePr>
        <p:xfrm>
          <a:off x="8400256" y="1067027"/>
          <a:ext cx="2952328" cy="510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r:id="rId3" imgW="5339520" imgH="9227520" progId="Visio.Drawing.6">
                  <p:embed/>
                </p:oleObj>
              </mc:Choice>
              <mc:Fallback>
                <p:oleObj r:id="rId3" imgW="5339520" imgH="9227520" progId="Visio.Drawing.6">
                  <p:embed/>
                  <p:pic>
                    <p:nvPicPr>
                      <p:cNvPr id="717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1067027"/>
                        <a:ext cx="2952328" cy="5103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58512D1-2AD9-4B4F-B7DD-207651E5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88914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latin typeface="黑体" panose="02010609060101010101" pitchFamily="49" charset="-122"/>
                <a:ea typeface="黑体" panose="02010609060101010101" pitchFamily="49" charset="-122"/>
              </a:rPr>
              <a:t>行律与驱动程序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 spd="slow" advTm="3837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1"/>
          <p:cNvSpPr>
            <a:spLocks noGrp="1" noChangeArrowheads="1"/>
          </p:cNvSpPr>
          <p:nvPr/>
        </p:nvSpPr>
        <p:spPr bwMode="auto">
          <a:xfrm>
            <a:off x="1630759" y="4210893"/>
            <a:ext cx="1709738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909638"/>
            <a:ext cx="6408712" cy="5948362"/>
          </a:xfrm>
        </p:spPr>
        <p:txBody>
          <a:bodyPr/>
          <a:lstStyle/>
          <a:p>
            <a:pPr marL="257175" indent="-257175" algn="l" eaLnBrk="1" hangingPunct="1"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dirty="0">
                <a:latin typeface="Times New Roman"/>
                <a:ea typeface="黑体"/>
              </a:rPr>
              <a:t>运行程序</a:t>
            </a:r>
            <a:endParaRPr lang="en-US" altLang="zh-CN" sz="1800" dirty="0">
              <a:latin typeface="Times New Roman"/>
              <a:ea typeface="黑体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"Input N: "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"%d"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"N * N = %d\n"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"Bye!\n"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57175" indent="-257175" algn="l" eaLnBrk="1" hangingPunct="1"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dirty="0">
                <a:latin typeface="Times New Roman"/>
                <a:ea typeface="黑体"/>
              </a:rPr>
              <a:t>终端按键五次</a:t>
            </a:r>
            <a:endParaRPr lang="en-US" altLang="zh-CN" sz="1800" dirty="0">
              <a:latin typeface="Times New Roman"/>
              <a:ea typeface="黑体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  1 7  Backspace 6 Enter</a:t>
            </a:r>
          </a:p>
          <a:p>
            <a:pPr marL="342900" indent="-342900" algn="l" eaLnBrk="1" hangingPunct="1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行律功能调整的必要性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1" hangingPunct="1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dirty="0"/>
              <a:t>调整方法</a:t>
            </a:r>
          </a:p>
          <a:p>
            <a:pPr marL="742950" lvl="1" indent="-285750" algn="l" eaLnBrk="1" hangingPunct="1">
              <a:buFont typeface="Wingdings" pitchFamily="2" charset="2"/>
              <a:buChar char="u"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通过编程的方法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u"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相关命令</a:t>
            </a:r>
            <a:r>
              <a:rPr lang="en-US" altLang="zh-CN" sz="1800" dirty="0" err="1">
                <a:solidFill>
                  <a:srgbClr val="000000"/>
                </a:solidFill>
              </a:rPr>
              <a:t>stty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1314450" lvl="3" algn="l" eaLnBrk="1" hangingPunct="1">
              <a:defRPr/>
            </a:pPr>
            <a:r>
              <a:rPr lang="en-US" altLang="zh-CN" sz="1800" dirty="0" err="1">
                <a:solidFill>
                  <a:srgbClr val="000000"/>
                </a:solidFill>
              </a:rPr>
              <a:t>stty</a:t>
            </a:r>
            <a:r>
              <a:rPr lang="en-US" altLang="zh-CN" sz="1800" dirty="0">
                <a:solidFill>
                  <a:srgbClr val="000000"/>
                </a:solidFill>
              </a:rPr>
              <a:t> erase  ^H</a:t>
            </a:r>
          </a:p>
          <a:p>
            <a:pPr marL="1314450" lvl="3" algn="l" eaLnBrk="1" hangingPunct="1">
              <a:defRPr/>
            </a:pPr>
            <a:r>
              <a:rPr lang="en-US" altLang="zh-CN" sz="1800" dirty="0" err="1">
                <a:solidFill>
                  <a:srgbClr val="000000"/>
                </a:solidFill>
              </a:rPr>
              <a:t>stty</a:t>
            </a:r>
            <a:r>
              <a:rPr lang="en-US" altLang="zh-CN" sz="1800" dirty="0">
                <a:solidFill>
                  <a:srgbClr val="000000"/>
                </a:solidFill>
              </a:rPr>
              <a:t> -a</a:t>
            </a:r>
            <a:endParaRPr lang="en-US" altLang="zh-CN" sz="1800" dirty="0">
              <a:solidFill>
                <a:srgbClr val="000000"/>
              </a:solidFill>
              <a:ea typeface="黑体"/>
            </a:endParaRPr>
          </a:p>
        </p:txBody>
      </p:sp>
      <p:graphicFrame>
        <p:nvGraphicFramePr>
          <p:cNvPr id="819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9550"/>
              </p:ext>
            </p:extLst>
          </p:nvPr>
        </p:nvGraphicFramePr>
        <p:xfrm>
          <a:off x="6959601" y="1006922"/>
          <a:ext cx="4392983" cy="437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Visio" r:id="rId3" imgW="5454819" imgH="5446542" progId="Visio.Drawing.11">
                  <p:embed/>
                </p:oleObj>
              </mc:Choice>
              <mc:Fallback>
                <p:oleObj name="Visio" r:id="rId3" imgW="5454819" imgH="5446542" progId="Visio.Drawing.11">
                  <p:embed/>
                  <p:pic>
                    <p:nvPicPr>
                      <p:cNvPr id="819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1006922"/>
                        <a:ext cx="4392983" cy="4374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02B00C2-3C6E-4FAB-902D-4D7BCBF8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116632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latin typeface="楷体" panose="02010609060101010101" pitchFamily="49" charset="-122"/>
                <a:ea typeface="楷体" panose="02010609060101010101" pitchFamily="49" charset="-122"/>
              </a:rPr>
              <a:t>主机与终端之间的通信过程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52AB9C-590E-488A-B8D5-F824EF0EBA11}"/>
              </a:ext>
            </a:extLst>
          </p:cNvPr>
          <p:cNvSpPr txBox="1"/>
          <p:nvPr/>
        </p:nvSpPr>
        <p:spPr>
          <a:xfrm>
            <a:off x="7248128" y="6021288"/>
            <a:ext cx="3836307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"Input N: "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"%d"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"N * N = %d\n"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"Bye!\n"</a:t>
            </a: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Tm="3837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Lucida Console" pitchFamily="49" charset="0"/>
              </a:rPr>
              <a:t>终端转义序列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4" y="887735"/>
            <a:ext cx="10296283" cy="5544269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defRPr/>
            </a:pPr>
            <a:r>
              <a:rPr lang="zh-CN" altLang="en-US" dirty="0"/>
              <a:t>转义字符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Esc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码</a:t>
            </a:r>
            <a:r>
              <a:rPr lang="en-US" altLang="zh-CN" dirty="0">
                <a:solidFill>
                  <a:srgbClr val="000000"/>
                </a:solidFill>
              </a:rPr>
              <a:t>1B</a:t>
            </a:r>
            <a:r>
              <a:rPr lang="zh-CN" altLang="en-US" dirty="0">
                <a:solidFill>
                  <a:srgbClr val="000000"/>
                </a:solidFill>
              </a:rPr>
              <a:t>（十进制</a:t>
            </a:r>
            <a:r>
              <a:rPr lang="en-US" altLang="zh-CN" dirty="0">
                <a:solidFill>
                  <a:srgbClr val="000000"/>
                </a:solidFill>
              </a:rPr>
              <a:t>27</a:t>
            </a:r>
            <a:r>
              <a:rPr lang="zh-CN" altLang="en-US" dirty="0">
                <a:solidFill>
                  <a:srgbClr val="000000"/>
                </a:solidFill>
              </a:rPr>
              <a:t>，八进制</a:t>
            </a:r>
            <a:r>
              <a:rPr lang="en-US" altLang="zh-CN" dirty="0">
                <a:solidFill>
                  <a:srgbClr val="000000"/>
                </a:solidFill>
              </a:rPr>
              <a:t>033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defRPr/>
            </a:pPr>
            <a:r>
              <a:rPr lang="zh-CN" altLang="en-US" dirty="0"/>
              <a:t>主机发往终端方向数据中的转义序列的功能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控制光标位置、字符颜色、字符大小等等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选择终端的字符集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控制终端上的打印机、刷卡机、磁条器、密码键盘</a:t>
            </a:r>
          </a:p>
          <a:p>
            <a:pPr eaLnBrk="1" hangingPunct="1">
              <a:buClr>
                <a:srgbClr val="FF9900"/>
              </a:buClr>
              <a:defRPr/>
            </a:pPr>
            <a:r>
              <a:rPr lang="zh-CN" altLang="en-US" dirty="0"/>
              <a:t>举例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Esc</a:t>
            </a:r>
            <a:r>
              <a:rPr lang="en-US" altLang="zh-CN" dirty="0">
                <a:solidFill>
                  <a:srgbClr val="000000"/>
                </a:solidFill>
              </a:rPr>
              <a:t>[2J </a:t>
            </a: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由主机发送到终端的四字节序列：</a:t>
            </a:r>
            <a:r>
              <a:rPr lang="en-US" altLang="zh-CN" dirty="0">
                <a:solidFill>
                  <a:srgbClr val="000000"/>
                </a:solidFill>
              </a:rPr>
              <a:t>1B 5B 32 4A    </a:t>
            </a:r>
            <a:r>
              <a:rPr lang="zh-CN" altLang="en-US" dirty="0">
                <a:solidFill>
                  <a:srgbClr val="000000"/>
                </a:solidFill>
              </a:rPr>
              <a:t>功能：清除屏幕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Esc</a:t>
            </a:r>
            <a:r>
              <a:rPr lang="en-US" altLang="zh-CN" dirty="0">
                <a:solidFill>
                  <a:srgbClr val="000000"/>
                </a:solidFill>
              </a:rPr>
              <a:t>[8A       </a:t>
            </a:r>
            <a:r>
              <a:rPr lang="zh-CN" altLang="en-US" dirty="0">
                <a:solidFill>
                  <a:srgbClr val="000000"/>
                </a:solidFill>
              </a:rPr>
              <a:t>四字节序列，光标上移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行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Esc</a:t>
            </a:r>
            <a:r>
              <a:rPr lang="en-US" altLang="zh-CN" dirty="0">
                <a:solidFill>
                  <a:srgbClr val="000000"/>
                </a:solidFill>
              </a:rPr>
              <a:t>[16;8H  </a:t>
            </a:r>
            <a:r>
              <a:rPr lang="zh-CN" altLang="en-US" dirty="0">
                <a:solidFill>
                  <a:srgbClr val="000000"/>
                </a:solidFill>
              </a:rPr>
              <a:t>七字节序列，光标移到</a:t>
            </a:r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行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列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Esc</a:t>
            </a:r>
            <a:r>
              <a:rPr lang="en-US" altLang="zh-CN" dirty="0">
                <a:solidFill>
                  <a:srgbClr val="000000"/>
                </a:solidFill>
              </a:rPr>
              <a:t>[1;31m  </a:t>
            </a:r>
            <a:r>
              <a:rPr lang="zh-CN" altLang="en-US" dirty="0">
                <a:solidFill>
                  <a:srgbClr val="000000"/>
                </a:solidFill>
              </a:rPr>
              <a:t>七字节序列，红色字符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2060575"/>
            <a:ext cx="7772400" cy="1873250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3366FF"/>
                </a:solidFill>
              </a:rPr>
              <a:t>1.1 Linux</a:t>
            </a:r>
            <a:r>
              <a:rPr lang="zh-CN" altLang="en-US" sz="4800" dirty="0">
                <a:solidFill>
                  <a:srgbClr val="3366FF"/>
                </a:solidFill>
              </a:rPr>
              <a:t>发展过程</a:t>
            </a: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11235ADA-5CE8-4DAC-8878-CBC8C9A6EC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47300" y="6337300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84"/>
    </mc:Choice>
    <mc:Fallback xmlns="">
      <p:transition spd="slow" advTm="232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Lucida Console" pitchFamily="49" charset="0"/>
              </a:rPr>
              <a:t>终端类型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终端类型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定义一组转移序列以及相对应的操作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例如：</a:t>
            </a:r>
            <a:r>
              <a:rPr lang="en-US" altLang="zh-CN">
                <a:solidFill>
                  <a:srgbClr val="000000"/>
                </a:solidFill>
              </a:rPr>
              <a:t>ansi, vt100, vt220</a:t>
            </a:r>
            <a:r>
              <a:rPr lang="zh-CN" altLang="en-US">
                <a:solidFill>
                  <a:srgbClr val="000000"/>
                </a:solidFill>
              </a:rPr>
              <a:t>等等</a:t>
            </a:r>
          </a:p>
          <a:p>
            <a:pPr eaLnBrk="1" hangingPunct="1"/>
            <a:r>
              <a:rPr kumimoji="0" lang="zh-CN" altLang="en-US"/>
              <a:t>主机和终端之间的类型匹配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主机根据终端类型，实现相应功能时发送对应的控制码；当终端类型不对时，可能全屏幕操作失败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通过转义序列还可以控制终端上的打印机、光笔、刷卡机、磁条器、密码键盘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终端上的功能键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15889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z="4000"/>
              <a:t>主机和终端之间的流量控制</a:t>
            </a:r>
            <a:r>
              <a:rPr lang="zh-CN" altLang="en-US"/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908050"/>
            <a:ext cx="10225136" cy="4751388"/>
          </a:xfrm>
        </p:spPr>
        <p:txBody>
          <a:bodyPr/>
          <a:lstStyle/>
          <a:p>
            <a:pPr eaLnBrk="1" hangingPunct="1"/>
            <a:r>
              <a:rPr lang="zh-CN" altLang="en-US" dirty="0"/>
              <a:t>必要性</a:t>
            </a:r>
          </a:p>
          <a:p>
            <a:pPr lvl="1" eaLnBrk="1" hangingPunct="1"/>
            <a:r>
              <a:rPr lang="zh-CN" altLang="en-US" dirty="0"/>
              <a:t>终端的显示速度跟不上主机的发送速度</a:t>
            </a:r>
          </a:p>
          <a:p>
            <a:pPr lvl="1" eaLnBrk="1" hangingPunct="1"/>
            <a:r>
              <a:rPr lang="zh-CN" altLang="en-US" dirty="0"/>
              <a:t>主机送来数据终端需要打印出来，但打印速度慢</a:t>
            </a:r>
          </a:p>
          <a:p>
            <a:pPr lvl="1" eaLnBrk="1" hangingPunct="1"/>
            <a:r>
              <a:rPr lang="zh-CN" altLang="en-US" dirty="0"/>
              <a:t>主机送来的显示内容，需暂停显示，仔细分析</a:t>
            </a:r>
          </a:p>
          <a:p>
            <a:pPr lvl="1" eaLnBrk="1" hangingPunct="1"/>
            <a:r>
              <a:rPr lang="zh-CN" altLang="en-US" dirty="0"/>
              <a:t>需要一种机制控制主机方向来的数据流量</a:t>
            </a:r>
          </a:p>
          <a:p>
            <a:pPr eaLnBrk="1" hangingPunct="1"/>
            <a:r>
              <a:rPr lang="zh-CN" altLang="en-US" dirty="0"/>
              <a:t>两种流控方法</a:t>
            </a:r>
          </a:p>
          <a:p>
            <a:pPr lvl="1" eaLnBrk="1" hangingPunct="1"/>
            <a:r>
              <a:rPr lang="zh-CN" altLang="en-US" dirty="0"/>
              <a:t>硬件方式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b="1" dirty="0"/>
              <a:t>   </a:t>
            </a:r>
            <a:r>
              <a:rPr lang="en-US" altLang="zh-CN" dirty="0"/>
              <a:t>RS232</a:t>
            </a:r>
            <a:r>
              <a:rPr lang="zh-CN" altLang="en-US" dirty="0"/>
              <a:t>接口的</a:t>
            </a:r>
            <a:r>
              <a:rPr lang="en-US" altLang="zh-CN" dirty="0"/>
              <a:t>CTS</a:t>
            </a:r>
            <a:r>
              <a:rPr lang="zh-CN" altLang="en-US" dirty="0"/>
              <a:t>信号线（</a:t>
            </a:r>
            <a:r>
              <a:rPr lang="en-US" altLang="zh-CN" dirty="0"/>
              <a:t>Clear To Send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软件方式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/>
              <a:t>   利用流控字符</a:t>
            </a:r>
            <a:r>
              <a:rPr lang="en-US" altLang="zh-CN" dirty="0" err="1"/>
              <a:t>Xon</a:t>
            </a:r>
            <a:r>
              <a:rPr lang="zh-CN" altLang="en-US" dirty="0"/>
              <a:t>和</a:t>
            </a:r>
            <a:r>
              <a:rPr lang="en-US" altLang="zh-CN" dirty="0" err="1"/>
              <a:t>Xoff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Ctrl-S</a:t>
            </a:r>
            <a:r>
              <a:rPr lang="zh-CN" altLang="en-US" sz="4000" dirty="0">
                <a:latin typeface="+mn-lt"/>
              </a:rPr>
              <a:t>和</a:t>
            </a:r>
            <a:r>
              <a:rPr lang="en-US" altLang="zh-CN" sz="4000" dirty="0">
                <a:latin typeface="+mn-lt"/>
              </a:rPr>
              <a:t>Ctrl-Q</a:t>
            </a:r>
            <a:r>
              <a:rPr lang="en-US" altLang="zh-CN" dirty="0">
                <a:latin typeface="+mn-lt"/>
              </a:rPr>
              <a:t>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42" y="981075"/>
            <a:ext cx="10296284" cy="4895850"/>
          </a:xfrm>
        </p:spPr>
        <p:txBody>
          <a:bodyPr/>
          <a:lstStyle/>
          <a:p>
            <a:pPr eaLnBrk="1" hangingPunct="1"/>
            <a:r>
              <a:rPr lang="zh-CN" altLang="en-US" dirty="0"/>
              <a:t>软件流量控制的方式（利用流控字符</a:t>
            </a:r>
            <a:r>
              <a:rPr lang="en-US" altLang="zh-CN" dirty="0" err="1"/>
              <a:t>Xon</a:t>
            </a:r>
            <a:r>
              <a:rPr lang="zh-CN" altLang="en-US" dirty="0"/>
              <a:t>和</a:t>
            </a:r>
            <a:r>
              <a:rPr lang="en-US" altLang="zh-CN" dirty="0" err="1"/>
              <a:t>Xoff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终端希望主机暂停发送数据时，发</a:t>
            </a:r>
            <a:r>
              <a:rPr lang="en-US" altLang="zh-CN" dirty="0" err="1">
                <a:latin typeface="+mn-lt"/>
              </a:rPr>
              <a:t>Xoff</a:t>
            </a:r>
            <a:r>
              <a:rPr lang="zh-CN" altLang="en-US" dirty="0">
                <a:latin typeface="+mn-lt"/>
              </a:rPr>
              <a:t>字符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终端希望主机继续发送数据时，发</a:t>
            </a:r>
            <a:r>
              <a:rPr lang="en-US" altLang="zh-CN" dirty="0" err="1">
                <a:latin typeface="+mn-lt"/>
              </a:rPr>
              <a:t>Xon</a:t>
            </a:r>
            <a:r>
              <a:rPr lang="zh-CN" altLang="en-US" dirty="0">
                <a:latin typeface="+mn-lt"/>
              </a:rPr>
              <a:t>字符</a:t>
            </a:r>
          </a:p>
          <a:p>
            <a:pPr lvl="1" eaLnBrk="1" hangingPunct="1"/>
            <a:r>
              <a:rPr lang="en-US" altLang="zh-CN" dirty="0" err="1">
                <a:latin typeface="+mn-lt"/>
              </a:rPr>
              <a:t>Xoff</a:t>
            </a:r>
            <a:r>
              <a:rPr lang="en-US" altLang="zh-CN" dirty="0">
                <a:latin typeface="+mn-lt"/>
              </a:rPr>
              <a:t>/</a:t>
            </a:r>
            <a:r>
              <a:rPr lang="en-US" altLang="zh-CN" dirty="0" err="1">
                <a:latin typeface="+mn-lt"/>
              </a:rPr>
              <a:t>Xon</a:t>
            </a:r>
            <a:r>
              <a:rPr lang="zh-CN" altLang="en-US" dirty="0">
                <a:latin typeface="+mn-lt"/>
              </a:rPr>
              <a:t>控制字符分别被定义为</a:t>
            </a:r>
            <a:r>
              <a:rPr lang="en-US" altLang="zh-CN" dirty="0">
                <a:latin typeface="+mn-lt"/>
              </a:rPr>
              <a:t>ASCII</a:t>
            </a:r>
            <a:r>
              <a:rPr lang="zh-CN" altLang="en-US" dirty="0">
                <a:latin typeface="+mn-lt"/>
              </a:rPr>
              <a:t>码的</a:t>
            </a:r>
            <a:r>
              <a:rPr lang="en-US" altLang="zh-CN" dirty="0">
                <a:latin typeface="+mn-lt"/>
              </a:rPr>
              <a:t>17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dirty="0">
                <a:latin typeface="+mn-lt"/>
              </a:rPr>
              <a:t>19</a:t>
            </a:r>
            <a:r>
              <a:rPr lang="zh-CN" altLang="en-US" dirty="0">
                <a:latin typeface="+mn-lt"/>
              </a:rPr>
              <a:t>，对应键盘按键</a:t>
            </a:r>
            <a:r>
              <a:rPr lang="en-US" altLang="zh-CN" dirty="0">
                <a:latin typeface="+mn-lt"/>
              </a:rPr>
              <a:t>Ctrl-S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dirty="0">
                <a:latin typeface="+mn-lt"/>
              </a:rPr>
              <a:t>Ctrl-Q</a:t>
            </a:r>
            <a:r>
              <a:rPr lang="zh-CN" altLang="en-US" dirty="0">
                <a:latin typeface="+mn-lt"/>
              </a:rPr>
              <a:t>，手动流控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按下</a:t>
            </a:r>
            <a:r>
              <a:rPr lang="en-US" altLang="zh-CN" dirty="0">
                <a:latin typeface="+mn-lt"/>
              </a:rPr>
              <a:t>Ctrl-S</a:t>
            </a:r>
            <a:r>
              <a:rPr lang="zh-CN" altLang="en-US" dirty="0">
                <a:latin typeface="+mn-lt"/>
              </a:rPr>
              <a:t>键暂停显示，按</a:t>
            </a:r>
            <a:r>
              <a:rPr lang="en-US" altLang="zh-CN" dirty="0">
                <a:latin typeface="+mn-lt"/>
              </a:rPr>
              <a:t>Ctrl-Q</a:t>
            </a:r>
            <a:r>
              <a:rPr lang="zh-CN" altLang="en-US" dirty="0">
                <a:latin typeface="+mn-lt"/>
              </a:rPr>
              <a:t>键继续显示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按下</a:t>
            </a:r>
            <a:r>
              <a:rPr lang="en-US" altLang="zh-CN" dirty="0">
                <a:latin typeface="+mn-lt"/>
              </a:rPr>
              <a:t>Ctrl-S</a:t>
            </a:r>
            <a:r>
              <a:rPr lang="zh-CN" altLang="en-US" dirty="0">
                <a:latin typeface="+mn-lt"/>
              </a:rPr>
              <a:t>后暂停显示，有的终端按任意键继续，而有的终端要求必须按下</a:t>
            </a:r>
            <a:r>
              <a:rPr lang="en-US" altLang="zh-CN" dirty="0">
                <a:latin typeface="+mn-lt"/>
              </a:rPr>
              <a:t>Ctrl-Q</a:t>
            </a:r>
            <a:r>
              <a:rPr lang="zh-CN" altLang="en-US" dirty="0">
                <a:latin typeface="+mn-lt"/>
              </a:rPr>
              <a:t>后才继续显示，否则其它按键都不能使得终端继续显示。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仿真终端和虚拟终端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284" y="935499"/>
            <a:ext cx="10363200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仿真终端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altLang="zh-CN" dirty="0">
                <a:latin typeface="+mn-lt"/>
              </a:rPr>
              <a:t>PC</a:t>
            </a:r>
            <a:r>
              <a:rPr lang="zh-CN" altLang="en-US" dirty="0">
                <a:latin typeface="+mn-lt"/>
              </a:rPr>
              <a:t>机串口，运行终端仿真软件来仿真终端。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+mn-lt"/>
              </a:rPr>
              <a:t>例如</a:t>
            </a:r>
            <a:r>
              <a:rPr lang="en-US" altLang="zh-CN" dirty="0">
                <a:latin typeface="+mn-lt"/>
              </a:rPr>
              <a:t>: DOS</a:t>
            </a:r>
            <a:r>
              <a:rPr lang="zh-CN" altLang="en-US" dirty="0">
                <a:latin typeface="+mn-lt"/>
              </a:rPr>
              <a:t>操作系统下的</a:t>
            </a:r>
            <a:r>
              <a:rPr lang="en-US" altLang="zh-CN" dirty="0" err="1">
                <a:latin typeface="+mn-lt"/>
              </a:rPr>
              <a:t>CrossTalk</a:t>
            </a:r>
            <a:endParaRPr lang="en-US" altLang="zh-CN" dirty="0">
              <a:latin typeface="+mn-lt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+mn-lt"/>
              </a:rPr>
              <a:t>        Windows</a:t>
            </a:r>
            <a:r>
              <a:rPr lang="zh-CN" altLang="en-US" dirty="0">
                <a:latin typeface="+mn-lt"/>
              </a:rPr>
              <a:t>中的“超级终端”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+mn-lt"/>
              </a:rPr>
              <a:t>仿真的内容包括实现终端的转义码序列功能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虚拟终端</a:t>
            </a:r>
            <a:endParaRPr lang="zh-CN" altLang="en-US" dirty="0">
              <a:solidFill>
                <a:srgbClr val="CC0000"/>
              </a:solidFill>
            </a:endParaRP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altLang="zh-CN" dirty="0">
                <a:latin typeface="+mn-lt"/>
              </a:rPr>
              <a:t>UNIX</a:t>
            </a:r>
            <a:r>
              <a:rPr lang="zh-CN" altLang="en-US" dirty="0">
                <a:latin typeface="+mn-lt"/>
              </a:rPr>
              <a:t>主机与</a:t>
            </a:r>
            <a:r>
              <a:rPr lang="en-US" altLang="zh-CN" dirty="0">
                <a:latin typeface="+mn-lt"/>
              </a:rPr>
              <a:t>PC</a:t>
            </a:r>
            <a:r>
              <a:rPr lang="zh-CN" altLang="en-US" dirty="0">
                <a:latin typeface="+mn-lt"/>
              </a:rPr>
              <a:t>机通过网络相连，客户端运行</a:t>
            </a:r>
            <a:r>
              <a:rPr lang="en-US" altLang="zh-CN" dirty="0">
                <a:latin typeface="+mn-lt"/>
              </a:rPr>
              <a:t>telnet</a:t>
            </a:r>
            <a:r>
              <a:rPr lang="zh-CN" altLang="en-US" dirty="0">
                <a:latin typeface="+mn-lt"/>
              </a:rPr>
              <a:t>，服务器端</a:t>
            </a:r>
            <a:r>
              <a:rPr lang="en-US" altLang="zh-CN" dirty="0" err="1">
                <a:latin typeface="+mn-lt"/>
              </a:rPr>
              <a:t>telnetd</a:t>
            </a:r>
            <a:r>
              <a:rPr lang="zh-CN" altLang="en-US" dirty="0">
                <a:latin typeface="+mn-lt"/>
              </a:rPr>
              <a:t>，成为</a:t>
            </a:r>
            <a:r>
              <a:rPr lang="en-US" altLang="zh-CN" dirty="0">
                <a:latin typeface="+mn-lt"/>
              </a:rPr>
              <a:t>UNIX</a:t>
            </a:r>
            <a:r>
              <a:rPr lang="zh-CN" altLang="en-US" dirty="0">
                <a:latin typeface="+mn-lt"/>
              </a:rPr>
              <a:t>的一个基于</a:t>
            </a:r>
            <a:r>
              <a:rPr lang="en-US" altLang="zh-CN" dirty="0">
                <a:latin typeface="+mn-lt"/>
              </a:rPr>
              <a:t>TCP</a:t>
            </a:r>
            <a:r>
              <a:rPr lang="zh-CN" altLang="en-US" dirty="0">
                <a:latin typeface="+mn-lt"/>
              </a:rPr>
              <a:t>通信的虚拟终端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安全终端，在</a:t>
            </a:r>
            <a:r>
              <a:rPr lang="en-US" altLang="zh-CN" dirty="0">
                <a:latin typeface="+mn-lt"/>
              </a:rPr>
              <a:t>TCP</a:t>
            </a:r>
            <a:r>
              <a:rPr lang="zh-CN" altLang="en-US" dirty="0">
                <a:latin typeface="+mn-lt"/>
              </a:rPr>
              <a:t>连接上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加密</a:t>
            </a:r>
            <a:r>
              <a:rPr lang="zh-CN" altLang="en-US" dirty="0">
                <a:latin typeface="+mn-lt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压缩</a:t>
            </a:r>
            <a:r>
              <a:rPr lang="zh-CN" altLang="en-US" dirty="0">
                <a:latin typeface="+mn-lt"/>
              </a:rPr>
              <a:t>数据，如：</a:t>
            </a:r>
            <a:r>
              <a:rPr lang="en-US" altLang="zh-CN" dirty="0">
                <a:latin typeface="+mn-lt"/>
              </a:rPr>
              <a:t>Windows</a:t>
            </a:r>
            <a:r>
              <a:rPr lang="zh-CN" altLang="en-US" dirty="0">
                <a:latin typeface="+mn-lt"/>
              </a:rPr>
              <a:t>客户端软件</a:t>
            </a:r>
            <a:r>
              <a:rPr lang="en-US" altLang="zh-CN" dirty="0">
                <a:latin typeface="+mn-lt"/>
              </a:rPr>
              <a:t>PuTTY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 err="1">
                <a:latin typeface="+mn-lt"/>
              </a:rPr>
              <a:t>SecureCRT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虚拟终端</a:t>
            </a:r>
          </a:p>
        </p:txBody>
      </p:sp>
      <p:graphicFrame>
        <p:nvGraphicFramePr>
          <p:cNvPr id="25604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8213" y="981075"/>
          <a:ext cx="7272337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Visio" r:id="rId3" imgW="13651992" imgH="10889742" progId="Visio.Drawing.11">
                  <p:embed/>
                </p:oleObj>
              </mc:Choice>
              <mc:Fallback>
                <p:oleObj name="Visio" r:id="rId3" imgW="13651992" imgH="1088974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981075"/>
                        <a:ext cx="7272337" cy="580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Lucida Console" pitchFamily="49" charset="0"/>
              </a:rPr>
              <a:t>登录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申请帐号（也叫登录名或用户名）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由系统管理员创建用户（如：</a:t>
            </a:r>
            <a:r>
              <a:rPr lang="en-US" altLang="zh-CN">
                <a:solidFill>
                  <a:srgbClr val="000000"/>
                </a:solidFill>
              </a:rPr>
              <a:t>useradd</a:t>
            </a:r>
            <a:r>
              <a:rPr lang="zh-CN" altLang="en-US">
                <a:solidFill>
                  <a:srgbClr val="000000"/>
                </a:solidFill>
              </a:rPr>
              <a:t>命令）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用户从任意终端上登录进入系统</a:t>
            </a:r>
          </a:p>
          <a:p>
            <a:pPr eaLnBrk="1" hangingPunct="1"/>
            <a:r>
              <a:rPr lang="en-US" altLang="zh-CN"/>
              <a:t>root</a:t>
            </a:r>
            <a:r>
              <a:rPr lang="zh-CN" altLang="en-US"/>
              <a:t>用户（超级用户）</a:t>
            </a: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</a:rPr>
              <a:t>root</a:t>
            </a:r>
            <a:r>
              <a:rPr lang="zh-CN" altLang="en-US">
                <a:solidFill>
                  <a:srgbClr val="000000"/>
                </a:solidFill>
              </a:rPr>
              <a:t>不受权限的制约，可随意修改和删除文件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普通用户受权限制约</a:t>
            </a: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</a:rPr>
              <a:t>root</a:t>
            </a:r>
            <a:r>
              <a:rPr lang="zh-CN" altLang="en-US">
                <a:solidFill>
                  <a:srgbClr val="000000"/>
                </a:solidFill>
              </a:rPr>
              <a:t>用户误删重要文件可能带来严重后果</a:t>
            </a:r>
          </a:p>
          <a:p>
            <a:pPr eaLnBrk="1" hangingPunct="1"/>
            <a:r>
              <a:rPr lang="zh-CN" altLang="en-US"/>
              <a:t>登录过程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出现登录提示符</a:t>
            </a:r>
            <a:r>
              <a:rPr lang="en-US" altLang="zh-CN">
                <a:solidFill>
                  <a:srgbClr val="000000"/>
                </a:solidFill>
              </a:rPr>
              <a:t>login</a:t>
            </a:r>
            <a:r>
              <a:rPr lang="zh-CN" altLang="en-US">
                <a:solidFill>
                  <a:srgbClr val="000000"/>
                </a:solidFill>
              </a:rPr>
              <a:t>：后，键入登录名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给出提示</a:t>
            </a:r>
            <a:r>
              <a:rPr lang="en-US" altLang="zh-CN">
                <a:solidFill>
                  <a:srgbClr val="000000"/>
                </a:solidFill>
              </a:rPr>
              <a:t>password</a:t>
            </a:r>
            <a:r>
              <a:rPr lang="zh-CN" altLang="en-US">
                <a:solidFill>
                  <a:srgbClr val="000000"/>
                </a:solidFill>
              </a:rPr>
              <a:t>：输入口令，不回显</a:t>
            </a: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Shell</a:t>
            </a:r>
            <a:r>
              <a:rPr lang="zh-CN" altLang="en-US" sz="4000"/>
              <a:t>提示符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登录成功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登录成功后出现</a:t>
            </a:r>
            <a:r>
              <a:rPr lang="en-US" altLang="zh-CN">
                <a:solidFill>
                  <a:srgbClr val="000000"/>
                </a:solidFill>
              </a:rPr>
              <a:t>Shell</a:t>
            </a:r>
            <a:r>
              <a:rPr lang="zh-CN" altLang="en-US">
                <a:solidFill>
                  <a:srgbClr val="000000"/>
                </a:solidFill>
              </a:rPr>
              <a:t>提示符，如同</a:t>
            </a:r>
            <a:r>
              <a:rPr lang="en-US" altLang="zh-CN">
                <a:solidFill>
                  <a:srgbClr val="000000"/>
                </a:solidFill>
              </a:rPr>
              <a:t>DOS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en-US" altLang="zh-CN">
                <a:solidFill>
                  <a:srgbClr val="000000"/>
                </a:solidFill>
              </a:rPr>
              <a:t>C&gt;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/>
            <a:r>
              <a:rPr lang="zh-CN" altLang="en-US"/>
              <a:t>常见</a:t>
            </a:r>
            <a:r>
              <a:rPr lang="en-US" altLang="zh-CN"/>
              <a:t>Shell</a:t>
            </a:r>
            <a:r>
              <a:rPr lang="zh-CN" altLang="en-US"/>
              <a:t>的提示符</a:t>
            </a: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</a:rPr>
              <a:t>$   Bourne Shell (/bin/sh)</a:t>
            </a: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</a:rPr>
              <a:t>%  C Shell      (/bin/csh)</a:t>
            </a: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</a:rPr>
              <a:t>$   Korn Shell   (/bin/ksh)</a:t>
            </a: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</a:rPr>
              <a:t>#  </a:t>
            </a:r>
            <a:r>
              <a:rPr lang="zh-CN" altLang="en-US">
                <a:solidFill>
                  <a:srgbClr val="000000"/>
                </a:solidFill>
              </a:rPr>
              <a:t>当前用户为超级用户</a:t>
            </a:r>
            <a:r>
              <a:rPr lang="en-US" altLang="zh-CN">
                <a:solidFill>
                  <a:srgbClr val="000000"/>
                </a:solidFill>
              </a:rPr>
              <a:t>root</a:t>
            </a:r>
            <a:r>
              <a:rPr lang="zh-CN" altLang="en-US">
                <a:solidFill>
                  <a:srgbClr val="000000"/>
                </a:solidFill>
              </a:rPr>
              <a:t>（操作时要小心）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同</a:t>
            </a:r>
            <a:r>
              <a:rPr lang="en-US" altLang="zh-CN">
                <a:solidFill>
                  <a:srgbClr val="000000"/>
                </a:solidFill>
              </a:rPr>
              <a:t>DOS</a:t>
            </a:r>
            <a:r>
              <a:rPr lang="zh-CN" altLang="en-US">
                <a:solidFill>
                  <a:srgbClr val="000000"/>
                </a:solidFill>
              </a:rPr>
              <a:t>一样，</a:t>
            </a:r>
            <a:r>
              <a:rPr lang="en-US" altLang="zh-CN">
                <a:solidFill>
                  <a:srgbClr val="000000"/>
                </a:solidFill>
              </a:rPr>
              <a:t>Shell</a:t>
            </a:r>
            <a:r>
              <a:rPr lang="zh-CN" altLang="en-US">
                <a:solidFill>
                  <a:srgbClr val="000000"/>
                </a:solidFill>
              </a:rPr>
              <a:t>提示符可以根据用户的需要和喜好，通过</a:t>
            </a:r>
            <a:r>
              <a:rPr lang="en-US" altLang="zh-CN">
                <a:solidFill>
                  <a:srgbClr val="000000"/>
                </a:solidFill>
              </a:rPr>
              <a:t>Shell</a:t>
            </a:r>
            <a:r>
              <a:rPr lang="zh-CN" altLang="en-US">
                <a:solidFill>
                  <a:srgbClr val="000000"/>
                </a:solidFill>
              </a:rPr>
              <a:t>命令改变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Lucida Console" pitchFamily="49" charset="0"/>
              </a:rPr>
              <a:t>关机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在关机前必须执行关机命令</a:t>
            </a:r>
            <a:r>
              <a:rPr lang="en-US" altLang="zh-CN"/>
              <a:t>shutdown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突然关掉电源，可能会导致文件数据丢失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例：内核的文件高速缓冲区。关机命令的功能之一是将高速缓冲区数据真正写到磁盘上。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仅特权用户有此权限</a:t>
            </a:r>
          </a:p>
          <a:p>
            <a:pPr eaLnBrk="1" hangingPunct="1"/>
            <a:r>
              <a:rPr lang="zh-CN" altLang="en-US"/>
              <a:t>死机</a:t>
            </a: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</a:rPr>
              <a:t>Unix</a:t>
            </a:r>
            <a:r>
              <a:rPr lang="zh-CN" altLang="en-US">
                <a:solidFill>
                  <a:srgbClr val="000000"/>
                </a:solidFill>
              </a:rPr>
              <a:t>系统稳定，应用程序不该导致死机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死机现象是由于系统内核态程序有问题，常常是一些外设的驱动程序有</a:t>
            </a:r>
            <a:r>
              <a:rPr lang="en-US" altLang="zh-CN">
                <a:solidFill>
                  <a:srgbClr val="000000"/>
                </a:solidFill>
              </a:rPr>
              <a:t>BUG</a:t>
            </a:r>
            <a:endParaRPr lang="en-US" altLang="zh-CN">
              <a:solidFill>
                <a:srgbClr val="CC0000"/>
              </a:solidFill>
            </a:endParaRP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2060575"/>
            <a:ext cx="7772400" cy="1873250"/>
          </a:xfrm>
        </p:spPr>
        <p:txBody>
          <a:bodyPr/>
          <a:lstStyle/>
          <a:p>
            <a:pPr eaLnBrk="1" hangingPunct="1"/>
            <a:r>
              <a:rPr lang="en-US" altLang="en-US" sz="4800"/>
              <a:t>1.3 使用系统命令</a:t>
            </a:r>
            <a:endParaRPr lang="zh-CN" altLang="en-US" sz="4800"/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2135189" y="908050"/>
            <a:ext cx="79216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B36BF7B-FCD3-4F8A-9616-12DD6913BB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424" y="908720"/>
            <a:ext cx="10657184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Lucida Console" pitchFamily="49" charset="0"/>
              </a:rPr>
              <a:t>使用系统命令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052513"/>
            <a:ext cx="8924156" cy="446405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提示符下就可以键入</a:t>
            </a:r>
            <a:r>
              <a:rPr lang="en-US" altLang="zh-CN" dirty="0"/>
              <a:t>UNIX</a:t>
            </a:r>
            <a:r>
              <a:rPr lang="zh-CN" altLang="en-US" dirty="0"/>
              <a:t>命令</a:t>
            </a:r>
          </a:p>
          <a:p>
            <a:pPr lvl="1" eaLnBrk="1" hangingPunct="1"/>
            <a:r>
              <a:rPr lang="zh-CN" altLang="en-US" dirty="0"/>
              <a:t>与</a:t>
            </a:r>
            <a:r>
              <a:rPr lang="en-US" altLang="zh-CN" dirty="0"/>
              <a:t>Windows</a:t>
            </a:r>
            <a:r>
              <a:rPr lang="zh-CN" altLang="en-US" dirty="0"/>
              <a:t>不同的是组成命令的英文字母大小写有区别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UNIX</a:t>
            </a:r>
            <a:r>
              <a:rPr lang="zh-CN" altLang="en-US" sz="4000" dirty="0">
                <a:latin typeface="+mn-lt"/>
              </a:rPr>
              <a:t>的发展过程</a:t>
            </a:r>
            <a:r>
              <a:rPr lang="en-US" altLang="zh-CN" sz="4000" dirty="0">
                <a:latin typeface="+mn-lt"/>
              </a:rPr>
              <a:t>(1)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7127" y="975645"/>
            <a:ext cx="7525137" cy="5399088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1964~1968</a:t>
            </a:r>
            <a:r>
              <a:rPr lang="zh-CN" altLang="en-US" sz="2400" dirty="0"/>
              <a:t>年，贝尔实验室，</a:t>
            </a:r>
            <a:r>
              <a:rPr lang="en-US" altLang="zh-CN" sz="2400" dirty="0"/>
              <a:t>MIT</a:t>
            </a:r>
            <a:r>
              <a:rPr lang="zh-CN" altLang="en-US" sz="2400" dirty="0"/>
              <a:t>，</a:t>
            </a:r>
            <a:r>
              <a:rPr lang="en-US" altLang="zh-CN" sz="2400" dirty="0"/>
              <a:t>GE</a:t>
            </a:r>
            <a:r>
              <a:rPr lang="zh-CN" altLang="en-US" sz="2400" dirty="0"/>
              <a:t>等 </a:t>
            </a:r>
            <a:r>
              <a:rPr lang="en-US" altLang="zh-CN" sz="2400" dirty="0"/>
              <a:t>MULTICS</a:t>
            </a:r>
          </a:p>
          <a:p>
            <a:pPr marL="457200" lvl="1" indent="0" eaLnBrk="1" hangingPunct="1"/>
            <a:r>
              <a:rPr lang="en-US" altLang="zh-CN" sz="2000" dirty="0" err="1">
                <a:latin typeface="Times New Roman" pitchFamily="18" charset="0"/>
              </a:rPr>
              <a:t>MULTiplexed</a:t>
            </a:r>
            <a:r>
              <a:rPr lang="en-US" altLang="zh-CN" sz="2000" dirty="0">
                <a:latin typeface="Times New Roman" pitchFamily="18" charset="0"/>
              </a:rPr>
              <a:t> Information and Computing System</a:t>
            </a:r>
          </a:p>
          <a:p>
            <a:pPr marL="457200" lvl="1" indent="0" eaLnBrk="1" hangingPunct="1">
              <a:buNone/>
            </a:pPr>
            <a:r>
              <a:rPr lang="en-US" altLang="zh-CN" sz="2000" dirty="0">
                <a:latin typeface="Times New Roman" pitchFamily="18" charset="0"/>
              </a:rPr>
              <a:t>  </a:t>
            </a:r>
            <a:r>
              <a:rPr lang="zh-CN" altLang="en-US" sz="2000" dirty="0"/>
              <a:t>（多路信息与计算系统）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2000" dirty="0">
                <a:solidFill>
                  <a:schemeClr val="bg2"/>
                </a:solidFill>
                <a:sym typeface="Wingdings" pitchFamily="2" charset="2"/>
              </a:rPr>
              <a:t>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M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any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U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nnecessarily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L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arge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ables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n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C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ore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S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imultaneously</a:t>
            </a:r>
          </a:p>
          <a:p>
            <a:pPr marL="457200" lvl="1" indent="0" eaLnBrk="1" hangingPunct="1">
              <a:buNone/>
            </a:pPr>
            <a:endParaRPr lang="en-US" altLang="zh-CN" sz="2000" dirty="0">
              <a:latin typeface="Times New Roman" pitchFamily="18" charset="0"/>
              <a:sym typeface="Wingdings" pitchFamily="2" charset="2"/>
            </a:endParaRPr>
          </a:p>
          <a:p>
            <a:pPr eaLnBrk="1" hangingPunct="1"/>
            <a:r>
              <a:rPr lang="en-US" altLang="zh-CN" sz="2400" dirty="0"/>
              <a:t>1969</a:t>
            </a:r>
            <a:r>
              <a:rPr lang="zh-CN" altLang="en-US" sz="2400" dirty="0"/>
              <a:t>年，</a:t>
            </a:r>
            <a:r>
              <a:rPr lang="en-US" altLang="zh-CN" sz="2400" dirty="0"/>
              <a:t>UNIX</a:t>
            </a: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从事</a:t>
            </a:r>
            <a:r>
              <a:rPr lang="en-US" altLang="zh-CN" sz="2000" dirty="0">
                <a:latin typeface="Times New Roman" pitchFamily="18" charset="0"/>
              </a:rPr>
              <a:t>MULTICS</a:t>
            </a:r>
            <a:r>
              <a:rPr lang="zh-CN" altLang="en-US" sz="2000" dirty="0">
                <a:latin typeface="Times New Roman" pitchFamily="18" charset="0"/>
              </a:rPr>
              <a:t>研究的</a:t>
            </a:r>
            <a:r>
              <a:rPr lang="en-US" altLang="zh-CN" sz="2000" dirty="0">
                <a:latin typeface="Times New Roman" pitchFamily="18" charset="0"/>
              </a:rPr>
              <a:t>Ken Thompson, Dennis Ritchie</a:t>
            </a:r>
            <a:r>
              <a:rPr lang="zh-CN" altLang="en-US" sz="2000" dirty="0">
                <a:latin typeface="Times New Roman" pitchFamily="18" charset="0"/>
              </a:rPr>
              <a:t>在</a:t>
            </a:r>
            <a:r>
              <a:rPr lang="en-US" altLang="zh-CN" sz="2000" dirty="0">
                <a:latin typeface="Times New Roman" pitchFamily="18" charset="0"/>
              </a:rPr>
              <a:t>PDP-7</a:t>
            </a:r>
            <a:r>
              <a:rPr lang="zh-CN" altLang="en-US" sz="2000" dirty="0">
                <a:latin typeface="Times New Roman" pitchFamily="18" charset="0"/>
              </a:rPr>
              <a:t>计算机，汇编语言实现</a:t>
            </a:r>
            <a:r>
              <a:rPr lang="en-US" altLang="zh-CN" sz="2000" dirty="0">
                <a:latin typeface="Times New Roman" pitchFamily="18" charset="0"/>
              </a:rPr>
              <a:t>UNICS </a:t>
            </a: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en-US" altLang="zh-CN" sz="2000" dirty="0">
                <a:latin typeface="Times New Roman" pitchFamily="18" charset="0"/>
              </a:rPr>
              <a:t>UNIX</a:t>
            </a:r>
            <a:r>
              <a:rPr lang="zh-CN" altLang="en-US" sz="2000" dirty="0">
                <a:latin typeface="Times New Roman" pitchFamily="18" charset="0"/>
              </a:rPr>
              <a:t>）</a:t>
            </a:r>
          </a:p>
          <a:p>
            <a:pPr marL="457200" lvl="1" indent="0" eaLnBrk="1" hangingPunct="1">
              <a:buNone/>
            </a:pP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 err="1">
                <a:latin typeface="Times New Roman" pitchFamily="18" charset="0"/>
              </a:rPr>
              <a:t>UNiplexed</a:t>
            </a:r>
            <a:r>
              <a:rPr lang="en-US" altLang="zh-CN" sz="2000" dirty="0">
                <a:latin typeface="Times New Roman" pitchFamily="18" charset="0"/>
              </a:rPr>
              <a:t> Information and Computing System</a:t>
            </a: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对</a:t>
            </a:r>
            <a:r>
              <a:rPr lang="en-US" altLang="zh-CN" sz="2000" dirty="0">
                <a:latin typeface="Times New Roman" pitchFamily="18" charset="0"/>
              </a:rPr>
              <a:t>MULTICS</a:t>
            </a:r>
            <a:r>
              <a:rPr lang="zh-CN" altLang="en-US" sz="2000" dirty="0">
                <a:latin typeface="Times New Roman" pitchFamily="18" charset="0"/>
              </a:rPr>
              <a:t>做了裁减，小而精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/>
          </a:p>
        </p:txBody>
      </p:sp>
      <p:pic>
        <p:nvPicPr>
          <p:cNvPr id="4101" name="Picture 4" descr="KenThompson(1943)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9196" y="981075"/>
            <a:ext cx="2185987" cy="3024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dmr(1941)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9196" y="3716338"/>
            <a:ext cx="2173287" cy="252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9047757" y="3352800"/>
            <a:ext cx="23637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Verdana" pitchFamily="34" charset="0"/>
              </a:rPr>
              <a:t>Ken Thompson(1943)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8976320" y="5949950"/>
            <a:ext cx="23431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Dennis Ritchie(1941)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Lucida Console" pitchFamily="49" charset="0"/>
              </a:rPr>
              <a:t>查阅联机手册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908051"/>
            <a:ext cx="10148036" cy="5040313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联机手册内容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各种命令的说明书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系统调用的使用手册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语言和其它语言的库函数手册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系统配置文件格式</a:t>
            </a:r>
          </a:p>
          <a:p>
            <a:pPr eaLnBrk="1" hangingPunct="1"/>
            <a:r>
              <a:rPr lang="zh-CN" altLang="en-US" dirty="0"/>
              <a:t>命令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命令：</a:t>
            </a:r>
            <a:r>
              <a:rPr lang="en-US" altLang="zh-CN" dirty="0">
                <a:solidFill>
                  <a:srgbClr val="CC0000"/>
                </a:solidFill>
              </a:rPr>
              <a:t>man 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命令名</a:t>
            </a:r>
            <a:r>
              <a:rPr lang="en-US" altLang="zh-CN" dirty="0">
                <a:solidFill>
                  <a:srgbClr val="000000"/>
                </a:solidFill>
              </a:rPr>
              <a:t>man</a:t>
            </a:r>
            <a:r>
              <a:rPr lang="zh-CN" altLang="en-US" dirty="0">
                <a:solidFill>
                  <a:srgbClr val="000000"/>
                </a:solidFill>
              </a:rPr>
              <a:t>，取自</a:t>
            </a:r>
            <a:r>
              <a:rPr lang="en-US" altLang="zh-CN" dirty="0">
                <a:solidFill>
                  <a:srgbClr val="000000"/>
                </a:solidFill>
              </a:rPr>
              <a:t>manual</a:t>
            </a:r>
            <a:r>
              <a:rPr lang="zh-CN" altLang="en-US" dirty="0">
                <a:solidFill>
                  <a:srgbClr val="000000"/>
                </a:solidFill>
              </a:rPr>
              <a:t>的前三个字母，</a:t>
            </a:r>
            <a:r>
              <a:rPr lang="en-US" altLang="zh-CN" dirty="0">
                <a:solidFill>
                  <a:srgbClr val="000000"/>
                </a:solidFill>
              </a:rPr>
              <a:t>UNIX</a:t>
            </a:r>
            <a:r>
              <a:rPr lang="zh-CN" altLang="en-US" dirty="0">
                <a:solidFill>
                  <a:srgbClr val="000000"/>
                </a:solidFill>
              </a:rPr>
              <a:t>中最常用命令一般由两到三个字母构成。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057400" y="1219201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pPr algn="just">
              <a:lnSpc>
                <a:spcPct val="100000"/>
              </a:lnSpc>
            </a:pPr>
            <a:endParaRPr lang="zh-CN" altLang="zh-CN" sz="2800">
              <a:ea typeface="楷体_GB2312" pitchFamily="49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213" y="230188"/>
            <a:ext cx="7772400" cy="677862"/>
          </a:xfrm>
        </p:spPr>
        <p:txBody>
          <a:bodyPr/>
          <a:lstStyle/>
          <a:p>
            <a:pPr eaLnBrk="1" hangingPunct="1"/>
            <a:r>
              <a:rPr lang="en-US" altLang="zh-CN" sz="4000"/>
              <a:t>man</a:t>
            </a:r>
            <a:r>
              <a:rPr lang="zh-CN" altLang="en-US" sz="4000"/>
              <a:t>命令</a:t>
            </a:r>
            <a:endParaRPr lang="zh-CN" altLang="en-US" sz="4000">
              <a:solidFill>
                <a:schemeClr val="tx1"/>
              </a:solidFill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1424" y="981075"/>
            <a:ext cx="10297144" cy="5399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man </a:t>
            </a:r>
            <a:r>
              <a:rPr lang="zh-CN" altLang="en-US" dirty="0"/>
              <a:t>命令的用法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man 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man  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section name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章节编号</a:t>
            </a:r>
            <a:r>
              <a:rPr lang="zh-CN" altLang="en-US" dirty="0">
                <a:solidFill>
                  <a:srgbClr val="000000"/>
                </a:solidFill>
              </a:rPr>
              <a:t>：  </a:t>
            </a:r>
            <a:r>
              <a:rPr lang="en-US" altLang="zh-CN" dirty="0">
                <a:solidFill>
                  <a:srgbClr val="000000"/>
                </a:solidFill>
              </a:rPr>
              <a:t>1 </a:t>
            </a:r>
            <a:r>
              <a:rPr lang="zh-CN" altLang="en-US" dirty="0">
                <a:solidFill>
                  <a:srgbClr val="000000"/>
                </a:solidFill>
              </a:rPr>
              <a:t>命令   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r>
              <a:rPr lang="zh-CN" altLang="en-US" dirty="0">
                <a:solidFill>
                  <a:srgbClr val="000000"/>
                </a:solidFill>
              </a:rPr>
              <a:t>系统调用   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库函数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en-US" altLang="zh-CN" dirty="0"/>
              <a:t>man -k 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itchFamily="18" charset="0"/>
              </a:rPr>
              <a:t>regexp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列出与关键字</a:t>
            </a:r>
            <a:r>
              <a:rPr lang="en-US" altLang="zh-CN" dirty="0">
                <a:solidFill>
                  <a:srgbClr val="000000"/>
                </a:solidFill>
              </a:rPr>
              <a:t>(keyword)</a:t>
            </a:r>
            <a:r>
              <a:rPr lang="zh-CN" altLang="en-US" dirty="0">
                <a:solidFill>
                  <a:srgbClr val="C00000"/>
                </a:solidFill>
              </a:rPr>
              <a:t>正则表达式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itchFamily="18" charset="0"/>
              </a:rPr>
              <a:t>regexp</a:t>
            </a:r>
            <a:r>
              <a:rPr lang="zh-CN" altLang="en-US" dirty="0">
                <a:solidFill>
                  <a:srgbClr val="000000"/>
                </a:solidFill>
              </a:rPr>
              <a:t>相关的手册目录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手册页内容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列出基本功能和语法格式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语言的调用列出头文件和链接函数库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功能说明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有关的其它项目的名字和章节号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所遵循的</a:t>
            </a:r>
            <a:r>
              <a:rPr lang="en-US" altLang="zh-CN" dirty="0"/>
              <a:t>UNIX</a:t>
            </a:r>
            <a:r>
              <a:rPr lang="zh-CN" altLang="en-US" dirty="0"/>
              <a:t>标准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D9D8FA-82BA-442C-91AF-5DE99EFDB061}"/>
              </a:ext>
            </a:extLst>
          </p:cNvPr>
          <p:cNvSpPr txBox="1"/>
          <p:nvPr/>
        </p:nvSpPr>
        <p:spPr>
          <a:xfrm>
            <a:off x="5951984" y="1052736"/>
            <a:ext cx="5472608" cy="10079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  Executable programs or shell commands</a:t>
            </a:r>
          </a:p>
          <a:p>
            <a:pPr marL="342900" indent="-342900">
              <a:buAutoNum type="arabicPlain" startAt="2"/>
            </a:pPr>
            <a:r>
              <a:rPr lang="en-US" altLang="zh-CN" dirty="0"/>
              <a:t>System calls </a:t>
            </a:r>
          </a:p>
          <a:p>
            <a:pPr marL="342900" indent="-342900">
              <a:buAutoNum type="arabicPlain" startAt="2"/>
            </a:pPr>
            <a:r>
              <a:rPr lang="en-US" altLang="zh-CN" dirty="0"/>
              <a:t>Library calls </a:t>
            </a:r>
          </a:p>
          <a:p>
            <a:r>
              <a:rPr lang="en-US" altLang="zh-CN" dirty="0"/>
              <a:t>5  File formats and conventions, e.g. /</a:t>
            </a:r>
            <a:r>
              <a:rPr lang="en-US" altLang="zh-CN" dirty="0" err="1"/>
              <a:t>etc</a:t>
            </a:r>
            <a:r>
              <a:rPr lang="en-US" altLang="zh-CN" dirty="0"/>
              <a:t>/passwd</a:t>
            </a:r>
          </a:p>
          <a:p>
            <a:r>
              <a:rPr lang="en-US" altLang="zh-CN" dirty="0"/>
              <a:t>8  System administration commands 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2286000" y="1524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pPr algn="just">
              <a:lnSpc>
                <a:spcPct val="100000"/>
              </a:lnSpc>
            </a:pPr>
            <a:endParaRPr lang="zh-CN" altLang="zh-CN" sz="240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213" y="333376"/>
            <a:ext cx="7772400" cy="525463"/>
          </a:xfrm>
        </p:spPr>
        <p:txBody>
          <a:bodyPr/>
          <a:lstStyle/>
          <a:p>
            <a:pPr eaLnBrk="1" hangingPunct="1"/>
            <a:r>
              <a:rPr kumimoji="0" lang="en-US" altLang="zh-CN" sz="4000"/>
              <a:t>date</a:t>
            </a:r>
            <a:r>
              <a:rPr kumimoji="0" lang="zh-CN" altLang="en-US" sz="4000"/>
              <a:t>读</a:t>
            </a:r>
            <a:r>
              <a:rPr lang="zh-CN" altLang="en-US" sz="4000"/>
              <a:t>取</a:t>
            </a:r>
            <a:r>
              <a:rPr lang="zh-CN" altLang="en-US" sz="4000">
                <a:latin typeface="Lucida Console" pitchFamily="49" charset="0"/>
              </a:rPr>
              <a:t>系统日期和时间</a:t>
            </a:r>
            <a:endParaRPr lang="zh-CN" altLang="en-US" sz="4000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83432" y="981076"/>
            <a:ext cx="10297144" cy="5472261"/>
          </a:xfrm>
        </p:spPr>
        <p:txBody>
          <a:bodyPr/>
          <a:lstStyle/>
          <a:p>
            <a:pPr lvl="1" eaLnBrk="1" hangingPunct="1"/>
            <a:r>
              <a:rPr lang="zh-CN" altLang="en-US" sz="2000" dirty="0"/>
              <a:t>读取系统日期和时间： 命令</a:t>
            </a:r>
            <a:r>
              <a:rPr lang="en-US" altLang="zh-CN" sz="2000" dirty="0"/>
              <a:t>date</a:t>
            </a: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 </a:t>
            </a:r>
            <a:r>
              <a:rPr lang="en-US" altLang="zh-CN" sz="1600" dirty="0">
                <a:solidFill>
                  <a:srgbClr val="990000"/>
                </a:solidFill>
              </a:rPr>
              <a:t>Wed Mar  1 14:23:37 CST 2017</a:t>
            </a:r>
          </a:p>
          <a:p>
            <a:pPr lvl="1" eaLnBrk="1" hangingPunct="1"/>
            <a:r>
              <a:rPr lang="zh-CN" altLang="en-US" sz="2000" dirty="0"/>
              <a:t>可以根据需要定制输出格式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1600" dirty="0">
                <a:solidFill>
                  <a:srgbClr val="0000FF"/>
                </a:solidFill>
              </a:rPr>
              <a:t>   </a:t>
            </a:r>
            <a:r>
              <a:rPr lang="en-US" altLang="zh-CN" sz="1600" dirty="0">
                <a:solidFill>
                  <a:srgbClr val="990000"/>
                </a:solidFill>
              </a:rPr>
              <a:t>date "+%</a:t>
            </a:r>
            <a:r>
              <a:rPr lang="en-US" altLang="zh-CN" sz="1600" dirty="0" err="1">
                <a:solidFill>
                  <a:srgbClr val="990000"/>
                </a:solidFill>
              </a:rPr>
              <a:t>Y.%m.%d</a:t>
            </a:r>
            <a:r>
              <a:rPr lang="en-US" altLang="zh-CN" sz="1600" dirty="0">
                <a:solidFill>
                  <a:srgbClr val="990000"/>
                </a:solidFill>
              </a:rPr>
              <a:t>  %H:%M:%S   Day %j"</a:t>
            </a:r>
          </a:p>
          <a:p>
            <a:pPr lvl="1" eaLnBrk="1" hangingPunct="1">
              <a:buNone/>
            </a:pPr>
            <a:r>
              <a:rPr lang="en-US" altLang="zh-CN" sz="1600" dirty="0">
                <a:solidFill>
                  <a:srgbClr val="990000"/>
                </a:solidFill>
              </a:rPr>
              <a:t>   2017.03.01  14:24:02   Day 060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600" dirty="0">
                <a:solidFill>
                  <a:srgbClr val="990000"/>
                </a:solidFill>
              </a:rPr>
              <a:t>   date "+%s" </a:t>
            </a:r>
          </a:p>
          <a:p>
            <a:pPr lvl="1" eaLnBrk="1" hangingPunct="1">
              <a:buNone/>
            </a:pPr>
            <a:r>
              <a:rPr lang="en-US" altLang="zh-CN" sz="1600" dirty="0">
                <a:solidFill>
                  <a:srgbClr val="990000"/>
                </a:solidFill>
              </a:rPr>
              <a:t>   1488349495</a:t>
            </a:r>
          </a:p>
          <a:p>
            <a:pPr lvl="2" eaLnBrk="1" hangingPunct="1"/>
            <a:r>
              <a:rPr lang="en-US" altLang="zh-CN" sz="2000" dirty="0"/>
              <a:t>060</a:t>
            </a:r>
            <a:r>
              <a:rPr lang="zh-CN" altLang="en-US" sz="2000" dirty="0"/>
              <a:t>指的是今天是今年的第</a:t>
            </a:r>
            <a:r>
              <a:rPr lang="en-US" altLang="zh-CN" sz="2000" dirty="0"/>
              <a:t>60</a:t>
            </a:r>
            <a:r>
              <a:rPr lang="zh-CN" altLang="en-US" sz="2000" dirty="0"/>
              <a:t>天</a:t>
            </a:r>
          </a:p>
          <a:p>
            <a:pPr lvl="2" eaLnBrk="1" hangingPunct="1"/>
            <a:r>
              <a:rPr lang="zh-CN" altLang="en-US" sz="2000" dirty="0"/>
              <a:t>格式控制字符串：第一个字母必须为</a:t>
            </a:r>
            <a:r>
              <a:rPr lang="en-US" altLang="zh-CN" sz="2000" dirty="0"/>
              <a:t>+</a:t>
            </a:r>
            <a:r>
              <a:rPr lang="zh-CN" altLang="en-US" sz="2000" dirty="0"/>
              <a:t>号，</a:t>
            </a:r>
            <a:r>
              <a:rPr lang="en-US" altLang="zh-CN" sz="2000" dirty="0"/>
              <a:t>%Y</a:t>
            </a:r>
            <a:r>
              <a:rPr lang="zh-CN" altLang="en-US" sz="2000" dirty="0"/>
              <a:t>代表年号，</a:t>
            </a:r>
            <a:r>
              <a:rPr lang="en-US" altLang="zh-CN" sz="2000" dirty="0"/>
              <a:t>%m</a:t>
            </a:r>
            <a:r>
              <a:rPr lang="zh-CN" altLang="en-US" sz="2000" dirty="0"/>
              <a:t>代表月份，</a:t>
            </a:r>
            <a:r>
              <a:rPr lang="en-US" altLang="zh-CN" sz="2000" dirty="0"/>
              <a:t>%M</a:t>
            </a:r>
            <a:r>
              <a:rPr lang="zh-CN" altLang="en-US" sz="2000" dirty="0"/>
              <a:t>代表分钟。</a:t>
            </a:r>
          </a:p>
          <a:p>
            <a:pPr lvl="2" eaLnBrk="1" hangingPunct="1"/>
            <a:r>
              <a:rPr lang="en-US" altLang="zh-CN" sz="2000" dirty="0"/>
              <a:t>%s </a:t>
            </a:r>
            <a:r>
              <a:rPr lang="zh-CN" altLang="en-US" sz="2000" dirty="0"/>
              <a:t>秒坐标（从</a:t>
            </a:r>
            <a:r>
              <a:rPr lang="en-US" altLang="zh-CN" sz="2000" dirty="0"/>
              <a:t>UTC1970</a:t>
            </a:r>
            <a:r>
              <a:rPr lang="zh-CN" altLang="en-US" sz="2000" dirty="0"/>
              <a:t>开始），常用于计算时间间隔</a:t>
            </a:r>
          </a:p>
          <a:p>
            <a:pPr lvl="2" eaLnBrk="1" hangingPunct="1"/>
            <a:r>
              <a:rPr lang="en-US" altLang="zh-CN" sz="2000" dirty="0"/>
              <a:t>UNIX</a:t>
            </a:r>
            <a:r>
              <a:rPr lang="zh-CN" altLang="en-US" sz="2000" dirty="0"/>
              <a:t>的命令往往有很多选项和复杂的功能，通过</a:t>
            </a:r>
            <a:r>
              <a:rPr lang="en-US" altLang="zh-CN" sz="2000" dirty="0"/>
              <a:t>man date</a:t>
            </a:r>
            <a:r>
              <a:rPr lang="zh-CN" altLang="en-US" sz="2000" dirty="0"/>
              <a:t>查阅联机手册</a:t>
            </a:r>
          </a:p>
          <a:p>
            <a:pPr lvl="1" eaLnBrk="1" hangingPunct="1"/>
            <a:r>
              <a:rPr lang="zh-CN" altLang="en-US" sz="2000" dirty="0"/>
              <a:t>通过</a:t>
            </a:r>
            <a:r>
              <a:rPr lang="en-US" altLang="zh-CN" sz="2000" dirty="0"/>
              <a:t>NTP</a:t>
            </a:r>
            <a:r>
              <a:rPr lang="zh-CN" altLang="en-US" sz="2000" dirty="0"/>
              <a:t>协议校对系统时间：命令 </a:t>
            </a:r>
            <a:r>
              <a:rPr lang="en-US" altLang="zh-CN" sz="2000" dirty="0" err="1"/>
              <a:t>ntpdate</a:t>
            </a:r>
            <a:endParaRPr lang="en-US" altLang="zh-CN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ntpdate</a:t>
            </a:r>
            <a:r>
              <a:rPr lang="en-US" altLang="zh-CN" sz="2000" dirty="0"/>
              <a:t> 0.pool.ntp.org (</a:t>
            </a:r>
            <a:r>
              <a:rPr lang="zh-CN" altLang="en-US" sz="2000" dirty="0"/>
              <a:t>设置时间，必须</a:t>
            </a:r>
            <a:r>
              <a:rPr lang="en-US" altLang="zh-CN" sz="2000" dirty="0"/>
              <a:t>root</a:t>
            </a:r>
            <a:r>
              <a:rPr lang="zh-CN" altLang="en-US" sz="2000" dirty="0"/>
              <a:t>用户</a:t>
            </a:r>
            <a:r>
              <a:rPr lang="en-US" altLang="zh-CN" sz="2000" dirty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ntpdate</a:t>
            </a:r>
            <a:r>
              <a:rPr lang="en-US" altLang="zh-CN" sz="2000" dirty="0"/>
              <a:t> –q 0.pool.ntp.org (</a:t>
            </a:r>
            <a:r>
              <a:rPr lang="zh-CN" altLang="en-US" sz="2000" dirty="0"/>
              <a:t>查询时间，普通用户也可以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who</a:t>
            </a:r>
            <a:r>
              <a:rPr lang="zh-CN" altLang="en-US" sz="4000"/>
              <a:t>：确定</a:t>
            </a:r>
            <a:r>
              <a:rPr lang="zh-CN" altLang="en-US" sz="4000">
                <a:latin typeface="Lucida Console" pitchFamily="49" charset="0"/>
              </a:rPr>
              <a:t>有谁在系统中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4" y="981075"/>
            <a:ext cx="10440300" cy="5399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800000"/>
                </a:solidFill>
              </a:rPr>
              <a:t>命令</a:t>
            </a:r>
            <a:r>
              <a:rPr lang="en-US" altLang="zh-CN" dirty="0">
                <a:solidFill>
                  <a:srgbClr val="800000"/>
                </a:solidFill>
              </a:rPr>
              <a:t>who</a:t>
            </a:r>
            <a:r>
              <a:rPr lang="en-US" altLang="zh-CN" dirty="0"/>
              <a:t>: </a:t>
            </a:r>
            <a:r>
              <a:rPr lang="zh-CN" altLang="en-US" dirty="0"/>
              <a:t>列出当前已登录入系统的用户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err="1"/>
              <a:t>wujian</a:t>
            </a:r>
            <a:r>
              <a:rPr lang="en-US" altLang="zh-CN" dirty="0"/>
              <a:t>  tty00    Jul 5  14:49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sun       tty01    Jul 5  11:31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err="1"/>
              <a:t>liang</a:t>
            </a:r>
            <a:r>
              <a:rPr lang="en-US" altLang="zh-CN" dirty="0"/>
              <a:t>     tty03    Jul 5  15:50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err="1"/>
              <a:t>liang</a:t>
            </a:r>
            <a:r>
              <a:rPr lang="en-US" altLang="zh-CN" dirty="0"/>
              <a:t>     ttyp02  Jul 5  15:50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dong     tty11    Jul 5  09:45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第一列：用户名；第二列：终端设备的设备文件名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设备在文件系统中有一个文件名（同普通磁盘文件不同的是文件类型属于特殊文件），一般设备文件放于目录</a:t>
            </a:r>
            <a:r>
              <a:rPr lang="en-US" altLang="zh-CN" dirty="0"/>
              <a:t>/dev</a:t>
            </a:r>
            <a:r>
              <a:rPr lang="zh-CN" altLang="en-US" dirty="0"/>
              <a:t>下。终端设备文件的名字一般为</a:t>
            </a:r>
            <a:r>
              <a:rPr lang="en-US" altLang="zh-CN" dirty="0" err="1"/>
              <a:t>tty</a:t>
            </a:r>
            <a:r>
              <a:rPr lang="en-US" altLang="zh-CN" dirty="0"/>
              <a:t>* 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中的设备文件</a:t>
            </a:r>
            <a:r>
              <a:rPr lang="en-US" altLang="zh-CN" dirty="0"/>
              <a:t>CON</a:t>
            </a:r>
            <a:r>
              <a:rPr lang="zh-CN" altLang="en-US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800000"/>
                </a:solidFill>
              </a:rPr>
              <a:t>命令</a:t>
            </a:r>
            <a:r>
              <a:rPr lang="en-US" altLang="zh-CN" dirty="0" err="1">
                <a:solidFill>
                  <a:srgbClr val="800000"/>
                </a:solidFill>
              </a:rPr>
              <a:t>tty</a:t>
            </a:r>
            <a:r>
              <a:rPr lang="en-US" altLang="zh-CN" dirty="0"/>
              <a:t>  </a:t>
            </a:r>
            <a:r>
              <a:rPr lang="zh-CN" altLang="en-US" dirty="0"/>
              <a:t>可以打印出当前终端的设备文件名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800000"/>
                </a:solidFill>
              </a:rPr>
              <a:t>命令</a:t>
            </a:r>
            <a:r>
              <a:rPr lang="en-US" altLang="zh-CN" dirty="0">
                <a:solidFill>
                  <a:srgbClr val="800000"/>
                </a:solidFill>
              </a:rPr>
              <a:t>who am </a:t>
            </a:r>
            <a:r>
              <a:rPr lang="en-US" altLang="zh-CN" dirty="0" err="1">
                <a:solidFill>
                  <a:srgbClr val="800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可以列出当前终端上的登录用户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800000"/>
                </a:solidFill>
              </a:rPr>
              <a:t>命令</a:t>
            </a:r>
            <a:r>
              <a:rPr lang="en-US" altLang="zh-CN" dirty="0" err="1">
                <a:solidFill>
                  <a:srgbClr val="800000"/>
                </a:solidFill>
              </a:rPr>
              <a:t>whoami</a:t>
            </a:r>
            <a:r>
              <a:rPr lang="en-US" altLang="zh-CN" dirty="0"/>
              <a:t> </a:t>
            </a:r>
            <a:r>
              <a:rPr lang="zh-CN" altLang="en-US" dirty="0"/>
              <a:t>可以列出当前终端上的登录用户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uptime</a:t>
            </a:r>
            <a:r>
              <a:rPr lang="zh-CN" altLang="en-US" sz="4000" dirty="0"/>
              <a:t>，</a:t>
            </a:r>
            <a:r>
              <a:rPr lang="en-US" altLang="zh-CN" sz="4000" dirty="0"/>
              <a:t>w</a:t>
            </a:r>
            <a:r>
              <a:rPr lang="zh-CN" altLang="en-US" sz="4000" dirty="0"/>
              <a:t>和</a:t>
            </a:r>
            <a:r>
              <a:rPr lang="en-US" altLang="zh-CN" sz="4000" dirty="0" err="1"/>
              <a:t>sar</a:t>
            </a:r>
            <a:endParaRPr lang="en-US" altLang="zh-CN" sz="4000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4" y="836712"/>
            <a:ext cx="10292052" cy="5399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命令</a:t>
            </a:r>
            <a:r>
              <a:rPr lang="en-US" altLang="zh-CN" dirty="0"/>
              <a:t>uptime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系统自启动后到现在的运行时间（年龄）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当前登录入系统的用户数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近期</a:t>
            </a:r>
            <a:r>
              <a:rPr lang="en-US" altLang="zh-CN" dirty="0"/>
              <a:t>1</a:t>
            </a:r>
            <a:r>
              <a:rPr lang="zh-CN" altLang="en-US" dirty="0"/>
              <a:t>分钟，</a:t>
            </a:r>
            <a:r>
              <a:rPr lang="en-US" altLang="zh-CN" dirty="0"/>
              <a:t>5</a:t>
            </a:r>
            <a:r>
              <a:rPr lang="zh-CN" altLang="en-US" dirty="0"/>
              <a:t>分钟，</a:t>
            </a:r>
            <a:r>
              <a:rPr lang="en-US" altLang="zh-CN" dirty="0"/>
              <a:t>15</a:t>
            </a:r>
            <a:r>
              <a:rPr lang="zh-CN" altLang="en-US" dirty="0"/>
              <a:t>分钟内系统</a:t>
            </a:r>
            <a:r>
              <a:rPr lang="en-US" altLang="zh-CN" dirty="0"/>
              <a:t>CPU</a:t>
            </a:r>
            <a:r>
              <a:rPr lang="zh-CN" altLang="en-US" dirty="0"/>
              <a:t>的负载（平均调度队列长度）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w</a:t>
            </a:r>
            <a:r>
              <a:rPr lang="zh-CN" altLang="en-US" dirty="0"/>
              <a:t>命令（</a:t>
            </a:r>
            <a:r>
              <a:rPr lang="en-US" altLang="zh-CN" dirty="0"/>
              <a:t>Who &amp; What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列出终端的空闲时间（</a:t>
            </a:r>
            <a:r>
              <a:rPr lang="en-US" altLang="zh-CN" dirty="0"/>
              <a:t>IDLE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JCPU</a:t>
            </a:r>
            <a:r>
              <a:rPr lang="zh-CN" altLang="en-US" dirty="0"/>
              <a:t>：终端上正在运行的作业占用的</a:t>
            </a:r>
            <a:r>
              <a:rPr lang="en-US" altLang="zh-CN" dirty="0"/>
              <a:t>CPU</a:t>
            </a:r>
            <a:r>
              <a:rPr lang="zh-CN" altLang="en-US" dirty="0"/>
              <a:t>时间（包括前台程序和后台程序）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PCPU</a:t>
            </a:r>
            <a:r>
              <a:rPr lang="zh-CN" altLang="en-US" dirty="0"/>
              <a:t>：终端上正在运行的前台程序占用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WHAT</a:t>
            </a:r>
            <a:r>
              <a:rPr lang="zh-CN" altLang="en-US" dirty="0"/>
              <a:t>列出终端上的用户正在执行什么命令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/>
              <a:t>sar</a:t>
            </a:r>
            <a:r>
              <a:rPr lang="zh-CN" altLang="en-US" dirty="0"/>
              <a:t>命令</a:t>
            </a:r>
            <a:r>
              <a:rPr lang="en-US" altLang="zh-CN" dirty="0"/>
              <a:t>(system activity report)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打印系统活动报告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其他：</a:t>
            </a:r>
            <a:r>
              <a:rPr lang="en-US" altLang="zh-CN" dirty="0"/>
              <a:t>top</a:t>
            </a:r>
            <a:r>
              <a:rPr lang="zh-CN" altLang="en-US" dirty="0"/>
              <a:t>，</a:t>
            </a:r>
            <a:r>
              <a:rPr lang="en-US" altLang="zh-CN" dirty="0" err="1"/>
              <a:t>htop</a:t>
            </a:r>
            <a:r>
              <a:rPr lang="zh-CN" altLang="en-US" dirty="0"/>
              <a:t>，</a:t>
            </a:r>
            <a:r>
              <a:rPr lang="en-US" altLang="zh-CN" dirty="0" err="1"/>
              <a:t>nmon</a:t>
            </a:r>
            <a:r>
              <a:rPr lang="zh-CN" altLang="en-US" dirty="0"/>
              <a:t>等监控系统性能的工具</a:t>
            </a:r>
            <a:endParaRPr lang="en-US" altLang="zh-CN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2057400" y="1219201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pPr algn="just">
              <a:lnSpc>
                <a:spcPct val="100000"/>
              </a:lnSpc>
            </a:pPr>
            <a:endParaRPr lang="zh-CN" altLang="zh-CN" sz="2800">
              <a:ea typeface="楷体_GB2312" pitchFamily="49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213" y="230188"/>
            <a:ext cx="7772400" cy="525462"/>
          </a:xfrm>
        </p:spPr>
        <p:txBody>
          <a:bodyPr/>
          <a:lstStyle/>
          <a:p>
            <a:pPr eaLnBrk="1" hangingPunct="1"/>
            <a:r>
              <a:rPr lang="en-US" altLang="zh-CN"/>
              <a:t>uptime</a:t>
            </a:r>
            <a:r>
              <a:rPr lang="zh-CN" altLang="en-US"/>
              <a:t>和</a:t>
            </a:r>
            <a:r>
              <a:rPr lang="en-US" altLang="zh-CN"/>
              <a:t>w</a:t>
            </a:r>
            <a:r>
              <a:rPr lang="zh-CN" altLang="en-US"/>
              <a:t>命令：举例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59496" y="981075"/>
            <a:ext cx="9108504" cy="44910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40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$ </a:t>
            </a:r>
            <a:r>
              <a:rPr lang="en-US" altLang="zh-CN" sz="1400" u="sng" dirty="0">
                <a:solidFill>
                  <a:srgbClr val="C00000"/>
                </a:solidFill>
                <a:latin typeface="Lucida Console" pitchFamily="49" charset="0"/>
              </a:rPr>
              <a:t>uptime</a:t>
            </a:r>
            <a:endParaRPr lang="en-US" altLang="zh-CN" sz="1400" dirty="0">
              <a:solidFill>
                <a:srgbClr val="C00000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10:35:22  up 18 min,  5 users,  load average: 0.55, 0.73, 0.43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$ </a:t>
            </a:r>
            <a:r>
              <a:rPr lang="en-US" altLang="zh-CN" sz="1400" u="sng" dirty="0">
                <a:solidFill>
                  <a:srgbClr val="C00000"/>
                </a:solidFill>
                <a:latin typeface="Lucida Console" pitchFamily="49" charset="0"/>
              </a:rPr>
              <a:t>w</a:t>
            </a:r>
            <a:endParaRPr lang="en-US" altLang="zh-CN" sz="1400" dirty="0">
              <a:solidFill>
                <a:srgbClr val="C00000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10:35:26  up 18 min,  5 users,  load average: 0.51, 0.72, 0.43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USER     TTY      FROM              LOGIN@   IDLE   JCPU   PCPU  WHAT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root     tty1     -                10:30am  0.00s  0.15s  0.01s  w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0" dirty="0" err="1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liang</a:t>
            </a:r>
            <a:r>
              <a:rPr lang="en-US" altLang="zh-CN" sz="140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    tty2     -                10:18am  1:43   0.05s  0.01s  ftp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0" dirty="0" err="1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jiang</a:t>
            </a:r>
            <a:r>
              <a:rPr lang="en-US" altLang="zh-CN" sz="140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    tty3     -                10:19am 28.00s  0.08s  </a:t>
            </a:r>
            <a:r>
              <a:rPr lang="en-US" altLang="zh-CN" sz="1400" b="0" dirty="0" err="1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0.08s</a:t>
            </a:r>
            <a:r>
              <a:rPr lang="en-US" altLang="zh-CN" sz="140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  -bash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song     tty4     -                10:20am  1:47   0.04s  0.00s  telnet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Lucida Console" pitchFamily="49" charset="0"/>
              </a:rPr>
              <a:t>fang     tty5     -                10:20am 23.00s  0.11s  0.08s  vim .profile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楷体_GB2312" pitchFamily="49" charset="-122"/>
              </a:rPr>
              <a:t>top</a:t>
            </a:r>
            <a:r>
              <a:rPr lang="zh-CN" altLang="en-US">
                <a:latin typeface="楷体_GB2312" pitchFamily="49" charset="-122"/>
              </a:rPr>
              <a:t>命令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08051"/>
            <a:ext cx="8675688" cy="3457575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u="sng">
                <a:solidFill>
                  <a:srgbClr val="CC0000"/>
                </a:solidFill>
              </a:rPr>
              <a:t>top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1400">
              <a:latin typeface="Lucida Console" pitchFamily="49" charset="0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400">
                <a:latin typeface="Lucida Console" pitchFamily="49" charset="0"/>
              </a:rPr>
              <a:t>top - 09:54:31 up 33 min,  5 users,  load average: 0.18, 0.21, 0.26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400">
                <a:latin typeface="Lucida Console" pitchFamily="49" charset="0"/>
              </a:rPr>
              <a:t>Tasks: 160 total,   1 running, 159 sleeping,   0 stopped,   0 zombie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400">
                <a:latin typeface="Lucida Console" pitchFamily="49" charset="0"/>
              </a:rPr>
              <a:t>Cpu(s):  0.0%us,  0.7%sy,  0.0%ni, 99.3%id,  0.0%wa,  0.0%hi,  0.0%si,  0.0%st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400">
                <a:latin typeface="Lucida Console" pitchFamily="49" charset="0"/>
              </a:rPr>
              <a:t>Mem:    509248k total,   423400k used,    85848k free,   101900k buffers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400">
                <a:latin typeface="Lucida Console" pitchFamily="49" charset="0"/>
              </a:rPr>
              <a:t>Swap:   916472k total,        0k used,   916472k free,   181792k cached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1400">
              <a:latin typeface="Lucida Console" pitchFamily="49" charset="0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400">
                <a:latin typeface="Lucida Console" pitchFamily="49" charset="0"/>
              </a:rPr>
              <a:t>  PID USER      PR  NI  VIRT  RES  SHR S %CPU %MEM    TIME+  COMMAND                      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400">
                <a:latin typeface="Lucida Console" pitchFamily="49" charset="0"/>
              </a:rPr>
              <a:t> 2985 stud      20   0  2544 1208  904 R  0.7  0.2   0:00.09 top                          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400">
                <a:latin typeface="Lucida Console" pitchFamily="49" charset="0"/>
              </a:rPr>
              <a:t> 2825 stud      20   0  8844 1556  908 S  0.3  0.3   0:00.59 sshd                         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400">
                <a:latin typeface="Lucida Console" pitchFamily="49" charset="0"/>
              </a:rPr>
              <a:t>    1 root      20   0  2808 1696 1196 S  0.0  0.3   0:02.71 init                         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400">
                <a:latin typeface="Lucida Console" pitchFamily="49" charset="0"/>
              </a:rPr>
              <a:t>    2 root      20   0     0    0    0 S  0.0  0.0   0:00.00 kthreadd 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774826" y="4292601"/>
            <a:ext cx="770572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VIRT</a:t>
            </a:r>
            <a:r>
              <a:rPr lang="zh-CN" altLang="en-US" b="0">
                <a:latin typeface="Times New Roman" pitchFamily="18" charset="0"/>
              </a:rPr>
              <a:t>进程逻辑地址空间大小</a:t>
            </a:r>
            <a:r>
              <a:rPr lang="en-US" altLang="zh-CN" b="0">
                <a:latin typeface="Times New Roman" pitchFamily="18" charset="0"/>
              </a:rPr>
              <a:t>(virtual)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RES</a:t>
            </a:r>
            <a:r>
              <a:rPr lang="zh-CN" altLang="en-US" b="0">
                <a:latin typeface="Times New Roman" pitchFamily="18" charset="0"/>
              </a:rPr>
              <a:t>驻留内存数</a:t>
            </a:r>
            <a:r>
              <a:rPr lang="en-US" altLang="zh-CN" b="0">
                <a:latin typeface="Times New Roman" pitchFamily="18" charset="0"/>
              </a:rPr>
              <a:t>(Resident),</a:t>
            </a:r>
            <a:r>
              <a:rPr lang="zh-CN" altLang="en-US" b="0">
                <a:latin typeface="Times New Roman" pitchFamily="18" charset="0"/>
              </a:rPr>
              <a:t>也就是占用物理内存数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SHR</a:t>
            </a:r>
            <a:r>
              <a:rPr lang="zh-CN" altLang="en-US" b="0">
                <a:latin typeface="Times New Roman" pitchFamily="18" charset="0"/>
              </a:rPr>
              <a:t>与其他进程共享的内存数</a:t>
            </a:r>
            <a:r>
              <a:rPr lang="en-US" altLang="zh-CN" b="0">
                <a:latin typeface="Times New Roman" pitchFamily="18" charset="0"/>
              </a:rPr>
              <a:t>(Share)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%CPU </a:t>
            </a:r>
            <a:r>
              <a:rPr lang="zh-CN" altLang="en-US" b="0">
                <a:latin typeface="Times New Roman" pitchFamily="18" charset="0"/>
              </a:rPr>
              <a:t>占用</a:t>
            </a:r>
            <a:r>
              <a:rPr lang="en-US" altLang="zh-CN" b="0">
                <a:latin typeface="Times New Roman" pitchFamily="18" charset="0"/>
              </a:rPr>
              <a:t>CPU</a:t>
            </a:r>
            <a:r>
              <a:rPr lang="zh-CN" altLang="en-US" b="0">
                <a:latin typeface="Times New Roman" pitchFamily="18" charset="0"/>
              </a:rPr>
              <a:t>百分比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%MEM</a:t>
            </a:r>
            <a:r>
              <a:rPr lang="zh-CN" altLang="en-US" b="0">
                <a:latin typeface="Times New Roman" pitchFamily="18" charset="0"/>
              </a:rPr>
              <a:t>占用内存百分比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楷体_GB2312" pitchFamily="49" charset="-122"/>
              </a:rPr>
              <a:t>free</a:t>
            </a:r>
            <a:r>
              <a:rPr lang="zh-CN" altLang="en-US">
                <a:latin typeface="楷体_GB2312" pitchFamily="49" charset="-122"/>
              </a:rPr>
              <a:t>检查系统内存使用情况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908050"/>
            <a:ext cx="10148036" cy="165735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u="sng" dirty="0">
                <a:solidFill>
                  <a:srgbClr val="CC0000"/>
                </a:solidFill>
              </a:rPr>
              <a:t>free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Lucida Console" pitchFamily="49" charset="0"/>
              </a:rPr>
              <a:t>             total   used    free shared buffers cached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Lucida Console" pitchFamily="49" charset="0"/>
              </a:rPr>
              <a:t>Mem:        506152 490772   15380      0  62032  133000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Lucida Console" pitchFamily="49" charset="0"/>
              </a:rPr>
              <a:t>-/+ buffers/cache: 295740  210412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Lucida Console" pitchFamily="49" charset="0"/>
              </a:rPr>
              <a:t>Swap:      2048276    856 2047420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055440" y="3068638"/>
            <a:ext cx="1072919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zh-CN" altLang="en-US" sz="2400" b="0" dirty="0">
                <a:solidFill>
                  <a:schemeClr val="tx1"/>
                </a:solidFill>
              </a:rPr>
              <a:t>第一行：内</a:t>
            </a:r>
            <a:r>
              <a:rPr lang="zh-CN" altLang="en-US" sz="2400" b="0" dirty="0">
                <a:solidFill>
                  <a:schemeClr val="tx1"/>
                </a:solidFill>
              </a:rPr>
              <a:t>存总数 </a:t>
            </a:r>
            <a:r>
              <a:rPr lang="en-US" altLang="zh-CN" sz="2400" b="0" dirty="0">
                <a:solidFill>
                  <a:schemeClr val="tx1"/>
                </a:solidFill>
              </a:rPr>
              <a:t>506MB,</a:t>
            </a:r>
            <a:r>
              <a:rPr lang="zh-CN" altLang="en-US" sz="2400" b="0" dirty="0">
                <a:solidFill>
                  <a:schemeClr val="tx1"/>
                </a:solidFill>
              </a:rPr>
              <a:t>已使用</a:t>
            </a:r>
            <a:r>
              <a:rPr lang="en-US" altLang="zh-CN" sz="2400" b="0" dirty="0">
                <a:solidFill>
                  <a:schemeClr val="tx1"/>
                </a:solidFill>
              </a:rPr>
              <a:t>490MB, </a:t>
            </a:r>
            <a:r>
              <a:rPr lang="zh-CN" altLang="en-US" sz="2400" b="0" dirty="0">
                <a:solidFill>
                  <a:schemeClr val="tx1"/>
                </a:solidFill>
              </a:rPr>
              <a:t>空闲</a:t>
            </a:r>
            <a:r>
              <a:rPr lang="en-US" altLang="zh-CN" sz="2400" b="0" dirty="0">
                <a:solidFill>
                  <a:schemeClr val="tx1"/>
                </a:solidFill>
              </a:rPr>
              <a:t>15MB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b="0" dirty="0">
                <a:solidFill>
                  <a:schemeClr val="tx1"/>
                </a:solidFill>
              </a:rPr>
              <a:t>     Linux</a:t>
            </a:r>
            <a:r>
              <a:rPr kumimoji="0" lang="zh-CN" altLang="en-US" sz="2400" b="0" dirty="0">
                <a:solidFill>
                  <a:schemeClr val="tx1"/>
                </a:solidFill>
              </a:rPr>
              <a:t>为提高效率利用程序不用的内存缓冲磁盘信息，当前有</a:t>
            </a:r>
            <a:r>
              <a:rPr kumimoji="0" lang="en-US" altLang="zh-CN" sz="2400" b="0" dirty="0">
                <a:solidFill>
                  <a:schemeClr val="tx1"/>
                </a:solidFill>
              </a:rPr>
              <a:t>62MB</a:t>
            </a:r>
            <a:r>
              <a:rPr kumimoji="0" lang="zh-CN" altLang="en-US" sz="2400" b="0" dirty="0">
                <a:solidFill>
                  <a:schemeClr val="tx1"/>
                </a:solidFill>
              </a:rPr>
              <a:t>的</a:t>
            </a:r>
            <a:r>
              <a:rPr kumimoji="0" lang="en-US" altLang="zh-CN" sz="2400" b="0" dirty="0">
                <a:solidFill>
                  <a:schemeClr val="tx1"/>
                </a:solidFill>
              </a:rPr>
              <a:t>buffer</a:t>
            </a:r>
            <a:r>
              <a:rPr kumimoji="0" lang="zh-CN" altLang="en-US" sz="2400" b="0" dirty="0">
                <a:solidFill>
                  <a:schemeClr val="tx1"/>
                </a:solidFill>
              </a:rPr>
              <a:t>和</a:t>
            </a:r>
            <a:r>
              <a:rPr kumimoji="0" lang="en-US" altLang="zh-CN" sz="2400" b="0" dirty="0">
                <a:solidFill>
                  <a:schemeClr val="tx1"/>
                </a:solidFill>
              </a:rPr>
              <a:t>133M</a:t>
            </a:r>
            <a:r>
              <a:rPr kumimoji="0" lang="zh-CN" altLang="en-US" sz="2400" b="0" dirty="0">
                <a:solidFill>
                  <a:schemeClr val="tx1"/>
                </a:solidFill>
              </a:rPr>
              <a:t>的</a:t>
            </a:r>
            <a:r>
              <a:rPr kumimoji="0" lang="en-US" altLang="zh-CN" sz="2400" b="0" dirty="0">
                <a:solidFill>
                  <a:schemeClr val="tx1"/>
                </a:solidFill>
              </a:rPr>
              <a:t>cache</a:t>
            </a:r>
          </a:p>
          <a:p>
            <a:pPr eaLnBrk="1" hangingPunct="1">
              <a:lnSpc>
                <a:spcPct val="100000"/>
              </a:lnSpc>
            </a:pPr>
            <a:r>
              <a:rPr kumimoji="0" lang="zh-CN" altLang="en-US" sz="2400" b="0" dirty="0">
                <a:solidFill>
                  <a:schemeClr val="tx1"/>
                </a:solidFill>
              </a:rPr>
              <a:t>第二行：不计</a:t>
            </a:r>
            <a:r>
              <a:rPr kumimoji="0" lang="en-US" altLang="zh-CN" sz="2400" b="0" dirty="0">
                <a:solidFill>
                  <a:schemeClr val="tx1"/>
                </a:solidFill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</a:rPr>
              <a:t>uffers/cache,</a:t>
            </a:r>
            <a:r>
              <a:rPr lang="zh-CN" altLang="en-US" sz="2400" b="0" dirty="0">
                <a:solidFill>
                  <a:schemeClr val="tx1"/>
                </a:solidFill>
              </a:rPr>
              <a:t>程序用掉了</a:t>
            </a:r>
            <a:r>
              <a:rPr lang="en-US" altLang="zh-CN" sz="2400" b="0" dirty="0">
                <a:solidFill>
                  <a:schemeClr val="tx1"/>
                </a:solidFill>
              </a:rPr>
              <a:t>295MB,</a:t>
            </a:r>
            <a:r>
              <a:rPr lang="zh-CN" altLang="en-US" sz="2400" b="0" dirty="0">
                <a:solidFill>
                  <a:schemeClr val="tx1"/>
                </a:solidFill>
              </a:rPr>
              <a:t>有</a:t>
            </a:r>
            <a:r>
              <a:rPr lang="en-US" altLang="zh-CN" sz="2400" b="0" dirty="0">
                <a:solidFill>
                  <a:schemeClr val="tx1"/>
                </a:solidFill>
              </a:rPr>
              <a:t>210MB</a:t>
            </a:r>
            <a:r>
              <a:rPr lang="zh-CN" altLang="en-US" sz="2400" b="0" dirty="0">
                <a:solidFill>
                  <a:schemeClr val="tx1"/>
                </a:solidFill>
              </a:rPr>
              <a:t>空闲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400" b="0" dirty="0">
                <a:solidFill>
                  <a:schemeClr val="tx1"/>
                </a:solidFill>
              </a:rPr>
              <a:t>第三行：打印了磁盘</a:t>
            </a:r>
            <a:r>
              <a:rPr lang="en-US" altLang="zh-CN" sz="2400" b="0" dirty="0">
                <a:solidFill>
                  <a:schemeClr val="tx1"/>
                </a:solidFill>
              </a:rPr>
              <a:t>Swap</a:t>
            </a:r>
            <a:r>
              <a:rPr lang="zh-CN" altLang="en-US" sz="2400" b="0" dirty="0">
                <a:solidFill>
                  <a:schemeClr val="tx1"/>
                </a:solidFill>
              </a:rPr>
              <a:t>区的使用情况</a:t>
            </a:r>
            <a:endParaRPr kumimoji="0" lang="zh-CN" alt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楷体_GB2312" pitchFamily="49" charset="-122"/>
              </a:rPr>
              <a:t>vmstat</a:t>
            </a:r>
            <a:r>
              <a:rPr lang="zh-CN" altLang="en-US">
                <a:latin typeface="楷体_GB2312" pitchFamily="49" charset="-122"/>
              </a:rPr>
              <a:t>检查系统负载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08050"/>
            <a:ext cx="8675688" cy="5545138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u="sng">
                <a:solidFill>
                  <a:srgbClr val="CC0000"/>
                </a:solidFill>
              </a:rPr>
              <a:t>vmstat 1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200">
                <a:latin typeface="Lucida Console" pitchFamily="49" charset="0"/>
              </a:rPr>
              <a:t>procs -----------memory---------- ---swap-- -----io---- --system-- ----cpu----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200">
                <a:latin typeface="Lucida Console" pitchFamily="49" charset="0"/>
              </a:rPr>
              <a:t> r  b   swpd   free   buff  cache   si   so    bi    bo   in    cs us sy id wa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200">
                <a:latin typeface="Lucida Console" pitchFamily="49" charset="0"/>
              </a:rPr>
              <a:t> 1  0    856  13436  54520 155372    0    0     8    31   12    13  6  1 93  0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200">
                <a:latin typeface="Lucida Console" pitchFamily="49" charset="0"/>
              </a:rPr>
              <a:t> 0  0    856  13312  54520 155372    0    0     0     0 1145  2190 29  3 68  0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200">
                <a:latin typeface="Lucida Console" pitchFamily="49" charset="0"/>
              </a:rPr>
              <a:t> 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774825" y="1989138"/>
            <a:ext cx="8675688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latin typeface="Times New Roman" pitchFamily="18" charset="0"/>
              </a:rPr>
              <a:t>Procs</a:t>
            </a:r>
            <a:r>
              <a:rPr lang="en-US" altLang="zh-CN" b="0">
                <a:solidFill>
                  <a:srgbClr val="006699"/>
                </a:solidFill>
                <a:latin typeface="Times New Roman" pitchFamily="18" charset="0"/>
              </a:rPr>
              <a:t> 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r </a:t>
            </a:r>
            <a:r>
              <a:rPr lang="zh-CN" altLang="en-US" b="0">
                <a:latin typeface="Times New Roman" pitchFamily="18" charset="0"/>
              </a:rPr>
              <a:t>等待运行的进程数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b </a:t>
            </a:r>
            <a:r>
              <a:rPr lang="zh-CN" altLang="en-US" b="0">
                <a:latin typeface="Times New Roman" pitchFamily="18" charset="0"/>
              </a:rPr>
              <a:t>处在非中断睡眠状态的进程数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latin typeface="Times New Roman" pitchFamily="18" charset="0"/>
              </a:rPr>
              <a:t>Memory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swpd </a:t>
            </a:r>
            <a:r>
              <a:rPr lang="zh-CN" altLang="en-US" b="0">
                <a:latin typeface="Times New Roman" pitchFamily="18" charset="0"/>
              </a:rPr>
              <a:t>交换分区使用情况           </a:t>
            </a:r>
            <a:r>
              <a:rPr lang="en-US" altLang="zh-CN" b="0">
                <a:latin typeface="Times New Roman" pitchFamily="18" charset="0"/>
              </a:rPr>
              <a:t>free </a:t>
            </a:r>
            <a:r>
              <a:rPr lang="zh-CN" altLang="en-US" b="0">
                <a:latin typeface="Times New Roman" pitchFamily="18" charset="0"/>
              </a:rPr>
              <a:t>空闲的内存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buff/cache : </a:t>
            </a:r>
            <a:r>
              <a:rPr lang="zh-CN" altLang="en-US" b="0">
                <a:latin typeface="Times New Roman" pitchFamily="18" charset="0"/>
              </a:rPr>
              <a:t>被用来做为缓存的内存数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latin typeface="Times New Roman" pitchFamily="18" charset="0"/>
              </a:rPr>
              <a:t>Swap</a:t>
            </a:r>
            <a:r>
              <a:rPr lang="en-US" altLang="zh-CN" b="0">
                <a:solidFill>
                  <a:srgbClr val="006699"/>
                </a:solidFill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en-US" b="0">
                <a:latin typeface="Times New Roman" pitchFamily="18" charset="0"/>
              </a:rPr>
              <a:t>磁盘</a:t>
            </a:r>
            <a:r>
              <a:rPr lang="en-US" altLang="zh-CN" b="0">
                <a:latin typeface="Times New Roman" pitchFamily="18" charset="0"/>
              </a:rPr>
              <a:t>/</a:t>
            </a:r>
            <a:r>
              <a:rPr lang="zh-CN" altLang="en-US" b="0">
                <a:latin typeface="Times New Roman" pitchFamily="18" charset="0"/>
              </a:rPr>
              <a:t>内存的交换页数量，单位：</a:t>
            </a:r>
            <a:r>
              <a:rPr lang="en-US" altLang="zh-CN" b="0">
                <a:latin typeface="Times New Roman" pitchFamily="18" charset="0"/>
              </a:rPr>
              <a:t>KB/</a:t>
            </a:r>
            <a:r>
              <a:rPr lang="zh-CN" altLang="en-US" b="0">
                <a:latin typeface="Times New Roman" pitchFamily="18" charset="0"/>
              </a:rPr>
              <a:t>秒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latin typeface="Times New Roman" pitchFamily="18" charset="0"/>
              </a:rPr>
              <a:t>IO</a:t>
            </a:r>
            <a:r>
              <a:rPr lang="en-US" altLang="zh-CN" b="0">
                <a:solidFill>
                  <a:srgbClr val="006699"/>
                </a:solidFill>
                <a:latin typeface="Times New Roman" pitchFamily="18" charset="0"/>
              </a:rPr>
              <a:t> </a:t>
            </a:r>
            <a:r>
              <a:rPr lang="zh-CN" altLang="en-US" b="0">
                <a:latin typeface="Times New Roman" pitchFamily="18" charset="0"/>
              </a:rPr>
              <a:t>块设备</a:t>
            </a:r>
            <a:r>
              <a:rPr lang="en-US" altLang="zh-CN" b="0">
                <a:latin typeface="Times New Roman" pitchFamily="18" charset="0"/>
              </a:rPr>
              <a:t>I/O</a:t>
            </a:r>
            <a:r>
              <a:rPr lang="zh-CN" altLang="en-US" b="0">
                <a:latin typeface="Times New Roman" pitchFamily="18" charset="0"/>
              </a:rPr>
              <a:t>块数，单位：块</a:t>
            </a:r>
            <a:r>
              <a:rPr lang="en-US" altLang="zh-CN" b="0">
                <a:latin typeface="Times New Roman" pitchFamily="18" charset="0"/>
              </a:rPr>
              <a:t>/</a:t>
            </a:r>
            <a:r>
              <a:rPr lang="zh-CN" altLang="en-US" b="0">
                <a:latin typeface="Times New Roman" pitchFamily="18" charset="0"/>
              </a:rPr>
              <a:t>秒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latin typeface="Times New Roman" pitchFamily="18" charset="0"/>
              </a:rPr>
              <a:t>System 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in: </a:t>
            </a:r>
            <a:r>
              <a:rPr lang="zh-CN" altLang="en-US" b="0">
                <a:latin typeface="Times New Roman" pitchFamily="18" charset="0"/>
              </a:rPr>
              <a:t>每秒的硬件中断数</a:t>
            </a:r>
            <a:r>
              <a:rPr lang="en-US" altLang="zh-CN" b="0">
                <a:latin typeface="Times New Roman" pitchFamily="18" charset="0"/>
              </a:rPr>
              <a:t>(interrupt)</a:t>
            </a:r>
            <a:r>
              <a:rPr lang="zh-CN" altLang="en-US" b="0">
                <a:latin typeface="Times New Roman" pitchFamily="18" charset="0"/>
              </a:rPr>
              <a:t>，包括时钟中断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cs: </a:t>
            </a:r>
            <a:r>
              <a:rPr lang="zh-CN" altLang="en-US" b="0">
                <a:latin typeface="Times New Roman" pitchFamily="18" charset="0"/>
              </a:rPr>
              <a:t>每秒的环境切换次数</a:t>
            </a:r>
            <a:r>
              <a:rPr lang="en-US" altLang="zh-CN" b="0">
                <a:latin typeface="Times New Roman" pitchFamily="18" charset="0"/>
              </a:rPr>
              <a:t>(context switch)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latin typeface="Times New Roman" pitchFamily="18" charset="0"/>
              </a:rPr>
              <a:t>CPU</a:t>
            </a: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en-US" b="0">
                <a:latin typeface="Times New Roman" pitchFamily="18" charset="0"/>
              </a:rPr>
              <a:t>按 </a:t>
            </a:r>
            <a:r>
              <a:rPr lang="en-US" altLang="zh-CN" b="0">
                <a:latin typeface="Times New Roman" pitchFamily="18" charset="0"/>
              </a:rPr>
              <a:t>CPU </a:t>
            </a:r>
            <a:r>
              <a:rPr lang="zh-CN" altLang="en-US" b="0">
                <a:latin typeface="Times New Roman" pitchFamily="18" charset="0"/>
              </a:rPr>
              <a:t>的总使用百分比来显示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Times New Roman" pitchFamily="18" charset="0"/>
              </a:rPr>
              <a:t>us=user, sy=system,id=idle</a:t>
            </a:r>
            <a:r>
              <a:rPr lang="zh-CN" altLang="en-US" b="0">
                <a:latin typeface="Times New Roman" pitchFamily="18" charset="0"/>
              </a:rPr>
              <a:t>，</a:t>
            </a:r>
            <a:r>
              <a:rPr lang="en-US" altLang="zh-CN" b="0">
                <a:latin typeface="Times New Roman" pitchFamily="18" charset="0"/>
              </a:rPr>
              <a:t>wa=wait for disk I/O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4000"/>
              <a:t>pa</a:t>
            </a:r>
            <a:r>
              <a:rPr lang="en-US" altLang="zh-CN" sz="4000"/>
              <a:t>sswd</a:t>
            </a:r>
            <a:r>
              <a:rPr lang="zh-CN" altLang="en-US" sz="4000"/>
              <a:t>：更换口令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4" y="981075"/>
            <a:ext cx="10944356" cy="5543550"/>
          </a:xfrm>
        </p:spPr>
        <p:txBody>
          <a:bodyPr/>
          <a:lstStyle/>
          <a:p>
            <a:pPr eaLnBrk="1" hangingPunct="1"/>
            <a:r>
              <a:rPr lang="zh-CN" altLang="en-US" dirty="0"/>
              <a:t>普通用户</a:t>
            </a:r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/>
              <a:t>passwd</a:t>
            </a:r>
            <a:r>
              <a:rPr lang="zh-CN" altLang="en-US" dirty="0"/>
              <a:t>命令更改自己的上机口令，在更改前系统会先验证原来的口令</a:t>
            </a:r>
          </a:p>
          <a:p>
            <a:pPr eaLnBrk="1" hangingPunct="1"/>
            <a:r>
              <a:rPr lang="zh-CN" altLang="en-US" dirty="0"/>
              <a:t>超级用户</a:t>
            </a:r>
          </a:p>
          <a:p>
            <a:pPr lvl="1" eaLnBrk="1" hangingPunct="1"/>
            <a:r>
              <a:rPr lang="zh-CN" altLang="en-US" dirty="0"/>
              <a:t>修改口令之前不验证旧的口令</a:t>
            </a:r>
          </a:p>
          <a:p>
            <a:pPr lvl="1" eaLnBrk="1" hangingPunct="1"/>
            <a:r>
              <a:rPr lang="zh-CN" altLang="en-US" dirty="0"/>
              <a:t>可修改自己的口令，还可强迫设置其它用户口令</a:t>
            </a:r>
          </a:p>
          <a:p>
            <a:pPr lvl="1" eaLnBrk="1" hangingPunct="1"/>
            <a:r>
              <a:rPr lang="zh-CN" altLang="en-US" dirty="0"/>
              <a:t>命令</a:t>
            </a:r>
            <a:r>
              <a:rPr lang="en-US" altLang="zh-CN" dirty="0"/>
              <a:t>passwd </a:t>
            </a:r>
            <a:r>
              <a:rPr lang="en-US" altLang="zh-CN" dirty="0" err="1"/>
              <a:t>liu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将用户</a:t>
            </a:r>
            <a:r>
              <a:rPr lang="en-US" altLang="zh-CN" dirty="0" err="1"/>
              <a:t>liu</a:t>
            </a:r>
            <a:r>
              <a:rPr lang="zh-CN" altLang="en-US" dirty="0"/>
              <a:t>的口令强迫设置为某一已知口令</a:t>
            </a:r>
          </a:p>
          <a:p>
            <a:pPr lvl="2" eaLnBrk="1" hangingPunct="1"/>
            <a:r>
              <a:rPr lang="zh-CN" altLang="en-US" dirty="0"/>
              <a:t>超级用户无法读取其它用户的口令</a:t>
            </a:r>
          </a:p>
          <a:p>
            <a:pPr lvl="2" eaLnBrk="1" hangingPunct="1"/>
            <a:r>
              <a:rPr lang="zh-CN" altLang="en-US" dirty="0"/>
              <a:t>当普通用户忘记口令时，可请求超级用户强设口令</a:t>
            </a:r>
          </a:p>
          <a:p>
            <a:pPr lvl="1" eaLnBrk="1" hangingPunct="1"/>
            <a:r>
              <a:rPr lang="zh-CN" altLang="en-US" dirty="0"/>
              <a:t>修改超级用户</a:t>
            </a:r>
            <a:r>
              <a:rPr lang="en-US" altLang="zh-CN" dirty="0"/>
              <a:t>root</a:t>
            </a:r>
            <a:r>
              <a:rPr lang="zh-CN" altLang="en-US" dirty="0"/>
              <a:t>的口令时要特别注意</a:t>
            </a:r>
          </a:p>
          <a:p>
            <a:pPr eaLnBrk="1" hangingPunct="1"/>
            <a:r>
              <a:rPr lang="zh-CN" altLang="en-US" dirty="0"/>
              <a:t>口令的选取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PDP-11, Ken &amp; Dennis</a:t>
            </a:r>
          </a:p>
        </p:txBody>
      </p:sp>
      <p:pic>
        <p:nvPicPr>
          <p:cNvPr id="6148" name="Picture 7" descr="ken-and-de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1" y="1033464"/>
            <a:ext cx="6697663" cy="536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4000" dirty="0"/>
              <a:t>pa</a:t>
            </a:r>
            <a:r>
              <a:rPr lang="en-US" altLang="zh-CN" sz="4000" dirty="0"/>
              <a:t>sswd</a:t>
            </a:r>
            <a:r>
              <a:rPr lang="zh-CN" altLang="en-US" sz="4000" dirty="0"/>
              <a:t>：更换口令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2972A7-972F-4324-9C70-8A6D705DA89A}"/>
              </a:ext>
            </a:extLst>
          </p:cNvPr>
          <p:cNvSpPr/>
          <p:nvPr/>
        </p:nvSpPr>
        <p:spPr>
          <a:xfrm>
            <a:off x="983432" y="892921"/>
            <a:ext cx="10363200" cy="587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Char char="n"/>
            </a:pPr>
            <a:r>
              <a:rPr lang="zh-CN" altLang="en-US" sz="2800" kern="0" dirty="0">
                <a:solidFill>
                  <a:srgbClr val="003399"/>
                </a:solidFill>
                <a:latin typeface="Times New Roman"/>
                <a:ea typeface="黑体"/>
              </a:rPr>
              <a:t>口令信息的保存：不存储明码口令</a:t>
            </a:r>
            <a:endParaRPr lang="en-US" altLang="zh-CN" sz="2800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Char char="n"/>
            </a:pPr>
            <a:endParaRPr lang="en-US" altLang="zh-CN" sz="2800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lvl="0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</a:pPr>
            <a:endParaRPr lang="en-US" altLang="zh-CN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Char char="n"/>
            </a:pPr>
            <a:endParaRPr lang="en-US" altLang="zh-CN" sz="2800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Char char="n"/>
            </a:pPr>
            <a:endParaRPr lang="en-US" altLang="zh-CN" sz="2800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Char char="n"/>
            </a:pPr>
            <a:endParaRPr lang="en-US" altLang="zh-CN" sz="2800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Char char="n"/>
            </a:pPr>
            <a:endParaRPr lang="en-US" altLang="zh-CN" sz="2800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Char char="n"/>
            </a:pPr>
            <a:endParaRPr lang="en-US" altLang="zh-CN" sz="2800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Char char="n"/>
            </a:pPr>
            <a:endParaRPr lang="en-US" altLang="zh-CN" sz="2800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</a:pPr>
            <a:endParaRPr lang="en-US" altLang="zh-CN" sz="2800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Char char="n"/>
            </a:pPr>
            <a:r>
              <a:rPr lang="zh-CN" altLang="en-US" sz="2800" kern="0" dirty="0">
                <a:solidFill>
                  <a:srgbClr val="003399"/>
                </a:solidFill>
                <a:latin typeface="Times New Roman"/>
                <a:ea typeface="黑体"/>
              </a:rPr>
              <a:t>口令的验证方法</a:t>
            </a:r>
            <a:endParaRPr lang="en-US" altLang="zh-CN" sz="2800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</a:pPr>
            <a:r>
              <a:rPr lang="zh-CN" altLang="en-US" sz="2400" kern="0" dirty="0">
                <a:latin typeface="Times New Roman"/>
                <a:ea typeface="黑体"/>
              </a:rPr>
              <a:t>  安全性：无法由哈希值倒推出口令原文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</a:pPr>
            <a:r>
              <a:rPr lang="zh-CN" altLang="en-US" sz="2400" kern="0" dirty="0">
                <a:latin typeface="Times New Roman"/>
                <a:ea typeface="黑体"/>
              </a:rPr>
              <a:t>文件</a:t>
            </a:r>
            <a:r>
              <a:rPr lang="en-US" altLang="zh-CN" sz="2400" kern="0" dirty="0">
                <a:latin typeface="Times New Roman"/>
                <a:ea typeface="黑体"/>
              </a:rPr>
              <a:t>/</a:t>
            </a:r>
            <a:r>
              <a:rPr lang="en-US" altLang="zh-CN" sz="2400" kern="0" dirty="0" err="1">
                <a:latin typeface="Times New Roman"/>
                <a:ea typeface="黑体"/>
              </a:rPr>
              <a:t>etc</a:t>
            </a:r>
            <a:r>
              <a:rPr lang="en-US" altLang="zh-CN" sz="2400" kern="0" dirty="0">
                <a:latin typeface="Times New Roman"/>
                <a:ea typeface="黑体"/>
              </a:rPr>
              <a:t>/passwd, /</a:t>
            </a:r>
            <a:r>
              <a:rPr lang="en-US" altLang="zh-CN" sz="2400" kern="0" dirty="0" err="1">
                <a:latin typeface="Times New Roman"/>
                <a:ea typeface="黑体"/>
              </a:rPr>
              <a:t>etc</a:t>
            </a:r>
            <a:r>
              <a:rPr lang="en-US" altLang="zh-CN" sz="2400" kern="0" dirty="0">
                <a:latin typeface="Times New Roman"/>
                <a:ea typeface="黑体"/>
              </a:rPr>
              <a:t>/shadow</a:t>
            </a:r>
          </a:p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n"/>
            </a:pPr>
            <a:endParaRPr lang="en-US" altLang="zh-CN" sz="2800" kern="0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6384024-A81B-40F5-A796-BD9CDA1A5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500129"/>
              </p:ext>
            </p:extLst>
          </p:nvPr>
        </p:nvGraphicFramePr>
        <p:xfrm>
          <a:off x="1415675" y="1277899"/>
          <a:ext cx="7134225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Visio" r:id="rId3" imgW="7767445" imgH="4029321" progId="Visio.Drawing.15">
                  <p:embed/>
                </p:oleObj>
              </mc:Choice>
              <mc:Fallback>
                <p:oleObj name="Visio" r:id="rId3" imgW="7767445" imgH="4029321" progId="Visio.Drawing.15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5675" y="1277899"/>
                        <a:ext cx="7134225" cy="369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907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3" y="2060575"/>
            <a:ext cx="7772400" cy="1873250"/>
          </a:xfrm>
        </p:spPr>
        <p:txBody>
          <a:bodyPr/>
          <a:lstStyle/>
          <a:p>
            <a:pPr eaLnBrk="1" hangingPunct="1"/>
            <a:r>
              <a:rPr lang="zh-CN" altLang="en-US" sz="4800" dirty="0"/>
              <a:t>与其他主机通信的几个命令</a:t>
            </a:r>
          </a:p>
        </p:txBody>
      </p:sp>
      <p:sp>
        <p:nvSpPr>
          <p:cNvPr id="49156" name="Line 3"/>
          <p:cNvSpPr>
            <a:spLocks noChangeShapeType="1"/>
          </p:cNvSpPr>
          <p:nvPr/>
        </p:nvSpPr>
        <p:spPr bwMode="auto">
          <a:xfrm flipV="1">
            <a:off x="911424" y="908720"/>
            <a:ext cx="10657184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telnet</a:t>
            </a:r>
            <a:r>
              <a:rPr lang="zh-CN" altLang="en-US" sz="4000" dirty="0"/>
              <a:t>或</a:t>
            </a:r>
            <a:r>
              <a:rPr lang="en-US" altLang="zh-CN" sz="4000" dirty="0" err="1"/>
              <a:t>ssh</a:t>
            </a:r>
            <a:r>
              <a:rPr lang="zh-CN" altLang="en-US" sz="4000" dirty="0"/>
              <a:t>：远程登录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用法</a:t>
            </a:r>
          </a:p>
          <a:p>
            <a:pPr lvl="1" eaLnBrk="1" hangingPunct="1"/>
            <a:r>
              <a:rPr lang="zh-CN" altLang="en-US"/>
              <a:t>举例   </a:t>
            </a:r>
            <a:r>
              <a:rPr lang="en-US" altLang="zh-CN"/>
              <a:t>telnet 202.172.122.135              telnet  cdc.xynet.edu.cn</a:t>
            </a:r>
          </a:p>
          <a:p>
            <a:pPr lvl="1" eaLnBrk="1" hangingPunct="1"/>
            <a:r>
              <a:rPr lang="zh-CN" altLang="en-US"/>
              <a:t>对方必须事先开启了</a:t>
            </a:r>
            <a:r>
              <a:rPr lang="en-US" altLang="zh-CN"/>
              <a:t>TELNET</a:t>
            </a:r>
            <a:r>
              <a:rPr lang="zh-CN" altLang="en-US"/>
              <a:t>服务</a:t>
            </a:r>
          </a:p>
          <a:p>
            <a:pPr lvl="1" eaLnBrk="1" hangingPunct="1"/>
            <a:r>
              <a:rPr lang="zh-CN" altLang="en-US"/>
              <a:t>在</a:t>
            </a:r>
            <a:r>
              <a:rPr lang="en-US" altLang="zh-CN"/>
              <a:t>Windows</a:t>
            </a:r>
            <a:r>
              <a:rPr lang="zh-CN" altLang="en-US"/>
              <a:t>和其他系统中普遍支持客户端软件</a:t>
            </a:r>
          </a:p>
          <a:p>
            <a:pPr eaLnBrk="1" hangingPunct="1"/>
            <a:r>
              <a:rPr lang="zh-CN" altLang="en-US"/>
              <a:t>使用终端仿真程序的功能</a:t>
            </a:r>
          </a:p>
          <a:p>
            <a:pPr lvl="1" eaLnBrk="1" hangingPunct="1"/>
            <a:r>
              <a:rPr lang="zh-CN" altLang="en-US"/>
              <a:t>进入本地的</a:t>
            </a:r>
            <a:r>
              <a:rPr lang="en-US" altLang="zh-CN"/>
              <a:t>TELNET</a:t>
            </a:r>
            <a:r>
              <a:rPr lang="zh-CN" altLang="en-US"/>
              <a:t>终端仿真程序的方法</a:t>
            </a:r>
          </a:p>
          <a:p>
            <a:pPr lvl="1" eaLnBrk="1" hangingPunct="1"/>
            <a:r>
              <a:rPr lang="zh-CN" altLang="en-US"/>
              <a:t>断开</a:t>
            </a:r>
            <a:r>
              <a:rPr lang="en-US" altLang="zh-CN"/>
              <a:t>TCP</a:t>
            </a:r>
            <a:r>
              <a:rPr lang="zh-CN" altLang="en-US"/>
              <a:t>连接</a:t>
            </a:r>
          </a:p>
          <a:p>
            <a:pPr lvl="1" eaLnBrk="1" hangingPunct="1"/>
            <a:r>
              <a:rPr lang="zh-CN" altLang="en-US"/>
              <a:t>设置终端类型</a:t>
            </a:r>
          </a:p>
          <a:p>
            <a:pPr lvl="1" eaLnBrk="1" hangingPunct="1"/>
            <a:r>
              <a:rPr lang="zh-CN" altLang="en-US"/>
              <a:t>捕获上机的信息到文件中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ftp</a:t>
            </a:r>
            <a:r>
              <a:rPr lang="zh-CN" altLang="en-US" sz="4000"/>
              <a:t>：文件传送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981075"/>
            <a:ext cx="7772400" cy="4967288"/>
          </a:xfrm>
        </p:spPr>
        <p:txBody>
          <a:bodyPr/>
          <a:lstStyle/>
          <a:p>
            <a:pPr eaLnBrk="1" hangingPunct="1"/>
            <a:r>
              <a:rPr lang="zh-CN" altLang="en-US" dirty="0"/>
              <a:t>用法</a:t>
            </a:r>
          </a:p>
          <a:p>
            <a:pPr lvl="1" eaLnBrk="1" hangingPunct="1"/>
            <a:r>
              <a:rPr lang="zh-CN" altLang="en-US" dirty="0"/>
              <a:t>举例   </a:t>
            </a:r>
            <a:r>
              <a:rPr lang="en-US" altLang="zh-CN" dirty="0"/>
              <a:t>ftp 202.172.122.135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            ftp  cdc.xynet.edu.cn</a:t>
            </a:r>
          </a:p>
          <a:p>
            <a:pPr lvl="1" eaLnBrk="1" hangingPunct="1"/>
            <a:r>
              <a:rPr lang="zh-CN" altLang="en-US" dirty="0"/>
              <a:t>对方必须事先开启了</a:t>
            </a:r>
            <a:r>
              <a:rPr lang="en-US" altLang="zh-CN" dirty="0"/>
              <a:t>FTP</a:t>
            </a:r>
            <a:r>
              <a:rPr lang="zh-CN" altLang="en-US" dirty="0"/>
              <a:t>服务</a:t>
            </a:r>
          </a:p>
          <a:p>
            <a:pPr lvl="1" eaLnBrk="1" hangingPunct="1"/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和其他系统中普遍支持客户端程序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96"/>
          <p:cNvSpPr>
            <a:spLocks noChangeShapeType="1"/>
          </p:cNvSpPr>
          <p:nvPr/>
        </p:nvSpPr>
        <p:spPr bwMode="auto">
          <a:xfrm>
            <a:off x="2135189" y="908050"/>
            <a:ext cx="79216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15888"/>
            <a:ext cx="7772400" cy="647700"/>
          </a:xfrm>
        </p:spPr>
        <p:txBody>
          <a:bodyPr/>
          <a:lstStyle/>
          <a:p>
            <a:pPr eaLnBrk="1" hangingPunct="1"/>
            <a:r>
              <a:rPr lang="zh-CN" altLang="zh-CN" sz="4000">
                <a:latin typeface="Lucida Console" pitchFamily="49" charset="0"/>
              </a:rPr>
              <a:t> </a:t>
            </a:r>
            <a:r>
              <a:rPr lang="en-US" altLang="zh-CN" sz="4000"/>
              <a:t>ftp</a:t>
            </a:r>
            <a:r>
              <a:rPr lang="zh-CN" altLang="zh-CN" sz="4000">
                <a:latin typeface="Lucida Console" pitchFamily="49" charset="0"/>
              </a:rPr>
              <a:t>常用命令</a:t>
            </a:r>
            <a:endParaRPr lang="zh-CN" altLang="en-US" sz="4000">
              <a:latin typeface="Lucida Console" pitchFamily="49" charset="0"/>
            </a:endParaRPr>
          </a:p>
        </p:txBody>
      </p:sp>
      <p:graphicFrame>
        <p:nvGraphicFramePr>
          <p:cNvPr id="863327" name="Group 95"/>
          <p:cNvGraphicFramePr>
            <a:graphicFrameLocks noGrp="1"/>
          </p:cNvGraphicFramePr>
          <p:nvPr>
            <p:extLst/>
          </p:nvPr>
        </p:nvGraphicFramePr>
        <p:xfrm>
          <a:off x="2063751" y="836614"/>
          <a:ext cx="7920682" cy="4576663"/>
        </p:xfrm>
        <a:graphic>
          <a:graphicData uri="http://schemas.openxmlformats.org/drawingml/2006/table">
            <a:tbl>
              <a:tblPr/>
              <a:tblGrid>
                <a:gridCol w="199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命令</a:t>
                      </a:r>
                      <a:endParaRPr kumimoji="1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功能描述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dir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列出远端计算机的目录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get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  <a:cs typeface="Times New Roman" pitchFamily="18" charset="0"/>
                        </a:rPr>
                        <a:t>filename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将远端计算机文件传输到本地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put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  <a:cs typeface="Times New Roman" pitchFamily="18" charset="0"/>
                        </a:rPr>
                        <a:t>filename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将本地计算机文件传输到远程计算机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cd </a:t>
                      </a:r>
                      <a:r>
                        <a:rPr kumimoji="1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  <a:cs typeface="Times New Roman" pitchFamily="18" charset="0"/>
                        </a:rPr>
                        <a:t>dir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更改远程计算机的当前目录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lcd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  <a:cs typeface="Times New Roman" pitchFamily="18" charset="0"/>
                        </a:rPr>
                        <a:t>dir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更改本地计算机的当前目录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mkdir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  <a:cs typeface="Times New Roman" pitchFamily="18" charset="0"/>
                        </a:rPr>
                        <a:t>dir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创建新目录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rmdir </a:t>
                      </a:r>
                      <a:r>
                        <a:rPr kumimoji="1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  <a:cs typeface="Times New Roman" pitchFamily="18" charset="0"/>
                        </a:rPr>
                        <a:t>dir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删除目录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delete </a:t>
                      </a:r>
                      <a:r>
                        <a:rPr kumimoji="1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  <a:cs typeface="Times New Roman" pitchFamily="18" charset="0"/>
                        </a:rPr>
                        <a:t>filename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删除文件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rename </a:t>
                      </a:r>
                      <a:r>
                        <a:rPr kumimoji="1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  <a:cs typeface="Times New Roman" pitchFamily="18" charset="0"/>
                        </a:rPr>
                        <a:t>old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文件改名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ascii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设置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ASCII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码方式传送文件（默认方式）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binary 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设置二进制方式传送文件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bye 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kumimoji="1" sz="2400" b="1">
                          <a:solidFill>
                            <a:srgbClr val="003399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9900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仿宋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退出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ftp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文本文件的格式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Windows</a:t>
            </a:r>
            <a:r>
              <a:rPr lang="zh-CN" altLang="en-US" sz="2400" dirty="0"/>
              <a:t>和</a:t>
            </a:r>
            <a:r>
              <a:rPr lang="en-US" altLang="zh-CN" sz="2400" dirty="0"/>
              <a:t>Unix</a:t>
            </a:r>
            <a:r>
              <a:rPr lang="zh-CN" altLang="en-US" sz="2400" dirty="0"/>
              <a:t>文本文件结构的不同</a:t>
            </a:r>
          </a:p>
          <a:p>
            <a:pPr lvl="1" eaLnBrk="1" hangingPunct="1"/>
            <a:r>
              <a:rPr lang="zh-CN" altLang="en-US" sz="2000" dirty="0"/>
              <a:t>文本文件行的行尾不同</a:t>
            </a:r>
          </a:p>
          <a:p>
            <a:pPr lvl="2" eaLnBrk="1" hangingPunct="1"/>
            <a:r>
              <a:rPr lang="en-US" altLang="zh-CN" sz="2000" dirty="0"/>
              <a:t>UNIX</a:t>
            </a:r>
            <a:r>
              <a:rPr lang="zh-CN" altLang="en-US" sz="2000" dirty="0"/>
              <a:t>：行尾处仅存换行字符</a:t>
            </a:r>
          </a:p>
          <a:p>
            <a:pPr lvl="2" eaLnBrk="1" hangingPunct="1"/>
            <a:r>
              <a:rPr lang="en-US" altLang="zh-CN" sz="2000" dirty="0"/>
              <a:t>Windows</a:t>
            </a:r>
            <a:r>
              <a:rPr lang="zh-CN" altLang="en-US" sz="2000" dirty="0"/>
              <a:t>：行尾处存回车和换行两个字符</a:t>
            </a:r>
          </a:p>
          <a:p>
            <a:pPr lvl="1" eaLnBrk="1" hangingPunct="1"/>
            <a:r>
              <a:rPr lang="zh-CN" altLang="en-US" sz="2000" dirty="0"/>
              <a:t>例</a:t>
            </a:r>
            <a:r>
              <a:rPr lang="en-US" altLang="zh-CN" sz="2000" dirty="0"/>
              <a:t>:</a:t>
            </a:r>
            <a:r>
              <a:rPr lang="zh-CN" altLang="en-US" sz="2000" dirty="0"/>
              <a:t>文件</a:t>
            </a:r>
            <a:r>
              <a:rPr lang="en-US" altLang="zh-CN" sz="2000" dirty="0"/>
              <a:t>mini.txt</a:t>
            </a:r>
            <a:r>
              <a:rPr lang="zh-CN" altLang="en-US" sz="2000" dirty="0"/>
              <a:t>，第一行为</a:t>
            </a:r>
            <a:r>
              <a:rPr lang="en-US" altLang="zh-CN" sz="2000" dirty="0"/>
              <a:t>ab</a:t>
            </a:r>
            <a:r>
              <a:rPr lang="zh-CN" altLang="en-US" sz="2000" dirty="0"/>
              <a:t>，第二行为</a:t>
            </a:r>
            <a:r>
              <a:rPr lang="en-US" altLang="zh-CN" sz="2000" dirty="0" err="1"/>
              <a:t>xyz</a:t>
            </a:r>
            <a:endParaRPr lang="en-US" altLang="zh-CN" sz="2000" dirty="0"/>
          </a:p>
          <a:p>
            <a:pPr lvl="2" eaLnBrk="1" hangingPunct="1"/>
            <a:r>
              <a:rPr lang="en-US" altLang="zh-CN" sz="2000" dirty="0"/>
              <a:t>Windows</a:t>
            </a:r>
            <a:r>
              <a:rPr lang="zh-CN" altLang="en-US" sz="2000" dirty="0"/>
              <a:t>中，文件的大小为</a:t>
            </a:r>
            <a:r>
              <a:rPr lang="en-US" altLang="zh-CN" sz="2000" dirty="0"/>
              <a:t>9</a:t>
            </a:r>
            <a:r>
              <a:rPr lang="zh-CN" altLang="en-US" sz="2000" dirty="0"/>
              <a:t>字节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61 62 0d 0a 78 79 7a 0d 0a</a:t>
            </a:r>
          </a:p>
          <a:p>
            <a:pPr lvl="2" eaLnBrk="1" hangingPunct="1"/>
            <a:r>
              <a:rPr lang="zh-CN" altLang="en-US" sz="2000" dirty="0"/>
              <a:t>在</a:t>
            </a:r>
            <a:r>
              <a:rPr lang="en-US" altLang="zh-CN" sz="2000" dirty="0"/>
              <a:t>Unix</a:t>
            </a:r>
            <a:r>
              <a:rPr lang="zh-CN" altLang="en-US" sz="2000" dirty="0"/>
              <a:t>中，文件的大小为</a:t>
            </a:r>
            <a:r>
              <a:rPr lang="en-US" altLang="zh-CN" sz="2000" dirty="0"/>
              <a:t>7</a:t>
            </a:r>
            <a:r>
              <a:rPr lang="zh-CN" altLang="en-US" sz="2000" dirty="0"/>
              <a:t>字节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61 62 0a 78 79 7a 0a</a:t>
            </a:r>
          </a:p>
          <a:p>
            <a:pPr eaLnBrk="1" hangingPunct="1"/>
            <a:r>
              <a:rPr lang="en-US" altLang="zh-CN" sz="2400" dirty="0"/>
              <a:t>ftp</a:t>
            </a:r>
            <a:r>
              <a:rPr lang="zh-CN" altLang="en-US" sz="2400" dirty="0"/>
              <a:t>的</a:t>
            </a:r>
            <a:r>
              <a:rPr lang="en-US" altLang="zh-CN" sz="2400" dirty="0"/>
              <a:t>ascii</a:t>
            </a:r>
            <a:r>
              <a:rPr lang="zh-CN" altLang="en-US" sz="2400" dirty="0"/>
              <a:t>方式和</a:t>
            </a:r>
            <a:r>
              <a:rPr lang="en-US" altLang="zh-CN" sz="2400" dirty="0"/>
              <a:t>binary</a:t>
            </a:r>
            <a:r>
              <a:rPr lang="zh-CN" altLang="en-US" sz="2400" dirty="0"/>
              <a:t>方式</a:t>
            </a:r>
          </a:p>
          <a:p>
            <a:pPr lvl="1" eaLnBrk="1" hangingPunct="1"/>
            <a:r>
              <a:rPr lang="zh-CN" altLang="en-US" sz="2000" dirty="0"/>
              <a:t>缺省方式为</a:t>
            </a:r>
            <a:r>
              <a:rPr lang="en-US" altLang="zh-CN" sz="2000" dirty="0"/>
              <a:t>ascii</a:t>
            </a:r>
            <a:r>
              <a:rPr lang="zh-CN" altLang="en-US" sz="2000" dirty="0"/>
              <a:t>方式</a:t>
            </a:r>
          </a:p>
          <a:p>
            <a:pPr eaLnBrk="1" hangingPunct="1"/>
            <a:r>
              <a:rPr lang="zh-CN" altLang="en-US" sz="2400" dirty="0"/>
              <a:t>相关命令</a:t>
            </a:r>
          </a:p>
          <a:p>
            <a:pPr lvl="1" eaLnBrk="1" hangingPunct="1"/>
            <a:r>
              <a:rPr lang="en-US" altLang="zh-CN" sz="2000" dirty="0"/>
              <a:t>dos2unix/unix2dos,todos/</a:t>
            </a:r>
            <a:r>
              <a:rPr lang="en-US" altLang="zh-CN" sz="2000" dirty="0" err="1"/>
              <a:t>frodos</a:t>
            </a:r>
            <a:r>
              <a:rPr lang="zh-CN" altLang="en-US" sz="2000" dirty="0"/>
              <a:t>（两种格式间转换）</a:t>
            </a:r>
          </a:p>
          <a:p>
            <a:pPr lvl="1" eaLnBrk="1" hangingPunct="1"/>
            <a:r>
              <a:rPr lang="en-US" altLang="zh-CN" sz="2000" dirty="0"/>
              <a:t>file</a:t>
            </a:r>
            <a:r>
              <a:rPr lang="zh-CN" altLang="en-US" sz="2000" dirty="0"/>
              <a:t>（查看文件的数据类型，仅供参考）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中文编码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Windows</a:t>
            </a:r>
            <a:r>
              <a:rPr lang="zh-CN" altLang="en-US" sz="2400" dirty="0"/>
              <a:t>和</a:t>
            </a:r>
            <a:r>
              <a:rPr lang="en-US" altLang="zh-CN" sz="2400" dirty="0"/>
              <a:t>Unix</a:t>
            </a:r>
            <a:r>
              <a:rPr lang="zh-CN" altLang="en-US" sz="2400" dirty="0"/>
              <a:t>文本文件结构的不同</a:t>
            </a:r>
          </a:p>
          <a:p>
            <a:pPr lvl="1" eaLnBrk="1" hangingPunct="1"/>
            <a:r>
              <a:rPr lang="zh-CN" altLang="en-US" sz="2000" dirty="0"/>
              <a:t>文本文件行的行尾不同</a:t>
            </a:r>
          </a:p>
          <a:p>
            <a:pPr lvl="2" eaLnBrk="1" hangingPunct="1"/>
            <a:r>
              <a:rPr lang="en-US" altLang="zh-CN" sz="2000" dirty="0"/>
              <a:t>UNIX</a:t>
            </a:r>
            <a:r>
              <a:rPr lang="zh-CN" altLang="en-US" sz="2000" dirty="0"/>
              <a:t>：行尾处仅存换行字符</a:t>
            </a:r>
          </a:p>
          <a:p>
            <a:pPr lvl="2" eaLnBrk="1" hangingPunct="1"/>
            <a:r>
              <a:rPr lang="en-US" altLang="zh-CN" sz="2000" dirty="0"/>
              <a:t>Windows</a:t>
            </a:r>
            <a:r>
              <a:rPr lang="zh-CN" altLang="en-US" sz="2000" dirty="0"/>
              <a:t>：行尾处存回车和换行两个字符</a:t>
            </a:r>
          </a:p>
          <a:p>
            <a:pPr lvl="1" eaLnBrk="1" hangingPunct="1"/>
            <a:r>
              <a:rPr lang="zh-CN" altLang="en-US" sz="2000" dirty="0"/>
              <a:t>例</a:t>
            </a:r>
            <a:r>
              <a:rPr lang="en-US" altLang="zh-CN" sz="2000" dirty="0"/>
              <a:t>:</a:t>
            </a:r>
            <a:r>
              <a:rPr lang="zh-CN" altLang="en-US" sz="2000" dirty="0"/>
              <a:t>文件</a:t>
            </a:r>
            <a:r>
              <a:rPr lang="en-US" altLang="zh-CN" sz="2000" dirty="0"/>
              <a:t>mini.txt</a:t>
            </a:r>
            <a:r>
              <a:rPr lang="zh-CN" altLang="en-US" sz="2000" dirty="0"/>
              <a:t>，第一行为</a:t>
            </a:r>
            <a:r>
              <a:rPr lang="en-US" altLang="zh-CN" sz="2000" dirty="0"/>
              <a:t>ab</a:t>
            </a:r>
            <a:r>
              <a:rPr lang="zh-CN" altLang="en-US" sz="2000" dirty="0"/>
              <a:t>，第二行为</a:t>
            </a:r>
            <a:r>
              <a:rPr lang="en-US" altLang="zh-CN" sz="2000" dirty="0"/>
              <a:t>xyz</a:t>
            </a:r>
          </a:p>
          <a:p>
            <a:pPr lvl="2" eaLnBrk="1" hangingPunct="1"/>
            <a:r>
              <a:rPr lang="en-US" altLang="zh-CN" sz="2000" dirty="0"/>
              <a:t>Windows</a:t>
            </a:r>
            <a:r>
              <a:rPr lang="zh-CN" altLang="en-US" sz="2000" dirty="0"/>
              <a:t>中，文件的大小为</a:t>
            </a:r>
            <a:r>
              <a:rPr lang="en-US" altLang="zh-CN" sz="2000" dirty="0"/>
              <a:t>9</a:t>
            </a:r>
            <a:r>
              <a:rPr lang="zh-CN" altLang="en-US" sz="2000" dirty="0"/>
              <a:t>字节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61 62 0d 0a 78 79 7a 0d 0a</a:t>
            </a:r>
          </a:p>
          <a:p>
            <a:pPr lvl="2" eaLnBrk="1" hangingPunct="1"/>
            <a:r>
              <a:rPr lang="zh-CN" altLang="en-US" sz="2000" dirty="0"/>
              <a:t>在</a:t>
            </a:r>
            <a:r>
              <a:rPr lang="en-US" altLang="zh-CN" sz="2000" dirty="0"/>
              <a:t>Unix</a:t>
            </a:r>
            <a:r>
              <a:rPr lang="zh-CN" altLang="en-US" sz="2000" dirty="0"/>
              <a:t>中，文件的大小为</a:t>
            </a:r>
            <a:r>
              <a:rPr lang="en-US" altLang="zh-CN" sz="2000" dirty="0"/>
              <a:t>7</a:t>
            </a:r>
            <a:r>
              <a:rPr lang="zh-CN" altLang="en-US" sz="2000" dirty="0"/>
              <a:t>字节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61 62 0a 78 79 7a 0a</a:t>
            </a:r>
          </a:p>
          <a:p>
            <a:pPr eaLnBrk="1" hangingPunct="1"/>
            <a:r>
              <a:rPr lang="en-US" altLang="zh-CN" sz="2400" dirty="0"/>
              <a:t>ftp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ascii</a:t>
            </a:r>
            <a:r>
              <a:rPr lang="zh-CN" altLang="en-US" sz="2400" dirty="0"/>
              <a:t>方式和</a:t>
            </a:r>
            <a:r>
              <a:rPr lang="en-US" altLang="zh-CN" sz="2400" dirty="0"/>
              <a:t>binary</a:t>
            </a:r>
            <a:r>
              <a:rPr lang="zh-CN" altLang="en-US" sz="2400" dirty="0"/>
              <a:t>方式</a:t>
            </a:r>
          </a:p>
          <a:p>
            <a:pPr lvl="1" eaLnBrk="1" hangingPunct="1"/>
            <a:r>
              <a:rPr lang="zh-CN" altLang="en-US" sz="2000" dirty="0"/>
              <a:t>缺省方式为</a:t>
            </a:r>
            <a:r>
              <a:rPr lang="en-US" altLang="zh-CN" sz="2000" dirty="0" err="1"/>
              <a:t>ascii</a:t>
            </a:r>
            <a:r>
              <a:rPr lang="zh-CN" altLang="en-US" sz="2000" dirty="0"/>
              <a:t>方式</a:t>
            </a:r>
          </a:p>
          <a:p>
            <a:pPr eaLnBrk="1" hangingPunct="1"/>
            <a:r>
              <a:rPr lang="zh-CN" altLang="en-US" sz="2400" dirty="0"/>
              <a:t>相关命令</a:t>
            </a:r>
          </a:p>
          <a:p>
            <a:pPr lvl="1" eaLnBrk="1" hangingPunct="1"/>
            <a:r>
              <a:rPr lang="en-US" altLang="zh-CN" sz="2000" dirty="0"/>
              <a:t>dos2unix/unix2dos,todos/</a:t>
            </a:r>
            <a:r>
              <a:rPr lang="en-US" altLang="zh-CN" sz="2000" dirty="0" err="1"/>
              <a:t>frodos</a:t>
            </a:r>
            <a:r>
              <a:rPr lang="zh-CN" altLang="en-US" sz="2000" dirty="0"/>
              <a:t>（两种格式间转换）</a:t>
            </a:r>
          </a:p>
          <a:p>
            <a:pPr lvl="1" eaLnBrk="1" hangingPunct="1"/>
            <a:r>
              <a:rPr lang="en-US" altLang="zh-CN" sz="2000" dirty="0"/>
              <a:t>file</a:t>
            </a:r>
            <a:r>
              <a:rPr lang="zh-CN" altLang="en-US" sz="2000" dirty="0"/>
              <a:t>（查看文件的数据类型，仅供参考）</a:t>
            </a:r>
          </a:p>
        </p:txBody>
      </p:sp>
    </p:spTree>
    <p:extLst>
      <p:ext uri="{BB962C8B-B14F-4D97-AF65-F5344CB8AC3E}">
        <p14:creationId xmlns:p14="http://schemas.microsoft.com/office/powerpoint/2010/main" val="2444596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中文编码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UTF-8</a:t>
            </a:r>
            <a:r>
              <a:rPr lang="zh-CN" altLang="en-US" sz="2400" dirty="0"/>
              <a:t>与</a:t>
            </a:r>
            <a:r>
              <a:rPr lang="en-US" altLang="zh-CN" sz="2400" dirty="0"/>
              <a:t>GBK</a:t>
            </a:r>
            <a:endParaRPr lang="zh-CN" altLang="en-US" sz="2400" dirty="0"/>
          </a:p>
          <a:p>
            <a:pPr marL="457200" lvl="1" indent="0" eaLnBrk="1" hangingPunct="1">
              <a:buNone/>
            </a:pPr>
            <a:r>
              <a:rPr lang="en-US" altLang="zh-CN" sz="2000" dirty="0" err="1"/>
              <a:t>jiang</a:t>
            </a:r>
            <a:r>
              <a:rPr lang="en-US" altLang="zh-CN" sz="2000" dirty="0"/>
              <a:t>$ </a:t>
            </a: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echo $LANG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en_US.UTF-8</a:t>
            </a:r>
          </a:p>
          <a:p>
            <a:pPr marL="457200" lvl="1" indent="0" eaLnBrk="1" hangingPunct="1">
              <a:buNone/>
            </a:pPr>
            <a:r>
              <a:rPr lang="en-US" altLang="zh-CN" sz="2000" dirty="0" err="1"/>
              <a:t>jiang</a:t>
            </a:r>
            <a:r>
              <a:rPr lang="en-US" altLang="zh-CN" sz="2000" dirty="0"/>
              <a:t>$ </a:t>
            </a: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echo "</a:t>
            </a:r>
            <a:r>
              <a:rPr lang="zh-CN" altLang="en-US" sz="2000" b="1" dirty="0">
                <a:solidFill>
                  <a:srgbClr val="C00000"/>
                </a:solidFill>
                <a:cs typeface="Verdana" panose="020B0604030504040204" pitchFamily="34" charset="0"/>
              </a:rPr>
              <a:t>汉字</a:t>
            </a: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" | od -t x1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0000000 e6 b1 89 e5 ad 97 0a</a:t>
            </a:r>
          </a:p>
          <a:p>
            <a:pPr marL="457200" lvl="1" indent="0" eaLnBrk="1" hangingPunct="1">
              <a:buNone/>
            </a:pPr>
            <a:r>
              <a:rPr lang="en-US" altLang="zh-CN" sz="2000" dirty="0" err="1"/>
              <a:t>jiang</a:t>
            </a:r>
            <a:r>
              <a:rPr lang="en-US" altLang="zh-CN" sz="2000" dirty="0"/>
              <a:t>$ </a:t>
            </a: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echo "</a:t>
            </a:r>
            <a:r>
              <a:rPr lang="zh-CN" altLang="en-US" sz="2000" b="1" dirty="0">
                <a:solidFill>
                  <a:srgbClr val="C00000"/>
                </a:solidFill>
                <a:cs typeface="Verdana" panose="020B0604030504040204" pitchFamily="34" charset="0"/>
              </a:rPr>
              <a:t>汉字</a:t>
            </a: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" | </a:t>
            </a:r>
            <a:r>
              <a:rPr lang="en-US" altLang="zh-CN" sz="2000" b="1" dirty="0" err="1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iconv</a:t>
            </a: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-f utf-8 -t </a:t>
            </a:r>
            <a:r>
              <a:rPr lang="en-US" altLang="zh-CN" sz="2000" b="1" dirty="0" err="1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gbk</a:t>
            </a: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| od -t x1 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0000000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d7 d6 0a</a:t>
            </a:r>
          </a:p>
          <a:p>
            <a:pPr marL="457200" lvl="1" indent="0" eaLnBrk="1" hangingPunct="1">
              <a:buNone/>
            </a:pPr>
            <a:r>
              <a:rPr lang="en-US" altLang="zh-CN" sz="2000" dirty="0" err="1"/>
              <a:t>jiang</a:t>
            </a:r>
            <a:r>
              <a:rPr lang="en-US" altLang="zh-CN" sz="2000" dirty="0"/>
              <a:t>$ </a:t>
            </a: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echo "</a:t>
            </a:r>
            <a:r>
              <a:rPr lang="zh-CN" altLang="en-US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汉字</a:t>
            </a: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" | </a:t>
            </a:r>
            <a:r>
              <a:rPr lang="en-US" altLang="zh-CN" sz="2000" b="1" dirty="0" err="1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iconv</a:t>
            </a: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--from-code=utf-8 \</a:t>
            </a:r>
          </a:p>
          <a:p>
            <a:pPr marL="457200" lvl="1" indent="0" eaLnBrk="1" hangingPunct="1"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--to-code=</a:t>
            </a:r>
            <a:r>
              <a:rPr lang="en-US" altLang="zh-CN" sz="2000" b="1" dirty="0" err="1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gbk</a:t>
            </a: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| od -t x1 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0000000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d7 d6 0a</a:t>
            </a:r>
          </a:p>
          <a:p>
            <a:pPr eaLnBrk="1" hangingPunct="1"/>
            <a:r>
              <a:rPr lang="zh-CN" altLang="en-US" sz="2400" dirty="0"/>
              <a:t>命令</a:t>
            </a:r>
            <a:r>
              <a:rPr lang="en-US" altLang="zh-CN" sz="2400" dirty="0" err="1"/>
              <a:t>iconv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000" dirty="0"/>
              <a:t> -f </a:t>
            </a:r>
            <a:r>
              <a:rPr lang="en-US" altLang="zh-CN" sz="2000" b="1" i="1" dirty="0">
                <a:latin typeface="+mj-lt"/>
              </a:rPr>
              <a:t>from-encoding</a:t>
            </a:r>
            <a:r>
              <a:rPr lang="en-US" altLang="zh-CN" sz="2000" dirty="0"/>
              <a:t>, --from-code=</a:t>
            </a:r>
            <a:r>
              <a:rPr lang="en-US" altLang="zh-CN" sz="2000" b="1" i="1" dirty="0">
                <a:latin typeface="+mj-lt"/>
              </a:rPr>
              <a:t>from-encoding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 -t </a:t>
            </a:r>
            <a:r>
              <a:rPr lang="en-US" altLang="zh-CN" sz="2000" b="1" i="1" dirty="0">
                <a:latin typeface="+mn-lt"/>
              </a:rPr>
              <a:t>to-encoding</a:t>
            </a:r>
            <a:r>
              <a:rPr lang="en-US" altLang="zh-CN" sz="2000" dirty="0"/>
              <a:t>, --to-code=</a:t>
            </a:r>
            <a:r>
              <a:rPr lang="en-US" altLang="zh-CN" sz="2000" b="1" i="1" dirty="0">
                <a:latin typeface="+mj-lt"/>
              </a:rPr>
              <a:t>to-encoding</a:t>
            </a:r>
          </a:p>
          <a:p>
            <a:pPr marL="457200" lvl="1" indent="0" eaLnBrk="1" hangingPunct="1">
              <a:buNone/>
            </a:pPr>
            <a:r>
              <a:rPr lang="zh-CN" altLang="en-US" sz="2000" dirty="0">
                <a:latin typeface="+mj-lt"/>
              </a:rPr>
              <a:t>两种选项风格</a:t>
            </a:r>
            <a:r>
              <a:rPr lang="en-US" altLang="zh-CN" sz="2000" dirty="0">
                <a:latin typeface="+mj-lt"/>
              </a:rPr>
              <a:t>short</a:t>
            </a:r>
            <a:r>
              <a:rPr lang="zh-CN" altLang="en-US" sz="2000" dirty="0">
                <a:latin typeface="+mj-lt"/>
              </a:rPr>
              <a:t>与</a:t>
            </a:r>
            <a:r>
              <a:rPr lang="en-US" altLang="zh-CN" sz="2000" dirty="0">
                <a:latin typeface="+mj-lt"/>
              </a:rPr>
              <a:t>long</a:t>
            </a: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9142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2060575"/>
            <a:ext cx="7772400" cy="1873250"/>
          </a:xfrm>
        </p:spPr>
        <p:txBody>
          <a:bodyPr/>
          <a:lstStyle/>
          <a:p>
            <a:pPr eaLnBrk="1" hangingPunct="1"/>
            <a:r>
              <a:rPr lang="zh-CN" altLang="en-US" sz="4800" dirty="0"/>
              <a:t>其他几个实用程序</a:t>
            </a:r>
          </a:p>
        </p:txBody>
      </p:sp>
      <p:sp>
        <p:nvSpPr>
          <p:cNvPr id="54276" name="Line 3"/>
          <p:cNvSpPr>
            <a:spLocks noChangeShapeType="1"/>
          </p:cNvSpPr>
          <p:nvPr/>
        </p:nvSpPr>
        <p:spPr bwMode="auto">
          <a:xfrm>
            <a:off x="2135189" y="908050"/>
            <a:ext cx="79216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7B03AAA1-4DE2-4054-9BE5-5B516F976B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424" y="908720"/>
            <a:ext cx="10657184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cal</a:t>
            </a:r>
            <a:r>
              <a:rPr lang="zh-CN" altLang="en-US"/>
              <a:t>：打印日历 </a:t>
            </a:r>
            <a:endParaRPr lang="zh-CN" altLang="en-US">
              <a:latin typeface="Lucida Console" pitchFamily="49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981075"/>
            <a:ext cx="7772400" cy="5761038"/>
          </a:xfrm>
        </p:spPr>
        <p:txBody>
          <a:bodyPr/>
          <a:lstStyle/>
          <a:p>
            <a:pPr eaLnBrk="1" hangingPunct="1"/>
            <a:r>
              <a:rPr lang="zh-CN" altLang="en-US"/>
              <a:t>用法</a:t>
            </a:r>
          </a:p>
          <a:p>
            <a:pPr lvl="1" eaLnBrk="1" hangingPunct="1"/>
            <a:r>
              <a:rPr lang="zh-CN" altLang="zh-CN"/>
              <a:t> cal  [ [</a:t>
            </a:r>
            <a:r>
              <a:rPr lang="zh-CN" altLang="zh-CN" i="1"/>
              <a:t>month</a:t>
            </a:r>
            <a:r>
              <a:rPr lang="zh-CN" altLang="zh-CN"/>
              <a:t>]</a:t>
            </a:r>
            <a:r>
              <a:rPr lang="zh-CN" altLang="zh-CN" i="1"/>
              <a:t> year</a:t>
            </a:r>
            <a:r>
              <a:rPr lang="zh-CN" altLang="zh-CN"/>
              <a:t>]</a:t>
            </a:r>
          </a:p>
          <a:p>
            <a:pPr eaLnBrk="1" hangingPunct="1"/>
            <a:r>
              <a:rPr lang="zh-CN" altLang="zh-CN"/>
              <a:t>用法举例</a:t>
            </a:r>
          </a:p>
          <a:p>
            <a:pPr lvl="1" eaLnBrk="1" hangingPunct="1"/>
            <a:r>
              <a:rPr lang="zh-CN" altLang="zh-CN">
                <a:latin typeface="Lucida Console" pitchFamily="49" charset="0"/>
              </a:rPr>
              <a:t>cal </a:t>
            </a:r>
            <a:r>
              <a:rPr lang="zh-CN" altLang="zh-CN"/>
              <a:t>      	</a:t>
            </a:r>
            <a:r>
              <a:rPr lang="en-US" altLang="zh-CN"/>
              <a:t>   </a:t>
            </a:r>
            <a:r>
              <a:rPr lang="zh-CN" altLang="zh-CN"/>
              <a:t>打印当前月份的日历</a:t>
            </a:r>
          </a:p>
          <a:p>
            <a:pPr lvl="1" eaLnBrk="1" hangingPunct="1"/>
            <a:r>
              <a:rPr lang="zh-CN" altLang="zh-CN">
                <a:latin typeface="Lucida Console" pitchFamily="49" charset="0"/>
              </a:rPr>
              <a:t>cal 2005</a:t>
            </a:r>
            <a:r>
              <a:rPr lang="zh-CN" altLang="zh-CN"/>
              <a:t> </a:t>
            </a:r>
            <a:r>
              <a:rPr lang="en-US" altLang="zh-CN"/>
              <a:t>       </a:t>
            </a:r>
            <a:r>
              <a:rPr lang="zh-CN" altLang="zh-CN"/>
              <a:t>打印2005年的日历</a:t>
            </a:r>
          </a:p>
          <a:p>
            <a:pPr lvl="1" eaLnBrk="1" hangingPunct="1"/>
            <a:r>
              <a:rPr lang="zh-CN" altLang="zh-CN">
                <a:latin typeface="Lucida Console" pitchFamily="49" charset="0"/>
              </a:rPr>
              <a:t>cal 10 2006</a:t>
            </a:r>
            <a:r>
              <a:rPr lang="en-US" altLang="zh-CN"/>
              <a:t>   </a:t>
            </a:r>
            <a:r>
              <a:rPr lang="zh-CN" altLang="zh-CN"/>
              <a:t>打印 2006年10月份的日历</a:t>
            </a:r>
            <a:endParaRPr lang="zh-CN" altLang="en-US"/>
          </a:p>
          <a:p>
            <a:pPr lvl="1" eaLnBrk="1" hangingPunct="1"/>
            <a:r>
              <a:rPr lang="zh-CN" altLang="zh-CN">
                <a:latin typeface="Lucida Console" pitchFamily="49" charset="0"/>
              </a:rPr>
              <a:t>cal 10</a:t>
            </a:r>
            <a:r>
              <a:rPr lang="zh-CN" altLang="zh-CN"/>
              <a:t> </a:t>
            </a:r>
            <a:r>
              <a:rPr lang="en-US" altLang="zh-CN"/>
              <a:t>           </a:t>
            </a:r>
            <a:r>
              <a:rPr lang="zh-CN" altLang="zh-CN"/>
              <a:t>打印 </a:t>
            </a:r>
            <a:r>
              <a:rPr lang="zh-CN" altLang="en-US"/>
              <a:t>公元</a:t>
            </a:r>
            <a:r>
              <a:rPr lang="en-US" altLang="zh-CN"/>
              <a:t>10</a:t>
            </a:r>
            <a:r>
              <a:rPr lang="zh-CN" altLang="zh-CN"/>
              <a:t>年的日历</a:t>
            </a:r>
            <a:endParaRPr lang="zh-CN" altLang="en-US"/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+mn-lt"/>
              </a:rPr>
              <a:t>UNIX</a:t>
            </a:r>
            <a:r>
              <a:rPr lang="zh-CN" altLang="en-US" dirty="0">
                <a:latin typeface="+mn-lt"/>
              </a:rPr>
              <a:t>的发展过程</a:t>
            </a:r>
            <a:r>
              <a:rPr lang="en-US" altLang="zh-CN" dirty="0">
                <a:latin typeface="+mn-lt"/>
              </a:rPr>
              <a:t>(2)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284" y="981075"/>
            <a:ext cx="6621347" cy="525465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C</a:t>
            </a:r>
            <a:r>
              <a:rPr lang="zh-CN" altLang="en-US" sz="2400" dirty="0"/>
              <a:t>语言</a:t>
            </a:r>
          </a:p>
          <a:p>
            <a:pPr marL="457200" lvl="1" indent="0" eaLnBrk="1" hangingPunct="1"/>
            <a:r>
              <a:rPr lang="en-US" altLang="zh-CN" sz="2000" dirty="0">
                <a:latin typeface="Times New Roman" pitchFamily="18" charset="0"/>
              </a:rPr>
              <a:t>UNIX</a:t>
            </a:r>
            <a:r>
              <a:rPr lang="zh-CN" altLang="en-US" sz="2000" dirty="0">
                <a:latin typeface="Times New Roman" pitchFamily="18" charset="0"/>
              </a:rPr>
              <a:t>移植到</a:t>
            </a:r>
            <a:r>
              <a:rPr lang="en-US" altLang="zh-CN" sz="2000" dirty="0">
                <a:latin typeface="Times New Roman" pitchFamily="18" charset="0"/>
              </a:rPr>
              <a:t>PDP-11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Dennis Ritchie</a:t>
            </a:r>
            <a:r>
              <a:rPr lang="zh-CN" altLang="en-US" sz="2000" dirty="0">
                <a:latin typeface="Times New Roman" pitchFamily="18" charset="0"/>
              </a:rPr>
              <a:t>发明</a:t>
            </a:r>
            <a:r>
              <a:rPr lang="en-US" altLang="zh-CN" sz="2000" dirty="0">
                <a:latin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</a:rPr>
              <a:t>语言，</a:t>
            </a:r>
            <a:r>
              <a:rPr lang="en-US" altLang="zh-CN" sz="2000" dirty="0">
                <a:latin typeface="Times New Roman" pitchFamily="18" charset="0"/>
              </a:rPr>
              <a:t>UNIX</a:t>
            </a:r>
            <a:r>
              <a:rPr lang="zh-CN" altLang="en-US" sz="2000" dirty="0">
                <a:latin typeface="Times New Roman" pitchFamily="18" charset="0"/>
              </a:rPr>
              <a:t>的</a:t>
            </a:r>
            <a:r>
              <a:rPr lang="en-US" altLang="zh-CN" sz="2000" dirty="0">
                <a:latin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</a:rPr>
              <a:t>语言源程序代码和说明书赠送给美国的大学</a:t>
            </a:r>
            <a:endParaRPr lang="en-US" altLang="en-US" sz="2000" dirty="0">
              <a:latin typeface="Times New Roman" pitchFamily="18" charset="0"/>
            </a:endParaRPr>
          </a:p>
          <a:p>
            <a:pPr eaLnBrk="1" hangingPunct="1"/>
            <a:r>
              <a:rPr lang="en-US" altLang="zh-CN" sz="2400" dirty="0"/>
              <a:t>Internet</a:t>
            </a:r>
          </a:p>
          <a:p>
            <a:pPr marL="457200" lvl="1" indent="0" eaLnBrk="1" hangingPunct="1"/>
            <a:r>
              <a:rPr lang="en-US" altLang="zh-CN" sz="2000" dirty="0">
                <a:latin typeface="Times New Roman" pitchFamily="18" charset="0"/>
              </a:rPr>
              <a:t> 1979</a:t>
            </a:r>
            <a:r>
              <a:rPr lang="zh-CN" altLang="en-US" sz="2000" dirty="0">
                <a:latin typeface="Times New Roman" pitchFamily="18" charset="0"/>
              </a:rPr>
              <a:t>年美国国防部</a:t>
            </a:r>
            <a:r>
              <a:rPr lang="en-US" altLang="zh-CN" sz="2000" dirty="0">
                <a:latin typeface="Times New Roman" pitchFamily="18" charset="0"/>
              </a:rPr>
              <a:t>ARPA</a:t>
            </a:r>
            <a:r>
              <a:rPr lang="zh-CN" altLang="en-US" sz="2000" dirty="0">
                <a:latin typeface="Times New Roman" pitchFamily="18" charset="0"/>
              </a:rPr>
              <a:t>网络</a:t>
            </a:r>
          </a:p>
          <a:p>
            <a:pPr eaLnBrk="1" hangingPunct="1"/>
            <a:r>
              <a:rPr lang="zh-CN" altLang="en-US" sz="2400" dirty="0"/>
              <a:t>工作站的诞生</a:t>
            </a:r>
          </a:p>
          <a:p>
            <a:pPr eaLnBrk="1" hangingPunct="1"/>
            <a:r>
              <a:rPr kumimoji="0" lang="en-US" altLang="zh-CN" sz="2400" dirty="0"/>
              <a:t>UNIX</a:t>
            </a:r>
            <a:r>
              <a:rPr kumimoji="0" lang="zh-CN" altLang="en-US" sz="2400" dirty="0"/>
              <a:t>是新技术诞生的温床</a:t>
            </a:r>
          </a:p>
          <a:p>
            <a:pPr marL="457200" lvl="1" indent="0" eaLnBrk="1" hangingPunct="1"/>
            <a:r>
              <a:rPr kumimoji="0" lang="en-US" altLang="zh-CN" sz="2000" dirty="0">
                <a:latin typeface="Times New Roman" pitchFamily="18" charset="0"/>
              </a:rPr>
              <a:t>C</a:t>
            </a:r>
            <a:r>
              <a:rPr kumimoji="0" lang="zh-CN" altLang="en-US" sz="2000" dirty="0">
                <a:latin typeface="Times New Roman" pitchFamily="18" charset="0"/>
              </a:rPr>
              <a:t>语言</a:t>
            </a:r>
          </a:p>
          <a:p>
            <a:pPr marL="457200" lvl="1" indent="0" eaLnBrk="1" hangingPunct="1"/>
            <a:r>
              <a:rPr kumimoji="0" lang="en-US" altLang="zh-CN" sz="2000" dirty="0">
                <a:latin typeface="Times New Roman" pitchFamily="18" charset="0"/>
              </a:rPr>
              <a:t>Internet</a:t>
            </a:r>
          </a:p>
          <a:p>
            <a:pPr marL="457200" lvl="1" indent="0" eaLnBrk="1" hangingPunct="1"/>
            <a:r>
              <a:rPr kumimoji="0" lang="zh-CN" altLang="en-US" sz="2000" dirty="0">
                <a:latin typeface="Times New Roman" pitchFamily="18" charset="0"/>
              </a:rPr>
              <a:t>面</a:t>
            </a:r>
            <a:r>
              <a:rPr lang="zh-CN" altLang="en-US" sz="2000" dirty="0">
                <a:latin typeface="Times New Roman" pitchFamily="18" charset="0"/>
              </a:rPr>
              <a:t>向对象的程序设计</a:t>
            </a:r>
            <a:r>
              <a:rPr lang="en-US" altLang="zh-CN" sz="2000" dirty="0">
                <a:latin typeface="Times New Roman" pitchFamily="18" charset="0"/>
              </a:rPr>
              <a:t>C++</a:t>
            </a:r>
          </a:p>
          <a:p>
            <a:pPr marL="457200" lvl="1" indent="0" eaLnBrk="1" hangingPunct="1"/>
            <a:r>
              <a:rPr lang="en-US" altLang="zh-CN" sz="2000" dirty="0">
                <a:latin typeface="Times New Roman" pitchFamily="18" charset="0"/>
              </a:rPr>
              <a:t>JAVA</a:t>
            </a:r>
          </a:p>
        </p:txBody>
      </p:sp>
      <p:pic>
        <p:nvPicPr>
          <p:cNvPr id="5125" name="Picture 4" descr="Dennis Ritchie and Bill Joy-1954, late 70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8456" y="1065238"/>
            <a:ext cx="3182937" cy="2746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 rot="10800000" flipV="1">
            <a:off x="8109893" y="3600475"/>
            <a:ext cx="28813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Dennis &amp; Bill Joy(1954)</a:t>
            </a:r>
          </a:p>
        </p:txBody>
      </p:sp>
      <p:pic>
        <p:nvPicPr>
          <p:cNvPr id="5127" name="Picture 7" descr="Ken Thompson and Dennis Ritchie, 1970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51118" y="3946550"/>
            <a:ext cx="3529013" cy="2290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7678092" y="5962675"/>
            <a:ext cx="37465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Ken Thompson &amp; Dennis Ritchie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bc</a:t>
            </a:r>
            <a:r>
              <a:rPr lang="zh-CN" altLang="en-US"/>
              <a:t>：计算器</a:t>
            </a:r>
            <a:endParaRPr lang="zh-CN" altLang="en-US">
              <a:latin typeface="Lucida Console" pitchFamily="49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981076"/>
            <a:ext cx="10369152" cy="5184775"/>
          </a:xfrm>
        </p:spPr>
        <p:txBody>
          <a:bodyPr/>
          <a:lstStyle/>
          <a:p>
            <a:pPr eaLnBrk="1" hangingPunct="1"/>
            <a:r>
              <a:rPr lang="zh-CN" altLang="en-US" dirty="0"/>
              <a:t>用法</a:t>
            </a:r>
          </a:p>
          <a:p>
            <a:pPr lvl="1" eaLnBrk="1" hangingPunct="1"/>
            <a:r>
              <a:rPr lang="en-US" altLang="zh-CN" dirty="0" err="1">
                <a:latin typeface="Lucida Console" pitchFamily="49" charset="0"/>
              </a:rPr>
              <a:t>bc</a:t>
            </a:r>
            <a:endParaRPr lang="en-US" altLang="zh-CN" dirty="0">
              <a:latin typeface="Lucida Console" pitchFamily="49" charset="0"/>
            </a:endParaRPr>
          </a:p>
          <a:p>
            <a:pPr lvl="1" eaLnBrk="1" hangingPunct="1"/>
            <a:r>
              <a:rPr lang="en-US" altLang="zh-CN" dirty="0" err="1">
                <a:latin typeface="Lucida Console" pitchFamily="49" charset="0"/>
              </a:rPr>
              <a:t>bc</a:t>
            </a:r>
            <a:r>
              <a:rPr lang="en-US" altLang="zh-CN" dirty="0">
                <a:latin typeface="Lucida Console" pitchFamily="49" charset="0"/>
              </a:rPr>
              <a:t> -l</a:t>
            </a:r>
          </a:p>
          <a:p>
            <a:pPr eaLnBrk="1" hangingPunct="1"/>
            <a:r>
              <a:rPr lang="zh-CN" altLang="en-US" dirty="0"/>
              <a:t>功能非常复杂和强大</a:t>
            </a:r>
            <a:endParaRPr lang="zh-CN" altLang="zh-CN" dirty="0"/>
          </a:p>
          <a:p>
            <a:pPr lvl="1" eaLnBrk="1" hangingPunct="1"/>
            <a:r>
              <a:rPr lang="zh-CN" altLang="en-US" dirty="0"/>
              <a:t>支持数学函数库、变量、循环等编程功能</a:t>
            </a:r>
          </a:p>
          <a:p>
            <a:pPr lvl="1" eaLnBrk="1" hangingPunct="1"/>
            <a:r>
              <a:rPr lang="zh-CN" altLang="en-US" dirty="0"/>
              <a:t>可以进行任意精度的计算。</a:t>
            </a:r>
          </a:p>
          <a:p>
            <a:pPr lvl="1" eaLnBrk="1" hangingPunct="1"/>
            <a:r>
              <a:rPr lang="zh-CN" altLang="en-US" dirty="0"/>
              <a:t>例：在</a:t>
            </a:r>
            <a:r>
              <a:rPr lang="en-US" altLang="zh-CN" dirty="0"/>
              <a:t>Xeon 3.2G</a:t>
            </a:r>
            <a:r>
              <a:rPr lang="zh-CN" altLang="en-US" dirty="0"/>
              <a:t>主频，精度设为小数点后</a:t>
            </a:r>
            <a:r>
              <a:rPr lang="en-US" altLang="zh-CN" dirty="0"/>
              <a:t>1</a:t>
            </a:r>
            <a:r>
              <a:rPr lang="zh-CN" altLang="en-US" dirty="0"/>
              <a:t>万个有效数字，有理数计算比较快，计算正弦函数</a:t>
            </a:r>
            <a:r>
              <a:rPr lang="en-US" altLang="zh-CN" dirty="0"/>
              <a:t>s(1.0)</a:t>
            </a:r>
            <a:r>
              <a:rPr lang="zh-CN" altLang="en-US" dirty="0"/>
              <a:t>，其中</a:t>
            </a:r>
            <a:r>
              <a:rPr lang="en-US" altLang="zh-CN" dirty="0"/>
              <a:t>1.0</a:t>
            </a:r>
            <a:r>
              <a:rPr lang="zh-CN" altLang="en-US" dirty="0"/>
              <a:t>为弧度，需</a:t>
            </a:r>
            <a:r>
              <a:rPr lang="en-US" altLang="zh-CN" dirty="0"/>
              <a:t>8</a:t>
            </a:r>
            <a:r>
              <a:rPr lang="zh-CN" altLang="en-US" dirty="0"/>
              <a:t>分钟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88913"/>
            <a:ext cx="7772400" cy="647700"/>
          </a:xfrm>
        </p:spPr>
        <p:txBody>
          <a:bodyPr/>
          <a:lstStyle/>
          <a:p>
            <a:pPr eaLnBrk="1" hangingPunct="1"/>
            <a:r>
              <a:rPr kumimoji="0" lang="en-US" altLang="zh-CN" sz="4000"/>
              <a:t>bc</a:t>
            </a:r>
            <a:r>
              <a:rPr lang="zh-CN" altLang="en-US" sz="4000"/>
              <a:t>计算器需要注意的问题</a:t>
            </a:r>
            <a:endParaRPr lang="zh-CN" altLang="en-US" sz="4000">
              <a:latin typeface="Lucida Console" pitchFamily="49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25" y="981076"/>
            <a:ext cx="7772400" cy="4824413"/>
          </a:xfrm>
        </p:spPr>
        <p:txBody>
          <a:bodyPr/>
          <a:lstStyle/>
          <a:p>
            <a:pPr eaLnBrk="1" hangingPunct="1"/>
            <a:r>
              <a:rPr lang="zh-CN" altLang="en-US" dirty="0"/>
              <a:t>精度</a:t>
            </a:r>
          </a:p>
          <a:p>
            <a:pPr lvl="1" eaLnBrk="1" hangingPunct="1"/>
            <a:r>
              <a:rPr lang="zh-CN" altLang="en-US" dirty="0">
                <a:latin typeface="Lucida Console" pitchFamily="49" charset="0"/>
              </a:rPr>
              <a:t>默认精度</a:t>
            </a:r>
          </a:p>
          <a:p>
            <a:pPr lvl="2" eaLnBrk="1" hangingPunct="1"/>
            <a:r>
              <a:rPr lang="en-US" altLang="zh-CN" dirty="0" err="1">
                <a:latin typeface="Lucida Console" pitchFamily="49" charset="0"/>
              </a:rPr>
              <a:t>bc</a:t>
            </a:r>
            <a:r>
              <a:rPr lang="en-US" altLang="zh-CN" dirty="0">
                <a:latin typeface="Lucida Console" pitchFamily="49" charset="0"/>
              </a:rPr>
              <a:t>  </a:t>
            </a:r>
            <a:r>
              <a:rPr lang="en-US" altLang="zh-CN" dirty="0"/>
              <a:t>      </a:t>
            </a:r>
            <a:r>
              <a:rPr lang="zh-CN" altLang="en-US" dirty="0"/>
              <a:t>缺省精度为小数点后</a:t>
            </a:r>
            <a:r>
              <a:rPr lang="en-US" altLang="zh-CN" dirty="0"/>
              <a:t>0</a:t>
            </a:r>
            <a:r>
              <a:rPr lang="zh-CN" altLang="en-US" dirty="0"/>
              <a:t>位</a:t>
            </a:r>
          </a:p>
          <a:p>
            <a:pPr lvl="2" eaLnBrk="1" hangingPunct="1"/>
            <a:r>
              <a:rPr lang="en-US" altLang="zh-CN" dirty="0" err="1">
                <a:latin typeface="Lucida Console" pitchFamily="49" charset="0"/>
              </a:rPr>
              <a:t>bc</a:t>
            </a:r>
            <a:r>
              <a:rPr lang="en-US" altLang="zh-CN" dirty="0">
                <a:latin typeface="Lucida Console" pitchFamily="49" charset="0"/>
              </a:rPr>
              <a:t> -l</a:t>
            </a:r>
            <a:r>
              <a:rPr lang="en-US" altLang="zh-CN" dirty="0"/>
              <a:t>    </a:t>
            </a:r>
            <a:r>
              <a:rPr lang="zh-CN" altLang="en-US" dirty="0"/>
              <a:t>缺省精度为小数点后</a:t>
            </a:r>
            <a:r>
              <a:rPr lang="en-US" altLang="zh-CN" dirty="0"/>
              <a:t>20</a:t>
            </a:r>
            <a:r>
              <a:rPr lang="zh-CN" altLang="en-US" dirty="0"/>
              <a:t>位</a:t>
            </a:r>
          </a:p>
          <a:p>
            <a:pPr lvl="1" eaLnBrk="1" hangingPunct="1"/>
            <a:r>
              <a:rPr lang="zh-CN" altLang="en-US" dirty="0"/>
              <a:t>可以通过设置</a:t>
            </a:r>
            <a:r>
              <a:rPr lang="en-US" altLang="zh-CN" dirty="0">
                <a:latin typeface="Lucida Console" pitchFamily="49" charset="0"/>
              </a:rPr>
              <a:t>scale</a:t>
            </a:r>
            <a:r>
              <a:rPr lang="zh-CN" altLang="en-US" dirty="0"/>
              <a:t>自行决定小数点位数</a:t>
            </a:r>
          </a:p>
          <a:p>
            <a:pPr lvl="2" eaLnBrk="1" hangingPunct="1"/>
            <a:r>
              <a:rPr kumimoji="0" lang="en-US" altLang="zh-CN" dirty="0"/>
              <a:t>scale=10000</a:t>
            </a:r>
          </a:p>
          <a:p>
            <a:pPr lvl="2" eaLnBrk="1" hangingPunct="1"/>
            <a:r>
              <a:rPr kumimoji="0" lang="en-US" altLang="zh-CN" dirty="0"/>
              <a:t>s(1.0)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Linux</a:t>
            </a:r>
            <a:r>
              <a:rPr lang="zh-CN" altLang="en-US" sz="4000"/>
              <a:t>的</a:t>
            </a:r>
            <a:r>
              <a:rPr lang="en-US" altLang="zh-CN" sz="4000"/>
              <a:t>VNC</a:t>
            </a:r>
            <a:r>
              <a:rPr lang="zh-CN" altLang="en-US" sz="4000"/>
              <a:t>和</a:t>
            </a:r>
            <a:r>
              <a:rPr lang="en-US" altLang="zh-CN" sz="4000"/>
              <a:t>samba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Virtual Network Computing</a:t>
            </a:r>
            <a:r>
              <a:rPr lang="zh-CN" altLang="en-US" dirty="0"/>
              <a:t>：远程桌面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检查并修改</a:t>
            </a:r>
            <a:r>
              <a:rPr lang="en-US" altLang="zh-CN" dirty="0"/>
              <a:t>~/.</a:t>
            </a:r>
            <a:r>
              <a:rPr lang="en-US" altLang="zh-CN" dirty="0" err="1"/>
              <a:t>vnc</a:t>
            </a:r>
            <a:r>
              <a:rPr lang="en-US" altLang="zh-CN" dirty="0"/>
              <a:t>/</a:t>
            </a:r>
            <a:r>
              <a:rPr lang="en-US" altLang="zh-CN" dirty="0" err="1"/>
              <a:t>xstartup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/>
              <a:t>vncpasswd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/>
              <a:t>vncserver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/>
              <a:t>Windows</a:t>
            </a:r>
            <a:r>
              <a:rPr kumimoji="0" lang="zh-CN" altLang="en-US" dirty="0"/>
              <a:t>上执行</a:t>
            </a:r>
            <a:r>
              <a:rPr kumimoji="0" lang="en-US" altLang="zh-CN" dirty="0"/>
              <a:t>VNC</a:t>
            </a:r>
            <a:r>
              <a:rPr kumimoji="0" lang="zh-CN" altLang="en-US" dirty="0"/>
              <a:t>察看器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dirty="0"/>
              <a:t>Samba</a:t>
            </a:r>
            <a:r>
              <a:rPr kumimoji="0" lang="zh-CN" altLang="en-US" dirty="0"/>
              <a:t>服务：使得</a:t>
            </a:r>
            <a:r>
              <a:rPr kumimoji="0" lang="en-US" altLang="zh-CN" dirty="0"/>
              <a:t>Windows</a:t>
            </a:r>
            <a:r>
              <a:rPr kumimoji="0" lang="zh-CN" altLang="en-US" dirty="0"/>
              <a:t>可共享</a:t>
            </a:r>
            <a:r>
              <a:rPr kumimoji="0" lang="en-US" altLang="zh-CN" dirty="0"/>
              <a:t>Linux</a:t>
            </a:r>
            <a:r>
              <a:rPr kumimoji="0" lang="zh-CN" altLang="en-US" dirty="0"/>
              <a:t>磁盘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启动</a:t>
            </a:r>
            <a:r>
              <a:rPr kumimoji="0" lang="en-US" altLang="zh-CN" dirty="0" err="1"/>
              <a:t>smb</a:t>
            </a:r>
            <a:r>
              <a:rPr kumimoji="0" lang="zh-CN" altLang="en-US" dirty="0"/>
              <a:t>服务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dirty="0"/>
              <a:t>samba</a:t>
            </a:r>
            <a:r>
              <a:rPr kumimoji="0" lang="zh-CN" altLang="en-US" dirty="0"/>
              <a:t>配置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zh-CN" altLang="en-US" dirty="0"/>
              <a:t>服务器配置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zh-CN" altLang="en-US" dirty="0"/>
              <a:t>用户配置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zh-CN" altLang="en-US" dirty="0"/>
              <a:t>共享文件目录配置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dirty="0"/>
              <a:t>Windows</a:t>
            </a:r>
            <a:r>
              <a:rPr kumimoji="0" lang="zh-CN" altLang="en-US" dirty="0"/>
              <a:t>中</a:t>
            </a:r>
            <a:r>
              <a:rPr kumimoji="0" lang="zh-CN" altLang="en-US" dirty="0">
                <a:latin typeface="宋体" pitchFamily="2" charset="-122"/>
                <a:ea typeface="宋体" pitchFamily="2" charset="-122"/>
              </a:rPr>
              <a:t>“</a:t>
            </a:r>
            <a:r>
              <a:rPr kumimoji="0" lang="zh-CN" altLang="en-US" dirty="0"/>
              <a:t>搜索计算机</a:t>
            </a:r>
            <a:r>
              <a:rPr kumimoji="0" lang="zh-CN" altLang="en-US" dirty="0">
                <a:latin typeface="宋体" pitchFamily="2" charset="-122"/>
                <a:ea typeface="宋体" pitchFamily="2" charset="-122"/>
              </a:rPr>
              <a:t>”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课后练习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安装</a:t>
            </a:r>
            <a:r>
              <a:rPr lang="en-US" altLang="zh-CN" dirty="0"/>
              <a:t>Linux</a:t>
            </a:r>
            <a:r>
              <a:rPr lang="zh-CN" altLang="en-US" dirty="0"/>
              <a:t>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可终端登录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字符界面网络登录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图形界面网络登录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dirty="0"/>
              <a:t>Samba</a:t>
            </a:r>
            <a:r>
              <a:rPr kumimoji="0" lang="zh-CN" altLang="en-US" dirty="0"/>
              <a:t>：与</a:t>
            </a:r>
            <a:r>
              <a:rPr kumimoji="0" lang="en-US" altLang="zh-CN" dirty="0"/>
              <a:t>Windows</a:t>
            </a:r>
            <a:r>
              <a:rPr kumimoji="0" lang="zh-CN" altLang="en-US" dirty="0"/>
              <a:t>通过网络共享文件系统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练习几种</a:t>
            </a:r>
            <a:r>
              <a:rPr kumimoji="0" lang="en-US" altLang="zh-CN" dirty="0"/>
              <a:t>Windows/Linux</a:t>
            </a:r>
            <a:r>
              <a:rPr kumimoji="0" lang="zh-CN" altLang="en-US" dirty="0"/>
              <a:t>之间</a:t>
            </a:r>
            <a:r>
              <a:rPr kumimoji="0" lang="en-US" altLang="zh-CN" dirty="0"/>
              <a:t>, Linux/Linux</a:t>
            </a:r>
            <a:r>
              <a:rPr kumimoji="0" lang="zh-CN" altLang="en-US" dirty="0"/>
              <a:t>之间文件交换方法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实习所学基本命令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man, who, 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uptime, top, free, </a:t>
            </a:r>
            <a:r>
              <a:rPr lang="en-US" altLang="zh-CN" dirty="0" err="1"/>
              <a:t>vmstat</a:t>
            </a:r>
            <a:r>
              <a:rPr lang="en-US" altLang="zh-CN" dirty="0"/>
              <a:t>,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wall, </a:t>
            </a:r>
            <a:r>
              <a:rPr lang="en-US" altLang="zh-CN" dirty="0" err="1"/>
              <a:t>cal</a:t>
            </a:r>
            <a:r>
              <a:rPr lang="en-US" altLang="zh-CN" dirty="0"/>
              <a:t>, ftp, telnet, </a:t>
            </a:r>
            <a:r>
              <a:rPr lang="en-US" altLang="zh-CN" dirty="0" err="1"/>
              <a:t>ssh</a:t>
            </a:r>
            <a:r>
              <a:rPr lang="zh-CN" altLang="en-US" dirty="0"/>
              <a:t>，</a:t>
            </a:r>
            <a:r>
              <a:rPr lang="en-US" altLang="zh-CN" dirty="0" err="1"/>
              <a:t>scp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bc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dirty="0"/>
              <a:t>…</a:t>
            </a: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复习</a:t>
            </a:r>
            <a:r>
              <a:rPr lang="en-US" altLang="zh-CN" sz="4000"/>
              <a:t>(1)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981076"/>
            <a:ext cx="3455987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</a:rPr>
              <a:t>UNIX</a:t>
            </a:r>
            <a:r>
              <a:rPr lang="zh-CN" altLang="en-US" sz="2000" b="0" dirty="0">
                <a:solidFill>
                  <a:schemeClr val="tx1"/>
                </a:solidFill>
              </a:rPr>
              <a:t>的诞生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什么是</a:t>
            </a:r>
            <a:r>
              <a:rPr lang="en-US" altLang="zh-CN" sz="2000" b="0" dirty="0">
                <a:solidFill>
                  <a:schemeClr val="tx1"/>
                </a:solidFill>
              </a:rPr>
              <a:t>UNIX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</a:rPr>
              <a:t>UNIX</a:t>
            </a:r>
            <a:r>
              <a:rPr lang="zh-CN" altLang="en-US" sz="2000" b="0" dirty="0">
                <a:solidFill>
                  <a:schemeClr val="tx1"/>
                </a:solidFill>
              </a:rPr>
              <a:t>兼容性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</a:rPr>
              <a:t>UNIX</a:t>
            </a:r>
            <a:r>
              <a:rPr lang="zh-CN" altLang="en-US" sz="2000" b="0" dirty="0">
                <a:solidFill>
                  <a:schemeClr val="tx1"/>
                </a:solidFill>
              </a:rPr>
              <a:t>标准化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主机与终端的连接方式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主机与终端的分工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行律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驱动程序基本概念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终端连线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终端转义序列及作用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终端类型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主机与终端流控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仿真终端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网络虚拟终端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安全终端（加密，压缩）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特权用户</a:t>
            </a:r>
            <a:r>
              <a:rPr lang="en-US" altLang="zh-CN" sz="2000" b="0" dirty="0">
                <a:solidFill>
                  <a:schemeClr val="tx1"/>
                </a:solidFill>
              </a:rPr>
              <a:t>root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创建账号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6024564" y="981075"/>
            <a:ext cx="410368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退出登录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关机与宕机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系统命令的基本特点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  <a:latin typeface="Verdana" pitchFamily="34" charset="0"/>
              </a:rPr>
              <a:t>man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手册页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  <a:latin typeface="Verdana" pitchFamily="34" charset="0"/>
              </a:rPr>
              <a:t>date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系统时间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 err="1">
                <a:solidFill>
                  <a:schemeClr val="tx1"/>
                </a:solidFill>
                <a:latin typeface="Verdana" pitchFamily="34" charset="0"/>
              </a:rPr>
              <a:t>ntpdate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网络校时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  <a:latin typeface="Verdana" pitchFamily="34" charset="0"/>
              </a:rPr>
              <a:t>who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列出登录用户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设备文件名的基本概念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 err="1">
                <a:solidFill>
                  <a:schemeClr val="tx1"/>
                </a:solidFill>
                <a:latin typeface="Verdana" pitchFamily="34" charset="0"/>
              </a:rPr>
              <a:t>tty</a:t>
            </a:r>
            <a:endParaRPr lang="en-US" altLang="zh-CN" sz="2000" b="0" dirty="0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 err="1">
                <a:solidFill>
                  <a:schemeClr val="tx1"/>
                </a:solidFill>
                <a:latin typeface="Verdana" pitchFamily="34" charset="0"/>
              </a:rPr>
              <a:t>whoami</a:t>
            </a:r>
            <a:endParaRPr lang="en-US" altLang="zh-CN" sz="2000" b="0" dirty="0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  <a:latin typeface="Verdana" pitchFamily="34" charset="0"/>
              </a:rPr>
              <a:t>uptime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年龄与负载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理解进程状态与</a:t>
            </a:r>
            <a:r>
              <a:rPr lang="en-US" altLang="zh-CN" sz="2000" b="0" dirty="0">
                <a:solidFill>
                  <a:schemeClr val="tx1"/>
                </a:solidFill>
                <a:latin typeface="Verdana" pitchFamily="34" charset="0"/>
              </a:rPr>
              <a:t>CPU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时间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  <a:latin typeface="Verdana" pitchFamily="34" charset="0"/>
              </a:rPr>
              <a:t>w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命令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  <a:latin typeface="Verdana" pitchFamily="34" charset="0"/>
              </a:rPr>
              <a:t>free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内存使用情况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 err="1">
                <a:solidFill>
                  <a:schemeClr val="tx1"/>
                </a:solidFill>
                <a:latin typeface="Verdana" pitchFamily="34" charset="0"/>
              </a:rPr>
              <a:t>vmstat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系统</a:t>
            </a:r>
            <a:r>
              <a:rPr lang="en-US" altLang="zh-CN" sz="2000" b="0" dirty="0">
                <a:solidFill>
                  <a:schemeClr val="tx1"/>
                </a:solidFill>
                <a:latin typeface="Verdana" pitchFamily="34" charset="0"/>
              </a:rPr>
              <a:t>CPU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、内存、</a:t>
            </a:r>
            <a:r>
              <a:rPr lang="en-US" altLang="zh-CN" sz="2000" b="0" dirty="0">
                <a:solidFill>
                  <a:schemeClr val="tx1"/>
                </a:solidFill>
                <a:latin typeface="Verdana" pitchFamily="34" charset="0"/>
              </a:rPr>
              <a:t>I/O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、中断报告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  <a:latin typeface="Verdana" pitchFamily="34" charset="0"/>
              </a:rPr>
              <a:t>top</a:t>
            </a:r>
            <a:r>
              <a:rPr lang="zh-CN" altLang="en-US" sz="2000" b="0" dirty="0">
                <a:solidFill>
                  <a:schemeClr val="tx1"/>
                </a:solidFill>
                <a:latin typeface="Verdana" pitchFamily="34" charset="0"/>
              </a:rPr>
              <a:t>命令</a:t>
            </a:r>
          </a:p>
        </p:txBody>
      </p:sp>
      <p:sp>
        <p:nvSpPr>
          <p:cNvPr id="61446" name="Line 7"/>
          <p:cNvSpPr>
            <a:spLocks noChangeShapeType="1"/>
          </p:cNvSpPr>
          <p:nvPr/>
        </p:nvSpPr>
        <p:spPr bwMode="auto">
          <a:xfrm>
            <a:off x="5880100" y="1052514"/>
            <a:ext cx="0" cy="5329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复习</a:t>
            </a:r>
            <a:r>
              <a:rPr lang="en-US" altLang="zh-CN" sz="4000"/>
              <a:t>(2)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279650" y="981075"/>
            <a:ext cx="4103688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逻辑内存，驻留内存，共享内存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passwd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修改口令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口令选取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wall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发消息给其他用户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telnet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命令远程登录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网络虚拟终端</a:t>
            </a: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I/O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信息捕获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ftp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文件传输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UNIX/Windows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文本文件差异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dos2unix/unix2dos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file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FTP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的</a:t>
            </a: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binary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与</a:t>
            </a: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ascii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方式区别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cal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打印日历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bc: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计算器，无限精度，编程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VNC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：远程虚拟图形界面终端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Samba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：与</a:t>
            </a: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Windows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的文件系统共同工作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endParaRPr lang="en-US" altLang="zh-CN" sz="2000" b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UNIX</a:t>
            </a:r>
            <a:r>
              <a:rPr lang="zh-CN" altLang="en-US" sz="4000" dirty="0">
                <a:latin typeface="+mn-lt"/>
              </a:rPr>
              <a:t>早期的两大流派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贝尔实验室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版本排号：第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1-7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版，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System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Ⅱ, Ⅲ, Ⅳ, Ⅴ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UNIX System V Release 4.2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SVR4.2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SCO UNIX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/>
              <a:t>加州大学伯克利分校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计算机系统研究小组（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CSRG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）的</a:t>
            </a:r>
            <a:r>
              <a:rPr kumimoji="0" lang="en-US" altLang="zh-CN" dirty="0">
                <a:solidFill>
                  <a:srgbClr val="000000"/>
                </a:solidFill>
                <a:latin typeface="Times New Roman" pitchFamily="18" charset="0"/>
              </a:rPr>
              <a:t>BSD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UNIX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Berkeley Software Distributions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较有影响的版本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4.3BSD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FreeBSD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NetBSD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UNIX</a:t>
            </a:r>
            <a:r>
              <a:rPr lang="zh-CN" altLang="en-US" sz="4000" dirty="0">
                <a:latin typeface="+mn-lt"/>
              </a:rPr>
              <a:t>在教学上的使用和</a:t>
            </a:r>
            <a:r>
              <a:rPr lang="en-US" altLang="zh-CN" sz="4000" dirty="0">
                <a:latin typeface="+mn-lt"/>
              </a:rPr>
              <a:t>LINUX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463" y="908720"/>
            <a:ext cx="8784977" cy="5529262"/>
          </a:xfrm>
        </p:spPr>
        <p:txBody>
          <a:bodyPr/>
          <a:lstStyle/>
          <a:p>
            <a:pPr eaLnBrk="1" hangingPunct="1"/>
            <a:r>
              <a:rPr kumimoji="0" lang="zh-CN" altLang="en-US" sz="2400" dirty="0"/>
              <a:t>逐行注释源代码</a:t>
            </a:r>
          </a:p>
          <a:p>
            <a:pPr marL="457200" lvl="1" indent="0" eaLnBrk="1" hangingPunct="1"/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澳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大利亚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John Lions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注释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UNIX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版代码</a:t>
            </a:r>
          </a:p>
          <a:p>
            <a:pPr marL="457200" lvl="1" indent="0" eaLnBrk="1" hangingPunct="1"/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莱昂氏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UNIX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源代码分析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》</a:t>
            </a:r>
          </a:p>
          <a:p>
            <a:pPr eaLnBrk="1" hangingPunct="1"/>
            <a:r>
              <a:rPr kumimoji="0" lang="zh-CN" altLang="en-US" sz="2400" dirty="0"/>
              <a:t>教学应用</a:t>
            </a:r>
            <a:r>
              <a:rPr kumimoji="0" lang="en-US" altLang="zh-CN" sz="2400" dirty="0"/>
              <a:t>UNIX</a:t>
            </a:r>
            <a:r>
              <a:rPr kumimoji="0" lang="zh-CN" altLang="en-US" sz="2400" dirty="0"/>
              <a:t>源代码的限制</a:t>
            </a:r>
          </a:p>
          <a:p>
            <a:pPr marL="457200" lvl="1" indent="0" eaLnBrk="1" hangingPunct="1"/>
            <a:r>
              <a:rPr kumimoji="0" lang="en-US" altLang="zh-CN" sz="2000" dirty="0">
                <a:latin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</a:rPr>
              <a:t>NIX</a:t>
            </a:r>
            <a:r>
              <a:rPr lang="zh-CN" altLang="en-US" sz="2000" dirty="0">
                <a:latin typeface="Times New Roman" pitchFamily="18" charset="0"/>
              </a:rPr>
              <a:t>商标专利</a:t>
            </a: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源代码不公开</a:t>
            </a: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新的系统很庞杂，不再适于教学</a:t>
            </a:r>
          </a:p>
          <a:p>
            <a:pPr eaLnBrk="1" hangingPunct="1"/>
            <a:r>
              <a:rPr lang="zh-CN" altLang="en-US" sz="2400" dirty="0"/>
              <a:t>教学版</a:t>
            </a:r>
            <a:r>
              <a:rPr lang="en-US" altLang="zh-CN" sz="2400" dirty="0"/>
              <a:t>UNIX</a:t>
            </a:r>
          </a:p>
          <a:p>
            <a:pPr marL="457200" lvl="1" indent="0" eaLnBrk="1" hangingPunct="1"/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66FF"/>
                </a:solidFill>
                <a:latin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Andrew S. Tanenbaum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MINIX</a:t>
            </a:r>
          </a:p>
          <a:p>
            <a:pPr eaLnBrk="1" hangingPunct="1"/>
            <a:r>
              <a:rPr lang="en-US" altLang="zh-CN" sz="2400" dirty="0"/>
              <a:t>Linux</a:t>
            </a:r>
            <a:r>
              <a:rPr lang="zh-CN" altLang="en-US" sz="2400" dirty="0"/>
              <a:t>诞生</a:t>
            </a: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芬兰</a:t>
            </a:r>
            <a:r>
              <a:rPr lang="en-US" altLang="zh-CN" sz="2000" dirty="0">
                <a:latin typeface="Times New Roman" pitchFamily="18" charset="0"/>
              </a:rPr>
              <a:t>Linus Benedict Torvalds</a:t>
            </a:r>
          </a:p>
          <a:p>
            <a:pPr marL="457200" lvl="1" indent="0" eaLnBrk="1" hangingPunct="1">
              <a:buNone/>
            </a:pPr>
            <a:r>
              <a:rPr lang="zh-CN" altLang="en-US" sz="2000" dirty="0">
                <a:latin typeface="Times New Roman" pitchFamily="18" charset="0"/>
              </a:rPr>
              <a:t>基于</a:t>
            </a:r>
            <a:r>
              <a:rPr lang="en-US" altLang="zh-CN" sz="2000" dirty="0">
                <a:latin typeface="Times New Roman" pitchFamily="18" charset="0"/>
              </a:rPr>
              <a:t>Intel 80386</a:t>
            </a:r>
            <a:r>
              <a:rPr lang="zh-CN" altLang="en-US" sz="2000" dirty="0">
                <a:latin typeface="Times New Roman" pitchFamily="18" charset="0"/>
              </a:rPr>
              <a:t>体系结构的</a:t>
            </a:r>
            <a:r>
              <a:rPr lang="en-US" altLang="zh-CN" sz="2000" dirty="0" err="1">
                <a:latin typeface="Times New Roman" pitchFamily="18" charset="0"/>
              </a:rPr>
              <a:t>Freax</a:t>
            </a:r>
            <a:endParaRPr lang="en-US" altLang="zh-CN" sz="2000" dirty="0">
              <a:latin typeface="Times New Roman" pitchFamily="18" charset="0"/>
            </a:endParaRP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早期源代码免费公布于</a:t>
            </a:r>
            <a:r>
              <a:rPr lang="en-US" altLang="zh-CN" sz="2000" dirty="0">
                <a:latin typeface="Times New Roman" pitchFamily="18" charset="0"/>
              </a:rPr>
              <a:t>Internet</a:t>
            </a:r>
            <a:r>
              <a:rPr lang="zh-CN" altLang="en-US" sz="2000" dirty="0">
                <a:latin typeface="Times New Roman" pitchFamily="18" charset="0"/>
              </a:rPr>
              <a:t>上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</a:rPr>
              <a:t>linux</a:t>
            </a:r>
            <a:r>
              <a:rPr lang="en-US" altLang="zh-CN" sz="2000" dirty="0">
                <a:latin typeface="Times New Roman" pitchFamily="18" charset="0"/>
              </a:rPr>
              <a:t>)</a:t>
            </a:r>
          </a:p>
          <a:p>
            <a:pPr lvl="1" eaLnBrk="1" hangingPunct="1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八卦：</a:t>
            </a:r>
            <a:r>
              <a:rPr lang="zh-CN" altLang="en-US" sz="2000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李纳斯同学和谭老师的争论</a:t>
            </a:r>
            <a:endParaRPr lang="en-US" altLang="zh-CN" sz="2000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 eaLnBrk="1" hangingPunct="1"/>
            <a:endParaRPr lang="en-US" altLang="zh-CN" sz="2000" dirty="0">
              <a:latin typeface="Times New Roman" pitchFamily="18" charset="0"/>
            </a:endParaRPr>
          </a:p>
        </p:txBody>
      </p:sp>
      <p:pic>
        <p:nvPicPr>
          <p:cNvPr id="8197" name="Picture 4" descr="Andy Tanenbaum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4788" y="950913"/>
            <a:ext cx="2457450" cy="2622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535864" y="3300413"/>
            <a:ext cx="28098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 Tanenbaum</a:t>
            </a:r>
          </a:p>
        </p:txBody>
      </p:sp>
      <p:pic>
        <p:nvPicPr>
          <p:cNvPr id="8199" name="Picture 7" descr="Linus(196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4788" y="3829050"/>
            <a:ext cx="2260600" cy="262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7462839" y="6237288"/>
            <a:ext cx="28098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 Linus(1969.12.28)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4964A4-41FA-44DD-A6E2-A16816E0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90" y="0"/>
            <a:ext cx="9212820" cy="6858000"/>
          </a:xfrm>
          <a:prstGeom prst="rect">
            <a:avLst/>
          </a:prstGeom>
        </p:spPr>
      </p:pic>
      <p:sp>
        <p:nvSpPr>
          <p:cNvPr id="3" name="Line 3">
            <a:extLst>
              <a:ext uri="{FF2B5EF4-FFF2-40B4-BE49-F238E27FC236}">
                <a16:creationId xmlns:a16="http://schemas.microsoft.com/office/drawing/2014/main" id="{C5F3A6D5-1C09-49AB-BAEA-EAB27DDFA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8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2060575"/>
            <a:ext cx="7772400" cy="187325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rgbClr val="3366FF"/>
                </a:solidFill>
              </a:rPr>
              <a:t>1.2 </a:t>
            </a:r>
            <a:r>
              <a:rPr lang="en-US" altLang="en-US" sz="4800" dirty="0" err="1">
                <a:solidFill>
                  <a:srgbClr val="3366FF"/>
                </a:solidFill>
              </a:rPr>
              <a:t>系统登录与退出</a:t>
            </a:r>
            <a:endParaRPr lang="zh-CN" altLang="en-US" sz="4800" dirty="0">
              <a:solidFill>
                <a:srgbClr val="3366FF"/>
              </a:solidFill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911425" y="908720"/>
            <a:ext cx="1044116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蒋砚军《UNIX操作系统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操作系统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操作系统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操作系统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</TotalTime>
  <Words>3844</Words>
  <Application>Microsoft Office PowerPoint</Application>
  <PresentationFormat>宽屏</PresentationFormat>
  <Paragraphs>546</Paragraphs>
  <Slides>55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78" baseType="lpstr">
      <vt:lpstr>MS PGothic</vt:lpstr>
      <vt:lpstr>等线</vt:lpstr>
      <vt:lpstr>仿宋</vt:lpstr>
      <vt:lpstr>仿宋_GB2312</vt:lpstr>
      <vt:lpstr>黑体</vt:lpstr>
      <vt:lpstr>楷体</vt:lpstr>
      <vt:lpstr>楷体_GB2312</vt:lpstr>
      <vt:lpstr>宋体</vt:lpstr>
      <vt:lpstr>微软雅黑</vt:lpstr>
      <vt:lpstr>Arial</vt:lpstr>
      <vt:lpstr>Calibri</vt:lpstr>
      <vt:lpstr>Courier New</vt:lpstr>
      <vt:lpstr>Lucida Console</vt:lpstr>
      <vt:lpstr>Times</vt:lpstr>
      <vt:lpstr>Times New Roman</vt:lpstr>
      <vt:lpstr>Verdana</vt:lpstr>
      <vt:lpstr>Wingdings</vt:lpstr>
      <vt:lpstr>蒋砚军《UNIX操作系统》</vt:lpstr>
      <vt:lpstr>自定义设计方案</vt:lpstr>
      <vt:lpstr>VISIO</vt:lpstr>
      <vt:lpstr>Microsoft Visio 2000/2002 Drawing</vt:lpstr>
      <vt:lpstr>Visio</vt:lpstr>
      <vt:lpstr>Microsoft Visio 2003-2010 绘图</vt:lpstr>
      <vt:lpstr>第1章  开始使用Linux</vt:lpstr>
      <vt:lpstr>1.1 Linux发展过程</vt:lpstr>
      <vt:lpstr>UNIX的发展过程(1)</vt:lpstr>
      <vt:lpstr>PDP-11, Ken &amp; Dennis</vt:lpstr>
      <vt:lpstr>UNIX的发展过程(2) </vt:lpstr>
      <vt:lpstr>UNIX早期的两大流派</vt:lpstr>
      <vt:lpstr>UNIX在教学上的使用和LINUX</vt:lpstr>
      <vt:lpstr>PowerPoint 演示文稿</vt:lpstr>
      <vt:lpstr>1.2 系统登录与退出</vt:lpstr>
      <vt:lpstr>字符终端</vt:lpstr>
      <vt:lpstr>英文打字机（Typewriter）</vt:lpstr>
      <vt:lpstr>电传打字机（Teletypewriter）</vt:lpstr>
      <vt:lpstr>电传打字机（Teletypewriter）</vt:lpstr>
      <vt:lpstr>字符终端</vt:lpstr>
      <vt:lpstr>主机与终端的连接</vt:lpstr>
      <vt:lpstr>终端与主机的功能分工</vt:lpstr>
      <vt:lpstr>PowerPoint 演示文稿</vt:lpstr>
      <vt:lpstr>PowerPoint 演示文稿</vt:lpstr>
      <vt:lpstr>终端转义序列</vt:lpstr>
      <vt:lpstr>终端类型</vt:lpstr>
      <vt:lpstr>主机和终端之间的流量控制 </vt:lpstr>
      <vt:lpstr>Ctrl-S和Ctrl-Q </vt:lpstr>
      <vt:lpstr>仿真终端和虚拟终端</vt:lpstr>
      <vt:lpstr>虚拟终端</vt:lpstr>
      <vt:lpstr>登录</vt:lpstr>
      <vt:lpstr>Shell提示符</vt:lpstr>
      <vt:lpstr>关机</vt:lpstr>
      <vt:lpstr>1.3 使用系统命令</vt:lpstr>
      <vt:lpstr>使用系统命令</vt:lpstr>
      <vt:lpstr>查阅联机手册</vt:lpstr>
      <vt:lpstr>man命令</vt:lpstr>
      <vt:lpstr>date读取系统日期和时间</vt:lpstr>
      <vt:lpstr>who：确定有谁在系统中</vt:lpstr>
      <vt:lpstr>uptime，w和sar</vt:lpstr>
      <vt:lpstr>uptime和w命令：举例</vt:lpstr>
      <vt:lpstr>top命令</vt:lpstr>
      <vt:lpstr>free检查系统内存使用情况</vt:lpstr>
      <vt:lpstr>vmstat检查系统负载</vt:lpstr>
      <vt:lpstr>passwd：更换口令</vt:lpstr>
      <vt:lpstr>passwd：更换口令</vt:lpstr>
      <vt:lpstr>与其他主机通信的几个命令</vt:lpstr>
      <vt:lpstr>telnet或ssh：远程登录</vt:lpstr>
      <vt:lpstr>ftp：文件传送</vt:lpstr>
      <vt:lpstr> ftp常用命令</vt:lpstr>
      <vt:lpstr>文本文件的格式</vt:lpstr>
      <vt:lpstr>中文编码</vt:lpstr>
      <vt:lpstr>中文编码</vt:lpstr>
      <vt:lpstr>其他几个实用程序</vt:lpstr>
      <vt:lpstr>cal：打印日历 </vt:lpstr>
      <vt:lpstr>bc：计算器</vt:lpstr>
      <vt:lpstr>bc计算器需要注意的问题</vt:lpstr>
      <vt:lpstr>Linux的VNC和samba</vt:lpstr>
      <vt:lpstr>课后练习</vt:lpstr>
      <vt:lpstr>复习(1)</vt:lpstr>
      <vt:lpstr>复习(2)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UNIX讲义</dc:title>
  <dc:creator>北京邮电大学 蒋砚军</dc:creator>
  <cp:lastModifiedBy>jiang</cp:lastModifiedBy>
  <cp:revision>389</cp:revision>
  <dcterms:created xsi:type="dcterms:W3CDTF">2001-09-25T00:57:40Z</dcterms:created>
  <dcterms:modified xsi:type="dcterms:W3CDTF">2021-09-28T01:30:54Z</dcterms:modified>
</cp:coreProperties>
</file>