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61" r:id="rId2"/>
    <p:sldId id="426" r:id="rId3"/>
    <p:sldId id="487" r:id="rId4"/>
    <p:sldId id="456" r:id="rId5"/>
    <p:sldId id="457" r:id="rId6"/>
    <p:sldId id="458" r:id="rId7"/>
    <p:sldId id="459" r:id="rId8"/>
    <p:sldId id="461" r:id="rId9"/>
    <p:sldId id="417" r:id="rId10"/>
    <p:sldId id="419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32" r:id="rId23"/>
    <p:sldId id="474" r:id="rId24"/>
    <p:sldId id="476" r:id="rId25"/>
    <p:sldId id="477" r:id="rId26"/>
    <p:sldId id="437" r:id="rId27"/>
    <p:sldId id="478" r:id="rId28"/>
    <p:sldId id="480" r:id="rId29"/>
    <p:sldId id="482" r:id="rId30"/>
    <p:sldId id="483" r:id="rId31"/>
    <p:sldId id="484" r:id="rId32"/>
    <p:sldId id="485" r:id="rId33"/>
    <p:sldId id="442" r:id="rId34"/>
    <p:sldId id="443" r:id="rId35"/>
    <p:sldId id="486" r:id="rId36"/>
    <p:sldId id="444" r:id="rId37"/>
    <p:sldId id="445" r:id="rId38"/>
    <p:sldId id="446" r:id="rId39"/>
    <p:sldId id="447" r:id="rId40"/>
    <p:sldId id="564" r:id="rId41"/>
    <p:sldId id="490" r:id="rId42"/>
    <p:sldId id="498" r:id="rId43"/>
    <p:sldId id="499" r:id="rId44"/>
    <p:sldId id="503" r:id="rId45"/>
    <p:sldId id="430" r:id="rId46"/>
    <p:sldId id="511" r:id="rId47"/>
    <p:sldId id="512" r:id="rId48"/>
    <p:sldId id="506" r:id="rId49"/>
    <p:sldId id="507" r:id="rId50"/>
    <p:sldId id="508" r:id="rId51"/>
    <p:sldId id="509" r:id="rId52"/>
    <p:sldId id="563" r:id="rId53"/>
    <p:sldId id="514" r:id="rId54"/>
    <p:sldId id="515" r:id="rId55"/>
    <p:sldId id="516" r:id="rId56"/>
    <p:sldId id="517" r:id="rId57"/>
    <p:sldId id="518" r:id="rId58"/>
    <p:sldId id="569" r:id="rId59"/>
    <p:sldId id="565" r:id="rId60"/>
    <p:sldId id="521" r:id="rId61"/>
    <p:sldId id="522" r:id="rId62"/>
    <p:sldId id="525" r:id="rId63"/>
    <p:sldId id="526" r:id="rId64"/>
    <p:sldId id="527" r:id="rId65"/>
    <p:sldId id="528" r:id="rId66"/>
    <p:sldId id="566" r:id="rId67"/>
    <p:sldId id="531" r:id="rId68"/>
    <p:sldId id="532" r:id="rId69"/>
    <p:sldId id="533" r:id="rId70"/>
    <p:sldId id="534" r:id="rId71"/>
    <p:sldId id="536" r:id="rId72"/>
    <p:sldId id="537" r:id="rId73"/>
    <p:sldId id="538" r:id="rId74"/>
    <p:sldId id="539" r:id="rId75"/>
    <p:sldId id="540" r:id="rId76"/>
    <p:sldId id="541" r:id="rId77"/>
    <p:sldId id="542" r:id="rId78"/>
    <p:sldId id="547" r:id="rId79"/>
    <p:sldId id="551" r:id="rId80"/>
  </p:sldIdLst>
  <p:sldSz cx="12192000" cy="6858000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00FF"/>
    <a:srgbClr val="0066CC"/>
    <a:srgbClr val="008080"/>
    <a:srgbClr val="FF7C80"/>
    <a:srgbClr val="006699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6403" autoAdjust="0"/>
  </p:normalViewPr>
  <p:slideViewPr>
    <p:cSldViewPr>
      <p:cViewPr varScale="1">
        <p:scale>
          <a:sx n="61" d="100"/>
          <a:sy n="61" d="100"/>
        </p:scale>
        <p:origin x="63" y="24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549" y="-2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06084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4684" y="188914"/>
            <a:ext cx="25908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188914"/>
            <a:ext cx="75692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4"/>
            <a:ext cx="103632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0805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12285" y="908050"/>
            <a:ext cx="10367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66.xml"/><Relationship Id="rId3" Type="http://schemas.openxmlformats.org/officeDocument/2006/relationships/slide" Target="slide3.xml"/><Relationship Id="rId7" Type="http://schemas.openxmlformats.org/officeDocument/2006/relationships/slide" Target="slide28.xml"/><Relationship Id="rId12" Type="http://schemas.openxmlformats.org/officeDocument/2006/relationships/slide" Target="slide5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58.xml"/><Relationship Id="rId5" Type="http://schemas.openxmlformats.org/officeDocument/2006/relationships/slide" Target="slide19.xml"/><Relationship Id="rId10" Type="http://schemas.openxmlformats.org/officeDocument/2006/relationships/slide" Target="slide46.xml"/><Relationship Id="rId4" Type="http://schemas.openxmlformats.org/officeDocument/2006/relationships/slide" Target="slide7.xml"/><Relationship Id="rId9" Type="http://schemas.openxmlformats.org/officeDocument/2006/relationships/slide" Target="slide35.xml"/><Relationship Id="rId1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文本文件处理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839416" y="908720"/>
            <a:ext cx="10441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783633" y="1052736"/>
            <a:ext cx="6399609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满屏后，显示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--more--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--more--(15%)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，可以使用</a:t>
            </a: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more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命令：</a:t>
            </a:r>
          </a:p>
        </p:txBody>
      </p:sp>
      <p:graphicFrame>
        <p:nvGraphicFramePr>
          <p:cNvPr id="12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79382"/>
              </p:ext>
            </p:extLst>
          </p:nvPr>
        </p:nvGraphicFramePr>
        <p:xfrm>
          <a:off x="1785985" y="1593207"/>
          <a:ext cx="8126439" cy="3175873"/>
        </p:xfrm>
        <a:graphic>
          <a:graphicData uri="http://schemas.openxmlformats.org/drawingml/2006/table">
            <a:tbl>
              <a:tblPr/>
              <a:tblGrid>
                <a:gridCol w="1318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空格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显示下一屏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回车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上滚一行，当所感兴趣的段落内容正好处于当前屏的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尾部，另有一部分在下一页中时，可以连续按回车，</a:t>
                      </a:r>
                    </a:p>
                    <a:p>
                      <a:pPr marL="342900" marR="0" lvl="0" indent="-34290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将感兴趣的部分滚动上来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(quit)</a:t>
                      </a: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退出程序，后面的内容不再显示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381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en-US" altLang="zh-CN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pattern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搜索指定模式的字符串，模式描述用正则表达式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72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继续查找指定模式的字符串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766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(Help)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帮助信息。打印</a:t>
                      </a:r>
                      <a:r>
                        <a:rPr kumimoji="1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more</a:t>
                      </a:r>
                      <a:r>
                        <a:rPr kumimoji="1" lang="zh-CN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命令的所有功能列表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572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Ctrl-L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黑体" pitchFamily="2" charset="-122"/>
                          <a:cs typeface="Times New Roman" pitchFamily="18" charset="0"/>
                        </a:rPr>
                        <a:t>屏幕刷新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46D7111-B103-4CC1-AE2B-405E14CE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more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38CC55-220F-43D9-A6E2-A8BB2CB7AE95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56765"/>
      </p:ext>
    </p:extLst>
  </p:cSld>
  <p:clrMapOvr>
    <a:masterClrMapping/>
  </p:clrMapOvr>
  <p:transition spd="slow" advTm="3837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1"/>
          <p:cNvSpPr>
            <a:spLocks noGrp="1" noChangeArrowheads="1"/>
          </p:cNvSpPr>
          <p:nvPr/>
        </p:nvSpPr>
        <p:spPr bwMode="auto">
          <a:xfrm>
            <a:off x="2115741" y="4876800"/>
            <a:ext cx="194072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43472" y="1124744"/>
            <a:ext cx="9505056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en-US" altLang="zh-CN" sz="2100" dirty="0"/>
              <a:t>Linux</a:t>
            </a:r>
            <a:r>
              <a:rPr lang="zh-CN" altLang="en-US" sz="2100" dirty="0"/>
              <a:t>系统中的命令</a:t>
            </a:r>
            <a:r>
              <a:rPr lang="en-US" altLang="zh-CN" sz="2100" dirty="0"/>
              <a:t>less</a:t>
            </a:r>
          </a:p>
          <a:p>
            <a:pPr marL="3429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is more</a:t>
            </a:r>
          </a:p>
          <a:p>
            <a:pPr lvl="1"/>
            <a:r>
              <a:rPr lang="zh-CN" altLang="en-US" sz="1800" dirty="0"/>
              <a:t>回退浏览的功能更强</a:t>
            </a:r>
          </a:p>
          <a:p>
            <a:pPr lvl="1"/>
            <a:r>
              <a:rPr lang="zh-CN" altLang="en-US" sz="1800" dirty="0"/>
              <a:t>可直接使键盘的上下箭头键，或者</a:t>
            </a:r>
            <a:r>
              <a:rPr lang="en-US" altLang="zh-CN" sz="1800" dirty="0" err="1"/>
              <a:t>j,k</a:t>
            </a:r>
            <a:r>
              <a:rPr lang="zh-CN" altLang="en-US" sz="1800" dirty="0"/>
              <a:t>，类似</a:t>
            </a:r>
            <a:r>
              <a:rPr lang="en-US" altLang="zh-CN" sz="1800" dirty="0"/>
              <a:t>vi</a:t>
            </a:r>
            <a:r>
              <a:rPr lang="zh-CN" altLang="en-US" sz="1800" dirty="0"/>
              <a:t>的光标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定位键，以及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PgUp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PgDn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</a:p>
          <a:p>
            <a:pPr lvl="1"/>
            <a:r>
              <a:rPr lang="zh-CN" altLang="en-US" sz="1800" dirty="0"/>
              <a:t>有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1800" dirty="0"/>
              <a:t>不提供</a:t>
            </a:r>
            <a:r>
              <a:rPr lang="en-US" altLang="zh-CN" sz="1800" dirty="0"/>
              <a:t>less</a:t>
            </a:r>
            <a:r>
              <a:rPr lang="zh-CN" altLang="en-US" sz="1800" dirty="0"/>
              <a:t>命令，但是可利用</a:t>
            </a:r>
            <a:r>
              <a:rPr lang="en-US" altLang="zh-CN" sz="1800" dirty="0"/>
              <a:t>more</a:t>
            </a:r>
            <a:r>
              <a:rPr lang="zh-CN" altLang="en-US" sz="1800" dirty="0"/>
              <a:t>命令的增强功能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8814C0-F59D-4042-9C82-EA1379DD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less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216DB62-7B81-4C9B-A5E1-2F2CE60100DB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47700"/>
      </p:ext>
    </p:extLst>
  </p:cSld>
  <p:clrMapOvr>
    <a:masterClrMapping/>
  </p:clrMapOvr>
  <p:transition spd="slow" advTm="3837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07568" y="1268761"/>
            <a:ext cx="8100000" cy="372625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90000"/>
              </a:lnSpc>
              <a:defRPr/>
            </a:pPr>
            <a:r>
              <a:rPr lang="zh-CN" altLang="en-US" sz="1800" dirty="0"/>
              <a:t>基本功能与命名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    concatenate:</a:t>
            </a:r>
            <a:r>
              <a:rPr lang="zh-CN" altLang="en-US" sz="1500" dirty="0"/>
              <a:t>串结，文本格式打印 （选项</a:t>
            </a:r>
            <a:r>
              <a:rPr lang="en-US" altLang="zh-CN" sz="1500" dirty="0"/>
              <a:t>-n</a:t>
            </a:r>
            <a:r>
              <a:rPr lang="zh-CN" altLang="en-US" sz="1500" dirty="0"/>
              <a:t>：行号）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     octal dump</a:t>
            </a:r>
            <a:r>
              <a:rPr lang="zh-CN" altLang="en-US" sz="1500" dirty="0"/>
              <a:t>逐字节打印（</a:t>
            </a:r>
            <a:r>
              <a:rPr lang="en-US" altLang="zh-CN" sz="1500" dirty="0"/>
              <a:t>-c, -t c, -t x1</a:t>
            </a:r>
            <a:r>
              <a:rPr lang="zh-CN" altLang="en-US" sz="1500" dirty="0"/>
              <a:t>，</a:t>
            </a:r>
            <a:r>
              <a:rPr lang="en-US" altLang="zh-CN" sz="1500" dirty="0"/>
              <a:t>-t d1, -t u1</a:t>
            </a:r>
            <a:r>
              <a:rPr lang="zh-CN" altLang="en-US" sz="1500" dirty="0"/>
              <a:t>选项）</a:t>
            </a:r>
          </a:p>
          <a:p>
            <a:pPr lvl="0">
              <a:lnSpc>
                <a:spcPct val="90000"/>
              </a:lnSpc>
              <a:defRPr/>
            </a:pPr>
            <a:r>
              <a:rPr lang="zh-CN" altLang="en-US" sz="1800" dirty="0"/>
              <a:t>举例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  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1</a:t>
            </a:r>
            <a:r>
              <a:rPr lang="zh-CN" altLang="en-US" sz="1500" dirty="0"/>
              <a:t>个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–n </a:t>
            </a:r>
            <a:r>
              <a:rPr lang="en-US" altLang="zh-CN" sz="1500" dirty="0" err="1"/>
              <a:t>shudu.c</a:t>
            </a:r>
            <a:endParaRPr lang="zh-CN" altLang="en-US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</a:t>
            </a:r>
            <a:r>
              <a:rPr lang="en-US" altLang="zh-CN" sz="1500" dirty="0" err="1"/>
              <a:t>tryx.c</a:t>
            </a:r>
            <a:r>
              <a:rPr lang="en-US" altLang="zh-CN" sz="1500" dirty="0"/>
              <a:t> </a:t>
            </a:r>
            <a:r>
              <a:rPr lang="en-US" altLang="zh-CN" sz="1500" dirty="0" err="1"/>
              <a:t>try.h</a:t>
            </a:r>
            <a:r>
              <a:rPr lang="en-US" altLang="zh-CN" sz="1500" dirty="0"/>
              <a:t>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3</a:t>
            </a:r>
            <a:r>
              <a:rPr lang="zh-CN" altLang="en-US" sz="1500" dirty="0"/>
              <a:t>个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&gt;try  </a:t>
            </a:r>
            <a:r>
              <a:rPr lang="zh-CN" altLang="en-US" sz="1500" dirty="0"/>
              <a:t>命令行参数</a:t>
            </a:r>
            <a:r>
              <a:rPr lang="en-US" altLang="zh-CN" sz="1500" dirty="0"/>
              <a:t>=0</a:t>
            </a:r>
            <a:r>
              <a:rPr lang="zh-CN" altLang="en-US" sz="1500" dirty="0"/>
              <a:t>个，从</a:t>
            </a:r>
            <a:r>
              <a:rPr lang="en-US" altLang="zh-CN" sz="1500" dirty="0" err="1"/>
              <a:t>stdin</a:t>
            </a:r>
            <a:r>
              <a:rPr lang="zh-CN" altLang="en-US" sz="1500" dirty="0"/>
              <a:t>获取数据，直到</a:t>
            </a:r>
            <a:r>
              <a:rPr lang="en-US" altLang="zh-CN" sz="1500" dirty="0"/>
              <a:t>ctrl-d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tryl.c</a:t>
            </a:r>
            <a:r>
              <a:rPr lang="en-US" altLang="zh-CN" sz="1500" dirty="0"/>
              <a:t> try2.c </a:t>
            </a:r>
            <a:r>
              <a:rPr lang="en-US" altLang="zh-CN" sz="1500" dirty="0" err="1"/>
              <a:t>try.h</a:t>
            </a:r>
            <a:r>
              <a:rPr lang="en-US" altLang="zh-CN" sz="1500" dirty="0"/>
              <a:t> &gt; </a:t>
            </a:r>
            <a:r>
              <a:rPr lang="en-US" altLang="zh-CN" sz="1500" dirty="0" err="1"/>
              <a:t>trysrc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cat </a:t>
            </a:r>
            <a:r>
              <a:rPr lang="en-US" altLang="zh-CN" sz="1500" dirty="0" err="1"/>
              <a:t>makefile</a:t>
            </a:r>
            <a:r>
              <a:rPr lang="en-US" altLang="zh-CN" sz="1500" dirty="0"/>
              <a:t> *.[</a:t>
            </a:r>
            <a:r>
              <a:rPr lang="en-US" altLang="zh-CN" sz="1500" dirty="0" err="1"/>
              <a:t>ch</a:t>
            </a:r>
            <a:r>
              <a:rPr lang="en-US" altLang="zh-CN" sz="1500" dirty="0"/>
              <a:t>] &gt; </a:t>
            </a:r>
            <a:r>
              <a:rPr lang="en-US" altLang="zh-CN" sz="1500" dirty="0" err="1"/>
              <a:t>src</a:t>
            </a: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endParaRPr lang="en-US" altLang="zh-CN" sz="15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–t x1 x.dat </a:t>
            </a:r>
            <a:r>
              <a:rPr lang="zh-CN" altLang="en-US" sz="1500" dirty="0"/>
              <a:t>以十六进制打印文件</a:t>
            </a:r>
            <a:r>
              <a:rPr lang="en-US" altLang="zh-CN" sz="1500" dirty="0"/>
              <a:t>x.dat</a:t>
            </a:r>
            <a:r>
              <a:rPr lang="zh-CN" altLang="en-US" sz="1500" dirty="0"/>
              <a:t>各字节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–t x1 x.dat | more </a:t>
            </a:r>
            <a:r>
              <a:rPr lang="zh-CN" altLang="en-US" sz="1500" dirty="0"/>
              <a:t>以十六进制打印文件</a:t>
            </a:r>
            <a:r>
              <a:rPr lang="en-US" altLang="zh-CN" sz="1500" dirty="0"/>
              <a:t>x.dat</a:t>
            </a:r>
            <a:r>
              <a:rPr lang="zh-CN" altLang="en-US" sz="1500" dirty="0"/>
              <a:t>各字节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od –c /bin/bash  </a:t>
            </a:r>
            <a:r>
              <a:rPr lang="zh-CN" altLang="en-US" sz="1500" dirty="0"/>
              <a:t>逐字符方式打印文件，遇到不可打印字符打印编码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500" dirty="0"/>
              <a:t>echo </a:t>
            </a:r>
            <a:r>
              <a:rPr lang="en-US" altLang="zh-CN" sz="1500" dirty="0" err="1"/>
              <a:t>abcdABCD</a:t>
            </a:r>
            <a:r>
              <a:rPr lang="en-US" altLang="zh-CN" sz="1500" dirty="0"/>
              <a:t> | od –t x1 </a:t>
            </a:r>
            <a:r>
              <a:rPr lang="zh-CN" altLang="en-US" sz="1500" dirty="0"/>
              <a:t>十六进制显示字符的</a:t>
            </a:r>
            <a:r>
              <a:rPr lang="en-US" altLang="zh-CN" sz="1500" dirty="0"/>
              <a:t>ASCII</a:t>
            </a:r>
            <a:r>
              <a:rPr lang="zh-CN" altLang="en-US" sz="1500" dirty="0"/>
              <a:t>码</a:t>
            </a:r>
          </a:p>
          <a:p>
            <a:pPr lvl="0">
              <a:lnSpc>
                <a:spcPct val="90000"/>
              </a:lnSpc>
              <a:defRPr/>
            </a:pPr>
            <a:endParaRPr lang="en-US" altLang="zh-CN" sz="1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ED1758-0CBC-4804-BA08-D038FE0B4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od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：列出文件内容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2EDAB1-B8D1-4208-97D6-33944E1137A3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858648"/>
      </p:ext>
    </p:extLst>
  </p:cSld>
  <p:clrMapOvr>
    <a:masterClrMapping/>
  </p:clrMapOvr>
  <p:transition spd="slow" advTm="383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35560" y="1052737"/>
            <a:ext cx="8264530" cy="394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默认只选择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行，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-n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选项可以选择行数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</a:t>
            </a:r>
            <a:r>
              <a:rPr lang="en-US" altLang="zh-CN" sz="1800" kern="0" dirty="0">
                <a:solidFill>
                  <a:srgbClr val="FF0000"/>
                </a:solidFill>
                <a:ea typeface="黑体"/>
              </a:rPr>
              <a:t>–n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15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ab.c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显示文件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ab.c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中前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15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–n 23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b.c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| more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显示三个文件各自的前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23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行共显示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69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–n 40  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liu.mail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head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–n -20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msg.c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除去文件尾部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行其余均算“头”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–n +20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msg.c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除去文件头部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行其余均算作“尾”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tail </a:t>
            </a:r>
            <a:r>
              <a:rPr lang="en-US" altLang="zh-CN" sz="1800" b="0" kern="0" dirty="0">
                <a:solidFill>
                  <a:srgbClr val="FF0000"/>
                </a:solidFill>
                <a:ea typeface="黑体"/>
              </a:rPr>
              <a:t>-f 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debug.txt 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实时打印文件尾部被追加的内容（选项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-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f:forever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）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netstat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-s -p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tcp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| head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ls -s | sort | head –n 20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619533-C4E4-4827-8C8F-E2E4BD7DB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Arial Black" panose="020B0A04020102020204" pitchFamily="34" charset="0"/>
              </a:rPr>
              <a:t>head</a:t>
            </a:r>
            <a:r>
              <a:rPr lang="zh-CN" altLang="en-US" sz="3200" kern="0" dirty="0">
                <a:latin typeface="宋体" panose="02010600030101010101" pitchFamily="2" charset="-122"/>
              </a:rPr>
              <a:t>与</a:t>
            </a:r>
            <a:r>
              <a:rPr lang="en-US" altLang="zh-CN" sz="3200" kern="0" dirty="0">
                <a:latin typeface="Arial Black" panose="020B0A04020102020204" pitchFamily="34" charset="0"/>
              </a:rPr>
              <a:t>tail</a:t>
            </a:r>
            <a:r>
              <a:rPr lang="zh-CN" altLang="en-US" sz="3200" kern="0" dirty="0">
                <a:latin typeface="宋体" panose="02010600030101010101" pitchFamily="2" charset="-122"/>
              </a:rPr>
              <a:t>：显示文件的头部或者尾部</a:t>
            </a:r>
            <a:endParaRPr lang="zh-CN" altLang="zh-CN" sz="3200" kern="0" dirty="0">
              <a:latin typeface="宋体" panose="02010600030101010101" pitchFamily="2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6C22D3F-2CBC-4348-B0F4-170DFF214EEA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624192"/>
      </p:ext>
    </p:extLst>
  </p:cSld>
  <p:clrMapOvr>
    <a:masterClrMapping/>
  </p:clrMapOvr>
  <p:transition spd="slow" advTm="3837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882008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功能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将从标准输入</a:t>
            </a:r>
            <a:r>
              <a:rPr lang="en-US" altLang="zh-CN" sz="1800" dirty="0" err="1">
                <a:latin typeface="Times New Roman" pitchFamily="18" charset="0"/>
              </a:rPr>
              <a:t>stdin</a:t>
            </a:r>
            <a:r>
              <a:rPr lang="zh-CN" altLang="en-US" sz="1800" dirty="0">
                <a:latin typeface="Times New Roman" pitchFamily="18" charset="0"/>
              </a:rPr>
              <a:t>得到的数据抄送到标准输出</a:t>
            </a:r>
            <a:r>
              <a:rPr lang="en-US" altLang="zh-CN" sz="1800" dirty="0" err="1">
                <a:latin typeface="Times New Roman" pitchFamily="18" charset="0"/>
              </a:rPr>
              <a:t>stdout</a:t>
            </a:r>
            <a:r>
              <a:rPr lang="zh-CN" altLang="en-US" sz="1800" dirty="0">
                <a:latin typeface="Times New Roman" pitchFamily="18" charset="0"/>
              </a:rPr>
              <a:t>显示</a:t>
            </a:r>
            <a:r>
              <a:rPr lang="zh-CN" altLang="en-US" sz="1800" dirty="0"/>
              <a:t>，同时存入磁盘文件中 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应用举例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./</a:t>
            </a:r>
            <a:r>
              <a:rPr lang="en-US" altLang="zh-CN" sz="1800" dirty="0" err="1"/>
              <a:t>myap</a:t>
            </a:r>
            <a:r>
              <a:rPr lang="en-US" altLang="zh-CN" sz="1800" dirty="0"/>
              <a:t> | tee myap.log</a:t>
            </a: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vi </a:t>
            </a:r>
            <a:r>
              <a:rPr lang="en-US" altLang="zh-CN" sz="1800" dirty="0" err="1"/>
              <a:t>abc.c</a:t>
            </a:r>
            <a:r>
              <a:rPr lang="en-US" altLang="zh-CN" sz="1800" dirty="0"/>
              <a:t>  | tee /dev/pts/1 /dev/pts/2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117149-C1DB-480B-9B9B-2797B47B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tee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：三通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82BAD73-0C97-41DA-943B-8F2E1CAA94FF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850384"/>
      </p:ext>
    </p:extLst>
  </p:cSld>
  <p:clrMapOvr>
    <a:masterClrMapping/>
  </p:clrMapOvr>
  <p:transition spd="slow" advTm="3837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0091" y="908720"/>
            <a:ext cx="8100000" cy="386784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功能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列出文件中一共有多少行，有多少个单词，多少字符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当指定的文件数大于</a:t>
            </a:r>
            <a:r>
              <a:rPr lang="en-US" altLang="zh-CN" sz="1800" dirty="0"/>
              <a:t>1</a:t>
            </a:r>
            <a:r>
              <a:rPr lang="zh-CN" altLang="en-US" sz="1800" dirty="0"/>
              <a:t>时，最后还列出一个合计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常用选项</a:t>
            </a:r>
            <a:r>
              <a:rPr lang="en-US" altLang="zh-CN" sz="1800" dirty="0"/>
              <a:t>-l</a:t>
            </a:r>
            <a:r>
              <a:rPr lang="zh-CN" altLang="en-US" sz="1800" dirty="0"/>
              <a:t>：只列出行计数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举例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sum.c</a:t>
            </a:r>
            <a:r>
              <a:rPr lang="en-US" altLang="zh-CN" sz="1800" dirty="0"/>
              <a:t>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个文件）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x.c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stat.sh </a:t>
            </a:r>
            <a:r>
              <a:rPr lang="zh-CN" altLang="en-US" sz="1800" dirty="0"/>
              <a:t>（多个文件）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wc</a:t>
            </a:r>
            <a:r>
              <a:rPr lang="en-US" altLang="zh-CN" sz="1800" dirty="0"/>
              <a:t> -l  *.c 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start.sh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liang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who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-l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个）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37BD11-DA72-4CC9-B265-71702B89B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wc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：字计数（</a:t>
            </a: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word count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615029"/>
      </p:ext>
    </p:extLst>
  </p:cSld>
  <p:clrMapOvr>
    <a:masterClrMapping/>
  </p:clrMapOvr>
  <p:transition spd="slow" advTm="383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71464" y="980729"/>
            <a:ext cx="9721080" cy="532859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2100" dirty="0"/>
              <a:t>sort</a:t>
            </a:r>
            <a:r>
              <a:rPr lang="zh-CN" altLang="en-US" sz="2100" dirty="0"/>
              <a:t>选项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-n</a:t>
            </a:r>
            <a:r>
              <a:rPr lang="zh-CN" altLang="en-US" sz="1800" dirty="0"/>
              <a:t>选项</a:t>
            </a:r>
            <a:r>
              <a:rPr lang="en-US" altLang="zh-CN" sz="1800" dirty="0">
                <a:latin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</a:rPr>
              <a:t>Numberic</a:t>
            </a:r>
            <a:r>
              <a:rPr lang="en-US" altLang="zh-CN" sz="1800" dirty="0">
                <a:latin typeface="Times New Roman" pitchFamily="18" charset="0"/>
              </a:rPr>
              <a:t>):</a:t>
            </a:r>
            <a:r>
              <a:rPr lang="zh-CN" altLang="en-US" sz="1800" dirty="0"/>
              <a:t>对于数字按照算术值大小排序，而不是按照字符串比较规则，例如</a:t>
            </a:r>
            <a:r>
              <a:rPr lang="en-US" altLang="zh-CN" sz="1800" dirty="0"/>
              <a:t>123</a:t>
            </a:r>
            <a:r>
              <a:rPr lang="zh-CN" altLang="en-US" sz="1800" dirty="0"/>
              <a:t>与</a:t>
            </a:r>
            <a:r>
              <a:rPr lang="en-US" altLang="zh-CN" sz="1800" dirty="0"/>
              <a:t>67</a:t>
            </a:r>
            <a:endParaRPr lang="zh-CN" altLang="en-US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可以选择行中某一部分作为排序关键字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选择升序或降序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字符串比较时对字母是否区分大小写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内排序外排序等算法参数选择（当数据量较大时，性能调优）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举例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sort </a:t>
            </a:r>
            <a:r>
              <a:rPr lang="en-US" altLang="zh-CN" sz="1800" dirty="0" err="1"/>
              <a:t>telno</a:t>
            </a:r>
            <a:r>
              <a:rPr lang="en-US" altLang="zh-CN" sz="1800" dirty="0"/>
              <a:t> &gt; telno1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ls -s | sort | tail –10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ls -s | sort -n | tail –10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C7FA429-BD7E-4328-B475-CCEA0E561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sort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：对文件内容排序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218557"/>
      </p:ext>
    </p:extLst>
  </p:cSld>
  <p:clrMapOvr>
    <a:masterClrMapping/>
  </p:clrMapOvr>
  <p:transition spd="slow" advTm="3837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552" y="1188113"/>
            <a:ext cx="8529580" cy="370192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用法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/>
              <a:t> </a:t>
            </a:r>
            <a:r>
              <a:rPr lang="en-US" altLang="zh-CN" sz="1800" i="1" dirty="0">
                <a:latin typeface="Times New Roman" pitchFamily="18" charset="0"/>
              </a:rPr>
              <a:t>string1</a:t>
            </a:r>
            <a:r>
              <a:rPr lang="en-US" altLang="zh-CN" sz="1800" dirty="0">
                <a:latin typeface="Times New Roman" pitchFamily="18" charset="0"/>
              </a:rPr>
              <a:t>  </a:t>
            </a:r>
            <a:r>
              <a:rPr lang="en-US" altLang="zh-CN" sz="1800" i="1" dirty="0">
                <a:latin typeface="Times New Roman" pitchFamily="18" charset="0"/>
              </a:rPr>
              <a:t>string2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把标准输入拷贝到标准输出，</a:t>
            </a:r>
            <a:r>
              <a:rPr lang="en-US" altLang="zh-CN" sz="1800" i="1" dirty="0">
                <a:latin typeface="Times New Roman" pitchFamily="18" charset="0"/>
              </a:rPr>
              <a:t>string1</a:t>
            </a:r>
            <a:r>
              <a:rPr lang="zh-CN" altLang="en-US" sz="1800" dirty="0"/>
              <a:t>中出现的字符替换为</a:t>
            </a:r>
            <a:r>
              <a:rPr lang="en-US" altLang="zh-CN" sz="1800" i="1" dirty="0">
                <a:latin typeface="Times New Roman" pitchFamily="18" charset="0"/>
              </a:rPr>
              <a:t>string2</a:t>
            </a:r>
            <a:r>
              <a:rPr lang="zh-CN" altLang="en-US" sz="1800" dirty="0"/>
              <a:t>中的对应字符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</a:t>
            </a:r>
            <a:r>
              <a:rPr lang="en-US" altLang="zh-CN" sz="1800" dirty="0" err="1">
                <a:latin typeface="Lucida Console" pitchFamily="49" charset="0"/>
              </a:rPr>
              <a:t>telnos</a:t>
            </a:r>
            <a:r>
              <a:rPr lang="en-US" altLang="zh-CN" sz="1800" dirty="0">
                <a:latin typeface="Lucida Console" pitchFamily="49" charset="0"/>
              </a:rPr>
              <a:t>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UVX </a:t>
            </a:r>
            <a:r>
              <a:rPr lang="en-US" altLang="zh-CN" sz="1800" dirty="0" err="1">
                <a:latin typeface="Lucida Console" pitchFamily="49" charset="0"/>
              </a:rPr>
              <a:t>uvx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例：用［］指定一个集合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report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'[a-z]' '[A-Z]' 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Lucida Console" pitchFamily="49" charset="0"/>
              </a:rPr>
              <a:t>将小写字母改为大写字母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例：用</a:t>
            </a:r>
            <a:r>
              <a:rPr lang="en-US" altLang="zh-CN" sz="2100" dirty="0"/>
              <a:t>\</a:t>
            </a:r>
            <a:r>
              <a:rPr lang="zh-CN" altLang="en-US" sz="2100" dirty="0"/>
              <a:t>加三个八进制数字</a:t>
            </a:r>
            <a:r>
              <a:rPr lang="en-US" altLang="zh-CN" sz="2100" dirty="0"/>
              <a:t>(</a:t>
            </a:r>
            <a:r>
              <a:rPr lang="zh-CN" altLang="en-US" sz="2100" dirty="0"/>
              <a:t>类似</a:t>
            </a:r>
            <a:r>
              <a:rPr lang="en-US" altLang="zh-CN" sz="2100" dirty="0"/>
              <a:t>C</a:t>
            </a:r>
            <a:r>
              <a:rPr lang="zh-CN" altLang="en-US" sz="2100" dirty="0"/>
              <a:t>语言</a:t>
            </a:r>
            <a:r>
              <a:rPr lang="en-US" altLang="zh-CN" sz="2100" dirty="0"/>
              <a:t>)</a:t>
            </a:r>
            <a:r>
              <a:rPr lang="zh-CN" altLang="en-US" sz="2100" dirty="0"/>
              <a:t>表示一字符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cat file1 | </a:t>
            </a:r>
            <a:r>
              <a:rPr lang="en-US" altLang="zh-CN" sz="1800" dirty="0" err="1">
                <a:latin typeface="Lucida Console" pitchFamily="49" charset="0"/>
              </a:rPr>
              <a:t>tr</a:t>
            </a:r>
            <a:r>
              <a:rPr lang="en-US" altLang="zh-CN" sz="1800" dirty="0">
                <a:latin typeface="Lucida Console" pitchFamily="49" charset="0"/>
              </a:rPr>
              <a:t> % '\012'  </a:t>
            </a:r>
            <a:r>
              <a:rPr lang="zh-CN" altLang="en-US" sz="1800" dirty="0">
                <a:latin typeface="Lucida Console" pitchFamily="49" charset="0"/>
              </a:rPr>
              <a:t>将</a:t>
            </a:r>
            <a:r>
              <a:rPr lang="en-US" altLang="zh-CN" sz="1800" dirty="0">
                <a:latin typeface="Lucida Console" pitchFamily="49" charset="0"/>
              </a:rPr>
              <a:t>%</a:t>
            </a:r>
            <a:r>
              <a:rPr lang="zh-CN" altLang="en-US" sz="1800" dirty="0">
                <a:latin typeface="Lucida Console" pitchFamily="49" charset="0"/>
              </a:rPr>
              <a:t>改为换行符</a:t>
            </a:r>
            <a:r>
              <a:rPr lang="en-US" altLang="zh-CN" sz="1800" dirty="0">
                <a:latin typeface="Lucida Console" pitchFamily="49" charset="0"/>
              </a:rPr>
              <a:t>,</a:t>
            </a:r>
            <a:r>
              <a:rPr lang="zh-CN" altLang="en-US" sz="1800" dirty="0">
                <a:latin typeface="Lucida Console" pitchFamily="49" charset="0"/>
              </a:rPr>
              <a:t>注意不要漏掉必需的单引号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35C965-BC9C-4638-A2EC-6BD63F65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>
                <a:latin typeface="Verdana" panose="020B0604030504040204" pitchFamily="34" charset="0"/>
                <a:ea typeface="Verdana" panose="020B0604030504040204" pitchFamily="34" charset="0"/>
              </a:rPr>
              <a:t>tr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：翻译字符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0B0CC9-02FC-497B-9CCE-8CDF995C050B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948577"/>
      </p:ext>
    </p:extLst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31504" y="1196753"/>
            <a:ext cx="9649072" cy="532859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用法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input-file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 err="1"/>
              <a:t>uniq</a:t>
            </a:r>
            <a:r>
              <a:rPr lang="en-US" altLang="zh-CN" sz="1800" dirty="0"/>
              <a:t>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input-file output-file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重复的行：紧邻的两行内容相同</a:t>
            </a:r>
            <a:endParaRPr lang="en-US" altLang="zh-CN" sz="2100" dirty="0"/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选项</a:t>
            </a:r>
            <a:endParaRPr lang="en-US" altLang="zh-CN" sz="21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-u 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uniqe</a:t>
            </a:r>
            <a:r>
              <a:rPr lang="zh-CN" altLang="en-US" sz="1800" dirty="0"/>
              <a:t>）只保留没有重复的行</a:t>
            </a:r>
            <a:endParaRPr lang="en-US" altLang="zh-CN" sz="18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-d </a:t>
            </a:r>
            <a:r>
              <a:rPr lang="zh-CN" altLang="en-US" sz="1800" dirty="0"/>
              <a:t>（</a:t>
            </a:r>
            <a:r>
              <a:rPr lang="en-US" altLang="zh-CN" sz="1800" dirty="0"/>
              <a:t>duplicated</a:t>
            </a:r>
            <a:r>
              <a:rPr lang="zh-CN" altLang="en-US" sz="1800" dirty="0"/>
              <a:t>）只保留有重复的行（但只打印一次）</a:t>
            </a:r>
            <a:endParaRPr lang="en-US" altLang="zh-CN" sz="18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没有以上两个选项，打印没有重复的行和有重复的行（但只打印一次</a:t>
            </a:r>
            <a:r>
              <a:rPr lang="en-US" altLang="zh-CN" sz="1800" dirty="0"/>
              <a:t>)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Lucida Console" pitchFamily="49" charset="0"/>
              </a:rPr>
              <a:t>-c </a:t>
            </a:r>
            <a:r>
              <a:rPr lang="zh-CN" altLang="en-US" sz="1800" dirty="0">
                <a:latin typeface="Lucida Console" pitchFamily="49" charset="0"/>
              </a:rPr>
              <a:t>（</a:t>
            </a:r>
            <a:r>
              <a:rPr lang="en-US" altLang="zh-CN" sz="1800" dirty="0">
                <a:latin typeface="Lucida Console" pitchFamily="49" charset="0"/>
              </a:rPr>
              <a:t>count</a:t>
            </a:r>
            <a:r>
              <a:rPr lang="zh-CN" altLang="en-US" sz="1800" dirty="0">
                <a:latin typeface="Lucida Console" pitchFamily="49" charset="0"/>
              </a:rPr>
              <a:t>）计数同样的行出现几次</a:t>
            </a:r>
            <a:endParaRPr lang="en-US" altLang="zh-CN" sz="1800" dirty="0">
              <a:latin typeface="Lucida Console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2757" y="1970899"/>
            <a:ext cx="1687511" cy="1465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Windows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Windows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Linux</a:t>
            </a:r>
          </a:p>
          <a:p>
            <a:r>
              <a:rPr lang="zh-CN" altLang="en-US" sz="1500" dirty="0">
                <a:solidFill>
                  <a:srgbClr val="C00000"/>
                </a:solidFill>
              </a:rPr>
              <a:t>AIX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AD18CA-A4DE-48B4-8C28-7708119E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uniq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：筛选文件中的重复行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4B99E9B-F5B1-420A-ACAD-50037050F53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436061"/>
      </p:ext>
    </p:extLst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正则表达式及应用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911424" y="908720"/>
            <a:ext cx="10441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7486" y="684792"/>
            <a:ext cx="8207375" cy="6192681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文本文件及处理工具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读取文件内容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正则表达式 及应用</a:t>
            </a:r>
            <a:b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正则表达式的概念</a:t>
            </a:r>
            <a:b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文本行筛选</a:t>
            </a:r>
            <a:b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流编辑及正则表达式替换</a:t>
            </a:r>
            <a:b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复杂筛选及加工</a:t>
            </a:r>
            <a:r>
              <a:rPr lang="en-US" altLang="zh-CN" sz="28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awk</a:t>
            </a:r>
            <a:br>
              <a:rPr lang="en-US" altLang="zh-CN" sz="28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文件比对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2.5 vi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编辑器</a:t>
            </a:r>
            <a:b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状态编辑和光标移动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查找、编辑及存盘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作业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485" y="11678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16E59520-7D3E-4310-B31D-01C876324B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2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正则表达式的概念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95400" y="908720"/>
            <a:ext cx="10657184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DF369B-87E5-4168-821D-315DF989F5E5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34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00090" y="980728"/>
            <a:ext cx="8720445" cy="54726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正则表达式</a:t>
            </a:r>
            <a:r>
              <a:rPr lang="en-US" altLang="zh-CN" sz="2100" dirty="0"/>
              <a:t>Regular Expressions</a:t>
            </a:r>
            <a:r>
              <a:rPr lang="zh-CN" altLang="en-US" sz="2100" dirty="0"/>
              <a:t>应用范围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字符串匹配操作和替换操作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举例</a:t>
            </a:r>
            <a:r>
              <a:rPr lang="zh-CN" altLang="en-US" sz="1800" dirty="0">
                <a:latin typeface="Times New Roman" pitchFamily="18" charset="0"/>
              </a:rPr>
              <a:t>：</a:t>
            </a:r>
            <a:r>
              <a:rPr lang="en-US" altLang="zh-CN" sz="1800" dirty="0">
                <a:latin typeface="Times New Roman" pitchFamily="18" charset="0"/>
              </a:rPr>
              <a:t>Linux</a:t>
            </a:r>
            <a:r>
              <a:rPr lang="zh-CN" altLang="en-US" sz="1800" dirty="0"/>
              <a:t>中的</a:t>
            </a:r>
            <a:r>
              <a:rPr lang="en-US" altLang="zh-CN" sz="1800" dirty="0"/>
              <a:t>vi more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yacc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lex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awk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sed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其他：</a:t>
            </a:r>
            <a:r>
              <a:rPr lang="en-US" altLang="zh-CN" sz="1800" dirty="0">
                <a:latin typeface="Times New Roman" pitchFamily="18" charset="0"/>
              </a:rPr>
              <a:t>Visual Studio</a:t>
            </a:r>
            <a:r>
              <a:rPr lang="zh-CN" altLang="en-US" sz="1800" dirty="0">
                <a:latin typeface="Times New Roman" pitchFamily="18" charset="0"/>
              </a:rPr>
              <a:t>，</a:t>
            </a:r>
            <a:r>
              <a:rPr lang="en-US" altLang="zh-CN" sz="1800" dirty="0">
                <a:latin typeface="Times New Roman" pitchFamily="18" charset="0"/>
              </a:rPr>
              <a:t>Word</a:t>
            </a:r>
            <a:r>
              <a:rPr lang="zh-CN" altLang="en-US" sz="1800" dirty="0"/>
              <a:t>等文本编辑器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正则表达式的功能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描述一个字符串模式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注意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正则表达式规则与文件名通配符规则不同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正则表达式规则用于文本处理的场合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文件名匹配规则用于文件处理的场合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不同软件对正则表达式的定义会有差异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664CEE-4BB1-44F8-B1BF-F7D3A88E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正则表达式的功能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5AE1D86-DB3D-4DF5-8B70-89A6011A8E7E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86893"/>
      </p:ext>
    </p:extLst>
  </p:cSld>
  <p:clrMapOvr>
    <a:masterClrMapping/>
  </p:clrMapOvr>
  <p:transition spd="slow" advTm="3837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87488" y="1124744"/>
            <a:ext cx="9289032" cy="52565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长的正则表达式由单字符正则表达式构成的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非特殊字符与其自身匹配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如：正则表达式</a:t>
            </a:r>
            <a:r>
              <a:rPr lang="en-US" altLang="zh-CN" sz="1800" dirty="0"/>
              <a:t>a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a</a:t>
            </a:r>
            <a:r>
              <a:rPr lang="zh-CN" altLang="en-US" sz="1800" dirty="0"/>
              <a:t>匹配</a:t>
            </a:r>
            <a:r>
              <a:rPr lang="en-US" altLang="zh-CN" sz="1800" dirty="0"/>
              <a:t>,  b</a:t>
            </a:r>
            <a:r>
              <a:rPr lang="zh-CN" altLang="en-US" sz="1800" dirty="0"/>
              <a:t>与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/</a:t>
            </a:r>
            <a:r>
              <a:rPr lang="zh-CN" altLang="en-US" sz="1800" dirty="0"/>
              <a:t>与</a:t>
            </a:r>
            <a:r>
              <a:rPr lang="en-US" altLang="zh-CN" sz="1800" dirty="0"/>
              <a:t>/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转义字符（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</a:t>
            </a:r>
            <a:r>
              <a:rPr lang="zh-CN" altLang="en-US" sz="2100" dirty="0"/>
              <a:t>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\.  \*  \$  \^  \[  \\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正则表达式</a:t>
            </a:r>
            <a:r>
              <a:rPr lang="en-US" altLang="zh-CN" sz="1800" dirty="0"/>
              <a:t>\*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*</a:t>
            </a:r>
            <a:r>
              <a:rPr lang="zh-CN" altLang="en-US" sz="1800" dirty="0"/>
              <a:t>匹配，与字符串</a:t>
            </a:r>
            <a:r>
              <a:rPr lang="en-US" altLang="zh-CN" sz="1800" dirty="0"/>
              <a:t>\*</a:t>
            </a:r>
            <a:r>
              <a:rPr lang="zh-CN" altLang="en-US" sz="1800" dirty="0"/>
              <a:t>不匹配</a:t>
            </a:r>
            <a:endParaRPr lang="en-US" altLang="zh-CN" sz="18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转义字符后除以上六种之外的不该出现其他字符，例如</a:t>
            </a:r>
            <a:r>
              <a:rPr lang="en-US" altLang="zh-CN" sz="1800" dirty="0"/>
              <a:t>:</a:t>
            </a:r>
            <a:r>
              <a:rPr lang="zh-CN" altLang="en-US" sz="1800" dirty="0"/>
              <a:t>不该出现</a:t>
            </a:r>
            <a:r>
              <a:rPr lang="en-US" altLang="zh-CN" sz="1800" dirty="0"/>
              <a:t>\u</a:t>
            </a:r>
            <a:r>
              <a:rPr lang="zh-CN" altLang="en-US" sz="1800" dirty="0"/>
              <a:t>，这样的组合被视为</a:t>
            </a:r>
            <a:r>
              <a:rPr lang="en-US" altLang="zh-CN" sz="1800" dirty="0"/>
              <a:t>undefined</a:t>
            </a:r>
            <a:r>
              <a:rPr lang="zh-CN" altLang="en-US" sz="1800" dirty="0"/>
              <a:t>（未定义的），后出的软件有可能会有特殊的解释</a:t>
            </a:r>
            <a:endParaRPr lang="en-US" altLang="zh-CN" sz="1800" dirty="0"/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圆点（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·</a:t>
            </a:r>
            <a:r>
              <a:rPr lang="zh-CN" altLang="en-US" sz="2100" dirty="0"/>
              <a:t>）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匹配任意单字符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CEECFBB-51D5-4ADF-968E-6397DE49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D4115F4-419D-4698-BCD6-E2CD98C665C6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999850"/>
      </p:ext>
    </p:extLst>
  </p:cSld>
  <p:clrMapOvr>
    <a:masterClrMapping/>
  </p:clrMapOvr>
  <p:transition spd="slow" advTm="383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37161" y="1591867"/>
            <a:ext cx="5831681" cy="307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zh-CN" altLang="en-US" sz="1650" b="0" kern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7408" y="980728"/>
            <a:ext cx="5831681" cy="53285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基本用法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在一对方括号之间的字符为集合的内容，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如：单字符正则表达式</a:t>
            </a:r>
            <a:r>
              <a:rPr lang="en-US" altLang="zh-CN" sz="1650" kern="0" dirty="0">
                <a:solidFill>
                  <a:srgbClr val="000000"/>
                </a:solidFill>
              </a:rPr>
              <a:t>[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abcd</a:t>
            </a:r>
            <a:r>
              <a:rPr lang="en-US" altLang="zh-CN" sz="1650" kern="0" dirty="0">
                <a:solidFill>
                  <a:srgbClr val="000000"/>
                </a:solidFill>
              </a:rPr>
              <a:t>]</a:t>
            </a:r>
            <a:r>
              <a:rPr lang="zh-CN" altLang="en-US" sz="1650" kern="0" dirty="0">
                <a:solidFill>
                  <a:srgbClr val="000000"/>
                </a:solidFill>
              </a:rPr>
              <a:t>与</a:t>
            </a:r>
            <a:r>
              <a:rPr lang="en-US" altLang="zh-CN" sz="1650" kern="0" dirty="0">
                <a:solidFill>
                  <a:srgbClr val="000000"/>
                </a:solidFill>
              </a:rPr>
              <a:t>a</a:t>
            </a:r>
            <a:r>
              <a:rPr lang="zh-CN" altLang="en-US" sz="1650" kern="0" dirty="0">
                <a:solidFill>
                  <a:srgbClr val="000000"/>
                </a:solidFill>
              </a:rPr>
              <a:t>或</a:t>
            </a:r>
            <a:r>
              <a:rPr lang="en-US" altLang="zh-CN" sz="1650" kern="0" dirty="0" err="1">
                <a:solidFill>
                  <a:srgbClr val="000000"/>
                </a:solidFill>
              </a:rPr>
              <a:t>b,c,d</a:t>
            </a:r>
            <a:r>
              <a:rPr lang="zh-CN" altLang="en-US" sz="1650" kern="0" dirty="0">
                <a:solidFill>
                  <a:srgbClr val="000000"/>
                </a:solidFill>
              </a:rPr>
              <a:t>匹配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圆点</a:t>
            </a:r>
            <a:r>
              <a:rPr lang="en-US" altLang="zh-CN" sz="1800" dirty="0"/>
              <a:t>,</a:t>
            </a:r>
            <a:r>
              <a:rPr lang="zh-CN" altLang="en-US" sz="1800" dirty="0"/>
              <a:t>星号，反斜线在方括号内时，代表它们自己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</a:t>
            </a:r>
            <a:r>
              <a:rPr lang="en-US" altLang="zh-CN" sz="1650" kern="0" dirty="0">
                <a:solidFill>
                  <a:srgbClr val="000000"/>
                </a:solidFill>
              </a:rPr>
              <a:t>:[\*.]</a:t>
            </a:r>
            <a:r>
              <a:rPr lang="zh-CN" altLang="en-US" sz="1650" kern="0" dirty="0">
                <a:solidFill>
                  <a:srgbClr val="000000"/>
                </a:solidFill>
              </a:rPr>
              <a:t>可匹配</a:t>
            </a:r>
            <a:r>
              <a:rPr lang="en-US" altLang="zh-CN" sz="1650" kern="0" dirty="0">
                <a:solidFill>
                  <a:srgbClr val="000000"/>
                </a:solidFill>
              </a:rPr>
              <a:t>3</a:t>
            </a:r>
            <a:r>
              <a:rPr lang="zh-CN" altLang="en-US" sz="1650" kern="0" dirty="0">
                <a:solidFill>
                  <a:srgbClr val="000000"/>
                </a:solidFill>
              </a:rPr>
              <a:t>个单字符</a:t>
            </a:r>
            <a:endParaRPr lang="en-US" altLang="zh-CN" sz="1650" kern="0" dirty="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用减号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-</a:t>
            </a:r>
            <a:r>
              <a:rPr lang="zh-CN" altLang="en-US" sz="2100" dirty="0"/>
              <a:t>定义一个区间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如</a:t>
            </a:r>
            <a:r>
              <a:rPr lang="en-US" altLang="zh-CN" sz="1800" dirty="0"/>
              <a:t>[a-d]  [A-Z]  [a-zA-Z0-9]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[][] </a:t>
            </a:r>
            <a:r>
              <a:rPr lang="zh-CN" altLang="en-US" sz="1800" dirty="0"/>
              <a:t>集合含左右中括号两个字符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减号在最后，则失去表示区间的意义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650" kern="0" dirty="0">
                <a:solidFill>
                  <a:srgbClr val="000000"/>
                </a:solidFill>
              </a:rPr>
              <a:t>[ad-]</a:t>
            </a:r>
            <a:r>
              <a:rPr lang="zh-CN" altLang="en-US" sz="1650" kern="0" dirty="0">
                <a:solidFill>
                  <a:srgbClr val="000000"/>
                </a:solidFill>
              </a:rPr>
              <a:t>只与</a:t>
            </a:r>
            <a:r>
              <a:rPr lang="en-US" altLang="zh-CN" sz="1650" kern="0" dirty="0">
                <a:solidFill>
                  <a:srgbClr val="000000"/>
                </a:solidFill>
              </a:rPr>
              <a:t>3</a:t>
            </a:r>
            <a:r>
              <a:rPr lang="zh-CN" altLang="en-US" sz="1650" kern="0" dirty="0">
                <a:solidFill>
                  <a:srgbClr val="000000"/>
                </a:solidFill>
              </a:rPr>
              <a:t>个字符匹配</a:t>
            </a:r>
          </a:p>
          <a:p>
            <a:pPr lvl="0">
              <a:lnSpc>
                <a:spcPct val="150000"/>
              </a:lnSpc>
              <a:defRPr/>
            </a:pPr>
            <a:endParaRPr lang="zh-CN" altLang="en-US" sz="1650" kern="0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EB37A8-17BC-45DA-B773-542E3B9C4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单字符正则表达式：定义集合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B1E67E-AF27-44B6-91F9-05B4CB98EB5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38051E-FBF3-4445-BD83-6CAA3856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065" y="980728"/>
            <a:ext cx="5256584" cy="53285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用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^</a:t>
            </a:r>
            <a:r>
              <a:rPr lang="zh-CN" altLang="en-US" sz="2100" dirty="0"/>
              <a:t>表示补集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^</a:t>
            </a:r>
            <a:r>
              <a:rPr lang="zh-CN" altLang="en-US" sz="1800" dirty="0"/>
              <a:t>在开头</a:t>
            </a:r>
            <a:r>
              <a:rPr lang="en-US" altLang="zh-CN" sz="1800" dirty="0"/>
              <a:t>,</a:t>
            </a:r>
            <a:r>
              <a:rPr lang="zh-CN" altLang="en-US" sz="1800" dirty="0"/>
              <a:t>则表示与集合内字符之外的任意字符匹配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</a:t>
            </a:r>
            <a:r>
              <a:rPr lang="en-US" altLang="zh-CN" sz="1650" kern="0" dirty="0">
                <a:solidFill>
                  <a:srgbClr val="000000"/>
                </a:solidFill>
              </a:rPr>
              <a:t>[^a-z]</a:t>
            </a:r>
            <a:r>
              <a:rPr lang="zh-CN" altLang="en-US" sz="1650" kern="0" dirty="0">
                <a:solidFill>
                  <a:srgbClr val="000000"/>
                </a:solidFill>
              </a:rPr>
              <a:t>匹配任一非小写字母</a:t>
            </a:r>
            <a:endParaRPr lang="en-US" altLang="zh-CN" sz="1650" kern="0" dirty="0">
              <a:solidFill>
                <a:srgbClr val="000000"/>
              </a:solidFill>
            </a:endParaRP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969696"/>
                </a:solidFill>
              </a:rPr>
              <a:t>[^][]</a:t>
            </a:r>
            <a:r>
              <a:rPr lang="zh-CN" altLang="en-US" sz="1650" kern="0" dirty="0">
                <a:solidFill>
                  <a:srgbClr val="969696"/>
                </a:solidFill>
              </a:rPr>
              <a:t>匹配任一非中括号字符</a:t>
            </a:r>
            <a:endParaRPr lang="en-US" altLang="zh-CN" sz="1650" kern="0" dirty="0">
              <a:solidFill>
                <a:srgbClr val="969696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^</a:t>
            </a:r>
            <a:r>
              <a:rPr lang="zh-CN" altLang="en-US" sz="1800" dirty="0"/>
              <a:t>不在开头</a:t>
            </a:r>
            <a:r>
              <a:rPr lang="en-US" altLang="zh-CN" sz="1800" dirty="0"/>
              <a:t>,</a:t>
            </a:r>
            <a:r>
              <a:rPr lang="zh-CN" altLang="en-US" sz="1800" dirty="0"/>
              <a:t>则失去其表示补集的意义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如：</a:t>
            </a:r>
            <a:r>
              <a:rPr lang="en-US" altLang="zh-CN" sz="1650" kern="0" dirty="0">
                <a:solidFill>
                  <a:srgbClr val="000000"/>
                </a:solidFill>
              </a:rPr>
              <a:t>[a-z^]</a:t>
            </a:r>
            <a:r>
              <a:rPr lang="zh-CN" altLang="en-US" sz="1650" kern="0" dirty="0">
                <a:solidFill>
                  <a:srgbClr val="000000"/>
                </a:solidFill>
              </a:rPr>
              <a:t>能匹配</a:t>
            </a:r>
            <a:r>
              <a:rPr lang="en-US" altLang="zh-CN" sz="1650" kern="0" dirty="0">
                <a:solidFill>
                  <a:srgbClr val="000000"/>
                </a:solidFill>
              </a:rPr>
              <a:t>27</a:t>
            </a:r>
            <a:r>
              <a:rPr lang="zh-CN" altLang="en-US" sz="1650" kern="0" dirty="0">
                <a:solidFill>
                  <a:srgbClr val="000000"/>
                </a:solidFill>
              </a:rPr>
              <a:t>个单字符</a:t>
            </a:r>
          </a:p>
        </p:txBody>
      </p:sp>
    </p:spTree>
    <p:extLst>
      <p:ext uri="{BB962C8B-B14F-4D97-AF65-F5344CB8AC3E}">
        <p14:creationId xmlns:p14="http://schemas.microsoft.com/office/powerpoint/2010/main" val="864652605"/>
      </p:ext>
    </p:extLst>
  </p:cSld>
  <p:clrMapOvr>
    <a:masterClrMapping/>
  </p:clrMapOvr>
  <p:transition spd="slow" advTm="383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19536" y="980728"/>
            <a:ext cx="8640960" cy="525658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串结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如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， </a:t>
            </a:r>
            <a:r>
              <a:rPr lang="en-US" altLang="zh-CN" sz="1800" dirty="0"/>
              <a:t>[A-Z].[0-9]·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星号（</a:t>
            </a:r>
            <a:r>
              <a:rPr lang="zh-CN" altLang="en-US" sz="2400" dirty="0">
                <a:solidFill>
                  <a:srgbClr val="800000"/>
                </a:solidFill>
                <a:latin typeface="Verdana" pitchFamily="34" charset="0"/>
              </a:rPr>
              <a:t>*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单字符正则表达式后跟*，匹配此单字符正则表达式的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zh-CN" altLang="en-US" sz="1800" b="1" dirty="0">
                <a:solidFill>
                  <a:srgbClr val="FF0000"/>
                </a:solidFill>
              </a:rPr>
              <a:t>次</a:t>
            </a:r>
            <a:r>
              <a:rPr lang="zh-CN" altLang="en-US" sz="1800" dirty="0"/>
              <a:t>或</a:t>
            </a:r>
            <a:r>
              <a:rPr lang="zh-CN" altLang="en-US" sz="1800" b="1" dirty="0">
                <a:solidFill>
                  <a:srgbClr val="FF0000"/>
                </a:solidFill>
              </a:rPr>
              <a:t>任意多次</a:t>
            </a:r>
            <a:r>
              <a:rPr lang="zh-CN" altLang="en-US" sz="1800" dirty="0"/>
              <a:t>出现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正则表达式</a:t>
            </a:r>
            <a:r>
              <a:rPr lang="en-US" altLang="zh-CN" sz="2400" b="0" dirty="0">
                <a:latin typeface="Verdana" pitchFamily="34" charset="0"/>
              </a:rPr>
              <a:t>12*4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与字符串</a:t>
            </a:r>
            <a:r>
              <a:rPr lang="en-US" altLang="zh-CN" sz="1800" dirty="0"/>
              <a:t>1234</a:t>
            </a:r>
            <a:r>
              <a:rPr lang="zh-CN" altLang="en-US" sz="1800" dirty="0"/>
              <a:t>不匹配，与</a:t>
            </a:r>
            <a:r>
              <a:rPr lang="en-US" altLang="zh-CN" sz="1800" dirty="0"/>
              <a:t>1224</a:t>
            </a:r>
            <a:r>
              <a:rPr lang="zh-CN" altLang="en-US" sz="1800" dirty="0"/>
              <a:t>，</a:t>
            </a:r>
            <a:r>
              <a:rPr lang="en-US" altLang="zh-CN" sz="1800" dirty="0"/>
              <a:t>12224</a:t>
            </a:r>
            <a:r>
              <a:rPr lang="zh-CN" altLang="en-US" sz="1800" dirty="0"/>
              <a:t>，</a:t>
            </a:r>
            <a:r>
              <a:rPr lang="en-US" altLang="zh-CN" sz="1800" dirty="0"/>
              <a:t>14</a:t>
            </a:r>
            <a:r>
              <a:rPr lang="zh-CN" altLang="en-US" sz="1800" dirty="0"/>
              <a:t>匹配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: </a:t>
            </a:r>
            <a:r>
              <a:rPr lang="zh-CN" altLang="en-US" sz="2400" dirty="0"/>
              <a:t>正则表达式</a:t>
            </a:r>
            <a:r>
              <a:rPr lang="en-US" altLang="zh-CN" sz="2400" b="0" dirty="0">
                <a:latin typeface="Verdana" pitchFamily="34" charset="0"/>
              </a:rPr>
              <a:t>[A-Z][0-9]*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此例中*作用的单字符正则表式为</a:t>
            </a:r>
            <a:r>
              <a:rPr lang="en-US" altLang="zh-CN" sz="1800" dirty="0"/>
              <a:t>[0-9]</a:t>
            </a:r>
            <a:r>
              <a:rPr lang="zh-CN" altLang="en-US" sz="1800" dirty="0"/>
              <a:t>，代表</a:t>
            </a:r>
          </a:p>
          <a:p>
            <a:pPr lvl="2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        </a:t>
            </a:r>
            <a:r>
              <a:rPr lang="en-US" altLang="zh-CN" sz="1600" kern="0" dirty="0">
                <a:solidFill>
                  <a:srgbClr val="000000"/>
                </a:solidFill>
              </a:rPr>
              <a:t>[A-Z]</a:t>
            </a:r>
          </a:p>
          <a:p>
            <a:pPr lvl="2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   [A-Z][0-9]</a:t>
            </a:r>
          </a:p>
          <a:p>
            <a:pPr lvl="2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   [A-Z][0-9][0-9]</a:t>
            </a:r>
          </a:p>
          <a:p>
            <a:pPr lvl="2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   [A-Z][0-9][0-9][0-9]</a:t>
            </a:r>
            <a:r>
              <a:rPr lang="zh-CN" altLang="en-US" sz="1600" kern="0" dirty="0">
                <a:solidFill>
                  <a:srgbClr val="000000"/>
                </a:solidFill>
              </a:rPr>
              <a:t>，等等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与</a:t>
            </a:r>
            <a:r>
              <a:rPr lang="en-US" altLang="zh-CN" sz="1800" dirty="0"/>
              <a:t>A,A1,C45,D768</a:t>
            </a:r>
            <a:r>
              <a:rPr lang="zh-CN" altLang="en-US" sz="1800" dirty="0"/>
              <a:t>匹配，与</a:t>
            </a:r>
            <a:r>
              <a:rPr lang="en-US" altLang="zh-CN" sz="1800" dirty="0"/>
              <a:t>b64512,T56t</a:t>
            </a:r>
            <a:r>
              <a:rPr lang="zh-CN" altLang="en-US" sz="1800" dirty="0"/>
              <a:t>不匹配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603F6E1-5FDA-4A9A-AEF7-6F4A9CA06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单字符正则表达式的组合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(1)</a:t>
            </a: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185B35B-DDF4-437A-872E-403969024CFD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39484"/>
      </p:ext>
    </p:extLst>
  </p:cSld>
  <p:clrMapOvr>
    <a:masterClrMapping/>
  </p:clrMapOvr>
  <p:transition spd="slow" advTm="3837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51584" y="1196752"/>
            <a:ext cx="8100000" cy="432048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例：正则表达式</a:t>
            </a:r>
            <a:r>
              <a:rPr lang="en-US" altLang="zh-CN" sz="2100" b="0" dirty="0">
                <a:latin typeface="Verdana" pitchFamily="34" charset="0"/>
              </a:rPr>
              <a:t>[Cc]</a:t>
            </a:r>
            <a:r>
              <a:rPr lang="en-US" altLang="zh-CN" sz="2100" b="0" dirty="0" err="1">
                <a:latin typeface="Verdana" pitchFamily="34" charset="0"/>
              </a:rPr>
              <a:t>hapter</a:t>
            </a:r>
            <a:r>
              <a:rPr lang="en-US" altLang="zh-CN" sz="2100" b="0" dirty="0">
                <a:latin typeface="Verdana" pitchFamily="34" charset="0"/>
              </a:rPr>
              <a:t> *[1-4]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在*号前有一个空格，允许数字</a:t>
            </a:r>
            <a:r>
              <a:rPr lang="en-US" altLang="zh-CN" sz="1800" dirty="0"/>
              <a:t>1-4</a:t>
            </a:r>
            <a:r>
              <a:rPr lang="zh-CN" altLang="en-US" sz="1800" dirty="0"/>
              <a:t>之前有多个或者</a:t>
            </a:r>
            <a:r>
              <a:rPr lang="en-US" altLang="zh-CN" sz="1800" dirty="0"/>
              <a:t>0</a:t>
            </a:r>
            <a:r>
              <a:rPr lang="zh-CN" altLang="en-US" sz="1800" dirty="0"/>
              <a:t>个空格。可匹配</a:t>
            </a:r>
            <a:r>
              <a:rPr lang="en-US" altLang="zh-CN" sz="1800" dirty="0"/>
              <a:t>Chapter2, chapter 3</a:t>
            </a:r>
            <a:r>
              <a:rPr lang="zh-CN" altLang="en-US" sz="1800" dirty="0"/>
              <a:t>等等。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例：正则表达式</a:t>
            </a:r>
            <a:r>
              <a:rPr lang="en-US" altLang="zh-CN" sz="2100" b="0" dirty="0">
                <a:latin typeface="Verdana" pitchFamily="34" charset="0"/>
              </a:rPr>
              <a:t>a\[</a:t>
            </a:r>
            <a:r>
              <a:rPr lang="en-US" altLang="zh-CN" sz="2100" b="0" dirty="0" err="1">
                <a:latin typeface="Verdana" pitchFamily="34" charset="0"/>
              </a:rPr>
              <a:t>i</a:t>
            </a:r>
            <a:r>
              <a:rPr lang="en-US" altLang="zh-CN" sz="2100" b="0" dirty="0">
                <a:latin typeface="Verdana" pitchFamily="34" charset="0"/>
              </a:rPr>
              <a:t>] *= *b\[j] *\* *c\[k]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匹配字符串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]=b[j]*c[k]</a:t>
            </a:r>
            <a:r>
              <a:rPr lang="zh-CN" altLang="en-US" sz="1800" dirty="0"/>
              <a:t>，容许等号和星号两侧有空格</a:t>
            </a:r>
            <a:endParaRPr lang="en-US" altLang="zh-CN" sz="1800" dirty="0"/>
          </a:p>
          <a:p>
            <a:pPr>
              <a:lnSpc>
                <a:spcPct val="150000"/>
              </a:lnSpc>
              <a:defRPr/>
            </a:pPr>
            <a:r>
              <a:rPr lang="zh-CN" altLang="en-US" sz="2100" dirty="0"/>
              <a:t>例：在</a:t>
            </a:r>
            <a:r>
              <a:rPr lang="en-US" altLang="zh-CN" sz="2100" dirty="0"/>
              <a:t>vi</a:t>
            </a:r>
            <a:r>
              <a:rPr lang="zh-CN" altLang="en-US" sz="2100" dirty="0"/>
              <a:t>中使用 </a:t>
            </a:r>
            <a:endParaRPr lang="en-US" altLang="zh-CN" sz="2100" dirty="0"/>
          </a:p>
          <a:p>
            <a:pPr marL="300038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:1,$s/[0-9]*/xx/g  </a:t>
            </a:r>
          </a:p>
          <a:p>
            <a:pPr lvl="1">
              <a:defRPr/>
            </a:pPr>
            <a:endParaRPr lang="zh-CN" altLang="en-US" sz="18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6BB171-2140-4D5A-AAA1-20EBFC0D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单字符正则表达式的组合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(2)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2C7B5C-5B3C-45BD-A31B-3398C3C536E9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003231"/>
      </p:ext>
    </p:extLst>
  </p:cSld>
  <p:clrMapOvr>
    <a:masterClrMapping/>
  </p:clrMapOvr>
  <p:transition spd="slow" advTm="3837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15850" y="980728"/>
            <a:ext cx="8516654" cy="48965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$ </a:t>
            </a:r>
            <a:r>
              <a:rPr lang="zh-CN" altLang="en-US" sz="2100" dirty="0"/>
              <a:t>在尾部时有特殊意义，否则与其自身匹配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123$  </a:t>
            </a:r>
            <a:r>
              <a:rPr lang="zh-CN" altLang="en-US" sz="1800" dirty="0"/>
              <a:t>匹配文件中行尾的</a:t>
            </a:r>
            <a:r>
              <a:rPr lang="en-US" altLang="zh-CN" sz="1800" dirty="0"/>
              <a:t>123</a:t>
            </a:r>
            <a:r>
              <a:rPr lang="zh-CN" altLang="en-US" sz="1800" dirty="0"/>
              <a:t>，不在行尾的</a:t>
            </a:r>
            <a:r>
              <a:rPr lang="en-US" altLang="zh-CN" sz="1800" dirty="0"/>
              <a:t>123</a:t>
            </a:r>
            <a:r>
              <a:rPr lang="zh-CN" altLang="en-US" sz="1800" dirty="0"/>
              <a:t>字符不匹配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$123</a:t>
            </a:r>
            <a:r>
              <a:rPr lang="zh-CN" altLang="en-US" sz="1800" dirty="0"/>
              <a:t>与字符串</a:t>
            </a:r>
            <a:r>
              <a:rPr lang="en-US" altLang="zh-CN" sz="1800" dirty="0"/>
              <a:t>$123</a:t>
            </a:r>
            <a:r>
              <a:rPr lang="zh-CN" altLang="en-US" sz="1800" dirty="0"/>
              <a:t>匹配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.$   </a:t>
            </a:r>
            <a:r>
              <a:rPr lang="zh-CN" altLang="en-US" sz="1800" dirty="0"/>
              <a:t>匹配行尾的任意字符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^</a:t>
            </a:r>
            <a:r>
              <a:rPr lang="en-US" altLang="zh-CN" sz="2100" dirty="0"/>
              <a:t> </a:t>
            </a:r>
            <a:r>
              <a:rPr lang="zh-CN" altLang="en-US" sz="2100" dirty="0"/>
              <a:t>在首部时有特殊意义，否则与其自身匹配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dirty="0"/>
              <a:t>^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匹配行首的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字符串，不在行首的</a:t>
            </a:r>
            <a:r>
              <a:rPr lang="en-US" altLang="zh-CN" sz="1800" dirty="0" err="1"/>
              <a:t>printf</a:t>
            </a:r>
            <a:r>
              <a:rPr lang="zh-CN" altLang="en-US" sz="1800" dirty="0"/>
              <a:t>串不匹配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dirty="0" err="1"/>
              <a:t>Hel^lo</a:t>
            </a:r>
            <a:r>
              <a:rPr lang="zh-CN" altLang="en-US" sz="1800" dirty="0"/>
              <a:t>与字符串</a:t>
            </a:r>
            <a:r>
              <a:rPr lang="en-US" altLang="zh-CN" sz="1800" dirty="0" err="1"/>
              <a:t>Hel^lo</a:t>
            </a:r>
            <a:r>
              <a:rPr lang="zh-CN" altLang="en-US" sz="1800" dirty="0"/>
              <a:t>匹配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例：在</a:t>
            </a:r>
            <a:r>
              <a:rPr lang="en-US" altLang="zh-CN" sz="1800" dirty="0"/>
              <a:t>vi</a:t>
            </a:r>
            <a:r>
              <a:rPr lang="zh-CN" altLang="en-US" sz="1800" dirty="0"/>
              <a:t>中使用 </a:t>
            </a:r>
            <a:r>
              <a:rPr lang="en-US" altLang="zh-CN" sz="1800" dirty="0"/>
              <a:t>:10,50s/^//g  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1800" dirty="0"/>
              <a:t>   </a:t>
            </a:r>
            <a:r>
              <a:rPr lang="zh-CN" altLang="en-US" sz="1800" dirty="0"/>
              <a:t>删除</a:t>
            </a:r>
            <a:r>
              <a:rPr lang="en-US" altLang="zh-CN" sz="1800" dirty="0"/>
              <a:t>10-50</a:t>
            </a:r>
            <a:r>
              <a:rPr lang="zh-CN" altLang="en-US" sz="1800" dirty="0"/>
              <a:t>行的每行行首的</a:t>
            </a:r>
            <a:r>
              <a:rPr lang="en-US" altLang="zh-CN" sz="1800" dirty="0"/>
              <a:t>4</a:t>
            </a:r>
            <a:r>
              <a:rPr lang="zh-CN" altLang="en-US" sz="1800" dirty="0"/>
              <a:t>个空格</a:t>
            </a:r>
            <a:endParaRPr lang="en-US" altLang="zh-CN" sz="1800" dirty="0"/>
          </a:p>
          <a:p>
            <a:pPr lvl="1">
              <a:lnSpc>
                <a:spcPct val="150000"/>
              </a:lnSpc>
              <a:buNone/>
              <a:defRPr/>
            </a:pP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FD9A43-D331-4737-9259-2FF7CAB7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锚点：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^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BB7BE3-61AC-4F0E-829A-9C86FA13C58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9551"/>
      </p:ext>
    </p:extLst>
  </p:cSld>
  <p:clrMapOvr>
    <a:masterClrMapping/>
  </p:clrMapOvr>
  <p:transition spd="slow" advTm="3837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99048" y="911688"/>
            <a:ext cx="8116802" cy="568566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ts val="2200"/>
              </a:lnSpc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ERE</a:t>
            </a:r>
            <a:r>
              <a:rPr lang="zh-CN" altLang="en-US" sz="20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：扩展的正则表达式</a:t>
            </a:r>
            <a:r>
              <a:rPr lang="en-US" altLang="zh-C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(ERE)</a:t>
            </a:r>
          </a:p>
          <a:p>
            <a:pPr marL="0" lvl="1" indent="0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PCRE</a:t>
            </a:r>
            <a:r>
              <a:rPr lang="en-US" altLang="zh-CN" sz="2000" dirty="0">
                <a:ea typeface="Verdana" panose="020B0604030504040204" pitchFamily="34" charset="0"/>
                <a:cs typeface="Verdana" panose="020B0604030504040204" pitchFamily="34" charset="0"/>
              </a:rPr>
              <a:t>: Perl-compatible regular expression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dirty="0"/>
              <a:t>对</a:t>
            </a:r>
            <a:r>
              <a:rPr lang="zh-CN" altLang="en-US" sz="2000" dirty="0">
                <a:solidFill>
                  <a:srgbClr val="C00000"/>
                </a:solidFill>
              </a:rPr>
              <a:t>基本正则表达式（</a:t>
            </a:r>
            <a:r>
              <a:rPr lang="en-US" altLang="zh-CN" sz="2400" dirty="0">
                <a:solidFill>
                  <a:srgbClr val="C00000"/>
                </a:solidFill>
              </a:rPr>
              <a:t>BRE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r>
              <a:rPr lang="zh-CN" altLang="en-US" sz="2000" dirty="0"/>
              <a:t>进行了改进：</a:t>
            </a:r>
            <a:endParaRPr lang="en-US" altLang="zh-CN" sz="2000" dirty="0"/>
          </a:p>
          <a:p>
            <a:pPr lvl="1">
              <a:lnSpc>
                <a:spcPts val="2200"/>
              </a:lnSpc>
              <a:defRPr/>
            </a:pPr>
            <a:r>
              <a:rPr lang="zh-CN" altLang="en-US" sz="1600" dirty="0"/>
              <a:t>表示</a:t>
            </a:r>
            <a:r>
              <a:rPr lang="zh-CN" altLang="en-US" sz="1600" b="1" dirty="0">
                <a:solidFill>
                  <a:srgbClr val="0000FF"/>
                </a:solidFill>
              </a:rPr>
              <a:t>分组</a:t>
            </a:r>
            <a:r>
              <a:rPr lang="zh-CN" altLang="en-US" sz="1600" dirty="0"/>
              <a:t>：圆括号</a:t>
            </a:r>
            <a:r>
              <a:rPr lang="en-US" altLang="zh-CN" sz="1600" dirty="0"/>
              <a:t>() </a:t>
            </a:r>
            <a:endParaRPr lang="zh-CN" altLang="en-US" sz="1600" dirty="0"/>
          </a:p>
          <a:p>
            <a:pPr lvl="1">
              <a:lnSpc>
                <a:spcPts val="2200"/>
              </a:lnSpc>
              <a:defRPr/>
            </a:pPr>
            <a:r>
              <a:rPr lang="zh-CN" altLang="en-US" sz="1600" dirty="0"/>
              <a:t>表示逻辑运算：表示</a:t>
            </a:r>
            <a:r>
              <a:rPr lang="zh-CN" altLang="en-US" sz="1600" u="sng" dirty="0"/>
              <a:t>逻辑“</a:t>
            </a:r>
            <a:r>
              <a:rPr lang="zh-CN" altLang="en-US" sz="1600" b="1" u="sng" dirty="0">
                <a:solidFill>
                  <a:srgbClr val="0000FF"/>
                </a:solidFill>
              </a:rPr>
              <a:t>或</a:t>
            </a:r>
            <a:r>
              <a:rPr lang="zh-CN" altLang="en-US" sz="1600" u="sng" dirty="0"/>
              <a:t>” </a:t>
            </a:r>
            <a:r>
              <a:rPr lang="zh-CN" altLang="en-US" sz="1600" dirty="0"/>
              <a:t>的符号 </a:t>
            </a:r>
            <a:r>
              <a:rPr lang="en-US" altLang="zh-CN" sz="1600" dirty="0"/>
              <a:t>|</a:t>
            </a: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</a:rPr>
              <a:t>xy</a:t>
            </a:r>
            <a:r>
              <a:rPr lang="en-US" altLang="zh-CN" sz="1400" kern="0" dirty="0">
                <a:solidFill>
                  <a:srgbClr val="000000"/>
                </a:solidFill>
              </a:rPr>
              <a:t>)*    </a:t>
            </a:r>
            <a:r>
              <a:rPr lang="zh-CN" altLang="en-US" sz="1400" kern="0" dirty="0">
                <a:solidFill>
                  <a:srgbClr val="000000"/>
                </a:solidFill>
              </a:rPr>
              <a:t>可匹配空字符串，</a:t>
            </a:r>
            <a:r>
              <a:rPr lang="en-US" altLang="zh-CN" sz="1400" kern="0" dirty="0" err="1">
                <a:solidFill>
                  <a:srgbClr val="000000"/>
                </a:solidFill>
              </a:rPr>
              <a:t>xy</a:t>
            </a:r>
            <a:r>
              <a:rPr lang="zh-CN" altLang="en-US" sz="1400" kern="0" dirty="0">
                <a:solidFill>
                  <a:srgbClr val="000000"/>
                </a:solidFill>
              </a:rPr>
              <a:t>，</a:t>
            </a:r>
            <a:r>
              <a:rPr lang="en-US" altLang="zh-CN" sz="1400" kern="0" dirty="0" err="1">
                <a:solidFill>
                  <a:srgbClr val="000000"/>
                </a:solidFill>
              </a:rPr>
              <a:t>xyxy</a:t>
            </a:r>
            <a:r>
              <a:rPr lang="zh-CN" altLang="en-US" sz="1400" kern="0" dirty="0">
                <a:solidFill>
                  <a:srgbClr val="000000"/>
                </a:solidFill>
              </a:rPr>
              <a:t>，</a:t>
            </a:r>
            <a:r>
              <a:rPr lang="en-US" altLang="zh-CN" sz="1400" kern="0" dirty="0" err="1">
                <a:solidFill>
                  <a:srgbClr val="000000"/>
                </a:solidFill>
              </a:rPr>
              <a:t>xyxyxy</a:t>
            </a:r>
            <a:endParaRPr lang="en-US" altLang="zh-CN" sz="140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</a:rPr>
              <a:t>(</a:t>
            </a:r>
            <a:r>
              <a:rPr lang="en-US" altLang="zh-CN" sz="1400" kern="0" dirty="0" err="1">
                <a:solidFill>
                  <a:srgbClr val="000000"/>
                </a:solidFill>
              </a:rPr>
              <a:t>pink|green</a:t>
            </a:r>
            <a:r>
              <a:rPr lang="en-US" altLang="zh-CN" sz="1400" kern="0" dirty="0">
                <a:solidFill>
                  <a:srgbClr val="000000"/>
                </a:solidFill>
              </a:rPr>
              <a:t>) </a:t>
            </a:r>
            <a:r>
              <a:rPr lang="zh-CN" altLang="en-US" sz="1400" kern="0" dirty="0">
                <a:solidFill>
                  <a:srgbClr val="000000"/>
                </a:solidFill>
              </a:rPr>
              <a:t>与</a:t>
            </a:r>
            <a:r>
              <a:rPr lang="en-US" altLang="zh-CN" sz="1400" kern="0" dirty="0">
                <a:solidFill>
                  <a:srgbClr val="000000"/>
                </a:solidFill>
              </a:rPr>
              <a:t>pink</a:t>
            </a:r>
            <a:r>
              <a:rPr lang="zh-CN" altLang="en-US" sz="1400" kern="0" dirty="0">
                <a:solidFill>
                  <a:srgbClr val="000000"/>
                </a:solidFill>
              </a:rPr>
              <a:t>或</a:t>
            </a:r>
            <a:r>
              <a:rPr lang="en-US" altLang="zh-CN" sz="1400" kern="0" dirty="0">
                <a:solidFill>
                  <a:srgbClr val="000000"/>
                </a:solidFill>
              </a:rPr>
              <a:t>green</a:t>
            </a:r>
            <a:r>
              <a:rPr lang="zh-CN" altLang="en-US" sz="1400" kern="0" dirty="0">
                <a:solidFill>
                  <a:srgbClr val="000000"/>
                </a:solidFill>
              </a:rPr>
              <a:t>匹配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lvl="1">
              <a:lnSpc>
                <a:spcPts val="2200"/>
              </a:lnSpc>
              <a:defRPr/>
            </a:pPr>
            <a:r>
              <a:rPr lang="zh-CN" altLang="en-US" sz="1600" b="1" dirty="0">
                <a:solidFill>
                  <a:srgbClr val="0000FF"/>
                </a:solidFill>
              </a:rPr>
              <a:t>重复次数</a:t>
            </a:r>
            <a:r>
              <a:rPr lang="zh-CN" altLang="en-US" sz="1600" dirty="0"/>
              <a:t>定义：与星号地位类似的</a:t>
            </a:r>
            <a:r>
              <a:rPr lang="en-US" altLang="zh-CN" sz="1600" dirty="0"/>
              <a:t>+</a:t>
            </a:r>
            <a:r>
              <a:rPr lang="zh-CN" altLang="en-US" sz="1600" dirty="0"/>
              <a:t>和</a:t>
            </a:r>
            <a:r>
              <a:rPr lang="en-US" altLang="zh-CN" sz="1600" dirty="0"/>
              <a:t>?</a:t>
            </a:r>
            <a:r>
              <a:rPr lang="zh-CN" altLang="en-US" sz="1600" dirty="0"/>
              <a:t>，限定重复次数 </a:t>
            </a:r>
            <a:r>
              <a:rPr lang="en-US" altLang="zh-CN" sz="1600" dirty="0"/>
              <a:t>\{</a:t>
            </a:r>
            <a:r>
              <a:rPr lang="en-US" altLang="zh-CN" sz="1600" dirty="0" err="1"/>
              <a:t>m,n</a:t>
            </a:r>
            <a:r>
              <a:rPr lang="en-US" altLang="zh-CN" sz="1600" dirty="0"/>
              <a:t>\}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rgbClr val="FF0000"/>
                </a:solidFill>
              </a:rPr>
              <a:t>*</a:t>
            </a:r>
            <a:r>
              <a:rPr lang="zh-CN" altLang="en-US" sz="1600" kern="0" dirty="0">
                <a:solidFill>
                  <a:srgbClr val="000000"/>
                </a:solidFill>
              </a:rPr>
              <a:t>号表示它左边的单字符正则表达式的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1600" kern="0" dirty="0">
                <a:solidFill>
                  <a:srgbClr val="000000"/>
                </a:solidFill>
              </a:rPr>
              <a:t>或多次重复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rgbClr val="FF0000"/>
                </a:solidFill>
              </a:rPr>
              <a:t>+</a:t>
            </a:r>
            <a:r>
              <a:rPr lang="zh-CN" altLang="en-US" sz="1600" kern="0" dirty="0">
                <a:solidFill>
                  <a:srgbClr val="000000"/>
                </a:solidFill>
              </a:rPr>
              <a:t>号表示</a:t>
            </a:r>
            <a:r>
              <a:rPr lang="en-US" altLang="zh-CN" sz="1600" kern="0" dirty="0">
                <a:solidFill>
                  <a:srgbClr val="000000"/>
                </a:solidFill>
              </a:rPr>
              <a:t>1</a:t>
            </a:r>
            <a:r>
              <a:rPr lang="zh-CN" altLang="en-US" sz="1600" kern="0" dirty="0">
                <a:solidFill>
                  <a:srgbClr val="000000"/>
                </a:solidFill>
              </a:rPr>
              <a:t>次或多次： </a:t>
            </a:r>
            <a:r>
              <a:rPr lang="en-US" altLang="zh-CN" sz="1600" kern="0" dirty="0">
                <a:solidFill>
                  <a:srgbClr val="7030A0"/>
                </a:solidFill>
              </a:rPr>
              <a:t>[0-9]+  </a:t>
            </a:r>
            <a:r>
              <a:rPr lang="zh-CN" altLang="en-US" sz="1600" kern="0" dirty="0">
                <a:solidFill>
                  <a:srgbClr val="000000"/>
                </a:solidFill>
              </a:rPr>
              <a:t>匹配长度至少为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kern="0" dirty="0">
                <a:solidFill>
                  <a:srgbClr val="000000"/>
                </a:solidFill>
              </a:rPr>
              <a:t>数字串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en-US" altLang="zh-CN" sz="1600" kern="0" dirty="0">
                <a:solidFill>
                  <a:srgbClr val="FF0000"/>
                </a:solidFill>
              </a:rPr>
              <a:t>?</a:t>
            </a:r>
            <a:r>
              <a:rPr lang="zh-CN" altLang="en-US" sz="1600" kern="0" dirty="0">
                <a:solidFill>
                  <a:srgbClr val="000000"/>
                </a:solidFill>
              </a:rPr>
              <a:t>表示</a:t>
            </a:r>
            <a:r>
              <a:rPr lang="en-US" altLang="zh-CN" sz="1600" kern="0" dirty="0">
                <a:solidFill>
                  <a:srgbClr val="000000"/>
                </a:solidFill>
              </a:rPr>
              <a:t>0</a:t>
            </a:r>
            <a:r>
              <a:rPr lang="zh-CN" altLang="en-US" sz="1600" kern="0" dirty="0">
                <a:solidFill>
                  <a:srgbClr val="000000"/>
                </a:solidFill>
              </a:rPr>
              <a:t>次或一次：    </a:t>
            </a:r>
            <a:r>
              <a:rPr lang="en-US" altLang="zh-CN" sz="1600" kern="0" dirty="0">
                <a:solidFill>
                  <a:srgbClr val="7030A0"/>
                </a:solidFill>
              </a:rPr>
              <a:t>a?</a:t>
            </a:r>
            <a:r>
              <a:rPr lang="en-US" altLang="zh-CN" sz="1600" kern="0" dirty="0">
                <a:solidFill>
                  <a:srgbClr val="000000"/>
                </a:solidFill>
              </a:rPr>
              <a:t>       </a:t>
            </a:r>
            <a:r>
              <a:rPr lang="zh-CN" altLang="en-US" sz="1600" kern="0" dirty="0">
                <a:solidFill>
                  <a:srgbClr val="000000"/>
                </a:solidFill>
              </a:rPr>
              <a:t>匹配零个或一个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2" defTabSz="685800" eaLnBrk="1" hangingPunct="1">
              <a:lnSpc>
                <a:spcPts val="2200"/>
              </a:lnSpc>
              <a:defRPr/>
            </a:pPr>
            <a:r>
              <a:rPr lang="zh-CN" altLang="en-US" sz="1600" kern="0" dirty="0">
                <a:solidFill>
                  <a:srgbClr val="000000"/>
                </a:solidFill>
              </a:rPr>
              <a:t>限定重复</a:t>
            </a:r>
            <a:r>
              <a:rPr lang="zh-CN" altLang="en-US" sz="1600" kern="0" dirty="0"/>
              <a:t>次数 </a:t>
            </a:r>
            <a:r>
              <a:rPr lang="en-US" altLang="zh-CN" sz="1600" kern="0" dirty="0">
                <a:solidFill>
                  <a:srgbClr val="FF0000"/>
                </a:solidFill>
              </a:rPr>
              <a:t>\{</a:t>
            </a:r>
            <a:r>
              <a:rPr lang="en-US" altLang="zh-CN" sz="1600" kern="0" dirty="0" err="1">
                <a:solidFill>
                  <a:srgbClr val="FF0000"/>
                </a:solidFill>
              </a:rPr>
              <a:t>m,n</a:t>
            </a:r>
            <a:r>
              <a:rPr lang="en-US" altLang="zh-CN" sz="1600" kern="0" dirty="0">
                <a:solidFill>
                  <a:srgbClr val="FF0000"/>
                </a:solidFill>
              </a:rPr>
              <a:t>\}</a:t>
            </a:r>
            <a:r>
              <a:rPr lang="zh-CN" altLang="en-US" sz="1600" kern="0" dirty="0">
                <a:solidFill>
                  <a:srgbClr val="000000"/>
                </a:solidFill>
              </a:rPr>
              <a:t>，例如：</a:t>
            </a:r>
            <a:r>
              <a:rPr lang="en-US" altLang="zh-CN" sz="1600" kern="0" dirty="0">
                <a:solidFill>
                  <a:srgbClr val="7030A0"/>
                </a:solidFill>
              </a:rPr>
              <a:t>[1-9][0-9]\{6,8\}  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7-9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位数字，首位非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>
              <a:lnSpc>
                <a:spcPts val="2200"/>
              </a:lnSpc>
              <a:defRPr/>
            </a:pPr>
            <a:r>
              <a:rPr lang="zh-CN" altLang="en-US" sz="1600" dirty="0"/>
              <a:t>命名的预定义</a:t>
            </a:r>
            <a:r>
              <a:rPr lang="zh-CN" altLang="en-US" sz="1600" b="1" dirty="0">
                <a:solidFill>
                  <a:srgbClr val="0000FF"/>
                </a:solidFill>
              </a:rPr>
              <a:t>集合</a:t>
            </a:r>
            <a:endParaRPr lang="en-US" altLang="zh-CN" sz="1600" dirty="0"/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[[:</a:t>
            </a:r>
            <a:r>
              <a:rPr lang="en-US" altLang="zh-CN" sz="1600" kern="0" dirty="0" err="1">
                <a:solidFill>
                  <a:srgbClr val="000000"/>
                </a:solidFill>
              </a:rPr>
              <a:t>xdigit</a:t>
            </a:r>
            <a:r>
              <a:rPr lang="en-US" altLang="zh-CN" sz="1600" kern="0" dirty="0">
                <a:solidFill>
                  <a:srgbClr val="000000"/>
                </a:solidFill>
              </a:rPr>
              <a:t>:]]        </a:t>
            </a:r>
            <a:r>
              <a:rPr lang="zh-CN" altLang="en-US" sz="1600" kern="0" dirty="0">
                <a:solidFill>
                  <a:srgbClr val="000000"/>
                </a:solidFill>
              </a:rPr>
              <a:t>十六进制数字 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22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\d</a:t>
            </a:r>
            <a:r>
              <a:rPr lang="zh-CN" altLang="en-US" sz="1600" kern="0" dirty="0">
                <a:solidFill>
                  <a:srgbClr val="000000"/>
                </a:solidFill>
              </a:rPr>
              <a:t>数字               </a:t>
            </a:r>
            <a:r>
              <a:rPr lang="en-US" altLang="zh-CN" sz="1600" kern="0" dirty="0">
                <a:solidFill>
                  <a:srgbClr val="000000"/>
                </a:solidFill>
              </a:rPr>
              <a:t>\D</a:t>
            </a:r>
            <a:r>
              <a:rPr lang="zh-CN" altLang="en-US" sz="1600" kern="0" dirty="0">
                <a:solidFill>
                  <a:srgbClr val="000000"/>
                </a:solidFill>
              </a:rPr>
              <a:t>非数字</a:t>
            </a:r>
            <a:endParaRPr lang="en-US" altLang="zh-CN" sz="1600" kern="0" dirty="0">
              <a:solidFill>
                <a:srgbClr val="000000"/>
              </a:solidFill>
            </a:endParaRPr>
          </a:p>
          <a:p>
            <a:pPr lvl="1">
              <a:lnSpc>
                <a:spcPts val="2200"/>
              </a:lnSpc>
              <a:defRPr/>
            </a:pPr>
            <a:r>
              <a:rPr lang="zh-CN" altLang="en-US" sz="1600" dirty="0"/>
              <a:t>比</a:t>
            </a:r>
            <a:r>
              <a:rPr lang="en-US" altLang="zh-CN" sz="1600" dirty="0"/>
              <a:t>^</a:t>
            </a:r>
            <a:r>
              <a:rPr lang="zh-CN" altLang="en-US" sz="1600" dirty="0"/>
              <a:t>和</a:t>
            </a:r>
            <a:r>
              <a:rPr lang="en-US" altLang="zh-CN" sz="1600" dirty="0"/>
              <a:t>$</a:t>
            </a:r>
            <a:r>
              <a:rPr lang="zh-CN" altLang="en-US" sz="1600" dirty="0"/>
              <a:t>更灵活的</a:t>
            </a:r>
            <a:r>
              <a:rPr lang="zh-CN" altLang="en-US" sz="1600" b="1" dirty="0">
                <a:solidFill>
                  <a:srgbClr val="0000FF"/>
                </a:solidFill>
              </a:rPr>
              <a:t>锚点</a:t>
            </a:r>
            <a:r>
              <a:rPr lang="zh-CN" altLang="en-US" sz="1600" dirty="0"/>
              <a:t>定义</a:t>
            </a:r>
            <a:endParaRPr lang="en-US" altLang="zh-CN" sz="1600" dirty="0"/>
          </a:p>
          <a:p>
            <a:pPr marL="342900" lvl="1" indent="0">
              <a:lnSpc>
                <a:spcPts val="2200"/>
              </a:lnSpc>
              <a:buNone/>
              <a:defRPr/>
            </a:pPr>
            <a:r>
              <a:rPr lang="zh-CN" altLang="en-US" sz="1600" dirty="0"/>
              <a:t>例如：寻找一个数字串，但是要求这个数字串不许出现在“合计”两个字之后</a:t>
            </a:r>
            <a:endParaRPr lang="en-US" altLang="zh-CN" sz="1600" dirty="0"/>
          </a:p>
          <a:p>
            <a:pPr lvl="2" defTabSz="685800" eaLnBrk="1" hangingPunct="1">
              <a:lnSpc>
                <a:spcPct val="90000"/>
              </a:lnSpc>
              <a:defRPr/>
            </a:pPr>
            <a:endParaRPr lang="en-US" altLang="zh-CN" sz="15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90DFAF4-94EE-4BBD-BBEB-EC166B59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正则表达式扩展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4E59B3C-9821-4F12-8F8B-D3479CA6E55B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695662"/>
      </p:ext>
    </p:extLst>
  </p:cSld>
  <p:clrMapOvr>
    <a:masterClrMapping/>
  </p:clrMapOvr>
  <p:transition spd="slow" advTm="383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文本行筛选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911424" y="908720"/>
            <a:ext cx="1051316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4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35560" y="935368"/>
            <a:ext cx="8100000" cy="37566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buNone/>
              <a:defRPr/>
            </a:pPr>
            <a:r>
              <a:rPr lang="zh-CN" altLang="en-US" sz="2100" b="0" dirty="0">
                <a:solidFill>
                  <a:srgbClr val="000000"/>
                </a:solidFill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Verdana" pitchFamily="34" charset="0"/>
              </a:rPr>
              <a:t>grep</a:t>
            </a:r>
            <a:r>
              <a:rPr lang="zh-CN" altLang="en-US" sz="1800" b="0" dirty="0">
                <a:solidFill>
                  <a:srgbClr val="000000"/>
                </a:solidFill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  <a:ea typeface="Gungsuh" pitchFamily="18" charset="-127"/>
              </a:rPr>
              <a:t>Global regular expression print</a:t>
            </a:r>
            <a:r>
              <a:rPr lang="zh-CN" altLang="en-US" sz="1800" b="0" dirty="0">
                <a:solidFill>
                  <a:srgbClr val="000000"/>
                </a:solidFill>
                <a:ea typeface="Gungsuh" pitchFamily="18" charset="-127"/>
              </a:rPr>
              <a:t>）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语法</a:t>
            </a:r>
          </a:p>
          <a:p>
            <a:pPr lvl="0">
              <a:lnSpc>
                <a:spcPct val="150000"/>
              </a:lnSpc>
              <a:buNone/>
              <a:defRPr/>
            </a:pPr>
            <a:r>
              <a:rPr lang="zh-CN" altLang="en-US" sz="2100" b="0" dirty="0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en-US" altLang="zh-CN" sz="1800" b="0" dirty="0" err="1">
                <a:solidFill>
                  <a:srgbClr val="000000"/>
                </a:solidFill>
                <a:latin typeface="Verdana" pitchFamily="34" charset="0"/>
              </a:rPr>
              <a:t>grep</a:t>
            </a:r>
            <a:r>
              <a:rPr lang="en-US" altLang="zh-CN" sz="1800" b="0" dirty="0">
                <a:solidFill>
                  <a:srgbClr val="000000"/>
                </a:solidFill>
              </a:rPr>
              <a:t>  </a:t>
            </a:r>
            <a:r>
              <a:rPr lang="zh-CN" altLang="en-US" sz="1800" b="0" dirty="0">
                <a:solidFill>
                  <a:srgbClr val="000000"/>
                </a:solidFill>
              </a:rPr>
              <a:t>模式  文件名列表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举例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O_RDWR *.h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liang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ls -l / | 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'^d'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'[0-9]*'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grep</a:t>
            </a:r>
            <a:r>
              <a:rPr lang="en-US" altLang="zh-CN" sz="1800" dirty="0"/>
              <a:t> '[0-9][0-9]*'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C2B43C6-C978-4688-9F58-77213509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在文件中查找字符串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8436E20-1198-4F9F-A1D0-DEBC97D47A67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979988"/>
      </p:ext>
    </p:extLst>
  </p:cSld>
  <p:clrMapOvr>
    <a:masterClrMapping/>
  </p:clrMapOvr>
  <p:transition spd="slow" advTm="3837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文本文件及处理工具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92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15850" y="1052736"/>
            <a:ext cx="8100000" cy="489654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2400" dirty="0" err="1"/>
              <a:t>egrep</a:t>
            </a:r>
            <a:r>
              <a:rPr lang="en-US" altLang="zh-CN" sz="2400" dirty="0"/>
              <a:t> </a:t>
            </a:r>
            <a:r>
              <a:rPr lang="zh-CN" altLang="en-US" sz="2400" dirty="0"/>
              <a:t>使用扩展正则表达式</a:t>
            </a:r>
            <a:r>
              <a:rPr lang="en-US" altLang="zh-CN" sz="2400" dirty="0"/>
              <a:t>ERE</a:t>
            </a:r>
            <a:r>
              <a:rPr lang="zh-CN" altLang="en-US" sz="2400" dirty="0"/>
              <a:t>描述模式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在指定模式方面比</a:t>
            </a:r>
            <a:r>
              <a:rPr lang="en-US" altLang="zh-CN" sz="2000" dirty="0" err="1"/>
              <a:t>grep</a:t>
            </a:r>
            <a:r>
              <a:rPr lang="zh-CN" altLang="en-US" sz="2000" dirty="0"/>
              <a:t>更灵活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 err="1"/>
              <a:t>fgrep</a:t>
            </a:r>
            <a:r>
              <a:rPr lang="zh-CN" altLang="en-US" sz="2400" dirty="0"/>
              <a:t> 快速搜索指定字符串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按字符串搜索而不是按模式搜索。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dirty="0" err="1"/>
              <a:t>grep</a:t>
            </a:r>
            <a:r>
              <a:rPr lang="zh-CN" altLang="en-US" sz="2400" dirty="0"/>
              <a:t>选项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--fixed-strings       </a:t>
            </a:r>
            <a:r>
              <a:rPr lang="en-US" altLang="zh-CN" sz="1600" dirty="0">
                <a:solidFill>
                  <a:srgbClr val="000000"/>
                </a:solidFill>
              </a:rPr>
              <a:t>Fixed strings (instead of regular expressions)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--basic-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1600" dirty="0">
                <a:solidFill>
                  <a:srgbClr val="000000"/>
                </a:solidFill>
              </a:rPr>
              <a:t>Basic regular expression (BRE)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--extended-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regexp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Extended regular expression (ERE)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--</a:t>
            </a:r>
            <a:r>
              <a:rPr lang="en-US" altLang="zh-CN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perl-regexp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1600" dirty="0">
                <a:solidFill>
                  <a:srgbClr val="000000"/>
                </a:solidFill>
              </a:rPr>
              <a:t>Perl-compatible regular expression (PCRE)</a:t>
            </a:r>
          </a:p>
          <a:p>
            <a:pPr marL="0" lvl="1" indent="0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查</a:t>
            </a:r>
            <a:r>
              <a:rPr lang="en-US" altLang="zh-CN" sz="2000" dirty="0">
                <a:ea typeface="Verdana" panose="020B0604030504040204" pitchFamily="34" charset="0"/>
                <a:cs typeface="Verdana" panose="020B0604030504040204" pitchFamily="34" charset="0"/>
              </a:rPr>
              <a:t>PCRE</a:t>
            </a:r>
            <a:r>
              <a:rPr lang="zh-CN" alt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语法：</a:t>
            </a:r>
            <a:r>
              <a:rPr lang="en-US" altLang="zh-CN" sz="2000" b="1" dirty="0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man </a:t>
            </a:r>
            <a:r>
              <a:rPr lang="en-US" altLang="zh-CN" sz="2000" b="1" dirty="0" err="1">
                <a:solidFill>
                  <a:srgbClr val="FF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pcresyntax</a:t>
            </a:r>
            <a:endParaRPr lang="zh-CN" altLang="en-US" sz="2000" b="1" dirty="0">
              <a:solidFill>
                <a:srgbClr val="FF0000"/>
              </a:solidFill>
              <a:cs typeface="Verdana" panose="020B0604030504040204" pitchFamily="34" charset="0"/>
            </a:endParaRPr>
          </a:p>
          <a:p>
            <a:pPr marL="0" indent="0">
              <a:buNone/>
              <a:defRPr/>
            </a:pPr>
            <a:endParaRPr lang="zh-CN" altLang="en-US" sz="1500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9C399E-8CFA-41E4-AF12-065EB40B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egrep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fgrep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2FB0824-844C-4B8D-8F2C-2E387AB5A436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74398"/>
      </p:ext>
    </p:extLst>
  </p:cSld>
  <p:clrMapOvr>
    <a:masterClrMapping/>
  </p:clrMapOvr>
  <p:transition spd="slow" advTm="3837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56" y="836712"/>
            <a:ext cx="8100000" cy="547260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选项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-n  </a:t>
            </a:r>
            <a:r>
              <a:rPr lang="zh-CN" altLang="en-US" sz="1800" dirty="0"/>
              <a:t>显示时每行前面显示行号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-v  </a:t>
            </a:r>
            <a:r>
              <a:rPr lang="zh-CN" altLang="en-US" sz="1800" dirty="0"/>
              <a:t>显示所有不包含模式的行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-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  </a:t>
            </a:r>
            <a:r>
              <a:rPr lang="zh-CN" altLang="en-US" sz="1800" dirty="0"/>
              <a:t>字母比较时忽略字母的大小写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</a:t>
            </a:r>
            <a:r>
              <a:rPr lang="en-US" altLang="zh-CN" sz="2100" b="0" dirty="0" err="1">
                <a:latin typeface="Verdana" pitchFamily="34" charset="0"/>
              </a:rPr>
              <a:t>grep</a:t>
            </a:r>
            <a:r>
              <a:rPr lang="en-US" altLang="zh-CN" sz="2100" b="0" dirty="0">
                <a:latin typeface="Verdana" pitchFamily="34" charset="0"/>
              </a:rPr>
              <a:t> -n  main *.c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查找含有正则表达式</a:t>
            </a:r>
            <a:r>
              <a:rPr lang="en-US" altLang="zh-CN" sz="1800" dirty="0"/>
              <a:t>main</a:t>
            </a:r>
            <a:r>
              <a:rPr lang="zh-CN" altLang="en-US" sz="1800" dirty="0"/>
              <a:t>的行，并打印行号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当文件数超过一个时，除了输出行号，还输出文件名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例：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grep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 -v '[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Dd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]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isable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' 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dev.stat</a:t>
            </a:r>
            <a:r>
              <a:rPr lang="en-US" altLang="zh-CN" sz="1800" b="0" dirty="0">
                <a:latin typeface="Verdana" pitchFamily="34" charset="0"/>
                <a:ea typeface="Gungsuh" pitchFamily="18" charset="-127"/>
              </a:rPr>
              <a:t>&gt;</a:t>
            </a:r>
            <a:r>
              <a:rPr lang="en-US" altLang="zh-CN" sz="1800" b="0" dirty="0" err="1">
                <a:latin typeface="Verdana" pitchFamily="34" charset="0"/>
                <a:ea typeface="Gungsuh" pitchFamily="18" charset="-127"/>
              </a:rPr>
              <a:t>dev.active</a:t>
            </a:r>
            <a:endParaRPr lang="en-US" altLang="zh-CN" sz="1800" b="0" dirty="0">
              <a:latin typeface="Verdana" pitchFamily="34" charset="0"/>
              <a:ea typeface="Gungsuh" pitchFamily="18" charset="-127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取消文件中所有含有指定模式的行，生成新文件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/>
              <a:t>例：</a:t>
            </a:r>
            <a:r>
              <a:rPr lang="en-US" altLang="zh-CN" sz="1800" b="0" dirty="0" err="1">
                <a:latin typeface="Verdana" pitchFamily="34" charset="0"/>
              </a:rPr>
              <a:t>grep</a:t>
            </a:r>
            <a:r>
              <a:rPr lang="en-US" altLang="zh-CN" sz="1800" b="0" dirty="0">
                <a:latin typeface="Verdana" pitchFamily="34" charset="0"/>
              </a:rPr>
              <a:t> -</a:t>
            </a:r>
            <a:r>
              <a:rPr lang="en-US" altLang="zh-CN" sz="1800" b="0" dirty="0" err="1">
                <a:latin typeface="Verdana" pitchFamily="34" charset="0"/>
              </a:rPr>
              <a:t>i</a:t>
            </a:r>
            <a:r>
              <a:rPr lang="en-US" altLang="zh-CN" sz="1800" b="0" dirty="0">
                <a:latin typeface="Verdana" pitchFamily="34" charset="0"/>
              </a:rPr>
              <a:t> </a:t>
            </a:r>
            <a:r>
              <a:rPr lang="en-US" altLang="zh-CN" sz="1800" b="0" dirty="0" err="1">
                <a:latin typeface="Verdana" pitchFamily="34" charset="0"/>
              </a:rPr>
              <a:t>richard</a:t>
            </a:r>
            <a:r>
              <a:rPr lang="en-US" altLang="zh-CN" sz="1800" b="0" dirty="0">
                <a:latin typeface="Verdana" pitchFamily="34" charset="0"/>
              </a:rPr>
              <a:t> </a:t>
            </a:r>
            <a:r>
              <a:rPr lang="en-US" altLang="zh-CN" sz="1800" b="0" dirty="0" err="1">
                <a:latin typeface="Verdana" pitchFamily="34" charset="0"/>
              </a:rPr>
              <a:t>telnos</a:t>
            </a:r>
            <a:endParaRPr lang="en-US" altLang="zh-CN" sz="1800" b="0" dirty="0">
              <a:latin typeface="Verdana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在文件中检索字符串</a:t>
            </a:r>
            <a:r>
              <a:rPr lang="en-US" altLang="zh-CN" sz="1800" dirty="0" err="1"/>
              <a:t>richard</a:t>
            </a:r>
            <a:r>
              <a:rPr lang="zh-CN" altLang="en-US" sz="1800" dirty="0"/>
              <a:t>，不顾字母的大小写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1C84F8-ED54-43AE-AB47-32CF77B3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grep/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fgrep</a:t>
            </a: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egrep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选项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04B6D1E-8D48-4A5C-BDDC-66DCC0534FF6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98248"/>
      </p:ext>
    </p:extLst>
  </p:cSld>
  <p:clrMapOvr>
    <a:masterClrMapping/>
  </p:clrMapOvr>
  <p:transition spd="slow" advTm="38376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流编辑及正则表达式替换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695400" y="908720"/>
            <a:ext cx="1072919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69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6000" y="1052736"/>
            <a:ext cx="8100000" cy="518457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100" dirty="0"/>
              <a:t>用法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' </a:t>
            </a:r>
            <a:r>
              <a:rPr lang="zh-CN" altLang="en-US" sz="1800" dirty="0"/>
              <a:t>文件名列表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1'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2' </a:t>
            </a:r>
            <a:r>
              <a:rPr lang="en-US" altLang="zh-CN" sz="1800" b="1" dirty="0">
                <a:solidFill>
                  <a:srgbClr val="C00000"/>
                </a:solidFill>
              </a:rPr>
              <a:t>–e</a:t>
            </a:r>
            <a:r>
              <a:rPr lang="en-US" altLang="zh-CN" sz="1800" dirty="0"/>
              <a:t> '</a:t>
            </a:r>
            <a:r>
              <a:rPr lang="zh-CN" altLang="en-US" sz="1800" dirty="0"/>
              <a:t>命令</a:t>
            </a:r>
            <a:r>
              <a:rPr lang="en-US" altLang="zh-CN" sz="1800" dirty="0"/>
              <a:t>3' </a:t>
            </a:r>
            <a:r>
              <a:rPr lang="zh-CN" altLang="en-US" sz="1800" dirty="0"/>
              <a:t>文件名列表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sed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-f</a:t>
            </a:r>
            <a:r>
              <a:rPr lang="en-US" altLang="zh-CN" sz="1800" dirty="0"/>
              <a:t> </a:t>
            </a:r>
            <a:r>
              <a:rPr lang="zh-CN" altLang="en-US" sz="1800" dirty="0"/>
              <a:t>命令文件  文件名列表</a:t>
            </a: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举例：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tail -f pppd.log | sed '</a:t>
            </a:r>
            <a:r>
              <a:rPr lang="en-US" altLang="zh-CN" sz="1800" b="1" dirty="0">
                <a:solidFill>
                  <a:srgbClr val="FF0000"/>
                </a:solidFill>
              </a:rPr>
              <a:t>s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/>
              <a:t>145\.37\.23\.26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zh-CN" altLang="en-US" sz="1800" dirty="0"/>
              <a:t>桥西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>
                <a:solidFill>
                  <a:srgbClr val="FF0000"/>
                </a:solidFill>
              </a:rPr>
              <a:t>g</a:t>
            </a:r>
            <a:r>
              <a:rPr lang="en-US" altLang="zh-CN" sz="1800" dirty="0"/>
              <a:t>'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tail -f pppd.log | sed -f sed.cmd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</a:rPr>
              <a:t>其中  </a:t>
            </a:r>
            <a:r>
              <a:rPr lang="en-US" altLang="zh-CN" sz="1650" kern="0" dirty="0">
                <a:solidFill>
                  <a:srgbClr val="000000"/>
                </a:solidFill>
              </a:rPr>
              <a:t>sed.cmd </a:t>
            </a:r>
            <a:r>
              <a:rPr lang="zh-CN" altLang="en-US" sz="1650" kern="0" dirty="0">
                <a:solidFill>
                  <a:srgbClr val="000000"/>
                </a:solidFill>
              </a:rPr>
              <a:t>文件</a:t>
            </a:r>
          </a:p>
          <a:p>
            <a:pPr lvl="2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s/145\.37\.23\.26/</a:t>
            </a:r>
            <a:r>
              <a:rPr lang="zh-CN" altLang="en-US" sz="1650" kern="0" dirty="0">
                <a:solidFill>
                  <a:srgbClr val="000000"/>
                </a:solidFill>
              </a:rPr>
              <a:t>桥西</a:t>
            </a:r>
            <a:r>
              <a:rPr lang="en-US" altLang="zh-CN" sz="1650" kern="0" dirty="0">
                <a:solidFill>
                  <a:srgbClr val="000000"/>
                </a:solidFill>
              </a:rPr>
              <a:t>/g</a:t>
            </a:r>
          </a:p>
          <a:p>
            <a:pPr lvl="2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s/102\.157\.23\.109/</a:t>
            </a:r>
            <a:r>
              <a:rPr lang="zh-CN" altLang="en-US" sz="1650" kern="0" dirty="0">
                <a:solidFill>
                  <a:srgbClr val="000000"/>
                </a:solidFill>
              </a:rPr>
              <a:t>柳荫街</a:t>
            </a:r>
            <a:r>
              <a:rPr lang="en-US" altLang="zh-CN" sz="1650" kern="0" dirty="0">
                <a:solidFill>
                  <a:srgbClr val="000000"/>
                </a:solidFill>
              </a:rPr>
              <a:t>/g     </a:t>
            </a:r>
          </a:p>
          <a:p>
            <a:pPr lvl="2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s/145\.37\.123\.57/</a:t>
            </a:r>
            <a:r>
              <a:rPr lang="zh-CN" altLang="en-US" sz="1650" kern="0" dirty="0">
                <a:solidFill>
                  <a:srgbClr val="000000"/>
                </a:solidFill>
              </a:rPr>
              <a:t>大山子</a:t>
            </a:r>
            <a:r>
              <a:rPr lang="en-US" altLang="zh-CN" sz="1650" kern="0" dirty="0">
                <a:solidFill>
                  <a:srgbClr val="000000"/>
                </a:solidFill>
              </a:rPr>
              <a:t>/g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cat pm25.txt | sed '</a:t>
            </a: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en-US" altLang="zh-CN" sz="1800" dirty="0"/>
              <a:t>/\[</a:t>
            </a:r>
            <a:r>
              <a:rPr lang="en-US" altLang="zh-CN" sz="1800" b="1" dirty="0">
                <a:solidFill>
                  <a:srgbClr val="FF0000"/>
                </a:solidFill>
              </a:rPr>
              <a:t>[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</a:rPr>
              <a:t>^][</a:t>
            </a:r>
            <a:r>
              <a:rPr lang="en-US" altLang="zh-CN" sz="1800" b="1" dirty="0">
                <a:solidFill>
                  <a:srgbClr val="FF0000"/>
                </a:solidFill>
              </a:rPr>
              <a:t>]</a:t>
            </a:r>
            <a:r>
              <a:rPr lang="en-US" altLang="zh-CN" sz="1800" dirty="0">
                <a:solidFill>
                  <a:srgbClr val="33CC33"/>
                </a:solidFill>
              </a:rPr>
              <a:t>*</a:t>
            </a:r>
            <a:r>
              <a:rPr lang="en-US" altLang="zh-CN" sz="1800" dirty="0"/>
              <a:t>]//</a:t>
            </a:r>
            <a:r>
              <a:rPr lang="en-US" altLang="zh-CN" sz="1800" dirty="0">
                <a:solidFill>
                  <a:srgbClr val="FF0000"/>
                </a:solidFill>
              </a:rPr>
              <a:t>g</a:t>
            </a:r>
            <a:r>
              <a:rPr lang="en-US" altLang="zh-CN" sz="1800" dirty="0"/>
              <a:t>'</a:t>
            </a: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B021BE3-D330-4D56-A8E1-CA33895F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：流编辑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4689205-F312-4632-B101-FE1BFBCF53FF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595053"/>
      </p:ext>
    </p:extLst>
  </p:cSld>
  <p:clrMapOvr>
    <a:masterClrMapping/>
  </p:clrMapOvr>
  <p:transition spd="slow" advTm="3837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1"/>
          <p:cNvSpPr>
            <a:spLocks noGrp="1" noChangeArrowheads="1"/>
          </p:cNvSpPr>
          <p:nvPr/>
        </p:nvSpPr>
        <p:spPr bwMode="auto">
          <a:xfrm>
            <a:off x="1976437" y="4876800"/>
            <a:ext cx="447308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050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297144" cy="52565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highlight>
                  <a:srgbClr val="FFFF00"/>
                </a:highlight>
              </a:rPr>
              <a:t>模式描述</a:t>
            </a:r>
            <a:r>
              <a:rPr lang="zh-CN" altLang="en-US" sz="2000" dirty="0"/>
              <a:t>中增加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\(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\)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600" dirty="0"/>
              <a:t>在正则表达式中圆括号，仍然代表它自身</a:t>
            </a:r>
            <a:r>
              <a:rPr lang="en-US" altLang="zh-CN" sz="1600" dirty="0"/>
              <a:t>,</a:t>
            </a:r>
            <a:r>
              <a:rPr lang="zh-CN" altLang="en-US" sz="1600" dirty="0"/>
              <a:t>在正则表达式中出现的</a:t>
            </a:r>
            <a:r>
              <a:rPr lang="en-US" altLang="zh-CN" sz="1600" b="1" dirty="0">
                <a:solidFill>
                  <a:srgbClr val="800000"/>
                </a:solidFill>
              </a:rPr>
              <a:t>\(</a:t>
            </a:r>
            <a:r>
              <a:rPr lang="zh-CN" altLang="en-US" sz="1600" dirty="0"/>
              <a:t>和</a:t>
            </a:r>
            <a:r>
              <a:rPr lang="en-US" altLang="zh-CN" sz="1600" b="1" dirty="0">
                <a:solidFill>
                  <a:srgbClr val="800000"/>
                </a:solidFill>
              </a:rPr>
              <a:t>\)</a:t>
            </a:r>
            <a:r>
              <a:rPr lang="zh-CN" altLang="en-US" sz="1600" dirty="0"/>
              <a:t>不影响匹配操作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400" dirty="0"/>
              <a:t>[a-</a:t>
            </a:r>
            <a:r>
              <a:rPr lang="en-US" altLang="zh-CN" sz="1400" dirty="0" err="1"/>
              <a:t>zA</a:t>
            </a:r>
            <a:r>
              <a:rPr lang="en-US" altLang="zh-CN" sz="1400" dirty="0"/>
              <a:t>-Z_][a-zA-Z0-9_]*-&gt;number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400" b="1" dirty="0">
                <a:solidFill>
                  <a:srgbClr val="800000"/>
                </a:solidFill>
              </a:rPr>
              <a:t>\(</a:t>
            </a:r>
            <a:r>
              <a:rPr lang="en-US" altLang="zh-CN" sz="1400" dirty="0"/>
              <a:t>[a-</a:t>
            </a:r>
            <a:r>
              <a:rPr lang="en-US" altLang="zh-CN" sz="1400" dirty="0" err="1"/>
              <a:t>zA</a:t>
            </a:r>
            <a:r>
              <a:rPr lang="en-US" altLang="zh-CN" sz="1400" dirty="0"/>
              <a:t>-Z_][a-zA-Z0-9_]*</a:t>
            </a:r>
            <a:r>
              <a:rPr lang="en-US" altLang="zh-CN" sz="1400" b="1" dirty="0">
                <a:solidFill>
                  <a:srgbClr val="800000"/>
                </a:solidFill>
              </a:rPr>
              <a:t>\)</a:t>
            </a:r>
            <a:r>
              <a:rPr lang="en-US" altLang="zh-CN" sz="1400" dirty="0"/>
              <a:t>-&gt;number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000" dirty="0">
                <a:highlight>
                  <a:srgbClr val="FFFF00"/>
                </a:highlight>
              </a:rPr>
              <a:t>替换字符串</a:t>
            </a:r>
            <a:r>
              <a:rPr lang="zh-CN" altLang="en-US" sz="2000" dirty="0"/>
              <a:t>中的  </a:t>
            </a:r>
            <a:r>
              <a:rPr lang="en-US" altLang="zh-CN" sz="2000" dirty="0">
                <a:solidFill>
                  <a:srgbClr val="800000"/>
                </a:solidFill>
                <a:latin typeface="Verdana" pitchFamily="34" charset="0"/>
              </a:rPr>
              <a:t>\0 \1 \2 </a:t>
            </a:r>
            <a:r>
              <a:rPr lang="en-US" altLang="zh-CN" sz="2000" dirty="0"/>
              <a:t>……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000" dirty="0"/>
              <a:t>举例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s</a:t>
            </a:r>
            <a:r>
              <a:rPr lang="en-US" altLang="zh-CN" sz="1600" dirty="0"/>
              <a:t>/\([a-</a:t>
            </a:r>
            <a:r>
              <a:rPr lang="en-US" altLang="zh-CN" sz="1600" dirty="0" err="1"/>
              <a:t>zA</a:t>
            </a:r>
            <a:r>
              <a:rPr lang="en-US" altLang="zh-CN" sz="1600" dirty="0"/>
              <a:t>-Z_][a-zA-Z0-9_]*\)-&gt;number/\1-&gt;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/</a:t>
            </a:r>
            <a:r>
              <a:rPr lang="en-US" altLang="zh-CN" sz="1600" dirty="0">
                <a:solidFill>
                  <a:srgbClr val="FF0000"/>
                </a:solidFill>
              </a:rPr>
              <a:t>g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/>
              <a:t>将日期格式“月</a:t>
            </a:r>
            <a:r>
              <a:rPr lang="en-US" altLang="zh-CN" sz="1600" dirty="0"/>
              <a:t>-</a:t>
            </a:r>
            <a:r>
              <a:rPr lang="zh-CN" altLang="en-US" sz="1600" dirty="0"/>
              <a:t>日</a:t>
            </a:r>
            <a:r>
              <a:rPr lang="en-US" altLang="zh-CN" sz="1600" dirty="0"/>
              <a:t>-</a:t>
            </a:r>
            <a:r>
              <a:rPr lang="zh-CN" altLang="en-US" sz="1600" dirty="0"/>
              <a:t>年”改为“年</a:t>
            </a:r>
            <a:r>
              <a:rPr lang="en-US" altLang="zh-CN" sz="1600" dirty="0"/>
              <a:t>.</a:t>
            </a:r>
            <a:r>
              <a:rPr lang="zh-CN" altLang="en-US" sz="1600" dirty="0"/>
              <a:t>月</a:t>
            </a:r>
            <a:r>
              <a:rPr lang="en-US" altLang="zh-CN" sz="1600" dirty="0"/>
              <a:t>.</a:t>
            </a:r>
            <a:r>
              <a:rPr lang="zh-CN" altLang="en-US" sz="1600" dirty="0"/>
              <a:t>日”</a:t>
            </a:r>
            <a:endParaRPr lang="en-US" altLang="zh-CN" sz="16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1600" dirty="0"/>
              <a:t>    </a:t>
            </a:r>
            <a:r>
              <a:rPr lang="zh-CN" altLang="en-US" sz="1600" dirty="0"/>
              <a:t>比如：将  </a:t>
            </a:r>
            <a:r>
              <a:rPr lang="en-US" altLang="zh-CN" sz="1600" dirty="0"/>
              <a:t>04-26-1997</a:t>
            </a:r>
            <a:r>
              <a:rPr lang="zh-CN" altLang="en-US" sz="1600" dirty="0"/>
              <a:t>替换为</a:t>
            </a:r>
            <a:r>
              <a:rPr lang="en-US" altLang="zh-CN" sz="1600" dirty="0"/>
              <a:t>1997.04.26</a:t>
            </a:r>
            <a:r>
              <a:rPr lang="zh-CN" altLang="en-US" sz="1600" dirty="0"/>
              <a:t>使用命令</a:t>
            </a:r>
            <a:r>
              <a:rPr lang="en-US" altLang="zh-CN" sz="1600" dirty="0"/>
              <a:t>:</a:t>
            </a:r>
          </a:p>
          <a:p>
            <a:pPr lvl="2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</a:rPr>
              <a:t>s/\([0-9][0-9]\)-\([0-9][0-9]\)-\([0-9][0-9]*\)/\3.\1.\2/g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600" dirty="0"/>
              <a:t>生成文件改名的命令</a:t>
            </a:r>
            <a:endParaRPr lang="en-US" altLang="zh-CN" sz="16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400" dirty="0"/>
              <a:t>[</a:t>
            </a:r>
            <a:r>
              <a:rPr lang="zh-CN" altLang="en-US" sz="1400" dirty="0"/>
              <a:t>快视频</a:t>
            </a:r>
            <a:r>
              <a:rPr lang="en-US" altLang="zh-CN" sz="1400" dirty="0"/>
              <a:t>www.kuai-vdo.com]-</a:t>
            </a:r>
            <a:r>
              <a:rPr lang="zh-CN" altLang="en-US" sz="1400" dirty="0"/>
              <a:t>电视剧</a:t>
            </a:r>
            <a:r>
              <a:rPr lang="en-US" altLang="zh-CN" sz="1400" dirty="0"/>
              <a:t>《</a:t>
            </a:r>
            <a:r>
              <a:rPr lang="zh-CN" altLang="en-US" sz="1400" dirty="0"/>
              <a:t>三国演义</a:t>
            </a:r>
            <a:r>
              <a:rPr lang="en-US" altLang="zh-CN" sz="1400" dirty="0"/>
              <a:t>》</a:t>
            </a:r>
            <a:r>
              <a:rPr lang="zh-CN" altLang="en-US" sz="1400" dirty="0"/>
              <a:t>中文字幕</a:t>
            </a:r>
            <a:r>
              <a:rPr lang="en-US" altLang="zh-CN" sz="1400" dirty="0"/>
              <a:t>_1080p</a:t>
            </a:r>
            <a:r>
              <a:rPr lang="zh-CN" altLang="en-US" sz="1400" dirty="0"/>
              <a:t>高清</a:t>
            </a:r>
            <a:r>
              <a:rPr lang="en-US" altLang="zh-CN" sz="1400" dirty="0"/>
              <a:t>_</a:t>
            </a:r>
            <a:r>
              <a:rPr lang="zh-CN" altLang="en-US" sz="1400" dirty="0"/>
              <a:t>央视</a:t>
            </a:r>
            <a:r>
              <a:rPr lang="en-US" altLang="zh-CN" sz="1400" dirty="0"/>
              <a:t>1994</a:t>
            </a:r>
            <a:r>
              <a:rPr lang="zh-CN" altLang="en-US" sz="1400" dirty="0"/>
              <a:t>版</a:t>
            </a:r>
            <a:r>
              <a:rPr lang="en-US" altLang="zh-CN" sz="1400" dirty="0"/>
              <a:t>-69.rmvb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600" dirty="0"/>
              <a:t>sed 's/.*-</a:t>
            </a:r>
            <a:r>
              <a:rPr lang="en-US" altLang="zh-CN" sz="1600" b="1" dirty="0">
                <a:solidFill>
                  <a:srgbClr val="FF0000"/>
                </a:solidFill>
              </a:rPr>
              <a:t>\(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[0-9][0-9]</a:t>
            </a:r>
            <a:r>
              <a:rPr lang="en-US" altLang="zh-CN" sz="1600" b="1" dirty="0">
                <a:solidFill>
                  <a:srgbClr val="FF0000"/>
                </a:solidFill>
              </a:rPr>
              <a:t>\)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rmvb</a:t>
            </a:r>
            <a:r>
              <a:rPr lang="en-US" altLang="zh-CN" sz="1600" dirty="0"/>
              <a:t>/mv \0 </a:t>
            </a:r>
            <a:r>
              <a:rPr lang="zh-CN" altLang="en-US" sz="1600" dirty="0"/>
              <a:t>第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\1</a:t>
            </a:r>
            <a:r>
              <a:rPr lang="zh-CN" altLang="en-US" sz="1600" dirty="0"/>
              <a:t>集</a:t>
            </a:r>
            <a:r>
              <a:rPr lang="en-US" altLang="zh-CN" sz="1600" dirty="0"/>
              <a:t>.</a:t>
            </a:r>
            <a:r>
              <a:rPr lang="en-US" altLang="zh-CN" sz="1600" dirty="0" err="1"/>
              <a:t>rmvb</a:t>
            </a:r>
            <a:r>
              <a:rPr lang="en-US" altLang="zh-CN" sz="1600" dirty="0"/>
              <a:t>/'</a:t>
            </a:r>
          </a:p>
          <a:p>
            <a:pPr marL="342900" lvl="1" indent="0">
              <a:buNone/>
              <a:defRPr/>
            </a:pPr>
            <a:endParaRPr lang="en-US" altLang="zh-CN" sz="1500" dirty="0"/>
          </a:p>
          <a:p>
            <a:pPr marL="342900" lvl="1" indent="0">
              <a:buNone/>
              <a:defRPr/>
            </a:pPr>
            <a:endParaRPr lang="en-US" altLang="zh-CN" sz="1800" dirty="0"/>
          </a:p>
          <a:p>
            <a:pPr lvl="0">
              <a:defRPr/>
            </a:pP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351D279-1681-4C78-A840-0E4C01AB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latin typeface="Verdana" panose="020B0604030504040204" pitchFamily="34" charset="0"/>
                <a:ea typeface="Verdana" panose="020B0604030504040204" pitchFamily="34" charset="0"/>
              </a:rPr>
              <a:t>sed: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85B4920-C48E-4424-9733-81965096B2F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385432"/>
      </p:ext>
    </p:extLst>
  </p:cSld>
  <p:clrMapOvr>
    <a:masterClrMapping/>
  </p:clrMapOvr>
  <p:transition spd="slow" advTm="3837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复杂筛选及加工</a:t>
            </a:r>
            <a:r>
              <a:rPr lang="en-US" altLang="zh-CN" sz="50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awk</a:t>
            </a:r>
            <a:endParaRPr lang="zh-CN" altLang="en-US" sz="50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407368" y="908720"/>
            <a:ext cx="11377264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6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440" y="908050"/>
            <a:ext cx="10225136" cy="529919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800" dirty="0">
                <a:ea typeface="黑体" panose="02010609060101010101" pitchFamily="49" charset="-122"/>
              </a:rPr>
              <a:t>逐行扫描进行文本处理的一门语言，</a:t>
            </a:r>
            <a:r>
              <a:rPr lang="en-US" altLang="zh-CN" sz="1600" dirty="0" err="1">
                <a:latin typeface="Times New Roman" pitchFamily="18" charset="0"/>
              </a:rPr>
              <a:t>a.w.k</a:t>
            </a:r>
            <a:r>
              <a:rPr lang="zh-CN" altLang="en-US" sz="1600" dirty="0">
                <a:latin typeface="Times New Roman" pitchFamily="18" charset="0"/>
              </a:rPr>
              <a:t>分别</a:t>
            </a:r>
            <a:r>
              <a:rPr lang="zh-CN" altLang="en-US" sz="1600" dirty="0"/>
              <a:t>为该程序的三位设计者姓氏的第一个字母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rgbClr val="000099"/>
                </a:solidFill>
              </a:rPr>
              <a:t>用法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 err="1">
                <a:latin typeface="Lucida Console" pitchFamily="49" charset="0"/>
              </a:rPr>
              <a:t>awk</a:t>
            </a:r>
            <a:r>
              <a:rPr lang="en-US" altLang="zh-CN" sz="1600" dirty="0">
                <a:latin typeface="Lucida Console" pitchFamily="49" charset="0"/>
              </a:rPr>
              <a:t> '</a:t>
            </a:r>
            <a:r>
              <a:rPr lang="zh-CN" altLang="en-US" sz="1600" dirty="0">
                <a:latin typeface="Lucida Console" pitchFamily="49" charset="0"/>
              </a:rPr>
              <a:t>程序</a:t>
            </a:r>
            <a:r>
              <a:rPr lang="en-US" altLang="zh-CN" sz="1600" dirty="0">
                <a:latin typeface="Lucida Console" pitchFamily="49" charset="0"/>
              </a:rPr>
              <a:t>' </a:t>
            </a:r>
            <a:r>
              <a:rPr lang="zh-CN" altLang="en-US" sz="1600" dirty="0">
                <a:latin typeface="Lucida Console" pitchFamily="49" charset="0"/>
              </a:rPr>
              <a:t>文件名列表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dirty="0" err="1">
                <a:latin typeface="Lucida Console" pitchFamily="49" charset="0"/>
              </a:rPr>
              <a:t>awk</a:t>
            </a:r>
            <a:r>
              <a:rPr lang="en-US" altLang="zh-CN" sz="1600" dirty="0">
                <a:latin typeface="Lucida Console" pitchFamily="49" charset="0"/>
              </a:rPr>
              <a:t> -f </a:t>
            </a:r>
            <a:r>
              <a:rPr lang="zh-CN" altLang="en-US" sz="1600" dirty="0">
                <a:latin typeface="Lucida Console" pitchFamily="49" charset="0"/>
              </a:rPr>
              <a:t>程序文件名  文件名列表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Lucida Console" pitchFamily="49" charset="0"/>
              </a:rPr>
              <a:t> 程序  </a:t>
            </a:r>
            <a:r>
              <a:rPr lang="zh-CN" altLang="en-US" sz="1600" b="1" dirty="0">
                <a:solidFill>
                  <a:srgbClr val="C00000"/>
                </a:solidFill>
                <a:latin typeface="Lucida Console" pitchFamily="49" charset="0"/>
              </a:rPr>
              <a:t>条件｛动作｝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Lucida Console" pitchFamily="49" charset="0"/>
              </a:rPr>
              <a:t>一段程序：</a:t>
            </a:r>
            <a:r>
              <a:rPr lang="en-US" altLang="zh-CN" sz="1600" dirty="0" err="1">
                <a:latin typeface="Lucida Console" pitchFamily="49" charset="0"/>
              </a:rPr>
              <a:t>awk</a:t>
            </a:r>
            <a:r>
              <a:rPr lang="zh-CN" altLang="en-US" sz="1600" dirty="0">
                <a:latin typeface="Lucida Console" pitchFamily="49" charset="0"/>
              </a:rPr>
              <a:t>自动对每行文本执行</a:t>
            </a:r>
            <a:r>
              <a:rPr lang="zh-CN" altLang="en-US" sz="1600" b="1" dirty="0">
                <a:solidFill>
                  <a:srgbClr val="C00000"/>
                </a:solidFill>
                <a:latin typeface="Lucida Console" pitchFamily="49" charset="0"/>
              </a:rPr>
              <a:t>条件</a:t>
            </a:r>
            <a:r>
              <a:rPr lang="zh-CN" altLang="en-US" sz="1600" dirty="0">
                <a:latin typeface="Lucida Console" pitchFamily="49" charset="0"/>
              </a:rPr>
              <a:t>判断，满足条件执行</a:t>
            </a:r>
            <a:r>
              <a:rPr lang="zh-CN" altLang="en-US" sz="1600" b="1" dirty="0">
                <a:solidFill>
                  <a:srgbClr val="C00000"/>
                </a:solidFill>
                <a:latin typeface="Lucida Console" pitchFamily="49" charset="0"/>
              </a:rPr>
              <a:t>动作 </a:t>
            </a:r>
            <a:r>
              <a:rPr lang="zh-CN" altLang="en-US" sz="1600" dirty="0">
                <a:latin typeface="Lucida Console" pitchFamily="49" charset="0"/>
              </a:rPr>
              <a:t>（内置循环）</a:t>
            </a:r>
            <a:endParaRPr lang="en-US" altLang="zh-CN" sz="1600" dirty="0">
              <a:latin typeface="Lucida Console" pitchFamily="49" charset="0"/>
            </a:endParaRPr>
          </a:p>
          <a:p>
            <a:pPr lvl="1">
              <a:lnSpc>
                <a:spcPct val="150000"/>
              </a:lnSpc>
              <a:buNone/>
              <a:defRPr/>
            </a:pPr>
            <a:r>
              <a:rPr lang="zh-CN" altLang="en-US" sz="1600" dirty="0">
                <a:latin typeface="Lucida Console" pitchFamily="49" charset="0"/>
              </a:rPr>
              <a:t>多段程序：允许多段程序，程序间用空格或分号隔开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0" dirty="0">
                <a:solidFill>
                  <a:srgbClr val="000099"/>
                </a:solidFill>
              </a:rPr>
              <a:t>处理方式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</a:rPr>
              <a:t>行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r>
              <a:rPr lang="zh-CN" altLang="en-US" sz="1600" dirty="0"/>
              <a:t>输入文件的每行作为一个</a:t>
            </a:r>
            <a:r>
              <a:rPr lang="zh-CN" altLang="en-US" sz="1600" b="1" dirty="0">
                <a:solidFill>
                  <a:srgbClr val="C00000"/>
                </a:solidFill>
                <a:latin typeface="Times New Roman" pitchFamily="18" charset="0"/>
              </a:rPr>
              <a:t>“记录”</a:t>
            </a:r>
            <a:r>
              <a:rPr lang="zh-CN" altLang="en-US" sz="1600" dirty="0"/>
              <a:t>，变量</a:t>
            </a:r>
            <a:r>
              <a:rPr lang="en-US" altLang="zh-CN" sz="1600" dirty="0"/>
              <a:t>NR</a:t>
            </a:r>
            <a:r>
              <a:rPr lang="zh-CN" altLang="en-US" sz="1600" dirty="0"/>
              <a:t>就是行号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</a:rPr>
              <a:t>列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r>
              <a:rPr lang="zh-CN" altLang="en-US" sz="1600" dirty="0"/>
              <a:t>每行用空格分隔开的部分，叫做记录的</a:t>
            </a:r>
            <a:r>
              <a:rPr lang="zh-CN" altLang="en-US" sz="1600" b="1" dirty="0">
                <a:solidFill>
                  <a:srgbClr val="C00000"/>
                </a:solidFill>
                <a:latin typeface="Times New Roman" pitchFamily="18" charset="0"/>
              </a:rPr>
              <a:t>“域”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600" dirty="0"/>
              <a:t>   内置变量</a:t>
            </a:r>
            <a:r>
              <a:rPr lang="en-US" altLang="zh-CN" sz="1600" dirty="0"/>
              <a:t>$1</a:t>
            </a:r>
            <a:r>
              <a:rPr lang="zh-CN" altLang="en-US" sz="1600" dirty="0"/>
              <a:t>是第</a:t>
            </a:r>
            <a:r>
              <a:rPr lang="en-US" altLang="zh-CN" sz="1600" dirty="0"/>
              <a:t>1</a:t>
            </a:r>
            <a:r>
              <a:rPr lang="zh-CN" altLang="en-US" sz="1600" dirty="0"/>
              <a:t>域内容，依次，</a:t>
            </a:r>
            <a:r>
              <a:rPr lang="en-US" altLang="zh-CN" sz="1600" dirty="0"/>
              <a:t>$2</a:t>
            </a:r>
            <a:r>
              <a:rPr lang="zh-CN" altLang="en-US" sz="1600" dirty="0"/>
              <a:t>是第</a:t>
            </a:r>
            <a:r>
              <a:rPr lang="en-US" altLang="zh-CN" sz="1600" dirty="0"/>
              <a:t>2</a:t>
            </a:r>
            <a:r>
              <a:rPr lang="zh-CN" altLang="en-US" sz="1600" dirty="0"/>
              <a:t>域内容，</a:t>
            </a:r>
            <a:r>
              <a:rPr lang="en-US" altLang="zh-CN" sz="1600" dirty="0"/>
              <a:t>……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600" dirty="0"/>
              <a:t>   特别的，</a:t>
            </a:r>
            <a:r>
              <a:rPr lang="en-US" altLang="zh-CN" sz="1600" dirty="0"/>
              <a:t>$0</a:t>
            </a:r>
            <a:r>
              <a:rPr lang="zh-CN" altLang="en-US" sz="1600" dirty="0"/>
              <a:t>指的是整个这一行的内容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600" dirty="0" err="1"/>
              <a:t>awk</a:t>
            </a:r>
            <a:r>
              <a:rPr kumimoji="0" lang="zh-CN" altLang="en-US" sz="1600" dirty="0"/>
              <a:t>的处理为：符</a:t>
            </a:r>
            <a:r>
              <a:rPr lang="zh-CN" altLang="en-US" sz="1600" dirty="0"/>
              <a:t>合</a:t>
            </a:r>
            <a:r>
              <a:rPr lang="zh-CN" altLang="en-US" sz="1600" dirty="0">
                <a:solidFill>
                  <a:srgbClr val="0000CC"/>
                </a:solidFill>
              </a:rPr>
              <a:t>条件</a:t>
            </a:r>
            <a:r>
              <a:rPr lang="zh-CN" altLang="en-US" sz="1600" dirty="0"/>
              <a:t>的行，执行相应的</a:t>
            </a:r>
            <a:r>
              <a:rPr lang="zh-CN" altLang="en-US" sz="1600" dirty="0">
                <a:solidFill>
                  <a:srgbClr val="0000CC"/>
                </a:solidFill>
              </a:rPr>
              <a:t>动作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：逐行扫描进行文本处理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941A48-DC7B-4A52-A78A-7741EBC44284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284531"/>
      </p:ext>
    </p:extLst>
  </p:cSld>
  <p:clrMapOvr>
    <a:masterClrMapping/>
  </p:clrMapOvr>
  <p:transition spd="slow" advTm="3837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87488" y="1052736"/>
            <a:ext cx="9505056" cy="554461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defRPr/>
            </a:pPr>
            <a:r>
              <a:rPr lang="zh-CN" altLang="en-US" sz="2000" dirty="0"/>
              <a:t>使用与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语言类似的</a:t>
            </a:r>
            <a:r>
              <a:rPr lang="zh-CN" altLang="en-US" sz="2000" dirty="0">
                <a:solidFill>
                  <a:srgbClr val="C00000"/>
                </a:solidFill>
              </a:rPr>
              <a:t>算数运算</a:t>
            </a:r>
            <a:r>
              <a:rPr lang="zh-CN" altLang="en-US" sz="2000" dirty="0">
                <a:solidFill>
                  <a:srgbClr val="0066CC"/>
                </a:solidFill>
              </a:rPr>
              <a:t>（加减乘除）</a:t>
            </a:r>
          </a:p>
          <a:p>
            <a:pPr lvl="0">
              <a:defRPr/>
            </a:pPr>
            <a:r>
              <a:rPr lang="zh-CN" altLang="en-US" sz="2000" dirty="0"/>
              <a:t>使用与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语言类似的</a:t>
            </a:r>
            <a:r>
              <a:rPr lang="zh-CN" altLang="en-US" sz="2000" dirty="0">
                <a:solidFill>
                  <a:srgbClr val="C00000"/>
                </a:solidFill>
              </a:rPr>
              <a:t>关系运算</a:t>
            </a: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&lt; 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小于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&lt;=</a:t>
            </a:r>
            <a:r>
              <a:rPr lang="en-US" altLang="zh-CN" sz="1800" dirty="0">
                <a:latin typeface="Lucida Console" pitchFamily="49" charset="0"/>
              </a:rPr>
              <a:t> </a:t>
            </a:r>
            <a:r>
              <a:rPr lang="zh-CN" altLang="en-US" sz="1800" dirty="0">
                <a:latin typeface="Lucida Console" pitchFamily="49" charset="0"/>
              </a:rPr>
              <a:t>小于或等于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==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等于</a:t>
            </a:r>
            <a:endParaRPr lang="en-US" altLang="zh-CN" sz="1800" dirty="0">
              <a:latin typeface="Lucida Console" pitchFamily="49" charset="0"/>
            </a:endParaRP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!=	</a:t>
            </a:r>
            <a:r>
              <a:rPr lang="en-US" altLang="zh-CN" sz="1800" dirty="0">
                <a:latin typeface="Lucida Console" pitchFamily="49" charset="0"/>
              </a:rPr>
              <a:t> </a:t>
            </a:r>
            <a:r>
              <a:rPr lang="zh-CN" altLang="en-US" sz="1800" dirty="0">
                <a:latin typeface="Lucida Console" pitchFamily="49" charset="0"/>
              </a:rPr>
              <a:t>不等于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&gt;  </a:t>
            </a:r>
            <a:r>
              <a:rPr lang="zh-CN" altLang="en-US" sz="1800" dirty="0">
                <a:latin typeface="Lucida Console" pitchFamily="49" charset="0"/>
              </a:rPr>
              <a:t>大于   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&gt;=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大于或等于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r>
              <a:rPr lang="zh-CN" altLang="en-US" sz="2000" dirty="0"/>
              <a:t>使用与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语言类似的</a:t>
            </a:r>
            <a:r>
              <a:rPr lang="zh-CN" altLang="en-US" sz="2000" dirty="0">
                <a:solidFill>
                  <a:srgbClr val="C00000"/>
                </a:solidFill>
              </a:rPr>
              <a:t>逻辑运算</a:t>
            </a:r>
            <a:endParaRPr lang="zh-CN" altLang="en-US" sz="2000" dirty="0">
              <a:solidFill>
                <a:srgbClr val="C00000"/>
              </a:solidFill>
              <a:latin typeface="Lucida Console" pitchFamily="49" charset="0"/>
            </a:endParaRPr>
          </a:p>
          <a:p>
            <a:pPr lvl="1">
              <a:buNone/>
              <a:defRPr/>
            </a:pP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||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条件或     </a:t>
            </a:r>
            <a:r>
              <a:rPr lang="en-US" altLang="zh-CN" sz="1800" dirty="0">
                <a:solidFill>
                  <a:srgbClr val="993300"/>
                </a:solidFill>
                <a:latin typeface="Lucida Console" pitchFamily="49" charset="0"/>
              </a:rPr>
              <a:t>&amp;&amp;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条件与   </a:t>
            </a:r>
            <a:r>
              <a:rPr lang="en-US" altLang="zh-CN" sz="1800" dirty="0">
                <a:solidFill>
                  <a:srgbClr val="C00000"/>
                </a:solidFill>
                <a:latin typeface="Lucida Console" pitchFamily="49" charset="0"/>
              </a:rPr>
              <a:t>! </a:t>
            </a:r>
            <a:r>
              <a:rPr lang="en-US" altLang="zh-CN" sz="1800" dirty="0">
                <a:latin typeface="Lucida Console" pitchFamily="49" charset="0"/>
              </a:rPr>
              <a:t>  </a:t>
            </a:r>
            <a:r>
              <a:rPr lang="zh-CN" altLang="en-US" sz="1800" dirty="0">
                <a:latin typeface="Lucida Console" pitchFamily="49" charset="0"/>
              </a:rPr>
              <a:t>条件非</a:t>
            </a:r>
            <a:endParaRPr lang="en-US" altLang="zh-CN" sz="1800" dirty="0">
              <a:latin typeface="Lucida Console" pitchFamily="49" charset="0"/>
            </a:endParaRPr>
          </a:p>
          <a:p>
            <a:pPr lvl="0">
              <a:defRPr/>
            </a:pPr>
            <a:r>
              <a:rPr lang="zh-CN" altLang="en-US" sz="2000" dirty="0"/>
              <a:t>正则表达式的</a:t>
            </a:r>
            <a:r>
              <a:rPr lang="zh-CN" altLang="en-US" sz="2000" dirty="0">
                <a:solidFill>
                  <a:srgbClr val="C00000"/>
                </a:solidFill>
              </a:rPr>
              <a:t>模式匹配</a:t>
            </a:r>
            <a:r>
              <a:rPr lang="zh-CN" altLang="en-US" sz="2000" b="0" dirty="0"/>
              <a:t>  </a:t>
            </a:r>
            <a:endParaRPr lang="en-US" altLang="zh-CN" sz="2000" b="0" dirty="0"/>
          </a:p>
          <a:p>
            <a:pPr lvl="1">
              <a:defRPr/>
            </a:pPr>
            <a:r>
              <a:rPr lang="en-US" altLang="zh-CN" sz="1600" dirty="0">
                <a:solidFill>
                  <a:srgbClr val="993300"/>
                </a:solidFill>
                <a:latin typeface="Lucida Console" pitchFamily="49" charset="0"/>
              </a:rPr>
              <a:t>/</a:t>
            </a:r>
            <a:r>
              <a:rPr lang="en-US" altLang="zh-CN" sz="1600" i="1" dirty="0" err="1">
                <a:solidFill>
                  <a:srgbClr val="993300"/>
                </a:solidFill>
              </a:rPr>
              <a:t>regexpr</a:t>
            </a:r>
            <a:r>
              <a:rPr lang="en-US" altLang="zh-CN" sz="1600" dirty="0">
                <a:solidFill>
                  <a:srgbClr val="993300"/>
                </a:solidFill>
                <a:latin typeface="Lucida Console" pitchFamily="49" charset="0"/>
              </a:rPr>
              <a:t>/ </a:t>
            </a:r>
            <a:r>
              <a:rPr lang="zh-CN" altLang="en-US" sz="1800" dirty="0"/>
              <a:t>包含该模式的行</a:t>
            </a:r>
            <a:endParaRPr lang="en-US" altLang="zh-CN" sz="1800" dirty="0"/>
          </a:p>
          <a:p>
            <a:pPr lvl="1">
              <a:defRPr/>
            </a:pPr>
            <a:r>
              <a:rPr lang="zh-CN" altLang="en-US" sz="1800" dirty="0">
                <a:latin typeface="Lucida Console" pitchFamily="49" charset="0"/>
              </a:rPr>
              <a:t>正则表达式匹配运算符  </a:t>
            </a:r>
            <a:r>
              <a:rPr lang="en-US" altLang="zh-CN" b="1" dirty="0">
                <a:solidFill>
                  <a:srgbClr val="FF0000"/>
                </a:solidFill>
                <a:latin typeface="Lucida Console" pitchFamily="49" charset="0"/>
              </a:rPr>
              <a:t>~    !~</a:t>
            </a:r>
          </a:p>
          <a:p>
            <a:pPr marL="942975" lvl="2" indent="-342900" defTabSz="685800" eaLnBrk="1" hangingPunct="1">
              <a:lnSpc>
                <a:spcPct val="100000"/>
              </a:lnSpc>
              <a:defRPr/>
            </a:pPr>
            <a:r>
              <a:rPr lang="zh-CN" altLang="en-US" sz="1600" kern="0" dirty="0">
                <a:solidFill>
                  <a:srgbClr val="000000"/>
                </a:solidFill>
                <a:latin typeface="Lucida Console" pitchFamily="49" charset="0"/>
              </a:rPr>
              <a:t>例如： </a:t>
            </a:r>
            <a:r>
              <a:rPr lang="en-US" altLang="zh-CN" sz="1600" kern="0" dirty="0">
                <a:solidFill>
                  <a:srgbClr val="000000"/>
                </a:solidFill>
                <a:latin typeface="Lucida Console" pitchFamily="49" charset="0"/>
              </a:rPr>
              <a:t>$2 </a:t>
            </a:r>
            <a:r>
              <a:rPr lang="en-US" altLang="zh-CN" sz="2000" kern="0" dirty="0">
                <a:solidFill>
                  <a:srgbClr val="FF0000"/>
                </a:solidFill>
                <a:latin typeface="Lucida Console" pitchFamily="49" charset="0"/>
              </a:rPr>
              <a:t>~ </a:t>
            </a:r>
            <a:r>
              <a:rPr lang="en-US" altLang="zh-CN" sz="1600" kern="0" dirty="0">
                <a:solidFill>
                  <a:srgbClr val="000000"/>
                </a:solidFill>
                <a:latin typeface="Lucida Console" pitchFamily="49" charset="0"/>
              </a:rPr>
              <a:t> "[1-9][0-9]*"</a:t>
            </a:r>
            <a:endParaRPr lang="zh-CN" altLang="en-US" sz="1800" dirty="0"/>
          </a:p>
          <a:p>
            <a:pPr lvl="0">
              <a:defRPr/>
            </a:pPr>
            <a:r>
              <a:rPr lang="zh-CN" altLang="en-US" sz="2000" dirty="0"/>
              <a:t>特殊的条件</a:t>
            </a:r>
            <a:endParaRPr lang="en-US" altLang="zh-CN" sz="2000" dirty="0"/>
          </a:p>
          <a:p>
            <a:pPr lvl="1">
              <a:defRPr/>
            </a:pPr>
            <a:r>
              <a:rPr lang="zh-CN" altLang="en-US" sz="1800" dirty="0"/>
              <a:t>不指定任何条件，对所有文本行执行动作</a:t>
            </a:r>
          </a:p>
          <a:p>
            <a:pPr lvl="1">
              <a:defRPr/>
            </a:pPr>
            <a:r>
              <a:rPr lang="en-US" altLang="zh-CN" sz="1800" dirty="0"/>
              <a:t>BEGIN</a:t>
            </a:r>
            <a:r>
              <a:rPr lang="zh-CN" altLang="en-US" sz="1800" dirty="0"/>
              <a:t>  开始处理所有文本行之前执行动作</a:t>
            </a:r>
          </a:p>
          <a:p>
            <a:pPr lvl="1">
              <a:defRPr/>
            </a:pPr>
            <a:r>
              <a:rPr lang="en-US" altLang="zh-CN" sz="1800" dirty="0"/>
              <a:t>END</a:t>
            </a:r>
            <a:r>
              <a:rPr lang="zh-CN" altLang="en-US" sz="1800" dirty="0"/>
              <a:t>     处理完所有文本行之后执行动作</a:t>
            </a:r>
          </a:p>
          <a:p>
            <a:pPr lvl="1">
              <a:buNone/>
              <a:defRPr/>
            </a:pPr>
            <a:endParaRPr lang="en-US" altLang="zh-CN" sz="2000" dirty="0">
              <a:latin typeface="Lucida Console" pitchFamily="49" charset="0"/>
            </a:endParaRPr>
          </a:p>
          <a:p>
            <a:pPr lvl="0">
              <a:defRPr/>
            </a:pPr>
            <a:endParaRPr lang="en-US" altLang="zh-CN" sz="2400" dirty="0">
              <a:latin typeface="Lucida Console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8F4843-A113-409F-8919-43078940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描述的条件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BF98EB-236F-4E3B-9A34-070EB2E24A86}"/>
              </a:ext>
            </a:extLst>
          </p:cNvPr>
          <p:cNvSpPr/>
          <p:nvPr/>
        </p:nvSpPr>
        <p:spPr bwMode="auto">
          <a:xfrm>
            <a:off x="98696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782879"/>
      </p:ext>
    </p:extLst>
  </p:cSld>
  <p:clrMapOvr>
    <a:masterClrMapping/>
  </p:clrMapOvr>
  <p:transition spd="slow" advTm="3837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77745" y="908050"/>
            <a:ext cx="7074377" cy="383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b="0" kern="0" dirty="0">
              <a:latin typeface="Lucida Console" pitchFamily="49" charset="0"/>
              <a:ea typeface="黑体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51584" y="980729"/>
            <a:ext cx="8100000" cy="403411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100" b="0" dirty="0"/>
              <a:t>描述“动作”时，简单的用法有：</a:t>
            </a:r>
            <a:endParaRPr lang="en-US" altLang="zh-CN" sz="2100" b="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自定义变量的赋值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>
                <a:latin typeface="Lucida Console" pitchFamily="49" charset="0"/>
              </a:rPr>
              <a:t>流程控制（与</a:t>
            </a:r>
            <a:r>
              <a:rPr lang="en-US" altLang="zh-CN" sz="1800" dirty="0">
                <a:latin typeface="Lucida Console" pitchFamily="49" charset="0"/>
              </a:rPr>
              <a:t>C</a:t>
            </a:r>
            <a:r>
              <a:rPr lang="zh-CN" altLang="en-US" sz="1800" dirty="0">
                <a:latin typeface="Lucida Console" pitchFamily="49" charset="0"/>
              </a:rPr>
              <a:t>语言类似）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条件判断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if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循环控制 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for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zh-CN" altLang="en-US" sz="1650" kern="0" dirty="0">
                <a:solidFill>
                  <a:srgbClr val="000000"/>
                </a:solidFill>
                <a:latin typeface="Lucida Console" pitchFamily="49" charset="0"/>
              </a:rPr>
              <a:t>表示程序块的</a:t>
            </a:r>
            <a:r>
              <a:rPr lang="en-US" altLang="zh-CN" sz="1650" kern="0" dirty="0">
                <a:solidFill>
                  <a:srgbClr val="000000"/>
                </a:solidFill>
                <a:latin typeface="Lucida Console" pitchFamily="49" charset="0"/>
              </a:rPr>
              <a:t>{}</a:t>
            </a:r>
            <a:endParaRPr lang="zh-CN" altLang="en-US" sz="1650" kern="0" dirty="0">
              <a:solidFill>
                <a:srgbClr val="000000"/>
              </a:solidFill>
              <a:latin typeface="Lucida Console" pitchFamily="49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>
                <a:latin typeface="Lucida Console" pitchFamily="49" charset="0"/>
              </a:rPr>
              <a:t>print </a:t>
            </a:r>
            <a:r>
              <a:rPr lang="zh-CN" altLang="en-US" sz="1800" dirty="0">
                <a:latin typeface="Lucida Console" pitchFamily="49" charset="0"/>
              </a:rPr>
              <a:t>变量</a:t>
            </a:r>
            <a:r>
              <a:rPr lang="en-US" altLang="zh-CN" sz="1800" dirty="0">
                <a:latin typeface="Lucida Console" pitchFamily="49" charset="0"/>
              </a:rPr>
              <a:t>1</a:t>
            </a:r>
            <a:r>
              <a:rPr lang="zh-CN" altLang="en-US" sz="1800" dirty="0">
                <a:latin typeface="Lucida Console" pitchFamily="49" charset="0"/>
              </a:rPr>
              <a:t>， 变量</a:t>
            </a:r>
            <a:r>
              <a:rPr lang="en-US" altLang="zh-CN" sz="1800" dirty="0">
                <a:latin typeface="Lucida Console" pitchFamily="49" charset="0"/>
              </a:rPr>
              <a:t>2</a:t>
            </a:r>
            <a:r>
              <a:rPr lang="zh-CN" altLang="en-US" sz="1800" dirty="0">
                <a:latin typeface="Lucida Console" pitchFamily="49" charset="0"/>
              </a:rPr>
              <a:t>，</a:t>
            </a:r>
            <a:r>
              <a:rPr lang="en-US" altLang="zh-CN" sz="1800" dirty="0">
                <a:latin typeface="Lucida Console" pitchFamily="49" charset="0"/>
              </a:rPr>
              <a:t>……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>
                <a:latin typeface="Lucida Console" pitchFamily="49" charset="0"/>
              </a:rPr>
              <a:t>printf</a:t>
            </a:r>
            <a:r>
              <a:rPr lang="en-US" altLang="zh-CN" sz="1800" dirty="0">
                <a:latin typeface="Lucida Console" pitchFamily="49" charset="0"/>
              </a:rPr>
              <a:t>(</a:t>
            </a:r>
            <a:r>
              <a:rPr lang="en-US" altLang="zh-CN" sz="1800" dirty="0">
                <a:latin typeface="Verdana"/>
              </a:rPr>
              <a:t>”</a:t>
            </a:r>
            <a:r>
              <a:rPr lang="zh-CN" altLang="en-US" sz="1800" dirty="0">
                <a:latin typeface="Times New Roman" pitchFamily="18" charset="0"/>
              </a:rPr>
              <a:t>格式串</a:t>
            </a:r>
            <a:r>
              <a:rPr lang="en-US" altLang="zh-CN" sz="1800" dirty="0">
                <a:latin typeface="Verdana"/>
              </a:rPr>
              <a:t>”</a:t>
            </a:r>
            <a:r>
              <a:rPr lang="zh-CN" altLang="en-US" sz="1800" dirty="0">
                <a:latin typeface="Lucida Console" pitchFamily="49" charset="0"/>
              </a:rPr>
              <a:t>，变量</a:t>
            </a:r>
            <a:r>
              <a:rPr lang="en-US" altLang="zh-CN" sz="1800" dirty="0">
                <a:latin typeface="Lucida Console" pitchFamily="49" charset="0"/>
              </a:rPr>
              <a:t>1</a:t>
            </a:r>
            <a:r>
              <a:rPr lang="zh-CN" altLang="en-US" sz="1800" dirty="0">
                <a:latin typeface="Lucida Console" pitchFamily="49" charset="0"/>
              </a:rPr>
              <a:t>，变量</a:t>
            </a:r>
            <a:r>
              <a:rPr lang="en-US" altLang="zh-CN" sz="1800" dirty="0">
                <a:latin typeface="Lucida Console" pitchFamily="49" charset="0"/>
              </a:rPr>
              <a:t>2</a:t>
            </a:r>
            <a:r>
              <a:rPr lang="zh-CN" altLang="en-US" sz="1800" dirty="0">
                <a:latin typeface="Lucida Console" pitchFamily="49" charset="0"/>
              </a:rPr>
              <a:t>，</a:t>
            </a:r>
            <a:r>
              <a:rPr lang="en-US" altLang="zh-CN" sz="1800" dirty="0">
                <a:latin typeface="Lucida Console" pitchFamily="49" charset="0"/>
              </a:rPr>
              <a:t>……)</a:t>
            </a:r>
          </a:p>
          <a:p>
            <a:pPr lvl="0">
              <a:defRPr/>
            </a:pPr>
            <a:endParaRPr lang="en-US" altLang="zh-CN" sz="2100" b="0" dirty="0">
              <a:latin typeface="Lucida Console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732" y="43269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描述的动作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7CB793C-E250-41A9-A179-627DFF43E719}"/>
              </a:ext>
            </a:extLst>
          </p:cNvPr>
          <p:cNvSpPr/>
          <p:nvPr/>
        </p:nvSpPr>
        <p:spPr bwMode="auto">
          <a:xfrm>
            <a:off x="983432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47077"/>
      </p:ext>
    </p:extLst>
  </p:cSld>
  <p:clrMapOvr>
    <a:masterClrMapping/>
  </p:clrMapOvr>
  <p:transition spd="slow" advTm="3837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126021" y="908051"/>
            <a:ext cx="7897631" cy="47705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993300"/>
                </a:solidFill>
              </a:rPr>
              <a:t>ps</a:t>
            </a:r>
            <a:r>
              <a:rPr lang="en-US" altLang="zh-CN" sz="1600" dirty="0">
                <a:solidFill>
                  <a:srgbClr val="993300"/>
                </a:solidFill>
              </a:rPr>
              <a:t> -</a:t>
            </a:r>
            <a:r>
              <a:rPr lang="en-US" altLang="zh-CN" sz="1600" dirty="0" err="1">
                <a:solidFill>
                  <a:srgbClr val="993300"/>
                </a:solidFill>
              </a:rPr>
              <a:t>ef</a:t>
            </a:r>
            <a:r>
              <a:rPr lang="en-US" altLang="zh-CN" sz="1600" dirty="0">
                <a:solidFill>
                  <a:srgbClr val="993300"/>
                </a:solidFill>
              </a:rPr>
              <a:t> | </a:t>
            </a:r>
            <a:r>
              <a:rPr lang="en-US" altLang="zh-CN" sz="1600" dirty="0" err="1">
                <a:solidFill>
                  <a:srgbClr val="993300"/>
                </a:solidFill>
              </a:rPr>
              <a:t>grep</a:t>
            </a:r>
            <a:r>
              <a:rPr lang="en-US" altLang="zh-CN" sz="1600" dirty="0">
                <a:solidFill>
                  <a:srgbClr val="993300"/>
                </a:solidFill>
              </a:rPr>
              <a:t> guest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66"/>
                </a:solidFill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</a:rPr>
              <a:t>guest   669   668  0 11:27:13   ttyp1    00:00:00 -</a:t>
            </a:r>
            <a:r>
              <a:rPr lang="en-US" altLang="zh-CN" sz="1600" dirty="0" err="1">
                <a:solidFill>
                  <a:srgbClr val="000000"/>
                </a:solidFill>
              </a:rPr>
              <a:t>sh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   guest   678   669  0 11:27:18   ttyp1    00:00:00 vi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993300"/>
                </a:solidFill>
              </a:rPr>
              <a:t>ps</a:t>
            </a:r>
            <a:r>
              <a:rPr lang="en-US" altLang="zh-CN" sz="1600" dirty="0">
                <a:solidFill>
                  <a:srgbClr val="993300"/>
                </a:solidFill>
              </a:rPr>
              <a:t> -</a:t>
            </a:r>
            <a:r>
              <a:rPr lang="en-US" altLang="zh-CN" sz="1600" dirty="0" err="1">
                <a:solidFill>
                  <a:srgbClr val="993300"/>
                </a:solidFill>
              </a:rPr>
              <a:t>ef</a:t>
            </a:r>
            <a:r>
              <a:rPr lang="en-US" altLang="zh-CN" sz="1600" dirty="0">
                <a:solidFill>
                  <a:srgbClr val="993300"/>
                </a:solidFill>
              </a:rPr>
              <a:t> | </a:t>
            </a:r>
            <a:r>
              <a:rPr lang="en-US" altLang="zh-CN" sz="1600" dirty="0" err="1">
                <a:solidFill>
                  <a:srgbClr val="993300"/>
                </a:solidFill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</a:rPr>
              <a:t> '/guest/{ </a:t>
            </a:r>
            <a:r>
              <a:rPr lang="en-US" altLang="zh-CN" sz="1600" dirty="0" err="1">
                <a:solidFill>
                  <a:srgbClr val="993300"/>
                </a:solidFill>
              </a:rPr>
              <a:t>printf</a:t>
            </a:r>
            <a:r>
              <a:rPr lang="en-US" altLang="zh-CN" sz="1600" dirty="0">
                <a:solidFill>
                  <a:srgbClr val="993300"/>
                </a:solidFill>
              </a:rPr>
              <a:t>("%s ",$2); }‘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669 678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$</a:t>
            </a:r>
            <a:r>
              <a:rPr lang="en-US" altLang="zh-CN" sz="1600" dirty="0">
                <a:solidFill>
                  <a:srgbClr val="000066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awk</a:t>
            </a:r>
            <a:r>
              <a:rPr lang="en-US" altLang="zh-CN" sz="1600" dirty="0">
                <a:solidFill>
                  <a:srgbClr val="C00000"/>
                </a:solidFill>
              </a:rPr>
              <a:t> '{</a:t>
            </a:r>
            <a:r>
              <a:rPr lang="en-US" altLang="zh-CN" sz="1600" dirty="0" err="1">
                <a:solidFill>
                  <a:srgbClr val="C00000"/>
                </a:solidFill>
              </a:rPr>
              <a:t>printf</a:t>
            </a:r>
            <a:r>
              <a:rPr lang="en-US" altLang="zh-CN" sz="1600" dirty="0">
                <a:solidFill>
                  <a:srgbClr val="C00000"/>
                </a:solidFill>
              </a:rPr>
              <a:t>("%d: %s\n",NR,$0); }' </a:t>
            </a:r>
            <a:r>
              <a:rPr lang="en-US" altLang="zh-CN" sz="1600" dirty="0" err="1">
                <a:solidFill>
                  <a:srgbClr val="C00000"/>
                </a:solidFill>
              </a:rPr>
              <a:t>test.c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1: main()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2: {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3:     </a:t>
            </a:r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("Hello!\n");</a:t>
            </a:r>
          </a:p>
          <a:p>
            <a:pPr defTabSz="68580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4: }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date</a:t>
            </a: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Thu May 27 22:02:22 BEIDT 2004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date |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'{print $4}'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22:02:42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$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ls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-s | </a:t>
            </a:r>
            <a:r>
              <a:rPr lang="en-US" altLang="zh-CN" sz="1600" dirty="0" err="1">
                <a:solidFill>
                  <a:srgbClr val="993300"/>
                </a:solidFill>
                <a:ea typeface="楷体_GB2312" pitchFamily="49" charset="-122"/>
              </a:rPr>
              <a:t>awk</a:t>
            </a:r>
            <a:r>
              <a:rPr lang="en-US" altLang="zh-CN" sz="1600" dirty="0">
                <a:solidFill>
                  <a:srgbClr val="993300"/>
                </a:solidFill>
                <a:ea typeface="楷体_GB2312" pitchFamily="49" charset="-122"/>
              </a:rPr>
              <a:t> '$1 &gt; 2000 { print $2 }' 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disk.img</a:t>
            </a:r>
            <a:endParaRPr lang="en-US" altLang="zh-CN" sz="16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document.pdf</a:t>
            </a: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 err="1">
                <a:solidFill>
                  <a:srgbClr val="000000"/>
                </a:solidFill>
                <a:ea typeface="楷体_GB2312" pitchFamily="49" charset="-122"/>
              </a:rPr>
              <a:t>linux-src.tar.Z</a:t>
            </a:r>
            <a:endParaRPr lang="en-US" altLang="zh-CN" sz="1600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685800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ea typeface="楷体_GB2312" pitchFamily="49" charset="-122"/>
              </a:rPr>
              <a:t>pppd.log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CC65B2-ED51-49E5-B5B3-CAE6C86E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4000" kern="0" dirty="0" err="1">
                <a:latin typeface="Verdana" panose="020B0604030504040204" pitchFamily="34" charset="0"/>
                <a:ea typeface="Verdana" panose="020B0604030504040204" pitchFamily="34" charset="0"/>
              </a:rPr>
              <a:t>awk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DF10628-19D3-4A72-90CC-207AA444CD73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971398"/>
      </p:ext>
    </p:extLst>
  </p:cSld>
  <p:clrMapOvr>
    <a:masterClrMapping/>
  </p:clrMapOvr>
  <p:transition spd="slow" advTm="3837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440" y="1124744"/>
            <a:ext cx="9396144" cy="498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文本文件</a:t>
            </a:r>
            <a:endParaRPr lang="en-US" altLang="zh-CN" sz="2100" dirty="0"/>
          </a:p>
          <a:p>
            <a:pPr lvl="1" indent="-257175"/>
            <a:r>
              <a:rPr lang="en-US" altLang="zh-CN" sz="1800" dirty="0"/>
              <a:t>C</a:t>
            </a:r>
            <a:r>
              <a:rPr lang="zh-CN" altLang="en-US" sz="1800" dirty="0"/>
              <a:t>语言，</a:t>
            </a:r>
            <a:r>
              <a:rPr lang="en-US" altLang="zh-CN" sz="1800" dirty="0"/>
              <a:t>Java</a:t>
            </a:r>
            <a:r>
              <a:rPr lang="zh-CN" altLang="en-US" sz="1800" dirty="0"/>
              <a:t>语言等编程文件的源程序语言</a:t>
            </a:r>
            <a:endParaRPr lang="en-US" altLang="zh-CN" sz="1800" dirty="0"/>
          </a:p>
          <a:p>
            <a:pPr lvl="1" indent="-257175"/>
            <a:r>
              <a:rPr lang="zh-CN" altLang="en-US" sz="1800" dirty="0"/>
              <a:t>文本格式的数据文件</a:t>
            </a:r>
            <a:endParaRPr lang="en-US" altLang="zh-CN" sz="1800" dirty="0"/>
          </a:p>
          <a:p>
            <a:pPr lvl="1" indent="-257175"/>
            <a:r>
              <a:rPr lang="zh-CN" altLang="en-US" sz="1800" dirty="0"/>
              <a:t>文本格式的文字信息</a:t>
            </a:r>
            <a:endParaRPr lang="en-US" altLang="zh-CN" sz="1800" dirty="0"/>
          </a:p>
          <a:p>
            <a:r>
              <a:rPr lang="zh-CN" altLang="en-US" sz="2100" dirty="0"/>
              <a:t>程序输出</a:t>
            </a:r>
          </a:p>
          <a:p>
            <a:r>
              <a:rPr lang="zh-CN" altLang="en-US" sz="2100" dirty="0"/>
              <a:t>系统配置信息</a:t>
            </a:r>
            <a:endParaRPr lang="en-US" altLang="zh-CN" sz="2100" dirty="0"/>
          </a:p>
          <a:p>
            <a:pPr lvl="1"/>
            <a:r>
              <a:rPr lang="en-US" altLang="zh-CN" sz="1800" dirty="0"/>
              <a:t>/</a:t>
            </a:r>
            <a:r>
              <a:rPr lang="en-US" altLang="zh-CN" sz="1800" dirty="0" err="1"/>
              <a:t>etc</a:t>
            </a:r>
            <a:r>
              <a:rPr lang="zh-CN" altLang="en-US" sz="1800" dirty="0"/>
              <a:t>下的配置文件（功能类似</a:t>
            </a:r>
            <a:r>
              <a:rPr lang="en-US" altLang="zh-CN" sz="1800" dirty="0"/>
              <a:t>windows</a:t>
            </a:r>
            <a:r>
              <a:rPr lang="zh-CN" altLang="en-US" sz="1800" dirty="0"/>
              <a:t>的注册表）</a:t>
            </a:r>
            <a:endParaRPr lang="en-US" altLang="zh-CN" sz="1800" dirty="0"/>
          </a:p>
          <a:p>
            <a:r>
              <a:rPr lang="zh-CN" altLang="en-US" sz="2100" dirty="0"/>
              <a:t>文本型网络协议</a:t>
            </a:r>
            <a:r>
              <a:rPr lang="zh-CN" altLang="en-US" sz="1800" dirty="0"/>
              <a:t>因特网大部分传输层以上的协议是文本型协议</a:t>
            </a:r>
            <a:endParaRPr lang="en-US" altLang="zh-CN" sz="1800" dirty="0"/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会话层协议：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表示层协议：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</a:p>
          <a:p>
            <a:r>
              <a:rPr lang="zh-CN" altLang="en-US" sz="2100" dirty="0"/>
              <a:t>文本文件处理的命令</a:t>
            </a:r>
            <a:endParaRPr lang="en-US" altLang="zh-CN" sz="2100" dirty="0"/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提供大量</a:t>
            </a:r>
            <a:r>
              <a:rPr lang="zh-CN" altLang="en-US" sz="1800" dirty="0"/>
              <a:t>的文本文件处理的命令</a:t>
            </a:r>
            <a:endParaRPr lang="en-US" altLang="zh-CN" sz="1800" dirty="0"/>
          </a:p>
          <a:p>
            <a:pPr lvl="1"/>
            <a:r>
              <a:rPr lang="zh-CN" altLang="en-US" sz="1800" dirty="0"/>
              <a:t>多数命令都有复杂的选项</a:t>
            </a:r>
          </a:p>
          <a:p>
            <a:pPr lvl="1"/>
            <a:endParaRPr lang="en-US" altLang="zh-CN" sz="1800" dirty="0"/>
          </a:p>
          <a:p>
            <a:endParaRPr lang="en-US" altLang="zh-CN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Linux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中的文本信息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9FFFC66-8870-47A1-BCAA-0C9AA1E3559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slow" advTm="38376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正则表达式应用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839416" y="908720"/>
            <a:ext cx="10513168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89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39416" y="980728"/>
            <a:ext cx="10873208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C00000"/>
                </a:solidFill>
                <a:latin typeface="Lucida Console" pitchFamily="49" charset="0"/>
                <a:ea typeface="黑体"/>
              </a:rPr>
              <a:t>· 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1997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于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少年文艺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等刊物发表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生涯模式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等作品。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1999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获得“首届全国新概念作文比赛”一等奖 。初赛作品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求医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和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书店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，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 复赛作品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杯中窥人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。随后因期末考试七科不及格而留级，引发社会关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 于“学校应当培养全才还是专才”等系列教育问题的激烈讨论。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凭借作品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穿着棉袄洗澡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获得“第二届全国新概念作文比赛”二等奖。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出版长篇小说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三重门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 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多万册，成为中国近二十年来销量最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大的文学类作品。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2001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出版文集（散文、随笔和短篇小说的合集）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零下一度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，畅销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110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册，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2001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年全国图书畅销排行榜第一。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2002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出版小说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像少年啦飞驰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100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多万册，该书还出了同名漫画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2002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出版作品精选集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毒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、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毒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80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2003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出版杂文集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通稿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2003》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90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2003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年全国文学类畅销图书排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名第三。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2004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出版小说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长安乱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160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多万册，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2004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年全国图书排行榜文学类畅销书第一。 　　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· 2004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 出版文集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《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韩寒五年文集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》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畅销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78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多万册。作品有法国、韩国、香港、</a:t>
            </a:r>
          </a:p>
          <a:p>
            <a:pPr marL="0" indent="0" defTabSz="685800" eaLnBrk="1" hangingPunct="1">
              <a:lnSpc>
                <a:spcPts val="22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         新加坡、台湾、日本版本。其中法国版本获得法国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2004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年</a:t>
            </a:r>
            <a:r>
              <a:rPr lang="en-US" altLang="zh-CN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10</a:t>
            </a:r>
            <a:r>
              <a:rPr lang="zh-CN" altLang="en-US" sz="20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月法国最畅销图书。 </a:t>
            </a: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　　</a:t>
            </a:r>
          </a:p>
          <a:p>
            <a:pPr marL="0" indent="0" defTabSz="685800" eaLnBrk="1" hangingPunct="1">
              <a:lnSpc>
                <a:spcPct val="80000"/>
              </a:lnSpc>
              <a:buClr>
                <a:srgbClr val="FF9900"/>
              </a:buClr>
              <a:buNone/>
              <a:defRPr/>
            </a:pPr>
            <a:r>
              <a:rPr lang="zh-CN" altLang="en-US" sz="1500" b="0" kern="0" dirty="0">
                <a:solidFill>
                  <a:schemeClr val="tx1"/>
                </a:solidFill>
                <a:latin typeface="Lucida Console" pitchFamily="49" charset="0"/>
                <a:ea typeface="黑体"/>
              </a:rPr>
              <a:t>　</a:t>
            </a:r>
            <a:endParaRPr lang="en-US" altLang="zh-CN" sz="1500" b="0" kern="0" dirty="0">
              <a:solidFill>
                <a:schemeClr val="tx1"/>
              </a:solidFill>
              <a:latin typeface="Lucida Console" pitchFamily="49" charset="0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累加作品发行量</a:t>
            </a:r>
            <a:endParaRPr lang="en-US" altLang="zh-CN" sz="400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E730125-9050-4C7B-AC7A-822DF9FE6984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326428"/>
      </p:ext>
    </p:extLst>
  </p:cSld>
  <p:clrMapOvr>
    <a:masterClrMapping/>
  </p:clrMapOvr>
  <p:transition spd="slow" advTm="383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63553" y="1124745"/>
            <a:ext cx="8351161" cy="391513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获取网页的命令：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http://s.visitbeijing.com.cn/flow.php -o /dev/null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flow.php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180801.html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1844825"/>
            <a:ext cx="7296719" cy="30254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12" y="130814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2 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绘制游客流量随时间变化的曲线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DC5ADE9-FD21-42E8-A6B3-587023A8AB4F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118808"/>
      </p:ext>
    </p:extLst>
  </p:cSld>
  <p:clrMapOvr>
    <a:masterClrMapping/>
  </p:clrMapOvr>
  <p:transition spd="slow" advTm="3837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79577" y="922976"/>
            <a:ext cx="7416824" cy="567437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期望得到的输出结果（组织成</a:t>
            </a:r>
            <a:r>
              <a:rPr lang="en-US" altLang="zh-CN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.csv</a:t>
            </a:r>
            <a:r>
              <a:rPr lang="zh-CN" altLang="en-US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文件）：</a:t>
            </a:r>
            <a:endParaRPr lang="en-US" altLang="zh-CN" sz="1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9:00,1.26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10:00,2.01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11:00,2.51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12:00,2.45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13:00,2.23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14:00,1.82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15:00,1.55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故宫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16:00,1.29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9:00,1.06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10:00,1.12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天坛公园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,2018-08-01 11:00,1.09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12" y="130814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ea typeface="黑体" panose="02010609060101010101" pitchFamily="49" charset="-122"/>
              </a:rPr>
              <a:t>2 </a:t>
            </a:r>
            <a:r>
              <a:rPr lang="zh-CN" altLang="en-US" sz="4000" kern="0" dirty="0">
                <a:ea typeface="黑体" panose="02010609060101010101" pitchFamily="49" charset="-122"/>
              </a:rPr>
              <a:t>绘制游客流量随时间变化的曲线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E4AC4F-FF83-436C-A107-B3AC52242086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14541"/>
      </p:ext>
    </p:extLst>
  </p:cSld>
  <p:clrMapOvr>
    <a:masterClrMapping/>
  </p:clrMapOvr>
  <p:transition spd="slow" advTm="38376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22" y="2475018"/>
            <a:ext cx="7182499" cy="297020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1228623354.154058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[S.],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3210618050,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4098564053,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1460,nop,wscale 0,nop,nop,TS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0,nop,nop,sackOK], 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1228623354.424039 IP 123.117.178.136.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&gt; 192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.168.0.108.2301: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win 6528,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129980], length 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1228623354.424059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20161: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21601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129981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1620443362], length 1440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1228623354.424094 IP 192.168.0.108.</a:t>
            </a:r>
            <a:r>
              <a:rPr lang="en-US" altLang="zh-CN" sz="13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2301 &gt; 123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.117.178.136.20: Flags [.],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21601:</a:t>
            </a:r>
            <a:r>
              <a:rPr lang="en-US" altLang="zh-CN" sz="135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23041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1, win 65535, options [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nop,nop,TS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129981 </a:t>
            </a:r>
            <a:r>
              <a:rPr lang="en-US" altLang="zh-CN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ecr</a:t>
            </a:r>
            <a:r>
              <a:rPr lang="en-US" altLang="zh-C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1620443362], length 1440</a:t>
            </a:r>
          </a:p>
        </p:txBody>
      </p:sp>
      <p:sp>
        <p:nvSpPr>
          <p:cNvPr id="3" name="矩形 2"/>
          <p:cNvSpPr/>
          <p:nvPr/>
        </p:nvSpPr>
        <p:spPr>
          <a:xfrm>
            <a:off x="9624392" y="1350436"/>
            <a:ext cx="1590522" cy="22898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0000FF"/>
                </a:solidFill>
              </a:rPr>
              <a:t>期望得到的结果：</a:t>
            </a:r>
            <a:endParaRPr lang="en-US" altLang="zh-CN" sz="1050" dirty="0">
              <a:solidFill>
                <a:srgbClr val="0000FF"/>
              </a:solidFill>
            </a:endParaRPr>
          </a:p>
          <a:p>
            <a:r>
              <a:rPr lang="en-US" altLang="zh-CN" sz="1050" dirty="0"/>
              <a:t>20.835455,5760</a:t>
            </a:r>
          </a:p>
          <a:p>
            <a:r>
              <a:rPr lang="en-US" altLang="zh-CN" sz="1050" dirty="0"/>
              <a:t>20.868127,5760</a:t>
            </a:r>
          </a:p>
          <a:p>
            <a:r>
              <a:rPr lang="en-US" altLang="zh-CN" sz="1050" dirty="0"/>
              <a:t>20.868165,7200</a:t>
            </a:r>
          </a:p>
          <a:p>
            <a:r>
              <a:rPr lang="en-US" altLang="zh-CN" sz="1050" dirty="0"/>
              <a:t>20.902815,7200</a:t>
            </a:r>
          </a:p>
          <a:p>
            <a:r>
              <a:rPr lang="en-US" altLang="zh-CN" sz="1050" dirty="0"/>
              <a:t>20.902853,8640</a:t>
            </a:r>
          </a:p>
          <a:p>
            <a:r>
              <a:rPr lang="en-US" altLang="zh-CN" sz="1050" dirty="0"/>
              <a:t>20.933327,8640</a:t>
            </a:r>
          </a:p>
          <a:p>
            <a:r>
              <a:rPr lang="en-US" altLang="zh-CN" sz="1050" dirty="0"/>
              <a:t>20.933365,10080</a:t>
            </a:r>
          </a:p>
          <a:p>
            <a:r>
              <a:rPr lang="en-US" altLang="zh-CN" sz="1050" dirty="0"/>
              <a:t>20.965792,10080</a:t>
            </a:r>
          </a:p>
          <a:p>
            <a:r>
              <a:rPr lang="en-US" altLang="zh-CN" sz="1050" dirty="0"/>
              <a:t>20.965829,11520</a:t>
            </a:r>
          </a:p>
          <a:p>
            <a:r>
              <a:rPr lang="en-US" altLang="zh-CN" sz="1050" dirty="0"/>
              <a:t>20.998753,11520</a:t>
            </a:r>
          </a:p>
          <a:p>
            <a:r>
              <a:rPr lang="en-US" altLang="zh-CN" sz="1050" dirty="0"/>
              <a:t>20.998788,12960</a:t>
            </a:r>
          </a:p>
          <a:p>
            <a:r>
              <a:rPr lang="en-US" altLang="zh-CN" sz="1050" dirty="0"/>
              <a:t>21.031269,12960</a:t>
            </a:r>
          </a:p>
          <a:p>
            <a:r>
              <a:rPr lang="en-US" altLang="zh-CN" sz="1050" dirty="0"/>
              <a:t>21.031318,14400</a:t>
            </a:r>
          </a:p>
          <a:p>
            <a:r>
              <a:rPr lang="en-US" altLang="zh-CN" sz="1050" dirty="0"/>
              <a:t>21.063662,14400</a:t>
            </a:r>
          </a:p>
          <a:p>
            <a:r>
              <a:rPr lang="en-US" altLang="zh-CN" sz="1050" dirty="0"/>
              <a:t>21.063710,15840</a:t>
            </a:r>
            <a:endParaRPr lang="zh-CN" altLang="en-US" sz="1050" dirty="0"/>
          </a:p>
        </p:txBody>
      </p:sp>
      <p:sp>
        <p:nvSpPr>
          <p:cNvPr id="4" name="矩形 3"/>
          <p:cNvSpPr/>
          <p:nvPr/>
        </p:nvSpPr>
        <p:spPr>
          <a:xfrm>
            <a:off x="1271464" y="977403"/>
            <a:ext cx="9721079" cy="1158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文件</a:t>
            </a:r>
            <a:r>
              <a:rPr lang="en-US" altLang="zh-CN" sz="18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upload.cap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是在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上使用软件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WireShark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捕获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的文件上载过程</a:t>
            </a:r>
            <a:endParaRPr lang="en-US" altLang="zh-CN" sz="18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中的网络流量。根据捕获的网络流量观察</a:t>
            </a:r>
            <a:r>
              <a:rPr lang="en-US" altLang="zh-CN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</a:t>
            </a:r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发送窗口变化</a:t>
            </a:r>
            <a:endParaRPr lang="en-US" altLang="zh-CN" sz="18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18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执行命令</a:t>
            </a:r>
            <a:r>
              <a:rPr lang="zh-CN" altLang="en-US" sz="120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tcpdump -ttnr </a:t>
            </a:r>
            <a:r>
              <a:rPr lang="en-US" altLang="zh-CN" sz="1200" u="sng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upload.cap</a:t>
            </a:r>
            <a:r>
              <a:rPr lang="zh-CN" altLang="en-US" sz="1200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57D5C61-A6EC-4E18-B036-88EF31E6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800" y="209721"/>
            <a:ext cx="8527976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ea typeface="黑体" panose="02010609060101010101" pitchFamily="49" charset="-122"/>
              </a:rPr>
              <a:t>例</a:t>
            </a:r>
            <a:r>
              <a:rPr lang="en-US" altLang="zh-CN" sz="4000" kern="0" dirty="0">
                <a:ea typeface="黑体" panose="02010609060101010101" pitchFamily="49" charset="-122"/>
              </a:rPr>
              <a:t>3 </a:t>
            </a:r>
            <a:r>
              <a:rPr lang="zh-CN" altLang="en-US" sz="4000" kern="0" dirty="0">
                <a:ea typeface="黑体" panose="02010609060101010101" pitchFamily="49" charset="-122"/>
              </a:rPr>
              <a:t>观察</a:t>
            </a:r>
            <a:r>
              <a:rPr lang="en-US" altLang="zh-CN" sz="4000" kern="0" dirty="0">
                <a:ea typeface="黑体" panose="02010609060101010101" pitchFamily="49" charset="-122"/>
              </a:rPr>
              <a:t>TCP</a:t>
            </a:r>
            <a:r>
              <a:rPr lang="zh-CN" altLang="en-US" sz="4000" kern="0" dirty="0">
                <a:ea typeface="黑体" panose="02010609060101010101" pitchFamily="49" charset="-122"/>
              </a:rPr>
              <a:t>发送窗口变化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B67FA04-D97E-40E3-BA74-A985A2B5500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585311"/>
      </p:ext>
    </p:extLst>
  </p:cSld>
  <p:clrMapOvr>
    <a:masterClrMapping/>
  </p:clrMapOvr>
  <p:transition spd="slow" advTm="3837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4"/>
            <a:ext cx="7772400" cy="720725"/>
          </a:xfrm>
        </p:spPr>
        <p:txBody>
          <a:bodyPr/>
          <a:lstStyle/>
          <a:p>
            <a:r>
              <a:rPr lang="zh-CN" altLang="en-US" sz="4000" b="0" dirty="0"/>
              <a:t>作业</a:t>
            </a:r>
            <a:r>
              <a:rPr lang="en-US" altLang="zh-CN" sz="4000" b="0" dirty="0"/>
              <a:t>1</a:t>
            </a:r>
            <a:r>
              <a:rPr lang="zh-CN" altLang="en-US" sz="4000" b="0" dirty="0"/>
              <a:t>：正则表达式应用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979488"/>
            <a:ext cx="10009112" cy="52578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从因特网上搜索相关</a:t>
            </a:r>
            <a:r>
              <a:rPr lang="en-US" altLang="zh-CN" sz="2000" dirty="0"/>
              <a:t>Web</a:t>
            </a:r>
            <a:r>
              <a:rPr lang="zh-CN" altLang="en-US" sz="2000" dirty="0"/>
              <a:t>网页，处理网页</a:t>
            </a:r>
            <a:r>
              <a:rPr lang="en-US" altLang="zh-CN" sz="2000" dirty="0"/>
              <a:t>html</a:t>
            </a:r>
            <a:r>
              <a:rPr lang="zh-CN" altLang="en-US" sz="2000" dirty="0"/>
              <a:t>数据，从中提取出当前时间点北京各监测站的</a:t>
            </a:r>
            <a:r>
              <a:rPr lang="en-US" altLang="zh-CN" sz="2000" dirty="0"/>
              <a:t>PM2.5</a:t>
            </a:r>
            <a:r>
              <a:rPr lang="zh-CN" altLang="en-US" sz="2000" dirty="0"/>
              <a:t>浓度，输出格式如下。要求：写出各个处理步骤，并给出解释。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海淀区万柳</a:t>
            </a:r>
            <a:r>
              <a:rPr lang="en-US" altLang="zh-CN" sz="16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昌平镇</a:t>
            </a:r>
            <a:r>
              <a:rPr lang="en-US" altLang="zh-CN" sz="1600" dirty="0">
                <a:latin typeface="Lucida Console" pitchFamily="49" charset="0"/>
              </a:rPr>
              <a:t>,67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奥体中心</a:t>
            </a:r>
            <a:r>
              <a:rPr lang="en-US" altLang="zh-CN" sz="1600" dirty="0">
                <a:latin typeface="Lucida Console" pitchFamily="49" charset="0"/>
              </a:rPr>
              <a:t>,66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海淀区万柳</a:t>
            </a:r>
            <a:r>
              <a:rPr lang="en-US" altLang="zh-CN" sz="16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昌平镇</a:t>
            </a:r>
            <a:r>
              <a:rPr lang="en-US" altLang="zh-CN" sz="16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dirty="0">
                <a:latin typeface="Lucida Console" pitchFamily="49" charset="0"/>
              </a:rPr>
              <a:t>2020-03-09 13:00:00,</a:t>
            </a:r>
            <a:r>
              <a:rPr lang="zh-CN" altLang="en-US" sz="1600" dirty="0">
                <a:latin typeface="Lucida Console" pitchFamily="49" charset="0"/>
              </a:rPr>
              <a:t>奥体中心</a:t>
            </a:r>
            <a:r>
              <a:rPr lang="en-US" altLang="zh-CN" sz="1600" dirty="0">
                <a:latin typeface="Lucida Console" pitchFamily="49" charset="0"/>
              </a:rPr>
              <a:t>,75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zh-CN" altLang="en-US" sz="2000" dirty="0">
                <a:latin typeface="Lucida Console" pitchFamily="49" charset="0"/>
              </a:rPr>
              <a:t>北邮爱课堂平台提交</a:t>
            </a:r>
          </a:p>
          <a:p>
            <a:pPr marL="457200" lvl="1" indent="0">
              <a:buNone/>
            </a:pPr>
            <a:endParaRPr lang="en-US" altLang="zh-CN" sz="2000" dirty="0">
              <a:latin typeface="Lucida Console" pitchFamily="49" charset="0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6EFCB9-CFEF-42C6-97CC-21D90FB4D45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4381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文件比对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767408" y="908720"/>
            <a:ext cx="10585176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9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文件内容比对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23392" y="908720"/>
            <a:ext cx="10801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36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48954" y="908050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基本功能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800" dirty="0" err="1"/>
              <a:t>cmp</a:t>
            </a:r>
            <a:r>
              <a:rPr kumimoji="0" lang="zh-CN" altLang="en-US" sz="1800" dirty="0"/>
              <a:t>和散列算法：判断两个文件内容是否相同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文件数据完整性验证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800" dirty="0"/>
              <a:t>diff</a:t>
            </a:r>
            <a:r>
              <a:rPr kumimoji="0" lang="zh-CN" altLang="en-US" sz="1800" dirty="0"/>
              <a:t>：列出两个文本文件之间的区别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版本管理</a:t>
            </a:r>
          </a:p>
          <a:p>
            <a:pPr lvl="0">
              <a:buNone/>
              <a:defRPr/>
            </a:pPr>
            <a:endParaRPr lang="en-US" altLang="zh-CN" sz="2100" dirty="0">
              <a:latin typeface="Courier New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文件比较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BB51CC-9B45-418F-B5DE-96C9D7F88435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06323"/>
      </p:ext>
    </p:extLst>
  </p:cSld>
  <p:clrMapOvr>
    <a:masterClrMapping/>
  </p:clrMapOvr>
  <p:transition spd="slow" advTm="3837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1585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用法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800" dirty="0" err="1"/>
              <a:t>cmp</a:t>
            </a:r>
            <a:r>
              <a:rPr kumimoji="0" lang="en-US" altLang="zh-CN" sz="1800" dirty="0"/>
              <a:t>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逐字节比较两个文件是否完全相同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两个文件完全相同时，不给出任何提示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两个文件不同时，打印出第一个不同之处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在</a:t>
            </a:r>
            <a:r>
              <a:rPr kumimoji="0" lang="en-US" altLang="zh-CN" sz="1800" dirty="0">
                <a:latin typeface="Times New Roman" pitchFamily="18" charset="0"/>
              </a:rPr>
              <a:t>Windows</a:t>
            </a:r>
            <a:r>
              <a:rPr kumimoji="0" lang="zh-CN" altLang="en-US" sz="1800" dirty="0">
                <a:latin typeface="Times New Roman" pitchFamily="18" charset="0"/>
              </a:rPr>
              <a:t>中</a:t>
            </a:r>
            <a:r>
              <a:rPr kumimoji="0" lang="zh-CN" altLang="en-US" sz="1800" dirty="0"/>
              <a:t>有类似的命令</a:t>
            </a:r>
            <a:r>
              <a:rPr kumimoji="0" lang="en-US" altLang="zh-CN" sz="1800" b="1" dirty="0">
                <a:latin typeface="Courier New" pitchFamily="49" charset="0"/>
              </a:rPr>
              <a:t>COMP</a:t>
            </a:r>
            <a:endParaRPr lang="en-US" altLang="zh-CN" sz="1800" b="1" dirty="0">
              <a:latin typeface="Courier New" pitchFamily="49" charset="0"/>
            </a:endParaRPr>
          </a:p>
          <a:p>
            <a:pPr lvl="0">
              <a:buNone/>
              <a:defRPr/>
            </a:pPr>
            <a:endParaRPr lang="en-US" altLang="zh-CN" sz="2100" dirty="0">
              <a:latin typeface="Courier New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两文件逐字节比较：</a:t>
            </a:r>
            <a:r>
              <a:rPr lang="en-US" altLang="zh-CN" sz="400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cmp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E9AD446-106D-447E-A477-EFAF52F577B2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251589"/>
      </p:ext>
    </p:extLst>
  </p:cSld>
  <p:clrMapOvr>
    <a:masterClrMapping/>
  </p:clrMapOvr>
  <p:transition spd="slow" advTm="3837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59496" y="980728"/>
            <a:ext cx="914501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进程的基本概念</a:t>
            </a:r>
            <a:endParaRPr lang="en-US" altLang="zh-CN" sz="2100" dirty="0"/>
          </a:p>
          <a:p>
            <a:pPr lvl="1"/>
            <a:r>
              <a:rPr lang="zh-CN" altLang="en-US" sz="1800" dirty="0"/>
              <a:t>进程与程序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进程的生命周期</a:t>
            </a:r>
            <a:endParaRPr lang="en-US" altLang="zh-CN" sz="1800" dirty="0"/>
          </a:p>
          <a:p>
            <a:r>
              <a:rPr lang="zh-CN" altLang="en-US" sz="2100" dirty="0"/>
              <a:t>进程的输入输出</a:t>
            </a:r>
            <a:endParaRPr lang="en-US" altLang="zh-CN" sz="2100" dirty="0"/>
          </a:p>
          <a:p>
            <a:pPr lvl="1"/>
            <a:r>
              <a:rPr lang="zh-CN" altLang="en-US" sz="1800" dirty="0"/>
              <a:t>标准输入</a:t>
            </a:r>
            <a:r>
              <a:rPr lang="en-US" altLang="zh-CN" sz="1800" dirty="0" err="1"/>
              <a:t>stdin</a:t>
            </a:r>
            <a:endParaRPr lang="en-US" altLang="zh-CN" sz="1800" dirty="0"/>
          </a:p>
          <a:p>
            <a:pPr lvl="1"/>
            <a:r>
              <a:rPr lang="zh-CN" altLang="en-US" sz="1800" dirty="0"/>
              <a:t>标准输出</a:t>
            </a:r>
            <a:r>
              <a:rPr lang="en-US" altLang="zh-CN" sz="1800" dirty="0" err="1"/>
              <a:t>stdout</a:t>
            </a:r>
            <a:endParaRPr lang="en-US" altLang="zh-CN" sz="1800" dirty="0"/>
          </a:p>
          <a:p>
            <a:r>
              <a:rPr lang="zh-CN" altLang="en-US" sz="2100" dirty="0"/>
              <a:t>重定向机制</a:t>
            </a:r>
          </a:p>
          <a:p>
            <a:pPr lvl="1"/>
            <a:r>
              <a:rPr lang="zh-CN" altLang="en-US" sz="1800" dirty="0"/>
              <a:t>输出重定向</a:t>
            </a:r>
            <a:endParaRPr lang="en-US" altLang="zh-CN" sz="1800" dirty="0"/>
          </a:p>
          <a:p>
            <a:pPr marL="342900" lvl="1" indent="0">
              <a:buNone/>
            </a:pPr>
            <a:r>
              <a:rPr lang="en-US" altLang="zh-CN" sz="1800" dirty="0"/>
              <a:t>ls –l &gt; filelist.txt</a:t>
            </a:r>
          </a:p>
          <a:p>
            <a:pPr lvl="1"/>
            <a:r>
              <a:rPr lang="zh-CN" altLang="en-US" sz="1800" dirty="0"/>
              <a:t>输入重定向</a:t>
            </a:r>
            <a:endParaRPr lang="en-US" altLang="zh-CN" sz="1800" dirty="0"/>
          </a:p>
          <a:p>
            <a:pPr marL="342900" lvl="1" indent="0">
              <a:buNone/>
            </a:pPr>
            <a:r>
              <a:rPr lang="en-US" altLang="zh-CN" sz="1800" dirty="0"/>
              <a:t>sort   &lt; filelist.txt</a:t>
            </a:r>
          </a:p>
          <a:p>
            <a:r>
              <a:rPr lang="zh-CN" altLang="en-US" sz="2100" dirty="0"/>
              <a:t>管道机制</a:t>
            </a:r>
            <a:endParaRPr lang="en-US" altLang="zh-CN" sz="2100" dirty="0"/>
          </a:p>
          <a:p>
            <a:pPr marL="342900" lvl="1" indent="0">
              <a:buNone/>
            </a:pPr>
            <a:r>
              <a:rPr lang="en-US" altLang="zh-CN" sz="1800" dirty="0"/>
              <a:t>ls –l | sort</a:t>
            </a:r>
          </a:p>
          <a:p>
            <a:r>
              <a:rPr lang="zh-CN" altLang="en-US" sz="2100" dirty="0"/>
              <a:t>重定向机制和管道机制的重要性</a:t>
            </a:r>
            <a:endParaRPr lang="en-US" altLang="zh-CN" sz="21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BDD3CA-ED1B-4774-85A9-5E31FD8B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进程的标准输入</a:t>
            </a: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输出，重定向，管道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659764-D3FD-440B-AF2C-81CC31932DDF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089002"/>
      </p:ext>
    </p:extLst>
  </p:cSld>
  <p:clrMapOvr>
    <a:masterClrMapping/>
  </p:clrMapOvr>
  <p:transition spd="slow" advTm="38376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631504" y="1124744"/>
            <a:ext cx="8669558" cy="15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MD5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算法（散列函数）根据文件内容生成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16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字节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值，比较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值是否相同，就可断定两文件内容是否完全相同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使用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SHA-1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算法</a:t>
            </a: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的命令名为</a:t>
            </a:r>
            <a:r>
              <a:rPr kumimoji="0" lang="en-US" altLang="zh-CN" sz="1800" kern="0" dirty="0">
                <a:solidFill>
                  <a:srgbClr val="C00000"/>
                </a:solidFill>
                <a:ea typeface="黑体"/>
              </a:rPr>
              <a:t>sha1sum 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(20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字节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hash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值</a:t>
            </a:r>
            <a:r>
              <a:rPr kumimoji="0" lang="en-US" altLang="zh-CN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常用于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数据完整性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18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验证</a:t>
            </a: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和判断位于网络不同机器上的两个文件内容是否相同</a:t>
            </a:r>
            <a:endParaRPr kumimoji="0"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kumimoji="0" lang="zh-CN" altLang="en-US" sz="1800" kern="0" dirty="0">
                <a:solidFill>
                  <a:srgbClr val="000000"/>
                </a:solidFill>
                <a:ea typeface="黑体"/>
              </a:rPr>
              <a:t>其他散列函数也可以用来完成这一任务</a:t>
            </a:r>
            <a:r>
              <a:rPr kumimoji="0" lang="en-US" altLang="zh-CN" sz="1800" kern="0" dirty="0">
                <a:solidFill>
                  <a:srgbClr val="000000"/>
                </a:solidFill>
                <a:ea typeface="黑体"/>
              </a:rPr>
              <a:t>:</a:t>
            </a:r>
            <a:r>
              <a:rPr kumimoji="0" lang="zh-CN" altLang="en-US" sz="1800" kern="0" dirty="0">
                <a:solidFill>
                  <a:srgbClr val="000000"/>
                </a:solidFill>
                <a:ea typeface="黑体"/>
              </a:rPr>
              <a:t> </a:t>
            </a:r>
            <a:r>
              <a:rPr kumimoji="0" lang="en-US" altLang="zh-CN" sz="1800" kern="0" dirty="0">
                <a:solidFill>
                  <a:srgbClr val="C00000"/>
                </a:solidFill>
                <a:ea typeface="黑体"/>
              </a:rPr>
              <a:t>sha512sum</a:t>
            </a:r>
            <a:endParaRPr kumimoji="0"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25252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md5sum/sha1sum: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文件内容比较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A2E9C9E-EF82-4CAA-9228-25AF9DDF1C7B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386124"/>
      </p:ext>
    </p:extLst>
  </p:cSld>
  <p:clrMapOvr>
    <a:masterClrMapping/>
  </p:clrMapOvr>
  <p:transition spd="slow" advTm="3837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85086" y="1166684"/>
            <a:ext cx="6705110" cy="91797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src.tar proto.txt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4faffc1f3714a693d7844dcb949ce020  src.tar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937d369a72c240a01a6a7a9efba919bd  proto.txt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2b00042f7481c7b056c4b410d28f33cf  log.txt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 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src.tar proto.txt log.txt &gt; </a:t>
            </a:r>
            <a:r>
              <a:rPr lang="en-US" altLang="zh-CN" sz="1500" u="sng" dirty="0" err="1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myfiles.sum</a:t>
            </a:r>
            <a:endParaRPr lang="en-US" altLang="zh-CN" sz="1500" u="sng" dirty="0">
              <a:solidFill>
                <a:srgbClr val="800000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079767" y="2885207"/>
            <a:ext cx="3681376" cy="1176699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$ 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md5sum -c </a:t>
            </a:r>
            <a:r>
              <a:rPr lang="en-US" altLang="zh-CN" sz="1500" u="sng" dirty="0" err="1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myfiles.sum</a:t>
            </a:r>
            <a:r>
              <a:rPr lang="en-US" altLang="zh-CN" sz="1500" u="sng" dirty="0">
                <a:solidFill>
                  <a:srgbClr val="800000"/>
                </a:solidFill>
                <a:latin typeface="Courier New" pitchFamily="49" charset="0"/>
                <a:ea typeface="黑体" pitchFamily="2" charset="-122"/>
              </a:rPr>
              <a:t>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src.tar: OK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proto.txt: OK</a:t>
            </a:r>
            <a:endParaRPr lang="en-US" altLang="zh-CN" sz="1500" dirty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r>
              <a:rPr lang="pl-PL" altLang="zh-CN" sz="1500" dirty="0">
                <a:solidFill>
                  <a:srgbClr val="000000"/>
                </a:solidFill>
                <a:latin typeface="Courier New" pitchFamily="49" charset="0"/>
                <a:ea typeface="黑体" pitchFamily="2" charset="-122"/>
              </a:rPr>
              <a:t>log.txt: OK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</a:pPr>
            <a:endParaRPr lang="en-US" altLang="zh-CN" sz="1500" dirty="0">
              <a:solidFill>
                <a:srgbClr val="000000"/>
              </a:solidFill>
              <a:latin typeface="Courier New" pitchFamily="49" charset="0"/>
              <a:ea typeface="黑体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513166" y="2492897"/>
            <a:ext cx="870333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57213" lvl="1" indent="-214313" defTabSz="685800" eaLnBrk="1" hangingPunct="1">
              <a:spcBef>
                <a:spcPct val="20000"/>
              </a:spcBef>
              <a:buClr>
                <a:srgbClr val="009900"/>
              </a:buClr>
            </a:pPr>
            <a:r>
              <a:rPr lang="zh-CN" altLang="en-US" sz="150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仅将</a:t>
            </a:r>
            <a:r>
              <a:rPr lang="en-US" altLang="zh-CN" sz="1500" dirty="0" err="1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myfiles.sum</a:t>
            </a:r>
            <a:r>
              <a:rPr lang="zh-CN" altLang="en-US" sz="150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传送到另台计算机，在另台计算机上运行程序，比较同名文件的内容是否一致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193174" y="2885207"/>
            <a:ext cx="2214154" cy="994520"/>
          </a:xfrm>
          <a:prstGeom prst="rect">
            <a:avLst/>
          </a:prstGeom>
          <a:solidFill>
            <a:srgbClr val="CCFFFF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257175" indent="-257175" algn="ctr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zh-CN" altLang="en-US" sz="15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失误率</a:t>
            </a: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MD5: 2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-128</a:t>
            </a: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=3.4×10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-38</a:t>
            </a:r>
            <a:endParaRPr lang="en-US" altLang="zh-CN" sz="15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SHA-1: 2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-160</a:t>
            </a:r>
            <a:r>
              <a:rPr lang="en-US" altLang="zh-CN" sz="15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=4.7×10</a:t>
            </a:r>
            <a:r>
              <a:rPr lang="en-US" altLang="zh-CN" sz="1500" baseline="300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-50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4000" kern="0" dirty="0">
                <a:ea typeface="黑体" panose="02010609060101010101" pitchFamily="49" charset="-122"/>
              </a:rPr>
              <a:t>md5sum/sha1sum:</a:t>
            </a:r>
            <a:r>
              <a:rPr lang="zh-CN" altLang="en-US" sz="4000" kern="0" dirty="0">
                <a:ea typeface="黑体" panose="02010609060101010101" pitchFamily="49" charset="-122"/>
              </a:rPr>
              <a:t>文件内容比较</a:t>
            </a:r>
            <a:endParaRPr lang="zh-CN" altLang="zh-CN" sz="40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8" name="动作按钮: 转到主页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DC1578-1227-489C-9DA2-BB6CB4E9EF56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563539"/>
      </p:ext>
    </p:extLst>
  </p:cSld>
  <p:clrMapOvr>
    <a:masterClrMapping/>
  </p:clrMapOvr>
  <p:transition spd="slow" advTm="3837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求文本文件版本间差异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84261" y="908050"/>
            <a:ext cx="8100000" cy="529919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用法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kumimoji="0" lang="en-US" altLang="zh-CN" sz="1800" dirty="0"/>
              <a:t>diff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kumimoji="0" lang="en-US" altLang="zh-CN" sz="1800" dirty="0"/>
              <a:t>diff –u </a:t>
            </a:r>
            <a:r>
              <a:rPr kumimoji="0" lang="en-US" altLang="zh-CN" sz="1800" i="1" dirty="0">
                <a:latin typeface="Times New Roman" pitchFamily="18" charset="0"/>
              </a:rPr>
              <a:t>file1 file2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2100" dirty="0"/>
              <a:t>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比较两个版本的文本文件，以寻找两者间差别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800" dirty="0"/>
              <a:t>输出格式 </a:t>
            </a:r>
            <a:r>
              <a:rPr kumimoji="0" lang="en-US" altLang="zh-CN" sz="1800" dirty="0"/>
              <a:t>normal</a:t>
            </a:r>
            <a:r>
              <a:rPr kumimoji="0" lang="zh-CN" altLang="en-US" sz="1800" dirty="0"/>
              <a:t>，</a:t>
            </a:r>
            <a:r>
              <a:rPr kumimoji="0" lang="en-US" altLang="zh-CN" sz="1800" dirty="0"/>
              <a:t>unified</a:t>
            </a:r>
            <a:r>
              <a:rPr kumimoji="0" lang="en-US" altLang="zh-CN" sz="1800" b="1" dirty="0">
                <a:solidFill>
                  <a:srgbClr val="C00000"/>
                </a:solidFill>
              </a:rPr>
              <a:t> (-u)</a:t>
            </a:r>
            <a:endParaRPr kumimoji="0" lang="zh-CN" altLang="en-US" sz="18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800" dirty="0"/>
              <a:t>normal</a:t>
            </a:r>
            <a:r>
              <a:rPr kumimoji="0" lang="zh-CN" altLang="en-US" sz="1800" dirty="0"/>
              <a:t>格式：列出一个如何将</a:t>
            </a:r>
            <a:r>
              <a:rPr kumimoji="0" lang="en-US" altLang="zh-CN" sz="1800" i="1" dirty="0">
                <a:latin typeface="Times New Roman" pitchFamily="18" charset="0"/>
              </a:rPr>
              <a:t>file1</a:t>
            </a:r>
            <a:r>
              <a:rPr kumimoji="0" lang="zh-CN" altLang="en-US" sz="1800" dirty="0">
                <a:latin typeface="Times New Roman" pitchFamily="18" charset="0"/>
              </a:rPr>
              <a:t>转化为</a:t>
            </a:r>
            <a:r>
              <a:rPr kumimoji="0" lang="en-US" altLang="zh-CN" sz="1800" i="1" dirty="0">
                <a:latin typeface="Times New Roman" pitchFamily="18" charset="0"/>
              </a:rPr>
              <a:t>file2</a:t>
            </a:r>
            <a:r>
              <a:rPr kumimoji="0" lang="zh-CN" altLang="en-US" sz="1800" dirty="0"/>
              <a:t>的指令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这些指令有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a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Add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，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c</a:t>
            </a:r>
            <a:r>
              <a:rPr kumimoji="0" lang="zh-CN" altLang="en-US" sz="1800" kern="0" dirty="0">
                <a:solidFill>
                  <a:srgbClr val="000000"/>
                </a:solidFill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Change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和</a:t>
            </a:r>
            <a:r>
              <a:rPr kumimoji="0" lang="en-US" altLang="zh-CN" sz="1800" kern="0" dirty="0">
                <a:solidFill>
                  <a:srgbClr val="C00000"/>
                </a:solidFill>
              </a:rPr>
              <a:t>d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Delete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 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指令字母左边的行号是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的行号，右面是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file2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的行号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zh-CN" altLang="en-US" sz="1650" kern="0" dirty="0">
                <a:solidFill>
                  <a:srgbClr val="000000"/>
                </a:solidFill>
              </a:rPr>
              <a:t>列出内容时，大于号后边的内容是需要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在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文件中增加的内容；小于号后边的内容是需从</a:t>
            </a:r>
            <a:r>
              <a:rPr kumimoji="0" lang="en-US" altLang="zh-CN" sz="1650" i="1" kern="0" dirty="0">
                <a:solidFill>
                  <a:srgbClr val="000000"/>
                </a:solidFill>
                <a:latin typeface="Times New Roman" pitchFamily="18" charset="0"/>
              </a:rPr>
              <a:t>file1</a:t>
            </a:r>
            <a:r>
              <a:rPr kumimoji="0"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中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删除的内容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求出两个文件的差别：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FCA5462-AD15-485C-84A7-0F194DD84407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241964"/>
      </p:ext>
    </p:extLst>
  </p:cSld>
  <p:clrMapOvr>
    <a:masterClrMapping/>
  </p:clrMapOvr>
  <p:transition spd="slow" advTm="383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166478"/>
              </p:ext>
            </p:extLst>
          </p:nvPr>
        </p:nvGraphicFramePr>
        <p:xfrm>
          <a:off x="2029639" y="1124745"/>
          <a:ext cx="8132722" cy="3195797"/>
        </p:xfrm>
        <a:graphic>
          <a:graphicData uri="http://schemas.openxmlformats.org/drawingml/2006/table">
            <a:tbl>
              <a:tblPr/>
              <a:tblGrid>
                <a:gridCol w="4622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Lucida Console" pitchFamily="49" charset="0"/>
                          <a:ea typeface="黑体" pitchFamily="2" charset="-122"/>
                          <a:cs typeface="Times New Roman" pitchFamily="18" charset="0"/>
                        </a:rPr>
                        <a:t>指令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Lucida Console" pitchFamily="49" charset="0"/>
                          <a:ea typeface="黑体" pitchFamily="2" charset="-122"/>
                          <a:cs typeface="Times New Roman" pitchFamily="18" charset="0"/>
                        </a:rPr>
                        <a:t>如何将原文件</a:t>
                      </a: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" pitchFamily="18" charset="0"/>
                          <a:ea typeface="黑体" pitchFamily="2" charset="-122"/>
                        </a:rPr>
                        <a:t>转化为新文件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25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c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25,26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#define MAX_WEIGHT 2000000000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---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/* max signed 32-bit integer */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#define MAX_WEIGHT 0x7fffffff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更换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(change)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成新文件的的第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25~26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endParaRPr kumimoji="1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0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61,62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d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                x2 =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ht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[j].weight;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&lt;                 m2 = j;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6l~62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删除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(delete)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后，后面的内容与新文件的第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行之后一致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937"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68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67,68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       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ht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i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].parent = -1;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&gt;         </a:t>
                      </a:r>
                      <a:r>
                        <a:rPr kumimoji="1" lang="en-US" altLang="zh-CN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Courier New" panose="02070309020205020404" pitchFamily="49" charset="0"/>
                          <a:ea typeface="宋体" pitchFamily="2" charset="-122"/>
                          <a:cs typeface="Courier New" panose="02070309020205020404" pitchFamily="49" charset="0"/>
                        </a:rPr>
                        <a:t>("Create new tree\n");</a:t>
                      </a:r>
                      <a:endParaRPr kumimoji="1" lang="zh-CN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Courier New" panose="02070309020205020404" pitchFamily="49" charset="0"/>
                        <a:ea typeface="宋体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indent="0" algn="l" defTabSz="4572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800" kern="1200" baseline="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将原文件的第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68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增加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(add)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新文件中的第</a:t>
                      </a:r>
                      <a:r>
                        <a:rPr kumimoji="1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67~68</a:t>
                      </a:r>
                      <a:r>
                        <a:rPr kumimoji="1" lang="zh-CN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行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normal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格式文件转化指令 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8C3E24B-A7C4-4E05-BC36-70C1DD41A372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846853"/>
      </p:ext>
    </p:extLst>
  </p:cSld>
  <p:clrMapOvr>
    <a:masterClrMapping/>
  </p:clrMapOvr>
  <p:transition spd="slow" advTm="3837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47939" y="1117759"/>
            <a:ext cx="6896123" cy="35102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cmp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 ht2.c differ: byte 1074, line 25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diff 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25c25,26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#define MAX_WEIGHT 2000000000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/* max signed 32-bit integer */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#define MAX_WEIGHT 0x7fffffff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50,51c51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x1 = x2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m1 = m2 = 0;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x1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61,62d60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        x2 =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[j].weight;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&lt;                 m2 = j;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68a67,68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i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].parent = -1;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&gt; 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printf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("Create new tree\n");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cmp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9BD008A-66C0-42E6-89FD-972AF443659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7290"/>
      </p:ext>
    </p:extLst>
  </p:cSld>
  <p:clrMapOvr>
    <a:masterClrMapping/>
  </p:clrMapOvr>
  <p:transition spd="slow" advTm="3837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66933" y="1266477"/>
            <a:ext cx="7058134" cy="325189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$ 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diff -u0 </a:t>
            </a:r>
            <a:r>
              <a:rPr kumimoji="0" lang="en-US" altLang="zh-CN" sz="1350" u="sng" kern="0" dirty="0" err="1">
                <a:solidFill>
                  <a:srgbClr val="C00000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u="sng" kern="0" dirty="0">
                <a:solidFill>
                  <a:srgbClr val="C00000"/>
                </a:solidFill>
                <a:latin typeface="Courier New" pitchFamily="49" charset="0"/>
                <a:ea typeface="黑体"/>
              </a:rPr>
              <a:t> ht2.c 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---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ht.c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        2018-11-14 18:18:59.595497610 +0800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+++ ht2.c       2018-11-17 08:22:58.191858259 +0800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-25 +25,2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-#define MAX_WEIGHT 2000000000 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+/* max signed 32-bit integer */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+#define MAX_WEIGHT 0x7fffffff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-50,2 +51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x1 = x2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m1 = m2 = 0;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x1 = MAX_WEIGHT;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-61,2 +60,0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        x2 =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[j].weight;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-                m2 = j;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@@ -68,0 +67,2 @@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ht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[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i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].parent = -1;</a:t>
            </a:r>
          </a:p>
          <a:p>
            <a:pPr defTabSz="685800" eaLnBrk="1" hangingPunct="1">
              <a:lnSpc>
                <a:spcPct val="80000"/>
              </a:lnSpc>
              <a:spcBef>
                <a:spcPct val="10000"/>
              </a:spcBef>
              <a:buClr>
                <a:srgbClr val="FF9900"/>
              </a:buClr>
              <a:buNone/>
              <a:defRPr/>
            </a:pP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+        </a:t>
            </a:r>
            <a:r>
              <a:rPr kumimoji="0" lang="en-US" altLang="zh-CN" sz="1350" kern="0" dirty="0" err="1">
                <a:solidFill>
                  <a:schemeClr val="tx1"/>
                </a:solidFill>
                <a:latin typeface="Courier New" pitchFamily="49" charset="0"/>
                <a:ea typeface="黑体"/>
              </a:rPr>
              <a:t>printf</a:t>
            </a:r>
            <a:r>
              <a:rPr kumimoji="0" lang="en-US" altLang="zh-CN" sz="1350" kern="0" dirty="0">
                <a:solidFill>
                  <a:schemeClr val="tx1"/>
                </a:solidFill>
                <a:latin typeface="Courier New" pitchFamily="49" charset="0"/>
                <a:ea typeface="黑体"/>
              </a:rPr>
              <a:t>("Create new tree\n");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diff -u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举例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2642FA2-9DA4-4C24-A8C7-36E059180DD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75395"/>
      </p:ext>
    </p:extLst>
  </p:cSld>
  <p:clrMapOvr>
    <a:masterClrMapping/>
  </p:clrMapOvr>
  <p:transition spd="slow" advTm="38376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980728"/>
            <a:ext cx="8100000" cy="40324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kumimoji="0" lang="zh-CN" altLang="en-US" sz="1800" dirty="0"/>
              <a:t>几种版本管理系统</a:t>
            </a:r>
            <a:endParaRPr kumimoji="0"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1975 SCCS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1986 CVS </a:t>
            </a:r>
            <a:r>
              <a:rPr kumimoji="0" lang="zh-CN" altLang="en-US" sz="1500" dirty="0"/>
              <a:t>（</a:t>
            </a:r>
            <a:r>
              <a:rPr kumimoji="0" lang="en-US" altLang="zh-CN" sz="1500" dirty="0"/>
              <a:t>Concurrent Versions System</a:t>
            </a:r>
            <a:r>
              <a:rPr kumimoji="0" lang="zh-CN" altLang="en-US" sz="1500" dirty="0"/>
              <a:t>）</a:t>
            </a:r>
            <a:endParaRPr kumimoji="0" lang="en-US" altLang="zh-CN" sz="1500" dirty="0"/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2001 SVN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500" dirty="0"/>
              <a:t>2005 GIT</a:t>
            </a:r>
          </a:p>
          <a:p>
            <a:pPr lvl="0">
              <a:lnSpc>
                <a:spcPct val="150000"/>
              </a:lnSpc>
              <a:defRPr/>
            </a:pPr>
            <a:r>
              <a:rPr kumimoji="0" lang="zh-CN" altLang="en-US" sz="1800" dirty="0"/>
              <a:t>基本功能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对一个目录树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项目</a:t>
            </a:r>
            <a:r>
              <a:rPr kumimoji="0" lang="en-US" altLang="zh-CN" sz="1500" dirty="0"/>
              <a:t>)</a:t>
            </a:r>
            <a:r>
              <a:rPr kumimoji="0" lang="zh-CN" altLang="en-US" sz="1500" dirty="0"/>
              <a:t>下的文本文件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主要是源程序文件和脚本以及文档</a:t>
            </a:r>
            <a:r>
              <a:rPr kumimoji="0" lang="en-US" altLang="zh-CN" sz="1500" dirty="0"/>
              <a:t>)</a:t>
            </a:r>
            <a:r>
              <a:rPr kumimoji="0" lang="zh-CN" altLang="en-US" sz="1500" dirty="0"/>
              <a:t>进行版本管理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便于多人合作开发的项目</a:t>
            </a:r>
            <a:r>
              <a:rPr kumimoji="0" lang="en-US" altLang="zh-CN" sz="1500" dirty="0"/>
              <a:t>(</a:t>
            </a:r>
            <a:r>
              <a:rPr kumimoji="0" lang="zh-CN" altLang="en-US" sz="1500" dirty="0"/>
              <a:t>一个代码库，多个现场</a:t>
            </a:r>
            <a:r>
              <a:rPr kumimoji="0" lang="en-US" altLang="zh-CN" sz="1500" dirty="0"/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500" dirty="0"/>
              <a:t>可以通过网络访问代码库</a:t>
            </a:r>
            <a:endParaRPr kumimoji="0" lang="en-US" altLang="zh-CN" sz="15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版本管理系统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C8BBA3F-C42D-4CFE-AF11-46049C04E8B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807667"/>
      </p:ext>
    </p:extLst>
  </p:cSld>
  <p:clrMapOvr>
    <a:masterClrMapping/>
  </p:clrMapOvr>
  <p:transition spd="slow" advTm="38376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2.5 vi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编辑器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9BA6162-2FDF-4908-ABE7-7FB0DBE40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2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编辑状态和光标移动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DDE34438-2166-4EBE-B11C-3037C4D0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6207246"/>
            <a:ext cx="251520" cy="318099"/>
          </a:xfrm>
          <a:prstGeom prst="rect">
            <a:avLst/>
          </a:prstGeom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B88B4750-34FE-410E-B0E5-48AB16D24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2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440" y="944940"/>
            <a:ext cx="101531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特点</a:t>
            </a:r>
          </a:p>
          <a:p>
            <a:pPr lvl="1"/>
            <a:r>
              <a:rPr lang="zh-CN" altLang="en-US" sz="1800" dirty="0"/>
              <a:t>不指定处理对象文件名时，从标准输入获得数据</a:t>
            </a:r>
          </a:p>
          <a:p>
            <a:pPr lvl="1"/>
            <a:r>
              <a:rPr lang="zh-CN" altLang="en-US" sz="1800" dirty="0"/>
              <a:t>指定处理对象文件名时，从文件中获取数据</a:t>
            </a:r>
          </a:p>
          <a:p>
            <a:pPr lvl="1"/>
            <a:r>
              <a:rPr lang="zh-CN" altLang="en-US" sz="1800" dirty="0"/>
              <a:t>多数命令可以指定多个文件</a:t>
            </a:r>
          </a:p>
          <a:p>
            <a:pPr lvl="1"/>
            <a:r>
              <a:rPr lang="zh-CN" altLang="en-US" sz="1800" dirty="0"/>
              <a:t>处理结果在标准输出显示</a:t>
            </a:r>
            <a:endParaRPr lang="en-US" altLang="zh-CN" sz="1800" dirty="0"/>
          </a:p>
          <a:p>
            <a:r>
              <a:rPr lang="zh-CN" altLang="en-US" sz="2100" dirty="0"/>
              <a:t>考虑的因素</a:t>
            </a:r>
          </a:p>
          <a:p>
            <a:pPr lvl="1"/>
            <a:r>
              <a:rPr lang="zh-CN" altLang="en-US" sz="1800" dirty="0"/>
              <a:t>标准输入</a:t>
            </a:r>
            <a:r>
              <a:rPr lang="en-US" altLang="zh-CN" sz="1800" dirty="0"/>
              <a:t>/</a:t>
            </a:r>
            <a:r>
              <a:rPr lang="zh-CN" altLang="en-US" sz="1800" dirty="0"/>
              <a:t>标准输出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1800" dirty="0"/>
              <a:t>的文件通配符</a:t>
            </a:r>
          </a:p>
          <a:p>
            <a:pPr lvl="1"/>
            <a:r>
              <a:rPr lang="zh-CN" altLang="en-US" sz="1800" dirty="0"/>
              <a:t>输入输出重定向</a:t>
            </a:r>
          </a:p>
          <a:p>
            <a:pPr lvl="1"/>
            <a:r>
              <a:rPr lang="zh-CN" altLang="en-US" sz="1800" dirty="0"/>
              <a:t>管道</a:t>
            </a:r>
            <a:endParaRPr lang="en-US" altLang="zh-CN" sz="1800" dirty="0"/>
          </a:p>
          <a:p>
            <a:r>
              <a:rPr lang="zh-CN" altLang="en-US" sz="2100" dirty="0"/>
              <a:t>灵活性：工具命令的组合</a:t>
            </a:r>
            <a:endParaRPr lang="en-US" altLang="zh-CN" sz="2100" dirty="0"/>
          </a:p>
          <a:p>
            <a:pPr lvl="1"/>
            <a:r>
              <a:rPr lang="en-US" altLang="zh-CN" sz="1800" dirty="0"/>
              <a:t>Linux</a:t>
            </a:r>
            <a:r>
              <a:rPr lang="zh-CN" altLang="en-US" sz="1800" dirty="0"/>
              <a:t>倾向于提供独立的多个精巧的工具命令，数据格式为文本信息</a:t>
            </a:r>
            <a:endParaRPr lang="en-US" altLang="zh-CN" sz="1800" dirty="0"/>
          </a:p>
          <a:p>
            <a:pPr lvl="1"/>
            <a:r>
              <a:rPr lang="zh-CN" altLang="en-US" sz="1800" dirty="0"/>
              <a:t>鼓励使用重定向或管道机制将多个工具命令组合在一起，提供灵活的功能</a:t>
            </a:r>
            <a:endParaRPr lang="en-US" altLang="zh-CN" sz="1800" dirty="0"/>
          </a:p>
          <a:p>
            <a:pPr lvl="1"/>
            <a:r>
              <a:rPr lang="zh-CN" altLang="en-US" sz="1800" dirty="0"/>
              <a:t>应用系统设计时，也应该考虑到这些特点</a:t>
            </a:r>
            <a:endParaRPr lang="en-US" altLang="zh-CN" sz="1800" dirty="0"/>
          </a:p>
          <a:p>
            <a:pPr lvl="2"/>
            <a:r>
              <a:rPr lang="zh-CN" altLang="en-US" sz="1650" dirty="0"/>
              <a:t>例如：数据库内容的展示，直接输出多列文本，考虑到各种工具软件的使用</a:t>
            </a:r>
          </a:p>
          <a:p>
            <a:pPr lvl="1"/>
            <a:endParaRPr lang="zh-CN" alt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30C2E89-B52B-40D7-BA91-5EBF01B8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文本文件处理命令的特点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65F8339-8C8A-42D8-9443-D519BA28077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30918"/>
      </p:ext>
    </p:extLst>
  </p:cSld>
  <p:clrMapOvr>
    <a:masterClrMapping/>
  </p:clrMapOvr>
  <p:transition spd="slow" advTm="38376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425868" y="1196753"/>
            <a:ext cx="8100000" cy="360039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用户</a:t>
            </a:r>
            <a:r>
              <a:rPr lang="en-US" altLang="zh-CN" sz="2100" dirty="0"/>
              <a:t>HOME</a:t>
            </a:r>
            <a:r>
              <a:rPr lang="zh-CN" altLang="en-US" sz="2100" dirty="0"/>
              <a:t>目录下的文件</a:t>
            </a:r>
            <a:r>
              <a:rPr lang="en-US" altLang="zh-CN" sz="2100" dirty="0"/>
              <a:t>.</a:t>
            </a:r>
            <a:r>
              <a:rPr lang="en-US" altLang="zh-CN" sz="2100" dirty="0" err="1"/>
              <a:t>exrc</a:t>
            </a:r>
            <a:r>
              <a:rPr lang="zh-CN" altLang="en-US" sz="2100" dirty="0"/>
              <a:t>，记作</a:t>
            </a:r>
            <a:r>
              <a:rPr lang="en-US" altLang="zh-CN" sz="2100" dirty="0"/>
              <a:t>$HOME/.</a:t>
            </a:r>
            <a:r>
              <a:rPr lang="en-US" altLang="zh-CN" sz="2100" dirty="0" err="1"/>
              <a:t>exrc</a:t>
            </a:r>
            <a:endParaRPr lang="en-US" altLang="zh-CN" sz="21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100" dirty="0"/>
              <a:t>    (</a:t>
            </a:r>
            <a:r>
              <a:rPr lang="zh-CN" altLang="en-US" sz="2100" dirty="0"/>
              <a:t>每用户一份，用户独立设置</a:t>
            </a:r>
            <a:r>
              <a:rPr lang="en-US" altLang="zh-CN" sz="2100" dirty="0"/>
              <a:t>)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set number       </a:t>
            </a:r>
            <a:r>
              <a:rPr lang="zh-CN" altLang="en-US" sz="1800" dirty="0"/>
              <a:t>每行左边显示行号</a:t>
            </a:r>
            <a:endParaRPr lang="en-US" altLang="zh-CN" sz="18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set </a:t>
            </a:r>
            <a:r>
              <a:rPr lang="en-US" altLang="zh-CN" sz="1800" dirty="0" err="1"/>
              <a:t>tabstop</a:t>
            </a:r>
            <a:r>
              <a:rPr lang="en-US" altLang="zh-CN" sz="1800" dirty="0"/>
              <a:t>=4   </a:t>
            </a:r>
            <a:r>
              <a:rPr lang="zh-CN" altLang="en-US" sz="1800" dirty="0"/>
              <a:t>制表符位置为</a:t>
            </a:r>
            <a:r>
              <a:rPr lang="en-US" altLang="zh-CN" sz="1800" dirty="0"/>
              <a:t>4</a:t>
            </a:r>
            <a:r>
              <a:rPr lang="zh-CN" altLang="en-US" sz="1800" dirty="0"/>
              <a:t>格对齐</a:t>
            </a:r>
            <a:endParaRPr lang="en-US" altLang="zh-CN" sz="1800" dirty="0"/>
          </a:p>
          <a:p>
            <a:pPr marL="385763">
              <a:lnSpc>
                <a:spcPct val="150000"/>
              </a:lnSpc>
              <a:defRPr/>
            </a:pPr>
            <a:r>
              <a:rPr lang="zh-CN" altLang="en-US" sz="2100" dirty="0"/>
              <a:t>用运行时检查偏好设置</a:t>
            </a:r>
            <a:endParaRPr lang="en-US" altLang="zh-CN" sz="21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:set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用户的偏好设置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DDC7412-32D3-47BD-B794-A8717D9FEBD2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921654"/>
      </p:ext>
    </p:extLst>
  </p:cSld>
  <p:clrMapOvr>
    <a:masterClrMapping/>
  </p:clrMapOvr>
  <p:transition spd="slow" advTm="383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747212"/>
              </p:ext>
            </p:extLst>
          </p:nvPr>
        </p:nvGraphicFramePr>
        <p:xfrm>
          <a:off x="2981300" y="908720"/>
          <a:ext cx="4914900" cy="124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3" imgW="5371338" imgH="1361694" progId="Visio.Drawing.6">
                  <p:embed/>
                </p:oleObj>
              </mc:Choice>
              <mc:Fallback>
                <p:oleObj name="VISIO" r:id="rId3" imgW="5371338" imgH="1361694" progId="Visio.Drawing.6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00" y="908720"/>
                        <a:ext cx="4914900" cy="124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1625" y="2060848"/>
            <a:ext cx="6912768" cy="46085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命令状态：键盘输入解释为命令</a:t>
            </a:r>
          </a:p>
          <a:p>
            <a:pPr lvl="1">
              <a:defRPr/>
            </a:pPr>
            <a:r>
              <a:rPr lang="en-US" altLang="zh-CN" sz="1800" dirty="0"/>
              <a:t>vi</a:t>
            </a:r>
            <a:r>
              <a:rPr lang="zh-CN" altLang="en-US" sz="1800" dirty="0"/>
              <a:t>一启动就进入命令方式，键盘输入解释为命令</a:t>
            </a:r>
          </a:p>
          <a:p>
            <a:pPr lvl="1">
              <a:defRPr/>
            </a:pPr>
            <a:r>
              <a:rPr lang="zh-CN" altLang="en-US" sz="1800" dirty="0"/>
              <a:t>一般按键无回显</a:t>
            </a:r>
          </a:p>
          <a:p>
            <a:pPr lvl="1">
              <a:defRPr/>
            </a:pPr>
            <a:r>
              <a:rPr lang="zh-CN" altLang="en-US" sz="1800" dirty="0"/>
              <a:t>以冒号可以引入行编辑的命令和查找命令</a:t>
            </a:r>
          </a:p>
          <a:p>
            <a:pPr lvl="1">
              <a:defRPr/>
            </a:pPr>
            <a:r>
              <a:rPr lang="zh-CN" altLang="en-US" sz="1800" dirty="0"/>
              <a:t>编辑命令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 </a:t>
            </a:r>
            <a:r>
              <a:rPr lang="zh-CN" altLang="en-US" sz="1800" dirty="0"/>
              <a:t>等，可以从命令状态转到文本状态</a:t>
            </a:r>
            <a:endParaRPr lang="en-US" altLang="zh-CN" sz="1800" dirty="0"/>
          </a:p>
          <a:p>
            <a:pPr lvl="0">
              <a:defRPr/>
            </a:pPr>
            <a:r>
              <a:rPr lang="zh-CN" altLang="en-US" sz="2100" dirty="0"/>
              <a:t>文本状态</a:t>
            </a:r>
          </a:p>
          <a:p>
            <a:pPr lvl="1">
              <a:defRPr/>
            </a:pPr>
            <a:r>
              <a:rPr lang="zh-CN" altLang="en-US" sz="1800" dirty="0"/>
              <a:t>键盘输入解释为输入的文本</a:t>
            </a:r>
          </a:p>
          <a:p>
            <a:pPr lvl="1">
              <a:defRPr/>
            </a:pPr>
            <a:r>
              <a:rPr lang="zh-CN" altLang="en-US" sz="1800" dirty="0"/>
              <a:t>可以输入多行，每输入完一行后按回车转入下一行</a:t>
            </a:r>
          </a:p>
          <a:p>
            <a:pPr lvl="1">
              <a:defRPr/>
            </a:pPr>
            <a:r>
              <a:rPr lang="zh-CN" altLang="en-US" sz="1800" dirty="0"/>
              <a:t>正文输入时有回显</a:t>
            </a:r>
          </a:p>
          <a:p>
            <a:pPr lvl="1">
              <a:defRPr/>
            </a:pPr>
            <a:r>
              <a:rPr lang="zh-CN" altLang="en-US" sz="1800" dirty="0"/>
              <a:t>输入完毕按键盘左上角的</a:t>
            </a:r>
            <a:r>
              <a:rPr lang="en-US" altLang="zh-CN" sz="1800" dirty="0">
                <a:latin typeface="Times New Roman" pitchFamily="18" charset="0"/>
              </a:rPr>
              <a:t>Esc</a:t>
            </a:r>
            <a:r>
              <a:rPr lang="zh-CN" altLang="en-US" sz="1800" dirty="0"/>
              <a:t>键，返回到命令状态</a:t>
            </a:r>
            <a:endParaRPr lang="en-US" altLang="zh-CN" sz="1800" dirty="0"/>
          </a:p>
          <a:p>
            <a:pPr lvl="0">
              <a:defRPr/>
            </a:pPr>
            <a:r>
              <a:rPr lang="zh-CN" altLang="en-US" sz="2100" dirty="0"/>
              <a:t>正文插入</a:t>
            </a:r>
            <a:endParaRPr lang="en-US" altLang="zh-CN" sz="2100" dirty="0"/>
          </a:p>
          <a:p>
            <a:pPr lvl="1">
              <a:defRPr/>
            </a:pPr>
            <a:r>
              <a:rPr lang="zh-CN" altLang="en-US" sz="1700" dirty="0"/>
              <a:t>命令  </a:t>
            </a:r>
            <a:r>
              <a:rPr lang="en-US" altLang="zh-CN" sz="1700" dirty="0" err="1">
                <a:solidFill>
                  <a:srgbClr val="800000"/>
                </a:solidFill>
              </a:rPr>
              <a:t>i</a:t>
            </a:r>
            <a:r>
              <a:rPr lang="en-US" altLang="zh-CN" sz="1700" dirty="0">
                <a:solidFill>
                  <a:srgbClr val="800000"/>
                </a:solidFill>
              </a:rPr>
              <a:t>  </a:t>
            </a:r>
            <a:r>
              <a:rPr lang="zh-CN" altLang="en-US" sz="1400" dirty="0"/>
              <a:t>在当前字符前插入正文段，直至按</a:t>
            </a:r>
            <a:r>
              <a:rPr lang="en-US" altLang="zh-CN" sz="1400" dirty="0">
                <a:latin typeface="Times New Roman" pitchFamily="18" charset="0"/>
              </a:rPr>
              <a:t>Esc</a:t>
            </a:r>
            <a:r>
              <a:rPr lang="zh-CN" altLang="en-US" sz="1400" dirty="0">
                <a:latin typeface="Times New Roman" pitchFamily="18" charset="0"/>
              </a:rPr>
              <a:t>键</a:t>
            </a:r>
            <a:r>
              <a:rPr lang="en-US" altLang="zh-CN" sz="1400" dirty="0">
                <a:latin typeface="Times New Roman" pitchFamily="18" charset="0"/>
              </a:rPr>
              <a:t>(insert)</a:t>
            </a:r>
          </a:p>
          <a:p>
            <a:pPr lvl="1">
              <a:defRPr/>
            </a:pPr>
            <a:r>
              <a:rPr lang="zh-CN" altLang="en-US" sz="1700" dirty="0"/>
              <a:t>命令  </a:t>
            </a:r>
            <a:r>
              <a:rPr lang="en-US" altLang="zh-CN" sz="1700" dirty="0">
                <a:solidFill>
                  <a:srgbClr val="800000"/>
                </a:solidFill>
              </a:rPr>
              <a:t>a  </a:t>
            </a:r>
            <a:r>
              <a:rPr lang="zh-CN" altLang="en-US" sz="1400" dirty="0"/>
              <a:t>在当前字符后插入正文段，直至按</a:t>
            </a:r>
            <a:r>
              <a:rPr lang="en-US" altLang="zh-CN" sz="1400" dirty="0">
                <a:latin typeface="Times New Roman" pitchFamily="18" charset="0"/>
              </a:rPr>
              <a:t>Esc</a:t>
            </a:r>
            <a:r>
              <a:rPr lang="zh-CN" altLang="en-US" sz="1400" dirty="0">
                <a:latin typeface="Times New Roman" pitchFamily="18" charset="0"/>
              </a:rPr>
              <a:t>键</a:t>
            </a:r>
            <a:r>
              <a:rPr lang="en-US" altLang="zh-CN" sz="1400" dirty="0">
                <a:latin typeface="Times New Roman" pitchFamily="18" charset="0"/>
              </a:rPr>
              <a:t>(append)</a:t>
            </a:r>
          </a:p>
          <a:p>
            <a:pPr lvl="1">
              <a:defRPr/>
            </a:pPr>
            <a:endParaRPr lang="zh-CN" altLang="en-US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vi</a:t>
            </a: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的两种工作状态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" name="动作按钮: 转到主页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460C4E1-EC74-4DA9-B1B8-0B870901EEF2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28474"/>
      </p:ext>
    </p:extLst>
  </p:cSld>
  <p:clrMapOvr>
    <a:masterClrMapping/>
  </p:clrMapOvr>
  <p:transition spd="slow" advTm="38376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908720"/>
            <a:ext cx="8100000" cy="4079949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100" dirty="0"/>
              <a:t>单字符移动（四个字母键盘上相邻的按键）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h </a:t>
            </a:r>
            <a:r>
              <a:rPr lang="en-US" altLang="zh-CN" sz="1800" dirty="0"/>
              <a:t> </a:t>
            </a:r>
            <a:r>
              <a:rPr lang="zh-CN" altLang="en-US" sz="1800" dirty="0"/>
              <a:t>光标左移一列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j</a:t>
            </a:r>
            <a:r>
              <a:rPr lang="en-US" altLang="zh-CN" sz="1800" dirty="0"/>
              <a:t>  </a:t>
            </a:r>
            <a:r>
              <a:rPr lang="zh-CN" altLang="en-US" sz="1800" dirty="0"/>
              <a:t>光标下移一行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k </a:t>
            </a:r>
            <a:r>
              <a:rPr lang="en-US" altLang="zh-CN" sz="1800" dirty="0"/>
              <a:t> </a:t>
            </a:r>
            <a:r>
              <a:rPr lang="zh-CN" altLang="en-US" sz="1800" dirty="0"/>
              <a:t>光标上移一行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l </a:t>
            </a:r>
            <a:r>
              <a:rPr lang="en-US" altLang="zh-CN" sz="1800" dirty="0"/>
              <a:t> </a:t>
            </a:r>
            <a:r>
              <a:rPr lang="zh-CN" altLang="en-US" sz="1800" dirty="0"/>
              <a:t>光标右移一列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一般可以直接使用键盘上的方向键代替这四个字母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100" dirty="0"/>
              <a:t>命令前加一整数，表示这个命令连续执行多少遍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5h</a:t>
            </a:r>
            <a:r>
              <a:rPr lang="en-US" altLang="zh-CN" sz="1800" dirty="0"/>
              <a:t>     </a:t>
            </a:r>
            <a:r>
              <a:rPr lang="zh-CN" altLang="en-US" sz="1800" dirty="0"/>
              <a:t>光标左移</a:t>
            </a:r>
            <a:r>
              <a:rPr lang="en-US" altLang="zh-CN" sz="1800" dirty="0"/>
              <a:t>5</a:t>
            </a:r>
            <a:r>
              <a:rPr lang="zh-CN" altLang="en-US" sz="1800" dirty="0"/>
              <a:t>列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6j </a:t>
            </a:r>
            <a:r>
              <a:rPr lang="en-US" altLang="zh-CN" sz="1800" dirty="0"/>
              <a:t>     </a:t>
            </a:r>
            <a:r>
              <a:rPr lang="zh-CN" altLang="en-US" sz="1800" dirty="0"/>
              <a:t>光标下移</a:t>
            </a:r>
            <a:r>
              <a:rPr lang="en-US" altLang="zh-CN" sz="1800" dirty="0"/>
              <a:t>6</a:t>
            </a:r>
            <a:r>
              <a:rPr lang="zh-CN" altLang="en-US" sz="1800" dirty="0"/>
              <a:t>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23k</a:t>
            </a:r>
            <a:r>
              <a:rPr lang="en-US" altLang="zh-CN" sz="1800" dirty="0"/>
              <a:t>   </a:t>
            </a:r>
            <a:r>
              <a:rPr lang="zh-CN" altLang="en-US" sz="1800" dirty="0"/>
              <a:t>光标上移</a:t>
            </a:r>
            <a:r>
              <a:rPr lang="en-US" altLang="zh-CN" sz="1800" dirty="0"/>
              <a:t>23</a:t>
            </a:r>
            <a:r>
              <a:rPr lang="zh-CN" altLang="en-US" sz="1800" dirty="0"/>
              <a:t>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10l </a:t>
            </a:r>
            <a:r>
              <a:rPr lang="en-US" altLang="zh-CN" sz="1800" dirty="0"/>
              <a:t>   </a:t>
            </a:r>
            <a:r>
              <a:rPr lang="zh-CN" altLang="en-US" sz="1800" dirty="0"/>
              <a:t>光标右移</a:t>
            </a:r>
            <a:r>
              <a:rPr lang="en-US" altLang="zh-CN" sz="1800" dirty="0"/>
              <a:t>10</a:t>
            </a:r>
            <a:r>
              <a:rPr lang="zh-CN" altLang="en-US" sz="1800" dirty="0"/>
              <a:t>列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注意：在</a:t>
            </a:r>
            <a:r>
              <a:rPr lang="en-US" altLang="zh-CN" sz="1800" dirty="0"/>
              <a:t>vi</a:t>
            </a:r>
            <a:r>
              <a:rPr lang="zh-CN" altLang="en-US" sz="1800" dirty="0"/>
              <a:t>命令状态下的按键命令没有回显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光标单字符移动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B08AA742-0EA1-4D32-AF99-21A386BD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6381328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3A51C2E-CD32-43F4-8D83-C1AF035DBAA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990340"/>
      </p:ext>
    </p:extLst>
  </p:cSld>
  <p:clrMapOvr>
    <a:masterClrMapping/>
  </p:clrMapOvr>
  <p:transition spd="slow" advTm="38376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980728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命令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  <a:latin typeface="Times New Roman" pitchFamily="18" charset="0"/>
              </a:rPr>
              <a:t>Ctrl-b</a:t>
            </a: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zh-CN" altLang="en-US" sz="1800" dirty="0">
                <a:latin typeface="Times New Roman" pitchFamily="18" charset="0"/>
              </a:rPr>
              <a:t>向后翻页</a:t>
            </a:r>
            <a:r>
              <a:rPr lang="en-US" altLang="zh-CN" sz="1800" dirty="0">
                <a:latin typeface="Times New Roman" pitchFamily="18" charset="0"/>
              </a:rPr>
              <a:t>(Backward)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  <a:latin typeface="Times New Roman" pitchFamily="18" charset="0"/>
              </a:rPr>
              <a:t>Ctrl-f</a:t>
            </a:r>
            <a:r>
              <a:rPr lang="en-US" altLang="zh-CN" sz="1800" dirty="0">
                <a:latin typeface="Times New Roman" pitchFamily="18" charset="0"/>
              </a:rPr>
              <a:t>  </a:t>
            </a:r>
            <a:r>
              <a:rPr lang="zh-CN" altLang="en-US" sz="1800" dirty="0">
                <a:latin typeface="Times New Roman" pitchFamily="18" charset="0"/>
              </a:rPr>
              <a:t>向前翻页</a:t>
            </a:r>
            <a:r>
              <a:rPr lang="en-US" altLang="zh-CN" sz="1800" dirty="0">
                <a:latin typeface="Times New Roman" pitchFamily="18" charset="0"/>
              </a:rPr>
              <a:t>(Forward)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一般可以</a:t>
            </a:r>
            <a:r>
              <a:rPr lang="zh-CN" altLang="en-US" sz="1800" dirty="0">
                <a:latin typeface="Times New Roman" pitchFamily="18" charset="0"/>
              </a:rPr>
              <a:t>用</a:t>
            </a:r>
            <a:r>
              <a:rPr lang="en-US" altLang="zh-CN" sz="1800" b="1" dirty="0" err="1">
                <a:solidFill>
                  <a:srgbClr val="800000"/>
                </a:solidFill>
                <a:latin typeface="Times New Roman" pitchFamily="18" charset="0"/>
              </a:rPr>
              <a:t>PgDn</a:t>
            </a:r>
            <a:r>
              <a:rPr lang="zh-CN" altLang="en-US" sz="1800" dirty="0">
                <a:latin typeface="Times New Roman" pitchFamily="18" charset="0"/>
              </a:rPr>
              <a:t>键代替</a:t>
            </a:r>
            <a:r>
              <a:rPr lang="en-US" altLang="zh-CN" sz="1800" dirty="0">
                <a:latin typeface="Times New Roman" pitchFamily="18" charset="0"/>
              </a:rPr>
              <a:t>Ctrl-f</a:t>
            </a:r>
            <a:r>
              <a:rPr lang="zh-CN" altLang="en-US" sz="1800" dirty="0">
                <a:latin typeface="Times New Roman" pitchFamily="18" charset="0"/>
              </a:rPr>
              <a:t>，用</a:t>
            </a:r>
            <a:r>
              <a:rPr lang="en-US" altLang="zh-CN" sz="1800" b="1" dirty="0" err="1">
                <a:solidFill>
                  <a:srgbClr val="800000"/>
                </a:solidFill>
                <a:latin typeface="Times New Roman" pitchFamily="18" charset="0"/>
              </a:rPr>
              <a:t>PgUp</a:t>
            </a:r>
            <a:r>
              <a:rPr lang="zh-CN" altLang="en-US" sz="1800" dirty="0">
                <a:latin typeface="Times New Roman" pitchFamily="18" charset="0"/>
              </a:rPr>
              <a:t>键代替</a:t>
            </a:r>
            <a:r>
              <a:rPr lang="en-US" altLang="zh-CN" sz="1800" dirty="0">
                <a:latin typeface="Times New Roman" pitchFamily="18" charset="0"/>
              </a:rPr>
              <a:t>Ctrl-b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也可以使用下面的命令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800000"/>
                </a:solidFill>
                <a:latin typeface="Times New Roman" pitchFamily="18" charset="0"/>
              </a:rPr>
              <a:t>6Ctrl-f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向前翻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页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800000"/>
                </a:solidFill>
                <a:latin typeface="Times New Roman" pitchFamily="18" charset="0"/>
              </a:rPr>
              <a:t>15Ctrl-b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向后翻</a:t>
            </a:r>
            <a:r>
              <a:rPr lang="en-US" altLang="zh-CN" sz="1650" kern="0" dirty="0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1650" kern="0" dirty="0">
                <a:solidFill>
                  <a:srgbClr val="000000"/>
                </a:solidFill>
                <a:latin typeface="Times New Roman" pitchFamily="18" charset="0"/>
              </a:rPr>
              <a:t>页</a:t>
            </a:r>
            <a:r>
              <a:rPr lang="zh-CN" altLang="en-US" sz="1650" kern="0" dirty="0">
                <a:solidFill>
                  <a:srgbClr val="000000"/>
                </a:solidFill>
              </a:rPr>
              <a:t> 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翻页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7CB2181-7753-42D8-A043-11061326086C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743929"/>
      </p:ext>
    </p:extLst>
  </p:cSld>
  <p:clrMapOvr>
    <a:masterClrMapping/>
  </p:clrMapOvr>
  <p:transition spd="slow" advTm="3837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行尾行首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将光标移至当前行首    </a:t>
            </a:r>
            <a:r>
              <a:rPr lang="en-US" altLang="zh-CN" sz="1800" b="1" dirty="0">
                <a:solidFill>
                  <a:srgbClr val="800000"/>
                </a:solidFill>
              </a:rPr>
              <a:t>^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将光标移至当前行尾    </a:t>
            </a:r>
            <a:r>
              <a:rPr lang="en-US" altLang="zh-CN" sz="1800" b="1" dirty="0">
                <a:solidFill>
                  <a:srgbClr val="800000"/>
                </a:solidFill>
              </a:rPr>
              <a:t>$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移动一个单词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移到右一个单词 </a:t>
            </a:r>
            <a:r>
              <a:rPr lang="en-US" altLang="zh-CN" sz="1800" b="1" dirty="0">
                <a:solidFill>
                  <a:srgbClr val="800000"/>
                </a:solidFill>
              </a:rPr>
              <a:t>w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移到左一个单词 </a:t>
            </a:r>
            <a:r>
              <a:rPr lang="en-US" altLang="zh-CN" sz="1800" b="1" dirty="0">
                <a:solidFill>
                  <a:srgbClr val="800000"/>
                </a:solidFill>
              </a:rPr>
              <a:t>b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也可以使用</a:t>
            </a:r>
            <a:r>
              <a:rPr lang="en-US" altLang="zh-CN" sz="1800" dirty="0"/>
              <a:t>6w 5b </a:t>
            </a:r>
            <a:r>
              <a:rPr lang="zh-CN" altLang="en-US" sz="1800" dirty="0"/>
              <a:t>命令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光标行内快速移动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3661A2B-FF3D-4061-8CE1-DFE1DE9364DD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11568"/>
      </p:ext>
    </p:extLst>
  </p:cSld>
  <p:clrMapOvr>
    <a:masterClrMapping/>
  </p:clrMapOvr>
  <p:transition spd="slow" advTm="38376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43472" y="1052736"/>
            <a:ext cx="9649072" cy="532859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移到指定的行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:476</a:t>
            </a:r>
            <a:r>
              <a:rPr lang="en-US" altLang="zh-CN" sz="1800" dirty="0"/>
              <a:t> </a:t>
            </a:r>
            <a:r>
              <a:rPr lang="zh-CN" altLang="en-US" sz="1800" dirty="0"/>
              <a:t>将光标定位于第</a:t>
            </a:r>
            <a:r>
              <a:rPr lang="en-US" altLang="zh-CN" sz="1800" dirty="0"/>
              <a:t>476</a:t>
            </a:r>
            <a:r>
              <a:rPr lang="zh-CN" altLang="en-US" sz="1800" dirty="0"/>
              <a:t>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</a:t>
            </a:r>
            <a:r>
              <a:rPr lang="en-US" altLang="zh-CN" sz="1800" dirty="0"/>
              <a:t>   </a:t>
            </a:r>
            <a:r>
              <a:rPr lang="zh-CN" altLang="en-US" sz="1800" dirty="0"/>
              <a:t>将光标定位于第</a:t>
            </a:r>
            <a:r>
              <a:rPr lang="en-US" altLang="zh-CN" sz="1800" dirty="0"/>
              <a:t>1</a:t>
            </a:r>
            <a:r>
              <a:rPr lang="zh-CN" altLang="en-US" sz="1800" dirty="0"/>
              <a:t>行（文件首）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:$ </a:t>
            </a:r>
            <a:r>
              <a:rPr lang="en-US" altLang="zh-CN" sz="1800" dirty="0"/>
              <a:t>  </a:t>
            </a:r>
            <a:r>
              <a:rPr lang="zh-CN" altLang="en-US" sz="1800" dirty="0"/>
              <a:t>将光标定位于文件尾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在描述行号时可以使用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圆点（</a:t>
            </a:r>
            <a:r>
              <a:rPr lang="en-US" altLang="zh-CN" sz="1800" dirty="0"/>
              <a:t>.</a:t>
            </a:r>
            <a:r>
              <a:rPr lang="zh-CN" altLang="en-US" sz="1800" dirty="0"/>
              <a:t>）代表当前行号，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$           </a:t>
            </a:r>
            <a:r>
              <a:rPr lang="zh-CN" altLang="en-US" sz="1800" dirty="0"/>
              <a:t>代表最后一行的行号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括号配对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%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把光标移到一个花括号</a:t>
            </a:r>
            <a:r>
              <a:rPr lang="en-US" altLang="zh-CN" sz="1800" dirty="0"/>
              <a:t>(</a:t>
            </a:r>
            <a:r>
              <a:rPr lang="zh-CN" altLang="en-US" sz="1800" dirty="0"/>
              <a:t>或圆括号，或方括号</a:t>
            </a:r>
            <a:r>
              <a:rPr lang="en-US" altLang="zh-CN" sz="1800" dirty="0"/>
              <a:t>)</a:t>
            </a:r>
            <a:r>
              <a:rPr lang="zh-CN" altLang="en-US" sz="1800" dirty="0"/>
              <a:t>上，按</a:t>
            </a:r>
            <a:r>
              <a:rPr lang="en-US" altLang="zh-CN" sz="1800" dirty="0"/>
              <a:t>%</a:t>
            </a:r>
            <a:r>
              <a:rPr lang="zh-CN" altLang="en-US" sz="1800" dirty="0"/>
              <a:t>键，则光标自动定位到与它配对的那一个括号</a:t>
            </a:r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光标移动到指定行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14CA38-F245-4BB4-B023-A6C056D92B17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979138"/>
      </p:ext>
    </p:extLst>
  </p:cSld>
  <p:clrMapOvr>
    <a:masterClrMapping/>
  </p:clrMapOvr>
  <p:transition spd="slow" advTm="3837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查找、编辑及存盘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208214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4A04713-A2F8-4A49-B1CD-E9C57BB34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424" y="908720"/>
            <a:ext cx="10369152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95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删除字符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删除当前字符的命令   </a:t>
            </a:r>
            <a:r>
              <a:rPr lang="en-US" altLang="zh-CN" sz="1800" b="1" dirty="0">
                <a:solidFill>
                  <a:srgbClr val="800000"/>
                </a:solidFill>
              </a:rPr>
              <a:t>x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命令</a:t>
            </a:r>
            <a:r>
              <a:rPr lang="en-US" altLang="zh-CN" sz="1800" dirty="0"/>
              <a:t>5x</a:t>
            </a:r>
            <a:r>
              <a:rPr lang="zh-CN" altLang="en-US" sz="1800" dirty="0"/>
              <a:t>删除从当前光标开始的</a:t>
            </a:r>
            <a:r>
              <a:rPr lang="en-US" altLang="zh-CN" sz="1800" dirty="0"/>
              <a:t>5</a:t>
            </a:r>
            <a:r>
              <a:rPr lang="zh-CN" altLang="en-US" sz="1800" dirty="0"/>
              <a:t>个字符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删除行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删除当前行的命令  </a:t>
            </a:r>
            <a:r>
              <a:rPr lang="en-US" altLang="zh-CN" sz="1800" b="1" dirty="0" err="1">
                <a:solidFill>
                  <a:srgbClr val="800000"/>
                </a:solidFill>
              </a:rPr>
              <a:t>dd</a:t>
            </a:r>
            <a:r>
              <a:rPr lang="en-US" altLang="zh-CN" sz="1800" dirty="0"/>
              <a:t>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命令</a:t>
            </a:r>
            <a:r>
              <a:rPr lang="en-US" altLang="zh-CN" sz="1800" dirty="0"/>
              <a:t>3dd</a:t>
            </a:r>
            <a:r>
              <a:rPr lang="zh-CN" altLang="en-US" sz="1800" dirty="0"/>
              <a:t>删除从当前行开始的</a:t>
            </a:r>
            <a:r>
              <a:rPr lang="en-US" altLang="zh-CN" sz="1800" dirty="0"/>
              <a:t>3</a:t>
            </a:r>
            <a:r>
              <a:rPr lang="zh-CN" altLang="en-US" sz="1800" dirty="0"/>
              <a:t>行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删除命令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16C48E5-210D-4D12-B09E-5678C179B8B3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24902"/>
      </p:ext>
    </p:extLst>
  </p:cSld>
  <p:clrMapOvr>
    <a:masterClrMapping/>
  </p:clrMapOvr>
  <p:transition spd="slow" advTm="38376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01705" y="1196752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替换光标处字符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 err="1"/>
              <a:t>ra</a:t>
            </a:r>
            <a:r>
              <a:rPr lang="zh-CN" altLang="en-US" sz="1800" dirty="0"/>
              <a:t>命令将当前光标处字符替换为</a:t>
            </a:r>
            <a:r>
              <a:rPr lang="en-US" altLang="zh-CN" sz="1800" dirty="0"/>
              <a:t>a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将当前光标处开始的三个字符依次替换为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，则需要按命令</a:t>
            </a:r>
            <a:r>
              <a:rPr lang="en-US" altLang="zh-CN" sz="1800" dirty="0" err="1"/>
              <a:t>rarbrc</a:t>
            </a:r>
            <a:endParaRPr lang="en-US" altLang="zh-CN" sz="18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字符替换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C5EDBCC-CB36-405F-9F34-33DBFEF300E7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775380"/>
      </p:ext>
    </p:extLst>
  </p:cSld>
  <p:clrMapOvr>
    <a:masterClrMapping/>
  </p:clrMapOvr>
  <p:transition spd="slow" advTm="3837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124744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取消上一次的编辑操作</a:t>
            </a:r>
            <a:r>
              <a:rPr lang="en-US" altLang="zh-CN" sz="2100" dirty="0"/>
              <a:t>(undo)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u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如：误删了一段正文，用</a:t>
            </a:r>
            <a:r>
              <a:rPr lang="en-US" altLang="zh-CN" sz="1800" dirty="0"/>
              <a:t>u</a:t>
            </a:r>
            <a:r>
              <a:rPr lang="zh-CN" altLang="en-US" sz="1800" dirty="0"/>
              <a:t>命令可撤销删除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如：把文件中的所有</a:t>
            </a:r>
            <a:r>
              <a:rPr lang="en-US" altLang="zh-CN" sz="1800" dirty="0" err="1"/>
              <a:t>abc</a:t>
            </a:r>
            <a:r>
              <a:rPr lang="zh-CN" altLang="en-US" sz="1800" dirty="0"/>
              <a:t>字符串替换成</a:t>
            </a:r>
            <a:r>
              <a:rPr lang="en-US" altLang="zh-CN" sz="1800" dirty="0"/>
              <a:t>xyz</a:t>
            </a:r>
            <a:r>
              <a:rPr lang="zh-CN" altLang="en-US" sz="1800" dirty="0"/>
              <a:t>字符串， 用</a:t>
            </a:r>
            <a:r>
              <a:rPr lang="en-US" altLang="zh-CN" sz="1800" dirty="0"/>
              <a:t>u</a:t>
            </a:r>
            <a:r>
              <a:rPr lang="zh-CN" altLang="en-US" sz="1800" dirty="0"/>
              <a:t>命令可撤销替换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重复上一次的编辑操作  </a:t>
            </a:r>
            <a:r>
              <a:rPr lang="en-US" altLang="zh-CN" sz="2100" dirty="0">
                <a:solidFill>
                  <a:srgbClr val="800000"/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按圆点键，可以重复上一次的编辑操作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例如：按</a:t>
            </a:r>
            <a:r>
              <a:rPr lang="en-US" altLang="zh-CN" sz="1800" dirty="0"/>
              <a:t>3dd</a:t>
            </a:r>
            <a:r>
              <a:rPr lang="zh-CN" altLang="en-US" sz="1800" dirty="0"/>
              <a:t>命令删除了三行，然后按圆点键就再删除三行，接着连续按圆点键，每按一次删三行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取消和重复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3426E84-4CAC-4A0C-99AA-B790592FAB14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62909"/>
      </p:ext>
    </p:extLst>
  </p:cSld>
  <p:clrMapOvr>
    <a:masterClrMapping/>
  </p:clrMapOvr>
  <p:transition spd="slow" advTm="3837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4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读取文件内容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 flipV="1">
            <a:off x="839416" y="908720"/>
            <a:ext cx="1044116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94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135560" y="836712"/>
            <a:ext cx="8100000" cy="47591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存盘退出</a:t>
            </a:r>
            <a:r>
              <a:rPr lang="zh-CN" altLang="en-US" sz="2100" dirty="0">
                <a:solidFill>
                  <a:srgbClr val="006699"/>
                </a:solidFill>
              </a:rPr>
              <a:t>       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ZZ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 :</a:t>
            </a:r>
            <a:r>
              <a:rPr lang="en-US" altLang="zh-CN" sz="1800" b="1" dirty="0" err="1">
                <a:solidFill>
                  <a:srgbClr val="800000"/>
                </a:solidFill>
              </a:rPr>
              <a:t>wq</a:t>
            </a:r>
            <a:r>
              <a:rPr lang="en-US" altLang="zh-CN" sz="1050" b="1" i="1" dirty="0">
                <a:solidFill>
                  <a:srgbClr val="800000"/>
                </a:solidFill>
                <a:latin typeface="Times New Roman" pitchFamily="18" charset="0"/>
              </a:rPr>
              <a:t>&lt;CR&gt;</a:t>
            </a:r>
            <a:r>
              <a:rPr lang="en-US" altLang="zh-CN" sz="1800" b="1" dirty="0">
                <a:solidFill>
                  <a:srgbClr val="800000"/>
                </a:solidFill>
              </a:rPr>
              <a:t>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存盘不退出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:w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endParaRPr lang="en-US" altLang="zh-CN" sz="1050" dirty="0">
              <a:solidFill>
                <a:srgbClr val="800000"/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不存盘退出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:q!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>
                <a:solidFill>
                  <a:srgbClr val="800000"/>
                </a:solidFill>
              </a:rPr>
              <a:t>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读入文件</a:t>
            </a:r>
            <a:r>
              <a:rPr lang="en-US" altLang="zh-CN" sz="2100" dirty="0" err="1"/>
              <a:t>xyz.c</a:t>
            </a:r>
            <a:r>
              <a:rPr lang="zh-CN" altLang="en-US" sz="2100" dirty="0"/>
              <a:t>插入到当前行之下</a:t>
            </a:r>
            <a:r>
              <a:rPr lang="zh-CN" altLang="en-US" sz="2100" dirty="0">
                <a:solidFill>
                  <a:srgbClr val="000000"/>
                </a:solidFill>
              </a:rPr>
              <a:t>    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:r  </a:t>
            </a:r>
            <a:r>
              <a:rPr lang="en-US" altLang="zh-CN" sz="1800" b="1" dirty="0" err="1">
                <a:solidFill>
                  <a:srgbClr val="800000"/>
                </a:solidFill>
              </a:rPr>
              <a:t>xyz.c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写文件</a:t>
            </a:r>
            <a:r>
              <a:rPr lang="en-US" altLang="zh-CN" sz="2100" dirty="0"/>
              <a:t>,</a:t>
            </a:r>
            <a:r>
              <a:rPr lang="zh-CN" altLang="en-US" sz="2100" dirty="0"/>
              <a:t>把第</a:t>
            </a:r>
            <a:r>
              <a:rPr lang="en-US" altLang="zh-CN" sz="2100" dirty="0"/>
              <a:t>50</a:t>
            </a:r>
            <a:r>
              <a:rPr lang="zh-CN" altLang="en-US" sz="2100" dirty="0"/>
              <a:t>行至文件尾的内容写到文件</a:t>
            </a:r>
            <a:r>
              <a:rPr lang="en-US" altLang="zh-CN" sz="2100" dirty="0"/>
              <a:t>file1</a:t>
            </a:r>
            <a:r>
              <a:rPr lang="zh-CN" altLang="en-US" sz="2100" dirty="0"/>
              <a:t>中</a:t>
            </a:r>
            <a:r>
              <a:rPr lang="zh-CN" altLang="en-US" sz="2100" dirty="0">
                <a:solidFill>
                  <a:srgbClr val="000000"/>
                </a:solidFill>
              </a:rPr>
              <a:t>  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800" b="1" dirty="0">
                <a:solidFill>
                  <a:srgbClr val="800000"/>
                </a:solidFill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</a:rPr>
              <a:t>:50,$w file1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 :50,$w! file1</a:t>
            </a:r>
            <a:r>
              <a:rPr lang="en-US" altLang="zh-CN" sz="1050" i="1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     </a:t>
            </a:r>
            <a:r>
              <a:rPr lang="zh-CN" altLang="en-US" sz="1800" dirty="0"/>
              <a:t>强制覆盖</a:t>
            </a:r>
          </a:p>
          <a:p>
            <a:pPr lvl="1">
              <a:defRPr/>
            </a:pPr>
            <a:endParaRPr lang="en-US" altLang="zh-CN" sz="1800" dirty="0">
              <a:solidFill>
                <a:srgbClr val="8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文件操作命令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DC293CF-4F00-4955-867F-42DD1E9F1B58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75493"/>
      </p:ext>
    </p:extLst>
  </p:cSld>
  <p:clrMapOvr>
    <a:masterClrMapping/>
  </p:clrMapOvr>
  <p:transition spd="slow" advTm="38376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196752"/>
            <a:ext cx="8100000" cy="460851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删除，并拷贝到剪贴板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:10,50d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 </a:t>
            </a:r>
            <a:r>
              <a:rPr lang="zh-CN" altLang="en-US" sz="1800" dirty="0"/>
              <a:t>删除第</a:t>
            </a:r>
            <a:r>
              <a:rPr lang="en-US" altLang="zh-CN" sz="1800" dirty="0"/>
              <a:t>10-50</a:t>
            </a:r>
            <a:r>
              <a:rPr lang="zh-CN" altLang="en-US" sz="1800" dirty="0"/>
              <a:t>行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:1,.d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      </a:t>
            </a:r>
            <a:r>
              <a:rPr lang="zh-CN" altLang="en-US" sz="1800" dirty="0"/>
              <a:t>删除文件首至当前行的部分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:.,$d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         </a:t>
            </a:r>
            <a:r>
              <a:rPr lang="zh-CN" altLang="en-US" sz="1800" dirty="0"/>
              <a:t>删除当前行到文件尾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不删除，拷贝到剪贴板</a:t>
            </a:r>
            <a:r>
              <a:rPr lang="en-US" altLang="zh-CN" sz="2100" dirty="0"/>
              <a:t>(yank)</a:t>
            </a:r>
            <a:endParaRPr lang="zh-CN" altLang="en-US" sz="21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:10,50y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粘贴剪贴板信息（</a:t>
            </a:r>
            <a:r>
              <a:rPr lang="en-US" altLang="zh-CN" sz="2100" dirty="0"/>
              <a:t>paste</a:t>
            </a:r>
            <a:r>
              <a:rPr lang="zh-CN" altLang="en-US" sz="2100" dirty="0"/>
              <a:t>）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p</a:t>
            </a:r>
            <a:endParaRPr lang="en-US" altLang="zh-CN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剪贴板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D116B1-56A6-48AA-927A-B01A208BB89A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48854"/>
      </p:ext>
    </p:extLst>
  </p:cSld>
  <p:clrMapOvr>
    <a:masterClrMapping/>
  </p:clrMapOvr>
  <p:transition spd="slow" advTm="38376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052736"/>
            <a:ext cx="8100000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defRPr/>
            </a:pPr>
            <a:r>
              <a:rPr lang="zh-CN" altLang="en-US" sz="2100" dirty="0"/>
              <a:t>复制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:5,10co56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</a:t>
            </a:r>
            <a:r>
              <a:rPr lang="zh-CN" altLang="en-US" sz="1800" dirty="0"/>
              <a:t>复制第</a:t>
            </a:r>
            <a:r>
              <a:rPr lang="en-US" altLang="zh-CN" sz="1800" dirty="0"/>
              <a:t>5-10</a:t>
            </a:r>
            <a:r>
              <a:rPr lang="zh-CN" altLang="en-US" sz="1800" dirty="0"/>
              <a:t>行到第</a:t>
            </a:r>
            <a:r>
              <a:rPr lang="en-US" altLang="zh-CN" sz="1800" dirty="0"/>
              <a:t>56</a:t>
            </a:r>
            <a:r>
              <a:rPr lang="zh-CN" altLang="en-US" sz="1800" dirty="0"/>
              <a:t>行之下</a:t>
            </a:r>
          </a:p>
          <a:p>
            <a:pPr lvl="1">
              <a:defRPr/>
            </a:pPr>
            <a:endParaRPr lang="zh-CN" altLang="en-US" sz="1800" dirty="0"/>
          </a:p>
          <a:p>
            <a:pPr lvl="0">
              <a:defRPr/>
            </a:pPr>
            <a:r>
              <a:rPr lang="zh-CN" altLang="en-US" sz="2100" dirty="0"/>
              <a:t>移动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:8,34m78</a:t>
            </a:r>
            <a:r>
              <a:rPr lang="en-US" altLang="zh-CN" sz="1050" dirty="0">
                <a:solidFill>
                  <a:srgbClr val="800000"/>
                </a:solidFill>
              </a:rPr>
              <a:t>&lt;CR&gt;</a:t>
            </a:r>
            <a:r>
              <a:rPr lang="en-US" altLang="zh-CN" sz="1800" dirty="0"/>
              <a:t></a:t>
            </a:r>
            <a:r>
              <a:rPr lang="zh-CN" altLang="en-US" sz="1800" dirty="0"/>
              <a:t>移动第</a:t>
            </a:r>
            <a:r>
              <a:rPr lang="en-US" altLang="zh-CN" sz="1800" dirty="0"/>
              <a:t>8-34</a:t>
            </a:r>
            <a:r>
              <a:rPr lang="zh-CN" altLang="en-US" sz="1800" dirty="0"/>
              <a:t>行到第</a:t>
            </a:r>
            <a:r>
              <a:rPr lang="en-US" altLang="zh-CN" sz="1800" dirty="0"/>
              <a:t>78</a:t>
            </a:r>
            <a:r>
              <a:rPr lang="zh-CN" altLang="en-US" sz="1800" dirty="0"/>
              <a:t>行之下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块操作：复制与删除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308A59-AA01-43C8-BE56-512FFB47B7C9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738279"/>
      </p:ext>
    </p:extLst>
  </p:cSld>
  <p:clrMapOvr>
    <a:masterClrMapping/>
  </p:clrMapOvr>
  <p:transition spd="slow" advTm="3837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43472" y="1124744"/>
            <a:ext cx="9324528" cy="2700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dirty="0"/>
              <a:t>两行合并</a:t>
            </a:r>
            <a:r>
              <a:rPr lang="en-US" altLang="zh-CN" dirty="0"/>
              <a:t>(Join)   </a:t>
            </a:r>
            <a:r>
              <a:rPr lang="en-US" altLang="zh-CN" dirty="0">
                <a:solidFill>
                  <a:srgbClr val="800000"/>
                </a:solidFill>
                <a:latin typeface="Verdana" pitchFamily="34" charset="0"/>
              </a:rPr>
              <a:t>J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当前行下面的行合并到当前行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dirty="0"/>
              <a:t>刷新屏幕显示</a:t>
            </a:r>
            <a:r>
              <a:rPr lang="en-US" altLang="zh-CN" dirty="0"/>
              <a:t>(load)  </a:t>
            </a:r>
            <a:r>
              <a:rPr lang="en-US" altLang="zh-CN" dirty="0">
                <a:solidFill>
                  <a:srgbClr val="800000"/>
                </a:solidFill>
              </a:rPr>
              <a:t>Ctrl-L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dirty="0"/>
              <a:t>状态显示 </a:t>
            </a:r>
            <a:r>
              <a:rPr lang="en-US" altLang="zh-CN" dirty="0">
                <a:solidFill>
                  <a:srgbClr val="800000"/>
                </a:solidFill>
              </a:rPr>
              <a:t>Ctrl-G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在屏幕最下面一行列出正在编辑的文件的名字，总行数，当前行号，文件是否被修改过等信息</a:t>
            </a:r>
          </a:p>
          <a:p>
            <a:pPr lvl="0">
              <a:defRPr/>
            </a:pP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行合并、刷屏和状态显示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FEA1CB-2AC9-4CAA-85E3-32C424739513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783151"/>
      </p:ext>
    </p:extLst>
  </p:cSld>
  <p:clrMapOvr>
    <a:masterClrMapping/>
  </p:clrMapOvr>
  <p:transition spd="slow" advTm="38376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60186" y="980728"/>
            <a:ext cx="8140270" cy="481137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buNone/>
              <a:defRPr/>
            </a:pPr>
            <a:r>
              <a:rPr lang="zh-CN" altLang="en-US" sz="2400" b="0" dirty="0"/>
              <a:t>用“正则表达式”来描述一个字符串模式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查找命令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格式    </a:t>
            </a:r>
            <a:r>
              <a:rPr lang="en-US" altLang="zh-CN" sz="2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zh-CN" sz="2000" i="1" dirty="0"/>
              <a:t>pattern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例：    </a:t>
            </a:r>
            <a:r>
              <a:rPr lang="en-US" altLang="zh-CN" sz="2000" b="1" dirty="0"/>
              <a:t>/</a:t>
            </a:r>
            <a:r>
              <a:rPr lang="en-US" altLang="zh-CN" sz="2000" dirty="0"/>
              <a:t>[0-9][0-9]*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dirty="0"/>
              <a:t>继续查找命令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800000"/>
                </a:solidFill>
              </a:rPr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向下查找下一个</a:t>
            </a:r>
            <a:r>
              <a:rPr lang="en-US" altLang="zh-CN" sz="2000" dirty="0"/>
              <a:t>next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800000"/>
                </a:solidFill>
              </a:rPr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向上查找下一个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循环式搜索（向下搜索时遇到文件尾则回到文件头继续搜索）</a:t>
            </a:r>
            <a:endParaRPr lang="en-US" altLang="zh-CN" sz="2000" dirty="0"/>
          </a:p>
          <a:p>
            <a:pPr>
              <a:defRPr/>
            </a:pPr>
            <a:endParaRPr lang="zh-CN" altLang="en-US" sz="2100" dirty="0"/>
          </a:p>
          <a:p>
            <a:pPr lvl="1">
              <a:defRPr/>
            </a:pPr>
            <a:endParaRPr lang="en-US" altLang="zh-CN" sz="1800" dirty="0"/>
          </a:p>
          <a:p>
            <a:pPr lvl="1">
              <a:defRPr/>
            </a:pPr>
            <a:endParaRPr lang="zh-CN" altLang="en-US" sz="1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模式查找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98D7F2-1203-4DE8-8970-66D828A4E0AD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52650"/>
      </p:ext>
    </p:extLst>
  </p:cSld>
  <p:clrMapOvr>
    <a:masterClrMapping/>
  </p:clrMapOvr>
  <p:transition spd="slow" advTm="3837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46000" y="1140934"/>
            <a:ext cx="8100000" cy="502437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替换命令 </a:t>
            </a:r>
            <a:r>
              <a:rPr lang="en-US" altLang="zh-CN" sz="2100" dirty="0"/>
              <a:t>(substitution)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格式      </a:t>
            </a:r>
            <a:r>
              <a:rPr lang="en-US" altLang="zh-CN" sz="1800" b="1" dirty="0">
                <a:solidFill>
                  <a:srgbClr val="800000"/>
                </a:solidFill>
              </a:rPr>
              <a:t>:</a:t>
            </a:r>
            <a:r>
              <a:rPr lang="en-US" altLang="zh-CN" sz="1800" i="1" dirty="0">
                <a:latin typeface="Times New Roman" pitchFamily="18" charset="0"/>
              </a:rPr>
              <a:t>n1</a:t>
            </a:r>
            <a:r>
              <a:rPr lang="en-US" altLang="zh-CN" sz="1800" b="1" dirty="0">
                <a:solidFill>
                  <a:srgbClr val="800000"/>
                </a:solidFill>
              </a:rPr>
              <a:t>,</a:t>
            </a:r>
            <a:r>
              <a:rPr lang="en-US" altLang="zh-CN" sz="1800" i="1" dirty="0">
                <a:latin typeface="Times New Roman" pitchFamily="18" charset="0"/>
              </a:rPr>
              <a:t>n2</a:t>
            </a:r>
            <a:r>
              <a:rPr lang="en-US" altLang="zh-CN" sz="1800" b="1" dirty="0">
                <a:solidFill>
                  <a:srgbClr val="800000"/>
                </a:solidFill>
              </a:rPr>
              <a:t>s/</a:t>
            </a:r>
            <a:r>
              <a:rPr lang="en-US" altLang="zh-CN" sz="1800" i="1" dirty="0">
                <a:latin typeface="Times New Roman" pitchFamily="18" charset="0"/>
              </a:rPr>
              <a:t>pattern</a:t>
            </a:r>
            <a:r>
              <a:rPr lang="en-US" altLang="zh-CN" sz="1800" b="1" dirty="0">
                <a:solidFill>
                  <a:srgbClr val="800000"/>
                </a:solidFill>
              </a:rPr>
              <a:t>/</a:t>
            </a:r>
            <a:r>
              <a:rPr lang="en-US" altLang="zh-CN" sz="1800" i="1" dirty="0">
                <a:latin typeface="Times New Roman" pitchFamily="18" charset="0"/>
              </a:rPr>
              <a:t>string</a:t>
            </a:r>
            <a:r>
              <a:rPr lang="en-US" altLang="zh-CN" sz="1800" b="1" dirty="0">
                <a:solidFill>
                  <a:srgbClr val="800000"/>
                </a:solidFill>
              </a:rPr>
              <a:t>/g</a:t>
            </a:r>
            <a:r>
              <a:rPr lang="en-US" altLang="zh-CN" sz="1800" dirty="0"/>
              <a:t>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例   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:1,50s/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</a:t>
            </a:r>
            <a:r>
              <a:rPr lang="en-US" altLang="zh-CN" sz="1650" kern="0" dirty="0">
                <a:solidFill>
                  <a:srgbClr val="000000"/>
                </a:solidFill>
              </a:rPr>
              <a:t>/xyz/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:1,50s/</a:t>
            </a:r>
            <a:r>
              <a:rPr lang="en-US" altLang="zh-CN" sz="1650" kern="0" dirty="0" err="1">
                <a:solidFill>
                  <a:srgbClr val="000000"/>
                </a:solidFill>
              </a:rPr>
              <a:t>abc</a:t>
            </a:r>
            <a:r>
              <a:rPr lang="en-US" altLang="zh-CN" sz="1650" kern="0" dirty="0">
                <a:solidFill>
                  <a:srgbClr val="000000"/>
                </a:solidFill>
              </a:rPr>
              <a:t>/xyz/g 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:50,80s/^//  </a:t>
            </a:r>
            <a:r>
              <a:rPr lang="zh-CN" altLang="en-US" sz="1650" kern="0" dirty="0">
                <a:solidFill>
                  <a:srgbClr val="000000"/>
                </a:solidFill>
              </a:rPr>
              <a:t>第</a:t>
            </a:r>
            <a:r>
              <a:rPr lang="en-US" altLang="zh-CN" sz="1650" kern="0" dirty="0">
                <a:solidFill>
                  <a:srgbClr val="000000"/>
                </a:solidFill>
              </a:rPr>
              <a:t>50-75</a:t>
            </a:r>
            <a:r>
              <a:rPr lang="zh-CN" altLang="en-US" sz="1650" kern="0" dirty="0">
                <a:solidFill>
                  <a:srgbClr val="000000"/>
                </a:solidFill>
              </a:rPr>
              <a:t>行右移</a:t>
            </a:r>
            <a:r>
              <a:rPr lang="en-US" altLang="zh-CN" sz="1650" kern="0" dirty="0">
                <a:solidFill>
                  <a:srgbClr val="000000"/>
                </a:solidFill>
              </a:rPr>
              <a:t>4</a:t>
            </a:r>
            <a:r>
              <a:rPr lang="zh-CN" altLang="en-US" sz="1650" kern="0" dirty="0">
                <a:solidFill>
                  <a:srgbClr val="000000"/>
                </a:solidFill>
              </a:rPr>
              <a:t>列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:50,80s/^//  </a:t>
            </a:r>
            <a:r>
              <a:rPr lang="zh-CN" altLang="en-US" sz="1650" kern="0" dirty="0">
                <a:solidFill>
                  <a:srgbClr val="000000"/>
                </a:solidFill>
              </a:rPr>
              <a:t>第</a:t>
            </a:r>
            <a:r>
              <a:rPr lang="en-US" altLang="zh-CN" sz="1650" kern="0" dirty="0">
                <a:solidFill>
                  <a:srgbClr val="000000"/>
                </a:solidFill>
              </a:rPr>
              <a:t>50-75</a:t>
            </a:r>
            <a:r>
              <a:rPr lang="zh-CN" altLang="en-US" sz="1650" kern="0" dirty="0">
                <a:solidFill>
                  <a:srgbClr val="000000"/>
                </a:solidFill>
              </a:rPr>
              <a:t>行左移</a:t>
            </a:r>
            <a:r>
              <a:rPr lang="en-US" altLang="zh-CN" sz="1650" kern="0" dirty="0">
                <a:solidFill>
                  <a:srgbClr val="000000"/>
                </a:solidFill>
              </a:rPr>
              <a:t>4</a:t>
            </a:r>
            <a:r>
              <a:rPr lang="zh-CN" altLang="en-US" sz="1650" kern="0" dirty="0">
                <a:solidFill>
                  <a:srgbClr val="000000"/>
                </a:solidFill>
              </a:rPr>
              <a:t>列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1650" kern="0" dirty="0">
                <a:solidFill>
                  <a:srgbClr val="000000"/>
                </a:solidFill>
              </a:rPr>
              <a:t>:1,$s/  *$//                 </a:t>
            </a:r>
            <a:r>
              <a:rPr lang="zh-CN" altLang="en-US" sz="1650" kern="0" dirty="0">
                <a:solidFill>
                  <a:srgbClr val="000000"/>
                </a:solidFill>
              </a:rPr>
              <a:t>消除尾部多余的空格               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en-US" altLang="zh-CN" sz="1650" kern="0" dirty="0">
                <a:solidFill>
                  <a:srgbClr val="000000"/>
                </a:solidFill>
              </a:rPr>
              <a:t>:1,$s/a[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]/b[j]/g          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小心陷阱：不能把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]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替换为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b[j]</a:t>
            </a: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kumimoji="0" lang="en-US" altLang="zh-CN" sz="1650" kern="0" dirty="0">
                <a:solidFill>
                  <a:srgbClr val="000000"/>
                </a:solidFill>
              </a:rPr>
              <a:t>:1,$/a*b/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x+y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/g           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小心陷阱：不能把</a:t>
            </a:r>
            <a:r>
              <a:rPr kumimoji="0" lang="en-US" altLang="zh-CN" sz="1650" kern="0" dirty="0">
                <a:solidFill>
                  <a:srgbClr val="000000"/>
                </a:solidFill>
              </a:rPr>
              <a:t>a*b</a:t>
            </a:r>
            <a:r>
              <a:rPr kumimoji="0" lang="zh-CN" altLang="en-US" sz="1650" kern="0" dirty="0">
                <a:solidFill>
                  <a:srgbClr val="000000"/>
                </a:solidFill>
              </a:rPr>
              <a:t>替换为</a:t>
            </a:r>
            <a:r>
              <a:rPr kumimoji="0" lang="en-US" altLang="zh-CN" sz="1650" kern="0" dirty="0" err="1">
                <a:solidFill>
                  <a:srgbClr val="000000"/>
                </a:solidFill>
              </a:rPr>
              <a:t>x+y</a:t>
            </a:r>
            <a:endParaRPr kumimoji="0" lang="en-US" altLang="zh-CN" sz="1650" kern="0" dirty="0">
              <a:solidFill>
                <a:srgbClr val="000000"/>
              </a:solidFill>
            </a:endParaRPr>
          </a:p>
          <a:p>
            <a:pPr lvl="2" defTabSz="685800" eaLnBrk="1" hangingPunct="1">
              <a:lnSpc>
                <a:spcPct val="150000"/>
              </a:lnSpc>
              <a:defRPr/>
            </a:pPr>
            <a:endParaRPr kumimoji="0" lang="en-US" altLang="zh-CN" sz="1650" kern="0" dirty="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76BCDC0C-A2DC-446B-8C4A-E40F889DF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6207246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F6C0AB1-6EAB-497B-ABEF-019194202FB3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040580"/>
      </p:ext>
    </p:extLst>
  </p:cSld>
  <p:clrMapOvr>
    <a:masterClrMapping/>
  </p:clrMapOvr>
  <p:transition spd="slow" advTm="38376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21696" y="1115893"/>
            <a:ext cx="8748608" cy="341840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buNone/>
              <a:defRPr/>
            </a:pPr>
            <a:r>
              <a:rPr lang="zh-CN" altLang="en-US" sz="2100" dirty="0"/>
              <a:t>尤其是编辑</a:t>
            </a:r>
            <a:r>
              <a:rPr lang="en-US" altLang="zh-CN" sz="2100" dirty="0"/>
              <a:t>C</a:t>
            </a:r>
            <a:r>
              <a:rPr lang="zh-CN" altLang="en-US" sz="2100" dirty="0"/>
              <a:t>语言源程序时需要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将</a:t>
            </a:r>
            <a:r>
              <a:rPr lang="en-US" altLang="zh-CN" sz="2100" dirty="0"/>
              <a:t>a[</a:t>
            </a:r>
            <a:r>
              <a:rPr lang="en-US" altLang="zh-CN" sz="2100" dirty="0" err="1"/>
              <a:t>i</a:t>
            </a:r>
            <a:r>
              <a:rPr lang="en-US" altLang="zh-CN" sz="2100" dirty="0"/>
              <a:t>]*b[j]</a:t>
            </a:r>
            <a:r>
              <a:rPr lang="zh-CN" altLang="en-US" sz="2100" dirty="0"/>
              <a:t>替换为</a:t>
            </a:r>
            <a:r>
              <a:rPr lang="en-US" altLang="zh-CN" sz="2100" dirty="0"/>
              <a:t>x[k]*y[n]</a:t>
            </a:r>
            <a:r>
              <a:rPr lang="zh-CN" altLang="en-US" sz="2100" dirty="0"/>
              <a:t>的命令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:1,$s/a\[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]\*b\[j]/x[k]*y[n]/g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将</a:t>
            </a:r>
            <a:r>
              <a:rPr lang="en-US" altLang="zh-CN" sz="2100" dirty="0" err="1"/>
              <a:t>buf.len</a:t>
            </a:r>
            <a:r>
              <a:rPr lang="en-US" altLang="zh-CN" sz="2100" dirty="0"/>
              <a:t>/1000</a:t>
            </a:r>
            <a:r>
              <a:rPr lang="zh-CN" altLang="en-US" sz="2100" dirty="0"/>
              <a:t>替为</a:t>
            </a:r>
            <a:r>
              <a:rPr lang="en-US" altLang="zh-CN" sz="2100" dirty="0" err="1"/>
              <a:t>buffer.size</a:t>
            </a:r>
            <a:r>
              <a:rPr lang="en-US" altLang="zh-CN" sz="2100" dirty="0"/>
              <a:t>/1024</a:t>
            </a:r>
            <a:r>
              <a:rPr lang="zh-CN" altLang="en-US" sz="2100" dirty="0"/>
              <a:t>的命令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 </a:t>
            </a:r>
            <a:r>
              <a:rPr lang="en-US" altLang="zh-CN" sz="1800" dirty="0"/>
              <a:t>:1,$s/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\.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\/1000/</a:t>
            </a:r>
            <a:r>
              <a:rPr lang="en-US" altLang="zh-CN" sz="1800" dirty="0" err="1"/>
              <a:t>buffer.size</a:t>
            </a:r>
            <a:r>
              <a:rPr lang="en-US" altLang="zh-CN" sz="1800" dirty="0"/>
              <a:t>\/1024/g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800" dirty="0"/>
              <a:t>模式串和替换字符串中的斜线前加转义符</a:t>
            </a:r>
            <a:r>
              <a:rPr lang="en-US" altLang="zh-CN" sz="1800" dirty="0"/>
              <a:t>\</a:t>
            </a:r>
            <a:r>
              <a:rPr lang="zh-CN" altLang="en-US" sz="1800" dirty="0"/>
              <a:t>以区别于替换命令格式中所必须的斜线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:1,$s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buf\.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/1000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buffer.size/1024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en-US" altLang="zh-CN" sz="1800" dirty="0"/>
              <a:t>g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s</a:t>
            </a:r>
            <a:r>
              <a:rPr lang="zh-CN" altLang="en-US" sz="1800" dirty="0"/>
              <a:t>后面以冒号取代斜线，分界符就换为冒号，避免对斜线的转义</a:t>
            </a:r>
            <a:endParaRPr lang="en-US" altLang="zh-CN" sz="1800" dirty="0"/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:1,$s</a:t>
            </a:r>
            <a:r>
              <a:rPr lang="en-US" altLang="zh-CN" sz="1800" b="1" dirty="0">
                <a:solidFill>
                  <a:srgbClr val="FF0000"/>
                </a:solidFill>
              </a:rPr>
              <a:t>^</a:t>
            </a:r>
            <a:r>
              <a:rPr lang="en-US" altLang="zh-CN" sz="1800" dirty="0"/>
              <a:t>http://www\.</a:t>
            </a:r>
            <a:r>
              <a:rPr lang="en-US" altLang="zh-CN" sz="1800" dirty="0" err="1"/>
              <a:t>myvdo</a:t>
            </a:r>
            <a:r>
              <a:rPr lang="en-US" altLang="zh-CN" sz="1800" dirty="0"/>
              <a:t>\.com/a/b/c/index\.</a:t>
            </a:r>
            <a:r>
              <a:rPr lang="en-US" altLang="zh-CN" sz="1800" dirty="0" err="1"/>
              <a:t>html</a:t>
            </a:r>
            <a:r>
              <a:rPr lang="en-US" altLang="zh-CN" sz="1800" b="1" dirty="0" err="1">
                <a:solidFill>
                  <a:srgbClr val="FF0000"/>
                </a:solidFill>
              </a:rPr>
              <a:t>^</a:t>
            </a:r>
            <a:r>
              <a:rPr lang="en-US" altLang="zh-CN" sz="1800" dirty="0" err="1"/>
              <a:t>https</a:t>
            </a:r>
            <a:r>
              <a:rPr lang="en-US" altLang="zh-CN" sz="1800" dirty="0"/>
              <a:t>://www.xyvdo.com/index.html</a:t>
            </a:r>
            <a:r>
              <a:rPr lang="en-US" altLang="zh-CN" sz="1800" b="1" dirty="0">
                <a:solidFill>
                  <a:srgbClr val="FF0000"/>
                </a:solidFill>
              </a:rPr>
              <a:t>^</a:t>
            </a:r>
            <a:r>
              <a:rPr lang="en-US" altLang="zh-CN" sz="1800" dirty="0"/>
              <a:t>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模式替换中的转义符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F8619E48-F475-4940-B055-3730E4C3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6207246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D13C48-C356-49B2-A9B6-B2436626CD28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038382"/>
      </p:ext>
    </p:extLst>
  </p:cSld>
  <p:clrMapOvr>
    <a:masterClrMapping/>
  </p:clrMapOvr>
  <p:transition spd="slow" advTm="38376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6000" y="1016732"/>
            <a:ext cx="8298472" cy="584126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模式描述中增加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\(</a:t>
            </a:r>
            <a:r>
              <a:rPr lang="zh-CN" altLang="en-US" sz="2100" dirty="0"/>
              <a:t>和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\)</a:t>
            </a:r>
          </a:p>
          <a:p>
            <a:pPr lvl="1">
              <a:defRPr/>
            </a:pPr>
            <a:r>
              <a:rPr lang="zh-CN" altLang="en-US" sz="1800" dirty="0"/>
              <a:t>在正则表达式中圆括号，仍然代表它自身</a:t>
            </a:r>
          </a:p>
          <a:p>
            <a:pPr lvl="1">
              <a:defRPr/>
            </a:pPr>
            <a:r>
              <a:rPr lang="zh-CN" altLang="en-US" sz="1800" dirty="0"/>
              <a:t>在正则表达式中出现的</a:t>
            </a:r>
            <a:r>
              <a:rPr lang="en-US" altLang="zh-CN" sz="1800" b="1" dirty="0">
                <a:solidFill>
                  <a:srgbClr val="800000"/>
                </a:solidFill>
              </a:rPr>
              <a:t>\(</a:t>
            </a:r>
            <a:r>
              <a:rPr lang="zh-CN" altLang="en-US" sz="1800" dirty="0"/>
              <a:t>和</a:t>
            </a:r>
            <a:r>
              <a:rPr lang="en-US" altLang="zh-CN" sz="1800" b="1" dirty="0">
                <a:solidFill>
                  <a:srgbClr val="800000"/>
                </a:solidFill>
              </a:rPr>
              <a:t>\)</a:t>
            </a:r>
            <a:r>
              <a:rPr lang="zh-CN" altLang="en-US" sz="1800" dirty="0"/>
              <a:t>不影响匹配操作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例</a:t>
            </a:r>
          </a:p>
          <a:p>
            <a:pPr lvl="1">
              <a:defRPr/>
            </a:pPr>
            <a:r>
              <a:rPr lang="en-US" altLang="zh-CN" sz="1800" dirty="0"/>
              <a:t>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-Z_][a-zA-Z0-9_]*-&gt;number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rgbClr val="800000"/>
                </a:solidFill>
              </a:rPr>
              <a:t>\(</a:t>
            </a:r>
            <a:r>
              <a:rPr lang="en-US" altLang="zh-CN" sz="1800" dirty="0"/>
              <a:t>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-Z_][a-zA-Z0-9_]*</a:t>
            </a:r>
            <a:r>
              <a:rPr lang="en-US" altLang="zh-CN" sz="1800" b="1" dirty="0">
                <a:solidFill>
                  <a:srgbClr val="800000"/>
                </a:solidFill>
              </a:rPr>
              <a:t>\)</a:t>
            </a:r>
            <a:r>
              <a:rPr lang="en-US" altLang="zh-CN" sz="1800" dirty="0"/>
              <a:t>-&gt;number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替换字符串中的  </a:t>
            </a:r>
            <a:r>
              <a:rPr lang="en-US" altLang="zh-CN" sz="2100" dirty="0">
                <a:solidFill>
                  <a:srgbClr val="800000"/>
                </a:solidFill>
                <a:latin typeface="Verdana" pitchFamily="34" charset="0"/>
              </a:rPr>
              <a:t>\0 \1 \2 </a:t>
            </a:r>
            <a:r>
              <a:rPr lang="en-US" altLang="zh-CN" sz="2100" dirty="0"/>
              <a:t>……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将“变量名</a:t>
            </a:r>
            <a:r>
              <a:rPr lang="en-US" altLang="zh-CN" sz="2100" dirty="0"/>
              <a:t>-&gt;number”</a:t>
            </a:r>
            <a:r>
              <a:rPr lang="zh-CN" altLang="en-US" sz="2100" dirty="0"/>
              <a:t>替换为“变量名</a:t>
            </a:r>
            <a:r>
              <a:rPr lang="en-US" altLang="zh-CN" sz="2100" dirty="0"/>
              <a:t>-&gt;num”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1800" dirty="0"/>
              <a:t> </a:t>
            </a:r>
            <a:r>
              <a:rPr lang="en-US" altLang="zh-CN" sz="1575" dirty="0"/>
              <a:t>:1,$s/\([a-</a:t>
            </a:r>
            <a:r>
              <a:rPr lang="en-US" altLang="zh-CN" sz="1575" dirty="0" err="1"/>
              <a:t>zA</a:t>
            </a:r>
            <a:r>
              <a:rPr lang="en-US" altLang="zh-CN" sz="1575" dirty="0"/>
              <a:t>-Z_][a-zA-Z0-9_]*\)-&gt;number/\1-&gt;num/g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100" dirty="0"/>
              <a:t>将日期格式“月</a:t>
            </a:r>
            <a:r>
              <a:rPr lang="en-US" altLang="zh-CN" sz="2100" dirty="0"/>
              <a:t>-</a:t>
            </a:r>
            <a:r>
              <a:rPr lang="zh-CN" altLang="en-US" sz="2100" dirty="0"/>
              <a:t>日</a:t>
            </a:r>
            <a:r>
              <a:rPr lang="en-US" altLang="zh-CN" sz="2100" dirty="0"/>
              <a:t>-</a:t>
            </a:r>
            <a:r>
              <a:rPr lang="zh-CN" altLang="en-US" sz="2100" dirty="0"/>
              <a:t>年”改为“年</a:t>
            </a:r>
            <a:r>
              <a:rPr lang="en-US" altLang="zh-CN" sz="2100" dirty="0"/>
              <a:t>.</a:t>
            </a:r>
            <a:r>
              <a:rPr lang="zh-CN" altLang="en-US" sz="2100" dirty="0"/>
              <a:t>月</a:t>
            </a:r>
            <a:r>
              <a:rPr lang="en-US" altLang="zh-CN" sz="2100" dirty="0"/>
              <a:t>.</a:t>
            </a:r>
            <a:r>
              <a:rPr lang="zh-CN" altLang="en-US" sz="2100" dirty="0"/>
              <a:t>日”</a:t>
            </a:r>
            <a:r>
              <a:rPr lang="en-US" altLang="zh-CN" sz="2100" dirty="0"/>
              <a:t>,</a:t>
            </a:r>
          </a:p>
          <a:p>
            <a:pPr lvl="0">
              <a:lnSpc>
                <a:spcPct val="150000"/>
              </a:lnSpc>
              <a:buNone/>
              <a:defRPr/>
            </a:pPr>
            <a:r>
              <a:rPr lang="en-US" altLang="zh-CN" sz="2100" dirty="0"/>
              <a:t>    </a:t>
            </a:r>
            <a:r>
              <a:rPr lang="zh-CN" altLang="en-US" sz="2100" dirty="0"/>
              <a:t>比如：将  </a:t>
            </a:r>
            <a:r>
              <a:rPr lang="en-US" altLang="zh-CN" sz="2100" dirty="0"/>
              <a:t>04-26-1997</a:t>
            </a:r>
            <a:r>
              <a:rPr lang="zh-CN" altLang="en-US" sz="2100" dirty="0"/>
              <a:t>替换为</a:t>
            </a:r>
            <a:r>
              <a:rPr lang="en-US" altLang="zh-CN" sz="2100" dirty="0"/>
              <a:t>1997.04.26</a:t>
            </a:r>
            <a:r>
              <a:rPr lang="zh-CN" altLang="en-US" sz="2100" dirty="0"/>
              <a:t>使用命令</a:t>
            </a:r>
            <a:r>
              <a:rPr lang="en-US" altLang="zh-CN" sz="2100" dirty="0"/>
              <a:t>: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altLang="zh-CN" sz="1500" dirty="0"/>
              <a:t>:1,$s/\([0-9][0-9]\)-\([0-9][0-9]\)-\([0-9][0-9]*\)/\3.\1.\2/g</a:t>
            </a:r>
          </a:p>
          <a:p>
            <a:pPr lvl="0">
              <a:defRPr/>
            </a:pPr>
            <a:endParaRPr lang="en-US" altLang="zh-CN" sz="2100" dirty="0"/>
          </a:p>
          <a:p>
            <a:pPr lvl="0">
              <a:defRPr/>
            </a:pPr>
            <a:endParaRPr lang="en-US" altLang="zh-CN" sz="2100" dirty="0"/>
          </a:p>
          <a:p>
            <a:pPr lvl="0">
              <a:defRPr/>
            </a:pPr>
            <a:endParaRPr lang="en-US" altLang="zh-CN" sz="21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更灵活的替换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4" name="动作按钮: 转到主页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0C217A9-1637-463B-A94A-ADEBB247AD51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385297"/>
      </p:ext>
    </p:extLst>
  </p:cSld>
  <p:clrMapOvr>
    <a:masterClrMapping/>
  </p:clrMapOvr>
  <p:transition spd="slow" advTm="38376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1839" y="1196752"/>
            <a:ext cx="7528322" cy="3024210"/>
          </a:xfrm>
        </p:spPr>
        <p:txBody>
          <a:bodyPr/>
          <a:lstStyle/>
          <a:p>
            <a:pPr marL="257175" indent="-257175" algn="l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现象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编辑结束后执行存盘操作，结果导致屏幕卡死，输入任何信息都不再有显示（死机，终端死机）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 algn="l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原因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编辑结束后按下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编辑器一般设置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Ctrl-S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热键的动作为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Save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却进入流量控制状态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57175" indent="-257175" algn="l">
              <a:lnSpc>
                <a:spcPct val="15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2100" dirty="0"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解决方法</a:t>
            </a:r>
          </a:p>
          <a:p>
            <a:pPr lvl="1" algn="l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按下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Ctrl-Q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键后流量控制解除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-171450" algn="l">
              <a:defRPr/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所谓“死机”问题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B13AA8-D832-42FE-9E51-6597D2DF6894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554718"/>
      </p:ext>
    </p:extLst>
  </p:cSld>
  <p:clrMapOvr>
    <a:masterClrMapping/>
  </p:clrMapOvr>
  <p:transition spd="slow" advTm="3837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426351" y="1052736"/>
            <a:ext cx="7339298" cy="372626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现象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编辑结束后存盘，程序意外中止，编辑成果丢失，文件内容未发生变化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vi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存盘命令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Shift-ZZ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，误操作为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Ctrl-ZZ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Ctrl-Z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按键导致当前运行进程被</a:t>
            </a:r>
            <a:r>
              <a:rPr lang="zh-CN" alt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挂起（</a:t>
            </a:r>
            <a:r>
              <a:rPr lang="en-US" altLang="zh-CN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</a:t>
            </a:r>
            <a:r>
              <a:rPr lang="zh-CN" altLang="en-US" sz="1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，暂停运行（但进程尚在，处于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状态）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解决方法</a:t>
            </a: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bash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的作业管理机制，恢复运行被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jobs</a:t>
            </a:r>
            <a:r>
              <a:rPr lang="en-US" altLang="zh-CN" sz="1500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列表当前被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的进程有哪些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 err="1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fg</a:t>
            </a: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%1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号作业恢复到前台（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150000"/>
              </a:lnSpc>
              <a:buNone/>
              <a:defRPr/>
            </a:pPr>
            <a:r>
              <a:rPr lang="en-US" altLang="zh-CN" sz="1500" dirty="0">
                <a:solidFill>
                  <a:srgbClr val="0033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%1     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号作业恢复到前台（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）运行</a:t>
            </a: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3302D4-7F58-40E1-9578-AF320C55A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kern="0" dirty="0">
                <a:latin typeface="Verdana" panose="020B0604030504040204" pitchFamily="34" charset="0"/>
                <a:ea typeface="黑体" panose="02010609060101010101" pitchFamily="49" charset="-122"/>
              </a:rPr>
              <a:t>意外中止问题</a:t>
            </a:r>
            <a:endParaRPr lang="zh-CN" altLang="zh-CN" sz="40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>
            <a:hlinkClick r:id="rId2" action="ppaction://hlinksldjump"/>
            <a:extLst>
              <a:ext uri="{FF2B5EF4-FFF2-40B4-BE49-F238E27FC236}">
                <a16:creationId xmlns:a16="http://schemas.microsoft.com/office/drawing/2014/main" id="{033FC071-CBCB-4A6A-AEA3-935E6554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6207246"/>
            <a:ext cx="251520" cy="318099"/>
          </a:xfrm>
          <a:prstGeom prst="rect">
            <a:avLst/>
          </a:prstGeom>
        </p:spPr>
      </p:pic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B262575-D00F-41A0-9BFA-B375321BFE25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316111"/>
      </p:ext>
    </p:extLst>
  </p:cSld>
  <p:clrMapOvr>
    <a:masterClrMapping/>
  </p:clrMapOvr>
  <p:transition spd="slow" advTm="383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1202" y="1052736"/>
            <a:ext cx="7709297" cy="4968552"/>
          </a:xfrm>
        </p:spPr>
        <p:txBody>
          <a:bodyPr/>
          <a:lstStyle/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more/less</a:t>
            </a:r>
            <a:r>
              <a:rPr kumimoji="1" lang="zh-CN" altLang="en-US" b="1" kern="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：逐屏显示文件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cat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与</a:t>
            </a: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od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：列出文件内容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head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与</a:t>
            </a: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tail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：显示文件的头部或者尾部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tee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：三通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wc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：字计数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3399"/>
                </a:solidFill>
                <a:latin typeface="Times New Roman"/>
                <a:ea typeface="黑体"/>
              </a:rPr>
              <a:t>sort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：对文件内容排序</a:t>
            </a:r>
            <a:endParaRPr kumimoji="1" lang="en-US" altLang="zh-CN" b="1" kern="0" dirty="0">
              <a:solidFill>
                <a:srgbClr val="003399"/>
              </a:solidFill>
              <a:latin typeface="Times New Roman"/>
              <a:ea typeface="黑体"/>
            </a:endParaRP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tr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：翻译字符</a:t>
            </a:r>
          </a:p>
          <a:p>
            <a:pPr marL="257175" indent="-257175" algn="l">
              <a:lnSpc>
                <a:spcPct val="120000"/>
              </a:lnSpc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kumimoji="1" lang="en-US" altLang="zh-CN" b="1" kern="0" dirty="0" err="1">
                <a:solidFill>
                  <a:srgbClr val="003399"/>
                </a:solidFill>
                <a:latin typeface="Times New Roman"/>
                <a:ea typeface="黑体"/>
              </a:rPr>
              <a:t>uniq</a:t>
            </a:r>
            <a:r>
              <a:rPr kumimoji="1" lang="zh-CN" altLang="en-US" b="1" kern="0" dirty="0">
                <a:solidFill>
                  <a:srgbClr val="003399"/>
                </a:solidFill>
                <a:latin typeface="Times New Roman"/>
                <a:ea typeface="黑体"/>
              </a:rPr>
              <a:t>：筛选文件中的重复行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9900"/>
              </a:buClr>
              <a:defRPr/>
            </a:pPr>
            <a:endParaRPr kumimoji="1" lang="zh-CN" altLang="en-US" b="1" kern="0" dirty="0">
              <a:solidFill>
                <a:srgbClr val="003399"/>
              </a:solidFill>
              <a:latin typeface="Times New Roman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915DF8-56F4-4EC0-A945-7D52B7EA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介绍几个文本文件读取与处理的命令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65B85D-5E99-4845-84EC-1734A3426780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625516"/>
      </p:ext>
    </p:extLst>
  </p:cSld>
  <p:clrMapOvr>
    <a:masterClrMapping/>
  </p:clrMapOvr>
  <p:transition spd="slow" advTm="383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78333" y="1124744"/>
            <a:ext cx="81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750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F9900"/>
              </a:buClr>
              <a:buSzTx/>
              <a:buFont typeface="Wingdings" pitchFamily="2" charset="2"/>
              <a:buChar char="n"/>
              <a:tabLst/>
              <a:defRPr kumimoji="1" sz="2800" b="1" i="0" u="none" strike="noStrike" kern="0" cap="none" spc="0" normalizeH="0" baseline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/>
                <a:ea typeface="黑体"/>
              </a:defRPr>
            </a:lvl1pPr>
            <a:lvl2pPr marL="742950" marR="0" lvl="1" indent="-28575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009900"/>
              </a:buClr>
              <a:buSzTx/>
              <a:buFont typeface="Wingdings" pitchFamily="2" charset="2"/>
              <a:buChar char="u"/>
              <a:tabLst/>
              <a:defRPr kumimoji="1" sz="24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黑体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  <a:defRPr kumimoji="1" sz="2200">
                <a:latin typeface="Verdana" pitchFamily="34" charset="0"/>
                <a:ea typeface="+mj-ea"/>
              </a:defRPr>
            </a:lvl3pPr>
            <a:lvl4pPr marL="1600200" indent="-2286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  <a:defRPr kumimoji="1" sz="2000">
                <a:latin typeface="Verdana" pitchFamily="34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latin typeface="+mn-lt"/>
              </a:defRPr>
            </a:lvl9pPr>
          </a:lstStyle>
          <a:p>
            <a:r>
              <a:rPr lang="zh-CN" altLang="en-US" sz="2100" dirty="0"/>
              <a:t>历史</a:t>
            </a:r>
          </a:p>
          <a:p>
            <a:pPr lvl="1"/>
            <a:r>
              <a:rPr lang="en-US" altLang="zh-CN" sz="1800" dirty="0"/>
              <a:t>more</a:t>
            </a:r>
            <a:r>
              <a:rPr lang="zh-CN" altLang="en-US" sz="1800" dirty="0"/>
              <a:t>：最先由</a:t>
            </a:r>
            <a:r>
              <a:rPr lang="en-US" altLang="zh-CN" sz="1800" dirty="0"/>
              <a:t>BSD UNIX</a:t>
            </a:r>
            <a:r>
              <a:rPr lang="zh-CN" altLang="en-US" sz="1800" dirty="0"/>
              <a:t>开发</a:t>
            </a:r>
          </a:p>
          <a:p>
            <a:pPr lvl="1"/>
            <a:r>
              <a:rPr lang="en-US" altLang="zh-CN" sz="1800" dirty="0"/>
              <a:t>less</a:t>
            </a:r>
            <a:r>
              <a:rPr lang="zh-CN" altLang="en-US" sz="1800" dirty="0"/>
              <a:t>：</a:t>
            </a:r>
            <a:r>
              <a:rPr lang="en-US" altLang="zh-CN" sz="1800" dirty="0"/>
              <a:t>Linux</a:t>
            </a:r>
            <a:r>
              <a:rPr lang="zh-CN" altLang="en-US" sz="1800" dirty="0"/>
              <a:t>上广泛使用</a:t>
            </a:r>
          </a:p>
          <a:p>
            <a:r>
              <a:rPr lang="zh-CN" altLang="en-US" sz="2100" dirty="0"/>
              <a:t>使用方法</a:t>
            </a:r>
          </a:p>
          <a:p>
            <a:pPr lvl="1"/>
            <a:r>
              <a:rPr lang="en-US" altLang="zh-CN" sz="1800" dirty="0"/>
              <a:t>more  </a:t>
            </a:r>
            <a:r>
              <a:rPr lang="en-US" altLang="zh-CN" sz="1800" dirty="0" err="1"/>
              <a:t>shudu.c</a:t>
            </a:r>
            <a:r>
              <a:rPr lang="en-US" altLang="zh-CN" sz="1800" dirty="0"/>
              <a:t>   </a:t>
            </a:r>
            <a:r>
              <a:rPr lang="zh-CN" altLang="en-US" sz="1800" dirty="0"/>
              <a:t>指定一个文件</a:t>
            </a:r>
          </a:p>
          <a:p>
            <a:pPr lvl="1"/>
            <a:r>
              <a:rPr lang="en-US" altLang="zh-CN" sz="1800" dirty="0"/>
              <a:t>more *.[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]     </a:t>
            </a:r>
            <a:r>
              <a:rPr lang="zh-CN" altLang="en-US" sz="1800" dirty="0"/>
              <a:t>指定多个文件</a:t>
            </a:r>
          </a:p>
          <a:p>
            <a:pPr lvl="1"/>
            <a:r>
              <a:rPr lang="en-US" altLang="zh-CN" sz="1800" dirty="0"/>
              <a:t>ls -l | more    </a:t>
            </a:r>
            <a:r>
              <a:rPr lang="zh-CN" altLang="en-US" sz="1800" dirty="0"/>
              <a:t>指定</a:t>
            </a:r>
            <a:r>
              <a:rPr lang="en-US" altLang="zh-CN" sz="1800" dirty="0"/>
              <a:t>0</a:t>
            </a:r>
            <a:r>
              <a:rPr lang="zh-CN" altLang="en-US" sz="1800" dirty="0"/>
              <a:t>个文件</a:t>
            </a:r>
          </a:p>
          <a:p>
            <a:pPr lvl="1"/>
            <a:r>
              <a:rPr lang="en-US" altLang="zh-CN" sz="1800" dirty="0"/>
              <a:t>less  </a:t>
            </a:r>
            <a:r>
              <a:rPr lang="en-US" altLang="zh-CN" sz="1800" dirty="0" err="1"/>
              <a:t>shudu.c</a:t>
            </a:r>
            <a:endParaRPr lang="en-US" altLang="zh-CN" sz="1800" dirty="0"/>
          </a:p>
          <a:p>
            <a:endParaRPr lang="en-US" altLang="zh-CN" sz="21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582A96-B67E-439E-AD74-F62BE3FA3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more/less</a:t>
            </a:r>
            <a:r>
              <a:rPr lang="zh-CN" altLang="en-US" sz="3200" kern="0" dirty="0">
                <a:latin typeface="Verdana" panose="020B0604030504040204" pitchFamily="34" charset="0"/>
                <a:ea typeface="黑体" panose="02010609060101010101" pitchFamily="49" charset="-122"/>
              </a:rPr>
              <a:t>：逐屏显示文件</a:t>
            </a:r>
            <a:endParaRPr lang="zh-CN" altLang="zh-CN" sz="320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动作按钮: 转到主页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FA8EAA-3E7B-4001-8088-4BA7864FDFA9}"/>
              </a:ext>
            </a:extLst>
          </p:cNvPr>
          <p:cNvSpPr/>
          <p:nvPr/>
        </p:nvSpPr>
        <p:spPr bwMode="auto">
          <a:xfrm>
            <a:off x="1785985" y="260649"/>
            <a:ext cx="284499" cy="368201"/>
          </a:xfrm>
          <a:prstGeom prst="actionButtonHom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  <a:latin typeface="Lucida Console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0330"/>
      </p:ext>
    </p:extLst>
  </p:cSld>
  <p:clrMapOvr>
    <a:masterClrMapping/>
  </p:clrMapOvr>
  <p:transition spd="slow" advTm="38376"/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</TotalTime>
  <Words>6619</Words>
  <Application>Microsoft Office PowerPoint</Application>
  <PresentationFormat>宽屏</PresentationFormat>
  <Paragraphs>749</Paragraphs>
  <Slides>79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8" baseType="lpstr">
      <vt:lpstr>Arial Unicode MS</vt:lpstr>
      <vt:lpstr>Gungsuh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Black</vt:lpstr>
      <vt:lpstr>Consolas</vt:lpstr>
      <vt:lpstr>Courier New</vt:lpstr>
      <vt:lpstr>Lucida Console</vt:lpstr>
      <vt:lpstr>Times</vt:lpstr>
      <vt:lpstr>Times New Roman</vt:lpstr>
      <vt:lpstr>Verdana</vt:lpstr>
      <vt:lpstr>Wingdings</vt:lpstr>
      <vt:lpstr>蒋砚军《UNIX操作系统》</vt:lpstr>
      <vt:lpstr>VISIO</vt:lpstr>
      <vt:lpstr>第2章  文本文件处理</vt:lpstr>
      <vt:lpstr>2.1 文本文件及处理工具 2.2 读取文件内容 2.3 正则表达式 及应用       正则表达式的概念       文本行筛选       流编辑及正则表达式替换       复杂筛选及加工awk 2.4 文件比对  2.5 vi编辑器        状态编辑和光标移动        查找、编辑及存盘 作业</vt:lpstr>
      <vt:lpstr>2.1文本文件及处理工具</vt:lpstr>
      <vt:lpstr>PowerPoint 演示文稿</vt:lpstr>
      <vt:lpstr>PowerPoint 演示文稿</vt:lpstr>
      <vt:lpstr>PowerPoint 演示文稿</vt:lpstr>
      <vt:lpstr>2.2 读取文件内容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正则表达式及应用 </vt:lpstr>
      <vt:lpstr>正则表达式的概念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文本行筛选</vt:lpstr>
      <vt:lpstr>PowerPoint 演示文稿</vt:lpstr>
      <vt:lpstr>PowerPoint 演示文稿</vt:lpstr>
      <vt:lpstr>PowerPoint 演示文稿</vt:lpstr>
      <vt:lpstr>流编辑及正则表达式替换</vt:lpstr>
      <vt:lpstr>PowerPoint 演示文稿</vt:lpstr>
      <vt:lpstr>PowerPoint 演示文稿</vt:lpstr>
      <vt:lpstr>复杂筛选及加工awk</vt:lpstr>
      <vt:lpstr>PowerPoint 演示文稿</vt:lpstr>
      <vt:lpstr>PowerPoint 演示文稿</vt:lpstr>
      <vt:lpstr>PowerPoint 演示文稿</vt:lpstr>
      <vt:lpstr>PowerPoint 演示文稿</vt:lpstr>
      <vt:lpstr>正则表达式应用</vt:lpstr>
      <vt:lpstr>PowerPoint 演示文稿</vt:lpstr>
      <vt:lpstr>PowerPoint 演示文稿</vt:lpstr>
      <vt:lpstr>PowerPoint 演示文稿</vt:lpstr>
      <vt:lpstr>PowerPoint 演示文稿</vt:lpstr>
      <vt:lpstr>作业1：正则表达式应用</vt:lpstr>
      <vt:lpstr>2.4  文件比对</vt:lpstr>
      <vt:lpstr>文件内容比对</vt:lpstr>
      <vt:lpstr>PowerPoint 演示文稿</vt:lpstr>
      <vt:lpstr>PowerPoint 演示文稿</vt:lpstr>
      <vt:lpstr>PowerPoint 演示文稿</vt:lpstr>
      <vt:lpstr>PowerPoint 演示文稿</vt:lpstr>
      <vt:lpstr>求文本文件版本间差异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vi编辑器</vt:lpstr>
      <vt:lpstr>编辑状态和光标移动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查找、编辑及存盘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jiang</cp:lastModifiedBy>
  <cp:revision>443</cp:revision>
  <dcterms:created xsi:type="dcterms:W3CDTF">2001-09-25T00:57:40Z</dcterms:created>
  <dcterms:modified xsi:type="dcterms:W3CDTF">2021-10-26T01:28:15Z</dcterms:modified>
</cp:coreProperties>
</file>