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4"/>
  </p:notesMasterIdLst>
  <p:handoutMasterIdLst>
    <p:handoutMasterId r:id="rId95"/>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349" r:id="rId24"/>
    <p:sldId id="279" r:id="rId25"/>
    <p:sldId id="280" r:id="rId26"/>
    <p:sldId id="281" r:id="rId27"/>
    <p:sldId id="282" r:id="rId28"/>
    <p:sldId id="283" r:id="rId29"/>
    <p:sldId id="284" r:id="rId30"/>
    <p:sldId id="370"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71" r:id="rId44"/>
    <p:sldId id="372" r:id="rId45"/>
    <p:sldId id="298" r:id="rId46"/>
    <p:sldId id="299" r:id="rId47"/>
    <p:sldId id="300" r:id="rId48"/>
    <p:sldId id="301" r:id="rId49"/>
    <p:sldId id="302" r:id="rId50"/>
    <p:sldId id="303" r:id="rId51"/>
    <p:sldId id="304" r:id="rId52"/>
    <p:sldId id="305" r:id="rId53"/>
    <p:sldId id="306" r:id="rId54"/>
    <p:sldId id="348"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68" r:id="rId70"/>
    <p:sldId id="341" r:id="rId71"/>
    <p:sldId id="342" r:id="rId72"/>
    <p:sldId id="343" r:id="rId73"/>
    <p:sldId id="344" r:id="rId74"/>
    <p:sldId id="345" r:id="rId75"/>
    <p:sldId id="346" r:id="rId76"/>
    <p:sldId id="347" r:id="rId77"/>
    <p:sldId id="351" r:id="rId78"/>
    <p:sldId id="352" r:id="rId79"/>
    <p:sldId id="353" r:id="rId80"/>
    <p:sldId id="354" r:id="rId81"/>
    <p:sldId id="355" r:id="rId82"/>
    <p:sldId id="356" r:id="rId83"/>
    <p:sldId id="357" r:id="rId84"/>
    <p:sldId id="358" r:id="rId85"/>
    <p:sldId id="360" r:id="rId86"/>
    <p:sldId id="361" r:id="rId87"/>
    <p:sldId id="362" r:id="rId88"/>
    <p:sldId id="363" r:id="rId89"/>
    <p:sldId id="364" r:id="rId90"/>
    <p:sldId id="350" r:id="rId91"/>
    <p:sldId id="366" r:id="rId92"/>
    <p:sldId id="367" r:id="rId93"/>
  </p:sldIdLst>
  <p:sldSz cx="12192000" cy="6858000"/>
  <p:notesSz cx="6858000" cy="9144000"/>
  <p:defaultTextStyle>
    <a:defPPr>
      <a:defRPr lang="zh-CN"/>
    </a:defPPr>
    <a:lvl1pPr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charset="-122"/>
        <a:cs typeface="+mn-cs"/>
      </a:defRPr>
    </a:lvl1pPr>
    <a:lvl2pPr marL="4572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charset="-122"/>
        <a:cs typeface="+mn-cs"/>
      </a:defRPr>
    </a:lvl2pPr>
    <a:lvl3pPr marL="9144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charset="-122"/>
        <a:cs typeface="+mn-cs"/>
      </a:defRPr>
    </a:lvl3pPr>
    <a:lvl4pPr marL="13716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charset="-122"/>
        <a:cs typeface="+mn-cs"/>
      </a:defRPr>
    </a:lvl4pPr>
    <a:lvl5pPr marL="18288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charset="-122"/>
        <a:cs typeface="+mn-cs"/>
      </a:defRPr>
    </a:lvl5pPr>
    <a:lvl6pPr marL="2286000" algn="l" defTabSz="914400" rtl="0" eaLnBrk="1" latinLnBrk="0" hangingPunct="1">
      <a:defRPr kumimoji="1" sz="1400" b="1" kern="1200">
        <a:solidFill>
          <a:schemeClr val="tx1"/>
        </a:solidFill>
        <a:latin typeface="Lucida Console" pitchFamily="49" charset="0"/>
        <a:ea typeface="宋体" charset="-122"/>
        <a:cs typeface="+mn-cs"/>
      </a:defRPr>
    </a:lvl6pPr>
    <a:lvl7pPr marL="2743200" algn="l" defTabSz="914400" rtl="0" eaLnBrk="1" latinLnBrk="0" hangingPunct="1">
      <a:defRPr kumimoji="1" sz="1400" b="1" kern="1200">
        <a:solidFill>
          <a:schemeClr val="tx1"/>
        </a:solidFill>
        <a:latin typeface="Lucida Console" pitchFamily="49" charset="0"/>
        <a:ea typeface="宋体" charset="-122"/>
        <a:cs typeface="+mn-cs"/>
      </a:defRPr>
    </a:lvl7pPr>
    <a:lvl8pPr marL="3200400" algn="l" defTabSz="914400" rtl="0" eaLnBrk="1" latinLnBrk="0" hangingPunct="1">
      <a:defRPr kumimoji="1" sz="1400" b="1" kern="1200">
        <a:solidFill>
          <a:schemeClr val="tx1"/>
        </a:solidFill>
        <a:latin typeface="Lucida Console" pitchFamily="49" charset="0"/>
        <a:ea typeface="宋体" charset="-122"/>
        <a:cs typeface="+mn-cs"/>
      </a:defRPr>
    </a:lvl8pPr>
    <a:lvl9pPr marL="3657600" algn="l" defTabSz="914400" rtl="0" eaLnBrk="1" latinLnBrk="0" hangingPunct="1">
      <a:defRPr kumimoji="1" sz="1400" b="1" kern="1200">
        <a:solidFill>
          <a:schemeClr val="tx1"/>
        </a:solidFill>
        <a:latin typeface="Lucida Console" pitchFamily="49" charset="0"/>
        <a:ea typeface="宋体"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0000FF"/>
    <a:srgbClr val="008080"/>
    <a:srgbClr val="006699"/>
    <a:srgbClr val="0066CC"/>
    <a:srgbClr val="0099CC"/>
    <a:srgbClr val="3366FF"/>
    <a:srgbClr val="99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0" autoAdjust="0"/>
    <p:restoredTop sz="94717" autoAdjust="0"/>
  </p:normalViewPr>
  <p:slideViewPr>
    <p:cSldViewPr>
      <p:cViewPr>
        <p:scale>
          <a:sx n="125" d="100"/>
          <a:sy n="125" d="100"/>
        </p:scale>
        <p:origin x="180" y="-183"/>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11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Times New Roman" pitchFamily="18" charset="0"/>
                <a:ea typeface="宋体" pitchFamily="2" charset="-122"/>
              </a:defRPr>
            </a:lvl1pPr>
          </a:lstStyle>
          <a:p>
            <a:pPr>
              <a:defRPr/>
            </a:pPr>
            <a:fld id="{12DABB1E-89EB-432D-887A-F1EB0919A70D}" type="slidenum">
              <a:rPr lang="en-US" altLang="zh-CN"/>
              <a:pPr>
                <a:defRPr/>
              </a:pPr>
              <a:t>‹#›</a:t>
            </a:fld>
            <a:endParaRPr lang="en-US" altLang="zh-CN"/>
          </a:p>
        </p:txBody>
      </p:sp>
    </p:spTree>
    <p:extLst>
      <p:ext uri="{BB962C8B-B14F-4D97-AF65-F5344CB8AC3E}">
        <p14:creationId xmlns:p14="http://schemas.microsoft.com/office/powerpoint/2010/main" val="3805499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93188" name="Rectangle 4"/>
          <p:cNvSpPr>
            <a:spLocks noGrp="1" noRot="1" noChangeAspect="1" noChangeArrowheads="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Times New Roman" pitchFamily="18" charset="0"/>
                <a:ea typeface="宋体" pitchFamily="2" charset="-122"/>
              </a:defRPr>
            </a:lvl1pPr>
          </a:lstStyle>
          <a:p>
            <a:pPr>
              <a:defRPr/>
            </a:pPr>
            <a:fld id="{ACE07AAA-27BD-432F-9E78-FC3CD5B20AEA}" type="slidenum">
              <a:rPr lang="en-US" altLang="zh-CN"/>
              <a:pPr>
                <a:defRPr/>
              </a:pPr>
              <a:t>‹#›</a:t>
            </a:fld>
            <a:endParaRPr lang="en-US" altLang="zh-CN"/>
          </a:p>
        </p:txBody>
      </p:sp>
    </p:spTree>
    <p:extLst>
      <p:ext uri="{BB962C8B-B14F-4D97-AF65-F5344CB8AC3E}">
        <p14:creationId xmlns:p14="http://schemas.microsoft.com/office/powerpoint/2010/main" val="19216419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11297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5799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4684" y="188913"/>
            <a:ext cx="2590800" cy="6191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2284" y="188913"/>
            <a:ext cx="7569200" cy="6191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57264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188914"/>
            <a:ext cx="103632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912284" y="981075"/>
            <a:ext cx="5080000" cy="5399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5484" y="981075"/>
            <a:ext cx="5080000" cy="2622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5484" y="3756025"/>
            <a:ext cx="5080000"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3553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188914"/>
            <a:ext cx="103632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912284" y="981075"/>
            <a:ext cx="5080000" cy="5399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5484" y="981075"/>
            <a:ext cx="5080000" cy="5399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205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1431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6640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2284" y="981075"/>
            <a:ext cx="5080000" cy="539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5484" y="981075"/>
            <a:ext cx="5080000" cy="539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830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338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5559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6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931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4638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188914"/>
            <a:ext cx="10363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027" name="Rectangle 3"/>
          <p:cNvSpPr>
            <a:spLocks noGrp="1" noChangeArrowheads="1"/>
          </p:cNvSpPr>
          <p:nvPr>
            <p:ph type="body" idx="1"/>
          </p:nvPr>
        </p:nvSpPr>
        <p:spPr bwMode="auto">
          <a:xfrm>
            <a:off x="912284" y="981075"/>
            <a:ext cx="10363200"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p:txBody>
      </p:sp>
      <p:sp>
        <p:nvSpPr>
          <p:cNvPr id="1029" name="Line 14"/>
          <p:cNvSpPr>
            <a:spLocks noChangeShapeType="1"/>
          </p:cNvSpPr>
          <p:nvPr userDrawn="1"/>
        </p:nvSpPr>
        <p:spPr bwMode="auto">
          <a:xfrm>
            <a:off x="912285" y="908050"/>
            <a:ext cx="10367433"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kumimoji="1" sz="4400" b="1">
          <a:solidFill>
            <a:srgbClr val="A50021"/>
          </a:solidFill>
          <a:latin typeface="+mj-lt"/>
          <a:ea typeface="+mj-ea"/>
          <a:cs typeface="+mj-cs"/>
        </a:defRPr>
      </a:lvl1pPr>
      <a:lvl2pPr algn="ctr" rtl="0" eaLnBrk="0" fontAlgn="base" hangingPunct="0">
        <a:spcBef>
          <a:spcPct val="0"/>
        </a:spcBef>
        <a:spcAft>
          <a:spcPct val="0"/>
        </a:spcAft>
        <a:defRPr kumimoji="1" sz="4400" b="1">
          <a:solidFill>
            <a:srgbClr val="A50021"/>
          </a:solidFill>
          <a:latin typeface="Times New Roman" pitchFamily="18" charset="0"/>
          <a:ea typeface="楷体_GB2312" pitchFamily="49" charset="-122"/>
        </a:defRPr>
      </a:lvl2pPr>
      <a:lvl3pPr algn="ctr" rtl="0" eaLnBrk="0" fontAlgn="base" hangingPunct="0">
        <a:spcBef>
          <a:spcPct val="0"/>
        </a:spcBef>
        <a:spcAft>
          <a:spcPct val="0"/>
        </a:spcAft>
        <a:defRPr kumimoji="1" sz="4400" b="1">
          <a:solidFill>
            <a:srgbClr val="A50021"/>
          </a:solidFill>
          <a:latin typeface="Times New Roman" pitchFamily="18" charset="0"/>
          <a:ea typeface="楷体_GB2312" pitchFamily="49" charset="-122"/>
        </a:defRPr>
      </a:lvl3pPr>
      <a:lvl4pPr algn="ctr" rtl="0" eaLnBrk="0" fontAlgn="base" hangingPunct="0">
        <a:spcBef>
          <a:spcPct val="0"/>
        </a:spcBef>
        <a:spcAft>
          <a:spcPct val="0"/>
        </a:spcAft>
        <a:defRPr kumimoji="1" sz="4400" b="1">
          <a:solidFill>
            <a:srgbClr val="A50021"/>
          </a:solidFill>
          <a:latin typeface="Times New Roman" pitchFamily="18" charset="0"/>
          <a:ea typeface="楷体_GB2312" pitchFamily="49" charset="-122"/>
        </a:defRPr>
      </a:lvl4pPr>
      <a:lvl5pPr algn="ctr" rtl="0" eaLnBrk="0" fontAlgn="base" hangingPunct="0">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13.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6.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18.emf"/><Relationship Id="rId5" Type="http://schemas.openxmlformats.org/officeDocument/2006/relationships/oleObject" Target="../embeddings/oleObject18.bin"/><Relationship Id="rId4" Type="http://schemas.openxmlformats.org/officeDocument/2006/relationships/image" Target="../media/image17.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2.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3.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74825" y="1844675"/>
            <a:ext cx="8713788" cy="2736850"/>
          </a:xfrm>
        </p:spPr>
        <p:txBody>
          <a:bodyPr/>
          <a:lstStyle/>
          <a:p>
            <a:pPr eaLnBrk="1" hangingPunct="1"/>
            <a:r>
              <a:rPr lang="zh-CN" altLang="en-US" sz="6600" dirty="0">
                <a:solidFill>
                  <a:srgbClr val="800000"/>
                </a:solidFill>
                <a:latin typeface="+mn-lt"/>
                <a:ea typeface="楷体" panose="02010609060101010101" pitchFamily="49" charset="-122"/>
              </a:rPr>
              <a:t>第</a:t>
            </a:r>
            <a:r>
              <a:rPr lang="en-US" altLang="zh-CN" sz="6600" dirty="0">
                <a:solidFill>
                  <a:srgbClr val="800000"/>
                </a:solidFill>
                <a:latin typeface="+mn-lt"/>
                <a:ea typeface="楷体" panose="02010609060101010101" pitchFamily="49" charset="-122"/>
              </a:rPr>
              <a:t>5</a:t>
            </a:r>
            <a:r>
              <a:rPr lang="zh-CN" altLang="en-US" sz="6600" dirty="0">
                <a:solidFill>
                  <a:srgbClr val="800000"/>
                </a:solidFill>
                <a:latin typeface="+mn-lt"/>
                <a:ea typeface="楷体" panose="02010609060101010101" pitchFamily="49" charset="-122"/>
              </a:rPr>
              <a:t>章 </a:t>
            </a:r>
            <a:br>
              <a:rPr lang="zh-CN" altLang="en-US" sz="6600" dirty="0">
                <a:solidFill>
                  <a:srgbClr val="800000"/>
                </a:solidFill>
                <a:latin typeface="+mn-lt"/>
                <a:ea typeface="楷体" panose="02010609060101010101" pitchFamily="49" charset="-122"/>
              </a:rPr>
            </a:br>
            <a:r>
              <a:rPr lang="zh-CN" altLang="en-US" sz="6600" dirty="0">
                <a:solidFill>
                  <a:srgbClr val="800000"/>
                </a:solidFill>
                <a:latin typeface="+mn-lt"/>
                <a:ea typeface="楷体" panose="02010609060101010101" pitchFamily="49" charset="-122"/>
              </a:rPr>
              <a:t>进程控制与进程间通信</a:t>
            </a:r>
          </a:p>
        </p:txBody>
      </p:sp>
      <p:sp>
        <p:nvSpPr>
          <p:cNvPr id="2051" name="Line 3"/>
          <p:cNvSpPr>
            <a:spLocks noChangeShapeType="1"/>
          </p:cNvSpPr>
          <p:nvPr/>
        </p:nvSpPr>
        <p:spPr bwMode="auto">
          <a:xfrm flipV="1">
            <a:off x="911424" y="908720"/>
            <a:ext cx="10369152"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sz="4000"/>
              <a:t>进程的调度</a:t>
            </a:r>
          </a:p>
        </p:txBody>
      </p:sp>
      <p:sp>
        <p:nvSpPr>
          <p:cNvPr id="11268" name="Rectangle 3"/>
          <p:cNvSpPr>
            <a:spLocks noGrp="1" noChangeArrowheads="1"/>
          </p:cNvSpPr>
          <p:nvPr>
            <p:ph type="body" idx="1"/>
          </p:nvPr>
        </p:nvSpPr>
        <p:spPr>
          <a:xfrm>
            <a:off x="2208213" y="981075"/>
            <a:ext cx="8064500" cy="5399088"/>
          </a:xfrm>
        </p:spPr>
        <p:txBody>
          <a:bodyPr/>
          <a:lstStyle/>
          <a:p>
            <a:pPr eaLnBrk="1" hangingPunct="1"/>
            <a:r>
              <a:rPr lang="zh-CN" altLang="en-US"/>
              <a:t>调度优先级</a:t>
            </a:r>
          </a:p>
          <a:p>
            <a:pPr lvl="1" eaLnBrk="1" hangingPunct="1"/>
            <a:r>
              <a:rPr lang="zh-CN" altLang="en-US"/>
              <a:t>内核将可运行进程按优先级调度，高优先级进程优先</a:t>
            </a:r>
          </a:p>
          <a:p>
            <a:pPr lvl="1" eaLnBrk="1" hangingPunct="1"/>
            <a:r>
              <a:rPr lang="zh-CN" altLang="en-US"/>
              <a:t>进程的优先级总在不停地发生变化</a:t>
            </a:r>
          </a:p>
          <a:p>
            <a:pPr lvl="1" eaLnBrk="1" hangingPunct="1"/>
            <a:r>
              <a:rPr lang="zh-CN" altLang="en-US"/>
              <a:t>处于睡眠状态的进程一旦被叫醒后，被赋以高优先级，以保证人机会话操作和其它外设的响应速度</a:t>
            </a:r>
          </a:p>
          <a:p>
            <a:pPr lvl="1" eaLnBrk="1" hangingPunct="1"/>
            <a:r>
              <a:rPr lang="zh-CN" altLang="en-US"/>
              <a:t>用户程序用</a:t>
            </a:r>
            <a:r>
              <a:rPr lang="en-US" altLang="zh-CN"/>
              <a:t>nice()</a:t>
            </a:r>
            <a:r>
              <a:rPr lang="zh-CN" altLang="en-US"/>
              <a:t>系统调用有限地调整进程的优先级</a:t>
            </a:r>
          </a:p>
          <a:p>
            <a:pPr eaLnBrk="1" hangingPunct="1"/>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3">
            <a:extLst>
              <a:ext uri="{FF2B5EF4-FFF2-40B4-BE49-F238E27FC236}">
                <a16:creationId xmlns:a16="http://schemas.microsoft.com/office/drawing/2014/main" id="{9F02A18D-3D7D-4837-8B02-0672A3CAE65F}"/>
              </a:ext>
            </a:extLst>
          </p:cNvPr>
          <p:cNvSpPr>
            <a:spLocks noChangeShapeType="1"/>
          </p:cNvSpPr>
          <p:nvPr/>
        </p:nvSpPr>
        <p:spPr bwMode="auto">
          <a:xfrm flipV="1">
            <a:off x="911424" y="908720"/>
            <a:ext cx="10369152"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 name="Line 5"/>
          <p:cNvSpPr>
            <a:spLocks noChangeShapeType="1"/>
          </p:cNvSpPr>
          <p:nvPr/>
        </p:nvSpPr>
        <p:spPr bwMode="auto">
          <a:xfrm>
            <a:off x="2208214" y="908050"/>
            <a:ext cx="777557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1" name="Object 2"/>
          <p:cNvGraphicFramePr>
            <a:graphicFrameLocks noChangeAspect="1"/>
          </p:cNvGraphicFramePr>
          <p:nvPr/>
        </p:nvGraphicFramePr>
        <p:xfrm>
          <a:off x="2892426" y="0"/>
          <a:ext cx="6443663" cy="6669088"/>
        </p:xfrm>
        <a:graphic>
          <a:graphicData uri="http://schemas.openxmlformats.org/presentationml/2006/ole">
            <mc:AlternateContent xmlns:mc="http://schemas.openxmlformats.org/markup-compatibility/2006">
              <mc:Choice xmlns:v="urn:schemas-microsoft-com:vml" Requires="v">
                <p:oleObj spid="_x0000_s12345" name="VISIO" r:id="rId3" imgW="5415382" imgH="6450787" progId="Visio.Drawing.6">
                  <p:embed/>
                </p:oleObj>
              </mc:Choice>
              <mc:Fallback>
                <p:oleObj name="VISIO" r:id="rId3" imgW="5415382" imgH="6450787"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426" y="0"/>
                        <a:ext cx="6443663"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2" name="Rectangle 3"/>
          <p:cNvSpPr>
            <a:spLocks noChangeArrowheads="1"/>
          </p:cNvSpPr>
          <p:nvPr/>
        </p:nvSpPr>
        <p:spPr bwMode="auto">
          <a:xfrm>
            <a:off x="2135189" y="6237288"/>
            <a:ext cx="8353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00000"/>
              </a:lnSpc>
            </a:pPr>
            <a:r>
              <a:rPr lang="en-US" altLang="zh-CN" sz="1800">
                <a:solidFill>
                  <a:srgbClr val="993300"/>
                </a:solidFill>
                <a:latin typeface="Verdana" pitchFamily="34" charset="0"/>
                <a:ea typeface="黑体" pitchFamily="2" charset="-122"/>
              </a:rPr>
              <a:t>scanf("%d", &amp;n);</a:t>
            </a:r>
            <a:r>
              <a:rPr lang="zh-CN" altLang="en-US" sz="1800">
                <a:solidFill>
                  <a:srgbClr val="993300"/>
                </a:solidFill>
                <a:latin typeface="Verdana" pitchFamily="34" charset="0"/>
                <a:ea typeface="黑体" pitchFamily="2" charset="-122"/>
              </a:rPr>
              <a:t>程序在串口终端上执行时操作员输入</a:t>
            </a:r>
            <a:r>
              <a:rPr lang="en-US" altLang="zh-CN" sz="1800">
                <a:solidFill>
                  <a:srgbClr val="993300"/>
                </a:solidFill>
                <a:latin typeface="Verdana" pitchFamily="34" charset="0"/>
                <a:ea typeface="黑体" pitchFamily="2" charset="-122"/>
              </a:rPr>
              <a:t>756</a:t>
            </a:r>
            <a:r>
              <a:rPr lang="zh-CN" altLang="en-US" sz="1800">
                <a:solidFill>
                  <a:srgbClr val="993300"/>
                </a:solidFill>
                <a:latin typeface="Verdana" pitchFamily="34" charset="0"/>
                <a:ea typeface="黑体" pitchFamily="2" charset="-122"/>
              </a:rPr>
              <a:t>然后按下回车</a:t>
            </a:r>
          </a:p>
        </p:txBody>
      </p:sp>
      <p:sp>
        <p:nvSpPr>
          <p:cNvPr id="12293" name="Text Box 4"/>
          <p:cNvSpPr txBox="1">
            <a:spLocks noChangeArrowheads="1"/>
          </p:cNvSpPr>
          <p:nvPr/>
        </p:nvSpPr>
        <p:spPr bwMode="auto">
          <a:xfrm>
            <a:off x="5140325" y="32178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eaLnBrk="1" hangingPunct="1">
              <a:lnSpc>
                <a:spcPct val="100000"/>
              </a:lnSpc>
              <a:buClr>
                <a:schemeClr val="bg1"/>
              </a:buClr>
              <a:buFont typeface="Wingdings" pitchFamily="2" charset="2"/>
              <a:buNone/>
            </a:pPr>
            <a:endParaRPr lang="zh-CN" altLang="zh-CN" sz="1800">
              <a:latin typeface="Verdana" pitchFamily="34" charset="0"/>
              <a:ea typeface="黑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sz="4000"/>
              <a:t>time:</a:t>
            </a:r>
            <a:r>
              <a:rPr lang="zh-CN" altLang="en-US" sz="4000"/>
              <a:t>进程执行的时间</a:t>
            </a:r>
          </a:p>
        </p:txBody>
      </p:sp>
      <p:sp>
        <p:nvSpPr>
          <p:cNvPr id="13316" name="Rectangle 3"/>
          <p:cNvSpPr>
            <a:spLocks noGrp="1" noChangeArrowheads="1"/>
          </p:cNvSpPr>
          <p:nvPr>
            <p:ph type="body" idx="1"/>
          </p:nvPr>
        </p:nvSpPr>
        <p:spPr>
          <a:xfrm>
            <a:off x="1847851" y="908051"/>
            <a:ext cx="8424863" cy="5834063"/>
          </a:xfrm>
        </p:spPr>
        <p:txBody>
          <a:bodyPr/>
          <a:lstStyle/>
          <a:p>
            <a:pPr eaLnBrk="1" hangingPunct="1"/>
            <a:r>
              <a:rPr kumimoji="0" lang="zh-CN" altLang="en-US"/>
              <a:t>进程执行时间包括</a:t>
            </a:r>
          </a:p>
          <a:p>
            <a:pPr lvl="1" eaLnBrk="1" hangingPunct="1"/>
            <a:r>
              <a:rPr lang="zh-CN" altLang="en-US"/>
              <a:t>睡眠</a:t>
            </a:r>
            <a:r>
              <a:rPr lang="zh-CN" altLang="en-US">
                <a:latin typeface="Times New Roman" pitchFamily="18" charset="0"/>
              </a:rPr>
              <a:t>时间，</a:t>
            </a:r>
            <a:r>
              <a:rPr lang="en-US" altLang="zh-CN">
                <a:latin typeface="Times New Roman" pitchFamily="18" charset="0"/>
              </a:rPr>
              <a:t>CPU</a:t>
            </a:r>
            <a:r>
              <a:rPr lang="zh-CN" altLang="en-US">
                <a:latin typeface="Times New Roman" pitchFamily="18" charset="0"/>
              </a:rPr>
              <a:t>时间</a:t>
            </a:r>
            <a:r>
              <a:rPr lang="en-US" altLang="zh-CN">
                <a:latin typeface="Times New Roman" pitchFamily="18" charset="0"/>
              </a:rPr>
              <a:t>(</a:t>
            </a:r>
            <a:r>
              <a:rPr lang="zh-CN" altLang="en-US">
                <a:latin typeface="Times New Roman" pitchFamily="18" charset="0"/>
              </a:rPr>
              <a:t>用户时间和系统时间</a:t>
            </a:r>
            <a:r>
              <a:rPr lang="en-US" altLang="zh-CN">
                <a:latin typeface="Times New Roman" pitchFamily="18" charset="0"/>
              </a:rPr>
              <a:t>)</a:t>
            </a:r>
          </a:p>
          <a:p>
            <a:pPr lvl="1" eaLnBrk="1" hangingPunct="1"/>
            <a:r>
              <a:rPr lang="zh-CN" altLang="en-US"/>
              <a:t>外部命令</a:t>
            </a:r>
            <a:r>
              <a:rPr lang="en-US" altLang="zh-CN"/>
              <a:t>/usr/bin/time</a:t>
            </a:r>
          </a:p>
          <a:p>
            <a:pPr lvl="1" eaLnBrk="1" hangingPunct="1"/>
            <a:r>
              <a:rPr lang="en-US" altLang="zh-CN">
                <a:latin typeface="Times New Roman" pitchFamily="18" charset="0"/>
              </a:rPr>
              <a:t>B-shell</a:t>
            </a:r>
            <a:r>
              <a:rPr lang="zh-CN" altLang="en-US">
                <a:latin typeface="Times New Roman" pitchFamily="18" charset="0"/>
              </a:rPr>
              <a:t>和</a:t>
            </a:r>
            <a:r>
              <a:rPr lang="en-US" altLang="zh-CN">
                <a:latin typeface="Times New Roman" pitchFamily="18" charset="0"/>
              </a:rPr>
              <a:t>C-shell</a:t>
            </a:r>
            <a:r>
              <a:rPr lang="zh-CN" altLang="en-US">
                <a:latin typeface="Times New Roman" pitchFamily="18" charset="0"/>
              </a:rPr>
              <a:t>都有个内部</a:t>
            </a:r>
            <a:r>
              <a:rPr lang="zh-CN" altLang="en-US"/>
              <a:t>命令</a:t>
            </a:r>
            <a:r>
              <a:rPr lang="en-US" altLang="zh-CN"/>
              <a:t>time</a:t>
            </a:r>
          </a:p>
          <a:p>
            <a:pPr lvl="1" eaLnBrk="1" hangingPunct="1">
              <a:spcBef>
                <a:spcPct val="0"/>
              </a:spcBef>
              <a:buFont typeface="Wingdings" pitchFamily="2" charset="2"/>
              <a:buNone/>
            </a:pPr>
            <a:r>
              <a:rPr lang="en-US" altLang="zh-CN" u="sng">
                <a:solidFill>
                  <a:srgbClr val="800000"/>
                </a:solidFill>
              </a:rPr>
              <a:t>/usr/bin/time find /usr -name '*.c' -print</a:t>
            </a:r>
          </a:p>
          <a:p>
            <a:pPr lvl="1" eaLnBrk="1" hangingPunct="1">
              <a:spcBef>
                <a:spcPct val="0"/>
              </a:spcBef>
              <a:buFont typeface="Wingdings" pitchFamily="2" charset="2"/>
              <a:buNone/>
            </a:pPr>
            <a:r>
              <a:rPr lang="en-US" altLang="zh-CN"/>
              <a:t>Real   6.06</a:t>
            </a:r>
          </a:p>
          <a:p>
            <a:pPr lvl="1" eaLnBrk="1" hangingPunct="1">
              <a:spcBef>
                <a:spcPct val="0"/>
              </a:spcBef>
              <a:buFont typeface="Wingdings" pitchFamily="2" charset="2"/>
              <a:buNone/>
            </a:pPr>
            <a:r>
              <a:rPr lang="en-US" altLang="zh-CN"/>
              <a:t>User   0.36</a:t>
            </a:r>
          </a:p>
          <a:p>
            <a:pPr lvl="1" eaLnBrk="1" hangingPunct="1">
              <a:spcBef>
                <a:spcPct val="0"/>
              </a:spcBef>
              <a:buFont typeface="Wingdings" pitchFamily="2" charset="2"/>
              <a:buNone/>
            </a:pPr>
            <a:r>
              <a:rPr lang="en-US" altLang="zh-CN"/>
              <a:t>System 2.13</a:t>
            </a:r>
          </a:p>
          <a:p>
            <a:pPr lvl="1" eaLnBrk="1" hangingPunct="1">
              <a:spcBef>
                <a:spcPct val="0"/>
              </a:spcBef>
            </a:pPr>
            <a:r>
              <a:rPr lang="en-US" altLang="zh-CN">
                <a:latin typeface="Times New Roman" pitchFamily="18" charset="0"/>
              </a:rPr>
              <a:t>C-shell</a:t>
            </a:r>
            <a:r>
              <a:rPr lang="en-US" altLang="zh-CN"/>
              <a:t>:  </a:t>
            </a:r>
            <a:r>
              <a:rPr lang="en-US" altLang="zh-CN" u="sng">
                <a:solidFill>
                  <a:srgbClr val="800000"/>
                </a:solidFill>
              </a:rPr>
              <a:t>time find /usr -name '*.h' -print</a:t>
            </a:r>
          </a:p>
          <a:p>
            <a:pPr lvl="1" eaLnBrk="1" hangingPunct="1">
              <a:spcBef>
                <a:spcPct val="0"/>
              </a:spcBef>
              <a:buFont typeface="Wingdings" pitchFamily="2" charset="2"/>
              <a:buNone/>
            </a:pPr>
            <a:r>
              <a:rPr lang="en-US" altLang="zh-CN"/>
              <a:t>0.4u 6.2s 0:10 61% 4+28k 0+0io 0pf+0w</a:t>
            </a:r>
          </a:p>
          <a:p>
            <a:pPr eaLnBrk="1" hangingPunct="1"/>
            <a:r>
              <a:rPr lang="zh-CN" altLang="en-US"/>
              <a:t>与</a:t>
            </a:r>
            <a:r>
              <a:rPr lang="en-US" altLang="zh-CN"/>
              <a:t>CPU</a:t>
            </a:r>
            <a:r>
              <a:rPr lang="zh-CN" altLang="en-US"/>
              <a:t>时间有关的命令</a:t>
            </a:r>
            <a:r>
              <a:rPr lang="en-US" altLang="zh-CN"/>
              <a:t>vmstat</a:t>
            </a:r>
          </a:p>
          <a:p>
            <a:pPr eaLnBrk="1" hangingPunct="1">
              <a:buFont typeface="Wingdings" pitchFamily="2" charset="2"/>
              <a:buNone/>
            </a:pPr>
            <a:r>
              <a:rPr lang="en-US" altLang="zh-CN" sz="1800"/>
              <a:t>$ </a:t>
            </a:r>
            <a:r>
              <a:rPr lang="en-US" altLang="zh-CN" sz="1800" b="0" u="sng">
                <a:solidFill>
                  <a:srgbClr val="800000"/>
                </a:solidFill>
                <a:latin typeface="Verdana" pitchFamily="34" charset="0"/>
              </a:rPr>
              <a:t>vmstat 10</a:t>
            </a:r>
          </a:p>
          <a:p>
            <a:pPr eaLnBrk="1" hangingPunct="1">
              <a:spcBef>
                <a:spcPct val="0"/>
              </a:spcBef>
              <a:buFont typeface="Wingdings" pitchFamily="2" charset="2"/>
              <a:buNone/>
            </a:pPr>
            <a:r>
              <a:rPr lang="en-US" altLang="zh-CN" sz="1600" b="0">
                <a:latin typeface="Verdana" pitchFamily="34" charset="0"/>
              </a:rPr>
              <a:t>   </a:t>
            </a:r>
            <a:r>
              <a:rPr lang="en-US" altLang="zh-CN" sz="1600" b="0">
                <a:solidFill>
                  <a:schemeClr val="tx1"/>
                </a:solidFill>
                <a:latin typeface="Verdana" pitchFamily="34" charset="0"/>
              </a:rPr>
              <a:t>procs                      memory        swap          io     system      cpu</a:t>
            </a:r>
          </a:p>
          <a:p>
            <a:pPr eaLnBrk="1" hangingPunct="1">
              <a:spcBef>
                <a:spcPct val="0"/>
              </a:spcBef>
              <a:buFont typeface="Wingdings" pitchFamily="2" charset="2"/>
              <a:buNone/>
            </a:pPr>
            <a:r>
              <a:rPr lang="en-US" altLang="zh-CN" sz="1600" b="0">
                <a:solidFill>
                  <a:schemeClr val="tx1"/>
                </a:solidFill>
                <a:latin typeface="Verdana" pitchFamily="34" charset="0"/>
              </a:rPr>
              <a:t> r  b  w  swpd   free   buff    cache  si   so    bi  bo   in        cs us sy id</a:t>
            </a:r>
          </a:p>
          <a:p>
            <a:pPr eaLnBrk="1" hangingPunct="1">
              <a:spcBef>
                <a:spcPct val="0"/>
              </a:spcBef>
              <a:buFont typeface="Wingdings" pitchFamily="2" charset="2"/>
              <a:buNone/>
            </a:pPr>
            <a:r>
              <a:rPr lang="en-US" altLang="zh-CN" sz="1600" b="0">
                <a:solidFill>
                  <a:schemeClr val="tx1"/>
                </a:solidFill>
                <a:latin typeface="Verdana" pitchFamily="34" charset="0"/>
              </a:rPr>
              <a:t> 0  0  0     0  55916   6128  38156  0    0  439 118  146   180  8 15 76</a:t>
            </a:r>
          </a:p>
          <a:p>
            <a:pPr eaLnBrk="1" hangingPunct="1">
              <a:spcBef>
                <a:spcPct val="0"/>
              </a:spcBef>
              <a:buFont typeface="Wingdings" pitchFamily="2" charset="2"/>
              <a:buNone/>
            </a:pPr>
            <a:r>
              <a:rPr lang="en-US" altLang="zh-CN" sz="1600" b="0">
                <a:solidFill>
                  <a:schemeClr val="tx1"/>
                </a:solidFill>
                <a:latin typeface="Verdana" pitchFamily="34" charset="0"/>
              </a:rPr>
              <a:t> 0  0  0     0  55252   6160  38160  0    0      0  32  112    54  26  1 73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en-US" sz="4000"/>
              <a:t>系统调用times()</a:t>
            </a:r>
            <a:endParaRPr lang="en-US" altLang="zh-CN" sz="4000"/>
          </a:p>
        </p:txBody>
      </p:sp>
      <p:sp>
        <p:nvSpPr>
          <p:cNvPr id="14340" name="Rectangle 3"/>
          <p:cNvSpPr>
            <a:spLocks noGrp="1" noChangeArrowheads="1"/>
          </p:cNvSpPr>
          <p:nvPr>
            <p:ph type="body" idx="1"/>
          </p:nvPr>
        </p:nvSpPr>
        <p:spPr>
          <a:xfrm>
            <a:off x="2208213" y="981076"/>
            <a:ext cx="7772400" cy="5616575"/>
          </a:xfrm>
        </p:spPr>
        <p:txBody>
          <a:bodyPr/>
          <a:lstStyle/>
          <a:p>
            <a:pPr eaLnBrk="1" hangingPunct="1"/>
            <a:r>
              <a:rPr lang="zh-CN" altLang="en-US"/>
              <a:t>系统调用</a:t>
            </a:r>
            <a:r>
              <a:rPr lang="en-US" altLang="zh-CN"/>
              <a:t>times()</a:t>
            </a:r>
          </a:p>
          <a:p>
            <a:pPr lvl="1" eaLnBrk="1" hangingPunct="1">
              <a:buFont typeface="Wingdings" pitchFamily="2" charset="2"/>
              <a:buNone/>
            </a:pPr>
            <a:r>
              <a:rPr lang="zh-CN" altLang="en-US"/>
              <a:t>当前</a:t>
            </a:r>
            <a:r>
              <a:rPr lang="zh-CN" altLang="en-US">
                <a:latin typeface="Times New Roman" pitchFamily="18" charset="0"/>
              </a:rPr>
              <a:t>进程</a:t>
            </a:r>
            <a:r>
              <a:rPr lang="en-US" altLang="zh-CN">
                <a:latin typeface="Times New Roman" pitchFamily="18" charset="0"/>
              </a:rPr>
              <a:t>CPU</a:t>
            </a:r>
            <a:r>
              <a:rPr lang="zh-CN" altLang="en-US">
                <a:latin typeface="Times New Roman" pitchFamily="18" charset="0"/>
              </a:rPr>
              <a:t>时间，已结束子进程占用过的</a:t>
            </a:r>
            <a:r>
              <a:rPr lang="en-US" altLang="zh-CN">
                <a:latin typeface="Times New Roman" pitchFamily="18" charset="0"/>
              </a:rPr>
              <a:t>CPU</a:t>
            </a:r>
            <a:r>
              <a:rPr lang="zh-CN" altLang="en-US">
                <a:latin typeface="Times New Roman" pitchFamily="18" charset="0"/>
              </a:rPr>
              <a:t>时间</a:t>
            </a:r>
          </a:p>
          <a:p>
            <a:pPr lvl="1" eaLnBrk="1" hangingPunct="1">
              <a:spcBef>
                <a:spcPct val="0"/>
              </a:spcBef>
              <a:buFont typeface="Wingdings" pitchFamily="2" charset="2"/>
              <a:buNone/>
            </a:pPr>
            <a:r>
              <a:rPr lang="en-US" altLang="zh-CN" sz="1600"/>
              <a:t>clock_t times(struct tms *buf);</a:t>
            </a:r>
          </a:p>
          <a:p>
            <a:pPr lvl="1" eaLnBrk="1" hangingPunct="1">
              <a:spcBef>
                <a:spcPct val="0"/>
              </a:spcBef>
              <a:buFont typeface="Wingdings" pitchFamily="2" charset="2"/>
              <a:buNone/>
            </a:pPr>
            <a:r>
              <a:rPr lang="en-US" altLang="zh-CN" sz="1600"/>
              <a:t>struct tms {</a:t>
            </a:r>
          </a:p>
          <a:p>
            <a:pPr lvl="1" eaLnBrk="1" hangingPunct="1">
              <a:spcBef>
                <a:spcPct val="0"/>
              </a:spcBef>
              <a:buFont typeface="Wingdings" pitchFamily="2" charset="2"/>
              <a:buNone/>
            </a:pPr>
            <a:r>
              <a:rPr lang="en-US" altLang="zh-CN" sz="1600"/>
              <a:t>      clock_t tms_utime;  /* user  CPU time */</a:t>
            </a:r>
          </a:p>
          <a:p>
            <a:pPr lvl="1" eaLnBrk="1" hangingPunct="1">
              <a:spcBef>
                <a:spcPct val="0"/>
              </a:spcBef>
              <a:buFont typeface="Wingdings" pitchFamily="2" charset="2"/>
              <a:buNone/>
            </a:pPr>
            <a:r>
              <a:rPr lang="en-US" altLang="zh-CN" sz="1600"/>
              <a:t>      clock_t tms_stime;  /* system CPU time */</a:t>
            </a:r>
          </a:p>
          <a:p>
            <a:pPr lvl="1" eaLnBrk="1" hangingPunct="1">
              <a:spcBef>
                <a:spcPct val="0"/>
              </a:spcBef>
              <a:buFont typeface="Wingdings" pitchFamily="2" charset="2"/>
              <a:buNone/>
            </a:pPr>
            <a:r>
              <a:rPr lang="en-US" altLang="zh-CN" sz="1600"/>
              <a:t>      clock_t tms_cutime; /* user CPU time, terminated children */</a:t>
            </a:r>
          </a:p>
          <a:p>
            <a:pPr lvl="1" eaLnBrk="1" hangingPunct="1">
              <a:spcBef>
                <a:spcPct val="0"/>
              </a:spcBef>
              <a:buFont typeface="Wingdings" pitchFamily="2" charset="2"/>
              <a:buNone/>
            </a:pPr>
            <a:r>
              <a:rPr lang="en-US" altLang="zh-CN" sz="1600"/>
              <a:t>      clock_t tms_cstime; /* system CPU time, terminated children */</a:t>
            </a:r>
          </a:p>
          <a:p>
            <a:pPr lvl="1" eaLnBrk="1" hangingPunct="1">
              <a:spcBef>
                <a:spcPct val="0"/>
              </a:spcBef>
              <a:buFont typeface="Wingdings" pitchFamily="2" charset="2"/>
              <a:buNone/>
            </a:pPr>
            <a:r>
              <a:rPr lang="en-US" altLang="zh-CN" sz="1600"/>
              <a:t>};</a:t>
            </a:r>
          </a:p>
          <a:p>
            <a:pPr eaLnBrk="1" hangingPunct="1"/>
            <a:r>
              <a:rPr lang="en-US" altLang="zh-CN"/>
              <a:t>clock()</a:t>
            </a:r>
          </a:p>
          <a:p>
            <a:pPr lvl="1" eaLnBrk="1" hangingPunct="1"/>
            <a:r>
              <a:rPr lang="zh-CN" altLang="en-US"/>
              <a:t>返回</a:t>
            </a:r>
            <a:r>
              <a:rPr lang="en-US" altLang="zh-CN"/>
              <a:t>times()</a:t>
            </a:r>
            <a:r>
              <a:rPr lang="zh-CN" altLang="en-US"/>
              <a:t>的</a:t>
            </a:r>
            <a:r>
              <a:rPr lang="zh-CN" altLang="en-US">
                <a:latin typeface="Times New Roman" pitchFamily="18" charset="0"/>
              </a:rPr>
              <a:t>四个</a:t>
            </a:r>
            <a:r>
              <a:rPr lang="en-US" altLang="zh-CN">
                <a:latin typeface="Times New Roman" pitchFamily="18" charset="0"/>
              </a:rPr>
              <a:t>CPU</a:t>
            </a:r>
            <a:r>
              <a:rPr lang="zh-CN" altLang="en-US">
                <a:latin typeface="Times New Roman" pitchFamily="18" charset="0"/>
              </a:rPr>
              <a:t>时间</a:t>
            </a:r>
            <a:r>
              <a:rPr lang="zh-CN" altLang="en-US"/>
              <a:t>的总和。单位是</a:t>
            </a:r>
            <a:r>
              <a:rPr lang="en-US" altLang="zh-CN"/>
              <a:t>1/CLOCKS_PER_SEC</a:t>
            </a:r>
            <a:r>
              <a:rPr lang="zh-CN" altLang="en-US"/>
              <a:t>秒</a:t>
            </a:r>
          </a:p>
          <a:p>
            <a:pPr eaLnBrk="1" hangingPunct="1"/>
            <a:r>
              <a:rPr lang="en-US" altLang="zh-CN"/>
              <a:t>getrusage()</a:t>
            </a:r>
            <a:r>
              <a:rPr lang="zh-CN" altLang="en-US"/>
              <a:t>函数，</a:t>
            </a:r>
            <a:r>
              <a:rPr lang="en-US" altLang="zh-CN"/>
              <a:t>times()</a:t>
            </a:r>
            <a:r>
              <a:rPr lang="zh-CN" altLang="en-US"/>
              <a:t>函数的升级版本</a:t>
            </a:r>
          </a:p>
          <a:p>
            <a:pPr lvl="1" eaLnBrk="1" hangingPunct="1"/>
            <a:r>
              <a:rPr lang="zh-CN" altLang="en-US">
                <a:latin typeface="Times New Roman" pitchFamily="18" charset="0"/>
              </a:rPr>
              <a:t>返回</a:t>
            </a:r>
            <a:r>
              <a:rPr lang="en-US" altLang="zh-CN">
                <a:latin typeface="Times New Roman" pitchFamily="18" charset="0"/>
              </a:rPr>
              <a:t>CPU</a:t>
            </a:r>
            <a:r>
              <a:rPr lang="zh-CN" altLang="en-US">
                <a:latin typeface="Times New Roman" pitchFamily="18" charset="0"/>
              </a:rPr>
              <a:t>时间</a:t>
            </a:r>
            <a:r>
              <a:rPr lang="zh-CN" altLang="en-US"/>
              <a:t>，还返回表示资源使用状况的另外</a:t>
            </a:r>
            <a:r>
              <a:rPr lang="en-US" altLang="zh-CN"/>
              <a:t>14</a:t>
            </a:r>
            <a:r>
              <a:rPr lang="zh-CN" altLang="en-US"/>
              <a:t>个值，包括内存使用情况，</a:t>
            </a:r>
            <a:r>
              <a:rPr lang="en-US" altLang="zh-CN">
                <a:latin typeface="Times New Roman" pitchFamily="18" charset="0"/>
              </a:rPr>
              <a:t>I/O</a:t>
            </a:r>
            <a:r>
              <a:rPr lang="zh-CN" altLang="en-US">
                <a:latin typeface="Times New Roman" pitchFamily="18" charset="0"/>
              </a:rPr>
              <a:t>次数</a:t>
            </a:r>
            <a:r>
              <a:rPr lang="zh-CN" altLang="en-US"/>
              <a:t>，进程切换次数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z="4000"/>
              <a:t>与时间有关的函数</a:t>
            </a:r>
          </a:p>
        </p:txBody>
      </p:sp>
      <p:sp>
        <p:nvSpPr>
          <p:cNvPr id="15364" name="Rectangle 3"/>
          <p:cNvSpPr>
            <a:spLocks noGrp="1" noChangeArrowheads="1"/>
          </p:cNvSpPr>
          <p:nvPr>
            <p:ph type="body" idx="1"/>
          </p:nvPr>
        </p:nvSpPr>
        <p:spPr>
          <a:xfrm>
            <a:off x="2135189" y="981075"/>
            <a:ext cx="7845425" cy="5329238"/>
          </a:xfrm>
        </p:spPr>
        <p:txBody>
          <a:bodyPr/>
          <a:lstStyle/>
          <a:p>
            <a:pPr eaLnBrk="1" hangingPunct="1">
              <a:lnSpc>
                <a:spcPct val="90000"/>
              </a:lnSpc>
            </a:pPr>
            <a:r>
              <a:rPr lang="zh-CN" altLang="en-US"/>
              <a:t>标准函数库中</a:t>
            </a:r>
            <a:r>
              <a:rPr lang="en-US" altLang="zh-CN"/>
              <a:t>time()</a:t>
            </a:r>
            <a:r>
              <a:rPr lang="zh-CN" altLang="en-US"/>
              <a:t>：获得当前时间坐标</a:t>
            </a:r>
          </a:p>
          <a:p>
            <a:pPr lvl="1" eaLnBrk="1" hangingPunct="1">
              <a:lnSpc>
                <a:spcPct val="90000"/>
              </a:lnSpc>
            </a:pPr>
            <a:r>
              <a:rPr lang="zh-CN" altLang="en-US"/>
              <a:t>坐标</a:t>
            </a:r>
            <a:r>
              <a:rPr lang="en-US" altLang="zh-CN">
                <a:latin typeface="Times New Roman" pitchFamily="18" charset="0"/>
              </a:rPr>
              <a:t>0</a:t>
            </a:r>
            <a:r>
              <a:rPr lang="zh-CN" altLang="en-US">
                <a:latin typeface="Times New Roman" pitchFamily="18" charset="0"/>
              </a:rPr>
              <a:t>为</a:t>
            </a:r>
            <a:r>
              <a:rPr lang="en-US" altLang="zh-CN">
                <a:latin typeface="Times New Roman" pitchFamily="18" charset="0"/>
              </a:rPr>
              <a:t>1970</a:t>
            </a:r>
            <a:r>
              <a:rPr lang="zh-CN" altLang="en-US">
                <a:latin typeface="Times New Roman" pitchFamily="18" charset="0"/>
              </a:rPr>
              <a:t>年</a:t>
            </a:r>
            <a:r>
              <a:rPr lang="en-US" altLang="zh-CN">
                <a:latin typeface="Times New Roman" pitchFamily="18" charset="0"/>
              </a:rPr>
              <a:t>1</a:t>
            </a:r>
            <a:r>
              <a:rPr lang="zh-CN" altLang="en-US">
                <a:latin typeface="Times New Roman" pitchFamily="18" charset="0"/>
              </a:rPr>
              <a:t>月</a:t>
            </a:r>
            <a:r>
              <a:rPr lang="en-US" altLang="zh-CN">
                <a:latin typeface="Times New Roman" pitchFamily="18" charset="0"/>
              </a:rPr>
              <a:t>1</a:t>
            </a:r>
            <a:r>
              <a:rPr lang="zh-CN" altLang="en-US">
                <a:latin typeface="Times New Roman" pitchFamily="18" charset="0"/>
              </a:rPr>
              <a:t>日零点</a:t>
            </a:r>
            <a:r>
              <a:rPr lang="zh-CN" altLang="en-US"/>
              <a:t>，单位：秒</a:t>
            </a:r>
          </a:p>
          <a:p>
            <a:pPr lvl="1" eaLnBrk="1" hangingPunct="1">
              <a:lnSpc>
                <a:spcPct val="90000"/>
              </a:lnSpc>
            </a:pPr>
            <a:r>
              <a:rPr lang="en-US" altLang="zh-CN"/>
              <a:t>t=time(0);</a:t>
            </a:r>
            <a:r>
              <a:rPr lang="zh-CN" altLang="en-US"/>
              <a:t>和</a:t>
            </a:r>
            <a:r>
              <a:rPr lang="en-US" altLang="zh-CN"/>
              <a:t>time(&amp;t);</a:t>
            </a:r>
            <a:r>
              <a:rPr lang="zh-CN" altLang="en-US"/>
              <a:t>都会使</a:t>
            </a:r>
            <a:r>
              <a:rPr lang="en-US" altLang="zh-CN"/>
              <a:t>t</a:t>
            </a:r>
            <a:r>
              <a:rPr lang="zh-CN" altLang="en-US"/>
              <a:t>值为当前时间坐标</a:t>
            </a:r>
          </a:p>
          <a:p>
            <a:pPr eaLnBrk="1" hangingPunct="1">
              <a:lnSpc>
                <a:spcPct val="90000"/>
              </a:lnSpc>
            </a:pPr>
            <a:r>
              <a:rPr lang="zh-CN" altLang="en-US"/>
              <a:t>函数</a:t>
            </a:r>
            <a:r>
              <a:rPr lang="en-US" altLang="zh-CN"/>
              <a:t>gettimeofday()</a:t>
            </a:r>
          </a:p>
          <a:p>
            <a:pPr lvl="1" eaLnBrk="1" hangingPunct="1">
              <a:lnSpc>
                <a:spcPct val="90000"/>
              </a:lnSpc>
            </a:pPr>
            <a:r>
              <a:rPr lang="zh-CN" altLang="en-US"/>
              <a:t>获得当前时间坐标，</a:t>
            </a:r>
            <a:r>
              <a:rPr lang="zh-CN" altLang="en-US">
                <a:latin typeface="Times New Roman" pitchFamily="18" charset="0"/>
              </a:rPr>
              <a:t>坐标的</a:t>
            </a:r>
            <a:r>
              <a:rPr lang="en-US" altLang="zh-CN">
                <a:latin typeface="Times New Roman" pitchFamily="18" charset="0"/>
              </a:rPr>
              <a:t>0</a:t>
            </a:r>
            <a:r>
              <a:rPr lang="zh-CN" altLang="en-US">
                <a:latin typeface="Times New Roman" pitchFamily="18" charset="0"/>
              </a:rPr>
              <a:t>是</a:t>
            </a:r>
            <a:r>
              <a:rPr lang="en-US" altLang="zh-CN">
                <a:latin typeface="Times New Roman" pitchFamily="18" charset="0"/>
              </a:rPr>
              <a:t>1970</a:t>
            </a:r>
            <a:r>
              <a:rPr lang="zh-CN" altLang="en-US">
                <a:latin typeface="Times New Roman" pitchFamily="18" charset="0"/>
              </a:rPr>
              <a:t>年</a:t>
            </a:r>
            <a:r>
              <a:rPr lang="en-US" altLang="zh-CN">
                <a:latin typeface="Times New Roman" pitchFamily="18" charset="0"/>
              </a:rPr>
              <a:t>1</a:t>
            </a:r>
            <a:r>
              <a:rPr lang="zh-CN" altLang="en-US">
                <a:latin typeface="Times New Roman" pitchFamily="18" charset="0"/>
              </a:rPr>
              <a:t>月</a:t>
            </a:r>
            <a:r>
              <a:rPr lang="en-US" altLang="zh-CN">
                <a:latin typeface="Times New Roman" pitchFamily="18" charset="0"/>
              </a:rPr>
              <a:t>1</a:t>
            </a:r>
            <a:r>
              <a:rPr lang="zh-CN" altLang="en-US">
                <a:latin typeface="Times New Roman" pitchFamily="18" charset="0"/>
              </a:rPr>
              <a:t>日零点</a:t>
            </a:r>
          </a:p>
          <a:p>
            <a:pPr lvl="1" eaLnBrk="1" hangingPunct="1">
              <a:lnSpc>
                <a:spcPct val="90000"/>
              </a:lnSpc>
            </a:pPr>
            <a:r>
              <a:rPr lang="zh-CN" altLang="en-US"/>
              <a:t>可以精确到</a:t>
            </a:r>
            <a:r>
              <a:rPr lang="zh-CN" altLang="en-US">
                <a:latin typeface="Times New Roman" pitchFamily="18" charset="0"/>
              </a:rPr>
              <a:t>微秒</a:t>
            </a:r>
            <a:r>
              <a:rPr lang="el-GR" altLang="zh-CN">
                <a:latin typeface="Times New Roman" pitchFamily="18" charset="0"/>
                <a:cs typeface="Times New Roman" pitchFamily="18" charset="0"/>
              </a:rPr>
              <a:t>μ</a:t>
            </a:r>
            <a:r>
              <a:rPr lang="en-US" altLang="zh-CN">
                <a:latin typeface="Times New Roman" pitchFamily="18" charset="0"/>
                <a:cs typeface="Times New Roman" pitchFamily="18" charset="0"/>
              </a:rPr>
              <a:t>s</a:t>
            </a:r>
            <a:r>
              <a:rPr lang="en-US" altLang="zh-CN">
                <a:latin typeface="Times New Roman" pitchFamily="18" charset="0"/>
              </a:rPr>
              <a:t>(10</a:t>
            </a:r>
            <a:r>
              <a:rPr lang="en-US" altLang="zh-CN" baseline="30000">
                <a:latin typeface="Times New Roman" pitchFamily="18" charset="0"/>
              </a:rPr>
              <a:t>-6</a:t>
            </a:r>
            <a:r>
              <a:rPr lang="zh-CN" altLang="en-US">
                <a:latin typeface="Times New Roman" pitchFamily="18" charset="0"/>
              </a:rPr>
              <a:t>秒</a:t>
            </a:r>
            <a:r>
              <a:rPr lang="en-US" altLang="zh-CN">
                <a:latin typeface="Times New Roman" pitchFamily="18" charset="0"/>
              </a:rPr>
              <a:t>)</a:t>
            </a:r>
          </a:p>
          <a:p>
            <a:pPr eaLnBrk="1" hangingPunct="1">
              <a:lnSpc>
                <a:spcPct val="90000"/>
              </a:lnSpc>
            </a:pPr>
            <a:r>
              <a:rPr lang="en-US" altLang="zh-CN"/>
              <a:t>localtime()</a:t>
            </a:r>
          </a:p>
          <a:p>
            <a:pPr lvl="1" eaLnBrk="1" hangingPunct="1">
              <a:lnSpc>
                <a:spcPct val="90000"/>
              </a:lnSpc>
            </a:pPr>
            <a:r>
              <a:rPr lang="zh-CN" altLang="en-US"/>
              <a:t>将坐标值转换为本地时区的年月日时分秒</a:t>
            </a:r>
          </a:p>
          <a:p>
            <a:pPr eaLnBrk="1" hangingPunct="1">
              <a:lnSpc>
                <a:spcPct val="90000"/>
              </a:lnSpc>
            </a:pPr>
            <a:r>
              <a:rPr lang="en-US" altLang="zh-CN"/>
              <a:t>mktime</a:t>
            </a:r>
          </a:p>
          <a:p>
            <a:pPr lvl="1" eaLnBrk="1" hangingPunct="1">
              <a:lnSpc>
                <a:spcPct val="90000"/>
              </a:lnSpc>
            </a:pPr>
            <a:r>
              <a:rPr lang="zh-CN" altLang="en-US"/>
              <a:t>将年月日时分秒转换为坐标值</a:t>
            </a:r>
          </a:p>
          <a:p>
            <a:pPr eaLnBrk="1" hangingPunct="1">
              <a:lnSpc>
                <a:spcPct val="90000"/>
              </a:lnSpc>
            </a:pPr>
            <a:r>
              <a:rPr lang="en-US" altLang="zh-CN"/>
              <a:t>ctime()</a:t>
            </a:r>
            <a:r>
              <a:rPr lang="zh-CN" altLang="en-US"/>
              <a:t>和</a:t>
            </a:r>
            <a:r>
              <a:rPr lang="en-US" altLang="zh-CN"/>
              <a:t>asctime()</a:t>
            </a:r>
          </a:p>
          <a:p>
            <a:pPr lvl="1" eaLnBrk="1" hangingPunct="1">
              <a:lnSpc>
                <a:spcPct val="90000"/>
              </a:lnSpc>
            </a:pPr>
            <a:r>
              <a:rPr lang="zh-CN" altLang="en-US"/>
              <a:t>坐标值和年月日时分秒转换为可读字符串</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z="4000"/>
              <a:t>忙等待</a:t>
            </a:r>
          </a:p>
        </p:txBody>
      </p:sp>
      <p:sp>
        <p:nvSpPr>
          <p:cNvPr id="16388" name="Rectangle 3"/>
          <p:cNvSpPr>
            <a:spLocks noGrp="1" noChangeArrowheads="1"/>
          </p:cNvSpPr>
          <p:nvPr>
            <p:ph type="body" idx="1"/>
          </p:nvPr>
        </p:nvSpPr>
        <p:spPr>
          <a:xfrm>
            <a:off x="2279650" y="909639"/>
            <a:ext cx="7772400" cy="5832475"/>
          </a:xfrm>
        </p:spPr>
        <p:txBody>
          <a:bodyPr/>
          <a:lstStyle/>
          <a:p>
            <a:pPr eaLnBrk="1" hangingPunct="1"/>
            <a:r>
              <a:rPr lang="zh-CN" altLang="en-US"/>
              <a:t>多任务系统中“忙等待”的程序是不可取的</a:t>
            </a:r>
          </a:p>
          <a:p>
            <a:pPr lvl="1" eaLnBrk="1" hangingPunct="1">
              <a:spcBef>
                <a:spcPct val="0"/>
              </a:spcBef>
              <a:buFont typeface="Wingdings" pitchFamily="2" charset="2"/>
              <a:buNone/>
            </a:pPr>
            <a:r>
              <a:rPr lang="zh-CN" altLang="en-US" sz="1800"/>
              <a:t> </a:t>
            </a:r>
            <a:r>
              <a:rPr lang="en-US" altLang="zh-CN" sz="1800"/>
              <a:t>1 #include &lt;fcntl.h&gt;</a:t>
            </a:r>
          </a:p>
          <a:p>
            <a:pPr lvl="1" eaLnBrk="1" hangingPunct="1">
              <a:spcBef>
                <a:spcPct val="0"/>
              </a:spcBef>
              <a:buFont typeface="Wingdings" pitchFamily="2" charset="2"/>
              <a:buNone/>
            </a:pPr>
            <a:r>
              <a:rPr lang="en-US" altLang="zh-CN" sz="1800"/>
              <a:t> 2 main(int argc, char **argv)</a:t>
            </a:r>
          </a:p>
          <a:p>
            <a:pPr lvl="1" eaLnBrk="1" hangingPunct="1">
              <a:spcBef>
                <a:spcPct val="0"/>
              </a:spcBef>
              <a:buFont typeface="Wingdings" pitchFamily="2" charset="2"/>
              <a:buNone/>
            </a:pPr>
            <a:r>
              <a:rPr lang="en-US" altLang="zh-CN" sz="1800"/>
              <a:t> 3 {</a:t>
            </a:r>
          </a:p>
          <a:p>
            <a:pPr lvl="1" eaLnBrk="1" hangingPunct="1">
              <a:spcBef>
                <a:spcPct val="0"/>
              </a:spcBef>
              <a:buFont typeface="Wingdings" pitchFamily="2" charset="2"/>
              <a:buNone/>
            </a:pPr>
            <a:r>
              <a:rPr lang="en-US" altLang="zh-CN" sz="1800"/>
              <a:t> 4     unsigned char buf[1024];</a:t>
            </a:r>
          </a:p>
          <a:p>
            <a:pPr lvl="1" eaLnBrk="1" hangingPunct="1">
              <a:spcBef>
                <a:spcPct val="0"/>
              </a:spcBef>
              <a:buFont typeface="Wingdings" pitchFamily="2" charset="2"/>
              <a:buNone/>
            </a:pPr>
            <a:r>
              <a:rPr lang="en-US" altLang="zh-CN" sz="1800"/>
              <a:t> 5     int len, fd;</a:t>
            </a:r>
          </a:p>
          <a:p>
            <a:pPr lvl="1" eaLnBrk="1" hangingPunct="1">
              <a:spcBef>
                <a:spcPct val="0"/>
              </a:spcBef>
              <a:buFont typeface="Wingdings" pitchFamily="2" charset="2"/>
              <a:buNone/>
            </a:pPr>
            <a:r>
              <a:rPr lang="en-US" altLang="zh-CN" sz="1800"/>
              <a:t> 6     if ( (fd = open(argv[1], O_RDONLY)) &lt; 0) {</a:t>
            </a:r>
          </a:p>
          <a:p>
            <a:pPr lvl="1" eaLnBrk="1" hangingPunct="1">
              <a:spcBef>
                <a:spcPct val="0"/>
              </a:spcBef>
              <a:buFont typeface="Wingdings" pitchFamily="2" charset="2"/>
              <a:buNone/>
            </a:pPr>
            <a:r>
              <a:rPr lang="en-US" altLang="zh-CN" sz="1800"/>
              <a:t> 7         perror("Open file");</a:t>
            </a:r>
          </a:p>
          <a:p>
            <a:pPr lvl="1" eaLnBrk="1" hangingPunct="1">
              <a:spcBef>
                <a:spcPct val="0"/>
              </a:spcBef>
              <a:buFont typeface="Wingdings" pitchFamily="2" charset="2"/>
              <a:buNone/>
            </a:pPr>
            <a:r>
              <a:rPr lang="en-US" altLang="zh-CN" sz="1800"/>
              <a:t> 8         exit(1);</a:t>
            </a:r>
          </a:p>
          <a:p>
            <a:pPr lvl="1" eaLnBrk="1" hangingPunct="1">
              <a:spcBef>
                <a:spcPct val="0"/>
              </a:spcBef>
              <a:buFont typeface="Wingdings" pitchFamily="2" charset="2"/>
              <a:buNone/>
            </a:pPr>
            <a:r>
              <a:rPr lang="en-US" altLang="zh-CN" sz="1800"/>
              <a:t> 9     }</a:t>
            </a:r>
          </a:p>
          <a:p>
            <a:pPr lvl="1" eaLnBrk="1" hangingPunct="1">
              <a:spcBef>
                <a:spcPct val="0"/>
              </a:spcBef>
              <a:buFont typeface="Wingdings" pitchFamily="2" charset="2"/>
              <a:buNone/>
            </a:pPr>
            <a:r>
              <a:rPr lang="en-US" altLang="zh-CN" sz="1800"/>
              <a:t>10     lseek(fd, 0, SEEK_END);</a:t>
            </a:r>
          </a:p>
          <a:p>
            <a:pPr lvl="1" eaLnBrk="1" hangingPunct="1">
              <a:spcBef>
                <a:spcPct val="0"/>
              </a:spcBef>
              <a:buFont typeface="Wingdings" pitchFamily="2" charset="2"/>
              <a:buNone/>
            </a:pPr>
            <a:r>
              <a:rPr lang="en-US" altLang="zh-CN" sz="1800"/>
              <a:t>11     for(;;) {</a:t>
            </a:r>
          </a:p>
          <a:p>
            <a:pPr lvl="1" eaLnBrk="1" hangingPunct="1">
              <a:spcBef>
                <a:spcPct val="0"/>
              </a:spcBef>
              <a:buFont typeface="Wingdings" pitchFamily="2" charset="2"/>
              <a:buNone/>
            </a:pPr>
            <a:r>
              <a:rPr lang="en-US" altLang="zh-CN" sz="1800"/>
              <a:t>12         while ( (len = read(fd, buf, sizeof buf)) &gt; 0)</a:t>
            </a:r>
          </a:p>
          <a:p>
            <a:pPr lvl="1" eaLnBrk="1" hangingPunct="1">
              <a:spcBef>
                <a:spcPct val="0"/>
              </a:spcBef>
              <a:buFont typeface="Wingdings" pitchFamily="2" charset="2"/>
              <a:buNone/>
            </a:pPr>
            <a:r>
              <a:rPr lang="en-US" altLang="zh-CN" sz="1800"/>
              <a:t>13            write(1, buf, len);</a:t>
            </a:r>
          </a:p>
          <a:p>
            <a:pPr lvl="1" eaLnBrk="1" hangingPunct="1">
              <a:spcBef>
                <a:spcPct val="0"/>
              </a:spcBef>
              <a:buFont typeface="Wingdings" pitchFamily="2" charset="2"/>
              <a:buNone/>
            </a:pPr>
            <a:r>
              <a:rPr lang="en-US" altLang="zh-CN" sz="1800"/>
              <a:t>14     }</a:t>
            </a:r>
          </a:p>
          <a:p>
            <a:pPr lvl="1" eaLnBrk="1" hangingPunct="1">
              <a:spcBef>
                <a:spcPct val="0"/>
              </a:spcBef>
              <a:buFont typeface="Wingdings" pitchFamily="2" charset="2"/>
              <a:buNone/>
            </a:pPr>
            <a:r>
              <a:rPr lang="en-US" altLang="zh-CN" sz="1800"/>
              <a:t>15 }</a:t>
            </a:r>
          </a:p>
          <a:p>
            <a:pPr lvl="1" eaLnBrk="1" hangingPunct="1">
              <a:spcBef>
                <a:spcPct val="0"/>
              </a:spcBef>
            </a:pPr>
            <a:r>
              <a:rPr lang="zh-CN" altLang="en-US"/>
              <a:t>程序</a:t>
            </a:r>
            <a:r>
              <a:rPr lang="en-US" altLang="zh-CN"/>
              <a:t>14</a:t>
            </a:r>
            <a:r>
              <a:rPr lang="zh-CN" altLang="en-US"/>
              <a:t>行前增加</a:t>
            </a:r>
            <a:r>
              <a:rPr lang="en-US" altLang="zh-CN"/>
              <a:t>sleep(1)</a:t>
            </a:r>
            <a:r>
              <a:rPr lang="zh-CN" altLang="en-US"/>
              <a:t>：</a:t>
            </a:r>
            <a:r>
              <a:rPr lang="en-US" altLang="zh-CN"/>
              <a:t>1</a:t>
            </a:r>
            <a:r>
              <a:rPr lang="zh-CN" altLang="en-US"/>
              <a:t>秒定时轮询</a:t>
            </a:r>
          </a:p>
          <a:p>
            <a:pPr lvl="1" eaLnBrk="1" hangingPunct="1">
              <a:spcBef>
                <a:spcPct val="0"/>
              </a:spcBef>
            </a:pPr>
            <a:r>
              <a:rPr lang="en-US" altLang="zh-CN"/>
              <a:t>select()</a:t>
            </a:r>
            <a:r>
              <a:rPr lang="zh-CN" altLang="en-US"/>
              <a:t>调用可将睡眠时间设为</a:t>
            </a:r>
            <a:r>
              <a:rPr lang="en-US" altLang="zh-CN"/>
              <a:t>10</a:t>
            </a:r>
            <a:r>
              <a:rPr lang="zh-CN" altLang="en-US"/>
              <a:t>毫秒级精度</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CN" sz="4000"/>
              <a:t>fork</a:t>
            </a:r>
            <a:r>
              <a:rPr lang="zh-CN" altLang="en-US" sz="4000"/>
              <a:t>：创建新进程</a:t>
            </a:r>
          </a:p>
        </p:txBody>
      </p:sp>
      <p:sp>
        <p:nvSpPr>
          <p:cNvPr id="17412" name="Rectangle 3"/>
          <p:cNvSpPr>
            <a:spLocks noGrp="1" noChangeArrowheads="1"/>
          </p:cNvSpPr>
          <p:nvPr>
            <p:ph type="body" idx="1"/>
          </p:nvPr>
        </p:nvSpPr>
        <p:spPr>
          <a:xfrm>
            <a:off x="1775520" y="908322"/>
            <a:ext cx="8637836" cy="5761038"/>
          </a:xfrm>
        </p:spPr>
        <p:txBody>
          <a:bodyPr/>
          <a:lstStyle/>
          <a:p>
            <a:pPr eaLnBrk="1" hangingPunct="1"/>
            <a:r>
              <a:rPr lang="zh-CN" altLang="en-US" dirty="0"/>
              <a:t>功能</a:t>
            </a:r>
          </a:p>
          <a:p>
            <a:pPr lvl="1" eaLnBrk="1" hangingPunct="1"/>
            <a:r>
              <a:rPr lang="en-US" altLang="zh-CN" dirty="0"/>
              <a:t>fork</a:t>
            </a:r>
            <a:r>
              <a:rPr lang="zh-CN" altLang="en-US" dirty="0"/>
              <a:t>系统调用是创建新进程的唯一方式</a:t>
            </a:r>
          </a:p>
          <a:p>
            <a:pPr lvl="1" eaLnBrk="1" hangingPunct="1"/>
            <a:r>
              <a:rPr lang="zh-CN" altLang="en-US" dirty="0"/>
              <a:t>原先的进程</a:t>
            </a:r>
            <a:r>
              <a:rPr lang="zh-CN" altLang="en-US" dirty="0">
                <a:latin typeface="Times New Roman" pitchFamily="18" charset="0"/>
              </a:rPr>
              <a:t>称做“父进程”，</a:t>
            </a:r>
            <a:r>
              <a:rPr lang="zh-CN" altLang="en-US" dirty="0"/>
              <a:t>新创建进程被称作</a:t>
            </a:r>
            <a:r>
              <a:rPr lang="zh-CN" altLang="en-US" dirty="0">
                <a:latin typeface="Times New Roman" pitchFamily="18" charset="0"/>
              </a:rPr>
              <a:t>“子进程”</a:t>
            </a:r>
            <a:endParaRPr lang="zh-CN" altLang="en-US" dirty="0"/>
          </a:p>
          <a:p>
            <a:pPr lvl="1" eaLnBrk="1" hangingPunct="1"/>
            <a:r>
              <a:rPr lang="zh-CN" altLang="en-US" dirty="0"/>
              <a:t>完全复制：新进程的指令，用户数据段，堆栈段</a:t>
            </a:r>
          </a:p>
          <a:p>
            <a:pPr lvl="1" eaLnBrk="1" hangingPunct="1"/>
            <a:r>
              <a:rPr lang="zh-CN" altLang="en-US" dirty="0"/>
              <a:t>部分复制：系统数据段</a:t>
            </a:r>
          </a:p>
          <a:p>
            <a:pPr eaLnBrk="1" hangingPunct="1"/>
            <a:r>
              <a:rPr lang="en-US" altLang="zh-CN" dirty="0"/>
              <a:t>fork</a:t>
            </a:r>
            <a:r>
              <a:rPr lang="zh-CN" altLang="en-US" dirty="0"/>
              <a:t>返回值：父子进程都收到返回值，但不相同</a:t>
            </a:r>
          </a:p>
          <a:p>
            <a:pPr lvl="1" eaLnBrk="1" hangingPunct="1"/>
            <a:r>
              <a:rPr lang="zh-CN" altLang="en-US" dirty="0"/>
              <a:t>返回值很关键，它</a:t>
            </a:r>
            <a:r>
              <a:rPr lang="zh-CN" altLang="en-US" dirty="0">
                <a:latin typeface="Times New Roman" pitchFamily="18" charset="0"/>
              </a:rPr>
              <a:t>用于区分父进程</a:t>
            </a:r>
            <a:r>
              <a:rPr lang="en-US" altLang="zh-CN" dirty="0">
                <a:latin typeface="Times New Roman" pitchFamily="18" charset="0"/>
              </a:rPr>
              <a:t>(</a:t>
            </a:r>
            <a:r>
              <a:rPr lang="zh-CN" altLang="en-US" dirty="0">
                <a:latin typeface="Times New Roman" pitchFamily="18" charset="0"/>
              </a:rPr>
              <a:t>返回值</a:t>
            </a:r>
            <a:r>
              <a:rPr lang="en-US" altLang="zh-CN" dirty="0">
                <a:latin typeface="Times New Roman" pitchFamily="18" charset="0"/>
              </a:rPr>
              <a:t>&gt;0</a:t>
            </a:r>
            <a:r>
              <a:rPr lang="zh-CN" altLang="en-US" dirty="0">
                <a:latin typeface="Times New Roman" pitchFamily="18" charset="0"/>
              </a:rPr>
              <a:t>，是子进程的</a:t>
            </a:r>
            <a:r>
              <a:rPr lang="en-US" altLang="zh-CN" dirty="0">
                <a:latin typeface="Times New Roman" pitchFamily="18" charset="0"/>
              </a:rPr>
              <a:t>PID)</a:t>
            </a:r>
            <a:r>
              <a:rPr lang="zh-CN" altLang="en-US" dirty="0">
                <a:latin typeface="Times New Roman" pitchFamily="18" charset="0"/>
              </a:rPr>
              <a:t>和子进程</a:t>
            </a:r>
            <a:r>
              <a:rPr lang="en-US" altLang="zh-CN" dirty="0">
                <a:latin typeface="Times New Roman" pitchFamily="18" charset="0"/>
              </a:rPr>
              <a:t>(</a:t>
            </a:r>
            <a:r>
              <a:rPr lang="zh-CN" altLang="en-US" dirty="0">
                <a:latin typeface="Times New Roman" pitchFamily="18" charset="0"/>
              </a:rPr>
              <a:t>返回值</a:t>
            </a:r>
            <a:r>
              <a:rPr lang="en-US" altLang="zh-CN" dirty="0">
                <a:latin typeface="Times New Roman" pitchFamily="18" charset="0"/>
              </a:rPr>
              <a:t>=0)</a:t>
            </a:r>
            <a:r>
              <a:rPr lang="zh-CN" altLang="en-US" dirty="0">
                <a:latin typeface="Times New Roman" pitchFamily="18" charset="0"/>
              </a:rPr>
              <a:t>，失败时返回</a:t>
            </a:r>
            <a:r>
              <a:rPr lang="en-US" altLang="zh-CN" dirty="0">
                <a:latin typeface="Times New Roman" pitchFamily="18" charset="0"/>
              </a:rPr>
              <a:t>-1</a:t>
            </a:r>
          </a:p>
          <a:p>
            <a:pPr eaLnBrk="1" hangingPunct="1"/>
            <a:r>
              <a:rPr lang="zh-CN" altLang="en-US" dirty="0"/>
              <a:t>内核实现</a:t>
            </a:r>
          </a:p>
          <a:p>
            <a:pPr lvl="1" eaLnBrk="1" hangingPunct="1"/>
            <a:r>
              <a:rPr lang="zh-CN" altLang="en-US" dirty="0"/>
              <a:t>创建新</a:t>
            </a:r>
            <a:r>
              <a:rPr lang="zh-CN" altLang="en-US" dirty="0">
                <a:latin typeface="Times New Roman" pitchFamily="18" charset="0"/>
              </a:rPr>
              <a:t>的</a:t>
            </a:r>
            <a:r>
              <a:rPr lang="en-US" altLang="zh-CN" dirty="0" err="1">
                <a:latin typeface="Times New Roman" pitchFamily="18" charset="0"/>
              </a:rPr>
              <a:t>proc</a:t>
            </a:r>
            <a:r>
              <a:rPr lang="zh-CN" altLang="en-US" dirty="0">
                <a:latin typeface="Times New Roman" pitchFamily="18" charset="0"/>
              </a:rPr>
              <a:t>结构，复制父进程环境</a:t>
            </a:r>
            <a:r>
              <a:rPr lang="en-US" altLang="zh-CN" dirty="0">
                <a:latin typeface="Times New Roman" pitchFamily="18" charset="0"/>
              </a:rPr>
              <a:t>(</a:t>
            </a:r>
            <a:r>
              <a:rPr lang="zh-CN" altLang="en-US" dirty="0">
                <a:latin typeface="Times New Roman" pitchFamily="18" charset="0"/>
              </a:rPr>
              <a:t>包括</a:t>
            </a:r>
            <a:r>
              <a:rPr lang="en-US" altLang="zh-CN" dirty="0">
                <a:latin typeface="Times New Roman" pitchFamily="18" charset="0"/>
              </a:rPr>
              <a:t>user</a:t>
            </a:r>
            <a:r>
              <a:rPr lang="zh-CN" altLang="en-US" dirty="0">
                <a:latin typeface="Times New Roman" pitchFamily="18" charset="0"/>
              </a:rPr>
              <a:t>结构和内存资源</a:t>
            </a:r>
            <a:r>
              <a:rPr lang="en-US" altLang="zh-CN" dirty="0">
                <a:latin typeface="Times New Roman" pitchFamily="18" charset="0"/>
              </a:rPr>
              <a:t>)</a:t>
            </a:r>
            <a:r>
              <a:rPr lang="zh-CN" altLang="en-US" dirty="0">
                <a:latin typeface="Times New Roman" pitchFamily="18" charset="0"/>
              </a:rPr>
              <a:t>给子进程</a:t>
            </a:r>
          </a:p>
          <a:p>
            <a:pPr lvl="1" eaLnBrk="1" hangingPunct="1"/>
            <a:r>
              <a:rPr lang="zh-CN" altLang="en-US" dirty="0">
                <a:latin typeface="Times New Roman" pitchFamily="18" charset="0"/>
              </a:rPr>
              <a:t>父子进程可以共享程序和数据</a:t>
            </a:r>
            <a:r>
              <a:rPr lang="en-US" altLang="zh-CN" dirty="0">
                <a:latin typeface="Times New Roman" pitchFamily="18" charset="0"/>
              </a:rPr>
              <a:t>(</a:t>
            </a:r>
            <a:r>
              <a:rPr lang="zh-CN" altLang="en-US" dirty="0">
                <a:latin typeface="Times New Roman" pitchFamily="18" charset="0"/>
              </a:rPr>
              <a:t>例如：</a:t>
            </a:r>
            <a:r>
              <a:rPr lang="en-US" altLang="zh-CN" dirty="0">
                <a:latin typeface="Times New Roman" pitchFamily="18" charset="0"/>
              </a:rPr>
              <a:t>copy-on-write</a:t>
            </a:r>
            <a:r>
              <a:rPr lang="zh-CN" altLang="en-US" dirty="0">
                <a:latin typeface="Times New Roman" pitchFamily="18" charset="0"/>
              </a:rPr>
              <a:t>技术</a:t>
            </a:r>
            <a:r>
              <a:rPr lang="en-US" altLang="zh-CN" dirty="0">
                <a:latin typeface="Times New Roman" pitchFamily="18" charset="0"/>
              </a:rPr>
              <a:t>)</a:t>
            </a:r>
            <a:r>
              <a:rPr lang="zh-CN" altLang="en-US" dirty="0">
                <a:latin typeface="Times New Roman" pitchFamily="18" charset="0"/>
              </a:rPr>
              <a:t>，但是系统核心的这些安排，对程序员透明</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208213" y="115888"/>
            <a:ext cx="7772400" cy="762000"/>
          </a:xfrm>
        </p:spPr>
        <p:txBody>
          <a:bodyPr/>
          <a:lstStyle/>
          <a:p>
            <a:pPr eaLnBrk="1" hangingPunct="1"/>
            <a:r>
              <a:rPr lang="en-US" altLang="zh-CN"/>
              <a:t>fork</a:t>
            </a:r>
            <a:r>
              <a:rPr lang="zh-CN" altLang="en-US"/>
              <a:t>举例</a:t>
            </a:r>
            <a:r>
              <a:rPr lang="en-US" altLang="zh-CN"/>
              <a:t>(1)</a:t>
            </a:r>
          </a:p>
        </p:txBody>
      </p:sp>
      <p:sp>
        <p:nvSpPr>
          <p:cNvPr id="704515" name="Text Box 3"/>
          <p:cNvSpPr txBox="1">
            <a:spLocks noChangeArrowheads="1"/>
          </p:cNvSpPr>
          <p:nvPr/>
        </p:nvSpPr>
        <p:spPr bwMode="auto">
          <a:xfrm>
            <a:off x="7162800" y="3933826"/>
            <a:ext cx="350520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0000"/>
              </a:lnSpc>
            </a:pPr>
            <a:r>
              <a:rPr lang="zh-CN" altLang="en-US" sz="2000">
                <a:solidFill>
                  <a:srgbClr val="990000"/>
                </a:solidFill>
                <a:ea typeface="楷体_GB2312" pitchFamily="49" charset="-122"/>
              </a:rPr>
              <a:t>执行结果</a:t>
            </a:r>
            <a:endParaRPr lang="zh-CN" altLang="en-US" sz="2000">
              <a:solidFill>
                <a:schemeClr val="accent2"/>
              </a:solidFill>
            </a:endParaRPr>
          </a:p>
          <a:p>
            <a:pPr>
              <a:lnSpc>
                <a:spcPct val="100000"/>
              </a:lnSpc>
            </a:pPr>
            <a:r>
              <a:rPr lang="en-US" altLang="zh-CN" sz="2000" b="0">
                <a:solidFill>
                  <a:srgbClr val="000066"/>
                </a:solidFill>
              </a:rPr>
              <a:t>[1] ./fork1: BEGIN</a:t>
            </a:r>
          </a:p>
          <a:p>
            <a:pPr>
              <a:lnSpc>
                <a:spcPct val="100000"/>
              </a:lnSpc>
            </a:pPr>
            <a:r>
              <a:rPr lang="en-US" altLang="zh-CN" sz="2000" b="0">
                <a:solidFill>
                  <a:srgbClr val="000066"/>
                </a:solidFill>
              </a:rPr>
              <a:t>[2] a+b=30</a:t>
            </a:r>
          </a:p>
          <a:p>
            <a:pPr>
              <a:lnSpc>
                <a:spcPct val="100000"/>
              </a:lnSpc>
            </a:pPr>
            <a:r>
              <a:rPr lang="en-US" altLang="zh-CN" sz="2000" b="0">
                <a:solidFill>
                  <a:srgbClr val="000066"/>
                </a:solidFill>
              </a:rPr>
              <a:t>[3] a+b=230</a:t>
            </a:r>
          </a:p>
          <a:p>
            <a:pPr>
              <a:lnSpc>
                <a:spcPct val="100000"/>
              </a:lnSpc>
            </a:pPr>
            <a:r>
              <a:rPr lang="en-US" altLang="zh-CN" sz="2000" b="0">
                <a:solidFill>
                  <a:srgbClr val="000066"/>
                </a:solidFill>
              </a:rPr>
              <a:t>[4] ./fork1: END</a:t>
            </a:r>
          </a:p>
          <a:p>
            <a:pPr>
              <a:lnSpc>
                <a:spcPct val="100000"/>
              </a:lnSpc>
            </a:pPr>
            <a:r>
              <a:rPr lang="en-US" altLang="zh-CN" sz="2000" b="0">
                <a:solidFill>
                  <a:srgbClr val="000066"/>
                </a:solidFill>
              </a:rPr>
              <a:t>[3] a+b=230</a:t>
            </a:r>
          </a:p>
          <a:p>
            <a:pPr>
              <a:lnSpc>
                <a:spcPct val="100000"/>
              </a:lnSpc>
            </a:pPr>
            <a:r>
              <a:rPr lang="en-US" altLang="zh-CN" sz="2000" b="0">
                <a:solidFill>
                  <a:srgbClr val="000066"/>
                </a:solidFill>
              </a:rPr>
              <a:t>[4] ./fork1: END</a:t>
            </a:r>
          </a:p>
        </p:txBody>
      </p:sp>
      <p:sp>
        <p:nvSpPr>
          <p:cNvPr id="18437" name="Text Box 4"/>
          <p:cNvSpPr txBox="1">
            <a:spLocks noChangeArrowheads="1"/>
          </p:cNvSpPr>
          <p:nvPr/>
        </p:nvSpPr>
        <p:spPr bwMode="auto">
          <a:xfrm>
            <a:off x="2279650" y="981075"/>
            <a:ext cx="75438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int a;</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int main(int argc, char **argv) </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int b;</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printf("[1] %s: BEGIN\n", argv[0]);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a = 10;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b = 20;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printf("[2] a+b=%d\n", a + b);</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fork();</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a += 100;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b += 100;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printf("[3] a+b=%d\n", a + b);</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    printf("[4] %s: END\n", argv[0]);</a:t>
            </a:r>
          </a:p>
          <a:p>
            <a:pPr eaLnBrk="1" hangingPunct="1">
              <a:lnSpc>
                <a:spcPct val="100000"/>
              </a:lnSpc>
              <a:buClr>
                <a:schemeClr val="bg1"/>
              </a:buClr>
              <a:buFont typeface="Wingdings" pitchFamily="2" charset="2"/>
              <a:buNone/>
            </a:pPr>
            <a:r>
              <a:rPr lang="en-US" altLang="zh-CN" sz="1800" b="0">
                <a:latin typeface="Verdana" pitchFamily="34" charset="0"/>
                <a:ea typeface="黑体" pitchFamily="2" charset="-122"/>
              </a:rPr>
              <a:t>}</a:t>
            </a:r>
          </a:p>
        </p:txBody>
      </p:sp>
      <p:sp>
        <p:nvSpPr>
          <p:cNvPr id="18438" name="Rectangle 5"/>
          <p:cNvSpPr>
            <a:spLocks noChangeArrowheads="1"/>
          </p:cNvSpPr>
          <p:nvPr/>
        </p:nvSpPr>
        <p:spPr bwMode="auto">
          <a:xfrm>
            <a:off x="8458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439" name="Rectangle 6"/>
          <p:cNvSpPr>
            <a:spLocks noChangeArrowheads="1"/>
          </p:cNvSpPr>
          <p:nvPr/>
        </p:nvSpPr>
        <p:spPr bwMode="auto">
          <a:xfrm>
            <a:off x="8610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4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135188" y="1"/>
            <a:ext cx="7772400" cy="836613"/>
          </a:xfrm>
        </p:spPr>
        <p:txBody>
          <a:bodyPr/>
          <a:lstStyle/>
          <a:p>
            <a:pPr eaLnBrk="1" hangingPunct="1"/>
            <a:r>
              <a:rPr lang="en-US" altLang="zh-CN"/>
              <a:t>fork</a:t>
            </a:r>
            <a:r>
              <a:rPr lang="zh-CN" altLang="en-US"/>
              <a:t>举例</a:t>
            </a:r>
            <a:r>
              <a:rPr lang="en-US" altLang="zh-CN"/>
              <a:t>(2)</a:t>
            </a:r>
          </a:p>
        </p:txBody>
      </p:sp>
      <p:sp>
        <p:nvSpPr>
          <p:cNvPr id="705539" name="Text Box 3"/>
          <p:cNvSpPr txBox="1">
            <a:spLocks noChangeArrowheads="1"/>
          </p:cNvSpPr>
          <p:nvPr/>
        </p:nvSpPr>
        <p:spPr bwMode="auto">
          <a:xfrm>
            <a:off x="6096001" y="1282701"/>
            <a:ext cx="4321175"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0000"/>
              </a:lnSpc>
            </a:pPr>
            <a:r>
              <a:rPr lang="zh-CN" altLang="en-US" sz="2000">
                <a:solidFill>
                  <a:srgbClr val="990000"/>
                </a:solidFill>
                <a:ea typeface="楷体_GB2312" pitchFamily="49" charset="-122"/>
              </a:rPr>
              <a:t>执行结果</a:t>
            </a:r>
            <a:endParaRPr lang="zh-CN" altLang="en-US" sz="2000">
              <a:solidFill>
                <a:schemeClr val="accent2"/>
              </a:solidFill>
            </a:endParaRPr>
          </a:p>
          <a:p>
            <a:pPr>
              <a:lnSpc>
                <a:spcPct val="100000"/>
              </a:lnSpc>
            </a:pPr>
            <a:r>
              <a:rPr lang="en-US" altLang="zh-CN" sz="2000" b="0">
                <a:solidFill>
                  <a:srgbClr val="000066"/>
                </a:solidFill>
              </a:rPr>
              <a:t>Hello</a:t>
            </a:r>
          </a:p>
          <a:p>
            <a:pPr>
              <a:lnSpc>
                <a:spcPct val="100000"/>
              </a:lnSpc>
            </a:pPr>
            <a:r>
              <a:rPr lang="en-US" altLang="zh-CN" sz="2000" b="0">
                <a:solidFill>
                  <a:srgbClr val="000066"/>
                </a:solidFill>
              </a:rPr>
              <a:t>PID=18378 ppid=18377, a=6</a:t>
            </a:r>
          </a:p>
          <a:p>
            <a:pPr>
              <a:lnSpc>
                <a:spcPct val="100000"/>
              </a:lnSpc>
            </a:pPr>
            <a:r>
              <a:rPr lang="en-US" altLang="zh-CN" sz="2000" b="0">
                <a:solidFill>
                  <a:srgbClr val="000066"/>
                </a:solidFill>
              </a:rPr>
              <a:t>Bye</a:t>
            </a:r>
          </a:p>
          <a:p>
            <a:pPr>
              <a:lnSpc>
                <a:spcPct val="100000"/>
              </a:lnSpc>
            </a:pPr>
            <a:r>
              <a:rPr lang="en-US" altLang="zh-CN" sz="2000" b="0">
                <a:solidFill>
                  <a:srgbClr val="000066"/>
                </a:solidFill>
              </a:rPr>
              <a:t>PID=18377 child=18378, a=6</a:t>
            </a:r>
          </a:p>
          <a:p>
            <a:pPr>
              <a:lnSpc>
                <a:spcPct val="100000"/>
              </a:lnSpc>
            </a:pPr>
            <a:r>
              <a:rPr lang="en-US" altLang="zh-CN" sz="2000" b="0">
                <a:solidFill>
                  <a:srgbClr val="000066"/>
                </a:solidFill>
              </a:rPr>
              <a:t>Bye</a:t>
            </a:r>
          </a:p>
        </p:txBody>
      </p:sp>
      <p:sp>
        <p:nvSpPr>
          <p:cNvPr id="19461" name="Text Box 4"/>
          <p:cNvSpPr txBox="1">
            <a:spLocks noChangeArrowheads="1"/>
          </p:cNvSpPr>
          <p:nvPr/>
        </p:nvSpPr>
        <p:spPr bwMode="auto">
          <a:xfrm>
            <a:off x="2286000" y="1447801"/>
            <a:ext cx="754380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0000"/>
              </a:lnSpc>
            </a:pPr>
            <a:r>
              <a:rPr lang="en-US" altLang="zh-CN" sz="1800" b="0">
                <a:latin typeface="Verdana" pitchFamily="34" charset="0"/>
              </a:rPr>
              <a:t>main()</a:t>
            </a:r>
          </a:p>
          <a:p>
            <a:pPr>
              <a:lnSpc>
                <a:spcPct val="90000"/>
              </a:lnSpc>
            </a:pPr>
            <a:r>
              <a:rPr lang="en-US" altLang="zh-CN" sz="1800" b="0">
                <a:latin typeface="Verdana" pitchFamily="34" charset="0"/>
              </a:rPr>
              <a:t>{</a:t>
            </a:r>
          </a:p>
          <a:p>
            <a:pPr>
              <a:lnSpc>
                <a:spcPct val="90000"/>
              </a:lnSpc>
            </a:pPr>
            <a:r>
              <a:rPr lang="en-US" altLang="zh-CN" sz="1800" b="0">
                <a:latin typeface="Verdana" pitchFamily="34" charset="0"/>
              </a:rPr>
              <a:t>    int a, ret;</a:t>
            </a:r>
          </a:p>
          <a:p>
            <a:pPr>
              <a:lnSpc>
                <a:spcPct val="90000"/>
              </a:lnSpc>
            </a:pPr>
            <a:r>
              <a:rPr lang="en-US" altLang="zh-CN" sz="1800" b="0">
                <a:latin typeface="Verdana" pitchFamily="34" charset="0"/>
              </a:rPr>
              <a:t>    printf("Hello\n");</a:t>
            </a:r>
          </a:p>
          <a:p>
            <a:pPr>
              <a:lnSpc>
                <a:spcPct val="90000"/>
              </a:lnSpc>
            </a:pPr>
            <a:r>
              <a:rPr lang="en-US" altLang="zh-CN" sz="1800" b="0">
                <a:latin typeface="Verdana" pitchFamily="34" charset="0"/>
              </a:rPr>
              <a:t>    a = 3;</a:t>
            </a:r>
          </a:p>
          <a:p>
            <a:pPr>
              <a:lnSpc>
                <a:spcPct val="90000"/>
              </a:lnSpc>
            </a:pPr>
            <a:r>
              <a:rPr lang="en-US" altLang="zh-CN" sz="1800" b="0">
                <a:latin typeface="Verdana" pitchFamily="34" charset="0"/>
              </a:rPr>
              <a:t>    ret = fork();</a:t>
            </a:r>
          </a:p>
          <a:p>
            <a:pPr>
              <a:lnSpc>
                <a:spcPct val="90000"/>
              </a:lnSpc>
            </a:pPr>
            <a:r>
              <a:rPr lang="en-US" altLang="zh-CN" sz="1800" b="0">
                <a:latin typeface="Verdana" pitchFamily="34" charset="0"/>
              </a:rPr>
              <a:t>    a += 3;</a:t>
            </a:r>
          </a:p>
          <a:p>
            <a:pPr>
              <a:lnSpc>
                <a:spcPct val="90000"/>
              </a:lnSpc>
            </a:pPr>
            <a:r>
              <a:rPr lang="en-US" altLang="zh-CN" sz="1800" b="0">
                <a:latin typeface="Verdana" pitchFamily="34" charset="0"/>
              </a:rPr>
              <a:t>    if (ret &gt; 0) {</a:t>
            </a:r>
          </a:p>
          <a:p>
            <a:pPr>
              <a:lnSpc>
                <a:spcPct val="90000"/>
              </a:lnSpc>
            </a:pPr>
            <a:r>
              <a:rPr lang="en-US" altLang="zh-CN" sz="1800" b="0">
                <a:latin typeface="Verdana" pitchFamily="34" charset="0"/>
              </a:rPr>
              <a:t>        printf("PID=%d child=%d, a=%d\n",</a:t>
            </a:r>
          </a:p>
          <a:p>
            <a:pPr>
              <a:lnSpc>
                <a:spcPct val="90000"/>
              </a:lnSpc>
            </a:pPr>
            <a:r>
              <a:rPr lang="en-US" altLang="zh-CN" sz="1800" b="0">
                <a:latin typeface="Verdana" pitchFamily="34" charset="0"/>
              </a:rPr>
              <a:t>            getpid(), ret, a);</a:t>
            </a:r>
          </a:p>
          <a:p>
            <a:pPr>
              <a:lnSpc>
                <a:spcPct val="90000"/>
              </a:lnSpc>
            </a:pPr>
            <a:r>
              <a:rPr lang="en-US" altLang="zh-CN" sz="1800" b="0">
                <a:latin typeface="Verdana" pitchFamily="34" charset="0"/>
              </a:rPr>
              <a:t>    } else if (ret == 0) {</a:t>
            </a:r>
          </a:p>
          <a:p>
            <a:pPr>
              <a:lnSpc>
                <a:spcPct val="90000"/>
              </a:lnSpc>
            </a:pPr>
            <a:r>
              <a:rPr lang="en-US" altLang="zh-CN" sz="1800" b="0">
                <a:latin typeface="Verdana" pitchFamily="34" charset="0"/>
              </a:rPr>
              <a:t>        printf("PID=%d ppid=%d, a=%d\n",</a:t>
            </a:r>
          </a:p>
          <a:p>
            <a:pPr>
              <a:lnSpc>
                <a:spcPct val="90000"/>
              </a:lnSpc>
            </a:pPr>
            <a:r>
              <a:rPr lang="en-US" altLang="zh-CN" sz="1800" b="0">
                <a:latin typeface="Verdana" pitchFamily="34" charset="0"/>
              </a:rPr>
              <a:t>            getpid(), getppid(), a);</a:t>
            </a:r>
          </a:p>
          <a:p>
            <a:pPr>
              <a:lnSpc>
                <a:spcPct val="90000"/>
              </a:lnSpc>
            </a:pPr>
            <a:r>
              <a:rPr lang="en-US" altLang="zh-CN" sz="1800" b="0">
                <a:latin typeface="Verdana" pitchFamily="34" charset="0"/>
              </a:rPr>
              <a:t>    } else {</a:t>
            </a:r>
          </a:p>
          <a:p>
            <a:pPr>
              <a:lnSpc>
                <a:spcPct val="90000"/>
              </a:lnSpc>
            </a:pPr>
            <a:r>
              <a:rPr lang="en-US" altLang="zh-CN" sz="1800" b="0">
                <a:latin typeface="Verdana" pitchFamily="34" charset="0"/>
              </a:rPr>
              <a:t>        perror("Create new process");</a:t>
            </a:r>
          </a:p>
          <a:p>
            <a:pPr>
              <a:lnSpc>
                <a:spcPct val="90000"/>
              </a:lnSpc>
            </a:pPr>
            <a:r>
              <a:rPr lang="en-US" altLang="zh-CN" sz="1800" b="0">
                <a:latin typeface="Verdana" pitchFamily="34" charset="0"/>
              </a:rPr>
              <a:t>    }</a:t>
            </a:r>
          </a:p>
          <a:p>
            <a:pPr>
              <a:lnSpc>
                <a:spcPct val="90000"/>
              </a:lnSpc>
            </a:pPr>
            <a:r>
              <a:rPr lang="en-US" altLang="zh-CN" sz="1800" b="0">
                <a:latin typeface="Verdana" pitchFamily="34" charset="0"/>
              </a:rPr>
              <a:t>    printf("Bye\n");</a:t>
            </a:r>
          </a:p>
          <a:p>
            <a:pPr>
              <a:lnSpc>
                <a:spcPct val="90000"/>
              </a:lnSpc>
            </a:pPr>
            <a:r>
              <a:rPr lang="en-US" altLang="zh-CN" sz="1800" b="0">
                <a:latin typeface="Verdana" pitchFamily="34" charset="0"/>
              </a:rPr>
              <a:t>} </a:t>
            </a:r>
          </a:p>
        </p:txBody>
      </p:sp>
      <p:sp>
        <p:nvSpPr>
          <p:cNvPr id="19462" name="Rectangle 5"/>
          <p:cNvSpPr>
            <a:spLocks noChangeArrowheads="1"/>
          </p:cNvSpPr>
          <p:nvPr/>
        </p:nvSpPr>
        <p:spPr bwMode="auto">
          <a:xfrm>
            <a:off x="8458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463" name="Rectangle 6"/>
          <p:cNvSpPr>
            <a:spLocks noChangeArrowheads="1"/>
          </p:cNvSpPr>
          <p:nvPr/>
        </p:nvSpPr>
        <p:spPr bwMode="auto">
          <a:xfrm>
            <a:off x="8610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sz="4000"/>
              <a:t>命令</a:t>
            </a:r>
            <a:r>
              <a:rPr lang="en-US" altLang="zh-CN" sz="4000"/>
              <a:t>ps</a:t>
            </a:r>
          </a:p>
        </p:txBody>
      </p:sp>
      <p:sp>
        <p:nvSpPr>
          <p:cNvPr id="20484" name="Rectangle 3"/>
          <p:cNvSpPr>
            <a:spLocks noGrp="1" noChangeArrowheads="1"/>
          </p:cNvSpPr>
          <p:nvPr>
            <p:ph type="body" idx="1"/>
          </p:nvPr>
        </p:nvSpPr>
        <p:spPr/>
        <p:txBody>
          <a:bodyPr/>
          <a:lstStyle/>
          <a:p>
            <a:pPr eaLnBrk="1" hangingPunct="1"/>
            <a:r>
              <a:rPr lang="zh-CN" altLang="en-US"/>
              <a:t>功能</a:t>
            </a:r>
          </a:p>
          <a:p>
            <a:pPr lvl="1" eaLnBrk="1" hangingPunct="1"/>
            <a:r>
              <a:rPr lang="zh-CN" altLang="en-US"/>
              <a:t>查阅进程状态</a:t>
            </a:r>
            <a:r>
              <a:rPr lang="en-US" altLang="zh-CN"/>
              <a:t>(process status)(</a:t>
            </a:r>
            <a:r>
              <a:rPr lang="zh-CN" altLang="en-US"/>
              <a:t>实际上就是将内核中</a:t>
            </a:r>
            <a:r>
              <a:rPr lang="en-US" altLang="zh-CN"/>
              <a:t>proc[]</a:t>
            </a:r>
            <a:r>
              <a:rPr lang="zh-CN" altLang="en-US"/>
              <a:t>和</a:t>
            </a:r>
            <a:r>
              <a:rPr lang="en-US" altLang="zh-CN"/>
              <a:t>user[]</a:t>
            </a:r>
            <a:r>
              <a:rPr lang="zh-CN" altLang="en-US"/>
              <a:t>数组的内容有选择地打印出来</a:t>
            </a:r>
            <a:r>
              <a:rPr lang="en-US" altLang="zh-CN"/>
              <a:t>)</a:t>
            </a:r>
          </a:p>
          <a:p>
            <a:pPr eaLnBrk="1" hangingPunct="1"/>
            <a:r>
              <a:rPr lang="zh-CN" altLang="en-US"/>
              <a:t>选项</a:t>
            </a:r>
          </a:p>
          <a:p>
            <a:pPr lvl="1" eaLnBrk="1" hangingPunct="1"/>
            <a:r>
              <a:rPr lang="zh-CN" altLang="en-US"/>
              <a:t>用于控制列表的行数</a:t>
            </a:r>
            <a:r>
              <a:rPr lang="en-US" altLang="zh-CN"/>
              <a:t>(</a:t>
            </a:r>
            <a:r>
              <a:rPr lang="zh-CN" altLang="en-US"/>
              <a:t>进程范围</a:t>
            </a:r>
            <a:r>
              <a:rPr lang="en-US" altLang="zh-CN"/>
              <a:t>)</a:t>
            </a:r>
            <a:r>
              <a:rPr lang="zh-CN" altLang="en-US"/>
              <a:t>和列数</a:t>
            </a:r>
            <a:r>
              <a:rPr lang="en-US" altLang="zh-CN"/>
              <a:t>(</a:t>
            </a:r>
            <a:r>
              <a:rPr lang="zh-CN" altLang="en-US"/>
              <a:t>每进程列出的属性内容</a:t>
            </a:r>
            <a:r>
              <a:rPr lang="en-US" altLang="zh-CN"/>
              <a:t>)</a:t>
            </a:r>
          </a:p>
          <a:p>
            <a:pPr lvl="1" eaLnBrk="1" hangingPunct="1"/>
            <a:r>
              <a:rPr lang="zh-CN" altLang="en-US"/>
              <a:t>无选项：只列出在当前终端上启动的进程</a:t>
            </a:r>
          </a:p>
          <a:p>
            <a:pPr lvl="2" eaLnBrk="1" hangingPunct="1"/>
            <a:r>
              <a:rPr lang="zh-CN" altLang="en-US"/>
              <a:t>列出的项目有：</a:t>
            </a:r>
            <a:r>
              <a:rPr lang="en-US" altLang="zh-CN"/>
              <a:t>PID</a:t>
            </a:r>
            <a:r>
              <a:rPr lang="zh-CN" altLang="en-US"/>
              <a:t>，</a:t>
            </a:r>
            <a:r>
              <a:rPr lang="en-US" altLang="zh-CN"/>
              <a:t>TTY</a:t>
            </a:r>
            <a:r>
              <a:rPr lang="zh-CN" altLang="en-US"/>
              <a:t>，</a:t>
            </a:r>
            <a:r>
              <a:rPr lang="en-US" altLang="zh-CN"/>
              <a:t>TIME</a:t>
            </a:r>
            <a:r>
              <a:rPr lang="zh-CN" altLang="en-US"/>
              <a:t>，</a:t>
            </a:r>
            <a:r>
              <a:rPr lang="en-US" altLang="zh-CN"/>
              <a:t>COMMAND</a:t>
            </a:r>
          </a:p>
          <a:p>
            <a:pPr lvl="1" eaLnBrk="1" hangingPunct="1"/>
            <a:r>
              <a:rPr lang="en-US" altLang="zh-CN" b="1">
                <a:solidFill>
                  <a:srgbClr val="800000"/>
                </a:solidFill>
              </a:rPr>
              <a:t>e</a:t>
            </a:r>
            <a:r>
              <a:rPr lang="zh-CN" altLang="en-US"/>
              <a:t>选项：列出系统中所有的进程</a:t>
            </a:r>
            <a:r>
              <a:rPr lang="en-US" altLang="zh-CN">
                <a:latin typeface="Times New Roman" pitchFamily="18" charset="0"/>
              </a:rPr>
              <a:t>(</a:t>
            </a:r>
            <a:r>
              <a:rPr lang="zh-CN" altLang="en-US">
                <a:latin typeface="Times New Roman" pitchFamily="18" charset="0"/>
              </a:rPr>
              <a:t>进程范围</a:t>
            </a:r>
            <a:r>
              <a:rPr lang="en-US" altLang="zh-CN">
                <a:latin typeface="Times New Roman" pitchFamily="18" charset="0"/>
              </a:rPr>
              <a:t>)</a:t>
            </a:r>
          </a:p>
          <a:p>
            <a:pPr lvl="1" eaLnBrk="1" hangingPunct="1"/>
            <a:r>
              <a:rPr lang="en-US" altLang="zh-CN" b="1">
                <a:solidFill>
                  <a:srgbClr val="800000"/>
                </a:solidFill>
              </a:rPr>
              <a:t>f</a:t>
            </a:r>
            <a:r>
              <a:rPr lang="zh-CN" altLang="en-US"/>
              <a:t>选项：以</a:t>
            </a:r>
            <a:r>
              <a:rPr lang="en-US" altLang="zh-CN"/>
              <a:t>full</a:t>
            </a:r>
            <a:r>
              <a:rPr lang="zh-CN" altLang="en-US"/>
              <a:t>格式列出每一个进程</a:t>
            </a:r>
            <a:r>
              <a:rPr lang="en-US" altLang="zh-CN">
                <a:latin typeface="Times New Roman" pitchFamily="18" charset="0"/>
              </a:rPr>
              <a:t>(</a:t>
            </a:r>
            <a:r>
              <a:rPr lang="zh-CN" altLang="en-US">
                <a:latin typeface="Times New Roman" pitchFamily="18" charset="0"/>
              </a:rPr>
              <a:t>控制列的数目</a:t>
            </a:r>
            <a:r>
              <a:rPr lang="en-US" altLang="zh-CN">
                <a:latin typeface="Times New Roman" pitchFamily="18" charset="0"/>
              </a:rPr>
              <a:t>)</a:t>
            </a:r>
          </a:p>
          <a:p>
            <a:pPr lvl="1" eaLnBrk="1" hangingPunct="1"/>
            <a:r>
              <a:rPr lang="en-US" altLang="zh-CN" b="1">
                <a:solidFill>
                  <a:srgbClr val="800000"/>
                </a:solidFill>
              </a:rPr>
              <a:t>l</a:t>
            </a:r>
            <a:r>
              <a:rPr lang="zh-CN" altLang="en-US"/>
              <a:t>选项：以</a:t>
            </a:r>
            <a:r>
              <a:rPr lang="en-US" altLang="zh-CN"/>
              <a:t>long</a:t>
            </a:r>
            <a:r>
              <a:rPr lang="zh-CN" altLang="en-US"/>
              <a:t>格式列出每一个进程</a:t>
            </a:r>
            <a:r>
              <a:rPr lang="en-US" altLang="zh-CN">
                <a:latin typeface="Times New Roman" pitchFamily="18" charset="0"/>
              </a:rPr>
              <a:t>(</a:t>
            </a:r>
            <a:r>
              <a:rPr lang="zh-CN" altLang="en-US">
                <a:latin typeface="Times New Roman" pitchFamily="18" charset="0"/>
              </a:rPr>
              <a:t>控制列的数目</a:t>
            </a:r>
            <a:r>
              <a:rPr lang="en-US" altLang="zh-CN">
                <a:latin typeface="Times New Roman"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78064" y="2130426"/>
            <a:ext cx="7635875" cy="1470025"/>
          </a:xfrm>
        </p:spPr>
        <p:txBody>
          <a:bodyPr/>
          <a:lstStyle/>
          <a:p>
            <a:pPr eaLnBrk="1" hangingPunct="1"/>
            <a:r>
              <a:rPr lang="en-US" altLang="en-US" sz="4800" dirty="0"/>
              <a:t> </a:t>
            </a:r>
            <a:r>
              <a:rPr lang="en-US" altLang="en-US" sz="4800" dirty="0" err="1">
                <a:solidFill>
                  <a:srgbClr val="0000FF"/>
                </a:solidFill>
                <a:latin typeface="楷体" panose="02010609060101010101" pitchFamily="49" charset="-122"/>
                <a:ea typeface="楷体" panose="02010609060101010101" pitchFamily="49" charset="-122"/>
              </a:rPr>
              <a:t>进程控制</a:t>
            </a:r>
            <a:endParaRPr lang="zh-CN" altLang="en-US" sz="4800" dirty="0">
              <a:solidFill>
                <a:srgbClr val="0000FF"/>
              </a:solidFill>
              <a:latin typeface="楷体" panose="02010609060101010101" pitchFamily="49" charset="-122"/>
              <a:ea typeface="楷体" panose="02010609060101010101" pitchFamily="49" charset="-122"/>
            </a:endParaRPr>
          </a:p>
        </p:txBody>
      </p:sp>
      <p:sp>
        <p:nvSpPr>
          <p:cNvPr id="3075" name="Line 3"/>
          <p:cNvSpPr>
            <a:spLocks noChangeShapeType="1"/>
          </p:cNvSpPr>
          <p:nvPr/>
        </p:nvSpPr>
        <p:spPr bwMode="auto">
          <a:xfrm>
            <a:off x="2208213" y="908050"/>
            <a:ext cx="7848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a:extLst>
              <a:ext uri="{FF2B5EF4-FFF2-40B4-BE49-F238E27FC236}">
                <a16:creationId xmlns:a16="http://schemas.microsoft.com/office/drawing/2014/main" id="{C11AC3AE-E700-429B-8D72-C6E9E0F53FA8}"/>
              </a:ext>
            </a:extLst>
          </p:cNvPr>
          <p:cNvSpPr>
            <a:spLocks noChangeShapeType="1"/>
          </p:cNvSpPr>
          <p:nvPr/>
        </p:nvSpPr>
        <p:spPr bwMode="auto">
          <a:xfrm flipV="1">
            <a:off x="911424" y="908720"/>
            <a:ext cx="10369152"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135188" y="115888"/>
            <a:ext cx="7772400" cy="762000"/>
          </a:xfrm>
        </p:spPr>
        <p:txBody>
          <a:bodyPr/>
          <a:lstStyle/>
          <a:p>
            <a:pPr eaLnBrk="1" hangingPunct="1"/>
            <a:r>
              <a:rPr lang="zh-CN" altLang="en-US"/>
              <a:t>命令</a:t>
            </a:r>
            <a:r>
              <a:rPr lang="en-US" altLang="zh-CN"/>
              <a:t>ps</a:t>
            </a:r>
            <a:r>
              <a:rPr lang="zh-CN" altLang="en-US"/>
              <a:t>举例</a:t>
            </a:r>
          </a:p>
        </p:txBody>
      </p:sp>
      <p:sp>
        <p:nvSpPr>
          <p:cNvPr id="21508" name="Text Box 3"/>
          <p:cNvSpPr txBox="1">
            <a:spLocks noChangeArrowheads="1"/>
          </p:cNvSpPr>
          <p:nvPr/>
        </p:nvSpPr>
        <p:spPr bwMode="auto">
          <a:xfrm>
            <a:off x="2135188" y="981075"/>
            <a:ext cx="815340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gn="just">
              <a:lnSpc>
                <a:spcPct val="100000"/>
              </a:lnSpc>
            </a:pPr>
            <a:r>
              <a:rPr lang="zh-CN" altLang="en-US" sz="2400">
                <a:solidFill>
                  <a:srgbClr val="003399"/>
                </a:solidFill>
                <a:ea typeface="楷体_GB2312" pitchFamily="49" charset="-122"/>
              </a:rPr>
              <a:t>例：</a:t>
            </a:r>
            <a:r>
              <a:rPr lang="en-US" altLang="zh-CN" sz="2400">
                <a:solidFill>
                  <a:srgbClr val="003399"/>
                </a:solidFill>
                <a:ea typeface="楷体_GB2312" pitchFamily="49" charset="-122"/>
              </a:rPr>
              <a:t>ps -ef</a:t>
            </a:r>
            <a:r>
              <a:rPr lang="zh-CN" altLang="en-US" sz="2400">
                <a:solidFill>
                  <a:srgbClr val="003399"/>
                </a:solidFill>
                <a:ea typeface="楷体_GB2312" pitchFamily="49" charset="-122"/>
              </a:rPr>
              <a:t>命令的输出</a:t>
            </a:r>
            <a:endParaRPr lang="zh-CN" altLang="en-US" sz="1600">
              <a:solidFill>
                <a:srgbClr val="003399"/>
              </a:solidFill>
              <a:ea typeface="楷体_GB2312" pitchFamily="49" charset="-122"/>
            </a:endParaRPr>
          </a:p>
          <a:p>
            <a:pPr>
              <a:lnSpc>
                <a:spcPct val="90000"/>
              </a:lnSpc>
            </a:pPr>
            <a:r>
              <a:rPr lang="zh-CN" altLang="en-US" sz="1600" b="0">
                <a:solidFill>
                  <a:schemeClr val="accent2"/>
                </a:solidFill>
                <a:ea typeface="楷体_GB2312" pitchFamily="49" charset="-122"/>
              </a:rPr>
              <a:t> </a:t>
            </a:r>
            <a:r>
              <a:rPr lang="en-US" altLang="zh-CN" sz="1600" b="0">
                <a:ea typeface="楷体_GB2312" pitchFamily="49" charset="-122"/>
              </a:rPr>
              <a:t>UID   PID  PPID  C    STIME  TTY TIME COMMAND</a:t>
            </a:r>
          </a:p>
          <a:p>
            <a:pPr>
              <a:lnSpc>
                <a:spcPct val="90000"/>
              </a:lnSpc>
            </a:pPr>
            <a:r>
              <a:rPr lang="en-US" altLang="zh-CN" sz="1600" b="0">
                <a:ea typeface="楷体_GB2312" pitchFamily="49" charset="-122"/>
              </a:rPr>
              <a:t>root     0     0  0 16:11:14  ?   0:00 sched</a:t>
            </a:r>
          </a:p>
          <a:p>
            <a:pPr>
              <a:lnSpc>
                <a:spcPct val="90000"/>
              </a:lnSpc>
            </a:pPr>
            <a:r>
              <a:rPr lang="en-US" altLang="zh-CN" sz="1600" b="0">
                <a:ea typeface="楷体_GB2312" pitchFamily="49" charset="-122"/>
              </a:rPr>
              <a:t>root     1     0  0 16:11:14  ?   0:01 /etc/init </a:t>
            </a:r>
          </a:p>
          <a:p>
            <a:pPr>
              <a:lnSpc>
                <a:spcPct val="90000"/>
              </a:lnSpc>
            </a:pPr>
            <a:r>
              <a:rPr lang="en-US" altLang="zh-CN" sz="1600" b="0">
                <a:ea typeface="楷体_GB2312" pitchFamily="49" charset="-122"/>
              </a:rPr>
              <a:t>root     2     0  0 16:11:14  ?   0:00 vhand</a:t>
            </a:r>
          </a:p>
          <a:p>
            <a:pPr>
              <a:lnSpc>
                <a:spcPct val="90000"/>
              </a:lnSpc>
            </a:pPr>
            <a:r>
              <a:rPr lang="en-US" altLang="zh-CN" sz="1600" b="0">
                <a:ea typeface="楷体_GB2312" pitchFamily="49" charset="-122"/>
              </a:rPr>
              <a:t>root     3     0  0 16:11:14  ?   0:00 bdflush</a:t>
            </a:r>
          </a:p>
          <a:p>
            <a:pPr>
              <a:lnSpc>
                <a:spcPct val="90000"/>
              </a:lnSpc>
            </a:pPr>
            <a:r>
              <a:rPr lang="en-US" altLang="zh-CN" sz="1600" b="0">
                <a:ea typeface="楷体_GB2312" pitchFamily="49" charset="-122"/>
              </a:rPr>
              <a:t>root  6547   335  0 16:15:05  01  0:00 server 4 1 </a:t>
            </a:r>
          </a:p>
          <a:p>
            <a:pPr>
              <a:lnSpc>
                <a:spcPct val="90000"/>
              </a:lnSpc>
            </a:pPr>
            <a:r>
              <a:rPr lang="en-US" altLang="zh-CN" sz="1600" b="0">
                <a:ea typeface="楷体_GB2312" pitchFamily="49" charset="-122"/>
              </a:rPr>
              <a:t>root   175     1  0 16:11:14  ?   0:00 inetd </a:t>
            </a:r>
          </a:p>
          <a:p>
            <a:pPr>
              <a:lnSpc>
                <a:spcPct val="90000"/>
              </a:lnSpc>
            </a:pPr>
            <a:r>
              <a:rPr lang="en-US" altLang="zh-CN" sz="1600" b="0">
                <a:ea typeface="楷体_GB2312" pitchFamily="49" charset="-122"/>
              </a:rPr>
              <a:t>root   173     1  0 16:11:14  ?   0:00 syslogd </a:t>
            </a:r>
          </a:p>
          <a:p>
            <a:pPr>
              <a:lnSpc>
                <a:spcPct val="90000"/>
              </a:lnSpc>
            </a:pPr>
            <a:r>
              <a:rPr lang="en-US" altLang="zh-CN" sz="1600" b="0">
                <a:ea typeface="楷体_GB2312" pitchFamily="49" charset="-122"/>
              </a:rPr>
              <a:t>root   296     1  0 16:11:21  ?   0:00 /tcb/files/no_luid/sdd </a:t>
            </a:r>
          </a:p>
          <a:p>
            <a:pPr>
              <a:lnSpc>
                <a:spcPct val="90000"/>
              </a:lnSpc>
            </a:pPr>
            <a:r>
              <a:rPr lang="en-US" altLang="zh-CN" sz="1600" b="0">
                <a:ea typeface="楷体_GB2312" pitchFamily="49" charset="-122"/>
              </a:rPr>
              <a:t>root  6551   291 80 16:17:16  08  0:37 busy_check </a:t>
            </a:r>
          </a:p>
          <a:p>
            <a:pPr>
              <a:lnSpc>
                <a:spcPct val="90000"/>
              </a:lnSpc>
            </a:pPr>
            <a:r>
              <a:rPr lang="en-US" altLang="zh-CN" sz="1600" b="0">
                <a:ea typeface="楷体_GB2312" pitchFamily="49" charset="-122"/>
              </a:rPr>
              <a:t>root   335     1  0 16:11:31  01  0:00 server_ctl </a:t>
            </a:r>
          </a:p>
          <a:p>
            <a:pPr>
              <a:lnSpc>
                <a:spcPct val="90000"/>
              </a:lnSpc>
            </a:pPr>
            <a:r>
              <a:rPr lang="en-US" altLang="zh-CN" sz="1600" b="0">
                <a:ea typeface="楷体_GB2312" pitchFamily="49" charset="-122"/>
              </a:rPr>
              <a:t>root   337     1  0 16:11:33  01  0:05 server_ap </a:t>
            </a:r>
          </a:p>
          <a:p>
            <a:pPr>
              <a:lnSpc>
                <a:spcPct val="90000"/>
              </a:lnSpc>
            </a:pPr>
            <a:r>
              <a:rPr lang="en-US" altLang="zh-CN" sz="1600" b="0">
                <a:ea typeface="楷体_GB2312" pitchFamily="49" charset="-122"/>
              </a:rPr>
              <a:t>root   353     1  0 16:12:01  12  0:00 client_ctl 100.1.1.3 </a:t>
            </a:r>
          </a:p>
          <a:p>
            <a:pPr>
              <a:lnSpc>
                <a:spcPct val="90000"/>
              </a:lnSpc>
            </a:pPr>
            <a:r>
              <a:rPr lang="en-US" altLang="zh-CN" sz="1600" b="0">
                <a:ea typeface="楷体_GB2312" pitchFamily="49" charset="-122"/>
              </a:rPr>
              <a:t>root   356   295  0 16:12:07  12  0:04 client_ap 1403</a:t>
            </a:r>
          </a:p>
          <a:p>
            <a:pPr>
              <a:lnSpc>
                <a:spcPct val="100000"/>
              </a:lnSpc>
            </a:pPr>
            <a:endParaRPr lang="en-US" altLang="zh-CN" sz="1600" b="0">
              <a:latin typeface="黑体" pitchFamily="2" charset="-122"/>
              <a:ea typeface="黑体" pitchFamily="2" charset="-122"/>
            </a:endParaRPr>
          </a:p>
        </p:txBody>
      </p:sp>
      <p:sp>
        <p:nvSpPr>
          <p:cNvPr id="21509" name="Rectangle 4"/>
          <p:cNvSpPr>
            <a:spLocks noChangeArrowheads="1"/>
          </p:cNvSpPr>
          <p:nvPr/>
        </p:nvSpPr>
        <p:spPr bwMode="auto">
          <a:xfrm>
            <a:off x="8458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510" name="Rectangle 5"/>
          <p:cNvSpPr>
            <a:spLocks noChangeArrowheads="1"/>
          </p:cNvSpPr>
          <p:nvPr/>
        </p:nvSpPr>
        <p:spPr bwMode="auto">
          <a:xfrm>
            <a:off x="8610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sz="4000"/>
              <a:t>命令</a:t>
            </a:r>
            <a:r>
              <a:rPr lang="en-US" altLang="zh-CN" sz="4000"/>
              <a:t>ps</a:t>
            </a:r>
            <a:r>
              <a:rPr lang="zh-CN" altLang="en-US" sz="4000"/>
              <a:t>列出的进程属性</a:t>
            </a:r>
          </a:p>
        </p:txBody>
      </p:sp>
      <p:sp>
        <p:nvSpPr>
          <p:cNvPr id="22532" name="Rectangle 3"/>
          <p:cNvSpPr>
            <a:spLocks noGrp="1" noChangeArrowheads="1"/>
          </p:cNvSpPr>
          <p:nvPr>
            <p:ph type="body" idx="1"/>
          </p:nvPr>
        </p:nvSpPr>
        <p:spPr>
          <a:xfrm>
            <a:off x="1524000" y="908050"/>
            <a:ext cx="8675688" cy="5545138"/>
          </a:xfrm>
        </p:spPr>
        <p:txBody>
          <a:bodyPr/>
          <a:lstStyle/>
          <a:p>
            <a:pPr lvl="1" eaLnBrk="1" hangingPunct="1">
              <a:spcBef>
                <a:spcPct val="0"/>
              </a:spcBef>
            </a:pPr>
            <a:r>
              <a:rPr lang="en-US" altLang="zh-CN" dirty="0">
                <a:solidFill>
                  <a:srgbClr val="003399"/>
                </a:solidFill>
              </a:rPr>
              <a:t>UID</a:t>
            </a:r>
            <a:r>
              <a:rPr lang="zh-CN" altLang="en-US" dirty="0"/>
              <a:t>：</a:t>
            </a:r>
            <a:r>
              <a:rPr lang="zh-CN" altLang="en-US" dirty="0">
                <a:latin typeface="Times New Roman" pitchFamily="18" charset="0"/>
              </a:rPr>
              <a:t>用户</a:t>
            </a:r>
            <a:r>
              <a:rPr lang="en-US" altLang="zh-CN" dirty="0">
                <a:latin typeface="Times New Roman" pitchFamily="18" charset="0"/>
              </a:rPr>
              <a:t>ID(</a:t>
            </a:r>
            <a:r>
              <a:rPr lang="zh-CN" altLang="en-US" dirty="0">
                <a:latin typeface="Times New Roman" pitchFamily="18" charset="0"/>
              </a:rPr>
              <a:t>注册名</a:t>
            </a:r>
            <a:r>
              <a:rPr lang="en-US" altLang="zh-CN" dirty="0">
                <a:latin typeface="Times New Roman" pitchFamily="18" charset="0"/>
              </a:rPr>
              <a:t>)</a:t>
            </a:r>
          </a:p>
          <a:p>
            <a:pPr lvl="1" eaLnBrk="1" hangingPunct="1">
              <a:spcBef>
                <a:spcPct val="0"/>
              </a:spcBef>
            </a:pPr>
            <a:r>
              <a:rPr lang="en-US" altLang="zh-CN" dirty="0">
                <a:solidFill>
                  <a:srgbClr val="003399"/>
                </a:solidFill>
              </a:rPr>
              <a:t>PID</a:t>
            </a:r>
            <a:r>
              <a:rPr lang="zh-CN" altLang="en-US" dirty="0"/>
              <a:t>：</a:t>
            </a:r>
            <a:r>
              <a:rPr lang="zh-CN" altLang="en-US" dirty="0">
                <a:latin typeface="Times New Roman" pitchFamily="18" charset="0"/>
              </a:rPr>
              <a:t>进程</a:t>
            </a:r>
            <a:r>
              <a:rPr lang="en-US" altLang="zh-CN" dirty="0">
                <a:latin typeface="Times New Roman" pitchFamily="18" charset="0"/>
              </a:rPr>
              <a:t>ID</a:t>
            </a:r>
          </a:p>
          <a:p>
            <a:pPr lvl="1" eaLnBrk="1" hangingPunct="1">
              <a:spcBef>
                <a:spcPct val="0"/>
              </a:spcBef>
            </a:pPr>
            <a:r>
              <a:rPr lang="en-US" altLang="zh-CN" b="1" dirty="0">
                <a:solidFill>
                  <a:srgbClr val="C00000"/>
                </a:solidFill>
              </a:rPr>
              <a:t>C</a:t>
            </a:r>
            <a:r>
              <a:rPr lang="zh-CN" altLang="en-US" dirty="0"/>
              <a:t>：</a:t>
            </a:r>
            <a:r>
              <a:rPr lang="en-US" altLang="zh-CN" dirty="0">
                <a:latin typeface="Times New Roman" pitchFamily="18" charset="0"/>
              </a:rPr>
              <a:t>CPU</a:t>
            </a:r>
            <a:r>
              <a:rPr lang="zh-CN" altLang="en-US" dirty="0">
                <a:latin typeface="Times New Roman" pitchFamily="18" charset="0"/>
              </a:rPr>
              <a:t>占用指数：最近一段时间</a:t>
            </a:r>
            <a:r>
              <a:rPr lang="en-US" altLang="zh-CN" dirty="0">
                <a:latin typeface="Times New Roman" pitchFamily="18" charset="0"/>
              </a:rPr>
              <a:t>(</a:t>
            </a:r>
            <a:r>
              <a:rPr lang="zh-CN" altLang="en-US" dirty="0">
                <a:latin typeface="Times New Roman" pitchFamily="18" charset="0"/>
              </a:rPr>
              <a:t>秒级别</a:t>
            </a:r>
            <a:r>
              <a:rPr lang="en-US" altLang="zh-CN" dirty="0">
                <a:latin typeface="Times New Roman" pitchFamily="18" charset="0"/>
              </a:rPr>
              <a:t>)</a:t>
            </a:r>
            <a:r>
              <a:rPr lang="zh-CN" altLang="en-US" dirty="0">
                <a:latin typeface="Times New Roman" pitchFamily="18" charset="0"/>
              </a:rPr>
              <a:t>进程占用</a:t>
            </a:r>
            <a:r>
              <a:rPr lang="en-US" altLang="zh-CN" dirty="0">
                <a:latin typeface="Times New Roman" pitchFamily="18" charset="0"/>
              </a:rPr>
              <a:t>CPU</a:t>
            </a:r>
            <a:r>
              <a:rPr lang="zh-CN" altLang="en-US" dirty="0">
                <a:latin typeface="Times New Roman" pitchFamily="18" charset="0"/>
              </a:rPr>
              <a:t>情况。不同系统算法不同，例如：正占</a:t>
            </a:r>
            <a:r>
              <a:rPr lang="en-US" altLang="zh-CN" dirty="0">
                <a:latin typeface="Times New Roman" pitchFamily="18" charset="0"/>
              </a:rPr>
              <a:t>CPU</a:t>
            </a:r>
            <a:r>
              <a:rPr lang="zh-CN" altLang="en-US" dirty="0">
                <a:latin typeface="Times New Roman" pitchFamily="18" charset="0"/>
              </a:rPr>
              <a:t>进程</a:t>
            </a:r>
            <a:r>
              <a:rPr lang="en-US" altLang="zh-CN" dirty="0">
                <a:latin typeface="Times New Roman" pitchFamily="18" charset="0"/>
              </a:rPr>
              <a:t>10ms</a:t>
            </a:r>
            <a:r>
              <a:rPr lang="zh-CN" altLang="en-US" dirty="0">
                <a:latin typeface="Times New Roman" pitchFamily="18" charset="0"/>
              </a:rPr>
              <a:t>加</a:t>
            </a:r>
            <a:r>
              <a:rPr lang="en-US" altLang="zh-CN" dirty="0">
                <a:latin typeface="Times New Roman" pitchFamily="18" charset="0"/>
              </a:rPr>
              <a:t>1</a:t>
            </a:r>
            <a:r>
              <a:rPr lang="zh-CN" altLang="en-US" dirty="0">
                <a:latin typeface="Times New Roman" pitchFamily="18" charset="0"/>
              </a:rPr>
              <a:t>，所有进程</a:t>
            </a:r>
            <a:r>
              <a:rPr lang="en-US" altLang="zh-CN" dirty="0">
                <a:latin typeface="Times New Roman" pitchFamily="18" charset="0"/>
              </a:rPr>
              <a:t>1</a:t>
            </a:r>
            <a:r>
              <a:rPr lang="zh-CN" altLang="en-US" dirty="0">
                <a:latin typeface="Times New Roman" pitchFamily="18" charset="0"/>
              </a:rPr>
              <a:t>秒衰减一半</a:t>
            </a:r>
          </a:p>
          <a:p>
            <a:pPr lvl="1" eaLnBrk="1" hangingPunct="1">
              <a:spcBef>
                <a:spcPct val="0"/>
              </a:spcBef>
            </a:pPr>
            <a:r>
              <a:rPr lang="en-US" altLang="zh-CN" dirty="0">
                <a:solidFill>
                  <a:srgbClr val="003399"/>
                </a:solidFill>
              </a:rPr>
              <a:t>PPID</a:t>
            </a:r>
            <a:r>
              <a:rPr lang="zh-CN" altLang="en-US" dirty="0"/>
              <a:t>：父</a:t>
            </a:r>
            <a:r>
              <a:rPr lang="zh-CN" altLang="en-US" dirty="0">
                <a:latin typeface="Times New Roman" pitchFamily="18" charset="0"/>
              </a:rPr>
              <a:t>进程的</a:t>
            </a:r>
            <a:r>
              <a:rPr lang="en-US" altLang="zh-CN" dirty="0">
                <a:latin typeface="Times New Roman" pitchFamily="18" charset="0"/>
              </a:rPr>
              <a:t>PID</a:t>
            </a:r>
          </a:p>
          <a:p>
            <a:pPr lvl="1" eaLnBrk="1" hangingPunct="1">
              <a:spcBef>
                <a:spcPct val="0"/>
              </a:spcBef>
            </a:pPr>
            <a:r>
              <a:rPr lang="en-US" altLang="zh-CN" dirty="0">
                <a:solidFill>
                  <a:srgbClr val="003399"/>
                </a:solidFill>
              </a:rPr>
              <a:t>STIME</a:t>
            </a:r>
            <a:r>
              <a:rPr lang="zh-CN" altLang="en-US" dirty="0"/>
              <a:t>：启动时间</a:t>
            </a:r>
          </a:p>
          <a:p>
            <a:pPr lvl="1" eaLnBrk="1" hangingPunct="1">
              <a:spcBef>
                <a:spcPct val="0"/>
              </a:spcBef>
            </a:pPr>
            <a:r>
              <a:rPr lang="en-US" altLang="zh-CN" b="1" dirty="0">
                <a:solidFill>
                  <a:srgbClr val="C00000"/>
                </a:solidFill>
              </a:rPr>
              <a:t>SZ</a:t>
            </a:r>
            <a:r>
              <a:rPr lang="zh-CN" altLang="en-US" dirty="0"/>
              <a:t>：进程逻辑内存大小</a:t>
            </a:r>
            <a:r>
              <a:rPr lang="en-US" altLang="zh-CN" dirty="0">
                <a:latin typeface="Times New Roman" pitchFamily="18" charset="0"/>
              </a:rPr>
              <a:t>(Size)</a:t>
            </a:r>
          </a:p>
          <a:p>
            <a:pPr lvl="1" eaLnBrk="1" hangingPunct="1">
              <a:spcBef>
                <a:spcPct val="0"/>
              </a:spcBef>
            </a:pPr>
            <a:r>
              <a:rPr lang="en-US" altLang="zh-CN" dirty="0">
                <a:solidFill>
                  <a:srgbClr val="003399"/>
                </a:solidFill>
              </a:rPr>
              <a:t>TTY</a:t>
            </a:r>
            <a:r>
              <a:rPr lang="zh-CN" altLang="en-US" dirty="0"/>
              <a:t>：终端的名字 </a:t>
            </a:r>
          </a:p>
          <a:p>
            <a:pPr lvl="1" eaLnBrk="1" hangingPunct="1">
              <a:spcBef>
                <a:spcPct val="0"/>
              </a:spcBef>
            </a:pPr>
            <a:r>
              <a:rPr lang="en-US" altLang="zh-CN" dirty="0">
                <a:solidFill>
                  <a:srgbClr val="003399"/>
                </a:solidFill>
              </a:rPr>
              <a:t>COMMAND</a:t>
            </a:r>
            <a:r>
              <a:rPr lang="zh-CN" altLang="en-US" dirty="0"/>
              <a:t>：命令名</a:t>
            </a:r>
          </a:p>
          <a:p>
            <a:pPr lvl="1" eaLnBrk="1" hangingPunct="1">
              <a:spcBef>
                <a:spcPct val="0"/>
              </a:spcBef>
            </a:pPr>
            <a:r>
              <a:rPr lang="en-US" altLang="zh-CN" dirty="0">
                <a:solidFill>
                  <a:srgbClr val="003399"/>
                </a:solidFill>
              </a:rPr>
              <a:t>WCHAN</a:t>
            </a:r>
            <a:r>
              <a:rPr lang="zh-CN" altLang="en-US" dirty="0"/>
              <a:t>：进程</a:t>
            </a:r>
            <a:r>
              <a:rPr lang="zh-CN" altLang="en-US" dirty="0">
                <a:latin typeface="Times New Roman" pitchFamily="18" charset="0"/>
              </a:rPr>
              <a:t>睡眠通道</a:t>
            </a:r>
            <a:r>
              <a:rPr lang="en-US" altLang="zh-CN" dirty="0">
                <a:latin typeface="Times New Roman" pitchFamily="18" charset="0"/>
              </a:rPr>
              <a:t>(Wait Channel)</a:t>
            </a:r>
            <a:r>
              <a:rPr lang="zh-CN" altLang="en-US" dirty="0">
                <a:latin typeface="Times New Roman" pitchFamily="18" charset="0"/>
              </a:rPr>
              <a:t>，进程阻塞在何处</a:t>
            </a:r>
            <a:endParaRPr lang="en-US" altLang="zh-CN" dirty="0">
              <a:latin typeface="Times New Roman" pitchFamily="18" charset="0"/>
            </a:endParaRPr>
          </a:p>
          <a:p>
            <a:pPr lvl="1" eaLnBrk="1" hangingPunct="1">
              <a:spcBef>
                <a:spcPct val="0"/>
              </a:spcBef>
            </a:pPr>
            <a:r>
              <a:rPr lang="en-US" altLang="zh-CN" b="1" dirty="0">
                <a:solidFill>
                  <a:srgbClr val="C00000"/>
                </a:solidFill>
              </a:rPr>
              <a:t>TIME</a:t>
            </a:r>
            <a:r>
              <a:rPr lang="zh-CN" altLang="en-US" dirty="0"/>
              <a:t>：累计</a:t>
            </a:r>
            <a:r>
              <a:rPr lang="zh-CN" altLang="en-US" dirty="0">
                <a:latin typeface="Times New Roman" pitchFamily="18" charset="0"/>
              </a:rPr>
              <a:t>执行时间</a:t>
            </a:r>
            <a:r>
              <a:rPr lang="en-US" altLang="zh-CN" dirty="0">
                <a:latin typeface="Times New Roman" pitchFamily="18" charset="0"/>
              </a:rPr>
              <a:t>(</a:t>
            </a:r>
            <a:r>
              <a:rPr lang="zh-CN" altLang="en-US" dirty="0">
                <a:latin typeface="Times New Roman" pitchFamily="18" charset="0"/>
              </a:rPr>
              <a:t>占用</a:t>
            </a:r>
            <a:r>
              <a:rPr lang="en-US" altLang="zh-CN" dirty="0">
                <a:latin typeface="Times New Roman" pitchFamily="18" charset="0"/>
              </a:rPr>
              <a:t>CPU</a:t>
            </a:r>
            <a:r>
              <a:rPr lang="zh-CN" altLang="en-US" dirty="0">
                <a:latin typeface="Times New Roman" pitchFamily="18" charset="0"/>
              </a:rPr>
              <a:t>的时间</a:t>
            </a:r>
            <a:r>
              <a:rPr lang="en-US" altLang="zh-CN" dirty="0">
                <a:latin typeface="Times New Roman" pitchFamily="18" charset="0"/>
              </a:rPr>
              <a:t>) </a:t>
            </a:r>
          </a:p>
          <a:p>
            <a:pPr lvl="1" eaLnBrk="1" hangingPunct="1">
              <a:spcBef>
                <a:spcPct val="0"/>
              </a:spcBef>
            </a:pPr>
            <a:r>
              <a:rPr lang="en-US" altLang="zh-CN" dirty="0">
                <a:solidFill>
                  <a:srgbClr val="003399"/>
                </a:solidFill>
              </a:rPr>
              <a:t>PRI</a:t>
            </a:r>
            <a:r>
              <a:rPr lang="zh-CN" altLang="en-US" dirty="0"/>
              <a:t>：优先级</a:t>
            </a:r>
            <a:endParaRPr lang="zh-CN" altLang="en-US" dirty="0">
              <a:latin typeface="Times New Roman" pitchFamily="18" charset="0"/>
            </a:endParaRPr>
          </a:p>
          <a:p>
            <a:pPr lvl="1" eaLnBrk="1" hangingPunct="1">
              <a:spcBef>
                <a:spcPct val="0"/>
              </a:spcBef>
            </a:pPr>
            <a:r>
              <a:rPr lang="en-US" altLang="zh-CN" b="1" dirty="0">
                <a:solidFill>
                  <a:srgbClr val="C00000"/>
                </a:solidFill>
              </a:rPr>
              <a:t>S</a:t>
            </a:r>
            <a:r>
              <a:rPr lang="zh-CN" altLang="en-US" dirty="0"/>
              <a:t>：状态，</a:t>
            </a:r>
            <a:r>
              <a:rPr lang="en-US" altLang="zh-CN" dirty="0"/>
              <a:t>S</a:t>
            </a:r>
            <a:r>
              <a:rPr lang="en-US" altLang="zh-CN" dirty="0">
                <a:latin typeface="Times New Roman" pitchFamily="18" charset="0"/>
              </a:rPr>
              <a:t>(Sleep)</a:t>
            </a:r>
            <a:r>
              <a:rPr lang="zh-CN" altLang="en-US" dirty="0"/>
              <a:t>，</a:t>
            </a:r>
            <a:r>
              <a:rPr lang="en-US" altLang="zh-CN" dirty="0"/>
              <a:t>R</a:t>
            </a:r>
            <a:r>
              <a:rPr lang="en-US" altLang="zh-CN" dirty="0">
                <a:latin typeface="Times New Roman" pitchFamily="18" charset="0"/>
              </a:rPr>
              <a:t>(Run)</a:t>
            </a:r>
            <a:r>
              <a:rPr lang="zh-CN" altLang="en-US" dirty="0"/>
              <a:t>， </a:t>
            </a:r>
            <a:r>
              <a:rPr lang="en-US" altLang="zh-CN" dirty="0"/>
              <a:t>Z</a:t>
            </a:r>
            <a:r>
              <a:rPr lang="en-US" altLang="zh-CN" dirty="0">
                <a:latin typeface="Times New Roman" pitchFamily="18" charset="0"/>
              </a:rPr>
              <a:t>(Zombie)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279650" y="188913"/>
            <a:ext cx="7200900" cy="647700"/>
          </a:xfrm>
        </p:spPr>
        <p:txBody>
          <a:bodyPr/>
          <a:lstStyle/>
          <a:p>
            <a:pPr eaLnBrk="1" hangingPunct="1"/>
            <a:r>
              <a:rPr lang="zh-CN" altLang="en-US" sz="4000">
                <a:solidFill>
                  <a:srgbClr val="990000"/>
                </a:solidFill>
                <a:latin typeface="Lucida Console" pitchFamily="49" charset="0"/>
              </a:rPr>
              <a:t>命令行参数和环境参数</a:t>
            </a:r>
          </a:p>
        </p:txBody>
      </p:sp>
      <p:sp>
        <p:nvSpPr>
          <p:cNvPr id="23556" name="Rectangle 4"/>
          <p:cNvSpPr>
            <a:spLocks noChangeArrowheads="1"/>
          </p:cNvSpPr>
          <p:nvPr/>
        </p:nvSpPr>
        <p:spPr bwMode="auto">
          <a:xfrm>
            <a:off x="8170863"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557" name="Rectangle 5"/>
          <p:cNvSpPr>
            <a:spLocks noChangeArrowheads="1"/>
          </p:cNvSpPr>
          <p:nvPr/>
        </p:nvSpPr>
        <p:spPr bwMode="auto">
          <a:xfrm>
            <a:off x="8323263"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558" name="Rectangle 6"/>
          <p:cNvSpPr>
            <a:spLocks noGrp="1" noChangeArrowheads="1"/>
          </p:cNvSpPr>
          <p:nvPr>
            <p:ph type="body" idx="1"/>
          </p:nvPr>
        </p:nvSpPr>
        <p:spPr>
          <a:noFill/>
        </p:spPr>
        <p:txBody>
          <a:bodyPr/>
          <a:lstStyle/>
          <a:p>
            <a:pPr eaLnBrk="1" hangingPunct="1"/>
            <a:r>
              <a:rPr kumimoji="0" lang="zh-CN" altLang="en-US" dirty="0">
                <a:solidFill>
                  <a:srgbClr val="000099"/>
                </a:solidFill>
              </a:rPr>
              <a:t>位于进程堆栈底部的初始化数据</a:t>
            </a:r>
          </a:p>
          <a:p>
            <a:pPr eaLnBrk="1" hangingPunct="1"/>
            <a:r>
              <a:rPr lang="zh-CN" altLang="en-US" dirty="0">
                <a:solidFill>
                  <a:srgbClr val="000099"/>
                </a:solidFill>
              </a:rPr>
              <a:t>访问命令行参数的方法（</a:t>
            </a:r>
            <a:r>
              <a:rPr lang="en-US" altLang="zh-CN" dirty="0" err="1">
                <a:solidFill>
                  <a:srgbClr val="000099"/>
                </a:solidFill>
              </a:rPr>
              <a:t>argc,argv</a:t>
            </a:r>
            <a:r>
              <a:rPr lang="en-US" altLang="zh-CN" dirty="0">
                <a:solidFill>
                  <a:srgbClr val="000099"/>
                </a:solidFill>
              </a:rPr>
              <a:t>)</a:t>
            </a:r>
          </a:p>
          <a:p>
            <a:pPr lvl="1" eaLnBrk="1" hangingPunct="1"/>
            <a:r>
              <a:rPr lang="zh-CN" altLang="en-US" dirty="0"/>
              <a:t>查阅进程状态</a:t>
            </a:r>
            <a:r>
              <a:rPr lang="en-US" altLang="zh-CN" dirty="0"/>
              <a:t>(process status)(</a:t>
            </a:r>
            <a:r>
              <a:rPr lang="zh-CN" altLang="en-US" dirty="0"/>
              <a:t>实际上就是将内核中</a:t>
            </a:r>
            <a:r>
              <a:rPr lang="en-US" altLang="zh-CN" dirty="0"/>
              <a:t>proc[]</a:t>
            </a:r>
            <a:r>
              <a:rPr lang="zh-CN" altLang="en-US" dirty="0"/>
              <a:t>和</a:t>
            </a:r>
            <a:r>
              <a:rPr lang="en-US" altLang="zh-CN" dirty="0"/>
              <a:t>user[]</a:t>
            </a:r>
            <a:r>
              <a:rPr lang="zh-CN" altLang="en-US" dirty="0"/>
              <a:t>数组的内容有选择地打印出来</a:t>
            </a:r>
            <a:r>
              <a:rPr lang="en-US" altLang="zh-CN" dirty="0"/>
              <a:t>)</a:t>
            </a:r>
          </a:p>
          <a:p>
            <a:pPr eaLnBrk="1" hangingPunct="1"/>
            <a:r>
              <a:rPr lang="zh-CN" altLang="en-US" dirty="0">
                <a:solidFill>
                  <a:srgbClr val="000099"/>
                </a:solidFill>
                <a:latin typeface="Lucida Console" pitchFamily="49" charset="0"/>
              </a:rPr>
              <a:t>访问环境参数的三种方法</a:t>
            </a:r>
          </a:p>
          <a:p>
            <a:pPr lvl="1" eaLnBrk="1" hangingPunct="1"/>
            <a:r>
              <a:rPr lang="zh-CN" altLang="en-US" dirty="0">
                <a:latin typeface="Lucida Console" pitchFamily="49" charset="0"/>
              </a:rPr>
              <a:t>通过</a:t>
            </a:r>
            <a:r>
              <a:rPr lang="en-US" altLang="zh-CN" dirty="0">
                <a:latin typeface="Lucida Console" pitchFamily="49" charset="0"/>
              </a:rPr>
              <a:t>C</a:t>
            </a:r>
            <a:r>
              <a:rPr lang="zh-CN" altLang="en-US" dirty="0">
                <a:latin typeface="Lucida Console" pitchFamily="49" charset="0"/>
              </a:rPr>
              <a:t>库定义的外部变量</a:t>
            </a:r>
            <a:r>
              <a:rPr lang="en-US" altLang="zh-CN" dirty="0">
                <a:latin typeface="Lucida Console" pitchFamily="49" charset="0"/>
              </a:rPr>
              <a:t>environ</a:t>
            </a:r>
          </a:p>
          <a:p>
            <a:pPr lvl="1" eaLnBrk="1" hangingPunct="1"/>
            <a:r>
              <a:rPr lang="en-US" altLang="zh-CN" dirty="0">
                <a:latin typeface="Lucida Console" pitchFamily="49" charset="0"/>
              </a:rPr>
              <a:t>main</a:t>
            </a:r>
            <a:r>
              <a:rPr lang="zh-CN" altLang="en-US" dirty="0">
                <a:latin typeface="Lucida Console" pitchFamily="49" charset="0"/>
              </a:rPr>
              <a:t>函数的第三个参数</a:t>
            </a:r>
          </a:p>
          <a:p>
            <a:pPr lvl="1" eaLnBrk="1" hangingPunct="1"/>
            <a:r>
              <a:rPr kumimoji="0" lang="en-US" altLang="zh-CN" dirty="0" err="1"/>
              <a:t>getenv</a:t>
            </a:r>
            <a:r>
              <a:rPr kumimoji="0" lang="zh-CN" altLang="en-US" dirty="0"/>
              <a:t>库函数调用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279650" y="188913"/>
            <a:ext cx="7200900" cy="647700"/>
          </a:xfrm>
        </p:spPr>
        <p:txBody>
          <a:bodyPr/>
          <a:lstStyle/>
          <a:p>
            <a:pPr eaLnBrk="1" hangingPunct="1"/>
            <a:r>
              <a:rPr lang="zh-CN" altLang="en-US" sz="4000">
                <a:solidFill>
                  <a:srgbClr val="990000"/>
                </a:solidFill>
                <a:latin typeface="Lucida Console" pitchFamily="49" charset="0"/>
              </a:rPr>
              <a:t>访问环境参数的三种方法</a:t>
            </a:r>
          </a:p>
        </p:txBody>
      </p:sp>
      <p:sp>
        <p:nvSpPr>
          <p:cNvPr id="24580" name="Text Box 3"/>
          <p:cNvSpPr txBox="1">
            <a:spLocks noChangeArrowheads="1"/>
          </p:cNvSpPr>
          <p:nvPr/>
        </p:nvSpPr>
        <p:spPr bwMode="auto">
          <a:xfrm>
            <a:off x="2208213" y="1459182"/>
            <a:ext cx="7543800" cy="50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gn="just">
              <a:lnSpc>
                <a:spcPct val="95000"/>
              </a:lnSpc>
            </a:pPr>
            <a:r>
              <a:rPr lang="en-US" altLang="zh-CN" sz="1800" b="0">
                <a:latin typeface="Verdana" pitchFamily="34" charset="0"/>
              </a:rPr>
              <a:t>main()</a:t>
            </a:r>
          </a:p>
          <a:p>
            <a:pPr>
              <a:lnSpc>
                <a:spcPct val="95000"/>
              </a:lnSpc>
            </a:pPr>
            <a:r>
              <a:rPr lang="en-US" altLang="zh-CN" sz="1800" b="0">
                <a:latin typeface="Verdana" pitchFamily="34" charset="0"/>
              </a:rPr>
              <a:t>{ </a:t>
            </a:r>
          </a:p>
          <a:p>
            <a:pPr>
              <a:lnSpc>
                <a:spcPct val="95000"/>
              </a:lnSpc>
            </a:pPr>
            <a:r>
              <a:rPr lang="en-US" altLang="zh-CN" sz="1800" b="0">
                <a:latin typeface="Verdana" pitchFamily="34" charset="0"/>
              </a:rPr>
              <a:t>    extern char  **environ;</a:t>
            </a:r>
          </a:p>
          <a:p>
            <a:pPr>
              <a:lnSpc>
                <a:spcPct val="95000"/>
              </a:lnSpc>
            </a:pPr>
            <a:r>
              <a:rPr lang="en-US" altLang="zh-CN" sz="1800" b="0">
                <a:latin typeface="Verdana" pitchFamily="34" charset="0"/>
              </a:rPr>
              <a:t>    char **p;</a:t>
            </a:r>
          </a:p>
          <a:p>
            <a:pPr>
              <a:lnSpc>
                <a:spcPct val="95000"/>
              </a:lnSpc>
            </a:pPr>
            <a:r>
              <a:rPr lang="en-US" altLang="zh-CN" sz="1800" b="0">
                <a:latin typeface="Verdana" pitchFamily="34" charset="0"/>
              </a:rPr>
              <a:t>    p = environ;</a:t>
            </a:r>
          </a:p>
          <a:p>
            <a:pPr>
              <a:lnSpc>
                <a:spcPct val="95000"/>
              </a:lnSpc>
            </a:pPr>
            <a:r>
              <a:rPr lang="en-US" altLang="zh-CN" sz="1800" b="0">
                <a:latin typeface="Verdana" pitchFamily="34" charset="0"/>
              </a:rPr>
              <a:t>    while (*p) printf(”[%s]\n”, *p++);</a:t>
            </a:r>
          </a:p>
          <a:p>
            <a:pPr>
              <a:lnSpc>
                <a:spcPct val="95000"/>
              </a:lnSpc>
            </a:pPr>
            <a:r>
              <a:rPr lang="en-US" altLang="zh-CN" sz="1800" b="0">
                <a:latin typeface="Verdana" pitchFamily="34" charset="0"/>
              </a:rPr>
              <a:t>}	</a:t>
            </a:r>
          </a:p>
          <a:p>
            <a:pPr algn="just">
              <a:lnSpc>
                <a:spcPct val="95000"/>
              </a:lnSpc>
            </a:pPr>
            <a:r>
              <a:rPr lang="en-US" altLang="zh-CN" sz="1800" b="0">
                <a:solidFill>
                  <a:srgbClr val="3366FF"/>
                </a:solidFill>
                <a:latin typeface="Verdana" pitchFamily="34" charset="0"/>
              </a:rPr>
              <a:t>main(int argc, char **argv, char **env)</a:t>
            </a:r>
          </a:p>
          <a:p>
            <a:pPr>
              <a:lnSpc>
                <a:spcPct val="95000"/>
              </a:lnSpc>
            </a:pPr>
            <a:r>
              <a:rPr lang="en-US" altLang="zh-CN" sz="1800" b="0">
                <a:solidFill>
                  <a:srgbClr val="3366FF"/>
                </a:solidFill>
                <a:latin typeface="Verdana" pitchFamily="34" charset="0"/>
              </a:rPr>
              <a:t>{</a:t>
            </a:r>
          </a:p>
          <a:p>
            <a:pPr>
              <a:lnSpc>
                <a:spcPct val="95000"/>
              </a:lnSpc>
            </a:pPr>
            <a:r>
              <a:rPr lang="en-US" altLang="zh-CN" sz="1800" b="0">
                <a:solidFill>
                  <a:srgbClr val="3366FF"/>
                </a:solidFill>
                <a:latin typeface="Verdana" pitchFamily="34" charset="0"/>
              </a:rPr>
              <a:t>    char **p;</a:t>
            </a:r>
          </a:p>
          <a:p>
            <a:pPr>
              <a:lnSpc>
                <a:spcPct val="95000"/>
              </a:lnSpc>
            </a:pPr>
            <a:r>
              <a:rPr lang="en-US" altLang="zh-CN" sz="1800" b="0">
                <a:solidFill>
                  <a:srgbClr val="3366FF"/>
                </a:solidFill>
                <a:latin typeface="Verdana" pitchFamily="34" charset="0"/>
              </a:rPr>
              <a:t>    p = env;</a:t>
            </a:r>
          </a:p>
          <a:p>
            <a:pPr>
              <a:lnSpc>
                <a:spcPct val="95000"/>
              </a:lnSpc>
            </a:pPr>
            <a:r>
              <a:rPr lang="en-US" altLang="zh-CN" sz="1800" b="0">
                <a:solidFill>
                  <a:srgbClr val="3366FF"/>
                </a:solidFill>
                <a:latin typeface="Verdana" pitchFamily="34" charset="0"/>
              </a:rPr>
              <a:t>    while (*p) printf(”[%s]\n”, *p++);</a:t>
            </a:r>
          </a:p>
          <a:p>
            <a:pPr>
              <a:lnSpc>
                <a:spcPct val="95000"/>
              </a:lnSpc>
            </a:pPr>
            <a:r>
              <a:rPr lang="en-US" altLang="zh-CN" sz="1800" b="0">
                <a:solidFill>
                  <a:srgbClr val="3366FF"/>
                </a:solidFill>
                <a:latin typeface="Verdana" pitchFamily="34" charset="0"/>
              </a:rPr>
              <a:t>}</a:t>
            </a:r>
          </a:p>
          <a:p>
            <a:pPr>
              <a:lnSpc>
                <a:spcPct val="95000"/>
              </a:lnSpc>
            </a:pPr>
            <a:r>
              <a:rPr lang="en-US" altLang="zh-CN" sz="1800" b="0">
                <a:solidFill>
                  <a:srgbClr val="FF0000"/>
                </a:solidFill>
                <a:latin typeface="Verdana" pitchFamily="34" charset="0"/>
              </a:rPr>
              <a:t>main()</a:t>
            </a:r>
          </a:p>
          <a:p>
            <a:pPr>
              <a:lnSpc>
                <a:spcPct val="95000"/>
              </a:lnSpc>
            </a:pPr>
            <a:r>
              <a:rPr lang="en-US" altLang="zh-CN" sz="1800" b="0">
                <a:solidFill>
                  <a:srgbClr val="FF0000"/>
                </a:solidFill>
                <a:latin typeface="Verdana" pitchFamily="34" charset="0"/>
              </a:rPr>
              <a:t>{</a:t>
            </a:r>
          </a:p>
          <a:p>
            <a:pPr>
              <a:lnSpc>
                <a:spcPct val="95000"/>
              </a:lnSpc>
            </a:pPr>
            <a:r>
              <a:rPr lang="en-US" altLang="zh-CN" sz="1800" b="0">
                <a:solidFill>
                  <a:srgbClr val="FF0000"/>
                </a:solidFill>
                <a:latin typeface="Verdana" pitchFamily="34" charset="0"/>
              </a:rPr>
              <a:t>    char *p;</a:t>
            </a:r>
          </a:p>
          <a:p>
            <a:pPr>
              <a:lnSpc>
                <a:spcPct val="95000"/>
              </a:lnSpc>
            </a:pPr>
            <a:r>
              <a:rPr lang="en-US" altLang="zh-CN" sz="1800" b="0">
                <a:solidFill>
                  <a:srgbClr val="FF0000"/>
                </a:solidFill>
                <a:latin typeface="Verdana" pitchFamily="34" charset="0"/>
              </a:rPr>
              <a:t>    p=getenv(”HOME”);</a:t>
            </a:r>
          </a:p>
          <a:p>
            <a:pPr>
              <a:lnSpc>
                <a:spcPct val="95000"/>
              </a:lnSpc>
            </a:pPr>
            <a:r>
              <a:rPr lang="en-US" altLang="zh-CN" sz="1800" b="0">
                <a:solidFill>
                  <a:srgbClr val="FF0000"/>
                </a:solidFill>
                <a:latin typeface="Verdana" pitchFamily="34" charset="0"/>
              </a:rPr>
              <a:t>    if (p) printf (”[%s]\n”);</a:t>
            </a:r>
          </a:p>
          <a:p>
            <a:pPr>
              <a:lnSpc>
                <a:spcPct val="95000"/>
              </a:lnSpc>
            </a:pPr>
            <a:r>
              <a:rPr lang="en-US" altLang="zh-CN" sz="1800" b="0">
                <a:solidFill>
                  <a:srgbClr val="FF0000"/>
                </a:solidFill>
                <a:latin typeface="Verdana" pitchFamily="34" charset="0"/>
              </a:rPr>
              <a:t>}	</a:t>
            </a:r>
          </a:p>
        </p:txBody>
      </p:sp>
      <p:sp>
        <p:nvSpPr>
          <p:cNvPr id="24581" name="Rectangle 4"/>
          <p:cNvSpPr>
            <a:spLocks noChangeArrowheads="1"/>
          </p:cNvSpPr>
          <p:nvPr/>
        </p:nvSpPr>
        <p:spPr bwMode="auto">
          <a:xfrm>
            <a:off x="8170863"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582" name="Rectangle 5"/>
          <p:cNvSpPr>
            <a:spLocks noChangeArrowheads="1"/>
          </p:cNvSpPr>
          <p:nvPr/>
        </p:nvSpPr>
        <p:spPr bwMode="auto">
          <a:xfrm>
            <a:off x="8323263"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583" name="Rectangle 6"/>
          <p:cNvSpPr>
            <a:spLocks noGrp="1" noChangeArrowheads="1"/>
          </p:cNvSpPr>
          <p:nvPr>
            <p:ph type="body" idx="1"/>
          </p:nvPr>
        </p:nvSpPr>
        <p:spPr>
          <a:xfrm>
            <a:off x="2135188" y="981075"/>
            <a:ext cx="7772400" cy="5399088"/>
          </a:xfrm>
          <a:noFill/>
        </p:spPr>
        <p:txBody>
          <a:bodyPr/>
          <a:lstStyle/>
          <a:p>
            <a:pPr eaLnBrk="1" hangingPunct="1"/>
            <a:r>
              <a:rPr lang="zh-CN" altLang="en-US">
                <a:solidFill>
                  <a:schemeClr val="accent2"/>
                </a:solidFill>
                <a:latin typeface="Lucida Console" pitchFamily="49" charset="0"/>
              </a:rPr>
              <a:t>访问环境参数的三种方法</a:t>
            </a:r>
            <a:endParaRPr lang="zh-CN" altLang="en-US">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sz="4000"/>
              <a:t>exec</a:t>
            </a:r>
            <a:r>
              <a:rPr lang="zh-CN" altLang="en-US" sz="4000"/>
              <a:t>系统调用</a:t>
            </a:r>
          </a:p>
        </p:txBody>
      </p:sp>
      <p:sp>
        <p:nvSpPr>
          <p:cNvPr id="25604" name="Rectangle 3"/>
          <p:cNvSpPr>
            <a:spLocks noGrp="1" noChangeArrowheads="1"/>
          </p:cNvSpPr>
          <p:nvPr>
            <p:ph type="body" idx="1"/>
          </p:nvPr>
        </p:nvSpPr>
        <p:spPr>
          <a:xfrm>
            <a:off x="2208214" y="908051"/>
            <a:ext cx="7991475" cy="5688013"/>
          </a:xfrm>
        </p:spPr>
        <p:txBody>
          <a:bodyPr/>
          <a:lstStyle/>
          <a:p>
            <a:pPr eaLnBrk="1" hangingPunct="1">
              <a:lnSpc>
                <a:spcPct val="90000"/>
              </a:lnSpc>
            </a:pPr>
            <a:r>
              <a:rPr lang="zh-CN" altLang="en-US" dirty="0"/>
              <a:t>功能</a:t>
            </a:r>
          </a:p>
          <a:p>
            <a:pPr lvl="1" eaLnBrk="1" hangingPunct="1">
              <a:lnSpc>
                <a:spcPct val="90000"/>
              </a:lnSpc>
            </a:pPr>
            <a:r>
              <a:rPr lang="zh-CN" altLang="en-US" dirty="0"/>
              <a:t>用一个指定的程序文件，重新初始化一个进程</a:t>
            </a:r>
          </a:p>
          <a:p>
            <a:pPr lvl="1" eaLnBrk="1" hangingPunct="1">
              <a:lnSpc>
                <a:spcPct val="90000"/>
              </a:lnSpc>
            </a:pPr>
            <a:r>
              <a:rPr lang="zh-CN" altLang="en-US" dirty="0"/>
              <a:t>可指定新的命令行参数和</a:t>
            </a:r>
            <a:r>
              <a:rPr lang="zh-CN" altLang="en-US" dirty="0">
                <a:latin typeface="Times New Roman" pitchFamily="18" charset="0"/>
              </a:rPr>
              <a:t>环境参数</a:t>
            </a:r>
            <a:r>
              <a:rPr lang="en-US" altLang="zh-CN" dirty="0">
                <a:latin typeface="Times New Roman" pitchFamily="18" charset="0"/>
              </a:rPr>
              <a:t>(</a:t>
            </a:r>
            <a:r>
              <a:rPr lang="zh-CN" altLang="en-US" dirty="0">
                <a:latin typeface="Times New Roman" pitchFamily="18" charset="0"/>
              </a:rPr>
              <a:t>初始化堆栈底部</a:t>
            </a:r>
            <a:r>
              <a:rPr lang="en-US" altLang="zh-CN" dirty="0">
                <a:latin typeface="Times New Roman" pitchFamily="18" charset="0"/>
              </a:rPr>
              <a:t>)</a:t>
            </a:r>
          </a:p>
          <a:p>
            <a:pPr lvl="1" eaLnBrk="1" hangingPunct="1">
              <a:lnSpc>
                <a:spcPct val="90000"/>
              </a:lnSpc>
            </a:pPr>
            <a:r>
              <a:rPr lang="en-US" altLang="zh-CN" dirty="0"/>
              <a:t>exec</a:t>
            </a:r>
            <a:r>
              <a:rPr lang="zh-CN" altLang="en-US" dirty="0"/>
              <a:t>不创建新进程，</a:t>
            </a:r>
            <a:r>
              <a:rPr lang="zh-CN" altLang="en-US" dirty="0">
                <a:latin typeface="Times New Roman" pitchFamily="18" charset="0"/>
              </a:rPr>
              <a:t>只是将当前进程重新初始化了指令段和用户数据段，堆栈段以及</a:t>
            </a:r>
            <a:r>
              <a:rPr lang="en-US" altLang="zh-CN" dirty="0">
                <a:latin typeface="Times New Roman" pitchFamily="18" charset="0"/>
              </a:rPr>
              <a:t>CPU</a:t>
            </a:r>
            <a:r>
              <a:rPr lang="zh-CN" altLang="en-US" dirty="0">
                <a:latin typeface="Times New Roman" pitchFamily="18" charset="0"/>
              </a:rPr>
              <a:t>的</a:t>
            </a:r>
            <a:r>
              <a:rPr lang="en-US" altLang="zh-CN" dirty="0">
                <a:latin typeface="Times New Roman" pitchFamily="18" charset="0"/>
              </a:rPr>
              <a:t>PC</a:t>
            </a:r>
            <a:r>
              <a:rPr lang="zh-CN" altLang="en-US" dirty="0">
                <a:latin typeface="Times New Roman" pitchFamily="18" charset="0"/>
              </a:rPr>
              <a:t>指针</a:t>
            </a:r>
          </a:p>
          <a:p>
            <a:pPr eaLnBrk="1" hangingPunct="1">
              <a:lnSpc>
                <a:spcPct val="90000"/>
              </a:lnSpc>
            </a:pPr>
            <a:r>
              <a:rPr lang="en-US" altLang="zh-CN" dirty="0"/>
              <a:t>6</a:t>
            </a:r>
            <a:r>
              <a:rPr lang="zh-CN" altLang="en-US" dirty="0"/>
              <a:t>种格式</a:t>
            </a:r>
            <a:r>
              <a:rPr lang="en-US" altLang="zh-CN" dirty="0"/>
              <a:t>exec</a:t>
            </a:r>
            <a:r>
              <a:rPr lang="zh-CN" altLang="en-US" dirty="0"/>
              <a:t>系统调用</a:t>
            </a:r>
          </a:p>
          <a:p>
            <a:pPr lvl="1" eaLnBrk="1" hangingPunct="1">
              <a:lnSpc>
                <a:spcPct val="90000"/>
              </a:lnSpc>
            </a:pPr>
            <a:r>
              <a:rPr lang="en-US" altLang="zh-CN" dirty="0"/>
              <a:t>exec</a:t>
            </a:r>
            <a:r>
              <a:rPr lang="zh-CN" altLang="en-US" dirty="0"/>
              <a:t>前缀，后跟一至两个字母</a:t>
            </a:r>
          </a:p>
          <a:p>
            <a:pPr lvl="1" eaLnBrk="1" hangingPunct="1">
              <a:lnSpc>
                <a:spcPct val="90000"/>
              </a:lnSpc>
              <a:buFont typeface="Wingdings" pitchFamily="2" charset="2"/>
              <a:buNone/>
            </a:pPr>
            <a:r>
              <a:rPr lang="zh-CN" altLang="en-US" dirty="0"/>
              <a:t>   </a:t>
            </a:r>
            <a:r>
              <a:rPr lang="en-US" altLang="zh-CN" b="1" dirty="0">
                <a:solidFill>
                  <a:srgbClr val="800000"/>
                </a:solidFill>
              </a:rPr>
              <a:t>l</a:t>
            </a:r>
            <a:r>
              <a:rPr lang="en-US" altLang="zh-CN" dirty="0">
                <a:latin typeface="Times New Roman" pitchFamily="18" charset="0"/>
              </a:rPr>
              <a:t>—list</a:t>
            </a:r>
            <a:r>
              <a:rPr lang="zh-CN" altLang="en-US" dirty="0"/>
              <a:t>，</a:t>
            </a:r>
            <a:r>
              <a:rPr lang="en-US" altLang="zh-CN" b="1" dirty="0">
                <a:solidFill>
                  <a:srgbClr val="800000"/>
                </a:solidFill>
              </a:rPr>
              <a:t>v</a:t>
            </a:r>
            <a:r>
              <a:rPr lang="en-US" altLang="zh-CN" dirty="0">
                <a:latin typeface="Times New Roman" pitchFamily="18" charset="0"/>
              </a:rPr>
              <a:t>—vector</a:t>
            </a:r>
            <a:endParaRPr lang="en-US" altLang="zh-CN" dirty="0"/>
          </a:p>
          <a:p>
            <a:pPr lvl="1" eaLnBrk="1" hangingPunct="1">
              <a:lnSpc>
                <a:spcPct val="90000"/>
              </a:lnSpc>
              <a:buFont typeface="Wingdings" pitchFamily="2" charset="2"/>
              <a:buNone/>
            </a:pPr>
            <a:r>
              <a:rPr lang="en-US" altLang="zh-CN" b="1" dirty="0">
                <a:solidFill>
                  <a:srgbClr val="800000"/>
                </a:solidFill>
              </a:rPr>
              <a:t>   e</a:t>
            </a:r>
            <a:r>
              <a:rPr lang="en-US" altLang="zh-CN" dirty="0">
                <a:latin typeface="Times New Roman" pitchFamily="18" charset="0"/>
              </a:rPr>
              <a:t>—</a:t>
            </a:r>
            <a:r>
              <a:rPr lang="en-US" altLang="zh-CN" dirty="0" err="1">
                <a:latin typeface="Times New Roman" pitchFamily="18" charset="0"/>
              </a:rPr>
              <a:t>env</a:t>
            </a:r>
            <a:r>
              <a:rPr lang="zh-CN" altLang="en-US" dirty="0"/>
              <a:t>，</a:t>
            </a:r>
            <a:r>
              <a:rPr lang="en-US" altLang="zh-CN" b="1" dirty="0">
                <a:solidFill>
                  <a:srgbClr val="800000"/>
                </a:solidFill>
                <a:latin typeface="Times New Roman" pitchFamily="18" charset="0"/>
              </a:rPr>
              <a:t>p</a:t>
            </a:r>
            <a:r>
              <a:rPr lang="en-US" altLang="zh-CN" dirty="0">
                <a:latin typeface="Times New Roman" pitchFamily="18" charset="0"/>
              </a:rPr>
              <a:t>—path</a:t>
            </a:r>
          </a:p>
          <a:p>
            <a:pPr lvl="1" eaLnBrk="1" hangingPunct="1">
              <a:lnSpc>
                <a:spcPct val="90000"/>
              </a:lnSpc>
            </a:pPr>
            <a:r>
              <a:rPr lang="en-US" altLang="zh-CN" b="1" dirty="0">
                <a:solidFill>
                  <a:srgbClr val="800000"/>
                </a:solidFill>
              </a:rPr>
              <a:t>l</a:t>
            </a:r>
            <a:r>
              <a:rPr lang="zh-CN" altLang="en-US" dirty="0"/>
              <a:t>与</a:t>
            </a:r>
            <a:r>
              <a:rPr lang="en-US" altLang="zh-CN" b="1" dirty="0">
                <a:solidFill>
                  <a:srgbClr val="800000"/>
                </a:solidFill>
              </a:rPr>
              <a:t>v</a:t>
            </a:r>
            <a:r>
              <a:rPr lang="zh-CN" altLang="en-US" dirty="0"/>
              <a:t>：指定命令行参数的两种方式，</a:t>
            </a:r>
            <a:r>
              <a:rPr lang="en-US" altLang="zh-CN" b="1" dirty="0">
                <a:solidFill>
                  <a:srgbClr val="800000"/>
                </a:solidFill>
              </a:rPr>
              <a:t>l</a:t>
            </a:r>
            <a:r>
              <a:rPr lang="zh-CN" altLang="en-US" dirty="0"/>
              <a:t>以表的形式，</a:t>
            </a:r>
            <a:r>
              <a:rPr lang="en-US" altLang="zh-CN" b="1" dirty="0">
                <a:solidFill>
                  <a:srgbClr val="800000"/>
                </a:solidFill>
              </a:rPr>
              <a:t>v</a:t>
            </a:r>
            <a:r>
              <a:rPr lang="zh-CN" altLang="en-US" dirty="0"/>
              <a:t>要事先组织成一个指针数组</a:t>
            </a:r>
          </a:p>
          <a:p>
            <a:pPr lvl="1" eaLnBrk="1" hangingPunct="1">
              <a:lnSpc>
                <a:spcPct val="90000"/>
              </a:lnSpc>
            </a:pPr>
            <a:r>
              <a:rPr lang="en-US" altLang="zh-CN" b="1" dirty="0">
                <a:solidFill>
                  <a:srgbClr val="800000"/>
                </a:solidFill>
              </a:rPr>
              <a:t>e</a:t>
            </a:r>
            <a:r>
              <a:rPr lang="zh-CN" altLang="en-US" dirty="0"/>
              <a:t>：需要指定</a:t>
            </a:r>
            <a:r>
              <a:rPr lang="en-US" altLang="zh-CN" dirty="0" err="1"/>
              <a:t>envp</a:t>
            </a:r>
            <a:r>
              <a:rPr lang="zh-CN" altLang="en-US" dirty="0"/>
              <a:t>来初始化进程。</a:t>
            </a:r>
          </a:p>
          <a:p>
            <a:pPr lvl="1" eaLnBrk="1" hangingPunct="1">
              <a:lnSpc>
                <a:spcPct val="90000"/>
              </a:lnSpc>
            </a:pPr>
            <a:r>
              <a:rPr lang="en-US" altLang="zh-CN" b="1" dirty="0">
                <a:solidFill>
                  <a:srgbClr val="800000"/>
                </a:solidFill>
              </a:rPr>
              <a:t>p</a:t>
            </a:r>
            <a:r>
              <a:rPr lang="zh-CN" altLang="en-US" dirty="0"/>
              <a:t>：使用环境</a:t>
            </a:r>
            <a:r>
              <a:rPr lang="zh-CN" altLang="en-US" dirty="0">
                <a:latin typeface="Times New Roman" pitchFamily="18" charset="0"/>
              </a:rPr>
              <a:t>变量</a:t>
            </a:r>
            <a:r>
              <a:rPr lang="en-US" altLang="zh-CN" dirty="0">
                <a:latin typeface="Times New Roman" pitchFamily="18" charset="0"/>
              </a:rPr>
              <a:t>PATH</a:t>
            </a:r>
            <a:r>
              <a:rPr lang="zh-CN" altLang="en-US" dirty="0">
                <a:latin typeface="Times New Roman" pitchFamily="18" charset="0"/>
              </a:rPr>
              <a:t>查找</a:t>
            </a:r>
            <a:r>
              <a:rPr lang="zh-CN" altLang="en-US" dirty="0"/>
              <a:t>可执行文件</a:t>
            </a:r>
          </a:p>
          <a:p>
            <a:pPr lvl="1" eaLnBrk="1" hangingPunct="1">
              <a:lnSpc>
                <a:spcPct val="90000"/>
              </a:lnSpc>
            </a:pPr>
            <a:r>
              <a:rPr lang="zh-CN" altLang="en-US" dirty="0"/>
              <a:t>六种格式的区别：不同的参数方式初始化堆栈底部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135188" y="115888"/>
            <a:ext cx="7772400" cy="762000"/>
          </a:xfrm>
        </p:spPr>
        <p:txBody>
          <a:bodyPr/>
          <a:lstStyle/>
          <a:p>
            <a:pPr eaLnBrk="1" hangingPunct="1"/>
            <a:r>
              <a:rPr lang="en-US" altLang="zh-CN" sz="4000"/>
              <a:t>exec</a:t>
            </a:r>
            <a:r>
              <a:rPr lang="zh-CN" altLang="en-US" sz="4000"/>
              <a:t>系统调用格式</a:t>
            </a:r>
          </a:p>
        </p:txBody>
      </p:sp>
      <p:sp>
        <p:nvSpPr>
          <p:cNvPr id="26628" name="Text Box 3"/>
          <p:cNvSpPr txBox="1">
            <a:spLocks noChangeArrowheads="1"/>
          </p:cNvSpPr>
          <p:nvPr/>
        </p:nvSpPr>
        <p:spPr bwMode="auto">
          <a:xfrm>
            <a:off x="1847850" y="981076"/>
            <a:ext cx="83820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5000"/>
              </a:lnSpc>
            </a:pPr>
            <a:r>
              <a:rPr lang="en-US" altLang="zh-CN" sz="2400" b="0">
                <a:latin typeface="Verdana" pitchFamily="34" charset="0"/>
                <a:ea typeface="楷体_GB2312" pitchFamily="49" charset="-122"/>
              </a:rPr>
              <a:t>int execl(char *</a:t>
            </a:r>
            <a:r>
              <a:rPr lang="en-US" altLang="zh-CN" sz="2400" b="0" i="1">
                <a:latin typeface="Times New Roman" pitchFamily="18" charset="0"/>
                <a:ea typeface="楷体_GB2312" pitchFamily="49" charset="-122"/>
              </a:rPr>
              <a:t>file</a:t>
            </a:r>
            <a:r>
              <a:rPr lang="zh-CN" altLang="en-US" sz="2400" b="0">
                <a:latin typeface="Verdana" pitchFamily="34" charset="0"/>
                <a:ea typeface="楷体_GB2312" pitchFamily="49" charset="-122"/>
              </a:rPr>
              <a:t>，</a:t>
            </a:r>
            <a:r>
              <a:rPr lang="en-US" altLang="zh-CN" sz="2400" b="0">
                <a:latin typeface="Verdana" pitchFamily="34" charset="0"/>
                <a:ea typeface="楷体_GB2312" pitchFamily="49" charset="-122"/>
              </a:rPr>
              <a:t>char *</a:t>
            </a:r>
            <a:r>
              <a:rPr lang="en-US" altLang="zh-CN" sz="2400" b="0" i="1">
                <a:latin typeface="Times New Roman" pitchFamily="18" charset="0"/>
                <a:ea typeface="楷体_GB2312" pitchFamily="49" charset="-122"/>
              </a:rPr>
              <a:t>arg0</a:t>
            </a:r>
            <a:r>
              <a:rPr lang="zh-CN" altLang="en-US" sz="2400" b="0">
                <a:latin typeface="Verdana" pitchFamily="34" charset="0"/>
                <a:ea typeface="楷体_GB2312" pitchFamily="49" charset="-122"/>
              </a:rPr>
              <a:t>，</a:t>
            </a:r>
            <a:r>
              <a:rPr lang="en-US" altLang="zh-CN" sz="2400" b="0">
                <a:latin typeface="Verdana" pitchFamily="34" charset="0"/>
                <a:ea typeface="楷体_GB2312" pitchFamily="49" charset="-122"/>
              </a:rPr>
              <a:t>char *</a:t>
            </a:r>
            <a:r>
              <a:rPr lang="en-US" altLang="zh-CN" sz="2400" b="0" i="1">
                <a:latin typeface="Times New Roman" pitchFamily="18" charset="0"/>
                <a:ea typeface="楷体_GB2312" pitchFamily="49" charset="-122"/>
              </a:rPr>
              <a:t>arg1</a:t>
            </a:r>
            <a:r>
              <a:rPr lang="zh-CN" altLang="en-US" sz="2400" b="0">
                <a:latin typeface="Verdana" pitchFamily="34" charset="0"/>
                <a:ea typeface="楷体_GB2312" pitchFamily="49" charset="-122"/>
              </a:rPr>
              <a:t>，</a:t>
            </a:r>
            <a:r>
              <a:rPr lang="en-US" altLang="zh-CN" sz="2400" b="0">
                <a:latin typeface="Verdana" pitchFamily="34" charset="0"/>
                <a:ea typeface="楷体_GB2312" pitchFamily="49" charset="-122"/>
              </a:rPr>
              <a:t>...</a:t>
            </a:r>
            <a:r>
              <a:rPr lang="zh-CN" altLang="en-US" sz="2400" b="0">
                <a:latin typeface="Verdana" pitchFamily="34" charset="0"/>
                <a:ea typeface="楷体_GB2312" pitchFamily="49" charset="-122"/>
              </a:rPr>
              <a:t>，</a:t>
            </a:r>
            <a:r>
              <a:rPr lang="en-US" altLang="zh-CN" sz="2400" b="0">
                <a:latin typeface="Verdana" pitchFamily="34" charset="0"/>
                <a:ea typeface="楷体_GB2312" pitchFamily="49" charset="-122"/>
              </a:rPr>
              <a:t>0);</a:t>
            </a:r>
          </a:p>
          <a:p>
            <a:pPr>
              <a:lnSpc>
                <a:spcPct val="95000"/>
              </a:lnSpc>
            </a:pPr>
            <a:endParaRPr lang="en-US" altLang="zh-CN" sz="1000" b="0">
              <a:latin typeface="Verdana" pitchFamily="34" charset="0"/>
              <a:ea typeface="楷体_GB2312" pitchFamily="49" charset="-122"/>
            </a:endParaRPr>
          </a:p>
          <a:p>
            <a:pPr>
              <a:lnSpc>
                <a:spcPct val="95000"/>
              </a:lnSpc>
            </a:pPr>
            <a:r>
              <a:rPr lang="en-US" altLang="zh-CN" sz="2400" b="0">
                <a:latin typeface="Verdana" pitchFamily="34" charset="0"/>
                <a:ea typeface="楷体_GB2312" pitchFamily="49" charset="-122"/>
              </a:rPr>
              <a:t>int execv(char *</a:t>
            </a:r>
            <a:r>
              <a:rPr lang="en-US" altLang="zh-CN" sz="2400" b="0" i="1">
                <a:latin typeface="Times New Roman" pitchFamily="18" charset="0"/>
                <a:ea typeface="楷体_GB2312" pitchFamily="49" charset="-122"/>
              </a:rPr>
              <a:t>file</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argv</a:t>
            </a:r>
            <a:r>
              <a:rPr lang="en-US" altLang="zh-CN" sz="2400" b="0">
                <a:latin typeface="Verdana" pitchFamily="34" charset="0"/>
                <a:ea typeface="楷体_GB2312" pitchFamily="49" charset="-122"/>
              </a:rPr>
              <a:t>);</a:t>
            </a:r>
          </a:p>
          <a:p>
            <a:pPr>
              <a:lnSpc>
                <a:spcPct val="95000"/>
              </a:lnSpc>
            </a:pPr>
            <a:endParaRPr lang="en-US" altLang="zh-CN" sz="1000" b="0">
              <a:latin typeface="Verdana" pitchFamily="34" charset="0"/>
              <a:ea typeface="楷体_GB2312" pitchFamily="49" charset="-122"/>
            </a:endParaRPr>
          </a:p>
          <a:p>
            <a:pPr>
              <a:lnSpc>
                <a:spcPct val="95000"/>
              </a:lnSpc>
            </a:pPr>
            <a:r>
              <a:rPr lang="en-US" altLang="zh-CN" sz="2400" b="0">
                <a:latin typeface="Verdana" pitchFamily="34" charset="0"/>
                <a:ea typeface="楷体_GB2312" pitchFamily="49" charset="-122"/>
              </a:rPr>
              <a:t>int execle(char *</a:t>
            </a:r>
            <a:r>
              <a:rPr lang="en-US" altLang="zh-CN" sz="2400" b="0" i="1">
                <a:latin typeface="Times New Roman" pitchFamily="18" charset="0"/>
                <a:ea typeface="楷体_GB2312" pitchFamily="49" charset="-122"/>
              </a:rPr>
              <a:t>file</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arg0</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arg1</a:t>
            </a:r>
            <a:r>
              <a:rPr lang="en-US" altLang="zh-CN" sz="2400" b="0">
                <a:latin typeface="Verdana" pitchFamily="34" charset="0"/>
                <a:ea typeface="楷体_GB2312" pitchFamily="49" charset="-122"/>
              </a:rPr>
              <a:t>, ..., 0, char **</a:t>
            </a:r>
            <a:r>
              <a:rPr lang="en-US" altLang="zh-CN" sz="2400" b="0" i="1">
                <a:latin typeface="Times New Roman" pitchFamily="18" charset="0"/>
                <a:ea typeface="楷体_GB2312" pitchFamily="49" charset="-122"/>
              </a:rPr>
              <a:t>envp</a:t>
            </a:r>
            <a:r>
              <a:rPr lang="en-US" altLang="zh-CN" sz="2400" b="0">
                <a:latin typeface="Verdana" pitchFamily="34" charset="0"/>
                <a:ea typeface="楷体_GB2312" pitchFamily="49" charset="-122"/>
              </a:rPr>
              <a:t>);</a:t>
            </a:r>
          </a:p>
          <a:p>
            <a:pPr>
              <a:lnSpc>
                <a:spcPct val="95000"/>
              </a:lnSpc>
            </a:pPr>
            <a:endParaRPr lang="en-US" altLang="zh-CN" sz="1000" b="0">
              <a:latin typeface="Verdana" pitchFamily="34" charset="0"/>
              <a:ea typeface="楷体_GB2312" pitchFamily="49" charset="-122"/>
            </a:endParaRPr>
          </a:p>
          <a:p>
            <a:pPr>
              <a:lnSpc>
                <a:spcPct val="95000"/>
              </a:lnSpc>
            </a:pPr>
            <a:r>
              <a:rPr lang="en-US" altLang="zh-CN" sz="2400" b="0">
                <a:latin typeface="Verdana" pitchFamily="34" charset="0"/>
                <a:ea typeface="楷体_GB2312" pitchFamily="49" charset="-122"/>
              </a:rPr>
              <a:t>int execve(char *</a:t>
            </a:r>
            <a:r>
              <a:rPr lang="en-US" altLang="zh-CN" sz="2400" b="0" i="1">
                <a:latin typeface="Times New Roman" pitchFamily="18" charset="0"/>
                <a:ea typeface="楷体_GB2312" pitchFamily="49" charset="-122"/>
              </a:rPr>
              <a:t>file</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argv</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envp</a:t>
            </a:r>
            <a:r>
              <a:rPr lang="en-US" altLang="zh-CN" sz="2400" b="0">
                <a:latin typeface="Verdana" pitchFamily="34" charset="0"/>
                <a:ea typeface="楷体_GB2312" pitchFamily="49" charset="-122"/>
              </a:rPr>
              <a:t>);</a:t>
            </a:r>
          </a:p>
          <a:p>
            <a:pPr>
              <a:lnSpc>
                <a:spcPct val="95000"/>
              </a:lnSpc>
            </a:pPr>
            <a:endParaRPr lang="en-US" altLang="zh-CN" sz="1000" b="0">
              <a:latin typeface="Verdana" pitchFamily="34" charset="0"/>
              <a:ea typeface="楷体_GB2312" pitchFamily="49" charset="-122"/>
            </a:endParaRPr>
          </a:p>
          <a:p>
            <a:pPr>
              <a:lnSpc>
                <a:spcPct val="95000"/>
              </a:lnSpc>
            </a:pPr>
            <a:r>
              <a:rPr lang="en-US" altLang="zh-CN" sz="2400" b="0">
                <a:latin typeface="Verdana" pitchFamily="34" charset="0"/>
                <a:ea typeface="楷体_GB2312" pitchFamily="49" charset="-122"/>
              </a:rPr>
              <a:t>int execlp(char *</a:t>
            </a:r>
            <a:r>
              <a:rPr lang="en-US" altLang="zh-CN" sz="2400" b="0" i="1">
                <a:latin typeface="Times New Roman" pitchFamily="18" charset="0"/>
                <a:ea typeface="楷体_GB2312" pitchFamily="49" charset="-122"/>
              </a:rPr>
              <a:t>file</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arg0</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arg1</a:t>
            </a:r>
            <a:r>
              <a:rPr lang="en-US" altLang="zh-CN" sz="2400" b="0">
                <a:latin typeface="Verdana" pitchFamily="34" charset="0"/>
                <a:ea typeface="楷体_GB2312" pitchFamily="49" charset="-122"/>
              </a:rPr>
              <a:t>, ..., 0);</a:t>
            </a:r>
          </a:p>
          <a:p>
            <a:pPr>
              <a:lnSpc>
                <a:spcPct val="95000"/>
              </a:lnSpc>
            </a:pPr>
            <a:endParaRPr lang="en-US" altLang="zh-CN" sz="1000" b="0">
              <a:latin typeface="Verdana" pitchFamily="34" charset="0"/>
              <a:ea typeface="楷体_GB2312" pitchFamily="49" charset="-122"/>
            </a:endParaRPr>
          </a:p>
          <a:p>
            <a:pPr>
              <a:lnSpc>
                <a:spcPct val="95000"/>
              </a:lnSpc>
            </a:pPr>
            <a:r>
              <a:rPr lang="en-US" altLang="zh-CN" sz="2400" b="0">
                <a:latin typeface="Verdana" pitchFamily="34" charset="0"/>
                <a:ea typeface="楷体_GB2312" pitchFamily="49" charset="-122"/>
              </a:rPr>
              <a:t>int execvp(char *</a:t>
            </a:r>
            <a:r>
              <a:rPr lang="en-US" altLang="zh-CN" sz="2400" b="0" i="1">
                <a:latin typeface="Times New Roman" pitchFamily="18" charset="0"/>
                <a:ea typeface="楷体_GB2312" pitchFamily="49" charset="-122"/>
              </a:rPr>
              <a:t>file</a:t>
            </a:r>
            <a:r>
              <a:rPr lang="en-US" altLang="zh-CN" sz="2400" b="0">
                <a:latin typeface="Verdana" pitchFamily="34" charset="0"/>
                <a:ea typeface="楷体_GB2312" pitchFamily="49" charset="-122"/>
              </a:rPr>
              <a:t>, char **</a:t>
            </a:r>
            <a:r>
              <a:rPr lang="en-US" altLang="zh-CN" sz="2400" b="0" i="1">
                <a:latin typeface="Times New Roman" pitchFamily="18" charset="0"/>
                <a:ea typeface="楷体_GB2312" pitchFamily="49" charset="-122"/>
              </a:rPr>
              <a:t>argv</a:t>
            </a:r>
            <a:r>
              <a:rPr lang="en-US" altLang="zh-CN" sz="2400" b="0">
                <a:latin typeface="Verdana" pitchFamily="34" charset="0"/>
                <a:ea typeface="楷体_GB2312" pitchFamily="49" charset="-122"/>
              </a:rPr>
              <a:t>);</a:t>
            </a:r>
          </a:p>
        </p:txBody>
      </p:sp>
      <p:sp>
        <p:nvSpPr>
          <p:cNvPr id="26629" name="Rectangle 4"/>
          <p:cNvSpPr>
            <a:spLocks noChangeArrowheads="1"/>
          </p:cNvSpPr>
          <p:nvPr/>
        </p:nvSpPr>
        <p:spPr bwMode="auto">
          <a:xfrm>
            <a:off x="8458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6630" name="Rectangle 5"/>
          <p:cNvSpPr>
            <a:spLocks noChangeArrowheads="1"/>
          </p:cNvSpPr>
          <p:nvPr/>
        </p:nvSpPr>
        <p:spPr bwMode="auto">
          <a:xfrm>
            <a:off x="8610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sz="4000"/>
              <a:t>“僵尸”进程</a:t>
            </a:r>
            <a:endParaRPr lang="zh-CN" altLang="en-US" sz="4000"/>
          </a:p>
        </p:txBody>
      </p:sp>
      <p:sp>
        <p:nvSpPr>
          <p:cNvPr id="27652" name="Rectangle 3"/>
          <p:cNvSpPr>
            <a:spLocks noGrp="1" noChangeArrowheads="1"/>
          </p:cNvSpPr>
          <p:nvPr>
            <p:ph type="body" idx="1"/>
          </p:nvPr>
        </p:nvSpPr>
        <p:spPr/>
        <p:txBody>
          <a:bodyPr/>
          <a:lstStyle/>
          <a:p>
            <a:pPr eaLnBrk="1" hangingPunct="1"/>
            <a:r>
              <a:rPr lang="en-US" altLang="zh-CN" dirty="0"/>
              <a:t>“</a:t>
            </a:r>
            <a:r>
              <a:rPr lang="zh-CN" altLang="en-US" dirty="0"/>
              <a:t>僵尸”进程</a:t>
            </a:r>
            <a:r>
              <a:rPr lang="en-US" altLang="zh-CN" dirty="0"/>
              <a:t>(zombie</a:t>
            </a:r>
            <a:r>
              <a:rPr lang="zh-CN" altLang="en-US" dirty="0"/>
              <a:t>或</a:t>
            </a:r>
            <a:r>
              <a:rPr lang="en-US" altLang="zh-CN" dirty="0"/>
              <a:t>defunct)</a:t>
            </a:r>
          </a:p>
          <a:p>
            <a:pPr lvl="1" eaLnBrk="1" hangingPunct="1"/>
            <a:r>
              <a:rPr lang="zh-CN" altLang="en-US" dirty="0"/>
              <a:t>进程生命期结束时的特殊状态</a:t>
            </a:r>
          </a:p>
          <a:p>
            <a:pPr lvl="2" eaLnBrk="1" hangingPunct="1"/>
            <a:r>
              <a:rPr lang="zh-CN" altLang="en-US" dirty="0"/>
              <a:t>系统已经释放了进程占用的包括内存在内的系统资源，但仍在内核中保留进程的部分数据结构，记录进程的终止状态，等待父进程来</a:t>
            </a:r>
            <a:r>
              <a:rPr lang="zh-CN" altLang="en-US" dirty="0">
                <a:latin typeface="Times New Roman" pitchFamily="18" charset="0"/>
              </a:rPr>
              <a:t>“收尸”</a:t>
            </a:r>
          </a:p>
          <a:p>
            <a:pPr lvl="2" eaLnBrk="1" hangingPunct="1"/>
            <a:r>
              <a:rPr lang="zh-CN" altLang="en-US" dirty="0">
                <a:latin typeface="Times New Roman" pitchFamily="18" charset="0"/>
              </a:rPr>
              <a:t>父进程的“收尸”动作完成之后，“僵尸”进程不再存在</a:t>
            </a:r>
          </a:p>
          <a:p>
            <a:pPr lvl="1" eaLnBrk="1" hangingPunct="1"/>
            <a:r>
              <a:rPr lang="zh-CN" altLang="en-US" dirty="0"/>
              <a:t>僵尸进程占用资源很少，仅占用内核进程表资源</a:t>
            </a:r>
          </a:p>
          <a:p>
            <a:pPr lvl="2" eaLnBrk="1" hangingPunct="1"/>
            <a:r>
              <a:rPr lang="zh-CN" altLang="en-US" dirty="0"/>
              <a:t>过多的僵尸进程会导致系统有限数目的进程表被用光</a:t>
            </a:r>
          </a:p>
          <a:p>
            <a:pPr lvl="1" eaLnBrk="1" hangingPunct="1"/>
            <a:r>
              <a:rPr lang="zh-CN" altLang="en-US" dirty="0"/>
              <a:t>孤儿进程</a:t>
            </a:r>
          </a:p>
          <a:p>
            <a:pPr eaLnBrk="1" hangingPunct="1"/>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sz="4000"/>
              <a:t>wait</a:t>
            </a:r>
            <a:r>
              <a:rPr lang="zh-CN" altLang="en-US" sz="4000"/>
              <a:t>系统调用</a:t>
            </a:r>
          </a:p>
        </p:txBody>
      </p:sp>
      <p:sp>
        <p:nvSpPr>
          <p:cNvPr id="28676" name="Rectangle 3"/>
          <p:cNvSpPr>
            <a:spLocks noGrp="1" noChangeArrowheads="1"/>
          </p:cNvSpPr>
          <p:nvPr>
            <p:ph type="body" idx="1"/>
          </p:nvPr>
        </p:nvSpPr>
        <p:spPr>
          <a:xfrm>
            <a:off x="2135188" y="908050"/>
            <a:ext cx="8064500" cy="5543550"/>
          </a:xfrm>
        </p:spPr>
        <p:txBody>
          <a:bodyPr/>
          <a:lstStyle/>
          <a:p>
            <a:pPr eaLnBrk="1" hangingPunct="1">
              <a:lnSpc>
                <a:spcPct val="90000"/>
              </a:lnSpc>
            </a:pPr>
            <a:r>
              <a:rPr lang="zh-CN" altLang="en-US"/>
              <a:t>功能</a:t>
            </a:r>
          </a:p>
          <a:p>
            <a:pPr lvl="1" eaLnBrk="1" hangingPunct="1">
              <a:lnSpc>
                <a:spcPct val="90000"/>
              </a:lnSpc>
            </a:pPr>
            <a:r>
              <a:rPr lang="zh-CN" altLang="en-US"/>
              <a:t>等待进程的子进程终止</a:t>
            </a:r>
          </a:p>
          <a:p>
            <a:pPr lvl="1" eaLnBrk="1" hangingPunct="1">
              <a:lnSpc>
                <a:spcPct val="90000"/>
              </a:lnSpc>
            </a:pPr>
            <a:r>
              <a:rPr lang="zh-CN" altLang="en-US"/>
              <a:t>如果已经有子进程终止，则立即返回</a:t>
            </a:r>
          </a:p>
          <a:p>
            <a:pPr eaLnBrk="1" hangingPunct="1">
              <a:lnSpc>
                <a:spcPct val="90000"/>
              </a:lnSpc>
            </a:pPr>
            <a:r>
              <a:rPr lang="zh-CN" altLang="en-US"/>
              <a:t>函数原型</a:t>
            </a:r>
          </a:p>
          <a:p>
            <a:pPr lvl="1" eaLnBrk="1" hangingPunct="1">
              <a:lnSpc>
                <a:spcPct val="90000"/>
              </a:lnSpc>
              <a:spcBef>
                <a:spcPct val="0"/>
              </a:spcBef>
              <a:buFont typeface="Wingdings" pitchFamily="2" charset="2"/>
              <a:buNone/>
            </a:pPr>
            <a:r>
              <a:rPr lang="en-US" altLang="zh-CN" sz="2000"/>
              <a:t>#include &lt;sys/types.h&gt;</a:t>
            </a:r>
          </a:p>
          <a:p>
            <a:pPr lvl="1" eaLnBrk="1" hangingPunct="1">
              <a:lnSpc>
                <a:spcPct val="90000"/>
              </a:lnSpc>
              <a:spcBef>
                <a:spcPct val="0"/>
              </a:spcBef>
              <a:buFont typeface="Wingdings" pitchFamily="2" charset="2"/>
              <a:buNone/>
            </a:pPr>
            <a:r>
              <a:rPr lang="en-US" altLang="zh-CN" sz="2000"/>
              <a:t>#include &lt;sys/wait.h&gt;</a:t>
            </a:r>
          </a:p>
          <a:p>
            <a:pPr lvl="1" eaLnBrk="1" hangingPunct="1">
              <a:lnSpc>
                <a:spcPct val="90000"/>
              </a:lnSpc>
              <a:spcBef>
                <a:spcPct val="0"/>
              </a:spcBef>
              <a:buFont typeface="Wingdings" pitchFamily="2" charset="2"/>
              <a:buNone/>
            </a:pPr>
            <a:r>
              <a:rPr lang="en-US" altLang="zh-CN" sz="2000"/>
              <a:t> pid_t wait(int *</a:t>
            </a:r>
            <a:r>
              <a:rPr lang="en-US" altLang="zh-CN" sz="2000" i="1">
                <a:latin typeface="Times New Roman" pitchFamily="18" charset="0"/>
              </a:rPr>
              <a:t>stat_loc</a:t>
            </a:r>
            <a:r>
              <a:rPr lang="en-US" altLang="zh-CN" sz="2000"/>
              <a:t>);</a:t>
            </a:r>
          </a:p>
          <a:p>
            <a:pPr lvl="1" eaLnBrk="1" hangingPunct="1">
              <a:lnSpc>
                <a:spcPct val="90000"/>
              </a:lnSpc>
              <a:buFont typeface="Wingdings" pitchFamily="2" charset="2"/>
              <a:buNone/>
            </a:pPr>
            <a:r>
              <a:rPr lang="en-US" altLang="zh-CN">
                <a:latin typeface="Times New Roman" pitchFamily="18" charset="0"/>
              </a:rPr>
              <a:t> </a:t>
            </a:r>
            <a:r>
              <a:rPr lang="zh-CN" altLang="en-US">
                <a:latin typeface="Times New Roman" pitchFamily="18" charset="0"/>
              </a:rPr>
              <a:t>函数返回值为已终止的子进程</a:t>
            </a:r>
            <a:r>
              <a:rPr lang="en-US" altLang="zh-CN">
                <a:latin typeface="Times New Roman" pitchFamily="18" charset="0"/>
              </a:rPr>
              <a:t>PID</a:t>
            </a:r>
          </a:p>
          <a:p>
            <a:pPr lvl="1" eaLnBrk="1" hangingPunct="1">
              <a:lnSpc>
                <a:spcPct val="90000"/>
              </a:lnSpc>
            </a:pPr>
            <a:r>
              <a:rPr lang="zh-CN" altLang="en-US">
                <a:latin typeface="Times New Roman" pitchFamily="18" charset="0"/>
              </a:rPr>
              <a:t>例</a:t>
            </a:r>
          </a:p>
          <a:p>
            <a:pPr lvl="1" eaLnBrk="1" hangingPunct="1">
              <a:lnSpc>
                <a:spcPct val="90000"/>
              </a:lnSpc>
              <a:spcBef>
                <a:spcPct val="0"/>
              </a:spcBef>
              <a:buFont typeface="Wingdings" pitchFamily="2" charset="2"/>
              <a:buNone/>
            </a:pPr>
            <a:r>
              <a:rPr kumimoji="0" lang="zh-CN" altLang="en-US" sz="2000">
                <a:latin typeface="Times New Roman" pitchFamily="18" charset="0"/>
              </a:rPr>
              <a:t>    </a:t>
            </a:r>
            <a:r>
              <a:rPr kumimoji="0" lang="en-US" altLang="zh-CN" sz="2000"/>
              <a:t>int status, pid;</a:t>
            </a:r>
          </a:p>
          <a:p>
            <a:pPr lvl="1" eaLnBrk="1" hangingPunct="1">
              <a:lnSpc>
                <a:spcPct val="90000"/>
              </a:lnSpc>
              <a:spcBef>
                <a:spcPct val="0"/>
              </a:spcBef>
              <a:buFont typeface="Wingdings" pitchFamily="2" charset="2"/>
              <a:buNone/>
            </a:pPr>
            <a:r>
              <a:rPr lang="en-US" altLang="zh-CN" sz="2000"/>
              <a:t>   pid = wait(&amp;status);</a:t>
            </a:r>
          </a:p>
          <a:p>
            <a:pPr lvl="1" eaLnBrk="1" hangingPunct="1">
              <a:lnSpc>
                <a:spcPct val="90000"/>
              </a:lnSpc>
              <a:spcBef>
                <a:spcPct val="0"/>
              </a:spcBef>
              <a:buFont typeface="Wingdings" pitchFamily="2" charset="2"/>
              <a:buNone/>
            </a:pPr>
            <a:r>
              <a:rPr lang="en-US" altLang="zh-CN" sz="2000"/>
              <a:t>   status</a:t>
            </a:r>
            <a:r>
              <a:rPr lang="zh-CN" altLang="en-US" sz="2000"/>
              <a:t>中含有子进程终止的原因</a:t>
            </a:r>
          </a:p>
          <a:p>
            <a:pPr lvl="1" eaLnBrk="1" hangingPunct="1">
              <a:lnSpc>
                <a:spcPct val="90000"/>
              </a:lnSpc>
              <a:spcBef>
                <a:spcPct val="0"/>
              </a:spcBef>
              <a:buFont typeface="Wingdings" pitchFamily="2" charset="2"/>
              <a:buNone/>
            </a:pPr>
            <a:r>
              <a:rPr lang="zh-CN" altLang="en-US" sz="2000"/>
              <a:t>        </a:t>
            </a:r>
            <a:r>
              <a:rPr lang="en-US" altLang="zh-CN" sz="2000"/>
              <a:t>TERMSIG(status)</a:t>
            </a:r>
            <a:r>
              <a:rPr lang="zh-CN" altLang="en-US" sz="2000"/>
              <a:t>为被杀信号</a:t>
            </a:r>
          </a:p>
          <a:p>
            <a:pPr lvl="1" eaLnBrk="1" hangingPunct="1">
              <a:lnSpc>
                <a:spcPct val="90000"/>
              </a:lnSpc>
              <a:spcBef>
                <a:spcPct val="0"/>
              </a:spcBef>
              <a:buFont typeface="Wingdings" pitchFamily="2" charset="2"/>
              <a:buNone/>
            </a:pPr>
            <a:r>
              <a:rPr lang="zh-CN" altLang="en-US" sz="2000"/>
              <a:t>        </a:t>
            </a:r>
            <a:r>
              <a:rPr lang="en-US" altLang="zh-CN" sz="2000"/>
              <a:t>EXITSTATUS(status)</a:t>
            </a:r>
            <a:r>
              <a:rPr lang="zh-CN" altLang="en-US" sz="2000"/>
              <a:t>为退出码</a:t>
            </a:r>
          </a:p>
          <a:p>
            <a:pPr eaLnBrk="1" hangingPunct="1">
              <a:lnSpc>
                <a:spcPct val="90000"/>
              </a:lnSpc>
            </a:pPr>
            <a:r>
              <a:rPr lang="en-US" altLang="zh-CN"/>
              <a:t>waitpid()</a:t>
            </a:r>
            <a:r>
              <a:rPr lang="zh-CN" altLang="en-US"/>
              <a:t>和</a:t>
            </a:r>
            <a:r>
              <a:rPr lang="en-US" altLang="zh-CN"/>
              <a:t>wait3() : wait</a:t>
            </a:r>
            <a:r>
              <a:rPr lang="zh-CN" altLang="en-US"/>
              <a:t>系统调用的升级版本</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135188" y="215900"/>
            <a:ext cx="7772400" cy="692150"/>
          </a:xfrm>
        </p:spPr>
        <p:txBody>
          <a:bodyPr/>
          <a:lstStyle/>
          <a:p>
            <a:pPr eaLnBrk="1" hangingPunct="1"/>
            <a:r>
              <a:rPr lang="zh-CN" altLang="en-US" sz="4000"/>
              <a:t>字符串库函数</a:t>
            </a:r>
            <a:r>
              <a:rPr lang="en-US" altLang="zh-CN" sz="4000"/>
              <a:t>strtok</a:t>
            </a:r>
          </a:p>
        </p:txBody>
      </p:sp>
      <p:sp>
        <p:nvSpPr>
          <p:cNvPr id="29700" name="Text Box 3"/>
          <p:cNvSpPr txBox="1">
            <a:spLocks noChangeArrowheads="1"/>
          </p:cNvSpPr>
          <p:nvPr/>
        </p:nvSpPr>
        <p:spPr bwMode="auto">
          <a:xfrm>
            <a:off x="2343150" y="1078760"/>
            <a:ext cx="735330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0000"/>
              </a:lnSpc>
            </a:pPr>
            <a:r>
              <a:rPr lang="en-US" altLang="zh-CN" sz="2400">
                <a:solidFill>
                  <a:schemeClr val="accent2"/>
                </a:solidFill>
                <a:ea typeface="楷体_GB2312" pitchFamily="49" charset="-122"/>
              </a:rPr>
              <a:t>char *strtok(char *</a:t>
            </a:r>
            <a:r>
              <a:rPr lang="en-US" altLang="zh-CN" sz="2400" i="1">
                <a:solidFill>
                  <a:schemeClr val="accent2"/>
                </a:solidFill>
                <a:latin typeface="Times New Roman" pitchFamily="18" charset="0"/>
                <a:ea typeface="楷体_GB2312" pitchFamily="49" charset="-122"/>
              </a:rPr>
              <a:t>str</a:t>
            </a:r>
            <a:r>
              <a:rPr lang="en-US" altLang="zh-CN" sz="2400">
                <a:solidFill>
                  <a:schemeClr val="accent2"/>
                </a:solidFill>
                <a:ea typeface="楷体_GB2312" pitchFamily="49" charset="-122"/>
              </a:rPr>
              <a:t>,  char *</a:t>
            </a:r>
            <a:r>
              <a:rPr lang="en-US" altLang="zh-CN" sz="2400" i="1">
                <a:solidFill>
                  <a:schemeClr val="accent2"/>
                </a:solidFill>
                <a:latin typeface="Times New Roman" pitchFamily="18" charset="0"/>
                <a:ea typeface="楷体_GB2312" pitchFamily="49" charset="-122"/>
              </a:rPr>
              <a:t>tokens</a:t>
            </a:r>
            <a:r>
              <a:rPr lang="en-US" altLang="zh-CN" sz="2400">
                <a:solidFill>
                  <a:schemeClr val="accent2"/>
                </a:solidFill>
                <a:ea typeface="楷体_GB2312" pitchFamily="49" charset="-122"/>
              </a:rPr>
              <a:t>)</a:t>
            </a:r>
            <a:endParaRPr lang="en-US" altLang="zh-CN" sz="2400" b="0">
              <a:solidFill>
                <a:schemeClr val="accent2"/>
              </a:solidFill>
              <a:ea typeface="楷体_GB2312" pitchFamily="49" charset="-122"/>
            </a:endParaRPr>
          </a:p>
          <a:p>
            <a:pPr>
              <a:lnSpc>
                <a:spcPct val="90000"/>
              </a:lnSpc>
            </a:pPr>
            <a:r>
              <a:rPr lang="zh-CN" altLang="en-US" sz="2400" b="0">
                <a:latin typeface="黑体" pitchFamily="2" charset="-122"/>
                <a:ea typeface="黑体" pitchFamily="2" charset="-122"/>
              </a:rPr>
              <a:t>功能</a:t>
            </a:r>
            <a:r>
              <a:rPr lang="en-US" altLang="zh-CN" sz="2400" b="0">
                <a:latin typeface="黑体" pitchFamily="2" charset="-122"/>
                <a:ea typeface="黑体" pitchFamily="2" charset="-122"/>
              </a:rPr>
              <a:t>: </a:t>
            </a:r>
            <a:r>
              <a:rPr lang="zh-CN" altLang="en-US" sz="2400" b="0">
                <a:latin typeface="黑体" pitchFamily="2" charset="-122"/>
                <a:ea typeface="黑体" pitchFamily="2" charset="-122"/>
              </a:rPr>
              <a:t>返回第一个单词的首字节指针</a:t>
            </a:r>
            <a:endParaRPr lang="zh-CN" altLang="en-US" sz="2400" b="0">
              <a:solidFill>
                <a:schemeClr val="accent2"/>
              </a:solidFill>
              <a:latin typeface="黑体" pitchFamily="2" charset="-122"/>
              <a:ea typeface="黑体" pitchFamily="2" charset="-122"/>
            </a:endParaRPr>
          </a:p>
        </p:txBody>
      </p:sp>
      <p:sp>
        <p:nvSpPr>
          <p:cNvPr id="29701" name="Rectangle 4"/>
          <p:cNvSpPr>
            <a:spLocks noChangeArrowheads="1"/>
          </p:cNvSpPr>
          <p:nvPr/>
        </p:nvSpPr>
        <p:spPr bwMode="auto">
          <a:xfrm>
            <a:off x="8515350" y="420687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702" name="Rectangle 5"/>
          <p:cNvSpPr>
            <a:spLocks noChangeArrowheads="1"/>
          </p:cNvSpPr>
          <p:nvPr/>
        </p:nvSpPr>
        <p:spPr bwMode="auto">
          <a:xfrm>
            <a:off x="8667750" y="405447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9703" name="Object 6"/>
          <p:cNvGraphicFramePr>
            <a:graphicFrameLocks noChangeAspect="1"/>
          </p:cNvGraphicFramePr>
          <p:nvPr>
            <p:extLst>
              <p:ext uri="{D42A27DB-BD31-4B8C-83A1-F6EECF244321}">
                <p14:modId xmlns:p14="http://schemas.microsoft.com/office/powerpoint/2010/main" val="3619633882"/>
              </p:ext>
            </p:extLst>
          </p:nvPr>
        </p:nvGraphicFramePr>
        <p:xfrm>
          <a:off x="2495550" y="1844676"/>
          <a:ext cx="7391400" cy="4824413"/>
        </p:xfrm>
        <a:graphic>
          <a:graphicData uri="http://schemas.openxmlformats.org/presentationml/2006/ole">
            <mc:AlternateContent xmlns:mc="http://schemas.openxmlformats.org/markup-compatibility/2006">
              <mc:Choice xmlns:v="urn:schemas-microsoft-com:vml" Requires="v">
                <p:oleObj spid="_x0000_s29757" name="Visio" r:id="rId3" imgW="6165463" imgH="4269105" progId="Visio.Drawing.11">
                  <p:embed/>
                </p:oleObj>
              </mc:Choice>
              <mc:Fallback>
                <p:oleObj name="Visio" r:id="rId3" imgW="6165463" imgH="4269105" progId="Visio.Drawing.11">
                  <p:embed/>
                  <p:pic>
                    <p:nvPicPr>
                      <p:cNvPr id="0" name="Object 6"/>
                      <p:cNvPicPr>
                        <a:picLocks noChangeAspect="1" noChangeArrowheads="1"/>
                      </p:cNvPicPr>
                      <p:nvPr/>
                    </p:nvPicPr>
                    <p:blipFill>
                      <a:blip r:embed="rId4"/>
                      <a:srcRect/>
                      <a:stretch>
                        <a:fillRect/>
                      </a:stretch>
                    </p:blipFill>
                    <p:spPr bwMode="auto">
                      <a:xfrm>
                        <a:off x="2495550" y="1844676"/>
                        <a:ext cx="7391400"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135188" y="146050"/>
            <a:ext cx="7772400" cy="762000"/>
          </a:xfrm>
        </p:spPr>
        <p:txBody>
          <a:bodyPr/>
          <a:lstStyle/>
          <a:p>
            <a:pPr eaLnBrk="1" hangingPunct="1"/>
            <a:r>
              <a:rPr lang="zh-CN" altLang="en-US"/>
              <a:t>最简单的</a:t>
            </a:r>
            <a:r>
              <a:rPr lang="en-US" altLang="zh-CN"/>
              <a:t>shell: xsh0</a:t>
            </a:r>
          </a:p>
        </p:txBody>
      </p:sp>
      <p:sp>
        <p:nvSpPr>
          <p:cNvPr id="30725" name="Rectangle 4"/>
          <p:cNvSpPr>
            <a:spLocks noChangeArrowheads="1"/>
          </p:cNvSpPr>
          <p:nvPr/>
        </p:nvSpPr>
        <p:spPr bwMode="auto">
          <a:xfrm>
            <a:off x="8458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726" name="Rectangle 5"/>
          <p:cNvSpPr>
            <a:spLocks noChangeArrowheads="1"/>
          </p:cNvSpPr>
          <p:nvPr/>
        </p:nvSpPr>
        <p:spPr bwMode="auto">
          <a:xfrm>
            <a:off x="8610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052101314"/>
              </p:ext>
            </p:extLst>
          </p:nvPr>
        </p:nvGraphicFramePr>
        <p:xfrm>
          <a:off x="2324100" y="823168"/>
          <a:ext cx="7886700" cy="5918200"/>
        </p:xfrm>
        <a:graphic>
          <a:graphicData uri="http://schemas.openxmlformats.org/presentationml/2006/ole">
            <mc:AlternateContent xmlns:mc="http://schemas.openxmlformats.org/markup-compatibility/2006">
              <mc:Choice xmlns:v="urn:schemas-microsoft-com:vml" Requires="v">
                <p:oleObj spid="_x0000_s48146" name="Visio" r:id="rId3" imgW="7891146" imgH="5922938" progId="Visio.Drawing.11">
                  <p:embed/>
                </p:oleObj>
              </mc:Choice>
              <mc:Fallback>
                <p:oleObj name="Visio" r:id="rId3" imgW="7891146" imgH="5922938" progId="Visio.Drawing.11">
                  <p:embed/>
                  <p:pic>
                    <p:nvPicPr>
                      <p:cNvPr id="0" name=""/>
                      <p:cNvPicPr/>
                      <p:nvPr/>
                    </p:nvPicPr>
                    <p:blipFill>
                      <a:blip r:embed="rId4"/>
                      <a:stretch>
                        <a:fillRect/>
                      </a:stretch>
                    </p:blipFill>
                    <p:spPr>
                      <a:xfrm>
                        <a:off x="2324100" y="823168"/>
                        <a:ext cx="7886700" cy="59182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z="4000"/>
              <a:t>进程与程序</a:t>
            </a:r>
          </a:p>
        </p:txBody>
      </p:sp>
      <p:sp>
        <p:nvSpPr>
          <p:cNvPr id="4100" name="Rectangle 3"/>
          <p:cNvSpPr>
            <a:spLocks noGrp="1" noChangeArrowheads="1"/>
          </p:cNvSpPr>
          <p:nvPr>
            <p:ph type="body" idx="1"/>
          </p:nvPr>
        </p:nvSpPr>
        <p:spPr>
          <a:xfrm>
            <a:off x="2208213" y="908051"/>
            <a:ext cx="7772400" cy="5732463"/>
          </a:xfrm>
        </p:spPr>
        <p:txBody>
          <a:bodyPr/>
          <a:lstStyle/>
          <a:p>
            <a:pPr eaLnBrk="1" hangingPunct="1"/>
            <a:r>
              <a:rPr lang="zh-CN" altLang="en-US"/>
              <a:t>程序</a:t>
            </a:r>
          </a:p>
          <a:p>
            <a:pPr lvl="1" eaLnBrk="1" hangingPunct="1"/>
            <a:r>
              <a:rPr lang="zh-CN" altLang="en-US"/>
              <a:t>指令和数据的集合 </a:t>
            </a:r>
          </a:p>
          <a:p>
            <a:pPr lvl="1" eaLnBrk="1" hangingPunct="1"/>
            <a:r>
              <a:rPr lang="zh-CN" altLang="en-US"/>
              <a:t>存放在磁盘上的一个普通文件里</a:t>
            </a:r>
          </a:p>
          <a:p>
            <a:pPr lvl="1" eaLnBrk="1" hangingPunct="1"/>
            <a:r>
              <a:rPr lang="zh-CN" altLang="en-US"/>
              <a:t>文件的</a:t>
            </a:r>
            <a:r>
              <a:rPr lang="en-US" altLang="zh-CN"/>
              <a:t>i</a:t>
            </a:r>
            <a:r>
              <a:rPr lang="zh-CN" altLang="en-US"/>
              <a:t>节点中标为可执行，内容符合系统要求</a:t>
            </a:r>
          </a:p>
          <a:p>
            <a:pPr eaLnBrk="1" hangingPunct="1"/>
            <a:r>
              <a:rPr lang="zh-CN" altLang="en-US"/>
              <a:t>进程</a:t>
            </a:r>
          </a:p>
          <a:p>
            <a:pPr lvl="1" eaLnBrk="1" hangingPunct="1"/>
            <a:r>
              <a:rPr lang="zh-CN" altLang="en-US"/>
              <a:t>包括指令段、用户数据段和系统数据段的执行环境</a:t>
            </a:r>
          </a:p>
          <a:p>
            <a:pPr eaLnBrk="1" hangingPunct="1"/>
            <a:r>
              <a:rPr lang="zh-CN" altLang="en-US"/>
              <a:t>进程和程序的关系</a:t>
            </a:r>
          </a:p>
          <a:p>
            <a:pPr lvl="1" eaLnBrk="1" hangingPunct="1"/>
            <a:r>
              <a:rPr lang="zh-CN" altLang="en-US"/>
              <a:t>程序用于初始化进程的指令段和用户数据段，初始化后，进程和初始化它的程序之间无联系</a:t>
            </a:r>
          </a:p>
          <a:p>
            <a:pPr lvl="1" eaLnBrk="1" hangingPunct="1"/>
            <a:r>
              <a:rPr lang="zh-CN" altLang="en-US"/>
              <a:t>进程运行时磁盘上的程序文件不可修改</a:t>
            </a:r>
            <a:r>
              <a:rPr lang="en-US" altLang="zh-CN"/>
              <a:t>/</a:t>
            </a:r>
            <a:r>
              <a:rPr lang="zh-CN" altLang="en-US"/>
              <a:t>删除</a:t>
            </a:r>
          </a:p>
          <a:p>
            <a:pPr lvl="1" eaLnBrk="1" hangingPunct="1"/>
            <a:r>
              <a:rPr lang="zh-CN" altLang="en-US"/>
              <a:t>同时运行的多个进程可由同一程序初始化得到，进程之间没什么联系。内核通过安排它们共享指令段以节省内存，但这种安排对用户来说是透明的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830950289"/>
              </p:ext>
            </p:extLst>
          </p:nvPr>
        </p:nvGraphicFramePr>
        <p:xfrm>
          <a:off x="1690498" y="908720"/>
          <a:ext cx="8725983" cy="4752528"/>
        </p:xfrm>
        <a:graphic>
          <a:graphicData uri="http://schemas.openxmlformats.org/presentationml/2006/ole">
            <mc:AlternateContent xmlns:mc="http://schemas.openxmlformats.org/markup-compatibility/2006">
              <mc:Choice xmlns:v="urn:schemas-microsoft-com:vml" Requires="v">
                <p:oleObj spid="_x0000_s50193" name="Visio" r:id="rId3" imgW="7122260" imgH="4260113" progId="Visio.Drawing.11">
                  <p:embed/>
                </p:oleObj>
              </mc:Choice>
              <mc:Fallback>
                <p:oleObj name="Visio" r:id="rId3" imgW="7122260" imgH="4260113" progId="Visio.Drawing.11">
                  <p:embed/>
                  <p:pic>
                    <p:nvPicPr>
                      <p:cNvPr id="0" name="Object 6"/>
                      <p:cNvPicPr>
                        <a:picLocks noChangeAspect="1" noChangeArrowheads="1"/>
                      </p:cNvPicPr>
                      <p:nvPr/>
                    </p:nvPicPr>
                    <p:blipFill>
                      <a:blip r:embed="rId4"/>
                      <a:srcRect/>
                      <a:stretch>
                        <a:fillRect/>
                      </a:stretch>
                    </p:blipFill>
                    <p:spPr bwMode="auto">
                      <a:xfrm>
                        <a:off x="1690498" y="908720"/>
                        <a:ext cx="8725983" cy="475252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86513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2208213" y="188914"/>
            <a:ext cx="7772400" cy="719137"/>
          </a:xfrm>
        </p:spPr>
        <p:txBody>
          <a:bodyPr/>
          <a:lstStyle/>
          <a:p>
            <a:pPr eaLnBrk="1" hangingPunct="1"/>
            <a:r>
              <a:rPr lang="zh-CN" altLang="en-US" sz="4000"/>
              <a:t>执行</a:t>
            </a:r>
            <a:r>
              <a:rPr lang="en-US" altLang="zh-CN" sz="4000"/>
              <a:t>xsh0</a:t>
            </a:r>
          </a:p>
        </p:txBody>
      </p:sp>
      <p:sp>
        <p:nvSpPr>
          <p:cNvPr id="31748" name="Text Box 3"/>
          <p:cNvSpPr txBox="1">
            <a:spLocks noChangeArrowheads="1"/>
          </p:cNvSpPr>
          <p:nvPr/>
        </p:nvSpPr>
        <p:spPr bwMode="auto">
          <a:xfrm>
            <a:off x="2279650" y="918320"/>
            <a:ext cx="80772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100000"/>
              </a:lnSpc>
            </a:pPr>
            <a:r>
              <a:rPr lang="en-US" altLang="zh-CN" sz="1900" b="0" dirty="0"/>
              <a:t>=&gt;</a:t>
            </a:r>
          </a:p>
          <a:p>
            <a:pPr>
              <a:lnSpc>
                <a:spcPct val="100000"/>
              </a:lnSpc>
            </a:pPr>
            <a:r>
              <a:rPr lang="en-US" altLang="zh-CN" sz="1900" b="0" dirty="0"/>
              <a:t>=&gt;</a:t>
            </a:r>
            <a:r>
              <a:rPr lang="en-US" altLang="zh-CN" sz="1900" dirty="0">
                <a:solidFill>
                  <a:schemeClr val="accent2"/>
                </a:solidFill>
              </a:rPr>
              <a:t> </a:t>
            </a:r>
            <a:r>
              <a:rPr lang="en-US" altLang="zh-CN" sz="1900" u="sng" dirty="0">
                <a:solidFill>
                  <a:srgbClr val="660066"/>
                </a:solidFill>
              </a:rPr>
              <a:t>who am </a:t>
            </a:r>
            <a:r>
              <a:rPr lang="en-US" altLang="zh-CN" sz="1900" u="sng" dirty="0" err="1">
                <a:solidFill>
                  <a:srgbClr val="660066"/>
                </a:solidFill>
              </a:rPr>
              <a:t>i</a:t>
            </a:r>
            <a:endParaRPr lang="en-US" altLang="zh-CN" sz="1900" u="sng" dirty="0">
              <a:solidFill>
                <a:srgbClr val="660066"/>
              </a:solidFill>
            </a:endParaRPr>
          </a:p>
          <a:p>
            <a:pPr>
              <a:lnSpc>
                <a:spcPct val="100000"/>
              </a:lnSpc>
            </a:pPr>
            <a:r>
              <a:rPr lang="en-US" altLang="zh-CN" sz="1900" b="0" dirty="0"/>
              <a:t>root       ttyp0        Nov 29 09:56</a:t>
            </a:r>
          </a:p>
          <a:p>
            <a:pPr>
              <a:lnSpc>
                <a:spcPct val="100000"/>
              </a:lnSpc>
            </a:pPr>
            <a:r>
              <a:rPr lang="en-US" altLang="zh-CN" sz="1900" b="0" dirty="0"/>
              <a:t>=&gt;</a:t>
            </a:r>
            <a:r>
              <a:rPr lang="en-US" altLang="zh-CN" sz="1900" dirty="0">
                <a:solidFill>
                  <a:schemeClr val="accent2"/>
                </a:solidFill>
              </a:rPr>
              <a:t> </a:t>
            </a:r>
            <a:r>
              <a:rPr lang="en-US" altLang="zh-CN" sz="1900" u="sng" dirty="0" err="1">
                <a:solidFill>
                  <a:srgbClr val="660066"/>
                </a:solidFill>
              </a:rPr>
              <a:t>ps</a:t>
            </a:r>
            <a:r>
              <a:rPr lang="en-US" altLang="zh-CN" sz="1900" u="sng" dirty="0">
                <a:solidFill>
                  <a:srgbClr val="660066"/>
                </a:solidFill>
              </a:rPr>
              <a:t> -f</a:t>
            </a:r>
          </a:p>
          <a:p>
            <a:pPr>
              <a:lnSpc>
                <a:spcPct val="100000"/>
              </a:lnSpc>
            </a:pPr>
            <a:r>
              <a:rPr lang="en-US" altLang="zh-CN" sz="1900" dirty="0">
                <a:solidFill>
                  <a:schemeClr val="accent2"/>
                </a:solidFill>
              </a:rPr>
              <a:t> </a:t>
            </a:r>
            <a:r>
              <a:rPr lang="en-US" altLang="zh-CN" sz="1900" b="0" dirty="0"/>
              <a:t>UID   PID  PPID C    STIME   TTY     TIME CMD</a:t>
            </a:r>
          </a:p>
          <a:p>
            <a:pPr>
              <a:lnSpc>
                <a:spcPct val="100000"/>
              </a:lnSpc>
            </a:pPr>
            <a:r>
              <a:rPr lang="en-US" altLang="zh-CN" sz="1900" b="0" dirty="0"/>
              <a:t>root  1012  1011 0 09:56:00 ttyp0 00:00:00 login -c -p</a:t>
            </a:r>
          </a:p>
          <a:p>
            <a:pPr>
              <a:lnSpc>
                <a:spcPct val="100000"/>
              </a:lnSpc>
            </a:pPr>
            <a:r>
              <a:rPr lang="en-US" altLang="zh-CN" sz="1900" b="0" dirty="0"/>
              <a:t>root  1020  1012 0 09:56:14 ttyp0 00:00:00 -</a:t>
            </a:r>
            <a:r>
              <a:rPr lang="en-US" altLang="zh-CN" sz="1900" b="0" dirty="0" err="1"/>
              <a:t>csh</a:t>
            </a:r>
            <a:endParaRPr lang="en-US" altLang="zh-CN" sz="1900" b="0" dirty="0"/>
          </a:p>
          <a:p>
            <a:pPr>
              <a:lnSpc>
                <a:spcPct val="100000"/>
              </a:lnSpc>
            </a:pPr>
            <a:r>
              <a:rPr lang="en-US" altLang="zh-CN" sz="1900" b="0" dirty="0"/>
              <a:t>root  1060  1020 2 10:36:37 ttyp0 00:00:00 xsh0</a:t>
            </a:r>
          </a:p>
          <a:p>
            <a:pPr>
              <a:lnSpc>
                <a:spcPct val="100000"/>
              </a:lnSpc>
            </a:pPr>
            <a:r>
              <a:rPr lang="en-US" altLang="zh-CN" sz="1900" b="0" dirty="0"/>
              <a:t>root  1062  1060 4 10:36:46 ttyp0 00:00:00 </a:t>
            </a:r>
            <a:r>
              <a:rPr lang="en-US" altLang="zh-CN" sz="1900" b="0" dirty="0" err="1"/>
              <a:t>ps</a:t>
            </a:r>
            <a:r>
              <a:rPr lang="en-US" altLang="zh-CN" sz="1900" b="0" dirty="0"/>
              <a:t> -f</a:t>
            </a:r>
          </a:p>
          <a:p>
            <a:pPr>
              <a:lnSpc>
                <a:spcPct val="100000"/>
              </a:lnSpc>
            </a:pPr>
            <a:r>
              <a:rPr lang="en-US" altLang="zh-CN" sz="1900" b="0" dirty="0"/>
              <a:t>=&gt;</a:t>
            </a:r>
            <a:r>
              <a:rPr lang="en-US" altLang="zh-CN" sz="1900" dirty="0">
                <a:solidFill>
                  <a:schemeClr val="accent2"/>
                </a:solidFill>
              </a:rPr>
              <a:t> </a:t>
            </a:r>
            <a:r>
              <a:rPr lang="en-US" altLang="zh-CN" sz="1900" u="sng" dirty="0" err="1">
                <a:solidFill>
                  <a:srgbClr val="660066"/>
                </a:solidFill>
              </a:rPr>
              <a:t>ls</a:t>
            </a:r>
            <a:r>
              <a:rPr lang="en-US" altLang="zh-CN" sz="1900" u="sng" dirty="0">
                <a:solidFill>
                  <a:srgbClr val="660066"/>
                </a:solidFill>
              </a:rPr>
              <a:t> -l *.c</a:t>
            </a:r>
            <a:endParaRPr lang="en-US" altLang="zh-CN" sz="1900" dirty="0">
              <a:solidFill>
                <a:srgbClr val="660066"/>
              </a:solidFill>
            </a:endParaRPr>
          </a:p>
          <a:p>
            <a:pPr>
              <a:lnSpc>
                <a:spcPct val="100000"/>
              </a:lnSpc>
            </a:pPr>
            <a:r>
              <a:rPr lang="en-US" altLang="zh-CN" sz="1900" b="0" dirty="0" err="1"/>
              <a:t>ls</a:t>
            </a:r>
            <a:r>
              <a:rPr lang="en-US" altLang="zh-CN" sz="1900" b="0" dirty="0"/>
              <a:t>: *.c not found: No such file or directory (error 2)</a:t>
            </a:r>
          </a:p>
          <a:p>
            <a:pPr>
              <a:lnSpc>
                <a:spcPct val="100000"/>
              </a:lnSpc>
            </a:pPr>
            <a:r>
              <a:rPr lang="en-US" altLang="zh-CN" sz="1900" b="0" dirty="0"/>
              <a:t>=&gt;</a:t>
            </a:r>
            <a:r>
              <a:rPr lang="en-US" altLang="zh-CN" sz="1900" dirty="0">
                <a:solidFill>
                  <a:schemeClr val="accent2"/>
                </a:solidFill>
              </a:rPr>
              <a:t> </a:t>
            </a:r>
            <a:r>
              <a:rPr lang="en-US" altLang="zh-CN" sz="1900" u="sng" dirty="0">
                <a:solidFill>
                  <a:srgbClr val="660066"/>
                </a:solidFill>
              </a:rPr>
              <a:t>mmx</a:t>
            </a:r>
          </a:p>
          <a:p>
            <a:pPr>
              <a:lnSpc>
                <a:spcPct val="100000"/>
              </a:lnSpc>
            </a:pPr>
            <a:r>
              <a:rPr lang="en-US" altLang="zh-CN" sz="1900" b="0" dirty="0"/>
              <a:t>** Bad command</a:t>
            </a:r>
          </a:p>
          <a:p>
            <a:pPr>
              <a:lnSpc>
                <a:spcPct val="100000"/>
              </a:lnSpc>
            </a:pPr>
            <a:r>
              <a:rPr lang="en-US" altLang="zh-CN" sz="1900" b="0" dirty="0"/>
              <a:t>=&gt;</a:t>
            </a:r>
            <a:r>
              <a:rPr lang="en-US" altLang="zh-CN" sz="1900" dirty="0">
                <a:solidFill>
                  <a:schemeClr val="accent2"/>
                </a:solidFill>
              </a:rPr>
              <a:t> </a:t>
            </a:r>
            <a:r>
              <a:rPr lang="en-US" altLang="zh-CN" sz="1900" u="sng" dirty="0" err="1">
                <a:solidFill>
                  <a:srgbClr val="660066"/>
                </a:solidFill>
              </a:rPr>
              <a:t>ls</a:t>
            </a:r>
            <a:r>
              <a:rPr lang="en-US" altLang="zh-CN" sz="1900" u="sng" dirty="0">
                <a:solidFill>
                  <a:srgbClr val="660066"/>
                </a:solidFill>
              </a:rPr>
              <a:t> -l xsh0</a:t>
            </a:r>
          </a:p>
          <a:p>
            <a:pPr>
              <a:lnSpc>
                <a:spcPct val="100000"/>
              </a:lnSpc>
            </a:pPr>
            <a:r>
              <a:rPr lang="en-US" altLang="zh-CN" sz="1900" b="0" dirty="0"/>
              <a:t>-</a:t>
            </a:r>
            <a:r>
              <a:rPr lang="en-US" altLang="zh-CN" sz="1900" b="0" dirty="0" err="1"/>
              <a:t>rwxr</a:t>
            </a:r>
            <a:r>
              <a:rPr lang="en-US" altLang="zh-CN" sz="1900" b="0" dirty="0"/>
              <a:t>--r--   1 root   other  43417 Dec  1  1998 xsh0</a:t>
            </a:r>
          </a:p>
          <a:p>
            <a:pPr>
              <a:lnSpc>
                <a:spcPct val="100000"/>
              </a:lnSpc>
            </a:pPr>
            <a:r>
              <a:rPr lang="en-US" altLang="zh-CN" sz="1900" b="0" dirty="0"/>
              <a:t>=&gt;</a:t>
            </a:r>
            <a:r>
              <a:rPr lang="en-US" altLang="zh-CN" sz="1900" dirty="0">
                <a:solidFill>
                  <a:schemeClr val="accent2"/>
                </a:solidFill>
              </a:rPr>
              <a:t> </a:t>
            </a:r>
            <a:r>
              <a:rPr lang="en-US" altLang="zh-CN" sz="1900" u="sng" dirty="0">
                <a:solidFill>
                  <a:srgbClr val="660066"/>
                </a:solidFill>
              </a:rPr>
              <a:t>exit</a:t>
            </a:r>
          </a:p>
        </p:txBody>
      </p:sp>
      <p:sp>
        <p:nvSpPr>
          <p:cNvPr id="31749" name="Rectangle 4"/>
          <p:cNvSpPr>
            <a:spLocks noChangeArrowheads="1"/>
          </p:cNvSpPr>
          <p:nvPr/>
        </p:nvSpPr>
        <p:spPr bwMode="auto">
          <a:xfrm>
            <a:off x="8458200" y="4572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750" name="Rectangle 5"/>
          <p:cNvSpPr>
            <a:spLocks noChangeArrowheads="1"/>
          </p:cNvSpPr>
          <p:nvPr/>
        </p:nvSpPr>
        <p:spPr bwMode="auto">
          <a:xfrm>
            <a:off x="8610600" y="441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a:t>system</a:t>
            </a:r>
            <a:r>
              <a:rPr lang="zh-CN" altLang="en-US"/>
              <a:t>：运行一个命令</a:t>
            </a:r>
            <a:r>
              <a:rPr lang="zh-CN" altLang="en-US" sz="4000"/>
              <a:t> </a:t>
            </a:r>
          </a:p>
        </p:txBody>
      </p:sp>
      <p:sp>
        <p:nvSpPr>
          <p:cNvPr id="32772" name="Rectangle 3"/>
          <p:cNvSpPr>
            <a:spLocks noGrp="1" noChangeArrowheads="1"/>
          </p:cNvSpPr>
          <p:nvPr>
            <p:ph type="body" idx="1"/>
          </p:nvPr>
        </p:nvSpPr>
        <p:spPr>
          <a:xfrm>
            <a:off x="2279650" y="1052513"/>
            <a:ext cx="7772400" cy="5111750"/>
          </a:xfrm>
        </p:spPr>
        <p:txBody>
          <a:bodyPr/>
          <a:lstStyle/>
          <a:p>
            <a:pPr eaLnBrk="1" hangingPunct="1">
              <a:buFont typeface="Wingdings" pitchFamily="2" charset="2"/>
              <a:buNone/>
            </a:pPr>
            <a:r>
              <a:rPr lang="en-US" altLang="zh-CN" b="0">
                <a:solidFill>
                  <a:schemeClr val="tx1"/>
                </a:solidFill>
                <a:latin typeface="Verdana" pitchFamily="34" charset="0"/>
              </a:rPr>
              <a:t>int system(char *</a:t>
            </a:r>
            <a:r>
              <a:rPr lang="en-US" altLang="zh-CN" b="0" i="1">
                <a:solidFill>
                  <a:schemeClr val="tx1"/>
                </a:solidFill>
              </a:rPr>
              <a:t>string</a:t>
            </a:r>
            <a:r>
              <a:rPr lang="en-US" altLang="zh-CN" b="0">
                <a:solidFill>
                  <a:schemeClr val="tx1"/>
                </a:solidFill>
                <a:latin typeface="Verdana" pitchFamily="34" charset="0"/>
              </a:rPr>
              <a:t>);</a:t>
            </a:r>
          </a:p>
          <a:p>
            <a:pPr eaLnBrk="1" hangingPunct="1"/>
            <a:r>
              <a:rPr lang="zh-CN" altLang="en-US" b="0"/>
              <a:t>库函数</a:t>
            </a:r>
            <a:r>
              <a:rPr lang="en-US" altLang="zh-CN" b="0"/>
              <a:t>system</a:t>
            </a:r>
            <a:r>
              <a:rPr lang="zh-CN" altLang="en-US" b="0"/>
              <a:t>执行用字符串传递的</a:t>
            </a:r>
            <a:r>
              <a:rPr lang="en-US" altLang="zh-CN" b="0"/>
              <a:t>shell</a:t>
            </a:r>
            <a:r>
              <a:rPr lang="zh-CN" altLang="en-US" b="0"/>
              <a:t>命令，可使用管道符和重定向</a:t>
            </a:r>
          </a:p>
          <a:p>
            <a:pPr eaLnBrk="1" hangingPunct="1"/>
            <a:r>
              <a:rPr lang="zh-CN" altLang="en-US" b="0"/>
              <a:t>库函数</a:t>
            </a:r>
            <a:r>
              <a:rPr lang="en-US" altLang="zh-CN" b="0"/>
              <a:t>system()</a:t>
            </a:r>
            <a:r>
              <a:rPr lang="zh-CN" altLang="en-US" b="0"/>
              <a:t>是利用系统调用</a:t>
            </a:r>
            <a:r>
              <a:rPr lang="en-US" altLang="zh-CN" b="0"/>
              <a:t>fork</a:t>
            </a:r>
            <a:r>
              <a:rPr lang="zh-CN" altLang="en-US" b="0"/>
              <a:t>，</a:t>
            </a:r>
            <a:r>
              <a:rPr lang="en-US" altLang="zh-CN" b="0"/>
              <a:t>exec</a:t>
            </a:r>
            <a:r>
              <a:rPr lang="zh-CN" altLang="en-US" b="0"/>
              <a:t>，</a:t>
            </a:r>
            <a:r>
              <a:rPr lang="en-US" altLang="zh-CN" b="0"/>
              <a:t>wait</a:t>
            </a:r>
            <a:r>
              <a:rPr lang="zh-CN" altLang="en-US" b="0"/>
              <a:t>实现的</a:t>
            </a:r>
          </a:p>
          <a:p>
            <a:pPr eaLnBrk="1" hangingPunct="1">
              <a:buFont typeface="Wingdings" pitchFamily="2" charset="2"/>
              <a:buNone/>
            </a:pPr>
            <a:endParaRPr lang="en-US" altLang="zh-CN" b="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zh-CN"/>
              <a:t>system</a:t>
            </a:r>
            <a:r>
              <a:rPr lang="zh-CN" altLang="en-US"/>
              <a:t>应用举例</a:t>
            </a:r>
            <a:r>
              <a:rPr lang="zh-CN" altLang="en-US" sz="4000"/>
              <a:t> </a:t>
            </a:r>
          </a:p>
        </p:txBody>
      </p:sp>
      <p:graphicFrame>
        <p:nvGraphicFramePr>
          <p:cNvPr id="2" name="对象 1"/>
          <p:cNvGraphicFramePr>
            <a:graphicFrameLocks noChangeAspect="1"/>
          </p:cNvGraphicFramePr>
          <p:nvPr>
            <p:extLst>
              <p:ext uri="{D42A27DB-BD31-4B8C-83A1-F6EECF244321}">
                <p14:modId xmlns:p14="http://schemas.microsoft.com/office/powerpoint/2010/main" val="1597543479"/>
              </p:ext>
            </p:extLst>
          </p:nvPr>
        </p:nvGraphicFramePr>
        <p:xfrm>
          <a:off x="2333625" y="908051"/>
          <a:ext cx="7829550" cy="5686425"/>
        </p:xfrm>
        <a:graphic>
          <a:graphicData uri="http://schemas.openxmlformats.org/presentationml/2006/ole">
            <mc:AlternateContent xmlns:mc="http://schemas.openxmlformats.org/markup-compatibility/2006">
              <mc:Choice xmlns:v="urn:schemas-microsoft-com:vml" Requires="v">
                <p:oleObj spid="_x0000_s52240" name="Visio" r:id="rId3" imgW="7832222" imgH="5695257" progId="Visio.Drawing.11">
                  <p:embed/>
                </p:oleObj>
              </mc:Choice>
              <mc:Fallback>
                <p:oleObj name="Visio" r:id="rId3" imgW="7832222" imgH="5695257" progId="Visio.Drawing.11">
                  <p:embed/>
                  <p:pic>
                    <p:nvPicPr>
                      <p:cNvPr id="0" name="对象 2"/>
                      <p:cNvPicPr>
                        <a:picLocks noChangeAspect="1" noChangeArrowheads="1"/>
                      </p:cNvPicPr>
                      <p:nvPr/>
                    </p:nvPicPr>
                    <p:blipFill>
                      <a:blip r:embed="rId4"/>
                      <a:srcRect/>
                      <a:stretch>
                        <a:fillRect/>
                      </a:stretch>
                    </p:blipFill>
                    <p:spPr bwMode="auto">
                      <a:xfrm>
                        <a:off x="2333625" y="908051"/>
                        <a:ext cx="782955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278064" y="2130426"/>
            <a:ext cx="7635875" cy="1470025"/>
          </a:xfrm>
        </p:spPr>
        <p:txBody>
          <a:bodyPr/>
          <a:lstStyle/>
          <a:p>
            <a:pPr eaLnBrk="1" hangingPunct="1"/>
            <a:r>
              <a:rPr lang="en-US" altLang="en-US" sz="4800" dirty="0" err="1">
                <a:solidFill>
                  <a:srgbClr val="0000FF"/>
                </a:solidFill>
                <a:latin typeface="楷体" panose="02010609060101010101" pitchFamily="49" charset="-122"/>
                <a:ea typeface="楷体" panose="02010609060101010101" pitchFamily="49" charset="-122"/>
              </a:rPr>
              <a:t>进程</a:t>
            </a:r>
            <a:r>
              <a:rPr lang="zh-CN" altLang="en-US" sz="4800" dirty="0">
                <a:solidFill>
                  <a:srgbClr val="0000FF"/>
                </a:solidFill>
                <a:latin typeface="楷体" panose="02010609060101010101" pitchFamily="49" charset="-122"/>
                <a:ea typeface="楷体" panose="02010609060101010101" pitchFamily="49" charset="-122"/>
              </a:rPr>
              <a:t>与文件描述符</a:t>
            </a:r>
          </a:p>
        </p:txBody>
      </p:sp>
      <p:sp>
        <p:nvSpPr>
          <p:cNvPr id="34819" name="Line 3"/>
          <p:cNvSpPr>
            <a:spLocks noChangeShapeType="1"/>
          </p:cNvSpPr>
          <p:nvPr/>
        </p:nvSpPr>
        <p:spPr bwMode="auto">
          <a:xfrm>
            <a:off x="2208213" y="908050"/>
            <a:ext cx="7848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a:extLst>
              <a:ext uri="{FF2B5EF4-FFF2-40B4-BE49-F238E27FC236}">
                <a16:creationId xmlns:a16="http://schemas.microsoft.com/office/drawing/2014/main" id="{AE5E0182-1F53-4720-A75D-DF5CB38B681B}"/>
              </a:ext>
            </a:extLst>
          </p:cNvPr>
          <p:cNvSpPr>
            <a:spLocks noChangeShapeType="1"/>
          </p:cNvSpPr>
          <p:nvPr/>
        </p:nvSpPr>
        <p:spPr bwMode="auto">
          <a:xfrm flipV="1">
            <a:off x="911424" y="908720"/>
            <a:ext cx="10369152"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sz="4000"/>
              <a:t>活动文件目录</a:t>
            </a:r>
            <a:r>
              <a:rPr lang="en-US" altLang="zh-CN" sz="4000"/>
              <a:t>AFD</a:t>
            </a:r>
          </a:p>
        </p:txBody>
      </p:sp>
      <p:sp>
        <p:nvSpPr>
          <p:cNvPr id="35844" name="Rectangle 3"/>
          <p:cNvSpPr>
            <a:spLocks noGrp="1" noChangeArrowheads="1"/>
          </p:cNvSpPr>
          <p:nvPr>
            <p:ph type="body" idx="1"/>
          </p:nvPr>
        </p:nvSpPr>
        <p:spPr>
          <a:xfrm>
            <a:off x="2208214" y="981076"/>
            <a:ext cx="7991475" cy="5688013"/>
          </a:xfrm>
        </p:spPr>
        <p:txBody>
          <a:bodyPr/>
          <a:lstStyle/>
          <a:p>
            <a:pPr eaLnBrk="1" hangingPunct="1"/>
            <a:r>
              <a:rPr lang="zh-CN" altLang="en-US" sz="2400" dirty="0"/>
              <a:t>磁盘文件目录</a:t>
            </a:r>
            <a:r>
              <a:rPr lang="en-US" altLang="zh-CN" sz="2400" dirty="0"/>
              <a:t>(</a:t>
            </a:r>
            <a:r>
              <a:rPr lang="zh-CN" altLang="en-US" sz="2400" dirty="0"/>
              <a:t>分两级</a:t>
            </a:r>
            <a:r>
              <a:rPr lang="en-US" altLang="zh-CN" sz="2400" dirty="0"/>
              <a:t>)</a:t>
            </a:r>
          </a:p>
          <a:p>
            <a:pPr lvl="1" eaLnBrk="1" hangingPunct="1"/>
            <a:r>
              <a:rPr lang="zh-CN" altLang="en-US" sz="2000" dirty="0"/>
              <a:t>文件名，</a:t>
            </a:r>
            <a:r>
              <a:rPr lang="en-US" altLang="zh-CN" sz="2000" dirty="0" err="1"/>
              <a:t>i</a:t>
            </a:r>
            <a:r>
              <a:rPr lang="zh-CN" altLang="en-US" sz="2000" dirty="0"/>
              <a:t>节点</a:t>
            </a:r>
          </a:p>
          <a:p>
            <a:pPr eaLnBrk="1" hangingPunct="1"/>
            <a:r>
              <a:rPr lang="zh-CN" altLang="en-US" sz="2400" dirty="0"/>
              <a:t>活动文件目录</a:t>
            </a:r>
            <a:r>
              <a:rPr lang="en-US" altLang="zh-CN" sz="2400" dirty="0"/>
              <a:t>(</a:t>
            </a:r>
            <a:r>
              <a:rPr lang="zh-CN" altLang="en-US" sz="2400" dirty="0"/>
              <a:t>分三级</a:t>
            </a:r>
            <a:r>
              <a:rPr lang="en-US" altLang="zh-CN" sz="2400" dirty="0"/>
              <a:t>)</a:t>
            </a:r>
          </a:p>
          <a:p>
            <a:pPr lvl="1" eaLnBrk="1" hangingPunct="1"/>
            <a:r>
              <a:rPr lang="zh-CN" altLang="en-US" sz="2000" b="1" dirty="0">
                <a:solidFill>
                  <a:srgbClr val="000099"/>
                </a:solidFill>
              </a:rPr>
              <a:t>文件描述符表</a:t>
            </a:r>
            <a:r>
              <a:rPr lang="en-US" altLang="zh-CN" sz="2000" b="1" dirty="0">
                <a:solidFill>
                  <a:srgbClr val="000099"/>
                </a:solidFill>
              </a:rPr>
              <a:t>FDT</a:t>
            </a:r>
            <a:r>
              <a:rPr lang="zh-CN" altLang="en-US" sz="2000" dirty="0"/>
              <a:t>：每进程一张，</a:t>
            </a:r>
            <a:r>
              <a:rPr lang="en-US" altLang="zh-CN" sz="2000" dirty="0"/>
              <a:t>PCB</a:t>
            </a:r>
            <a:r>
              <a:rPr lang="zh-CN" altLang="en-US" sz="2000" dirty="0"/>
              <a:t>的</a:t>
            </a:r>
            <a:r>
              <a:rPr lang="en-US" altLang="zh-CN" sz="2000" dirty="0"/>
              <a:t>user</a:t>
            </a:r>
            <a:r>
              <a:rPr lang="zh-CN" altLang="en-US" sz="2000" dirty="0"/>
              <a:t>结构中</a:t>
            </a:r>
          </a:p>
          <a:p>
            <a:pPr lvl="2" eaLnBrk="1" hangingPunct="1"/>
            <a:r>
              <a:rPr lang="en-US" altLang="zh-CN" sz="2000" dirty="0">
                <a:ea typeface="Verdana" panose="020B0604030504040204" pitchFamily="34" charset="0"/>
                <a:cs typeface="Verdana" panose="020B0604030504040204" pitchFamily="34" charset="0"/>
              </a:rPr>
              <a:t>user</a:t>
            </a:r>
            <a:r>
              <a:rPr lang="zh-CN" altLang="en-US" sz="2000" dirty="0">
                <a:ea typeface="+mn-ea"/>
                <a:cs typeface="Verdana" panose="020B0604030504040204" pitchFamily="34" charset="0"/>
              </a:rPr>
              <a:t>结构中整型数组</a:t>
            </a:r>
            <a:r>
              <a:rPr lang="en-US" altLang="zh-CN" sz="2000" dirty="0" err="1">
                <a:ea typeface="Verdana" panose="020B0604030504040204" pitchFamily="34" charset="0"/>
                <a:cs typeface="Verdana" panose="020B0604030504040204" pitchFamily="34" charset="0"/>
              </a:rPr>
              <a:t>u_ofile</a:t>
            </a:r>
            <a:r>
              <a:rPr lang="zh-CN" altLang="en-US" sz="2000" dirty="0">
                <a:ea typeface="+mn-ea"/>
                <a:cs typeface="Verdana" panose="020B0604030504040204" pitchFamily="34" charset="0"/>
              </a:rPr>
              <a:t>记录进程打开的文件</a:t>
            </a:r>
          </a:p>
          <a:p>
            <a:pPr lvl="2" eaLnBrk="1" hangingPunct="1"/>
            <a:r>
              <a:rPr lang="zh-CN" altLang="en-US" sz="2000" dirty="0">
                <a:ea typeface="+mn-ea"/>
                <a:cs typeface="Verdana" panose="020B0604030504040204" pitchFamily="34" charset="0"/>
              </a:rPr>
              <a:t>文件描述符</a:t>
            </a:r>
            <a:r>
              <a:rPr lang="en-US" altLang="zh-CN" sz="2000" dirty="0" err="1">
                <a:ea typeface="Verdana" panose="020B0604030504040204" pitchFamily="34" charset="0"/>
                <a:cs typeface="Verdana" panose="020B0604030504040204" pitchFamily="34" charset="0"/>
              </a:rPr>
              <a:t>fd</a:t>
            </a:r>
            <a:r>
              <a:rPr lang="zh-CN" altLang="en-US" sz="2000" dirty="0">
                <a:ea typeface="+mn-ea"/>
                <a:cs typeface="Verdana" panose="020B0604030504040204" pitchFamily="34" charset="0"/>
              </a:rPr>
              <a:t>是</a:t>
            </a:r>
            <a:r>
              <a:rPr lang="en-US" altLang="zh-CN" sz="2000" dirty="0" err="1">
                <a:ea typeface="Verdana" panose="020B0604030504040204" pitchFamily="34" charset="0"/>
                <a:cs typeface="Verdana" panose="020B0604030504040204" pitchFamily="34" charset="0"/>
              </a:rPr>
              <a:t>u_ofile</a:t>
            </a:r>
            <a:r>
              <a:rPr lang="zh-CN" altLang="en-US" sz="2000" dirty="0">
                <a:ea typeface="+mn-ea"/>
                <a:cs typeface="Verdana" panose="020B0604030504040204" pitchFamily="34" charset="0"/>
              </a:rPr>
              <a:t>数组的下标</a:t>
            </a:r>
          </a:p>
          <a:p>
            <a:pPr lvl="1" eaLnBrk="1" hangingPunct="1"/>
            <a:r>
              <a:rPr lang="zh-CN" altLang="en-US" sz="2000" b="1" dirty="0">
                <a:solidFill>
                  <a:srgbClr val="000099"/>
                </a:solidFill>
              </a:rPr>
              <a:t>系统文件表</a:t>
            </a:r>
            <a:r>
              <a:rPr lang="en-US" altLang="zh-CN" sz="2000" b="1" dirty="0">
                <a:solidFill>
                  <a:srgbClr val="000099"/>
                </a:solidFill>
              </a:rPr>
              <a:t>SFT</a:t>
            </a:r>
            <a:r>
              <a:rPr lang="zh-CN" altLang="en-US" sz="2000" dirty="0"/>
              <a:t>：整个核心一张，</a:t>
            </a:r>
            <a:r>
              <a:rPr lang="en-US" altLang="zh-CN" sz="2000" dirty="0"/>
              <a:t>file</a:t>
            </a:r>
            <a:r>
              <a:rPr lang="zh-CN" altLang="en-US" sz="2000" dirty="0"/>
              <a:t>结构</a:t>
            </a:r>
          </a:p>
          <a:p>
            <a:pPr lvl="1" eaLnBrk="1" hangingPunct="1"/>
            <a:endParaRPr lang="en-US" altLang="zh-CN" sz="2000" b="1" dirty="0">
              <a:solidFill>
                <a:srgbClr val="000099"/>
              </a:solidFill>
            </a:endParaRPr>
          </a:p>
          <a:p>
            <a:pPr lvl="1" eaLnBrk="1" hangingPunct="1"/>
            <a:endParaRPr lang="en-US" altLang="zh-CN" sz="2000" b="1" dirty="0">
              <a:solidFill>
                <a:srgbClr val="000099"/>
              </a:solidFill>
            </a:endParaRPr>
          </a:p>
          <a:p>
            <a:pPr lvl="1" eaLnBrk="1" hangingPunct="1"/>
            <a:endParaRPr lang="en-US" altLang="zh-CN" sz="2000" b="1" dirty="0">
              <a:solidFill>
                <a:srgbClr val="000099"/>
              </a:solidFill>
            </a:endParaRPr>
          </a:p>
          <a:p>
            <a:pPr lvl="1" eaLnBrk="1" hangingPunct="1"/>
            <a:endParaRPr lang="en-US" altLang="zh-CN" sz="2000" b="1" dirty="0">
              <a:solidFill>
                <a:srgbClr val="000099"/>
              </a:solidFill>
            </a:endParaRPr>
          </a:p>
          <a:p>
            <a:pPr lvl="1" eaLnBrk="1" hangingPunct="1"/>
            <a:endParaRPr lang="en-US" altLang="zh-CN" sz="2000" b="1" dirty="0">
              <a:solidFill>
                <a:srgbClr val="000099"/>
              </a:solidFill>
            </a:endParaRPr>
          </a:p>
          <a:p>
            <a:pPr lvl="1" eaLnBrk="1" hangingPunct="1"/>
            <a:r>
              <a:rPr lang="zh-CN" altLang="en-US" sz="2000" b="1" dirty="0">
                <a:solidFill>
                  <a:srgbClr val="000099"/>
                </a:solidFill>
              </a:rPr>
              <a:t>活动</a:t>
            </a:r>
            <a:r>
              <a:rPr lang="en-US" altLang="zh-CN" sz="2000" b="1" dirty="0" err="1">
                <a:solidFill>
                  <a:srgbClr val="000099"/>
                </a:solidFill>
              </a:rPr>
              <a:t>i</a:t>
            </a:r>
            <a:r>
              <a:rPr lang="zh-CN" altLang="en-US" sz="2000" b="1" dirty="0">
                <a:solidFill>
                  <a:srgbClr val="000099"/>
                </a:solidFill>
              </a:rPr>
              <a:t>节点表</a:t>
            </a:r>
            <a:r>
              <a:rPr lang="zh-CN" altLang="en-US" sz="2000" dirty="0"/>
              <a:t>：整个核心一张，</a:t>
            </a:r>
            <a:r>
              <a:rPr lang="en-US" altLang="zh-CN" sz="2000" dirty="0" err="1"/>
              <a:t>inode</a:t>
            </a:r>
            <a:r>
              <a:rPr lang="zh-CN" altLang="en-US" sz="2000" dirty="0"/>
              <a:t>结构</a:t>
            </a:r>
          </a:p>
          <a:p>
            <a:pPr lvl="2" eaLnBrk="1" hangingPunct="1"/>
            <a:r>
              <a:rPr lang="zh-CN" altLang="en-US" sz="2000" dirty="0">
                <a:ea typeface="+mn-ea"/>
                <a:cs typeface="Verdana" panose="020B0604030504040204" pitchFamily="34" charset="0"/>
              </a:rPr>
              <a:t>内存中</a:t>
            </a:r>
            <a:r>
              <a:rPr lang="en-US" altLang="zh-CN" sz="2000" dirty="0" err="1">
                <a:ea typeface="Verdana" panose="020B0604030504040204" pitchFamily="34" charset="0"/>
                <a:cs typeface="Verdana" panose="020B0604030504040204" pitchFamily="34" charset="0"/>
              </a:rPr>
              <a:t>inode</a:t>
            </a:r>
            <a:r>
              <a:rPr lang="zh-CN" altLang="en-US" sz="2000" dirty="0">
                <a:ea typeface="+mn-ea"/>
                <a:cs typeface="Verdana" panose="020B0604030504040204" pitchFamily="34" charset="0"/>
              </a:rPr>
              <a:t>表是外存中</a:t>
            </a:r>
            <a:r>
              <a:rPr lang="en-US" altLang="zh-CN" sz="2000" dirty="0" err="1">
                <a:ea typeface="Verdana" panose="020B0604030504040204" pitchFamily="34" charset="0"/>
                <a:cs typeface="Verdana" panose="020B0604030504040204" pitchFamily="34" charset="0"/>
              </a:rPr>
              <a:t>inode</a:t>
            </a:r>
            <a:r>
              <a:rPr lang="zh-CN" altLang="en-US" sz="2000" dirty="0">
                <a:ea typeface="+mn-ea"/>
                <a:cs typeface="Verdana" panose="020B0604030504040204" pitchFamily="34" charset="0"/>
              </a:rPr>
              <a:t>的缓冲 </a:t>
            </a:r>
            <a:endParaRPr lang="en-US" altLang="zh-CN" sz="2000" dirty="0">
              <a:ea typeface="Verdana" panose="020B0604030504040204" pitchFamily="34" charset="0"/>
              <a:cs typeface="Verdana" panose="020B0604030504040204" pitchFamily="34" charset="0"/>
            </a:endParaRPr>
          </a:p>
          <a:p>
            <a:pPr lvl="2" eaLnBrk="1" hangingPunct="1"/>
            <a:r>
              <a:rPr lang="zh-CN" altLang="en-US" sz="2000" dirty="0">
                <a:ea typeface="+mn-ea"/>
                <a:cs typeface="Verdana" panose="020B0604030504040204" pitchFamily="34" charset="0"/>
              </a:rPr>
              <a:t>内存</a:t>
            </a:r>
            <a:r>
              <a:rPr lang="en-US" altLang="zh-CN" sz="2000" dirty="0" err="1">
                <a:ea typeface="Verdana" panose="020B0604030504040204" pitchFamily="34" charset="0"/>
                <a:cs typeface="Verdana" panose="020B0604030504040204" pitchFamily="34" charset="0"/>
              </a:rPr>
              <a:t>inode</a:t>
            </a:r>
            <a:r>
              <a:rPr lang="zh-CN" altLang="en-US" sz="2000" dirty="0">
                <a:ea typeface="+mn-ea"/>
                <a:cs typeface="Verdana" panose="020B0604030504040204" pitchFamily="34" charset="0"/>
              </a:rPr>
              <a:t>表里也有个专用的</a:t>
            </a:r>
            <a:r>
              <a:rPr lang="zh-CN" altLang="en-US" sz="2000" dirty="0">
                <a:solidFill>
                  <a:srgbClr val="FF0000"/>
                </a:solidFill>
                <a:ea typeface="+mn-ea"/>
                <a:cs typeface="Verdana" panose="020B0604030504040204" pitchFamily="34" charset="0"/>
              </a:rPr>
              <a:t>引用计数</a:t>
            </a:r>
            <a:endParaRPr lang="zh-CN" altLang="en-US" dirty="0">
              <a:solidFill>
                <a:srgbClr val="FF0000"/>
              </a:solidFill>
              <a:ea typeface="+mn-ea"/>
              <a:cs typeface="Verdana" panose="020B060403050404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3920011"/>
              </p:ext>
            </p:extLst>
          </p:nvPr>
        </p:nvGraphicFramePr>
        <p:xfrm>
          <a:off x="3048000" y="3810000"/>
          <a:ext cx="5829300" cy="1955800"/>
        </p:xfrm>
        <a:graphic>
          <a:graphicData uri="http://schemas.openxmlformats.org/presentationml/2006/ole">
            <mc:AlternateContent xmlns:mc="http://schemas.openxmlformats.org/markup-compatibility/2006">
              <mc:Choice xmlns:v="urn:schemas-microsoft-com:vml" Requires="v">
                <p:oleObj spid="_x0000_s53261" name="Visio" r:id="rId3" imgW="5829165" imgH="1952732" progId="Visio.Drawing.11">
                  <p:embed/>
                </p:oleObj>
              </mc:Choice>
              <mc:Fallback>
                <p:oleObj name="Visio" r:id="rId3" imgW="5829165" imgH="1952732" progId="Visio.Drawing.11">
                  <p:embed/>
                  <p:pic>
                    <p:nvPicPr>
                      <p:cNvPr id="0" name=""/>
                      <p:cNvPicPr/>
                      <p:nvPr/>
                    </p:nvPicPr>
                    <p:blipFill>
                      <a:blip r:embed="rId4"/>
                      <a:stretch>
                        <a:fillRect/>
                      </a:stretch>
                    </p:blipFill>
                    <p:spPr>
                      <a:xfrm>
                        <a:off x="3048000" y="3810000"/>
                        <a:ext cx="5829300" cy="195580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279650" y="0"/>
            <a:ext cx="7772400" cy="990600"/>
          </a:xfrm>
        </p:spPr>
        <p:txBody>
          <a:bodyPr/>
          <a:lstStyle/>
          <a:p>
            <a:pPr eaLnBrk="1" hangingPunct="1"/>
            <a:r>
              <a:rPr lang="zh-CN" altLang="en-US" sz="4000"/>
              <a:t>活动文件目录</a:t>
            </a:r>
            <a:r>
              <a:rPr lang="en-US" altLang="zh-CN" sz="4000"/>
              <a:t>AFD(</a:t>
            </a:r>
            <a:r>
              <a:rPr lang="zh-CN" altLang="en-US" sz="4000"/>
              <a:t>图</a:t>
            </a:r>
            <a:r>
              <a:rPr lang="en-US" altLang="zh-CN" sz="4000"/>
              <a:t>)</a:t>
            </a:r>
          </a:p>
        </p:txBody>
      </p:sp>
      <p:graphicFrame>
        <p:nvGraphicFramePr>
          <p:cNvPr id="36868" name="Object 3"/>
          <p:cNvGraphicFramePr>
            <a:graphicFrameLocks noChangeAspect="1"/>
          </p:cNvGraphicFramePr>
          <p:nvPr>
            <p:extLst>
              <p:ext uri="{D42A27DB-BD31-4B8C-83A1-F6EECF244321}">
                <p14:modId xmlns:p14="http://schemas.microsoft.com/office/powerpoint/2010/main" val="1911779512"/>
              </p:ext>
            </p:extLst>
          </p:nvPr>
        </p:nvGraphicFramePr>
        <p:xfrm>
          <a:off x="3863753" y="1052737"/>
          <a:ext cx="4544207" cy="5279355"/>
        </p:xfrm>
        <a:graphic>
          <a:graphicData uri="http://schemas.openxmlformats.org/presentationml/2006/ole">
            <mc:AlternateContent xmlns:mc="http://schemas.openxmlformats.org/markup-compatibility/2006">
              <mc:Choice xmlns:v="urn:schemas-microsoft-com:vml" Requires="v">
                <p:oleObj spid="_x0000_s36920" name="Visio" r:id="rId3" imgW="5459812" imgH="7416352" progId="Visio.Drawing.11">
                  <p:embed/>
                </p:oleObj>
              </mc:Choice>
              <mc:Fallback>
                <p:oleObj name="Visio" r:id="rId3" imgW="5459812" imgH="7416352" progId="Visio.Drawing.11">
                  <p:embed/>
                  <p:pic>
                    <p:nvPicPr>
                      <p:cNvPr id="0" name="Object 3"/>
                      <p:cNvPicPr>
                        <a:picLocks noChangeAspect="1" noChangeArrowheads="1"/>
                      </p:cNvPicPr>
                      <p:nvPr/>
                    </p:nvPicPr>
                    <p:blipFill>
                      <a:blip r:embed="rId4"/>
                      <a:srcRect/>
                      <a:stretch>
                        <a:fillRect/>
                      </a:stretch>
                    </p:blipFill>
                    <p:spPr bwMode="auto">
                      <a:xfrm>
                        <a:off x="3863753" y="1052737"/>
                        <a:ext cx="4544207" cy="5279355"/>
                      </a:xfrm>
                      <a:prstGeom prst="rect">
                        <a:avLst/>
                      </a:prstGeom>
                      <a:noFill/>
                      <a:ln>
                        <a:noFill/>
                      </a:ln>
                      <a:effectLs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sz="4000">
                <a:latin typeface="Lucida Console" pitchFamily="49" charset="0"/>
              </a:rPr>
              <a:t>文件描述符的继承与关闭</a:t>
            </a:r>
          </a:p>
        </p:txBody>
      </p:sp>
      <p:sp>
        <p:nvSpPr>
          <p:cNvPr id="37892" name="Rectangle 3"/>
          <p:cNvSpPr>
            <a:spLocks noGrp="1" noChangeArrowheads="1"/>
          </p:cNvSpPr>
          <p:nvPr>
            <p:ph type="body" sz="half" idx="1"/>
          </p:nvPr>
        </p:nvSpPr>
        <p:spPr>
          <a:xfrm>
            <a:off x="2208214" y="981075"/>
            <a:ext cx="7127875" cy="1295400"/>
          </a:xfrm>
        </p:spPr>
        <p:txBody>
          <a:bodyPr/>
          <a:lstStyle/>
          <a:p>
            <a:pPr eaLnBrk="1" hangingPunct="1"/>
            <a:r>
              <a:rPr lang="en-US" altLang="zh-CN" sz="2400" dirty="0"/>
              <a:t>fork</a:t>
            </a:r>
            <a:r>
              <a:rPr lang="zh-CN" altLang="en-US" sz="2400" dirty="0"/>
              <a:t>创建的子进程继承父进程的文件描述符表</a:t>
            </a:r>
          </a:p>
          <a:p>
            <a:pPr eaLnBrk="1" hangingPunct="1"/>
            <a:r>
              <a:rPr lang="zh-CN" altLang="en-US" sz="2400" dirty="0"/>
              <a:t>父进程在</a:t>
            </a:r>
            <a:r>
              <a:rPr lang="en-US" altLang="zh-CN" sz="2400" dirty="0"/>
              <a:t>fork</a:t>
            </a:r>
            <a:r>
              <a:rPr lang="zh-CN" altLang="en-US" sz="2400" dirty="0"/>
              <a:t>前打开的文件，父子进程有相同的文件偏移</a:t>
            </a:r>
          </a:p>
        </p:txBody>
      </p:sp>
      <p:graphicFrame>
        <p:nvGraphicFramePr>
          <p:cNvPr id="37893" name="Object 4"/>
          <p:cNvGraphicFramePr>
            <a:graphicFrameLocks noGrp="1" noChangeAspect="1"/>
          </p:cNvGraphicFramePr>
          <p:nvPr>
            <p:ph sz="quarter" idx="2"/>
          </p:nvPr>
        </p:nvGraphicFramePr>
        <p:xfrm>
          <a:off x="3216276" y="2276476"/>
          <a:ext cx="3808413" cy="1495425"/>
        </p:xfrm>
        <a:graphic>
          <a:graphicData uri="http://schemas.openxmlformats.org/presentationml/2006/ole">
            <mc:AlternateContent xmlns:mc="http://schemas.openxmlformats.org/markup-compatibility/2006">
              <mc:Choice xmlns:v="urn:schemas-microsoft-com:vml" Requires="v">
                <p:oleObj spid="_x0000_s38000" name="VISIO" r:id="rId3" imgW="4637160" imgH="1821600" progId="Visio.Drawing.6">
                  <p:embed/>
                </p:oleObj>
              </mc:Choice>
              <mc:Fallback>
                <p:oleObj name="VISIO" r:id="rId3" imgW="4637160" imgH="18216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6" y="2276476"/>
                        <a:ext cx="3808413"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5"/>
          <p:cNvGraphicFramePr>
            <a:graphicFrameLocks noGrp="1" noChangeAspect="1"/>
          </p:cNvGraphicFramePr>
          <p:nvPr>
            <p:ph sz="quarter" idx="3"/>
          </p:nvPr>
        </p:nvGraphicFramePr>
        <p:xfrm>
          <a:off x="3071813" y="3933825"/>
          <a:ext cx="4248150" cy="2624138"/>
        </p:xfrm>
        <a:graphic>
          <a:graphicData uri="http://schemas.openxmlformats.org/presentationml/2006/ole">
            <mc:AlternateContent xmlns:mc="http://schemas.openxmlformats.org/markup-compatibility/2006">
              <mc:Choice xmlns:v="urn:schemas-microsoft-com:vml" Requires="v">
                <p:oleObj spid="_x0000_s38001" name="VISIO" r:id="rId5" imgW="5254560" imgH="3764880" progId="Visio.Drawing.6">
                  <p:embed/>
                </p:oleObj>
              </mc:Choice>
              <mc:Fallback>
                <p:oleObj name="VISIO" r:id="rId5" imgW="5254560" imgH="3764880" progId="Visio.Drawing.6">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813" y="3933825"/>
                        <a:ext cx="4248150" cy="262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5" name="Line 6"/>
          <p:cNvSpPr>
            <a:spLocks noChangeShapeType="1"/>
          </p:cNvSpPr>
          <p:nvPr/>
        </p:nvSpPr>
        <p:spPr bwMode="auto">
          <a:xfrm>
            <a:off x="2351088" y="3789363"/>
            <a:ext cx="7200900"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896" name="Text Box 7"/>
          <p:cNvSpPr txBox="1">
            <a:spLocks noChangeArrowheads="1"/>
          </p:cNvSpPr>
          <p:nvPr/>
        </p:nvSpPr>
        <p:spPr bwMode="auto">
          <a:xfrm>
            <a:off x="8321882" y="3284539"/>
            <a:ext cx="12378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gn="just">
              <a:lnSpc>
                <a:spcPct val="100000"/>
              </a:lnSpc>
            </a:pPr>
            <a:r>
              <a:rPr lang="en-US" altLang="zh-CN" sz="2400">
                <a:solidFill>
                  <a:srgbClr val="A50021"/>
                </a:solidFill>
                <a:ea typeface="楷体_GB2312" pitchFamily="49" charset="-122"/>
              </a:rPr>
              <a:t>fork</a:t>
            </a:r>
            <a:r>
              <a:rPr lang="zh-CN" altLang="en-US" sz="2400">
                <a:solidFill>
                  <a:srgbClr val="A50021"/>
                </a:solidFill>
                <a:ea typeface="楷体_GB2312" pitchFamily="49" charset="-122"/>
              </a:rPr>
              <a:t>前</a:t>
            </a:r>
          </a:p>
        </p:txBody>
      </p:sp>
      <p:sp>
        <p:nvSpPr>
          <p:cNvPr id="37897" name="Text Box 8"/>
          <p:cNvSpPr txBox="1">
            <a:spLocks noChangeArrowheads="1"/>
          </p:cNvSpPr>
          <p:nvPr/>
        </p:nvSpPr>
        <p:spPr bwMode="auto">
          <a:xfrm>
            <a:off x="8321882" y="3933826"/>
            <a:ext cx="12378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gn="just">
              <a:lnSpc>
                <a:spcPct val="100000"/>
              </a:lnSpc>
            </a:pPr>
            <a:r>
              <a:rPr lang="en-US" altLang="zh-CN" sz="2400">
                <a:solidFill>
                  <a:srgbClr val="A50021"/>
                </a:solidFill>
                <a:ea typeface="楷体_GB2312" pitchFamily="49" charset="-122"/>
              </a:rPr>
              <a:t>fork</a:t>
            </a:r>
            <a:r>
              <a:rPr lang="zh-CN" altLang="en-US" sz="2400">
                <a:solidFill>
                  <a:srgbClr val="A50021"/>
                </a:solidFill>
                <a:ea typeface="楷体_GB2312" pitchFamily="49" charset="-122"/>
              </a:rPr>
              <a:t>后</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389188" y="115888"/>
            <a:ext cx="7523162" cy="762000"/>
          </a:xfrm>
        </p:spPr>
        <p:txBody>
          <a:bodyPr/>
          <a:lstStyle/>
          <a:p>
            <a:pPr eaLnBrk="1" hangingPunct="1"/>
            <a:r>
              <a:rPr lang="zh-CN" altLang="en-US" sz="4000"/>
              <a:t>例</a:t>
            </a:r>
            <a:r>
              <a:rPr lang="en-US" altLang="zh-CN" sz="4000"/>
              <a:t>:</a:t>
            </a:r>
            <a:r>
              <a:rPr lang="zh-CN" altLang="en-US" sz="4000"/>
              <a:t>文件描述符的继承与关闭</a:t>
            </a:r>
            <a:r>
              <a:rPr lang="en-US" altLang="zh-CN" sz="4000"/>
              <a:t>(1)</a:t>
            </a:r>
          </a:p>
        </p:txBody>
      </p:sp>
      <p:graphicFrame>
        <p:nvGraphicFramePr>
          <p:cNvPr id="3" name="对象 2"/>
          <p:cNvGraphicFramePr>
            <a:graphicFrameLocks noChangeAspect="1"/>
          </p:cNvGraphicFramePr>
          <p:nvPr>
            <p:extLst>
              <p:ext uri="{D42A27DB-BD31-4B8C-83A1-F6EECF244321}">
                <p14:modId xmlns:p14="http://schemas.microsoft.com/office/powerpoint/2010/main" val="3045217674"/>
              </p:ext>
            </p:extLst>
          </p:nvPr>
        </p:nvGraphicFramePr>
        <p:xfrm>
          <a:off x="2333625" y="908721"/>
          <a:ext cx="7829550" cy="5686425"/>
        </p:xfrm>
        <a:graphic>
          <a:graphicData uri="http://schemas.openxmlformats.org/presentationml/2006/ole">
            <mc:AlternateContent xmlns:mc="http://schemas.openxmlformats.org/markup-compatibility/2006">
              <mc:Choice xmlns:v="urn:schemas-microsoft-com:vml" Requires="v">
                <p:oleObj spid="_x0000_s54287" name="Visio" r:id="rId3" imgW="7832222" imgH="5695257" progId="Visio.Drawing.11">
                  <p:embed/>
                </p:oleObj>
              </mc:Choice>
              <mc:Fallback>
                <p:oleObj name="Visio" r:id="rId3" imgW="7832222" imgH="5695257" progId="Visio.Drawing.11">
                  <p:embed/>
                  <p:pic>
                    <p:nvPicPr>
                      <p:cNvPr id="0" name="对象 1"/>
                      <p:cNvPicPr>
                        <a:picLocks noChangeAspect="1" noChangeArrowheads="1"/>
                      </p:cNvPicPr>
                      <p:nvPr/>
                    </p:nvPicPr>
                    <p:blipFill>
                      <a:blip r:embed="rId4"/>
                      <a:srcRect/>
                      <a:stretch>
                        <a:fillRect/>
                      </a:stretch>
                    </p:blipFill>
                    <p:spPr bwMode="auto">
                      <a:xfrm>
                        <a:off x="2333625" y="908721"/>
                        <a:ext cx="782955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317751" y="115888"/>
            <a:ext cx="7523163" cy="762000"/>
          </a:xfrm>
        </p:spPr>
        <p:txBody>
          <a:bodyPr/>
          <a:lstStyle/>
          <a:p>
            <a:pPr eaLnBrk="1" hangingPunct="1"/>
            <a:r>
              <a:rPr lang="zh-CN" altLang="en-US" sz="4000"/>
              <a:t>例</a:t>
            </a:r>
            <a:r>
              <a:rPr lang="en-US" altLang="zh-CN" sz="4000"/>
              <a:t>:</a:t>
            </a:r>
            <a:r>
              <a:rPr lang="zh-CN" altLang="en-US" sz="4000"/>
              <a:t>文件描述符的继承与关闭</a:t>
            </a:r>
            <a:r>
              <a:rPr lang="en-US" altLang="zh-CN" sz="4000"/>
              <a:t>(2)</a:t>
            </a:r>
          </a:p>
        </p:txBody>
      </p:sp>
      <p:sp>
        <p:nvSpPr>
          <p:cNvPr id="39940" name="Text Box 3"/>
          <p:cNvSpPr txBox="1">
            <a:spLocks noChangeArrowheads="1"/>
          </p:cNvSpPr>
          <p:nvPr/>
        </p:nvSpPr>
        <p:spPr bwMode="auto">
          <a:xfrm>
            <a:off x="2351584" y="980729"/>
            <a:ext cx="79248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90000"/>
              </a:lnSpc>
              <a:buClr>
                <a:schemeClr val="bg1"/>
              </a:buClr>
              <a:buFont typeface="Wingdings" pitchFamily="2" charset="2"/>
              <a:buChar char="n"/>
            </a:pPr>
            <a:r>
              <a:rPr lang="zh-CN" altLang="en-US" sz="2800" dirty="0">
                <a:solidFill>
                  <a:srgbClr val="003399"/>
                </a:solidFill>
                <a:latin typeface="黑体" pitchFamily="2" charset="-122"/>
                <a:ea typeface="黑体" pitchFamily="2" charset="-122"/>
              </a:rPr>
              <a:t>文件</a:t>
            </a:r>
            <a:r>
              <a:rPr lang="en-US" altLang="zh-CN" sz="2800" dirty="0">
                <a:solidFill>
                  <a:srgbClr val="003399"/>
                </a:solidFill>
                <a:latin typeface="黑体" pitchFamily="2" charset="-122"/>
                <a:ea typeface="黑体" pitchFamily="2" charset="-122"/>
              </a:rPr>
              <a:t>f2.c</a:t>
            </a:r>
          </a:p>
        </p:txBody>
      </p:sp>
      <p:graphicFrame>
        <p:nvGraphicFramePr>
          <p:cNvPr id="2" name="对象 1"/>
          <p:cNvGraphicFramePr>
            <a:graphicFrameLocks noChangeAspect="1"/>
          </p:cNvGraphicFramePr>
          <p:nvPr>
            <p:extLst>
              <p:ext uri="{D42A27DB-BD31-4B8C-83A1-F6EECF244321}">
                <p14:modId xmlns:p14="http://schemas.microsoft.com/office/powerpoint/2010/main" val="3640259482"/>
              </p:ext>
            </p:extLst>
          </p:nvPr>
        </p:nvGraphicFramePr>
        <p:xfrm>
          <a:off x="2333625" y="1628800"/>
          <a:ext cx="7829550" cy="4381500"/>
        </p:xfrm>
        <a:graphic>
          <a:graphicData uri="http://schemas.openxmlformats.org/presentationml/2006/ole">
            <mc:AlternateContent xmlns:mc="http://schemas.openxmlformats.org/markup-compatibility/2006">
              <mc:Choice xmlns:v="urn:schemas-microsoft-com:vml" Requires="v">
                <p:oleObj spid="_x0000_s55312" name="Visio" r:id="rId3" imgW="7832222" imgH="4388521" progId="Visio.Drawing.11">
                  <p:embed/>
                </p:oleObj>
              </mc:Choice>
              <mc:Fallback>
                <p:oleObj name="Visio" r:id="rId3" imgW="7832222" imgH="4388521" progId="Visio.Drawing.11">
                  <p:embed/>
                  <p:pic>
                    <p:nvPicPr>
                      <p:cNvPr id="0" name=""/>
                      <p:cNvPicPr/>
                      <p:nvPr/>
                    </p:nvPicPr>
                    <p:blipFill>
                      <a:blip r:embed="rId4"/>
                      <a:stretch>
                        <a:fillRect/>
                      </a:stretch>
                    </p:blipFill>
                    <p:spPr>
                      <a:xfrm>
                        <a:off x="2333625" y="1628800"/>
                        <a:ext cx="7829550" cy="438150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sz="4000"/>
              <a:t>进程的组成部分</a:t>
            </a:r>
            <a:r>
              <a:rPr lang="en-US" altLang="zh-CN" sz="4000"/>
              <a:t>(1)</a:t>
            </a:r>
          </a:p>
        </p:txBody>
      </p:sp>
      <p:sp>
        <p:nvSpPr>
          <p:cNvPr id="5124" name="Rectangle 3"/>
          <p:cNvSpPr>
            <a:spLocks noGrp="1" noChangeArrowheads="1"/>
          </p:cNvSpPr>
          <p:nvPr>
            <p:ph type="body" idx="1"/>
          </p:nvPr>
        </p:nvSpPr>
        <p:spPr/>
        <p:txBody>
          <a:bodyPr/>
          <a:lstStyle/>
          <a:p>
            <a:pPr eaLnBrk="1" hangingPunct="1">
              <a:buFont typeface="Wingdings" pitchFamily="2" charset="2"/>
              <a:buNone/>
            </a:pPr>
            <a:r>
              <a:rPr lang="en-US" altLang="zh-CN" dirty="0"/>
              <a:t> </a:t>
            </a:r>
            <a:r>
              <a:rPr lang="zh-CN" altLang="en-US" dirty="0"/>
              <a:t>四部分：指令段，数据段，堆栈段和系统数据</a:t>
            </a:r>
          </a:p>
          <a:p>
            <a:pPr eaLnBrk="1" hangingPunct="1"/>
            <a:r>
              <a:rPr lang="zh-CN" altLang="en-US" dirty="0"/>
              <a:t>指令段</a:t>
            </a:r>
            <a:r>
              <a:rPr lang="en-US" altLang="zh-CN" dirty="0"/>
              <a:t>(Text)</a:t>
            </a:r>
          </a:p>
          <a:p>
            <a:pPr lvl="1" eaLnBrk="1" hangingPunct="1"/>
            <a:r>
              <a:rPr lang="zh-CN" altLang="en-US" dirty="0"/>
              <a:t>程序的</a:t>
            </a:r>
            <a:r>
              <a:rPr lang="en-US" altLang="zh-CN" dirty="0"/>
              <a:t>CPU</a:t>
            </a:r>
            <a:r>
              <a:rPr lang="zh-CN" altLang="en-US" dirty="0"/>
              <a:t>指令代码</a:t>
            </a:r>
            <a:r>
              <a:rPr lang="en-US" altLang="zh-CN" dirty="0"/>
              <a:t>,</a:t>
            </a:r>
            <a:r>
              <a:rPr lang="zh-CN" altLang="en-US" dirty="0"/>
              <a:t>包括：主程序和子程序编译后的</a:t>
            </a:r>
            <a:r>
              <a:rPr lang="en-US" altLang="zh-CN" dirty="0"/>
              <a:t>CPU</a:t>
            </a:r>
            <a:r>
              <a:rPr lang="zh-CN" altLang="en-US" dirty="0"/>
              <a:t>指令代码，以及调用的库函数代码</a:t>
            </a:r>
          </a:p>
          <a:p>
            <a:pPr lvl="1" eaLnBrk="1" hangingPunct="1"/>
            <a:r>
              <a:rPr lang="zh-CN" altLang="en-US" dirty="0"/>
              <a:t>指令段的大小固定不变，只读</a:t>
            </a:r>
          </a:p>
          <a:p>
            <a:pPr eaLnBrk="1" hangingPunct="1"/>
            <a:r>
              <a:rPr lang="zh-CN" altLang="en-US" dirty="0"/>
              <a:t>用户数据段</a:t>
            </a:r>
          </a:p>
          <a:p>
            <a:pPr lvl="1" eaLnBrk="1" hangingPunct="1"/>
            <a:r>
              <a:rPr lang="zh-CN" altLang="en-US" dirty="0"/>
              <a:t>全局变量，静态</a:t>
            </a:r>
            <a:r>
              <a:rPr lang="en-US" altLang="zh-CN" dirty="0"/>
              <a:t>(static)</a:t>
            </a:r>
            <a:r>
              <a:rPr lang="zh-CN" altLang="en-US" dirty="0"/>
              <a:t>变量，字符串常数</a:t>
            </a:r>
          </a:p>
          <a:p>
            <a:pPr lvl="1" eaLnBrk="1" hangingPunct="1"/>
            <a:r>
              <a:rPr lang="zh-CN" altLang="en-US" dirty="0"/>
              <a:t>允许数据段增长和缩小，实现内存的动态分配</a:t>
            </a:r>
          </a:p>
          <a:p>
            <a:pPr lvl="2" eaLnBrk="1" hangingPunct="1"/>
            <a:r>
              <a:rPr lang="zh-CN" altLang="en-US" dirty="0"/>
              <a:t>系统调用</a:t>
            </a:r>
            <a:r>
              <a:rPr lang="en-US" altLang="zh-CN" dirty="0" err="1"/>
              <a:t>sbrk</a:t>
            </a:r>
            <a:r>
              <a:rPr lang="en-US" altLang="zh-CN" dirty="0"/>
              <a:t>()</a:t>
            </a:r>
            <a:r>
              <a:rPr lang="zh-CN" altLang="en-US" dirty="0"/>
              <a:t>允许编程调整数据段的大小</a:t>
            </a:r>
          </a:p>
          <a:p>
            <a:pPr lvl="2" eaLnBrk="1" hangingPunct="1"/>
            <a:r>
              <a:rPr lang="zh-CN" altLang="en-US" dirty="0"/>
              <a:t>内存管理库函数，如：</a:t>
            </a:r>
            <a:r>
              <a:rPr lang="en-US" altLang="zh-CN" dirty="0" err="1"/>
              <a:t>malloc</a:t>
            </a:r>
            <a:r>
              <a:rPr lang="en-US" altLang="zh-CN" dirty="0"/>
              <a:t>()</a:t>
            </a:r>
            <a:r>
              <a:rPr lang="zh-CN" altLang="en-US" dirty="0"/>
              <a:t>，</a:t>
            </a:r>
            <a:r>
              <a:rPr lang="en-US" altLang="zh-CN" dirty="0"/>
              <a:t>free()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zh-CN" sz="4000"/>
              <a:t>close-on-exec</a:t>
            </a:r>
            <a:r>
              <a:rPr lang="zh-CN" altLang="en-US" sz="4000"/>
              <a:t>标志</a:t>
            </a:r>
          </a:p>
        </p:txBody>
      </p:sp>
      <p:sp>
        <p:nvSpPr>
          <p:cNvPr id="40964" name="Rectangle 3"/>
          <p:cNvSpPr>
            <a:spLocks noGrp="1" noChangeArrowheads="1"/>
          </p:cNvSpPr>
          <p:nvPr>
            <p:ph type="body" idx="1"/>
          </p:nvPr>
        </p:nvSpPr>
        <p:spPr>
          <a:xfrm>
            <a:off x="2208213" y="981075"/>
            <a:ext cx="7772400" cy="5543550"/>
          </a:xfrm>
        </p:spPr>
        <p:txBody>
          <a:bodyPr/>
          <a:lstStyle/>
          <a:p>
            <a:pPr eaLnBrk="1" hangingPunct="1"/>
            <a:r>
              <a:rPr lang="zh-CN" altLang="en-US"/>
              <a:t>文件</a:t>
            </a:r>
            <a:r>
              <a:rPr lang="en-US" altLang="zh-CN"/>
              <a:t>close-on-exec</a:t>
            </a:r>
            <a:r>
              <a:rPr lang="zh-CN" altLang="en-US"/>
              <a:t>标志</a:t>
            </a:r>
          </a:p>
          <a:p>
            <a:pPr lvl="1" eaLnBrk="1" hangingPunct="1"/>
            <a:r>
              <a:rPr lang="zh-CN" altLang="en-US"/>
              <a:t>文件描述符</a:t>
            </a:r>
            <a:r>
              <a:rPr lang="en-US" altLang="zh-CN"/>
              <a:t>fd</a:t>
            </a:r>
            <a:r>
              <a:rPr lang="zh-CN" altLang="en-US"/>
              <a:t>设置了</a:t>
            </a:r>
            <a:r>
              <a:rPr lang="en-US" altLang="zh-CN"/>
              <a:t>close-on-exec</a:t>
            </a:r>
            <a:r>
              <a:rPr lang="zh-CN" altLang="en-US"/>
              <a:t>标志，执行</a:t>
            </a:r>
            <a:r>
              <a:rPr lang="en-US" altLang="zh-CN"/>
              <a:t>exec</a:t>
            </a:r>
            <a:r>
              <a:rPr lang="zh-CN" altLang="en-US"/>
              <a:t>系统调用时，系统会自动关闭这些文件</a:t>
            </a:r>
          </a:p>
          <a:p>
            <a:pPr eaLnBrk="1" hangingPunct="1"/>
            <a:r>
              <a:rPr lang="zh-CN" altLang="en-US"/>
              <a:t>函数</a:t>
            </a:r>
          </a:p>
          <a:p>
            <a:pPr lvl="1" eaLnBrk="1" hangingPunct="1">
              <a:spcBef>
                <a:spcPct val="0"/>
              </a:spcBef>
              <a:buFont typeface="Wingdings" pitchFamily="2" charset="2"/>
              <a:buNone/>
            </a:pPr>
            <a:r>
              <a:rPr lang="en-US" altLang="zh-CN" sz="2000"/>
              <a:t>#include  &lt;fcntl.h&gt;</a:t>
            </a:r>
          </a:p>
          <a:p>
            <a:pPr lvl="1" eaLnBrk="1" hangingPunct="1">
              <a:spcBef>
                <a:spcPct val="0"/>
              </a:spcBef>
              <a:buFont typeface="Wingdings" pitchFamily="2" charset="2"/>
              <a:buNone/>
            </a:pPr>
            <a:r>
              <a:rPr lang="en-US" altLang="zh-CN" sz="2000"/>
              <a:t>int fcntl (</a:t>
            </a:r>
            <a:r>
              <a:rPr lang="en-US" altLang="zh-CN" sz="2000" i="1">
                <a:latin typeface="Times New Roman" pitchFamily="18" charset="0"/>
              </a:rPr>
              <a:t>fd</a:t>
            </a:r>
            <a:r>
              <a:rPr lang="en-US" altLang="zh-CN" sz="2000"/>
              <a:t>, </a:t>
            </a:r>
            <a:r>
              <a:rPr lang="en-US" altLang="zh-CN" sz="2000" i="1">
                <a:latin typeface="Times New Roman" pitchFamily="18" charset="0"/>
              </a:rPr>
              <a:t>cmd</a:t>
            </a:r>
            <a:r>
              <a:rPr lang="en-US" altLang="zh-CN" sz="2000"/>
              <a:t>, </a:t>
            </a:r>
            <a:r>
              <a:rPr lang="en-US" altLang="zh-CN" sz="2000" i="1">
                <a:latin typeface="Times New Roman" pitchFamily="18" charset="0"/>
              </a:rPr>
              <a:t>arg</a:t>
            </a:r>
            <a:r>
              <a:rPr lang="en-US" altLang="zh-CN" sz="2000"/>
              <a:t>);</a:t>
            </a:r>
          </a:p>
          <a:p>
            <a:pPr lvl="1" eaLnBrk="1" hangingPunct="1">
              <a:spcBef>
                <a:spcPct val="0"/>
              </a:spcBef>
              <a:buFont typeface="Wingdings" pitchFamily="2" charset="2"/>
              <a:buNone/>
            </a:pPr>
            <a:r>
              <a:rPr lang="en-US" altLang="zh-CN" sz="2000" i="1">
                <a:latin typeface="Times New Roman" pitchFamily="18" charset="0"/>
              </a:rPr>
              <a:t>cmd</a:t>
            </a:r>
            <a:r>
              <a:rPr lang="en-US" altLang="zh-CN" sz="2000"/>
              <a:t>: F_GETFD </a:t>
            </a:r>
            <a:r>
              <a:rPr lang="zh-CN" altLang="en-US" sz="2000"/>
              <a:t>获取文件</a:t>
            </a:r>
            <a:r>
              <a:rPr lang="en-US" altLang="zh-CN" sz="2000" i="1">
                <a:latin typeface="Times New Roman" pitchFamily="18" charset="0"/>
              </a:rPr>
              <a:t>fd</a:t>
            </a:r>
            <a:r>
              <a:rPr lang="zh-CN" altLang="en-US" sz="2000"/>
              <a:t>的控制字</a:t>
            </a:r>
          </a:p>
          <a:p>
            <a:pPr lvl="1" eaLnBrk="1" hangingPunct="1">
              <a:spcBef>
                <a:spcPct val="0"/>
              </a:spcBef>
              <a:buFont typeface="Wingdings" pitchFamily="2" charset="2"/>
              <a:buNone/>
            </a:pPr>
            <a:r>
              <a:rPr lang="zh-CN" altLang="en-US" sz="2000"/>
              <a:t>    控制字的比特</a:t>
            </a:r>
            <a:r>
              <a:rPr lang="en-US" altLang="zh-CN" sz="2000"/>
              <a:t>0(FD_CLOEXEC): close-on-exec</a:t>
            </a:r>
            <a:r>
              <a:rPr lang="zh-CN" altLang="en-US" sz="2000"/>
              <a:t>标志位</a:t>
            </a:r>
          </a:p>
          <a:p>
            <a:pPr lvl="1" eaLnBrk="1" hangingPunct="1">
              <a:spcBef>
                <a:spcPct val="0"/>
              </a:spcBef>
              <a:buFont typeface="Wingdings" pitchFamily="2" charset="2"/>
              <a:buNone/>
            </a:pPr>
            <a:r>
              <a:rPr lang="zh-CN" altLang="en-US" sz="2000"/>
              <a:t>    </a:t>
            </a:r>
            <a:r>
              <a:rPr lang="en-US" altLang="zh-CN" sz="2000"/>
              <a:t>flag = fcntl(fd, F_GETFD, 0);</a:t>
            </a:r>
          </a:p>
          <a:p>
            <a:pPr lvl="1" eaLnBrk="1" hangingPunct="1">
              <a:spcBef>
                <a:spcPct val="0"/>
              </a:spcBef>
              <a:buFont typeface="Wingdings" pitchFamily="2" charset="2"/>
              <a:buNone/>
            </a:pPr>
            <a:r>
              <a:rPr lang="en-US" altLang="zh-CN" sz="2000" i="1">
                <a:latin typeface="Times New Roman" pitchFamily="18" charset="0"/>
              </a:rPr>
              <a:t>cmd</a:t>
            </a:r>
            <a:r>
              <a:rPr lang="en-US" altLang="zh-CN" sz="2000"/>
              <a:t>: F_SETFD </a:t>
            </a:r>
            <a:r>
              <a:rPr lang="zh-CN" altLang="en-US" sz="2000"/>
              <a:t>设置文件</a:t>
            </a:r>
            <a:r>
              <a:rPr lang="en-US" altLang="zh-CN" sz="2000" i="1">
                <a:latin typeface="Times New Roman" pitchFamily="18" charset="0"/>
              </a:rPr>
              <a:t>fd</a:t>
            </a:r>
            <a:r>
              <a:rPr lang="zh-CN" altLang="en-US" sz="2000"/>
              <a:t>的控制字</a:t>
            </a:r>
          </a:p>
          <a:p>
            <a:pPr lvl="1" eaLnBrk="1" hangingPunct="1">
              <a:spcBef>
                <a:spcPct val="0"/>
              </a:spcBef>
              <a:buFont typeface="Wingdings" pitchFamily="2" charset="2"/>
              <a:buNone/>
            </a:pPr>
            <a:r>
              <a:rPr lang="zh-CN" altLang="en-US" sz="2000"/>
              <a:t>    </a:t>
            </a:r>
            <a:r>
              <a:rPr lang="en-US" altLang="zh-CN" sz="2000"/>
              <a:t>fcntl(fd, F_SETFD, flag);</a:t>
            </a:r>
          </a:p>
          <a:p>
            <a:pPr eaLnBrk="1" hangingPunct="1"/>
            <a:r>
              <a:rPr lang="zh-CN" altLang="en-US"/>
              <a:t>例</a:t>
            </a:r>
          </a:p>
          <a:p>
            <a:pPr lvl="1" eaLnBrk="1" hangingPunct="1">
              <a:spcBef>
                <a:spcPct val="0"/>
              </a:spcBef>
              <a:buFont typeface="Wingdings" pitchFamily="2" charset="2"/>
              <a:buNone/>
            </a:pPr>
            <a:r>
              <a:rPr lang="en-US" altLang="zh-CN" sz="2000"/>
              <a:t>flags = fcntl(fd, F_GETFD, 0);</a:t>
            </a:r>
          </a:p>
          <a:p>
            <a:pPr lvl="1" eaLnBrk="1" hangingPunct="1">
              <a:spcBef>
                <a:spcPct val="0"/>
              </a:spcBef>
              <a:buFont typeface="Wingdings" pitchFamily="2" charset="2"/>
              <a:buNone/>
            </a:pPr>
            <a:r>
              <a:rPr lang="en-US" altLang="zh-CN" sz="2000"/>
              <a:t>flags |= FD_CLOEXEC;</a:t>
            </a:r>
          </a:p>
          <a:p>
            <a:pPr lvl="1" eaLnBrk="1" hangingPunct="1">
              <a:spcBef>
                <a:spcPct val="0"/>
              </a:spcBef>
              <a:buFont typeface="Wingdings" pitchFamily="2" charset="2"/>
              <a:buNone/>
            </a:pPr>
            <a:r>
              <a:rPr lang="en-US" altLang="zh-CN" sz="2000"/>
              <a:t>fcntl(fd, F_SETFD, flags);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sz="4000"/>
              <a:t>文件描述符的复制</a:t>
            </a:r>
          </a:p>
        </p:txBody>
      </p:sp>
      <p:sp>
        <p:nvSpPr>
          <p:cNvPr id="41988" name="Rectangle 3"/>
          <p:cNvSpPr>
            <a:spLocks noGrp="1" noChangeArrowheads="1"/>
          </p:cNvSpPr>
          <p:nvPr>
            <p:ph type="body" sz="half" idx="1"/>
          </p:nvPr>
        </p:nvSpPr>
        <p:spPr>
          <a:xfrm>
            <a:off x="2208213" y="981076"/>
            <a:ext cx="8208962" cy="2447925"/>
          </a:xfrm>
        </p:spPr>
        <p:txBody>
          <a:bodyPr/>
          <a:lstStyle/>
          <a:p>
            <a:pPr eaLnBrk="1" hangingPunct="1"/>
            <a:r>
              <a:rPr lang="zh-CN" altLang="en-US" sz="2400" dirty="0"/>
              <a:t>系统调用 </a:t>
            </a:r>
          </a:p>
          <a:p>
            <a:pPr marL="457200" lvl="1" indent="0" eaLnBrk="1" hangingPunct="1">
              <a:buNone/>
            </a:pPr>
            <a:r>
              <a:rPr lang="en-US" altLang="zh-CN" sz="2000" dirty="0" err="1"/>
              <a:t>int</a:t>
            </a:r>
            <a:r>
              <a:rPr lang="en-US" altLang="zh-CN" sz="2000" dirty="0"/>
              <a:t> dup2(</a:t>
            </a:r>
            <a:r>
              <a:rPr lang="en-US" altLang="zh-CN" sz="2000" dirty="0" err="1"/>
              <a:t>int</a:t>
            </a:r>
            <a:r>
              <a:rPr lang="en-US" altLang="zh-CN" sz="2000" dirty="0"/>
              <a:t> </a:t>
            </a:r>
            <a:r>
              <a:rPr lang="en-US" altLang="zh-CN" sz="2000" i="1" dirty="0">
                <a:latin typeface="Times New Roman" pitchFamily="18" charset="0"/>
              </a:rPr>
              <a:t>fd1</a:t>
            </a:r>
            <a:r>
              <a:rPr lang="en-US" altLang="zh-CN" sz="2000" dirty="0"/>
              <a:t>, </a:t>
            </a:r>
            <a:r>
              <a:rPr lang="en-US" altLang="zh-CN" sz="2000" dirty="0" err="1"/>
              <a:t>int</a:t>
            </a:r>
            <a:r>
              <a:rPr lang="en-US" altLang="zh-CN" sz="2000" dirty="0"/>
              <a:t> </a:t>
            </a:r>
            <a:r>
              <a:rPr lang="en-US" altLang="zh-CN" sz="2000" i="1" dirty="0">
                <a:latin typeface="Times New Roman" pitchFamily="18" charset="0"/>
              </a:rPr>
              <a:t>fd2</a:t>
            </a:r>
            <a:r>
              <a:rPr lang="en-US" altLang="zh-CN" sz="2000" dirty="0"/>
              <a:t>);</a:t>
            </a:r>
          </a:p>
          <a:p>
            <a:pPr eaLnBrk="1" hangingPunct="1"/>
            <a:r>
              <a:rPr lang="zh-CN" altLang="en-US" sz="2400" dirty="0"/>
              <a:t>功能</a:t>
            </a:r>
          </a:p>
          <a:p>
            <a:pPr marL="457200" lvl="1" indent="0" eaLnBrk="1" hangingPunct="1">
              <a:buNone/>
            </a:pPr>
            <a:r>
              <a:rPr lang="zh-CN" altLang="en-US" sz="2000" dirty="0"/>
              <a:t>复制文件描述符</a:t>
            </a:r>
            <a:r>
              <a:rPr lang="en-US" altLang="zh-CN" sz="2000" i="1" dirty="0">
                <a:latin typeface="Times New Roman" pitchFamily="18" charset="0"/>
              </a:rPr>
              <a:t>fd1</a:t>
            </a:r>
            <a:r>
              <a:rPr lang="zh-CN" altLang="en-US" sz="2000" dirty="0"/>
              <a:t>到</a:t>
            </a:r>
            <a:r>
              <a:rPr lang="en-US" altLang="zh-CN" sz="2000" i="1" dirty="0">
                <a:latin typeface="Times New Roman" pitchFamily="18" charset="0"/>
              </a:rPr>
              <a:t>fd2</a:t>
            </a:r>
            <a:endParaRPr lang="en-US" altLang="zh-CN" sz="2000" dirty="0"/>
          </a:p>
          <a:p>
            <a:pPr marL="457200" lvl="1" indent="0" eaLnBrk="1" hangingPunct="1"/>
            <a:r>
              <a:rPr lang="en-US" altLang="zh-CN" sz="2000" i="1" dirty="0">
                <a:latin typeface="Times New Roman" pitchFamily="18" charset="0"/>
              </a:rPr>
              <a:t>fd2</a:t>
            </a:r>
            <a:r>
              <a:rPr lang="zh-CN" altLang="en-US" sz="2000" dirty="0"/>
              <a:t>可以是空闲的文件描述符</a:t>
            </a:r>
          </a:p>
          <a:p>
            <a:pPr marL="457200" lvl="1" indent="0" eaLnBrk="1" hangingPunct="1"/>
            <a:r>
              <a:rPr lang="zh-CN" altLang="en-US" sz="2000" dirty="0"/>
              <a:t>如果</a:t>
            </a:r>
            <a:r>
              <a:rPr lang="en-US" altLang="zh-CN" sz="2000" i="1" dirty="0">
                <a:latin typeface="Times New Roman" pitchFamily="18" charset="0"/>
              </a:rPr>
              <a:t>fd2</a:t>
            </a:r>
            <a:r>
              <a:rPr lang="zh-CN" altLang="en-US" sz="2000" dirty="0"/>
              <a:t>是已打开文件，则关闭已打开文件</a:t>
            </a:r>
          </a:p>
        </p:txBody>
      </p:sp>
      <p:graphicFrame>
        <p:nvGraphicFramePr>
          <p:cNvPr id="41989" name="Object 4"/>
          <p:cNvGraphicFramePr>
            <a:graphicFrameLocks noGrp="1" noChangeAspect="1"/>
          </p:cNvGraphicFramePr>
          <p:nvPr>
            <p:ph sz="half" idx="2"/>
          </p:nvPr>
        </p:nvGraphicFramePr>
        <p:xfrm>
          <a:off x="3143250" y="3284539"/>
          <a:ext cx="5905500" cy="3152775"/>
        </p:xfrm>
        <a:graphic>
          <a:graphicData uri="http://schemas.openxmlformats.org/presentationml/2006/ole">
            <mc:AlternateContent xmlns:mc="http://schemas.openxmlformats.org/markup-compatibility/2006">
              <mc:Choice xmlns:v="urn:schemas-microsoft-com:vml" Requires="v">
                <p:oleObj spid="_x0000_s42041" name="VISIO" r:id="rId3" imgW="4637160" imgH="2336040" progId="Visio.Drawing.6">
                  <p:embed/>
                </p:oleObj>
              </mc:Choice>
              <mc:Fallback>
                <p:oleObj name="VISIO" r:id="rId3" imgW="4637160" imgH="23360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3284539"/>
                        <a:ext cx="590550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sz="4000"/>
              <a:t>xsh1:</a:t>
            </a:r>
            <a:r>
              <a:rPr lang="zh-CN" altLang="en-US" sz="4000"/>
              <a:t>输入输出重定向</a:t>
            </a:r>
            <a:r>
              <a:rPr lang="en-US" altLang="zh-CN" sz="4000"/>
              <a:t>(1)</a:t>
            </a:r>
          </a:p>
        </p:txBody>
      </p:sp>
      <p:graphicFrame>
        <p:nvGraphicFramePr>
          <p:cNvPr id="2" name="对象 1"/>
          <p:cNvGraphicFramePr>
            <a:graphicFrameLocks noChangeAspect="1"/>
          </p:cNvGraphicFramePr>
          <p:nvPr>
            <p:extLst>
              <p:ext uri="{D42A27DB-BD31-4B8C-83A1-F6EECF244321}">
                <p14:modId xmlns:p14="http://schemas.microsoft.com/office/powerpoint/2010/main" val="1127034281"/>
              </p:ext>
            </p:extLst>
          </p:nvPr>
        </p:nvGraphicFramePr>
        <p:xfrm>
          <a:off x="2336800" y="836712"/>
          <a:ext cx="8051800" cy="5524500"/>
        </p:xfrm>
        <a:graphic>
          <a:graphicData uri="http://schemas.openxmlformats.org/presentationml/2006/ole">
            <mc:AlternateContent xmlns:mc="http://schemas.openxmlformats.org/markup-compatibility/2006">
              <mc:Choice xmlns:v="urn:schemas-microsoft-com:vml" Requires="v">
                <p:oleObj spid="_x0000_s56336" name="Visio" r:id="rId3" imgW="8003964" imgH="5247089" progId="Visio.Drawing.11">
                  <p:embed/>
                </p:oleObj>
              </mc:Choice>
              <mc:Fallback>
                <p:oleObj name="Visio" r:id="rId3" imgW="8003964" imgH="5247089" progId="Visio.Drawing.11">
                  <p:embed/>
                  <p:pic>
                    <p:nvPicPr>
                      <p:cNvPr id="0" name="对象 1"/>
                      <p:cNvPicPr>
                        <a:picLocks noChangeAspect="1" noChangeArrowheads="1"/>
                      </p:cNvPicPr>
                      <p:nvPr/>
                    </p:nvPicPr>
                    <p:blipFill>
                      <a:blip r:embed="rId4"/>
                      <a:srcRect/>
                      <a:stretch>
                        <a:fillRect/>
                      </a:stretch>
                    </p:blipFill>
                    <p:spPr bwMode="auto">
                      <a:xfrm>
                        <a:off x="2336800" y="836712"/>
                        <a:ext cx="8051800" cy="5524500"/>
                      </a:xfrm>
                      <a:prstGeom prst="rect">
                        <a:avLst/>
                      </a:prstGeom>
                      <a:noFill/>
                      <a:ln>
                        <a:noFill/>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225665841"/>
              </p:ext>
            </p:extLst>
          </p:nvPr>
        </p:nvGraphicFramePr>
        <p:xfrm>
          <a:off x="1847528" y="260649"/>
          <a:ext cx="8515890" cy="5992727"/>
        </p:xfrm>
        <a:graphic>
          <a:graphicData uri="http://schemas.openxmlformats.org/presentationml/2006/ole">
            <mc:AlternateContent xmlns:mc="http://schemas.openxmlformats.org/markup-compatibility/2006">
              <mc:Choice xmlns:v="urn:schemas-microsoft-com:vml" Requires="v">
                <p:oleObj spid="_x0000_s51215" name="Visio" r:id="rId3" imgW="7835097" imgH="5999551" progId="Visio.Drawing.11">
                  <p:embed/>
                </p:oleObj>
              </mc:Choice>
              <mc:Fallback>
                <p:oleObj name="Visio" r:id="rId3" imgW="7835097" imgH="5999551" progId="Visio.Drawing.11">
                  <p:embed/>
                  <p:pic>
                    <p:nvPicPr>
                      <p:cNvPr id="0" name=""/>
                      <p:cNvPicPr>
                        <a:picLocks noChangeAspect="1" noChangeArrowheads="1"/>
                      </p:cNvPicPr>
                      <p:nvPr/>
                    </p:nvPicPr>
                    <p:blipFill>
                      <a:blip r:embed="rId4"/>
                      <a:srcRect/>
                      <a:stretch>
                        <a:fillRect/>
                      </a:stretch>
                    </p:blipFill>
                    <p:spPr bwMode="auto">
                      <a:xfrm>
                        <a:off x="1847528" y="260649"/>
                        <a:ext cx="8515890" cy="599272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83517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sz="4000" dirty="0"/>
              <a:t>xsh1:</a:t>
            </a:r>
            <a:r>
              <a:rPr lang="zh-CN" altLang="en-US" sz="4000" dirty="0"/>
              <a:t>输入输出重定向</a:t>
            </a:r>
            <a:r>
              <a:rPr lang="en-US" altLang="zh-CN" sz="4000" dirty="0"/>
              <a:t>(2)</a:t>
            </a:r>
          </a:p>
        </p:txBody>
      </p:sp>
      <p:graphicFrame>
        <p:nvGraphicFramePr>
          <p:cNvPr id="2" name="对象 1"/>
          <p:cNvGraphicFramePr>
            <a:graphicFrameLocks noChangeAspect="1"/>
          </p:cNvGraphicFramePr>
          <p:nvPr>
            <p:extLst>
              <p:ext uri="{D42A27DB-BD31-4B8C-83A1-F6EECF244321}">
                <p14:modId xmlns:p14="http://schemas.microsoft.com/office/powerpoint/2010/main" val="377098725"/>
              </p:ext>
            </p:extLst>
          </p:nvPr>
        </p:nvGraphicFramePr>
        <p:xfrm>
          <a:off x="2152651" y="695326"/>
          <a:ext cx="8048625" cy="5381625"/>
        </p:xfrm>
        <a:graphic>
          <a:graphicData uri="http://schemas.openxmlformats.org/presentationml/2006/ole">
            <mc:AlternateContent xmlns:mc="http://schemas.openxmlformats.org/markup-compatibility/2006">
              <mc:Choice xmlns:v="urn:schemas-microsoft-com:vml" Requires="v">
                <p:oleObj spid="_x0000_s57358" name="Visio" r:id="rId3" imgW="8003964" imgH="4819424" progId="Visio.Drawing.11">
                  <p:embed/>
                </p:oleObj>
              </mc:Choice>
              <mc:Fallback>
                <p:oleObj name="Visio" r:id="rId3" imgW="8003964" imgH="4819424" progId="Visio.Drawing.11">
                  <p:embed/>
                  <p:pic>
                    <p:nvPicPr>
                      <p:cNvPr id="0" name=""/>
                      <p:cNvPicPr>
                        <a:picLocks noChangeAspect="1" noChangeArrowheads="1"/>
                      </p:cNvPicPr>
                      <p:nvPr/>
                    </p:nvPicPr>
                    <p:blipFill>
                      <a:blip r:embed="rId4"/>
                      <a:srcRect/>
                      <a:stretch>
                        <a:fillRect/>
                      </a:stretch>
                    </p:blipFill>
                    <p:spPr bwMode="auto">
                      <a:xfrm>
                        <a:off x="2152651" y="695326"/>
                        <a:ext cx="804862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7475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sz="4000"/>
              <a:t>管道操作</a:t>
            </a:r>
            <a:r>
              <a:rPr lang="en-US" altLang="zh-CN" sz="4000"/>
              <a:t>(1)</a:t>
            </a:r>
          </a:p>
        </p:txBody>
      </p:sp>
      <p:sp>
        <p:nvSpPr>
          <p:cNvPr id="45060" name="Rectangle 3"/>
          <p:cNvSpPr>
            <a:spLocks noGrp="1" noChangeArrowheads="1"/>
          </p:cNvSpPr>
          <p:nvPr>
            <p:ph type="body" idx="1"/>
          </p:nvPr>
        </p:nvSpPr>
        <p:spPr/>
        <p:txBody>
          <a:bodyPr/>
          <a:lstStyle/>
          <a:p>
            <a:pPr eaLnBrk="1" hangingPunct="1"/>
            <a:r>
              <a:rPr lang="zh-CN" altLang="en-US" dirty="0"/>
              <a:t>创建管道</a:t>
            </a:r>
          </a:p>
          <a:p>
            <a:pPr lvl="1" eaLnBrk="1" hangingPunct="1">
              <a:buFont typeface="Wingdings" pitchFamily="2" charset="2"/>
              <a:buNone/>
            </a:pPr>
            <a:r>
              <a:rPr lang="zh-CN" altLang="en-US" dirty="0"/>
              <a:t>   </a:t>
            </a:r>
            <a:r>
              <a:rPr lang="en-US" altLang="zh-CN" dirty="0" err="1"/>
              <a:t>int</a:t>
            </a:r>
            <a:r>
              <a:rPr lang="en-US" altLang="zh-CN" dirty="0"/>
              <a:t> pipe(</a:t>
            </a:r>
            <a:r>
              <a:rPr lang="en-US" altLang="zh-CN" dirty="0" err="1"/>
              <a:t>int</a:t>
            </a:r>
            <a:r>
              <a:rPr lang="en-US" altLang="zh-CN" dirty="0"/>
              <a:t> </a:t>
            </a:r>
            <a:r>
              <a:rPr lang="en-US" altLang="zh-CN" i="1" dirty="0" err="1">
                <a:latin typeface="Times New Roman" pitchFamily="18" charset="0"/>
              </a:rPr>
              <a:t>pfd</a:t>
            </a:r>
            <a:r>
              <a:rPr lang="en-US" altLang="zh-CN" dirty="0"/>
              <a:t>[2]);</a:t>
            </a:r>
          </a:p>
          <a:p>
            <a:pPr lvl="1" eaLnBrk="1" hangingPunct="1">
              <a:buNone/>
            </a:pPr>
            <a:r>
              <a:rPr lang="en-US" altLang="zh-CN" dirty="0"/>
              <a:t>   </a:t>
            </a:r>
            <a:r>
              <a:rPr lang="en-US" altLang="zh-CN" dirty="0" err="1"/>
              <a:t>int</a:t>
            </a:r>
            <a:r>
              <a:rPr lang="en-US" altLang="zh-CN" dirty="0"/>
              <a:t> pipe(</a:t>
            </a:r>
            <a:r>
              <a:rPr lang="en-US" altLang="zh-CN" dirty="0" err="1"/>
              <a:t>int</a:t>
            </a:r>
            <a:r>
              <a:rPr lang="en-US" altLang="zh-CN" dirty="0"/>
              <a:t> </a:t>
            </a:r>
            <a:r>
              <a:rPr lang="en-US" altLang="zh-CN" i="1" dirty="0"/>
              <a:t>*</a:t>
            </a:r>
            <a:r>
              <a:rPr lang="en-US" altLang="zh-CN" i="1" dirty="0" err="1">
                <a:latin typeface="Times New Roman" pitchFamily="18" charset="0"/>
              </a:rPr>
              <a:t>pfd</a:t>
            </a:r>
            <a:r>
              <a:rPr lang="en-US" altLang="zh-CN" dirty="0"/>
              <a:t>);</a:t>
            </a:r>
          </a:p>
          <a:p>
            <a:pPr lvl="1" eaLnBrk="1" hangingPunct="1">
              <a:buNone/>
            </a:pPr>
            <a:r>
              <a:rPr lang="en-US" altLang="zh-CN" dirty="0"/>
              <a:t>   </a:t>
            </a:r>
            <a:r>
              <a:rPr lang="en-US" altLang="zh-CN" dirty="0" err="1"/>
              <a:t>int</a:t>
            </a:r>
            <a:r>
              <a:rPr lang="en-US" altLang="zh-CN" dirty="0"/>
              <a:t> pipe(</a:t>
            </a:r>
            <a:r>
              <a:rPr lang="en-US" altLang="zh-CN" dirty="0" err="1"/>
              <a:t>int</a:t>
            </a:r>
            <a:r>
              <a:rPr lang="en-US" altLang="zh-CN" dirty="0"/>
              <a:t> </a:t>
            </a:r>
            <a:r>
              <a:rPr lang="en-US" altLang="zh-CN" i="1" dirty="0" err="1">
                <a:latin typeface="Times New Roman" pitchFamily="18" charset="0"/>
              </a:rPr>
              <a:t>pfd</a:t>
            </a:r>
            <a:r>
              <a:rPr lang="en-US" altLang="zh-CN" dirty="0">
                <a:latin typeface="Times New Roman" pitchFamily="18" charset="0"/>
              </a:rPr>
              <a:t>[]</a:t>
            </a:r>
            <a:r>
              <a:rPr lang="en-US" altLang="zh-CN" dirty="0"/>
              <a:t>);</a:t>
            </a:r>
          </a:p>
          <a:p>
            <a:pPr lvl="1" eaLnBrk="1" hangingPunct="1"/>
            <a:r>
              <a:rPr lang="zh-CN" altLang="en-US" dirty="0"/>
              <a:t>创建一个管道，</a:t>
            </a:r>
            <a:r>
              <a:rPr lang="en-US" altLang="zh-CN" i="1" dirty="0" err="1">
                <a:latin typeface="Times New Roman" pitchFamily="18" charset="0"/>
              </a:rPr>
              <a:t>pfd</a:t>
            </a:r>
            <a:r>
              <a:rPr lang="en-US" altLang="zh-CN" dirty="0"/>
              <a:t>[0]</a:t>
            </a:r>
            <a:r>
              <a:rPr lang="zh-CN" altLang="en-US" dirty="0"/>
              <a:t>和</a:t>
            </a:r>
            <a:r>
              <a:rPr lang="en-US" altLang="zh-CN" i="1" dirty="0" err="1">
                <a:latin typeface="Times New Roman" pitchFamily="18" charset="0"/>
              </a:rPr>
              <a:t>pfd</a:t>
            </a:r>
            <a:r>
              <a:rPr lang="en-US" altLang="zh-CN" dirty="0"/>
              <a:t>[1]</a:t>
            </a:r>
            <a:r>
              <a:rPr lang="zh-CN" altLang="en-US" dirty="0"/>
              <a:t>分别为管道两端的文件描述字，</a:t>
            </a:r>
            <a:r>
              <a:rPr lang="en-US" altLang="zh-CN" i="1" dirty="0" err="1">
                <a:latin typeface="Times New Roman" pitchFamily="18" charset="0"/>
              </a:rPr>
              <a:t>pfd</a:t>
            </a:r>
            <a:r>
              <a:rPr lang="en-US" altLang="zh-CN" dirty="0"/>
              <a:t>[0]</a:t>
            </a:r>
            <a:r>
              <a:rPr lang="zh-CN" altLang="en-US" dirty="0"/>
              <a:t>用于读，</a:t>
            </a:r>
            <a:r>
              <a:rPr lang="en-US" altLang="zh-CN" i="1" dirty="0" err="1">
                <a:latin typeface="Times New Roman" pitchFamily="18" charset="0"/>
              </a:rPr>
              <a:t>pfd</a:t>
            </a:r>
            <a:r>
              <a:rPr lang="en-US" altLang="zh-CN" dirty="0"/>
              <a:t>[1]</a:t>
            </a:r>
            <a:r>
              <a:rPr lang="zh-CN" altLang="en-US" dirty="0"/>
              <a:t>用于写</a:t>
            </a:r>
          </a:p>
          <a:p>
            <a:pPr eaLnBrk="1" hangingPunct="1"/>
            <a:r>
              <a:rPr lang="zh-CN" altLang="en-US" dirty="0"/>
              <a:t>管道写</a:t>
            </a:r>
          </a:p>
          <a:p>
            <a:pPr lvl="1" eaLnBrk="1" hangingPunct="1">
              <a:buFont typeface="Wingdings" pitchFamily="2" charset="2"/>
              <a:buNone/>
            </a:pPr>
            <a:r>
              <a:rPr lang="en-US" altLang="zh-CN" dirty="0"/>
              <a:t>ret = write(</a:t>
            </a:r>
            <a:r>
              <a:rPr lang="en-US" altLang="zh-CN" dirty="0" err="1"/>
              <a:t>pfd</a:t>
            </a:r>
            <a:r>
              <a:rPr lang="en-US" altLang="zh-CN" dirty="0"/>
              <a:t>[1], </a:t>
            </a:r>
            <a:r>
              <a:rPr lang="en-US" altLang="zh-CN" dirty="0" err="1"/>
              <a:t>buf</a:t>
            </a:r>
            <a:r>
              <a:rPr lang="en-US" altLang="zh-CN" dirty="0"/>
              <a:t>, n)</a:t>
            </a:r>
          </a:p>
          <a:p>
            <a:pPr lvl="1" eaLnBrk="1" hangingPunct="1"/>
            <a:r>
              <a:rPr lang="zh-CN" altLang="en-US" dirty="0"/>
              <a:t>若管道已满，则被阻塞，直到管道另一端</a:t>
            </a:r>
            <a:r>
              <a:rPr lang="en-US" altLang="zh-CN" dirty="0"/>
              <a:t>read</a:t>
            </a:r>
            <a:r>
              <a:rPr lang="zh-CN" altLang="en-US" dirty="0"/>
              <a:t>将已进入管道的数据取走为止</a:t>
            </a:r>
          </a:p>
          <a:p>
            <a:pPr lvl="1" eaLnBrk="1" hangingPunct="1"/>
            <a:r>
              <a:rPr lang="zh-CN" altLang="en-US" dirty="0"/>
              <a:t>管道容量：某一有限值，如</a:t>
            </a:r>
            <a:r>
              <a:rPr lang="en-US" altLang="zh-CN" dirty="0"/>
              <a:t>8192</a:t>
            </a:r>
            <a:r>
              <a:rPr lang="zh-CN" altLang="en-US" dirty="0"/>
              <a:t>字节，与操作系统的实现相关</a:t>
            </a:r>
          </a:p>
          <a:p>
            <a:pPr eaLnBrk="1" hangingPunct="1"/>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z="4000"/>
              <a:t>管道操作</a:t>
            </a:r>
            <a:r>
              <a:rPr lang="en-US" altLang="zh-CN" sz="4000"/>
              <a:t>(2)</a:t>
            </a:r>
          </a:p>
        </p:txBody>
      </p:sp>
      <p:sp>
        <p:nvSpPr>
          <p:cNvPr id="46084" name="Rectangle 3"/>
          <p:cNvSpPr>
            <a:spLocks noGrp="1" noChangeArrowheads="1"/>
          </p:cNvSpPr>
          <p:nvPr>
            <p:ph type="body" idx="1"/>
          </p:nvPr>
        </p:nvSpPr>
        <p:spPr>
          <a:xfrm>
            <a:off x="2208213" y="981076"/>
            <a:ext cx="7772400" cy="5616575"/>
          </a:xfrm>
        </p:spPr>
        <p:txBody>
          <a:bodyPr/>
          <a:lstStyle/>
          <a:p>
            <a:pPr eaLnBrk="1" hangingPunct="1">
              <a:lnSpc>
                <a:spcPct val="90000"/>
              </a:lnSpc>
            </a:pPr>
            <a:r>
              <a:rPr lang="zh-CN" altLang="en-US"/>
              <a:t>管道读</a:t>
            </a:r>
          </a:p>
          <a:p>
            <a:pPr lvl="1" eaLnBrk="1" hangingPunct="1">
              <a:lnSpc>
                <a:spcPct val="90000"/>
              </a:lnSpc>
              <a:buFont typeface="Wingdings" pitchFamily="2" charset="2"/>
              <a:buNone/>
            </a:pPr>
            <a:r>
              <a:rPr lang="en-US" altLang="zh-CN"/>
              <a:t>ret = read(pfd[0], buf, n)</a:t>
            </a:r>
          </a:p>
          <a:p>
            <a:pPr lvl="1" eaLnBrk="1" hangingPunct="1">
              <a:lnSpc>
                <a:spcPct val="90000"/>
              </a:lnSpc>
            </a:pPr>
            <a:r>
              <a:rPr lang="zh-CN" altLang="en-US"/>
              <a:t>若管道写端已关闭，则返回</a:t>
            </a:r>
            <a:r>
              <a:rPr lang="en-US" altLang="zh-CN"/>
              <a:t>0</a:t>
            </a:r>
          </a:p>
          <a:p>
            <a:pPr lvl="1" eaLnBrk="1" hangingPunct="1">
              <a:lnSpc>
                <a:spcPct val="90000"/>
              </a:lnSpc>
            </a:pPr>
            <a:r>
              <a:rPr lang="zh-CN" altLang="en-US"/>
              <a:t>若管道为空，且写端文件描述字未关闭，则被阻塞</a:t>
            </a:r>
          </a:p>
          <a:p>
            <a:pPr lvl="1" eaLnBrk="1" hangingPunct="1">
              <a:lnSpc>
                <a:spcPct val="90000"/>
              </a:lnSpc>
            </a:pPr>
            <a:r>
              <a:rPr lang="zh-CN" altLang="en-US"/>
              <a:t>若管道不为空</a:t>
            </a:r>
            <a:r>
              <a:rPr lang="en-US" altLang="zh-CN"/>
              <a:t>(</a:t>
            </a:r>
            <a:r>
              <a:rPr lang="zh-CN" altLang="en-US"/>
              <a:t>设管道中实际有</a:t>
            </a:r>
            <a:r>
              <a:rPr lang="en-US" altLang="zh-CN"/>
              <a:t>m</a:t>
            </a:r>
            <a:r>
              <a:rPr lang="zh-CN" altLang="en-US"/>
              <a:t>个字节</a:t>
            </a:r>
            <a:r>
              <a:rPr lang="en-US" altLang="zh-CN"/>
              <a:t>)</a:t>
            </a:r>
          </a:p>
          <a:p>
            <a:pPr lvl="2" eaLnBrk="1" hangingPunct="1">
              <a:lnSpc>
                <a:spcPct val="90000"/>
              </a:lnSpc>
            </a:pPr>
            <a:r>
              <a:rPr lang="en-US" altLang="zh-CN"/>
              <a:t>n≥m</a:t>
            </a:r>
            <a:r>
              <a:rPr lang="zh-CN" altLang="en-US"/>
              <a:t>，则读</a:t>
            </a:r>
            <a:r>
              <a:rPr lang="en-US" altLang="zh-CN"/>
              <a:t>m</a:t>
            </a:r>
            <a:r>
              <a:rPr lang="zh-CN" altLang="en-US"/>
              <a:t>个；</a:t>
            </a:r>
          </a:p>
          <a:p>
            <a:pPr lvl="2" eaLnBrk="1" hangingPunct="1">
              <a:lnSpc>
                <a:spcPct val="90000"/>
              </a:lnSpc>
            </a:pPr>
            <a:r>
              <a:rPr lang="zh-CN" altLang="en-US"/>
              <a:t>如果</a:t>
            </a:r>
            <a:r>
              <a:rPr lang="en-US" altLang="zh-CN"/>
              <a:t>n</a:t>
            </a:r>
            <a:r>
              <a:rPr lang="zh-CN" altLang="en-US"/>
              <a:t>＜</a:t>
            </a:r>
            <a:r>
              <a:rPr lang="en-US" altLang="zh-CN"/>
              <a:t>m</a:t>
            </a:r>
            <a:r>
              <a:rPr lang="zh-CN" altLang="en-US"/>
              <a:t>则读取</a:t>
            </a:r>
            <a:r>
              <a:rPr lang="en-US" altLang="zh-CN"/>
              <a:t>n</a:t>
            </a:r>
            <a:r>
              <a:rPr lang="zh-CN" altLang="en-US"/>
              <a:t>个</a:t>
            </a:r>
          </a:p>
          <a:p>
            <a:pPr lvl="1" eaLnBrk="1" hangingPunct="1">
              <a:lnSpc>
                <a:spcPct val="90000"/>
              </a:lnSpc>
            </a:pPr>
            <a:r>
              <a:rPr lang="zh-CN" altLang="en-US"/>
              <a:t>实际读取的数目作为</a:t>
            </a:r>
            <a:r>
              <a:rPr lang="en-US" altLang="zh-CN"/>
              <a:t>read</a:t>
            </a:r>
            <a:r>
              <a:rPr lang="zh-CN" altLang="en-US"/>
              <a:t>的返回值。</a:t>
            </a:r>
          </a:p>
          <a:p>
            <a:pPr lvl="1" eaLnBrk="1" hangingPunct="1">
              <a:lnSpc>
                <a:spcPct val="90000"/>
              </a:lnSpc>
            </a:pPr>
            <a:r>
              <a:rPr lang="zh-CN" altLang="en-US"/>
              <a:t>注意：管道是无记录边界的字节流通信</a:t>
            </a:r>
          </a:p>
          <a:p>
            <a:pPr eaLnBrk="1" hangingPunct="1">
              <a:lnSpc>
                <a:spcPct val="90000"/>
              </a:lnSpc>
            </a:pPr>
            <a:r>
              <a:rPr lang="zh-CN" altLang="en-US"/>
              <a:t>关闭管道</a:t>
            </a:r>
            <a:r>
              <a:rPr lang="en-US" altLang="zh-CN"/>
              <a:t>close</a:t>
            </a:r>
          </a:p>
          <a:p>
            <a:pPr lvl="1" eaLnBrk="1" hangingPunct="1">
              <a:lnSpc>
                <a:spcPct val="90000"/>
              </a:lnSpc>
            </a:pPr>
            <a:r>
              <a:rPr lang="zh-CN" altLang="en-US"/>
              <a:t>关闭写端则读端</a:t>
            </a:r>
            <a:r>
              <a:rPr lang="en-US" altLang="zh-CN"/>
              <a:t>read</a:t>
            </a:r>
            <a:r>
              <a:rPr lang="zh-CN" altLang="en-US"/>
              <a:t>调用返回</a:t>
            </a:r>
            <a:r>
              <a:rPr lang="en-US" altLang="zh-CN"/>
              <a:t>0</a:t>
            </a:r>
            <a:r>
              <a:rPr lang="zh-CN" altLang="en-US"/>
              <a:t>。</a:t>
            </a:r>
          </a:p>
          <a:p>
            <a:pPr lvl="1" eaLnBrk="1" hangingPunct="1">
              <a:lnSpc>
                <a:spcPct val="90000"/>
              </a:lnSpc>
            </a:pPr>
            <a:r>
              <a:rPr lang="zh-CN" altLang="en-US"/>
              <a:t>关闭读端则写端</a:t>
            </a:r>
            <a:r>
              <a:rPr lang="en-US" altLang="zh-CN"/>
              <a:t>write</a:t>
            </a:r>
            <a:r>
              <a:rPr lang="zh-CN" altLang="en-US"/>
              <a:t>导致进程收到</a:t>
            </a:r>
            <a:r>
              <a:rPr lang="en-US" altLang="zh-CN"/>
              <a:t>SIGPIPE</a:t>
            </a:r>
            <a:r>
              <a:rPr lang="zh-CN" altLang="en-US"/>
              <a:t>信号</a:t>
            </a:r>
            <a:r>
              <a:rPr lang="en-US" altLang="zh-CN"/>
              <a:t>(</a:t>
            </a:r>
            <a:r>
              <a:rPr lang="zh-CN" altLang="en-US"/>
              <a:t>默认处理是终止进程，该信号可以被捕捉</a:t>
            </a:r>
            <a:r>
              <a:rPr lang="en-US" altLang="zh-CN"/>
              <a:t>)</a:t>
            </a:r>
          </a:p>
          <a:p>
            <a:pPr lvl="2" eaLnBrk="1" hangingPunct="1">
              <a:lnSpc>
                <a:spcPct val="90000"/>
              </a:lnSpc>
            </a:pPr>
            <a:r>
              <a:rPr lang="zh-CN" altLang="en-US"/>
              <a:t>写端</a:t>
            </a:r>
            <a:r>
              <a:rPr lang="en-US" altLang="zh-CN"/>
              <a:t>write</a:t>
            </a:r>
            <a:r>
              <a:rPr lang="zh-CN" altLang="en-US"/>
              <a:t>调用返回</a:t>
            </a:r>
            <a:r>
              <a:rPr lang="en-US" altLang="zh-CN"/>
              <a:t>-1</a:t>
            </a:r>
            <a:r>
              <a:rPr lang="zh-CN" altLang="en-US"/>
              <a:t>，</a:t>
            </a:r>
            <a:r>
              <a:rPr lang="en-US" altLang="zh-CN"/>
              <a:t>errno</a:t>
            </a:r>
            <a:r>
              <a:rPr lang="zh-CN" altLang="en-US"/>
              <a:t>被设为</a:t>
            </a:r>
            <a:r>
              <a:rPr lang="en-US" altLang="zh-CN"/>
              <a:t>EPIPE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z="4000" dirty="0">
                <a:latin typeface="Lucida Console" pitchFamily="49" charset="0"/>
              </a:rPr>
              <a:t>进程间使用管道通信</a:t>
            </a:r>
          </a:p>
        </p:txBody>
      </p:sp>
      <p:sp>
        <p:nvSpPr>
          <p:cNvPr id="47108" name="Rectangle 3"/>
          <p:cNvSpPr>
            <a:spLocks noGrp="1" noChangeArrowheads="1"/>
          </p:cNvSpPr>
          <p:nvPr>
            <p:ph type="body" sz="half" idx="1"/>
          </p:nvPr>
        </p:nvSpPr>
        <p:spPr>
          <a:xfrm>
            <a:off x="2208213" y="981076"/>
            <a:ext cx="1943100" cy="576263"/>
          </a:xfrm>
        </p:spPr>
        <p:txBody>
          <a:bodyPr/>
          <a:lstStyle/>
          <a:p>
            <a:pPr eaLnBrk="1" hangingPunct="1"/>
            <a:r>
              <a:rPr lang="zh-CN" altLang="en-US" sz="2400"/>
              <a:t>父进程</a:t>
            </a:r>
          </a:p>
        </p:txBody>
      </p:sp>
      <p:graphicFrame>
        <p:nvGraphicFramePr>
          <p:cNvPr id="47109" name="Object 4"/>
          <p:cNvGraphicFramePr>
            <a:graphicFrameLocks noGrp="1" noChangeAspect="1"/>
          </p:cNvGraphicFramePr>
          <p:nvPr>
            <p:ph sz="quarter" idx="2"/>
          </p:nvPr>
        </p:nvGraphicFramePr>
        <p:xfrm>
          <a:off x="2351088" y="1412876"/>
          <a:ext cx="3097212" cy="1897063"/>
        </p:xfrm>
        <a:graphic>
          <a:graphicData uri="http://schemas.openxmlformats.org/presentationml/2006/ole">
            <mc:AlternateContent xmlns:mc="http://schemas.openxmlformats.org/markup-compatibility/2006">
              <mc:Choice xmlns:v="urn:schemas-microsoft-com:vml" Requires="v">
                <p:oleObj spid="_x0000_s47267" name="VISIO" r:id="rId3" imgW="2201760" imgH="1349280" progId="Visio.Drawing.6">
                  <p:embed/>
                </p:oleObj>
              </mc:Choice>
              <mc:Fallback>
                <p:oleObj name="VISIO" r:id="rId3" imgW="2201760" imgH="134928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8" y="1412876"/>
                        <a:ext cx="3097212" cy="189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5"/>
          <p:cNvGraphicFramePr>
            <a:graphicFrameLocks noGrp="1" noChangeAspect="1"/>
          </p:cNvGraphicFramePr>
          <p:nvPr>
            <p:ph sz="quarter" idx="3"/>
          </p:nvPr>
        </p:nvGraphicFramePr>
        <p:xfrm>
          <a:off x="2351089" y="3716339"/>
          <a:ext cx="2776537" cy="2808287"/>
        </p:xfrm>
        <a:graphic>
          <a:graphicData uri="http://schemas.openxmlformats.org/presentationml/2006/ole">
            <mc:AlternateContent xmlns:mc="http://schemas.openxmlformats.org/markup-compatibility/2006">
              <mc:Choice xmlns:v="urn:schemas-microsoft-com:vml" Requires="v">
                <p:oleObj spid="_x0000_s47268" name="VISIO" r:id="rId5" imgW="2201760" imgH="2228040" progId="Visio.Drawing.6">
                  <p:embed/>
                </p:oleObj>
              </mc:Choice>
              <mc:Fallback>
                <p:oleObj name="VISIO" r:id="rId5" imgW="2201760" imgH="2228040" progId="Visio.Drawing.6">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9" y="3716339"/>
                        <a:ext cx="2776537" cy="280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1" name="Object 6"/>
          <p:cNvGraphicFramePr>
            <a:graphicFrameLocks noChangeAspect="1"/>
          </p:cNvGraphicFramePr>
          <p:nvPr/>
        </p:nvGraphicFramePr>
        <p:xfrm>
          <a:off x="6888164" y="2060575"/>
          <a:ext cx="2879725" cy="2814638"/>
        </p:xfrm>
        <a:graphic>
          <a:graphicData uri="http://schemas.openxmlformats.org/presentationml/2006/ole">
            <mc:AlternateContent xmlns:mc="http://schemas.openxmlformats.org/markup-compatibility/2006">
              <mc:Choice xmlns:v="urn:schemas-microsoft-com:vml" Requires="v">
                <p:oleObj spid="_x0000_s47269" name="VISIO" r:id="rId7" imgW="2156760" imgH="2107800" progId="Visio.Drawing.6">
                  <p:embed/>
                </p:oleObj>
              </mc:Choice>
              <mc:Fallback>
                <p:oleObj name="VISIO" r:id="rId7" imgW="2156760" imgH="2107800" progId="Visio.Drawing.6">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8164" y="2060575"/>
                        <a:ext cx="2879725" cy="281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2" name="Rectangle 7"/>
          <p:cNvSpPr>
            <a:spLocks noChangeArrowheads="1"/>
          </p:cNvSpPr>
          <p:nvPr/>
        </p:nvSpPr>
        <p:spPr bwMode="auto">
          <a:xfrm>
            <a:off x="2135188" y="3429000"/>
            <a:ext cx="1943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spcBef>
                <a:spcPct val="20000"/>
              </a:spcBef>
              <a:buClr>
                <a:schemeClr val="tx2"/>
              </a:buClr>
              <a:buFont typeface="Wingdings" pitchFamily="2" charset="2"/>
              <a:buChar char="n"/>
            </a:pPr>
            <a:r>
              <a:rPr lang="en-US" altLang="zh-CN" sz="2400">
                <a:solidFill>
                  <a:srgbClr val="003399"/>
                </a:solidFill>
                <a:latin typeface="Times New Roman" pitchFamily="18" charset="0"/>
                <a:ea typeface="黑体" pitchFamily="2" charset="-122"/>
              </a:rPr>
              <a:t>fork</a:t>
            </a:r>
            <a:r>
              <a:rPr lang="zh-CN" altLang="en-US" sz="2400">
                <a:solidFill>
                  <a:srgbClr val="003399"/>
                </a:solidFill>
                <a:latin typeface="Times New Roman" pitchFamily="18" charset="0"/>
                <a:ea typeface="黑体" pitchFamily="2" charset="-122"/>
              </a:rPr>
              <a:t>后</a:t>
            </a:r>
          </a:p>
        </p:txBody>
      </p:sp>
      <p:sp>
        <p:nvSpPr>
          <p:cNvPr id="47113" name="Rectangle 8"/>
          <p:cNvSpPr>
            <a:spLocks noChangeArrowheads="1"/>
          </p:cNvSpPr>
          <p:nvPr/>
        </p:nvSpPr>
        <p:spPr bwMode="auto">
          <a:xfrm>
            <a:off x="6888163" y="1052514"/>
            <a:ext cx="31686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spcBef>
                <a:spcPct val="20000"/>
              </a:spcBef>
              <a:buClr>
                <a:schemeClr val="tx2"/>
              </a:buClr>
              <a:buFont typeface="Wingdings" pitchFamily="2" charset="2"/>
              <a:buChar char="n"/>
            </a:pPr>
            <a:r>
              <a:rPr lang="zh-CN" altLang="en-US" sz="2400">
                <a:solidFill>
                  <a:srgbClr val="003399"/>
                </a:solidFill>
                <a:latin typeface="Times New Roman" pitchFamily="18" charset="0"/>
                <a:ea typeface="黑体" pitchFamily="2" charset="-122"/>
              </a:rPr>
              <a:t>父进程关闭读端，子进程关闭写端</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2279650" y="188913"/>
            <a:ext cx="7772400" cy="762000"/>
          </a:xfrm>
        </p:spPr>
        <p:txBody>
          <a:bodyPr/>
          <a:lstStyle/>
          <a:p>
            <a:pPr eaLnBrk="1" hangingPunct="1"/>
            <a:r>
              <a:rPr lang="zh-CN" altLang="en-US" sz="4000">
                <a:latin typeface="Lucida Console" pitchFamily="49" charset="0"/>
              </a:rPr>
              <a:t>管道通信：写端</a:t>
            </a:r>
          </a:p>
        </p:txBody>
      </p:sp>
      <p:graphicFrame>
        <p:nvGraphicFramePr>
          <p:cNvPr id="2" name="对象 1"/>
          <p:cNvGraphicFramePr>
            <a:graphicFrameLocks noChangeAspect="1"/>
          </p:cNvGraphicFramePr>
          <p:nvPr>
            <p:extLst>
              <p:ext uri="{D42A27DB-BD31-4B8C-83A1-F6EECF244321}">
                <p14:modId xmlns:p14="http://schemas.microsoft.com/office/powerpoint/2010/main" val="49512096"/>
              </p:ext>
            </p:extLst>
          </p:nvPr>
        </p:nvGraphicFramePr>
        <p:xfrm>
          <a:off x="2209800" y="981076"/>
          <a:ext cx="8610600" cy="5686425"/>
        </p:xfrm>
        <a:graphic>
          <a:graphicData uri="http://schemas.openxmlformats.org/presentationml/2006/ole">
            <mc:AlternateContent xmlns:mc="http://schemas.openxmlformats.org/markup-compatibility/2006">
              <mc:Choice xmlns:v="urn:schemas-microsoft-com:vml" Requires="v">
                <p:oleObj spid="_x0000_s58380" name="Visio" r:id="rId3" imgW="8614403" imgH="5695257" progId="Visio.Drawing.11">
                  <p:embed/>
                </p:oleObj>
              </mc:Choice>
              <mc:Fallback>
                <p:oleObj name="Visio" r:id="rId3" imgW="8614403" imgH="5695257" progId="Visio.Drawing.11">
                  <p:embed/>
                  <p:pic>
                    <p:nvPicPr>
                      <p:cNvPr id="0" name="对象 1"/>
                      <p:cNvPicPr>
                        <a:picLocks noChangeAspect="1" noChangeArrowheads="1"/>
                      </p:cNvPicPr>
                      <p:nvPr/>
                    </p:nvPicPr>
                    <p:blipFill>
                      <a:blip r:embed="rId4"/>
                      <a:srcRect/>
                      <a:stretch>
                        <a:fillRect/>
                      </a:stretch>
                    </p:blipFill>
                    <p:spPr bwMode="auto">
                      <a:xfrm>
                        <a:off x="2209800" y="981076"/>
                        <a:ext cx="861060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2135188" y="115888"/>
            <a:ext cx="7772400" cy="762000"/>
          </a:xfrm>
        </p:spPr>
        <p:txBody>
          <a:bodyPr/>
          <a:lstStyle/>
          <a:p>
            <a:pPr eaLnBrk="1" hangingPunct="1"/>
            <a:r>
              <a:rPr lang="zh-CN" altLang="en-US" sz="4000">
                <a:latin typeface="Lucida Console" pitchFamily="49" charset="0"/>
              </a:rPr>
              <a:t>管道通信：读端</a:t>
            </a:r>
          </a:p>
        </p:txBody>
      </p:sp>
      <p:graphicFrame>
        <p:nvGraphicFramePr>
          <p:cNvPr id="2" name="对象 1"/>
          <p:cNvGraphicFramePr>
            <a:graphicFrameLocks noChangeAspect="1"/>
          </p:cNvGraphicFramePr>
          <p:nvPr>
            <p:extLst>
              <p:ext uri="{D42A27DB-BD31-4B8C-83A1-F6EECF244321}">
                <p14:modId xmlns:p14="http://schemas.microsoft.com/office/powerpoint/2010/main" val="1026727454"/>
              </p:ext>
            </p:extLst>
          </p:nvPr>
        </p:nvGraphicFramePr>
        <p:xfrm>
          <a:off x="2351584" y="982936"/>
          <a:ext cx="7829550" cy="5686425"/>
        </p:xfrm>
        <a:graphic>
          <a:graphicData uri="http://schemas.openxmlformats.org/presentationml/2006/ole">
            <mc:AlternateContent xmlns:mc="http://schemas.openxmlformats.org/markup-compatibility/2006">
              <mc:Choice xmlns:v="urn:schemas-microsoft-com:vml" Requires="v">
                <p:oleObj spid="_x0000_s59404" name="Visio" r:id="rId3" imgW="7832222" imgH="5695257" progId="Visio.Drawing.11">
                  <p:embed/>
                </p:oleObj>
              </mc:Choice>
              <mc:Fallback>
                <p:oleObj name="Visio" r:id="rId3" imgW="7832222" imgH="5695257" progId="Visio.Drawing.11">
                  <p:embed/>
                  <p:pic>
                    <p:nvPicPr>
                      <p:cNvPr id="0" name="对象 1"/>
                      <p:cNvPicPr>
                        <a:picLocks noChangeAspect="1" noChangeArrowheads="1"/>
                      </p:cNvPicPr>
                      <p:nvPr/>
                    </p:nvPicPr>
                    <p:blipFill>
                      <a:blip r:embed="rId4"/>
                      <a:srcRect/>
                      <a:stretch>
                        <a:fillRect/>
                      </a:stretch>
                    </p:blipFill>
                    <p:spPr bwMode="auto">
                      <a:xfrm>
                        <a:off x="2351584" y="982936"/>
                        <a:ext cx="782955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sz="4000"/>
              <a:t>进程的组成部分</a:t>
            </a:r>
            <a:r>
              <a:rPr lang="en-US" altLang="zh-CN" sz="4000"/>
              <a:t>(2)</a:t>
            </a:r>
          </a:p>
        </p:txBody>
      </p:sp>
      <p:sp>
        <p:nvSpPr>
          <p:cNvPr id="6148" name="Rectangle 3"/>
          <p:cNvSpPr>
            <a:spLocks noGrp="1" noChangeArrowheads="1"/>
          </p:cNvSpPr>
          <p:nvPr>
            <p:ph type="body" idx="1"/>
          </p:nvPr>
        </p:nvSpPr>
        <p:spPr/>
        <p:txBody>
          <a:bodyPr/>
          <a:lstStyle/>
          <a:p>
            <a:pPr eaLnBrk="1" hangingPunct="1">
              <a:lnSpc>
                <a:spcPct val="90000"/>
              </a:lnSpc>
            </a:pPr>
            <a:r>
              <a:rPr lang="zh-CN" altLang="en-US"/>
              <a:t>用户堆栈段</a:t>
            </a:r>
          </a:p>
          <a:p>
            <a:pPr lvl="1" eaLnBrk="1" hangingPunct="1">
              <a:lnSpc>
                <a:spcPct val="90000"/>
              </a:lnSpc>
            </a:pPr>
            <a:r>
              <a:rPr lang="zh-CN" altLang="en-US"/>
              <a:t>程序执行所需要的堆栈空间，实现函数的调用</a:t>
            </a:r>
          </a:p>
          <a:p>
            <a:pPr lvl="2" eaLnBrk="1" hangingPunct="1">
              <a:lnSpc>
                <a:spcPct val="90000"/>
              </a:lnSpc>
            </a:pPr>
            <a:r>
              <a:rPr lang="zh-CN" altLang="en-US"/>
              <a:t>用于保存子程序返回地址</a:t>
            </a:r>
          </a:p>
          <a:p>
            <a:pPr lvl="2" eaLnBrk="1" hangingPunct="1">
              <a:lnSpc>
                <a:spcPct val="90000"/>
              </a:lnSpc>
            </a:pPr>
            <a:r>
              <a:rPr lang="zh-CN" altLang="en-US"/>
              <a:t>在函数和被调函数之间传递参数</a:t>
            </a:r>
          </a:p>
          <a:p>
            <a:pPr lvl="2" eaLnBrk="1" hangingPunct="1">
              <a:lnSpc>
                <a:spcPct val="90000"/>
              </a:lnSpc>
            </a:pPr>
            <a:r>
              <a:rPr lang="zh-CN" altLang="en-US"/>
              <a:t>函数体内部定义的变量</a:t>
            </a:r>
            <a:r>
              <a:rPr lang="en-US" altLang="zh-CN"/>
              <a:t>(</a:t>
            </a:r>
            <a:r>
              <a:rPr lang="zh-CN" altLang="en-US"/>
              <a:t>静态变量除外</a:t>
            </a:r>
            <a:r>
              <a:rPr lang="en-US" altLang="zh-CN"/>
              <a:t>)</a:t>
            </a:r>
          </a:p>
          <a:p>
            <a:pPr lvl="1" eaLnBrk="1" hangingPunct="1">
              <a:lnSpc>
                <a:spcPct val="90000"/>
              </a:lnSpc>
            </a:pPr>
            <a:r>
              <a:rPr lang="en-US" altLang="zh-CN"/>
              <a:t>main</a:t>
            </a:r>
            <a:r>
              <a:rPr lang="zh-CN" altLang="en-US"/>
              <a:t>函数得到的命令行参数以及环境参数</a:t>
            </a:r>
          </a:p>
          <a:p>
            <a:pPr lvl="2" eaLnBrk="1" hangingPunct="1">
              <a:lnSpc>
                <a:spcPct val="90000"/>
              </a:lnSpc>
            </a:pPr>
            <a:r>
              <a:rPr lang="zh-CN" altLang="en-US"/>
              <a:t>存放在堆栈的最底部</a:t>
            </a:r>
          </a:p>
          <a:p>
            <a:pPr lvl="2" eaLnBrk="1" hangingPunct="1">
              <a:lnSpc>
                <a:spcPct val="90000"/>
              </a:lnSpc>
            </a:pPr>
            <a:r>
              <a:rPr lang="en-US" altLang="zh-CN"/>
              <a:t>main</a:t>
            </a:r>
            <a:r>
              <a:rPr lang="zh-CN" altLang="en-US"/>
              <a:t>函数运行之前，这些部分就已经被系统初始化</a:t>
            </a:r>
          </a:p>
          <a:p>
            <a:pPr lvl="1" eaLnBrk="1" hangingPunct="1">
              <a:lnSpc>
                <a:spcPct val="90000"/>
              </a:lnSpc>
            </a:pPr>
            <a:r>
              <a:rPr lang="zh-CN" altLang="en-US"/>
              <a:t>堆栈段的动态增长与增长限制</a:t>
            </a:r>
          </a:p>
          <a:p>
            <a:pPr eaLnBrk="1" hangingPunct="1">
              <a:lnSpc>
                <a:spcPct val="90000"/>
              </a:lnSpc>
            </a:pPr>
            <a:r>
              <a:rPr lang="zh-CN" altLang="en-US"/>
              <a:t>系统数据段</a:t>
            </a:r>
          </a:p>
          <a:p>
            <a:pPr lvl="1" eaLnBrk="1" hangingPunct="1">
              <a:lnSpc>
                <a:spcPct val="90000"/>
              </a:lnSpc>
            </a:pPr>
            <a:r>
              <a:rPr lang="zh-CN" altLang="en-US"/>
              <a:t>上述三部分在进程私有的独立的逻辑地址空间内</a:t>
            </a:r>
          </a:p>
          <a:p>
            <a:pPr lvl="1" eaLnBrk="1" hangingPunct="1">
              <a:lnSpc>
                <a:spcPct val="90000"/>
              </a:lnSpc>
            </a:pPr>
            <a:r>
              <a:rPr lang="zh-CN" altLang="en-US"/>
              <a:t>系统数据段是内核内的数据，每个进程对应一套</a:t>
            </a:r>
          </a:p>
          <a:p>
            <a:pPr lvl="2" eaLnBrk="1" hangingPunct="1">
              <a:lnSpc>
                <a:spcPct val="90000"/>
              </a:lnSpc>
            </a:pPr>
            <a:r>
              <a:rPr lang="zh-CN" altLang="en-US"/>
              <a:t>包括页表和进程控制块</a:t>
            </a:r>
            <a:r>
              <a:rPr lang="en-US" altLang="zh-CN">
                <a:latin typeface="Times New Roman" pitchFamily="18" charset="0"/>
              </a:rPr>
              <a:t>PCB</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z="4000"/>
              <a:t>管道通信：应注意的问题</a:t>
            </a:r>
          </a:p>
        </p:txBody>
      </p:sp>
      <p:sp>
        <p:nvSpPr>
          <p:cNvPr id="50180" name="Rectangle 3"/>
          <p:cNvSpPr>
            <a:spLocks noGrp="1" noChangeArrowheads="1"/>
          </p:cNvSpPr>
          <p:nvPr>
            <p:ph type="body" idx="1"/>
          </p:nvPr>
        </p:nvSpPr>
        <p:spPr>
          <a:xfrm>
            <a:off x="1919289" y="981076"/>
            <a:ext cx="8353425" cy="5616575"/>
          </a:xfrm>
        </p:spPr>
        <p:txBody>
          <a:bodyPr/>
          <a:lstStyle/>
          <a:p>
            <a:pPr eaLnBrk="1" hangingPunct="1"/>
            <a:r>
              <a:rPr lang="zh-CN" altLang="en-US"/>
              <a:t>管道传输是一个无记录边界的字节流</a:t>
            </a:r>
          </a:p>
          <a:p>
            <a:pPr lvl="1" eaLnBrk="1" hangingPunct="1"/>
            <a:r>
              <a:rPr lang="zh-CN" altLang="en-US"/>
              <a:t>写端一次</a:t>
            </a:r>
            <a:r>
              <a:rPr lang="en-US" altLang="zh-CN"/>
              <a:t>write</a:t>
            </a:r>
            <a:r>
              <a:rPr lang="zh-CN" altLang="en-US"/>
              <a:t>所发数据读端可能需多次</a:t>
            </a:r>
            <a:r>
              <a:rPr lang="en-US" altLang="zh-CN"/>
              <a:t>read</a:t>
            </a:r>
            <a:r>
              <a:rPr lang="zh-CN" altLang="en-US"/>
              <a:t>才能读取</a:t>
            </a:r>
          </a:p>
          <a:p>
            <a:pPr lvl="1" eaLnBrk="1" hangingPunct="1"/>
            <a:r>
              <a:rPr lang="zh-CN" altLang="en-US"/>
              <a:t>写端多次</a:t>
            </a:r>
            <a:r>
              <a:rPr lang="en-US" altLang="zh-CN"/>
              <a:t>write</a:t>
            </a:r>
            <a:r>
              <a:rPr lang="zh-CN" altLang="en-US"/>
              <a:t>所发数据读端可能一次</a:t>
            </a:r>
            <a:r>
              <a:rPr lang="en-US" altLang="zh-CN"/>
              <a:t>read</a:t>
            </a:r>
            <a:r>
              <a:rPr lang="zh-CN" altLang="en-US"/>
              <a:t>就全部读出</a:t>
            </a:r>
          </a:p>
          <a:p>
            <a:pPr eaLnBrk="1" hangingPunct="1"/>
            <a:r>
              <a:rPr lang="zh-CN" altLang="en-US"/>
              <a:t>父子进程需要双向通信时，应采用两个管道</a:t>
            </a:r>
          </a:p>
          <a:p>
            <a:pPr lvl="1" eaLnBrk="1" hangingPunct="1"/>
            <a:r>
              <a:rPr lang="zh-CN" altLang="en-US"/>
              <a:t>用一个管道，进程可能会收到自己刚写到管道去的数据</a:t>
            </a:r>
          </a:p>
          <a:p>
            <a:pPr lvl="1" eaLnBrk="1" hangingPunct="1"/>
            <a:r>
              <a:rPr lang="zh-CN" altLang="en-US"/>
              <a:t>增加其他同步方式太复杂</a:t>
            </a:r>
          </a:p>
          <a:p>
            <a:pPr eaLnBrk="1" hangingPunct="1"/>
            <a:r>
              <a:rPr lang="zh-CN" altLang="en-US"/>
              <a:t>父子进程使用两个管道传递数据，有可能死锁</a:t>
            </a:r>
          </a:p>
          <a:p>
            <a:pPr lvl="1" eaLnBrk="1" hangingPunct="1"/>
            <a:r>
              <a:rPr lang="zh-CN" altLang="en-US"/>
              <a:t>父进程因输出管道满而写，导致被阻塞</a:t>
            </a:r>
          </a:p>
          <a:p>
            <a:pPr lvl="1" eaLnBrk="1" hangingPunct="1"/>
            <a:r>
              <a:rPr lang="zh-CN" altLang="en-US"/>
              <a:t>子进程因要向父进程写回足够多的数据而导致写也被阻塞，这时死锁发生</a:t>
            </a:r>
          </a:p>
          <a:p>
            <a:pPr lvl="1" eaLnBrk="1" hangingPunct="1"/>
            <a:r>
              <a:rPr lang="zh-CN" altLang="en-US"/>
              <a:t>多进程通信问题必须仔细分析流量控制和死锁问题</a:t>
            </a:r>
          </a:p>
          <a:p>
            <a:pPr eaLnBrk="1" hangingPunct="1"/>
            <a:r>
              <a:rPr lang="zh-CN" altLang="en-US"/>
              <a:t>管道的缺点：没有记录边界</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sz="4000"/>
              <a:t>命名管道</a:t>
            </a:r>
          </a:p>
        </p:txBody>
      </p:sp>
      <p:sp>
        <p:nvSpPr>
          <p:cNvPr id="51204" name="Rectangle 3"/>
          <p:cNvSpPr>
            <a:spLocks noGrp="1" noChangeArrowheads="1"/>
          </p:cNvSpPr>
          <p:nvPr>
            <p:ph type="body" idx="1"/>
          </p:nvPr>
        </p:nvSpPr>
        <p:spPr>
          <a:xfrm>
            <a:off x="2135188" y="908050"/>
            <a:ext cx="7772400" cy="5761038"/>
          </a:xfrm>
        </p:spPr>
        <p:txBody>
          <a:bodyPr/>
          <a:lstStyle/>
          <a:p>
            <a:pPr eaLnBrk="1" hangingPunct="1"/>
            <a:r>
              <a:rPr lang="en-US" altLang="zh-CN"/>
              <a:t>pipe</a:t>
            </a:r>
            <a:r>
              <a:rPr lang="zh-CN" altLang="en-US"/>
              <a:t>创建的管道的缺点</a:t>
            </a:r>
          </a:p>
          <a:p>
            <a:pPr lvl="1" eaLnBrk="1" hangingPunct="1">
              <a:buFont typeface="Wingdings" pitchFamily="2" charset="2"/>
              <a:buNone/>
            </a:pPr>
            <a:r>
              <a:rPr lang="zh-CN" altLang="en-US"/>
              <a:t>只限于同祖先进程间通信</a:t>
            </a:r>
          </a:p>
          <a:p>
            <a:pPr eaLnBrk="1" hangingPunct="1"/>
            <a:r>
              <a:rPr lang="zh-CN" altLang="en-US"/>
              <a:t>命名管道</a:t>
            </a:r>
          </a:p>
          <a:p>
            <a:pPr lvl="1" eaLnBrk="1" hangingPunct="1">
              <a:buFont typeface="Wingdings" pitchFamily="2" charset="2"/>
              <a:buNone/>
            </a:pPr>
            <a:r>
              <a:rPr lang="zh-CN" altLang="en-US"/>
              <a:t>允许不相干的进程</a:t>
            </a:r>
            <a:r>
              <a:rPr lang="en-US" altLang="zh-CN"/>
              <a:t>(</a:t>
            </a:r>
            <a:r>
              <a:rPr lang="zh-CN" altLang="en-US"/>
              <a:t>没有共同的祖先</a:t>
            </a:r>
            <a:r>
              <a:rPr lang="en-US" altLang="zh-CN"/>
              <a:t>)</a:t>
            </a:r>
            <a:r>
              <a:rPr lang="zh-CN" altLang="en-US"/>
              <a:t>访问</a:t>
            </a:r>
            <a:r>
              <a:rPr lang="en-US" altLang="zh-CN"/>
              <a:t>FIFO</a:t>
            </a:r>
            <a:r>
              <a:rPr lang="zh-CN" altLang="en-US"/>
              <a:t>管道</a:t>
            </a:r>
          </a:p>
          <a:p>
            <a:pPr eaLnBrk="1" hangingPunct="1"/>
            <a:r>
              <a:rPr lang="zh-CN" altLang="en-US"/>
              <a:t>命名管道的创建</a:t>
            </a:r>
          </a:p>
          <a:p>
            <a:pPr lvl="1" eaLnBrk="1" hangingPunct="1">
              <a:spcBef>
                <a:spcPct val="0"/>
              </a:spcBef>
            </a:pPr>
            <a:r>
              <a:rPr lang="zh-CN" altLang="en-US"/>
              <a:t>用命令 </a:t>
            </a:r>
            <a:r>
              <a:rPr lang="en-US" altLang="zh-CN"/>
              <a:t>mknod pipe0 p</a:t>
            </a:r>
          </a:p>
          <a:p>
            <a:pPr lvl="1" eaLnBrk="1" hangingPunct="1">
              <a:spcBef>
                <a:spcPct val="0"/>
              </a:spcBef>
            </a:pPr>
            <a:r>
              <a:rPr lang="zh-CN" altLang="en-US"/>
              <a:t>创建一个文件，名字为</a:t>
            </a:r>
            <a:r>
              <a:rPr lang="en-US" altLang="zh-CN"/>
              <a:t>pipe0</a:t>
            </a:r>
          </a:p>
          <a:p>
            <a:pPr lvl="1" eaLnBrk="1" hangingPunct="1">
              <a:spcBef>
                <a:spcPct val="0"/>
              </a:spcBef>
            </a:pPr>
            <a:r>
              <a:rPr lang="zh-CN" altLang="en-US"/>
              <a:t>用</a:t>
            </a:r>
            <a:r>
              <a:rPr lang="en-US" altLang="zh-CN"/>
              <a:t>ls -1</a:t>
            </a:r>
            <a:r>
              <a:rPr lang="zh-CN" altLang="en-US"/>
              <a:t>列出时，文件类型为</a:t>
            </a:r>
            <a:r>
              <a:rPr lang="en-US" altLang="zh-CN"/>
              <a:t>p</a:t>
            </a:r>
          </a:p>
          <a:p>
            <a:pPr eaLnBrk="1" hangingPunct="1"/>
            <a:r>
              <a:rPr lang="zh-CN" altLang="en-US"/>
              <a:t>发送者</a:t>
            </a:r>
          </a:p>
          <a:p>
            <a:pPr lvl="1" eaLnBrk="1" hangingPunct="1">
              <a:spcBef>
                <a:spcPct val="0"/>
              </a:spcBef>
              <a:buFont typeface="Wingdings" pitchFamily="2" charset="2"/>
              <a:buNone/>
            </a:pPr>
            <a:r>
              <a:rPr lang="en-US" altLang="zh-CN" sz="2000"/>
              <a:t>fd = open(”pipe0”, O_WRONLY);</a:t>
            </a:r>
          </a:p>
          <a:p>
            <a:pPr lvl="1" eaLnBrk="1" hangingPunct="1">
              <a:spcBef>
                <a:spcPct val="0"/>
              </a:spcBef>
              <a:buFont typeface="Wingdings" pitchFamily="2" charset="2"/>
              <a:buNone/>
            </a:pPr>
            <a:r>
              <a:rPr lang="en-US" altLang="zh-CN" sz="2000"/>
              <a:t>write(fd, buf, len);</a:t>
            </a:r>
          </a:p>
          <a:p>
            <a:pPr eaLnBrk="1" hangingPunct="1"/>
            <a:r>
              <a:rPr lang="zh-CN" altLang="en-US"/>
              <a:t>接收者</a:t>
            </a:r>
          </a:p>
          <a:p>
            <a:pPr lvl="1" eaLnBrk="1" hangingPunct="1">
              <a:spcBef>
                <a:spcPct val="0"/>
              </a:spcBef>
              <a:buFont typeface="Wingdings" pitchFamily="2" charset="2"/>
              <a:buNone/>
            </a:pPr>
            <a:r>
              <a:rPr lang="en-US" altLang="zh-CN" sz="2000"/>
              <a:t>fd = open(”pipe0”, O_RDONLY);</a:t>
            </a:r>
          </a:p>
          <a:p>
            <a:pPr lvl="1" eaLnBrk="1" hangingPunct="1">
              <a:spcBef>
                <a:spcPct val="0"/>
              </a:spcBef>
              <a:buFont typeface="Wingdings" pitchFamily="2" charset="2"/>
              <a:buNone/>
            </a:pPr>
            <a:r>
              <a:rPr lang="en-US" altLang="zh-CN" sz="2000"/>
              <a:t>read(fd, buf, sizeof(buf));</a:t>
            </a:r>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sz="4000"/>
              <a:t>xsh2:</a:t>
            </a:r>
            <a:r>
              <a:rPr lang="zh-CN" altLang="en-US" sz="4000"/>
              <a:t>管道</a:t>
            </a:r>
            <a:r>
              <a:rPr lang="en-US" altLang="zh-CN" sz="4000"/>
              <a:t>(1)</a:t>
            </a:r>
          </a:p>
        </p:txBody>
      </p:sp>
      <p:graphicFrame>
        <p:nvGraphicFramePr>
          <p:cNvPr id="2" name="对象 1"/>
          <p:cNvGraphicFramePr>
            <a:graphicFrameLocks noChangeAspect="1"/>
          </p:cNvGraphicFramePr>
          <p:nvPr>
            <p:extLst>
              <p:ext uri="{D42A27DB-BD31-4B8C-83A1-F6EECF244321}">
                <p14:modId xmlns:p14="http://schemas.microsoft.com/office/powerpoint/2010/main" val="3352469292"/>
              </p:ext>
            </p:extLst>
          </p:nvPr>
        </p:nvGraphicFramePr>
        <p:xfrm>
          <a:off x="2152651" y="695326"/>
          <a:ext cx="8048625" cy="5381625"/>
        </p:xfrm>
        <a:graphic>
          <a:graphicData uri="http://schemas.openxmlformats.org/presentationml/2006/ole">
            <mc:AlternateContent xmlns:mc="http://schemas.openxmlformats.org/markup-compatibility/2006">
              <mc:Choice xmlns:v="urn:schemas-microsoft-com:vml" Requires="v">
                <p:oleObj spid="_x0000_s60428" name="Visio" r:id="rId3" imgW="8003964" imgH="4819424" progId="Visio.Drawing.11">
                  <p:embed/>
                </p:oleObj>
              </mc:Choice>
              <mc:Fallback>
                <p:oleObj name="Visio" r:id="rId3" imgW="8003964" imgH="4819424" progId="Visio.Drawing.11">
                  <p:embed/>
                  <p:pic>
                    <p:nvPicPr>
                      <p:cNvPr id="0" name="对象 1"/>
                      <p:cNvPicPr>
                        <a:picLocks noChangeAspect="1" noChangeArrowheads="1"/>
                      </p:cNvPicPr>
                      <p:nvPr/>
                    </p:nvPicPr>
                    <p:blipFill>
                      <a:blip r:embed="rId4"/>
                      <a:srcRect/>
                      <a:stretch>
                        <a:fillRect/>
                      </a:stretch>
                    </p:blipFill>
                    <p:spPr bwMode="auto">
                      <a:xfrm>
                        <a:off x="2152651" y="695326"/>
                        <a:ext cx="804862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sz="4000"/>
              <a:t>xsh2:</a:t>
            </a:r>
            <a:r>
              <a:rPr lang="zh-CN" altLang="en-US" sz="4000"/>
              <a:t>管道</a:t>
            </a:r>
            <a:r>
              <a:rPr lang="en-US" altLang="zh-CN" sz="4000"/>
              <a:t>(2)</a:t>
            </a:r>
          </a:p>
        </p:txBody>
      </p:sp>
      <p:graphicFrame>
        <p:nvGraphicFramePr>
          <p:cNvPr id="2" name="对象 1"/>
          <p:cNvGraphicFramePr>
            <a:graphicFrameLocks noChangeAspect="1"/>
          </p:cNvGraphicFramePr>
          <p:nvPr>
            <p:extLst>
              <p:ext uri="{D42A27DB-BD31-4B8C-83A1-F6EECF244321}">
                <p14:modId xmlns:p14="http://schemas.microsoft.com/office/powerpoint/2010/main" val="692249365"/>
              </p:ext>
            </p:extLst>
          </p:nvPr>
        </p:nvGraphicFramePr>
        <p:xfrm>
          <a:off x="2152651" y="1143720"/>
          <a:ext cx="8048625" cy="5381625"/>
        </p:xfrm>
        <a:graphic>
          <a:graphicData uri="http://schemas.openxmlformats.org/presentationml/2006/ole">
            <mc:AlternateContent xmlns:mc="http://schemas.openxmlformats.org/markup-compatibility/2006">
              <mc:Choice xmlns:v="urn:schemas-microsoft-com:vml" Requires="v">
                <p:oleObj spid="_x0000_s61451" name="Visio" r:id="rId3" imgW="8003964" imgH="4819424" progId="Visio.Drawing.11">
                  <p:embed/>
                </p:oleObj>
              </mc:Choice>
              <mc:Fallback>
                <p:oleObj name="Visio" r:id="rId3" imgW="8003964" imgH="4819424" progId="Visio.Drawing.11">
                  <p:embed/>
                  <p:pic>
                    <p:nvPicPr>
                      <p:cNvPr id="0" name="对象 1"/>
                      <p:cNvPicPr>
                        <a:picLocks noChangeAspect="1" noChangeArrowheads="1"/>
                      </p:cNvPicPr>
                      <p:nvPr/>
                    </p:nvPicPr>
                    <p:blipFill>
                      <a:blip r:embed="rId4"/>
                      <a:srcRect/>
                      <a:stretch>
                        <a:fillRect/>
                      </a:stretch>
                    </p:blipFill>
                    <p:spPr bwMode="auto">
                      <a:xfrm>
                        <a:off x="2152651" y="1143720"/>
                        <a:ext cx="804862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sz="4000" dirty="0"/>
              <a:t>作业</a:t>
            </a:r>
            <a:r>
              <a:rPr lang="en-US" altLang="zh-CN" sz="4000" dirty="0"/>
              <a:t>4</a:t>
            </a:r>
            <a:endParaRPr lang="zh-CN" altLang="en-US" sz="4000" dirty="0"/>
          </a:p>
        </p:txBody>
      </p:sp>
      <p:sp>
        <p:nvSpPr>
          <p:cNvPr id="54276" name="Rectangle 3"/>
          <p:cNvSpPr>
            <a:spLocks noGrp="1" noChangeArrowheads="1"/>
          </p:cNvSpPr>
          <p:nvPr>
            <p:ph type="body" idx="1"/>
          </p:nvPr>
        </p:nvSpPr>
        <p:spPr/>
        <p:txBody>
          <a:bodyPr/>
          <a:lstStyle/>
          <a:p>
            <a:pPr eaLnBrk="1" hangingPunct="1">
              <a:buFont typeface="Wingdings" pitchFamily="2" charset="2"/>
              <a:buNone/>
            </a:pPr>
            <a:r>
              <a:rPr lang="zh-CN" altLang="en-US" dirty="0"/>
              <a:t>使用</a:t>
            </a:r>
            <a:r>
              <a:rPr lang="en-US" altLang="zh-CN" dirty="0"/>
              <a:t>fork(), exec(), dup2(), pipe() </a:t>
            </a:r>
            <a:r>
              <a:rPr lang="zh-CN" altLang="en-US" dirty="0"/>
              <a:t>，</a:t>
            </a:r>
            <a:r>
              <a:rPr lang="en-US" altLang="zh-CN" dirty="0"/>
              <a:t>open()</a:t>
            </a:r>
            <a:r>
              <a:rPr lang="zh-CN" altLang="en-US" dirty="0"/>
              <a:t>系统调用完成与下列</a:t>
            </a:r>
            <a:r>
              <a:rPr lang="en-US" altLang="zh-CN" dirty="0"/>
              <a:t>shell</a:t>
            </a:r>
            <a:r>
              <a:rPr lang="zh-CN" altLang="en-US" dirty="0"/>
              <a:t>命令等价的功能。</a:t>
            </a:r>
            <a:endParaRPr lang="en-US" altLang="zh-CN" dirty="0"/>
          </a:p>
          <a:p>
            <a:pPr eaLnBrk="1" hangingPunct="1">
              <a:buFont typeface="Wingdings" pitchFamily="2" charset="2"/>
              <a:buNone/>
            </a:pPr>
            <a:r>
              <a:rPr lang="zh-CN" altLang="en-US" sz="2400" dirty="0">
                <a:ea typeface="楷体" panose="02010609060101010101" pitchFamily="49" charset="-122"/>
              </a:rPr>
              <a:t>（提示：为简化编程，不需要用</a:t>
            </a:r>
            <a:r>
              <a:rPr lang="en-US" altLang="zh-CN" sz="2400" dirty="0" err="1">
                <a:ea typeface="楷体" panose="02010609060101010101" pitchFamily="49" charset="-122"/>
              </a:rPr>
              <a:t>strtok</a:t>
            </a:r>
            <a:r>
              <a:rPr lang="zh-CN" altLang="en-US" sz="2400" dirty="0">
                <a:ea typeface="楷体" panose="02010609060101010101" pitchFamily="49" charset="-122"/>
              </a:rPr>
              <a:t>断词，直接实现能达到下述</a:t>
            </a:r>
            <a:r>
              <a:rPr lang="en-US" altLang="zh-CN" sz="2400" dirty="0">
                <a:ea typeface="楷体" panose="02010609060101010101" pitchFamily="49" charset="-122"/>
              </a:rPr>
              <a:t>shell</a:t>
            </a:r>
            <a:r>
              <a:rPr lang="zh-CN" altLang="en-US" sz="2400" dirty="0">
                <a:ea typeface="楷体" panose="02010609060101010101" pitchFamily="49" charset="-122"/>
              </a:rPr>
              <a:t>命令相同功能的程序即可）</a:t>
            </a:r>
          </a:p>
          <a:p>
            <a:pPr eaLnBrk="1" hangingPunct="1">
              <a:buFont typeface="Wingdings" pitchFamily="2" charset="2"/>
              <a:buNone/>
            </a:pPr>
            <a:r>
              <a:rPr kumimoji="0" lang="en-US" altLang="zh-CN" b="0" dirty="0">
                <a:latin typeface="Verdana" panose="020B0604030504040204" pitchFamily="34" charset="0"/>
                <a:ea typeface="Verdana" panose="020B0604030504040204" pitchFamily="34" charset="0"/>
                <a:cs typeface="Verdana" panose="020B0604030504040204" pitchFamily="34" charset="0"/>
              </a:rPr>
              <a:t>gr</a:t>
            </a:r>
            <a:r>
              <a:rPr lang="en-US" altLang="zh-CN" b="0" dirty="0">
                <a:latin typeface="Verdana" panose="020B0604030504040204" pitchFamily="34" charset="0"/>
                <a:ea typeface="Verdana" panose="020B0604030504040204" pitchFamily="34" charset="0"/>
                <a:cs typeface="Verdana" panose="020B0604030504040204" pitchFamily="34" charset="0"/>
              </a:rPr>
              <a:t>ep -v </a:t>
            </a:r>
            <a:r>
              <a:rPr lang="en-US" altLang="zh-CN" b="0" dirty="0" err="1">
                <a:latin typeface="Verdana" panose="020B0604030504040204" pitchFamily="34" charset="0"/>
                <a:ea typeface="Verdana" panose="020B0604030504040204" pitchFamily="34" charset="0"/>
                <a:cs typeface="Verdana" panose="020B0604030504040204" pitchFamily="34" charset="0"/>
              </a:rPr>
              <a:t>usr</a:t>
            </a:r>
            <a:r>
              <a:rPr lang="en-US" altLang="zh-CN" b="0" dirty="0">
                <a:latin typeface="Verdana" panose="020B0604030504040204" pitchFamily="34" charset="0"/>
                <a:ea typeface="Verdana" panose="020B0604030504040204" pitchFamily="34" charset="0"/>
                <a:cs typeface="Verdana" panose="020B0604030504040204" pitchFamily="34" charset="0"/>
              </a:rPr>
              <a:t>&lt;/</a:t>
            </a:r>
            <a:r>
              <a:rPr lang="en-US" altLang="zh-CN" b="0" dirty="0" err="1">
                <a:latin typeface="Verdana" panose="020B0604030504040204" pitchFamily="34" charset="0"/>
                <a:ea typeface="Verdana" panose="020B0604030504040204" pitchFamily="34" charset="0"/>
                <a:cs typeface="Verdana" panose="020B0604030504040204" pitchFamily="34" charset="0"/>
              </a:rPr>
              <a:t>etc</a:t>
            </a:r>
            <a:r>
              <a:rPr lang="en-US" altLang="zh-CN" b="0" dirty="0">
                <a:latin typeface="Verdana" panose="020B0604030504040204" pitchFamily="34" charset="0"/>
                <a:ea typeface="Verdana" panose="020B0604030504040204" pitchFamily="34" charset="0"/>
                <a:cs typeface="Verdana" panose="020B0604030504040204" pitchFamily="34" charset="0"/>
              </a:rPr>
              <a:t>/</a:t>
            </a:r>
            <a:r>
              <a:rPr lang="en-US" altLang="zh-CN" b="0" dirty="0" err="1">
                <a:latin typeface="Verdana" panose="020B0604030504040204" pitchFamily="34" charset="0"/>
                <a:ea typeface="Verdana" panose="020B0604030504040204" pitchFamily="34" charset="0"/>
                <a:cs typeface="Verdana" panose="020B0604030504040204" pitchFamily="34" charset="0"/>
              </a:rPr>
              <a:t>passwd|wc</a:t>
            </a:r>
            <a:r>
              <a:rPr lang="en-US" altLang="zh-CN" b="0" dirty="0">
                <a:latin typeface="Verdana" panose="020B0604030504040204" pitchFamily="34" charset="0"/>
                <a:ea typeface="Verdana" panose="020B0604030504040204" pitchFamily="34" charset="0"/>
                <a:cs typeface="Verdana" panose="020B0604030504040204" pitchFamily="34" charset="0"/>
              </a:rPr>
              <a:t> -l&gt;result.txt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2278064" y="2130426"/>
            <a:ext cx="7635875" cy="1470025"/>
          </a:xfrm>
        </p:spPr>
        <p:txBody>
          <a:bodyPr/>
          <a:lstStyle/>
          <a:p>
            <a:pPr eaLnBrk="1" hangingPunct="1"/>
            <a:r>
              <a:rPr lang="zh-CN" altLang="en-US" sz="4800" dirty="0">
                <a:solidFill>
                  <a:srgbClr val="0000FF"/>
                </a:solidFill>
                <a:latin typeface="楷体" panose="02010609060101010101" pitchFamily="49" charset="-122"/>
                <a:ea typeface="楷体" panose="02010609060101010101" pitchFamily="49" charset="-122"/>
              </a:rPr>
              <a:t>信号</a:t>
            </a:r>
          </a:p>
        </p:txBody>
      </p:sp>
      <p:sp>
        <p:nvSpPr>
          <p:cNvPr id="55299" name="Line 3"/>
          <p:cNvSpPr>
            <a:spLocks noChangeShapeType="1"/>
          </p:cNvSpPr>
          <p:nvPr/>
        </p:nvSpPr>
        <p:spPr bwMode="auto">
          <a:xfrm>
            <a:off x="2208213" y="908050"/>
            <a:ext cx="7848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a:extLst>
              <a:ext uri="{FF2B5EF4-FFF2-40B4-BE49-F238E27FC236}">
                <a16:creationId xmlns:a16="http://schemas.microsoft.com/office/drawing/2014/main" id="{C347CEC8-B4F1-4AA7-BACF-004AB3D088D3}"/>
              </a:ext>
            </a:extLst>
          </p:cNvPr>
          <p:cNvSpPr>
            <a:spLocks noChangeShapeType="1"/>
          </p:cNvSpPr>
          <p:nvPr/>
        </p:nvSpPr>
        <p:spPr bwMode="auto">
          <a:xfrm flipV="1">
            <a:off x="911424" y="908720"/>
            <a:ext cx="10369152"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sz="4000"/>
              <a:t>命令</a:t>
            </a:r>
            <a:r>
              <a:rPr lang="en-US" altLang="zh-CN" sz="4000"/>
              <a:t>kill</a:t>
            </a:r>
          </a:p>
        </p:txBody>
      </p:sp>
      <p:sp>
        <p:nvSpPr>
          <p:cNvPr id="56324" name="Rectangle 3"/>
          <p:cNvSpPr>
            <a:spLocks noGrp="1" noChangeArrowheads="1"/>
          </p:cNvSpPr>
          <p:nvPr>
            <p:ph type="body" idx="1"/>
          </p:nvPr>
        </p:nvSpPr>
        <p:spPr/>
        <p:txBody>
          <a:bodyPr/>
          <a:lstStyle/>
          <a:p>
            <a:pPr eaLnBrk="1" hangingPunct="1"/>
            <a:r>
              <a:rPr lang="zh-CN" altLang="en-US"/>
              <a:t>用法与功能</a:t>
            </a:r>
          </a:p>
          <a:p>
            <a:pPr lvl="1" eaLnBrk="1" hangingPunct="1">
              <a:buFont typeface="Wingdings" pitchFamily="2" charset="2"/>
              <a:buNone/>
            </a:pPr>
            <a:r>
              <a:rPr lang="en-US" altLang="zh-CN"/>
              <a:t>kill –</a:t>
            </a:r>
            <a:r>
              <a:rPr lang="en-US" altLang="zh-CN" i="1">
                <a:latin typeface="Times New Roman" pitchFamily="18" charset="0"/>
              </a:rPr>
              <a:t>signal</a:t>
            </a:r>
            <a:r>
              <a:rPr lang="en-US" altLang="zh-CN"/>
              <a:t> </a:t>
            </a:r>
            <a:r>
              <a:rPr lang="en-US" altLang="zh-CN" i="1">
                <a:latin typeface="Times New Roman" pitchFamily="18" charset="0"/>
              </a:rPr>
              <a:t>PID-list</a:t>
            </a:r>
          </a:p>
          <a:p>
            <a:pPr lvl="1" eaLnBrk="1" hangingPunct="1">
              <a:buFont typeface="Wingdings" pitchFamily="2" charset="2"/>
              <a:buNone/>
            </a:pPr>
            <a:r>
              <a:rPr lang="en-US" altLang="zh-CN"/>
              <a:t>kill</a:t>
            </a:r>
            <a:r>
              <a:rPr lang="zh-CN" altLang="en-US"/>
              <a:t>命令用于向进程发送一个信号</a:t>
            </a:r>
          </a:p>
          <a:p>
            <a:pPr eaLnBrk="1" hangingPunct="1"/>
            <a:r>
              <a:rPr lang="zh-CN" altLang="en-US"/>
              <a:t>举例</a:t>
            </a:r>
          </a:p>
          <a:p>
            <a:pPr lvl="1" eaLnBrk="1" hangingPunct="1"/>
            <a:r>
              <a:rPr lang="en-US" altLang="zh-CN"/>
              <a:t>kill 1275</a:t>
            </a:r>
          </a:p>
          <a:p>
            <a:pPr lvl="2" eaLnBrk="1" hangingPunct="1"/>
            <a:r>
              <a:rPr lang="zh-CN" altLang="en-US"/>
              <a:t>向进程</a:t>
            </a:r>
            <a:r>
              <a:rPr lang="en-US" altLang="zh-CN"/>
              <a:t>1275</a:t>
            </a:r>
            <a:r>
              <a:rPr lang="zh-CN" altLang="en-US"/>
              <a:t>的进程发送信号，默认信号为</a:t>
            </a:r>
            <a:r>
              <a:rPr lang="en-US" altLang="zh-CN"/>
              <a:t>15(SIGTERM)</a:t>
            </a:r>
            <a:r>
              <a:rPr lang="zh-CN" altLang="en-US"/>
              <a:t>，一般会导致进程死亡</a:t>
            </a:r>
          </a:p>
          <a:p>
            <a:pPr lvl="1" eaLnBrk="1" hangingPunct="1"/>
            <a:r>
              <a:rPr lang="en-US" altLang="zh-CN"/>
              <a:t>kill -9 1326</a:t>
            </a:r>
          </a:p>
          <a:p>
            <a:pPr lvl="2" eaLnBrk="1" hangingPunct="1"/>
            <a:r>
              <a:rPr lang="zh-CN" altLang="en-US"/>
              <a:t>向进程</a:t>
            </a:r>
            <a:r>
              <a:rPr lang="en-US" altLang="zh-CN"/>
              <a:t>1326</a:t>
            </a:r>
            <a:r>
              <a:rPr lang="zh-CN" altLang="en-US"/>
              <a:t>发送信号</a:t>
            </a:r>
            <a:r>
              <a:rPr lang="en-US" altLang="zh-CN"/>
              <a:t>9(SIGKILL)</a:t>
            </a:r>
            <a:r>
              <a:rPr lang="zh-CN" altLang="en-US"/>
              <a:t>，导致进程死亡</a:t>
            </a:r>
          </a:p>
          <a:p>
            <a:pPr eaLnBrk="1" hangingPunct="1"/>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sz="4000">
                <a:latin typeface="Lucida Console" pitchFamily="49" charset="0"/>
              </a:rPr>
              <a:t>进程组</a:t>
            </a:r>
          </a:p>
        </p:txBody>
      </p:sp>
      <p:sp>
        <p:nvSpPr>
          <p:cNvPr id="57348" name="Rectangle 3"/>
          <p:cNvSpPr>
            <a:spLocks noGrp="1" noChangeArrowheads="1"/>
          </p:cNvSpPr>
          <p:nvPr>
            <p:ph type="body" idx="1"/>
          </p:nvPr>
        </p:nvSpPr>
        <p:spPr/>
        <p:txBody>
          <a:bodyPr/>
          <a:lstStyle/>
          <a:p>
            <a:pPr eaLnBrk="1" hangingPunct="1"/>
            <a:r>
              <a:rPr lang="zh-CN" altLang="en-US"/>
              <a:t>进程组</a:t>
            </a:r>
          </a:p>
          <a:p>
            <a:pPr lvl="1" eaLnBrk="1" hangingPunct="1"/>
            <a:r>
              <a:rPr lang="zh-CN" altLang="en-US"/>
              <a:t>进程在其</a:t>
            </a:r>
            <a:r>
              <a:rPr lang="en-US" altLang="zh-CN">
                <a:latin typeface="Times New Roman" pitchFamily="18" charset="0"/>
              </a:rPr>
              <a:t>proc</a:t>
            </a:r>
            <a:r>
              <a:rPr lang="zh-CN" altLang="en-US">
                <a:latin typeface="Times New Roman" pitchFamily="18" charset="0"/>
              </a:rPr>
              <a:t>结构中有</a:t>
            </a:r>
            <a:r>
              <a:rPr lang="en-US" altLang="zh-CN">
                <a:latin typeface="Times New Roman" pitchFamily="18" charset="0"/>
              </a:rPr>
              <a:t>p_pgrp</a:t>
            </a:r>
            <a:r>
              <a:rPr lang="zh-CN" altLang="en-US"/>
              <a:t>域</a:t>
            </a:r>
          </a:p>
          <a:p>
            <a:pPr lvl="1" eaLnBrk="1" hangingPunct="1"/>
            <a:r>
              <a:rPr lang="en-US" altLang="zh-CN">
                <a:latin typeface="Times New Roman" pitchFamily="18" charset="0"/>
              </a:rPr>
              <a:t>p_pgrp</a:t>
            </a:r>
            <a:r>
              <a:rPr lang="zh-CN" altLang="en-US">
                <a:latin typeface="Times New Roman" pitchFamily="18" charset="0"/>
              </a:rPr>
              <a:t>都相同</a:t>
            </a:r>
            <a:r>
              <a:rPr lang="zh-CN" altLang="en-US"/>
              <a:t>的进程构成</a:t>
            </a:r>
            <a:r>
              <a:rPr lang="zh-CN" altLang="en-US">
                <a:latin typeface="Times New Roman" pitchFamily="18" charset="0"/>
              </a:rPr>
              <a:t>一个“进程组”</a:t>
            </a:r>
          </a:p>
          <a:p>
            <a:pPr lvl="1" eaLnBrk="1" hangingPunct="1"/>
            <a:r>
              <a:rPr lang="zh-CN" altLang="en-US"/>
              <a:t>如果</a:t>
            </a:r>
            <a:r>
              <a:rPr lang="en-US" altLang="zh-CN">
                <a:latin typeface="Times New Roman" pitchFamily="18" charset="0"/>
              </a:rPr>
              <a:t>p_pgrp=p_pid</a:t>
            </a:r>
            <a:r>
              <a:rPr lang="zh-CN" altLang="en-US">
                <a:latin typeface="Times New Roman" pitchFamily="18" charset="0"/>
              </a:rPr>
              <a:t>则</a:t>
            </a:r>
            <a:r>
              <a:rPr lang="zh-CN" altLang="en-US"/>
              <a:t>该进程是组长</a:t>
            </a:r>
          </a:p>
          <a:p>
            <a:pPr lvl="1" eaLnBrk="1" hangingPunct="1"/>
            <a:r>
              <a:rPr lang="en-US" altLang="zh-CN"/>
              <a:t>setsid()</a:t>
            </a:r>
            <a:r>
              <a:rPr lang="zh-CN" altLang="en-US"/>
              <a:t>系统调用将</a:t>
            </a:r>
            <a:r>
              <a:rPr lang="en-US" altLang="zh-CN">
                <a:latin typeface="Times New Roman" pitchFamily="18" charset="0"/>
              </a:rPr>
              <a:t>proc</a:t>
            </a:r>
            <a:r>
              <a:rPr lang="zh-CN" altLang="en-US">
                <a:latin typeface="Times New Roman" pitchFamily="18" charset="0"/>
              </a:rPr>
              <a:t>中的</a:t>
            </a:r>
            <a:r>
              <a:rPr lang="en-US" altLang="zh-CN">
                <a:latin typeface="Times New Roman" pitchFamily="18" charset="0"/>
              </a:rPr>
              <a:t>p_pgrp</a:t>
            </a:r>
            <a:r>
              <a:rPr lang="zh-CN" altLang="en-US"/>
              <a:t>改为进程自己的</a:t>
            </a:r>
            <a:r>
              <a:rPr lang="en-US" altLang="zh-CN">
                <a:latin typeface="Times New Roman" pitchFamily="18" charset="0"/>
              </a:rPr>
              <a:t>PID</a:t>
            </a:r>
            <a:r>
              <a:rPr lang="zh-CN" altLang="en-US"/>
              <a:t>，从而脱离原进程组，成为新进程组的组长 </a:t>
            </a:r>
          </a:p>
          <a:p>
            <a:pPr lvl="1" eaLnBrk="1" hangingPunct="1"/>
            <a:r>
              <a:rPr lang="en-US" altLang="zh-CN"/>
              <a:t>fork</a:t>
            </a:r>
            <a:r>
              <a:rPr lang="zh-CN" altLang="en-US"/>
              <a:t>创建的进程继承父进程</a:t>
            </a:r>
            <a:r>
              <a:rPr lang="en-US" altLang="zh-CN">
                <a:latin typeface="Times New Roman" pitchFamily="18" charset="0"/>
              </a:rPr>
              <a:t>p_pgrp</a:t>
            </a:r>
            <a:r>
              <a:rPr lang="zh-CN" altLang="en-US"/>
              <a:t>，与父进程同组</a:t>
            </a:r>
          </a:p>
          <a:p>
            <a:pPr eaLnBrk="1" hangingPunct="1"/>
            <a:r>
              <a:rPr lang="zh-CN" altLang="en-US"/>
              <a:t>举例</a:t>
            </a:r>
          </a:p>
          <a:p>
            <a:pPr lvl="1" eaLnBrk="1" hangingPunct="1"/>
            <a:r>
              <a:rPr lang="en-US" altLang="zh-CN"/>
              <a:t>kill</a:t>
            </a:r>
            <a:r>
              <a:rPr lang="zh-CN" altLang="en-US"/>
              <a:t>命令的</a:t>
            </a:r>
            <a:r>
              <a:rPr lang="en-US" altLang="zh-CN"/>
              <a:t>PID</a:t>
            </a:r>
            <a:r>
              <a:rPr lang="zh-CN" altLang="en-US"/>
              <a:t>为</a:t>
            </a:r>
            <a:r>
              <a:rPr lang="en-US" altLang="zh-CN"/>
              <a:t>0</a:t>
            </a:r>
            <a:r>
              <a:rPr lang="zh-CN" altLang="en-US"/>
              <a:t>时，向与本进程同组的所有进程发送信号</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sz="4000">
                <a:latin typeface="Lucida Console" pitchFamily="49" charset="0"/>
              </a:rPr>
              <a:t>信号机制</a:t>
            </a:r>
          </a:p>
        </p:txBody>
      </p:sp>
      <p:sp>
        <p:nvSpPr>
          <p:cNvPr id="58372" name="Rectangle 3"/>
          <p:cNvSpPr>
            <a:spLocks noGrp="1" noChangeArrowheads="1"/>
          </p:cNvSpPr>
          <p:nvPr>
            <p:ph type="body" idx="1"/>
          </p:nvPr>
        </p:nvSpPr>
        <p:spPr>
          <a:xfrm>
            <a:off x="2208213" y="981076"/>
            <a:ext cx="7772400" cy="5616575"/>
          </a:xfrm>
        </p:spPr>
        <p:txBody>
          <a:bodyPr/>
          <a:lstStyle/>
          <a:p>
            <a:pPr eaLnBrk="1" hangingPunct="1"/>
            <a:r>
              <a:rPr lang="zh-CN" altLang="en-US"/>
              <a:t>功能</a:t>
            </a:r>
          </a:p>
          <a:p>
            <a:pPr lvl="1" eaLnBrk="1" hangingPunct="1"/>
            <a:r>
              <a:rPr lang="zh-CN" altLang="en-US"/>
              <a:t>信号是送到</a:t>
            </a:r>
            <a:r>
              <a:rPr lang="zh-CN" altLang="en-US">
                <a:latin typeface="Times New Roman" pitchFamily="18" charset="0"/>
              </a:rPr>
              <a:t>进程的“软件中断”</a:t>
            </a:r>
            <a:r>
              <a:rPr lang="zh-CN" altLang="en-US"/>
              <a:t>，通知进程出现了非正常事件</a:t>
            </a:r>
          </a:p>
          <a:p>
            <a:pPr eaLnBrk="1" hangingPunct="1"/>
            <a:r>
              <a:rPr lang="zh-CN" altLang="en-US"/>
              <a:t>信号的产生</a:t>
            </a:r>
          </a:p>
          <a:p>
            <a:pPr lvl="1" eaLnBrk="1" hangingPunct="1"/>
            <a:r>
              <a:rPr lang="zh-CN" altLang="en-US"/>
              <a:t>进程自己或者其他进程发出的</a:t>
            </a:r>
          </a:p>
          <a:p>
            <a:pPr lvl="2" eaLnBrk="1" hangingPunct="1"/>
            <a:r>
              <a:rPr lang="zh-CN" altLang="en-US"/>
              <a:t>使用</a:t>
            </a:r>
            <a:r>
              <a:rPr lang="en-US" altLang="zh-CN"/>
              <a:t>kill()</a:t>
            </a:r>
            <a:r>
              <a:rPr lang="zh-CN" altLang="en-US"/>
              <a:t>或者</a:t>
            </a:r>
            <a:r>
              <a:rPr lang="en-US" altLang="zh-CN"/>
              <a:t>alarm()</a:t>
            </a:r>
            <a:r>
              <a:rPr lang="zh-CN" altLang="en-US"/>
              <a:t>调用</a:t>
            </a:r>
          </a:p>
          <a:p>
            <a:pPr lvl="1" eaLnBrk="1" hangingPunct="1"/>
            <a:r>
              <a:rPr lang="zh-CN" altLang="en-US"/>
              <a:t>核心产生信号</a:t>
            </a:r>
          </a:p>
          <a:p>
            <a:pPr lvl="2" eaLnBrk="1" hangingPunct="1"/>
            <a:r>
              <a:rPr lang="zh-CN" altLang="en-US"/>
              <a:t>段违例信号</a:t>
            </a:r>
            <a:r>
              <a:rPr lang="en-US" altLang="zh-CN"/>
              <a:t>SIGSEGV</a:t>
            </a:r>
            <a:r>
              <a:rPr lang="zh-CN" altLang="en-US"/>
              <a:t>：当进程试图存取它的地址空间以外的存贮单元时，内核向进程发送段违例信号</a:t>
            </a:r>
          </a:p>
          <a:p>
            <a:pPr lvl="2" eaLnBrk="1" hangingPunct="1"/>
            <a:r>
              <a:rPr lang="zh-CN" altLang="en-US"/>
              <a:t>浮点溢出信号</a:t>
            </a:r>
            <a:r>
              <a:rPr lang="en-US" altLang="zh-CN"/>
              <a:t>SIGFPE</a:t>
            </a:r>
            <a:r>
              <a:rPr lang="zh-CN" altLang="en-US"/>
              <a:t>：零做除数时，内核向进程发送浮点溢出信号</a:t>
            </a:r>
          </a:p>
          <a:p>
            <a:pPr lvl="2" eaLnBrk="1" hangingPunct="1"/>
            <a:r>
              <a:rPr lang="zh-CN" altLang="en-US"/>
              <a:t>信号</a:t>
            </a:r>
            <a:r>
              <a:rPr lang="en-US" altLang="zh-CN"/>
              <a:t>SIGPIPE</a:t>
            </a:r>
            <a:r>
              <a:rPr lang="zh-CN" altLang="en-US"/>
              <a:t>：关闭管道读端则写端</a:t>
            </a:r>
            <a:r>
              <a:rPr lang="en-US" altLang="zh-CN"/>
              <a:t>write</a:t>
            </a:r>
            <a:r>
              <a:rPr lang="zh-CN" altLang="en-US"/>
              <a:t>导致进程收到信号</a:t>
            </a:r>
            <a:r>
              <a:rPr lang="en-US" altLang="zh-CN"/>
              <a:t>SIGPIPE</a:t>
            </a:r>
          </a:p>
          <a:p>
            <a:pPr eaLnBrk="1" hangingPunct="1"/>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sz="4000"/>
              <a:t>信号类型</a:t>
            </a:r>
          </a:p>
        </p:txBody>
      </p:sp>
      <p:sp>
        <p:nvSpPr>
          <p:cNvPr id="59396" name="Rectangle 3"/>
          <p:cNvSpPr>
            <a:spLocks noGrp="1" noChangeArrowheads="1"/>
          </p:cNvSpPr>
          <p:nvPr>
            <p:ph type="body" idx="1"/>
          </p:nvPr>
        </p:nvSpPr>
        <p:spPr>
          <a:xfrm>
            <a:off x="1992313" y="981076"/>
            <a:ext cx="7988300" cy="5876925"/>
          </a:xfrm>
        </p:spPr>
        <p:txBody>
          <a:bodyPr/>
          <a:lstStyle/>
          <a:p>
            <a:pPr eaLnBrk="1" hangingPunct="1"/>
            <a:r>
              <a:rPr lang="zh-CN" altLang="en-US"/>
              <a:t>在</a:t>
            </a:r>
            <a:r>
              <a:rPr lang="en-US" altLang="zh-CN"/>
              <a:t>&lt;sys/signal.h&gt;</a:t>
            </a:r>
            <a:r>
              <a:rPr lang="zh-CN" altLang="en-US"/>
              <a:t>文件中定义宏</a:t>
            </a:r>
          </a:p>
          <a:p>
            <a:pPr lvl="1" eaLnBrk="1" hangingPunct="1">
              <a:spcBef>
                <a:spcPct val="10000"/>
              </a:spcBef>
              <a:buFont typeface="Wingdings" pitchFamily="2" charset="2"/>
              <a:buNone/>
            </a:pPr>
            <a:r>
              <a:rPr lang="en-US" altLang="zh-CN"/>
              <a:t>SIGTERM  </a:t>
            </a:r>
            <a:r>
              <a:rPr lang="zh-CN" altLang="en-US"/>
              <a:t>软件终止信号。用</a:t>
            </a:r>
            <a:r>
              <a:rPr lang="en-US" altLang="zh-CN"/>
              <a:t>kill</a:t>
            </a:r>
            <a:r>
              <a:rPr lang="zh-CN" altLang="en-US"/>
              <a:t>命令时产生</a:t>
            </a:r>
          </a:p>
          <a:p>
            <a:pPr lvl="1" eaLnBrk="1" hangingPunct="1">
              <a:spcBef>
                <a:spcPct val="10000"/>
              </a:spcBef>
              <a:buFont typeface="Wingdings" pitchFamily="2" charset="2"/>
              <a:buNone/>
            </a:pPr>
            <a:r>
              <a:rPr lang="en-US" altLang="zh-CN"/>
              <a:t>SIGHUP   </a:t>
            </a:r>
            <a:r>
              <a:rPr lang="zh-CN" altLang="en-US"/>
              <a:t>挂断。当从注册</a:t>
            </a:r>
            <a:r>
              <a:rPr lang="en-US" altLang="zh-CN">
                <a:latin typeface="Times New Roman" pitchFamily="18" charset="0"/>
              </a:rPr>
              <a:t>shell</a:t>
            </a:r>
            <a:r>
              <a:rPr lang="zh-CN" altLang="en-US">
                <a:latin typeface="Times New Roman" pitchFamily="18" charset="0"/>
              </a:rPr>
              <a:t>中</a:t>
            </a:r>
            <a:r>
              <a:rPr lang="en-US" altLang="zh-CN"/>
              <a:t>logout</a:t>
            </a:r>
            <a:r>
              <a:rPr lang="zh-CN" altLang="en-US"/>
              <a:t>时，</a:t>
            </a:r>
          </a:p>
          <a:p>
            <a:pPr lvl="1" eaLnBrk="1" hangingPunct="1">
              <a:spcBef>
                <a:spcPct val="10000"/>
              </a:spcBef>
              <a:buFont typeface="Wingdings" pitchFamily="2" charset="2"/>
              <a:buNone/>
            </a:pPr>
            <a:r>
              <a:rPr lang="zh-CN" altLang="en-US"/>
              <a:t>         同一进程组的所有进程都收到</a:t>
            </a:r>
            <a:r>
              <a:rPr lang="en-US" altLang="zh-CN"/>
              <a:t>SIGHUP</a:t>
            </a:r>
          </a:p>
          <a:p>
            <a:pPr lvl="1" eaLnBrk="1" hangingPunct="1">
              <a:spcBef>
                <a:spcPct val="10000"/>
              </a:spcBef>
              <a:buFont typeface="Wingdings" pitchFamily="2" charset="2"/>
              <a:buNone/>
            </a:pPr>
            <a:r>
              <a:rPr lang="en-US" altLang="zh-CN"/>
              <a:t>SIGINT   </a:t>
            </a:r>
            <a:r>
              <a:rPr lang="zh-CN" altLang="en-US"/>
              <a:t>中断。用户按</a:t>
            </a:r>
            <a:r>
              <a:rPr lang="en-US" altLang="zh-CN">
                <a:latin typeface="Times New Roman" pitchFamily="18" charset="0"/>
              </a:rPr>
              <a:t>Del</a:t>
            </a:r>
            <a:r>
              <a:rPr lang="zh-CN" altLang="en-US">
                <a:latin typeface="Times New Roman" pitchFamily="18" charset="0"/>
              </a:rPr>
              <a:t>键或</a:t>
            </a:r>
            <a:r>
              <a:rPr lang="en-US" altLang="zh-CN">
                <a:latin typeface="Times New Roman" pitchFamily="18" charset="0"/>
              </a:rPr>
              <a:t>Ctrl-C</a:t>
            </a:r>
            <a:r>
              <a:rPr lang="zh-CN" altLang="en-US">
                <a:latin typeface="Times New Roman" pitchFamily="18" charset="0"/>
              </a:rPr>
              <a:t>键</a:t>
            </a:r>
            <a:r>
              <a:rPr lang="zh-CN" altLang="en-US"/>
              <a:t>时产生</a:t>
            </a:r>
          </a:p>
          <a:p>
            <a:pPr lvl="1" eaLnBrk="1" hangingPunct="1">
              <a:spcBef>
                <a:spcPct val="10000"/>
              </a:spcBef>
              <a:buFont typeface="Wingdings" pitchFamily="2" charset="2"/>
              <a:buNone/>
            </a:pPr>
            <a:r>
              <a:rPr lang="en-US" altLang="zh-CN"/>
              <a:t>SIGQUIT </a:t>
            </a:r>
            <a:r>
              <a:rPr lang="zh-CN" altLang="en-US"/>
              <a:t>退出。按</a:t>
            </a:r>
            <a:r>
              <a:rPr lang="en-US" altLang="zh-CN">
                <a:latin typeface="Times New Roman" pitchFamily="18" charset="0"/>
              </a:rPr>
              <a:t>Ctrl-\</a:t>
            </a:r>
            <a:r>
              <a:rPr lang="zh-CN" altLang="en-US">
                <a:latin typeface="Times New Roman" pitchFamily="18" charset="0"/>
              </a:rPr>
              <a:t>时产生</a:t>
            </a:r>
            <a:r>
              <a:rPr lang="zh-CN" altLang="en-US"/>
              <a:t>，产生</a:t>
            </a:r>
            <a:r>
              <a:rPr lang="en-US" altLang="zh-CN"/>
              <a:t>core</a:t>
            </a:r>
            <a:r>
              <a:rPr lang="zh-CN" altLang="en-US"/>
              <a:t>文件</a:t>
            </a:r>
          </a:p>
          <a:p>
            <a:pPr lvl="1" eaLnBrk="1" hangingPunct="1">
              <a:spcBef>
                <a:spcPct val="10000"/>
              </a:spcBef>
              <a:buFont typeface="Wingdings" pitchFamily="2" charset="2"/>
              <a:buNone/>
            </a:pPr>
            <a:r>
              <a:rPr lang="en-US" altLang="zh-CN"/>
              <a:t>SIGALRM </a:t>
            </a:r>
            <a:r>
              <a:rPr lang="zh-CN" altLang="en-US"/>
              <a:t>闹钟信号。计时器时间到，与</a:t>
            </a:r>
            <a:r>
              <a:rPr lang="en-US" altLang="zh-CN"/>
              <a:t>alarm()</a:t>
            </a:r>
            <a:r>
              <a:rPr lang="zh-CN" altLang="en-US"/>
              <a:t>有关</a:t>
            </a:r>
          </a:p>
          <a:p>
            <a:pPr lvl="1" eaLnBrk="1" hangingPunct="1">
              <a:spcBef>
                <a:spcPct val="10000"/>
              </a:spcBef>
              <a:buFont typeface="Wingdings" pitchFamily="2" charset="2"/>
              <a:buNone/>
            </a:pPr>
            <a:r>
              <a:rPr lang="en-US" altLang="zh-CN"/>
              <a:t>SIGCLD  </a:t>
            </a:r>
            <a:r>
              <a:rPr lang="zh-CN" altLang="en-US"/>
              <a:t>进程的一个子进程终止。</a:t>
            </a:r>
          </a:p>
          <a:p>
            <a:pPr lvl="1" eaLnBrk="1" hangingPunct="1">
              <a:spcBef>
                <a:spcPct val="10000"/>
              </a:spcBef>
              <a:buFont typeface="Wingdings" pitchFamily="2" charset="2"/>
              <a:buNone/>
            </a:pPr>
            <a:r>
              <a:rPr lang="en-US" altLang="zh-CN"/>
              <a:t>SIGKILL </a:t>
            </a:r>
            <a:r>
              <a:rPr lang="zh-CN" altLang="en-US"/>
              <a:t>无条件终止，该信号不能被捕获或忽略。</a:t>
            </a:r>
          </a:p>
          <a:p>
            <a:pPr lvl="1" eaLnBrk="1" hangingPunct="1">
              <a:spcBef>
                <a:spcPct val="10000"/>
              </a:spcBef>
              <a:buFont typeface="Wingdings" pitchFamily="2" charset="2"/>
              <a:buNone/>
            </a:pPr>
            <a:r>
              <a:rPr lang="en-US" altLang="zh-CN"/>
              <a:t>SIGUSR1</a:t>
            </a:r>
            <a:r>
              <a:rPr lang="zh-CN" altLang="en-US"/>
              <a:t>，</a:t>
            </a:r>
            <a:r>
              <a:rPr lang="en-US" altLang="zh-CN"/>
              <a:t>SIGUSR2  </a:t>
            </a:r>
            <a:r>
              <a:rPr lang="zh-CN" altLang="en-US"/>
              <a:t>用户定义的信号</a:t>
            </a:r>
          </a:p>
          <a:p>
            <a:pPr lvl="1" eaLnBrk="1" hangingPunct="1">
              <a:spcBef>
                <a:spcPct val="10000"/>
              </a:spcBef>
              <a:buFont typeface="Wingdings" pitchFamily="2" charset="2"/>
              <a:buNone/>
            </a:pPr>
            <a:r>
              <a:rPr lang="en-US" altLang="zh-CN"/>
              <a:t>SIGFPE  </a:t>
            </a:r>
            <a:r>
              <a:rPr lang="zh-CN" altLang="en-US"/>
              <a:t>浮点溢出</a:t>
            </a:r>
          </a:p>
          <a:p>
            <a:pPr lvl="1" eaLnBrk="1" hangingPunct="1">
              <a:spcBef>
                <a:spcPct val="10000"/>
              </a:spcBef>
              <a:buFont typeface="Wingdings" pitchFamily="2" charset="2"/>
              <a:buNone/>
            </a:pPr>
            <a:r>
              <a:rPr lang="en-US" altLang="zh-CN"/>
              <a:t>SIGILL  </a:t>
            </a:r>
            <a:r>
              <a:rPr lang="zh-CN" altLang="en-US"/>
              <a:t>非法指令 </a:t>
            </a:r>
          </a:p>
          <a:p>
            <a:pPr lvl="1" eaLnBrk="1" hangingPunct="1">
              <a:spcBef>
                <a:spcPct val="10000"/>
              </a:spcBef>
              <a:buFont typeface="Wingdings" pitchFamily="2" charset="2"/>
              <a:buNone/>
            </a:pPr>
            <a:r>
              <a:rPr lang="en-US" altLang="zh-CN"/>
              <a:t>SIGSEGV </a:t>
            </a:r>
            <a:r>
              <a:rPr lang="zh-CN" altLang="en-US"/>
              <a:t>段违例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z="4000"/>
              <a:t>进程逻辑地址空间的布局</a:t>
            </a:r>
            <a:r>
              <a:rPr lang="zh-CN" altLang="en-US" b="0"/>
              <a:t> </a:t>
            </a:r>
          </a:p>
        </p:txBody>
      </p:sp>
      <p:sp>
        <p:nvSpPr>
          <p:cNvPr id="7172" name="Rectangle 3"/>
          <p:cNvSpPr>
            <a:spLocks noChangeArrowheads="1"/>
          </p:cNvSpPr>
          <p:nvPr/>
        </p:nvSpPr>
        <p:spPr bwMode="auto">
          <a:xfrm>
            <a:off x="1524001" y="1324358"/>
            <a:ext cx="184731" cy="27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7173" name="Object 4"/>
          <p:cNvGraphicFramePr>
            <a:graphicFrameLocks noChangeAspect="1"/>
          </p:cNvGraphicFramePr>
          <p:nvPr/>
        </p:nvGraphicFramePr>
        <p:xfrm>
          <a:off x="3719514" y="936626"/>
          <a:ext cx="4897437" cy="5921375"/>
        </p:xfrm>
        <a:graphic>
          <a:graphicData uri="http://schemas.openxmlformats.org/presentationml/2006/ole">
            <mc:AlternateContent xmlns:mc="http://schemas.openxmlformats.org/markup-compatibility/2006">
              <mc:Choice xmlns:v="urn:schemas-microsoft-com:vml" Requires="v">
                <p:oleObj spid="_x0000_s7225" name="VISIO" r:id="rId3" imgW="2984400" imgH="3931920" progId="Visio.Drawing.6">
                  <p:embed/>
                </p:oleObj>
              </mc:Choice>
              <mc:Fallback>
                <p:oleObj name="VISIO" r:id="rId3" imgW="2984400" imgH="39319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4" y="936626"/>
                        <a:ext cx="4897437"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z="4000">
                <a:latin typeface="Lucida Console" pitchFamily="49" charset="0"/>
              </a:rPr>
              <a:t>进程对信号的处理</a:t>
            </a:r>
          </a:p>
        </p:txBody>
      </p:sp>
      <p:sp>
        <p:nvSpPr>
          <p:cNvPr id="60420" name="Rectangle 3"/>
          <p:cNvSpPr>
            <a:spLocks noGrp="1" noChangeArrowheads="1"/>
          </p:cNvSpPr>
          <p:nvPr>
            <p:ph type="body" idx="1"/>
          </p:nvPr>
        </p:nvSpPr>
        <p:spPr/>
        <p:txBody>
          <a:bodyPr/>
          <a:lstStyle/>
          <a:p>
            <a:pPr eaLnBrk="1" hangingPunct="1">
              <a:lnSpc>
                <a:spcPct val="90000"/>
              </a:lnSpc>
            </a:pPr>
            <a:r>
              <a:rPr lang="zh-CN" altLang="en-US"/>
              <a:t>进程对到达的信号可以在下列处理中选取一种</a:t>
            </a:r>
          </a:p>
          <a:p>
            <a:pPr lvl="1" eaLnBrk="1" hangingPunct="1">
              <a:lnSpc>
                <a:spcPct val="90000"/>
              </a:lnSpc>
            </a:pPr>
            <a:r>
              <a:rPr lang="zh-CN" altLang="en-US"/>
              <a:t>信号被忽略</a:t>
            </a:r>
          </a:p>
          <a:p>
            <a:pPr lvl="1" eaLnBrk="1" hangingPunct="1">
              <a:lnSpc>
                <a:spcPct val="90000"/>
              </a:lnSpc>
            </a:pPr>
            <a:r>
              <a:rPr lang="zh-CN" altLang="en-US"/>
              <a:t>设置为缺省处理方式</a:t>
            </a:r>
          </a:p>
          <a:p>
            <a:pPr lvl="1" eaLnBrk="1" hangingPunct="1">
              <a:lnSpc>
                <a:spcPct val="90000"/>
              </a:lnSpc>
            </a:pPr>
            <a:r>
              <a:rPr lang="zh-CN" altLang="en-US"/>
              <a:t>信号被捕捉</a:t>
            </a:r>
          </a:p>
          <a:p>
            <a:pPr lvl="2" eaLnBrk="1" hangingPunct="1">
              <a:lnSpc>
                <a:spcPct val="90000"/>
              </a:lnSpc>
            </a:pPr>
            <a:r>
              <a:rPr lang="zh-CN" altLang="en-US"/>
              <a:t>用户在自己的程序中事先定义好一个函数，当信号发生后就去执行这一函数</a:t>
            </a:r>
          </a:p>
          <a:p>
            <a:pPr eaLnBrk="1" hangingPunct="1">
              <a:lnSpc>
                <a:spcPct val="90000"/>
              </a:lnSpc>
            </a:pPr>
            <a:r>
              <a:rPr lang="zh-CN" altLang="en-US"/>
              <a:t>信号被设为缺省处理方式</a:t>
            </a:r>
          </a:p>
          <a:p>
            <a:pPr lvl="1" eaLnBrk="1" hangingPunct="1">
              <a:lnSpc>
                <a:spcPct val="90000"/>
              </a:lnSpc>
              <a:buFont typeface="Wingdings" pitchFamily="2" charset="2"/>
              <a:buNone/>
            </a:pPr>
            <a:r>
              <a:rPr lang="zh-CN" altLang="en-US"/>
              <a:t>    </a:t>
            </a:r>
            <a:r>
              <a:rPr lang="en-US" altLang="zh-CN"/>
              <a:t>signal(SIGINT,SIG_DFL);</a:t>
            </a:r>
          </a:p>
          <a:p>
            <a:pPr eaLnBrk="1" hangingPunct="1">
              <a:lnSpc>
                <a:spcPct val="90000"/>
              </a:lnSpc>
            </a:pPr>
            <a:r>
              <a:rPr lang="zh-CN" altLang="en-US"/>
              <a:t>信号被忽略</a:t>
            </a:r>
          </a:p>
          <a:p>
            <a:pPr lvl="1" eaLnBrk="1" hangingPunct="1">
              <a:lnSpc>
                <a:spcPct val="90000"/>
              </a:lnSpc>
              <a:buFont typeface="Wingdings" pitchFamily="2" charset="2"/>
              <a:buNone/>
            </a:pPr>
            <a:r>
              <a:rPr lang="zh-CN" altLang="en-US"/>
              <a:t>    </a:t>
            </a:r>
            <a:r>
              <a:rPr lang="en-US" altLang="zh-CN"/>
              <a:t>signal(SIGINT,SIG_IGN);</a:t>
            </a:r>
          </a:p>
          <a:p>
            <a:pPr lvl="2" eaLnBrk="1" hangingPunct="1">
              <a:lnSpc>
                <a:spcPct val="90000"/>
              </a:lnSpc>
            </a:pPr>
            <a:r>
              <a:rPr lang="zh-CN" altLang="en-US"/>
              <a:t>在执行了这个调用后，进程就不再收到</a:t>
            </a:r>
            <a:r>
              <a:rPr lang="en-US" altLang="zh-CN"/>
              <a:t>SIGINT</a:t>
            </a:r>
            <a:r>
              <a:rPr lang="zh-CN" altLang="en-US"/>
              <a:t>信号</a:t>
            </a:r>
          </a:p>
          <a:p>
            <a:pPr lvl="2" eaLnBrk="1" hangingPunct="1">
              <a:lnSpc>
                <a:spcPct val="90000"/>
              </a:lnSpc>
            </a:pPr>
            <a:r>
              <a:rPr lang="zh-CN" altLang="en-US"/>
              <a:t>注意：被忽略了的信号作为进程的一种属性会被它的子进程所继承</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sz="4000">
                <a:latin typeface="Lucida Console" pitchFamily="49" charset="0"/>
              </a:rPr>
              <a:t>信号被忽略：举例</a:t>
            </a:r>
          </a:p>
        </p:txBody>
      </p:sp>
      <p:sp>
        <p:nvSpPr>
          <p:cNvPr id="61444" name="Rectangle 3"/>
          <p:cNvSpPr>
            <a:spLocks noGrp="1" noChangeArrowheads="1"/>
          </p:cNvSpPr>
          <p:nvPr>
            <p:ph type="body" idx="1"/>
          </p:nvPr>
        </p:nvSpPr>
        <p:spPr>
          <a:xfrm>
            <a:off x="2208213" y="981076"/>
            <a:ext cx="7772400" cy="5876925"/>
          </a:xfrm>
        </p:spPr>
        <p:txBody>
          <a:bodyPr/>
          <a:lstStyle/>
          <a:p>
            <a:pPr eaLnBrk="1" hangingPunct="1">
              <a:spcBef>
                <a:spcPct val="0"/>
              </a:spcBef>
              <a:buFont typeface="Wingdings" pitchFamily="2" charset="2"/>
              <a:buNone/>
            </a:pPr>
            <a:r>
              <a:rPr lang="en-US" altLang="zh-CN" sz="1600" b="0">
                <a:solidFill>
                  <a:srgbClr val="000080"/>
                </a:solidFill>
                <a:latin typeface="Verdana" pitchFamily="34" charset="0"/>
              </a:rPr>
              <a:t>/* File name : abc.c */</a:t>
            </a:r>
          </a:p>
          <a:p>
            <a:pPr eaLnBrk="1" hangingPunct="1">
              <a:spcBef>
                <a:spcPct val="0"/>
              </a:spcBef>
              <a:buFont typeface="Wingdings" pitchFamily="2" charset="2"/>
              <a:buNone/>
            </a:pPr>
            <a:r>
              <a:rPr lang="en-US" altLang="zh-CN" sz="1600" b="0">
                <a:solidFill>
                  <a:srgbClr val="000080"/>
                </a:solidFill>
                <a:latin typeface="Verdana" pitchFamily="34" charset="0"/>
              </a:rPr>
              <a:t>#include &lt;sys/signal.h&gt;</a:t>
            </a:r>
          </a:p>
          <a:p>
            <a:pPr eaLnBrk="1" hangingPunct="1">
              <a:spcBef>
                <a:spcPct val="0"/>
              </a:spcBef>
              <a:buFont typeface="Wingdings" pitchFamily="2" charset="2"/>
              <a:buNone/>
            </a:pPr>
            <a:r>
              <a:rPr lang="en-US" altLang="zh-CN" sz="1600" b="0">
                <a:solidFill>
                  <a:srgbClr val="000080"/>
                </a:solidFill>
                <a:latin typeface="Verdana" pitchFamily="34" charset="0"/>
              </a:rPr>
              <a:t>main()</a:t>
            </a:r>
          </a:p>
          <a:p>
            <a:pPr eaLnBrk="1" hangingPunct="1">
              <a:spcBef>
                <a:spcPct val="0"/>
              </a:spcBef>
              <a:buFont typeface="Wingdings" pitchFamily="2" charset="2"/>
              <a:buNone/>
            </a:pPr>
            <a:r>
              <a:rPr lang="en-US" altLang="zh-CN" sz="1600" b="0">
                <a:solidFill>
                  <a:srgbClr val="000080"/>
                </a:solidFill>
                <a:latin typeface="Verdana" pitchFamily="34" charset="0"/>
              </a:rPr>
              <a:t>{</a:t>
            </a:r>
          </a:p>
          <a:p>
            <a:pPr eaLnBrk="1" hangingPunct="1">
              <a:spcBef>
                <a:spcPct val="0"/>
              </a:spcBef>
              <a:buFont typeface="Wingdings" pitchFamily="2" charset="2"/>
              <a:buNone/>
            </a:pPr>
            <a:r>
              <a:rPr lang="en-US" altLang="zh-CN" sz="1600" b="0">
                <a:solidFill>
                  <a:srgbClr val="000080"/>
                </a:solidFill>
                <a:latin typeface="Verdana" pitchFamily="34" charset="0"/>
              </a:rPr>
              <a:t>    signal(SIGTERM, SIG_IGN);</a:t>
            </a:r>
          </a:p>
          <a:p>
            <a:pPr eaLnBrk="1" hangingPunct="1">
              <a:spcBef>
                <a:spcPct val="0"/>
              </a:spcBef>
              <a:buFont typeface="Wingdings" pitchFamily="2" charset="2"/>
              <a:buNone/>
            </a:pPr>
            <a:r>
              <a:rPr lang="en-US" altLang="zh-CN" sz="1600" b="0">
                <a:solidFill>
                  <a:srgbClr val="000080"/>
                </a:solidFill>
                <a:latin typeface="Verdana" pitchFamily="34" charset="0"/>
              </a:rPr>
              <a:t>    if (fork()) {</a:t>
            </a:r>
          </a:p>
          <a:p>
            <a:pPr eaLnBrk="1" hangingPunct="1">
              <a:spcBef>
                <a:spcPct val="0"/>
              </a:spcBef>
              <a:buFont typeface="Wingdings" pitchFamily="2" charset="2"/>
              <a:buNone/>
            </a:pPr>
            <a:r>
              <a:rPr lang="en-US" altLang="zh-CN" sz="1600" b="0">
                <a:solidFill>
                  <a:srgbClr val="000080"/>
                </a:solidFill>
                <a:latin typeface="Verdana" pitchFamily="34" charset="0"/>
              </a:rPr>
              <a:t>        for(;;) sleep(100);</a:t>
            </a:r>
          </a:p>
          <a:p>
            <a:pPr eaLnBrk="1" hangingPunct="1">
              <a:spcBef>
                <a:spcPct val="0"/>
              </a:spcBef>
              <a:buFont typeface="Wingdings" pitchFamily="2" charset="2"/>
              <a:buNone/>
            </a:pPr>
            <a:r>
              <a:rPr lang="en-US" altLang="zh-CN" sz="1600" b="0">
                <a:solidFill>
                  <a:srgbClr val="000080"/>
                </a:solidFill>
                <a:latin typeface="Verdana" pitchFamily="34" charset="0"/>
              </a:rPr>
              <a:t>    } else </a:t>
            </a:r>
          </a:p>
          <a:p>
            <a:pPr eaLnBrk="1" hangingPunct="1">
              <a:spcBef>
                <a:spcPct val="0"/>
              </a:spcBef>
              <a:buFont typeface="Wingdings" pitchFamily="2" charset="2"/>
              <a:buNone/>
            </a:pPr>
            <a:r>
              <a:rPr lang="en-US" altLang="zh-CN" sz="1600" b="0">
                <a:solidFill>
                  <a:srgbClr val="000080"/>
                </a:solidFill>
                <a:latin typeface="Verdana" pitchFamily="34" charset="0"/>
              </a:rPr>
              <a:t>        execlp(”xyz”, ”xyz”, 0);</a:t>
            </a:r>
          </a:p>
          <a:p>
            <a:pPr eaLnBrk="1" hangingPunct="1">
              <a:spcBef>
                <a:spcPct val="0"/>
              </a:spcBef>
              <a:buFont typeface="Wingdings" pitchFamily="2" charset="2"/>
              <a:buNone/>
            </a:pPr>
            <a:r>
              <a:rPr lang="en-US" altLang="zh-CN" sz="1600" b="0">
                <a:solidFill>
                  <a:srgbClr val="000080"/>
                </a:solidFill>
                <a:latin typeface="Verdana" pitchFamily="34" charset="0"/>
              </a:rPr>
              <a:t>}	</a:t>
            </a:r>
          </a:p>
          <a:p>
            <a:pPr eaLnBrk="1" hangingPunct="1">
              <a:spcBef>
                <a:spcPct val="0"/>
              </a:spcBef>
              <a:buFont typeface="Wingdings" pitchFamily="2" charset="2"/>
              <a:buNone/>
            </a:pPr>
            <a:r>
              <a:rPr lang="en-US" altLang="zh-CN" sz="1600" b="0">
                <a:solidFill>
                  <a:srgbClr val="800000"/>
                </a:solidFill>
                <a:latin typeface="Verdana" pitchFamily="34" charset="0"/>
              </a:rPr>
              <a:t>/* File name : xyz.c */</a:t>
            </a:r>
          </a:p>
          <a:p>
            <a:pPr eaLnBrk="1" hangingPunct="1">
              <a:spcBef>
                <a:spcPct val="0"/>
              </a:spcBef>
              <a:buFont typeface="Wingdings" pitchFamily="2" charset="2"/>
              <a:buNone/>
            </a:pPr>
            <a:r>
              <a:rPr lang="en-US" altLang="zh-CN" sz="1600" b="0">
                <a:solidFill>
                  <a:srgbClr val="800000"/>
                </a:solidFill>
                <a:latin typeface="Verdana" pitchFamily="34" charset="0"/>
              </a:rPr>
              <a:t>main()</a:t>
            </a:r>
          </a:p>
          <a:p>
            <a:pPr eaLnBrk="1" hangingPunct="1">
              <a:spcBef>
                <a:spcPct val="0"/>
              </a:spcBef>
              <a:buFont typeface="Wingdings" pitchFamily="2" charset="2"/>
              <a:buNone/>
            </a:pPr>
            <a:r>
              <a:rPr lang="en-US" altLang="zh-CN" sz="1600" b="0">
                <a:solidFill>
                  <a:srgbClr val="800000"/>
                </a:solidFill>
                <a:latin typeface="Verdana" pitchFamily="34" charset="0"/>
              </a:rPr>
              <a:t>{  </a:t>
            </a:r>
          </a:p>
          <a:p>
            <a:pPr eaLnBrk="1" hangingPunct="1">
              <a:spcBef>
                <a:spcPct val="0"/>
              </a:spcBef>
              <a:buFont typeface="Wingdings" pitchFamily="2" charset="2"/>
              <a:buNone/>
            </a:pPr>
            <a:r>
              <a:rPr lang="en-US" altLang="zh-CN" sz="1600" b="0">
                <a:solidFill>
                  <a:srgbClr val="800000"/>
                </a:solidFill>
                <a:latin typeface="Verdana" pitchFamily="34" charset="0"/>
              </a:rPr>
              <a:t>    int i = 0;</a:t>
            </a:r>
          </a:p>
          <a:p>
            <a:pPr eaLnBrk="1" hangingPunct="1">
              <a:spcBef>
                <a:spcPct val="0"/>
              </a:spcBef>
              <a:buFont typeface="Wingdings" pitchFamily="2" charset="2"/>
              <a:buNone/>
            </a:pPr>
            <a:r>
              <a:rPr lang="en-US" altLang="zh-CN" sz="1600" b="0">
                <a:solidFill>
                  <a:srgbClr val="800000"/>
                </a:solidFill>
                <a:latin typeface="Verdana" pitchFamily="34" charset="0"/>
              </a:rPr>
              <a:t>    for (;;) {</a:t>
            </a:r>
          </a:p>
          <a:p>
            <a:pPr eaLnBrk="1" hangingPunct="1">
              <a:spcBef>
                <a:spcPct val="0"/>
              </a:spcBef>
              <a:buFont typeface="Wingdings" pitchFamily="2" charset="2"/>
              <a:buNone/>
            </a:pPr>
            <a:r>
              <a:rPr lang="en-US" altLang="zh-CN" sz="1600" b="0">
                <a:solidFill>
                  <a:srgbClr val="800000"/>
                </a:solidFill>
                <a:latin typeface="Verdana" pitchFamily="34" charset="0"/>
              </a:rPr>
              <a:t>        printf(”%d\n”, i++);</a:t>
            </a:r>
          </a:p>
          <a:p>
            <a:pPr eaLnBrk="1" hangingPunct="1">
              <a:spcBef>
                <a:spcPct val="0"/>
              </a:spcBef>
              <a:buFont typeface="Wingdings" pitchFamily="2" charset="2"/>
              <a:buNone/>
            </a:pPr>
            <a:r>
              <a:rPr lang="en-US" altLang="zh-CN" sz="1600" b="0">
                <a:solidFill>
                  <a:srgbClr val="800000"/>
                </a:solidFill>
                <a:latin typeface="Verdana" pitchFamily="34" charset="0"/>
              </a:rPr>
              <a:t>        sleep(1);</a:t>
            </a:r>
          </a:p>
          <a:p>
            <a:pPr eaLnBrk="1" hangingPunct="1">
              <a:spcBef>
                <a:spcPct val="0"/>
              </a:spcBef>
              <a:buFont typeface="Wingdings" pitchFamily="2" charset="2"/>
              <a:buNone/>
            </a:pPr>
            <a:r>
              <a:rPr lang="en-US" altLang="zh-CN" sz="1600" b="0">
                <a:solidFill>
                  <a:srgbClr val="800000"/>
                </a:solidFill>
                <a:latin typeface="Verdana" pitchFamily="34" charset="0"/>
              </a:rPr>
              <a:t>    } </a:t>
            </a:r>
          </a:p>
          <a:p>
            <a:pPr eaLnBrk="1" hangingPunct="1">
              <a:spcBef>
                <a:spcPct val="0"/>
              </a:spcBef>
              <a:buFont typeface="Wingdings" pitchFamily="2" charset="2"/>
              <a:buNone/>
            </a:pPr>
            <a:r>
              <a:rPr lang="en-US" altLang="zh-CN" sz="1600" b="0">
                <a:solidFill>
                  <a:srgbClr val="800000"/>
                </a:solidFill>
                <a:latin typeface="Verdana" pitchFamily="34" charset="0"/>
              </a:rPr>
              <a:t>}</a:t>
            </a:r>
          </a:p>
          <a:p>
            <a:pPr eaLnBrk="1" hangingPunct="1">
              <a:spcBef>
                <a:spcPct val="0"/>
              </a:spcBef>
            </a:pPr>
            <a:r>
              <a:rPr lang="zh-CN" altLang="en-US" sz="2400" b="0">
                <a:solidFill>
                  <a:schemeClr val="tx1"/>
                </a:solidFill>
              </a:rPr>
              <a:t>单独运行</a:t>
            </a:r>
            <a:r>
              <a:rPr lang="en-US" altLang="zh-CN" sz="2400" b="0">
                <a:solidFill>
                  <a:schemeClr val="tx1"/>
                </a:solidFill>
              </a:rPr>
              <a:t>xyz</a:t>
            </a:r>
            <a:r>
              <a:rPr lang="zh-CN" altLang="en-US" sz="2400" b="0">
                <a:solidFill>
                  <a:schemeClr val="tx1"/>
                </a:solidFill>
              </a:rPr>
              <a:t>时，使用</a:t>
            </a:r>
            <a:r>
              <a:rPr lang="en-US" altLang="zh-CN" sz="2400" b="0">
                <a:solidFill>
                  <a:schemeClr val="tx1"/>
                </a:solidFill>
              </a:rPr>
              <a:t>kill -15</a:t>
            </a:r>
            <a:r>
              <a:rPr lang="zh-CN" altLang="en-US" sz="2400" b="0">
                <a:solidFill>
                  <a:schemeClr val="tx1"/>
                </a:solidFill>
              </a:rPr>
              <a:t>命令可杀死该进程</a:t>
            </a:r>
          </a:p>
          <a:p>
            <a:pPr eaLnBrk="1" hangingPunct="1">
              <a:spcBef>
                <a:spcPct val="0"/>
              </a:spcBef>
            </a:pPr>
            <a:r>
              <a:rPr lang="zh-CN" altLang="en-US" sz="2400" b="0">
                <a:solidFill>
                  <a:schemeClr val="tx1"/>
                </a:solidFill>
              </a:rPr>
              <a:t>由</a:t>
            </a:r>
            <a:r>
              <a:rPr lang="en-US" altLang="zh-CN" sz="2400" b="0">
                <a:solidFill>
                  <a:schemeClr val="tx1"/>
                </a:solidFill>
              </a:rPr>
              <a:t>abc</a:t>
            </a:r>
            <a:r>
              <a:rPr lang="zh-CN" altLang="en-US" sz="2400" b="0">
                <a:solidFill>
                  <a:schemeClr val="tx1"/>
                </a:solidFill>
              </a:rPr>
              <a:t>进程来启动的</a:t>
            </a:r>
            <a:r>
              <a:rPr lang="en-US" altLang="zh-CN" sz="2400" b="0">
                <a:solidFill>
                  <a:schemeClr val="tx1"/>
                </a:solidFill>
              </a:rPr>
              <a:t>xyz</a:t>
            </a:r>
            <a:r>
              <a:rPr lang="zh-CN" altLang="en-US" sz="2400" b="0">
                <a:solidFill>
                  <a:schemeClr val="tx1"/>
                </a:solidFill>
              </a:rPr>
              <a:t>进程就不能用</a:t>
            </a:r>
            <a:r>
              <a:rPr lang="en-US" altLang="zh-CN" sz="2400" b="0">
                <a:solidFill>
                  <a:schemeClr val="tx1"/>
                </a:solidFill>
              </a:rPr>
              <a:t>kill -15</a:t>
            </a:r>
            <a:r>
              <a:rPr lang="zh-CN" altLang="en-US" sz="2400" b="0">
                <a:solidFill>
                  <a:schemeClr val="tx1"/>
                </a:solidFill>
              </a:rPr>
              <a:t>命令杀死</a:t>
            </a:r>
            <a:endParaRPr lang="zh-CN" alt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zh-CN" altLang="en-US" sz="4000">
                <a:latin typeface="Lucida Console" pitchFamily="49" charset="0"/>
              </a:rPr>
              <a:t>信号的捕捉</a:t>
            </a:r>
          </a:p>
        </p:txBody>
      </p:sp>
      <p:sp>
        <p:nvSpPr>
          <p:cNvPr id="62468" name="Rectangle 3"/>
          <p:cNvSpPr>
            <a:spLocks noGrp="1" noChangeArrowheads="1"/>
          </p:cNvSpPr>
          <p:nvPr>
            <p:ph type="body" idx="1"/>
          </p:nvPr>
        </p:nvSpPr>
        <p:spPr/>
        <p:txBody>
          <a:bodyPr/>
          <a:lstStyle/>
          <a:p>
            <a:pPr eaLnBrk="1" hangingPunct="1">
              <a:lnSpc>
                <a:spcPct val="80000"/>
              </a:lnSpc>
            </a:pPr>
            <a:r>
              <a:rPr lang="zh-CN" altLang="en-US" sz="2400"/>
              <a:t>信号被捕捉并由一个用户函数来处理</a:t>
            </a:r>
          </a:p>
          <a:p>
            <a:pPr eaLnBrk="1" hangingPunct="1">
              <a:lnSpc>
                <a:spcPct val="80000"/>
              </a:lnSpc>
            </a:pPr>
            <a:r>
              <a:rPr lang="zh-CN" altLang="en-US" sz="2400"/>
              <a:t>信号到达时，这个函数将被调用来处理那个信号</a:t>
            </a:r>
          </a:p>
          <a:p>
            <a:pPr eaLnBrk="1" hangingPunct="1">
              <a:lnSpc>
                <a:spcPct val="80000"/>
              </a:lnSpc>
              <a:buFont typeface="Wingdings" pitchFamily="2" charset="2"/>
              <a:buNone/>
            </a:pPr>
            <a:r>
              <a:rPr lang="en-US" altLang="zh-CN" sz="2000" b="0">
                <a:solidFill>
                  <a:schemeClr val="tx1"/>
                </a:solidFill>
                <a:latin typeface="Verdana" pitchFamily="34" charset="0"/>
              </a:rPr>
              <a:t>#include &lt;sys/signal.h&gt;</a:t>
            </a:r>
          </a:p>
          <a:p>
            <a:pPr eaLnBrk="1" hangingPunct="1">
              <a:lnSpc>
                <a:spcPct val="80000"/>
              </a:lnSpc>
              <a:buFont typeface="Wingdings" pitchFamily="2" charset="2"/>
              <a:buNone/>
            </a:pPr>
            <a:r>
              <a:rPr lang="en-US" altLang="zh-CN" sz="2000" b="0">
                <a:solidFill>
                  <a:schemeClr val="tx1"/>
                </a:solidFill>
                <a:latin typeface="Verdana" pitchFamily="34" charset="0"/>
              </a:rPr>
              <a:t>sig_handle(int sig)</a:t>
            </a:r>
          </a:p>
          <a:p>
            <a:pPr eaLnBrk="1" hangingPunct="1">
              <a:lnSpc>
                <a:spcPct val="80000"/>
              </a:lnSpc>
              <a:buFont typeface="Wingdings" pitchFamily="2" charset="2"/>
              <a:buNone/>
            </a:pPr>
            <a:r>
              <a:rPr lang="en-US" altLang="zh-CN" sz="2000" b="0">
                <a:solidFill>
                  <a:schemeClr val="tx1"/>
                </a:solidFill>
                <a:latin typeface="Verdana" pitchFamily="34" charset="0"/>
              </a:rPr>
              <a:t>{</a:t>
            </a:r>
          </a:p>
          <a:p>
            <a:pPr eaLnBrk="1" hangingPunct="1">
              <a:lnSpc>
                <a:spcPct val="80000"/>
              </a:lnSpc>
              <a:buFont typeface="Wingdings" pitchFamily="2" charset="2"/>
              <a:buNone/>
            </a:pPr>
            <a:r>
              <a:rPr lang="en-US" altLang="zh-CN" sz="2000" b="0">
                <a:solidFill>
                  <a:schemeClr val="tx1"/>
                </a:solidFill>
                <a:latin typeface="Verdana" pitchFamily="34" charset="0"/>
              </a:rPr>
              <a:t>  printf(”HELLO! Signal %d catched.\n”,sig);</a:t>
            </a:r>
          </a:p>
          <a:p>
            <a:pPr eaLnBrk="1" hangingPunct="1">
              <a:lnSpc>
                <a:spcPct val="80000"/>
              </a:lnSpc>
              <a:buFont typeface="Wingdings" pitchFamily="2" charset="2"/>
              <a:buNone/>
            </a:pPr>
            <a:r>
              <a:rPr lang="en-US" altLang="zh-CN" sz="2000" b="0">
                <a:solidFill>
                  <a:schemeClr val="tx1"/>
                </a:solidFill>
                <a:latin typeface="Verdana" pitchFamily="34" charset="0"/>
              </a:rPr>
              <a:t>}</a:t>
            </a:r>
          </a:p>
          <a:p>
            <a:pPr eaLnBrk="1" hangingPunct="1">
              <a:lnSpc>
                <a:spcPct val="80000"/>
              </a:lnSpc>
              <a:buFont typeface="Wingdings" pitchFamily="2" charset="2"/>
              <a:buNone/>
            </a:pPr>
            <a:endParaRPr lang="en-US" altLang="zh-CN" sz="2000" b="0">
              <a:solidFill>
                <a:schemeClr val="tx1"/>
              </a:solidFill>
              <a:latin typeface="Verdana" pitchFamily="34" charset="0"/>
            </a:endParaRPr>
          </a:p>
          <a:p>
            <a:pPr eaLnBrk="1" hangingPunct="1">
              <a:lnSpc>
                <a:spcPct val="80000"/>
              </a:lnSpc>
              <a:buFont typeface="Wingdings" pitchFamily="2" charset="2"/>
              <a:buNone/>
            </a:pPr>
            <a:r>
              <a:rPr lang="en-US" altLang="zh-CN" sz="2000" b="0">
                <a:solidFill>
                  <a:schemeClr val="tx1"/>
                </a:solidFill>
                <a:latin typeface="Verdana" pitchFamily="34" charset="0"/>
              </a:rPr>
              <a:t>main()</a:t>
            </a:r>
          </a:p>
          <a:p>
            <a:pPr eaLnBrk="1" hangingPunct="1">
              <a:lnSpc>
                <a:spcPct val="80000"/>
              </a:lnSpc>
              <a:buFont typeface="Wingdings" pitchFamily="2" charset="2"/>
              <a:buNone/>
            </a:pPr>
            <a:r>
              <a:rPr lang="en-US" altLang="zh-CN" sz="2000" b="0">
                <a:solidFill>
                  <a:schemeClr val="tx1"/>
                </a:solidFill>
                <a:latin typeface="Verdana" pitchFamily="34" charset="0"/>
              </a:rPr>
              <a:t>{</a:t>
            </a:r>
          </a:p>
          <a:p>
            <a:pPr eaLnBrk="1" hangingPunct="1">
              <a:lnSpc>
                <a:spcPct val="80000"/>
              </a:lnSpc>
              <a:buFont typeface="Wingdings" pitchFamily="2" charset="2"/>
              <a:buNone/>
            </a:pPr>
            <a:r>
              <a:rPr lang="en-US" altLang="zh-CN" sz="2000" b="0">
                <a:solidFill>
                  <a:schemeClr val="tx1"/>
                </a:solidFill>
                <a:latin typeface="Verdana" pitchFamily="34" charset="0"/>
              </a:rPr>
              <a:t>    signal(SIGINT, sig_handle);</a:t>
            </a:r>
          </a:p>
          <a:p>
            <a:pPr eaLnBrk="1" hangingPunct="1">
              <a:lnSpc>
                <a:spcPct val="80000"/>
              </a:lnSpc>
              <a:buFont typeface="Wingdings" pitchFamily="2" charset="2"/>
              <a:buNone/>
            </a:pPr>
            <a:r>
              <a:rPr lang="en-US" altLang="zh-CN" sz="2000" b="0">
                <a:solidFill>
                  <a:schemeClr val="tx1"/>
                </a:solidFill>
                <a:latin typeface="Verdana" pitchFamily="34" charset="0"/>
              </a:rPr>
              <a:t>    signal(SIGQUIT, sig_handle);</a:t>
            </a:r>
          </a:p>
          <a:p>
            <a:pPr eaLnBrk="1" hangingPunct="1">
              <a:lnSpc>
                <a:spcPct val="80000"/>
              </a:lnSpc>
              <a:buFont typeface="Wingdings" pitchFamily="2" charset="2"/>
              <a:buNone/>
            </a:pPr>
            <a:r>
              <a:rPr lang="en-US" altLang="zh-CN" sz="2000" b="0">
                <a:solidFill>
                  <a:schemeClr val="tx1"/>
                </a:solidFill>
                <a:latin typeface="Verdana" pitchFamily="34" charset="0"/>
              </a:rPr>
              <a:t>    for(;;) sleep(500);</a:t>
            </a:r>
          </a:p>
          <a:p>
            <a:pPr eaLnBrk="1" hangingPunct="1">
              <a:lnSpc>
                <a:spcPct val="80000"/>
              </a:lnSpc>
              <a:buFont typeface="Wingdings" pitchFamily="2" charset="2"/>
              <a:buNone/>
            </a:pPr>
            <a:r>
              <a:rPr lang="en-US" altLang="zh-CN" sz="2000" b="0">
                <a:solidFill>
                  <a:schemeClr val="tx1"/>
                </a:solidFill>
                <a:latin typeface="Verdana" pitchFamily="34" charset="0"/>
              </a:rPr>
              <a:t>}	</a:t>
            </a:r>
          </a:p>
          <a:p>
            <a:pPr eaLnBrk="1" hangingPunct="1">
              <a:lnSpc>
                <a:spcPct val="80000"/>
              </a:lnSpc>
            </a:pPr>
            <a:r>
              <a:rPr lang="zh-CN" altLang="en-US" sz="2400"/>
              <a:t>注意：在信号的用户函数被调用之前，自动被重置到它的缺省行为。</a:t>
            </a:r>
          </a:p>
          <a:p>
            <a:pPr eaLnBrk="1" hangingPunct="1">
              <a:lnSpc>
                <a:spcPct val="80000"/>
              </a:lnSpc>
            </a:pPr>
            <a:endParaRPr lang="en-US" altLang="zh-CN"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en-US" sz="4000">
                <a:latin typeface="Lucida Console" pitchFamily="49" charset="0"/>
              </a:rPr>
              <a:t>僵尸进程</a:t>
            </a:r>
          </a:p>
        </p:txBody>
      </p:sp>
      <p:sp>
        <p:nvSpPr>
          <p:cNvPr id="63492" name="Rectangle 3"/>
          <p:cNvSpPr>
            <a:spLocks noGrp="1" noChangeArrowheads="1"/>
          </p:cNvSpPr>
          <p:nvPr>
            <p:ph type="body" idx="1"/>
          </p:nvPr>
        </p:nvSpPr>
        <p:spPr>
          <a:xfrm>
            <a:off x="2208214" y="981076"/>
            <a:ext cx="7920037" cy="5616575"/>
          </a:xfrm>
        </p:spPr>
        <p:txBody>
          <a:bodyPr/>
          <a:lstStyle/>
          <a:p>
            <a:pPr eaLnBrk="1" hangingPunct="1"/>
            <a:r>
              <a:rPr lang="zh-CN" altLang="en-US"/>
              <a:t>僵尸子进程</a:t>
            </a:r>
          </a:p>
          <a:p>
            <a:pPr lvl="1" eaLnBrk="1" hangingPunct="1"/>
            <a:r>
              <a:rPr lang="zh-CN" altLang="en-US"/>
              <a:t>子进程终止，僵尸</a:t>
            </a:r>
            <a:r>
              <a:rPr lang="zh-CN" altLang="en-US">
                <a:latin typeface="Times New Roman" pitchFamily="18" charset="0"/>
              </a:rPr>
              <a:t>进程</a:t>
            </a:r>
            <a:r>
              <a:rPr lang="en-US" altLang="zh-CN">
                <a:latin typeface="Times New Roman" pitchFamily="18" charset="0"/>
              </a:rPr>
              <a:t>(defunct</a:t>
            </a:r>
            <a:r>
              <a:rPr lang="zh-CN" altLang="en-US">
                <a:latin typeface="Times New Roman" pitchFamily="18" charset="0"/>
              </a:rPr>
              <a:t>或</a:t>
            </a:r>
            <a:r>
              <a:rPr lang="en-US" altLang="zh-CN">
                <a:latin typeface="Times New Roman" pitchFamily="18" charset="0"/>
              </a:rPr>
              <a:t>zombie)</a:t>
            </a:r>
            <a:r>
              <a:rPr lang="zh-CN" altLang="en-US">
                <a:latin typeface="Times New Roman" pitchFamily="18" charset="0"/>
              </a:rPr>
              <a:t>出现，</a:t>
            </a:r>
            <a:r>
              <a:rPr lang="zh-CN" altLang="en-US"/>
              <a:t>父进程使用</a:t>
            </a:r>
            <a:r>
              <a:rPr lang="en-US" altLang="zh-CN"/>
              <a:t>wait</a:t>
            </a:r>
            <a:r>
              <a:rPr lang="zh-CN" altLang="en-US"/>
              <a:t>系统调用收尸后消除僵尸</a:t>
            </a:r>
            <a:endParaRPr lang="zh-CN" altLang="en-US">
              <a:latin typeface="Times New Roman" pitchFamily="18" charset="0"/>
            </a:endParaRPr>
          </a:p>
          <a:p>
            <a:pPr eaLnBrk="1" hangingPunct="1"/>
            <a:r>
              <a:rPr lang="zh-CN" altLang="en-US"/>
              <a:t>僵尸进程对资源的占用</a:t>
            </a:r>
          </a:p>
          <a:p>
            <a:pPr lvl="1" eaLnBrk="1" hangingPunct="1"/>
            <a:r>
              <a:rPr lang="zh-CN" altLang="en-US"/>
              <a:t>僵尸进程不占用内存资源等但占用</a:t>
            </a:r>
            <a:r>
              <a:rPr lang="zh-CN" altLang="en-US">
                <a:latin typeface="Times New Roman" pitchFamily="18" charset="0"/>
              </a:rPr>
              <a:t>内核</a:t>
            </a:r>
            <a:r>
              <a:rPr lang="en-US" altLang="zh-CN">
                <a:latin typeface="Times New Roman" pitchFamily="18" charset="0"/>
              </a:rPr>
              <a:t>proc</a:t>
            </a:r>
            <a:r>
              <a:rPr lang="zh-CN" altLang="en-US">
                <a:latin typeface="Times New Roman" pitchFamily="18" charset="0"/>
              </a:rPr>
              <a:t>表项，僵尸进程太多会导致</a:t>
            </a:r>
            <a:r>
              <a:rPr lang="en-US" altLang="zh-CN">
                <a:latin typeface="Times New Roman" pitchFamily="18" charset="0"/>
              </a:rPr>
              <a:t>proc</a:t>
            </a:r>
            <a:r>
              <a:rPr lang="zh-CN" altLang="en-US">
                <a:latin typeface="Times New Roman" pitchFamily="18" charset="0"/>
              </a:rPr>
              <a:t>表耗尽</a:t>
            </a:r>
            <a:r>
              <a:rPr lang="zh-CN" altLang="en-US"/>
              <a:t>而无法再创建新进程</a:t>
            </a:r>
          </a:p>
          <a:p>
            <a:pPr eaLnBrk="1" hangingPunct="1"/>
            <a:r>
              <a:rPr lang="zh-CN" altLang="en-US"/>
              <a:t>子进程中止后的通知机制</a:t>
            </a:r>
          </a:p>
          <a:p>
            <a:pPr lvl="1" eaLnBrk="1" hangingPunct="1"/>
            <a:r>
              <a:rPr lang="zh-CN" altLang="en-US"/>
              <a:t>子进程中止后，系统会向父进程发送信号</a:t>
            </a:r>
            <a:r>
              <a:rPr lang="en-US" altLang="zh-CN"/>
              <a:t>SIGCLD</a:t>
            </a:r>
          </a:p>
          <a:p>
            <a:pPr eaLnBrk="1" hangingPunct="1"/>
            <a:r>
              <a:rPr lang="zh-CN" altLang="en-US"/>
              <a:t>不导致僵尸子进程出现的方法</a:t>
            </a:r>
          </a:p>
          <a:p>
            <a:pPr lvl="1" eaLnBrk="1" hangingPunct="1"/>
            <a:r>
              <a:rPr lang="zh-CN" altLang="en-US"/>
              <a:t>忽略对</a:t>
            </a:r>
            <a:r>
              <a:rPr lang="en-US" altLang="zh-CN"/>
              <a:t>SIGCLD</a:t>
            </a:r>
            <a:r>
              <a:rPr lang="zh-CN" altLang="en-US"/>
              <a:t>信号的处理</a:t>
            </a:r>
          </a:p>
          <a:p>
            <a:pPr lvl="1" eaLnBrk="1" hangingPunct="1">
              <a:buFont typeface="Wingdings" pitchFamily="2" charset="2"/>
              <a:buNone/>
            </a:pPr>
            <a:r>
              <a:rPr lang="zh-CN" altLang="en-US"/>
              <a:t>     </a:t>
            </a:r>
            <a:r>
              <a:rPr lang="en-US" altLang="zh-CN"/>
              <a:t>signal(SIGCLD,SIG_IGN);</a:t>
            </a:r>
          </a:p>
          <a:p>
            <a:pPr lvl="1" eaLnBrk="1" hangingPunct="1"/>
            <a:r>
              <a:rPr lang="zh-CN" altLang="en-US"/>
              <a:t>捕获</a:t>
            </a:r>
            <a:r>
              <a:rPr lang="en-US" altLang="zh-CN"/>
              <a:t>SIGCLD</a:t>
            </a:r>
            <a:r>
              <a:rPr lang="zh-CN" altLang="en-US"/>
              <a:t>信号，执行</a:t>
            </a:r>
            <a:r>
              <a:rPr lang="en-US" altLang="zh-CN"/>
              <a:t>wait</a:t>
            </a:r>
            <a:r>
              <a:rPr lang="zh-CN" altLang="en-US"/>
              <a:t>系统调用</a:t>
            </a:r>
          </a:p>
          <a:p>
            <a:pPr eaLnBrk="1" hangingPunct="1"/>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2351088" y="188913"/>
            <a:ext cx="7772400" cy="762000"/>
          </a:xfrm>
        </p:spPr>
        <p:txBody>
          <a:bodyPr/>
          <a:lstStyle/>
          <a:p>
            <a:pPr eaLnBrk="1" hangingPunct="1"/>
            <a:r>
              <a:rPr lang="zh-CN" altLang="en-US">
                <a:latin typeface="Lucida Console" pitchFamily="49" charset="0"/>
              </a:rPr>
              <a:t>捕获信号</a:t>
            </a:r>
            <a:r>
              <a:rPr lang="en-US" altLang="zh-CN">
                <a:latin typeface="Lucida Console" pitchFamily="49" charset="0"/>
              </a:rPr>
              <a:t>SIGCLD</a:t>
            </a:r>
          </a:p>
        </p:txBody>
      </p:sp>
      <p:sp>
        <p:nvSpPr>
          <p:cNvPr id="64516" name="Text Box 3"/>
          <p:cNvSpPr txBox="1">
            <a:spLocks noChangeArrowheads="1"/>
          </p:cNvSpPr>
          <p:nvPr/>
        </p:nvSpPr>
        <p:spPr bwMode="auto">
          <a:xfrm>
            <a:off x="2351088" y="981076"/>
            <a:ext cx="7620000"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1400" b="1">
                <a:solidFill>
                  <a:schemeClr val="tx1"/>
                </a:solidFill>
                <a:latin typeface="Lucida Console" pitchFamily="49" charset="0"/>
                <a:ea typeface="宋体" charset="-122"/>
              </a:defRPr>
            </a:lvl1pPr>
            <a:lvl2pPr marL="742950" indent="-285750">
              <a:defRPr kumimoji="1" sz="1400" b="1">
                <a:solidFill>
                  <a:schemeClr val="tx1"/>
                </a:solidFill>
                <a:latin typeface="Lucida Console" pitchFamily="49" charset="0"/>
                <a:ea typeface="宋体" charset="-122"/>
              </a:defRPr>
            </a:lvl2pPr>
            <a:lvl3pPr marL="1143000" indent="-228600">
              <a:defRPr kumimoji="1" sz="1400" b="1">
                <a:solidFill>
                  <a:schemeClr val="tx1"/>
                </a:solidFill>
                <a:latin typeface="Lucida Console" pitchFamily="49" charset="0"/>
                <a:ea typeface="宋体" charset="-122"/>
              </a:defRPr>
            </a:lvl3pPr>
            <a:lvl4pPr marL="1600200" indent="-228600">
              <a:defRPr kumimoji="1" sz="1400" b="1">
                <a:solidFill>
                  <a:schemeClr val="tx1"/>
                </a:solidFill>
                <a:latin typeface="Lucida Console" pitchFamily="49" charset="0"/>
                <a:ea typeface="宋体" charset="-122"/>
              </a:defRPr>
            </a:lvl4pPr>
            <a:lvl5pPr marL="2057400" indent="-228600">
              <a:defRPr kumimoji="1" sz="1400" b="1">
                <a:solidFill>
                  <a:schemeClr val="tx1"/>
                </a:solidFill>
                <a:latin typeface="Lucida Console" pitchFamily="49" charset="0"/>
                <a:ea typeface="宋体"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charset="-122"/>
              </a:defRPr>
            </a:lvl9pPr>
          </a:lstStyle>
          <a:p>
            <a:pPr>
              <a:lnSpc>
                <a:spcPct val="100000"/>
              </a:lnSpc>
            </a:pPr>
            <a:r>
              <a:rPr lang="en-US" altLang="zh-CN" sz="1800" b="0">
                <a:latin typeface="Verdana" pitchFamily="34" charset="0"/>
              </a:rPr>
              <a:t>int subprocess_die(int sig)</a:t>
            </a:r>
          </a:p>
          <a:p>
            <a:pPr>
              <a:lnSpc>
                <a:spcPct val="100000"/>
              </a:lnSpc>
            </a:pPr>
            <a:r>
              <a:rPr lang="en-US" altLang="zh-CN" sz="1800" b="0">
                <a:latin typeface="Verdana" pitchFamily="34" charset="0"/>
              </a:rPr>
              <a:t>{</a:t>
            </a:r>
          </a:p>
          <a:p>
            <a:pPr>
              <a:lnSpc>
                <a:spcPct val="100000"/>
              </a:lnSpc>
            </a:pPr>
            <a:r>
              <a:rPr lang="en-US" altLang="zh-CN" sz="1800" b="0">
                <a:latin typeface="Verdana" pitchFamily="34" charset="0"/>
              </a:rPr>
              <a:t>   int pid, status;</a:t>
            </a:r>
          </a:p>
          <a:p>
            <a:pPr>
              <a:lnSpc>
                <a:spcPct val="100000"/>
              </a:lnSpc>
            </a:pPr>
            <a:r>
              <a:rPr lang="en-US" altLang="zh-CN" sz="1800" b="0">
                <a:latin typeface="Verdana" pitchFamily="34" charset="0"/>
              </a:rPr>
              <a:t>   pid = wait(&amp;status);</a:t>
            </a:r>
          </a:p>
          <a:p>
            <a:pPr>
              <a:lnSpc>
                <a:spcPct val="40000"/>
              </a:lnSpc>
            </a:pPr>
            <a:r>
              <a:rPr lang="en-US" altLang="zh-CN" sz="1800" b="0">
                <a:latin typeface="Verdana" pitchFamily="34" charset="0"/>
              </a:rPr>
              <a:t>     	.</a:t>
            </a:r>
          </a:p>
          <a:p>
            <a:pPr>
              <a:lnSpc>
                <a:spcPct val="40000"/>
              </a:lnSpc>
            </a:pPr>
            <a:r>
              <a:rPr lang="en-US" altLang="zh-CN" sz="1800" b="0">
                <a:latin typeface="Verdana" pitchFamily="34" charset="0"/>
              </a:rPr>
              <a:t>            .</a:t>
            </a:r>
          </a:p>
          <a:p>
            <a:pPr>
              <a:lnSpc>
                <a:spcPct val="40000"/>
              </a:lnSpc>
            </a:pPr>
            <a:r>
              <a:rPr lang="en-US" altLang="zh-CN" sz="1800" b="0">
                <a:latin typeface="Verdana" pitchFamily="34" charset="0"/>
              </a:rPr>
              <a:t>	 .</a:t>
            </a:r>
          </a:p>
          <a:p>
            <a:pPr>
              <a:lnSpc>
                <a:spcPct val="100000"/>
              </a:lnSpc>
            </a:pPr>
            <a:r>
              <a:rPr lang="en-US" altLang="zh-CN" sz="1800" b="0">
                <a:latin typeface="Verdana" pitchFamily="34" charset="0"/>
              </a:rPr>
              <a:t>   signal(SIGCLD, subprocess_die);</a:t>
            </a:r>
          </a:p>
          <a:p>
            <a:pPr algn="just">
              <a:lnSpc>
                <a:spcPct val="100000"/>
              </a:lnSpc>
            </a:pPr>
            <a:r>
              <a:rPr lang="en-US" altLang="zh-CN" sz="1800" b="0">
                <a:latin typeface="Verdana" pitchFamily="34" charset="0"/>
              </a:rPr>
              <a:t>} </a:t>
            </a:r>
          </a:p>
          <a:p>
            <a:pPr algn="just">
              <a:lnSpc>
                <a:spcPct val="100000"/>
              </a:lnSpc>
            </a:pPr>
            <a:endParaRPr lang="en-US" altLang="zh-CN" sz="1800" b="0">
              <a:latin typeface="Verdana" pitchFamily="34" charset="0"/>
            </a:endParaRPr>
          </a:p>
          <a:p>
            <a:pPr algn="just">
              <a:lnSpc>
                <a:spcPct val="100000"/>
              </a:lnSpc>
            </a:pPr>
            <a:r>
              <a:rPr lang="en-US" altLang="zh-CN" sz="1800" b="0">
                <a:latin typeface="Verdana" pitchFamily="34" charset="0"/>
              </a:rPr>
              <a:t>int main()</a:t>
            </a:r>
          </a:p>
          <a:p>
            <a:pPr algn="just">
              <a:lnSpc>
                <a:spcPct val="100000"/>
              </a:lnSpc>
            </a:pPr>
            <a:r>
              <a:rPr lang="en-US" altLang="zh-CN" sz="1800" b="0">
                <a:latin typeface="Verdana" pitchFamily="34" charset="0"/>
              </a:rPr>
              <a:t>{</a:t>
            </a:r>
          </a:p>
          <a:p>
            <a:pPr algn="just">
              <a:lnSpc>
                <a:spcPct val="100000"/>
              </a:lnSpc>
            </a:pPr>
            <a:r>
              <a:rPr lang="en-US" altLang="zh-CN" sz="1800" b="0">
                <a:latin typeface="Verdana" pitchFamily="34" charset="0"/>
              </a:rPr>
              <a:t>    signal(SIGCLD, subprocess_die);</a:t>
            </a:r>
          </a:p>
          <a:p>
            <a:pPr algn="just">
              <a:lnSpc>
                <a:spcPct val="40000"/>
              </a:lnSpc>
            </a:pPr>
            <a:r>
              <a:rPr lang="en-US" altLang="zh-CN" sz="1800" b="0">
                <a:latin typeface="Verdana" pitchFamily="34" charset="0"/>
              </a:rPr>
              <a:t>        .</a:t>
            </a:r>
          </a:p>
          <a:p>
            <a:pPr algn="just">
              <a:lnSpc>
                <a:spcPct val="40000"/>
              </a:lnSpc>
            </a:pPr>
            <a:r>
              <a:rPr lang="en-US" altLang="zh-CN" sz="1800" b="0">
                <a:latin typeface="Verdana" pitchFamily="34" charset="0"/>
              </a:rPr>
              <a:t>        .</a:t>
            </a:r>
          </a:p>
          <a:p>
            <a:pPr algn="just">
              <a:lnSpc>
                <a:spcPct val="40000"/>
              </a:lnSpc>
            </a:pPr>
            <a:r>
              <a:rPr lang="en-US" altLang="zh-CN" sz="1800" b="0">
                <a:latin typeface="Verdana" pitchFamily="34" charset="0"/>
              </a:rPr>
              <a:t>        .</a:t>
            </a:r>
          </a:p>
          <a:p>
            <a:pPr algn="just">
              <a:lnSpc>
                <a:spcPct val="100000"/>
              </a:lnSpc>
            </a:pPr>
            <a:r>
              <a:rPr lang="en-US" altLang="zh-CN" sz="1800" b="0">
                <a:latin typeface="Verdana" pitchFamily="34"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zh-CN" altLang="en-US" sz="4000">
                <a:latin typeface="Lucida Console" pitchFamily="49" charset="0"/>
              </a:rPr>
              <a:t>发送信号</a:t>
            </a:r>
          </a:p>
        </p:txBody>
      </p:sp>
      <p:sp>
        <p:nvSpPr>
          <p:cNvPr id="65540" name="Rectangle 3"/>
          <p:cNvSpPr>
            <a:spLocks noGrp="1" noChangeArrowheads="1"/>
          </p:cNvSpPr>
          <p:nvPr>
            <p:ph type="body" idx="1"/>
          </p:nvPr>
        </p:nvSpPr>
        <p:spPr/>
        <p:txBody>
          <a:bodyPr/>
          <a:lstStyle/>
          <a:p>
            <a:pPr eaLnBrk="1" hangingPunct="1"/>
            <a:r>
              <a:rPr lang="zh-CN" altLang="en-US"/>
              <a:t>系统调用</a:t>
            </a:r>
            <a:r>
              <a:rPr lang="en-US" altLang="zh-CN"/>
              <a:t>kill</a:t>
            </a:r>
          </a:p>
          <a:p>
            <a:pPr lvl="1" eaLnBrk="1" hangingPunct="1">
              <a:buFont typeface="Wingdings" pitchFamily="2" charset="2"/>
              <a:buNone/>
            </a:pPr>
            <a:r>
              <a:rPr lang="en-US" altLang="zh-CN"/>
              <a:t>    int kill(int </a:t>
            </a:r>
            <a:r>
              <a:rPr lang="en-US" altLang="zh-CN" i="1">
                <a:latin typeface="Times New Roman" pitchFamily="18" charset="0"/>
              </a:rPr>
              <a:t>pid</a:t>
            </a:r>
            <a:r>
              <a:rPr lang="en-US" altLang="zh-CN"/>
              <a:t>, int </a:t>
            </a:r>
            <a:r>
              <a:rPr lang="en-US" altLang="zh-CN" i="1">
                <a:latin typeface="Times New Roman" pitchFamily="18" charset="0"/>
              </a:rPr>
              <a:t>sig</a:t>
            </a:r>
            <a:r>
              <a:rPr lang="en-US" altLang="zh-CN"/>
              <a:t>)</a:t>
            </a:r>
          </a:p>
          <a:p>
            <a:pPr lvl="1" eaLnBrk="1" hangingPunct="1">
              <a:buFont typeface="Wingdings" pitchFamily="2" charset="2"/>
              <a:buNone/>
            </a:pPr>
            <a:r>
              <a:rPr lang="en-US" altLang="zh-CN"/>
              <a:t>    </a:t>
            </a:r>
            <a:r>
              <a:rPr lang="zh-CN" altLang="en-US"/>
              <a:t>返回值： </a:t>
            </a:r>
            <a:r>
              <a:rPr lang="en-US" altLang="zh-CN"/>
              <a:t>0--</a:t>
            </a:r>
            <a:r>
              <a:rPr lang="zh-CN" altLang="en-US"/>
              <a:t>成功     </a:t>
            </a:r>
            <a:r>
              <a:rPr lang="en-US" altLang="zh-CN"/>
              <a:t>-1--</a:t>
            </a:r>
            <a:r>
              <a:rPr lang="zh-CN" altLang="en-US"/>
              <a:t>失败</a:t>
            </a:r>
          </a:p>
          <a:p>
            <a:pPr eaLnBrk="1" hangingPunct="1"/>
            <a:r>
              <a:rPr lang="en-US" altLang="zh-CN"/>
              <a:t>kill</a:t>
            </a:r>
            <a:r>
              <a:rPr lang="zh-CN" altLang="en-US"/>
              <a:t>调用分几种情况</a:t>
            </a:r>
          </a:p>
          <a:p>
            <a:pPr lvl="1" eaLnBrk="1" hangingPunct="1"/>
            <a:r>
              <a:rPr lang="zh-CN" altLang="en-US"/>
              <a:t>当</a:t>
            </a:r>
            <a:r>
              <a:rPr lang="en-US" altLang="zh-CN"/>
              <a:t>pid&gt;0</a:t>
            </a:r>
            <a:r>
              <a:rPr lang="zh-CN" altLang="en-US"/>
              <a:t>时，向指定的进程发信号</a:t>
            </a:r>
          </a:p>
          <a:p>
            <a:pPr lvl="1" eaLnBrk="1" hangingPunct="1"/>
            <a:r>
              <a:rPr lang="zh-CN" altLang="en-US"/>
              <a:t>当</a:t>
            </a:r>
            <a:r>
              <a:rPr lang="en-US" altLang="zh-CN"/>
              <a:t>pid=0</a:t>
            </a:r>
            <a:r>
              <a:rPr lang="zh-CN" altLang="en-US"/>
              <a:t>时，向与本进程同组的所有进程发信号</a:t>
            </a:r>
          </a:p>
          <a:p>
            <a:pPr lvl="1" eaLnBrk="1" hangingPunct="1"/>
            <a:r>
              <a:rPr lang="zh-CN" altLang="en-US"/>
              <a:t>当</a:t>
            </a:r>
            <a:r>
              <a:rPr lang="en-US" altLang="zh-CN"/>
              <a:t>pid&lt;0</a:t>
            </a:r>
            <a:r>
              <a:rPr lang="zh-CN" altLang="en-US"/>
              <a:t>时，向以</a:t>
            </a:r>
            <a:r>
              <a:rPr lang="en-US" altLang="zh-CN"/>
              <a:t>-pid</a:t>
            </a:r>
            <a:r>
              <a:rPr lang="zh-CN" altLang="en-US"/>
              <a:t>为组长的所有进程发信号</a:t>
            </a:r>
          </a:p>
          <a:p>
            <a:pPr lvl="1" eaLnBrk="1" hangingPunct="1"/>
            <a:r>
              <a:rPr lang="zh-CN" altLang="en-US"/>
              <a:t>当</a:t>
            </a:r>
            <a:r>
              <a:rPr lang="en-US" altLang="zh-CN"/>
              <a:t>sig=0</a:t>
            </a:r>
            <a:r>
              <a:rPr lang="zh-CN" altLang="en-US"/>
              <a:t>时，则信号根本就没有发送，但可据此判断一个已知</a:t>
            </a:r>
            <a:r>
              <a:rPr lang="en-US" altLang="zh-CN"/>
              <a:t>PID</a:t>
            </a:r>
            <a:r>
              <a:rPr lang="zh-CN" altLang="en-US"/>
              <a:t>的进程是否仍然运行</a:t>
            </a:r>
          </a:p>
          <a:p>
            <a:pPr lvl="2" eaLnBrk="1" hangingPunct="1"/>
            <a:r>
              <a:rPr lang="en-US" altLang="zh-CN"/>
              <a:t>kill(pid, 0)</a:t>
            </a:r>
            <a:r>
              <a:rPr lang="zh-CN" altLang="en-US"/>
              <a:t>；如果函数返回值为</a:t>
            </a:r>
            <a:r>
              <a:rPr lang="en-US" altLang="zh-CN"/>
              <a:t>-1</a:t>
            </a:r>
            <a:r>
              <a:rPr lang="zh-CN" altLang="en-US"/>
              <a:t>就可根据</a:t>
            </a:r>
            <a:r>
              <a:rPr lang="en-US" altLang="zh-CN"/>
              <a:t>errno</a:t>
            </a:r>
            <a:r>
              <a:rPr lang="zh-CN" altLang="en-US"/>
              <a:t>判断：</a:t>
            </a:r>
            <a:r>
              <a:rPr lang="en-US" altLang="zh-CN"/>
              <a:t>errno=ESRCH</a:t>
            </a:r>
            <a:r>
              <a:rPr lang="zh-CN" altLang="en-US"/>
              <a:t>说明不存在</a:t>
            </a:r>
            <a:r>
              <a:rPr lang="en-US" altLang="zh-CN"/>
              <a:t>pid</a:t>
            </a:r>
            <a:r>
              <a:rPr lang="zh-CN" altLang="en-US"/>
              <a:t>进程</a:t>
            </a:r>
          </a:p>
          <a:p>
            <a:pPr eaLnBrk="1" hangingPunct="1"/>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zh-CN" altLang="en-US" sz="4000">
                <a:latin typeface="Lucida Console" pitchFamily="49" charset="0"/>
              </a:rPr>
              <a:t>系统调用与信号</a:t>
            </a:r>
          </a:p>
        </p:txBody>
      </p:sp>
      <p:sp>
        <p:nvSpPr>
          <p:cNvPr id="66564" name="Rectangle 3"/>
          <p:cNvSpPr>
            <a:spLocks noGrp="1" noChangeArrowheads="1"/>
          </p:cNvSpPr>
          <p:nvPr>
            <p:ph type="body" idx="1"/>
          </p:nvPr>
        </p:nvSpPr>
        <p:spPr/>
        <p:txBody>
          <a:bodyPr/>
          <a:lstStyle/>
          <a:p>
            <a:pPr eaLnBrk="1" hangingPunct="1"/>
            <a:r>
              <a:rPr lang="zh-CN" altLang="en-US" dirty="0"/>
              <a:t>进程睡眠</a:t>
            </a:r>
          </a:p>
          <a:p>
            <a:pPr lvl="1" eaLnBrk="1" hangingPunct="1"/>
            <a:r>
              <a:rPr lang="zh-CN" altLang="en-US" dirty="0"/>
              <a:t>系统调用执行时会导致进程处于睡眠状态</a:t>
            </a:r>
          </a:p>
          <a:p>
            <a:pPr lvl="2" eaLnBrk="1" hangingPunct="1"/>
            <a:r>
              <a:rPr lang="zh-CN" altLang="en-US" dirty="0"/>
              <a:t>如：</a:t>
            </a:r>
            <a:r>
              <a:rPr lang="en-US" altLang="zh-CN" dirty="0" err="1"/>
              <a:t>scanf</a:t>
            </a:r>
            <a:r>
              <a:rPr lang="en-US" altLang="zh-CN" dirty="0"/>
              <a:t>()</a:t>
            </a:r>
            <a:r>
              <a:rPr lang="zh-CN" altLang="en-US" dirty="0"/>
              <a:t>，</a:t>
            </a:r>
            <a:r>
              <a:rPr lang="en-US" altLang="zh-CN" dirty="0"/>
              <a:t>sleep()</a:t>
            </a:r>
            <a:r>
              <a:rPr lang="zh-CN" altLang="en-US" dirty="0"/>
              <a:t>，</a:t>
            </a:r>
            <a:r>
              <a:rPr lang="en-US" altLang="zh-CN" dirty="0" err="1"/>
              <a:t>msgrcv</a:t>
            </a:r>
            <a:r>
              <a:rPr lang="en-US" altLang="zh-CN" dirty="0"/>
              <a:t>()</a:t>
            </a:r>
            <a:r>
              <a:rPr lang="zh-CN" altLang="en-US" dirty="0"/>
              <a:t>，操作外设的</a:t>
            </a:r>
            <a:r>
              <a:rPr lang="en-US" altLang="zh-CN" dirty="0"/>
              <a:t>read()</a:t>
            </a:r>
            <a:r>
              <a:rPr lang="zh-CN" altLang="en-US" dirty="0"/>
              <a:t>，</a:t>
            </a:r>
            <a:r>
              <a:rPr lang="en-US" altLang="zh-CN" dirty="0"/>
              <a:t>write()</a:t>
            </a:r>
            <a:r>
              <a:rPr lang="zh-CN" altLang="en-US" dirty="0"/>
              <a:t>，等等。</a:t>
            </a:r>
          </a:p>
          <a:p>
            <a:pPr eaLnBrk="1" hangingPunct="1"/>
            <a:r>
              <a:rPr lang="zh-CN" altLang="en-US" dirty="0"/>
              <a:t>睡眠进程收到信号后处理</a:t>
            </a:r>
          </a:p>
          <a:p>
            <a:pPr lvl="1" eaLnBrk="1" hangingPunct="1"/>
            <a:r>
              <a:rPr lang="zh-CN" altLang="en-US" dirty="0"/>
              <a:t>进程正在睡眠时收到信号，进程就会从睡眠中被惊醒，系统调用立即被半途终止，返回值</a:t>
            </a:r>
            <a:r>
              <a:rPr lang="en-US" altLang="zh-CN" dirty="0"/>
              <a:t>-1</a:t>
            </a:r>
            <a:r>
              <a:rPr lang="zh-CN" altLang="en-US" dirty="0"/>
              <a:t>， </a:t>
            </a:r>
            <a:r>
              <a:rPr lang="en-US" altLang="zh-CN" dirty="0" err="1"/>
              <a:t>erron</a:t>
            </a:r>
            <a:r>
              <a:rPr lang="zh-CN" altLang="en-US" dirty="0"/>
              <a:t>一般被置为</a:t>
            </a:r>
            <a:r>
              <a:rPr lang="en-US" altLang="zh-CN" dirty="0"/>
              <a:t>EINTR</a:t>
            </a:r>
          </a:p>
          <a:p>
            <a:pPr lvl="1" eaLnBrk="1" hangingPunct="1"/>
            <a:r>
              <a:rPr lang="zh-CN" altLang="en-US" dirty="0"/>
              <a:t>注意：有的系统调用特殊情况下睡眠很深，信号到达不能将它惊醒</a:t>
            </a:r>
            <a:r>
              <a:rPr lang="en-US" altLang="zh-CN" dirty="0"/>
              <a:t>(</a:t>
            </a:r>
            <a:r>
              <a:rPr lang="zh-CN" altLang="en-US" dirty="0"/>
              <a:t>有的进程用</a:t>
            </a:r>
            <a:r>
              <a:rPr lang="en-US" altLang="zh-CN" dirty="0"/>
              <a:t>kill -9</a:t>
            </a:r>
            <a:r>
              <a:rPr lang="zh-CN" altLang="en-US" dirty="0"/>
              <a:t>也杀不死</a:t>
            </a:r>
            <a:r>
              <a:rPr lang="en-US" altLang="zh-CN" dirty="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CN" sz="4000"/>
              <a:t>pause</a:t>
            </a:r>
            <a:r>
              <a:rPr lang="zh-CN" altLang="en-US" sz="4000"/>
              <a:t>与</a:t>
            </a:r>
            <a:r>
              <a:rPr lang="en-US" altLang="zh-CN" sz="4000"/>
              <a:t>alarm</a:t>
            </a:r>
            <a:r>
              <a:rPr lang="zh-CN" altLang="en-US" sz="4000"/>
              <a:t>系统调用</a:t>
            </a:r>
          </a:p>
        </p:txBody>
      </p:sp>
      <p:sp>
        <p:nvSpPr>
          <p:cNvPr id="67588" name="Rectangle 3"/>
          <p:cNvSpPr>
            <a:spLocks noGrp="1" noChangeArrowheads="1"/>
          </p:cNvSpPr>
          <p:nvPr>
            <p:ph type="body" idx="1"/>
          </p:nvPr>
        </p:nvSpPr>
        <p:spPr/>
        <p:txBody>
          <a:bodyPr/>
          <a:lstStyle/>
          <a:p>
            <a:pPr eaLnBrk="1" hangingPunct="1"/>
            <a:r>
              <a:rPr lang="en-US" altLang="zh-CN"/>
              <a:t>pause()</a:t>
            </a:r>
          </a:p>
          <a:p>
            <a:pPr lvl="1" eaLnBrk="1" hangingPunct="1"/>
            <a:r>
              <a:rPr lang="zh-CN" altLang="en-US"/>
              <a:t>等待信号，进程收到信号前一直处于睡眠状态</a:t>
            </a:r>
          </a:p>
          <a:p>
            <a:pPr eaLnBrk="1" hangingPunct="1"/>
            <a:r>
              <a:rPr lang="zh-CN" altLang="en-US"/>
              <a:t>设置进程报警时钟</a:t>
            </a:r>
            <a:r>
              <a:rPr lang="en-US" altLang="zh-CN"/>
              <a:t>(</a:t>
            </a:r>
            <a:r>
              <a:rPr lang="zh-CN" altLang="en-US"/>
              <a:t>闹钟</a:t>
            </a:r>
            <a:r>
              <a:rPr lang="en-US" altLang="zh-CN"/>
              <a:t>)</a:t>
            </a:r>
          </a:p>
          <a:p>
            <a:pPr lvl="1" eaLnBrk="1" hangingPunct="1">
              <a:buFont typeface="Wingdings" pitchFamily="2" charset="2"/>
              <a:buNone/>
            </a:pPr>
            <a:r>
              <a:rPr lang="en-US" altLang="zh-CN"/>
              <a:t> int alarm(int </a:t>
            </a:r>
            <a:r>
              <a:rPr lang="en-US" altLang="zh-CN" i="1">
                <a:latin typeface="Times New Roman" pitchFamily="18" charset="0"/>
              </a:rPr>
              <a:t>secs</a:t>
            </a:r>
            <a:r>
              <a:rPr lang="en-US" altLang="zh-CN"/>
              <a:t>)</a:t>
            </a:r>
          </a:p>
          <a:p>
            <a:pPr lvl="1" eaLnBrk="1" hangingPunct="1"/>
            <a:r>
              <a:rPr lang="zh-CN" altLang="en-US"/>
              <a:t>进程报警时钟存贮在它内核系统数据中，报警时钟到时，进程收到</a:t>
            </a:r>
            <a:r>
              <a:rPr lang="en-US" altLang="zh-CN"/>
              <a:t>SIGALRM</a:t>
            </a:r>
            <a:r>
              <a:rPr lang="zh-CN" altLang="en-US"/>
              <a:t>信号</a:t>
            </a:r>
          </a:p>
          <a:p>
            <a:pPr lvl="2" eaLnBrk="1" hangingPunct="1"/>
            <a:r>
              <a:rPr lang="zh-CN" altLang="en-US"/>
              <a:t>子进程继承父进程的报警时钟值。报警时钟在</a:t>
            </a:r>
            <a:r>
              <a:rPr lang="en-US" altLang="zh-CN">
                <a:latin typeface="Times New Roman" pitchFamily="18" charset="0"/>
              </a:rPr>
              <a:t>exec</a:t>
            </a:r>
            <a:r>
              <a:rPr lang="zh-CN" altLang="en-US"/>
              <a:t>执行后保持这一设置</a:t>
            </a:r>
          </a:p>
          <a:p>
            <a:pPr lvl="2" eaLnBrk="1" hangingPunct="1"/>
            <a:r>
              <a:rPr lang="zh-CN" altLang="en-US"/>
              <a:t>进程收到</a:t>
            </a:r>
            <a:r>
              <a:rPr lang="en-US" altLang="zh-CN"/>
              <a:t>SIGALRM</a:t>
            </a:r>
            <a:r>
              <a:rPr lang="zh-CN" altLang="en-US"/>
              <a:t>后的默认处理是终止进程</a:t>
            </a:r>
          </a:p>
          <a:p>
            <a:pPr lvl="1" eaLnBrk="1" hangingPunct="1"/>
            <a:r>
              <a:rPr lang="en-US" altLang="zh-CN"/>
              <a:t>alarm</a:t>
            </a:r>
            <a:r>
              <a:rPr lang="zh-CN" altLang="en-US"/>
              <a:t>参数为</a:t>
            </a:r>
            <a:r>
              <a:rPr lang="en-US" altLang="zh-CN" i="1">
                <a:latin typeface="Times New Roman" pitchFamily="18" charset="0"/>
              </a:rPr>
              <a:t>secs</a:t>
            </a:r>
            <a:endParaRPr lang="en-US" altLang="zh-CN"/>
          </a:p>
          <a:p>
            <a:pPr lvl="2" eaLnBrk="1" hangingPunct="1"/>
            <a:r>
              <a:rPr lang="zh-CN" altLang="en-US"/>
              <a:t>当</a:t>
            </a:r>
            <a:r>
              <a:rPr lang="en-US" altLang="zh-CN" i="1">
                <a:latin typeface="Times New Roman" pitchFamily="18" charset="0"/>
              </a:rPr>
              <a:t>secs</a:t>
            </a:r>
            <a:r>
              <a:rPr lang="en-US" altLang="zh-CN"/>
              <a:t>&gt;0</a:t>
            </a:r>
            <a:r>
              <a:rPr lang="zh-CN" altLang="en-US"/>
              <a:t>时，将时钟设置成</a:t>
            </a:r>
            <a:r>
              <a:rPr lang="en-US" altLang="zh-CN" b="1" i="1">
                <a:latin typeface="Times New Roman" pitchFamily="18" charset="0"/>
              </a:rPr>
              <a:t>secs</a:t>
            </a:r>
            <a:r>
              <a:rPr lang="zh-CN" altLang="en-US"/>
              <a:t>指定的秒数</a:t>
            </a:r>
          </a:p>
          <a:p>
            <a:pPr lvl="2" eaLnBrk="1" hangingPunct="1"/>
            <a:r>
              <a:rPr lang="zh-CN" altLang="en-US"/>
              <a:t>当</a:t>
            </a:r>
            <a:r>
              <a:rPr lang="en-US" altLang="zh-CN" i="1">
                <a:latin typeface="Times New Roman" pitchFamily="18" charset="0"/>
              </a:rPr>
              <a:t>secs</a:t>
            </a:r>
            <a:r>
              <a:rPr lang="en-US" altLang="zh-CN"/>
              <a:t>=0</a:t>
            </a:r>
            <a:r>
              <a:rPr lang="zh-CN" altLang="en-US"/>
              <a:t>时，关闭报警时钟。</a:t>
            </a:r>
          </a:p>
          <a:p>
            <a:pPr lvl="1" eaLnBrk="1" hangingPunct="1"/>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ltLang="zh-CN" sz="4000"/>
              <a:t>alarm</a:t>
            </a:r>
            <a:r>
              <a:rPr lang="zh-CN" altLang="en-US" sz="4000"/>
              <a:t>系统调用举例</a:t>
            </a:r>
          </a:p>
        </p:txBody>
      </p:sp>
      <p:sp>
        <p:nvSpPr>
          <p:cNvPr id="68612"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1800" b="0">
                <a:solidFill>
                  <a:schemeClr val="tx1"/>
                </a:solidFill>
                <a:latin typeface="Verdana" pitchFamily="34" charset="0"/>
              </a:rPr>
              <a:t>#include &lt;sys/signal.h&gt;</a:t>
            </a:r>
          </a:p>
          <a:p>
            <a:pPr eaLnBrk="1" hangingPunct="1">
              <a:lnSpc>
                <a:spcPct val="80000"/>
              </a:lnSpc>
              <a:buFont typeface="Wingdings" pitchFamily="2" charset="2"/>
              <a:buNone/>
            </a:pPr>
            <a:r>
              <a:rPr lang="en-US" altLang="zh-CN" sz="1800" b="0">
                <a:solidFill>
                  <a:schemeClr val="tx1"/>
                </a:solidFill>
                <a:latin typeface="Verdana" pitchFamily="34" charset="0"/>
              </a:rPr>
              <a:t>char cmd[100];</a:t>
            </a:r>
          </a:p>
          <a:p>
            <a:pPr eaLnBrk="1" hangingPunct="1">
              <a:lnSpc>
                <a:spcPct val="80000"/>
              </a:lnSpc>
              <a:buFont typeface="Wingdings" pitchFamily="2" charset="2"/>
              <a:buNone/>
            </a:pPr>
            <a:r>
              <a:rPr lang="en-US" altLang="zh-CN" sz="1800" b="0">
                <a:solidFill>
                  <a:schemeClr val="tx1"/>
                </a:solidFill>
                <a:latin typeface="Verdana" pitchFamily="34" charset="0"/>
              </a:rPr>
              <a:t>default_cmd(int sig)</a:t>
            </a:r>
          </a:p>
          <a:p>
            <a:pPr eaLnBrk="1" hangingPunct="1">
              <a:lnSpc>
                <a:spcPct val="80000"/>
              </a:lnSpc>
              <a:buFont typeface="Wingdings" pitchFamily="2" charset="2"/>
              <a:buNone/>
            </a:pPr>
            <a:r>
              <a:rPr lang="en-US" altLang="zh-CN" sz="1800" b="0">
                <a:solidFill>
                  <a:schemeClr val="tx1"/>
                </a:solidFill>
                <a:latin typeface="Verdana" pitchFamily="34" charset="0"/>
              </a:rPr>
              <a:t>{</a:t>
            </a:r>
          </a:p>
          <a:p>
            <a:pPr eaLnBrk="1" hangingPunct="1">
              <a:lnSpc>
                <a:spcPct val="80000"/>
              </a:lnSpc>
              <a:buFont typeface="Wingdings" pitchFamily="2" charset="2"/>
              <a:buNone/>
            </a:pPr>
            <a:r>
              <a:rPr lang="en-US" altLang="zh-CN" sz="1800" b="0">
                <a:solidFill>
                  <a:schemeClr val="tx1"/>
                </a:solidFill>
                <a:latin typeface="Verdana" pitchFamily="34" charset="0"/>
              </a:rPr>
              <a:t>    strcpy(cmd, "CMD_A");</a:t>
            </a:r>
          </a:p>
          <a:p>
            <a:pPr eaLnBrk="1" hangingPunct="1">
              <a:lnSpc>
                <a:spcPct val="80000"/>
              </a:lnSpc>
              <a:buFont typeface="Wingdings" pitchFamily="2" charset="2"/>
              <a:buNone/>
            </a:pPr>
            <a:r>
              <a:rPr lang="en-US" altLang="zh-CN" sz="1800" b="0">
                <a:solidFill>
                  <a:schemeClr val="tx1"/>
                </a:solidFill>
                <a:latin typeface="Verdana" pitchFamily="34" charset="0"/>
              </a:rPr>
              <a:t>}</a:t>
            </a:r>
          </a:p>
          <a:p>
            <a:pPr eaLnBrk="1" hangingPunct="1">
              <a:lnSpc>
                <a:spcPct val="80000"/>
              </a:lnSpc>
              <a:buFont typeface="Wingdings" pitchFamily="2" charset="2"/>
              <a:buNone/>
            </a:pPr>
            <a:endParaRPr lang="en-US" altLang="zh-CN" sz="1800" b="0">
              <a:solidFill>
                <a:schemeClr val="tx1"/>
              </a:solidFill>
              <a:latin typeface="Verdana" pitchFamily="34" charset="0"/>
            </a:endParaRPr>
          </a:p>
          <a:p>
            <a:pPr eaLnBrk="1" hangingPunct="1">
              <a:lnSpc>
                <a:spcPct val="80000"/>
              </a:lnSpc>
              <a:buFont typeface="Wingdings" pitchFamily="2" charset="2"/>
              <a:buNone/>
            </a:pPr>
            <a:r>
              <a:rPr lang="en-US" altLang="zh-CN" sz="1800" b="0">
                <a:solidFill>
                  <a:schemeClr val="tx1"/>
                </a:solidFill>
                <a:latin typeface="Verdana" pitchFamily="34" charset="0"/>
              </a:rPr>
              <a:t>main()</a:t>
            </a:r>
          </a:p>
          <a:p>
            <a:pPr eaLnBrk="1" hangingPunct="1">
              <a:lnSpc>
                <a:spcPct val="80000"/>
              </a:lnSpc>
              <a:buFont typeface="Wingdings" pitchFamily="2" charset="2"/>
              <a:buNone/>
            </a:pPr>
            <a:r>
              <a:rPr lang="en-US" altLang="zh-CN" sz="1800" b="0">
                <a:solidFill>
                  <a:schemeClr val="tx1"/>
                </a:solidFill>
                <a:latin typeface="Verdana" pitchFamily="34" charset="0"/>
              </a:rPr>
              <a:t>{ </a:t>
            </a:r>
          </a:p>
          <a:p>
            <a:pPr eaLnBrk="1" hangingPunct="1">
              <a:lnSpc>
                <a:spcPct val="80000"/>
              </a:lnSpc>
              <a:buFont typeface="Wingdings" pitchFamily="2" charset="2"/>
              <a:buNone/>
            </a:pPr>
            <a:r>
              <a:rPr lang="en-US" altLang="zh-CN" sz="1800" b="0">
                <a:solidFill>
                  <a:schemeClr val="tx1"/>
                </a:solidFill>
                <a:latin typeface="Verdana" pitchFamily="34" charset="0"/>
              </a:rPr>
              <a:t>    signal(SIGALRM, default_cmd);</a:t>
            </a:r>
          </a:p>
          <a:p>
            <a:pPr eaLnBrk="1" hangingPunct="1">
              <a:lnSpc>
                <a:spcPct val="80000"/>
              </a:lnSpc>
              <a:buFont typeface="Wingdings" pitchFamily="2" charset="2"/>
              <a:buNone/>
            </a:pPr>
            <a:r>
              <a:rPr lang="en-US" altLang="zh-CN" sz="1800" b="0">
                <a:solidFill>
                  <a:schemeClr val="tx1"/>
                </a:solidFill>
                <a:latin typeface="Verdana" pitchFamily="34" charset="0"/>
              </a:rPr>
              <a:t>    alarm(5);</a:t>
            </a:r>
          </a:p>
          <a:p>
            <a:pPr eaLnBrk="1" hangingPunct="1">
              <a:lnSpc>
                <a:spcPct val="80000"/>
              </a:lnSpc>
              <a:buFont typeface="Wingdings" pitchFamily="2" charset="2"/>
              <a:buNone/>
            </a:pPr>
            <a:r>
              <a:rPr lang="en-US" altLang="zh-CN" sz="1800" b="0">
                <a:solidFill>
                  <a:schemeClr val="tx1"/>
                </a:solidFill>
                <a:latin typeface="Verdana" pitchFamily="34" charset="0"/>
              </a:rPr>
              <a:t>    printf("Input command : ");</a:t>
            </a:r>
          </a:p>
          <a:p>
            <a:pPr eaLnBrk="1" hangingPunct="1">
              <a:lnSpc>
                <a:spcPct val="80000"/>
              </a:lnSpc>
              <a:buFont typeface="Wingdings" pitchFamily="2" charset="2"/>
              <a:buNone/>
            </a:pPr>
            <a:r>
              <a:rPr lang="en-US" altLang="zh-CN" sz="1800" b="0">
                <a:solidFill>
                  <a:schemeClr val="tx1"/>
                </a:solidFill>
                <a:latin typeface="Verdana" pitchFamily="34" charset="0"/>
              </a:rPr>
              <a:t>    scanf("%s", cmd);</a:t>
            </a:r>
          </a:p>
          <a:p>
            <a:pPr eaLnBrk="1" hangingPunct="1">
              <a:lnSpc>
                <a:spcPct val="80000"/>
              </a:lnSpc>
              <a:buFont typeface="Wingdings" pitchFamily="2" charset="2"/>
              <a:buNone/>
            </a:pPr>
            <a:r>
              <a:rPr lang="en-US" altLang="zh-CN" sz="1800" b="0">
                <a:solidFill>
                  <a:schemeClr val="tx1"/>
                </a:solidFill>
                <a:latin typeface="Verdana" pitchFamily="34" charset="0"/>
              </a:rPr>
              <a:t>    alarm(0);</a:t>
            </a:r>
          </a:p>
          <a:p>
            <a:pPr eaLnBrk="1" hangingPunct="1">
              <a:lnSpc>
                <a:spcPct val="80000"/>
              </a:lnSpc>
              <a:buFont typeface="Wingdings" pitchFamily="2" charset="2"/>
              <a:buNone/>
            </a:pPr>
            <a:r>
              <a:rPr lang="en-US" altLang="zh-CN" sz="1800" b="0">
                <a:solidFill>
                  <a:schemeClr val="tx1"/>
                </a:solidFill>
                <a:latin typeface="Verdana" pitchFamily="34" charset="0"/>
              </a:rPr>
              <a:t>    printf("cmd=[%s]\n", cmd);</a:t>
            </a:r>
          </a:p>
          <a:p>
            <a:pPr eaLnBrk="1" hangingPunct="1">
              <a:lnSpc>
                <a:spcPct val="80000"/>
              </a:lnSpc>
              <a:buFont typeface="Wingdings" pitchFamily="2" charset="2"/>
              <a:buNone/>
            </a:pPr>
            <a:r>
              <a:rPr lang="en-US" altLang="zh-CN" sz="1800" b="0">
                <a:solidFill>
                  <a:schemeClr val="tx1"/>
                </a:solidFill>
                <a:latin typeface="Verdana" pitchFamily="34" charset="0"/>
              </a:rPr>
              <a:t>        .</a:t>
            </a:r>
          </a:p>
          <a:p>
            <a:pPr eaLnBrk="1" hangingPunct="1">
              <a:lnSpc>
                <a:spcPct val="80000"/>
              </a:lnSpc>
              <a:buFont typeface="Wingdings" pitchFamily="2" charset="2"/>
              <a:buNone/>
            </a:pPr>
            <a:r>
              <a:rPr lang="en-US" altLang="zh-CN" sz="1800" b="0">
                <a:solidFill>
                  <a:schemeClr val="tx1"/>
                </a:solidFill>
                <a:latin typeface="Verdana" pitchFamily="34" charset="0"/>
              </a:rPr>
              <a:t>        .</a:t>
            </a:r>
          </a:p>
          <a:p>
            <a:pPr eaLnBrk="1" hangingPunct="1">
              <a:lnSpc>
                <a:spcPct val="80000"/>
              </a:lnSpc>
              <a:buFont typeface="Wingdings" pitchFamily="2" charset="2"/>
              <a:buNone/>
            </a:pPr>
            <a:r>
              <a:rPr lang="en-US" altLang="zh-CN" sz="1800" b="0">
                <a:solidFill>
                  <a:schemeClr val="tx1"/>
                </a:solidFill>
                <a:latin typeface="Verdana" pitchFamily="34" charset="0"/>
              </a:rPr>
              <a:t>}</a:t>
            </a:r>
          </a:p>
          <a:p>
            <a:pPr eaLnBrk="1" hangingPunct="1">
              <a:lnSpc>
                <a:spcPct val="80000"/>
              </a:lnSpc>
              <a:buFont typeface="Wingdings" pitchFamily="2" charset="2"/>
              <a:buNone/>
            </a:pPr>
            <a:endParaRPr lang="en-US" altLang="zh-CN" sz="1800" b="0">
              <a:solidFill>
                <a:schemeClr val="tx1"/>
              </a:solidFill>
              <a:latin typeface="Verdana"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2278064" y="2130426"/>
            <a:ext cx="7635875" cy="1470025"/>
          </a:xfrm>
        </p:spPr>
        <p:txBody>
          <a:bodyPr/>
          <a:lstStyle/>
          <a:p>
            <a:pPr eaLnBrk="1" hangingPunct="1"/>
            <a:r>
              <a:rPr lang="zh-CN" altLang="en-US" sz="4800" dirty="0">
                <a:solidFill>
                  <a:srgbClr val="0000FF"/>
                </a:solidFill>
                <a:latin typeface="+mn-lt"/>
                <a:ea typeface="楷体" panose="02010609060101010101" pitchFamily="49" charset="-122"/>
              </a:rPr>
              <a:t>进程间通信（</a:t>
            </a:r>
            <a:r>
              <a:rPr lang="en-US" altLang="zh-CN" sz="4800" dirty="0">
                <a:solidFill>
                  <a:srgbClr val="0000FF"/>
                </a:solidFill>
                <a:latin typeface="+mn-lt"/>
                <a:ea typeface="楷体" panose="02010609060101010101" pitchFamily="49" charset="-122"/>
              </a:rPr>
              <a:t>IPC</a:t>
            </a:r>
            <a:r>
              <a:rPr lang="zh-CN" altLang="en-US" sz="4800" dirty="0">
                <a:solidFill>
                  <a:srgbClr val="0000FF"/>
                </a:solidFill>
                <a:latin typeface="+mn-lt"/>
                <a:ea typeface="楷体" panose="02010609060101010101" pitchFamily="49" charset="-122"/>
              </a:rPr>
              <a:t>机制）</a:t>
            </a:r>
          </a:p>
        </p:txBody>
      </p:sp>
      <p:sp>
        <p:nvSpPr>
          <p:cNvPr id="55299" name="Line 3"/>
          <p:cNvSpPr>
            <a:spLocks noChangeShapeType="1"/>
          </p:cNvSpPr>
          <p:nvPr/>
        </p:nvSpPr>
        <p:spPr bwMode="auto">
          <a:xfrm>
            <a:off x="2208213" y="908050"/>
            <a:ext cx="7848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a:extLst>
              <a:ext uri="{FF2B5EF4-FFF2-40B4-BE49-F238E27FC236}">
                <a16:creationId xmlns:a16="http://schemas.microsoft.com/office/drawing/2014/main" id="{2099C876-2892-4EF1-8324-5E6CC136204D}"/>
              </a:ext>
            </a:extLst>
          </p:cNvPr>
          <p:cNvSpPr>
            <a:spLocks noChangeShapeType="1"/>
          </p:cNvSpPr>
          <p:nvPr/>
        </p:nvSpPr>
        <p:spPr bwMode="auto">
          <a:xfrm flipV="1">
            <a:off x="911424" y="908720"/>
            <a:ext cx="10369152"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0536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z="4000"/>
              <a:t>进程的系统数据</a:t>
            </a:r>
          </a:p>
        </p:txBody>
      </p:sp>
      <p:sp>
        <p:nvSpPr>
          <p:cNvPr id="8196" name="Rectangle 3"/>
          <p:cNvSpPr>
            <a:spLocks noGrp="1" noChangeArrowheads="1"/>
          </p:cNvSpPr>
          <p:nvPr>
            <p:ph type="body" idx="1"/>
          </p:nvPr>
        </p:nvSpPr>
        <p:spPr/>
        <p:txBody>
          <a:bodyPr/>
          <a:lstStyle/>
          <a:p>
            <a:pPr lvl="1" eaLnBrk="1" hangingPunct="1">
              <a:buFont typeface="Wingdings" pitchFamily="2" charset="2"/>
              <a:buNone/>
            </a:pPr>
            <a:r>
              <a:rPr lang="zh-CN" altLang="en-US"/>
              <a:t>在</a:t>
            </a:r>
            <a:r>
              <a:rPr lang="en-US" altLang="zh-CN"/>
              <a:t>UNIX</a:t>
            </a:r>
            <a:r>
              <a:rPr lang="zh-CN" altLang="en-US"/>
              <a:t>内核中，含有进程的属性，包括</a:t>
            </a:r>
            <a:r>
              <a:rPr lang="en-US" altLang="zh-CN"/>
              <a:t>:</a:t>
            </a:r>
          </a:p>
          <a:p>
            <a:pPr lvl="1" eaLnBrk="1" hangingPunct="1"/>
            <a:r>
              <a:rPr lang="zh-CN" altLang="en-US"/>
              <a:t>页表</a:t>
            </a:r>
          </a:p>
          <a:p>
            <a:pPr lvl="1" eaLnBrk="1" hangingPunct="1"/>
            <a:r>
              <a:rPr lang="zh-CN" altLang="en-US"/>
              <a:t>进程状态，优先级信息</a:t>
            </a:r>
          </a:p>
          <a:p>
            <a:pPr lvl="1" eaLnBrk="1" hangingPunct="1"/>
            <a:r>
              <a:rPr lang="zh-CN" altLang="en-US"/>
              <a:t>核心堆栈</a:t>
            </a:r>
          </a:p>
          <a:p>
            <a:pPr lvl="1" eaLnBrk="1" hangingPunct="1"/>
            <a:r>
              <a:rPr lang="zh-CN" altLang="en-US"/>
              <a:t>当前目录</a:t>
            </a:r>
            <a:r>
              <a:rPr lang="en-US" altLang="zh-CN"/>
              <a:t>(</a:t>
            </a:r>
            <a:r>
              <a:rPr lang="zh-CN" altLang="en-US"/>
              <a:t>记录了当前目录的</a:t>
            </a:r>
            <a:r>
              <a:rPr lang="en-US" altLang="zh-CN"/>
              <a:t>i-</a:t>
            </a:r>
            <a:r>
              <a:rPr lang="zh-CN" altLang="en-US"/>
              <a:t>节点</a:t>
            </a:r>
            <a:r>
              <a:rPr lang="en-US" altLang="zh-CN"/>
              <a:t>)</a:t>
            </a:r>
            <a:r>
              <a:rPr lang="zh-CN" altLang="en-US"/>
              <a:t>，根目录</a:t>
            </a:r>
          </a:p>
          <a:p>
            <a:pPr lvl="1" eaLnBrk="1" hangingPunct="1"/>
            <a:r>
              <a:rPr lang="zh-CN" altLang="en-US"/>
              <a:t>打开的文件描述符表</a:t>
            </a:r>
          </a:p>
          <a:p>
            <a:pPr lvl="1" eaLnBrk="1" hangingPunct="1"/>
            <a:r>
              <a:rPr lang="en-US" altLang="zh-CN"/>
              <a:t>umask</a:t>
            </a:r>
            <a:r>
              <a:rPr lang="zh-CN" altLang="en-US"/>
              <a:t>值</a:t>
            </a:r>
          </a:p>
          <a:p>
            <a:pPr lvl="1" eaLnBrk="1" hangingPunct="1"/>
            <a:r>
              <a:rPr lang="zh-CN" altLang="en-US"/>
              <a:t>进程</a:t>
            </a:r>
            <a:r>
              <a:rPr lang="en-US" altLang="zh-CN">
                <a:latin typeface="Times New Roman" pitchFamily="18" charset="0"/>
              </a:rPr>
              <a:t>PID</a:t>
            </a:r>
            <a:r>
              <a:rPr lang="zh-CN" altLang="en-US">
                <a:latin typeface="Times New Roman" pitchFamily="18" charset="0"/>
              </a:rPr>
              <a:t>，</a:t>
            </a:r>
            <a:r>
              <a:rPr lang="en-US" altLang="zh-CN">
                <a:latin typeface="Times New Roman" pitchFamily="18" charset="0"/>
              </a:rPr>
              <a:t>PPID</a:t>
            </a:r>
          </a:p>
          <a:p>
            <a:pPr lvl="1" eaLnBrk="1" hangingPunct="1"/>
            <a:r>
              <a:rPr lang="zh-CN" altLang="en-US">
                <a:latin typeface="Times New Roman" pitchFamily="18" charset="0"/>
              </a:rPr>
              <a:t>进程主的实际</a:t>
            </a:r>
            <a:r>
              <a:rPr lang="en-US" altLang="zh-CN">
                <a:latin typeface="Times New Roman" pitchFamily="18" charset="0"/>
              </a:rPr>
              <a:t>UID/GID</a:t>
            </a:r>
            <a:r>
              <a:rPr lang="zh-CN" altLang="en-US">
                <a:latin typeface="Times New Roman" pitchFamily="18" charset="0"/>
              </a:rPr>
              <a:t>，有效</a:t>
            </a:r>
            <a:r>
              <a:rPr lang="en-US" altLang="zh-CN">
                <a:latin typeface="Times New Roman" pitchFamily="18" charset="0"/>
              </a:rPr>
              <a:t>UID/GID</a:t>
            </a:r>
          </a:p>
          <a:p>
            <a:pPr lvl="1" eaLnBrk="1" hangingPunct="1"/>
            <a:r>
              <a:rPr lang="zh-CN" altLang="en-US"/>
              <a:t>进程组组号</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en-US" sz="4000"/>
              <a:t>信号灯</a:t>
            </a:r>
          </a:p>
        </p:txBody>
      </p:sp>
      <p:sp>
        <p:nvSpPr>
          <p:cNvPr id="69636" name="Rectangle 3"/>
          <p:cNvSpPr>
            <a:spLocks noGrp="1" noChangeArrowheads="1"/>
          </p:cNvSpPr>
          <p:nvPr>
            <p:ph type="body" idx="1"/>
          </p:nvPr>
        </p:nvSpPr>
        <p:spPr/>
        <p:txBody>
          <a:bodyPr/>
          <a:lstStyle/>
          <a:p>
            <a:pPr eaLnBrk="1" hangingPunct="1"/>
            <a:r>
              <a:rPr lang="zh-CN" altLang="en-US"/>
              <a:t>信号灯</a:t>
            </a:r>
            <a:r>
              <a:rPr lang="en-US" altLang="zh-CN"/>
              <a:t>(semaphore)</a:t>
            </a:r>
          </a:p>
          <a:p>
            <a:pPr lvl="1" eaLnBrk="1" hangingPunct="1"/>
            <a:r>
              <a:rPr lang="zh-CN" altLang="en-US"/>
              <a:t>控制多进程对共享资源的互斥性访问和进程间同步</a:t>
            </a:r>
          </a:p>
          <a:p>
            <a:pPr eaLnBrk="1" hangingPunct="1"/>
            <a:r>
              <a:rPr lang="zh-CN" altLang="en-US"/>
              <a:t>策略和机制分离</a:t>
            </a:r>
          </a:p>
          <a:p>
            <a:pPr lvl="1" eaLnBrk="1" hangingPunct="1"/>
            <a:r>
              <a:rPr lang="en-US" altLang="zh-CN"/>
              <a:t>UNIX</a:t>
            </a:r>
            <a:r>
              <a:rPr lang="zh-CN" altLang="en-US"/>
              <a:t>仅提供信号灯机制，访问共享资源的进程自身必须正确使用才能保证正确的互斥和同步</a:t>
            </a:r>
          </a:p>
          <a:p>
            <a:pPr lvl="1" eaLnBrk="1" hangingPunct="1"/>
            <a:r>
              <a:rPr lang="zh-CN" altLang="en-US"/>
              <a:t>不正确的使用，会导致信息访问的不安全和死锁</a:t>
            </a:r>
          </a:p>
          <a:p>
            <a:pPr eaLnBrk="1" hangingPunct="1"/>
            <a:r>
              <a:rPr lang="en-US" altLang="zh-CN"/>
              <a:t>P</a:t>
            </a:r>
            <a:r>
              <a:rPr lang="zh-CN" altLang="en-US"/>
              <a:t>操作和</a:t>
            </a:r>
            <a:r>
              <a:rPr lang="en-US" altLang="zh-CN"/>
              <a:t>V</a:t>
            </a:r>
            <a:r>
              <a:rPr lang="zh-CN" altLang="en-US"/>
              <a:t>操作</a:t>
            </a:r>
          </a:p>
          <a:p>
            <a:pPr lvl="1" eaLnBrk="1" hangingPunct="1"/>
            <a:r>
              <a:rPr lang="zh-CN" altLang="en-US"/>
              <a:t>信号灯机制实现了</a:t>
            </a:r>
            <a:r>
              <a:rPr lang="en-US" altLang="zh-CN"/>
              <a:t>P</a:t>
            </a:r>
            <a:r>
              <a:rPr lang="zh-CN" altLang="en-US"/>
              <a:t>操作和</a:t>
            </a:r>
            <a:r>
              <a:rPr lang="en-US" altLang="zh-CN"/>
              <a:t>V</a:t>
            </a:r>
            <a:r>
              <a:rPr lang="zh-CN" altLang="en-US"/>
              <a:t>操作，而且比简单</a:t>
            </a:r>
            <a:r>
              <a:rPr lang="en-US" altLang="zh-CN"/>
              <a:t>PV</a:t>
            </a:r>
            <a:r>
              <a:rPr lang="zh-CN" altLang="en-US"/>
              <a:t>操作功能更强</a:t>
            </a:r>
          </a:p>
          <a:p>
            <a:pPr eaLnBrk="1" hangingPunct="1"/>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sz="4000"/>
              <a:t>信号灯的创建</a:t>
            </a:r>
          </a:p>
        </p:txBody>
      </p:sp>
      <p:sp>
        <p:nvSpPr>
          <p:cNvPr id="70660" name="Rectangle 3"/>
          <p:cNvSpPr>
            <a:spLocks noGrp="1" noChangeArrowheads="1"/>
          </p:cNvSpPr>
          <p:nvPr>
            <p:ph type="body" idx="1"/>
          </p:nvPr>
        </p:nvSpPr>
        <p:spPr/>
        <p:txBody>
          <a:bodyPr/>
          <a:lstStyle/>
          <a:p>
            <a:pPr eaLnBrk="1" hangingPunct="1">
              <a:buFont typeface="Wingdings" pitchFamily="2" charset="2"/>
              <a:buNone/>
            </a:pPr>
            <a:r>
              <a:rPr lang="en-US" altLang="zh-CN" sz="2000" b="0">
                <a:solidFill>
                  <a:schemeClr val="tx1"/>
                </a:solidFill>
                <a:latin typeface="Verdana" pitchFamily="34" charset="0"/>
              </a:rPr>
              <a:t>#include &lt;sys/types.h&gt;</a:t>
            </a:r>
          </a:p>
          <a:p>
            <a:pPr eaLnBrk="1" hangingPunct="1">
              <a:buFont typeface="Wingdings" pitchFamily="2" charset="2"/>
              <a:buNone/>
            </a:pPr>
            <a:r>
              <a:rPr lang="en-US" altLang="zh-CN" sz="2000" b="0">
                <a:solidFill>
                  <a:schemeClr val="tx1"/>
                </a:solidFill>
                <a:latin typeface="Verdana" pitchFamily="34" charset="0"/>
              </a:rPr>
              <a:t>#include &lt;sys/ipc.h&gt;</a:t>
            </a:r>
          </a:p>
          <a:p>
            <a:pPr eaLnBrk="1" hangingPunct="1">
              <a:buFont typeface="Wingdings" pitchFamily="2" charset="2"/>
              <a:buNone/>
            </a:pPr>
            <a:r>
              <a:rPr lang="en-US" altLang="zh-CN" sz="2000" b="0">
                <a:solidFill>
                  <a:schemeClr val="tx1"/>
                </a:solidFill>
                <a:latin typeface="Verdana" pitchFamily="34" charset="0"/>
              </a:rPr>
              <a:t>#include &lt;sys/sem.h&gt;</a:t>
            </a:r>
          </a:p>
          <a:p>
            <a:pPr eaLnBrk="1" hangingPunct="1">
              <a:buFont typeface="Wingdings" pitchFamily="2" charset="2"/>
              <a:buNone/>
            </a:pPr>
            <a:r>
              <a:rPr lang="en-US" altLang="zh-CN" sz="2000" b="0">
                <a:solidFill>
                  <a:schemeClr val="tx1"/>
                </a:solidFill>
                <a:latin typeface="Verdana" pitchFamily="34" charset="0"/>
              </a:rPr>
              <a:t>int semget(int </a:t>
            </a:r>
            <a:r>
              <a:rPr lang="en-US" altLang="zh-CN" sz="2000" b="0" i="1">
                <a:solidFill>
                  <a:schemeClr val="tx1"/>
                </a:solidFill>
              </a:rPr>
              <a:t>key</a:t>
            </a:r>
            <a:r>
              <a:rPr lang="en-US" altLang="zh-CN" sz="2000" b="0">
                <a:solidFill>
                  <a:schemeClr val="tx1"/>
                </a:solidFill>
                <a:latin typeface="Verdana" pitchFamily="34" charset="0"/>
              </a:rPr>
              <a:t>,  int </a:t>
            </a:r>
            <a:r>
              <a:rPr lang="en-US" altLang="zh-CN" sz="2000" b="0" i="1">
                <a:solidFill>
                  <a:schemeClr val="tx1"/>
                </a:solidFill>
              </a:rPr>
              <a:t>nsems</a:t>
            </a:r>
            <a:r>
              <a:rPr lang="en-US" altLang="zh-CN" sz="2000" b="0">
                <a:solidFill>
                  <a:schemeClr val="tx1"/>
                </a:solidFill>
                <a:latin typeface="Verdana" pitchFamily="34" charset="0"/>
              </a:rPr>
              <a:t>,  int </a:t>
            </a:r>
            <a:r>
              <a:rPr lang="en-US" altLang="zh-CN" sz="2000" b="0" i="1">
                <a:solidFill>
                  <a:schemeClr val="tx1"/>
                </a:solidFill>
              </a:rPr>
              <a:t>flags</a:t>
            </a:r>
            <a:r>
              <a:rPr lang="en-US" altLang="zh-CN" sz="2000" b="0">
                <a:solidFill>
                  <a:schemeClr val="tx1"/>
                </a:solidFill>
                <a:latin typeface="Verdana" pitchFamily="34" charset="0"/>
              </a:rPr>
              <a:t>);</a:t>
            </a:r>
          </a:p>
          <a:p>
            <a:pPr lvl="1" eaLnBrk="1" hangingPunct="1">
              <a:buFont typeface="Wingdings" pitchFamily="2" charset="2"/>
              <a:buNone/>
            </a:pPr>
            <a:r>
              <a:rPr lang="zh-CN" altLang="en-US"/>
              <a:t>创建一个新的或获取一个已存在的信号灯组</a:t>
            </a:r>
          </a:p>
          <a:p>
            <a:pPr lvl="1" eaLnBrk="1" hangingPunct="1">
              <a:buFont typeface="Wingdings" pitchFamily="2" charset="2"/>
              <a:buNone/>
            </a:pPr>
            <a:r>
              <a:rPr lang="en-US" altLang="zh-CN" i="1">
                <a:latin typeface="Times New Roman" pitchFamily="18" charset="0"/>
              </a:rPr>
              <a:t>nsems</a:t>
            </a:r>
            <a:r>
              <a:rPr lang="zh-CN" altLang="en-US"/>
              <a:t>：该信号灯组中包含有多少个信号灯</a:t>
            </a:r>
          </a:p>
          <a:p>
            <a:pPr lvl="1" eaLnBrk="1" hangingPunct="1">
              <a:buFont typeface="Wingdings" pitchFamily="2" charset="2"/>
              <a:buNone/>
            </a:pPr>
            <a:r>
              <a:rPr lang="zh-CN" altLang="en-US"/>
              <a:t>函数返回一个整数，信号灯组的</a:t>
            </a:r>
            <a:r>
              <a:rPr lang="en-US" altLang="zh-CN"/>
              <a:t>ID</a:t>
            </a:r>
            <a:r>
              <a:rPr lang="zh-CN" altLang="en-US"/>
              <a:t>号；如果返回</a:t>
            </a:r>
            <a:r>
              <a:rPr lang="en-US" altLang="zh-CN"/>
              <a:t>-1</a:t>
            </a:r>
            <a:r>
              <a:rPr lang="zh-CN" altLang="en-US"/>
              <a:t>，表明调用失败</a:t>
            </a:r>
          </a:p>
          <a:p>
            <a:pPr lvl="1" eaLnBrk="1" hangingPunct="1">
              <a:buFont typeface="Wingdings" pitchFamily="2" charset="2"/>
              <a:buNone/>
            </a:pPr>
            <a:r>
              <a:rPr kumimoji="0" lang="en-US" altLang="zh-CN" i="1">
                <a:latin typeface="Times New Roman" pitchFamily="18" charset="0"/>
              </a:rPr>
              <a:t>flags</a:t>
            </a:r>
            <a:r>
              <a:rPr kumimoji="0" lang="zh-CN" altLang="en-US"/>
              <a:t>：创建或者获取</a:t>
            </a:r>
          </a:p>
          <a:p>
            <a:pPr lvl="1" eaLnBrk="1" hangingPunct="1">
              <a:buFont typeface="Wingdings" pitchFamily="2" charset="2"/>
              <a:buNone/>
            </a:pPr>
            <a:endParaRPr kumimoji="0" lang="zh-CN" altLang="en-US"/>
          </a:p>
          <a:p>
            <a:pPr eaLnBrk="1" hangingPunct="1">
              <a:buFont typeface="Wingdings" pitchFamily="2" charset="2"/>
              <a:buNone/>
            </a:pPr>
            <a:endParaRPr lang="zh-CN" altLang="en-US">
              <a:solidFill>
                <a:schemeClr val="tx1"/>
              </a:solidFill>
            </a:endParaRPr>
          </a:p>
          <a:p>
            <a:pPr eaLnBrk="1" hangingPunct="1">
              <a:buFont typeface="Wingdings" pitchFamily="2" charset="2"/>
              <a:buNone/>
            </a:pPr>
            <a:endParaRPr lang="en-US" altLang="zh-CN">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zh-CN" altLang="en-US" sz="4000"/>
              <a:t>信号灯的删除</a:t>
            </a:r>
          </a:p>
        </p:txBody>
      </p:sp>
      <p:sp>
        <p:nvSpPr>
          <p:cNvPr id="71684" name="Rectangle 3"/>
          <p:cNvSpPr>
            <a:spLocks noGrp="1" noChangeArrowheads="1"/>
          </p:cNvSpPr>
          <p:nvPr>
            <p:ph type="body" idx="1"/>
          </p:nvPr>
        </p:nvSpPr>
        <p:spPr/>
        <p:txBody>
          <a:bodyPr/>
          <a:lstStyle/>
          <a:p>
            <a:pPr eaLnBrk="1" hangingPunct="1">
              <a:buFont typeface="Wingdings" pitchFamily="2" charset="2"/>
              <a:buNone/>
            </a:pPr>
            <a:r>
              <a:rPr lang="en-US" altLang="zh-CN" sz="2000" b="0">
                <a:solidFill>
                  <a:schemeClr val="tx1"/>
                </a:solidFill>
                <a:latin typeface="Verdana" pitchFamily="34" charset="0"/>
              </a:rPr>
              <a:t>int semctl(int </a:t>
            </a:r>
            <a:r>
              <a:rPr lang="en-US" altLang="zh-CN" sz="2000" b="0" i="1">
                <a:solidFill>
                  <a:schemeClr val="tx1"/>
                </a:solidFill>
              </a:rPr>
              <a:t>sem_id</a:t>
            </a:r>
            <a:r>
              <a:rPr lang="en-US" altLang="zh-CN" sz="2000" b="0">
                <a:solidFill>
                  <a:schemeClr val="tx1"/>
                </a:solidFill>
                <a:latin typeface="Verdana" pitchFamily="34" charset="0"/>
              </a:rPr>
              <a:t>, int </a:t>
            </a:r>
            <a:r>
              <a:rPr lang="en-US" altLang="zh-CN" sz="2000" b="0" i="1">
                <a:solidFill>
                  <a:schemeClr val="tx1"/>
                </a:solidFill>
              </a:rPr>
              <a:t>snum</a:t>
            </a:r>
            <a:r>
              <a:rPr lang="en-US" altLang="zh-CN" sz="2000" b="0">
                <a:solidFill>
                  <a:schemeClr val="tx1"/>
                </a:solidFill>
                <a:latin typeface="Verdana" pitchFamily="34" charset="0"/>
              </a:rPr>
              <a:t>, int </a:t>
            </a:r>
            <a:r>
              <a:rPr lang="en-US" altLang="zh-CN" sz="2000" b="0" i="1">
                <a:solidFill>
                  <a:schemeClr val="tx1"/>
                </a:solidFill>
              </a:rPr>
              <a:t>cmd</a:t>
            </a:r>
            <a:r>
              <a:rPr lang="en-US" altLang="zh-CN" sz="2000" b="0">
                <a:solidFill>
                  <a:schemeClr val="tx1"/>
                </a:solidFill>
                <a:latin typeface="Verdana" pitchFamily="34" charset="0"/>
              </a:rPr>
              <a:t>, char *</a:t>
            </a:r>
            <a:r>
              <a:rPr lang="en-US" altLang="zh-CN" sz="2000" b="0" i="1">
                <a:solidFill>
                  <a:schemeClr val="tx1"/>
                </a:solidFill>
              </a:rPr>
              <a:t>arg</a:t>
            </a:r>
            <a:r>
              <a:rPr lang="en-US" altLang="zh-CN" sz="2000" b="0">
                <a:solidFill>
                  <a:schemeClr val="tx1"/>
                </a:solidFill>
                <a:latin typeface="Verdana" pitchFamily="34" charset="0"/>
              </a:rPr>
              <a:t>);</a:t>
            </a:r>
          </a:p>
          <a:p>
            <a:pPr eaLnBrk="1" hangingPunct="1">
              <a:buFont typeface="Wingdings" pitchFamily="2" charset="2"/>
              <a:buNone/>
            </a:pPr>
            <a:r>
              <a:rPr lang="zh-CN" altLang="en-US" sz="2000" b="0">
                <a:solidFill>
                  <a:schemeClr val="tx1"/>
                </a:solidFill>
                <a:latin typeface="Verdana" pitchFamily="34" charset="0"/>
              </a:rPr>
              <a:t>对信号灯的控制操作，如：删除，查询状态 </a:t>
            </a:r>
          </a:p>
          <a:p>
            <a:pPr eaLnBrk="1" hangingPunct="1">
              <a:buFont typeface="Wingdings" pitchFamily="2" charset="2"/>
              <a:buNone/>
            </a:pPr>
            <a:r>
              <a:rPr lang="en-US" altLang="zh-CN" sz="2000" b="0" i="1">
                <a:solidFill>
                  <a:schemeClr val="tx1"/>
                </a:solidFill>
              </a:rPr>
              <a:t>snum</a:t>
            </a:r>
            <a:r>
              <a:rPr lang="en-US" altLang="zh-CN" sz="2000" b="0">
                <a:solidFill>
                  <a:schemeClr val="tx1"/>
                </a:solidFill>
                <a:latin typeface="Verdana" pitchFamily="34" charset="0"/>
              </a:rPr>
              <a:t>: </a:t>
            </a:r>
            <a:r>
              <a:rPr lang="zh-CN" altLang="en-US" sz="2000" b="0">
                <a:solidFill>
                  <a:schemeClr val="tx1"/>
                </a:solidFill>
                <a:latin typeface="Verdana" pitchFamily="34" charset="0"/>
              </a:rPr>
              <a:t>信号灯在信号灯组中的编号                   </a:t>
            </a:r>
          </a:p>
          <a:p>
            <a:pPr eaLnBrk="1" hangingPunct="1">
              <a:buFont typeface="Wingdings" pitchFamily="2" charset="2"/>
              <a:buNone/>
            </a:pPr>
            <a:r>
              <a:rPr lang="en-US" altLang="zh-CN" sz="2000" b="0" i="1">
                <a:solidFill>
                  <a:schemeClr val="tx1"/>
                </a:solidFill>
              </a:rPr>
              <a:t>cmd</a:t>
            </a:r>
            <a:r>
              <a:rPr lang="en-US" altLang="zh-CN" sz="2000" b="0">
                <a:solidFill>
                  <a:schemeClr val="tx1"/>
                </a:solidFill>
                <a:latin typeface="Verdana" pitchFamily="34" charset="0"/>
              </a:rPr>
              <a:t>: </a:t>
            </a:r>
            <a:r>
              <a:rPr lang="zh-CN" altLang="en-US" sz="2000" b="0">
                <a:solidFill>
                  <a:schemeClr val="tx1"/>
                </a:solidFill>
                <a:latin typeface="Verdana" pitchFamily="34" charset="0"/>
              </a:rPr>
              <a:t>控制命令             </a:t>
            </a:r>
          </a:p>
          <a:p>
            <a:pPr eaLnBrk="1" hangingPunct="1">
              <a:buFont typeface="Wingdings" pitchFamily="2" charset="2"/>
              <a:buNone/>
            </a:pPr>
            <a:r>
              <a:rPr lang="en-US" altLang="zh-CN" sz="2000" b="0" i="1">
                <a:solidFill>
                  <a:schemeClr val="tx1"/>
                </a:solidFill>
              </a:rPr>
              <a:t>arg</a:t>
            </a:r>
            <a:r>
              <a:rPr lang="en-US" altLang="zh-CN" sz="2000" b="0">
                <a:solidFill>
                  <a:schemeClr val="tx1"/>
                </a:solidFill>
                <a:latin typeface="Verdana" pitchFamily="34" charset="0"/>
              </a:rPr>
              <a:t>: </a:t>
            </a:r>
            <a:r>
              <a:rPr lang="zh-CN" altLang="en-US" sz="2000" b="0">
                <a:solidFill>
                  <a:schemeClr val="tx1"/>
                </a:solidFill>
                <a:latin typeface="Verdana" pitchFamily="34" charset="0"/>
              </a:rPr>
              <a:t>执行这一控制命令所需要的参数存放区          </a:t>
            </a:r>
          </a:p>
          <a:p>
            <a:pPr eaLnBrk="1" hangingPunct="1">
              <a:buFont typeface="Wingdings" pitchFamily="2" charset="2"/>
              <a:buNone/>
            </a:pPr>
            <a:r>
              <a:rPr lang="zh-CN" altLang="en-US" sz="2000" b="0">
                <a:solidFill>
                  <a:schemeClr val="tx1"/>
                </a:solidFill>
                <a:latin typeface="Verdana" pitchFamily="34" charset="0"/>
              </a:rPr>
              <a:t>返回值为</a:t>
            </a:r>
            <a:r>
              <a:rPr lang="en-US" altLang="zh-CN" sz="2000" b="0">
                <a:solidFill>
                  <a:schemeClr val="tx1"/>
                </a:solidFill>
                <a:latin typeface="Verdana" pitchFamily="34" charset="0"/>
              </a:rPr>
              <a:t>-1</a:t>
            </a:r>
            <a:r>
              <a:rPr lang="zh-CN" altLang="en-US" sz="2000" b="0">
                <a:solidFill>
                  <a:schemeClr val="tx1"/>
                </a:solidFill>
                <a:latin typeface="Verdana" pitchFamily="34" charset="0"/>
              </a:rPr>
              <a:t>，标志操作失败；否则，表示执行成功，</a:t>
            </a:r>
          </a:p>
          <a:p>
            <a:pPr eaLnBrk="1" hangingPunct="1">
              <a:buFont typeface="Wingdings" pitchFamily="2" charset="2"/>
              <a:buNone/>
            </a:pPr>
            <a:r>
              <a:rPr lang="zh-CN" altLang="en-US" sz="2000" b="0">
                <a:solidFill>
                  <a:schemeClr val="tx1"/>
                </a:solidFill>
                <a:latin typeface="Verdana" pitchFamily="34" charset="0"/>
              </a:rPr>
              <a:t>对返回值的解释依赖于</a:t>
            </a:r>
            <a:r>
              <a:rPr lang="en-US" altLang="zh-CN" sz="2000" b="0" i="1">
                <a:solidFill>
                  <a:schemeClr val="tx1"/>
                </a:solidFill>
              </a:rPr>
              <a:t>cmd</a:t>
            </a:r>
          </a:p>
          <a:p>
            <a:pPr eaLnBrk="1" hangingPunct="1">
              <a:buFont typeface="Wingdings" pitchFamily="2" charset="2"/>
              <a:buNone/>
            </a:pPr>
            <a:endParaRPr lang="en-US" altLang="zh-CN" sz="2000" b="0">
              <a:solidFill>
                <a:schemeClr val="tx1"/>
              </a:solidFill>
              <a:latin typeface="Verdana" pitchFamily="34" charset="0"/>
            </a:endParaRPr>
          </a:p>
          <a:p>
            <a:pPr eaLnBrk="1" hangingPunct="1">
              <a:buFont typeface="Wingdings" pitchFamily="2" charset="2"/>
              <a:buNone/>
            </a:pPr>
            <a:r>
              <a:rPr lang="zh-CN" altLang="en-US" sz="2000" b="0">
                <a:solidFill>
                  <a:schemeClr val="tx1"/>
                </a:solidFill>
                <a:latin typeface="Verdana" pitchFamily="34" charset="0"/>
              </a:rPr>
              <a:t>删除系统中信号灯组的调用</a:t>
            </a:r>
          </a:p>
          <a:p>
            <a:pPr eaLnBrk="1" hangingPunct="1">
              <a:buFont typeface="Wingdings" pitchFamily="2" charset="2"/>
              <a:buNone/>
            </a:pPr>
            <a:r>
              <a:rPr lang="zh-CN" altLang="en-US" sz="2000" b="0">
                <a:solidFill>
                  <a:schemeClr val="tx1"/>
                </a:solidFill>
                <a:latin typeface="Verdana" pitchFamily="34" charset="0"/>
              </a:rPr>
              <a:t>   </a:t>
            </a:r>
            <a:r>
              <a:rPr lang="en-US" altLang="zh-CN" sz="2000" b="0">
                <a:solidFill>
                  <a:schemeClr val="tx1"/>
                </a:solidFill>
                <a:latin typeface="Verdana" pitchFamily="34" charset="0"/>
              </a:rPr>
              <a:t>semctl(sem_id, 0, IPC_RMID, 0);</a:t>
            </a:r>
          </a:p>
          <a:p>
            <a:pPr eaLnBrk="1" hangingPunct="1"/>
            <a:endParaRPr lang="en-US" altLang="zh-CN" sz="2000" b="0">
              <a:solidFill>
                <a:schemeClr val="tx1"/>
              </a:solidFill>
              <a:latin typeface="Verdana"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sz="4000"/>
              <a:t>信号灯操作</a:t>
            </a:r>
          </a:p>
        </p:txBody>
      </p:sp>
      <p:sp>
        <p:nvSpPr>
          <p:cNvPr id="72708"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2000" b="0">
                <a:solidFill>
                  <a:schemeClr val="tx1"/>
                </a:solidFill>
                <a:latin typeface="Verdana" pitchFamily="34" charset="0"/>
              </a:rPr>
              <a:t>int semop(int </a:t>
            </a:r>
            <a:r>
              <a:rPr lang="en-US" altLang="zh-CN" sz="2000" b="0" i="1">
                <a:solidFill>
                  <a:schemeClr val="tx1"/>
                </a:solidFill>
              </a:rPr>
              <a:t>sem_id</a:t>
            </a:r>
            <a:r>
              <a:rPr lang="en-US" altLang="zh-CN" sz="2000" b="0">
                <a:solidFill>
                  <a:schemeClr val="tx1"/>
                </a:solidFill>
                <a:latin typeface="Verdana" pitchFamily="34" charset="0"/>
              </a:rPr>
              <a:t>, struct sembuf *</a:t>
            </a:r>
            <a:r>
              <a:rPr lang="en-US" altLang="zh-CN" sz="2000" b="0" i="1">
                <a:solidFill>
                  <a:schemeClr val="tx1"/>
                </a:solidFill>
              </a:rPr>
              <a:t>ops</a:t>
            </a:r>
            <a:r>
              <a:rPr lang="en-US" altLang="zh-CN" sz="2000" b="0">
                <a:solidFill>
                  <a:schemeClr val="tx1"/>
                </a:solidFill>
                <a:latin typeface="Verdana" pitchFamily="34" charset="0"/>
              </a:rPr>
              <a:t>, int </a:t>
            </a:r>
            <a:r>
              <a:rPr lang="en-US" altLang="zh-CN" sz="2000" b="0" i="1">
                <a:solidFill>
                  <a:schemeClr val="tx1"/>
                </a:solidFill>
              </a:rPr>
              <a:t>nops</a:t>
            </a:r>
            <a:r>
              <a:rPr lang="en-US" altLang="zh-CN" sz="2000" b="0">
                <a:solidFill>
                  <a:schemeClr val="tx1"/>
                </a:solidFill>
                <a:latin typeface="Verdana" pitchFamily="34" charset="0"/>
              </a:rPr>
              <a:t>);</a:t>
            </a:r>
          </a:p>
          <a:p>
            <a:pPr eaLnBrk="1" hangingPunct="1">
              <a:lnSpc>
                <a:spcPct val="80000"/>
              </a:lnSpc>
              <a:buFont typeface="Wingdings" pitchFamily="2" charset="2"/>
              <a:buNone/>
            </a:pPr>
            <a:r>
              <a:rPr lang="en-US" altLang="zh-CN" sz="2000" b="0">
                <a:solidFill>
                  <a:schemeClr val="tx1"/>
                </a:solidFill>
                <a:latin typeface="Verdana" pitchFamily="34" charset="0"/>
              </a:rPr>
              <a:t>    </a:t>
            </a:r>
            <a:r>
              <a:rPr lang="zh-CN" altLang="en-US" sz="2000" b="0">
                <a:solidFill>
                  <a:schemeClr val="tx1"/>
                </a:solidFill>
                <a:latin typeface="Verdana" pitchFamily="34" charset="0"/>
              </a:rPr>
              <a:t>对信号灯操作，可能会导致调用进程在此睡眠      </a:t>
            </a:r>
          </a:p>
          <a:p>
            <a:pPr eaLnBrk="1" hangingPunct="1">
              <a:lnSpc>
                <a:spcPct val="80000"/>
              </a:lnSpc>
              <a:buFont typeface="Wingdings" pitchFamily="2" charset="2"/>
              <a:buNone/>
            </a:pPr>
            <a:r>
              <a:rPr lang="en-US" altLang="zh-CN" sz="2000" b="0" i="1">
                <a:solidFill>
                  <a:schemeClr val="tx1"/>
                </a:solidFill>
              </a:rPr>
              <a:t>ops</a:t>
            </a:r>
            <a:r>
              <a:rPr lang="en-US" altLang="zh-CN" sz="2000" b="0">
                <a:solidFill>
                  <a:schemeClr val="tx1"/>
                </a:solidFill>
                <a:latin typeface="Verdana" pitchFamily="34" charset="0"/>
              </a:rPr>
              <a:t>:  </a:t>
            </a:r>
            <a:r>
              <a:rPr lang="zh-CN" altLang="en-US" sz="2000" b="0">
                <a:solidFill>
                  <a:schemeClr val="tx1"/>
                </a:solidFill>
                <a:latin typeface="Verdana" pitchFamily="34" charset="0"/>
              </a:rPr>
              <a:t>一个</a:t>
            </a:r>
            <a:r>
              <a:rPr lang="en-US" altLang="zh-CN" sz="2000" b="0">
                <a:solidFill>
                  <a:schemeClr val="tx1"/>
                </a:solidFill>
                <a:latin typeface="Verdana" pitchFamily="34" charset="0"/>
              </a:rPr>
              <a:t>sembuf</a:t>
            </a:r>
            <a:r>
              <a:rPr lang="zh-CN" altLang="en-US" sz="2000" b="0">
                <a:solidFill>
                  <a:schemeClr val="tx1"/>
                </a:solidFill>
                <a:latin typeface="Verdana" pitchFamily="34" charset="0"/>
              </a:rPr>
              <a:t>结构体数组，每个元素描述对某一信号灯操作                 </a:t>
            </a:r>
          </a:p>
          <a:p>
            <a:pPr eaLnBrk="1" hangingPunct="1">
              <a:lnSpc>
                <a:spcPct val="80000"/>
              </a:lnSpc>
              <a:buFont typeface="Wingdings" pitchFamily="2" charset="2"/>
              <a:buNone/>
            </a:pPr>
            <a:r>
              <a:rPr lang="en-US" altLang="zh-CN" sz="2000" b="0" i="1">
                <a:solidFill>
                  <a:schemeClr val="tx1"/>
                </a:solidFill>
              </a:rPr>
              <a:t>nops</a:t>
            </a:r>
            <a:r>
              <a:rPr lang="en-US" altLang="zh-CN" sz="2000" b="0">
                <a:solidFill>
                  <a:schemeClr val="tx1"/>
                </a:solidFill>
                <a:latin typeface="Verdana" pitchFamily="34" charset="0"/>
              </a:rPr>
              <a:t>: </a:t>
            </a:r>
            <a:r>
              <a:rPr lang="zh-CN" altLang="en-US" sz="2000" b="0">
                <a:solidFill>
                  <a:schemeClr val="tx1"/>
                </a:solidFill>
                <a:latin typeface="Verdana" pitchFamily="34" charset="0"/>
              </a:rPr>
              <a:t>指出上述的</a:t>
            </a:r>
            <a:r>
              <a:rPr lang="en-US" altLang="zh-CN" sz="2000" b="0" i="1">
                <a:solidFill>
                  <a:schemeClr val="tx1"/>
                </a:solidFill>
              </a:rPr>
              <a:t>ops</a:t>
            </a:r>
            <a:r>
              <a:rPr lang="zh-CN" altLang="en-US" sz="2000" b="0">
                <a:solidFill>
                  <a:schemeClr val="tx1"/>
                </a:solidFill>
                <a:latin typeface="Verdana" pitchFamily="34" charset="0"/>
              </a:rPr>
              <a:t>数组中有几个有效元素    </a:t>
            </a:r>
          </a:p>
          <a:p>
            <a:pPr eaLnBrk="1" hangingPunct="1">
              <a:lnSpc>
                <a:spcPct val="80000"/>
              </a:lnSpc>
              <a:buFont typeface="Wingdings" pitchFamily="2" charset="2"/>
              <a:buNone/>
            </a:pPr>
            <a:r>
              <a:rPr lang="zh-CN" altLang="en-US" sz="2000" b="0">
                <a:solidFill>
                  <a:schemeClr val="tx1"/>
                </a:solidFill>
                <a:latin typeface="Verdana" pitchFamily="34" charset="0"/>
              </a:rPr>
              <a:t>返回值</a:t>
            </a:r>
            <a:r>
              <a:rPr lang="zh-CN" altLang="en-US" sz="2000" b="0">
                <a:solidFill>
                  <a:schemeClr val="tx1"/>
                </a:solidFill>
              </a:rPr>
              <a:t>为</a:t>
            </a:r>
            <a:r>
              <a:rPr lang="en-US" altLang="zh-CN" sz="2000" b="0">
                <a:solidFill>
                  <a:schemeClr val="tx1"/>
                </a:solidFill>
              </a:rPr>
              <a:t>-1</a:t>
            </a:r>
            <a:r>
              <a:rPr lang="zh-CN" altLang="en-US" sz="2000" b="0">
                <a:solidFill>
                  <a:schemeClr val="tx1"/>
                </a:solidFill>
              </a:rPr>
              <a:t>，标志</a:t>
            </a:r>
            <a:r>
              <a:rPr lang="zh-CN" altLang="en-US" sz="2000" b="0">
                <a:solidFill>
                  <a:schemeClr val="tx1"/>
                </a:solidFill>
                <a:latin typeface="Verdana" pitchFamily="34" charset="0"/>
              </a:rPr>
              <a:t>操作失败；否则，表示执行成功  </a:t>
            </a:r>
          </a:p>
          <a:p>
            <a:pPr eaLnBrk="1" hangingPunct="1">
              <a:lnSpc>
                <a:spcPct val="80000"/>
              </a:lnSpc>
              <a:buFont typeface="Wingdings" pitchFamily="2" charset="2"/>
              <a:buNone/>
            </a:pPr>
            <a:endParaRPr lang="zh-CN" altLang="en-US" sz="2000" b="0">
              <a:solidFill>
                <a:schemeClr val="tx1"/>
              </a:solidFill>
              <a:latin typeface="Verdana" pitchFamily="34" charset="0"/>
            </a:endParaRPr>
          </a:p>
          <a:p>
            <a:pPr eaLnBrk="1" hangingPunct="1">
              <a:spcBef>
                <a:spcPct val="0"/>
              </a:spcBef>
              <a:buFont typeface="Wingdings" pitchFamily="2" charset="2"/>
              <a:buNone/>
            </a:pPr>
            <a:r>
              <a:rPr lang="en-US" altLang="zh-CN" sz="2000" b="0">
                <a:solidFill>
                  <a:schemeClr val="tx1"/>
                </a:solidFill>
                <a:latin typeface="Verdana" pitchFamily="34" charset="0"/>
              </a:rPr>
              <a:t>struct sembuf {</a:t>
            </a:r>
          </a:p>
          <a:p>
            <a:pPr eaLnBrk="1" hangingPunct="1">
              <a:spcBef>
                <a:spcPct val="0"/>
              </a:spcBef>
              <a:buFont typeface="Wingdings" pitchFamily="2" charset="2"/>
              <a:buNone/>
            </a:pPr>
            <a:r>
              <a:rPr lang="en-US" altLang="zh-CN" sz="2000" b="0">
                <a:solidFill>
                  <a:schemeClr val="tx1"/>
                </a:solidFill>
                <a:latin typeface="Verdana" pitchFamily="34" charset="0"/>
              </a:rPr>
              <a:t>     short sem_num; // </a:t>
            </a:r>
            <a:r>
              <a:rPr lang="zh-CN" altLang="en-US" sz="2000" b="0">
                <a:solidFill>
                  <a:schemeClr val="tx1"/>
                </a:solidFill>
                <a:latin typeface="Verdana" pitchFamily="34" charset="0"/>
              </a:rPr>
              <a:t>信号灯在信号灯组</a:t>
            </a:r>
            <a:r>
              <a:rPr lang="zh-CN" altLang="en-US" sz="2000" b="0">
                <a:solidFill>
                  <a:schemeClr val="tx1"/>
                </a:solidFill>
              </a:rPr>
              <a:t>中的编号</a:t>
            </a:r>
            <a:r>
              <a:rPr lang="en-US" altLang="zh-CN" sz="2000" b="0">
                <a:solidFill>
                  <a:schemeClr val="tx1"/>
                </a:solidFill>
              </a:rPr>
              <a:t>0,1,2…</a:t>
            </a:r>
          </a:p>
          <a:p>
            <a:pPr eaLnBrk="1" hangingPunct="1">
              <a:spcBef>
                <a:spcPct val="0"/>
              </a:spcBef>
              <a:buFont typeface="Wingdings" pitchFamily="2" charset="2"/>
              <a:buNone/>
            </a:pPr>
            <a:r>
              <a:rPr lang="en-US" altLang="zh-CN" sz="2000" b="0">
                <a:solidFill>
                  <a:schemeClr val="tx1"/>
                </a:solidFill>
                <a:latin typeface="Verdana" pitchFamily="34" charset="0"/>
              </a:rPr>
              <a:t>     short sem_op;    // </a:t>
            </a:r>
            <a:r>
              <a:rPr lang="zh-CN" altLang="en-US" sz="2000" b="0">
                <a:solidFill>
                  <a:schemeClr val="tx1"/>
                </a:solidFill>
                <a:latin typeface="Verdana" pitchFamily="34" charset="0"/>
              </a:rPr>
              <a:t>信号灯操作</a:t>
            </a:r>
          </a:p>
          <a:p>
            <a:pPr eaLnBrk="1" hangingPunct="1">
              <a:spcBef>
                <a:spcPct val="0"/>
              </a:spcBef>
              <a:buFont typeface="Wingdings" pitchFamily="2" charset="2"/>
              <a:buNone/>
            </a:pPr>
            <a:r>
              <a:rPr lang="zh-CN" altLang="en-US" sz="2000" b="0">
                <a:solidFill>
                  <a:schemeClr val="tx1"/>
                </a:solidFill>
                <a:latin typeface="Verdana" pitchFamily="34" charset="0"/>
              </a:rPr>
              <a:t>     </a:t>
            </a:r>
            <a:r>
              <a:rPr lang="en-US" altLang="zh-CN" sz="2000" b="0">
                <a:solidFill>
                  <a:schemeClr val="tx1"/>
                </a:solidFill>
                <a:latin typeface="Verdana" pitchFamily="34" charset="0"/>
              </a:rPr>
              <a:t>short sem_flg;    // </a:t>
            </a:r>
            <a:r>
              <a:rPr lang="zh-CN" altLang="en-US" sz="2000" b="0">
                <a:solidFill>
                  <a:schemeClr val="tx1"/>
                </a:solidFill>
                <a:latin typeface="Verdana" pitchFamily="34" charset="0"/>
              </a:rPr>
              <a:t>操作选项 </a:t>
            </a:r>
          </a:p>
          <a:p>
            <a:pPr eaLnBrk="1" hangingPunct="1">
              <a:spcBef>
                <a:spcPct val="0"/>
              </a:spcBef>
              <a:buFont typeface="Wingdings" pitchFamily="2" charset="2"/>
              <a:buNone/>
            </a:pPr>
            <a:r>
              <a:rPr lang="en-US" altLang="zh-CN" sz="2000" b="0">
                <a:solidFill>
                  <a:schemeClr val="tx1"/>
                </a:solidFill>
                <a:latin typeface="Verdana" pitchFamily="34" charset="0"/>
              </a:rPr>
              <a:t>}</a:t>
            </a:r>
            <a:r>
              <a:rPr lang="zh-CN" altLang="en-US" sz="2000" b="0">
                <a:solidFill>
                  <a:schemeClr val="tx1"/>
                </a:solidFill>
                <a:latin typeface="Verdana" pitchFamily="34" charset="0"/>
              </a:rPr>
              <a:t>；</a:t>
            </a:r>
          </a:p>
          <a:p>
            <a:pPr eaLnBrk="1" hangingPunct="1">
              <a:lnSpc>
                <a:spcPct val="80000"/>
              </a:lnSpc>
              <a:buFont typeface="Wingdings" pitchFamily="2" charset="2"/>
              <a:buNone/>
            </a:pPr>
            <a:r>
              <a:rPr lang="zh-CN" altLang="en-US" sz="2000" b="0">
                <a:solidFill>
                  <a:schemeClr val="tx1"/>
                </a:solidFill>
                <a:latin typeface="Verdana" pitchFamily="34" charset="0"/>
              </a:rPr>
              <a:t>当</a:t>
            </a:r>
            <a:r>
              <a:rPr lang="en-US" altLang="zh-CN" sz="2000" b="0">
                <a:solidFill>
                  <a:schemeClr val="tx1"/>
                </a:solidFill>
                <a:latin typeface="Verdana" pitchFamily="34" charset="0"/>
              </a:rPr>
              <a:t>sem_op</a:t>
            </a:r>
            <a:r>
              <a:rPr lang="en-US" altLang="zh-CN" sz="2000" b="0">
                <a:solidFill>
                  <a:schemeClr val="tx1"/>
                </a:solidFill>
              </a:rPr>
              <a:t>&lt;0</a:t>
            </a:r>
            <a:r>
              <a:rPr lang="zh-CN" altLang="en-US" sz="2000" b="0">
                <a:solidFill>
                  <a:schemeClr val="tx1"/>
                </a:solidFill>
                <a:latin typeface="Verdana" pitchFamily="34" charset="0"/>
              </a:rPr>
              <a:t>时，</a:t>
            </a:r>
            <a:r>
              <a:rPr lang="en-US" altLang="zh-CN" sz="2000" b="0">
                <a:solidFill>
                  <a:schemeClr val="tx1"/>
                </a:solidFill>
              </a:rPr>
              <a:t>P</a:t>
            </a:r>
            <a:r>
              <a:rPr lang="zh-CN" altLang="en-US" sz="2000" b="0">
                <a:solidFill>
                  <a:schemeClr val="tx1"/>
                </a:solidFill>
              </a:rPr>
              <a:t>操作</a:t>
            </a:r>
          </a:p>
          <a:p>
            <a:pPr eaLnBrk="1" hangingPunct="1">
              <a:lnSpc>
                <a:spcPct val="80000"/>
              </a:lnSpc>
              <a:buFont typeface="Wingdings" pitchFamily="2" charset="2"/>
              <a:buNone/>
            </a:pPr>
            <a:r>
              <a:rPr lang="zh-CN" altLang="en-US" sz="2000" b="0">
                <a:solidFill>
                  <a:schemeClr val="tx1"/>
                </a:solidFill>
                <a:latin typeface="Verdana" pitchFamily="34" charset="0"/>
              </a:rPr>
              <a:t>当</a:t>
            </a:r>
            <a:r>
              <a:rPr lang="en-US" altLang="zh-CN" sz="2000" b="0">
                <a:solidFill>
                  <a:schemeClr val="tx1"/>
                </a:solidFill>
                <a:latin typeface="Verdana" pitchFamily="34" charset="0"/>
              </a:rPr>
              <a:t>sem_op</a:t>
            </a:r>
            <a:r>
              <a:rPr lang="en-US" altLang="zh-CN" sz="2000" b="0">
                <a:solidFill>
                  <a:schemeClr val="tx1"/>
                </a:solidFill>
              </a:rPr>
              <a:t>&gt;0</a:t>
            </a:r>
            <a:r>
              <a:rPr lang="zh-CN" altLang="en-US" sz="2000" b="0">
                <a:solidFill>
                  <a:schemeClr val="tx1"/>
                </a:solidFill>
              </a:rPr>
              <a:t>时</a:t>
            </a:r>
            <a:r>
              <a:rPr lang="zh-CN" altLang="en-US" sz="2000" b="0">
                <a:solidFill>
                  <a:schemeClr val="tx1"/>
                </a:solidFill>
                <a:latin typeface="Verdana" pitchFamily="34" charset="0"/>
              </a:rPr>
              <a:t>，</a:t>
            </a:r>
            <a:r>
              <a:rPr lang="en-US" altLang="zh-CN" sz="2000" b="0">
                <a:solidFill>
                  <a:schemeClr val="tx1"/>
                </a:solidFill>
              </a:rPr>
              <a:t>V</a:t>
            </a:r>
            <a:r>
              <a:rPr lang="zh-CN" altLang="en-US" sz="2000" b="0">
                <a:solidFill>
                  <a:schemeClr val="tx1"/>
                </a:solidFill>
              </a:rPr>
              <a:t>操作</a:t>
            </a:r>
          </a:p>
          <a:p>
            <a:pPr eaLnBrk="1" hangingPunct="1">
              <a:lnSpc>
                <a:spcPct val="80000"/>
              </a:lnSpc>
              <a:buFont typeface="Wingdings" pitchFamily="2" charset="2"/>
              <a:buNone/>
            </a:pPr>
            <a:r>
              <a:rPr lang="zh-CN" altLang="en-US" sz="2000" b="0">
                <a:solidFill>
                  <a:schemeClr val="tx1"/>
                </a:solidFill>
                <a:latin typeface="Verdana" pitchFamily="34" charset="0"/>
              </a:rPr>
              <a:t>当</a:t>
            </a:r>
            <a:r>
              <a:rPr lang="en-US" altLang="zh-CN" sz="2000" b="0">
                <a:solidFill>
                  <a:schemeClr val="tx1"/>
                </a:solidFill>
                <a:latin typeface="Verdana" pitchFamily="34" charset="0"/>
              </a:rPr>
              <a:t>sem_op</a:t>
            </a:r>
            <a:r>
              <a:rPr lang="en-US" altLang="zh-CN" sz="2000" b="0">
                <a:solidFill>
                  <a:schemeClr val="tx1"/>
                </a:solidFill>
              </a:rPr>
              <a:t>=0</a:t>
            </a:r>
            <a:r>
              <a:rPr lang="zh-CN" altLang="en-US" sz="2000" b="0">
                <a:solidFill>
                  <a:schemeClr val="tx1"/>
                </a:solidFill>
                <a:latin typeface="Verdana" pitchFamily="34" charset="0"/>
              </a:rPr>
              <a:t>时，不修改信号灯的值，等待直到变为非负数</a:t>
            </a:r>
          </a:p>
          <a:p>
            <a:pPr eaLnBrk="1" hangingPunct="1">
              <a:lnSpc>
                <a:spcPct val="80000"/>
              </a:lnSpc>
              <a:buFont typeface="Wingdings" pitchFamily="2" charset="2"/>
              <a:buNone/>
            </a:pPr>
            <a:endParaRPr lang="zh-CN" altLang="en-US" sz="2000" b="0">
              <a:solidFill>
                <a:schemeClr val="tx1"/>
              </a:solidFill>
              <a:latin typeface="Verdana" pitchFamily="34" charset="0"/>
            </a:endParaRPr>
          </a:p>
          <a:p>
            <a:pPr eaLnBrk="1" hangingPunct="1">
              <a:lnSpc>
                <a:spcPct val="80000"/>
              </a:lnSpc>
              <a:buFont typeface="Wingdings" pitchFamily="2" charset="2"/>
              <a:buNone/>
            </a:pPr>
            <a:r>
              <a:rPr kumimoji="0" lang="zh-CN" altLang="en-US" sz="2000" b="0">
                <a:solidFill>
                  <a:schemeClr val="tx1"/>
                </a:solidFill>
                <a:latin typeface="Verdana" pitchFamily="34" charset="0"/>
              </a:rPr>
              <a:t>原子性：一</a:t>
            </a:r>
            <a:r>
              <a:rPr lang="zh-CN" altLang="en-US" sz="2000" b="0">
                <a:solidFill>
                  <a:schemeClr val="tx1"/>
                </a:solidFill>
                <a:latin typeface="Verdana" pitchFamily="34" charset="0"/>
              </a:rPr>
              <a:t>次</a:t>
            </a:r>
            <a:r>
              <a:rPr lang="en-US" altLang="zh-CN" sz="2000" b="0">
                <a:solidFill>
                  <a:schemeClr val="tx1"/>
                </a:solidFill>
                <a:latin typeface="Verdana" pitchFamily="34" charset="0"/>
              </a:rPr>
              <a:t>semop()</a:t>
            </a:r>
            <a:r>
              <a:rPr lang="zh-CN" altLang="en-US" sz="2000" b="0">
                <a:solidFill>
                  <a:schemeClr val="tx1"/>
                </a:solidFill>
                <a:latin typeface="Verdana" pitchFamily="34" charset="0"/>
              </a:rPr>
              <a:t>调用可指定对多个信号灯的</a:t>
            </a:r>
            <a:r>
              <a:rPr lang="zh-CN" altLang="en-US" sz="2000" b="0">
                <a:solidFill>
                  <a:schemeClr val="tx1"/>
                </a:solidFill>
              </a:rPr>
              <a:t>操作，</a:t>
            </a:r>
            <a:r>
              <a:rPr lang="en-US" altLang="zh-CN" sz="2000" b="0">
                <a:solidFill>
                  <a:schemeClr val="tx1"/>
                </a:solidFill>
              </a:rPr>
              <a:t>UNIX</a:t>
            </a:r>
            <a:r>
              <a:rPr lang="zh-CN" altLang="en-US" sz="2000" b="0">
                <a:solidFill>
                  <a:schemeClr val="tx1"/>
                </a:solidFill>
              </a:rPr>
              <a:t>内核</a:t>
            </a:r>
            <a:r>
              <a:rPr lang="zh-CN" altLang="en-US" sz="2000" b="0">
                <a:solidFill>
                  <a:schemeClr val="tx1"/>
                </a:solidFill>
                <a:latin typeface="Verdana" pitchFamily="34" charset="0"/>
              </a:rPr>
              <a:t>要么把多个操作一下全部做完，要么什么都不做</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sz="4000"/>
              <a:t>共享内存</a:t>
            </a:r>
          </a:p>
        </p:txBody>
      </p:sp>
      <p:sp>
        <p:nvSpPr>
          <p:cNvPr id="73732" name="Rectangle 3"/>
          <p:cNvSpPr>
            <a:spLocks noGrp="1" noChangeArrowheads="1"/>
          </p:cNvSpPr>
          <p:nvPr>
            <p:ph type="body" idx="1"/>
          </p:nvPr>
        </p:nvSpPr>
        <p:spPr>
          <a:xfrm>
            <a:off x="2279650" y="981076"/>
            <a:ext cx="7772400" cy="5688013"/>
          </a:xfrm>
        </p:spPr>
        <p:txBody>
          <a:bodyPr/>
          <a:lstStyle/>
          <a:p>
            <a:pPr eaLnBrk="1" hangingPunct="1">
              <a:lnSpc>
                <a:spcPct val="90000"/>
              </a:lnSpc>
            </a:pPr>
            <a:r>
              <a:rPr lang="zh-CN" altLang="en-US"/>
              <a:t>特点</a:t>
            </a:r>
          </a:p>
          <a:p>
            <a:pPr lvl="1" eaLnBrk="1" hangingPunct="1">
              <a:lnSpc>
                <a:spcPct val="90000"/>
              </a:lnSpc>
            </a:pPr>
            <a:r>
              <a:rPr lang="zh-CN" altLang="en-US"/>
              <a:t>多个进程共同使用同一段物理内存空间</a:t>
            </a:r>
          </a:p>
          <a:p>
            <a:pPr lvl="1" eaLnBrk="1" hangingPunct="1">
              <a:lnSpc>
                <a:spcPct val="90000"/>
              </a:lnSpc>
            </a:pPr>
            <a:r>
              <a:rPr lang="zh-CN" altLang="en-US"/>
              <a:t>使用共享内存在多进程之间传送数据，速度快，但多个进程之间必须自行解决对共享内存访问的互斥和同步问题（例如：使用信号灯通过</a:t>
            </a:r>
            <a:r>
              <a:rPr lang="en-US" altLang="zh-CN"/>
              <a:t>P/V</a:t>
            </a:r>
            <a:r>
              <a:rPr lang="zh-CN" altLang="en-US"/>
              <a:t>操作）</a:t>
            </a:r>
          </a:p>
          <a:p>
            <a:pPr eaLnBrk="1" hangingPunct="1">
              <a:lnSpc>
                <a:spcPct val="90000"/>
              </a:lnSpc>
            </a:pPr>
            <a:r>
              <a:rPr lang="zh-CN" altLang="en-US"/>
              <a:t>应用举例</a:t>
            </a:r>
          </a:p>
          <a:p>
            <a:pPr lvl="1" eaLnBrk="1" hangingPunct="1">
              <a:lnSpc>
                <a:spcPct val="90000"/>
              </a:lnSpc>
            </a:pPr>
            <a:r>
              <a:rPr lang="zh-CN" altLang="en-US"/>
              <a:t>数据交换：进程使用共享内存向动态产生的数量不固定的多个查询进程发布数据</a:t>
            </a:r>
          </a:p>
          <a:p>
            <a:pPr lvl="1" eaLnBrk="1" hangingPunct="1">
              <a:lnSpc>
                <a:spcPct val="90000"/>
              </a:lnSpc>
            </a:pPr>
            <a:r>
              <a:rPr kumimoji="0" lang="zh-CN" altLang="en-US"/>
              <a:t>运行监视：</a:t>
            </a:r>
            <a:r>
              <a:rPr lang="zh-CN" altLang="en-US"/>
              <a:t>协议处理程序把有限状态机状态和统计信息放入共享内存中</a:t>
            </a:r>
          </a:p>
          <a:p>
            <a:pPr lvl="2" eaLnBrk="1" hangingPunct="1">
              <a:lnSpc>
                <a:spcPct val="90000"/>
              </a:lnSpc>
            </a:pPr>
            <a:r>
              <a:rPr lang="zh-CN" altLang="en-US"/>
              <a:t>协议处理程序运行过程中可随时启动监视程序，从共享内存中读取数据以窥视当前的状态，了解通信状况</a:t>
            </a:r>
          </a:p>
          <a:p>
            <a:pPr lvl="2" eaLnBrk="1" hangingPunct="1">
              <a:lnSpc>
                <a:spcPct val="90000"/>
              </a:lnSpc>
            </a:pPr>
            <a:r>
              <a:rPr lang="zh-CN" altLang="en-US"/>
              <a:t>监视程序的启动与终止不影响通信进程，而且这种机制不影响协议处理程序的效率</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zh-CN" altLang="en-US" sz="4000"/>
              <a:t>共享内存操作</a:t>
            </a:r>
          </a:p>
        </p:txBody>
      </p:sp>
      <p:sp>
        <p:nvSpPr>
          <p:cNvPr id="74756"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400" b="0">
                <a:solidFill>
                  <a:schemeClr val="tx1"/>
                </a:solidFill>
                <a:latin typeface="Verdana" pitchFamily="34" charset="0"/>
              </a:rPr>
              <a:t>int shmget(int </a:t>
            </a:r>
            <a:r>
              <a:rPr lang="en-US" altLang="zh-CN" sz="2400" b="0" i="1">
                <a:solidFill>
                  <a:schemeClr val="tx1"/>
                </a:solidFill>
              </a:rPr>
              <a:t>key</a:t>
            </a:r>
            <a:r>
              <a:rPr lang="en-US" altLang="zh-CN" sz="2400" b="0">
                <a:solidFill>
                  <a:schemeClr val="tx1"/>
                </a:solidFill>
                <a:latin typeface="Verdana" pitchFamily="34" charset="0"/>
              </a:rPr>
              <a:t>, int </a:t>
            </a:r>
            <a:r>
              <a:rPr lang="en-US" altLang="zh-CN" sz="2400" b="0" i="1">
                <a:solidFill>
                  <a:schemeClr val="tx1"/>
                </a:solidFill>
              </a:rPr>
              <a:t>nbytes</a:t>
            </a:r>
            <a:r>
              <a:rPr lang="en-US" altLang="zh-CN" sz="2400" b="0">
                <a:solidFill>
                  <a:schemeClr val="tx1"/>
                </a:solidFill>
                <a:latin typeface="Verdana" pitchFamily="34" charset="0"/>
              </a:rPr>
              <a:t>, int </a:t>
            </a:r>
            <a:r>
              <a:rPr lang="en-US" altLang="zh-CN" sz="2400" b="0" i="1">
                <a:solidFill>
                  <a:schemeClr val="tx1"/>
                </a:solidFill>
              </a:rPr>
              <a:t>flags</a:t>
            </a:r>
            <a:r>
              <a:rPr lang="en-US" altLang="zh-CN" sz="2400" b="0">
                <a:solidFill>
                  <a:schemeClr val="tx1"/>
                </a:solidFill>
                <a:latin typeface="Verdana" pitchFamily="34" charset="0"/>
              </a:rPr>
              <a:t>);</a:t>
            </a:r>
          </a:p>
          <a:p>
            <a:pPr eaLnBrk="1" hangingPunct="1">
              <a:lnSpc>
                <a:spcPct val="90000"/>
              </a:lnSpc>
              <a:buFont typeface="Wingdings" pitchFamily="2" charset="2"/>
              <a:buNone/>
            </a:pPr>
            <a:r>
              <a:rPr lang="en-US" altLang="zh-CN" sz="2400" b="0">
                <a:solidFill>
                  <a:schemeClr val="tx1"/>
                </a:solidFill>
                <a:latin typeface="Verdana" pitchFamily="34" charset="0"/>
              </a:rPr>
              <a:t> </a:t>
            </a:r>
            <a:r>
              <a:rPr lang="zh-CN" altLang="en-US" sz="2400" b="0">
                <a:solidFill>
                  <a:schemeClr val="tx1"/>
                </a:solidFill>
                <a:latin typeface="Verdana" pitchFamily="34" charset="0"/>
              </a:rPr>
              <a:t>创建一个新的或获取一个已存在的共享内存段  </a:t>
            </a:r>
          </a:p>
          <a:p>
            <a:pPr eaLnBrk="1" hangingPunct="1">
              <a:lnSpc>
                <a:spcPct val="90000"/>
              </a:lnSpc>
              <a:buFont typeface="Wingdings" pitchFamily="2" charset="2"/>
              <a:buNone/>
            </a:pPr>
            <a:r>
              <a:rPr lang="zh-CN" altLang="en-US" sz="2400" b="0">
                <a:solidFill>
                  <a:schemeClr val="tx1"/>
                </a:solidFill>
                <a:latin typeface="Verdana" pitchFamily="34" charset="0"/>
              </a:rPr>
              <a:t> 函数返回的整数是共享内存段的</a:t>
            </a:r>
            <a:r>
              <a:rPr lang="en-US" altLang="zh-CN" sz="2400" b="0">
                <a:solidFill>
                  <a:schemeClr val="tx1"/>
                </a:solidFill>
                <a:latin typeface="Verdana" pitchFamily="34" charset="0"/>
              </a:rPr>
              <a:t>ID</a:t>
            </a:r>
            <a:r>
              <a:rPr lang="zh-CN" altLang="en-US" sz="2400" b="0">
                <a:solidFill>
                  <a:schemeClr val="tx1"/>
                </a:solidFill>
                <a:latin typeface="Verdana" pitchFamily="34" charset="0"/>
              </a:rPr>
              <a:t>号；返回</a:t>
            </a:r>
            <a:r>
              <a:rPr lang="en-US" altLang="zh-CN" sz="2400" b="0">
                <a:solidFill>
                  <a:schemeClr val="tx1"/>
                </a:solidFill>
                <a:latin typeface="Verdana" pitchFamily="34" charset="0"/>
              </a:rPr>
              <a:t>-1</a:t>
            </a:r>
            <a:r>
              <a:rPr lang="zh-CN" altLang="en-US" sz="2400" b="0">
                <a:solidFill>
                  <a:schemeClr val="tx1"/>
                </a:solidFill>
                <a:latin typeface="Verdana" pitchFamily="34" charset="0"/>
              </a:rPr>
              <a:t>，表明调用失败</a:t>
            </a:r>
          </a:p>
          <a:p>
            <a:pPr eaLnBrk="1" hangingPunct="1">
              <a:lnSpc>
                <a:spcPct val="90000"/>
              </a:lnSpc>
              <a:buFont typeface="Wingdings" pitchFamily="2" charset="2"/>
              <a:buNone/>
            </a:pPr>
            <a:endParaRPr lang="zh-CN" altLang="en-US" sz="2400" b="0">
              <a:solidFill>
                <a:schemeClr val="tx1"/>
              </a:solidFill>
              <a:latin typeface="Verdana" pitchFamily="34" charset="0"/>
            </a:endParaRPr>
          </a:p>
          <a:p>
            <a:pPr eaLnBrk="1" hangingPunct="1">
              <a:lnSpc>
                <a:spcPct val="90000"/>
              </a:lnSpc>
              <a:buFont typeface="Wingdings" pitchFamily="2" charset="2"/>
              <a:buNone/>
            </a:pPr>
            <a:r>
              <a:rPr lang="en-US" altLang="zh-CN" sz="2400" b="0">
                <a:solidFill>
                  <a:schemeClr val="tx1"/>
                </a:solidFill>
                <a:latin typeface="Verdana" pitchFamily="34" charset="0"/>
              </a:rPr>
              <a:t>void *shmat(int </a:t>
            </a:r>
            <a:r>
              <a:rPr lang="en-US" altLang="zh-CN" sz="2400" b="0" i="1">
                <a:solidFill>
                  <a:schemeClr val="tx1"/>
                </a:solidFill>
              </a:rPr>
              <a:t>shm_id</a:t>
            </a:r>
            <a:r>
              <a:rPr lang="en-US" altLang="zh-CN" sz="2400" b="0">
                <a:solidFill>
                  <a:schemeClr val="tx1"/>
                </a:solidFill>
                <a:latin typeface="Verdana" pitchFamily="34" charset="0"/>
              </a:rPr>
              <a:t>, void *</a:t>
            </a:r>
            <a:r>
              <a:rPr lang="en-US" altLang="zh-CN" sz="2400" b="0" i="1">
                <a:solidFill>
                  <a:schemeClr val="tx1"/>
                </a:solidFill>
              </a:rPr>
              <a:t>shmaddr</a:t>
            </a:r>
            <a:r>
              <a:rPr lang="en-US" altLang="zh-CN" sz="2400" b="0">
                <a:solidFill>
                  <a:schemeClr val="tx1"/>
                </a:solidFill>
                <a:latin typeface="Verdana" pitchFamily="34" charset="0"/>
              </a:rPr>
              <a:t>, int </a:t>
            </a:r>
            <a:r>
              <a:rPr lang="en-US" altLang="zh-CN" sz="2400" b="0" i="1">
                <a:solidFill>
                  <a:schemeClr val="tx1"/>
                </a:solidFill>
              </a:rPr>
              <a:t>shmflg</a:t>
            </a:r>
            <a:r>
              <a:rPr lang="en-US" altLang="zh-CN" sz="2400" b="0">
                <a:solidFill>
                  <a:schemeClr val="tx1"/>
                </a:solidFill>
                <a:latin typeface="Verdana" pitchFamily="34" charset="0"/>
              </a:rPr>
              <a:t>);</a:t>
            </a:r>
          </a:p>
          <a:p>
            <a:pPr eaLnBrk="1" hangingPunct="1">
              <a:lnSpc>
                <a:spcPct val="90000"/>
              </a:lnSpc>
              <a:buFont typeface="Wingdings" pitchFamily="2" charset="2"/>
              <a:buNone/>
            </a:pPr>
            <a:r>
              <a:rPr lang="zh-CN" altLang="en-US" sz="2400" b="0">
                <a:solidFill>
                  <a:schemeClr val="tx1"/>
                </a:solidFill>
                <a:latin typeface="Verdana" pitchFamily="34" charset="0"/>
              </a:rPr>
              <a:t>获取指向共享内存</a:t>
            </a:r>
            <a:r>
              <a:rPr lang="zh-CN" altLang="en-US" sz="2400" b="0">
                <a:solidFill>
                  <a:schemeClr val="tx1"/>
                </a:solidFill>
              </a:rPr>
              <a:t>段的指针</a:t>
            </a:r>
            <a:r>
              <a:rPr lang="en-US" altLang="zh-CN" sz="2400" b="0">
                <a:solidFill>
                  <a:schemeClr val="tx1"/>
                </a:solidFill>
              </a:rPr>
              <a:t>(</a:t>
            </a:r>
            <a:r>
              <a:rPr lang="zh-CN" altLang="en-US" sz="2400" b="0">
                <a:solidFill>
                  <a:schemeClr val="tx1"/>
                </a:solidFill>
              </a:rPr>
              <a:t>进程逻辑地址</a:t>
            </a:r>
            <a:r>
              <a:rPr lang="en-US" altLang="zh-CN" sz="2400" b="0">
                <a:solidFill>
                  <a:schemeClr val="tx1"/>
                </a:solidFill>
              </a:rPr>
              <a:t>)</a:t>
            </a:r>
            <a:r>
              <a:rPr lang="zh-CN" altLang="en-US" sz="2400" b="0">
                <a:solidFill>
                  <a:schemeClr val="tx1"/>
                </a:solidFill>
              </a:rPr>
              <a:t>，返回</a:t>
            </a:r>
            <a:r>
              <a:rPr lang="en-US" altLang="zh-CN" sz="2400" b="0">
                <a:solidFill>
                  <a:schemeClr val="tx1"/>
                </a:solidFill>
              </a:rPr>
              <a:t>-1</a:t>
            </a:r>
            <a:r>
              <a:rPr lang="zh-CN" altLang="en-US" sz="2400" b="0">
                <a:solidFill>
                  <a:schemeClr val="tx1"/>
                </a:solidFill>
              </a:rPr>
              <a:t>：</a:t>
            </a:r>
            <a:r>
              <a:rPr lang="zh-CN" altLang="en-US" sz="2400" b="0">
                <a:solidFill>
                  <a:schemeClr val="tx1"/>
                </a:solidFill>
                <a:latin typeface="Verdana" pitchFamily="34" charset="0"/>
              </a:rPr>
              <a:t>操作失败</a:t>
            </a:r>
          </a:p>
          <a:p>
            <a:pPr eaLnBrk="1" hangingPunct="1">
              <a:lnSpc>
                <a:spcPct val="90000"/>
              </a:lnSpc>
              <a:buFont typeface="Wingdings" pitchFamily="2" charset="2"/>
              <a:buNone/>
            </a:pPr>
            <a:endParaRPr lang="zh-CN" altLang="en-US" sz="2400" b="0">
              <a:solidFill>
                <a:schemeClr val="tx1"/>
              </a:solidFill>
              <a:latin typeface="Verdana" pitchFamily="34" charset="0"/>
            </a:endParaRPr>
          </a:p>
          <a:p>
            <a:pPr eaLnBrk="1" hangingPunct="1">
              <a:lnSpc>
                <a:spcPct val="90000"/>
              </a:lnSpc>
              <a:buFont typeface="Wingdings" pitchFamily="2" charset="2"/>
              <a:buNone/>
            </a:pPr>
            <a:r>
              <a:rPr lang="en-US" altLang="zh-CN" sz="2400" b="0">
                <a:solidFill>
                  <a:schemeClr val="tx1"/>
                </a:solidFill>
                <a:latin typeface="Verdana" pitchFamily="34" charset="0"/>
              </a:rPr>
              <a:t>int shmctl(int </a:t>
            </a:r>
            <a:r>
              <a:rPr lang="en-US" altLang="zh-CN" sz="2400" b="0" i="1">
                <a:solidFill>
                  <a:schemeClr val="tx1"/>
                </a:solidFill>
              </a:rPr>
              <a:t>shm_id</a:t>
            </a:r>
            <a:r>
              <a:rPr lang="en-US" altLang="zh-CN" sz="2400" b="0">
                <a:solidFill>
                  <a:schemeClr val="tx1"/>
                </a:solidFill>
                <a:latin typeface="Verdana" pitchFamily="34" charset="0"/>
              </a:rPr>
              <a:t>, int </a:t>
            </a:r>
            <a:r>
              <a:rPr lang="en-US" altLang="zh-CN" sz="2400" b="0" i="1">
                <a:solidFill>
                  <a:schemeClr val="tx1"/>
                </a:solidFill>
              </a:rPr>
              <a:t>cmd</a:t>
            </a:r>
            <a:r>
              <a:rPr lang="en-US" altLang="zh-CN" sz="2400" b="0">
                <a:solidFill>
                  <a:schemeClr val="tx1"/>
                </a:solidFill>
                <a:latin typeface="Verdana" pitchFamily="34" charset="0"/>
              </a:rPr>
              <a:t>, char *</a:t>
            </a:r>
            <a:r>
              <a:rPr lang="en-US" altLang="zh-CN" sz="2400" b="0" i="1">
                <a:solidFill>
                  <a:schemeClr val="tx1"/>
                </a:solidFill>
              </a:rPr>
              <a:t>arg</a:t>
            </a:r>
            <a:r>
              <a:rPr lang="en-US" altLang="zh-CN" sz="2400" b="0">
                <a:solidFill>
                  <a:schemeClr val="tx1"/>
                </a:solidFill>
                <a:latin typeface="Verdana" pitchFamily="34" charset="0"/>
              </a:rPr>
              <a:t>) ;</a:t>
            </a:r>
          </a:p>
          <a:p>
            <a:pPr eaLnBrk="1" hangingPunct="1">
              <a:lnSpc>
                <a:spcPct val="90000"/>
              </a:lnSpc>
              <a:buFont typeface="Wingdings" pitchFamily="2" charset="2"/>
              <a:buNone/>
            </a:pPr>
            <a:r>
              <a:rPr lang="en-US" altLang="zh-CN" sz="2400" b="0">
                <a:solidFill>
                  <a:schemeClr val="tx1"/>
                </a:solidFill>
                <a:latin typeface="Verdana" pitchFamily="34" charset="0"/>
              </a:rPr>
              <a:t> </a:t>
            </a:r>
            <a:r>
              <a:rPr lang="zh-CN" altLang="en-US" sz="2400" b="0">
                <a:solidFill>
                  <a:schemeClr val="tx1"/>
                </a:solidFill>
                <a:latin typeface="Verdana" pitchFamily="34" charset="0"/>
              </a:rPr>
              <a:t>对共享内存段的控制操作，如：删除，查询状态 </a:t>
            </a:r>
          </a:p>
          <a:p>
            <a:pPr eaLnBrk="1" hangingPunct="1">
              <a:lnSpc>
                <a:spcPct val="90000"/>
              </a:lnSpc>
              <a:buFont typeface="Wingdings" pitchFamily="2" charset="2"/>
              <a:buNone/>
            </a:pPr>
            <a:r>
              <a:rPr lang="en-US" altLang="zh-CN" sz="2400" b="0" i="1">
                <a:solidFill>
                  <a:schemeClr val="tx1"/>
                </a:solidFill>
              </a:rPr>
              <a:t>cmd</a:t>
            </a:r>
            <a:r>
              <a:rPr lang="en-US" altLang="zh-CN" sz="2400" b="0">
                <a:solidFill>
                  <a:schemeClr val="tx1"/>
                </a:solidFill>
                <a:latin typeface="Verdana" pitchFamily="34" charset="0"/>
              </a:rPr>
              <a:t>: </a:t>
            </a:r>
            <a:r>
              <a:rPr lang="zh-CN" altLang="en-US" sz="2400" b="0">
                <a:solidFill>
                  <a:schemeClr val="tx1"/>
                </a:solidFill>
                <a:latin typeface="Verdana" pitchFamily="34" charset="0"/>
              </a:rPr>
              <a:t>控制命令                              </a:t>
            </a:r>
          </a:p>
          <a:p>
            <a:pPr eaLnBrk="1" hangingPunct="1">
              <a:lnSpc>
                <a:spcPct val="90000"/>
              </a:lnSpc>
              <a:buFont typeface="Wingdings" pitchFamily="2" charset="2"/>
              <a:buNone/>
            </a:pPr>
            <a:r>
              <a:rPr lang="en-US" altLang="zh-CN" sz="2400" b="0" i="1">
                <a:solidFill>
                  <a:schemeClr val="tx1"/>
                </a:solidFill>
              </a:rPr>
              <a:t>arg</a:t>
            </a:r>
            <a:r>
              <a:rPr lang="en-US" altLang="zh-CN" sz="2400" b="0">
                <a:solidFill>
                  <a:schemeClr val="tx1"/>
                </a:solidFill>
                <a:latin typeface="Verdana" pitchFamily="34" charset="0"/>
              </a:rPr>
              <a:t>: </a:t>
            </a:r>
            <a:r>
              <a:rPr lang="zh-CN" altLang="en-US" sz="2400" b="0">
                <a:solidFill>
                  <a:schemeClr val="tx1"/>
                </a:solidFill>
                <a:latin typeface="Verdana" pitchFamily="34" charset="0"/>
              </a:rPr>
              <a:t>执行这一控制命令所需要的参数存放区     </a:t>
            </a:r>
          </a:p>
          <a:p>
            <a:pPr eaLnBrk="1" hangingPunct="1">
              <a:lnSpc>
                <a:spcPct val="90000"/>
              </a:lnSpc>
              <a:buFont typeface="Wingdings" pitchFamily="2" charset="2"/>
              <a:buNone/>
            </a:pPr>
            <a:endParaRPr lang="en-US" altLang="zh-CN" sz="2400" b="0">
              <a:solidFill>
                <a:schemeClr val="tx1"/>
              </a:solidFill>
              <a:latin typeface="Verdana"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altLang="zh-CN" sz="4000"/>
              <a:t>“</a:t>
            </a:r>
            <a:r>
              <a:rPr lang="zh-CN" altLang="en-US" sz="4000"/>
              <a:t>生产者</a:t>
            </a:r>
            <a:r>
              <a:rPr lang="en-US" altLang="zh-CN" sz="4000"/>
              <a:t>-</a:t>
            </a:r>
            <a:r>
              <a:rPr lang="zh-CN" altLang="en-US" sz="4000"/>
              <a:t>消费者”问题</a:t>
            </a:r>
          </a:p>
        </p:txBody>
      </p:sp>
      <p:sp>
        <p:nvSpPr>
          <p:cNvPr id="75780" name="Rectangle 3"/>
          <p:cNvSpPr>
            <a:spLocks noGrp="1" noChangeArrowheads="1"/>
          </p:cNvSpPr>
          <p:nvPr>
            <p:ph type="body" idx="1"/>
          </p:nvPr>
        </p:nvSpPr>
        <p:spPr>
          <a:xfrm>
            <a:off x="2135188" y="908051"/>
            <a:ext cx="7772400" cy="5400675"/>
          </a:xfrm>
        </p:spPr>
        <p:txBody>
          <a:bodyPr/>
          <a:lstStyle/>
          <a:p>
            <a:pPr eaLnBrk="1" hangingPunct="1"/>
            <a:r>
              <a:rPr lang="zh-CN" altLang="en-US"/>
              <a:t>问题</a:t>
            </a:r>
          </a:p>
          <a:p>
            <a:pPr lvl="1" eaLnBrk="1" hangingPunct="1"/>
            <a:r>
              <a:rPr lang="zh-CN" altLang="en-US"/>
              <a:t>生产者和消费者使用</a:t>
            </a:r>
            <a:r>
              <a:rPr lang="en-US" altLang="zh-CN"/>
              <a:t>N</a:t>
            </a:r>
            <a:r>
              <a:rPr lang="zh-CN" altLang="en-US"/>
              <a:t>个缓冲区构成的环形队列来交换数据</a:t>
            </a:r>
            <a:endParaRPr kumimoji="0" lang="zh-CN" altLang="en-US"/>
          </a:p>
          <a:p>
            <a:pPr eaLnBrk="1" hangingPunct="1"/>
            <a:r>
              <a:rPr lang="zh-CN" altLang="en-US"/>
              <a:t>程序设计：使用共享内存和信号量</a:t>
            </a:r>
          </a:p>
          <a:p>
            <a:pPr lvl="2" eaLnBrk="1" hangingPunct="1">
              <a:spcBef>
                <a:spcPct val="0"/>
              </a:spcBef>
            </a:pPr>
            <a:r>
              <a:rPr lang="en-US" altLang="zh-CN"/>
              <a:t>ctl create </a:t>
            </a:r>
            <a:r>
              <a:rPr lang="zh-CN" altLang="en-US"/>
              <a:t>创建共享内存段和信号灯</a:t>
            </a:r>
          </a:p>
          <a:p>
            <a:pPr lvl="2" eaLnBrk="1" hangingPunct="1">
              <a:spcBef>
                <a:spcPct val="0"/>
              </a:spcBef>
            </a:pPr>
            <a:r>
              <a:rPr lang="en-US" altLang="zh-CN"/>
              <a:t>ctl remove </a:t>
            </a:r>
            <a:r>
              <a:rPr lang="zh-CN" altLang="en-US"/>
              <a:t>删除所创建的共享内存段和信号灯</a:t>
            </a:r>
          </a:p>
          <a:p>
            <a:pPr lvl="2" eaLnBrk="1" hangingPunct="1">
              <a:spcBef>
                <a:spcPct val="0"/>
              </a:spcBef>
            </a:pPr>
            <a:r>
              <a:rPr lang="en-US" altLang="zh-CN"/>
              <a:t>producer </a:t>
            </a:r>
            <a:r>
              <a:rPr lang="en-US" altLang="zh-CN" i="1">
                <a:latin typeface="Times New Roman" pitchFamily="18" charset="0"/>
              </a:rPr>
              <a:t>n</a:t>
            </a:r>
            <a:r>
              <a:rPr lang="en-US" altLang="zh-CN"/>
              <a:t> </a:t>
            </a:r>
            <a:r>
              <a:rPr lang="zh-CN" altLang="en-US"/>
              <a:t>启动多个生产者进程</a:t>
            </a:r>
          </a:p>
          <a:p>
            <a:pPr lvl="2" eaLnBrk="1" hangingPunct="1">
              <a:spcBef>
                <a:spcPct val="0"/>
              </a:spcBef>
            </a:pPr>
            <a:r>
              <a:rPr lang="en-US" altLang="zh-CN"/>
              <a:t>consumer </a:t>
            </a:r>
            <a:r>
              <a:rPr lang="en-US" altLang="zh-CN" i="1">
                <a:latin typeface="Times New Roman" pitchFamily="18" charset="0"/>
              </a:rPr>
              <a:t>n</a:t>
            </a:r>
            <a:r>
              <a:rPr lang="en-US" altLang="zh-CN"/>
              <a:t> </a:t>
            </a:r>
            <a:r>
              <a:rPr lang="zh-CN" altLang="en-US"/>
              <a:t>启动多个消费者进程</a:t>
            </a:r>
          </a:p>
          <a:p>
            <a:pPr eaLnBrk="1" hangingPunct="1"/>
            <a:r>
              <a:rPr lang="zh-CN" altLang="en-US"/>
              <a:t>源程序文件有四个</a:t>
            </a:r>
          </a:p>
          <a:p>
            <a:pPr lvl="2" eaLnBrk="1" hangingPunct="1">
              <a:spcBef>
                <a:spcPct val="0"/>
              </a:spcBef>
            </a:pPr>
            <a:r>
              <a:rPr lang="en-US" altLang="zh-CN"/>
              <a:t>ctl.h       </a:t>
            </a:r>
            <a:r>
              <a:rPr lang="zh-CN" altLang="en-US"/>
              <a:t>公用的头文件</a:t>
            </a:r>
          </a:p>
          <a:p>
            <a:pPr lvl="2" eaLnBrk="1" hangingPunct="1">
              <a:spcBef>
                <a:spcPct val="0"/>
              </a:spcBef>
            </a:pPr>
            <a:r>
              <a:rPr lang="en-US" altLang="zh-CN"/>
              <a:t>ctl.c       </a:t>
            </a:r>
            <a:r>
              <a:rPr lang="zh-CN" altLang="en-US"/>
              <a:t>控制程序，创建</a:t>
            </a:r>
            <a:r>
              <a:rPr lang="en-US" altLang="zh-CN"/>
              <a:t>/</a:t>
            </a:r>
            <a:r>
              <a:rPr lang="zh-CN" altLang="en-US"/>
              <a:t>删除所需要的</a:t>
            </a:r>
            <a:r>
              <a:rPr lang="en-US" altLang="zh-CN">
                <a:latin typeface="Times New Roman" pitchFamily="18" charset="0"/>
              </a:rPr>
              <a:t>IPC</a:t>
            </a:r>
            <a:r>
              <a:rPr lang="zh-CN" altLang="en-US"/>
              <a:t>机制</a:t>
            </a:r>
          </a:p>
          <a:p>
            <a:pPr lvl="2" eaLnBrk="1" hangingPunct="1">
              <a:spcBef>
                <a:spcPct val="0"/>
              </a:spcBef>
            </a:pPr>
            <a:r>
              <a:rPr lang="en-US" altLang="zh-CN"/>
              <a:t>producer.c  </a:t>
            </a:r>
            <a:r>
              <a:rPr lang="zh-CN" altLang="en-US"/>
              <a:t>生产者程序</a:t>
            </a:r>
          </a:p>
          <a:p>
            <a:pPr lvl="2" eaLnBrk="1" hangingPunct="1">
              <a:spcBef>
                <a:spcPct val="0"/>
              </a:spcBef>
            </a:pPr>
            <a:r>
              <a:rPr lang="en-US" altLang="zh-CN"/>
              <a:t>consumer.c  </a:t>
            </a:r>
            <a:r>
              <a:rPr lang="zh-CN" altLang="en-US"/>
              <a:t>消费者程序</a:t>
            </a:r>
          </a:p>
        </p:txBody>
      </p:sp>
      <p:pic>
        <p:nvPicPr>
          <p:cNvPr id="757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352800"/>
            <a:ext cx="152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eaLnBrk="1" hangingPunct="1"/>
            <a:r>
              <a:rPr lang="zh-CN" altLang="en-US" sz="4800" dirty="0">
                <a:solidFill>
                  <a:srgbClr val="0000FF"/>
                </a:solidFill>
                <a:latin typeface="楷体" panose="02010609060101010101" pitchFamily="49" charset="-122"/>
                <a:ea typeface="楷体" panose="02010609060101010101" pitchFamily="49" charset="-122"/>
              </a:rPr>
              <a:t>内存映射文件</a:t>
            </a:r>
          </a:p>
        </p:txBody>
      </p:sp>
      <p:sp>
        <p:nvSpPr>
          <p:cNvPr id="76803" name="Line 3"/>
          <p:cNvSpPr>
            <a:spLocks noChangeShapeType="1"/>
          </p:cNvSpPr>
          <p:nvPr/>
        </p:nvSpPr>
        <p:spPr bwMode="auto">
          <a:xfrm>
            <a:off x="2208214" y="908050"/>
            <a:ext cx="777557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 name="Line 3">
            <a:extLst>
              <a:ext uri="{FF2B5EF4-FFF2-40B4-BE49-F238E27FC236}">
                <a16:creationId xmlns:a16="http://schemas.microsoft.com/office/drawing/2014/main" id="{E51628F9-3429-460F-AFDC-DBD02209C23D}"/>
              </a:ext>
            </a:extLst>
          </p:cNvPr>
          <p:cNvSpPr>
            <a:spLocks noChangeShapeType="1"/>
          </p:cNvSpPr>
          <p:nvPr/>
        </p:nvSpPr>
        <p:spPr bwMode="auto">
          <a:xfrm flipV="1">
            <a:off x="911424" y="908720"/>
            <a:ext cx="10369152"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zh-CN" altLang="en-US" sz="4000"/>
              <a:t>内存映射文件</a:t>
            </a:r>
            <a:r>
              <a:rPr lang="en-US" altLang="zh-CN" sz="4000"/>
              <a:t>I/O </a:t>
            </a:r>
          </a:p>
        </p:txBody>
      </p:sp>
      <p:sp>
        <p:nvSpPr>
          <p:cNvPr id="77828" name="Rectangle 3"/>
          <p:cNvSpPr>
            <a:spLocks noGrp="1" noChangeArrowheads="1"/>
          </p:cNvSpPr>
          <p:nvPr>
            <p:ph type="body" idx="1"/>
          </p:nvPr>
        </p:nvSpPr>
        <p:spPr/>
        <p:txBody>
          <a:bodyPr/>
          <a:lstStyle/>
          <a:p>
            <a:pPr eaLnBrk="1" hangingPunct="1">
              <a:lnSpc>
                <a:spcPct val="90000"/>
              </a:lnSpc>
            </a:pPr>
            <a:r>
              <a:rPr lang="zh-CN" altLang="en-US" sz="2400"/>
              <a:t>传统的访问磁盘文件的模式</a:t>
            </a:r>
          </a:p>
          <a:p>
            <a:pPr lvl="1" eaLnBrk="1" hangingPunct="1">
              <a:lnSpc>
                <a:spcPct val="90000"/>
              </a:lnSpc>
            </a:pPr>
            <a:r>
              <a:rPr lang="zh-CN" altLang="en-US" sz="2000"/>
              <a:t>打开一个文件，然后通过</a:t>
            </a:r>
            <a:r>
              <a:rPr lang="en-US" altLang="zh-CN" sz="2000"/>
              <a:t>read</a:t>
            </a:r>
            <a:r>
              <a:rPr lang="zh-CN" altLang="en-US" sz="2000"/>
              <a:t>和</a:t>
            </a:r>
            <a:r>
              <a:rPr lang="en-US" altLang="zh-CN" sz="2000"/>
              <a:t>write</a:t>
            </a:r>
            <a:r>
              <a:rPr lang="zh-CN" altLang="en-US" sz="2000"/>
              <a:t>访问文件</a:t>
            </a:r>
          </a:p>
          <a:p>
            <a:pPr eaLnBrk="1" hangingPunct="1">
              <a:lnSpc>
                <a:spcPct val="90000"/>
              </a:lnSpc>
            </a:pPr>
            <a:r>
              <a:rPr lang="zh-CN" altLang="en-US" sz="2400"/>
              <a:t>“内存映射”</a:t>
            </a:r>
            <a:r>
              <a:rPr lang="en-US" altLang="zh-CN" sz="2400"/>
              <a:t>(Memory Map)</a:t>
            </a:r>
            <a:r>
              <a:rPr lang="zh-CN" altLang="en-US" sz="2400"/>
              <a:t>方式读写文件</a:t>
            </a:r>
          </a:p>
          <a:p>
            <a:pPr lvl="1" eaLnBrk="1" hangingPunct="1">
              <a:lnSpc>
                <a:spcPct val="90000"/>
              </a:lnSpc>
            </a:pPr>
            <a:r>
              <a:rPr lang="zh-CN" altLang="en-US" sz="2000"/>
              <a:t>现代的操作系统，包括</a:t>
            </a:r>
            <a:r>
              <a:rPr lang="en-US" altLang="zh-CN" sz="2000"/>
              <a:t>UNIX</a:t>
            </a:r>
            <a:r>
              <a:rPr lang="zh-CN" altLang="en-US" sz="2000"/>
              <a:t>和</a:t>
            </a:r>
            <a:r>
              <a:rPr lang="en-US" altLang="zh-CN" sz="2000"/>
              <a:t>Windows</a:t>
            </a:r>
            <a:r>
              <a:rPr lang="zh-CN" altLang="en-US" sz="2000"/>
              <a:t>都提供了一种“内存映射”</a:t>
            </a:r>
            <a:r>
              <a:rPr lang="en-US" altLang="zh-CN" sz="2000"/>
              <a:t>(Memory Map)</a:t>
            </a:r>
            <a:r>
              <a:rPr lang="zh-CN" altLang="en-US" sz="2000"/>
              <a:t>方式读写文件的方法。</a:t>
            </a:r>
          </a:p>
          <a:p>
            <a:pPr lvl="1" eaLnBrk="1" hangingPunct="1">
              <a:lnSpc>
                <a:spcPct val="90000"/>
              </a:lnSpc>
            </a:pPr>
            <a:r>
              <a:rPr lang="zh-CN" altLang="en-US" sz="2000"/>
              <a:t>将文件中的一部分连续的区域，映射成一段进程逻辑地址空间中的内存</a:t>
            </a:r>
          </a:p>
          <a:p>
            <a:pPr lvl="2" eaLnBrk="1" hangingPunct="1">
              <a:lnSpc>
                <a:spcPct val="90000"/>
              </a:lnSpc>
            </a:pPr>
            <a:r>
              <a:rPr lang="zh-CN" altLang="en-US" sz="2000"/>
              <a:t>进程获取这段映射内存的指针后，就把这个指针当作普通的数据指针一样引用。修改其中的数据，实际修改了文件，引用其中的数据值，就是读取了文件</a:t>
            </a:r>
          </a:p>
          <a:p>
            <a:pPr lvl="2" eaLnBrk="1" hangingPunct="1">
              <a:lnSpc>
                <a:spcPct val="90000"/>
              </a:lnSpc>
            </a:pPr>
            <a:r>
              <a:rPr lang="zh-CN" altLang="en-US" sz="2000"/>
              <a:t>访问文件跟内存中的数据访问一样</a:t>
            </a:r>
          </a:p>
          <a:p>
            <a:pPr lvl="1" eaLnBrk="1" hangingPunct="1">
              <a:lnSpc>
                <a:spcPct val="90000"/>
              </a:lnSpc>
            </a:pPr>
            <a:r>
              <a:rPr lang="en-US" altLang="zh-CN" sz="2000"/>
              <a:t>MMAP</a:t>
            </a:r>
            <a:r>
              <a:rPr lang="zh-CN" altLang="en-US" sz="2000"/>
              <a:t>方式访问文件利用虚拟内存功能</a:t>
            </a:r>
          </a:p>
          <a:p>
            <a:pPr lvl="2" eaLnBrk="1" hangingPunct="1">
              <a:lnSpc>
                <a:spcPct val="90000"/>
              </a:lnSpc>
            </a:pPr>
            <a:r>
              <a:rPr lang="zh-CN" altLang="en-US" sz="2000"/>
              <a:t>系统不会为数据文件的内存映射区域分配相同大小的物理内存，而是由页面调度算法自动进行物理内存分配</a:t>
            </a:r>
          </a:p>
          <a:p>
            <a:pPr lvl="2" eaLnBrk="1" hangingPunct="1">
              <a:lnSpc>
                <a:spcPct val="90000"/>
              </a:lnSpc>
            </a:pPr>
            <a:r>
              <a:rPr lang="zh-CN" altLang="en-US" sz="2000"/>
              <a:t>根据虚拟内存的页面调度算法，按需调入数据文件中的内容，必要时淘汰（可能需要写入</a:t>
            </a:r>
            <a:r>
              <a:rPr lang="en-US" altLang="zh-CN" sz="2000"/>
              <a:t>)</a:t>
            </a:r>
            <a:r>
              <a:rPr lang="zh-CN" altLang="en-US" sz="2000"/>
              <a:t>内存页面</a:t>
            </a:r>
          </a:p>
          <a:p>
            <a:pPr lvl="2" eaLnBrk="1" hangingPunct="1">
              <a:lnSpc>
                <a:spcPct val="90000"/>
              </a:lnSpc>
            </a:pPr>
            <a:endParaRPr lang="en-US" altLang="zh-CN"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zh-CN" altLang="en-US" sz="4000"/>
              <a:t>内存映射文件</a:t>
            </a:r>
            <a:r>
              <a:rPr lang="en-US" altLang="zh-CN" sz="4000"/>
              <a:t>I/O</a:t>
            </a:r>
            <a:r>
              <a:rPr lang="zh-CN" altLang="en-US" sz="4000"/>
              <a:t>的优点 </a:t>
            </a:r>
          </a:p>
        </p:txBody>
      </p:sp>
      <p:sp>
        <p:nvSpPr>
          <p:cNvPr id="78852" name="Rectangle 3"/>
          <p:cNvSpPr>
            <a:spLocks noGrp="1" noChangeArrowheads="1"/>
          </p:cNvSpPr>
          <p:nvPr>
            <p:ph type="body" idx="1"/>
          </p:nvPr>
        </p:nvSpPr>
        <p:spPr>
          <a:xfrm>
            <a:off x="2208213" y="981076"/>
            <a:ext cx="7772400" cy="5616575"/>
          </a:xfrm>
        </p:spPr>
        <p:txBody>
          <a:bodyPr/>
          <a:lstStyle/>
          <a:p>
            <a:pPr eaLnBrk="1" hangingPunct="1"/>
            <a:r>
              <a:rPr lang="zh-CN" altLang="en-US" sz="2400"/>
              <a:t>比使用</a:t>
            </a:r>
            <a:r>
              <a:rPr lang="en-US" altLang="zh-CN" sz="2400"/>
              <a:t>read</a:t>
            </a:r>
            <a:r>
              <a:rPr lang="zh-CN" altLang="en-US" sz="2400"/>
              <a:t>，</a:t>
            </a:r>
            <a:r>
              <a:rPr lang="en-US" altLang="zh-CN" sz="2400"/>
              <a:t>write</a:t>
            </a:r>
            <a:r>
              <a:rPr lang="zh-CN" altLang="en-US" sz="2400"/>
              <a:t>方式速度更快</a:t>
            </a:r>
          </a:p>
          <a:p>
            <a:pPr lvl="1" eaLnBrk="1" hangingPunct="1">
              <a:buFont typeface="Wingdings" pitchFamily="2" charset="2"/>
              <a:buNone/>
            </a:pPr>
            <a:r>
              <a:rPr lang="zh-CN" altLang="en-US" sz="2000"/>
              <a:t>这两个系统调用的典型用法：</a:t>
            </a:r>
          </a:p>
          <a:p>
            <a:pPr lvl="1" eaLnBrk="1" hangingPunct="1">
              <a:buFont typeface="Wingdings" pitchFamily="2" charset="2"/>
              <a:buNone/>
            </a:pPr>
            <a:r>
              <a:rPr lang="zh-CN" altLang="en-US" sz="2000"/>
              <a:t>    </a:t>
            </a:r>
            <a:r>
              <a:rPr lang="en-US" altLang="zh-CN" sz="2000"/>
              <a:t>len = read(fd, buf, nbyte);</a:t>
            </a:r>
          </a:p>
          <a:p>
            <a:pPr lvl="1" eaLnBrk="1" hangingPunct="1">
              <a:buFont typeface="Wingdings" pitchFamily="2" charset="2"/>
              <a:buNone/>
            </a:pPr>
            <a:r>
              <a:rPr lang="en-US" altLang="zh-CN" sz="2000"/>
              <a:t>    len = write(fd, buf, nbyte);</a:t>
            </a:r>
          </a:p>
          <a:p>
            <a:pPr lvl="1" eaLnBrk="1" hangingPunct="1"/>
            <a:r>
              <a:rPr lang="en-US" altLang="zh-CN" sz="2000"/>
              <a:t>read</a:t>
            </a:r>
            <a:r>
              <a:rPr lang="zh-CN" altLang="en-US" sz="2000"/>
              <a:t>需要内核将磁盘数据读入到内核缓冲区，再复制到用户进程的缓冲区中，</a:t>
            </a:r>
            <a:r>
              <a:rPr lang="en-US" altLang="zh-CN" sz="2000"/>
              <a:t>write</a:t>
            </a:r>
            <a:r>
              <a:rPr lang="zh-CN" altLang="en-US" sz="2000"/>
              <a:t>方法类似</a:t>
            </a:r>
          </a:p>
          <a:p>
            <a:pPr lvl="1" eaLnBrk="1" hangingPunct="1"/>
            <a:r>
              <a:rPr lang="zh-CN" altLang="en-US" sz="2000"/>
              <a:t>内存映射方式是访问文件速度最快的方法</a:t>
            </a:r>
          </a:p>
          <a:p>
            <a:pPr eaLnBrk="1" hangingPunct="1"/>
            <a:r>
              <a:rPr lang="zh-CN" altLang="en-US" sz="2400"/>
              <a:t>提供了多个独立启动的进程共享内存的一种手段</a:t>
            </a:r>
          </a:p>
          <a:p>
            <a:pPr lvl="1" eaLnBrk="1" hangingPunct="1"/>
            <a:r>
              <a:rPr lang="zh-CN" altLang="en-US" sz="2000"/>
              <a:t>多个进程都通过指针映射同一个文件的相同区域，实际访问同一段内存区域，这段内存是同一文件区域的内存映射</a:t>
            </a:r>
          </a:p>
          <a:p>
            <a:pPr lvl="1" eaLnBrk="1" hangingPunct="1"/>
            <a:r>
              <a:rPr lang="zh-CN" altLang="en-US" sz="2000"/>
              <a:t>某进程修改数据，就会导致另个进程可以访问到的数据发生变化，实现多进程共享内存的另外一种方式</a:t>
            </a:r>
          </a:p>
          <a:p>
            <a:pPr lvl="1" eaLnBrk="1" hangingPunct="1"/>
            <a:r>
              <a:rPr lang="zh-CN" altLang="en-US" sz="2000"/>
              <a:t>在</a:t>
            </a:r>
            <a:r>
              <a:rPr lang="en-US" altLang="zh-CN" sz="2000"/>
              <a:t>Windows</a:t>
            </a:r>
            <a:r>
              <a:rPr lang="zh-CN" altLang="en-US" sz="2000"/>
              <a:t>下就可以通过这种方式实现多进程共享内存</a:t>
            </a:r>
          </a:p>
          <a:p>
            <a:pPr lvl="1" eaLnBrk="1" hangingPunct="1"/>
            <a:r>
              <a:rPr lang="zh-CN" altLang="en-US" sz="2000"/>
              <a:t>注意：多进程之间访问时的同步和互斥，必须通过信号量等机制保证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z="4000" dirty="0"/>
              <a:t>UNIX</a:t>
            </a:r>
            <a:r>
              <a:rPr lang="zh-CN" altLang="en-US" sz="4000" dirty="0"/>
              <a:t>的</a:t>
            </a:r>
            <a:r>
              <a:rPr lang="en-US" altLang="zh-CN" sz="4000" dirty="0" err="1"/>
              <a:t>user+proc</a:t>
            </a:r>
            <a:r>
              <a:rPr lang="zh-CN" altLang="en-US" sz="4000" dirty="0"/>
              <a:t>结构</a:t>
            </a:r>
          </a:p>
        </p:txBody>
      </p:sp>
      <p:sp>
        <p:nvSpPr>
          <p:cNvPr id="9220" name="Rectangle 3"/>
          <p:cNvSpPr>
            <a:spLocks noGrp="1" noChangeArrowheads="1"/>
          </p:cNvSpPr>
          <p:nvPr>
            <p:ph type="body" idx="1"/>
          </p:nvPr>
        </p:nvSpPr>
        <p:spPr/>
        <p:txBody>
          <a:bodyPr/>
          <a:lstStyle/>
          <a:p>
            <a:pPr eaLnBrk="1" hangingPunct="1"/>
            <a:r>
              <a:rPr lang="zh-CN" altLang="en-US"/>
              <a:t>进程</a:t>
            </a:r>
            <a:r>
              <a:rPr lang="en-US" altLang="zh-CN"/>
              <a:t>PCB</a:t>
            </a:r>
            <a:r>
              <a:rPr lang="zh-CN" altLang="en-US"/>
              <a:t>被分为</a:t>
            </a:r>
            <a:r>
              <a:rPr lang="en-US" altLang="zh-CN"/>
              <a:t>user</a:t>
            </a:r>
            <a:r>
              <a:rPr lang="zh-CN" altLang="en-US"/>
              <a:t>结构和</a:t>
            </a:r>
            <a:r>
              <a:rPr lang="en-US" altLang="zh-CN"/>
              <a:t>proc</a:t>
            </a:r>
            <a:r>
              <a:rPr lang="zh-CN" altLang="en-US"/>
              <a:t>结构两部分</a:t>
            </a:r>
          </a:p>
          <a:p>
            <a:pPr lvl="1" eaLnBrk="1" hangingPunct="1"/>
            <a:r>
              <a:rPr lang="en-US" altLang="zh-CN"/>
              <a:t>user</a:t>
            </a:r>
            <a:r>
              <a:rPr lang="zh-CN" altLang="en-US"/>
              <a:t>结构</a:t>
            </a:r>
            <a:r>
              <a:rPr lang="en-US" altLang="zh-CN">
                <a:latin typeface="Times New Roman" pitchFamily="18" charset="0"/>
              </a:rPr>
              <a:t>(</a:t>
            </a:r>
            <a:r>
              <a:rPr lang="zh-CN" altLang="en-US">
                <a:latin typeface="Times New Roman" pitchFamily="18" charset="0"/>
              </a:rPr>
              <a:t>约</a:t>
            </a:r>
            <a:r>
              <a:rPr lang="en-US" altLang="zh-CN">
                <a:latin typeface="Times New Roman" pitchFamily="18" charset="0"/>
              </a:rPr>
              <a:t>5000</a:t>
            </a:r>
            <a:r>
              <a:rPr lang="zh-CN" altLang="en-US">
                <a:latin typeface="Times New Roman" pitchFamily="18" charset="0"/>
              </a:rPr>
              <a:t>字节</a:t>
            </a:r>
            <a:r>
              <a:rPr lang="en-US" altLang="zh-CN">
                <a:latin typeface="Times New Roman" pitchFamily="18" charset="0"/>
              </a:rPr>
              <a:t>)</a:t>
            </a:r>
            <a:r>
              <a:rPr lang="zh-CN" altLang="en-US">
                <a:latin typeface="Times New Roman" pitchFamily="18" charset="0"/>
              </a:rPr>
              <a:t>，</a:t>
            </a:r>
            <a:r>
              <a:rPr lang="en-US" altLang="zh-CN"/>
              <a:t>&lt;sys/user.h&gt;</a:t>
            </a:r>
          </a:p>
          <a:p>
            <a:pPr lvl="2" eaLnBrk="1" hangingPunct="1"/>
            <a:r>
              <a:rPr lang="zh-CN" altLang="en-US"/>
              <a:t>进程运行时才需要的数据在</a:t>
            </a:r>
            <a:r>
              <a:rPr lang="en-US" altLang="zh-CN"/>
              <a:t>user</a:t>
            </a:r>
            <a:r>
              <a:rPr lang="zh-CN" altLang="en-US"/>
              <a:t>结构</a:t>
            </a:r>
          </a:p>
          <a:p>
            <a:pPr lvl="2" eaLnBrk="1" hangingPunct="1"/>
            <a:r>
              <a:rPr lang="zh-CN" altLang="en-US"/>
              <a:t>核心态堆栈占用了较多空间</a:t>
            </a:r>
          </a:p>
          <a:p>
            <a:pPr lvl="1" eaLnBrk="1" hangingPunct="1"/>
            <a:r>
              <a:rPr lang="en-US" altLang="zh-CN"/>
              <a:t>proc</a:t>
            </a:r>
            <a:r>
              <a:rPr lang="zh-CN" altLang="en-US">
                <a:latin typeface="Times New Roman" pitchFamily="18" charset="0"/>
              </a:rPr>
              <a:t>结构</a:t>
            </a:r>
            <a:r>
              <a:rPr lang="en-US" altLang="zh-CN">
                <a:latin typeface="Times New Roman" pitchFamily="18" charset="0"/>
              </a:rPr>
              <a:t>(</a:t>
            </a:r>
            <a:r>
              <a:rPr lang="zh-CN" altLang="en-US">
                <a:latin typeface="Times New Roman" pitchFamily="18" charset="0"/>
              </a:rPr>
              <a:t>约</a:t>
            </a:r>
            <a:r>
              <a:rPr lang="en-US" altLang="zh-CN">
                <a:latin typeface="Times New Roman" pitchFamily="18" charset="0"/>
              </a:rPr>
              <a:t>300</a:t>
            </a:r>
            <a:r>
              <a:rPr lang="zh-CN" altLang="en-US">
                <a:latin typeface="Times New Roman" pitchFamily="18" charset="0"/>
              </a:rPr>
              <a:t>字节</a:t>
            </a:r>
            <a:r>
              <a:rPr lang="en-US" altLang="zh-CN">
                <a:latin typeface="Times New Roman" pitchFamily="18" charset="0"/>
              </a:rPr>
              <a:t>)</a:t>
            </a:r>
            <a:r>
              <a:rPr lang="zh-CN" altLang="en-US"/>
              <a:t>，</a:t>
            </a:r>
            <a:r>
              <a:rPr lang="en-US" altLang="zh-CN"/>
              <a:t>&lt;sys/proc.h&gt;</a:t>
            </a:r>
          </a:p>
          <a:p>
            <a:pPr lvl="2" eaLnBrk="1" hangingPunct="1"/>
            <a:r>
              <a:rPr lang="zh-CN" altLang="en-US"/>
              <a:t>进程不运行时也需要的管理信息存于</a:t>
            </a:r>
            <a:r>
              <a:rPr lang="en-US" altLang="zh-CN"/>
              <a:t>proc</a:t>
            </a:r>
            <a:r>
              <a:rPr lang="zh-CN" altLang="en-US"/>
              <a:t>结构</a:t>
            </a:r>
          </a:p>
          <a:p>
            <a:pPr lvl="1" eaLnBrk="1" hangingPunct="1"/>
            <a:r>
              <a:rPr lang="zh-CN" altLang="en-US"/>
              <a:t>用户程序不能直接存取和修改进程的系统数据</a:t>
            </a:r>
          </a:p>
          <a:p>
            <a:pPr lvl="1" eaLnBrk="1" hangingPunct="1"/>
            <a:r>
              <a:rPr lang="zh-CN" altLang="en-US"/>
              <a:t>系统调用可用来访问或修改这些属性</a:t>
            </a:r>
          </a:p>
          <a:p>
            <a:pPr lvl="2" eaLnBrk="1" hangingPunct="1"/>
            <a:r>
              <a:rPr lang="en-US" altLang="zh-CN"/>
              <a:t>chdir</a:t>
            </a:r>
            <a:r>
              <a:rPr lang="zh-CN" altLang="en-US"/>
              <a:t>， </a:t>
            </a:r>
            <a:r>
              <a:rPr lang="en-US" altLang="zh-CN"/>
              <a:t>umask</a:t>
            </a:r>
            <a:r>
              <a:rPr lang="zh-CN" altLang="en-US"/>
              <a:t>，</a:t>
            </a:r>
            <a:r>
              <a:rPr lang="en-US" altLang="zh-CN"/>
              <a:t>open</a:t>
            </a:r>
            <a:r>
              <a:rPr lang="zh-CN" altLang="en-US"/>
              <a:t>， </a:t>
            </a:r>
            <a:r>
              <a:rPr lang="en-US" altLang="zh-CN"/>
              <a:t>close</a:t>
            </a:r>
          </a:p>
          <a:p>
            <a:pPr lvl="2" eaLnBrk="1" hangingPunct="1"/>
            <a:r>
              <a:rPr lang="en-US" altLang="zh-CN"/>
              <a:t>setpgrp</a:t>
            </a:r>
            <a:r>
              <a:rPr lang="zh-CN" altLang="en-US"/>
              <a:t>， </a:t>
            </a:r>
            <a:r>
              <a:rPr lang="en-US" altLang="zh-CN"/>
              <a:t>getpid</a:t>
            </a:r>
            <a:r>
              <a:rPr lang="zh-CN" altLang="en-US"/>
              <a:t>， </a:t>
            </a:r>
            <a:r>
              <a:rPr lang="en-US" altLang="zh-CN"/>
              <a:t>getppid</a:t>
            </a:r>
          </a:p>
          <a:p>
            <a:pPr lvl="1" eaLnBrk="1" hangingPunct="1"/>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zh-CN" altLang="en-US" sz="4000"/>
              <a:t>内存映射文件相关系统调用</a:t>
            </a:r>
            <a:r>
              <a:rPr lang="en-US" altLang="zh-CN" sz="4000"/>
              <a:t>(1)</a:t>
            </a:r>
          </a:p>
        </p:txBody>
      </p:sp>
      <p:sp>
        <p:nvSpPr>
          <p:cNvPr id="79876" name="Rectangle 3"/>
          <p:cNvSpPr>
            <a:spLocks noGrp="1" noChangeArrowheads="1"/>
          </p:cNvSpPr>
          <p:nvPr>
            <p:ph type="body" idx="1"/>
          </p:nvPr>
        </p:nvSpPr>
        <p:spPr/>
        <p:txBody>
          <a:bodyPr/>
          <a:lstStyle/>
          <a:p>
            <a:pPr eaLnBrk="1" hangingPunct="1"/>
            <a:r>
              <a:rPr lang="zh-CN" altLang="en-US" sz="2400"/>
              <a:t>系统调用</a:t>
            </a:r>
            <a:r>
              <a:rPr lang="en-US" altLang="zh-CN" sz="2400"/>
              <a:t>mmap</a:t>
            </a:r>
          </a:p>
          <a:p>
            <a:pPr lvl="1" eaLnBrk="1" hangingPunct="1">
              <a:buFont typeface="Wingdings" pitchFamily="2" charset="2"/>
              <a:buNone/>
            </a:pPr>
            <a:r>
              <a:rPr lang="zh-CN" altLang="en-US" sz="2000"/>
              <a:t>通知系统把哪个文件的哪个区域以何种方式映射</a:t>
            </a:r>
          </a:p>
          <a:p>
            <a:pPr lvl="1" eaLnBrk="1" hangingPunct="1">
              <a:buFont typeface="Wingdings" pitchFamily="2" charset="2"/>
              <a:buNone/>
            </a:pPr>
            <a:r>
              <a:rPr lang="en-US" altLang="zh-CN" sz="2000"/>
              <a:t>void *mmap(void *addr, size_t len, int prot, int flags, int fd, off_t offset);</a:t>
            </a:r>
          </a:p>
          <a:p>
            <a:pPr lvl="1" eaLnBrk="1" hangingPunct="1">
              <a:buFont typeface="Wingdings" pitchFamily="2" charset="2"/>
              <a:buNone/>
            </a:pPr>
            <a:r>
              <a:rPr lang="zh-CN" altLang="en-US" sz="2000"/>
              <a:t>执行成功，返回一个指针；否则返回</a:t>
            </a:r>
            <a:r>
              <a:rPr lang="en-US" altLang="zh-CN" sz="2000"/>
              <a:t>-1</a:t>
            </a:r>
            <a:r>
              <a:rPr lang="zh-CN" altLang="en-US" sz="2000"/>
              <a:t>，</a:t>
            </a:r>
            <a:r>
              <a:rPr lang="en-US" altLang="zh-CN" sz="2000"/>
              <a:t>errno</a:t>
            </a:r>
            <a:r>
              <a:rPr lang="zh-CN" altLang="en-US" sz="2000"/>
              <a:t>记录了失败原因</a:t>
            </a:r>
          </a:p>
          <a:p>
            <a:pPr eaLnBrk="1" hangingPunct="1"/>
            <a:r>
              <a:rPr lang="en-US" altLang="zh-CN" sz="2400"/>
              <a:t>mmap</a:t>
            </a:r>
            <a:r>
              <a:rPr lang="zh-CN" altLang="en-US" sz="2400"/>
              <a:t>的参数</a:t>
            </a:r>
          </a:p>
          <a:p>
            <a:pPr lvl="1" eaLnBrk="1" hangingPunct="1"/>
            <a:r>
              <a:rPr lang="en-US" altLang="zh-CN" sz="2000"/>
              <a:t>addr</a:t>
            </a:r>
            <a:r>
              <a:rPr lang="zh-CN" altLang="en-US" sz="2000"/>
              <a:t>指定逻辑地址空间中映射区的起始地址，一般选为</a:t>
            </a:r>
            <a:r>
              <a:rPr lang="en-US" altLang="zh-CN" sz="2000"/>
              <a:t>0</a:t>
            </a:r>
            <a:r>
              <a:rPr lang="zh-CN" altLang="en-US" sz="2000"/>
              <a:t>，让系统自动选择</a:t>
            </a:r>
          </a:p>
          <a:p>
            <a:pPr lvl="1" eaLnBrk="1" hangingPunct="1"/>
            <a:r>
              <a:rPr lang="en-US" altLang="zh-CN" sz="2000"/>
              <a:t>fd</a:t>
            </a:r>
            <a:r>
              <a:rPr lang="zh-CN" altLang="en-US" sz="2000"/>
              <a:t>：已打开文件的文件描述符</a:t>
            </a:r>
          </a:p>
          <a:p>
            <a:pPr lvl="1" eaLnBrk="1" hangingPunct="1"/>
            <a:r>
              <a:rPr lang="zh-CN" altLang="en-US" sz="2000"/>
              <a:t>映射的范围是从</a:t>
            </a:r>
            <a:r>
              <a:rPr lang="en-US" altLang="zh-CN" sz="2000"/>
              <a:t>offset</a:t>
            </a:r>
            <a:r>
              <a:rPr lang="zh-CN" altLang="en-US" sz="2000"/>
              <a:t>开始的</a:t>
            </a:r>
            <a:r>
              <a:rPr lang="en-US" altLang="zh-CN" sz="2000"/>
              <a:t>len</a:t>
            </a:r>
            <a:r>
              <a:rPr lang="zh-CN" altLang="en-US" sz="2000"/>
              <a:t>个字节</a:t>
            </a:r>
          </a:p>
          <a:p>
            <a:pPr lvl="1" eaLnBrk="1" hangingPunct="1"/>
            <a:r>
              <a:rPr lang="en-US" altLang="zh-CN" sz="2000"/>
              <a:t>prot</a:t>
            </a:r>
            <a:r>
              <a:rPr lang="zh-CN" altLang="en-US" sz="2000"/>
              <a:t>是对映射区的保护要求：</a:t>
            </a:r>
            <a:r>
              <a:rPr lang="en-US" altLang="zh-CN" sz="2000"/>
              <a:t>PROT_READ</a:t>
            </a:r>
            <a:r>
              <a:rPr lang="zh-CN" altLang="en-US" sz="2000"/>
              <a:t>和</a:t>
            </a:r>
            <a:r>
              <a:rPr lang="en-US" altLang="zh-CN" sz="2000"/>
              <a:t>PROT_WRITE</a:t>
            </a:r>
            <a:r>
              <a:rPr lang="zh-CN" altLang="en-US" sz="2000"/>
              <a:t>，必须与</a:t>
            </a:r>
            <a:r>
              <a:rPr lang="en-US" altLang="zh-CN" sz="2000"/>
              <a:t>open</a:t>
            </a:r>
            <a:r>
              <a:rPr lang="zh-CN" altLang="en-US" sz="2000"/>
              <a:t>打开匹配</a:t>
            </a:r>
          </a:p>
          <a:p>
            <a:pPr lvl="1" eaLnBrk="1" hangingPunct="1"/>
            <a:r>
              <a:rPr lang="en-US" altLang="zh-CN" sz="2000"/>
              <a:t>flags</a:t>
            </a:r>
            <a:r>
              <a:rPr lang="zh-CN" altLang="en-US" sz="2000"/>
              <a:t>一般选</a:t>
            </a:r>
            <a:r>
              <a:rPr lang="en-US" altLang="zh-CN" sz="2000"/>
              <a:t>MAP_SHARE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sz="4000"/>
              <a:t>内存映射文件相关系统调用</a:t>
            </a:r>
            <a:r>
              <a:rPr lang="en-US" altLang="zh-CN" sz="4000"/>
              <a:t>(2)</a:t>
            </a:r>
          </a:p>
        </p:txBody>
      </p:sp>
      <p:sp>
        <p:nvSpPr>
          <p:cNvPr id="80900" name="Rectangle 3"/>
          <p:cNvSpPr>
            <a:spLocks noGrp="1" noChangeArrowheads="1"/>
          </p:cNvSpPr>
          <p:nvPr>
            <p:ph type="body" idx="1"/>
          </p:nvPr>
        </p:nvSpPr>
        <p:spPr>
          <a:xfrm>
            <a:off x="1919289" y="981075"/>
            <a:ext cx="8497887" cy="4535488"/>
          </a:xfrm>
        </p:spPr>
        <p:txBody>
          <a:bodyPr/>
          <a:lstStyle/>
          <a:p>
            <a:pPr eaLnBrk="1" hangingPunct="1"/>
            <a:r>
              <a:rPr lang="zh-CN" altLang="en-US" sz="2400"/>
              <a:t>举例</a:t>
            </a:r>
          </a:p>
          <a:p>
            <a:pPr lvl="1" eaLnBrk="1" hangingPunct="1">
              <a:buFont typeface="Wingdings" pitchFamily="2" charset="2"/>
              <a:buNone/>
            </a:pPr>
            <a:r>
              <a:rPr lang="en-US" altLang="zh-CN" sz="2000"/>
              <a:t>char *p;</a:t>
            </a:r>
          </a:p>
          <a:p>
            <a:pPr lvl="1" eaLnBrk="1" hangingPunct="1">
              <a:buFont typeface="Wingdings" pitchFamily="2" charset="2"/>
              <a:buNone/>
            </a:pPr>
            <a:r>
              <a:rPr lang="en-US" altLang="zh-CN" sz="2000"/>
              <a:t>p = mmap(0, 65536, PROT_READ | PROTO_WRITE, MAP_SHARED, fd, 0);</a:t>
            </a:r>
          </a:p>
          <a:p>
            <a:pPr lvl="1" eaLnBrk="1" hangingPunct="1"/>
            <a:r>
              <a:rPr lang="en-US" altLang="zh-CN" sz="2000"/>
              <a:t>p</a:t>
            </a:r>
            <a:r>
              <a:rPr lang="zh-CN" altLang="en-US" sz="2000"/>
              <a:t>是一个指针，是文件</a:t>
            </a:r>
            <a:r>
              <a:rPr lang="en-US" altLang="zh-CN" sz="2000"/>
              <a:t>fd</a:t>
            </a:r>
            <a:r>
              <a:rPr lang="zh-CN" altLang="en-US" sz="2000"/>
              <a:t>从</a:t>
            </a:r>
            <a:r>
              <a:rPr lang="en-US" altLang="zh-CN" sz="2000"/>
              <a:t>0</a:t>
            </a:r>
            <a:r>
              <a:rPr lang="zh-CN" altLang="en-US" sz="2000"/>
              <a:t>开始的</a:t>
            </a:r>
            <a:r>
              <a:rPr lang="en-US" altLang="zh-CN" sz="2000"/>
              <a:t>65536</a:t>
            </a:r>
            <a:r>
              <a:rPr lang="zh-CN" altLang="en-US" sz="2000"/>
              <a:t>个字节</a:t>
            </a:r>
          </a:p>
          <a:p>
            <a:pPr lvl="1" eaLnBrk="1" hangingPunct="1"/>
            <a:r>
              <a:rPr lang="zh-CN" altLang="en-US" sz="2000"/>
              <a:t>程序像访问普通数组元素那样访问</a:t>
            </a:r>
            <a:r>
              <a:rPr lang="en-US" altLang="zh-CN" sz="2000"/>
              <a:t>p[0]~p[65535]</a:t>
            </a:r>
            <a:r>
              <a:rPr lang="zh-CN" altLang="en-US" sz="2000"/>
              <a:t>。操作这段内存最终操作磁盘文件。系统会在合适时机将修改内容写回磁盘文件或者读取文件</a:t>
            </a:r>
          </a:p>
          <a:p>
            <a:pPr eaLnBrk="1" hangingPunct="1"/>
            <a:r>
              <a:rPr lang="zh-CN" altLang="en-US" sz="2400"/>
              <a:t>系统调用</a:t>
            </a:r>
            <a:r>
              <a:rPr lang="en-US" altLang="zh-CN" sz="2400"/>
              <a:t>munmap</a:t>
            </a:r>
          </a:p>
          <a:p>
            <a:pPr lvl="1" eaLnBrk="1" hangingPunct="1">
              <a:buFont typeface="Wingdings" pitchFamily="2" charset="2"/>
              <a:buNone/>
            </a:pPr>
            <a:r>
              <a:rPr lang="zh-CN" altLang="en-US" sz="2000"/>
              <a:t>程序调用函数</a:t>
            </a:r>
            <a:r>
              <a:rPr lang="en-US" altLang="zh-CN" sz="2000"/>
              <a:t>munmap</a:t>
            </a:r>
            <a:r>
              <a:rPr lang="zh-CN" altLang="en-US" sz="2000"/>
              <a:t>，或者，进程终止时，文件的内存映射区被删除</a:t>
            </a:r>
          </a:p>
          <a:p>
            <a:pPr lvl="1" eaLnBrk="1" hangingPunct="1">
              <a:buFont typeface="Wingdings" pitchFamily="2" charset="2"/>
              <a:buNone/>
            </a:pPr>
            <a:r>
              <a:rPr lang="en-US" altLang="zh-CN" sz="2000"/>
              <a:t>int munmap(void *addr, size_t len);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p:txBody>
          <a:bodyPr/>
          <a:lstStyle/>
          <a:p>
            <a:pPr eaLnBrk="1" hangingPunct="1"/>
            <a:r>
              <a:rPr lang="zh-CN" altLang="en-US" sz="4800" dirty="0">
                <a:solidFill>
                  <a:srgbClr val="0000FF"/>
                </a:solidFill>
                <a:latin typeface="楷体" panose="02010609060101010101" pitchFamily="49" charset="-122"/>
                <a:ea typeface="楷体" panose="02010609060101010101" pitchFamily="49" charset="-122"/>
              </a:rPr>
              <a:t>文件和记录的锁定</a:t>
            </a:r>
          </a:p>
        </p:txBody>
      </p:sp>
      <p:sp>
        <p:nvSpPr>
          <p:cNvPr id="81923" name="Line 3"/>
          <p:cNvSpPr>
            <a:spLocks noChangeShapeType="1"/>
          </p:cNvSpPr>
          <p:nvPr/>
        </p:nvSpPr>
        <p:spPr bwMode="auto">
          <a:xfrm>
            <a:off x="2208214" y="908050"/>
            <a:ext cx="777557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 name="Line 3">
            <a:extLst>
              <a:ext uri="{FF2B5EF4-FFF2-40B4-BE49-F238E27FC236}">
                <a16:creationId xmlns:a16="http://schemas.microsoft.com/office/drawing/2014/main" id="{8DC262F5-4FF0-4E83-9EDE-2FEDF0A30D58}"/>
              </a:ext>
            </a:extLst>
          </p:cNvPr>
          <p:cNvSpPr>
            <a:spLocks noChangeShapeType="1"/>
          </p:cNvSpPr>
          <p:nvPr/>
        </p:nvSpPr>
        <p:spPr bwMode="auto">
          <a:xfrm flipV="1">
            <a:off x="911424" y="908720"/>
            <a:ext cx="10369152"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zh-CN" altLang="en-US" sz="4000"/>
              <a:t>一个文件访问的问题程序</a:t>
            </a:r>
          </a:p>
        </p:txBody>
      </p:sp>
      <p:sp>
        <p:nvSpPr>
          <p:cNvPr id="82948" name="Rectangle 3"/>
          <p:cNvSpPr>
            <a:spLocks noGrp="1" noChangeArrowheads="1"/>
          </p:cNvSpPr>
          <p:nvPr>
            <p:ph type="body" idx="1"/>
          </p:nvPr>
        </p:nvSpPr>
        <p:spPr>
          <a:xfrm>
            <a:off x="1524001" y="981075"/>
            <a:ext cx="8893175" cy="5399088"/>
          </a:xfrm>
        </p:spPr>
        <p:txBody>
          <a:bodyPr/>
          <a:lstStyle/>
          <a:p>
            <a:pPr>
              <a:lnSpc>
                <a:spcPct val="90000"/>
              </a:lnSpc>
              <a:spcBef>
                <a:spcPct val="0"/>
              </a:spcBef>
              <a:buClrTx/>
              <a:buFontTx/>
              <a:buNone/>
            </a:pPr>
            <a:r>
              <a:rPr lang="en-US" altLang="zh-CN" sz="1400">
                <a:solidFill>
                  <a:schemeClr val="tx1"/>
                </a:solidFill>
                <a:latin typeface="Lucida Console" pitchFamily="49" charset="0"/>
                <a:ea typeface="宋体" charset="-122"/>
              </a:rPr>
              <a:t>       </a:t>
            </a:r>
            <a:r>
              <a:rPr lang="en-US" altLang="zh-CN" sz="1600" b="0">
                <a:solidFill>
                  <a:schemeClr val="tx1"/>
                </a:solidFill>
                <a:latin typeface="Lucida Console" pitchFamily="49" charset="0"/>
              </a:rPr>
              <a:t>int fd, cnt;</a:t>
            </a:r>
          </a:p>
          <a:p>
            <a:pPr>
              <a:lnSpc>
                <a:spcPct val="90000"/>
              </a:lnSpc>
              <a:spcBef>
                <a:spcPct val="0"/>
              </a:spcBef>
              <a:buClrTx/>
              <a:buFontTx/>
              <a:buNone/>
            </a:pPr>
            <a:r>
              <a:rPr lang="en-US" altLang="zh-CN" sz="1600" b="0">
                <a:solidFill>
                  <a:schemeClr val="tx1"/>
                </a:solidFill>
                <a:latin typeface="Lucida Console" pitchFamily="49" charset="0"/>
              </a:rPr>
              <a:t>      fd = open("sanya",O_RDWR);</a:t>
            </a:r>
          </a:p>
          <a:p>
            <a:pPr>
              <a:lnSpc>
                <a:spcPct val="90000"/>
              </a:lnSpc>
              <a:spcBef>
                <a:spcPct val="0"/>
              </a:spcBef>
              <a:buClrTx/>
              <a:buFontTx/>
              <a:buNone/>
            </a:pPr>
            <a:r>
              <a:rPr lang="en-US" altLang="zh-CN" sz="1600" b="0">
                <a:solidFill>
                  <a:schemeClr val="tx1"/>
                </a:solidFill>
                <a:latin typeface="Lucida Console" pitchFamily="49" charset="0"/>
              </a:rPr>
              <a:t>      for (;;) {</a:t>
            </a:r>
          </a:p>
          <a:p>
            <a:pPr>
              <a:lnSpc>
                <a:spcPct val="90000"/>
              </a:lnSpc>
              <a:spcBef>
                <a:spcPct val="0"/>
              </a:spcBef>
              <a:buClrTx/>
              <a:buFontTx/>
              <a:buNone/>
            </a:pPr>
            <a:r>
              <a:rPr lang="en-US" altLang="zh-CN" sz="1600" b="0">
                <a:solidFill>
                  <a:schemeClr val="tx1"/>
                </a:solidFill>
                <a:latin typeface="Lucida Console" pitchFamily="49" charset="0"/>
              </a:rPr>
              <a:t>           printf("</a:t>
            </a:r>
            <a:r>
              <a:rPr lang="zh-CN" altLang="en-US" sz="1600" b="0">
                <a:solidFill>
                  <a:schemeClr val="tx1"/>
                </a:solidFill>
                <a:latin typeface="Lucida Console" pitchFamily="49" charset="0"/>
              </a:rPr>
              <a:t>按回车键售出一张票</a:t>
            </a:r>
            <a:r>
              <a:rPr lang="en-US" altLang="zh-CN" sz="1600" b="0">
                <a:solidFill>
                  <a:schemeClr val="tx1"/>
                </a:solidFill>
                <a:latin typeface="Lucida Console" pitchFamily="49" charset="0"/>
              </a:rPr>
              <a:t>, </a:t>
            </a:r>
            <a:r>
              <a:rPr lang="zh-CN" altLang="en-US" sz="1600" b="0">
                <a:solidFill>
                  <a:schemeClr val="tx1"/>
                </a:solidFill>
                <a:latin typeface="Lucida Console" pitchFamily="49" charset="0"/>
              </a:rPr>
              <a:t>按</a:t>
            </a:r>
            <a:r>
              <a:rPr lang="en-US" altLang="zh-CN" sz="1600" b="0">
                <a:solidFill>
                  <a:schemeClr val="tx1"/>
                </a:solidFill>
                <a:latin typeface="Lucida Console" pitchFamily="49" charset="0"/>
              </a:rPr>
              <a:t>Ctrl-D</a:t>
            </a:r>
            <a:r>
              <a:rPr lang="zh-CN" altLang="en-US" sz="1600" b="0">
                <a:solidFill>
                  <a:schemeClr val="tx1"/>
                </a:solidFill>
                <a:latin typeface="Lucida Console" pitchFamily="49" charset="0"/>
              </a:rPr>
              <a:t>退出 </a:t>
            </a:r>
            <a:r>
              <a:rPr lang="en-US" altLang="zh-CN" sz="1600" b="0">
                <a:solidFill>
                  <a:schemeClr val="tx1"/>
                </a:solidFill>
                <a:latin typeface="Lucida Console" pitchFamily="49" charset="0"/>
              </a:rPr>
              <a:t>. . .");</a:t>
            </a:r>
          </a:p>
          <a:p>
            <a:pPr>
              <a:lnSpc>
                <a:spcPct val="90000"/>
              </a:lnSpc>
              <a:spcBef>
                <a:spcPct val="0"/>
              </a:spcBef>
              <a:buClrTx/>
              <a:buFontTx/>
              <a:buNone/>
            </a:pPr>
            <a:r>
              <a:rPr lang="en-US" altLang="zh-CN" sz="1600" b="0">
                <a:solidFill>
                  <a:schemeClr val="tx1"/>
                </a:solidFill>
                <a:latin typeface="Lucida Console" pitchFamily="49" charset="0"/>
              </a:rPr>
              <a:t>           if (getchar() == EOF) break;</a:t>
            </a:r>
          </a:p>
          <a:p>
            <a:pPr>
              <a:lnSpc>
                <a:spcPct val="90000"/>
              </a:lnSpc>
              <a:spcBef>
                <a:spcPct val="0"/>
              </a:spcBef>
              <a:buClrTx/>
              <a:buFontTx/>
              <a:buNone/>
            </a:pPr>
            <a:r>
              <a:rPr lang="en-US" altLang="zh-CN" sz="1600" b="0">
                <a:solidFill>
                  <a:schemeClr val="tx1"/>
                </a:solidFill>
                <a:latin typeface="Lucida Console" pitchFamily="49" charset="0"/>
              </a:rPr>
              <a:t>           lseek(fd, SEEK_SET, 0);</a:t>
            </a:r>
          </a:p>
          <a:p>
            <a:pPr>
              <a:lnSpc>
                <a:spcPct val="90000"/>
              </a:lnSpc>
              <a:spcBef>
                <a:spcPct val="0"/>
              </a:spcBef>
              <a:buClrTx/>
              <a:buFontTx/>
              <a:buNone/>
            </a:pPr>
            <a:r>
              <a:rPr lang="en-US" altLang="zh-CN" sz="1600" b="0">
                <a:solidFill>
                  <a:schemeClr val="tx1"/>
                </a:solidFill>
                <a:latin typeface="Lucida Console" pitchFamily="49" charset="0"/>
              </a:rPr>
              <a:t>           if (read(fd, &amp;cnt, sizeof(int)) &lt; sizeof(int)) {</a:t>
            </a:r>
          </a:p>
          <a:p>
            <a:pPr>
              <a:lnSpc>
                <a:spcPct val="90000"/>
              </a:lnSpc>
              <a:spcBef>
                <a:spcPct val="0"/>
              </a:spcBef>
              <a:buClrTx/>
              <a:buFontTx/>
              <a:buNone/>
            </a:pPr>
            <a:r>
              <a:rPr lang="en-US" altLang="zh-CN" sz="1600" b="0">
                <a:solidFill>
                  <a:schemeClr val="tx1"/>
                </a:solidFill>
                <a:latin typeface="Lucida Console" pitchFamily="49" charset="0"/>
              </a:rPr>
              <a:t>               printf("Read file error");</a:t>
            </a:r>
          </a:p>
          <a:p>
            <a:pPr>
              <a:lnSpc>
                <a:spcPct val="90000"/>
              </a:lnSpc>
              <a:spcBef>
                <a:spcPct val="0"/>
              </a:spcBef>
              <a:buClrTx/>
              <a:buFontTx/>
              <a:buNone/>
            </a:pPr>
            <a:r>
              <a:rPr lang="en-US" altLang="zh-CN" sz="1600" b="0">
                <a:solidFill>
                  <a:schemeClr val="tx1"/>
                </a:solidFill>
                <a:latin typeface="Lucida Console" pitchFamily="49" charset="0"/>
              </a:rPr>
              <a:t>               exit(1);</a:t>
            </a:r>
          </a:p>
          <a:p>
            <a:pPr>
              <a:lnSpc>
                <a:spcPct val="90000"/>
              </a:lnSpc>
              <a:spcBef>
                <a:spcPct val="0"/>
              </a:spcBef>
              <a:buClrTx/>
              <a:buFontTx/>
              <a:buNone/>
            </a:pPr>
            <a:r>
              <a:rPr lang="en-US" altLang="zh-CN" sz="1600" b="0">
                <a:solidFill>
                  <a:schemeClr val="tx1"/>
                </a:solidFill>
                <a:latin typeface="Lucida Console" pitchFamily="49" charset="0"/>
              </a:rPr>
              <a:t>           }</a:t>
            </a:r>
          </a:p>
          <a:p>
            <a:pPr>
              <a:lnSpc>
                <a:spcPct val="90000"/>
              </a:lnSpc>
              <a:spcBef>
                <a:spcPct val="0"/>
              </a:spcBef>
              <a:buClrTx/>
              <a:buFontTx/>
              <a:buNone/>
            </a:pPr>
            <a:r>
              <a:rPr lang="en-US" altLang="zh-CN" sz="1600" b="0">
                <a:solidFill>
                  <a:schemeClr val="tx1"/>
                </a:solidFill>
                <a:latin typeface="Lucida Console" pitchFamily="49" charset="0"/>
              </a:rPr>
              <a:t>           if (cnt &gt; 0) {</a:t>
            </a:r>
          </a:p>
          <a:p>
            <a:pPr>
              <a:lnSpc>
                <a:spcPct val="90000"/>
              </a:lnSpc>
              <a:spcBef>
                <a:spcPct val="0"/>
              </a:spcBef>
              <a:buClrTx/>
              <a:buFontTx/>
              <a:buNone/>
            </a:pPr>
            <a:r>
              <a:rPr lang="en-US" altLang="zh-CN" sz="1600" b="0">
                <a:solidFill>
                  <a:schemeClr val="tx1"/>
                </a:solidFill>
                <a:latin typeface="Lucida Console" pitchFamily="49" charset="0"/>
              </a:rPr>
              <a:t>               printf("</a:t>
            </a:r>
            <a:r>
              <a:rPr lang="zh-CN" altLang="en-US" sz="1600" b="0">
                <a:solidFill>
                  <a:schemeClr val="tx1"/>
                </a:solidFill>
                <a:latin typeface="Lucida Console" pitchFamily="49" charset="0"/>
              </a:rPr>
              <a:t>飞往三亚机票</a:t>
            </a:r>
            <a:r>
              <a:rPr lang="en-US" altLang="zh-CN" sz="1600" b="0">
                <a:solidFill>
                  <a:schemeClr val="tx1"/>
                </a:solidFill>
                <a:latin typeface="Lucida Console" pitchFamily="49" charset="0"/>
              </a:rPr>
              <a:t>, </a:t>
            </a:r>
            <a:r>
              <a:rPr lang="zh-CN" altLang="en-US" sz="1600" b="0">
                <a:solidFill>
                  <a:schemeClr val="tx1"/>
                </a:solidFill>
                <a:latin typeface="Lucida Console" pitchFamily="49" charset="0"/>
              </a:rPr>
              <a:t>票号</a:t>
            </a:r>
            <a:r>
              <a:rPr lang="en-US" altLang="zh-CN" sz="1600" b="0">
                <a:solidFill>
                  <a:schemeClr val="tx1"/>
                </a:solidFill>
                <a:latin typeface="Lucida Console" pitchFamily="49" charset="0"/>
              </a:rPr>
              <a:t>:%d\n", cnt);</a:t>
            </a:r>
          </a:p>
          <a:p>
            <a:pPr>
              <a:lnSpc>
                <a:spcPct val="90000"/>
              </a:lnSpc>
              <a:spcBef>
                <a:spcPct val="0"/>
              </a:spcBef>
              <a:buClrTx/>
              <a:buFontTx/>
              <a:buNone/>
            </a:pPr>
            <a:r>
              <a:rPr lang="en-US" altLang="zh-CN" sz="1600" b="0">
                <a:solidFill>
                  <a:schemeClr val="tx1"/>
                </a:solidFill>
                <a:latin typeface="Lucida Console" pitchFamily="49" charset="0"/>
              </a:rPr>
              <a:t>               cnt--;</a:t>
            </a:r>
          </a:p>
          <a:p>
            <a:pPr>
              <a:lnSpc>
                <a:spcPct val="90000"/>
              </a:lnSpc>
              <a:spcBef>
                <a:spcPct val="0"/>
              </a:spcBef>
              <a:buClrTx/>
              <a:buFontTx/>
              <a:buNone/>
            </a:pPr>
            <a:r>
              <a:rPr lang="en-US" altLang="zh-CN" sz="1600" b="0">
                <a:solidFill>
                  <a:schemeClr val="tx1"/>
                </a:solidFill>
                <a:latin typeface="Lucida Console" pitchFamily="49" charset="0"/>
              </a:rPr>
              <a:t>               lseek(fd, SEEK_SET, 0);</a:t>
            </a:r>
          </a:p>
          <a:p>
            <a:pPr>
              <a:lnSpc>
                <a:spcPct val="90000"/>
              </a:lnSpc>
              <a:spcBef>
                <a:spcPct val="0"/>
              </a:spcBef>
              <a:buClrTx/>
              <a:buFontTx/>
              <a:buNone/>
            </a:pPr>
            <a:r>
              <a:rPr lang="en-US" altLang="zh-CN" sz="1600" b="0">
                <a:solidFill>
                  <a:schemeClr val="tx1"/>
                </a:solidFill>
                <a:latin typeface="Lucida Console" pitchFamily="49" charset="0"/>
              </a:rPr>
              <a:t>               if (write(fd, &amp;cnt, sizeof(int)) &lt; sizeof(int)) {</a:t>
            </a:r>
          </a:p>
          <a:p>
            <a:pPr>
              <a:lnSpc>
                <a:spcPct val="90000"/>
              </a:lnSpc>
              <a:spcBef>
                <a:spcPct val="0"/>
              </a:spcBef>
              <a:buClrTx/>
              <a:buFontTx/>
              <a:buNone/>
            </a:pPr>
            <a:r>
              <a:rPr lang="en-US" altLang="zh-CN" sz="1600" b="0">
                <a:solidFill>
                  <a:schemeClr val="tx1"/>
                </a:solidFill>
                <a:latin typeface="Lucida Console" pitchFamily="49" charset="0"/>
              </a:rPr>
              <a:t>                   printf("Write file error");</a:t>
            </a:r>
          </a:p>
          <a:p>
            <a:pPr>
              <a:lnSpc>
                <a:spcPct val="90000"/>
              </a:lnSpc>
              <a:spcBef>
                <a:spcPct val="0"/>
              </a:spcBef>
              <a:buClrTx/>
              <a:buFontTx/>
              <a:buNone/>
            </a:pPr>
            <a:r>
              <a:rPr lang="en-US" altLang="zh-CN" sz="1600" b="0">
                <a:solidFill>
                  <a:schemeClr val="tx1"/>
                </a:solidFill>
                <a:latin typeface="Lucida Console" pitchFamily="49" charset="0"/>
              </a:rPr>
              <a:t>                   exit(1);</a:t>
            </a:r>
          </a:p>
          <a:p>
            <a:pPr>
              <a:lnSpc>
                <a:spcPct val="90000"/>
              </a:lnSpc>
              <a:spcBef>
                <a:spcPct val="0"/>
              </a:spcBef>
              <a:buClrTx/>
              <a:buFontTx/>
              <a:buNone/>
            </a:pPr>
            <a:r>
              <a:rPr lang="en-US" altLang="zh-CN" sz="1600" b="0">
                <a:solidFill>
                  <a:schemeClr val="tx1"/>
                </a:solidFill>
                <a:latin typeface="Lucida Console" pitchFamily="49" charset="0"/>
              </a:rPr>
              <a:t>               }</a:t>
            </a:r>
          </a:p>
          <a:p>
            <a:pPr>
              <a:lnSpc>
                <a:spcPct val="90000"/>
              </a:lnSpc>
              <a:spcBef>
                <a:spcPct val="0"/>
              </a:spcBef>
              <a:buClrTx/>
              <a:buFontTx/>
              <a:buNone/>
            </a:pPr>
            <a:r>
              <a:rPr lang="en-US" altLang="zh-CN" sz="1600" b="0">
                <a:solidFill>
                  <a:schemeClr val="tx1"/>
                </a:solidFill>
                <a:latin typeface="Lucida Console" pitchFamily="49" charset="0"/>
              </a:rPr>
              <a:t>           } else {</a:t>
            </a:r>
          </a:p>
          <a:p>
            <a:pPr>
              <a:lnSpc>
                <a:spcPct val="90000"/>
              </a:lnSpc>
              <a:spcBef>
                <a:spcPct val="0"/>
              </a:spcBef>
              <a:buClrTx/>
              <a:buFontTx/>
              <a:buNone/>
            </a:pPr>
            <a:r>
              <a:rPr lang="en-US" altLang="zh-CN" sz="1600" b="0">
                <a:solidFill>
                  <a:schemeClr val="tx1"/>
                </a:solidFill>
                <a:latin typeface="Lucida Console" pitchFamily="49" charset="0"/>
              </a:rPr>
              <a:t>               printf("</a:t>
            </a:r>
            <a:r>
              <a:rPr lang="zh-CN" altLang="en-US" sz="1600" b="0">
                <a:solidFill>
                  <a:schemeClr val="tx1"/>
                </a:solidFill>
                <a:latin typeface="Lucida Console" pitchFamily="49" charset="0"/>
              </a:rPr>
              <a:t>无票</a:t>
            </a:r>
            <a:r>
              <a:rPr lang="en-US" altLang="zh-CN" sz="1600" b="0">
                <a:solidFill>
                  <a:schemeClr val="tx1"/>
                </a:solidFill>
                <a:latin typeface="Lucida Console" pitchFamily="49" charset="0"/>
              </a:rPr>
              <a:t>\n");</a:t>
            </a:r>
          </a:p>
          <a:p>
            <a:pPr>
              <a:lnSpc>
                <a:spcPct val="90000"/>
              </a:lnSpc>
              <a:spcBef>
                <a:spcPct val="0"/>
              </a:spcBef>
              <a:buClrTx/>
              <a:buFontTx/>
              <a:buNone/>
            </a:pPr>
            <a:r>
              <a:rPr lang="en-US" altLang="zh-CN" sz="1600" b="0">
                <a:solidFill>
                  <a:schemeClr val="tx1"/>
                </a:solidFill>
                <a:latin typeface="Lucida Console" pitchFamily="49" charset="0"/>
              </a:rPr>
              <a:t>           }</a:t>
            </a:r>
          </a:p>
          <a:p>
            <a:pPr>
              <a:lnSpc>
                <a:spcPct val="90000"/>
              </a:lnSpc>
              <a:spcBef>
                <a:spcPct val="0"/>
              </a:spcBef>
              <a:buClrTx/>
              <a:buFontTx/>
              <a:buNone/>
            </a:pPr>
            <a:r>
              <a:rPr lang="en-US" altLang="zh-CN" sz="1600" b="0">
                <a:solidFill>
                  <a:schemeClr val="tx1"/>
                </a:solidFill>
                <a:latin typeface="Lucida Console" pitchFamily="49" charset="0"/>
              </a:rPr>
              <a:t>       }</a:t>
            </a:r>
          </a:p>
          <a:p>
            <a:pPr>
              <a:lnSpc>
                <a:spcPct val="90000"/>
              </a:lnSpc>
              <a:spcBef>
                <a:spcPct val="0"/>
              </a:spcBef>
              <a:buClrTx/>
              <a:buFontTx/>
              <a:buNone/>
            </a:pPr>
            <a:r>
              <a:rPr lang="en-US" altLang="zh-CN" sz="1600" b="0">
                <a:solidFill>
                  <a:schemeClr val="tx1"/>
                </a:solidFill>
                <a:latin typeface="Lucida Console" pitchFamily="49" charset="0"/>
              </a:rPr>
              <a:t>       close(fd);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zh-CN" altLang="en-US" sz="4000"/>
              <a:t>文件和记录锁定机制</a:t>
            </a:r>
          </a:p>
        </p:txBody>
      </p:sp>
      <p:sp>
        <p:nvSpPr>
          <p:cNvPr id="83972" name="Rectangle 3"/>
          <p:cNvSpPr>
            <a:spLocks noGrp="1" noChangeArrowheads="1"/>
          </p:cNvSpPr>
          <p:nvPr>
            <p:ph type="body" idx="1"/>
          </p:nvPr>
        </p:nvSpPr>
        <p:spPr>
          <a:xfrm>
            <a:off x="2208214" y="981075"/>
            <a:ext cx="7775575" cy="4319588"/>
          </a:xfrm>
        </p:spPr>
        <p:txBody>
          <a:bodyPr/>
          <a:lstStyle/>
          <a:p>
            <a:pPr eaLnBrk="1" hangingPunct="1"/>
            <a:r>
              <a:rPr lang="zh-CN" altLang="en-US" sz="2400"/>
              <a:t>文件可以同时被多个进程访问，需要互斥</a:t>
            </a:r>
          </a:p>
          <a:p>
            <a:pPr lvl="1" eaLnBrk="1" hangingPunct="1"/>
            <a:r>
              <a:rPr lang="zh-CN" altLang="en-US" sz="2000"/>
              <a:t>（操作系统教科书中的“读者写者问题”）</a:t>
            </a:r>
          </a:p>
          <a:p>
            <a:pPr eaLnBrk="1" hangingPunct="1"/>
            <a:r>
              <a:rPr lang="zh-CN" altLang="en-US" sz="2400"/>
              <a:t>使用信号灯机制和共享内存等方法</a:t>
            </a:r>
          </a:p>
          <a:p>
            <a:pPr lvl="1" eaLnBrk="1" hangingPunct="1"/>
            <a:r>
              <a:rPr lang="zh-CN" altLang="en-US" sz="2000"/>
              <a:t>非常复杂，</a:t>
            </a:r>
            <a:r>
              <a:rPr lang="en-US" altLang="zh-CN" sz="2000"/>
              <a:t>UNIX</a:t>
            </a:r>
            <a:r>
              <a:rPr lang="zh-CN" altLang="en-US" sz="2000"/>
              <a:t>提供了对文件和记录的锁定机制，用于多进程间对文件的互斥性访问</a:t>
            </a:r>
          </a:p>
          <a:p>
            <a:pPr eaLnBrk="1" hangingPunct="1"/>
            <a:r>
              <a:rPr lang="zh-CN" altLang="en-US" sz="2400"/>
              <a:t>术语“记录”</a:t>
            </a:r>
          </a:p>
          <a:p>
            <a:pPr lvl="1" eaLnBrk="1" hangingPunct="1"/>
            <a:r>
              <a:rPr lang="zh-CN" altLang="en-US" sz="2000"/>
              <a:t>指的是一个文件中从某一位置开始的连续字节流，</a:t>
            </a:r>
            <a:r>
              <a:rPr lang="en-US" altLang="zh-CN" sz="2000"/>
              <a:t>UNIX</a:t>
            </a:r>
            <a:r>
              <a:rPr lang="zh-CN" altLang="en-US" sz="2000"/>
              <a:t>提供了对记录锁定的机制，用于锁定文件中的某一部分</a:t>
            </a:r>
          </a:p>
          <a:p>
            <a:pPr lvl="1" eaLnBrk="1" hangingPunct="1"/>
            <a:r>
              <a:rPr lang="zh-CN" altLang="en-US" sz="2000"/>
              <a:t>可以把一个记录定义为从文件首开始直至文件尾，所以，文件锁定实际上是记录锁定的一种特例</a:t>
            </a:r>
          </a:p>
          <a:p>
            <a:pPr eaLnBrk="1" hangingPunct="1"/>
            <a:endParaRPr lang="en-US" altLang="zh-CN"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zh-CN" altLang="en-US" sz="4000"/>
              <a:t>共享锁和互斥锁</a:t>
            </a:r>
          </a:p>
        </p:txBody>
      </p:sp>
      <p:sp>
        <p:nvSpPr>
          <p:cNvPr id="84996" name="Rectangle 3"/>
          <p:cNvSpPr>
            <a:spLocks noGrp="1" noChangeArrowheads="1"/>
          </p:cNvSpPr>
          <p:nvPr>
            <p:ph type="body" idx="1"/>
          </p:nvPr>
        </p:nvSpPr>
        <p:spPr>
          <a:xfrm>
            <a:off x="2208214" y="981076"/>
            <a:ext cx="7488237" cy="2519363"/>
          </a:xfrm>
        </p:spPr>
        <p:txBody>
          <a:bodyPr/>
          <a:lstStyle/>
          <a:p>
            <a:pPr eaLnBrk="1" hangingPunct="1"/>
            <a:r>
              <a:rPr lang="zh-CN" altLang="en-US" sz="2400"/>
              <a:t>共享锁（或叫读锁）</a:t>
            </a:r>
          </a:p>
          <a:p>
            <a:pPr lvl="1" eaLnBrk="1" hangingPunct="1"/>
            <a:r>
              <a:rPr lang="zh-CN" altLang="en-US" sz="2000"/>
              <a:t>这种机制使得多个进程读记录的读操作可以同时进行，即某一进程读记录时，不排斥其它进程也读该记录，但是排斥任何对该记录的写操作</a:t>
            </a:r>
          </a:p>
          <a:p>
            <a:pPr eaLnBrk="1" hangingPunct="1"/>
            <a:r>
              <a:rPr lang="zh-CN" altLang="en-US" sz="2400"/>
              <a:t>互斥锁（也叫写锁）</a:t>
            </a:r>
          </a:p>
          <a:p>
            <a:pPr lvl="1" eaLnBrk="1" hangingPunct="1"/>
            <a:r>
              <a:rPr lang="zh-CN" altLang="en-US" sz="2000"/>
              <a:t>当某进程写记录时，排斥所有其它进程对该记录的读和写</a:t>
            </a:r>
          </a:p>
          <a:p>
            <a:pPr eaLnBrk="1" hangingPunct="1"/>
            <a:endParaRPr lang="en-US" altLang="zh-CN"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zh-CN" altLang="en-US" sz="4000">
                <a:solidFill>
                  <a:srgbClr val="990000"/>
                </a:solidFill>
                <a:latin typeface="Lucida Console" pitchFamily="49" charset="0"/>
              </a:rPr>
              <a:t>文件锁操作：系统调用</a:t>
            </a:r>
            <a:r>
              <a:rPr lang="en-US" altLang="zh-CN" sz="4000">
                <a:solidFill>
                  <a:srgbClr val="990000"/>
                </a:solidFill>
                <a:latin typeface="Lucida Console" pitchFamily="49" charset="0"/>
              </a:rPr>
              <a:t>fcntl</a:t>
            </a:r>
          </a:p>
        </p:txBody>
      </p:sp>
      <p:sp>
        <p:nvSpPr>
          <p:cNvPr id="86020" name="Rectangle 3"/>
          <p:cNvSpPr>
            <a:spLocks noGrp="1" noChangeArrowheads="1"/>
          </p:cNvSpPr>
          <p:nvPr>
            <p:ph type="body" idx="1"/>
          </p:nvPr>
        </p:nvSpPr>
        <p:spPr>
          <a:xfrm>
            <a:off x="2208214" y="981075"/>
            <a:ext cx="7343775" cy="4319588"/>
          </a:xfrm>
        </p:spPr>
        <p:txBody>
          <a:bodyPr/>
          <a:lstStyle/>
          <a:p>
            <a:pPr lvl="1" eaLnBrk="1" hangingPunct="1">
              <a:lnSpc>
                <a:spcPct val="90000"/>
              </a:lnSpc>
              <a:buFont typeface="Wingdings" pitchFamily="2" charset="2"/>
              <a:buNone/>
            </a:pPr>
            <a:r>
              <a:rPr lang="en-US" altLang="zh-CN" sz="2000"/>
              <a:t>int fcntl(int fd, int cmd,   struct flock * lock);</a:t>
            </a:r>
          </a:p>
          <a:p>
            <a:pPr eaLnBrk="1" hangingPunct="1">
              <a:lnSpc>
                <a:spcPct val="90000"/>
              </a:lnSpc>
              <a:buFont typeface="Wingdings" pitchFamily="2" charset="2"/>
              <a:buNone/>
            </a:pPr>
            <a:r>
              <a:rPr lang="zh-CN" altLang="en-US" sz="2400"/>
              <a:t>结构体</a:t>
            </a:r>
            <a:r>
              <a:rPr lang="en-US" altLang="zh-CN" sz="2400"/>
              <a:t>flock</a:t>
            </a:r>
            <a:r>
              <a:rPr lang="zh-CN" altLang="en-US" sz="2400"/>
              <a:t>定义如下：</a:t>
            </a:r>
          </a:p>
          <a:p>
            <a:pPr lvl="1" eaLnBrk="1" hangingPunct="1">
              <a:lnSpc>
                <a:spcPct val="90000"/>
              </a:lnSpc>
              <a:buFont typeface="Wingdings" pitchFamily="2" charset="2"/>
              <a:buNone/>
            </a:pPr>
            <a:r>
              <a:rPr lang="en-US" altLang="zh-CN" sz="2000"/>
              <a:t>struct flock {</a:t>
            </a:r>
          </a:p>
          <a:p>
            <a:pPr lvl="1" eaLnBrk="1" hangingPunct="1">
              <a:lnSpc>
                <a:spcPct val="90000"/>
              </a:lnSpc>
              <a:buFont typeface="Wingdings" pitchFamily="2" charset="2"/>
              <a:buNone/>
            </a:pPr>
            <a:r>
              <a:rPr lang="en-US" altLang="zh-CN" sz="2000"/>
              <a:t>    short l_type;</a:t>
            </a:r>
          </a:p>
          <a:p>
            <a:pPr lvl="1" eaLnBrk="1" hangingPunct="1">
              <a:lnSpc>
                <a:spcPct val="90000"/>
              </a:lnSpc>
              <a:buFont typeface="Wingdings" pitchFamily="2" charset="2"/>
              <a:buNone/>
            </a:pPr>
            <a:r>
              <a:rPr lang="en-US" altLang="zh-CN" sz="2000"/>
              <a:t>    short l_whence;</a:t>
            </a:r>
          </a:p>
          <a:p>
            <a:pPr lvl="1" eaLnBrk="1" hangingPunct="1">
              <a:lnSpc>
                <a:spcPct val="90000"/>
              </a:lnSpc>
              <a:buFont typeface="Wingdings" pitchFamily="2" charset="2"/>
              <a:buNone/>
            </a:pPr>
            <a:r>
              <a:rPr lang="en-US" altLang="zh-CN" sz="2000"/>
              <a:t>    long l_start;</a:t>
            </a:r>
          </a:p>
          <a:p>
            <a:pPr lvl="1" eaLnBrk="1" hangingPunct="1">
              <a:lnSpc>
                <a:spcPct val="90000"/>
              </a:lnSpc>
              <a:buFont typeface="Wingdings" pitchFamily="2" charset="2"/>
              <a:buNone/>
            </a:pPr>
            <a:r>
              <a:rPr lang="en-US" altLang="zh-CN" sz="2000"/>
              <a:t>    long l_len;</a:t>
            </a:r>
          </a:p>
          <a:p>
            <a:pPr lvl="1" eaLnBrk="1" hangingPunct="1">
              <a:lnSpc>
                <a:spcPct val="90000"/>
              </a:lnSpc>
              <a:buFont typeface="Wingdings" pitchFamily="2" charset="2"/>
              <a:buNone/>
            </a:pPr>
            <a:r>
              <a:rPr lang="en-US" altLang="zh-CN" sz="2000"/>
              <a:t>    long l_sysid;</a:t>
            </a:r>
          </a:p>
          <a:p>
            <a:pPr lvl="1" eaLnBrk="1" hangingPunct="1">
              <a:lnSpc>
                <a:spcPct val="90000"/>
              </a:lnSpc>
              <a:buFont typeface="Wingdings" pitchFamily="2" charset="2"/>
              <a:buNone/>
            </a:pPr>
            <a:r>
              <a:rPr lang="en-US" altLang="zh-CN" sz="2000"/>
              <a:t>    short l_pid;</a:t>
            </a:r>
          </a:p>
          <a:p>
            <a:pPr lvl="1" eaLnBrk="1" hangingPunct="1">
              <a:lnSpc>
                <a:spcPct val="90000"/>
              </a:lnSpc>
              <a:buFont typeface="Wingdings" pitchFamily="2" charset="2"/>
              <a:buNone/>
            </a:pPr>
            <a:r>
              <a:rPr lang="en-US" altLang="zh-CN" sz="2000"/>
              <a:t>}; </a:t>
            </a:r>
          </a:p>
          <a:p>
            <a:pPr eaLnBrk="1" hangingPunct="1">
              <a:lnSpc>
                <a:spcPct val="90000"/>
              </a:lnSpc>
              <a:buFont typeface="Wingdings" pitchFamily="2" charset="2"/>
              <a:buNone/>
            </a:pPr>
            <a:r>
              <a:rPr lang="en-US" altLang="zh-CN" sz="2400"/>
              <a:t>cmd</a:t>
            </a:r>
            <a:r>
              <a:rPr lang="zh-CN" altLang="en-US" sz="2400"/>
              <a:t>在对记录上锁或解锁的应用中，应当取</a:t>
            </a:r>
            <a:r>
              <a:rPr lang="en-US" altLang="zh-CN" sz="2400"/>
              <a:t>F_SETLKW</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pPr eaLnBrk="1" hangingPunct="1"/>
            <a:r>
              <a:rPr lang="zh-CN" altLang="en-US" sz="4000"/>
              <a:t>结构体</a:t>
            </a:r>
            <a:r>
              <a:rPr lang="en-US" altLang="zh-CN" sz="4000"/>
              <a:t>flock</a:t>
            </a:r>
          </a:p>
        </p:txBody>
      </p:sp>
      <p:sp>
        <p:nvSpPr>
          <p:cNvPr id="87044" name="Rectangle 3"/>
          <p:cNvSpPr>
            <a:spLocks noGrp="1" noChangeArrowheads="1"/>
          </p:cNvSpPr>
          <p:nvPr>
            <p:ph type="body" idx="1"/>
          </p:nvPr>
        </p:nvSpPr>
        <p:spPr>
          <a:xfrm>
            <a:off x="2208214" y="981075"/>
            <a:ext cx="7775575" cy="4679950"/>
          </a:xfrm>
        </p:spPr>
        <p:txBody>
          <a:bodyPr/>
          <a:lstStyle/>
          <a:p>
            <a:pPr eaLnBrk="1" hangingPunct="1"/>
            <a:r>
              <a:rPr lang="en-US" altLang="zh-CN" sz="2400"/>
              <a:t>l_type</a:t>
            </a:r>
            <a:r>
              <a:rPr lang="zh-CN" altLang="en-US" sz="2400"/>
              <a:t>的取值</a:t>
            </a:r>
          </a:p>
          <a:p>
            <a:pPr lvl="1" eaLnBrk="1" hangingPunct="1">
              <a:buFont typeface="Wingdings" pitchFamily="2" charset="2"/>
              <a:buNone/>
            </a:pPr>
            <a:r>
              <a:rPr lang="zh-CN" altLang="en-US" sz="2000"/>
              <a:t>    </a:t>
            </a:r>
            <a:r>
              <a:rPr lang="en-US" altLang="zh-CN" sz="2000"/>
              <a:t>F_RDLCK    </a:t>
            </a:r>
            <a:r>
              <a:rPr lang="zh-CN" altLang="en-US" sz="2000"/>
              <a:t>对记录上锁，锁的类型为读锁 </a:t>
            </a:r>
          </a:p>
          <a:p>
            <a:pPr lvl="1" eaLnBrk="1" hangingPunct="1">
              <a:buFont typeface="Wingdings" pitchFamily="2" charset="2"/>
              <a:buNone/>
            </a:pPr>
            <a:r>
              <a:rPr lang="zh-CN" altLang="en-US" sz="2000"/>
              <a:t>    </a:t>
            </a:r>
            <a:r>
              <a:rPr lang="en-US" altLang="zh-CN" sz="2000"/>
              <a:t>F_WRLCK    </a:t>
            </a:r>
            <a:r>
              <a:rPr lang="zh-CN" altLang="en-US" sz="2000"/>
              <a:t>对记录上锁，锁的类型为写锁</a:t>
            </a:r>
          </a:p>
          <a:p>
            <a:pPr lvl="1" eaLnBrk="1" hangingPunct="1">
              <a:buFont typeface="Wingdings" pitchFamily="2" charset="2"/>
              <a:buNone/>
            </a:pPr>
            <a:r>
              <a:rPr lang="zh-CN" altLang="en-US" sz="2000"/>
              <a:t>    </a:t>
            </a:r>
            <a:r>
              <a:rPr lang="en-US" altLang="zh-CN" sz="2000"/>
              <a:t>F_UNLCK    </a:t>
            </a:r>
            <a:r>
              <a:rPr lang="zh-CN" altLang="en-US" sz="2000"/>
              <a:t>对记录解锁</a:t>
            </a:r>
          </a:p>
          <a:p>
            <a:pPr eaLnBrk="1" hangingPunct="1"/>
            <a:r>
              <a:rPr lang="en-US" altLang="zh-CN" sz="2400"/>
              <a:t>l_whence</a:t>
            </a:r>
            <a:r>
              <a:rPr lang="zh-CN" altLang="en-US" sz="2400"/>
              <a:t>和</a:t>
            </a:r>
            <a:r>
              <a:rPr lang="en-US" altLang="zh-CN" sz="2400"/>
              <a:t>l_start  </a:t>
            </a:r>
          </a:p>
          <a:p>
            <a:pPr lvl="1" eaLnBrk="1" hangingPunct="1"/>
            <a:r>
              <a:rPr lang="zh-CN" altLang="en-US" sz="2000"/>
              <a:t>描述了该记录从文件的何处开始</a:t>
            </a:r>
          </a:p>
          <a:p>
            <a:pPr lvl="1" eaLnBrk="1" hangingPunct="1"/>
            <a:r>
              <a:rPr lang="zh-CN" altLang="en-US" sz="2000"/>
              <a:t>描述方法与系统调用</a:t>
            </a:r>
            <a:r>
              <a:rPr lang="en-US" altLang="zh-CN" sz="2000"/>
              <a:t>lseek()</a:t>
            </a:r>
            <a:r>
              <a:rPr lang="zh-CN" altLang="en-US" sz="2000"/>
              <a:t>的描述方法相同</a:t>
            </a:r>
            <a:r>
              <a:rPr lang="en-US" altLang="zh-CN" sz="2000"/>
              <a:t>(SEEK_SET/SEEK_CUR/SEEK_END)</a:t>
            </a:r>
          </a:p>
          <a:p>
            <a:pPr eaLnBrk="1" hangingPunct="1"/>
            <a:r>
              <a:rPr lang="en-US" altLang="zh-CN" sz="2400"/>
              <a:t>l_len </a:t>
            </a:r>
          </a:p>
          <a:p>
            <a:pPr lvl="1" eaLnBrk="1" hangingPunct="1"/>
            <a:r>
              <a:rPr lang="zh-CN" altLang="en-US" sz="2000"/>
              <a:t>描述记录大小，该记录含有多少字节</a:t>
            </a:r>
          </a:p>
          <a:p>
            <a:pPr lvl="1" eaLnBrk="1" hangingPunct="1"/>
            <a:r>
              <a:rPr lang="zh-CN" altLang="en-US" sz="2000"/>
              <a:t>当</a:t>
            </a:r>
            <a:r>
              <a:rPr lang="en-US" altLang="zh-CN" sz="2000"/>
              <a:t>l_len</a:t>
            </a:r>
            <a:r>
              <a:rPr lang="zh-CN" altLang="en-US" sz="2000"/>
              <a:t>取值为</a:t>
            </a:r>
            <a:r>
              <a:rPr lang="en-US" altLang="zh-CN" sz="2000"/>
              <a:t>0</a:t>
            </a:r>
            <a:r>
              <a:rPr lang="zh-CN" altLang="en-US" sz="2000"/>
              <a:t>时，锁的范围总是被置成从指定位置开始超过文件尾</a:t>
            </a:r>
          </a:p>
          <a:p>
            <a:pPr eaLnBrk="1" hangingPunct="1"/>
            <a:endParaRPr lang="en-US" altLang="zh-CN" sz="2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zh-CN" altLang="en-US" sz="4000">
                <a:solidFill>
                  <a:srgbClr val="990000"/>
                </a:solidFill>
                <a:latin typeface="Lucida Console" pitchFamily="49" charset="0"/>
              </a:rPr>
              <a:t>举例</a:t>
            </a:r>
            <a:r>
              <a:rPr lang="en-US" altLang="zh-CN" sz="4000">
                <a:solidFill>
                  <a:srgbClr val="990000"/>
                </a:solidFill>
                <a:latin typeface="Lucida Console" pitchFamily="49" charset="0"/>
              </a:rPr>
              <a:t>(</a:t>
            </a:r>
            <a:r>
              <a:rPr lang="zh-CN" altLang="en-US" sz="4000">
                <a:solidFill>
                  <a:srgbClr val="990000"/>
                </a:solidFill>
                <a:latin typeface="Lucida Console" pitchFamily="49" charset="0"/>
              </a:rPr>
              <a:t>写锁）</a:t>
            </a:r>
          </a:p>
        </p:txBody>
      </p:sp>
      <p:sp>
        <p:nvSpPr>
          <p:cNvPr id="88068" name="Rectangle 3"/>
          <p:cNvSpPr>
            <a:spLocks noGrp="1" noChangeArrowheads="1"/>
          </p:cNvSpPr>
          <p:nvPr>
            <p:ph type="body" idx="1"/>
          </p:nvPr>
        </p:nvSpPr>
        <p:spPr/>
        <p:txBody>
          <a:bodyPr/>
          <a:lstStyle/>
          <a:p>
            <a:pPr>
              <a:lnSpc>
                <a:spcPct val="90000"/>
              </a:lnSpc>
              <a:spcBef>
                <a:spcPct val="0"/>
              </a:spcBef>
              <a:buClrTx/>
              <a:buFontTx/>
              <a:buNone/>
            </a:pPr>
            <a:r>
              <a:rPr lang="zh-CN" altLang="en-US" sz="1600">
                <a:solidFill>
                  <a:srgbClr val="000080"/>
                </a:solidFill>
                <a:latin typeface="Courier New" pitchFamily="49" charset="0"/>
                <a:ea typeface="宋体" charset="-122"/>
              </a:rPr>
              <a:t>售票程序</a:t>
            </a:r>
          </a:p>
          <a:p>
            <a:pPr>
              <a:lnSpc>
                <a:spcPct val="90000"/>
              </a:lnSpc>
              <a:spcBef>
                <a:spcPct val="0"/>
              </a:spcBef>
              <a:buClrTx/>
              <a:buFontTx/>
              <a:buNone/>
            </a:pPr>
            <a:r>
              <a:rPr lang="zh-CN" altLang="en-US" sz="1600">
                <a:solidFill>
                  <a:srgbClr val="000080"/>
                </a:solidFill>
                <a:latin typeface="Courier New" pitchFamily="49" charset="0"/>
                <a:ea typeface="宋体" charset="-122"/>
              </a:rPr>
              <a:t>          </a:t>
            </a:r>
            <a:r>
              <a:rPr lang="en-US" altLang="zh-CN" sz="1600">
                <a:solidFill>
                  <a:srgbClr val="990000"/>
                </a:solidFill>
                <a:latin typeface="Courier New" pitchFamily="49" charset="0"/>
                <a:ea typeface="宋体" charset="-122"/>
              </a:rPr>
              <a:t>lock.l_type=F_WRLCK;</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lock.l_whence=SEEK_SET;</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lock.l_start=0;</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lock.l_len=sizeof(int);</a:t>
            </a:r>
          </a:p>
          <a:p>
            <a:pPr>
              <a:lnSpc>
                <a:spcPct val="90000"/>
              </a:lnSpc>
              <a:spcBef>
                <a:spcPct val="0"/>
              </a:spcBef>
              <a:buClrTx/>
              <a:buFontTx/>
              <a:buNone/>
            </a:pPr>
            <a:r>
              <a:rPr lang="en-US" altLang="zh-CN" sz="1600">
                <a:solidFill>
                  <a:srgbClr val="990000"/>
                </a:solidFill>
                <a:latin typeface="Courier New" pitchFamily="49" charset="0"/>
                <a:ea typeface="宋体" charset="-122"/>
              </a:rPr>
              <a:t>          fcntl(fd,F_SETLKW,&amp;lock);</a:t>
            </a:r>
          </a:p>
          <a:p>
            <a:pPr>
              <a:lnSpc>
                <a:spcPct val="90000"/>
              </a:lnSpc>
              <a:spcBef>
                <a:spcPct val="0"/>
              </a:spcBef>
              <a:buClrTx/>
              <a:buFontTx/>
              <a:buNone/>
            </a:pPr>
            <a:endParaRPr lang="en-US" altLang="zh-CN" sz="1600">
              <a:solidFill>
                <a:srgbClr val="990000"/>
              </a:solidFill>
              <a:latin typeface="Courier New" pitchFamily="49" charset="0"/>
              <a:ea typeface="宋体" charset="-122"/>
            </a:endParaRPr>
          </a:p>
          <a:p>
            <a:pPr>
              <a:lnSpc>
                <a:spcPct val="90000"/>
              </a:lnSpc>
              <a:spcBef>
                <a:spcPct val="0"/>
              </a:spcBef>
              <a:buClrTx/>
              <a:buFontTx/>
              <a:buNone/>
            </a:pPr>
            <a:r>
              <a:rPr lang="en-US" altLang="zh-CN" sz="1600">
                <a:solidFill>
                  <a:srgbClr val="000080"/>
                </a:solidFill>
                <a:latin typeface="Courier New" pitchFamily="49" charset="0"/>
                <a:ea typeface="宋体" charset="-122"/>
              </a:rPr>
              <a:t>          lseek(fd,SEEK_SET,0);</a:t>
            </a:r>
          </a:p>
          <a:p>
            <a:pPr>
              <a:lnSpc>
                <a:spcPct val="90000"/>
              </a:lnSpc>
              <a:spcBef>
                <a:spcPct val="0"/>
              </a:spcBef>
              <a:buClrTx/>
              <a:buFontTx/>
              <a:buNone/>
            </a:pPr>
            <a:r>
              <a:rPr lang="en-US" altLang="zh-CN" sz="1600">
                <a:solidFill>
                  <a:srgbClr val="000080"/>
                </a:solidFill>
                <a:latin typeface="Courier New" pitchFamily="49" charset="0"/>
                <a:ea typeface="宋体" charset="-122"/>
              </a:rPr>
              <a:t>          read(fd,&amp;cnt,sizeof(int));</a:t>
            </a:r>
          </a:p>
          <a:p>
            <a:pPr>
              <a:lnSpc>
                <a:spcPct val="90000"/>
              </a:lnSpc>
              <a:spcBef>
                <a:spcPct val="0"/>
              </a:spcBef>
              <a:buClrTx/>
              <a:buFontTx/>
              <a:buNone/>
            </a:pPr>
            <a:r>
              <a:rPr lang="en-US" altLang="zh-CN" sz="1600">
                <a:solidFill>
                  <a:srgbClr val="000080"/>
                </a:solidFill>
                <a:latin typeface="Courier New" pitchFamily="49" charset="0"/>
                <a:ea typeface="宋体" charset="-122"/>
              </a:rPr>
              <a:t>          if(cnt&gt;0) {</a:t>
            </a:r>
          </a:p>
          <a:p>
            <a:pPr>
              <a:lnSpc>
                <a:spcPct val="90000"/>
              </a:lnSpc>
              <a:spcBef>
                <a:spcPct val="0"/>
              </a:spcBef>
              <a:buClrTx/>
              <a:buFontTx/>
              <a:buNone/>
            </a:pPr>
            <a:r>
              <a:rPr lang="en-US" altLang="zh-CN" sz="1600">
                <a:solidFill>
                  <a:srgbClr val="000080"/>
                </a:solidFill>
                <a:latin typeface="Courier New" pitchFamily="49" charset="0"/>
                <a:ea typeface="宋体" charset="-122"/>
              </a:rPr>
              <a:t>              printf("</a:t>
            </a:r>
            <a:r>
              <a:rPr lang="zh-CN" altLang="en-US" sz="1600">
                <a:solidFill>
                  <a:srgbClr val="000080"/>
                </a:solidFill>
                <a:latin typeface="Courier New" pitchFamily="49" charset="0"/>
                <a:ea typeface="宋体" charset="-122"/>
              </a:rPr>
              <a:t>飞往三亚机票</a:t>
            </a:r>
            <a:r>
              <a:rPr lang="en-US" altLang="zh-CN" sz="1600">
                <a:solidFill>
                  <a:srgbClr val="000080"/>
                </a:solidFill>
                <a:latin typeface="Courier New" pitchFamily="49" charset="0"/>
                <a:ea typeface="宋体" charset="-122"/>
              </a:rPr>
              <a:t>, </a:t>
            </a:r>
            <a:r>
              <a:rPr lang="zh-CN" altLang="en-US" sz="1600">
                <a:solidFill>
                  <a:srgbClr val="000080"/>
                </a:solidFill>
                <a:latin typeface="Courier New" pitchFamily="49" charset="0"/>
                <a:ea typeface="宋体" charset="-122"/>
              </a:rPr>
              <a:t>票号</a:t>
            </a:r>
            <a:r>
              <a:rPr lang="en-US" altLang="zh-CN" sz="1600">
                <a:solidFill>
                  <a:srgbClr val="000080"/>
                </a:solidFill>
                <a:latin typeface="Courier New" pitchFamily="49" charset="0"/>
                <a:ea typeface="宋体" charset="-122"/>
              </a:rPr>
              <a:t>:%d\n",cnt);</a:t>
            </a:r>
          </a:p>
          <a:p>
            <a:pPr>
              <a:lnSpc>
                <a:spcPct val="90000"/>
              </a:lnSpc>
              <a:spcBef>
                <a:spcPct val="0"/>
              </a:spcBef>
              <a:buClrTx/>
              <a:buFontTx/>
              <a:buNone/>
            </a:pPr>
            <a:r>
              <a:rPr lang="en-US" altLang="zh-CN" sz="1600">
                <a:solidFill>
                  <a:srgbClr val="000080"/>
                </a:solidFill>
                <a:latin typeface="Courier New" pitchFamily="49" charset="0"/>
                <a:ea typeface="宋体" charset="-122"/>
              </a:rPr>
              <a:t>              cnt--;    </a:t>
            </a:r>
          </a:p>
          <a:p>
            <a:pPr>
              <a:lnSpc>
                <a:spcPct val="90000"/>
              </a:lnSpc>
              <a:spcBef>
                <a:spcPct val="0"/>
              </a:spcBef>
              <a:buClrTx/>
              <a:buFontTx/>
              <a:buNone/>
            </a:pPr>
            <a:r>
              <a:rPr lang="en-US" altLang="zh-CN" sz="1600">
                <a:solidFill>
                  <a:srgbClr val="000080"/>
                </a:solidFill>
                <a:latin typeface="Courier New" pitchFamily="49" charset="0"/>
                <a:ea typeface="宋体" charset="-122"/>
              </a:rPr>
              <a:t>              lseek(fd,SEEK_SET,0);</a:t>
            </a:r>
          </a:p>
          <a:p>
            <a:pPr>
              <a:lnSpc>
                <a:spcPct val="90000"/>
              </a:lnSpc>
              <a:spcBef>
                <a:spcPct val="0"/>
              </a:spcBef>
              <a:buClrTx/>
              <a:buFontTx/>
              <a:buNone/>
            </a:pPr>
            <a:r>
              <a:rPr lang="en-US" altLang="zh-CN" sz="1600">
                <a:solidFill>
                  <a:srgbClr val="000080"/>
                </a:solidFill>
                <a:latin typeface="Courier New" pitchFamily="49" charset="0"/>
                <a:ea typeface="宋体" charset="-122"/>
              </a:rPr>
              <a:t>              write(fd,&amp;cnt,sizeof(int));</a:t>
            </a:r>
          </a:p>
          <a:p>
            <a:pPr>
              <a:lnSpc>
                <a:spcPct val="90000"/>
              </a:lnSpc>
              <a:spcBef>
                <a:spcPct val="0"/>
              </a:spcBef>
              <a:buClrTx/>
              <a:buFontTx/>
              <a:buNone/>
            </a:pPr>
            <a:r>
              <a:rPr lang="en-US" altLang="zh-CN" sz="1600">
                <a:solidFill>
                  <a:srgbClr val="000080"/>
                </a:solidFill>
                <a:latin typeface="Courier New" pitchFamily="49" charset="0"/>
                <a:ea typeface="宋体" charset="-122"/>
              </a:rPr>
              <a:t>          } else </a:t>
            </a:r>
          </a:p>
          <a:p>
            <a:pPr>
              <a:lnSpc>
                <a:spcPct val="90000"/>
              </a:lnSpc>
              <a:spcBef>
                <a:spcPct val="0"/>
              </a:spcBef>
              <a:buClrTx/>
              <a:buFontTx/>
              <a:buNone/>
            </a:pPr>
            <a:r>
              <a:rPr lang="en-US" altLang="zh-CN" sz="1600">
                <a:solidFill>
                  <a:srgbClr val="000080"/>
                </a:solidFill>
                <a:latin typeface="Courier New" pitchFamily="49" charset="0"/>
                <a:ea typeface="宋体" charset="-122"/>
              </a:rPr>
              <a:t>              printf("</a:t>
            </a:r>
            <a:r>
              <a:rPr lang="zh-CN" altLang="en-US" sz="1600">
                <a:solidFill>
                  <a:srgbClr val="000080"/>
                </a:solidFill>
                <a:latin typeface="Courier New" pitchFamily="49" charset="0"/>
                <a:ea typeface="宋体" charset="-122"/>
              </a:rPr>
              <a:t>无票</a:t>
            </a:r>
            <a:r>
              <a:rPr lang="en-US" altLang="zh-CN" sz="1600">
                <a:solidFill>
                  <a:srgbClr val="000080"/>
                </a:solidFill>
                <a:latin typeface="Courier New" pitchFamily="49" charset="0"/>
                <a:ea typeface="宋体" charset="-122"/>
              </a:rPr>
              <a:t>\n");</a:t>
            </a:r>
          </a:p>
          <a:p>
            <a:pPr>
              <a:lnSpc>
                <a:spcPct val="90000"/>
              </a:lnSpc>
              <a:spcBef>
                <a:spcPct val="0"/>
              </a:spcBef>
              <a:buClrTx/>
              <a:buFontTx/>
              <a:buNone/>
            </a:pPr>
            <a:endParaRPr lang="en-US" altLang="zh-CN" sz="1600">
              <a:solidFill>
                <a:srgbClr val="000080"/>
              </a:solidFill>
              <a:latin typeface="Courier New" pitchFamily="49" charset="0"/>
              <a:ea typeface="宋体" charset="-122"/>
            </a:endParaRPr>
          </a:p>
          <a:p>
            <a:pPr>
              <a:lnSpc>
                <a:spcPct val="90000"/>
              </a:lnSpc>
              <a:spcBef>
                <a:spcPct val="0"/>
              </a:spcBef>
              <a:buClrTx/>
              <a:buFontTx/>
              <a:buNone/>
            </a:pPr>
            <a:r>
              <a:rPr lang="en-US" altLang="zh-CN" sz="1600">
                <a:solidFill>
                  <a:srgbClr val="000080"/>
                </a:solidFill>
                <a:latin typeface="Courier New" pitchFamily="49" charset="0"/>
                <a:ea typeface="宋体" charset="-122"/>
              </a:rPr>
              <a:t>          </a:t>
            </a:r>
            <a:r>
              <a:rPr lang="en-US" altLang="zh-CN" sz="1600">
                <a:solidFill>
                  <a:srgbClr val="990000"/>
                </a:solidFill>
                <a:latin typeface="Courier New" pitchFamily="49" charset="0"/>
                <a:ea typeface="宋体" charset="-122"/>
              </a:rPr>
              <a:t>lock.l_type=F_UNLCK;</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lock.l_whence=SEEK_SET;</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lock.l_start=0;</a:t>
            </a:r>
          </a:p>
          <a:p>
            <a:pPr>
              <a:lnSpc>
                <a:spcPct val="90000"/>
              </a:lnSpc>
              <a:spcBef>
                <a:spcPct val="0"/>
              </a:spcBef>
              <a:buClrTx/>
              <a:buFontTx/>
              <a:buNone/>
            </a:pPr>
            <a:r>
              <a:rPr lang="en-US" altLang="zh-CN" sz="1600">
                <a:solidFill>
                  <a:srgbClr val="990000"/>
                </a:solidFill>
                <a:latin typeface="Courier New" pitchFamily="49" charset="0"/>
                <a:ea typeface="宋体" charset="-122"/>
              </a:rPr>
              <a:t>          lock.l_len=sizeof(int);</a:t>
            </a:r>
          </a:p>
          <a:p>
            <a:pPr>
              <a:lnSpc>
                <a:spcPct val="90000"/>
              </a:lnSpc>
              <a:spcBef>
                <a:spcPct val="0"/>
              </a:spcBef>
              <a:buClrTx/>
              <a:buFontTx/>
              <a:buNone/>
            </a:pPr>
            <a:r>
              <a:rPr lang="en-US" altLang="zh-CN" sz="1600">
                <a:solidFill>
                  <a:srgbClr val="990000"/>
                </a:solidFill>
                <a:latin typeface="Courier New" pitchFamily="49" charset="0"/>
                <a:ea typeface="宋体" charset="-122"/>
              </a:rPr>
              <a:t>          fcntl(fd,F_SETLK,&amp;lock);</a:t>
            </a:r>
          </a:p>
          <a:p>
            <a:pPr eaLnBrk="1" hangingPunct="1"/>
            <a:endParaRPr lang="en-US" altLang="zh-CN" sz="2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zh-CN" altLang="en-US" sz="4000"/>
              <a:t>举例（读锁）</a:t>
            </a:r>
          </a:p>
        </p:txBody>
      </p:sp>
      <p:sp>
        <p:nvSpPr>
          <p:cNvPr id="89092" name="Rectangle 3"/>
          <p:cNvSpPr>
            <a:spLocks noGrp="1" noChangeArrowheads="1"/>
          </p:cNvSpPr>
          <p:nvPr>
            <p:ph type="body" idx="1"/>
          </p:nvPr>
        </p:nvSpPr>
        <p:spPr/>
        <p:txBody>
          <a:bodyPr/>
          <a:lstStyle/>
          <a:p>
            <a:pPr>
              <a:lnSpc>
                <a:spcPct val="90000"/>
              </a:lnSpc>
              <a:spcBef>
                <a:spcPct val="0"/>
              </a:spcBef>
              <a:buClrTx/>
              <a:buFontTx/>
              <a:buNone/>
            </a:pPr>
            <a:r>
              <a:rPr lang="en-US" altLang="zh-CN" sz="1800">
                <a:solidFill>
                  <a:srgbClr val="000080"/>
                </a:solidFill>
                <a:latin typeface="Courier New" pitchFamily="49" charset="0"/>
                <a:ea typeface="宋体" charset="-122"/>
              </a:rPr>
              <a:t> </a:t>
            </a:r>
            <a:r>
              <a:rPr lang="zh-CN" altLang="en-US" sz="1800">
                <a:solidFill>
                  <a:srgbClr val="000080"/>
                </a:solidFill>
                <a:latin typeface="Courier New" pitchFamily="49" charset="0"/>
                <a:ea typeface="宋体" charset="-122"/>
              </a:rPr>
              <a:t>查询程序</a:t>
            </a:r>
          </a:p>
          <a:p>
            <a:pPr>
              <a:lnSpc>
                <a:spcPct val="90000"/>
              </a:lnSpc>
              <a:spcBef>
                <a:spcPct val="0"/>
              </a:spcBef>
              <a:buClrTx/>
              <a:buFontTx/>
              <a:buNone/>
            </a:pPr>
            <a:endParaRPr lang="zh-CN" altLang="en-US" sz="1800">
              <a:solidFill>
                <a:srgbClr val="000080"/>
              </a:solidFill>
              <a:latin typeface="Courier New" pitchFamily="49" charset="0"/>
              <a:ea typeface="宋体" charset="-122"/>
            </a:endParaRPr>
          </a:p>
          <a:p>
            <a:pPr>
              <a:lnSpc>
                <a:spcPct val="90000"/>
              </a:lnSpc>
              <a:spcBef>
                <a:spcPct val="0"/>
              </a:spcBef>
              <a:buClrTx/>
              <a:buFontTx/>
              <a:buNone/>
            </a:pPr>
            <a:r>
              <a:rPr lang="zh-CN" altLang="en-US" sz="1800">
                <a:solidFill>
                  <a:srgbClr val="000080"/>
                </a:solidFill>
                <a:latin typeface="Courier New" pitchFamily="49" charset="0"/>
                <a:ea typeface="宋体" charset="-122"/>
              </a:rPr>
              <a:t>          </a:t>
            </a:r>
            <a:r>
              <a:rPr lang="en-US" altLang="zh-CN" sz="1800">
                <a:solidFill>
                  <a:srgbClr val="990000"/>
                </a:solidFill>
                <a:latin typeface="Courier New" pitchFamily="49" charset="0"/>
                <a:ea typeface="宋体" charset="-122"/>
              </a:rPr>
              <a:t>lock.l_type=F_RDLCK;</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lock.l_whence=SEEK_SET;</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lock.l_start=0;</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lock.l_len=sizeof(int);</a:t>
            </a:r>
          </a:p>
          <a:p>
            <a:pPr>
              <a:lnSpc>
                <a:spcPct val="90000"/>
              </a:lnSpc>
              <a:spcBef>
                <a:spcPct val="0"/>
              </a:spcBef>
              <a:buClrTx/>
              <a:buFontTx/>
              <a:buNone/>
            </a:pPr>
            <a:r>
              <a:rPr lang="en-US" altLang="zh-CN" sz="1800">
                <a:solidFill>
                  <a:srgbClr val="990000"/>
                </a:solidFill>
                <a:latin typeface="Courier New" pitchFamily="49" charset="0"/>
                <a:ea typeface="宋体" charset="-122"/>
              </a:rPr>
              <a:t>          fcntl(fd,F_SETLKW,&amp;lock)</a:t>
            </a:r>
            <a:r>
              <a:rPr lang="zh-CN" altLang="en-US" sz="1800">
                <a:solidFill>
                  <a:srgbClr val="990000"/>
                </a:solidFill>
                <a:latin typeface="Courier New" pitchFamily="49" charset="0"/>
                <a:ea typeface="宋体" charset="-122"/>
              </a:rPr>
              <a:t>；</a:t>
            </a:r>
          </a:p>
          <a:p>
            <a:pPr>
              <a:lnSpc>
                <a:spcPct val="90000"/>
              </a:lnSpc>
              <a:spcBef>
                <a:spcPct val="0"/>
              </a:spcBef>
              <a:buClrTx/>
              <a:buFontTx/>
              <a:buNone/>
            </a:pPr>
            <a:r>
              <a:rPr lang="zh-CN" altLang="en-US" sz="1800">
                <a:solidFill>
                  <a:srgbClr val="000080"/>
                </a:solidFill>
                <a:latin typeface="Courier New" pitchFamily="49" charset="0"/>
                <a:ea typeface="宋体" charset="-122"/>
              </a:rPr>
              <a:t>    </a:t>
            </a:r>
          </a:p>
          <a:p>
            <a:pPr>
              <a:lnSpc>
                <a:spcPct val="90000"/>
              </a:lnSpc>
              <a:spcBef>
                <a:spcPct val="0"/>
              </a:spcBef>
              <a:buClrTx/>
              <a:buFontTx/>
              <a:buNone/>
            </a:pPr>
            <a:r>
              <a:rPr lang="zh-CN" altLang="en-US" sz="1800">
                <a:solidFill>
                  <a:srgbClr val="000080"/>
                </a:solidFill>
                <a:latin typeface="Courier New" pitchFamily="49" charset="0"/>
                <a:ea typeface="宋体" charset="-122"/>
              </a:rPr>
              <a:t>          </a:t>
            </a:r>
            <a:r>
              <a:rPr lang="en-US" altLang="zh-CN" sz="1800">
                <a:solidFill>
                  <a:srgbClr val="000080"/>
                </a:solidFill>
                <a:latin typeface="Courier New" pitchFamily="49" charset="0"/>
                <a:ea typeface="宋体" charset="-122"/>
              </a:rPr>
              <a:t>lseek(fd,SEEK_SET,0);</a:t>
            </a:r>
          </a:p>
          <a:p>
            <a:pPr>
              <a:lnSpc>
                <a:spcPct val="90000"/>
              </a:lnSpc>
              <a:spcBef>
                <a:spcPct val="0"/>
              </a:spcBef>
              <a:buClrTx/>
              <a:buFontTx/>
              <a:buNone/>
            </a:pPr>
            <a:r>
              <a:rPr lang="en-US" altLang="zh-CN" sz="1800">
                <a:solidFill>
                  <a:srgbClr val="000080"/>
                </a:solidFill>
                <a:latin typeface="Courier New" pitchFamily="49" charset="0"/>
                <a:ea typeface="宋体" charset="-122"/>
              </a:rPr>
              <a:t>          read(fd,&amp;cnt,sizeof(int))</a:t>
            </a:r>
            <a:r>
              <a:rPr lang="zh-CN" altLang="en-US" sz="1800">
                <a:solidFill>
                  <a:srgbClr val="000080"/>
                </a:solidFill>
                <a:latin typeface="Courier New" pitchFamily="49" charset="0"/>
                <a:ea typeface="宋体" charset="-122"/>
              </a:rPr>
              <a:t>；   </a:t>
            </a:r>
          </a:p>
          <a:p>
            <a:pPr>
              <a:lnSpc>
                <a:spcPct val="90000"/>
              </a:lnSpc>
              <a:spcBef>
                <a:spcPct val="0"/>
              </a:spcBef>
              <a:buClrTx/>
              <a:buFontTx/>
              <a:buNone/>
            </a:pPr>
            <a:r>
              <a:rPr lang="zh-CN" altLang="en-US" sz="1800">
                <a:solidFill>
                  <a:srgbClr val="000080"/>
                </a:solidFill>
                <a:latin typeface="Courier New" pitchFamily="49" charset="0"/>
                <a:ea typeface="宋体" charset="-122"/>
              </a:rPr>
              <a:t>          </a:t>
            </a:r>
            <a:r>
              <a:rPr lang="en-US" altLang="zh-CN" sz="1800">
                <a:solidFill>
                  <a:srgbClr val="000080"/>
                </a:solidFill>
                <a:latin typeface="Courier New" pitchFamily="49" charset="0"/>
                <a:ea typeface="宋体" charset="-122"/>
              </a:rPr>
              <a:t>printf("    </a:t>
            </a:r>
            <a:r>
              <a:rPr lang="zh-CN" altLang="en-US" sz="1800">
                <a:solidFill>
                  <a:srgbClr val="000080"/>
                </a:solidFill>
                <a:latin typeface="Courier New" pitchFamily="49" charset="0"/>
                <a:ea typeface="宋体" charset="-122"/>
              </a:rPr>
              <a:t>还剩</a:t>
            </a:r>
            <a:r>
              <a:rPr lang="en-US" altLang="zh-CN" sz="1800">
                <a:solidFill>
                  <a:srgbClr val="000080"/>
                </a:solidFill>
                <a:latin typeface="Courier New" pitchFamily="49" charset="0"/>
                <a:ea typeface="宋体" charset="-122"/>
              </a:rPr>
              <a:t>%d</a:t>
            </a:r>
            <a:r>
              <a:rPr lang="zh-CN" altLang="en-US" sz="1800">
                <a:solidFill>
                  <a:srgbClr val="000080"/>
                </a:solidFill>
                <a:latin typeface="Courier New" pitchFamily="49" charset="0"/>
                <a:ea typeface="宋体" charset="-122"/>
              </a:rPr>
              <a:t>张票</a:t>
            </a:r>
            <a:r>
              <a:rPr lang="en-US" altLang="zh-CN" sz="1800">
                <a:solidFill>
                  <a:srgbClr val="000080"/>
                </a:solidFill>
                <a:latin typeface="Courier New" pitchFamily="49" charset="0"/>
                <a:ea typeface="宋体" charset="-122"/>
              </a:rPr>
              <a:t>\n",cnt);</a:t>
            </a:r>
          </a:p>
          <a:p>
            <a:pPr>
              <a:lnSpc>
                <a:spcPct val="90000"/>
              </a:lnSpc>
              <a:spcBef>
                <a:spcPct val="0"/>
              </a:spcBef>
              <a:buClrTx/>
              <a:buFontTx/>
              <a:buNone/>
            </a:pPr>
            <a:r>
              <a:rPr lang="en-US" altLang="zh-CN" sz="1800">
                <a:solidFill>
                  <a:srgbClr val="000080"/>
                </a:solidFill>
                <a:latin typeface="Courier New" pitchFamily="49" charset="0"/>
                <a:ea typeface="宋体" charset="-122"/>
              </a:rPr>
              <a:t>    </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lock.l_type=F_UNLCK;</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lock.l_whence=SEEK_SET;</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lock.l_start=0;</a:t>
            </a:r>
          </a:p>
          <a:p>
            <a:pPr>
              <a:lnSpc>
                <a:spcPct val="90000"/>
              </a:lnSpc>
              <a:spcBef>
                <a:spcPct val="0"/>
              </a:spcBef>
              <a:buClrTx/>
              <a:buFontTx/>
              <a:buNone/>
            </a:pPr>
            <a:r>
              <a:rPr lang="en-US" altLang="zh-CN" sz="1800">
                <a:solidFill>
                  <a:srgbClr val="990000"/>
                </a:solidFill>
                <a:latin typeface="Courier New" pitchFamily="49" charset="0"/>
                <a:ea typeface="宋体" charset="-122"/>
              </a:rPr>
              <a:t>          lock.l_len=sizeof(int);</a:t>
            </a:r>
          </a:p>
          <a:p>
            <a:pPr>
              <a:lnSpc>
                <a:spcPct val="90000"/>
              </a:lnSpc>
              <a:spcBef>
                <a:spcPct val="0"/>
              </a:spcBef>
              <a:buClrTx/>
              <a:buFontTx/>
              <a:buNone/>
            </a:pPr>
            <a:r>
              <a:rPr lang="en-US" altLang="zh-CN" sz="1800">
                <a:solidFill>
                  <a:srgbClr val="990000"/>
                </a:solidFill>
                <a:latin typeface="Courier New" pitchFamily="49" charset="0"/>
                <a:ea typeface="宋体" charset="-122"/>
              </a:rPr>
              <a:t>          fcntl(fd,F_SETLK,&amp;lock)</a:t>
            </a:r>
            <a:r>
              <a:rPr lang="zh-CN" altLang="en-US" sz="1800">
                <a:solidFill>
                  <a:srgbClr val="000080"/>
                </a:solidFill>
                <a:latin typeface="Courier New" pitchFamily="49" charset="0"/>
                <a:ea typeface="宋体"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z="4000"/>
              <a:t>进程的基本状态</a:t>
            </a:r>
          </a:p>
        </p:txBody>
      </p:sp>
      <p:sp>
        <p:nvSpPr>
          <p:cNvPr id="10244" name="Rectangle 3"/>
          <p:cNvSpPr>
            <a:spLocks noGrp="1" noChangeArrowheads="1"/>
          </p:cNvSpPr>
          <p:nvPr>
            <p:ph type="body" idx="1"/>
          </p:nvPr>
        </p:nvSpPr>
        <p:spPr>
          <a:xfrm>
            <a:off x="2063750" y="981075"/>
            <a:ext cx="8135938" cy="4464050"/>
          </a:xfrm>
        </p:spPr>
        <p:txBody>
          <a:bodyPr/>
          <a:lstStyle/>
          <a:p>
            <a:pPr eaLnBrk="1" hangingPunct="1"/>
            <a:r>
              <a:rPr lang="zh-CN" altLang="en-US" dirty="0"/>
              <a:t>基本状态</a:t>
            </a:r>
          </a:p>
          <a:p>
            <a:pPr lvl="1" eaLnBrk="1" hangingPunct="1"/>
            <a:r>
              <a:rPr lang="zh-CN" altLang="en-US" dirty="0"/>
              <a:t>进程创建之后，主要有运行状态和睡眠状态</a:t>
            </a:r>
            <a:r>
              <a:rPr lang="en-US" altLang="zh-CN" dirty="0"/>
              <a:t>(</a:t>
            </a:r>
            <a:r>
              <a:rPr lang="zh-CN" altLang="en-US" dirty="0"/>
              <a:t>也叫阻塞状态，等待状态，挂起状态，等等</a:t>
            </a:r>
            <a:r>
              <a:rPr lang="en-US" altLang="zh-CN" dirty="0"/>
              <a:t>)</a:t>
            </a:r>
          </a:p>
          <a:p>
            <a:pPr lvl="1" eaLnBrk="1" hangingPunct="1"/>
            <a:r>
              <a:rPr lang="zh-CN" altLang="en-US" dirty="0"/>
              <a:t>内核总是在分时处理运行状态的进程，而不顾那些处于睡眠状态的进程</a:t>
            </a:r>
          </a:p>
          <a:p>
            <a:pPr lvl="1" eaLnBrk="1" hangingPunct="1"/>
            <a:r>
              <a:rPr lang="zh-CN" altLang="en-US" dirty="0"/>
              <a:t>睡眠状态的进程，在条件满足后转化为运行状态</a:t>
            </a:r>
          </a:p>
          <a:p>
            <a:pPr lvl="1" eaLnBrk="1" hangingPunct="1"/>
            <a:r>
              <a:rPr lang="zh-CN" altLang="en-US" dirty="0"/>
              <a:t>进程在睡眠时，不占用</a:t>
            </a:r>
            <a:r>
              <a:rPr lang="en-US" altLang="zh-CN" dirty="0"/>
              <a:t>CPU</a:t>
            </a:r>
            <a:r>
              <a:rPr lang="zh-CN" altLang="en-US" dirty="0"/>
              <a:t>时间</a:t>
            </a:r>
          </a:p>
          <a:p>
            <a:pPr lvl="2" eaLnBrk="1" hangingPunct="1"/>
            <a:r>
              <a:rPr lang="zh-CN" altLang="en-US" b="1" dirty="0"/>
              <a:t>注意：在编程时，尽量不要让程序处于忙等待状态</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zh-CN" altLang="en-US" sz="4000"/>
              <a:t>复习</a:t>
            </a:r>
            <a:r>
              <a:rPr lang="en-US" altLang="zh-CN" sz="4000"/>
              <a:t>(1)</a:t>
            </a:r>
          </a:p>
        </p:txBody>
      </p:sp>
      <p:sp>
        <p:nvSpPr>
          <p:cNvPr id="90116" name="Rectangle 3"/>
          <p:cNvSpPr>
            <a:spLocks noGrp="1" noChangeArrowheads="1"/>
          </p:cNvSpPr>
          <p:nvPr>
            <p:ph type="body" idx="1"/>
          </p:nvPr>
        </p:nvSpPr>
        <p:spPr>
          <a:xfrm>
            <a:off x="2208214" y="981076"/>
            <a:ext cx="3455987" cy="5616575"/>
          </a:xfrm>
        </p:spPr>
        <p:txBody>
          <a:bodyPr/>
          <a:lstStyle/>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什么叫进程</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进程与程序的关系</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进程的</a:t>
            </a:r>
            <a:r>
              <a:rPr lang="en-US" altLang="zh-CN" sz="2000" b="0">
                <a:solidFill>
                  <a:schemeClr val="tx1"/>
                </a:solidFill>
                <a:latin typeface="Verdana" pitchFamily="34" charset="0"/>
              </a:rPr>
              <a:t>4</a:t>
            </a:r>
            <a:r>
              <a:rPr lang="zh-CN" altLang="en-US" sz="2000" b="0">
                <a:solidFill>
                  <a:schemeClr val="tx1"/>
                </a:solidFill>
                <a:latin typeface="Verdana" pitchFamily="34" charset="0"/>
              </a:rPr>
              <a:t>个组成部分以及每部分的作用（与实例</a:t>
            </a:r>
            <a:r>
              <a:rPr lang="en-US" altLang="zh-CN" sz="2000" b="0">
                <a:solidFill>
                  <a:schemeClr val="tx1"/>
                </a:solidFill>
                <a:latin typeface="Verdana" pitchFamily="34" charset="0"/>
              </a:rPr>
              <a:t>C</a:t>
            </a:r>
            <a:r>
              <a:rPr lang="zh-CN" altLang="en-US" sz="2000" b="0">
                <a:solidFill>
                  <a:schemeClr val="tx1"/>
                </a:solidFill>
                <a:latin typeface="Verdana" pitchFamily="34" charset="0"/>
              </a:rPr>
              <a:t>源代码中变量和程序的对应关系）</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进程逻辑地址空间的布局</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进程的系统数据以及获值方法</a:t>
            </a:r>
          </a:p>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Unix</a:t>
            </a:r>
            <a:r>
              <a:rPr lang="zh-CN" altLang="en-US" sz="2000" b="0">
                <a:solidFill>
                  <a:schemeClr val="tx1"/>
                </a:solidFill>
                <a:latin typeface="Verdana" pitchFamily="34" charset="0"/>
              </a:rPr>
              <a:t>的</a:t>
            </a:r>
            <a:r>
              <a:rPr lang="en-US" altLang="zh-CN" sz="2000" b="0">
                <a:solidFill>
                  <a:schemeClr val="tx1"/>
                </a:solidFill>
                <a:latin typeface="Verdana" pitchFamily="34" charset="0"/>
              </a:rPr>
              <a:t>user/proc</a:t>
            </a:r>
            <a:r>
              <a:rPr lang="zh-CN" altLang="en-US" sz="2000" b="0">
                <a:solidFill>
                  <a:schemeClr val="tx1"/>
                </a:solidFill>
                <a:latin typeface="Verdana" pitchFamily="34" charset="0"/>
              </a:rPr>
              <a:t>结构</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进程的基本状态</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进程调度</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通过</a:t>
            </a:r>
            <a:r>
              <a:rPr lang="en-US" altLang="zh-CN" sz="2000" b="0">
                <a:solidFill>
                  <a:schemeClr val="tx1"/>
                </a:solidFill>
                <a:latin typeface="Verdana" pitchFamily="34" charset="0"/>
              </a:rPr>
              <a:t>C</a:t>
            </a:r>
            <a:r>
              <a:rPr lang="zh-CN" altLang="en-US" sz="2000" b="0">
                <a:solidFill>
                  <a:schemeClr val="tx1"/>
                </a:solidFill>
                <a:latin typeface="Verdana" pitchFamily="34" charset="0"/>
              </a:rPr>
              <a:t>实例代码解释进程状态切换</a:t>
            </a:r>
          </a:p>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time</a:t>
            </a:r>
            <a:r>
              <a:rPr lang="zh-CN" altLang="en-US" sz="2000" b="0">
                <a:solidFill>
                  <a:schemeClr val="tx1"/>
                </a:solidFill>
                <a:latin typeface="Verdana" pitchFamily="34" charset="0"/>
              </a:rPr>
              <a:t>、</a:t>
            </a:r>
            <a:r>
              <a:rPr lang="en-US" altLang="zh-CN" sz="2000" b="0">
                <a:solidFill>
                  <a:schemeClr val="tx1"/>
                </a:solidFill>
                <a:latin typeface="Verdana" pitchFamily="34" charset="0"/>
              </a:rPr>
              <a:t>vmstat</a:t>
            </a:r>
            <a:r>
              <a:rPr lang="zh-CN" altLang="en-US" sz="2000" b="0">
                <a:solidFill>
                  <a:schemeClr val="tx1"/>
                </a:solidFill>
                <a:latin typeface="Verdana" pitchFamily="34" charset="0"/>
              </a:rPr>
              <a:t>命令</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系统调用</a:t>
            </a:r>
            <a:r>
              <a:rPr lang="en-US" altLang="zh-CN" sz="2000" b="0">
                <a:solidFill>
                  <a:schemeClr val="tx1"/>
                </a:solidFill>
                <a:latin typeface="Verdana" pitchFamily="34" charset="0"/>
              </a:rPr>
              <a:t>times/clock/getrusage</a:t>
            </a:r>
          </a:p>
          <a:p>
            <a:pPr eaLnBrk="1" hangingPunct="1">
              <a:lnSpc>
                <a:spcPct val="90000"/>
              </a:lnSpc>
              <a:buClr>
                <a:schemeClr val="accent2"/>
              </a:buClr>
              <a:buSzPct val="90000"/>
              <a:buFont typeface="Wingdings" pitchFamily="2" charset="2"/>
              <a:buChar char="Ø"/>
            </a:pPr>
            <a:endParaRPr lang="en-US" altLang="zh-CN" sz="2000" b="0">
              <a:solidFill>
                <a:schemeClr val="tx1"/>
              </a:solidFill>
              <a:latin typeface="Verdana" pitchFamily="34" charset="0"/>
            </a:endParaRPr>
          </a:p>
          <a:p>
            <a:pPr eaLnBrk="1" hangingPunct="1">
              <a:lnSpc>
                <a:spcPct val="90000"/>
              </a:lnSpc>
              <a:buClr>
                <a:schemeClr val="accent2"/>
              </a:buClr>
              <a:buSzPct val="90000"/>
              <a:buFont typeface="Wingdings" pitchFamily="2" charset="2"/>
              <a:buChar char="Ø"/>
            </a:pPr>
            <a:endParaRPr lang="en-US" altLang="zh-CN" sz="2000" b="0">
              <a:solidFill>
                <a:schemeClr val="tx1"/>
              </a:solidFill>
              <a:latin typeface="Verdana" pitchFamily="34" charset="0"/>
            </a:endParaRPr>
          </a:p>
        </p:txBody>
      </p:sp>
      <p:sp>
        <p:nvSpPr>
          <p:cNvPr id="90117" name="Rectangle 4"/>
          <p:cNvSpPr>
            <a:spLocks noChangeArrowheads="1"/>
          </p:cNvSpPr>
          <p:nvPr/>
        </p:nvSpPr>
        <p:spPr bwMode="auto">
          <a:xfrm>
            <a:off x="6024564" y="981075"/>
            <a:ext cx="4103687"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与时间有关的几个库函数</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忙等待</a:t>
            </a:r>
          </a:p>
          <a:p>
            <a:pPr marL="342900" indent="-342900" eaLnBrk="1" hangingPunct="1">
              <a:lnSpc>
                <a:spcPct val="100000"/>
              </a:lnSpc>
              <a:spcBef>
                <a:spcPct val="20000"/>
              </a:spcBef>
              <a:buClr>
                <a:schemeClr val="accent2"/>
              </a:buClr>
              <a:buSzPct val="90000"/>
              <a:buFont typeface="Wingdings" pitchFamily="2" charset="2"/>
              <a:buChar char="Ø"/>
            </a:pPr>
            <a:r>
              <a:rPr lang="en-US" altLang="en-US" sz="2000" b="0">
                <a:latin typeface="Verdana" pitchFamily="34" charset="0"/>
                <a:ea typeface="黑体" pitchFamily="2" charset="-122"/>
              </a:rPr>
              <a:t>fork</a:t>
            </a:r>
            <a:endParaRPr lang="en-US" altLang="zh-CN" sz="2000" b="0">
              <a:latin typeface="Verdana" pitchFamily="34" charset="0"/>
              <a:ea typeface="黑体" pitchFamily="2" charset="-122"/>
            </a:endParaRP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ps</a:t>
            </a:r>
            <a:r>
              <a:rPr lang="zh-CN" altLang="en-US" sz="2000" b="0">
                <a:latin typeface="Verdana" pitchFamily="34" charset="0"/>
                <a:ea typeface="黑体" pitchFamily="2" charset="-122"/>
              </a:rPr>
              <a:t>命令</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进程的命令行参数和环境变量：访问方法和在逻辑地址空间的位置</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环境变量的三种访问方法</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exec</a:t>
            </a:r>
            <a:r>
              <a:rPr lang="zh-CN" altLang="en-US" sz="2000" b="0">
                <a:latin typeface="Verdana" pitchFamily="34" charset="0"/>
                <a:ea typeface="黑体" pitchFamily="2" charset="-122"/>
              </a:rPr>
              <a:t>系统调用</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exec</a:t>
            </a:r>
            <a:r>
              <a:rPr lang="zh-CN" altLang="en-US" sz="2000" b="0">
                <a:latin typeface="Verdana" pitchFamily="34" charset="0"/>
                <a:ea typeface="黑体" pitchFamily="2" charset="-122"/>
              </a:rPr>
              <a:t>的六种格式以及为何设置</a:t>
            </a:r>
            <a:r>
              <a:rPr lang="en-US" altLang="zh-CN" sz="2000" b="0">
                <a:latin typeface="Verdana" pitchFamily="34" charset="0"/>
                <a:ea typeface="黑体" pitchFamily="2" charset="-122"/>
              </a:rPr>
              <a:t>6</a:t>
            </a:r>
            <a:r>
              <a:rPr lang="zh-CN" altLang="en-US" sz="2000" b="0">
                <a:latin typeface="Verdana" pitchFamily="34" charset="0"/>
                <a:ea typeface="黑体" pitchFamily="2" charset="-122"/>
              </a:rPr>
              <a:t>种格式</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僵尸进程</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孤儿进程</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wait</a:t>
            </a:r>
            <a:r>
              <a:rPr lang="zh-CN" altLang="en-US" sz="2000" b="0">
                <a:latin typeface="Verdana" pitchFamily="34" charset="0"/>
                <a:ea typeface="黑体" pitchFamily="2" charset="-122"/>
              </a:rPr>
              <a:t>：销毁僵尸子进程</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C</a:t>
            </a:r>
            <a:r>
              <a:rPr lang="zh-CN" altLang="en-US" sz="2000" b="0">
                <a:latin typeface="Verdana" pitchFamily="34" charset="0"/>
                <a:ea typeface="黑体" pitchFamily="2" charset="-122"/>
              </a:rPr>
              <a:t>语言库函数</a:t>
            </a:r>
            <a:r>
              <a:rPr lang="en-US" altLang="zh-CN" sz="2000" b="0">
                <a:latin typeface="Verdana" pitchFamily="34" charset="0"/>
                <a:ea typeface="黑体" pitchFamily="2" charset="-122"/>
              </a:rPr>
              <a:t>strtok</a:t>
            </a:r>
          </a:p>
        </p:txBody>
      </p:sp>
      <p:sp>
        <p:nvSpPr>
          <p:cNvPr id="90118" name="Line 5"/>
          <p:cNvSpPr>
            <a:spLocks noChangeShapeType="1"/>
          </p:cNvSpPr>
          <p:nvPr/>
        </p:nvSpPr>
        <p:spPr bwMode="auto">
          <a:xfrm>
            <a:off x="5880100" y="1052514"/>
            <a:ext cx="0" cy="53292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zh-CN" altLang="en-US" sz="4000"/>
              <a:t>复习</a:t>
            </a:r>
            <a:r>
              <a:rPr lang="en-US" altLang="zh-CN" sz="4000"/>
              <a:t>(2)</a:t>
            </a:r>
          </a:p>
        </p:txBody>
      </p:sp>
      <p:sp>
        <p:nvSpPr>
          <p:cNvPr id="91140" name="Rectangle 3"/>
          <p:cNvSpPr>
            <a:spLocks noGrp="1" noChangeArrowheads="1"/>
          </p:cNvSpPr>
          <p:nvPr>
            <p:ph type="body" idx="1"/>
          </p:nvPr>
        </p:nvSpPr>
        <p:spPr>
          <a:xfrm>
            <a:off x="2208214" y="981076"/>
            <a:ext cx="3455987" cy="5616575"/>
          </a:xfrm>
        </p:spPr>
        <p:txBody>
          <a:bodyPr/>
          <a:lstStyle/>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fork+exec+wait:xsh0.c</a:t>
            </a:r>
          </a:p>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system</a:t>
            </a:r>
            <a:r>
              <a:rPr lang="zh-CN" altLang="en-US" sz="2000" b="0">
                <a:solidFill>
                  <a:schemeClr val="tx1"/>
                </a:solidFill>
                <a:latin typeface="Verdana" pitchFamily="34" charset="0"/>
              </a:rPr>
              <a:t>函数</a:t>
            </a:r>
          </a:p>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fork/exec</a:t>
            </a:r>
            <a:r>
              <a:rPr lang="zh-CN" altLang="en-US" sz="2000" b="0">
                <a:solidFill>
                  <a:schemeClr val="tx1"/>
                </a:solidFill>
                <a:latin typeface="Verdana" pitchFamily="34" charset="0"/>
              </a:rPr>
              <a:t>与文件描述符关系</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三级活动文件目录</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设置三级活动文件目录的原因</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文件描述符的继承与关闭</a:t>
            </a:r>
          </a:p>
          <a:p>
            <a:pPr eaLnBrk="1" hangingPunct="1">
              <a:lnSpc>
                <a:spcPct val="90000"/>
              </a:lnSpc>
              <a:buClr>
                <a:schemeClr val="accent2"/>
              </a:buClr>
              <a:buSzPct val="90000"/>
              <a:buFont typeface="Wingdings" pitchFamily="2" charset="2"/>
              <a:buChar char="Ø"/>
            </a:pPr>
            <a:r>
              <a:rPr lang="en-US" altLang="zh-CN" sz="2000" b="0">
                <a:solidFill>
                  <a:schemeClr val="tx1"/>
                </a:solidFill>
                <a:latin typeface="Verdana" pitchFamily="34" charset="0"/>
              </a:rPr>
              <a:t>close-on-exec</a:t>
            </a:r>
            <a:r>
              <a:rPr lang="zh-CN" altLang="en-US" sz="2000" b="0">
                <a:solidFill>
                  <a:schemeClr val="tx1"/>
                </a:solidFill>
                <a:latin typeface="Verdana" pitchFamily="34" charset="0"/>
              </a:rPr>
              <a:t>标志</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文件描述符的复制</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输入输出重定向：</a:t>
            </a:r>
            <a:r>
              <a:rPr lang="en-US" altLang="zh-CN" sz="2000" b="0">
                <a:solidFill>
                  <a:schemeClr val="tx1"/>
                </a:solidFill>
                <a:latin typeface="Verdana" pitchFamily="34" charset="0"/>
              </a:rPr>
              <a:t>xsh1.c</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管道</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管道与进程状态</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管道的读写模型</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命名管道</a:t>
            </a:r>
          </a:p>
          <a:p>
            <a:pPr eaLnBrk="1" hangingPunct="1">
              <a:lnSpc>
                <a:spcPct val="90000"/>
              </a:lnSpc>
              <a:buClr>
                <a:schemeClr val="accent2"/>
              </a:buClr>
              <a:buSzPct val="90000"/>
              <a:buFont typeface="Wingdings" pitchFamily="2" charset="2"/>
              <a:buChar char="Ø"/>
            </a:pPr>
            <a:r>
              <a:rPr lang="zh-CN" altLang="en-US" sz="2000" b="0">
                <a:solidFill>
                  <a:schemeClr val="tx1"/>
                </a:solidFill>
                <a:latin typeface="Verdana" pitchFamily="34" charset="0"/>
              </a:rPr>
              <a:t>管道操作：</a:t>
            </a:r>
            <a:r>
              <a:rPr lang="en-US" altLang="zh-CN" sz="2000" b="0">
                <a:solidFill>
                  <a:schemeClr val="tx1"/>
                </a:solidFill>
                <a:latin typeface="Verdana" pitchFamily="34" charset="0"/>
              </a:rPr>
              <a:t>xsh2.c</a:t>
            </a:r>
          </a:p>
        </p:txBody>
      </p:sp>
      <p:sp>
        <p:nvSpPr>
          <p:cNvPr id="91141" name="Rectangle 4"/>
          <p:cNvSpPr>
            <a:spLocks noChangeArrowheads="1"/>
          </p:cNvSpPr>
          <p:nvPr/>
        </p:nvSpPr>
        <p:spPr bwMode="auto">
          <a:xfrm>
            <a:off x="6024564" y="981075"/>
            <a:ext cx="4103687"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kill</a:t>
            </a:r>
            <a:r>
              <a:rPr lang="zh-CN" altLang="en-US" sz="2000" b="0">
                <a:latin typeface="Verdana" pitchFamily="34" charset="0"/>
                <a:ea typeface="黑体" pitchFamily="2" charset="-122"/>
              </a:rPr>
              <a:t>命令</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进程组，分组的目的</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信号机制</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常用的信号</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忽略信号</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捕捉信号</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信号的发送：</a:t>
            </a:r>
            <a:r>
              <a:rPr lang="en-US" altLang="zh-CN" sz="2000" b="0">
                <a:latin typeface="Verdana" pitchFamily="34" charset="0"/>
                <a:ea typeface="黑体" pitchFamily="2" charset="-122"/>
              </a:rPr>
              <a:t>kill</a:t>
            </a:r>
            <a:r>
              <a:rPr lang="zh-CN" altLang="en-US" sz="2000" b="0">
                <a:latin typeface="Verdana" pitchFamily="34" charset="0"/>
                <a:ea typeface="黑体" pitchFamily="2" charset="-122"/>
              </a:rPr>
              <a:t>的三种用法</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系统调用和进程状态与信号关系</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sleep,pause,alarm</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全局跳转的必要性</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全局跳转的两个主要调用</a:t>
            </a:r>
          </a:p>
          <a:p>
            <a:pPr marL="342900" indent="-342900" eaLnBrk="1" hangingPunct="1">
              <a:lnSpc>
                <a:spcPct val="100000"/>
              </a:lnSpc>
              <a:spcBef>
                <a:spcPct val="20000"/>
              </a:spcBef>
              <a:buClr>
                <a:schemeClr val="accent2"/>
              </a:buClr>
              <a:buSzPct val="90000"/>
              <a:buFont typeface="Wingdings" pitchFamily="2" charset="2"/>
              <a:buChar char="Ø"/>
            </a:pPr>
            <a:r>
              <a:rPr lang="en-US" altLang="zh-CN" sz="2000" b="0">
                <a:latin typeface="Verdana" pitchFamily="34" charset="0"/>
                <a:ea typeface="黑体" pitchFamily="2" charset="-122"/>
              </a:rPr>
              <a:t>IPC</a:t>
            </a:r>
            <a:r>
              <a:rPr lang="zh-CN" altLang="en-US" sz="2000" b="0">
                <a:latin typeface="Verdana" pitchFamily="34" charset="0"/>
                <a:ea typeface="黑体" pitchFamily="2" charset="-122"/>
              </a:rPr>
              <a:t>，消息队列，死锁问题</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信号灯</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共享内存机制</a:t>
            </a:r>
          </a:p>
          <a:p>
            <a:pPr marL="342900" indent="-342900" eaLnBrk="1" hangingPunct="1">
              <a:lnSpc>
                <a:spcPct val="100000"/>
              </a:lnSpc>
              <a:spcBef>
                <a:spcPct val="20000"/>
              </a:spcBef>
              <a:buClr>
                <a:schemeClr val="accent2"/>
              </a:buClr>
              <a:buSzPct val="90000"/>
              <a:buFont typeface="Wingdings" pitchFamily="2" charset="2"/>
              <a:buChar char="Ø"/>
            </a:pPr>
            <a:r>
              <a:rPr lang="zh-CN" altLang="en-US" sz="2000" b="0">
                <a:latin typeface="Verdana" pitchFamily="34" charset="0"/>
                <a:ea typeface="黑体" pitchFamily="2" charset="-122"/>
              </a:rPr>
              <a:t>信号灯</a:t>
            </a:r>
            <a:r>
              <a:rPr lang="en-US" altLang="zh-CN" sz="2000" b="0">
                <a:latin typeface="Verdana" pitchFamily="34" charset="0"/>
                <a:ea typeface="黑体" pitchFamily="2" charset="-122"/>
              </a:rPr>
              <a:t>+</a:t>
            </a:r>
            <a:r>
              <a:rPr lang="zh-CN" altLang="en-US" sz="2000" b="0">
                <a:latin typeface="Verdana" pitchFamily="34" charset="0"/>
                <a:ea typeface="黑体" pitchFamily="2" charset="-122"/>
              </a:rPr>
              <a:t>共享内存</a:t>
            </a:r>
            <a:r>
              <a:rPr lang="en-US" altLang="zh-CN" sz="2000" b="0">
                <a:latin typeface="Verdana" pitchFamily="34" charset="0"/>
                <a:ea typeface="黑体" pitchFamily="2" charset="-122"/>
              </a:rPr>
              <a:t>:</a:t>
            </a:r>
            <a:r>
              <a:rPr lang="zh-CN" altLang="en-US" sz="2000" b="0">
                <a:latin typeface="Verdana" pitchFamily="34" charset="0"/>
                <a:ea typeface="黑体" pitchFamily="2" charset="-122"/>
              </a:rPr>
              <a:t>生产者消费者问题</a:t>
            </a:r>
          </a:p>
        </p:txBody>
      </p:sp>
      <p:sp>
        <p:nvSpPr>
          <p:cNvPr id="91142" name="Line 5"/>
          <p:cNvSpPr>
            <a:spLocks noChangeShapeType="1"/>
          </p:cNvSpPr>
          <p:nvPr/>
        </p:nvSpPr>
        <p:spPr bwMode="auto">
          <a:xfrm>
            <a:off x="5880100" y="1052514"/>
            <a:ext cx="0" cy="53292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zh-CN" altLang="en-US" sz="4000"/>
              <a:t>复习</a:t>
            </a:r>
            <a:r>
              <a:rPr lang="en-US" altLang="zh-CN" sz="4000"/>
              <a:t>(3)</a:t>
            </a:r>
          </a:p>
        </p:txBody>
      </p:sp>
      <p:sp>
        <p:nvSpPr>
          <p:cNvPr id="92164" name="Rectangle 3"/>
          <p:cNvSpPr>
            <a:spLocks noGrp="1" noChangeArrowheads="1"/>
          </p:cNvSpPr>
          <p:nvPr>
            <p:ph type="body" idx="1"/>
          </p:nvPr>
        </p:nvSpPr>
        <p:spPr>
          <a:xfrm>
            <a:off x="2208214" y="981076"/>
            <a:ext cx="3455987" cy="5616575"/>
          </a:xfrm>
        </p:spPr>
        <p:txBody>
          <a:bodyPr/>
          <a:lstStyle/>
          <a:p>
            <a:pPr eaLnBrk="1" hangingPunct="1">
              <a:buClr>
                <a:schemeClr val="accent2"/>
              </a:buClr>
              <a:buSzPct val="90000"/>
              <a:buFont typeface="Wingdings" pitchFamily="2" charset="2"/>
              <a:buChar char="Ø"/>
            </a:pPr>
            <a:r>
              <a:rPr lang="zh-CN" altLang="en-US" sz="2000" b="0">
                <a:solidFill>
                  <a:schemeClr val="tx1"/>
                </a:solidFill>
                <a:latin typeface="Verdana" pitchFamily="34" charset="0"/>
              </a:rPr>
              <a:t>内存映射方式访问文件</a:t>
            </a:r>
          </a:p>
          <a:p>
            <a:pPr eaLnBrk="1" hangingPunct="1">
              <a:buClr>
                <a:schemeClr val="accent2"/>
              </a:buClr>
              <a:buSzPct val="90000"/>
              <a:buFont typeface="Wingdings" pitchFamily="2" charset="2"/>
              <a:buChar char="Ø"/>
            </a:pPr>
            <a:r>
              <a:rPr lang="en-US" altLang="zh-CN" sz="2000" b="0">
                <a:solidFill>
                  <a:schemeClr val="tx1"/>
                </a:solidFill>
                <a:latin typeface="Verdana" pitchFamily="34" charset="0"/>
              </a:rPr>
              <a:t>mmap</a:t>
            </a:r>
            <a:r>
              <a:rPr lang="zh-CN" altLang="en-US" sz="2000" b="0">
                <a:solidFill>
                  <a:schemeClr val="tx1"/>
                </a:solidFill>
                <a:latin typeface="Verdana" pitchFamily="34" charset="0"/>
              </a:rPr>
              <a:t>与</a:t>
            </a:r>
            <a:r>
              <a:rPr lang="en-US" altLang="zh-CN" sz="2000" b="0">
                <a:solidFill>
                  <a:schemeClr val="tx1"/>
                </a:solidFill>
                <a:latin typeface="Verdana" pitchFamily="34" charset="0"/>
              </a:rPr>
              <a:t>read/write</a:t>
            </a:r>
            <a:r>
              <a:rPr lang="zh-CN" altLang="en-US" sz="2000" b="0">
                <a:solidFill>
                  <a:schemeClr val="tx1"/>
                </a:solidFill>
                <a:latin typeface="Verdana" pitchFamily="34" charset="0"/>
              </a:rPr>
              <a:t>效率</a:t>
            </a:r>
          </a:p>
          <a:p>
            <a:pPr eaLnBrk="1" hangingPunct="1">
              <a:buClr>
                <a:schemeClr val="accent2"/>
              </a:buClr>
              <a:buSzPct val="90000"/>
              <a:buFont typeface="Wingdings" pitchFamily="2" charset="2"/>
              <a:buChar char="Ø"/>
            </a:pPr>
            <a:r>
              <a:rPr lang="zh-CN" altLang="en-US" sz="2000" b="0">
                <a:solidFill>
                  <a:schemeClr val="tx1"/>
                </a:solidFill>
                <a:latin typeface="Verdana" pitchFamily="34" charset="0"/>
              </a:rPr>
              <a:t>文件和记录的锁定的必要性</a:t>
            </a:r>
          </a:p>
          <a:p>
            <a:pPr eaLnBrk="1" hangingPunct="1">
              <a:buClr>
                <a:schemeClr val="accent2"/>
              </a:buClr>
              <a:buSzPct val="90000"/>
              <a:buFont typeface="Wingdings" pitchFamily="2" charset="2"/>
              <a:buChar char="Ø"/>
            </a:pPr>
            <a:r>
              <a:rPr lang="zh-CN" altLang="en-US" sz="2000" b="0">
                <a:solidFill>
                  <a:schemeClr val="tx1"/>
                </a:solidFill>
                <a:latin typeface="Verdana" pitchFamily="34" charset="0"/>
              </a:rPr>
              <a:t>读锁与写锁</a:t>
            </a:r>
          </a:p>
          <a:p>
            <a:pPr eaLnBrk="1" hangingPunct="1">
              <a:buClr>
                <a:schemeClr val="accent2"/>
              </a:buClr>
              <a:buSzPct val="90000"/>
              <a:buFont typeface="Wingdings" pitchFamily="2" charset="2"/>
              <a:buChar char="Ø"/>
            </a:pPr>
            <a:r>
              <a:rPr lang="zh-CN" altLang="en-US" sz="2000" b="0">
                <a:solidFill>
                  <a:schemeClr val="tx1"/>
                </a:solidFill>
                <a:latin typeface="Verdana" pitchFamily="34" charset="0"/>
              </a:rPr>
              <a:t>咨询式锁的使用：注意安全性保障以及进程状态的变化</a:t>
            </a:r>
          </a:p>
          <a:p>
            <a:pPr eaLnBrk="1" hangingPunct="1">
              <a:buClr>
                <a:schemeClr val="accent2"/>
              </a:buClr>
              <a:buSzPct val="90000"/>
              <a:buFont typeface="Wingdings" pitchFamily="2" charset="2"/>
              <a:buChar char="Ø"/>
            </a:pPr>
            <a:r>
              <a:rPr lang="zh-CN" altLang="en-US" sz="2000" b="0">
                <a:solidFill>
                  <a:schemeClr val="tx1"/>
                </a:solidFill>
                <a:latin typeface="Verdana" pitchFamily="34" charset="0"/>
              </a:rPr>
              <a:t>强制性锁定</a:t>
            </a:r>
          </a:p>
          <a:p>
            <a:pPr eaLnBrk="1" hangingPunct="1">
              <a:buClr>
                <a:schemeClr val="accent2"/>
              </a:buClr>
              <a:buSzPct val="90000"/>
              <a:buFont typeface="Wingdings" pitchFamily="2" charset="2"/>
              <a:buChar char="Ø"/>
            </a:pPr>
            <a:endParaRPr lang="en-US" altLang="zh-CN" sz="2000" b="0">
              <a:solidFill>
                <a:schemeClr val="tx1"/>
              </a:solidFill>
              <a:latin typeface="Verdana" pitchFamily="34" charset="0"/>
            </a:endParaRPr>
          </a:p>
        </p:txBody>
      </p:sp>
      <p:sp>
        <p:nvSpPr>
          <p:cNvPr id="92165" name="Line 5"/>
          <p:cNvSpPr>
            <a:spLocks noChangeShapeType="1"/>
          </p:cNvSpPr>
          <p:nvPr/>
        </p:nvSpPr>
        <p:spPr bwMode="auto">
          <a:xfrm>
            <a:off x="5880100" y="1052514"/>
            <a:ext cx="0" cy="53292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theme/theme1.xml><?xml version="1.0" encoding="utf-8"?>
<a:theme xmlns:a="http://schemas.openxmlformats.org/drawingml/2006/main" name="蒋砚军《UNIX操作系统》">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蒋砚军《UNIX操作系统》">
      <a:majorFont>
        <a:latin typeface="Times New Roman"/>
        <a:ea typeface="楷体_GB2312"/>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zh-CN" altLang="en-US" sz="1400" b="1" i="0" u="none" strike="noStrike" cap="none" normalizeH="0" baseline="0" smtClean="0">
            <a:ln>
              <a:noFill/>
            </a:ln>
            <a:solidFill>
              <a:schemeClr val="tx1"/>
            </a:solidFill>
            <a:effectLst/>
            <a:latin typeface="Lucida Console" pitchFamily="49"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zh-CN" altLang="en-US" sz="1400" b="1" i="0" u="none" strike="noStrike" cap="none" normalizeH="0" baseline="0" smtClean="0">
            <a:ln>
              <a:noFill/>
            </a:ln>
            <a:solidFill>
              <a:schemeClr val="tx1"/>
            </a:solidFill>
            <a:effectLst/>
            <a:latin typeface="Lucida Console" pitchFamily="49" charset="0"/>
            <a:ea typeface="宋体" pitchFamily="2" charset="-122"/>
          </a:defRPr>
        </a:defPPr>
      </a:lstStyle>
    </a:lnDef>
  </a:objectDefaults>
  <a:extraClrSchemeLst>
    <a:extraClrScheme>
      <a:clrScheme name="蒋砚军《UNIX操作系统》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蒋砚军《UNIX操作系统》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蒋砚军《UNIX操作系统》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蒋砚军《UNIX操作系统》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蒋砚军《UNIX操作系统》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蒋砚军《UNIX操作系统》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蒋砚军《UNIX操作系统》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2448</TotalTime>
  <Words>8004</Words>
  <Application>Microsoft Office PowerPoint</Application>
  <PresentationFormat>宽屏</PresentationFormat>
  <Paragraphs>908</Paragraphs>
  <Slides>92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92</vt:i4>
      </vt:variant>
    </vt:vector>
  </HeadingPairs>
  <TitlesOfParts>
    <vt:vector size="105" baseType="lpstr">
      <vt:lpstr>仿宋_GB2312</vt:lpstr>
      <vt:lpstr>黑体</vt:lpstr>
      <vt:lpstr>楷体</vt:lpstr>
      <vt:lpstr>楷体_GB2312</vt:lpstr>
      <vt:lpstr>宋体</vt:lpstr>
      <vt:lpstr>Courier New</vt:lpstr>
      <vt:lpstr>Lucida Console</vt:lpstr>
      <vt:lpstr>Times New Roman</vt:lpstr>
      <vt:lpstr>Verdana</vt:lpstr>
      <vt:lpstr>Wingdings</vt:lpstr>
      <vt:lpstr>蒋砚军《UNIX操作系统》</vt:lpstr>
      <vt:lpstr>VISIO</vt:lpstr>
      <vt:lpstr>Visio</vt:lpstr>
      <vt:lpstr>第5章  进程控制与进程间通信</vt:lpstr>
      <vt:lpstr> 进程控制</vt:lpstr>
      <vt:lpstr>进程与程序</vt:lpstr>
      <vt:lpstr>进程的组成部分(1)</vt:lpstr>
      <vt:lpstr>进程的组成部分(2)</vt:lpstr>
      <vt:lpstr>进程逻辑地址空间的布局 </vt:lpstr>
      <vt:lpstr>进程的系统数据</vt:lpstr>
      <vt:lpstr>UNIX的user+proc结构</vt:lpstr>
      <vt:lpstr>进程的基本状态</vt:lpstr>
      <vt:lpstr>进程的调度</vt:lpstr>
      <vt:lpstr>PowerPoint 演示文稿</vt:lpstr>
      <vt:lpstr>time:进程执行的时间</vt:lpstr>
      <vt:lpstr>系统调用times()</vt:lpstr>
      <vt:lpstr>与时间有关的函数</vt:lpstr>
      <vt:lpstr>忙等待</vt:lpstr>
      <vt:lpstr>fork：创建新进程</vt:lpstr>
      <vt:lpstr>fork举例(1)</vt:lpstr>
      <vt:lpstr>fork举例(2)</vt:lpstr>
      <vt:lpstr>命令ps</vt:lpstr>
      <vt:lpstr>命令ps举例</vt:lpstr>
      <vt:lpstr>命令ps列出的进程属性</vt:lpstr>
      <vt:lpstr>命令行参数和环境参数</vt:lpstr>
      <vt:lpstr>访问环境参数的三种方法</vt:lpstr>
      <vt:lpstr>exec系统调用</vt:lpstr>
      <vt:lpstr>exec系统调用格式</vt:lpstr>
      <vt:lpstr>“僵尸”进程</vt:lpstr>
      <vt:lpstr>wait系统调用</vt:lpstr>
      <vt:lpstr>字符串库函数strtok</vt:lpstr>
      <vt:lpstr>最简单的shell: xsh0</vt:lpstr>
      <vt:lpstr>PowerPoint 演示文稿</vt:lpstr>
      <vt:lpstr>执行xsh0</vt:lpstr>
      <vt:lpstr>system：运行一个命令 </vt:lpstr>
      <vt:lpstr>system应用举例 </vt:lpstr>
      <vt:lpstr>进程与文件描述符</vt:lpstr>
      <vt:lpstr>活动文件目录AFD</vt:lpstr>
      <vt:lpstr>活动文件目录AFD(图)</vt:lpstr>
      <vt:lpstr>文件描述符的继承与关闭</vt:lpstr>
      <vt:lpstr>例:文件描述符的继承与关闭(1)</vt:lpstr>
      <vt:lpstr>例:文件描述符的继承与关闭(2)</vt:lpstr>
      <vt:lpstr>close-on-exec标志</vt:lpstr>
      <vt:lpstr>文件描述符的复制</vt:lpstr>
      <vt:lpstr>xsh1:输入输出重定向(1)</vt:lpstr>
      <vt:lpstr>PowerPoint 演示文稿</vt:lpstr>
      <vt:lpstr>xsh1:输入输出重定向(2)</vt:lpstr>
      <vt:lpstr>管道操作(1)</vt:lpstr>
      <vt:lpstr>管道操作(2)</vt:lpstr>
      <vt:lpstr>进程间使用管道通信</vt:lpstr>
      <vt:lpstr>管道通信：写端</vt:lpstr>
      <vt:lpstr>管道通信：读端</vt:lpstr>
      <vt:lpstr>管道通信：应注意的问题</vt:lpstr>
      <vt:lpstr>命名管道</vt:lpstr>
      <vt:lpstr>xsh2:管道(1)</vt:lpstr>
      <vt:lpstr>xsh2:管道(2)</vt:lpstr>
      <vt:lpstr>作业4</vt:lpstr>
      <vt:lpstr>信号</vt:lpstr>
      <vt:lpstr>命令kill</vt:lpstr>
      <vt:lpstr>进程组</vt:lpstr>
      <vt:lpstr>信号机制</vt:lpstr>
      <vt:lpstr>信号类型</vt:lpstr>
      <vt:lpstr>进程对信号的处理</vt:lpstr>
      <vt:lpstr>信号被忽略：举例</vt:lpstr>
      <vt:lpstr>信号的捕捉</vt:lpstr>
      <vt:lpstr>僵尸进程</vt:lpstr>
      <vt:lpstr>捕获信号SIGCLD</vt:lpstr>
      <vt:lpstr>发送信号</vt:lpstr>
      <vt:lpstr>系统调用与信号</vt:lpstr>
      <vt:lpstr>pause与alarm系统调用</vt:lpstr>
      <vt:lpstr>alarm系统调用举例</vt:lpstr>
      <vt:lpstr>进程间通信（IPC机制）</vt:lpstr>
      <vt:lpstr>信号灯</vt:lpstr>
      <vt:lpstr>信号灯的创建</vt:lpstr>
      <vt:lpstr>信号灯的删除</vt:lpstr>
      <vt:lpstr>信号灯操作</vt:lpstr>
      <vt:lpstr>共享内存</vt:lpstr>
      <vt:lpstr>共享内存操作</vt:lpstr>
      <vt:lpstr>“生产者-消费者”问题</vt:lpstr>
      <vt:lpstr>内存映射文件</vt:lpstr>
      <vt:lpstr>内存映射文件I/O </vt:lpstr>
      <vt:lpstr>内存映射文件I/O的优点 </vt:lpstr>
      <vt:lpstr>内存映射文件相关系统调用(1)</vt:lpstr>
      <vt:lpstr>内存映射文件相关系统调用(2)</vt:lpstr>
      <vt:lpstr>文件和记录的锁定</vt:lpstr>
      <vt:lpstr>一个文件访问的问题程序</vt:lpstr>
      <vt:lpstr>文件和记录锁定机制</vt:lpstr>
      <vt:lpstr>共享锁和互斥锁</vt:lpstr>
      <vt:lpstr>文件锁操作：系统调用fcntl</vt:lpstr>
      <vt:lpstr>结构体flock</vt:lpstr>
      <vt:lpstr>举例(写锁）</vt:lpstr>
      <vt:lpstr>举例（读锁）</vt:lpstr>
      <vt:lpstr>复习(1)</vt:lpstr>
      <vt:lpstr>复习(2)</vt:lpstr>
      <vt:lpstr>复习(3)</vt:lpstr>
    </vt:vector>
  </TitlesOfParts>
  <Company>北京邮电大学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UNIX讲义</dc:title>
  <dc:creator>北京邮电大学 蒋砚军</dc:creator>
  <cp:lastModifiedBy>▷</cp:lastModifiedBy>
  <cp:revision>346</cp:revision>
  <dcterms:created xsi:type="dcterms:W3CDTF">2001-09-25T00:57:40Z</dcterms:created>
  <dcterms:modified xsi:type="dcterms:W3CDTF">2021-11-30T10:13:45Z</dcterms:modified>
</cp:coreProperties>
</file>