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12" r:id="rId3"/>
    <p:sldId id="257" r:id="rId5"/>
    <p:sldId id="322" r:id="rId6"/>
    <p:sldId id="318" r:id="rId7"/>
    <p:sldId id="313" r:id="rId8"/>
    <p:sldId id="314" r:id="rId9"/>
    <p:sldId id="315" r:id="rId10"/>
  </p:sldIdLst>
  <p:sldSz cx="12192000" cy="6858000"/>
  <p:notesSz cx="6858000" cy="9144000"/>
  <p:custDataLst>
    <p:tags r:id="rId14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微软雅黑 Light" panose="020B0502040204020203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微软雅黑 Light" panose="020B0502040204020203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微软雅黑 Light" panose="020B0502040204020203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微软雅黑 Light" panose="020B0502040204020203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微软雅黑 Light" panose="020B0502040204020203" pitchFamily="34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微软雅黑 Light" panose="020B0502040204020203" pitchFamily="34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微软雅黑 Light" panose="020B0502040204020203" pitchFamily="34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微软雅黑 Light" panose="020B0502040204020203" pitchFamily="34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微软雅黑 Light" panose="020B0502040204020203" pitchFamily="3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B1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3" autoAdjust="0"/>
    <p:restoredTop sz="92672" autoAdjust="0"/>
  </p:normalViewPr>
  <p:slideViewPr>
    <p:cSldViewPr snapToGrid="0">
      <p:cViewPr varScale="1">
        <p:scale>
          <a:sx n="105" d="100"/>
          <a:sy n="105" d="100"/>
        </p:scale>
        <p:origin x="8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gs" Target="tags/tag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856674E9-F16F-4376-A392-6094BCA4A48F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9B59BFD3-8DE0-446A-8EBA-050224A74845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51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4794771-2E61-498A-A6BD-6F19FA32D2BF}" type="slidenum">
              <a:rPr lang="zh-CN" altLang="en-US">
                <a:latin typeface="Calibri" panose="020F0502020204030204" pitchFamily="34" charset="0"/>
                <a:ea typeface="宋体" pitchFamily="2" charset="-122"/>
              </a:rPr>
            </a:fld>
            <a:endParaRPr lang="zh-CN" altLang="en-US">
              <a:latin typeface="Calibri" panose="020F0502020204030204" pitchFamily="34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1126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9F54AE3-D18C-4100-AC8E-7C2991C64D22}" type="slidenum">
              <a:rPr lang="zh-CN" altLang="en-US">
                <a:latin typeface="Calibri" panose="020F0502020204030204" pitchFamily="34" charset="0"/>
                <a:ea typeface="宋体" pitchFamily="2" charset="-122"/>
              </a:rPr>
            </a:fld>
            <a:endParaRPr lang="zh-CN" altLang="en-US">
              <a:latin typeface="Calibri" panose="020F0502020204030204" pitchFamily="34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1126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9F54AE3-D18C-4100-AC8E-7C2991C64D22}" type="slidenum">
              <a:rPr lang="zh-CN" altLang="en-US">
                <a:latin typeface="Calibri" panose="020F0502020204030204" pitchFamily="34" charset="0"/>
                <a:ea typeface="宋体" pitchFamily="2" charset="-122"/>
              </a:rPr>
            </a:fld>
            <a:endParaRPr lang="zh-CN" altLang="en-US">
              <a:latin typeface="Calibri" panose="020F0502020204030204" pitchFamily="34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1126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9F54AE3-D18C-4100-AC8E-7C2991C64D22}" type="slidenum">
              <a:rPr lang="zh-CN" altLang="en-US">
                <a:latin typeface="Calibri" panose="020F0502020204030204" pitchFamily="34" charset="0"/>
                <a:ea typeface="宋体" pitchFamily="2" charset="-122"/>
              </a:rPr>
            </a:fld>
            <a:endParaRPr lang="zh-CN" altLang="en-US">
              <a:latin typeface="Calibri" panose="020F0502020204030204" pitchFamily="34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1126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9F54AE3-D18C-4100-AC8E-7C2991C64D22}" type="slidenum">
              <a:rPr lang="zh-CN" altLang="en-US">
                <a:latin typeface="Calibri" panose="020F0502020204030204" pitchFamily="34" charset="0"/>
                <a:ea typeface="宋体" pitchFamily="2" charset="-122"/>
              </a:rPr>
            </a:fld>
            <a:endParaRPr lang="zh-CN" altLang="en-US">
              <a:latin typeface="Calibri" panose="020F0502020204030204" pitchFamily="34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126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9F54AE3-D18C-4100-AC8E-7C2991C64D22}" type="slidenum">
              <a:rPr lang="zh-CN" altLang="en-US">
                <a:latin typeface="Calibri" panose="020F0502020204030204" pitchFamily="34" charset="0"/>
                <a:ea typeface="宋体" pitchFamily="2" charset="-122"/>
              </a:rPr>
            </a:fld>
            <a:endParaRPr lang="zh-CN" altLang="en-US">
              <a:latin typeface="Calibri" panose="020F0502020204030204" pitchFamily="34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1126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9F54AE3-D18C-4100-AC8E-7C2991C64D22}" type="slidenum">
              <a:rPr lang="zh-CN" altLang="en-US">
                <a:latin typeface="Calibri" panose="020F0502020204030204" pitchFamily="34" charset="0"/>
                <a:ea typeface="宋体" pitchFamily="2" charset="-122"/>
              </a:rPr>
            </a:fld>
            <a:endParaRPr lang="zh-CN" altLang="en-US">
              <a:latin typeface="Calibri" panose="020F0502020204030204" pitchFamily="34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/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2799" y="294393"/>
            <a:ext cx="1754647" cy="526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BBE6C3E-8A22-43C2-824F-CF0FD8C24B7E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AEEFF87B-9E66-44EE-ADE3-92106CCA67FB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 Light" panose="020B0502040204020203" pitchFamily="34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 Light" panose="020B0502040204020203" pitchFamily="34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 Light" panose="020B0502040204020203" pitchFamily="34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 Light" panose="020B0502040204020203" pitchFamily="3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 Light" panose="020B0502040204020203" pitchFamily="3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 Light" panose="020B0502040204020203" pitchFamily="3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 Light" panose="020B0502040204020203" pitchFamily="3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 Light" panose="020B0502040204020203" pitchFamily="34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1.xml"/><Relationship Id="rId4" Type="http://schemas.openxmlformats.org/officeDocument/2006/relationships/hyperlink" Target="http://wx.bupt.edu.cn/feishu-auth/login" TargetMode="External"/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hyperlink" Target="mailto:wangzl@bupt.edu.cn" TargetMode="Externa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.xml"/><Relationship Id="rId6" Type="http://schemas.openxmlformats.org/officeDocument/2006/relationships/slideLayout" Target="../slideLayouts/slideLayout1.xml"/><Relationship Id="rId5" Type="http://schemas.openxmlformats.org/officeDocument/2006/relationships/hyperlink" Target="http://www.runoob.com/" TargetMode="External"/><Relationship Id="rId4" Type="http://schemas.openxmlformats.org/officeDocument/2006/relationships/hyperlink" Target="https://baomidou.com/" TargetMode="External"/><Relationship Id="rId3" Type="http://schemas.openxmlformats.org/officeDocument/2006/relationships/hyperlink" Target="https://mybatis.org/mybatis-3/zh/index.html" TargetMode="External"/><Relationship Id="rId2" Type="http://schemas.openxmlformats.org/officeDocument/2006/relationships/hyperlink" Target="https://docs.spring.io/spring-boot/docs/current/reference/pdf/spring-boot-reference.pdf" TargetMode="External"/><Relationship Id="rId1" Type="http://schemas.openxmlformats.org/officeDocument/2006/relationships/hyperlink" Target="https://docs.spring.io/spring/docs/current/spring-framework-reference/pdf/web.pdf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1246188"/>
            <a:ext cx="12192000" cy="3962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1728789" y="2525714"/>
            <a:ext cx="8734425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400" dirty="0">
                <a:solidFill>
                  <a:schemeClr val="bg1"/>
                </a:solidFill>
                <a:latin typeface="+mn-ea"/>
                <a:ea typeface="+mn-ea"/>
              </a:rPr>
              <a:t>Web</a:t>
            </a:r>
            <a:r>
              <a:rPr lang="zh-CN" altLang="en-US" sz="4400" dirty="0">
                <a:solidFill>
                  <a:schemeClr val="bg1"/>
                </a:solidFill>
                <a:latin typeface="+mn-ea"/>
                <a:ea typeface="+mn-ea"/>
              </a:rPr>
              <a:t>开发技术基础</a:t>
            </a:r>
            <a:endParaRPr lang="zh-CN" altLang="en-US" sz="44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4" name="任意多边形 3"/>
          <p:cNvSpPr/>
          <p:nvPr/>
        </p:nvSpPr>
        <p:spPr>
          <a:xfrm>
            <a:off x="2057401" y="1957389"/>
            <a:ext cx="8088313" cy="2419351"/>
          </a:xfrm>
          <a:custGeom>
            <a:avLst/>
            <a:gdLst>
              <a:gd name="connsiteX0" fmla="*/ 2728913 w 8086725"/>
              <a:gd name="connsiteY0" fmla="*/ 0 h 2628900"/>
              <a:gd name="connsiteX1" fmla="*/ 14288 w 8086725"/>
              <a:gd name="connsiteY1" fmla="*/ 0 h 2628900"/>
              <a:gd name="connsiteX2" fmla="*/ 0 w 8086725"/>
              <a:gd name="connsiteY2" fmla="*/ 2621757 h 2628900"/>
              <a:gd name="connsiteX3" fmla="*/ 8086725 w 8086725"/>
              <a:gd name="connsiteY3" fmla="*/ 2628900 h 2628900"/>
              <a:gd name="connsiteX4" fmla="*/ 8065294 w 8086725"/>
              <a:gd name="connsiteY4" fmla="*/ 7144 h 2628900"/>
              <a:gd name="connsiteX5" fmla="*/ 5200650 w 8086725"/>
              <a:gd name="connsiteY5" fmla="*/ 0 h 2628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086725" h="2628900">
                <a:moveTo>
                  <a:pt x="2728913" y="0"/>
                </a:moveTo>
                <a:lnTo>
                  <a:pt x="14288" y="0"/>
                </a:lnTo>
                <a:cubicBezTo>
                  <a:pt x="9525" y="873919"/>
                  <a:pt x="4763" y="1747838"/>
                  <a:pt x="0" y="2621757"/>
                </a:cubicBezTo>
                <a:lnTo>
                  <a:pt x="8086725" y="2628900"/>
                </a:lnTo>
                <a:lnTo>
                  <a:pt x="8065294" y="7144"/>
                </a:lnTo>
                <a:lnTo>
                  <a:pt x="5200650" y="0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>
              <a:solidFill>
                <a:schemeClr val="bg1"/>
              </a:solidFill>
            </a:endParaRPr>
          </a:p>
        </p:txBody>
      </p:sp>
      <p:sp>
        <p:nvSpPr>
          <p:cNvPr id="4101" name="文本框 1"/>
          <p:cNvSpPr txBox="1">
            <a:spLocks noChangeArrowheads="1"/>
          </p:cNvSpPr>
          <p:nvPr/>
        </p:nvSpPr>
        <p:spPr bwMode="auto">
          <a:xfrm>
            <a:off x="4493753" y="1762384"/>
            <a:ext cx="314483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9pPr>
          </a:lstStyle>
          <a:p>
            <a:pPr algn="ctr" eaLnBrk="1" hangingPunct="1"/>
            <a:r>
              <a:rPr lang="en-US" altLang="zh-CN" sz="20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Web Programming</a:t>
            </a:r>
            <a:endParaRPr lang="zh-CN" altLang="en-US" sz="2000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1" name="Rectangle 37"/>
          <p:cNvSpPr/>
          <p:nvPr/>
        </p:nvSpPr>
        <p:spPr>
          <a:xfrm>
            <a:off x="2790826" y="3640139"/>
            <a:ext cx="6610351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solidFill>
                  <a:schemeClr val="bg1"/>
                </a:solidFill>
                <a:latin typeface="+mn-ea"/>
                <a:ea typeface="+mn-ea"/>
                <a:cs typeface="Lao UI" panose="020B0502040204020203" pitchFamily="34" charset="0"/>
              </a:rPr>
              <a:t>第</a:t>
            </a:r>
            <a:r>
              <a:rPr lang="en-US" altLang="zh-CN" sz="2000" dirty="0">
                <a:solidFill>
                  <a:schemeClr val="bg1"/>
                </a:solidFill>
                <a:latin typeface="+mn-ea"/>
                <a:ea typeface="+mn-ea"/>
                <a:cs typeface="Lao UI" panose="020B0502040204020203" pitchFamily="34" charset="0"/>
              </a:rPr>
              <a:t>0</a:t>
            </a:r>
            <a:r>
              <a:rPr lang="zh-CN" altLang="en-US" sz="2000" dirty="0">
                <a:solidFill>
                  <a:schemeClr val="bg1"/>
                </a:solidFill>
                <a:latin typeface="+mn-ea"/>
                <a:ea typeface="+mn-ea"/>
                <a:cs typeface="Lao UI" panose="020B0502040204020203" pitchFamily="34" charset="0"/>
              </a:rPr>
              <a:t>章 课程介绍</a:t>
            </a:r>
            <a:endParaRPr lang="en-US" altLang="zh-CN" sz="2000" dirty="0">
              <a:solidFill>
                <a:schemeClr val="bg1"/>
              </a:solidFill>
              <a:latin typeface="+mn-ea"/>
              <a:ea typeface="+mn-ea"/>
              <a:cs typeface="Lao UI" panose="020B0502040204020203" pitchFamily="34" charset="0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3263900" y="4673600"/>
            <a:ext cx="287339" cy="28733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104" name="Freeform 5"/>
          <p:cNvSpPr>
            <a:spLocks noChangeAspect="1"/>
          </p:cNvSpPr>
          <p:nvPr/>
        </p:nvSpPr>
        <p:spPr bwMode="auto">
          <a:xfrm>
            <a:off x="3316288" y="4727575"/>
            <a:ext cx="173037" cy="173039"/>
          </a:xfrm>
          <a:custGeom>
            <a:avLst/>
            <a:gdLst>
              <a:gd name="T0" fmla="*/ 2147483646 w 294"/>
              <a:gd name="T1" fmla="*/ 2147483646 h 294"/>
              <a:gd name="T2" fmla="*/ 2147483646 w 294"/>
              <a:gd name="T3" fmla="*/ 2147483646 h 294"/>
              <a:gd name="T4" fmla="*/ 2147483646 w 294"/>
              <a:gd name="T5" fmla="*/ 2147483646 h 294"/>
              <a:gd name="T6" fmla="*/ 2147483646 w 294"/>
              <a:gd name="T7" fmla="*/ 2147483646 h 294"/>
              <a:gd name="T8" fmla="*/ 2147483646 w 294"/>
              <a:gd name="T9" fmla="*/ 0 h 294"/>
              <a:gd name="T10" fmla="*/ 0 w 294"/>
              <a:gd name="T11" fmla="*/ 2147483646 h 294"/>
              <a:gd name="T12" fmla="*/ 2147483646 w 294"/>
              <a:gd name="T13" fmla="*/ 2147483646 h 294"/>
              <a:gd name="T14" fmla="*/ 2147483646 w 294"/>
              <a:gd name="T15" fmla="*/ 2147483646 h 294"/>
              <a:gd name="T16" fmla="*/ 2147483646 w 294"/>
              <a:gd name="T17" fmla="*/ 2147483646 h 294"/>
              <a:gd name="T18" fmla="*/ 2147483646 w 294"/>
              <a:gd name="T19" fmla="*/ 2147483646 h 294"/>
              <a:gd name="T20" fmla="*/ 2147483646 w 294"/>
              <a:gd name="T21" fmla="*/ 2147483646 h 294"/>
              <a:gd name="T22" fmla="*/ 2147483646 w 294"/>
              <a:gd name="T23" fmla="*/ 2147483646 h 294"/>
              <a:gd name="T24" fmla="*/ 2147483646 w 294"/>
              <a:gd name="T25" fmla="*/ 2147483646 h 294"/>
              <a:gd name="T26" fmla="*/ 2147483646 w 294"/>
              <a:gd name="T27" fmla="*/ 2147483646 h 294"/>
              <a:gd name="T28" fmla="*/ 2147483646 w 294"/>
              <a:gd name="T29" fmla="*/ 2147483646 h 294"/>
              <a:gd name="T30" fmla="*/ 2147483646 w 294"/>
              <a:gd name="T31" fmla="*/ 2147483646 h 294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294" h="294">
                <a:moveTo>
                  <a:pt x="254" y="107"/>
                </a:moveTo>
                <a:lnTo>
                  <a:pt x="254" y="13"/>
                </a:lnTo>
                <a:lnTo>
                  <a:pt x="201" y="13"/>
                </a:lnTo>
                <a:lnTo>
                  <a:pt x="201" y="53"/>
                </a:lnTo>
                <a:lnTo>
                  <a:pt x="147" y="0"/>
                </a:lnTo>
                <a:lnTo>
                  <a:pt x="0" y="147"/>
                </a:lnTo>
                <a:lnTo>
                  <a:pt x="27" y="147"/>
                </a:lnTo>
                <a:lnTo>
                  <a:pt x="27" y="294"/>
                </a:lnTo>
                <a:lnTo>
                  <a:pt x="107" y="294"/>
                </a:lnTo>
                <a:lnTo>
                  <a:pt x="107" y="174"/>
                </a:lnTo>
                <a:lnTo>
                  <a:pt x="187" y="174"/>
                </a:lnTo>
                <a:lnTo>
                  <a:pt x="187" y="294"/>
                </a:lnTo>
                <a:lnTo>
                  <a:pt x="268" y="294"/>
                </a:lnTo>
                <a:lnTo>
                  <a:pt x="268" y="147"/>
                </a:lnTo>
                <a:lnTo>
                  <a:pt x="294" y="147"/>
                </a:lnTo>
                <a:lnTo>
                  <a:pt x="254" y="10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05" name="文本框 19"/>
          <p:cNvSpPr txBox="1">
            <a:spLocks noChangeArrowheads="1"/>
          </p:cNvSpPr>
          <p:nvPr/>
        </p:nvSpPr>
        <p:spPr bwMode="auto">
          <a:xfrm>
            <a:off x="3609975" y="4635500"/>
            <a:ext cx="26304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chemeClr val="bg1"/>
                </a:solidFill>
              </a:rPr>
              <a:t>计算机学院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3" name="椭圆 12"/>
          <p:cNvSpPr>
            <a:spLocks noChangeAspect="1"/>
          </p:cNvSpPr>
          <p:nvPr/>
        </p:nvSpPr>
        <p:spPr>
          <a:xfrm>
            <a:off x="6705600" y="4673600"/>
            <a:ext cx="288925" cy="28733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5" name="KSO_Shape"/>
          <p:cNvSpPr>
            <a:spLocks noChangeAspect="1"/>
          </p:cNvSpPr>
          <p:nvPr/>
        </p:nvSpPr>
        <p:spPr bwMode="auto">
          <a:xfrm>
            <a:off x="6769101" y="4718051"/>
            <a:ext cx="142875" cy="180975"/>
          </a:xfrm>
          <a:custGeom>
            <a:avLst/>
            <a:gdLst>
              <a:gd name="T0" fmla="*/ 508479 w 1679575"/>
              <a:gd name="T1" fmla="*/ 933537 h 2125662"/>
              <a:gd name="T2" fmla="*/ 645344 w 1679575"/>
              <a:gd name="T3" fmla="*/ 1004349 h 2125662"/>
              <a:gd name="T4" fmla="*/ 637947 w 1679575"/>
              <a:gd name="T5" fmla="*/ 1045870 h 2125662"/>
              <a:gd name="T6" fmla="*/ 629410 w 1679575"/>
              <a:gd name="T7" fmla="*/ 1095637 h 2125662"/>
              <a:gd name="T8" fmla="*/ 645913 w 1679575"/>
              <a:gd name="T9" fmla="*/ 1148533 h 2125662"/>
              <a:gd name="T10" fmla="*/ 923628 w 1679575"/>
              <a:gd name="T11" fmla="*/ 1679766 h 2125662"/>
              <a:gd name="T12" fmla="*/ 886068 w 1679575"/>
              <a:gd name="T13" fmla="*/ 1137442 h 2125662"/>
              <a:gd name="T14" fmla="*/ 896597 w 1679575"/>
              <a:gd name="T15" fmla="*/ 1083408 h 2125662"/>
              <a:gd name="T16" fmla="*/ 885214 w 1679575"/>
              <a:gd name="T17" fmla="*/ 1039044 h 2125662"/>
              <a:gd name="T18" fmla="*/ 917083 w 1679575"/>
              <a:gd name="T19" fmla="*/ 999799 h 2125662"/>
              <a:gd name="T20" fmla="*/ 1048543 w 1679575"/>
              <a:gd name="T21" fmla="*/ 927280 h 2125662"/>
              <a:gd name="T22" fmla="*/ 1168905 w 1679575"/>
              <a:gd name="T23" fmla="*/ 933822 h 2125662"/>
              <a:gd name="T24" fmla="*/ 1257397 w 1679575"/>
              <a:gd name="T25" fmla="*/ 1021128 h 2125662"/>
              <a:gd name="T26" fmla="*/ 1333655 w 1679575"/>
              <a:gd name="T27" fmla="*/ 1118957 h 2125662"/>
              <a:gd name="T28" fmla="*/ 1397392 w 1679575"/>
              <a:gd name="T29" fmla="*/ 1227592 h 2125662"/>
              <a:gd name="T30" fmla="*/ 1446903 w 1679575"/>
              <a:gd name="T31" fmla="*/ 1349025 h 2125662"/>
              <a:gd name="T32" fmla="*/ 1482186 w 1679575"/>
              <a:gd name="T33" fmla="*/ 1483540 h 2125662"/>
              <a:gd name="T34" fmla="*/ 1501820 w 1679575"/>
              <a:gd name="T35" fmla="*/ 1632274 h 2125662"/>
              <a:gd name="T36" fmla="*/ 1439790 w 1679575"/>
              <a:gd name="T37" fmla="*/ 1742331 h 2125662"/>
              <a:gd name="T38" fmla="*/ 1242601 w 1679575"/>
              <a:gd name="T39" fmla="*/ 1826794 h 2125662"/>
              <a:gd name="T40" fmla="*/ 1035738 w 1679575"/>
              <a:gd name="T41" fmla="*/ 1881112 h 2125662"/>
              <a:gd name="T42" fmla="*/ 822331 w 1679575"/>
              <a:gd name="T43" fmla="*/ 1904432 h 2125662"/>
              <a:gd name="T44" fmla="*/ 596403 w 1679575"/>
              <a:gd name="T45" fmla="*/ 1894194 h 2125662"/>
              <a:gd name="T46" fmla="*/ 373036 w 1679575"/>
              <a:gd name="T47" fmla="*/ 1847838 h 2125662"/>
              <a:gd name="T48" fmla="*/ 159344 w 1679575"/>
              <a:gd name="T49" fmla="*/ 1766788 h 2125662"/>
              <a:gd name="T50" fmla="*/ 0 w 1679575"/>
              <a:gd name="T51" fmla="*/ 1676354 h 2125662"/>
              <a:gd name="T52" fmla="*/ 15365 w 1679575"/>
              <a:gd name="T53" fmla="*/ 1518519 h 2125662"/>
              <a:gd name="T54" fmla="*/ 47234 w 1679575"/>
              <a:gd name="T55" fmla="*/ 1376611 h 2125662"/>
              <a:gd name="T56" fmla="*/ 94468 w 1679575"/>
              <a:gd name="T57" fmla="*/ 1249206 h 2125662"/>
              <a:gd name="T58" fmla="*/ 155930 w 1679575"/>
              <a:gd name="T59" fmla="*/ 1135735 h 2125662"/>
              <a:gd name="T60" fmla="*/ 230765 w 1679575"/>
              <a:gd name="T61" fmla="*/ 1035348 h 2125662"/>
              <a:gd name="T62" fmla="*/ 317835 w 1679575"/>
              <a:gd name="T63" fmla="*/ 946334 h 2125662"/>
              <a:gd name="T64" fmla="*/ 427669 w 1679575"/>
              <a:gd name="T65" fmla="*/ 860449 h 2125662"/>
              <a:gd name="T66" fmla="*/ 831848 w 1679575"/>
              <a:gd name="T67" fmla="*/ 5125 h 2125662"/>
              <a:gd name="T68" fmla="*/ 927152 w 1679575"/>
              <a:gd name="T69" fmla="*/ 31035 h 2125662"/>
              <a:gd name="T70" fmla="*/ 1013353 w 1679575"/>
              <a:gd name="T71" fmla="*/ 76590 h 2125662"/>
              <a:gd name="T72" fmla="*/ 1087035 w 1679575"/>
              <a:gd name="T73" fmla="*/ 138945 h 2125662"/>
              <a:gd name="T74" fmla="*/ 1145356 w 1679575"/>
              <a:gd name="T75" fmla="*/ 215250 h 2125662"/>
              <a:gd name="T76" fmla="*/ 1186607 w 1679575"/>
              <a:gd name="T77" fmla="*/ 303514 h 2125662"/>
              <a:gd name="T78" fmla="*/ 1207944 w 1679575"/>
              <a:gd name="T79" fmla="*/ 401174 h 2125662"/>
              <a:gd name="T80" fmla="*/ 1205383 w 1679575"/>
              <a:gd name="T81" fmla="*/ 513924 h 2125662"/>
              <a:gd name="T82" fmla="*/ 1172382 w 1679575"/>
              <a:gd name="T83" fmla="*/ 626673 h 2125662"/>
              <a:gd name="T84" fmla="*/ 1112924 w 1679575"/>
              <a:gd name="T85" fmla="*/ 725187 h 2125662"/>
              <a:gd name="T86" fmla="*/ 1030706 w 1679575"/>
              <a:gd name="T87" fmla="*/ 804625 h 2125662"/>
              <a:gd name="T88" fmla="*/ 915204 w 1679575"/>
              <a:gd name="T89" fmla="*/ 867264 h 2125662"/>
              <a:gd name="T90" fmla="*/ 837253 w 1679575"/>
              <a:gd name="T91" fmla="*/ 887764 h 2125662"/>
              <a:gd name="T92" fmla="*/ 753044 w 1679575"/>
              <a:gd name="T93" fmla="*/ 893458 h 2125662"/>
              <a:gd name="T94" fmla="*/ 658879 w 1679575"/>
              <a:gd name="T95" fmla="*/ 881215 h 2125662"/>
              <a:gd name="T96" fmla="*/ 572394 w 1679575"/>
              <a:gd name="T97" fmla="*/ 850180 h 2125662"/>
              <a:gd name="T98" fmla="*/ 494728 w 1679575"/>
              <a:gd name="T99" fmla="*/ 802917 h 2125662"/>
              <a:gd name="T100" fmla="*/ 424459 w 1679575"/>
              <a:gd name="T101" fmla="*/ 736576 h 2125662"/>
              <a:gd name="T102" fmla="*/ 366992 w 1679575"/>
              <a:gd name="T103" fmla="*/ 651159 h 2125662"/>
              <a:gd name="T104" fmla="*/ 330578 w 1679575"/>
              <a:gd name="T105" fmla="*/ 553500 h 2125662"/>
              <a:gd name="T106" fmla="*/ 317206 w 1679575"/>
              <a:gd name="T107" fmla="*/ 446729 h 2125662"/>
              <a:gd name="T108" fmla="*/ 328586 w 1679575"/>
              <a:gd name="T109" fmla="*/ 345653 h 2125662"/>
              <a:gd name="T110" fmla="*/ 361587 w 1679575"/>
              <a:gd name="T111" fmla="*/ 253403 h 2125662"/>
              <a:gd name="T112" fmla="*/ 412795 w 1679575"/>
              <a:gd name="T113" fmla="*/ 171118 h 2125662"/>
              <a:gd name="T114" fmla="*/ 479934 w 1679575"/>
              <a:gd name="T115" fmla="*/ 101931 h 2125662"/>
              <a:gd name="T116" fmla="*/ 560729 w 1679575"/>
              <a:gd name="T117" fmla="*/ 48972 h 2125662"/>
              <a:gd name="T118" fmla="*/ 652620 w 1679575"/>
              <a:gd name="T119" fmla="*/ 13952 h 2125662"/>
              <a:gd name="T120" fmla="*/ 752191 w 1679575"/>
              <a:gd name="T121" fmla="*/ 0 h 2125662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1679575" h="2125662">
                <a:moveTo>
                  <a:pt x="481421" y="957262"/>
                </a:moveTo>
                <a:lnTo>
                  <a:pt x="484914" y="961070"/>
                </a:lnTo>
                <a:lnTo>
                  <a:pt x="490948" y="968686"/>
                </a:lnTo>
                <a:lnTo>
                  <a:pt x="497299" y="975667"/>
                </a:lnTo>
                <a:lnTo>
                  <a:pt x="510319" y="990264"/>
                </a:lnTo>
                <a:lnTo>
                  <a:pt x="523657" y="1003909"/>
                </a:lnTo>
                <a:lnTo>
                  <a:pt x="537947" y="1017237"/>
                </a:lnTo>
                <a:lnTo>
                  <a:pt x="552237" y="1029613"/>
                </a:lnTo>
                <a:lnTo>
                  <a:pt x="567480" y="1041671"/>
                </a:lnTo>
                <a:lnTo>
                  <a:pt x="583040" y="1053095"/>
                </a:lnTo>
                <a:lnTo>
                  <a:pt x="598601" y="1063884"/>
                </a:lnTo>
                <a:lnTo>
                  <a:pt x="615114" y="1074039"/>
                </a:lnTo>
                <a:lnTo>
                  <a:pt x="631627" y="1083558"/>
                </a:lnTo>
                <a:lnTo>
                  <a:pt x="649093" y="1092126"/>
                </a:lnTo>
                <a:lnTo>
                  <a:pt x="666241" y="1100377"/>
                </a:lnTo>
                <a:lnTo>
                  <a:pt x="684025" y="1107993"/>
                </a:lnTo>
                <a:lnTo>
                  <a:pt x="701808" y="1114657"/>
                </a:lnTo>
                <a:lnTo>
                  <a:pt x="720226" y="1120686"/>
                </a:lnTo>
                <a:lnTo>
                  <a:pt x="738645" y="1125763"/>
                </a:lnTo>
                <a:lnTo>
                  <a:pt x="734517" y="1130840"/>
                </a:lnTo>
                <a:lnTo>
                  <a:pt x="730706" y="1135283"/>
                </a:lnTo>
                <a:lnTo>
                  <a:pt x="727213" y="1140043"/>
                </a:lnTo>
                <a:lnTo>
                  <a:pt x="723402" y="1145437"/>
                </a:lnTo>
                <a:lnTo>
                  <a:pt x="720544" y="1150515"/>
                </a:lnTo>
                <a:lnTo>
                  <a:pt x="717368" y="1155909"/>
                </a:lnTo>
                <a:lnTo>
                  <a:pt x="714510" y="1161304"/>
                </a:lnTo>
                <a:lnTo>
                  <a:pt x="711970" y="1167016"/>
                </a:lnTo>
                <a:lnTo>
                  <a:pt x="710064" y="1172410"/>
                </a:lnTo>
                <a:lnTo>
                  <a:pt x="708159" y="1178439"/>
                </a:lnTo>
                <a:lnTo>
                  <a:pt x="706254" y="1184151"/>
                </a:lnTo>
                <a:lnTo>
                  <a:pt x="704983" y="1190498"/>
                </a:lnTo>
                <a:lnTo>
                  <a:pt x="704031" y="1196210"/>
                </a:lnTo>
                <a:lnTo>
                  <a:pt x="702761" y="1202556"/>
                </a:lnTo>
                <a:lnTo>
                  <a:pt x="702443" y="1208903"/>
                </a:lnTo>
                <a:lnTo>
                  <a:pt x="702125" y="1215249"/>
                </a:lnTo>
                <a:lnTo>
                  <a:pt x="702443" y="1222548"/>
                </a:lnTo>
                <a:lnTo>
                  <a:pt x="703078" y="1229529"/>
                </a:lnTo>
                <a:lnTo>
                  <a:pt x="704348" y="1236510"/>
                </a:lnTo>
                <a:lnTo>
                  <a:pt x="705619" y="1243174"/>
                </a:lnTo>
                <a:lnTo>
                  <a:pt x="707206" y="1249838"/>
                </a:lnTo>
                <a:lnTo>
                  <a:pt x="709112" y="1256819"/>
                </a:lnTo>
                <a:lnTo>
                  <a:pt x="711652" y="1263166"/>
                </a:lnTo>
                <a:lnTo>
                  <a:pt x="714193" y="1269512"/>
                </a:lnTo>
                <a:lnTo>
                  <a:pt x="717686" y="1275542"/>
                </a:lnTo>
                <a:lnTo>
                  <a:pt x="720861" y="1281571"/>
                </a:lnTo>
                <a:lnTo>
                  <a:pt x="724355" y="1287283"/>
                </a:lnTo>
                <a:lnTo>
                  <a:pt x="728483" y="1292995"/>
                </a:lnTo>
                <a:lnTo>
                  <a:pt x="732611" y="1298389"/>
                </a:lnTo>
                <a:lnTo>
                  <a:pt x="737057" y="1303784"/>
                </a:lnTo>
                <a:lnTo>
                  <a:pt x="742138" y="1308861"/>
                </a:lnTo>
                <a:lnTo>
                  <a:pt x="746901" y="1313304"/>
                </a:lnTo>
                <a:lnTo>
                  <a:pt x="672275" y="1874339"/>
                </a:lnTo>
                <a:lnTo>
                  <a:pt x="854237" y="2050773"/>
                </a:lnTo>
                <a:lnTo>
                  <a:pt x="1030800" y="1874339"/>
                </a:lnTo>
                <a:lnTo>
                  <a:pt x="956173" y="1313304"/>
                </a:lnTo>
                <a:lnTo>
                  <a:pt x="961572" y="1308544"/>
                </a:lnTo>
                <a:lnTo>
                  <a:pt x="966018" y="1303466"/>
                </a:lnTo>
                <a:lnTo>
                  <a:pt x="970781" y="1298072"/>
                </a:lnTo>
                <a:lnTo>
                  <a:pt x="974910" y="1292995"/>
                </a:lnTo>
                <a:lnTo>
                  <a:pt x="978720" y="1286965"/>
                </a:lnTo>
                <a:lnTo>
                  <a:pt x="982531" y="1281571"/>
                </a:lnTo>
                <a:lnTo>
                  <a:pt x="986024" y="1275224"/>
                </a:lnTo>
                <a:lnTo>
                  <a:pt x="988882" y="1269195"/>
                </a:lnTo>
                <a:lnTo>
                  <a:pt x="991423" y="1262849"/>
                </a:lnTo>
                <a:lnTo>
                  <a:pt x="994281" y="1256502"/>
                </a:lnTo>
                <a:lnTo>
                  <a:pt x="996186" y="1249838"/>
                </a:lnTo>
                <a:lnTo>
                  <a:pt x="997774" y="1243174"/>
                </a:lnTo>
                <a:lnTo>
                  <a:pt x="999044" y="1236510"/>
                </a:lnTo>
                <a:lnTo>
                  <a:pt x="999997" y="1229212"/>
                </a:lnTo>
                <a:lnTo>
                  <a:pt x="1000632" y="1222548"/>
                </a:lnTo>
                <a:lnTo>
                  <a:pt x="1000632" y="1215249"/>
                </a:lnTo>
                <a:lnTo>
                  <a:pt x="1000632" y="1208903"/>
                </a:lnTo>
                <a:lnTo>
                  <a:pt x="1000314" y="1203191"/>
                </a:lnTo>
                <a:lnTo>
                  <a:pt x="999679" y="1197479"/>
                </a:lnTo>
                <a:lnTo>
                  <a:pt x="998727" y="1191767"/>
                </a:lnTo>
                <a:lnTo>
                  <a:pt x="997456" y="1186055"/>
                </a:lnTo>
                <a:lnTo>
                  <a:pt x="996186" y="1180661"/>
                </a:lnTo>
                <a:lnTo>
                  <a:pt x="994598" y="1175266"/>
                </a:lnTo>
                <a:lnTo>
                  <a:pt x="992375" y="1169872"/>
                </a:lnTo>
                <a:lnTo>
                  <a:pt x="990152" y="1164794"/>
                </a:lnTo>
                <a:lnTo>
                  <a:pt x="987929" y="1159400"/>
                </a:lnTo>
                <a:lnTo>
                  <a:pt x="985389" y="1154640"/>
                </a:lnTo>
                <a:lnTo>
                  <a:pt x="982849" y="1149563"/>
                </a:lnTo>
                <a:lnTo>
                  <a:pt x="979355" y="1144803"/>
                </a:lnTo>
                <a:lnTo>
                  <a:pt x="976497" y="1139725"/>
                </a:lnTo>
                <a:lnTo>
                  <a:pt x="973004" y="1135283"/>
                </a:lnTo>
                <a:lnTo>
                  <a:pt x="969829" y="1130840"/>
                </a:lnTo>
                <a:lnTo>
                  <a:pt x="987612" y="1126398"/>
                </a:lnTo>
                <a:lnTo>
                  <a:pt x="1005713" y="1121320"/>
                </a:lnTo>
                <a:lnTo>
                  <a:pt x="1023496" y="1115609"/>
                </a:lnTo>
                <a:lnTo>
                  <a:pt x="1041280" y="1109262"/>
                </a:lnTo>
                <a:lnTo>
                  <a:pt x="1058428" y="1101963"/>
                </a:lnTo>
                <a:lnTo>
                  <a:pt x="1075576" y="1094665"/>
                </a:lnTo>
                <a:lnTo>
                  <a:pt x="1092089" y="1086097"/>
                </a:lnTo>
                <a:lnTo>
                  <a:pt x="1108602" y="1076895"/>
                </a:lnTo>
                <a:lnTo>
                  <a:pt x="1124480" y="1067375"/>
                </a:lnTo>
                <a:lnTo>
                  <a:pt x="1140041" y="1056903"/>
                </a:lnTo>
                <a:lnTo>
                  <a:pt x="1155601" y="1046114"/>
                </a:lnTo>
                <a:lnTo>
                  <a:pt x="1170209" y="1034690"/>
                </a:lnTo>
                <a:lnTo>
                  <a:pt x="1184817" y="1022632"/>
                </a:lnTo>
                <a:lnTo>
                  <a:pt x="1198472" y="1009938"/>
                </a:lnTo>
                <a:lnTo>
                  <a:pt x="1211809" y="996928"/>
                </a:lnTo>
                <a:lnTo>
                  <a:pt x="1225147" y="983283"/>
                </a:lnTo>
                <a:lnTo>
                  <a:pt x="1228640" y="979792"/>
                </a:lnTo>
                <a:lnTo>
                  <a:pt x="1232451" y="982966"/>
                </a:lnTo>
                <a:lnTo>
                  <a:pt x="1257220" y="1002005"/>
                </a:lnTo>
                <a:lnTo>
                  <a:pt x="1281037" y="1021680"/>
                </a:lnTo>
                <a:lnTo>
                  <a:pt x="1304537" y="1041989"/>
                </a:lnTo>
                <a:lnTo>
                  <a:pt x="1316604" y="1052143"/>
                </a:lnTo>
                <a:lnTo>
                  <a:pt x="1327719" y="1062615"/>
                </a:lnTo>
                <a:lnTo>
                  <a:pt x="1338833" y="1073404"/>
                </a:lnTo>
                <a:lnTo>
                  <a:pt x="1349948" y="1084193"/>
                </a:lnTo>
                <a:lnTo>
                  <a:pt x="1361062" y="1094982"/>
                </a:lnTo>
                <a:lnTo>
                  <a:pt x="1371860" y="1105771"/>
                </a:lnTo>
                <a:lnTo>
                  <a:pt x="1382339" y="1116561"/>
                </a:lnTo>
                <a:lnTo>
                  <a:pt x="1392818" y="1127984"/>
                </a:lnTo>
                <a:lnTo>
                  <a:pt x="1403298" y="1139408"/>
                </a:lnTo>
                <a:lnTo>
                  <a:pt x="1413460" y="1150832"/>
                </a:lnTo>
                <a:lnTo>
                  <a:pt x="1423304" y="1162573"/>
                </a:lnTo>
                <a:lnTo>
                  <a:pt x="1433149" y="1174314"/>
                </a:lnTo>
                <a:lnTo>
                  <a:pt x="1442675" y="1186373"/>
                </a:lnTo>
                <a:lnTo>
                  <a:pt x="1452202" y="1198748"/>
                </a:lnTo>
                <a:lnTo>
                  <a:pt x="1461411" y="1210807"/>
                </a:lnTo>
                <a:lnTo>
                  <a:pt x="1470621" y="1223183"/>
                </a:lnTo>
                <a:lnTo>
                  <a:pt x="1479830" y="1235876"/>
                </a:lnTo>
                <a:lnTo>
                  <a:pt x="1488404" y="1248569"/>
                </a:lnTo>
                <a:lnTo>
                  <a:pt x="1496978" y="1261262"/>
                </a:lnTo>
                <a:lnTo>
                  <a:pt x="1505552" y="1274272"/>
                </a:lnTo>
                <a:lnTo>
                  <a:pt x="1513809" y="1287600"/>
                </a:lnTo>
                <a:lnTo>
                  <a:pt x="1521748" y="1300611"/>
                </a:lnTo>
                <a:lnTo>
                  <a:pt x="1529687" y="1314573"/>
                </a:lnTo>
                <a:lnTo>
                  <a:pt x="1537308" y="1328218"/>
                </a:lnTo>
                <a:lnTo>
                  <a:pt x="1544930" y="1341863"/>
                </a:lnTo>
                <a:lnTo>
                  <a:pt x="1552234" y="1355826"/>
                </a:lnTo>
                <a:lnTo>
                  <a:pt x="1559537" y="1369788"/>
                </a:lnTo>
                <a:lnTo>
                  <a:pt x="1566206" y="1384385"/>
                </a:lnTo>
                <a:lnTo>
                  <a:pt x="1573193" y="1398982"/>
                </a:lnTo>
                <a:lnTo>
                  <a:pt x="1579544" y="1413579"/>
                </a:lnTo>
                <a:lnTo>
                  <a:pt x="1586213" y="1428176"/>
                </a:lnTo>
                <a:lnTo>
                  <a:pt x="1592246" y="1443725"/>
                </a:lnTo>
                <a:lnTo>
                  <a:pt x="1598280" y="1458640"/>
                </a:lnTo>
                <a:lnTo>
                  <a:pt x="1603996" y="1473871"/>
                </a:lnTo>
                <a:lnTo>
                  <a:pt x="1609712" y="1489738"/>
                </a:lnTo>
                <a:lnTo>
                  <a:pt x="1614793" y="1505287"/>
                </a:lnTo>
                <a:lnTo>
                  <a:pt x="1620191" y="1521153"/>
                </a:lnTo>
                <a:lnTo>
                  <a:pt x="1624955" y="1537337"/>
                </a:lnTo>
                <a:lnTo>
                  <a:pt x="1630036" y="1553521"/>
                </a:lnTo>
                <a:lnTo>
                  <a:pt x="1634482" y="1570339"/>
                </a:lnTo>
                <a:lnTo>
                  <a:pt x="1638610" y="1586840"/>
                </a:lnTo>
                <a:lnTo>
                  <a:pt x="1643056" y="1603976"/>
                </a:lnTo>
                <a:lnTo>
                  <a:pt x="1646867" y="1620794"/>
                </a:lnTo>
                <a:lnTo>
                  <a:pt x="1650677" y="1637930"/>
                </a:lnTo>
                <a:lnTo>
                  <a:pt x="1654170" y="1655383"/>
                </a:lnTo>
                <a:lnTo>
                  <a:pt x="1657664" y="1673153"/>
                </a:lnTo>
                <a:lnTo>
                  <a:pt x="1660522" y="1690923"/>
                </a:lnTo>
                <a:lnTo>
                  <a:pt x="1663697" y="1709011"/>
                </a:lnTo>
                <a:lnTo>
                  <a:pt x="1666238" y="1727099"/>
                </a:lnTo>
                <a:lnTo>
                  <a:pt x="1668461" y="1745821"/>
                </a:lnTo>
                <a:lnTo>
                  <a:pt x="1670684" y="1764226"/>
                </a:lnTo>
                <a:lnTo>
                  <a:pt x="1672589" y="1783266"/>
                </a:lnTo>
                <a:lnTo>
                  <a:pt x="1674177" y="1802305"/>
                </a:lnTo>
                <a:lnTo>
                  <a:pt x="1676082" y="1821345"/>
                </a:lnTo>
                <a:lnTo>
                  <a:pt x="1677352" y="1841019"/>
                </a:lnTo>
                <a:lnTo>
                  <a:pt x="1678305" y="1860694"/>
                </a:lnTo>
                <a:lnTo>
                  <a:pt x="1679258" y="1880368"/>
                </a:lnTo>
                <a:lnTo>
                  <a:pt x="1679575" y="1900677"/>
                </a:lnTo>
                <a:lnTo>
                  <a:pt x="1679575" y="1903850"/>
                </a:lnTo>
                <a:lnTo>
                  <a:pt x="1677035" y="1905437"/>
                </a:lnTo>
                <a:lnTo>
                  <a:pt x="1653853" y="1918765"/>
                </a:lnTo>
                <a:lnTo>
                  <a:pt x="1630353" y="1931775"/>
                </a:lnTo>
                <a:lnTo>
                  <a:pt x="1606854" y="1944151"/>
                </a:lnTo>
                <a:lnTo>
                  <a:pt x="1583037" y="1956209"/>
                </a:lnTo>
                <a:lnTo>
                  <a:pt x="1558902" y="1967950"/>
                </a:lnTo>
                <a:lnTo>
                  <a:pt x="1534768" y="1979374"/>
                </a:lnTo>
                <a:lnTo>
                  <a:pt x="1510316" y="1990163"/>
                </a:lnTo>
                <a:lnTo>
                  <a:pt x="1485864" y="2000635"/>
                </a:lnTo>
                <a:lnTo>
                  <a:pt x="1461411" y="2010790"/>
                </a:lnTo>
                <a:lnTo>
                  <a:pt x="1436642" y="2020627"/>
                </a:lnTo>
                <a:lnTo>
                  <a:pt x="1411872" y="2029512"/>
                </a:lnTo>
                <a:lnTo>
                  <a:pt x="1386785" y="2038397"/>
                </a:lnTo>
                <a:lnTo>
                  <a:pt x="1361380" y="2046965"/>
                </a:lnTo>
                <a:lnTo>
                  <a:pt x="1335975" y="2054581"/>
                </a:lnTo>
                <a:lnTo>
                  <a:pt x="1310570" y="2062514"/>
                </a:lnTo>
                <a:lnTo>
                  <a:pt x="1285166" y="2069495"/>
                </a:lnTo>
                <a:lnTo>
                  <a:pt x="1259443" y="2076159"/>
                </a:lnTo>
                <a:lnTo>
                  <a:pt x="1233403" y="2082506"/>
                </a:lnTo>
                <a:lnTo>
                  <a:pt x="1207681" y="2088535"/>
                </a:lnTo>
                <a:lnTo>
                  <a:pt x="1181959" y="2093929"/>
                </a:lnTo>
                <a:lnTo>
                  <a:pt x="1155919" y="2099007"/>
                </a:lnTo>
                <a:lnTo>
                  <a:pt x="1129561" y="2103767"/>
                </a:lnTo>
                <a:lnTo>
                  <a:pt x="1103204" y="2107892"/>
                </a:lnTo>
                <a:lnTo>
                  <a:pt x="1077164" y="2111382"/>
                </a:lnTo>
                <a:lnTo>
                  <a:pt x="1050806" y="2114873"/>
                </a:lnTo>
                <a:lnTo>
                  <a:pt x="1024131" y="2117729"/>
                </a:lnTo>
                <a:lnTo>
                  <a:pt x="997774" y="2119950"/>
                </a:lnTo>
                <a:lnTo>
                  <a:pt x="971099" y="2121854"/>
                </a:lnTo>
                <a:lnTo>
                  <a:pt x="944424" y="2123441"/>
                </a:lnTo>
                <a:lnTo>
                  <a:pt x="917749" y="2125028"/>
                </a:lnTo>
                <a:lnTo>
                  <a:pt x="891074" y="2125662"/>
                </a:lnTo>
                <a:lnTo>
                  <a:pt x="864399" y="2125662"/>
                </a:lnTo>
                <a:lnTo>
                  <a:pt x="835818" y="2125662"/>
                </a:lnTo>
                <a:lnTo>
                  <a:pt x="807238" y="2124710"/>
                </a:lnTo>
                <a:lnTo>
                  <a:pt x="778657" y="2123124"/>
                </a:lnTo>
                <a:lnTo>
                  <a:pt x="750395" y="2121537"/>
                </a:lnTo>
                <a:lnTo>
                  <a:pt x="722132" y="2119316"/>
                </a:lnTo>
                <a:lnTo>
                  <a:pt x="693869" y="2116777"/>
                </a:lnTo>
                <a:lnTo>
                  <a:pt x="665606" y="2113604"/>
                </a:lnTo>
                <a:lnTo>
                  <a:pt x="637661" y="2109478"/>
                </a:lnTo>
                <a:lnTo>
                  <a:pt x="609398" y="2105353"/>
                </a:lnTo>
                <a:lnTo>
                  <a:pt x="581453" y="2100593"/>
                </a:lnTo>
                <a:lnTo>
                  <a:pt x="553825" y="2095199"/>
                </a:lnTo>
                <a:lnTo>
                  <a:pt x="525880" y="2089487"/>
                </a:lnTo>
                <a:lnTo>
                  <a:pt x="498252" y="2083458"/>
                </a:lnTo>
                <a:lnTo>
                  <a:pt x="470624" y="2076476"/>
                </a:lnTo>
                <a:lnTo>
                  <a:pt x="443314" y="2069495"/>
                </a:lnTo>
                <a:lnTo>
                  <a:pt x="416321" y="2061879"/>
                </a:lnTo>
                <a:lnTo>
                  <a:pt x="389011" y="2053629"/>
                </a:lnTo>
                <a:lnTo>
                  <a:pt x="362019" y="2045378"/>
                </a:lnTo>
                <a:lnTo>
                  <a:pt x="335343" y="2036176"/>
                </a:lnTo>
                <a:lnTo>
                  <a:pt x="308668" y="2026656"/>
                </a:lnTo>
                <a:lnTo>
                  <a:pt x="282311" y="2016502"/>
                </a:lnTo>
                <a:lnTo>
                  <a:pt x="255953" y="2006030"/>
                </a:lnTo>
                <a:lnTo>
                  <a:pt x="229913" y="1994923"/>
                </a:lnTo>
                <a:lnTo>
                  <a:pt x="203556" y="1983499"/>
                </a:lnTo>
                <a:lnTo>
                  <a:pt x="177833" y="1971441"/>
                </a:lnTo>
                <a:lnTo>
                  <a:pt x="152429" y="1959065"/>
                </a:lnTo>
                <a:lnTo>
                  <a:pt x="127024" y="1946372"/>
                </a:lnTo>
                <a:lnTo>
                  <a:pt x="101619" y="1933044"/>
                </a:lnTo>
                <a:lnTo>
                  <a:pt x="76532" y="1919399"/>
                </a:lnTo>
                <a:lnTo>
                  <a:pt x="51762" y="1905437"/>
                </a:lnTo>
                <a:lnTo>
                  <a:pt x="27310" y="1890523"/>
                </a:lnTo>
                <a:lnTo>
                  <a:pt x="2858" y="1875291"/>
                </a:lnTo>
                <a:lnTo>
                  <a:pt x="0" y="1888301"/>
                </a:lnTo>
                <a:lnTo>
                  <a:pt x="0" y="1870531"/>
                </a:lnTo>
                <a:lnTo>
                  <a:pt x="952" y="1850222"/>
                </a:lnTo>
                <a:lnTo>
                  <a:pt x="2223" y="1829913"/>
                </a:lnTo>
                <a:lnTo>
                  <a:pt x="3493" y="1809604"/>
                </a:lnTo>
                <a:lnTo>
                  <a:pt x="5398" y="1790247"/>
                </a:lnTo>
                <a:lnTo>
                  <a:pt x="6986" y="1770573"/>
                </a:lnTo>
                <a:lnTo>
                  <a:pt x="9209" y="1750898"/>
                </a:lnTo>
                <a:lnTo>
                  <a:pt x="11749" y="1732176"/>
                </a:lnTo>
                <a:lnTo>
                  <a:pt x="14290" y="1713136"/>
                </a:lnTo>
                <a:lnTo>
                  <a:pt x="17148" y="1694414"/>
                </a:lnTo>
                <a:lnTo>
                  <a:pt x="20006" y="1676009"/>
                </a:lnTo>
                <a:lnTo>
                  <a:pt x="23499" y="1657604"/>
                </a:lnTo>
                <a:lnTo>
                  <a:pt x="26992" y="1639834"/>
                </a:lnTo>
                <a:lnTo>
                  <a:pt x="30486" y="1621746"/>
                </a:lnTo>
                <a:lnTo>
                  <a:pt x="34931" y="1604293"/>
                </a:lnTo>
                <a:lnTo>
                  <a:pt x="38742" y="1586840"/>
                </a:lnTo>
                <a:lnTo>
                  <a:pt x="43188" y="1569704"/>
                </a:lnTo>
                <a:lnTo>
                  <a:pt x="47951" y="1552569"/>
                </a:lnTo>
                <a:lnTo>
                  <a:pt x="52715" y="1536068"/>
                </a:lnTo>
                <a:lnTo>
                  <a:pt x="57796" y="1519249"/>
                </a:lnTo>
                <a:lnTo>
                  <a:pt x="62877" y="1503066"/>
                </a:lnTo>
                <a:lnTo>
                  <a:pt x="68593" y="1486564"/>
                </a:lnTo>
                <a:lnTo>
                  <a:pt x="73991" y="1470698"/>
                </a:lnTo>
                <a:lnTo>
                  <a:pt x="80025" y="1455149"/>
                </a:lnTo>
                <a:lnTo>
                  <a:pt x="86059" y="1439283"/>
                </a:lnTo>
                <a:lnTo>
                  <a:pt x="92410" y="1424051"/>
                </a:lnTo>
                <a:lnTo>
                  <a:pt x="98761" y="1409137"/>
                </a:lnTo>
                <a:lnTo>
                  <a:pt x="105430" y="1393905"/>
                </a:lnTo>
                <a:lnTo>
                  <a:pt x="112098" y="1378990"/>
                </a:lnTo>
                <a:lnTo>
                  <a:pt x="119402" y="1364393"/>
                </a:lnTo>
                <a:lnTo>
                  <a:pt x="126706" y="1350114"/>
                </a:lnTo>
                <a:lnTo>
                  <a:pt x="134010" y="1335834"/>
                </a:lnTo>
                <a:lnTo>
                  <a:pt x="141632" y="1321871"/>
                </a:lnTo>
                <a:lnTo>
                  <a:pt x="149571" y="1307909"/>
                </a:lnTo>
                <a:lnTo>
                  <a:pt x="157510" y="1294264"/>
                </a:lnTo>
                <a:lnTo>
                  <a:pt x="165766" y="1280936"/>
                </a:lnTo>
                <a:lnTo>
                  <a:pt x="174023" y="1267291"/>
                </a:lnTo>
                <a:lnTo>
                  <a:pt x="182597" y="1253963"/>
                </a:lnTo>
                <a:lnTo>
                  <a:pt x="191171" y="1241270"/>
                </a:lnTo>
                <a:lnTo>
                  <a:pt x="200380" y="1228260"/>
                </a:lnTo>
                <a:lnTo>
                  <a:pt x="209589" y="1215884"/>
                </a:lnTo>
                <a:lnTo>
                  <a:pt x="218799" y="1203191"/>
                </a:lnTo>
                <a:lnTo>
                  <a:pt x="228008" y="1191133"/>
                </a:lnTo>
                <a:lnTo>
                  <a:pt x="237852" y="1178757"/>
                </a:lnTo>
                <a:lnTo>
                  <a:pt x="247697" y="1167016"/>
                </a:lnTo>
                <a:lnTo>
                  <a:pt x="257541" y="1155275"/>
                </a:lnTo>
                <a:lnTo>
                  <a:pt x="267703" y="1143533"/>
                </a:lnTo>
                <a:lnTo>
                  <a:pt x="278182" y="1132110"/>
                </a:lnTo>
                <a:lnTo>
                  <a:pt x="288662" y="1120686"/>
                </a:lnTo>
                <a:lnTo>
                  <a:pt x="298824" y="1109579"/>
                </a:lnTo>
                <a:lnTo>
                  <a:pt x="309938" y="1098473"/>
                </a:lnTo>
                <a:lnTo>
                  <a:pt x="320735" y="1087684"/>
                </a:lnTo>
                <a:lnTo>
                  <a:pt x="331850" y="1076895"/>
                </a:lnTo>
                <a:lnTo>
                  <a:pt x="343282" y="1066423"/>
                </a:lnTo>
                <a:lnTo>
                  <a:pt x="354715" y="1055951"/>
                </a:lnTo>
                <a:lnTo>
                  <a:pt x="366147" y="1045797"/>
                </a:lnTo>
                <a:lnTo>
                  <a:pt x="377897" y="1035642"/>
                </a:lnTo>
                <a:lnTo>
                  <a:pt x="389964" y="1025805"/>
                </a:lnTo>
                <a:lnTo>
                  <a:pt x="401714" y="1015968"/>
                </a:lnTo>
                <a:lnTo>
                  <a:pt x="414099" y="1006448"/>
                </a:lnTo>
                <a:lnTo>
                  <a:pt x="426801" y="996928"/>
                </a:lnTo>
                <a:lnTo>
                  <a:pt x="439186" y="987408"/>
                </a:lnTo>
                <a:lnTo>
                  <a:pt x="451571" y="977888"/>
                </a:lnTo>
                <a:lnTo>
                  <a:pt x="477293" y="960118"/>
                </a:lnTo>
                <a:lnTo>
                  <a:pt x="481421" y="957262"/>
                </a:lnTo>
                <a:close/>
                <a:moveTo>
                  <a:pt x="839471" y="0"/>
                </a:moveTo>
                <a:lnTo>
                  <a:pt x="852171" y="0"/>
                </a:lnTo>
                <a:lnTo>
                  <a:pt x="865506" y="0"/>
                </a:lnTo>
                <a:lnTo>
                  <a:pt x="878206" y="636"/>
                </a:lnTo>
                <a:lnTo>
                  <a:pt x="890906" y="1271"/>
                </a:lnTo>
                <a:lnTo>
                  <a:pt x="903288" y="2542"/>
                </a:lnTo>
                <a:lnTo>
                  <a:pt x="915988" y="3813"/>
                </a:lnTo>
                <a:lnTo>
                  <a:pt x="928371" y="5719"/>
                </a:lnTo>
                <a:lnTo>
                  <a:pt x="940436" y="7943"/>
                </a:lnTo>
                <a:lnTo>
                  <a:pt x="952818" y="10167"/>
                </a:lnTo>
                <a:lnTo>
                  <a:pt x="964883" y="12708"/>
                </a:lnTo>
                <a:lnTo>
                  <a:pt x="976631" y="15568"/>
                </a:lnTo>
                <a:lnTo>
                  <a:pt x="988696" y="19062"/>
                </a:lnTo>
                <a:lnTo>
                  <a:pt x="1000443" y="22239"/>
                </a:lnTo>
                <a:lnTo>
                  <a:pt x="1011873" y="26052"/>
                </a:lnTo>
                <a:lnTo>
                  <a:pt x="1023621" y="30182"/>
                </a:lnTo>
                <a:lnTo>
                  <a:pt x="1034733" y="34630"/>
                </a:lnTo>
                <a:lnTo>
                  <a:pt x="1046163" y="39395"/>
                </a:lnTo>
                <a:lnTo>
                  <a:pt x="1057276" y="44161"/>
                </a:lnTo>
                <a:lnTo>
                  <a:pt x="1068388" y="48926"/>
                </a:lnTo>
                <a:lnTo>
                  <a:pt x="1079183" y="54645"/>
                </a:lnTo>
                <a:lnTo>
                  <a:pt x="1089661" y="60046"/>
                </a:lnTo>
                <a:lnTo>
                  <a:pt x="1100456" y="66082"/>
                </a:lnTo>
                <a:lnTo>
                  <a:pt x="1110616" y="72119"/>
                </a:lnTo>
                <a:lnTo>
                  <a:pt x="1120776" y="78790"/>
                </a:lnTo>
                <a:lnTo>
                  <a:pt x="1130936" y="85462"/>
                </a:lnTo>
                <a:lnTo>
                  <a:pt x="1140461" y="92134"/>
                </a:lnTo>
                <a:lnTo>
                  <a:pt x="1150303" y="99123"/>
                </a:lnTo>
                <a:lnTo>
                  <a:pt x="1159828" y="106430"/>
                </a:lnTo>
                <a:lnTo>
                  <a:pt x="1169353" y="114055"/>
                </a:lnTo>
                <a:lnTo>
                  <a:pt x="1178561" y="121680"/>
                </a:lnTo>
                <a:lnTo>
                  <a:pt x="1187133" y="129623"/>
                </a:lnTo>
                <a:lnTo>
                  <a:pt x="1196023" y="137883"/>
                </a:lnTo>
                <a:lnTo>
                  <a:pt x="1204596" y="146143"/>
                </a:lnTo>
                <a:lnTo>
                  <a:pt x="1213168" y="155039"/>
                </a:lnTo>
                <a:lnTo>
                  <a:pt x="1221106" y="163299"/>
                </a:lnTo>
                <a:lnTo>
                  <a:pt x="1229043" y="172513"/>
                </a:lnTo>
                <a:lnTo>
                  <a:pt x="1236981" y="181726"/>
                </a:lnTo>
                <a:lnTo>
                  <a:pt x="1244283" y="190939"/>
                </a:lnTo>
                <a:lnTo>
                  <a:pt x="1251586" y="200153"/>
                </a:lnTo>
                <a:lnTo>
                  <a:pt x="1258888" y="210001"/>
                </a:lnTo>
                <a:lnTo>
                  <a:pt x="1265556" y="219850"/>
                </a:lnTo>
                <a:lnTo>
                  <a:pt x="1272223" y="230017"/>
                </a:lnTo>
                <a:lnTo>
                  <a:pt x="1278256" y="240183"/>
                </a:lnTo>
                <a:lnTo>
                  <a:pt x="1284606" y="250667"/>
                </a:lnTo>
                <a:lnTo>
                  <a:pt x="1290321" y="261151"/>
                </a:lnTo>
                <a:lnTo>
                  <a:pt x="1296353" y="271953"/>
                </a:lnTo>
                <a:lnTo>
                  <a:pt x="1301433" y="282755"/>
                </a:lnTo>
                <a:lnTo>
                  <a:pt x="1306831" y="293239"/>
                </a:lnTo>
                <a:lnTo>
                  <a:pt x="1311593" y="304359"/>
                </a:lnTo>
                <a:lnTo>
                  <a:pt x="1316356" y="315796"/>
                </a:lnTo>
                <a:lnTo>
                  <a:pt x="1320483" y="327234"/>
                </a:lnTo>
                <a:lnTo>
                  <a:pt x="1324293" y="338671"/>
                </a:lnTo>
                <a:lnTo>
                  <a:pt x="1328421" y="350426"/>
                </a:lnTo>
                <a:lnTo>
                  <a:pt x="1331913" y="362181"/>
                </a:lnTo>
                <a:lnTo>
                  <a:pt x="1335088" y="373936"/>
                </a:lnTo>
                <a:lnTo>
                  <a:pt x="1337946" y="386009"/>
                </a:lnTo>
                <a:lnTo>
                  <a:pt x="1340803" y="398081"/>
                </a:lnTo>
                <a:lnTo>
                  <a:pt x="1343026" y="410472"/>
                </a:lnTo>
                <a:lnTo>
                  <a:pt x="1344931" y="422862"/>
                </a:lnTo>
                <a:lnTo>
                  <a:pt x="1346518" y="435252"/>
                </a:lnTo>
                <a:lnTo>
                  <a:pt x="1348106" y="447643"/>
                </a:lnTo>
                <a:lnTo>
                  <a:pt x="1349058" y="460033"/>
                </a:lnTo>
                <a:lnTo>
                  <a:pt x="1350011" y="472741"/>
                </a:lnTo>
                <a:lnTo>
                  <a:pt x="1350646" y="485449"/>
                </a:lnTo>
                <a:lnTo>
                  <a:pt x="1350963" y="498475"/>
                </a:lnTo>
                <a:lnTo>
                  <a:pt x="1350646" y="513407"/>
                </a:lnTo>
                <a:lnTo>
                  <a:pt x="1349693" y="528975"/>
                </a:lnTo>
                <a:lnTo>
                  <a:pt x="1348423" y="543907"/>
                </a:lnTo>
                <a:lnTo>
                  <a:pt x="1347153" y="558521"/>
                </a:lnTo>
                <a:lnTo>
                  <a:pt x="1345248" y="573453"/>
                </a:lnTo>
                <a:lnTo>
                  <a:pt x="1342708" y="588067"/>
                </a:lnTo>
                <a:lnTo>
                  <a:pt x="1339851" y="602682"/>
                </a:lnTo>
                <a:lnTo>
                  <a:pt x="1336358" y="616660"/>
                </a:lnTo>
                <a:lnTo>
                  <a:pt x="1332866" y="631275"/>
                </a:lnTo>
                <a:lnTo>
                  <a:pt x="1328738" y="645254"/>
                </a:lnTo>
                <a:lnTo>
                  <a:pt x="1324293" y="658915"/>
                </a:lnTo>
                <a:lnTo>
                  <a:pt x="1319531" y="672576"/>
                </a:lnTo>
                <a:lnTo>
                  <a:pt x="1314133" y="685920"/>
                </a:lnTo>
                <a:lnTo>
                  <a:pt x="1308418" y="699263"/>
                </a:lnTo>
                <a:lnTo>
                  <a:pt x="1302386" y="712607"/>
                </a:lnTo>
                <a:lnTo>
                  <a:pt x="1296353" y="725315"/>
                </a:lnTo>
                <a:lnTo>
                  <a:pt x="1289368" y="738023"/>
                </a:lnTo>
                <a:lnTo>
                  <a:pt x="1282383" y="750413"/>
                </a:lnTo>
                <a:lnTo>
                  <a:pt x="1275081" y="762486"/>
                </a:lnTo>
                <a:lnTo>
                  <a:pt x="1267143" y="774559"/>
                </a:lnTo>
                <a:lnTo>
                  <a:pt x="1259206" y="786313"/>
                </a:lnTo>
                <a:lnTo>
                  <a:pt x="1250633" y="797751"/>
                </a:lnTo>
                <a:lnTo>
                  <a:pt x="1242061" y="809188"/>
                </a:lnTo>
                <a:lnTo>
                  <a:pt x="1232853" y="819990"/>
                </a:lnTo>
                <a:lnTo>
                  <a:pt x="1223963" y="830792"/>
                </a:lnTo>
                <a:lnTo>
                  <a:pt x="1214121" y="841276"/>
                </a:lnTo>
                <a:lnTo>
                  <a:pt x="1204278" y="851442"/>
                </a:lnTo>
                <a:lnTo>
                  <a:pt x="1193801" y="860974"/>
                </a:lnTo>
                <a:lnTo>
                  <a:pt x="1183323" y="870822"/>
                </a:lnTo>
                <a:lnTo>
                  <a:pt x="1172528" y="880036"/>
                </a:lnTo>
                <a:lnTo>
                  <a:pt x="1161733" y="889249"/>
                </a:lnTo>
                <a:lnTo>
                  <a:pt x="1150303" y="897827"/>
                </a:lnTo>
                <a:lnTo>
                  <a:pt x="1134746" y="909264"/>
                </a:lnTo>
                <a:lnTo>
                  <a:pt x="1118236" y="920066"/>
                </a:lnTo>
                <a:lnTo>
                  <a:pt x="1101408" y="929915"/>
                </a:lnTo>
                <a:lnTo>
                  <a:pt x="1084581" y="939446"/>
                </a:lnTo>
                <a:lnTo>
                  <a:pt x="1066801" y="948342"/>
                </a:lnTo>
                <a:lnTo>
                  <a:pt x="1048703" y="956602"/>
                </a:lnTo>
                <a:lnTo>
                  <a:pt x="1040131" y="960414"/>
                </a:lnTo>
                <a:lnTo>
                  <a:pt x="1030606" y="963909"/>
                </a:lnTo>
                <a:lnTo>
                  <a:pt x="1021398" y="967722"/>
                </a:lnTo>
                <a:lnTo>
                  <a:pt x="1011873" y="970899"/>
                </a:lnTo>
                <a:lnTo>
                  <a:pt x="1002348" y="973758"/>
                </a:lnTo>
                <a:lnTo>
                  <a:pt x="993141" y="976617"/>
                </a:lnTo>
                <a:lnTo>
                  <a:pt x="983616" y="979794"/>
                </a:lnTo>
                <a:lnTo>
                  <a:pt x="973773" y="982018"/>
                </a:lnTo>
                <a:lnTo>
                  <a:pt x="963931" y="984560"/>
                </a:lnTo>
                <a:lnTo>
                  <a:pt x="954088" y="986466"/>
                </a:lnTo>
                <a:lnTo>
                  <a:pt x="944246" y="988372"/>
                </a:lnTo>
                <a:lnTo>
                  <a:pt x="934403" y="990596"/>
                </a:lnTo>
                <a:lnTo>
                  <a:pt x="924561" y="991867"/>
                </a:lnTo>
                <a:lnTo>
                  <a:pt x="914401" y="993455"/>
                </a:lnTo>
                <a:lnTo>
                  <a:pt x="904241" y="994409"/>
                </a:lnTo>
                <a:lnTo>
                  <a:pt x="893763" y="995362"/>
                </a:lnTo>
                <a:lnTo>
                  <a:pt x="883603" y="995997"/>
                </a:lnTo>
                <a:lnTo>
                  <a:pt x="873126" y="996632"/>
                </a:lnTo>
                <a:lnTo>
                  <a:pt x="862648" y="996950"/>
                </a:lnTo>
                <a:lnTo>
                  <a:pt x="852171" y="996950"/>
                </a:lnTo>
                <a:lnTo>
                  <a:pt x="840423" y="996950"/>
                </a:lnTo>
                <a:lnTo>
                  <a:pt x="828358" y="996315"/>
                </a:lnTo>
                <a:lnTo>
                  <a:pt x="816293" y="995679"/>
                </a:lnTo>
                <a:lnTo>
                  <a:pt x="804546" y="994726"/>
                </a:lnTo>
                <a:lnTo>
                  <a:pt x="792798" y="993455"/>
                </a:lnTo>
                <a:lnTo>
                  <a:pt x="781368" y="992185"/>
                </a:lnTo>
                <a:lnTo>
                  <a:pt x="769621" y="990278"/>
                </a:lnTo>
                <a:lnTo>
                  <a:pt x="758191" y="988054"/>
                </a:lnTo>
                <a:lnTo>
                  <a:pt x="746761" y="985831"/>
                </a:lnTo>
                <a:lnTo>
                  <a:pt x="735331" y="983289"/>
                </a:lnTo>
                <a:lnTo>
                  <a:pt x="724218" y="980430"/>
                </a:lnTo>
                <a:lnTo>
                  <a:pt x="713106" y="977253"/>
                </a:lnTo>
                <a:lnTo>
                  <a:pt x="702311" y="973758"/>
                </a:lnTo>
                <a:lnTo>
                  <a:pt x="691198" y="970263"/>
                </a:lnTo>
                <a:lnTo>
                  <a:pt x="680721" y="966768"/>
                </a:lnTo>
                <a:lnTo>
                  <a:pt x="670243" y="962321"/>
                </a:lnTo>
                <a:lnTo>
                  <a:pt x="659448" y="958190"/>
                </a:lnTo>
                <a:lnTo>
                  <a:pt x="648971" y="953425"/>
                </a:lnTo>
                <a:lnTo>
                  <a:pt x="638811" y="948659"/>
                </a:lnTo>
                <a:lnTo>
                  <a:pt x="628651" y="943894"/>
                </a:lnTo>
                <a:lnTo>
                  <a:pt x="618491" y="938493"/>
                </a:lnTo>
                <a:lnTo>
                  <a:pt x="608648" y="933410"/>
                </a:lnTo>
                <a:lnTo>
                  <a:pt x="599123" y="927373"/>
                </a:lnTo>
                <a:lnTo>
                  <a:pt x="589281" y="921655"/>
                </a:lnTo>
                <a:lnTo>
                  <a:pt x="579756" y="915618"/>
                </a:lnTo>
                <a:lnTo>
                  <a:pt x="570548" y="909264"/>
                </a:lnTo>
                <a:lnTo>
                  <a:pt x="561023" y="902910"/>
                </a:lnTo>
                <a:lnTo>
                  <a:pt x="552133" y="895921"/>
                </a:lnTo>
                <a:lnTo>
                  <a:pt x="543561" y="889249"/>
                </a:lnTo>
                <a:lnTo>
                  <a:pt x="534671" y="881942"/>
                </a:lnTo>
                <a:lnTo>
                  <a:pt x="526098" y="874952"/>
                </a:lnTo>
                <a:lnTo>
                  <a:pt x="517526" y="867328"/>
                </a:lnTo>
                <a:lnTo>
                  <a:pt x="508318" y="858750"/>
                </a:lnTo>
                <a:lnTo>
                  <a:pt x="499428" y="849854"/>
                </a:lnTo>
                <a:lnTo>
                  <a:pt x="490538" y="840958"/>
                </a:lnTo>
                <a:lnTo>
                  <a:pt x="481648" y="831427"/>
                </a:lnTo>
                <a:lnTo>
                  <a:pt x="473711" y="821896"/>
                </a:lnTo>
                <a:lnTo>
                  <a:pt x="465456" y="812047"/>
                </a:lnTo>
                <a:lnTo>
                  <a:pt x="457518" y="801881"/>
                </a:lnTo>
                <a:lnTo>
                  <a:pt x="449898" y="791714"/>
                </a:lnTo>
                <a:lnTo>
                  <a:pt x="442596" y="781548"/>
                </a:lnTo>
                <a:lnTo>
                  <a:pt x="435293" y="770746"/>
                </a:lnTo>
                <a:lnTo>
                  <a:pt x="428626" y="759944"/>
                </a:lnTo>
                <a:lnTo>
                  <a:pt x="421958" y="749142"/>
                </a:lnTo>
                <a:lnTo>
                  <a:pt x="415608" y="738023"/>
                </a:lnTo>
                <a:lnTo>
                  <a:pt x="409576" y="726585"/>
                </a:lnTo>
                <a:lnTo>
                  <a:pt x="403861" y="715148"/>
                </a:lnTo>
                <a:lnTo>
                  <a:pt x="398463" y="703393"/>
                </a:lnTo>
                <a:lnTo>
                  <a:pt x="393383" y="691638"/>
                </a:lnTo>
                <a:lnTo>
                  <a:pt x="388303" y="679566"/>
                </a:lnTo>
                <a:lnTo>
                  <a:pt x="383858" y="667493"/>
                </a:lnTo>
                <a:lnTo>
                  <a:pt x="379731" y="655420"/>
                </a:lnTo>
                <a:lnTo>
                  <a:pt x="375603" y="643030"/>
                </a:lnTo>
                <a:lnTo>
                  <a:pt x="372111" y="630322"/>
                </a:lnTo>
                <a:lnTo>
                  <a:pt x="368936" y="617614"/>
                </a:lnTo>
                <a:lnTo>
                  <a:pt x="365443" y="604588"/>
                </a:lnTo>
                <a:lnTo>
                  <a:pt x="362903" y="591880"/>
                </a:lnTo>
                <a:lnTo>
                  <a:pt x="360681" y="578854"/>
                </a:lnTo>
                <a:lnTo>
                  <a:pt x="358776" y="565828"/>
                </a:lnTo>
                <a:lnTo>
                  <a:pt x="357188" y="552485"/>
                </a:lnTo>
                <a:lnTo>
                  <a:pt x="355601" y="539141"/>
                </a:lnTo>
                <a:lnTo>
                  <a:pt x="354648" y="525480"/>
                </a:lnTo>
                <a:lnTo>
                  <a:pt x="354331" y="511819"/>
                </a:lnTo>
                <a:lnTo>
                  <a:pt x="354013" y="498475"/>
                </a:lnTo>
                <a:lnTo>
                  <a:pt x="354331" y="485449"/>
                </a:lnTo>
                <a:lnTo>
                  <a:pt x="354648" y="472741"/>
                </a:lnTo>
                <a:lnTo>
                  <a:pt x="355601" y="460033"/>
                </a:lnTo>
                <a:lnTo>
                  <a:pt x="356871" y="447643"/>
                </a:lnTo>
                <a:lnTo>
                  <a:pt x="358141" y="434935"/>
                </a:lnTo>
                <a:lnTo>
                  <a:pt x="360046" y="422544"/>
                </a:lnTo>
                <a:lnTo>
                  <a:pt x="361951" y="410472"/>
                </a:lnTo>
                <a:lnTo>
                  <a:pt x="364173" y="397763"/>
                </a:lnTo>
                <a:lnTo>
                  <a:pt x="366713" y="385691"/>
                </a:lnTo>
                <a:lnTo>
                  <a:pt x="369888" y="373936"/>
                </a:lnTo>
                <a:lnTo>
                  <a:pt x="373063" y="361863"/>
                </a:lnTo>
                <a:lnTo>
                  <a:pt x="376556" y="350108"/>
                </a:lnTo>
                <a:lnTo>
                  <a:pt x="380683" y="338671"/>
                </a:lnTo>
                <a:lnTo>
                  <a:pt x="384493" y="326916"/>
                </a:lnTo>
                <a:lnTo>
                  <a:pt x="388621" y="315796"/>
                </a:lnTo>
                <a:lnTo>
                  <a:pt x="393383" y="304359"/>
                </a:lnTo>
                <a:lnTo>
                  <a:pt x="398146" y="293239"/>
                </a:lnTo>
                <a:lnTo>
                  <a:pt x="403543" y="282755"/>
                </a:lnTo>
                <a:lnTo>
                  <a:pt x="408623" y="271636"/>
                </a:lnTo>
                <a:lnTo>
                  <a:pt x="414656" y="261151"/>
                </a:lnTo>
                <a:lnTo>
                  <a:pt x="420371" y="250667"/>
                </a:lnTo>
                <a:lnTo>
                  <a:pt x="426721" y="240183"/>
                </a:lnTo>
                <a:lnTo>
                  <a:pt x="432753" y="230017"/>
                </a:lnTo>
                <a:lnTo>
                  <a:pt x="439421" y="219850"/>
                </a:lnTo>
                <a:lnTo>
                  <a:pt x="446088" y="210001"/>
                </a:lnTo>
                <a:lnTo>
                  <a:pt x="453391" y="200153"/>
                </a:lnTo>
                <a:lnTo>
                  <a:pt x="460693" y="190939"/>
                </a:lnTo>
                <a:lnTo>
                  <a:pt x="467996" y="181408"/>
                </a:lnTo>
                <a:lnTo>
                  <a:pt x="475933" y="172195"/>
                </a:lnTo>
                <a:lnTo>
                  <a:pt x="483871" y="163299"/>
                </a:lnTo>
                <a:lnTo>
                  <a:pt x="491808" y="154403"/>
                </a:lnTo>
                <a:lnTo>
                  <a:pt x="500381" y="146143"/>
                </a:lnTo>
                <a:lnTo>
                  <a:pt x="508953" y="137565"/>
                </a:lnTo>
                <a:lnTo>
                  <a:pt x="517526" y="129305"/>
                </a:lnTo>
                <a:lnTo>
                  <a:pt x="526416" y="121680"/>
                </a:lnTo>
                <a:lnTo>
                  <a:pt x="535623" y="113738"/>
                </a:lnTo>
                <a:lnTo>
                  <a:pt x="545148" y="106113"/>
                </a:lnTo>
                <a:lnTo>
                  <a:pt x="554673" y="99123"/>
                </a:lnTo>
                <a:lnTo>
                  <a:pt x="564516" y="92134"/>
                </a:lnTo>
                <a:lnTo>
                  <a:pt x="574041" y="85462"/>
                </a:lnTo>
                <a:lnTo>
                  <a:pt x="584201" y="78473"/>
                </a:lnTo>
                <a:lnTo>
                  <a:pt x="594361" y="72119"/>
                </a:lnTo>
                <a:lnTo>
                  <a:pt x="604838" y="66082"/>
                </a:lnTo>
                <a:lnTo>
                  <a:pt x="615316" y="60046"/>
                </a:lnTo>
                <a:lnTo>
                  <a:pt x="625793" y="54645"/>
                </a:lnTo>
                <a:lnTo>
                  <a:pt x="636906" y="48926"/>
                </a:lnTo>
                <a:lnTo>
                  <a:pt x="647701" y="44161"/>
                </a:lnTo>
                <a:lnTo>
                  <a:pt x="658813" y="39395"/>
                </a:lnTo>
                <a:lnTo>
                  <a:pt x="670243" y="34630"/>
                </a:lnTo>
                <a:lnTo>
                  <a:pt x="681356" y="30182"/>
                </a:lnTo>
                <a:lnTo>
                  <a:pt x="693103" y="26052"/>
                </a:lnTo>
                <a:lnTo>
                  <a:pt x="704533" y="22239"/>
                </a:lnTo>
                <a:lnTo>
                  <a:pt x="716281" y="19062"/>
                </a:lnTo>
                <a:lnTo>
                  <a:pt x="728346" y="15568"/>
                </a:lnTo>
                <a:lnTo>
                  <a:pt x="740093" y="12708"/>
                </a:lnTo>
                <a:lnTo>
                  <a:pt x="752158" y="10167"/>
                </a:lnTo>
                <a:lnTo>
                  <a:pt x="764541" y="7625"/>
                </a:lnTo>
                <a:lnTo>
                  <a:pt x="776606" y="5719"/>
                </a:lnTo>
                <a:lnTo>
                  <a:pt x="788988" y="3813"/>
                </a:lnTo>
                <a:lnTo>
                  <a:pt x="801688" y="2542"/>
                </a:lnTo>
                <a:lnTo>
                  <a:pt x="814071" y="1271"/>
                </a:lnTo>
                <a:lnTo>
                  <a:pt x="826771" y="636"/>
                </a:lnTo>
                <a:lnTo>
                  <a:pt x="83947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4108" name="文本框 20"/>
          <p:cNvSpPr txBox="1">
            <a:spLocks noChangeArrowheads="1"/>
          </p:cNvSpPr>
          <p:nvPr/>
        </p:nvSpPr>
        <p:spPr bwMode="auto">
          <a:xfrm>
            <a:off x="7032625" y="4635501"/>
            <a:ext cx="18192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chemeClr val="bg1"/>
                </a:solidFill>
              </a:rPr>
              <a:t>授课人：王尊亮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blinds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 flipV="1">
            <a:off x="168275" y="1047751"/>
            <a:ext cx="11855451" cy="603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9" name="关于我们"/>
          <p:cNvSpPr/>
          <p:nvPr/>
        </p:nvSpPr>
        <p:spPr>
          <a:xfrm>
            <a:off x="142875" y="446088"/>
            <a:ext cx="4692651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自我简介</a:t>
            </a:r>
            <a:endParaRPr lang="zh-CN" alt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55" name="Rectangle 43"/>
          <p:cNvSpPr>
            <a:spLocks noChangeArrowheads="1"/>
          </p:cNvSpPr>
          <p:nvPr/>
        </p:nvSpPr>
        <p:spPr bwMode="auto">
          <a:xfrm>
            <a:off x="917577" y="1395415"/>
            <a:ext cx="4837430" cy="4398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hlink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/>
                </a:solidFill>
              </a:rPr>
              <a:t>王尊亮</a:t>
            </a:r>
            <a:endParaRPr lang="en-US" altLang="zh-CN" dirty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r>
              <a:rPr lang="zh-CN" altLang="en-US" dirty="0"/>
              <a:t>计算机学院网络技术中心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>
                <a:hlinkClick r:id="rId1"/>
              </a:rPr>
              <a:t>41833203@qq.com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138-1092-4936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QQ</a:t>
            </a:r>
            <a:r>
              <a:rPr lang="zh-CN" altLang="en-US" dirty="0"/>
              <a:t>群：</a:t>
            </a:r>
            <a:r>
              <a:rPr lang="en-US" altLang="zh-CN" dirty="0"/>
              <a:t>943102485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飞书群</a:t>
            </a:r>
            <a:r>
              <a:rPr lang="en-US" altLang="zh-CN" dirty="0"/>
              <a:t>*</a:t>
            </a:r>
            <a:endParaRPr lang="en-US" altLang="zh-CN" dirty="0"/>
          </a:p>
        </p:txBody>
      </p:sp>
      <p:pic>
        <p:nvPicPr>
          <p:cNvPr id="4" name="图片 3" descr="A747073F7E98F3357C8A3215C09767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9635" y="1843405"/>
            <a:ext cx="2309495" cy="411099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9960" y="1843405"/>
            <a:ext cx="3325495" cy="412559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360170" y="6221095"/>
            <a:ext cx="663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*</a:t>
            </a:r>
            <a:r>
              <a:rPr lang="zh-CN" altLang="en-US"/>
              <a:t>需先</a:t>
            </a:r>
            <a:r>
              <a:rPr lang="zh-CN" altLang="en-US"/>
              <a:t>完成北邮飞书认证：</a:t>
            </a:r>
            <a:r>
              <a:rPr lang="zh-CN" altLang="en-US">
                <a:hlinkClick r:id="rId4"/>
              </a:rPr>
              <a:t>http://wx.bupt.edu.cn/feishu-auth/login</a:t>
            </a:r>
            <a:endParaRPr lang="zh-CN" altLang="en-US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 flipV="1">
            <a:off x="168275" y="1047751"/>
            <a:ext cx="11855451" cy="603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9" name="关于我们"/>
          <p:cNvSpPr/>
          <p:nvPr/>
        </p:nvSpPr>
        <p:spPr>
          <a:xfrm>
            <a:off x="142875" y="446088"/>
            <a:ext cx="4692651" cy="521970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课程</a:t>
            </a:r>
            <a:r>
              <a: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介绍</a:t>
            </a:r>
            <a:endParaRPr lang="zh-CN" alt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284220" y="1282700"/>
            <a:ext cx="483298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4000" b="1">
                <a:solidFill>
                  <a:srgbClr val="00B050"/>
                </a:solidFill>
                <a:latin typeface="+mn-ea"/>
                <a:ea typeface="宋体" charset="0"/>
                <a:cs typeface="+mn-ea"/>
              </a:rPr>
              <a:t>Web</a:t>
            </a:r>
            <a:r>
              <a:rPr lang="zh-CN" altLang="en-US" sz="4000" b="1">
                <a:solidFill>
                  <a:srgbClr val="00B050"/>
                </a:solidFill>
                <a:latin typeface="+mn-ea"/>
                <a:ea typeface="宋体" charset="0"/>
                <a:cs typeface="+mn-ea"/>
              </a:rPr>
              <a:t>开发</a:t>
            </a:r>
            <a:r>
              <a:rPr lang="en-US" altLang="zh-CN" sz="4000" b="1">
                <a:solidFill>
                  <a:srgbClr val="00B050"/>
                </a:solidFill>
                <a:latin typeface="+mn-ea"/>
                <a:ea typeface="宋体" charset="0"/>
                <a:cs typeface="+mn-ea"/>
              </a:rPr>
              <a:t> </a:t>
            </a:r>
            <a:r>
              <a:rPr lang="zh-CN" altLang="en-US" sz="4000" b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latin typeface="+mn-ea"/>
                <a:ea typeface="宋体" charset="0"/>
                <a:cs typeface="+mn-ea"/>
              </a:rPr>
              <a:t>技术</a:t>
            </a:r>
            <a:r>
              <a:rPr lang="en-US" altLang="zh-CN" sz="4000" b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latin typeface="+mn-ea"/>
                <a:ea typeface="宋体" charset="0"/>
                <a:cs typeface="+mn-ea"/>
              </a:rPr>
              <a:t> </a:t>
            </a:r>
            <a:r>
              <a:rPr lang="zh-CN" altLang="en-US" sz="4000" b="1">
                <a:solidFill>
                  <a:srgbClr val="7030A0"/>
                </a:solidFill>
                <a:latin typeface="+mn-ea"/>
                <a:ea typeface="宋体" charset="0"/>
                <a:cs typeface="+mn-ea"/>
              </a:rPr>
              <a:t>基础</a:t>
            </a:r>
            <a:endParaRPr lang="zh-CN" altLang="en-US" sz="4000" b="1">
              <a:solidFill>
                <a:srgbClr val="7030A0"/>
              </a:solidFill>
              <a:latin typeface="+mn-ea"/>
              <a:ea typeface="宋体" charset="0"/>
              <a:cs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8820" y="2146300"/>
            <a:ext cx="10889615" cy="5530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lnSpc>
                <a:spcPct val="150000"/>
              </a:lnSpc>
            </a:pPr>
            <a:r>
              <a:rPr lang="en-US" altLang="zh-CN" sz="2000" b="1">
                <a:latin typeface="+mn-ea"/>
                <a:cs typeface="+mn-ea"/>
              </a:rPr>
              <a:t>Web</a:t>
            </a:r>
            <a:r>
              <a:rPr lang="zh-CN" altLang="en-US" sz="2000" b="1">
                <a:latin typeface="+mn-ea"/>
                <a:cs typeface="+mn-ea"/>
              </a:rPr>
              <a:t>开发</a:t>
            </a:r>
            <a:r>
              <a:rPr lang="zh-CN" altLang="en-US" sz="2000">
                <a:latin typeface="+mn-ea"/>
                <a:cs typeface="+mn-ea"/>
              </a:rPr>
              <a:t>：</a:t>
            </a:r>
            <a:r>
              <a:rPr lang="zh-CN" altLang="en-US" sz="2000" dirty="0">
                <a:solidFill>
                  <a:schemeClr val="tx1"/>
                </a:solidFill>
                <a:latin typeface="宋体" charset="0"/>
                <a:ea typeface="宋体" charset="0"/>
                <a:sym typeface="+mn-ea"/>
              </a:rPr>
              <a:t>是现代软件开发的重要组成部分，涉及</a:t>
            </a:r>
            <a:r>
              <a:rPr lang="zh-CN" altLang="en-US" sz="2000" dirty="0">
                <a:solidFill>
                  <a:schemeClr val="tx1"/>
                </a:solidFill>
                <a:latin typeface="宋体" charset="0"/>
                <a:ea typeface="宋体" charset="0"/>
                <a:sym typeface="+mn-ea"/>
              </a:rPr>
              <a:t>技术环节众多，技术栈繁杂，更新迭代迅速。</a:t>
            </a:r>
            <a:endParaRPr lang="zh-CN" altLang="en-US" sz="2000">
              <a:latin typeface="宋体" charset="0"/>
              <a:ea typeface="宋体" charset="0"/>
              <a:cs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18820" y="2768600"/>
            <a:ext cx="1119251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r>
              <a:rPr lang="zh-CN" altLang="en-US" sz="2000" b="1">
                <a:latin typeface="+mn-ea"/>
                <a:cs typeface="+mn-ea"/>
              </a:rPr>
              <a:t>技术</a:t>
            </a:r>
            <a:r>
              <a:rPr lang="zh-CN" altLang="en-US" sz="2000">
                <a:latin typeface="+mn-ea"/>
                <a:cs typeface="+mn-ea"/>
              </a:rPr>
              <a:t>：</a:t>
            </a:r>
            <a:r>
              <a:rPr lang="zh-CN" altLang="en-US" sz="2000">
                <a:latin typeface="宋体" charset="0"/>
                <a:ea typeface="宋体" charset="0"/>
                <a:cs typeface="宋体" charset="0"/>
              </a:rPr>
              <a:t>不同于科学，技术侧重“做什么”、“怎么做”，需要灵活运用、脚踏实地、因地制宜。</a:t>
            </a:r>
            <a:endParaRPr lang="zh-CN" altLang="en-US" sz="2000">
              <a:latin typeface="宋体" charset="0"/>
              <a:ea typeface="宋体" charset="0"/>
              <a:cs typeface="宋体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18820" y="3429000"/>
            <a:ext cx="9213215" cy="5530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lnSpc>
                <a:spcPct val="150000"/>
              </a:lnSpc>
            </a:pPr>
            <a:r>
              <a:rPr lang="zh-CN" altLang="en-US" sz="2000">
                <a:latin typeface="+mn-ea"/>
                <a:cs typeface="+mn-ea"/>
              </a:rPr>
              <a:t>基础：</a:t>
            </a:r>
            <a:r>
              <a:rPr lang="zh-CN" altLang="en-US" sz="2000">
                <a:latin typeface="宋体" charset="0"/>
                <a:ea typeface="宋体" charset="0"/>
                <a:cs typeface="+mn-ea"/>
              </a:rPr>
              <a:t>理解原理，掌握一般性的设计</a:t>
            </a:r>
            <a:r>
              <a:rPr lang="zh-CN" altLang="en-US" sz="2000">
                <a:latin typeface="宋体" charset="0"/>
                <a:ea typeface="宋体" charset="0"/>
                <a:cs typeface="+mn-ea"/>
              </a:rPr>
              <a:t>开发方法，不着重于</a:t>
            </a:r>
            <a:r>
              <a:rPr lang="en-US" altLang="zh-CN" sz="2000">
                <a:latin typeface="宋体" charset="0"/>
                <a:ea typeface="宋体" charset="0"/>
                <a:cs typeface="+mn-ea"/>
              </a:rPr>
              <a:t>API</a:t>
            </a:r>
            <a:r>
              <a:rPr lang="zh-CN" altLang="en-US" sz="2000">
                <a:latin typeface="宋体" charset="0"/>
                <a:ea typeface="宋体" charset="0"/>
                <a:cs typeface="+mn-ea"/>
              </a:rPr>
              <a:t>及特定的技术</a:t>
            </a:r>
            <a:r>
              <a:rPr lang="zh-CN" altLang="en-US" sz="2000">
                <a:latin typeface="宋体" charset="0"/>
                <a:ea typeface="宋体" charset="0"/>
                <a:cs typeface="+mn-ea"/>
              </a:rPr>
              <a:t>细节。</a:t>
            </a:r>
            <a:endParaRPr lang="zh-CN" altLang="en-US" sz="2000">
              <a:latin typeface="宋体" charset="0"/>
              <a:ea typeface="宋体" charset="0"/>
              <a:cs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44015" y="4089400"/>
            <a:ext cx="3525520" cy="250698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6960" y="4103370"/>
            <a:ext cx="4165600" cy="2479675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 flipV="1">
            <a:off x="168275" y="1047751"/>
            <a:ext cx="11855451" cy="603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9" name="关于我们"/>
          <p:cNvSpPr/>
          <p:nvPr/>
        </p:nvSpPr>
        <p:spPr>
          <a:xfrm>
            <a:off x="142875" y="446088"/>
            <a:ext cx="4692651" cy="521970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教学目标</a:t>
            </a:r>
            <a:endParaRPr lang="zh-CN" alt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55" name="Rectangle 43"/>
          <p:cNvSpPr>
            <a:spLocks noChangeArrowheads="1"/>
          </p:cNvSpPr>
          <p:nvPr/>
        </p:nvSpPr>
        <p:spPr bwMode="auto">
          <a:xfrm>
            <a:off x="392430" y="1187450"/>
            <a:ext cx="11407775" cy="3046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hlink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lnSpc>
                <a:spcPct val="150000"/>
              </a:lnSpc>
              <a:spcBef>
                <a:spcPct val="30000"/>
              </a:spcBef>
              <a:buClr>
                <a:schemeClr val="tx1"/>
              </a:buClr>
              <a:buSzPct val="75000"/>
              <a:buNone/>
            </a:pPr>
            <a:r>
              <a:rPr sz="2000" b="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  <a:ea typeface="宋体" pitchFamily="2" charset="-122"/>
                <a:cs typeface="+mn-ea"/>
              </a:rPr>
              <a:t>课程目标1</a:t>
            </a:r>
            <a:r>
              <a:rPr sz="2000" b="0" dirty="0">
                <a:solidFill>
                  <a:schemeClr val="tx1"/>
                </a:solidFill>
                <a:latin typeface="+mn-ea"/>
                <a:ea typeface="宋体" pitchFamily="2" charset="-122"/>
                <a:cs typeface="+mn-ea"/>
              </a:rPr>
              <a:t>：理解Web系统的</a:t>
            </a:r>
            <a:r>
              <a:rPr sz="2000" b="0" dirty="0">
                <a:solidFill>
                  <a:srgbClr val="FF0000"/>
                </a:solidFill>
                <a:latin typeface="+mn-ea"/>
                <a:ea typeface="宋体" pitchFamily="2" charset="-122"/>
                <a:cs typeface="+mn-ea"/>
              </a:rPr>
              <a:t>构成及工作原理</a:t>
            </a:r>
            <a:r>
              <a:rPr sz="2000" b="0" dirty="0">
                <a:solidFill>
                  <a:schemeClr val="tx1"/>
                </a:solidFill>
                <a:latin typeface="+mn-ea"/>
                <a:ea typeface="宋体" pitchFamily="2" charset="-122"/>
                <a:cs typeface="+mn-ea"/>
              </a:rPr>
              <a:t>，能够将其用于分析和解决复杂Web系统问题，培养对相关</a:t>
            </a:r>
            <a:r>
              <a:rPr sz="2000" b="0" dirty="0">
                <a:solidFill>
                  <a:srgbClr val="FF0000"/>
                </a:solidFill>
                <a:latin typeface="+mn-ea"/>
                <a:ea typeface="宋体" pitchFamily="2" charset="-122"/>
                <a:cs typeface="+mn-ea"/>
              </a:rPr>
              <a:t>解决方案进行比较、分析</a:t>
            </a:r>
            <a:r>
              <a:rPr sz="2000" b="0" dirty="0">
                <a:solidFill>
                  <a:schemeClr val="tx1"/>
                </a:solidFill>
                <a:latin typeface="+mn-ea"/>
                <a:ea typeface="宋体" pitchFamily="2" charset="-122"/>
                <a:cs typeface="+mn-ea"/>
              </a:rPr>
              <a:t>的能力。</a:t>
            </a:r>
            <a:endParaRPr sz="2000" b="0" dirty="0">
              <a:solidFill>
                <a:schemeClr val="tx1"/>
              </a:solidFill>
              <a:latin typeface="+mn-ea"/>
              <a:ea typeface="宋体" pitchFamily="2" charset="-122"/>
              <a:cs typeface="+mn-ea"/>
            </a:endParaRPr>
          </a:p>
          <a:p>
            <a:pPr algn="l">
              <a:lnSpc>
                <a:spcPct val="150000"/>
              </a:lnSpc>
              <a:spcBef>
                <a:spcPct val="30000"/>
              </a:spcBef>
              <a:buClr>
                <a:schemeClr val="tx1"/>
              </a:buClr>
              <a:buSzPct val="75000"/>
              <a:buNone/>
            </a:pPr>
            <a:r>
              <a:rPr sz="2000" b="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  <a:ea typeface="宋体" pitchFamily="2" charset="-122"/>
                <a:cs typeface="+mn-ea"/>
              </a:rPr>
              <a:t>课程目标2</a:t>
            </a:r>
            <a:r>
              <a:rPr sz="2000" b="0" dirty="0">
                <a:solidFill>
                  <a:schemeClr val="tx1"/>
                </a:solidFill>
                <a:latin typeface="+mn-ea"/>
                <a:ea typeface="宋体" pitchFamily="2" charset="-122"/>
                <a:cs typeface="+mn-ea"/>
              </a:rPr>
              <a:t>：了解Web系统</a:t>
            </a:r>
            <a:r>
              <a:rPr sz="2000" b="0" dirty="0">
                <a:solidFill>
                  <a:srgbClr val="FF0000"/>
                </a:solidFill>
                <a:latin typeface="+mn-ea"/>
                <a:ea typeface="宋体" pitchFamily="2" charset="-122"/>
                <a:cs typeface="+mn-ea"/>
              </a:rPr>
              <a:t>设计/开发的一般流程</a:t>
            </a:r>
            <a:r>
              <a:rPr sz="2000" b="0" dirty="0">
                <a:solidFill>
                  <a:schemeClr val="tx1"/>
                </a:solidFill>
                <a:latin typeface="+mn-ea"/>
                <a:ea typeface="宋体" pitchFamily="2" charset="-122"/>
                <a:cs typeface="+mn-ea"/>
              </a:rPr>
              <a:t>，掌握单体式Web系统开发及工程化的</a:t>
            </a:r>
            <a:r>
              <a:rPr sz="2000" b="0" dirty="0">
                <a:solidFill>
                  <a:srgbClr val="FF0000"/>
                </a:solidFill>
                <a:latin typeface="+mn-ea"/>
                <a:ea typeface="宋体" pitchFamily="2" charset="-122"/>
                <a:cs typeface="+mn-ea"/>
              </a:rPr>
              <a:t>基本方法和技术</a:t>
            </a:r>
            <a:r>
              <a:rPr sz="2000" b="0" dirty="0">
                <a:solidFill>
                  <a:schemeClr val="tx1"/>
                </a:solidFill>
                <a:latin typeface="+mn-ea"/>
                <a:ea typeface="宋体" pitchFamily="2" charset="-122"/>
                <a:cs typeface="+mn-ea"/>
              </a:rPr>
              <a:t>。</a:t>
            </a:r>
            <a:endParaRPr sz="2000" b="0" dirty="0">
              <a:solidFill>
                <a:schemeClr val="tx1"/>
              </a:solidFill>
              <a:latin typeface="+mn-ea"/>
              <a:ea typeface="宋体" pitchFamily="2" charset="-122"/>
              <a:cs typeface="+mn-ea"/>
            </a:endParaRPr>
          </a:p>
          <a:p>
            <a:pPr algn="l">
              <a:lnSpc>
                <a:spcPct val="150000"/>
              </a:lnSpc>
              <a:spcBef>
                <a:spcPct val="30000"/>
              </a:spcBef>
              <a:buClr>
                <a:schemeClr val="tx1"/>
              </a:buClr>
              <a:buSzPct val="75000"/>
              <a:buNone/>
            </a:pPr>
            <a:r>
              <a:rPr sz="2000" b="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  <a:ea typeface="宋体" pitchFamily="2" charset="-122"/>
                <a:cs typeface="+mn-ea"/>
              </a:rPr>
              <a:t>课程目标3</a:t>
            </a:r>
            <a:r>
              <a:rPr sz="2000" b="0" dirty="0">
                <a:solidFill>
                  <a:schemeClr val="tx1"/>
                </a:solidFill>
                <a:latin typeface="+mn-ea"/>
                <a:ea typeface="宋体" pitchFamily="2" charset="-122"/>
                <a:cs typeface="+mn-ea"/>
              </a:rPr>
              <a:t>：了解Web领域常用的</a:t>
            </a:r>
            <a:r>
              <a:rPr sz="2000" b="0" dirty="0">
                <a:solidFill>
                  <a:srgbClr val="FF0000"/>
                </a:solidFill>
                <a:latin typeface="+mn-ea"/>
                <a:ea typeface="宋体" pitchFamily="2" charset="-122"/>
                <a:cs typeface="+mn-ea"/>
              </a:rPr>
              <a:t>技术开发工具和资源</a:t>
            </a:r>
            <a:r>
              <a:rPr sz="2000" b="0" dirty="0">
                <a:solidFill>
                  <a:schemeClr val="tx1"/>
                </a:solidFill>
                <a:latin typeface="+mn-ea"/>
                <a:ea typeface="宋体" pitchFamily="2" charset="-122"/>
                <a:cs typeface="+mn-ea"/>
              </a:rPr>
              <a:t>的使用方法，并能够理解其</a:t>
            </a:r>
            <a:r>
              <a:rPr sz="2000" b="0" dirty="0">
                <a:solidFill>
                  <a:srgbClr val="FF0000"/>
                </a:solidFill>
                <a:latin typeface="+mn-ea"/>
                <a:ea typeface="宋体" pitchFamily="2" charset="-122"/>
                <a:cs typeface="+mn-ea"/>
              </a:rPr>
              <a:t>局限性</a:t>
            </a:r>
            <a:r>
              <a:rPr sz="2000" b="0" dirty="0">
                <a:solidFill>
                  <a:schemeClr val="tx1"/>
                </a:solidFill>
                <a:latin typeface="+mn-ea"/>
                <a:ea typeface="宋体" pitchFamily="2" charset="-122"/>
                <a:cs typeface="+mn-ea"/>
              </a:rPr>
              <a:t>，培养</a:t>
            </a:r>
            <a:r>
              <a:rPr sz="2000" b="0" dirty="0">
                <a:solidFill>
                  <a:srgbClr val="FF0000"/>
                </a:solidFill>
                <a:latin typeface="+mn-ea"/>
                <a:ea typeface="宋体" pitchFamily="2" charset="-122"/>
                <a:cs typeface="+mn-ea"/>
              </a:rPr>
              <a:t>合理选择</a:t>
            </a:r>
            <a:r>
              <a:rPr sz="2000" b="0" dirty="0">
                <a:solidFill>
                  <a:schemeClr val="tx1"/>
                </a:solidFill>
                <a:latin typeface="+mn-ea"/>
                <a:ea typeface="宋体" pitchFamily="2" charset="-122"/>
                <a:cs typeface="+mn-ea"/>
              </a:rPr>
              <a:t>并将其用于复杂单体式Web系统的设计、开发的能力。</a:t>
            </a:r>
            <a:endParaRPr sz="2000" b="0" dirty="0">
              <a:solidFill>
                <a:schemeClr val="tx1"/>
              </a:solidFill>
              <a:latin typeface="+mn-ea"/>
              <a:ea typeface="宋体" pitchFamily="2" charset="-122"/>
              <a:cs typeface="+mn-ea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 flipV="1">
            <a:off x="168275" y="1047751"/>
            <a:ext cx="11855451" cy="603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9" name="关于我们"/>
          <p:cNvSpPr/>
          <p:nvPr/>
        </p:nvSpPr>
        <p:spPr>
          <a:xfrm>
            <a:off x="142875" y="446088"/>
            <a:ext cx="4692651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教学内容</a:t>
            </a:r>
            <a:endParaRPr lang="zh-CN" alt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55" name="Rectangle 43"/>
          <p:cNvSpPr>
            <a:spLocks noChangeArrowheads="1"/>
          </p:cNvSpPr>
          <p:nvPr/>
        </p:nvSpPr>
        <p:spPr bwMode="auto">
          <a:xfrm>
            <a:off x="443232" y="1186500"/>
            <a:ext cx="6982460" cy="548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hlink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lnSpc>
                <a:spcPct val="150000"/>
              </a:lnSpc>
              <a:spcBef>
                <a:spcPct val="30000"/>
              </a:spcBef>
              <a:buClr>
                <a:schemeClr val="tx1"/>
              </a:buClr>
              <a:buSzPct val="75000"/>
              <a:buNone/>
            </a:pPr>
            <a:r>
              <a:rPr lang="zh-CN" altLang="en-US" sz="180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一、</a:t>
            </a:r>
            <a:r>
              <a:rPr lang="zh-CN" altLang="en-US" sz="180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绪论：</a:t>
            </a:r>
            <a:r>
              <a:rPr lang="en-US" altLang="zh-CN" sz="180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Web</a:t>
            </a:r>
            <a:r>
              <a:rPr lang="zh-CN" altLang="en-US" sz="180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开发技术发展、</a:t>
            </a:r>
            <a:r>
              <a:rPr lang="en-US" altLang="zh-CN" sz="180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Web</a:t>
            </a:r>
            <a:r>
              <a:rPr lang="zh-CN" altLang="en-US" sz="180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系统结构、工作原理、相关协议</a:t>
            </a:r>
            <a:endParaRPr lang="en-US" altLang="zh-CN" sz="1800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  <a:p>
            <a:pPr algn="l">
              <a:lnSpc>
                <a:spcPct val="150000"/>
              </a:lnSpc>
              <a:spcBef>
                <a:spcPct val="30000"/>
              </a:spcBef>
              <a:buClr>
                <a:schemeClr val="tx1"/>
              </a:buClr>
              <a:buSzPct val="75000"/>
              <a:buNone/>
            </a:pPr>
            <a:r>
              <a:rPr lang="zh-CN" altLang="en-US" sz="180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二、开发工具：</a:t>
            </a:r>
            <a:r>
              <a:rPr lang="en-US" altLang="zh-CN" sz="180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IntelliJ IDEA </a:t>
            </a:r>
            <a:r>
              <a:rPr lang="zh-CN" altLang="en-US" sz="180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、</a:t>
            </a:r>
            <a:r>
              <a:rPr lang="en-US" altLang="zh-CN" sz="180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Maven</a:t>
            </a:r>
            <a:r>
              <a:rPr lang="zh-CN" altLang="en-US" sz="180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、</a:t>
            </a:r>
            <a:r>
              <a:rPr lang="en-US" altLang="zh-CN" sz="180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Gradle</a:t>
            </a:r>
            <a:r>
              <a:rPr lang="zh-CN" altLang="en-US" sz="180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、</a:t>
            </a:r>
            <a:r>
              <a:rPr lang="en-US" altLang="zh-CN" sz="180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Git</a:t>
            </a:r>
            <a:endParaRPr lang="en-US" altLang="zh-CN" sz="1800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  <a:p>
            <a:pPr algn="l">
              <a:lnSpc>
                <a:spcPct val="150000"/>
              </a:lnSpc>
              <a:spcBef>
                <a:spcPct val="30000"/>
              </a:spcBef>
              <a:buClr>
                <a:schemeClr val="tx1"/>
              </a:buClr>
              <a:buSzPct val="75000"/>
              <a:buNone/>
            </a:pPr>
            <a:r>
              <a:rPr lang="zh-CN" altLang="en-US" sz="180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三、网页技术</a:t>
            </a:r>
            <a:r>
              <a:rPr lang="zh-CN" altLang="en-US" sz="180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基础：</a:t>
            </a:r>
            <a:r>
              <a:rPr lang="en-US" altLang="zh-CN" sz="180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HTML</a:t>
            </a:r>
            <a:r>
              <a:rPr lang="zh-CN" altLang="en-US" sz="180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、</a:t>
            </a:r>
            <a:r>
              <a:rPr lang="en-US" altLang="zh-CN" sz="180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CSS</a:t>
            </a:r>
            <a:r>
              <a:rPr lang="zh-CN" altLang="en-US" sz="180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、</a:t>
            </a:r>
            <a:r>
              <a:rPr lang="en-US" altLang="zh-CN" sz="180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JavaScript</a:t>
            </a:r>
            <a:r>
              <a:rPr lang="zh-CN" altLang="en-US" sz="180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（自学为主）</a:t>
            </a:r>
            <a:endParaRPr lang="en-US" altLang="zh-CN" sz="1800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  <a:p>
            <a:pPr algn="l">
              <a:lnSpc>
                <a:spcPct val="150000"/>
              </a:lnSpc>
              <a:spcBef>
                <a:spcPct val="30000"/>
              </a:spcBef>
              <a:buClr>
                <a:schemeClr val="tx1"/>
              </a:buClr>
              <a:buSzPct val="75000"/>
              <a:buNone/>
            </a:pPr>
            <a:r>
              <a:rPr lang="zh-CN" altLang="en-US" sz="180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四、</a:t>
            </a:r>
            <a:r>
              <a:rPr lang="en-US" altLang="zh-CN" sz="180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Java Web</a:t>
            </a:r>
            <a:r>
              <a:rPr lang="zh-CN" altLang="en-US" sz="180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开发与</a:t>
            </a:r>
            <a:r>
              <a:rPr lang="en-US" sz="180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Spring Boot</a:t>
            </a:r>
            <a:r>
              <a:rPr lang="zh-CN" altLang="en-US" sz="180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技术栈简介</a:t>
            </a:r>
            <a:endParaRPr lang="en-US" altLang="zh-CN" sz="1800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  <a:p>
            <a:pPr algn="l">
              <a:lnSpc>
                <a:spcPct val="150000"/>
              </a:lnSpc>
              <a:spcBef>
                <a:spcPct val="30000"/>
              </a:spcBef>
              <a:buClr>
                <a:schemeClr val="tx1"/>
              </a:buClr>
              <a:buSzPct val="75000"/>
              <a:buNone/>
            </a:pPr>
            <a:r>
              <a:rPr lang="zh-CN" altLang="en-US" sz="180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五、</a:t>
            </a:r>
            <a:r>
              <a:rPr lang="en-US" altLang="zh-CN" sz="180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  <a:sym typeface="+mn-ea"/>
              </a:rPr>
              <a:t>MVC</a:t>
            </a:r>
            <a:r>
              <a:rPr lang="zh-CN" altLang="en-US" sz="180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  <a:sym typeface="+mn-ea"/>
              </a:rPr>
              <a:t>框架：</a:t>
            </a:r>
            <a:r>
              <a:rPr lang="en-US" altLang="zh-CN" sz="180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  <a:sym typeface="+mn-ea"/>
              </a:rPr>
              <a:t>Spring</a:t>
            </a:r>
            <a:r>
              <a:rPr lang="zh-CN" altLang="en-US" sz="180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  <a:sym typeface="+mn-ea"/>
              </a:rPr>
              <a:t> </a:t>
            </a:r>
            <a:r>
              <a:rPr lang="en-US" altLang="zh-CN" sz="180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  <a:sym typeface="+mn-ea"/>
              </a:rPr>
              <a:t>MVC</a:t>
            </a:r>
            <a:endParaRPr lang="en-US" altLang="zh-CN" sz="1800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  <a:p>
            <a:pPr algn="l">
              <a:lnSpc>
                <a:spcPct val="150000"/>
              </a:lnSpc>
              <a:spcBef>
                <a:spcPct val="30000"/>
              </a:spcBef>
              <a:buClr>
                <a:schemeClr val="tx1"/>
              </a:buClr>
              <a:buSzPct val="75000"/>
              <a:buNone/>
            </a:pPr>
            <a:r>
              <a:rPr lang="zh-CN" altLang="en-US" sz="180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六、后端</a:t>
            </a:r>
            <a:r>
              <a:rPr lang="zh-CN" altLang="en-US" sz="180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  <a:sym typeface="+mn-ea"/>
              </a:rPr>
              <a:t>模板引擎：</a:t>
            </a:r>
            <a:r>
              <a:rPr lang="en-US" altLang="zh-CN" sz="1800" dirty="0" err="1">
                <a:solidFill>
                  <a:schemeClr val="tx1"/>
                </a:solidFill>
                <a:latin typeface="宋体" pitchFamily="2" charset="-122"/>
                <a:ea typeface="宋体" pitchFamily="2" charset="-122"/>
                <a:sym typeface="+mn-ea"/>
              </a:rPr>
              <a:t>Thymeleaf</a:t>
            </a:r>
            <a:endParaRPr lang="en-US" altLang="zh-CN" sz="1800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  <a:p>
            <a:pPr algn="l">
              <a:lnSpc>
                <a:spcPct val="150000"/>
              </a:lnSpc>
              <a:spcBef>
                <a:spcPct val="30000"/>
              </a:spcBef>
              <a:buClr>
                <a:schemeClr val="tx1"/>
              </a:buClr>
              <a:buSzPct val="75000"/>
              <a:buNone/>
            </a:pPr>
            <a:r>
              <a:rPr lang="zh-CN" altLang="en-US" sz="180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  <a:sym typeface="+mn-ea"/>
              </a:rPr>
              <a:t>七、</a:t>
            </a:r>
            <a:r>
              <a:rPr lang="en-US" altLang="zh-CN" sz="180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  <a:sym typeface="+mn-ea"/>
              </a:rPr>
              <a:t>Spring Core</a:t>
            </a:r>
            <a:r>
              <a:rPr lang="zh-CN" altLang="en-US" sz="180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  <a:sym typeface="+mn-ea"/>
              </a:rPr>
              <a:t>及其工作原理</a:t>
            </a:r>
            <a:endParaRPr lang="zh-CN" altLang="en-US" sz="1800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  <a:p>
            <a:pPr algn="l">
              <a:lnSpc>
                <a:spcPct val="150000"/>
              </a:lnSpc>
              <a:spcBef>
                <a:spcPct val="30000"/>
              </a:spcBef>
              <a:buClr>
                <a:schemeClr val="tx1"/>
              </a:buClr>
              <a:buSzPct val="75000"/>
              <a:buNone/>
            </a:pPr>
            <a:r>
              <a:rPr lang="zh-CN" altLang="en-US" sz="180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八、</a:t>
            </a:r>
            <a:r>
              <a:rPr lang="zh-CN" altLang="en-US" sz="180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  <a:sym typeface="+mn-ea"/>
              </a:rPr>
              <a:t>数据持久层技术：</a:t>
            </a:r>
            <a:r>
              <a:rPr lang="en-US" altLang="zh-CN" sz="180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  <a:sym typeface="+mn-ea"/>
              </a:rPr>
              <a:t>ORM</a:t>
            </a:r>
            <a:r>
              <a:rPr lang="zh-CN" altLang="en-US" sz="180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  <a:sym typeface="+mn-ea"/>
              </a:rPr>
              <a:t>、</a:t>
            </a:r>
            <a:r>
              <a:rPr lang="en-US" altLang="zh-CN" sz="180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  <a:sym typeface="+mn-ea"/>
              </a:rPr>
              <a:t>MyBatis</a:t>
            </a:r>
            <a:endParaRPr lang="en-US" altLang="zh-CN" sz="1800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  <a:p>
            <a:pPr algn="l">
              <a:lnSpc>
                <a:spcPct val="150000"/>
              </a:lnSpc>
              <a:spcBef>
                <a:spcPct val="30000"/>
              </a:spcBef>
              <a:buClr>
                <a:schemeClr val="tx1"/>
              </a:buClr>
              <a:buSzPct val="75000"/>
              <a:buNone/>
            </a:pPr>
            <a:r>
              <a:rPr lang="zh-CN" altLang="en-US" sz="180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九、前后端分离：</a:t>
            </a:r>
            <a:r>
              <a:rPr lang="en-US" altLang="zh-CN" sz="180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  <a:sym typeface="+mn-ea"/>
              </a:rPr>
              <a:t>AJAX</a:t>
            </a:r>
            <a:r>
              <a:rPr lang="zh-CN" altLang="en-US" sz="180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  <a:sym typeface="+mn-ea"/>
              </a:rPr>
              <a:t>与</a:t>
            </a:r>
            <a:r>
              <a:rPr lang="en-US" altLang="zh-CN" sz="180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  <a:sym typeface="+mn-ea"/>
              </a:rPr>
              <a:t>REST</a:t>
            </a:r>
            <a:endParaRPr lang="en-US" altLang="zh-CN" sz="1800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  <a:p>
            <a:pPr algn="l">
              <a:lnSpc>
                <a:spcPct val="150000"/>
              </a:lnSpc>
              <a:spcBef>
                <a:spcPct val="30000"/>
              </a:spcBef>
              <a:buClr>
                <a:schemeClr val="tx1"/>
              </a:buClr>
              <a:buSzPct val="75000"/>
              <a:buNone/>
            </a:pPr>
            <a:r>
              <a:rPr lang="zh-CN" altLang="en-US" sz="180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十、认证</a:t>
            </a:r>
            <a:r>
              <a:rPr lang="zh-CN" altLang="en-US" sz="180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与授权：</a:t>
            </a:r>
            <a:r>
              <a:rPr lang="en-US" altLang="zh-CN" sz="180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Spring</a:t>
            </a:r>
            <a:r>
              <a:rPr lang="zh-CN" altLang="en-US" sz="180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180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Security</a:t>
            </a:r>
            <a:endParaRPr lang="en-US" altLang="zh-CN" sz="1800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  <a:p>
            <a:pPr algn="l">
              <a:lnSpc>
                <a:spcPct val="150000"/>
              </a:lnSpc>
              <a:spcBef>
                <a:spcPct val="30000"/>
              </a:spcBef>
              <a:buClr>
                <a:schemeClr val="tx1"/>
              </a:buClr>
              <a:buSzPct val="75000"/>
              <a:buNone/>
            </a:pPr>
            <a:r>
              <a:rPr lang="zh-CN" altLang="en-US" sz="180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十一、Serverless</a:t>
            </a:r>
            <a:r>
              <a:rPr lang="zh-CN" altLang="en-US" sz="180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与云开发</a:t>
            </a:r>
            <a:r>
              <a:rPr lang="zh-CN" altLang="en-US" sz="180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技术</a:t>
            </a:r>
            <a:endParaRPr lang="zh-CN" altLang="en-US" sz="1800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" name="右大括号 3"/>
          <p:cNvSpPr/>
          <p:nvPr/>
        </p:nvSpPr>
        <p:spPr>
          <a:xfrm>
            <a:off x="9179560" y="1267460"/>
            <a:ext cx="232410" cy="126936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9692005" y="1774825"/>
            <a:ext cx="10972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技术基础</a:t>
            </a:r>
            <a:endParaRPr lang="zh-CN" altLang="en-US"/>
          </a:p>
        </p:txBody>
      </p:sp>
      <p:sp>
        <p:nvSpPr>
          <p:cNvPr id="8" name="右大括号 7"/>
          <p:cNvSpPr/>
          <p:nvPr/>
        </p:nvSpPr>
        <p:spPr>
          <a:xfrm>
            <a:off x="9179560" y="2906395"/>
            <a:ext cx="233045" cy="313245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9628505" y="4154805"/>
            <a:ext cx="14262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Spring B</a:t>
            </a:r>
            <a:r>
              <a:rPr lang="en-US" altLang="zh-CN"/>
              <a:t>oot Web</a:t>
            </a:r>
            <a:r>
              <a:rPr lang="zh-CN" altLang="en-US"/>
              <a:t>开发</a:t>
            </a:r>
            <a:endParaRPr lang="zh-CN" altLang="en-US"/>
          </a:p>
        </p:txBody>
      </p:sp>
      <p:sp>
        <p:nvSpPr>
          <p:cNvPr id="2" name="右大括号 1"/>
          <p:cNvSpPr/>
          <p:nvPr/>
        </p:nvSpPr>
        <p:spPr>
          <a:xfrm>
            <a:off x="9179560" y="6203950"/>
            <a:ext cx="233045" cy="3683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9628505" y="6206490"/>
            <a:ext cx="14262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拓展</a:t>
            </a:r>
            <a:r>
              <a:rPr lang="zh-CN" altLang="en-US"/>
              <a:t>内容</a:t>
            </a:r>
            <a:endParaRPr lang="zh-CN" altLang="en-US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 flipV="1">
            <a:off x="168275" y="1047751"/>
            <a:ext cx="11855451" cy="603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9" name="关于我们"/>
          <p:cNvSpPr/>
          <p:nvPr/>
        </p:nvSpPr>
        <p:spPr>
          <a:xfrm>
            <a:off x="142875" y="446088"/>
            <a:ext cx="4692651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参考资料</a:t>
            </a:r>
            <a:endParaRPr lang="zh-CN" alt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55" name="Rectangle 43"/>
          <p:cNvSpPr>
            <a:spLocks noChangeArrowheads="1"/>
          </p:cNvSpPr>
          <p:nvPr/>
        </p:nvSpPr>
        <p:spPr bwMode="auto">
          <a:xfrm>
            <a:off x="603247" y="1395415"/>
            <a:ext cx="11588753" cy="4338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hlink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57200" indent="-457200">
              <a:lnSpc>
                <a:spcPct val="150000"/>
              </a:lnSpc>
              <a:spcBef>
                <a:spcPct val="30000"/>
              </a:spcBef>
              <a:buClr>
                <a:schemeClr val="tx1"/>
              </a:buClr>
              <a:buSzPct val="75000"/>
              <a:buAutoNum type="arabicPeriod"/>
            </a:pPr>
            <a:r>
              <a:rPr lang="en-US" altLang="zh-CN" sz="200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Spring MVC</a:t>
            </a:r>
            <a:r>
              <a:rPr lang="zh-CN" altLang="en-US" sz="200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官方文档</a:t>
            </a:r>
            <a:r>
              <a:rPr lang="zh-CN" altLang="en-US" sz="2000" b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：</a:t>
            </a:r>
            <a:r>
              <a:rPr lang="en-US" altLang="zh-CN" sz="2000" b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  <a:hlinkClick r:id="rId1"/>
              </a:rPr>
              <a:t>https://docs.spring.io/spring/docs/current/spring-framework-reference/pdf/web.pdf</a:t>
            </a:r>
            <a:endParaRPr lang="en-US" altLang="zh-CN" sz="2000" b="0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  <a:p>
            <a:pPr marL="457200" indent="-457200">
              <a:lnSpc>
                <a:spcPct val="150000"/>
              </a:lnSpc>
              <a:spcBef>
                <a:spcPct val="30000"/>
              </a:spcBef>
              <a:buClr>
                <a:schemeClr val="tx1"/>
              </a:buClr>
              <a:buSzPct val="75000"/>
              <a:buAutoNum type="arabicPeriod"/>
            </a:pPr>
            <a:r>
              <a:rPr lang="en-US" altLang="zh-CN" sz="200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Spring boot</a:t>
            </a:r>
            <a:r>
              <a:rPr lang="zh-CN" altLang="en-US" sz="200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官方文档</a:t>
            </a:r>
            <a:r>
              <a:rPr lang="zh-CN" altLang="en-US" sz="2000" b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：</a:t>
            </a:r>
            <a:r>
              <a:rPr lang="en-US" altLang="zh-CN" sz="2000" b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  <a:hlinkClick r:id="rId2"/>
              </a:rPr>
              <a:t>https://docs.spring.io/spring-boot/docs/current/reference/pdf/spring-boot-reference.pdf</a:t>
            </a:r>
            <a:endParaRPr lang="en-US" altLang="zh-CN" sz="2000" b="0" dirty="0">
              <a:solidFill>
                <a:schemeClr val="tx1"/>
              </a:solidFill>
              <a:latin typeface="宋体" pitchFamily="2" charset="-122"/>
              <a:ea typeface="宋体" pitchFamily="2" charset="-122"/>
              <a:hlinkClick r:id="rId2"/>
            </a:endParaRPr>
          </a:p>
          <a:p>
            <a:pPr marL="457200" indent="-457200">
              <a:lnSpc>
                <a:spcPct val="150000"/>
              </a:lnSpc>
              <a:spcBef>
                <a:spcPct val="30000"/>
              </a:spcBef>
              <a:buClr>
                <a:schemeClr val="tx1"/>
              </a:buClr>
              <a:buSzPct val="75000"/>
              <a:buAutoNum type="arabicPeriod"/>
            </a:pPr>
            <a:r>
              <a:rPr lang="en-US" altLang="zh-CN" sz="200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MyBatis</a:t>
            </a:r>
            <a:r>
              <a:rPr lang="zh-CN" altLang="en-US" sz="200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官方文档：</a:t>
            </a:r>
            <a:r>
              <a:rPr lang="en-US" altLang="zh-CN" sz="2000" b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  <a:hlinkClick r:id="rId3" action="ppaction://hlinkfile"/>
              </a:rPr>
              <a:t>https://mybatis.org/mybatis-3/zh/index.html</a:t>
            </a:r>
            <a:endParaRPr lang="en-US" altLang="zh-CN" sz="2000" b="0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  <a:p>
            <a:pPr marL="457200" indent="-457200">
              <a:lnSpc>
                <a:spcPct val="150000"/>
              </a:lnSpc>
              <a:spcBef>
                <a:spcPct val="30000"/>
              </a:spcBef>
              <a:buClr>
                <a:schemeClr val="tx1"/>
              </a:buClr>
              <a:buSzPct val="75000"/>
              <a:buAutoNum type="arabicPeriod"/>
            </a:pPr>
            <a:r>
              <a:rPr lang="en-US" altLang="zh-CN" sz="200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MyBatis Plus</a:t>
            </a:r>
            <a:r>
              <a:rPr lang="zh-CN" altLang="en-US" sz="200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文档：</a:t>
            </a:r>
            <a:r>
              <a:rPr lang="zh-CN" altLang="en-US" sz="2000" b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  <a:hlinkClick r:id="rId4" action="ppaction://hlinkfile"/>
              </a:rPr>
              <a:t>https://baomidou.com/</a:t>
            </a:r>
            <a:endParaRPr lang="zh-CN" altLang="en-US" sz="2000" b="0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  <a:p>
            <a:pPr marL="457200" indent="-457200">
              <a:lnSpc>
                <a:spcPct val="150000"/>
              </a:lnSpc>
              <a:spcBef>
                <a:spcPct val="3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AutoNum type="arabicPeriod"/>
            </a:pPr>
            <a:r>
              <a:rPr lang="en-US" altLang="zh-CN" sz="200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  <a:hlinkClick r:id="rId5"/>
              </a:rPr>
              <a:t>http://www.runoob.com/</a:t>
            </a:r>
            <a:r>
              <a:rPr lang="zh-CN" altLang="en-US" sz="200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，</a:t>
            </a:r>
            <a:r>
              <a:rPr lang="zh-CN" altLang="en-US" sz="2000" b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其中的</a:t>
            </a:r>
            <a:r>
              <a:rPr lang="en-US" altLang="zh-CN" sz="2000" b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HTTP</a:t>
            </a:r>
            <a:r>
              <a:rPr lang="zh-CN" altLang="en-US" sz="2000" b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、</a:t>
            </a:r>
            <a:r>
              <a:rPr lang="en-US" altLang="zh-CN" sz="2000" b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HTML</a:t>
            </a:r>
            <a:r>
              <a:rPr lang="zh-CN" altLang="en-US" sz="2000" b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、</a:t>
            </a:r>
            <a:r>
              <a:rPr lang="en-US" altLang="zh-CN" sz="2000" b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CSS</a:t>
            </a:r>
            <a:r>
              <a:rPr lang="zh-CN" altLang="en-US" sz="2000" b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、</a:t>
            </a:r>
            <a:r>
              <a:rPr lang="en-US" altLang="zh-CN" sz="2000" b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JavaScript</a:t>
            </a:r>
            <a:r>
              <a:rPr lang="zh-CN" altLang="en-US" sz="2000" b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、</a:t>
            </a:r>
            <a:r>
              <a:rPr lang="en-US" altLang="zh-CN" sz="2000" b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JSON</a:t>
            </a:r>
            <a:r>
              <a:rPr lang="zh-CN" altLang="en-US" sz="2000" b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、</a:t>
            </a:r>
            <a:r>
              <a:rPr lang="en-US" altLang="zh-CN" sz="2000" b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Java</a:t>
            </a:r>
            <a:r>
              <a:rPr lang="zh-CN" altLang="en-US" sz="2000" b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、</a:t>
            </a:r>
            <a:r>
              <a:rPr lang="en-US" altLang="zh-CN" sz="2000" b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JSP</a:t>
            </a:r>
            <a:r>
              <a:rPr lang="zh-CN" altLang="en-US" sz="2000" b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、</a:t>
            </a:r>
            <a:r>
              <a:rPr lang="en-US" altLang="zh-CN" sz="2000" b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Servlet</a:t>
            </a:r>
            <a:endParaRPr lang="en-US" altLang="zh-CN" sz="2000" b="0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  <a:p>
            <a:pPr marL="457200" indent="-457200">
              <a:lnSpc>
                <a:spcPct val="150000"/>
              </a:lnSpc>
              <a:spcBef>
                <a:spcPct val="30000"/>
              </a:spcBef>
              <a:buClr>
                <a:schemeClr val="tx1"/>
              </a:buClr>
              <a:buSzPct val="75000"/>
              <a:buAutoNum type="arabicPeriod"/>
            </a:pPr>
            <a:r>
              <a:rPr lang="en-US" altLang="zh-CN" sz="200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Java EE</a:t>
            </a:r>
            <a:r>
              <a:rPr lang="zh-CN" altLang="en-US" sz="200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框架整合开发入门到实战</a:t>
            </a:r>
            <a:r>
              <a:rPr lang="en-US" altLang="zh-CN" sz="200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—</a:t>
            </a:r>
            <a:r>
              <a:rPr lang="en-US" altLang="zh-CN" sz="2000" dirty="0" err="1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Spring+Spring</a:t>
            </a:r>
            <a:r>
              <a:rPr lang="en-US" altLang="zh-CN" sz="200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000" dirty="0" err="1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MVC+MyBatis</a:t>
            </a:r>
            <a:r>
              <a:rPr lang="en-US" altLang="zh-CN" sz="2000" b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,</a:t>
            </a:r>
            <a:r>
              <a:rPr lang="zh-CN" altLang="en-US" sz="2000" b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陈恒等，清华大学出版社，</a:t>
            </a:r>
            <a:r>
              <a:rPr lang="en-US" altLang="zh-CN" sz="2000" b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2018</a:t>
            </a:r>
            <a:endParaRPr lang="en-US" altLang="zh-CN" sz="2000" b="0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  <a:p>
            <a:pPr marL="457200" indent="-457200">
              <a:lnSpc>
                <a:spcPct val="150000"/>
              </a:lnSpc>
              <a:spcBef>
                <a:spcPct val="30000"/>
              </a:spcBef>
              <a:buClr>
                <a:schemeClr val="tx1"/>
              </a:buClr>
              <a:buSzPct val="75000"/>
              <a:buAutoNum type="arabicPeriod"/>
            </a:pPr>
            <a:r>
              <a:rPr lang="en-US" altLang="zh-CN" sz="200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  <a:sym typeface="+mn-ea"/>
              </a:rPr>
              <a:t>《Spring</a:t>
            </a:r>
            <a:r>
              <a:rPr lang="zh-CN" altLang="en-US" sz="200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  <a:sym typeface="+mn-ea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  <a:sym typeface="+mn-ea"/>
              </a:rPr>
              <a:t>Boot</a:t>
            </a:r>
            <a:r>
              <a:rPr lang="zh-CN" altLang="en-US" sz="200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  <a:sym typeface="+mn-ea"/>
              </a:rPr>
              <a:t>实战派</a:t>
            </a:r>
            <a:r>
              <a:rPr lang="en-US" altLang="zh-CN" sz="200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  <a:sym typeface="+mn-ea"/>
              </a:rPr>
              <a:t>》</a:t>
            </a:r>
            <a:r>
              <a:rPr lang="zh-CN" altLang="en-US" sz="2000" b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  <a:sym typeface="+mn-ea"/>
              </a:rPr>
              <a:t>，龙中华著，电子工业出版社，</a:t>
            </a:r>
            <a:r>
              <a:rPr lang="en-US" altLang="zh-CN" sz="2000" b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  <a:sym typeface="+mn-ea"/>
              </a:rPr>
              <a:t>2020</a:t>
            </a:r>
            <a:endParaRPr lang="en-US" altLang="zh-CN" sz="2000" b="0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 flipV="1">
            <a:off x="168275" y="1047751"/>
            <a:ext cx="11855451" cy="603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9" name="关于我们"/>
          <p:cNvSpPr/>
          <p:nvPr/>
        </p:nvSpPr>
        <p:spPr>
          <a:xfrm>
            <a:off x="142875" y="446088"/>
            <a:ext cx="4692651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考核方式</a:t>
            </a:r>
            <a:endParaRPr lang="zh-CN" alt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55" name="Rectangle 43"/>
          <p:cNvSpPr>
            <a:spLocks noChangeArrowheads="1"/>
          </p:cNvSpPr>
          <p:nvPr/>
        </p:nvSpPr>
        <p:spPr bwMode="auto">
          <a:xfrm>
            <a:off x="603247" y="1395415"/>
            <a:ext cx="11588753" cy="15898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hlink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57200" indent="-457200">
              <a:lnSpc>
                <a:spcPct val="150000"/>
              </a:lnSpc>
              <a:spcBef>
                <a:spcPct val="30000"/>
              </a:spcBef>
              <a:buClr>
                <a:schemeClr val="tx1"/>
              </a:buClr>
              <a:buSzPct val="75000"/>
              <a:buAutoNum type="arabicPeriod"/>
            </a:pPr>
            <a:r>
              <a:rPr lang="zh-CN" altLang="en-US" sz="200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期末笔试成绩：</a:t>
            </a:r>
            <a:r>
              <a:rPr lang="en-US" altLang="zh-CN" sz="200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50%</a:t>
            </a:r>
            <a:endParaRPr lang="en-US" altLang="zh-CN" sz="2000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  <a:p>
            <a:pPr marL="457200" indent="-457200">
              <a:lnSpc>
                <a:spcPct val="150000"/>
              </a:lnSpc>
              <a:spcBef>
                <a:spcPct val="30000"/>
              </a:spcBef>
              <a:buClr>
                <a:schemeClr val="tx1"/>
              </a:buClr>
              <a:buSzPct val="75000"/>
              <a:buAutoNum type="arabicPeriod"/>
            </a:pPr>
            <a:r>
              <a:rPr lang="zh-CN" altLang="en-US" sz="200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课程设计大作业：</a:t>
            </a:r>
            <a:r>
              <a:rPr lang="en-US" altLang="zh-CN" sz="200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30%</a:t>
            </a:r>
            <a:endParaRPr lang="en-US" altLang="zh-CN" sz="2000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  <a:p>
            <a:pPr marL="457200" indent="-457200">
              <a:lnSpc>
                <a:spcPct val="150000"/>
              </a:lnSpc>
              <a:spcBef>
                <a:spcPct val="30000"/>
              </a:spcBef>
              <a:buClr>
                <a:schemeClr val="tx1"/>
              </a:buClr>
              <a:buSzPct val="75000"/>
              <a:buAutoNum type="arabicPeriod"/>
            </a:pPr>
            <a:r>
              <a:rPr lang="zh-CN" altLang="en-US" sz="200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平时作业及课堂考勤：</a:t>
            </a:r>
            <a:r>
              <a:rPr lang="en-US" altLang="zh-CN" sz="200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20%</a:t>
            </a:r>
            <a:endParaRPr lang="en-US" altLang="zh-CN" sz="2000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</p:bldLst>
  </p:timing>
</p:sld>
</file>

<file path=ppt/tags/tag1.xml><?xml version="1.0" encoding="utf-8"?>
<p:tagLst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Office 主题">
  <a:themeElements>
    <a:clrScheme name="碧海蓝天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080CB"/>
      </a:accent1>
      <a:accent2>
        <a:srgbClr val="0080CB"/>
      </a:accent2>
      <a:accent3>
        <a:srgbClr val="0BD0D9"/>
      </a:accent3>
      <a:accent4>
        <a:srgbClr val="C9C9C9"/>
      </a:accent4>
      <a:accent5>
        <a:srgbClr val="7CCA62"/>
      </a:accent5>
      <a:accent6>
        <a:srgbClr val="F49100"/>
      </a:accent6>
      <a:hlink>
        <a:srgbClr val="F49100"/>
      </a:hlink>
      <a:folHlink>
        <a:srgbClr val="85DFD0"/>
      </a:folHlink>
    </a:clrScheme>
    <a:fontScheme name="自定义 6">
      <a:majorFont>
        <a:latin typeface="Arial"/>
        <a:ea typeface="微软雅黑 Light"/>
        <a:cs typeface=""/>
      </a:majorFont>
      <a:minorFont>
        <a:latin typeface="Arial"/>
        <a:ea typeface="微软雅黑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1279</Words>
  <Application>WPS 演示</Application>
  <PresentationFormat>宽屏</PresentationFormat>
  <Paragraphs>73</Paragraphs>
  <Slides>7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25" baseType="lpstr">
      <vt:lpstr>Arial</vt:lpstr>
      <vt:lpstr>宋体</vt:lpstr>
      <vt:lpstr>Wingdings</vt:lpstr>
      <vt:lpstr>微软雅黑 Light</vt:lpstr>
      <vt:lpstr>汉仪中黑KW</vt:lpstr>
      <vt:lpstr>华文细黑</vt:lpstr>
      <vt:lpstr>黑体-简</vt:lpstr>
      <vt:lpstr>Lao UI</vt:lpstr>
      <vt:lpstr>Calibri</vt:lpstr>
      <vt:lpstr>Verdana</vt:lpstr>
      <vt:lpstr>宋体</vt:lpstr>
      <vt:lpstr>汉仪书宋二KW</vt:lpstr>
      <vt:lpstr>微软雅黑</vt:lpstr>
      <vt:lpstr>汉仪旗黑</vt:lpstr>
      <vt:lpstr>Helvetica Neue</vt:lpstr>
      <vt:lpstr>苹方-简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rainysun</cp:lastModifiedBy>
  <cp:revision>140</cp:revision>
  <dcterms:created xsi:type="dcterms:W3CDTF">2022-09-07T23:58:51Z</dcterms:created>
  <dcterms:modified xsi:type="dcterms:W3CDTF">2022-09-07T23:58:51Z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2052-4.4.1.7360</vt:lpwstr>
  </property>
  <property fmtid="{D5CDD505-2E9C-101B-9397-08002B2CF9AE}" pid="3" name="ICV">
    <vt:lpwstr>AF78CBAD97C67AAEAC441763C7E08CD7</vt:lpwstr>
  </property>
</Properties>
</file>