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312" r:id="rId3"/>
    <p:sldId id="314" r:id="rId5"/>
    <p:sldId id="471" r:id="rId6"/>
    <p:sldId id="565" r:id="rId7"/>
    <p:sldId id="570" r:id="rId8"/>
    <p:sldId id="571" r:id="rId9"/>
    <p:sldId id="572" r:id="rId10"/>
    <p:sldId id="569" r:id="rId11"/>
    <p:sldId id="566" r:id="rId12"/>
    <p:sldId id="568" r:id="rId13"/>
    <p:sldId id="503" r:id="rId14"/>
    <p:sldId id="573" r:id="rId15"/>
    <p:sldId id="574" r:id="rId16"/>
    <p:sldId id="575" r:id="rId17"/>
    <p:sldId id="504" r:id="rId18"/>
    <p:sldId id="505" r:id="rId19"/>
    <p:sldId id="520" r:id="rId20"/>
    <p:sldId id="506" r:id="rId21"/>
    <p:sldId id="507" r:id="rId22"/>
    <p:sldId id="537" r:id="rId23"/>
    <p:sldId id="521" r:id="rId24"/>
    <p:sldId id="522" r:id="rId25"/>
    <p:sldId id="523" r:id="rId26"/>
    <p:sldId id="524" r:id="rId27"/>
    <p:sldId id="525" r:id="rId28"/>
    <p:sldId id="508" r:id="rId29"/>
    <p:sldId id="509" r:id="rId30"/>
    <p:sldId id="529" r:id="rId31"/>
    <p:sldId id="530" r:id="rId32"/>
    <p:sldId id="511" r:id="rId33"/>
    <p:sldId id="532" r:id="rId34"/>
    <p:sldId id="53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33" r:id="rId43"/>
    <p:sldId id="534" r:id="rId44"/>
    <p:sldId id="535" r:id="rId45"/>
    <p:sldId id="536" r:id="rId46"/>
  </p:sldIdLst>
  <p:sldSz cx="12192000" cy="6858000"/>
  <p:notesSz cx="6858000" cy="9144000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301" autoAdjust="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0371" y="321814"/>
            <a:ext cx="6986452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3434" y="374066"/>
            <a:ext cx="6202680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www.thymeleaf.org/doc/tutorials/3.0/usingthymeleaf.html#standard-expression-synta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thymeleaf.org/doc/tutorials/3.0/usingthymeleaf.html#standard-expression-synta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thymeleaf.org/doc/tutorials/3.0/usingthymeleaf.html#standard-expression-synta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thymeleaf.org/doc/tutorials/3.0/usingthymeleaf.html#standard-expression-synta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thymeleaf.org/" TargetMode="Externa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thymeleaf.org/doc/tutorials/3.0/usingthymeleaf.html#setting-attribute-values" TargetMode="Externa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thymeleaf.org/doc/tutorials/3.0/usingthymeleaf.html#setting-value-to-specific-attributes" TargetMode="Externa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thymeleaf.org/doc/tutorials/3.0/usingthymeleaf.html#setting-value-to-specific-attributes" TargetMode="Externa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thymeleaf.org/doc/tutorials/3.0/usingthymeleaf.html#setting-value-to-specific-attributes" TargetMode="Externa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buptnetwork/thymeleafexamples" TargetMode="Externa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  <a:endParaRPr lang="zh-CN" altLang="en-US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0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ThymeLeaf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285" y="1223645"/>
            <a:ext cx="2955290" cy="5449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>
                <a:sym typeface="+mn-ea"/>
              </a:rPr>
              <a:t>Thymeleaf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769610" y="2118995"/>
            <a:ext cx="2451100" cy="344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6405" y="1895475"/>
            <a:ext cx="5901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额外添加了一个</a:t>
            </a:r>
            <a:r>
              <a:rPr lang="en-US" altLang="zh-CN"/>
              <a:t>Spring MVC</a:t>
            </a:r>
            <a:r>
              <a:rPr lang="zh-CN" altLang="en-US"/>
              <a:t>的配置类，为项目添加了一个拦截器，和</a:t>
            </a:r>
            <a:r>
              <a:rPr lang="en-US" altLang="zh-CN"/>
              <a:t>thymeleaf</a:t>
            </a:r>
            <a:r>
              <a:rPr lang="zh-CN" altLang="en-US"/>
              <a:t>模板没有必然联系。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83605" y="3907790"/>
            <a:ext cx="2376805" cy="634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1000" y="4170045"/>
            <a:ext cx="5789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拦截器，在本项目中用于向</a:t>
            </a:r>
            <a:r>
              <a:rPr lang="en-US" altLang="zh-CN"/>
              <a:t>session</a:t>
            </a:r>
            <a:r>
              <a:rPr lang="zh-CN" altLang="en-US"/>
              <a:t>中添加一个</a:t>
            </a:r>
            <a:r>
              <a:rPr lang="en-US" altLang="zh-CN"/>
              <a:t>user</a:t>
            </a:r>
            <a:r>
              <a:rPr lang="zh-CN" altLang="en-US"/>
              <a:t>属性，值为一个</a:t>
            </a:r>
            <a:r>
              <a:rPr lang="en-US" altLang="zh-CN"/>
              <a:t>User</a:t>
            </a:r>
            <a:r>
              <a:rPr lang="zh-CN" altLang="en-US"/>
              <a:t>对象。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170295" y="2659380"/>
            <a:ext cx="2012950" cy="391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72030" y="2860675"/>
            <a:ext cx="41757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处理各功能模块请求的控制器类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76400" y="3421380"/>
            <a:ext cx="56470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本项目使用的各个</a:t>
            </a:r>
            <a:r>
              <a:rPr lang="en-US" altLang="zh-CN"/>
              <a:t>POJO</a:t>
            </a:r>
            <a:r>
              <a:rPr lang="zh-CN" altLang="en-US"/>
              <a:t>（简单</a:t>
            </a:r>
            <a:r>
              <a:rPr lang="en-US" altLang="zh-CN"/>
              <a:t>JAVA</a:t>
            </a:r>
            <a:r>
              <a:rPr lang="zh-CN" altLang="en-US"/>
              <a:t>对象）类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447790" y="3403600"/>
            <a:ext cx="1789430" cy="151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547100" y="4439920"/>
            <a:ext cx="689610" cy="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36710" y="4260215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国际化的资源属性文件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9018905" y="5083175"/>
            <a:ext cx="689610" cy="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80170" y="4828540"/>
            <a:ext cx="321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页面中使用的静态资源文件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335520" y="6071235"/>
            <a:ext cx="819785" cy="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96865" y="5894705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页面模板文件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文档地址：</a:t>
            </a:r>
            <a:r>
              <a:rPr lang="en-US" altLang="zh-CN" sz="2000" dirty="0">
                <a:hlinkClick r:id="rId1"/>
              </a:rPr>
              <a:t>https://www.thymeleaf.org/doc/tutorials/3.0/usingthymeleaf.html#standard-expression-syntax</a:t>
            </a:r>
            <a:endParaRPr lang="en-US" altLang="zh-CN" sz="2000" b="1" dirty="0">
              <a:solidFill>
                <a:srgbClr val="404040"/>
              </a:solidFill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${}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：直接使用</a:t>
            </a:r>
            <a:r>
              <a:rPr lang="en-US" altLang="zh-CN" sz="2000" dirty="0" err="1">
                <a:sym typeface="+mn-ea"/>
              </a:rPr>
              <a:t>th: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xx</a:t>
            </a:r>
            <a:r>
              <a:rPr lang="en-US" altLang="zh-CN" sz="2000" dirty="0">
                <a:sym typeface="+mn-ea"/>
              </a:rPr>
              <a:t> = "${}" </a:t>
            </a:r>
            <a:r>
              <a:rPr lang="zh-CN" altLang="en-US" sz="2000" dirty="0">
                <a:sym typeface="+mn-ea"/>
              </a:rPr>
              <a:t>将</a:t>
            </a:r>
            <a:r>
              <a:rPr lang="en-US" altLang="zh-CN" sz="2000" dirty="0">
                <a:sym typeface="+mn-ea"/>
              </a:rPr>
              <a:t>html</a:t>
            </a:r>
            <a:r>
              <a:rPr lang="zh-CN" altLang="en-US" sz="2000" dirty="0">
                <a:sym typeface="+mn-ea"/>
              </a:rPr>
              <a:t>元素的</a:t>
            </a:r>
            <a:r>
              <a:rPr lang="en-US" altLang="zh-CN" sz="2000" dirty="0">
                <a:sym typeface="+mn-ea"/>
              </a:rPr>
              <a:t>xx</a:t>
            </a:r>
            <a:r>
              <a:rPr lang="zh-CN" altLang="en-US" sz="2000" dirty="0">
                <a:sym typeface="+mn-ea"/>
              </a:rPr>
              <a:t>属性设置为变量的</a:t>
            </a:r>
            <a:r>
              <a:rPr lang="zh-CN" altLang="en-US" sz="2000" dirty="0">
                <a:sym typeface="+mn-ea"/>
              </a:rPr>
              <a:t>值 。例如： 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8" y="2961777"/>
            <a:ext cx="10816168" cy="2864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文档地址：</a:t>
            </a:r>
            <a:r>
              <a:rPr lang="en-US" altLang="zh-CN" sz="2000" dirty="0">
                <a:hlinkClick r:id="rId1"/>
              </a:rPr>
              <a:t>https://www.thymeleaf.org/doc/tutorials/3.0/usingthymeleaf.html#standard-expression-syntax</a:t>
            </a:r>
            <a:endParaRPr lang="en-US" altLang="zh-CN" sz="2000" b="1" dirty="0">
              <a:solidFill>
                <a:srgbClr val="404040"/>
              </a:solidFill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${}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：直接使用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${}</a:t>
            </a:r>
            <a:r>
              <a:rPr lang="en-US" altLang="zh-CN" sz="2000" dirty="0">
                <a:sym typeface="+mn-ea"/>
              </a:rPr>
              <a:t> </a:t>
            </a:r>
            <a:r>
              <a:rPr lang="zh-CN" altLang="en-US" sz="2000" dirty="0">
                <a:sym typeface="+mn-ea"/>
              </a:rPr>
              <a:t>获取对象属性 。例如： 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2781300"/>
            <a:ext cx="100818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/*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Access to properties using the point (.). Equivalent to calling property getters.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* 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使用(.)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获取对象的属性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*/</a:t>
            </a:r>
            <a:endParaRPr lang="zh-CN" altLang="en-US"/>
          </a:p>
          <a:p>
            <a:r>
              <a:rPr lang="zh-CN" altLang="en-US"/>
              <a:t>${person.father.name}   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/*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Access to properties can also be made by using brackets ([]) and writing 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the name of the property as a variable or between single quotes.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* </a:t>
            </a:r>
            <a:r>
              <a:rPr lang="zh-CN" altLang="en-US">
                <a:solidFill>
                  <a:schemeClr val="accent6"/>
                </a:solidFill>
              </a:rPr>
              <a:t>还可以使用</a:t>
            </a:r>
            <a:r>
              <a:rPr lang="en-US" altLang="zh-CN">
                <a:solidFill>
                  <a:schemeClr val="accent6"/>
                </a:solidFill>
              </a:rPr>
              <a:t>['</a:t>
            </a:r>
            <a:r>
              <a:rPr lang="zh-CN" altLang="en-US">
                <a:solidFill>
                  <a:schemeClr val="accent6"/>
                </a:solidFill>
              </a:rPr>
              <a:t>属性名</a:t>
            </a:r>
            <a:r>
              <a:rPr lang="en-US" altLang="zh-CN">
                <a:solidFill>
                  <a:schemeClr val="accent6"/>
                </a:solidFill>
              </a:rPr>
              <a:t>']</a:t>
            </a:r>
            <a:r>
              <a:rPr lang="zh-CN" altLang="en-US">
                <a:solidFill>
                  <a:schemeClr val="accent6"/>
                </a:solidFill>
              </a:rPr>
              <a:t>获取对象的属性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*/</a:t>
            </a:r>
            <a:endParaRPr lang="zh-CN" altLang="en-US"/>
          </a:p>
          <a:p>
            <a:r>
              <a:rPr lang="zh-CN" altLang="en-US"/>
              <a:t>${person['father']['name']}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文档地址：</a:t>
            </a:r>
            <a:r>
              <a:rPr lang="en-US" altLang="zh-CN" sz="2000" dirty="0">
                <a:hlinkClick r:id="rId1"/>
              </a:rPr>
              <a:t>https://www.thymeleaf.org/doc/tutorials/3.0/usingthymeleaf.html#standard-expression-syntax</a:t>
            </a:r>
            <a:endParaRPr lang="en-US" altLang="zh-CN" sz="2000" b="1" dirty="0">
              <a:solidFill>
                <a:srgbClr val="404040"/>
              </a:solidFill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${}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：直接使用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${}</a:t>
            </a:r>
            <a:r>
              <a:rPr lang="en-US" altLang="zh-CN" sz="2000" dirty="0">
                <a:sym typeface="+mn-ea"/>
              </a:rPr>
              <a:t> </a:t>
            </a:r>
            <a:r>
              <a:rPr lang="zh-CN" altLang="en-US" sz="2000" dirty="0">
                <a:sym typeface="+mn-ea"/>
              </a:rPr>
              <a:t>获取对象属性 。例如： 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2781300"/>
            <a:ext cx="100818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/*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If the object is a map, both dot and bracket syntax will be equivalent to 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executing a call on its get(...) method.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* </a:t>
            </a:r>
            <a:r>
              <a:rPr lang="zh-CN" altLang="en-US">
                <a:solidFill>
                  <a:schemeClr val="accent6"/>
                </a:solidFill>
              </a:rPr>
              <a:t>如果对象是</a:t>
            </a:r>
            <a:r>
              <a:rPr lang="en-US" altLang="zh-CN">
                <a:solidFill>
                  <a:schemeClr val="accent6"/>
                </a:solidFill>
              </a:rPr>
              <a:t>map</a:t>
            </a:r>
            <a:r>
              <a:rPr lang="zh-CN" altLang="en-US">
                <a:solidFill>
                  <a:schemeClr val="accent6"/>
                </a:solidFill>
              </a:rPr>
              <a:t>，可以用</a:t>
            </a:r>
            <a:r>
              <a:rPr lang="en-US" altLang="zh-CN">
                <a:solidFill>
                  <a:schemeClr val="accent6"/>
                </a:solidFill>
              </a:rPr>
              <a:t>.</a:t>
            </a:r>
            <a:r>
              <a:rPr lang="zh-CN" altLang="en-US">
                <a:solidFill>
                  <a:schemeClr val="accent6"/>
                </a:solidFill>
              </a:rPr>
              <a:t>或</a:t>
            </a:r>
            <a:r>
              <a:rPr lang="en-US" altLang="zh-CN">
                <a:solidFill>
                  <a:schemeClr val="accent6"/>
                </a:solidFill>
              </a:rPr>
              <a:t>[]</a:t>
            </a:r>
            <a:r>
              <a:rPr lang="zh-CN" altLang="en-US">
                <a:solidFill>
                  <a:schemeClr val="accent6"/>
                </a:solidFill>
              </a:rPr>
              <a:t>调用其</a:t>
            </a:r>
            <a:r>
              <a:rPr lang="en-US" altLang="zh-CN">
                <a:solidFill>
                  <a:schemeClr val="accent6"/>
                </a:solidFill>
              </a:rPr>
              <a:t>get</a:t>
            </a:r>
            <a:r>
              <a:rPr lang="zh-CN" altLang="en-US">
                <a:solidFill>
                  <a:schemeClr val="accent6"/>
                </a:solidFill>
              </a:rPr>
              <a:t>方法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*/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${countriesByCode.ES}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${personsByName['Stephen Zucchini'].age}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/*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Indexed access to arrays or collections is also performed with brackets, 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writing the index without quotes.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* </a:t>
            </a:r>
            <a:r>
              <a:rPr lang="zh-CN" altLang="en-US">
                <a:solidFill>
                  <a:schemeClr val="accent6"/>
                </a:solidFill>
              </a:rPr>
              <a:t>使用</a:t>
            </a:r>
            <a:r>
              <a:rPr lang="en-US" altLang="zh-CN">
                <a:solidFill>
                  <a:schemeClr val="accent6"/>
                </a:solidFill>
              </a:rPr>
              <a:t>[</a:t>
            </a:r>
            <a:r>
              <a:rPr lang="zh-CN" altLang="en-US">
                <a:solidFill>
                  <a:schemeClr val="accent6"/>
                </a:solidFill>
              </a:rPr>
              <a:t>序号</a:t>
            </a:r>
            <a:r>
              <a:rPr lang="en-US" altLang="zh-CN">
                <a:solidFill>
                  <a:schemeClr val="accent6"/>
                </a:solidFill>
              </a:rPr>
              <a:t>]</a:t>
            </a:r>
            <a:r>
              <a:rPr lang="zh-CN" altLang="en-US">
                <a:solidFill>
                  <a:schemeClr val="accent6"/>
                </a:solidFill>
              </a:rPr>
              <a:t>访问一个数组或集合中的元素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*/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${personsArray[0].name}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文档地址：</a:t>
            </a:r>
            <a:r>
              <a:rPr lang="en-US" altLang="zh-CN" sz="2000" dirty="0">
                <a:hlinkClick r:id="rId1"/>
              </a:rPr>
              <a:t>https://www.thymeleaf.org/doc/tutorials/3.0/usingthymeleaf.html#standard-expression-syntax</a:t>
            </a:r>
            <a:endParaRPr lang="en-US" altLang="zh-CN" sz="2000" b="1" dirty="0">
              <a:solidFill>
                <a:srgbClr val="404040"/>
              </a:solidFill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${}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：直接使用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${}</a:t>
            </a:r>
            <a:r>
              <a:rPr lang="en-US" altLang="zh-CN" sz="2000" dirty="0">
                <a:sym typeface="+mn-ea"/>
              </a:rPr>
              <a:t> </a:t>
            </a:r>
            <a:r>
              <a:rPr lang="zh-CN" altLang="en-US" sz="2000" dirty="0">
                <a:sym typeface="+mn-ea"/>
              </a:rPr>
              <a:t>获取对象属性 。例如： 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2781300"/>
            <a:ext cx="10081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/*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 Methods can be called, even with arguments.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* </a:t>
            </a:r>
            <a:r>
              <a:rPr lang="zh-CN" altLang="en-US">
                <a:solidFill>
                  <a:schemeClr val="accent6"/>
                </a:solidFill>
              </a:rPr>
              <a:t>在变量表达式中还可以调用对象的方法，即使方法需要参数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 */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${person.createCompleteName()}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${person.createCompleteNameWithSeparator('-')}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选择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en-US" sz="2000" b="1" dirty="0">
                <a:solidFill>
                  <a:srgbClr val="C7254E"/>
                </a:solidFill>
                <a:latin typeface="+mn-ea"/>
                <a:ea typeface="+mn-ea"/>
              </a:rPr>
              <a:t>*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：首先通过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th:object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获取对象，然后使用</a:t>
            </a:r>
            <a:r>
              <a:rPr lang="en-US" altLang="zh-CN" sz="2000" dirty="0">
                <a:sym typeface="+mn-ea"/>
              </a:rPr>
              <a:t> "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*{}</a:t>
            </a:r>
            <a:r>
              <a:rPr lang="en-US" altLang="zh-CN" sz="2000" dirty="0">
                <a:sym typeface="+mn-ea"/>
              </a:rPr>
              <a:t>"</a:t>
            </a:r>
            <a:r>
              <a:rPr lang="zh-CN" altLang="en-US" sz="2000" dirty="0">
                <a:sym typeface="+mn-ea"/>
              </a:rPr>
              <a:t>获取对象属性。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69" y="1906040"/>
            <a:ext cx="9580515" cy="1908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3" y="4608825"/>
            <a:ext cx="9762685" cy="16793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27863" y="4092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等价于下面的表达式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链接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@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：通过链接表达式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@{}</a:t>
            </a:r>
            <a:r>
              <a:rPr lang="zh-CN" altLang="en-US" sz="2000" dirty="0">
                <a:sym typeface="+mn-ea"/>
              </a:rPr>
              <a:t>直接拿到应用路径，然后拼接静态资源路径。例如：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70" y="1907297"/>
            <a:ext cx="10823448" cy="11268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703" y="3461657"/>
            <a:ext cx="114239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绝对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  <a:hlinkClick r:id="rId2"/>
              </a:rPr>
              <a:t>http://www.thymeleaf.org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相对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相对页面地址：</a:t>
            </a:r>
            <a:r>
              <a:rPr lang="en-US" altLang="zh-CN" sz="2000" dirty="0">
                <a:latin typeface="+mn-ea"/>
                <a:ea typeface="+mn-ea"/>
              </a:rPr>
              <a:t>user/login.html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相对上下文地址：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itemdetails?id</a:t>
            </a:r>
            <a:r>
              <a:rPr lang="en-US" altLang="zh-CN" sz="2000" dirty="0">
                <a:latin typeface="+mn-ea"/>
                <a:ea typeface="+mn-ea"/>
              </a:rPr>
              <a:t>=3</a:t>
            </a:r>
            <a:r>
              <a:rPr lang="zh-CN" altLang="en-US" sz="2000" dirty="0">
                <a:latin typeface="+mn-ea"/>
                <a:ea typeface="+mn-ea"/>
              </a:rPr>
              <a:t>，将自动在前面添加上下文</a:t>
            </a:r>
            <a:r>
              <a:rPr lang="en-US" altLang="zh-CN" sz="2000" dirty="0">
                <a:latin typeface="+mn-ea"/>
                <a:ea typeface="+mn-ea"/>
              </a:rPr>
              <a:t>path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相对服务地址：</a:t>
            </a:r>
            <a:r>
              <a:rPr lang="en-US" altLang="zh-CN" sz="2000" dirty="0">
                <a:latin typeface="+mn-ea"/>
                <a:ea typeface="+mn-ea"/>
              </a:rPr>
              <a:t>~/billing/</a:t>
            </a:r>
            <a:r>
              <a:rPr lang="en-US" altLang="zh-CN" sz="2000" dirty="0" err="1">
                <a:latin typeface="+mn-ea"/>
                <a:ea typeface="+mn-ea"/>
              </a:rPr>
              <a:t>processInvoice</a:t>
            </a:r>
            <a:r>
              <a:rPr lang="zh-CN" altLang="en-US" sz="2000" dirty="0">
                <a:latin typeface="+mn-ea"/>
                <a:ea typeface="+mn-ea"/>
              </a:rPr>
              <a:t>，不再自动添加上下文</a:t>
            </a:r>
            <a:r>
              <a:rPr lang="en-US" altLang="zh-CN" sz="2000" dirty="0">
                <a:latin typeface="+mn-ea"/>
                <a:ea typeface="+mn-ea"/>
              </a:rPr>
              <a:t>path</a:t>
            </a:r>
            <a:r>
              <a:rPr lang="zh-CN" altLang="en-US" sz="2000" dirty="0">
                <a:latin typeface="+mn-ea"/>
                <a:ea typeface="+mn-ea"/>
              </a:rPr>
              <a:t>，可以用来访问本服务上的其它上下文页面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相对协议地址：</a:t>
            </a:r>
            <a:r>
              <a:rPr lang="en-US" altLang="zh-CN" sz="2000" dirty="0">
                <a:latin typeface="+mn-ea"/>
                <a:ea typeface="+mn-ea"/>
              </a:rPr>
              <a:t>//code.jquery.com/jquery-2.0.3.min.js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2125980"/>
            <a:ext cx="11109325" cy="2955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链接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表达式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@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：通过链接表达式</a:t>
            </a:r>
            <a:r>
              <a:rPr lang="en-US" altLang="zh-CN" sz="2000" dirty="0">
                <a:sym typeface="+mn-ea"/>
              </a:rPr>
              <a:t>@{}</a:t>
            </a:r>
            <a:r>
              <a:rPr lang="zh-CN" altLang="en-US" sz="2000" dirty="0">
                <a:sym typeface="+mn-ea"/>
              </a:rPr>
              <a:t>直接拿到应用路径，然后拼接静态资源路径。例如：</a:t>
            </a:r>
            <a:endParaRPr lang="en-US" altLang="zh-CN" sz="2000" dirty="0">
              <a:sym typeface="+mn-ea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6997065" y="4141470"/>
            <a:ext cx="1966595" cy="1751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76356" y="598311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url</a:t>
            </a:r>
            <a:r>
              <a:rPr kumimoji="1" lang="zh-CN" altLang="en-US" dirty="0"/>
              <a:t>携带的参数</a:t>
            </a:r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7" y="5786777"/>
            <a:ext cx="6921500" cy="762000"/>
          </a:xfrm>
          <a:prstGeom prst="rect">
            <a:avLst/>
          </a:prstGeom>
        </p:spPr>
      </p:pic>
      <p:cxnSp>
        <p:nvCxnSpPr>
          <p:cNvPr id="11" name="直线箭头连接符 10"/>
          <p:cNvCxnSpPr>
            <a:stCxn id="8" idx="1"/>
          </p:cNvCxnSpPr>
          <p:nvPr/>
        </p:nvCxnSpPr>
        <p:spPr>
          <a:xfrm flipH="1">
            <a:off x="7360356" y="6167777"/>
            <a:ext cx="1016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60360" y="642164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多个参数用“，”</a:t>
            </a:r>
            <a:r>
              <a:rPr kumimoji="1" lang="zh-CN" altLang="en-US" dirty="0"/>
              <a:t>分割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片段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~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：首先通过</a:t>
            </a:r>
            <a:r>
              <a:rPr lang="en-US" altLang="zh-CN" sz="2000" dirty="0" err="1">
                <a:sym typeface="+mn-ea"/>
              </a:rPr>
              <a:t>th:fragment</a:t>
            </a:r>
            <a:r>
              <a:rPr lang="zh-CN" altLang="en-US" sz="2000" dirty="0">
                <a:sym typeface="+mn-ea"/>
              </a:rPr>
              <a:t>定制片段 ，然后通过</a:t>
            </a:r>
            <a:r>
              <a:rPr lang="en-US" altLang="zh-CN" sz="2000" dirty="0" err="1">
                <a:sym typeface="+mn-ea"/>
              </a:rPr>
              <a:t>th:replace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填写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片段路径</a:t>
            </a:r>
            <a:r>
              <a:rPr lang="zh-CN" altLang="en-US" sz="2000" dirty="0">
                <a:sym typeface="+mn-ea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片段名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</a:t>
            </a:r>
            <a:r>
              <a:rPr lang="en-US" altLang="zh-CN" sz="2000" dirty="0" err="1">
                <a:sym typeface="+mn-ea"/>
              </a:rPr>
              <a:t>viewName</a:t>
            </a:r>
            <a:r>
              <a:rPr lang="en-US" altLang="zh-CN" sz="2000" dirty="0">
                <a:sym typeface="+mn-ea"/>
              </a:rPr>
              <a:t> } </a:t>
            </a:r>
            <a:r>
              <a:rPr lang="zh-CN" altLang="en-US" sz="2000" dirty="0">
                <a:sym typeface="+mn-ea"/>
              </a:rPr>
              <a:t>表示引入完整页面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</a:t>
            </a:r>
            <a:r>
              <a:rPr lang="en-US" altLang="zh-CN" sz="2000" dirty="0" err="1">
                <a:sym typeface="+mn-ea"/>
              </a:rPr>
              <a:t>viewName</a:t>
            </a:r>
            <a:r>
              <a:rPr lang="en-US" altLang="zh-CN" sz="2000" dirty="0">
                <a:sym typeface="+mn-ea"/>
              </a:rPr>
              <a:t> ::selector} </a:t>
            </a:r>
            <a:r>
              <a:rPr lang="zh-CN" altLang="en-US" sz="2000" dirty="0">
                <a:sym typeface="+mn-ea"/>
              </a:rPr>
              <a:t>表示在指定页面寻找片段 其中</a:t>
            </a:r>
            <a:r>
              <a:rPr lang="en-US" altLang="zh-CN" sz="2000" dirty="0">
                <a:sym typeface="+mn-ea"/>
              </a:rPr>
              <a:t>selector</a:t>
            </a:r>
            <a:r>
              <a:rPr lang="zh-CN" altLang="en-US" sz="2000" dirty="0">
                <a:sym typeface="+mn-ea"/>
              </a:rPr>
              <a:t>可为片段名、</a:t>
            </a:r>
            <a:r>
              <a:rPr lang="en-US" altLang="zh-CN" sz="2000" dirty="0" err="1">
                <a:sym typeface="+mn-ea"/>
              </a:rPr>
              <a:t>jquery</a:t>
            </a:r>
            <a:r>
              <a:rPr lang="zh-CN" altLang="en-US" sz="2000" dirty="0">
                <a:sym typeface="+mn-ea"/>
              </a:rPr>
              <a:t>选择器等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::selector} </a:t>
            </a:r>
            <a:r>
              <a:rPr lang="zh-CN" altLang="en-US" sz="2000" dirty="0">
                <a:sym typeface="+mn-ea"/>
              </a:rPr>
              <a:t>表示在当前页寻找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5332730"/>
            <a:ext cx="6821170" cy="1513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2883535"/>
            <a:ext cx="5110480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highlight>
                  <a:srgbClr val="FFFF00"/>
                </a:highlight>
              </a:rPr>
              <a:t>消息表达式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#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#{</a:t>
            </a:r>
            <a:r>
              <a:rPr lang="en-US" altLang="zh-CN" sz="2000" dirty="0" err="1">
                <a:sym typeface="+mn-ea"/>
              </a:rPr>
              <a:t>msg</a:t>
            </a:r>
            <a:r>
              <a:rPr lang="en-US" altLang="zh-CN" sz="2000" dirty="0">
                <a:sym typeface="+mn-ea"/>
              </a:rPr>
              <a:t>} </a:t>
            </a:r>
            <a:r>
              <a:rPr lang="zh-CN" altLang="en-US" sz="2000" dirty="0">
                <a:sym typeface="+mn-ea"/>
              </a:rPr>
              <a:t>用于获取国际化语言翻译值。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其它表达式</a:t>
            </a:r>
            <a:endParaRPr lang="zh-CN" altLang="en-US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在基础语法中，默认支持字符串连接、数学运算、布尔逻辑和三目运算等。</a:t>
            </a:r>
            <a:endParaRPr lang="en-US" altLang="zh-CN" sz="2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982470"/>
            <a:ext cx="10255885" cy="717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4516120"/>
            <a:ext cx="10951210" cy="642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" y="5478780"/>
            <a:ext cx="10317480" cy="607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88988" y="1552574"/>
            <a:ext cx="2602230" cy="47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6.1 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Thymeleaf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简介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6.2 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基础语法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6.3 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迭代循环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6.4 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条件判断与分支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6.5 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进阶语法（了解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6.5.1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局部变量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6.5.2 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内联写法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6.5.3 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内置对象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9811" y="3773259"/>
            <a:ext cx="5123809" cy="27333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01397"/>
            <a:ext cx="6101125" cy="4255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56" y="1301397"/>
            <a:ext cx="6228644" cy="2084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3598" y="5659261"/>
            <a:ext cx="8850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'User is of type ' + (${</a:t>
            </a:r>
            <a:r>
              <a:rPr lang="en-GB" altLang="zh-CN" dirty="0" err="1"/>
              <a:t>user.isAdmin</a:t>
            </a:r>
            <a:r>
              <a:rPr lang="en-GB" altLang="zh-CN" dirty="0"/>
              <a:t>()} ? 'Administrator' : (${</a:t>
            </a:r>
            <a:r>
              <a:rPr lang="en-GB" altLang="zh-CN" dirty="0" err="1"/>
              <a:t>user.type</a:t>
            </a:r>
            <a:r>
              <a:rPr lang="en-GB" altLang="zh-CN" dirty="0"/>
              <a:t>} ?: 'Unknown'))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设置任意属性的值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th:attr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238" y="1942873"/>
            <a:ext cx="9932509" cy="2092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8" y="4916165"/>
            <a:ext cx="10368846" cy="7923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4274" y="5943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img</a:t>
            </a:r>
            <a:r>
              <a:rPr lang="zh-CN" altLang="en-US" dirty="0"/>
              <a:t>的 </a:t>
            </a:r>
            <a:r>
              <a:rPr lang="en-US" altLang="zh-CN" dirty="0" err="1"/>
              <a:t>src</a:t>
            </a:r>
            <a:r>
              <a:rPr lang="zh-CN" altLang="en-US" dirty="0"/>
              <a:t>、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alt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19195" y="1223645"/>
            <a:ext cx="8472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文档：</a:t>
            </a:r>
            <a:r>
              <a:rPr lang="zh-CN" altLang="en-US">
                <a:hlinkClick r:id="rId3" action="ppaction://hlinkfile"/>
              </a:rPr>
              <a:t>https://www.thymeleaf.org/doc/tutorials/3.0/usingthymeleaf.html#setting-attribute-values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911350"/>
            <a:ext cx="9869805" cy="511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779395"/>
            <a:ext cx="9112250" cy="642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3810635"/>
            <a:ext cx="8999220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1840230"/>
            <a:ext cx="9784715" cy="482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2810" y="1124585"/>
            <a:ext cx="8552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https://www.thymeleaf.org/doc/tutorials/3.0/usingthymeleaf.html#setting-value-to-specific-attributes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1857375"/>
            <a:ext cx="10343515" cy="4715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2810" y="1124585"/>
            <a:ext cx="8552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https://www.thymeleaf.org/doc/tutorials/3.0/usingthymeleaf.html#setting-value-to-specific-attributes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6.2 </a:t>
            </a:r>
            <a:r>
              <a:rPr lang="zh-CN" altLang="en-US" b="0" kern="1800" dirty="0">
                <a:latin typeface="Times New Roman" panose="02020603050405020304"/>
              </a:rPr>
              <a:t>基础语法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769745"/>
            <a:ext cx="10709275" cy="4961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2810" y="1124585"/>
            <a:ext cx="8552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https://www.thymeleaf.org/doc/tutorials/3.0/usingthymeleaf.html#setting-value-to-specific-attributes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6.3 </a:t>
            </a:r>
            <a:r>
              <a:rPr lang="zh-CN" altLang="en-US" b="0" kern="1800" dirty="0">
                <a:latin typeface="Times New Roman" panose="02020603050405020304"/>
              </a:rPr>
              <a:t>迭代循环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06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想要遍历</a:t>
            </a:r>
            <a:r>
              <a:rPr lang="en-US" altLang="zh-CN" sz="2000" b="1" dirty="0">
                <a:latin typeface="+mn-ea"/>
                <a:ea typeface="+mn-ea"/>
              </a:rPr>
              <a:t>List</a:t>
            </a:r>
            <a:r>
              <a:rPr lang="zh-CN" altLang="en-US" sz="2000" b="1" dirty="0">
                <a:latin typeface="+mn-ea"/>
                <a:ea typeface="+mn-ea"/>
              </a:rPr>
              <a:t>集合很简单，配合</a:t>
            </a:r>
            <a:r>
              <a:rPr lang="en-US" altLang="zh-CN" sz="2000" b="1" dirty="0" err="1">
                <a:latin typeface="+mn-ea"/>
                <a:ea typeface="+mn-ea"/>
              </a:rPr>
              <a:t>th:each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即可快速完成迭代。例如遍历用户列表： </a:t>
            </a:r>
            <a:endParaRPr lang="en-US" altLang="zh-CN" sz="2000" dirty="0">
              <a:latin typeface="+mn-ea"/>
              <a:ea typeface="+mn-ea"/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在集合的迭代过程还可以获取状态变量，只需在变量后面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指定状态变量名</a:t>
            </a:r>
            <a:r>
              <a:rPr lang="zh-CN" altLang="en-US" sz="2000" dirty="0">
                <a:sym typeface="+mn-ea"/>
              </a:rPr>
              <a:t>即可，状态变量可用于获取集合的下标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序号、总数、是否为单数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偶数行、是否为第一个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最后一个。例如：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809750"/>
            <a:ext cx="8169910" cy="1522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65" y="4290060"/>
            <a:ext cx="497078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index</a:t>
            </a:r>
            <a:r>
              <a:rPr lang="zh-CN" altLang="en-US">
                <a:sym typeface="+mn-ea"/>
              </a:rPr>
              <a:t>属性：当前迭代索引，从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ym typeface="+mn-ea"/>
              </a:rPr>
              <a:t>开始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count</a:t>
            </a:r>
            <a:r>
              <a:rPr lang="zh-CN" altLang="en-US">
                <a:sym typeface="+mn-ea"/>
              </a:rPr>
              <a:t>属性：当前迭代索引，从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ym typeface="+mn-ea"/>
              </a:rPr>
              <a:t>开始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</a:t>
            </a:r>
            <a:r>
              <a:rPr lang="zh-CN" altLang="en-US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size</a:t>
            </a:r>
            <a:r>
              <a:rPr lang="zh-CN" altLang="en-US">
                <a:sym typeface="+mn-ea"/>
              </a:rPr>
              <a:t>属性：迭代变量中元素的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总数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current</a:t>
            </a:r>
            <a:r>
              <a:rPr lang="zh-CN" altLang="en-US">
                <a:sym typeface="+mn-ea"/>
              </a:rPr>
              <a:t>属性：每次迭代的iter变量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even/odd</a:t>
            </a:r>
            <a:r>
              <a:rPr lang="zh-CN" altLang="en-US">
                <a:sym typeface="+mn-ea"/>
              </a:rPr>
              <a:t>属性：当前迭代是偶数还是奇数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first</a:t>
            </a:r>
            <a:r>
              <a:rPr lang="zh-CN" altLang="en-US">
                <a:sym typeface="+mn-ea"/>
              </a:rPr>
              <a:t>属性：当前迭代是否是第一次迭代。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Arial Italic" panose="020B0604020202020204" charset="0"/>
                <a:cs typeface="Arial Italic" panose="020B0604020202020204" charset="0"/>
                <a:sym typeface="+mn-ea"/>
              </a:rPr>
              <a:t>last</a:t>
            </a:r>
            <a:r>
              <a:rPr lang="zh-CN" altLang="en-US">
                <a:sym typeface="+mn-ea"/>
              </a:rPr>
              <a:t>属性：当前迭代是否是最后一次迭代。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55" y="4392295"/>
            <a:ext cx="7497445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6.4 </a:t>
            </a:r>
            <a:r>
              <a:rPr lang="zh-CN" altLang="en-US" b="0" kern="1800" dirty="0">
                <a:latin typeface="Times New Roman" panose="02020603050405020304"/>
              </a:rPr>
              <a:t>条件判断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使用</a:t>
            </a:r>
            <a:r>
              <a:rPr lang="en-US" altLang="zh-CN" sz="2000" b="1" dirty="0" err="1">
                <a:latin typeface="+mn-ea"/>
                <a:ea typeface="+mn-ea"/>
              </a:rPr>
              <a:t>th:if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 err="1">
                <a:latin typeface="+mn-ea"/>
                <a:ea typeface="+mn-ea"/>
              </a:rPr>
              <a:t>th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  <a:r>
              <a:rPr lang="en-US" altLang="zh-CN" sz="2000" dirty="0"/>
              <a:t> unless</a:t>
            </a:r>
            <a:r>
              <a:rPr lang="zh-CN" altLang="en-US" sz="2000" dirty="0"/>
              <a:t>进行条件判断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576" y="1903685"/>
            <a:ext cx="6813658" cy="1313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" y="4218635"/>
            <a:ext cx="9270412" cy="12197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6.4 </a:t>
            </a:r>
            <a:r>
              <a:rPr lang="zh-CN" altLang="en-US" b="0" kern="1800" dirty="0">
                <a:latin typeface="Times New Roman" panose="02020603050405020304"/>
              </a:rPr>
              <a:t>条件判断与分支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使用</a:t>
            </a:r>
            <a:r>
              <a:rPr lang="en-US" altLang="zh-CN" sz="2000" b="1" dirty="0" err="1">
                <a:latin typeface="+mn-ea"/>
                <a:ea typeface="+mn-ea"/>
              </a:rPr>
              <a:t>th:switch</a:t>
            </a:r>
            <a:r>
              <a:rPr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 err="1">
                <a:latin typeface="+mn-ea"/>
                <a:ea typeface="+mn-ea"/>
              </a:rPr>
              <a:t>th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  <a:r>
              <a:rPr lang="en-US" altLang="zh-CN" sz="2000" dirty="0"/>
              <a:t> case</a:t>
            </a:r>
            <a:r>
              <a:rPr lang="zh-CN" altLang="en-US" sz="2000" dirty="0"/>
              <a:t>进行分支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168" y="2596795"/>
            <a:ext cx="9569746" cy="19484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6.5.1 </a:t>
            </a:r>
            <a:r>
              <a:rPr lang="zh-CN" altLang="en-US" b="0" kern="1800" dirty="0">
                <a:latin typeface="Times New Roman" panose="02020603050405020304"/>
              </a:rPr>
              <a:t>局部变量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922" y="1827087"/>
            <a:ext cx="7770216" cy="11643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959" y="127367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</a:t>
            </a:r>
            <a:r>
              <a:rPr lang="zh-CN" altLang="en-US" dirty="0"/>
              <a:t>只在</a:t>
            </a: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r>
              <a:rPr lang="zh-CN" altLang="en-US" dirty="0"/>
              <a:t>标签内有效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5" y="4381950"/>
            <a:ext cx="8771428" cy="14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959" y="375737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th:with</a:t>
            </a:r>
            <a:r>
              <a:rPr lang="zh-CN" altLang="en-US" dirty="0">
                <a:solidFill>
                  <a:srgbClr val="FF0000"/>
                </a:solidFill>
              </a:rPr>
              <a:t>定义一个局部变量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93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/>
              <a:t>Java</a:t>
            </a:r>
            <a:r>
              <a:rPr lang="zh-CN" altLang="en-US" sz="2000" dirty="0"/>
              <a:t>服务端的模板引擎，不新增标签，采用</a:t>
            </a:r>
            <a:r>
              <a:rPr lang="zh-CN" altLang="en-US" sz="2000" dirty="0">
                <a:solidFill>
                  <a:srgbClr val="FF0000"/>
                </a:solidFill>
              </a:rPr>
              <a:t>拓展属性（</a:t>
            </a:r>
            <a:r>
              <a:rPr lang="en-US" altLang="zh-CN" sz="2000" dirty="0" err="1">
                <a:solidFill>
                  <a:srgbClr val="FF0000"/>
                </a:solidFill>
              </a:rPr>
              <a:t>th:xx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去跟服务端进行数据交互，保留原始页面风格，使用浏览器直接打开，相当于打开原生页面，简洁漂亮、容易理解，完美支持</a:t>
            </a:r>
            <a:r>
              <a:rPr lang="en-US" altLang="zh-CN" sz="2000" dirty="0"/>
              <a:t>HTML5</a:t>
            </a:r>
            <a:r>
              <a:rPr lang="zh-CN" altLang="en-US" sz="2000" dirty="0"/>
              <a:t>，给前端人员也带来一定的便利。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432" y="3157070"/>
            <a:ext cx="7991805" cy="7754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8273" y="33601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05" y="4818022"/>
            <a:ext cx="9739118" cy="688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0369" y="49777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6.5.2 </a:t>
            </a:r>
            <a:r>
              <a:rPr lang="zh-CN" altLang="en-US" b="0" kern="1800" dirty="0">
                <a:latin typeface="Times New Roman" panose="02020603050405020304"/>
              </a:rPr>
              <a:t>内联写法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内联写法：不使用扩展属性，直接生成到</a:t>
            </a:r>
            <a:r>
              <a:rPr lang="en-US" altLang="zh-CN" sz="2000" b="1" dirty="0">
                <a:latin typeface="+mn-ea"/>
                <a:ea typeface="+mn-ea"/>
              </a:rPr>
              <a:t>html</a:t>
            </a:r>
            <a:r>
              <a:rPr lang="zh-CN" altLang="en-US" sz="2000" b="1" dirty="0">
                <a:latin typeface="+mn-ea"/>
                <a:ea typeface="+mn-ea"/>
              </a:rPr>
              <a:t>中，</a:t>
            </a:r>
            <a:r>
              <a:rPr lang="en-US" altLang="zh-CN" sz="2000" b="1" dirty="0">
                <a:latin typeface="+mn-ea"/>
                <a:ea typeface="+mn-ea"/>
              </a:rPr>
              <a:t> [[${xx}]] 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en-US" altLang="zh-CN" sz="2000" b="1" dirty="0">
                <a:latin typeface="+mn-ea"/>
                <a:ea typeface="+mn-ea"/>
              </a:rPr>
              <a:t>[(${xx})]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435" y="2296216"/>
            <a:ext cx="9694439" cy="772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46" y="3846497"/>
            <a:ext cx="10002819" cy="7350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50378" y="3320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6.5.2 </a:t>
            </a:r>
            <a:r>
              <a:rPr lang="zh-CN" altLang="en-US" b="0" kern="1800" dirty="0">
                <a:latin typeface="Times New Roman" panose="02020603050405020304"/>
              </a:rPr>
              <a:t>内联写法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内联写法： </a:t>
            </a:r>
            <a:r>
              <a:rPr lang="en-US" altLang="zh-CN" sz="2000" b="1" dirty="0">
                <a:latin typeface="+mn-ea"/>
                <a:ea typeface="+mn-ea"/>
              </a:rPr>
              <a:t>[[${xx}]] 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en-US" altLang="zh-CN" sz="2000" b="1" dirty="0">
                <a:latin typeface="+mn-ea"/>
                <a:ea typeface="+mn-ea"/>
              </a:rPr>
              <a:t>[(${xx})]</a:t>
            </a:r>
            <a:r>
              <a:rPr lang="zh-CN" altLang="en-US" sz="2000" b="1" dirty="0">
                <a:latin typeface="+mn-ea"/>
                <a:ea typeface="+mn-ea"/>
              </a:rPr>
              <a:t>，二者区别是前者为</a:t>
            </a:r>
            <a:r>
              <a:rPr lang="en-US" altLang="zh-CN" b="1" i="1" dirty="0"/>
              <a:t>HTML-escaped</a:t>
            </a:r>
            <a:r>
              <a:rPr lang="en-US" altLang="zh-CN" sz="2000" dirty="0"/>
              <a:t> </a:t>
            </a:r>
            <a:r>
              <a:rPr lang="zh-CN" altLang="en-US" sz="2000" dirty="0"/>
              <a:t>，后者不进行</a:t>
            </a:r>
            <a:r>
              <a:rPr lang="en-US" altLang="zh-CN" b="1" i="1" dirty="0"/>
              <a:t>HTML-escaped</a:t>
            </a:r>
            <a:r>
              <a:rPr lang="zh-CN" altLang="en-US" b="1" i="1" dirty="0"/>
              <a:t>，后者类似于</a:t>
            </a:r>
            <a:r>
              <a:rPr lang="en-US" altLang="zh-CN" b="1" i="1" dirty="0" err="1">
                <a:solidFill>
                  <a:srgbClr val="FF0000"/>
                </a:solidFill>
              </a:rPr>
              <a:t>th:utext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。例如当变量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zh-CN" altLang="en-US" sz="2000" dirty="0"/>
              <a:t>‘</a:t>
            </a:r>
            <a:r>
              <a:rPr lang="en-US" altLang="zh-CN" sz="2000" dirty="0"/>
              <a:t>This is &lt;b&gt;great&lt;/b&gt;</a:t>
            </a:r>
            <a:r>
              <a:rPr lang="zh-CN" altLang="en-US" sz="2000" dirty="0"/>
              <a:t>‘时，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614" y="2752408"/>
            <a:ext cx="4307740" cy="573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22" y="2745879"/>
            <a:ext cx="4924450" cy="58004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76949" y="2926080"/>
            <a:ext cx="783771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59360" y="26245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不转义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4" y="3930691"/>
            <a:ext cx="4056696" cy="604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77" y="3997703"/>
            <a:ext cx="5903268" cy="604474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737459" y="4151989"/>
            <a:ext cx="783771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63563" y="3850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82" y="5100587"/>
            <a:ext cx="4561913" cy="876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2183" y="5237905"/>
            <a:ext cx="6616700" cy="7039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597" y="6065627"/>
            <a:ext cx="7447079" cy="715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620" y="5956232"/>
            <a:ext cx="3453201" cy="84568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71457" y="6283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不转义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16700" y="5353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转义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739" y="4661770"/>
            <a:ext cx="5169606" cy="6802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6.5.2 </a:t>
            </a:r>
            <a:r>
              <a:rPr lang="zh-CN" altLang="en-US" b="0" kern="1800" dirty="0">
                <a:latin typeface="Times New Roman" panose="02020603050405020304"/>
              </a:rPr>
              <a:t>内联写法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JavaScript</a:t>
            </a:r>
            <a:r>
              <a:rPr lang="zh-CN" altLang="en-US" sz="2000" b="1" dirty="0">
                <a:latin typeface="+mn-ea"/>
                <a:ea typeface="+mn-ea"/>
              </a:rPr>
              <a:t>内联，</a:t>
            </a:r>
            <a:r>
              <a:rPr lang="en-US" altLang="zh-CN" sz="2000" b="1" dirty="0" err="1">
                <a:latin typeface="+mn-ea"/>
                <a:ea typeface="+mn-ea"/>
              </a:rPr>
              <a:t>th:inline</a:t>
            </a:r>
            <a:r>
              <a:rPr lang="en-US" altLang="zh-CN" sz="2000" b="1" dirty="0">
                <a:latin typeface="+mn-ea"/>
                <a:ea typeface="+mn-ea"/>
              </a:rPr>
              <a:t>=“</a:t>
            </a:r>
            <a:r>
              <a:rPr lang="en-US" altLang="zh-CN" sz="2000" b="1" dirty="0" err="1">
                <a:latin typeface="+mn-ea"/>
                <a:ea typeface="+mn-ea"/>
              </a:rPr>
              <a:t>javascript</a:t>
            </a:r>
            <a:r>
              <a:rPr lang="en-US" altLang="zh-CN" sz="2000" b="1" dirty="0">
                <a:latin typeface="+mn-ea"/>
                <a:ea typeface="+mn-ea"/>
              </a:rPr>
              <a:t>”</a:t>
            </a: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81" y="2125754"/>
            <a:ext cx="10312999" cy="167553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</a:rPr>
              <a:t>(</a:t>
            </a:r>
            <a:r>
              <a:rPr lang="zh-CN" altLang="en-US" b="0" kern="1800" dirty="0">
                <a:latin typeface="Times New Roman" panose="02020603050405020304"/>
              </a:rPr>
              <a:t>简要了解</a:t>
            </a:r>
            <a:r>
              <a:rPr lang="en-US" altLang="zh-CN" b="0" kern="1800" dirty="0">
                <a:latin typeface="Times New Roman" panose="02020603050405020304"/>
              </a:rPr>
              <a:t>)</a:t>
            </a:r>
            <a:endParaRPr lang="en-US" altLang="zh-CN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${#</a:t>
            </a:r>
            <a:r>
              <a:rPr lang="en-US" altLang="zh-CN" sz="2000" b="1" dirty="0" err="1">
                <a:latin typeface="+mn-ea"/>
                <a:ea typeface="+mn-ea"/>
              </a:rPr>
              <a:t>ctx</a:t>
            </a:r>
            <a:r>
              <a:rPr lang="en-US" altLang="zh-CN" sz="2000" b="1" dirty="0">
                <a:latin typeface="+mn-ea"/>
                <a:ea typeface="+mn-ea"/>
              </a:rPr>
              <a:t>} </a:t>
            </a:r>
            <a:r>
              <a:rPr lang="zh-CN" altLang="en-US" sz="2000" b="1" dirty="0">
                <a:latin typeface="+mn-ea"/>
                <a:ea typeface="+mn-ea"/>
              </a:rPr>
              <a:t>上下文对象，可用于获取其它内置对象。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433" y="1822578"/>
            <a:ext cx="8558904" cy="46440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b="1" dirty="0" err="1"/>
              <a:t>param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</a:t>
            </a:r>
            <a:r>
              <a:rPr lang="zh-CN" altLang="en-US" sz="2000" b="1" dirty="0">
                <a:latin typeface="+mn-ea"/>
                <a:ea typeface="+mn-ea"/>
              </a:rPr>
              <a:t>获取请求参数。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929" y="2049856"/>
            <a:ext cx="11012687" cy="33712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b="1" dirty="0"/>
              <a:t>session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</a:t>
            </a:r>
            <a:r>
              <a:rPr lang="zh-CN" altLang="en-US" sz="2000" b="1" dirty="0">
                <a:latin typeface="+mn-ea"/>
                <a:ea typeface="+mn-ea"/>
              </a:rPr>
              <a:t>获取</a:t>
            </a:r>
            <a:r>
              <a:rPr lang="en-US" altLang="zh-CN" sz="2000" b="1" dirty="0">
                <a:latin typeface="+mn-ea"/>
                <a:ea typeface="+mn-ea"/>
              </a:rPr>
              <a:t>session</a:t>
            </a:r>
            <a:r>
              <a:rPr lang="zh-CN" altLang="en-US" sz="2000" b="1" dirty="0">
                <a:latin typeface="+mn-ea"/>
                <a:ea typeface="+mn-ea"/>
              </a:rPr>
              <a:t>属性。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28" y="2125754"/>
            <a:ext cx="10609230" cy="355658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dirty="0"/>
              <a:t>#strings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strings</a:t>
            </a:r>
            <a:r>
              <a:rPr lang="zh-CN" altLang="en-US" sz="2000" b="1" dirty="0">
                <a:latin typeface="+mn-ea"/>
                <a:ea typeface="+mn-ea"/>
              </a:rPr>
              <a:t>工具类。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374" y="1757263"/>
            <a:ext cx="9031295" cy="47990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dirty="0"/>
              <a:t>#numbers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numbers</a:t>
            </a:r>
            <a:r>
              <a:rPr lang="zh-CN" altLang="en-US" sz="2000" b="1" dirty="0">
                <a:latin typeface="+mn-ea"/>
                <a:ea typeface="+mn-ea"/>
              </a:rPr>
              <a:t>工具类。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649" y="1757263"/>
            <a:ext cx="7570111" cy="49506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#lists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List </a:t>
            </a:r>
            <a:r>
              <a:rPr lang="zh-CN" altLang="en-US" sz="2000" b="1" dirty="0">
                <a:latin typeface="+mn-ea"/>
                <a:ea typeface="+mn-ea"/>
              </a:rPr>
              <a:t>工具类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#arrays</a:t>
            </a:r>
            <a:r>
              <a:rPr lang="zh-CN" altLang="en-US" sz="2000" b="1" dirty="0">
                <a:latin typeface="+mn-ea"/>
                <a:ea typeface="+mn-ea"/>
              </a:rPr>
              <a:t>：数组工具类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#sets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Set </a:t>
            </a:r>
            <a:r>
              <a:rPr lang="zh-CN" altLang="en-US" sz="2000" b="1" dirty="0">
                <a:latin typeface="+mn-ea"/>
                <a:ea typeface="+mn-ea"/>
              </a:rPr>
              <a:t>工具类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#maps</a:t>
            </a:r>
            <a:r>
              <a:rPr lang="zh-CN" altLang="en-US" sz="2000" b="1" dirty="0">
                <a:latin typeface="+mn-ea"/>
                <a:ea typeface="+mn-ea"/>
              </a:rPr>
              <a:t>：常用</a:t>
            </a:r>
            <a:r>
              <a:rPr lang="en-US" altLang="zh-CN" sz="2000" b="1" dirty="0">
                <a:latin typeface="+mn-ea"/>
                <a:ea typeface="+mn-ea"/>
              </a:rPr>
              <a:t>Map</a:t>
            </a:r>
            <a:r>
              <a:rPr lang="zh-CN" altLang="en-US" sz="2000" b="1" dirty="0">
                <a:latin typeface="+mn-ea"/>
                <a:ea typeface="+mn-ea"/>
              </a:rPr>
              <a:t>方法。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#objects</a:t>
            </a:r>
            <a:r>
              <a:rPr lang="zh-CN" altLang="en-US" sz="2000" b="1" dirty="0">
                <a:latin typeface="+mn-ea"/>
                <a:ea typeface="+mn-ea"/>
              </a:rPr>
              <a:t>：一般对象类，通常用来判断非空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#bools</a:t>
            </a:r>
            <a:r>
              <a:rPr lang="zh-CN" altLang="en-US" sz="2000" b="1" dirty="0">
                <a:latin typeface="+mn-ea"/>
                <a:ea typeface="+mn-ea"/>
              </a:rPr>
              <a:t>：常用的布尔方法。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latin typeface="+mn-ea"/>
                <a:ea typeface="+mn-ea"/>
              </a:rPr>
              <a:t>execInfo</a:t>
            </a:r>
            <a:r>
              <a:rPr lang="zh-CN" altLang="en-US" sz="2000" b="1" dirty="0">
                <a:latin typeface="+mn-ea"/>
                <a:ea typeface="+mn-ea"/>
              </a:rPr>
              <a:t>：获取页面模板的处理信息。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#messages</a:t>
            </a:r>
            <a:r>
              <a:rPr lang="zh-CN" altLang="en-US" sz="2000" b="1" dirty="0">
                <a:latin typeface="+mn-ea"/>
                <a:ea typeface="+mn-ea"/>
              </a:rPr>
              <a:t>：在变量表达式中获取外部消息的方法，与使用＃</a:t>
            </a:r>
            <a:r>
              <a:rPr lang="en-US" altLang="zh-CN" sz="2000" b="1" dirty="0">
                <a:latin typeface="+mn-ea"/>
                <a:ea typeface="+mn-ea"/>
              </a:rPr>
              <a:t>{...}</a:t>
            </a:r>
            <a:r>
              <a:rPr lang="zh-CN" altLang="en-US" sz="2000" b="1" dirty="0">
                <a:latin typeface="+mn-ea"/>
                <a:ea typeface="+mn-ea"/>
              </a:rPr>
              <a:t>语法获取的方法相同。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latin typeface="+mn-ea"/>
                <a:ea typeface="+mn-ea"/>
              </a:rPr>
              <a:t>uris</a:t>
            </a:r>
            <a:r>
              <a:rPr lang="zh-CN" altLang="en-US" sz="2000" b="1" dirty="0">
                <a:latin typeface="+mn-ea"/>
                <a:ea typeface="+mn-ea"/>
              </a:rPr>
              <a:t>：转义部分</a:t>
            </a:r>
            <a:r>
              <a:rPr lang="en-US" altLang="zh-CN" sz="2000" b="1" dirty="0">
                <a:latin typeface="+mn-ea"/>
                <a:ea typeface="+mn-ea"/>
              </a:rPr>
              <a:t>URL / URI</a:t>
            </a:r>
            <a:r>
              <a:rPr lang="zh-CN" altLang="en-US" sz="2000" b="1" dirty="0">
                <a:latin typeface="+mn-ea"/>
                <a:ea typeface="+mn-ea"/>
              </a:rPr>
              <a:t>的方法。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#conversions</a:t>
            </a:r>
            <a:r>
              <a:rPr lang="zh-CN" altLang="en-US" sz="2000" b="1" dirty="0">
                <a:latin typeface="+mn-ea"/>
                <a:ea typeface="+mn-ea"/>
              </a:rPr>
              <a:t>：用于执行已配置的转换服务的方法。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#dates</a:t>
            </a:r>
            <a:r>
              <a:rPr lang="zh-CN" altLang="en-US" sz="2000" b="1" dirty="0">
                <a:latin typeface="+mn-ea"/>
                <a:ea typeface="+mn-ea"/>
              </a:rPr>
              <a:t>：时间操作和时间格式化等。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#calendars</a:t>
            </a:r>
            <a:r>
              <a:rPr lang="zh-CN" altLang="en-US" sz="2000" b="1" dirty="0">
                <a:latin typeface="+mn-ea"/>
                <a:ea typeface="+mn-ea"/>
              </a:rPr>
              <a:t>：用于更复杂时间的格式化。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#aggregates</a:t>
            </a:r>
            <a:r>
              <a:rPr lang="zh-CN" altLang="en-US" sz="2000" b="1" dirty="0">
                <a:latin typeface="+mn-ea"/>
                <a:ea typeface="+mn-ea"/>
              </a:rPr>
              <a:t>：在数组或集合上创建聚合的方法。</a:t>
            </a:r>
            <a:endParaRPr lang="zh-CN" altLang="en-US" sz="2000" b="1" dirty="0"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#ids</a:t>
            </a:r>
            <a:r>
              <a:rPr lang="zh-CN" altLang="en-US" sz="2000" b="1" dirty="0">
                <a:latin typeface="+mn-ea"/>
                <a:ea typeface="+mn-ea"/>
              </a:rPr>
              <a:t>：处理可能重复的</a:t>
            </a:r>
            <a:r>
              <a:rPr lang="en-US" altLang="zh-CN" sz="2000" b="1" dirty="0">
                <a:latin typeface="+mn-ea"/>
                <a:ea typeface="+mn-ea"/>
              </a:rPr>
              <a:t>id</a:t>
            </a:r>
            <a:r>
              <a:rPr lang="zh-CN" altLang="en-US" sz="2000" b="1" dirty="0">
                <a:latin typeface="+mn-ea"/>
                <a:ea typeface="+mn-ea"/>
              </a:rPr>
              <a:t>属性的方法。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示例项目“The Good Thymes Virtual Grocery”   </a:t>
            </a:r>
            <a:endParaRPr lang="zh-CN" altLang="en-US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995805"/>
            <a:ext cx="9349740" cy="4226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39990" y="3106420"/>
            <a:ext cx="219138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首页演示的特性：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/>
              <a:t>i18n</a:t>
            </a:r>
            <a:r>
              <a:rPr lang="zh-CN" altLang="en-US"/>
              <a:t>，国际化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日期格式化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链接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统一的页脚</a:t>
            </a:r>
            <a:r>
              <a:rPr lang="en-US" altLang="zh-CN"/>
              <a:t>footer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047" y="1223784"/>
            <a:ext cx="7295268" cy="53301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26" y="1354413"/>
            <a:ext cx="8001865" cy="528151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1" y="1223784"/>
            <a:ext cx="7726679" cy="549502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6.5.3 </a:t>
            </a:r>
            <a:r>
              <a:rPr lang="zh-CN" altLang="en-US" b="0" kern="1800" dirty="0">
                <a:latin typeface="Times New Roman" panose="02020603050405020304"/>
              </a:rPr>
              <a:t>内置对象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(</a:t>
            </a:r>
            <a:r>
              <a:rPr lang="zh-CN" altLang="en-US" b="0" kern="1800" dirty="0">
                <a:latin typeface="Times New Roman" panose="02020603050405020304"/>
                <a:sym typeface="+mn-ea"/>
              </a:rPr>
              <a:t>简要了解</a:t>
            </a:r>
            <a:r>
              <a:rPr lang="en-US" altLang="zh-CN" b="0" kern="1800" dirty="0">
                <a:latin typeface="Times New Roman" panose="02020603050405020304"/>
                <a:sym typeface="+mn-ea"/>
              </a:rPr>
              <a:t>)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973" y="1132344"/>
            <a:ext cx="7832850" cy="5541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855470"/>
            <a:ext cx="7485380" cy="4620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55990" y="2985135"/>
            <a:ext cx="343027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商品列表页面演示的特性：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循环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条件控制，评论数</a:t>
            </a:r>
            <a:r>
              <a:rPr lang="en-US" altLang="zh-CN"/>
              <a:t>&gt;0</a:t>
            </a:r>
            <a:r>
              <a:rPr lang="zh-CN" altLang="en-US"/>
              <a:t>则显示</a:t>
            </a:r>
            <a:r>
              <a:rPr lang="en-US" altLang="zh-CN"/>
              <a:t>view</a:t>
            </a:r>
            <a:r>
              <a:rPr lang="zh-CN" altLang="en-US"/>
              <a:t>按钮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奇偶行使用不同的样式</a:t>
            </a:r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72745" y="6489700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2214880"/>
            <a:ext cx="9731375" cy="3243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34705" y="4206240"/>
            <a:ext cx="343027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评论列表页面演示的特性：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循环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奇偶行使用不同的样式</a:t>
            </a:r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68615" y="1997710"/>
            <a:ext cx="343027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/>
              <a:t>profile</a:t>
            </a:r>
            <a:r>
              <a:rPr lang="zh-CN" altLang="en-US"/>
              <a:t>页面演示的特性：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如何更方便的展示一个对象的多个属性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/>
              <a:t>条件表达式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926590"/>
            <a:ext cx="6036945" cy="2814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>
                <a:sym typeface="+mn-ea"/>
              </a:rPr>
              <a:t>Thymeleaf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335" y="1779270"/>
            <a:ext cx="5384800" cy="4471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 panose="02020603050405020304"/>
              </a:rPr>
              <a:t>6.1 </a:t>
            </a:r>
            <a:r>
              <a:rPr lang="en-US" altLang="zh-CN" b="0" kern="1800" dirty="0" err="1">
                <a:latin typeface="Times New Roman" panose="02020603050405020304"/>
              </a:rPr>
              <a:t>Thymeleaf</a:t>
            </a:r>
            <a:r>
              <a:rPr lang="zh-CN" altLang="en-US" b="0" kern="1800" dirty="0">
                <a:latin typeface="Times New Roman" panose="02020603050405020304"/>
              </a:rPr>
              <a:t>简介</a:t>
            </a:r>
            <a:endParaRPr lang="zh-CN" altLang="en-US" b="0" kern="1800" dirty="0">
              <a:latin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>
                <a:sym typeface="+mn-ea"/>
              </a:rPr>
              <a:t>Thymeleaf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示例项目“The Good Thymes Virtual Grocery”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45" y="1873885"/>
            <a:ext cx="8197215" cy="4400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3535" y="631126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  <a:hlinkClick r:id="rId2" action="ppaction://hlinkfile"/>
              </a:rPr>
              <a:t>https://gitee.com/buptnetwork/thymeleafexamples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5277</Words>
  <Application>WPS 表格</Application>
  <PresentationFormat>宽屏</PresentationFormat>
  <Paragraphs>381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5" baseType="lpstr">
      <vt:lpstr>Arial</vt:lpstr>
      <vt:lpstr>宋体</vt:lpstr>
      <vt:lpstr>Wingdings</vt:lpstr>
      <vt:lpstr>微软雅黑 Light</vt:lpstr>
      <vt:lpstr>汉仪中黑KW</vt:lpstr>
      <vt:lpstr>华文细黑</vt:lpstr>
      <vt:lpstr>黑体-简</vt:lpstr>
      <vt:lpstr>Lao UI</vt:lpstr>
      <vt:lpstr>Calibri</vt:lpstr>
      <vt:lpstr>Verdana</vt:lpstr>
      <vt:lpstr>汉仪书宋二KW</vt:lpstr>
      <vt:lpstr>Times New Roman</vt:lpstr>
      <vt:lpstr>Wingdings</vt:lpstr>
      <vt:lpstr>Arial Italic</vt:lpstr>
      <vt:lpstr>微软雅黑</vt:lpstr>
      <vt:lpstr>汉仪旗黑</vt:lpstr>
      <vt:lpstr>Helvetica Neue</vt:lpstr>
      <vt:lpstr>苹方-简</vt:lpstr>
      <vt:lpstr>宋体</vt:lpstr>
      <vt:lpstr>Arial Unicode MS</vt:lpstr>
      <vt:lpstr>微软雅黑 Light</vt:lpstr>
      <vt:lpstr>Office 主题</vt:lpstr>
      <vt:lpstr>PowerPoint 演示文稿</vt:lpstr>
      <vt:lpstr>第6章 Thymeleaf</vt:lpstr>
      <vt:lpstr>6.1 Thymeleaf简介</vt:lpstr>
      <vt:lpstr>6.1 Thymeleaf简介</vt:lpstr>
      <vt:lpstr>6.1 Thymeleaf简介</vt:lpstr>
      <vt:lpstr>6.1 Thymeleaf简介</vt:lpstr>
      <vt:lpstr>6.1 Thymeleaf简介</vt:lpstr>
      <vt:lpstr>6.1 Thymeleaf简介</vt:lpstr>
      <vt:lpstr>6.1 Thymeleaf简介</vt:lpstr>
      <vt:lpstr>6.1 Thymeleaf简介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6.2 基础语法</vt:lpstr>
      <vt:lpstr>6.3 迭代循环</vt:lpstr>
      <vt:lpstr>6.4 条件判断</vt:lpstr>
      <vt:lpstr>6.4 条件判断与分支</vt:lpstr>
      <vt:lpstr>6.5 局部变量</vt:lpstr>
      <vt:lpstr>6.6 内联写法</vt:lpstr>
      <vt:lpstr>6.6 内联写法</vt:lpstr>
      <vt:lpstr>6.6 内联写法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  <vt:lpstr>6.7 内置对象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rainysun</cp:lastModifiedBy>
  <cp:revision>424</cp:revision>
  <dcterms:created xsi:type="dcterms:W3CDTF">2022-11-02T12:27:21Z</dcterms:created>
  <dcterms:modified xsi:type="dcterms:W3CDTF">2022-11-02T12:27:21Z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38A703E893FE33C5FC5A62637FF70CC3</vt:lpwstr>
  </property>
</Properties>
</file>