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756" r:id="rId3"/>
    <p:sldId id="750" r:id="rId5"/>
    <p:sldId id="754" r:id="rId6"/>
    <p:sldId id="752" r:id="rId7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5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87483" autoAdjust="0"/>
  </p:normalViewPr>
  <p:slideViewPr>
    <p:cSldViewPr showGuides="1">
      <p:cViewPr varScale="1">
        <p:scale>
          <a:sx n="114" d="100"/>
          <a:sy n="114" d="100"/>
        </p:scale>
        <p:origin x="2192" y="168"/>
      </p:cViewPr>
      <p:guideLst>
        <p:guide orient="horz" pos="2605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7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3F32A1-F247-EE4F-9946-0FB457ACD4A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9505BA2-D3CE-A64E-A3C2-A5636D7860E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134743-70DB-C840-90B8-B0F440134A2C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E9E50E-B074-4D40-A17A-6D44456A7629}" type="slidenum">
              <a:rPr lang="zh-CN" altLang="en-US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0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CA89DC3-F5A9-E44E-8FAC-506E8A5180D6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8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29866F-F518-3341-8508-1FF35E8E0B77}" type="slidenum">
              <a:rPr lang="zh-CN" altLang="en-US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AFD109-F85D-524B-93C0-C5399C0009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EE6DE-12A4-9740-8B18-17D8D24C6F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5288" y="0"/>
            <a:ext cx="2090737" cy="6308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24575" cy="6308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3DF10-F922-CF4E-BECE-6DBFDE50A0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AD0E-FA07-B144-A674-75EFF1B529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5A7B3-B0AE-6D4A-8B27-753E862E69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0767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412875"/>
            <a:ext cx="40767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8DE52-6927-4C49-B328-BCF847892F6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B7C-124E-4344-B18E-E0C1CF275C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5C306-07F6-884B-B4C6-DB34AB2E91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C9B7-E916-D645-9AAF-974EEEE1C8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21F9C-FAF6-3547-9846-3F2907161F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EEC6-95EB-9543-971A-8F824C3839B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5857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673100" y="5857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4338" y="10080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84225" y="10080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0" y="9350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635000" y="4778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15913" y="12684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12875"/>
            <a:ext cx="83058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5" name="Picture 15" descr="bu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/>
            </a:lvl1pPr>
          </a:lstStyle>
          <a:p>
            <a:pPr>
              <a:defRPr/>
            </a:pPr>
            <a:r>
              <a:rPr lang="en-US" altLang="zh-CN"/>
              <a:t>March 2014</a:t>
            </a:r>
            <a:endParaRPr lang="en-US" altLang="zh-CN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008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/>
            </a:lvl1pPr>
          </a:lstStyle>
          <a:p>
            <a:pPr>
              <a:defRPr/>
            </a:pPr>
            <a:r>
              <a:rPr lang="zh-CN" altLang="en-US"/>
              <a:t>Database System Concepts -  Chapter2 Relational Model   -</a:t>
            </a:r>
            <a:endParaRPr lang="en-US" altLang="zh-CN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 smtClean="0"/>
            </a:lvl1pPr>
          </a:lstStyle>
          <a:p>
            <a:pPr>
              <a:defRPr/>
            </a:pPr>
            <a:fld id="{837C42A9-2B56-EC43-BE34-C6EA8A6CD0A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193675" indent="-1936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3405" indent="-1892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952500" indent="-189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3408363"/>
            <a:ext cx="8153400" cy="727075"/>
          </a:xfrm>
        </p:spPr>
        <p:txBody>
          <a:bodyPr/>
          <a:lstStyle/>
          <a:p>
            <a:pPr marL="290830" indent="-290830" algn="ctr" eaLnBrk="1" hangingPunct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Describe the differences in meaning between the terms relation and relation schema.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215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63EED-EC65-8F4B-B799-47BACE8A850D}" type="slidenum">
              <a:rPr kumimoji="0" lang="zh-CN" altLang="en-US" sz="1200"/>
            </a:fld>
            <a:endParaRPr kumimoji="0" lang="en-US" altLang="zh-CN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93037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err="1">
                <a:latin typeface="Times New Roman" panose="02020603050405020304" pitchFamily="18" charset="0"/>
              </a:rPr>
              <a:t>2.11--Excrcise</a:t>
            </a:r>
            <a:r>
              <a:rPr lang="en-US" altLang="zh-CN" sz="3200" dirty="0">
                <a:latin typeface="Times New Roman" panose="02020603050405020304" pitchFamily="18" charset="0"/>
              </a:rPr>
              <a:t> 1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41438"/>
            <a:ext cx="8458200" cy="1295400"/>
          </a:xfrm>
        </p:spPr>
        <p:txBody>
          <a:bodyPr/>
          <a:lstStyle/>
          <a:p>
            <a:pPr marL="290830" indent="-290830" eaLnBrk="1" hangingPunct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Consider the relational database of  Figure 1, where the primary keys are underlined. Give an expression in the relational algebra to express each of the following queries: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4259F-D302-1248-B8E3-B1E814C12EA4}" type="slidenum">
              <a:rPr kumimoji="0" lang="zh-CN" altLang="en-US" sz="1200" smtClean="0"/>
            </a:fld>
            <a:endParaRPr kumimoji="0" lang="en-US" altLang="zh-CN" sz="1200"/>
          </a:p>
        </p:txBody>
      </p:sp>
      <p:grpSp>
        <p:nvGrpSpPr>
          <p:cNvPr id="15363" name="Group 3"/>
          <p:cNvGrpSpPr/>
          <p:nvPr/>
        </p:nvGrpSpPr>
        <p:grpSpPr bwMode="auto">
          <a:xfrm>
            <a:off x="3348038" y="2057400"/>
            <a:ext cx="6743700" cy="1803400"/>
            <a:chOff x="1305065" y="2636912"/>
            <a:chExt cx="6744464" cy="180333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554330" y="2636912"/>
              <a:ext cx="6495199" cy="165252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193675" indent="-1936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3405" indent="-189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52500" indent="-189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employee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person-name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street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city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 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works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person-name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company-name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salary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 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company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company-name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city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 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manages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person-name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manager-name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</p:txBody>
        </p:sp>
        <p:sp>
          <p:nvSpPr>
            <p:cNvPr id="15367" name="TextBox 1"/>
            <p:cNvSpPr txBox="1">
              <a:spLocks noChangeArrowheads="1"/>
            </p:cNvSpPr>
            <p:nvPr/>
          </p:nvSpPr>
          <p:spPr bwMode="auto">
            <a:xfrm>
              <a:off x="1884903" y="4117083"/>
              <a:ext cx="37753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Figure 1. Relational database for Exercises</a:t>
              </a:r>
              <a:endParaRPr lang="en-US" altLang="en-US" sz="1500"/>
            </a:p>
          </p:txBody>
        </p:sp>
        <p:sp>
          <p:nvSpPr>
            <p:cNvPr id="15368" name="Rectangle 2"/>
            <p:cNvSpPr>
              <a:spLocks noChangeArrowheads="1"/>
            </p:cNvSpPr>
            <p:nvPr/>
          </p:nvSpPr>
          <p:spPr bwMode="auto">
            <a:xfrm>
              <a:off x="1305065" y="2649204"/>
              <a:ext cx="5184576" cy="140435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42900" y="3924300"/>
            <a:ext cx="8458200" cy="299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93675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405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90830" indent="-290830" eaLnBrk="1" hangingPunct="1">
              <a:spcBef>
                <a:spcPct val="0"/>
              </a:spcBef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a. Find the names of all employees who work for First Bank Corporation.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ct val="0"/>
              </a:spcBef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b. Find the names and cities of residence of all employees who work for First Bank Corporation.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ct val="0"/>
              </a:spcBef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c. Find the names, street address, and cities of residence of all employees who work for First Bank Corporation and earn more than $10,000 per annum.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ct val="0"/>
              </a:spcBef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d. Find the names of all employees in this database who live in the same city as the company for which they work.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ct val="0"/>
              </a:spcBef>
              <a:defRPr/>
            </a:pPr>
            <a:r>
              <a:rPr lang="en-US" altLang="zh-CN" sz="2000" kern="0" dirty="0">
                <a:latin typeface="Times New Roman" panose="02020603050405020304" pitchFamily="18" charset="0"/>
              </a:rPr>
              <a:t>e. Assume the companies may be located in several cities. Find all companies located in every city in which Small Bank Corporation is located.</a:t>
            </a:r>
            <a:endParaRPr lang="en-US" altLang="zh-CN" sz="2000" kern="0" dirty="0">
              <a:latin typeface="Times New Roman" panose="02020603050405020304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93037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err="1">
                <a:latin typeface="Times New Roman" panose="02020603050405020304" pitchFamily="18" charset="0"/>
              </a:rPr>
              <a:t>3.9</a:t>
            </a:r>
            <a:r>
              <a:rPr lang="zh-CN" altLang="en-US" sz="3200" dirty="0" err="1">
                <a:latin typeface="Times New Roman" panose="02020603050405020304" pitchFamily="18" charset="0"/>
              </a:rPr>
              <a:t>，</a:t>
            </a:r>
            <a:r>
              <a:rPr lang="en-US" altLang="zh-CN" sz="3200" dirty="0" err="1">
                <a:latin typeface="Times New Roman" panose="02020603050405020304" pitchFamily="18" charset="0"/>
              </a:rPr>
              <a:t>3.16--Excrcise</a:t>
            </a:r>
            <a:r>
              <a:rPr lang="en-US" altLang="zh-CN" sz="3200" dirty="0">
                <a:latin typeface="Times New Roman" panose="02020603050405020304" pitchFamily="18" charset="0"/>
              </a:rPr>
              <a:t> 2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3429000"/>
            <a:ext cx="8458200" cy="727075"/>
          </a:xfrm>
        </p:spPr>
        <p:txBody>
          <a:bodyPr/>
          <a:lstStyle/>
          <a:p>
            <a:pPr marL="290830" indent="-290830" eaLnBrk="1" hangingPunct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List two reasons why null values might be introduced into the database.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94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483C89-0CC1-BE4C-8B87-1202268ED785}" type="slidenum">
              <a:rPr kumimoji="0" lang="zh-CN" altLang="en-US" sz="1200"/>
            </a:fld>
            <a:endParaRPr kumimoji="0" lang="en-US" altLang="zh-CN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93037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err="1">
                <a:latin typeface="Times New Roman" panose="02020603050405020304" pitchFamily="18" charset="0"/>
              </a:rPr>
              <a:t>3.18--Excrcise</a:t>
            </a:r>
            <a:r>
              <a:rPr lang="en-US" altLang="zh-CN" sz="3200" dirty="0">
                <a:latin typeface="Times New Roman" panose="02020603050405020304" pitchFamily="18" charset="0"/>
              </a:rPr>
              <a:t> 3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41438"/>
            <a:ext cx="8458200" cy="727075"/>
          </a:xfrm>
        </p:spPr>
        <p:txBody>
          <a:bodyPr/>
          <a:lstStyle/>
          <a:p>
            <a:pPr marL="290830" indent="-290830" eaLnBrk="1" hangingPunct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Consider the relational database of Figure 1. Give an expression in the relational algebra for each request: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D84426-AC12-EC4E-B3C4-D25BAA8EEB5D}" type="slidenum">
              <a:rPr kumimoji="0" lang="zh-CN" altLang="en-US" sz="1200" smtClean="0"/>
            </a:fld>
            <a:endParaRPr kumimoji="0" lang="en-US" altLang="zh-CN" sz="1200"/>
          </a:p>
        </p:txBody>
      </p:sp>
      <p:grpSp>
        <p:nvGrpSpPr>
          <p:cNvPr id="18435" name="Group 3"/>
          <p:cNvGrpSpPr/>
          <p:nvPr/>
        </p:nvGrpSpPr>
        <p:grpSpPr bwMode="auto">
          <a:xfrm>
            <a:off x="3348038" y="2057400"/>
            <a:ext cx="6743700" cy="1803400"/>
            <a:chOff x="1305065" y="2636912"/>
            <a:chExt cx="6744464" cy="180333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554330" y="2636912"/>
              <a:ext cx="6495199" cy="1652529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193675" indent="-1936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3405" indent="-189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52500" indent="-189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employee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person-name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street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city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 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works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person-name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company-name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salary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 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company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company-name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city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 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  <a:p>
              <a:pPr marL="0" indent="0"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i="1" kern="0" dirty="0">
                  <a:latin typeface="Times New Roman" panose="02020603050405020304" pitchFamily="18" charset="0"/>
                </a:rPr>
                <a:t>manages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 (</a:t>
              </a:r>
              <a:r>
                <a:rPr lang="en-US" altLang="zh-CN" sz="2000" i="1" u="sng" kern="0" dirty="0">
                  <a:latin typeface="Times New Roman" panose="02020603050405020304" pitchFamily="18" charset="0"/>
                </a:rPr>
                <a:t>person-name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 kern="0" dirty="0">
                  <a:latin typeface="Times New Roman" panose="02020603050405020304" pitchFamily="18" charset="0"/>
                </a:rPr>
                <a:t>manager-name</a:t>
              </a:r>
              <a:r>
                <a:rPr lang="en-US" altLang="zh-CN" sz="2000" kern="0" dirty="0">
                  <a:latin typeface="Times New Roman" panose="02020603050405020304" pitchFamily="18" charset="0"/>
                </a:rPr>
                <a:t>)</a:t>
              </a:r>
              <a:endParaRPr lang="en-US" altLang="zh-CN" sz="2000" kern="0" dirty="0">
                <a:latin typeface="Times New Roman" panose="02020603050405020304" pitchFamily="18" charset="0"/>
              </a:endParaRPr>
            </a:p>
          </p:txBody>
        </p:sp>
        <p:sp>
          <p:nvSpPr>
            <p:cNvPr id="18439" name="TextBox 1"/>
            <p:cNvSpPr txBox="1">
              <a:spLocks noChangeArrowheads="1"/>
            </p:cNvSpPr>
            <p:nvPr/>
          </p:nvSpPr>
          <p:spPr bwMode="auto">
            <a:xfrm>
              <a:off x="1884903" y="4117083"/>
              <a:ext cx="37753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Figure 1. Relational database for Exercises</a:t>
              </a:r>
              <a:endParaRPr lang="en-US" altLang="en-US" sz="1500"/>
            </a:p>
          </p:txBody>
        </p:sp>
        <p:sp>
          <p:nvSpPr>
            <p:cNvPr id="18440" name="Rectangle 2"/>
            <p:cNvSpPr>
              <a:spLocks noChangeArrowheads="1"/>
            </p:cNvSpPr>
            <p:nvPr/>
          </p:nvSpPr>
          <p:spPr bwMode="auto">
            <a:xfrm>
              <a:off x="1305065" y="2649204"/>
              <a:ext cx="5184576" cy="140435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</p:grpSp>
      <p:sp>
        <p:nvSpPr>
          <p:cNvPr id="18436" name="Rectangle 2"/>
          <p:cNvSpPr txBox="1">
            <a:spLocks noChangeArrowheads="1"/>
          </p:cNvSpPr>
          <p:nvPr/>
        </p:nvSpPr>
        <p:spPr bwMode="auto">
          <a:xfrm>
            <a:off x="342900" y="3924300"/>
            <a:ext cx="84582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0830" indent="-29083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3405" indent="-18923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952500" indent="-18923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a. Give all employees of First Bank Corporation a 10 percent salary raise.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b. Give all managers in this database a 10 percent salary raise, unless the salary would be greater than $100,000. In such cases, give only a 3 percent raise.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c. Delete all tuples in the works relation for employees of Small Bank Corporation.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93037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err="1">
                <a:latin typeface="Times New Roman" panose="02020603050405020304" pitchFamily="18" charset="0"/>
              </a:rPr>
              <a:t>3.10,3.17--Excrcise</a:t>
            </a:r>
            <a:r>
              <a:rPr lang="en-US" altLang="zh-CN" sz="3200" dirty="0">
                <a:latin typeface="Times New Roman" panose="02020603050405020304" pitchFamily="18" charset="0"/>
              </a:rPr>
              <a:t> 4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457b49e-91bb-47a0-963f-229da8744a4c"/>
  <p:tag name="COMMONDATA" val="eyJoZGlkIjoiM2ZlNjU2NWYxNDU1ZTZkNDYxYjIzYzI2N2RkYzY2MzI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1768</Words>
  <Application>WPS 演示</Application>
  <PresentationFormat>On-screen Show (4:3)</PresentationFormat>
  <Paragraphs>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Tahoma</vt:lpstr>
      <vt:lpstr>Times New Roman</vt:lpstr>
      <vt:lpstr>微软雅黑</vt:lpstr>
      <vt:lpstr>Arial Unicode MS</vt:lpstr>
      <vt:lpstr>Blends</vt:lpstr>
      <vt:lpstr>Excrcise 1</vt:lpstr>
      <vt:lpstr>Excrcise 2</vt:lpstr>
      <vt:lpstr>Excrcise 3</vt:lpstr>
      <vt:lpstr>Excrcise 4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Chapter 1   Introduction</dc:title>
  <dc:creator/>
  <cp:lastModifiedBy>lhfhl</cp:lastModifiedBy>
  <cp:revision>892</cp:revision>
  <cp:lastPrinted>2113-01-01T00:00:00Z</cp:lastPrinted>
  <dcterms:created xsi:type="dcterms:W3CDTF">2003-08-20T03:05:00Z</dcterms:created>
  <dcterms:modified xsi:type="dcterms:W3CDTF">2023-03-24T06:33:49Z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B7EA3D0B83BC41E5AB34A1B4AF55C319</vt:lpwstr>
  </property>
  <property fmtid="{D5CDD505-2E9C-101B-9397-08002B2CF9AE}" pid="3" name="KSOProductBuildVer">
    <vt:lpwstr>2052-11.1.0.13703</vt:lpwstr>
  </property>
</Properties>
</file>