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handoutMasterIdLst>
    <p:handoutMasterId r:id="rId87"/>
  </p:handoutMasterIdLst>
  <p:sldIdLst>
    <p:sldId id="727" r:id="rId3"/>
    <p:sldId id="1167" r:id="rId4"/>
    <p:sldId id="1168" r:id="rId5"/>
    <p:sldId id="1277" r:id="rId6"/>
    <p:sldId id="1169" r:id="rId8"/>
    <p:sldId id="1170" r:id="rId9"/>
    <p:sldId id="1171" r:id="rId10"/>
    <p:sldId id="1172" r:id="rId11"/>
    <p:sldId id="1219" r:id="rId12"/>
    <p:sldId id="1173" r:id="rId13"/>
    <p:sldId id="1174" r:id="rId14"/>
    <p:sldId id="1175" r:id="rId15"/>
    <p:sldId id="1176" r:id="rId16"/>
    <p:sldId id="1218" r:id="rId17"/>
    <p:sldId id="1177" r:id="rId18"/>
    <p:sldId id="1178" r:id="rId19"/>
    <p:sldId id="1179" r:id="rId20"/>
    <p:sldId id="1180" r:id="rId21"/>
    <p:sldId id="1181" r:id="rId22"/>
    <p:sldId id="1182" r:id="rId23"/>
    <p:sldId id="1183" r:id="rId24"/>
    <p:sldId id="1185" r:id="rId25"/>
    <p:sldId id="1220" r:id="rId26"/>
    <p:sldId id="1186" r:id="rId27"/>
    <p:sldId id="1187" r:id="rId28"/>
    <p:sldId id="1280" r:id="rId29"/>
    <p:sldId id="1281" r:id="rId30"/>
    <p:sldId id="1282" r:id="rId31"/>
    <p:sldId id="1283" r:id="rId32"/>
    <p:sldId id="1284" r:id="rId33"/>
    <p:sldId id="1285" r:id="rId34"/>
    <p:sldId id="1287" r:id="rId35"/>
    <p:sldId id="1288" r:id="rId36"/>
    <p:sldId id="1299" r:id="rId37"/>
    <p:sldId id="1300" r:id="rId38"/>
    <p:sldId id="1289" r:id="rId39"/>
    <p:sldId id="1290" r:id="rId40"/>
    <p:sldId id="1291" r:id="rId41"/>
    <p:sldId id="1293" r:id="rId42"/>
    <p:sldId id="1294" r:id="rId43"/>
    <p:sldId id="1295" r:id="rId44"/>
    <p:sldId id="1296" r:id="rId45"/>
    <p:sldId id="1302" r:id="rId46"/>
    <p:sldId id="1309" r:id="rId47"/>
    <p:sldId id="1326" r:id="rId48"/>
    <p:sldId id="1310" r:id="rId49"/>
    <p:sldId id="1311" r:id="rId50"/>
    <p:sldId id="1313" r:id="rId51"/>
    <p:sldId id="1314" r:id="rId52"/>
    <p:sldId id="1321" r:id="rId53"/>
    <p:sldId id="1322" r:id="rId54"/>
    <p:sldId id="1338" r:id="rId55"/>
    <p:sldId id="1323" r:id="rId56"/>
    <p:sldId id="1324" r:id="rId57"/>
    <p:sldId id="1325" r:id="rId58"/>
    <p:sldId id="1234" r:id="rId59"/>
    <p:sldId id="1238" r:id="rId60"/>
    <p:sldId id="1336" r:id="rId61"/>
    <p:sldId id="1337" r:id="rId62"/>
    <p:sldId id="1330" r:id="rId63"/>
    <p:sldId id="1239" r:id="rId64"/>
    <p:sldId id="1331" r:id="rId65"/>
    <p:sldId id="1332" r:id="rId66"/>
    <p:sldId id="1333" r:id="rId67"/>
    <p:sldId id="1335" r:id="rId68"/>
    <p:sldId id="1334" r:id="rId69"/>
    <p:sldId id="1245" r:id="rId70"/>
    <p:sldId id="1339" r:id="rId71"/>
    <p:sldId id="1246" r:id="rId72"/>
    <p:sldId id="1249" r:id="rId73"/>
    <p:sldId id="1247" r:id="rId74"/>
    <p:sldId id="1248" r:id="rId75"/>
    <p:sldId id="1250" r:id="rId76"/>
    <p:sldId id="1215" r:id="rId77"/>
    <p:sldId id="1216" r:id="rId78"/>
    <p:sldId id="1251" r:id="rId79"/>
    <p:sldId id="1252" r:id="rId80"/>
    <p:sldId id="1253" r:id="rId81"/>
    <p:sldId id="1254" r:id="rId82"/>
    <p:sldId id="1269" r:id="rId83"/>
    <p:sldId id="1268" r:id="rId84"/>
    <p:sldId id="1273" r:id="rId85"/>
    <p:sldId id="1340" r:id="rId86"/>
  </p:sldIdLst>
  <p:sldSz cx="9144000" cy="6858000" type="screen4x3"/>
  <p:notesSz cx="6858000" cy="9144000"/>
  <p:custDataLst>
    <p:tags r:id="rId9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29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993300"/>
    <a:srgbClr val="DDDD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29" autoAdjust="0"/>
    <p:restoredTop sz="90875" autoAdjust="0"/>
  </p:normalViewPr>
  <p:slideViewPr>
    <p:cSldViewPr snapToGrid="0" showGuides="1">
      <p:cViewPr varScale="1">
        <p:scale>
          <a:sx n="76" d="100"/>
          <a:sy n="76" d="100"/>
        </p:scale>
        <p:origin x="1098" y="48"/>
      </p:cViewPr>
      <p:guideLst>
        <p:guide orient="horz" pos="2400"/>
        <p:guide pos="2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1" Type="http://schemas.openxmlformats.org/officeDocument/2006/relationships/tags" Target="tags/tag1.xml"/><Relationship Id="rId90" Type="http://schemas.openxmlformats.org/officeDocument/2006/relationships/tableStyles" Target="tableStyles.xml"/><Relationship Id="rId9" Type="http://schemas.openxmlformats.org/officeDocument/2006/relationships/slide" Target="slides/slide6.xml"/><Relationship Id="rId89" Type="http://schemas.openxmlformats.org/officeDocument/2006/relationships/viewProps" Target="viewProps.xml"/><Relationship Id="rId88" Type="http://schemas.openxmlformats.org/officeDocument/2006/relationships/presProps" Target="presProps.xml"/><Relationship Id="rId87" Type="http://schemas.openxmlformats.org/officeDocument/2006/relationships/handoutMaster" Target="handoutMasters/handoutMaster1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notesMaster" Target="notesMasters/notesMaster1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D1480A1-0E04-41D1-A30E-2E901AD9B21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BF1A3336-12B1-4610-AB4B-08439349D69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296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28980" indent="-280670" defTabSz="86296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21410" indent="-224155" defTabSz="86296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70355" indent="-224155" defTabSz="86296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18665" indent="-224155" defTabSz="86296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67610" indent="-224155" defTabSz="8629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15920" indent="-224155" defTabSz="8629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64865" indent="-224155" defTabSz="8629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13810" indent="-224155" defTabSz="8629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8B11DBA4-4F21-4D18-A717-F1AD91FB4FB9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296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28980" indent="-280670" defTabSz="86296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21410" indent="-224155" defTabSz="86296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70355" indent="-224155" defTabSz="86296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18665" indent="-224155" defTabSz="86296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67610" indent="-224155" defTabSz="8629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15920" indent="-224155" defTabSz="8629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64865" indent="-224155" defTabSz="8629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13810" indent="-224155" defTabSz="8629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7ABBF444-A266-45B3-B580-BD89D36D1030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296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28980" indent="-280670" defTabSz="86296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21410" indent="-224155" defTabSz="86296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70355" indent="-224155" defTabSz="86296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18665" indent="-224155" defTabSz="86296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67610" indent="-224155" defTabSz="8629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15920" indent="-224155" defTabSz="8629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64865" indent="-224155" defTabSz="8629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13810" indent="-224155" defTabSz="8629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622C401-8873-4204-AE34-785607A81C9F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296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28980" indent="-280670" defTabSz="86296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21410" indent="-224155" defTabSz="86296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70355" indent="-224155" defTabSz="86296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18665" indent="-224155" defTabSz="86296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67610" indent="-224155" defTabSz="8629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15920" indent="-224155" defTabSz="8629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64865" indent="-224155" defTabSz="8629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13810" indent="-224155" defTabSz="8629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12716F5-2167-43EF-81D4-4F8804B35CDA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6296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28980" indent="-280670" defTabSz="86296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21410" indent="-224155" defTabSz="86296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70355" indent="-224155" defTabSz="86296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18665" indent="-224155" defTabSz="86296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67610" indent="-224155" defTabSz="8629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15920" indent="-224155" defTabSz="8629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64865" indent="-224155" defTabSz="8629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13810" indent="-224155" defTabSz="86296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740D985-B6EA-44EA-8231-3CDD98E46B01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Database System Concepts -  Chapter 17 Recovery System -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1A1D1A9-BF8B-4E2D-9F85-56849D6E95B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Database System Concepts -  Chapter 17 Recovery System -</a:t>
            </a: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28417-8AB5-4BC2-B03E-C0902D027C9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5775" y="381000"/>
            <a:ext cx="2100263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6149975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Database System Concepts -  Chapter 17 Recovery System -</a:t>
            </a: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68010-FFFC-4A59-96CE-12AE45CBD35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Database System Concepts -  Chapter 17 Recovery System -</a:t>
            </a: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38A2C-DDBF-4BB4-B33D-17921EE1816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Database System Concepts -  Chapter 17 Recovery System -</a:t>
            </a: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A8D4B-45B1-410E-B9D0-8131CFB8D79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752600"/>
            <a:ext cx="4076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752600"/>
            <a:ext cx="4076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Database System Concepts -  Chapter 17 Recovery System -</a:t>
            </a: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740F6-4100-4D8D-A996-DCEAB4B1045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Database System Concepts -  Chapter 17 Recovery System -</a:t>
            </a:r>
            <a:endParaRPr lang="en-US" altLang="zh-CN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FF645-079F-42F9-98C3-ECB361628EC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Database System Concepts -  Chapter 17 Recovery System -</a:t>
            </a: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7BDCE-02A4-4E87-9D4E-A4C170E4F90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Database System Concepts -  Chapter 17 Recovery System -</a:t>
            </a:r>
            <a:endParaRPr lang="en-US" altLang="zh-CN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6E8F6-8BDD-435D-B10F-376B496785C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Database System Concepts -  Chapter 17 Recovery System -</a:t>
            </a: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9CC7B-B8AF-4A18-AF91-185B374C004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Database System Concepts -  Chapter 17 Recovery System -</a:t>
            </a: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65C12-3B52-4D9D-885D-D1846C87B15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290513" y="91757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673100" y="91757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414338" y="133985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784225" y="133985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0" y="126682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635000" y="80962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315913" y="1600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381000"/>
            <a:ext cx="77930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752600"/>
            <a:ext cx="8305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5" name="Picture 15" descr="bup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400800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200"/>
            </a:lvl1pPr>
          </a:lstStyle>
          <a:p>
            <a:pPr>
              <a:defRPr/>
            </a:pPr>
            <a:r>
              <a:rPr lang="zh-CN" altLang="en-US"/>
              <a:t>Database System Concepts -  Chapter 17 Recovery System -</a:t>
            </a:r>
            <a:endParaRPr lang="en-US" altLang="zh-CN"/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84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200"/>
            </a:lvl1pPr>
          </a:lstStyle>
          <a:p>
            <a:pPr>
              <a:defRPr/>
            </a:pPr>
            <a:fld id="{58D08E70-7D96-453F-83C4-F0A9127F950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193675" indent="-193675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73405" indent="-18923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952500" indent="-189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slide" Target="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slide" Target="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slide" Target="slide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slide" Target="slide33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slide" Target="slide4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slide" Target="slide4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4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4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4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5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5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5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315200" cy="1143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PART 5    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886200"/>
            <a:ext cx="8305800" cy="1752600"/>
          </a:xfrm>
        </p:spPr>
        <p:txBody>
          <a:bodyPr/>
          <a:lstStyle/>
          <a:p>
            <a:pPr eaLnBrk="1" hangingPunct="1"/>
            <a:r>
              <a:rPr lang="en-US" altLang="zh-CN" sz="4400">
                <a:solidFill>
                  <a:schemeClr val="tx2"/>
                </a:solidFill>
                <a:latin typeface="Times New Roman" panose="02020603050405020304" pitchFamily="18" charset="0"/>
              </a:rPr>
              <a:t>TRANSACTION MANAGEMENT</a:t>
            </a:r>
            <a:endParaRPr lang="en-US" altLang="zh-CN" sz="4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7"/>
          <p:cNvSpPr txBox="1">
            <a:spLocks noChangeArrowheads="1"/>
          </p:cNvSpPr>
          <p:nvPr/>
        </p:nvSpPr>
        <p:spPr bwMode="auto">
          <a:xfrm>
            <a:off x="2655888" y="6400800"/>
            <a:ext cx="429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Fig.16.0.1 Data access in DBS (I)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267" name="AutoShape 38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915400" y="6705600"/>
            <a:ext cx="228600" cy="1524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" name="AutoShape 39"/>
          <p:cNvSpPr>
            <a:spLocks noChangeArrowheads="1"/>
          </p:cNvSpPr>
          <p:nvPr/>
        </p:nvSpPr>
        <p:spPr bwMode="auto">
          <a:xfrm>
            <a:off x="2674938" y="3397250"/>
            <a:ext cx="3671887" cy="901700"/>
          </a:xfrm>
          <a:prstGeom prst="hexagon">
            <a:avLst>
              <a:gd name="adj" fmla="val 32219"/>
              <a:gd name="vf" fmla="val 1154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AutoShape 40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824913" y="6683375"/>
            <a:ext cx="319087" cy="174625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Line 42"/>
          <p:cNvSpPr>
            <a:spLocks noChangeShapeType="1"/>
          </p:cNvSpPr>
          <p:nvPr/>
        </p:nvSpPr>
        <p:spPr bwMode="auto">
          <a:xfrm>
            <a:off x="228600" y="1524000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1" name="Line 43"/>
          <p:cNvSpPr>
            <a:spLocks noChangeShapeType="1"/>
          </p:cNvSpPr>
          <p:nvPr/>
        </p:nvSpPr>
        <p:spPr bwMode="auto">
          <a:xfrm>
            <a:off x="228600" y="4876800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2" name="AutoShape 44"/>
          <p:cNvSpPr>
            <a:spLocks noChangeArrowheads="1"/>
          </p:cNvSpPr>
          <p:nvPr/>
        </p:nvSpPr>
        <p:spPr bwMode="auto">
          <a:xfrm>
            <a:off x="3200400" y="5029200"/>
            <a:ext cx="2819400" cy="1295400"/>
          </a:xfrm>
          <a:prstGeom prst="can">
            <a:avLst>
              <a:gd name="adj" fmla="val 21222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273" name="Rectangle 45"/>
          <p:cNvSpPr>
            <a:spLocks noChangeArrowheads="1"/>
          </p:cNvSpPr>
          <p:nvPr/>
        </p:nvSpPr>
        <p:spPr bwMode="auto">
          <a:xfrm>
            <a:off x="3276600" y="5334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B</a:t>
            </a:r>
            <a:r>
              <a:rPr lang="en-US" altLang="zh-CN" b="1" baseline="-25000">
                <a:latin typeface="Times New Roman" panose="02020603050405020304" pitchFamily="18" charset="0"/>
              </a:rPr>
              <a:t>X</a:t>
            </a:r>
            <a:endParaRPr lang="en-US" altLang="zh-CN" b="1" baseline="-25000">
              <a:latin typeface="Times New Roman" panose="02020603050405020304" pitchFamily="18" charset="0"/>
            </a:endParaRPr>
          </a:p>
        </p:txBody>
      </p:sp>
      <p:sp>
        <p:nvSpPr>
          <p:cNvPr id="11274" name="Text Box 46"/>
          <p:cNvSpPr txBox="1">
            <a:spLocks noChangeArrowheads="1"/>
          </p:cNvSpPr>
          <p:nvPr/>
        </p:nvSpPr>
        <p:spPr bwMode="auto">
          <a:xfrm>
            <a:off x="381000" y="5334000"/>
            <a:ext cx="2054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DB file on disk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275" name="Text Box 47"/>
          <p:cNvSpPr txBox="1">
            <a:spLocks noChangeArrowheads="1"/>
          </p:cNvSpPr>
          <p:nvPr/>
        </p:nvSpPr>
        <p:spPr bwMode="auto">
          <a:xfrm>
            <a:off x="5521325" y="1627188"/>
            <a:ext cx="33147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local variables in local buffer/working area</a:t>
            </a:r>
            <a:endParaRPr lang="en-US" altLang="zh-CN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 specific to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</a:rPr>
              <a:t>i</a:t>
            </a:r>
            <a:endParaRPr lang="en-US" altLang="zh-CN" baseline="-25000">
              <a:latin typeface="Times New Roman" panose="02020603050405020304" pitchFamily="18" charset="0"/>
            </a:endParaRPr>
          </a:p>
        </p:txBody>
      </p:sp>
      <p:sp>
        <p:nvSpPr>
          <p:cNvPr id="11276" name="Line 48"/>
          <p:cNvSpPr>
            <a:spLocks noChangeShapeType="1"/>
          </p:cNvSpPr>
          <p:nvPr/>
        </p:nvSpPr>
        <p:spPr bwMode="auto">
          <a:xfrm flipV="1">
            <a:off x="4191000" y="42672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7" name="Line 49"/>
          <p:cNvSpPr>
            <a:spLocks noChangeShapeType="1"/>
          </p:cNvSpPr>
          <p:nvPr/>
        </p:nvSpPr>
        <p:spPr bwMode="auto">
          <a:xfrm flipH="1">
            <a:off x="4876800" y="42672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8" name="Text Box 50"/>
          <p:cNvSpPr txBox="1">
            <a:spLocks noChangeArrowheads="1"/>
          </p:cNvSpPr>
          <p:nvPr/>
        </p:nvSpPr>
        <p:spPr bwMode="auto">
          <a:xfrm>
            <a:off x="2895600" y="2524125"/>
            <a:ext cx="12493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latin typeface="Times New Roman" panose="02020603050405020304" pitchFamily="18" charset="0"/>
              </a:rPr>
              <a:t>read</a:t>
            </a:r>
            <a:r>
              <a:rPr lang="en-US" altLang="zh-CN">
                <a:latin typeface="Times New Roman" panose="02020603050405020304" pitchFamily="18" charset="0"/>
              </a:rPr>
              <a:t>(x)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/</a:t>
            </a:r>
            <a:r>
              <a:rPr lang="en-US" altLang="zh-CN" b="1" i="1">
                <a:latin typeface="Times New Roman" panose="02020603050405020304" pitchFamily="18" charset="0"/>
              </a:rPr>
              <a:t>write</a:t>
            </a:r>
            <a:r>
              <a:rPr lang="en-US" altLang="zh-CN">
                <a:latin typeface="Times New Roman" panose="02020603050405020304" pitchFamily="18" charset="0"/>
              </a:rPr>
              <a:t>(x)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279" name="Text Box 51"/>
          <p:cNvSpPr txBox="1">
            <a:spLocks noChangeArrowheads="1"/>
          </p:cNvSpPr>
          <p:nvPr/>
        </p:nvSpPr>
        <p:spPr bwMode="auto">
          <a:xfrm>
            <a:off x="4935538" y="2541588"/>
            <a:ext cx="1295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latin typeface="Times New Roman" panose="02020603050405020304" pitchFamily="18" charset="0"/>
              </a:rPr>
              <a:t> read</a:t>
            </a:r>
            <a:r>
              <a:rPr lang="en-US" altLang="zh-CN">
                <a:latin typeface="Times New Roman" panose="02020603050405020304" pitchFamily="18" charset="0"/>
              </a:rPr>
              <a:t>(y)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b="1" i="1">
                <a:latin typeface="Times New Roman" panose="02020603050405020304" pitchFamily="18" charset="0"/>
              </a:rPr>
              <a:t>/write</a:t>
            </a:r>
            <a:r>
              <a:rPr lang="en-US" altLang="zh-CN">
                <a:latin typeface="Times New Roman" panose="02020603050405020304" pitchFamily="18" charset="0"/>
              </a:rPr>
              <a:t>(y)</a:t>
            </a:r>
            <a:endParaRPr lang="en-US" altLang="zh-CN" b="1" i="1">
              <a:latin typeface="Times New Roman" panose="02020603050405020304" pitchFamily="18" charset="0"/>
            </a:endParaRPr>
          </a:p>
        </p:txBody>
      </p:sp>
      <p:sp>
        <p:nvSpPr>
          <p:cNvPr id="11280" name="Text Box 52"/>
          <p:cNvSpPr txBox="1">
            <a:spLocks noChangeArrowheads="1"/>
          </p:cNvSpPr>
          <p:nvPr/>
        </p:nvSpPr>
        <p:spPr bwMode="auto">
          <a:xfrm>
            <a:off x="228600" y="1981200"/>
            <a:ext cx="1049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DBMS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281" name="Text Box 53"/>
          <p:cNvSpPr txBox="1">
            <a:spLocks noChangeArrowheads="1"/>
          </p:cNvSpPr>
          <p:nvPr/>
        </p:nvSpPr>
        <p:spPr bwMode="auto">
          <a:xfrm>
            <a:off x="228600" y="152400"/>
            <a:ext cx="162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Transaction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282" name="Text Box 54"/>
          <p:cNvSpPr txBox="1">
            <a:spLocks noChangeArrowheads="1"/>
          </p:cNvSpPr>
          <p:nvPr/>
        </p:nvSpPr>
        <p:spPr bwMode="auto">
          <a:xfrm>
            <a:off x="1851025" y="381000"/>
            <a:ext cx="6118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data accesses on data item 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 and 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 issued by T</a:t>
            </a:r>
            <a:r>
              <a:rPr lang="en-US" altLang="zh-CN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      e.g. </a:t>
            </a:r>
            <a:r>
              <a:rPr lang="en-US" altLang="zh-CN" b="1" i="1">
                <a:latin typeface="Times New Roman" panose="02020603050405020304" pitchFamily="18" charset="0"/>
              </a:rPr>
              <a:t>select, insert, delete, update</a:t>
            </a:r>
            <a:r>
              <a:rPr lang="en-US" altLang="zh-CN">
                <a:latin typeface="Times New Roman" panose="02020603050405020304" pitchFamily="18" charset="0"/>
              </a:rPr>
              <a:t>, …</a:t>
            </a:r>
            <a:endParaRPr lang="en-US" altLang="zh-CN" baseline="-25000">
              <a:latin typeface="Times New Roman" panose="02020603050405020304" pitchFamily="18" charset="0"/>
            </a:endParaRPr>
          </a:p>
        </p:txBody>
      </p:sp>
      <p:sp>
        <p:nvSpPr>
          <p:cNvPr id="11283" name="AutoShape 55"/>
          <p:cNvSpPr>
            <a:spLocks noChangeArrowheads="1"/>
          </p:cNvSpPr>
          <p:nvPr/>
        </p:nvSpPr>
        <p:spPr bwMode="auto">
          <a:xfrm>
            <a:off x="3733800" y="1905000"/>
            <a:ext cx="1676400" cy="533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endParaRPr lang="en-US" altLang="zh-CN" b="1" baseline="-25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84" name="Rectangle 56"/>
          <p:cNvSpPr>
            <a:spLocks noChangeArrowheads="1"/>
          </p:cNvSpPr>
          <p:nvPr/>
        </p:nvSpPr>
        <p:spPr bwMode="auto">
          <a:xfrm>
            <a:off x="3810000" y="5334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B</a:t>
            </a:r>
            <a:r>
              <a:rPr lang="en-US" altLang="zh-CN" b="1" baseline="-25000">
                <a:latin typeface="Times New Roman" panose="02020603050405020304" pitchFamily="18" charset="0"/>
              </a:rPr>
              <a:t>Y</a:t>
            </a:r>
            <a:endParaRPr lang="en-US" altLang="zh-CN" b="1" baseline="-25000">
              <a:latin typeface="Times New Roman" panose="02020603050405020304" pitchFamily="18" charset="0"/>
            </a:endParaRPr>
          </a:p>
        </p:txBody>
      </p:sp>
      <p:sp>
        <p:nvSpPr>
          <p:cNvPr id="11285" name="Rectangle 57"/>
          <p:cNvSpPr>
            <a:spLocks noChangeArrowheads="1"/>
          </p:cNvSpPr>
          <p:nvPr/>
        </p:nvSpPr>
        <p:spPr bwMode="auto">
          <a:xfrm>
            <a:off x="4724400" y="5334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B</a:t>
            </a:r>
            <a:r>
              <a:rPr lang="en-US" altLang="zh-CN" b="1" baseline="-25000">
                <a:latin typeface="Times New Roman" panose="02020603050405020304" pitchFamily="18" charset="0"/>
              </a:rPr>
              <a:t>Z</a:t>
            </a:r>
            <a:endParaRPr lang="en-US" altLang="zh-CN" b="1" baseline="-25000">
              <a:latin typeface="Times New Roman" panose="02020603050405020304" pitchFamily="18" charset="0"/>
            </a:endParaRPr>
          </a:p>
        </p:txBody>
      </p:sp>
      <p:sp>
        <p:nvSpPr>
          <p:cNvPr id="11286" name="Rectangle 58"/>
          <p:cNvSpPr>
            <a:spLocks noChangeArrowheads="1"/>
          </p:cNvSpPr>
          <p:nvPr/>
        </p:nvSpPr>
        <p:spPr bwMode="auto">
          <a:xfrm>
            <a:off x="5410200" y="5334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B</a:t>
            </a:r>
            <a:r>
              <a:rPr lang="en-US" altLang="zh-CN" b="1" baseline="-25000">
                <a:latin typeface="Times New Roman" panose="02020603050405020304" pitchFamily="18" charset="0"/>
              </a:rPr>
              <a:t>W</a:t>
            </a:r>
            <a:endParaRPr lang="en-US" altLang="zh-CN" b="1" baseline="-25000">
              <a:latin typeface="Times New Roman" panose="02020603050405020304" pitchFamily="18" charset="0"/>
            </a:endParaRPr>
          </a:p>
        </p:txBody>
      </p:sp>
      <p:sp>
        <p:nvSpPr>
          <p:cNvPr id="11287" name="Rectangle 59"/>
          <p:cNvSpPr>
            <a:spLocks noChangeArrowheads="1"/>
          </p:cNvSpPr>
          <p:nvPr/>
        </p:nvSpPr>
        <p:spPr bwMode="auto">
          <a:xfrm>
            <a:off x="3505200" y="36576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X</a:t>
            </a:r>
            <a:endParaRPr lang="en-US" altLang="zh-CN" b="1" baseline="-25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88" name="Rectangle 60"/>
          <p:cNvSpPr>
            <a:spLocks noChangeArrowheads="1"/>
          </p:cNvSpPr>
          <p:nvPr/>
        </p:nvSpPr>
        <p:spPr bwMode="auto">
          <a:xfrm>
            <a:off x="4038600" y="36576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Y</a:t>
            </a:r>
            <a:endParaRPr lang="en-US" altLang="zh-CN" b="1" baseline="-25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89" name="AutoShape 61"/>
          <p:cNvSpPr>
            <a:spLocks noChangeArrowheads="1"/>
          </p:cNvSpPr>
          <p:nvPr/>
        </p:nvSpPr>
        <p:spPr bwMode="auto">
          <a:xfrm>
            <a:off x="4457700" y="1143000"/>
            <a:ext cx="228600" cy="762000"/>
          </a:xfrm>
          <a:prstGeom prst="upDownArrow">
            <a:avLst>
              <a:gd name="adj1" fmla="val 50000"/>
              <a:gd name="adj2" fmla="val 6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0" name="Line 62"/>
          <p:cNvSpPr>
            <a:spLocks noChangeShapeType="1"/>
          </p:cNvSpPr>
          <p:nvPr/>
        </p:nvSpPr>
        <p:spPr bwMode="auto">
          <a:xfrm flipH="1" flipV="1">
            <a:off x="4189413" y="2433638"/>
            <a:ext cx="1587" cy="9953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91" name="Line 63"/>
          <p:cNvSpPr>
            <a:spLocks noChangeShapeType="1"/>
          </p:cNvSpPr>
          <p:nvPr/>
        </p:nvSpPr>
        <p:spPr bwMode="auto">
          <a:xfrm flipH="1">
            <a:off x="4876800" y="2452688"/>
            <a:ext cx="0" cy="97631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92" name="Text Box 64"/>
          <p:cNvSpPr txBox="1">
            <a:spLocks noChangeArrowheads="1"/>
          </p:cNvSpPr>
          <p:nvPr/>
        </p:nvSpPr>
        <p:spPr bwMode="auto">
          <a:xfrm>
            <a:off x="6324600" y="3398838"/>
            <a:ext cx="26082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disk buffer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/block buffer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293" name="Text Box 65"/>
          <p:cNvSpPr txBox="1">
            <a:spLocks noChangeArrowheads="1"/>
          </p:cNvSpPr>
          <p:nvPr/>
        </p:nvSpPr>
        <p:spPr bwMode="auto">
          <a:xfrm>
            <a:off x="2765425" y="4419600"/>
            <a:ext cx="1287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input(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294" name="Text Box 66"/>
          <p:cNvSpPr txBox="1">
            <a:spLocks noChangeArrowheads="1"/>
          </p:cNvSpPr>
          <p:nvPr/>
        </p:nvSpPr>
        <p:spPr bwMode="auto">
          <a:xfrm>
            <a:off x="4876800" y="44196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output(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) / </a:t>
            </a:r>
            <a:r>
              <a:rPr lang="en-US" altLang="zh-CN" b="1" i="1">
                <a:latin typeface="Times New Roman" panose="02020603050405020304" pitchFamily="18" charset="0"/>
              </a:rPr>
              <a:t>reflect</a:t>
            </a:r>
            <a:endParaRPr lang="en-US" altLang="zh-CN" b="1" i="1">
              <a:latin typeface="Times New Roman" panose="02020603050405020304" pitchFamily="18" charset="0"/>
            </a:endParaRPr>
          </a:p>
        </p:txBody>
      </p:sp>
      <p:sp>
        <p:nvSpPr>
          <p:cNvPr id="11295" name="Rectangle 67"/>
          <p:cNvSpPr>
            <a:spLocks noChangeArrowheads="1"/>
          </p:cNvSpPr>
          <p:nvPr/>
        </p:nvSpPr>
        <p:spPr bwMode="auto">
          <a:xfrm>
            <a:off x="5181600" y="36576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B</a:t>
            </a:r>
            <a:r>
              <a:rPr lang="en-US" altLang="zh-CN" b="1" baseline="-25000">
                <a:latin typeface="Times New Roman" panose="02020603050405020304" pitchFamily="18" charset="0"/>
              </a:rPr>
              <a:t>Z</a:t>
            </a:r>
            <a:endParaRPr lang="en-US" altLang="zh-CN" b="1" baseline="-25000">
              <a:latin typeface="Times New Roman" panose="02020603050405020304" pitchFamily="18" charset="0"/>
            </a:endParaRPr>
          </a:p>
        </p:txBody>
      </p:sp>
      <p:sp>
        <p:nvSpPr>
          <p:cNvPr id="11296" name="Text Box 68"/>
          <p:cNvSpPr txBox="1">
            <a:spLocks noChangeArrowheads="1"/>
          </p:cNvSpPr>
          <p:nvPr/>
        </p:nvSpPr>
        <p:spPr bwMode="auto">
          <a:xfrm>
            <a:off x="4572000" y="35814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…</a:t>
            </a:r>
            <a:endParaRPr lang="zh-CN" altLang="en-US"/>
          </a:p>
        </p:txBody>
      </p:sp>
      <p:sp>
        <p:nvSpPr>
          <p:cNvPr id="11297" name="Text Box 69"/>
          <p:cNvSpPr txBox="1">
            <a:spLocks noChangeArrowheads="1"/>
          </p:cNvSpPr>
          <p:nvPr/>
        </p:nvSpPr>
        <p:spPr bwMode="auto">
          <a:xfrm>
            <a:off x="4251325" y="52228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…</a:t>
            </a:r>
            <a:endParaRPr lang="zh-CN" altLang="en-US"/>
          </a:p>
        </p:txBody>
      </p:sp>
      <p:sp>
        <p:nvSpPr>
          <p:cNvPr id="11298" name="Rectangle 70"/>
          <p:cNvSpPr>
            <a:spLocks noChangeArrowheads="1"/>
          </p:cNvSpPr>
          <p:nvPr/>
        </p:nvSpPr>
        <p:spPr bwMode="auto">
          <a:xfrm>
            <a:off x="3276600" y="5791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B</a:t>
            </a:r>
            <a:r>
              <a:rPr lang="en-US" altLang="zh-CN" b="1" baseline="-25000">
                <a:latin typeface="Times New Roman" panose="02020603050405020304" pitchFamily="18" charset="0"/>
              </a:rPr>
              <a:t>U</a:t>
            </a:r>
            <a:endParaRPr lang="en-US" altLang="zh-CN" b="1" baseline="-25000">
              <a:latin typeface="Times New Roman" panose="02020603050405020304" pitchFamily="18" charset="0"/>
            </a:endParaRPr>
          </a:p>
        </p:txBody>
      </p:sp>
      <p:sp>
        <p:nvSpPr>
          <p:cNvPr id="11299" name="Rectangle 71"/>
          <p:cNvSpPr>
            <a:spLocks noChangeArrowheads="1"/>
          </p:cNvSpPr>
          <p:nvPr/>
        </p:nvSpPr>
        <p:spPr bwMode="auto">
          <a:xfrm>
            <a:off x="3810000" y="5791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B</a:t>
            </a:r>
            <a:r>
              <a:rPr lang="en-US" altLang="zh-CN" b="1" baseline="-25000">
                <a:latin typeface="Times New Roman" panose="02020603050405020304" pitchFamily="18" charset="0"/>
              </a:rPr>
              <a:t>V</a:t>
            </a:r>
            <a:endParaRPr lang="en-US" altLang="zh-CN" b="1" baseline="-25000">
              <a:latin typeface="Times New Roman" panose="02020603050405020304" pitchFamily="18" charset="0"/>
            </a:endParaRPr>
          </a:p>
        </p:txBody>
      </p:sp>
      <p:sp>
        <p:nvSpPr>
          <p:cNvPr id="11300" name="Rectangle 72"/>
          <p:cNvSpPr>
            <a:spLocks noChangeArrowheads="1"/>
          </p:cNvSpPr>
          <p:nvPr/>
        </p:nvSpPr>
        <p:spPr bwMode="auto">
          <a:xfrm>
            <a:off x="4724400" y="5791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B</a:t>
            </a:r>
            <a:r>
              <a:rPr lang="en-US" altLang="zh-CN" b="1" baseline="-25000">
                <a:latin typeface="Times New Roman" panose="02020603050405020304" pitchFamily="18" charset="0"/>
              </a:rPr>
              <a:t>Q</a:t>
            </a:r>
            <a:endParaRPr lang="en-US" altLang="zh-CN" b="1" baseline="-25000">
              <a:latin typeface="Times New Roman" panose="02020603050405020304" pitchFamily="18" charset="0"/>
            </a:endParaRPr>
          </a:p>
        </p:txBody>
      </p:sp>
      <p:sp>
        <p:nvSpPr>
          <p:cNvPr id="11301" name="Rectangle 73"/>
          <p:cNvSpPr>
            <a:spLocks noChangeArrowheads="1"/>
          </p:cNvSpPr>
          <p:nvPr/>
        </p:nvSpPr>
        <p:spPr bwMode="auto">
          <a:xfrm>
            <a:off x="5410200" y="57912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B</a:t>
            </a:r>
            <a:r>
              <a:rPr lang="en-US" altLang="zh-CN" b="1" baseline="-25000">
                <a:latin typeface="Times New Roman" panose="02020603050405020304" pitchFamily="18" charset="0"/>
              </a:rPr>
              <a:t>R</a:t>
            </a:r>
            <a:endParaRPr lang="en-US" altLang="zh-CN" b="1" baseline="-25000">
              <a:latin typeface="Times New Roman" panose="02020603050405020304" pitchFamily="18" charset="0"/>
            </a:endParaRPr>
          </a:p>
        </p:txBody>
      </p:sp>
      <p:sp>
        <p:nvSpPr>
          <p:cNvPr id="11302" name="Text Box 74"/>
          <p:cNvSpPr txBox="1">
            <a:spLocks noChangeArrowheads="1"/>
          </p:cNvSpPr>
          <p:nvPr/>
        </p:nvSpPr>
        <p:spPr bwMode="auto">
          <a:xfrm>
            <a:off x="4251325" y="56800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…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6E8F6-8BDD-435D-B10F-376B496785C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027488" y="1066800"/>
            <a:ext cx="762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217988" y="11430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0" lang="en-US" altLang="zh-CN" sz="2000">
                <a:latin typeface="Times New Roman" panose="02020603050405020304" pitchFamily="18" charset="0"/>
              </a:rPr>
              <a:t>x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217988" y="16002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0" lang="en-US" altLang="zh-CN" sz="2000">
                <a:latin typeface="Times New Roman" panose="02020603050405020304" pitchFamily="18" charset="0"/>
              </a:rPr>
              <a:t>Y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6237288" y="1066800"/>
            <a:ext cx="1143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6237288" y="1219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7380288" y="12382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6" name="Freeform 8"/>
          <p:cNvSpPr/>
          <p:nvPr/>
        </p:nvSpPr>
        <p:spPr bwMode="auto">
          <a:xfrm>
            <a:off x="6237288" y="2362200"/>
            <a:ext cx="1143000" cy="177800"/>
          </a:xfrm>
          <a:custGeom>
            <a:avLst/>
            <a:gdLst>
              <a:gd name="T0" fmla="*/ 0 w 720"/>
              <a:gd name="T1" fmla="*/ 0 h 112"/>
              <a:gd name="T2" fmla="*/ 2147483647 w 720"/>
              <a:gd name="T3" fmla="*/ 2147483647 h 112"/>
              <a:gd name="T4" fmla="*/ 2147483647 w 720"/>
              <a:gd name="T5" fmla="*/ 2147483647 h 112"/>
              <a:gd name="T6" fmla="*/ 2147483647 w 720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20" h="112">
                <a:moveTo>
                  <a:pt x="0" y="0"/>
                </a:moveTo>
                <a:cubicBezTo>
                  <a:pt x="76" y="40"/>
                  <a:pt x="152" y="80"/>
                  <a:pt x="240" y="96"/>
                </a:cubicBezTo>
                <a:cubicBezTo>
                  <a:pt x="328" y="112"/>
                  <a:pt x="448" y="112"/>
                  <a:pt x="528" y="96"/>
                </a:cubicBezTo>
                <a:cubicBezTo>
                  <a:pt x="608" y="80"/>
                  <a:pt x="688" y="16"/>
                  <a:pt x="72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6618288" y="1524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6618288" y="1981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6983413" y="14605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000">
                <a:latin typeface="Times New Roman" panose="02020603050405020304" pitchFamily="18" charset="0"/>
              </a:rPr>
              <a:t>A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6999288" y="1898650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000">
                <a:latin typeface="Times New Roman" panose="02020603050405020304" pitchFamily="18" charset="0"/>
              </a:rPr>
              <a:t>B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3189288" y="3276600"/>
            <a:ext cx="762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4408488" y="3276600"/>
            <a:ext cx="762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4713288" y="34290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3570288" y="35814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3570288" y="4038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3194050" y="566102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3230563" y="3517900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000">
                <a:latin typeface="Times New Roman" panose="02020603050405020304" pitchFamily="18" charset="0"/>
              </a:rPr>
              <a:t>x</a:t>
            </a:r>
            <a:r>
              <a:rPr kumimoji="0" lang="en-US" altLang="zh-CN" sz="2000" baseline="-25000">
                <a:latin typeface="Times New Roman" panose="02020603050405020304" pitchFamily="18" charset="0"/>
              </a:rPr>
              <a:t>1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3227388" y="3913188"/>
            <a:ext cx="434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000">
                <a:latin typeface="Times New Roman" panose="02020603050405020304" pitchFamily="18" charset="0"/>
              </a:rPr>
              <a:t>y</a:t>
            </a:r>
            <a:r>
              <a:rPr kumimoji="0" lang="en-US" altLang="zh-CN" sz="2000" baseline="-25000">
                <a:latin typeface="Times New Roman" panose="02020603050405020304" pitchFamily="18" charset="0"/>
              </a:rPr>
              <a:t>1 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4087813" y="698500"/>
            <a:ext cx="80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000">
                <a:latin typeface="Times New Roman" panose="02020603050405020304" pitchFamily="18" charset="0"/>
              </a:rPr>
              <a:t>buffer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1447800" y="1017588"/>
            <a:ext cx="1741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000" i="1">
                <a:latin typeface="Times New Roman" panose="02020603050405020304" pitchFamily="18" charset="0"/>
              </a:rPr>
              <a:t>Buffer Block A</a:t>
            </a:r>
            <a:r>
              <a:rPr kumimoji="0" lang="en-US" altLang="zh-CN" sz="2000">
                <a:latin typeface="Times New Roman" panose="02020603050405020304" pitchFamily="18" charset="0"/>
              </a:rPr>
              <a:t> 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1447800" y="1519238"/>
            <a:ext cx="1677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000" i="1">
                <a:latin typeface="Times New Roman" panose="02020603050405020304" pitchFamily="18" charset="0"/>
              </a:rPr>
              <a:t>Buffer Block B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3341688" y="121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>
            <a:off x="3341688" y="1752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4" name="Line 26"/>
          <p:cNvSpPr>
            <a:spLocks noChangeShapeType="1"/>
          </p:cNvSpPr>
          <p:nvPr/>
        </p:nvSpPr>
        <p:spPr bwMode="auto">
          <a:xfrm flipH="1" flipV="1">
            <a:off x="4560888" y="1295400"/>
            <a:ext cx="2057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>
            <a:off x="4637088" y="17526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4800600" y="1003300"/>
            <a:ext cx="1057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000">
                <a:latin typeface="Times New Roman" panose="02020603050405020304" pitchFamily="18" charset="0"/>
              </a:rPr>
              <a:t>input(A)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4818063" y="1900238"/>
            <a:ext cx="1233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000">
                <a:latin typeface="Times New Roman" panose="02020603050405020304" pitchFamily="18" charset="0"/>
              </a:rPr>
              <a:t>output(B) 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318" name="Line 30"/>
          <p:cNvSpPr>
            <a:spLocks noChangeShapeType="1"/>
          </p:cNvSpPr>
          <p:nvPr/>
        </p:nvSpPr>
        <p:spPr bwMode="auto">
          <a:xfrm flipH="1">
            <a:off x="3665538" y="1371600"/>
            <a:ext cx="5334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9" name="Line 31"/>
          <p:cNvSpPr>
            <a:spLocks noChangeShapeType="1"/>
          </p:cNvSpPr>
          <p:nvPr/>
        </p:nvSpPr>
        <p:spPr bwMode="auto">
          <a:xfrm flipV="1">
            <a:off x="3798888" y="1905000"/>
            <a:ext cx="609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2808288" y="2205038"/>
            <a:ext cx="973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000">
                <a:latin typeface="Times New Roman" panose="02020603050405020304" pitchFamily="18" charset="0"/>
              </a:rPr>
              <a:t>read(X)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4003675" y="2462213"/>
            <a:ext cx="1058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000">
                <a:latin typeface="Times New Roman" panose="02020603050405020304" pitchFamily="18" charset="0"/>
              </a:rPr>
              <a:t>write(Y)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322" name="Text Box 34"/>
          <p:cNvSpPr txBox="1">
            <a:spLocks noChangeArrowheads="1"/>
          </p:cNvSpPr>
          <p:nvPr/>
        </p:nvSpPr>
        <p:spPr bwMode="auto">
          <a:xfrm>
            <a:off x="6840538" y="5605463"/>
            <a:ext cx="606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disk</a:t>
            </a:r>
            <a:endParaRPr kumimoji="0" lang="en-US" altLang="zh-CN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23" name="Line 35"/>
          <p:cNvSpPr>
            <a:spLocks noChangeShapeType="1"/>
          </p:cNvSpPr>
          <p:nvPr/>
        </p:nvSpPr>
        <p:spPr bwMode="auto">
          <a:xfrm>
            <a:off x="5703888" y="914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4" name="Line 36"/>
          <p:cNvSpPr>
            <a:spLocks noChangeShapeType="1"/>
          </p:cNvSpPr>
          <p:nvPr/>
        </p:nvSpPr>
        <p:spPr bwMode="auto">
          <a:xfrm flipH="1">
            <a:off x="5780088" y="1219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5" name="Line 37"/>
          <p:cNvSpPr>
            <a:spLocks noChangeShapeType="1"/>
          </p:cNvSpPr>
          <p:nvPr/>
        </p:nvSpPr>
        <p:spPr bwMode="auto">
          <a:xfrm>
            <a:off x="5780088" y="1676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6" name="Line 38"/>
          <p:cNvSpPr>
            <a:spLocks noChangeShapeType="1"/>
          </p:cNvSpPr>
          <p:nvPr/>
        </p:nvSpPr>
        <p:spPr bwMode="auto">
          <a:xfrm flipH="1">
            <a:off x="5856288" y="1981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7" name="Line 39"/>
          <p:cNvSpPr>
            <a:spLocks noChangeShapeType="1"/>
          </p:cNvSpPr>
          <p:nvPr/>
        </p:nvSpPr>
        <p:spPr bwMode="auto">
          <a:xfrm>
            <a:off x="5856288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8" name="Line 40"/>
          <p:cNvSpPr>
            <a:spLocks noChangeShapeType="1"/>
          </p:cNvSpPr>
          <p:nvPr/>
        </p:nvSpPr>
        <p:spPr bwMode="auto">
          <a:xfrm flipH="1">
            <a:off x="5932488" y="2743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9" name="Line 41"/>
          <p:cNvSpPr>
            <a:spLocks noChangeShapeType="1"/>
          </p:cNvSpPr>
          <p:nvPr/>
        </p:nvSpPr>
        <p:spPr bwMode="auto">
          <a:xfrm>
            <a:off x="5932488" y="3200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0" name="Line 42"/>
          <p:cNvSpPr>
            <a:spLocks noChangeShapeType="1"/>
          </p:cNvSpPr>
          <p:nvPr/>
        </p:nvSpPr>
        <p:spPr bwMode="auto">
          <a:xfrm flipH="1">
            <a:off x="6008688" y="3505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1" name="Line 43"/>
          <p:cNvSpPr>
            <a:spLocks noChangeShapeType="1"/>
          </p:cNvSpPr>
          <p:nvPr/>
        </p:nvSpPr>
        <p:spPr bwMode="auto">
          <a:xfrm>
            <a:off x="6008688" y="3962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2" name="Line 44"/>
          <p:cNvSpPr>
            <a:spLocks noChangeShapeType="1"/>
          </p:cNvSpPr>
          <p:nvPr/>
        </p:nvSpPr>
        <p:spPr bwMode="auto">
          <a:xfrm flipH="1">
            <a:off x="6084888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3" name="Line 45"/>
          <p:cNvSpPr>
            <a:spLocks noChangeShapeType="1"/>
          </p:cNvSpPr>
          <p:nvPr/>
        </p:nvSpPr>
        <p:spPr bwMode="auto">
          <a:xfrm>
            <a:off x="6084888" y="4724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4" name="Line 46"/>
          <p:cNvSpPr>
            <a:spLocks noChangeShapeType="1"/>
          </p:cNvSpPr>
          <p:nvPr/>
        </p:nvSpPr>
        <p:spPr bwMode="auto">
          <a:xfrm flipH="1">
            <a:off x="6161088" y="5029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5" name="Line 47"/>
          <p:cNvSpPr>
            <a:spLocks noChangeShapeType="1"/>
          </p:cNvSpPr>
          <p:nvPr/>
        </p:nvSpPr>
        <p:spPr bwMode="auto">
          <a:xfrm>
            <a:off x="6161088" y="5486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6" name="Text Box 48"/>
          <p:cNvSpPr txBox="1">
            <a:spLocks noChangeArrowheads="1"/>
          </p:cNvSpPr>
          <p:nvPr/>
        </p:nvSpPr>
        <p:spPr bwMode="auto">
          <a:xfrm>
            <a:off x="2819400" y="4505325"/>
            <a:ext cx="14700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000">
                <a:latin typeface="Times New Roman" panose="02020603050405020304" pitchFamily="18" charset="0"/>
              </a:rPr>
              <a:t>local buffer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r>
              <a:rPr kumimoji="0" lang="en-US" altLang="zh-CN" sz="2000">
                <a:latin typeface="Times New Roman" panose="02020603050405020304" pitchFamily="18" charset="0"/>
              </a:rPr>
              <a:t>/work area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r>
              <a:rPr kumimoji="0" lang="en-US" altLang="zh-CN" sz="2000">
                <a:latin typeface="Times New Roman" panose="02020603050405020304" pitchFamily="18" charset="0"/>
              </a:rPr>
              <a:t>of T</a:t>
            </a:r>
            <a:r>
              <a:rPr kumimoji="0" lang="en-US" altLang="zh-CN" sz="2000" baseline="-25000">
                <a:latin typeface="Times New Roman" panose="02020603050405020304" pitchFamily="18" charset="0"/>
              </a:rPr>
              <a:t>1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337" name="Text Box 49"/>
          <p:cNvSpPr txBox="1">
            <a:spLocks noChangeArrowheads="1"/>
          </p:cNvSpPr>
          <p:nvPr/>
        </p:nvSpPr>
        <p:spPr bwMode="auto">
          <a:xfrm>
            <a:off x="4416425" y="4470400"/>
            <a:ext cx="13589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000">
                <a:latin typeface="Times New Roman" panose="02020603050405020304" pitchFamily="18" charset="0"/>
              </a:rPr>
              <a:t>local buffer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r>
              <a:rPr kumimoji="0" lang="en-US" altLang="zh-CN" sz="2000">
                <a:latin typeface="Times New Roman" panose="02020603050405020304" pitchFamily="18" charset="0"/>
              </a:rPr>
              <a:t>/ work area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r>
              <a:rPr kumimoji="0" lang="en-US" altLang="zh-CN" sz="2000">
                <a:latin typeface="Times New Roman" panose="02020603050405020304" pitchFamily="18" charset="0"/>
              </a:rPr>
              <a:t>of T</a:t>
            </a:r>
            <a:r>
              <a:rPr kumimoji="0" lang="en-US" altLang="zh-CN" sz="2000" baseline="-25000">
                <a:latin typeface="Times New Roman" panose="02020603050405020304" pitchFamily="18" charset="0"/>
              </a:rPr>
              <a:t>2 </a:t>
            </a:r>
            <a:endParaRPr kumimoji="0" lang="en-US" altLang="zh-CN" sz="2000" baseline="-25000">
              <a:latin typeface="Times New Roman" panose="02020603050405020304" pitchFamily="18" charset="0"/>
            </a:endParaRPr>
          </a:p>
        </p:txBody>
      </p:sp>
      <p:sp>
        <p:nvSpPr>
          <p:cNvPr id="12338" name="Text Box 50"/>
          <p:cNvSpPr txBox="1">
            <a:spLocks noChangeArrowheads="1"/>
          </p:cNvSpPr>
          <p:nvPr/>
        </p:nvSpPr>
        <p:spPr bwMode="auto">
          <a:xfrm>
            <a:off x="3494088" y="5626100"/>
            <a:ext cx="1598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main memory</a:t>
            </a:r>
            <a:endParaRPr kumimoji="0" lang="en-US" altLang="zh-CN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39" name="Text Box 51"/>
          <p:cNvSpPr txBox="1">
            <a:spLocks noChangeArrowheads="1"/>
          </p:cNvSpPr>
          <p:nvPr/>
        </p:nvSpPr>
        <p:spPr bwMode="auto">
          <a:xfrm>
            <a:off x="4389438" y="3290888"/>
            <a:ext cx="39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2000">
                <a:latin typeface="Times New Roman" panose="02020603050405020304" pitchFamily="18" charset="0"/>
              </a:rPr>
              <a:t>y</a:t>
            </a:r>
            <a:r>
              <a:rPr kumimoji="0" lang="en-US" altLang="zh-CN" sz="2000" baseline="-25000">
                <a:latin typeface="Times New Roman" panose="02020603050405020304" pitchFamily="18" charset="0"/>
              </a:rPr>
              <a:t>2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2340" name="Text Box 52"/>
          <p:cNvSpPr txBox="1">
            <a:spLocks noChangeArrowheads="1"/>
          </p:cNvSpPr>
          <p:nvPr/>
        </p:nvSpPr>
        <p:spPr bwMode="auto">
          <a:xfrm>
            <a:off x="2362200" y="6096000"/>
            <a:ext cx="4475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Fig. 16.0.2 Data access in DBS (II)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341" name="Line 53"/>
          <p:cNvSpPr>
            <a:spLocks noChangeShapeType="1"/>
          </p:cNvSpPr>
          <p:nvPr/>
        </p:nvSpPr>
        <p:spPr bwMode="auto">
          <a:xfrm flipH="1" flipV="1">
            <a:off x="4513263" y="1887538"/>
            <a:ext cx="211137" cy="15636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6E8F6-8BDD-435D-B10F-376B496785C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41313" y="1727200"/>
            <a:ext cx="8305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</a:rPr>
              <a:t>In main memory, each transaction T</a:t>
            </a:r>
            <a:r>
              <a:rPr lang="en-US" altLang="zh-CN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has its private work-area in which local copies of all data items, e.g. X,  are accessed and updated by </a:t>
            </a:r>
            <a:r>
              <a:rPr lang="en-US" altLang="zh-CN" dirty="0" err="1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71500" lvl="1" indent="-1905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</a:rPr>
              <a:t>local copy of a data item X in </a:t>
            </a:r>
            <a:r>
              <a:rPr lang="en-US" altLang="zh-CN" dirty="0" err="1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is called x</a:t>
            </a:r>
            <a:r>
              <a:rPr lang="en-US" altLang="zh-CN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71500" lvl="1" indent="-1905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</a:rPr>
              <a:t>assuming, for simplicity, that each data item X fits in, and is stored inside, a single block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71500" lvl="1" indent="-1905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</a:rPr>
              <a:t>e.g. x</a:t>
            </a:r>
            <a:r>
              <a:rPr lang="en-US" altLang="zh-CN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in Fig.16.0.1 and Fig.16.0.2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190500" indent="-1905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</a:rPr>
              <a:t>In main memory, there are </a:t>
            </a:r>
            <a:r>
              <a:rPr lang="en-US" altLang="zh-CN" i="1" dirty="0">
                <a:latin typeface="Times New Roman" panose="02020603050405020304" pitchFamily="18" charset="0"/>
              </a:rPr>
              <a:t>disk buffers</a:t>
            </a:r>
            <a:r>
              <a:rPr lang="en-US" altLang="zh-CN" dirty="0">
                <a:latin typeface="Times New Roman" panose="02020603050405020304" pitchFamily="18" charset="0"/>
              </a:rPr>
              <a:t>, also named </a:t>
            </a:r>
            <a:r>
              <a:rPr lang="en-US" altLang="zh-CN" i="1" dirty="0">
                <a:latin typeface="Times New Roman" panose="02020603050405020304" pitchFamily="18" charset="0"/>
              </a:rPr>
              <a:t>system block buffers</a:t>
            </a:r>
            <a:r>
              <a:rPr lang="en-US" altLang="zh-CN" dirty="0">
                <a:latin typeface="Times New Roman" panose="02020603050405020304" pitchFamily="18" charset="0"/>
              </a:rPr>
              <a:t>, in which buffer blocks for data items X residing temporarily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71500" lvl="1" indent="-1905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</a:rPr>
              <a:t>e.g. </a:t>
            </a:r>
            <a:r>
              <a:rPr lang="en-US" altLang="zh-CN" dirty="0" err="1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and B</a:t>
            </a:r>
            <a:r>
              <a:rPr lang="en-US" altLang="zh-CN" baseline="-25000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 in Fig.16.0.1, X and Y in Fig.16.0.2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457200"/>
            <a:ext cx="5715000" cy="914400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Data Access (cont.)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38A2C-DDBF-4BB4-B33D-17921EE181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31788" y="1689100"/>
            <a:ext cx="8494712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>
                <a:latin typeface="Times New Roman" panose="02020603050405020304" pitchFamily="18" charset="0"/>
              </a:rPr>
              <a:t>DBMS and OS transfer buffer blocks between disk and disk  buffers in main memory through the following two operations:</a:t>
            </a:r>
            <a:endParaRPr lang="en-US" altLang="zh-CN">
              <a:latin typeface="Times New Roman" panose="02020603050405020304" pitchFamily="18" charset="0"/>
            </a:endParaRPr>
          </a:p>
          <a:p>
            <a:pPr marL="571500" lvl="1" indent="-1905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>
                <a:latin typeface="Times New Roman" panose="02020603050405020304" pitchFamily="18" charset="0"/>
              </a:rPr>
              <a:t>input(B):  </a:t>
            </a:r>
            <a:endParaRPr lang="en-US" altLang="zh-CN">
              <a:latin typeface="Times New Roman" panose="02020603050405020304" pitchFamily="18" charset="0"/>
            </a:endParaRPr>
          </a:p>
          <a:p>
            <a:pPr marL="571500" lvl="1" indent="-1905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transfers the physical block B  to main memory.</a:t>
            </a:r>
            <a:endParaRPr lang="en-US" altLang="zh-CN">
              <a:latin typeface="Times New Roman" panose="02020603050405020304" pitchFamily="18" charset="0"/>
            </a:endParaRPr>
          </a:p>
          <a:p>
            <a:pPr marL="571500" lvl="1" indent="-1905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>
                <a:latin typeface="Times New Roman" panose="02020603050405020304" pitchFamily="18" charset="0"/>
              </a:rPr>
              <a:t>output(B):  </a:t>
            </a:r>
            <a:endParaRPr lang="en-US" altLang="zh-CN">
              <a:latin typeface="Times New Roman" panose="02020603050405020304" pitchFamily="18" charset="0"/>
            </a:endParaRPr>
          </a:p>
          <a:p>
            <a:pPr marL="571500" lvl="1" indent="-1905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transfers the buffer block B to the disk, and replaces the appropriate physical block there</a:t>
            </a:r>
            <a:endParaRPr lang="en-US" altLang="zh-CN">
              <a:latin typeface="Times New Roman" panose="02020603050405020304" pitchFamily="18" charset="0"/>
            </a:endParaRPr>
          </a:p>
          <a:p>
            <a:pPr marL="190500" indent="-1905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>
                <a:latin typeface="Times New Roman" panose="02020603050405020304" pitchFamily="18" charset="0"/>
              </a:rPr>
              <a:t>Transaction  T</a:t>
            </a:r>
            <a:r>
              <a:rPr lang="en-US" altLang="zh-CN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 transfers data items X between </a:t>
            </a:r>
            <a:r>
              <a:rPr lang="en-US" altLang="zh-CN" i="1">
                <a:latin typeface="Times New Roman" panose="02020603050405020304" pitchFamily="18" charset="0"/>
              </a:rPr>
              <a:t>disk buffer</a:t>
            </a:r>
            <a:r>
              <a:rPr lang="en-US" altLang="zh-CN">
                <a:latin typeface="Times New Roman" panose="02020603050405020304" pitchFamily="18" charset="0"/>
              </a:rPr>
              <a:t> and its </a:t>
            </a:r>
            <a:r>
              <a:rPr lang="en-US" altLang="zh-CN" i="1">
                <a:latin typeface="Times New Roman" panose="02020603050405020304" pitchFamily="18" charset="0"/>
              </a:rPr>
              <a:t>private work-area</a:t>
            </a:r>
            <a:r>
              <a:rPr lang="en-US" altLang="zh-CN">
                <a:latin typeface="Times New Roman" panose="02020603050405020304" pitchFamily="18" charset="0"/>
              </a:rPr>
              <a:t> using the following operations</a:t>
            </a:r>
            <a:endParaRPr lang="en-US" altLang="zh-CN">
              <a:latin typeface="Times New Roman" panose="02020603050405020304" pitchFamily="18" charset="0"/>
            </a:endParaRPr>
          </a:p>
          <a:p>
            <a:pPr marL="571500" lvl="1" indent="-1905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read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 : </a:t>
            </a:r>
            <a:endParaRPr lang="en-US" altLang="zh-CN">
              <a:latin typeface="Times New Roman" panose="02020603050405020304" pitchFamily="18" charset="0"/>
            </a:endParaRPr>
          </a:p>
          <a:p>
            <a:pPr marL="571500" lvl="1" indent="-1905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assigns the value of data item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 to the local variable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kumimoji="0" lang="en-US" altLang="zh-CN">
              <a:latin typeface="Times New Roman" panose="02020603050405020304" pitchFamily="18" charset="0"/>
            </a:endParaRPr>
          </a:p>
        </p:txBody>
      </p:sp>
      <p:sp>
        <p:nvSpPr>
          <p:cNvPr id="14339" name="AutoShape 4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839200" y="6705600"/>
            <a:ext cx="304800" cy="152400"/>
          </a:xfrm>
          <a:prstGeom prst="actionButtonForwardNex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0" y="457200"/>
            <a:ext cx="5715000" cy="914400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Data Access (cont.)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38A2C-DDBF-4BB4-B33D-17921EE181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ChangeArrowheads="1"/>
          </p:cNvSpPr>
          <p:nvPr/>
        </p:nvSpPr>
        <p:spPr bwMode="auto">
          <a:xfrm>
            <a:off x="322263" y="1716088"/>
            <a:ext cx="8494712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It executes this operation as follows</a:t>
            </a:r>
            <a:endParaRPr lang="en-US" altLang="zh-CN">
              <a:latin typeface="Times New Roman" panose="02020603050405020304" pitchFamily="18" charset="0"/>
            </a:endParaRPr>
          </a:p>
          <a:p>
            <a:pPr marL="1181100" lvl="2" indent="-2286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kumimoji="0" lang="en-US" altLang="zh-CN">
                <a:latin typeface="Times New Roman" panose="02020603050405020304" pitchFamily="18" charset="0"/>
              </a:rPr>
              <a:t> if block </a:t>
            </a:r>
            <a:r>
              <a:rPr kumimoji="0" lang="en-US" altLang="zh-CN" i="1">
                <a:latin typeface="Times New Roman" panose="02020603050405020304" pitchFamily="18" charset="0"/>
              </a:rPr>
              <a:t>B</a:t>
            </a:r>
            <a:r>
              <a:rPr kumimoji="0" lang="en-US" altLang="zh-CN" i="1" baseline="-25000">
                <a:latin typeface="Times New Roman" panose="02020603050405020304" pitchFamily="18" charset="0"/>
              </a:rPr>
              <a:t>x</a:t>
            </a:r>
            <a:r>
              <a:rPr kumimoji="0" lang="en-US" altLang="zh-CN">
                <a:latin typeface="Times New Roman" panose="02020603050405020304" pitchFamily="18" charset="0"/>
              </a:rPr>
              <a:t> on which X resides is not in main memory, input(</a:t>
            </a:r>
            <a:r>
              <a:rPr kumimoji="0" lang="en-US" altLang="zh-CN" i="1">
                <a:latin typeface="Times New Roman" panose="02020603050405020304" pitchFamily="18" charset="0"/>
              </a:rPr>
              <a:t>B</a:t>
            </a:r>
            <a:r>
              <a:rPr kumimoji="0" lang="en-US" altLang="zh-CN" i="1" baseline="-25000">
                <a:latin typeface="Times New Roman" panose="02020603050405020304" pitchFamily="18" charset="0"/>
              </a:rPr>
              <a:t>x</a:t>
            </a:r>
            <a:r>
              <a:rPr kumimoji="0" lang="en-US" altLang="zh-CN">
                <a:latin typeface="Times New Roman" panose="02020603050405020304" pitchFamily="18" charset="0"/>
              </a:rPr>
              <a:t>) is issued</a:t>
            </a:r>
            <a:endParaRPr kumimoji="0" lang="en-US" altLang="zh-CN">
              <a:latin typeface="Times New Roman" panose="02020603050405020304" pitchFamily="18" charset="0"/>
            </a:endParaRPr>
          </a:p>
          <a:p>
            <a:pPr marL="1181100" lvl="2" indent="-2286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kumimoji="0" lang="en-US" altLang="zh-CN">
                <a:latin typeface="Times New Roman" panose="02020603050405020304" pitchFamily="18" charset="0"/>
              </a:rPr>
              <a:t>assign to x</a:t>
            </a:r>
            <a:r>
              <a:rPr kumimoji="0" lang="en-US" altLang="zh-CN" i="1" baseline="-25000">
                <a:latin typeface="Times New Roman" panose="02020603050405020304" pitchFamily="18" charset="0"/>
              </a:rPr>
              <a:t>i</a:t>
            </a:r>
            <a:r>
              <a:rPr kumimoji="0" lang="en-US" altLang="zh-CN">
                <a:latin typeface="Times New Roman" panose="02020603050405020304" pitchFamily="18" charset="0"/>
              </a:rPr>
              <a:t> the value of X from </a:t>
            </a:r>
            <a:r>
              <a:rPr kumimoji="0" lang="en-US" altLang="zh-CN" i="1">
                <a:latin typeface="Times New Roman" panose="02020603050405020304" pitchFamily="18" charset="0"/>
              </a:rPr>
              <a:t>B</a:t>
            </a:r>
            <a:r>
              <a:rPr kumimoji="0" lang="en-US" altLang="zh-CN" i="1" baseline="-25000">
                <a:latin typeface="Times New Roman" panose="02020603050405020304" pitchFamily="18" charset="0"/>
              </a:rPr>
              <a:t>x</a:t>
            </a:r>
            <a:r>
              <a:rPr kumimoji="0" lang="en-US" altLang="zh-CN">
                <a:latin typeface="Times New Roman" panose="02020603050405020304" pitchFamily="18" charset="0"/>
              </a:rPr>
              <a:t> in disk buffer</a:t>
            </a:r>
            <a:endParaRPr kumimoji="0" lang="en-US" altLang="zh-CN">
              <a:latin typeface="Times New Roman" panose="02020603050405020304" pitchFamily="18" charset="0"/>
            </a:endParaRPr>
          </a:p>
        </p:txBody>
      </p:sp>
      <p:sp>
        <p:nvSpPr>
          <p:cNvPr id="15363" name="AutoShape 1028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839200" y="6705600"/>
            <a:ext cx="304800" cy="152400"/>
          </a:xfrm>
          <a:prstGeom prst="actionButtonForwardNex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Rectangle 1029"/>
          <p:cNvSpPr>
            <a:spLocks noChangeArrowheads="1"/>
          </p:cNvSpPr>
          <p:nvPr/>
        </p:nvSpPr>
        <p:spPr bwMode="auto">
          <a:xfrm>
            <a:off x="212725" y="3379788"/>
            <a:ext cx="861060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write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):  </a:t>
            </a:r>
            <a:endParaRPr lang="en-US" altLang="zh-CN">
              <a:latin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assigns the value of local variable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to data item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 in the buffer block </a:t>
            </a:r>
            <a:r>
              <a:rPr kumimoji="0" lang="en-US" altLang="zh-CN" i="1">
                <a:latin typeface="Times New Roman" panose="02020603050405020304" pitchFamily="18" charset="0"/>
              </a:rPr>
              <a:t>B</a:t>
            </a:r>
            <a:r>
              <a:rPr kumimoji="0" lang="en-US" altLang="zh-CN" i="1" baseline="-25000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endParaRPr lang="en-US" altLang="zh-CN">
              <a:latin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It executes this operation as follows</a:t>
            </a:r>
            <a:endParaRPr lang="en-US" altLang="zh-CN">
              <a:latin typeface="Times New Roman" panose="02020603050405020304" pitchFamily="18" charset="0"/>
            </a:endParaRPr>
          </a:p>
          <a:p>
            <a:pPr marL="1085850" lvl="2" indent="-2286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kumimoji="0" lang="en-US" altLang="zh-CN">
                <a:latin typeface="Times New Roman" panose="02020603050405020304" pitchFamily="18" charset="0"/>
              </a:rPr>
              <a:t>if block </a:t>
            </a:r>
            <a:r>
              <a:rPr kumimoji="0" lang="en-US" altLang="zh-CN" i="1">
                <a:latin typeface="Times New Roman" panose="02020603050405020304" pitchFamily="18" charset="0"/>
              </a:rPr>
              <a:t>B</a:t>
            </a:r>
            <a:r>
              <a:rPr kumimoji="0" lang="en-US" altLang="zh-CN" i="1" baseline="-25000">
                <a:latin typeface="Times New Roman" panose="02020603050405020304" pitchFamily="18" charset="0"/>
              </a:rPr>
              <a:t>x</a:t>
            </a:r>
            <a:r>
              <a:rPr kumimoji="0" lang="en-US" altLang="zh-CN">
                <a:latin typeface="Times New Roman" panose="02020603050405020304" pitchFamily="18" charset="0"/>
              </a:rPr>
              <a:t> on which X resides is not in main memory, input(</a:t>
            </a:r>
            <a:r>
              <a:rPr kumimoji="0" lang="en-US" altLang="zh-CN" i="1">
                <a:latin typeface="Times New Roman" panose="02020603050405020304" pitchFamily="18" charset="0"/>
              </a:rPr>
              <a:t>B</a:t>
            </a:r>
            <a:r>
              <a:rPr kumimoji="0" lang="en-US" altLang="zh-CN" i="1" baseline="-25000">
                <a:latin typeface="Times New Roman" panose="02020603050405020304" pitchFamily="18" charset="0"/>
              </a:rPr>
              <a:t>x</a:t>
            </a:r>
            <a:r>
              <a:rPr kumimoji="0" lang="en-US" altLang="zh-CN">
                <a:latin typeface="Times New Roman" panose="02020603050405020304" pitchFamily="18" charset="0"/>
              </a:rPr>
              <a:t>) is issued</a:t>
            </a:r>
            <a:endParaRPr kumimoji="0" lang="en-US" altLang="zh-CN">
              <a:latin typeface="Times New Roman" panose="02020603050405020304" pitchFamily="18" charset="0"/>
            </a:endParaRPr>
          </a:p>
          <a:p>
            <a:pPr marL="1085850" lvl="2" indent="-2286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kumimoji="0" lang="en-US" altLang="zh-CN">
                <a:latin typeface="Times New Roman" panose="02020603050405020304" pitchFamily="18" charset="0"/>
              </a:rPr>
              <a:t>assign to the value of x</a:t>
            </a:r>
            <a:r>
              <a:rPr kumimoji="0" lang="en-US" altLang="zh-CN" i="1" baseline="-25000">
                <a:latin typeface="Times New Roman" panose="02020603050405020304" pitchFamily="18" charset="0"/>
              </a:rPr>
              <a:t>i</a:t>
            </a:r>
            <a:r>
              <a:rPr kumimoji="0" lang="en-US" altLang="zh-CN">
                <a:latin typeface="Times New Roman" panose="02020603050405020304" pitchFamily="18" charset="0"/>
              </a:rPr>
              <a:t> to X in </a:t>
            </a:r>
            <a:r>
              <a:rPr kumimoji="0" lang="en-US" altLang="zh-CN" i="1">
                <a:latin typeface="Times New Roman" panose="02020603050405020304" pitchFamily="18" charset="0"/>
              </a:rPr>
              <a:t>B</a:t>
            </a:r>
            <a:r>
              <a:rPr kumimoji="0" lang="en-US" altLang="zh-CN" i="1" baseline="-25000">
                <a:latin typeface="Times New Roman" panose="02020603050405020304" pitchFamily="18" charset="0"/>
              </a:rPr>
              <a:t>x</a:t>
            </a:r>
            <a:r>
              <a:rPr kumimoji="0" lang="en-US" altLang="zh-CN">
                <a:latin typeface="Times New Roman" panose="02020603050405020304" pitchFamily="18" charset="0"/>
              </a:rPr>
              <a:t> in the disk buffer</a:t>
            </a:r>
            <a:endParaRPr kumimoji="0" lang="en-US" altLang="zh-CN">
              <a:latin typeface="Times New Roman" panose="02020603050405020304" pitchFamily="18" charset="0"/>
            </a:endParaRPr>
          </a:p>
        </p:txBody>
      </p:sp>
      <p:sp>
        <p:nvSpPr>
          <p:cNvPr id="15365" name="Rectangle 1031"/>
          <p:cNvSpPr>
            <a:spLocks noGrp="1" noChangeArrowheads="1"/>
          </p:cNvSpPr>
          <p:nvPr>
            <p:ph type="title"/>
          </p:nvPr>
        </p:nvSpPr>
        <p:spPr>
          <a:xfrm>
            <a:off x="1524000" y="457200"/>
            <a:ext cx="5715000" cy="914400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Data Access (cont.)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38A2C-DDBF-4BB4-B33D-17921EE181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8613" y="1733550"/>
            <a:ext cx="8610600" cy="6705600"/>
          </a:xfrm>
        </p:spPr>
        <p:txBody>
          <a:bodyPr/>
          <a:lstStyle/>
          <a:p>
            <a:pPr marL="342900" indent="-342900" eaLnBrk="1" hangingPunct="1"/>
            <a:r>
              <a:rPr lang="en-US" altLang="zh-CN" b="1" dirty="0">
                <a:latin typeface="Times New Roman" panose="02020603050405020304" pitchFamily="18" charset="0"/>
              </a:rPr>
              <a:t>Output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need not immediately following </a:t>
            </a:r>
            <a:r>
              <a:rPr lang="en-US" altLang="zh-CN" b="1" dirty="0">
                <a:latin typeface="Times New Roman" panose="02020603050405020304" pitchFamily="18" charset="0"/>
              </a:rPr>
              <a:t>write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742950" lvl="1" indent="-285750" eaLnBrk="1" hangingPunct="1"/>
            <a:r>
              <a:rPr lang="en-US" altLang="zh-CN" dirty="0">
                <a:latin typeface="Times New Roman" panose="02020603050405020304" pitchFamily="18" charset="0"/>
              </a:rPr>
              <a:t>system can perform the </a:t>
            </a:r>
            <a:r>
              <a:rPr lang="en-US" altLang="zh-CN" b="1" dirty="0">
                <a:latin typeface="Times New Roman" panose="02020603050405020304" pitchFamily="18" charset="0"/>
              </a:rPr>
              <a:t>output</a:t>
            </a:r>
            <a:r>
              <a:rPr lang="en-US" altLang="zh-CN" dirty="0">
                <a:latin typeface="Times New Roman" panose="02020603050405020304" pitchFamily="18" charset="0"/>
              </a:rPr>
              <a:t> operation when it deems </a:t>
            </a:r>
            <a:r>
              <a:rPr lang="zh-CN" altLang="en-US" dirty="0">
                <a:latin typeface="Times New Roman" panose="02020603050405020304" pitchFamily="18" charset="0"/>
              </a:rPr>
              <a:t>认为</a:t>
            </a:r>
            <a:r>
              <a:rPr lang="en-US" altLang="zh-CN" dirty="0">
                <a:latin typeface="Times New Roman" panose="02020603050405020304" pitchFamily="18" charset="0"/>
              </a:rPr>
              <a:t>fit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742950" lvl="1" indent="-285750" eaLnBrk="1" hangingPunct="1"/>
            <a:r>
              <a:rPr lang="en-US" altLang="zh-CN" dirty="0">
                <a:latin typeface="Times New Roman" panose="02020603050405020304" pitchFamily="18" charset="0"/>
              </a:rPr>
              <a:t>for example, when the transaction is in </a:t>
            </a:r>
            <a:r>
              <a:rPr lang="en-US" altLang="zh-CN" b="1" i="1" dirty="0">
                <a:latin typeface="Times New Roman" panose="02020603050405020304" pitchFamily="18" charset="0"/>
              </a:rPr>
              <a:t>partial commit</a:t>
            </a:r>
            <a:r>
              <a:rPr lang="en-US" altLang="zh-CN" dirty="0">
                <a:latin typeface="Times New Roman" panose="02020603050405020304" pitchFamily="18" charset="0"/>
              </a:rPr>
              <a:t> state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6387" name="AutoShape 3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477059" y="1906577"/>
            <a:ext cx="304800" cy="152400"/>
          </a:xfrm>
          <a:prstGeom prst="actionButtonForwardNex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0" y="457200"/>
            <a:ext cx="5715000" cy="914400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Data Access (cont.)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87BDCE-02A4-4E87-9D4E-A4C170E4F90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0"/>
            <a:ext cx="6781800" cy="6096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§16.3 Recovery and Atomicity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7338" y="1635125"/>
            <a:ext cx="8382000" cy="5105400"/>
          </a:xfrm>
        </p:spPr>
        <p:txBody>
          <a:bodyPr/>
          <a:lstStyle/>
          <a:p>
            <a:pPr marL="342900" indent="-342900" eaLnBrk="1" hangingPunct="1"/>
            <a:r>
              <a:rPr lang="en-US" altLang="zh-CN" dirty="0">
                <a:latin typeface="Times New Roman" panose="02020603050405020304" pitchFamily="18" charset="0"/>
              </a:rPr>
              <a:t>Problem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marL="742950" lvl="1" indent="-285750" eaLnBrk="1" hangingPunct="1"/>
            <a:r>
              <a:rPr lang="en-US" altLang="zh-CN" dirty="0">
                <a:latin typeface="Times New Roman" panose="02020603050405020304" pitchFamily="18" charset="0"/>
              </a:rPr>
              <a:t>when system failure occurs, the modifying of the database by transaction may leave the database in an inconsistent state.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 eaLnBrk="1" hangingPunct="1"/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 eaLnBrk="1" hangingPunct="1"/>
            <a:r>
              <a:rPr lang="en-US" altLang="zh-CN" dirty="0">
                <a:latin typeface="Times New Roman" panose="02020603050405020304" pitchFamily="18" charset="0"/>
              </a:rPr>
              <a:t>E.g. Consider transaction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that transfers $50 from account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to account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with initial values of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and</a:t>
            </a:r>
            <a:r>
              <a:rPr lang="en-US" altLang="zh-CN" i="1" dirty="0">
                <a:latin typeface="Times New Roman" panose="02020603050405020304" pitchFamily="18" charset="0"/>
              </a:rPr>
              <a:t> B</a:t>
            </a:r>
            <a:r>
              <a:rPr lang="en-US" altLang="zh-CN" dirty="0">
                <a:latin typeface="Times New Roman" panose="02020603050405020304" pitchFamily="18" charset="0"/>
              </a:rPr>
              <a:t> being $1000, and $2000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742950" lvl="1" indent="-285750" eaLnBrk="1" hangingPunct="1"/>
            <a:r>
              <a:rPr lang="en-US" altLang="zh-CN" dirty="0"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system crash</a:t>
            </a:r>
            <a:r>
              <a:rPr lang="en-US" altLang="zh-CN" dirty="0">
                <a:latin typeface="Times New Roman" panose="02020603050405020304" pitchFamily="18" charset="0"/>
              </a:rPr>
              <a:t> occurs during the execution of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, after output(B</a:t>
            </a:r>
            <a:r>
              <a:rPr lang="en-US" altLang="zh-CN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 has taken place, but before output(B</a:t>
            </a:r>
            <a:r>
              <a:rPr lang="en-US" altLang="zh-CN" baseline="-25000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 is executed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742950" lvl="1" indent="-285750" eaLnBrk="1" hangingPunct="1"/>
            <a:r>
              <a:rPr lang="en-US" altLang="zh-CN" dirty="0">
                <a:latin typeface="Times New Roman" panose="02020603050405020304" pitchFamily="18" charset="0"/>
              </a:rPr>
              <a:t>the values of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and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in working area, disk buffer and disk are shown in Fig.16.0.3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87BDCE-02A4-4E87-9D4E-A4C170E4F90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124200" y="1524000"/>
            <a:ext cx="1436688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989388" y="16002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0" lang="en-US" altLang="zh-CN" sz="2000">
                <a:latin typeface="Times New Roman" panose="02020603050405020304" pitchFamily="18" charset="0"/>
              </a:rPr>
              <a:t>B</a:t>
            </a:r>
            <a:r>
              <a:rPr kumimoji="0" lang="en-US" altLang="zh-CN" sz="2000" baseline="-25000">
                <a:latin typeface="Times New Roman" panose="02020603050405020304" pitchFamily="18" charset="0"/>
              </a:rPr>
              <a:t>A</a:t>
            </a:r>
            <a:endParaRPr kumimoji="0" lang="en-US" altLang="zh-CN" sz="2000" baseline="-25000">
              <a:latin typeface="Times New Roman" panose="02020603050405020304" pitchFamily="18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989388" y="20574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0" lang="en-US" altLang="zh-CN" sz="2000">
                <a:latin typeface="Times New Roman" panose="02020603050405020304" pitchFamily="18" charset="0"/>
              </a:rPr>
              <a:t>B</a:t>
            </a:r>
            <a:r>
              <a:rPr kumimoji="0" lang="en-US" altLang="zh-CN" sz="2000" baseline="-25000">
                <a:latin typeface="Times New Roman" panose="02020603050405020304" pitchFamily="18" charset="0"/>
              </a:rPr>
              <a:t>B</a:t>
            </a:r>
            <a:endParaRPr kumimoji="0" lang="en-US" altLang="zh-CN" sz="2000" baseline="-25000">
              <a:latin typeface="Times New Roman" panose="02020603050405020304" pitchFamily="18" charset="0"/>
            </a:endParaRP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6324600" y="1447800"/>
            <a:ext cx="1143000" cy="457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6324600" y="1676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7467600" y="16954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Freeform 8"/>
          <p:cNvSpPr/>
          <p:nvPr/>
        </p:nvSpPr>
        <p:spPr bwMode="auto">
          <a:xfrm>
            <a:off x="6324600" y="2819400"/>
            <a:ext cx="1143000" cy="177800"/>
          </a:xfrm>
          <a:custGeom>
            <a:avLst/>
            <a:gdLst>
              <a:gd name="T0" fmla="*/ 0 w 720"/>
              <a:gd name="T1" fmla="*/ 0 h 112"/>
              <a:gd name="T2" fmla="*/ 2147483647 w 720"/>
              <a:gd name="T3" fmla="*/ 2147483647 h 112"/>
              <a:gd name="T4" fmla="*/ 2147483647 w 720"/>
              <a:gd name="T5" fmla="*/ 2147483647 h 112"/>
              <a:gd name="T6" fmla="*/ 2147483647 w 720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20" h="112">
                <a:moveTo>
                  <a:pt x="0" y="0"/>
                </a:moveTo>
                <a:cubicBezTo>
                  <a:pt x="76" y="40"/>
                  <a:pt x="152" y="80"/>
                  <a:pt x="240" y="96"/>
                </a:cubicBezTo>
                <a:cubicBezTo>
                  <a:pt x="328" y="112"/>
                  <a:pt x="448" y="112"/>
                  <a:pt x="528" y="96"/>
                </a:cubicBezTo>
                <a:cubicBezTo>
                  <a:pt x="608" y="80"/>
                  <a:pt x="688" y="16"/>
                  <a:pt x="72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6705600" y="1981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6705600" y="2438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7070725" y="186848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endParaRPr kumimoji="0"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7086600" y="230663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>
                <a:latin typeface="Times New Roman" panose="02020603050405020304" pitchFamily="18" charset="0"/>
              </a:rPr>
              <a:t>B</a:t>
            </a:r>
            <a:endParaRPr kumimoji="0" lang="en-US" altLang="zh-CN">
              <a:latin typeface="Times New Roman" panose="02020603050405020304" pitchFamily="18" charset="0"/>
            </a:endParaRP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2438400" y="3733800"/>
            <a:ext cx="1600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2743200" y="4114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3429000" y="4114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2667000" y="4419600"/>
            <a:ext cx="376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>
                <a:latin typeface="Times New Roman" panose="02020603050405020304" pitchFamily="18" charset="0"/>
              </a:rPr>
              <a:t>a</a:t>
            </a:r>
            <a:r>
              <a:rPr kumimoji="0" lang="en-US" altLang="zh-CN" baseline="-25000">
                <a:latin typeface="Times New Roman" panose="02020603050405020304" pitchFamily="18" charset="0"/>
              </a:rPr>
              <a:t>i</a:t>
            </a:r>
            <a:endParaRPr kumimoji="0" lang="en-US" altLang="zh-CN">
              <a:latin typeface="Times New Roman" panose="02020603050405020304" pitchFamily="18" charset="0"/>
            </a:endParaRP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3352800" y="4419600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>
                <a:latin typeface="Times New Roman" panose="02020603050405020304" pitchFamily="18" charset="0"/>
              </a:rPr>
              <a:t>b</a:t>
            </a:r>
            <a:r>
              <a:rPr kumimoji="0" lang="en-US" altLang="zh-CN" baseline="-25000">
                <a:latin typeface="Times New Roman" panose="02020603050405020304" pitchFamily="18" charset="0"/>
              </a:rPr>
              <a:t>i</a:t>
            </a:r>
            <a:endParaRPr kumimoji="0" lang="en-US" altLang="zh-CN">
              <a:latin typeface="Times New Roman" panose="02020603050405020304" pitchFamily="18" charset="0"/>
            </a:endParaRP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3074988" y="754063"/>
            <a:ext cx="1219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disk</a:t>
            </a:r>
            <a:endParaRPr kumimoji="0"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algn="ctr"/>
            <a:r>
              <a:rPr kumimoji="0"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buffer</a:t>
            </a:r>
            <a:endParaRPr kumimoji="0"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381000" y="1447800"/>
            <a:ext cx="2017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i="1">
                <a:latin typeface="Times New Roman" panose="02020603050405020304" pitchFamily="18" charset="0"/>
              </a:rPr>
              <a:t>buffer Block A</a:t>
            </a:r>
            <a:r>
              <a:rPr kumimoji="0" lang="en-US" altLang="zh-CN">
                <a:latin typeface="Times New Roman" panose="02020603050405020304" pitchFamily="18" charset="0"/>
              </a:rPr>
              <a:t> </a:t>
            </a:r>
            <a:endParaRPr kumimoji="0" lang="en-US" altLang="zh-CN">
              <a:latin typeface="Times New Roman" panose="02020603050405020304" pitchFamily="18" charset="0"/>
            </a:endParaRP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381000" y="1949450"/>
            <a:ext cx="1941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i="1">
                <a:latin typeface="Times New Roman" panose="02020603050405020304" pitchFamily="18" charset="0"/>
              </a:rPr>
              <a:t>buffer Block B</a:t>
            </a:r>
            <a:endParaRPr kumimoji="0" lang="en-US" altLang="zh-CN">
              <a:latin typeface="Times New Roman" panose="02020603050405020304" pitchFamily="18" charset="0"/>
            </a:endParaRPr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2286000" y="1676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>
            <a:off x="2286000" y="2209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 flipH="1" flipV="1">
            <a:off x="4332288" y="1752600"/>
            <a:ext cx="2373312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4408488" y="2209800"/>
            <a:ext cx="2297112" cy="381000"/>
          </a:xfrm>
          <a:prstGeom prst="line">
            <a:avLst/>
          </a:prstGeom>
          <a:noFill/>
          <a:ln w="9525">
            <a:solidFill>
              <a:srgbClr val="996633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4572000" y="1411288"/>
            <a:ext cx="1385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output(A)</a:t>
            </a:r>
            <a:endParaRPr kumimoji="0"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4572000" y="2438400"/>
            <a:ext cx="1444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>
                <a:solidFill>
                  <a:srgbClr val="996633"/>
                </a:solidFill>
                <a:latin typeface="Times New Roman" panose="02020603050405020304" pitchFamily="18" charset="0"/>
              </a:rPr>
              <a:t>output(B) </a:t>
            </a:r>
            <a:endParaRPr kumimoji="0" lang="en-US" altLang="zh-CN">
              <a:solidFill>
                <a:srgbClr val="9966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9" name="Line 27"/>
          <p:cNvSpPr>
            <a:spLocks noChangeShapeType="1"/>
          </p:cNvSpPr>
          <p:nvPr/>
        </p:nvSpPr>
        <p:spPr bwMode="auto">
          <a:xfrm flipH="1">
            <a:off x="2819400" y="1828800"/>
            <a:ext cx="1150938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 flipV="1">
            <a:off x="3581400" y="2362200"/>
            <a:ext cx="598488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2366963" y="2676525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b="1" i="1">
                <a:latin typeface="Times New Roman" panose="02020603050405020304" pitchFamily="18" charset="0"/>
              </a:rPr>
              <a:t>read</a:t>
            </a:r>
            <a:r>
              <a:rPr kumimoji="0" lang="en-US" altLang="zh-CN">
                <a:latin typeface="Times New Roman" panose="02020603050405020304" pitchFamily="18" charset="0"/>
              </a:rPr>
              <a:t>()</a:t>
            </a:r>
            <a:endParaRPr kumimoji="0" lang="en-US" altLang="zh-CN">
              <a:latin typeface="Times New Roman" panose="02020603050405020304" pitchFamily="18" charset="0"/>
            </a:endParaRPr>
          </a:p>
        </p:txBody>
      </p:sp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2286000" y="3016250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b="1" i="1">
                <a:latin typeface="Times New Roman" panose="02020603050405020304" pitchFamily="18" charset="0"/>
              </a:rPr>
              <a:t>write</a:t>
            </a:r>
            <a:r>
              <a:rPr kumimoji="0" lang="en-US" altLang="zh-CN">
                <a:latin typeface="Times New Roman" panose="02020603050405020304" pitchFamily="18" charset="0"/>
              </a:rPr>
              <a:t>()</a:t>
            </a:r>
            <a:endParaRPr kumimoji="0" lang="en-US" altLang="zh-CN">
              <a:latin typeface="Times New Roman" panose="02020603050405020304" pitchFamily="18" charset="0"/>
            </a:endParaRPr>
          </a:p>
        </p:txBody>
      </p: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6875463" y="54991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disk</a:t>
            </a:r>
            <a:endParaRPr kumimoji="0"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64" name="Line 32"/>
          <p:cNvSpPr>
            <a:spLocks noChangeShapeType="1"/>
          </p:cNvSpPr>
          <p:nvPr/>
        </p:nvSpPr>
        <p:spPr bwMode="auto">
          <a:xfrm>
            <a:off x="5791200" y="1371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5" name="Line 33"/>
          <p:cNvSpPr>
            <a:spLocks noChangeShapeType="1"/>
          </p:cNvSpPr>
          <p:nvPr/>
        </p:nvSpPr>
        <p:spPr bwMode="auto">
          <a:xfrm flipH="1">
            <a:off x="5867400" y="1676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6" name="Line 34"/>
          <p:cNvSpPr>
            <a:spLocks noChangeShapeType="1"/>
          </p:cNvSpPr>
          <p:nvPr/>
        </p:nvSpPr>
        <p:spPr bwMode="auto">
          <a:xfrm>
            <a:off x="5867400" y="2133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 flipH="1">
            <a:off x="5943600" y="2438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8" name="Line 36"/>
          <p:cNvSpPr>
            <a:spLocks noChangeShapeType="1"/>
          </p:cNvSpPr>
          <p:nvPr/>
        </p:nvSpPr>
        <p:spPr bwMode="auto">
          <a:xfrm>
            <a:off x="5943600" y="2895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9" name="Line 37"/>
          <p:cNvSpPr>
            <a:spLocks noChangeShapeType="1"/>
          </p:cNvSpPr>
          <p:nvPr/>
        </p:nvSpPr>
        <p:spPr bwMode="auto">
          <a:xfrm flipH="1">
            <a:off x="6019800" y="3200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0" name="Line 38"/>
          <p:cNvSpPr>
            <a:spLocks noChangeShapeType="1"/>
          </p:cNvSpPr>
          <p:nvPr/>
        </p:nvSpPr>
        <p:spPr bwMode="auto">
          <a:xfrm>
            <a:off x="6019800" y="3657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1" name="Line 39"/>
          <p:cNvSpPr>
            <a:spLocks noChangeShapeType="1"/>
          </p:cNvSpPr>
          <p:nvPr/>
        </p:nvSpPr>
        <p:spPr bwMode="auto">
          <a:xfrm flipH="1">
            <a:off x="6096000" y="3962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2" name="Line 40"/>
          <p:cNvSpPr>
            <a:spLocks noChangeShapeType="1"/>
          </p:cNvSpPr>
          <p:nvPr/>
        </p:nvSpPr>
        <p:spPr bwMode="auto">
          <a:xfrm>
            <a:off x="6096000" y="4419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3" name="Line 41"/>
          <p:cNvSpPr>
            <a:spLocks noChangeShapeType="1"/>
          </p:cNvSpPr>
          <p:nvPr/>
        </p:nvSpPr>
        <p:spPr bwMode="auto">
          <a:xfrm flipH="1">
            <a:off x="6172200" y="4724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4" name="Line 42"/>
          <p:cNvSpPr>
            <a:spLocks noChangeShapeType="1"/>
          </p:cNvSpPr>
          <p:nvPr/>
        </p:nvSpPr>
        <p:spPr bwMode="auto">
          <a:xfrm>
            <a:off x="6172200" y="5181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 flipH="1">
            <a:off x="6248400" y="5486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6" name="Text Box 44"/>
          <p:cNvSpPr txBox="1">
            <a:spLocks noChangeArrowheads="1"/>
          </p:cNvSpPr>
          <p:nvPr/>
        </p:nvSpPr>
        <p:spPr bwMode="auto">
          <a:xfrm>
            <a:off x="2192338" y="491172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>
                <a:latin typeface="Times New Roman" panose="02020603050405020304" pitchFamily="18" charset="0"/>
              </a:rPr>
              <a:t>work area of T</a:t>
            </a:r>
            <a:r>
              <a:rPr kumimoji="0" lang="en-US" altLang="zh-CN" baseline="-25000">
                <a:latin typeface="Times New Roman" panose="02020603050405020304" pitchFamily="18" charset="0"/>
              </a:rPr>
              <a:t>i</a:t>
            </a:r>
            <a:endParaRPr kumimoji="0" lang="en-US" altLang="zh-CN">
              <a:latin typeface="Times New Roman" panose="02020603050405020304" pitchFamily="18" charset="0"/>
            </a:endParaRPr>
          </a:p>
        </p:txBody>
      </p:sp>
      <p:sp>
        <p:nvSpPr>
          <p:cNvPr id="18477" name="Text Box 45"/>
          <p:cNvSpPr txBox="1">
            <a:spLocks noChangeArrowheads="1"/>
          </p:cNvSpPr>
          <p:nvPr/>
        </p:nvSpPr>
        <p:spPr bwMode="auto">
          <a:xfrm>
            <a:off x="4100513" y="5516563"/>
            <a:ext cx="1882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main memory</a:t>
            </a:r>
            <a:endParaRPr kumimoji="0"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78" name="Text Box 46"/>
          <p:cNvSpPr txBox="1">
            <a:spLocks noChangeArrowheads="1"/>
          </p:cNvSpPr>
          <p:nvPr/>
        </p:nvSpPr>
        <p:spPr bwMode="auto">
          <a:xfrm>
            <a:off x="533400" y="6172200"/>
            <a:ext cx="827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Fig.16.0.3 Contents of memory and DB when system crash occurs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479" name="Line 47"/>
          <p:cNvSpPr>
            <a:spLocks noChangeShapeType="1"/>
          </p:cNvSpPr>
          <p:nvPr/>
        </p:nvSpPr>
        <p:spPr bwMode="auto">
          <a:xfrm>
            <a:off x="5105400" y="2286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80" name="Line 48"/>
          <p:cNvSpPr>
            <a:spLocks noChangeShapeType="1"/>
          </p:cNvSpPr>
          <p:nvPr/>
        </p:nvSpPr>
        <p:spPr bwMode="auto">
          <a:xfrm flipH="1">
            <a:off x="5105400" y="2286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81" name="Text Box 49"/>
          <p:cNvSpPr txBox="1">
            <a:spLocks noChangeArrowheads="1"/>
          </p:cNvSpPr>
          <p:nvPr/>
        </p:nvSpPr>
        <p:spPr bwMode="auto">
          <a:xfrm>
            <a:off x="7696200" y="1905000"/>
            <a:ext cx="1168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A=950</a:t>
            </a:r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B=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2000</a:t>
            </a:r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82" name="Text Box 50"/>
          <p:cNvSpPr txBox="1">
            <a:spLocks noChangeArrowheads="1"/>
          </p:cNvSpPr>
          <p:nvPr/>
        </p:nvSpPr>
        <p:spPr bwMode="auto">
          <a:xfrm>
            <a:off x="762000" y="3962400"/>
            <a:ext cx="1174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 =950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=2050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8483" name="Text Box 51"/>
          <p:cNvSpPr txBox="1">
            <a:spLocks noChangeArrowheads="1"/>
          </p:cNvSpPr>
          <p:nvPr/>
        </p:nvSpPr>
        <p:spPr bwMode="auto">
          <a:xfrm>
            <a:off x="4087813" y="147638"/>
            <a:ext cx="15827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 (950)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 (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2050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6E8F6-8BDD-435D-B10F-376B496785C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0"/>
            <a:ext cx="6781800" cy="6096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Recovery and Atomicity (cont.)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3050" y="1668463"/>
            <a:ext cx="8382000" cy="5921375"/>
          </a:xfrm>
        </p:spPr>
        <p:txBody>
          <a:bodyPr/>
          <a:lstStyle/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after DBS recovers from system crash, if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r>
              <a:rPr kumimoji="0" lang="en-US" altLang="zh-CN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i</a:t>
            </a:r>
            <a:r>
              <a:rPr kumimoji="0" lang="en-US" altLang="zh-CN" dirty="0">
                <a:latin typeface="Times New Roman" panose="02020603050405020304" pitchFamily="18" charset="0"/>
              </a:rPr>
              <a:t> is not re-executed,  DB is concurrently in an inconsistent in which</a:t>
            </a:r>
            <a:r>
              <a:rPr kumimoji="0" lang="en-US" altLang="zh-CN" i="1" dirty="0">
                <a:latin typeface="Times New Roman" panose="02020603050405020304" pitchFamily="18" charset="0"/>
              </a:rPr>
              <a:t> </a:t>
            </a:r>
            <a:r>
              <a:rPr kumimoji="0"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=950</a:t>
            </a:r>
            <a:r>
              <a:rPr kumimoji="0" lang="en-US" altLang="zh-CN" dirty="0">
                <a:latin typeface="Times New Roman" panose="02020603050405020304" pitchFamily="18" charset="0"/>
              </a:rPr>
              <a:t> and </a:t>
            </a:r>
            <a:r>
              <a:rPr kumimoji="0" lang="en-US" altLang="zh-CN" i="1" dirty="0">
                <a:latin typeface="Times New Roman" panose="02020603050405020304" pitchFamily="18" charset="0"/>
              </a:rPr>
              <a:t>B</a:t>
            </a:r>
            <a:r>
              <a:rPr kumimoji="0" lang="en-US" altLang="zh-CN" dirty="0">
                <a:latin typeface="Times New Roman" panose="02020603050405020304" pitchFamily="18" charset="0"/>
              </a:rPr>
              <a:t>=2000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r>
              <a:rPr kumimoji="0" lang="en-US" altLang="zh-CN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i</a:t>
            </a:r>
            <a:r>
              <a:rPr kumimoji="0" lang="en-US" altLang="zh-CN" dirty="0">
                <a:latin typeface="Times New Roman" panose="02020603050405020304" pitchFamily="18" charset="0"/>
              </a:rPr>
              <a:t> is re-executed, the DB will enter an inconsistent state in which</a:t>
            </a:r>
            <a:r>
              <a:rPr kumimoji="0" lang="en-US" altLang="zh-CN" i="1" dirty="0">
                <a:latin typeface="Times New Roman" panose="02020603050405020304" pitchFamily="18" charset="0"/>
              </a:rPr>
              <a:t> A</a:t>
            </a:r>
            <a:r>
              <a:rPr kumimoji="0" lang="en-US" altLang="zh-CN" dirty="0">
                <a:latin typeface="Times New Roman" panose="02020603050405020304" pitchFamily="18" charset="0"/>
              </a:rPr>
              <a:t>=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900 </a:t>
            </a:r>
            <a:r>
              <a:rPr kumimoji="0" lang="en-US" altLang="zh-CN" dirty="0">
                <a:latin typeface="Times New Roman" panose="02020603050405020304" pitchFamily="18" charset="0"/>
              </a:rPr>
              <a:t>and </a:t>
            </a:r>
            <a:r>
              <a:rPr kumimoji="0" lang="en-US" altLang="zh-CN" i="1" dirty="0">
                <a:latin typeface="Times New Roman" panose="02020603050405020304" pitchFamily="18" charset="0"/>
              </a:rPr>
              <a:t>B</a:t>
            </a:r>
            <a:r>
              <a:rPr kumimoji="0" lang="en-US" altLang="zh-CN" dirty="0">
                <a:latin typeface="Times New Roman" panose="02020603050405020304" pitchFamily="18" charset="0"/>
              </a:rPr>
              <a:t>=2050</a:t>
            </a:r>
            <a:endParaRPr kumimoji="0"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with respect to these two modifications of DB, i.e., </a:t>
            </a:r>
            <a:r>
              <a:rPr lang="en-US" altLang="zh-CN" i="1" dirty="0">
                <a:latin typeface="Times New Roman" panose="02020603050405020304" pitchFamily="18" charset="0"/>
              </a:rPr>
              <a:t>output(A)</a:t>
            </a:r>
            <a:r>
              <a:rPr lang="en-US" altLang="zh-CN" dirty="0">
                <a:latin typeface="Times New Roman" panose="02020603050405020304" pitchFamily="18" charset="0"/>
              </a:rPr>
              <a:t> and </a:t>
            </a:r>
            <a:r>
              <a:rPr lang="en-US" altLang="zh-CN" i="1" dirty="0">
                <a:latin typeface="Times New Roman" panose="02020603050405020304" pitchFamily="18" charset="0"/>
              </a:rPr>
              <a:t>output(B)</a:t>
            </a:r>
            <a:r>
              <a:rPr lang="en-US" altLang="zh-CN" dirty="0">
                <a:latin typeface="Times New Roman" panose="02020603050405020304" pitchFamily="18" charset="0"/>
              </a:rPr>
              <a:t>, inconsistency occurs after </a:t>
            </a:r>
            <a:r>
              <a:rPr lang="en-US" altLang="zh-CN" i="1" dirty="0">
                <a:latin typeface="Times New Roman" panose="02020603050405020304" pitchFamily="18" charset="0"/>
              </a:rPr>
              <a:t>output(A)</a:t>
            </a:r>
            <a:r>
              <a:rPr lang="en-US" altLang="zh-CN" dirty="0">
                <a:latin typeface="Times New Roman" panose="02020603050405020304" pitchFamily="18" charset="0"/>
              </a:rPr>
              <a:t> has been made but before all of these two modifications are made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 so, </a:t>
            </a:r>
            <a:r>
              <a:rPr lang="en-US" altLang="zh-CN" b="1" i="1" dirty="0">
                <a:latin typeface="Times New Roman" panose="02020603050405020304" pitchFamily="18" charset="0"/>
              </a:rPr>
              <a:t>recovery actions</a:t>
            </a:r>
            <a:r>
              <a:rPr lang="en-US" altLang="zh-CN" dirty="0">
                <a:latin typeface="Times New Roman" panose="02020603050405020304" pitchFamily="18" charset="0"/>
              </a:rPr>
              <a:t> are needed to be taken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To ensure DB consistency, the goal is either to perform all database modifications made by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or none at all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atomicity of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should be guaranteed despite failures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87BDCE-02A4-4E87-9D4E-A4C170E4F90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0"/>
            <a:ext cx="6781800" cy="6096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Recovery and Atomicity (cont.)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4013" y="1725613"/>
            <a:ext cx="8382000" cy="46482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To ensure transaction atomicity despite failures, DBMS records the </a:t>
            </a:r>
            <a:r>
              <a:rPr lang="en-US" altLang="zh-CN" b="1" i="1">
                <a:latin typeface="Times New Roman" panose="02020603050405020304" pitchFamily="18" charset="0"/>
              </a:rPr>
              <a:t>information describing the modifications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</a:rPr>
              <a:t>on DB</a:t>
            </a:r>
            <a:r>
              <a:rPr lang="en-US" altLang="zh-CN">
                <a:latin typeface="Times New Roman" panose="02020603050405020304" pitchFamily="18" charset="0"/>
              </a:rPr>
              <a:t> by the transactions (e.g. by means of</a:t>
            </a:r>
            <a:r>
              <a:rPr lang="en-US" altLang="zh-CN" b="1" i="1">
                <a:latin typeface="Times New Roman" panose="02020603050405020304" pitchFamily="18" charset="0"/>
              </a:rPr>
              <a:t> log records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b="1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and </a:t>
            </a:r>
            <a:r>
              <a:rPr lang="en-US" altLang="zh-CN" b="1" i="1">
                <a:latin typeface="Times New Roman" panose="02020603050405020304" pitchFamily="18" charset="0"/>
              </a:rPr>
              <a:t>output these information to </a:t>
            </a:r>
            <a:r>
              <a:rPr lang="en-US" altLang="zh-CN" b="1" i="1">
                <a:solidFill>
                  <a:schemeClr val="hlink"/>
                </a:solidFill>
                <a:latin typeface="Times New Roman" panose="02020603050405020304" pitchFamily="18" charset="0"/>
              </a:rPr>
              <a:t>stable </a:t>
            </a:r>
            <a:r>
              <a:rPr lang="en-US" altLang="zh-CN" b="1" i="1">
                <a:latin typeface="Times New Roman" panose="02020603050405020304" pitchFamily="18" charset="0"/>
              </a:rPr>
              <a:t>storage</a:t>
            </a:r>
            <a:r>
              <a:rPr lang="en-US" altLang="zh-CN">
                <a:latin typeface="Times New Roman" panose="02020603050405020304" pitchFamily="18" charset="0"/>
              </a:rPr>
              <a:t> before modifying the database itself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>
                <a:latin typeface="Times New Roman" panose="02020603050405020304" pitchFamily="18" charset="0"/>
              </a:rPr>
              <a:t>when system crashes, DBS can be recovered on the basis of these descriptive information  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87BDCE-02A4-4E87-9D4E-A4C170E4F90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838200"/>
            <a:ext cx="8763000" cy="3525838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Chapter 16     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</a:rPr>
              <a:t>         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</a:rPr>
              <a:t> Recovery System</a:t>
            </a:r>
            <a:r>
              <a:rPr kumimoji="0" lang="en-US" altLang="zh-CN" sz="36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kumimoji="0" lang="zh-CN" altLang="en-US" sz="3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16.3.1 Log Records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9088" y="1698625"/>
            <a:ext cx="8534400" cy="4784156"/>
          </a:xfrm>
        </p:spPr>
        <p:txBody>
          <a:bodyPr/>
          <a:lstStyle/>
          <a:p>
            <a:pPr marL="285750" indent="-285750" eaLnBrk="1" hangingPunct="1"/>
            <a:r>
              <a:rPr lang="en-US" altLang="zh-CN" dirty="0">
                <a:latin typeface="Times New Roman" panose="02020603050405020304" pitchFamily="18" charset="0"/>
              </a:rPr>
              <a:t>A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log（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日志）</a:t>
            </a:r>
            <a:r>
              <a:rPr lang="en-US" altLang="zh-CN" dirty="0">
                <a:latin typeface="Times New Roman" panose="02020603050405020304" pitchFamily="18" charset="0"/>
              </a:rPr>
              <a:t>is a sequence of records, recording all the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update/insert/delete</a:t>
            </a:r>
            <a:r>
              <a:rPr lang="en-US" altLang="zh-CN" dirty="0">
                <a:latin typeface="Times New Roman" panose="02020603050405020304" pitchFamily="18" charset="0"/>
              </a:rPr>
              <a:t> activities in DBS, and kept on </a:t>
            </a:r>
            <a:r>
              <a:rPr lang="en-US" altLang="zh-CN" sz="3200" dirty="0">
                <a:latin typeface="Times New Roman" panose="02020603050405020304" pitchFamily="18" charset="0"/>
              </a:rPr>
              <a:t>stable</a:t>
            </a:r>
            <a:r>
              <a:rPr lang="en-US" altLang="zh-CN" dirty="0">
                <a:latin typeface="Times New Roman" panose="02020603050405020304" pitchFamily="18" charset="0"/>
              </a:rPr>
              <a:t>  (e.g. </a:t>
            </a:r>
            <a:r>
              <a:rPr lang="en-US" altLang="zh-CN" b="1" i="1" dirty="0">
                <a:latin typeface="Times New Roman" panose="02020603050405020304" pitchFamily="18" charset="0"/>
              </a:rPr>
              <a:t>RAID</a:t>
            </a:r>
            <a:r>
              <a:rPr lang="zh-CN" altLang="en-US" dirty="0"/>
              <a:t>磁盘阵列</a:t>
            </a:r>
            <a:r>
              <a:rPr lang="en-US" altLang="zh-CN" dirty="0">
                <a:latin typeface="Times New Roman" panose="02020603050405020304" pitchFamily="18" charset="0"/>
              </a:rPr>
              <a:t>) storage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285750" indent="-285750" eaLnBrk="1" hangingPunct="1"/>
            <a:r>
              <a:rPr lang="en-US" altLang="zh-CN" dirty="0">
                <a:latin typeface="Times New Roman" panose="02020603050405020304" pitchFamily="18" charset="0"/>
              </a:rPr>
              <a:t>Conceptually, there are four types of </a:t>
            </a:r>
            <a:r>
              <a:rPr lang="en-US" altLang="zh-CN" i="1" dirty="0">
                <a:latin typeface="Times New Roman" panose="02020603050405020304" pitchFamily="18" charset="0"/>
              </a:rPr>
              <a:t>log records</a:t>
            </a:r>
            <a:r>
              <a:rPr lang="en-US" altLang="zh-CN" dirty="0">
                <a:latin typeface="Times New Roman" panose="02020603050405020304" pitchFamily="18" charset="0"/>
              </a:rPr>
              <a:t> in a log; when transaction T</a:t>
            </a:r>
            <a:r>
              <a:rPr lang="en-US" altLang="zh-CN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executes, recovery scheme registers different types of </a:t>
            </a:r>
            <a:r>
              <a:rPr lang="en-US" altLang="zh-CN" b="1" dirty="0">
                <a:latin typeface="Times New Roman" panose="02020603050405020304" pitchFamily="18" charset="0"/>
              </a:rPr>
              <a:t>log records</a:t>
            </a:r>
            <a:r>
              <a:rPr lang="en-US" altLang="zh-CN" dirty="0">
                <a:latin typeface="Times New Roman" panose="02020603050405020304" pitchFamily="18" charset="0"/>
              </a:rPr>
              <a:t> into </a:t>
            </a:r>
            <a:r>
              <a:rPr lang="en-US" altLang="zh-CN" b="1" dirty="0">
                <a:latin typeface="Times New Roman" panose="02020603050405020304" pitchFamily="18" charset="0"/>
              </a:rPr>
              <a:t>the log</a:t>
            </a:r>
            <a:r>
              <a:rPr lang="en-US" altLang="zh-CN" dirty="0">
                <a:latin typeface="Times New Roman" panose="02020603050405020304" pitchFamily="18" charset="0"/>
              </a:rPr>
              <a:t> according to the operations issued by  T</a:t>
            </a:r>
            <a:r>
              <a:rPr lang="en-US" altLang="zh-CN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, refer to Fig.16.0.4 and Fig.16.0.5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66750" lvl="1" indent="-190500" eaLnBrk="1" hangingPunct="1"/>
            <a:r>
              <a:rPr lang="en-US" altLang="zh-CN" dirty="0">
                <a:latin typeface="Times New Roman" panose="02020603050405020304" pitchFamily="18" charset="0"/>
              </a:rPr>
              <a:t>when T</a:t>
            </a:r>
            <a:r>
              <a:rPr lang="en-US" altLang="zh-CN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starts, i.e. </a:t>
            </a:r>
            <a:r>
              <a:rPr lang="en-US" altLang="zh-CN" b="1" i="1" dirty="0">
                <a:latin typeface="Times New Roman" panose="02020603050405020304" pitchFamily="18" charset="0"/>
              </a:rPr>
              <a:t>begin-transaction </a:t>
            </a:r>
            <a:r>
              <a:rPr lang="en-US" altLang="zh-CN" dirty="0">
                <a:latin typeface="Times New Roman" panose="02020603050405020304" pitchFamily="18" charset="0"/>
              </a:rPr>
              <a:t>appears and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enters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i="1" u="sng" dirty="0">
                <a:latin typeface="Times New Roman" panose="02020603050405020304" pitchFamily="18" charset="0"/>
              </a:rPr>
              <a:t>active state</a:t>
            </a:r>
            <a:r>
              <a:rPr lang="en-US" altLang="zh-CN" dirty="0">
                <a:latin typeface="Times New Roman" panose="02020603050405020304" pitchFamily="18" charset="0"/>
              </a:rPr>
              <a:t>,  T</a:t>
            </a:r>
            <a:r>
              <a:rPr lang="en-US" altLang="zh-CN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is registered by writing a 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     </a:t>
            </a:r>
            <a:r>
              <a:rPr lang="en-US" altLang="zh-CN" i="1" dirty="0">
                <a:latin typeface="Times New Roman" panose="02020603050405020304" pitchFamily="18" charset="0"/>
              </a:rPr>
              <a:t>&lt;T</a:t>
            </a:r>
            <a:r>
              <a:rPr kumimoji="0"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start</a:t>
            </a:r>
            <a:r>
              <a:rPr lang="en-US" altLang="zh-CN" dirty="0">
                <a:latin typeface="Times New Roman" panose="02020603050405020304" pitchFamily="18" charset="0"/>
              </a:rPr>
              <a:t>&gt;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66750" lvl="1" indent="-19050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record  into the log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87BDCE-02A4-4E87-9D4E-A4C170E4F90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219200" y="6248400"/>
            <a:ext cx="676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dirty="0">
                <a:latin typeface="Times New Roman" panose="02020603050405020304" pitchFamily="18" charset="0"/>
              </a:rPr>
              <a:t>Fig.16.0.4 Log records for</a:t>
            </a:r>
            <a:r>
              <a:rPr kumimoji="0" lang="zh-CN" altLang="en-US" dirty="0">
                <a:latin typeface="Times New Roman" panose="02020603050405020304" pitchFamily="18" charset="0"/>
              </a:rPr>
              <a:t> </a:t>
            </a:r>
            <a:r>
              <a:rPr kumimoji="0" lang="en-US" altLang="zh-CN" dirty="0">
                <a:latin typeface="Times New Roman" panose="02020603050405020304" pitchFamily="18" charset="0"/>
              </a:rPr>
              <a:t>a </a:t>
            </a:r>
            <a:r>
              <a:rPr kumimoji="0" lang="en-US" altLang="zh-CN" i="1" dirty="0">
                <a:latin typeface="Times New Roman" panose="02020603050405020304" pitchFamily="18" charset="0"/>
              </a:rPr>
              <a:t>committed</a:t>
            </a:r>
            <a:r>
              <a:rPr kumimoji="0" lang="en-US" altLang="zh-CN" dirty="0">
                <a:latin typeface="Times New Roman" panose="02020603050405020304" pitchFamily="18" charset="0"/>
              </a:rPr>
              <a:t> transaction 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i</a:t>
            </a:r>
            <a:r>
              <a:rPr kumimoji="0" lang="en-US" altLang="zh-CN" dirty="0">
                <a:latin typeface="Times New Roman" panose="02020603050405020304" pitchFamily="18" charset="0"/>
              </a:rPr>
              <a:t> </a:t>
            </a:r>
            <a:endParaRPr kumimoji="0"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0" y="976313"/>
            <a:ext cx="1049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DBMS</a:t>
            </a:r>
            <a:endParaRPr kumimoji="0"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52400" y="2730500"/>
            <a:ext cx="76676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0" lang="en-US" altLang="zh-CN" sz="2000">
                <a:latin typeface="Times New Roman" panose="02020603050405020304" pitchFamily="18" charset="0"/>
              </a:rPr>
              <a:t> </a:t>
            </a:r>
            <a:r>
              <a:rPr kumimoji="0"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disk</a:t>
            </a:r>
            <a:endParaRPr kumimoji="0" lang="en-US" altLang="zh-CN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kumimoji="0"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-buff</a:t>
            </a:r>
            <a:r>
              <a:rPr kumimoji="0" lang="en-US" altLang="zh-CN">
                <a:latin typeface="Times New Roman" panose="02020603050405020304" pitchFamily="18" charset="0"/>
              </a:rPr>
              <a:t>.</a:t>
            </a:r>
            <a:endParaRPr kumimoji="0" lang="en-US" altLang="zh-CN">
              <a:latin typeface="Times New Roman" panose="02020603050405020304" pitchFamily="18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52400" y="3730625"/>
            <a:ext cx="606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disk</a:t>
            </a:r>
            <a:endParaRPr kumimoji="0" lang="en-US" altLang="zh-CN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 flipV="1">
            <a:off x="762000" y="4267200"/>
            <a:ext cx="8229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1066800" y="533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685800" y="228600"/>
            <a:ext cx="1387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begin-trans</a:t>
            </a:r>
            <a:r>
              <a:rPr kumimoji="0" lang="en-US" altLang="zh-CN" sz="2000">
                <a:latin typeface="Times New Roman" panose="02020603050405020304" pitchFamily="18" charset="0"/>
              </a:rPr>
              <a:t>.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1084263" y="958850"/>
            <a:ext cx="20558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 u="sng">
                <a:latin typeface="Times New Roman" panose="02020603050405020304" pitchFamily="18" charset="0"/>
              </a:rPr>
              <a:t>allocate resources,</a:t>
            </a:r>
            <a:endParaRPr kumimoji="0" lang="en-US" altLang="zh-CN" sz="2000" u="sng"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CN" sz="2000" u="sng">
                <a:latin typeface="Times New Roman" panose="02020603050405020304" pitchFamily="18" charset="0"/>
              </a:rPr>
              <a:t>create trans.</a:t>
            </a:r>
            <a:endParaRPr kumimoji="0" lang="en-US" altLang="zh-CN" sz="2000" u="sng">
              <a:latin typeface="Times New Roman" panose="02020603050405020304" pitchFamily="18" charset="0"/>
            </a:endParaRP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2895600" y="228600"/>
            <a:ext cx="1120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 </a:t>
            </a:r>
            <a:r>
              <a: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write(X)</a:t>
            </a:r>
            <a:endParaRPr kumimoji="0" lang="en-US" altLang="zh-CN" sz="2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4949825" y="230188"/>
            <a:ext cx="590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op</a:t>
            </a:r>
            <a:r>
              <a:rPr kumimoji="0" lang="en-US" altLang="zh-CN" sz="2000" baseline="-25000">
                <a:latin typeface="Times New Roman" panose="02020603050405020304" pitchFamily="18" charset="0"/>
              </a:rPr>
              <a:t>n</a:t>
            </a:r>
            <a:r>
              <a:rPr kumimoji="0" lang="en-US" altLang="zh-CN" sz="2000">
                <a:latin typeface="Times New Roman" panose="02020603050405020304" pitchFamily="18" charset="0"/>
              </a:rPr>
              <a:t>;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3946525" y="1920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latin typeface="Arial" panose="020B0604020202020204" pitchFamily="34" charset="0"/>
              </a:rPr>
              <a:t>…</a:t>
            </a:r>
            <a:endParaRPr kumimoji="0" lang="zh-CN" altLang="en-US">
              <a:latin typeface="Times New Roman" panose="02020603050405020304" pitchFamily="18" charset="0"/>
            </a:endParaRP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5562600" y="228600"/>
            <a:ext cx="1020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commit.</a:t>
            </a:r>
            <a:endParaRPr kumimoji="0" lang="en-US" altLang="zh-CN" sz="2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5943600" y="533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3200400" y="4545013"/>
            <a:ext cx="788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active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7832725" y="13716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6172200" y="4292600"/>
            <a:ext cx="10271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partially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commit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7908925" y="4495800"/>
            <a:ext cx="1112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commit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22547" name="Line 20"/>
          <p:cNvSpPr>
            <a:spLocks noChangeShapeType="1"/>
          </p:cNvSpPr>
          <p:nvPr/>
        </p:nvSpPr>
        <p:spPr bwMode="auto">
          <a:xfrm flipH="1">
            <a:off x="3698875" y="608013"/>
            <a:ext cx="0" cy="1338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8" name="Line 23"/>
          <p:cNvSpPr>
            <a:spLocks noChangeShapeType="1"/>
          </p:cNvSpPr>
          <p:nvPr/>
        </p:nvSpPr>
        <p:spPr bwMode="auto">
          <a:xfrm>
            <a:off x="3990975" y="3181350"/>
            <a:ext cx="1588" cy="6318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9" name="Line 24"/>
          <p:cNvSpPr>
            <a:spLocks noChangeShapeType="1"/>
          </p:cNvSpPr>
          <p:nvPr/>
        </p:nvSpPr>
        <p:spPr bwMode="auto">
          <a:xfrm flipV="1">
            <a:off x="3411538" y="3155950"/>
            <a:ext cx="0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0" name="Line 27"/>
          <p:cNvSpPr>
            <a:spLocks noChangeShapeType="1"/>
          </p:cNvSpPr>
          <p:nvPr/>
        </p:nvSpPr>
        <p:spPr bwMode="auto">
          <a:xfrm>
            <a:off x="6780213" y="3192463"/>
            <a:ext cx="1587" cy="6223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1" name="Text Box 28"/>
          <p:cNvSpPr txBox="1">
            <a:spLocks noChangeArrowheads="1"/>
          </p:cNvSpPr>
          <p:nvPr/>
        </p:nvSpPr>
        <p:spPr bwMode="auto">
          <a:xfrm>
            <a:off x="6138863" y="1744663"/>
            <a:ext cx="13922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latin typeface="Times New Roman" panose="02020603050405020304" pitchFamily="18" charset="0"/>
              </a:rPr>
              <a:t> </a:t>
            </a:r>
            <a:r>
              <a:rPr kumimoji="0" lang="en-US" altLang="zh-CN" sz="2000">
                <a:latin typeface="Times New Roman" panose="02020603050405020304" pitchFamily="18" charset="0"/>
              </a:rPr>
              <a:t>reflect data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   to disk  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22552" name="Text Box 29"/>
          <p:cNvSpPr txBox="1">
            <a:spLocks noChangeArrowheads="1"/>
          </p:cNvSpPr>
          <p:nvPr/>
        </p:nvSpPr>
        <p:spPr bwMode="auto">
          <a:xfrm>
            <a:off x="7812088" y="1116013"/>
            <a:ext cx="133191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latin typeface="Times New Roman" panose="02020603050405020304" pitchFamily="18" charset="0"/>
              </a:rPr>
              <a:t> </a:t>
            </a:r>
            <a:r>
              <a:rPr kumimoji="0" lang="en-US" altLang="zh-CN" sz="2000">
                <a:latin typeface="Times New Roman" panose="02020603050405020304" pitchFamily="18" charset="0"/>
              </a:rPr>
              <a:t>release 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resources,  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 end trans.</a:t>
            </a:r>
            <a:r>
              <a:rPr kumimoji="0" lang="en-US" altLang="zh-CN" sz="2000" u="sng">
                <a:latin typeface="Times New Roman" panose="02020603050405020304" pitchFamily="18" charset="0"/>
              </a:rPr>
              <a:t> </a:t>
            </a:r>
            <a:endParaRPr kumimoji="0" lang="en-US" altLang="zh-CN" sz="2000" u="sng">
              <a:latin typeface="Times New Roman" panose="02020603050405020304" pitchFamily="18" charset="0"/>
            </a:endParaRPr>
          </a:p>
        </p:txBody>
      </p:sp>
      <p:sp>
        <p:nvSpPr>
          <p:cNvPr id="22553" name="Text Box 30"/>
          <p:cNvSpPr txBox="1">
            <a:spLocks noChangeArrowheads="1"/>
          </p:cNvSpPr>
          <p:nvPr/>
        </p:nvSpPr>
        <p:spPr bwMode="auto">
          <a:xfrm>
            <a:off x="0" y="4419600"/>
            <a:ext cx="1020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states</a:t>
            </a:r>
            <a:r>
              <a:rPr lang="en-US" altLang="zh-CN">
                <a:latin typeface="Times New Roman" panose="02020603050405020304" pitchFamily="18" charset="0"/>
              </a:rPr>
              <a:t>: 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2554" name="Text Box 31"/>
          <p:cNvSpPr txBox="1">
            <a:spLocks noChangeArrowheads="1"/>
          </p:cNvSpPr>
          <p:nvPr/>
        </p:nvSpPr>
        <p:spPr bwMode="auto">
          <a:xfrm>
            <a:off x="4648200" y="5410200"/>
            <a:ext cx="236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</a:pPr>
            <a:r>
              <a:rPr kumimoji="0"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&lt;</a:t>
            </a:r>
            <a:r>
              <a:rPr kumimoji="0" lang="en-US" altLang="zh-CN" i="1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r>
              <a:rPr kumimoji="0" lang="en-US" altLang="zh-CN" i="1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kumimoji="0" lang="en-US" altLang="zh-CN" i="1">
                <a:solidFill>
                  <a:schemeClr val="hlink"/>
                </a:solidFill>
                <a:latin typeface="Times New Roman" panose="02020603050405020304" pitchFamily="18" charset="0"/>
              </a:rPr>
              <a:t>  </a:t>
            </a:r>
            <a:r>
              <a:rPr kumimoji="0"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commit&gt; </a:t>
            </a:r>
            <a:endParaRPr kumimoji="0" lang="zh-CN" altLang="en-US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55" name="Text Box 32"/>
          <p:cNvSpPr txBox="1">
            <a:spLocks noChangeArrowheads="1"/>
          </p:cNvSpPr>
          <p:nvPr/>
        </p:nvSpPr>
        <p:spPr bwMode="auto">
          <a:xfrm>
            <a:off x="685800" y="5410200"/>
            <a:ext cx="1458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>
                <a:solidFill>
                  <a:schemeClr val="hlink"/>
                </a:solidFill>
                <a:latin typeface="Times New Roman" panose="02020603050405020304" pitchFamily="18" charset="0"/>
              </a:rPr>
              <a:t>&lt;T</a:t>
            </a:r>
            <a:r>
              <a:rPr kumimoji="0" lang="en-US" altLang="zh-CN" i="1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kumimoji="0" lang="en-US" altLang="zh-CN" i="1">
                <a:solidFill>
                  <a:schemeClr val="hlink"/>
                </a:solidFill>
                <a:latin typeface="Times New Roman" panose="02020603050405020304" pitchFamily="18" charset="0"/>
              </a:rPr>
              <a:t> start&gt;</a:t>
            </a:r>
            <a:endParaRPr kumimoji="0" lang="zh-CN" altLang="en-US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56" name="Rectangle 33"/>
          <p:cNvSpPr>
            <a:spLocks noChangeArrowheads="1"/>
          </p:cNvSpPr>
          <p:nvPr/>
        </p:nvSpPr>
        <p:spPr bwMode="auto">
          <a:xfrm>
            <a:off x="2168525" y="5429250"/>
            <a:ext cx="221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i="1">
                <a:solidFill>
                  <a:schemeClr val="hlink"/>
                </a:solidFill>
                <a:latin typeface="Times New Roman" panose="02020603050405020304" pitchFamily="18" charset="0"/>
              </a:rPr>
              <a:t>&lt;T</a:t>
            </a:r>
            <a:r>
              <a:rPr kumimoji="0" lang="en-US" altLang="zh-CN" i="1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kumimoji="0" lang="en-US" altLang="zh-CN" i="1">
                <a:solidFill>
                  <a:schemeClr val="hlink"/>
                </a:solidFill>
                <a:latin typeface="Times New Roman" panose="02020603050405020304" pitchFamily="18" charset="0"/>
              </a:rPr>
              <a:t>, X, V1,  V2&gt;</a:t>
            </a:r>
            <a:endParaRPr kumimoji="0" lang="zh-CN" altLang="en-US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57" name="Text Box 34"/>
          <p:cNvSpPr txBox="1">
            <a:spLocks noChangeArrowheads="1"/>
          </p:cNvSpPr>
          <p:nvPr/>
        </p:nvSpPr>
        <p:spPr bwMode="auto">
          <a:xfrm>
            <a:off x="0" y="5157788"/>
            <a:ext cx="733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log</a:t>
            </a:r>
            <a:endParaRPr kumimoji="0"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file :</a:t>
            </a:r>
            <a:endParaRPr kumimoji="0"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58" name="AutoShape 35"/>
          <p:cNvSpPr>
            <a:spLocks noChangeArrowheads="1"/>
          </p:cNvSpPr>
          <p:nvPr/>
        </p:nvSpPr>
        <p:spPr bwMode="auto">
          <a:xfrm>
            <a:off x="3189288" y="3765550"/>
            <a:ext cx="1085850" cy="4191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x</a:t>
            </a:r>
            <a:endParaRPr lang="zh-CN" altLang="en-US" sz="2000" baseline="-25000">
              <a:latin typeface="Times New Roman" panose="02020603050405020304" pitchFamily="18" charset="0"/>
            </a:endParaRPr>
          </a:p>
        </p:txBody>
      </p:sp>
      <p:sp>
        <p:nvSpPr>
          <p:cNvPr id="22559" name="AutoShape 37"/>
          <p:cNvSpPr>
            <a:spLocks noChangeArrowheads="1"/>
          </p:cNvSpPr>
          <p:nvPr/>
        </p:nvSpPr>
        <p:spPr bwMode="auto">
          <a:xfrm>
            <a:off x="3040063" y="2835275"/>
            <a:ext cx="1327150" cy="320675"/>
          </a:xfrm>
          <a:prstGeom prst="hexagon">
            <a:avLst>
              <a:gd name="adj" fmla="val 36290"/>
              <a:gd name="vf" fmla="val 1154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x=v2</a:t>
            </a:r>
            <a:endParaRPr lang="en-US" altLang="zh-CN" sz="2000" baseline="-25000">
              <a:latin typeface="Times New Roman" panose="02020603050405020304" pitchFamily="18" charset="0"/>
            </a:endParaRPr>
          </a:p>
        </p:txBody>
      </p:sp>
      <p:sp>
        <p:nvSpPr>
          <p:cNvPr id="22560" name="Text Box 38"/>
          <p:cNvSpPr txBox="1">
            <a:spLocks noChangeArrowheads="1"/>
          </p:cNvSpPr>
          <p:nvPr/>
        </p:nvSpPr>
        <p:spPr bwMode="auto">
          <a:xfrm>
            <a:off x="4402138" y="230188"/>
            <a:ext cx="554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op</a:t>
            </a:r>
            <a:r>
              <a:rPr kumimoji="0" lang="en-US" altLang="zh-CN" sz="2000" baseline="-25000">
                <a:latin typeface="Times New Roman" panose="02020603050405020304" pitchFamily="18" charset="0"/>
              </a:rPr>
              <a:t>j</a:t>
            </a:r>
            <a:r>
              <a:rPr kumimoji="0" lang="en-US" altLang="zh-CN" sz="2000">
                <a:latin typeface="Times New Roman" panose="02020603050405020304" pitchFamily="18" charset="0"/>
              </a:rPr>
              <a:t>;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22561" name="AutoShape 42"/>
          <p:cNvSpPr>
            <a:spLocks noChangeArrowheads="1"/>
          </p:cNvSpPr>
          <p:nvPr/>
        </p:nvSpPr>
        <p:spPr bwMode="auto">
          <a:xfrm>
            <a:off x="6265863" y="3790950"/>
            <a:ext cx="1085850" cy="4191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x=v2</a:t>
            </a:r>
            <a:endParaRPr lang="zh-CN" altLang="en-US" sz="2000" baseline="-25000">
              <a:latin typeface="Times New Roman" panose="02020603050405020304" pitchFamily="18" charset="0"/>
            </a:endParaRPr>
          </a:p>
        </p:txBody>
      </p:sp>
      <p:sp>
        <p:nvSpPr>
          <p:cNvPr id="22562" name="AutoShape 43"/>
          <p:cNvSpPr>
            <a:spLocks noChangeArrowheads="1"/>
          </p:cNvSpPr>
          <p:nvPr/>
        </p:nvSpPr>
        <p:spPr bwMode="auto">
          <a:xfrm>
            <a:off x="6143625" y="2879725"/>
            <a:ext cx="1327150" cy="320675"/>
          </a:xfrm>
          <a:prstGeom prst="hexagon">
            <a:avLst>
              <a:gd name="adj" fmla="val 36290"/>
              <a:gd name="vf" fmla="val 1154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x=v2</a:t>
            </a:r>
            <a:endParaRPr lang="en-US" altLang="zh-CN" sz="2000" baseline="-25000">
              <a:latin typeface="Times New Roman" panose="02020603050405020304" pitchFamily="18" charset="0"/>
            </a:endParaRPr>
          </a:p>
        </p:txBody>
      </p:sp>
      <p:sp>
        <p:nvSpPr>
          <p:cNvPr id="22563" name="Line 46"/>
          <p:cNvSpPr>
            <a:spLocks noChangeShapeType="1"/>
          </p:cNvSpPr>
          <p:nvPr/>
        </p:nvSpPr>
        <p:spPr bwMode="auto">
          <a:xfrm>
            <a:off x="3684588" y="2268538"/>
            <a:ext cx="0" cy="5635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564" name="AutoShape 4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893175" y="6732588"/>
            <a:ext cx="250825" cy="125412"/>
          </a:xfrm>
          <a:prstGeom prst="actionButtonBackPreviou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5" name="Text Box 48"/>
          <p:cNvSpPr txBox="1">
            <a:spLocks noChangeArrowheads="1"/>
          </p:cNvSpPr>
          <p:nvPr/>
        </p:nvSpPr>
        <p:spPr bwMode="auto">
          <a:xfrm>
            <a:off x="215900" y="1752600"/>
            <a:ext cx="76676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0" lang="en-US" altLang="zh-CN" sz="2000">
                <a:latin typeface="Times New Roman" panose="02020603050405020304" pitchFamily="18" charset="0"/>
              </a:rPr>
              <a:t> </a:t>
            </a:r>
            <a:r>
              <a:rPr kumimoji="0"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local</a:t>
            </a:r>
            <a:endParaRPr kumimoji="0" lang="en-US" altLang="zh-CN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kumimoji="0"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-buff</a:t>
            </a:r>
            <a:r>
              <a:rPr kumimoji="0" lang="en-US" altLang="zh-CN">
                <a:latin typeface="Times New Roman" panose="02020603050405020304" pitchFamily="18" charset="0"/>
              </a:rPr>
              <a:t>.</a:t>
            </a:r>
            <a:endParaRPr kumimoji="0" lang="en-US" altLang="zh-CN">
              <a:latin typeface="Times New Roman" panose="02020603050405020304" pitchFamily="18" charset="0"/>
            </a:endParaRPr>
          </a:p>
        </p:txBody>
      </p:sp>
      <p:sp>
        <p:nvSpPr>
          <p:cNvPr id="22566" name="Text Box 49"/>
          <p:cNvSpPr txBox="1">
            <a:spLocks noChangeArrowheads="1"/>
          </p:cNvSpPr>
          <p:nvPr/>
        </p:nvSpPr>
        <p:spPr bwMode="auto">
          <a:xfrm>
            <a:off x="2279650" y="1651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latin typeface="Arial" panose="020B0604020202020204" pitchFamily="34" charset="0"/>
              </a:rPr>
              <a:t>…</a:t>
            </a:r>
            <a:endParaRPr kumimoji="0" lang="zh-CN" altLang="en-US">
              <a:latin typeface="Times New Roman" panose="02020603050405020304" pitchFamily="18" charset="0"/>
            </a:endParaRPr>
          </a:p>
        </p:txBody>
      </p:sp>
      <p:sp>
        <p:nvSpPr>
          <p:cNvPr id="22567" name="AutoShape 50"/>
          <p:cNvSpPr>
            <a:spLocks noChangeArrowheads="1"/>
          </p:cNvSpPr>
          <p:nvPr/>
        </p:nvSpPr>
        <p:spPr bwMode="auto">
          <a:xfrm>
            <a:off x="2986088" y="1946275"/>
            <a:ext cx="1377950" cy="3222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X</a:t>
            </a:r>
            <a:r>
              <a:rPr lang="en-US" altLang="zh-CN" sz="2000" baseline="-25000">
                <a:latin typeface="Times New Roman" panose="02020603050405020304" pitchFamily="18" charset="0"/>
              </a:rPr>
              <a:t>i </a:t>
            </a:r>
            <a:r>
              <a:rPr lang="en-US" altLang="zh-CN" sz="2000">
                <a:latin typeface="Times New Roman" panose="02020603050405020304" pitchFamily="18" charset="0"/>
              </a:rPr>
              <a:t>:</a:t>
            </a: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V1</a:t>
            </a:r>
            <a:r>
              <a:rPr lang="en-US" altLang="zh-CN" sz="2000">
                <a:latin typeface="宋体" panose="02010600030101010101" pitchFamily="2" charset="-122"/>
              </a:rPr>
              <a:t>→</a:t>
            </a: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V2</a:t>
            </a:r>
            <a:endParaRPr lang="en-US" altLang="zh-CN" sz="20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6E8F6-8BDD-435D-B10F-376B496785C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6713" y="1681163"/>
            <a:ext cx="8382000" cy="4953000"/>
          </a:xfrm>
        </p:spPr>
        <p:txBody>
          <a:bodyPr/>
          <a:lstStyle/>
          <a:p>
            <a:pPr marL="742950" lvl="1" indent="-285750" eaLnBrk="1" hangingPunct="1"/>
            <a:r>
              <a:rPr lang="en-US" altLang="zh-CN" i="1">
                <a:solidFill>
                  <a:schemeClr val="folHlink"/>
                </a:solidFill>
                <a:latin typeface="Times New Roman" panose="02020603050405020304" pitchFamily="18" charset="0"/>
              </a:rPr>
              <a:t>before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 executes </a:t>
            </a:r>
            <a:r>
              <a:rPr lang="en-US" altLang="zh-CN" b="1">
                <a:latin typeface="Times New Roman" panose="02020603050405020304" pitchFamily="18" charset="0"/>
              </a:rPr>
              <a:t>write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), a </a:t>
            </a:r>
            <a:r>
              <a:rPr lang="en-US" altLang="zh-CN" i="1">
                <a:latin typeface="Times New Roman" panose="02020603050405020304" pitchFamily="18" charset="0"/>
              </a:rPr>
              <a:t>update</a:t>
            </a:r>
            <a:r>
              <a:rPr lang="en-US" altLang="zh-CN">
                <a:latin typeface="Times New Roman" panose="02020603050405020304" pitchFamily="18" charset="0"/>
              </a:rPr>
              <a:t> log record </a:t>
            </a:r>
            <a:endParaRPr lang="en-US" altLang="zh-CN">
              <a:latin typeface="Times New Roman" panose="02020603050405020304" pitchFamily="18" charset="0"/>
            </a:endParaRPr>
          </a:p>
          <a:p>
            <a:pPr marL="742950" lvl="1" indent="-285750" eaLnBrk="1" hangingPunct="1">
              <a:buFont typeface="Wingdings" panose="05000000000000000000" pitchFamily="2" charset="2"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            &lt;T</a:t>
            </a:r>
            <a:r>
              <a:rPr lang="en-US" altLang="zh-CN" baseline="-25000">
                <a:latin typeface="Times New Roman" panose="02020603050405020304" pitchFamily="18" charset="0"/>
              </a:rPr>
              <a:t>i </a:t>
            </a:r>
            <a:r>
              <a:rPr lang="en-US" altLang="zh-CN" i="1">
                <a:latin typeface="Times New Roman" panose="02020603050405020304" pitchFamily="18" charset="0"/>
              </a:rPr>
              <a:t>, X,  </a:t>
            </a:r>
            <a:r>
              <a:rPr lang="en-US" altLang="zh-CN" i="1">
                <a:solidFill>
                  <a:schemeClr val="folHlink"/>
                </a:solidFill>
                <a:latin typeface="Times New Roman" panose="02020603050405020304" pitchFamily="18" charset="0"/>
              </a:rPr>
              <a:t>V1</a:t>
            </a:r>
            <a:r>
              <a:rPr lang="en-US" altLang="zh-CN" i="1">
                <a:latin typeface="Times New Roman" panose="02020603050405020304" pitchFamily="18" charset="0"/>
              </a:rPr>
              <a:t>,  </a:t>
            </a:r>
            <a:r>
              <a:rPr lang="en-US" altLang="zh-CN" i="1">
                <a:solidFill>
                  <a:schemeClr val="folHlink"/>
                </a:solidFill>
                <a:latin typeface="Times New Roman" panose="02020603050405020304" pitchFamily="18" charset="0"/>
              </a:rPr>
              <a:t>V2</a:t>
            </a:r>
            <a:r>
              <a:rPr lang="en-US" altLang="zh-CN" i="1">
                <a:latin typeface="Times New Roman" panose="02020603050405020304" pitchFamily="18" charset="0"/>
              </a:rPr>
              <a:t>&gt; </a:t>
            </a:r>
            <a:endParaRPr lang="en-US" altLang="zh-CN" i="1">
              <a:latin typeface="Times New Roman" panose="02020603050405020304" pitchFamily="18" charset="0"/>
            </a:endParaRPr>
          </a:p>
          <a:p>
            <a:pPr marL="742950" lvl="1" indent="-285750" eaLnBrk="1" hangingPunct="1">
              <a:buFont typeface="Wingdings" panose="05000000000000000000" pitchFamily="2" charset="2"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    </a:t>
            </a:r>
            <a:r>
              <a:rPr lang="en-US" altLang="zh-CN">
                <a:latin typeface="Times New Roman" panose="02020603050405020304" pitchFamily="18" charset="0"/>
              </a:rPr>
              <a:t>is written, where</a:t>
            </a:r>
            <a:r>
              <a:rPr lang="en-US" altLang="zh-CN" i="1">
                <a:latin typeface="Times New Roman" panose="02020603050405020304" pitchFamily="18" charset="0"/>
              </a:rPr>
              <a:t> V1 </a:t>
            </a:r>
            <a:r>
              <a:rPr lang="en-US" altLang="zh-CN">
                <a:latin typeface="Times New Roman" panose="02020603050405020304" pitchFamily="18" charset="0"/>
              </a:rPr>
              <a:t>is the value of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  before the </a:t>
            </a:r>
            <a:r>
              <a:rPr lang="en-US" altLang="zh-CN" i="1">
                <a:latin typeface="Times New Roman" panose="02020603050405020304" pitchFamily="18" charset="0"/>
              </a:rPr>
              <a:t>write</a:t>
            </a:r>
            <a:r>
              <a:rPr lang="en-US" altLang="zh-CN">
                <a:latin typeface="Times New Roman" panose="02020603050405020304" pitchFamily="18" charset="0"/>
              </a:rPr>
              <a:t>, and </a:t>
            </a:r>
            <a:r>
              <a:rPr lang="en-US" altLang="zh-CN" i="1">
                <a:latin typeface="Times New Roman" panose="02020603050405020304" pitchFamily="18" charset="0"/>
              </a:rPr>
              <a:t>V2 </a:t>
            </a:r>
            <a:r>
              <a:rPr lang="en-US" altLang="zh-CN">
                <a:latin typeface="Times New Roman" panose="02020603050405020304" pitchFamily="18" charset="0"/>
              </a:rPr>
              <a:t>is the value to be written to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  <a:p>
            <a:pPr marL="1085850" lvl="2" indent="-228600" eaLnBrk="1" hangingPunct="1"/>
            <a:r>
              <a:rPr lang="en-US" altLang="zh-CN">
                <a:latin typeface="Times New Roman" panose="02020603050405020304" pitchFamily="18" charset="0"/>
              </a:rPr>
              <a:t>this records notes that 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 has performed a </a:t>
            </a:r>
            <a:r>
              <a:rPr lang="en-US" altLang="zh-CN" i="1">
                <a:latin typeface="Times New Roman" panose="02020603050405020304" pitchFamily="18" charset="0"/>
              </a:rPr>
              <a:t>write</a:t>
            </a:r>
            <a:r>
              <a:rPr lang="en-US" altLang="zh-CN">
                <a:latin typeface="Times New Roman" panose="02020603050405020304" pitchFamily="18" charset="0"/>
              </a:rPr>
              <a:t> on data item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, and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 had value </a:t>
            </a:r>
            <a:r>
              <a:rPr lang="en-US" altLang="zh-CN" i="1">
                <a:latin typeface="Times New Roman" panose="02020603050405020304" pitchFamily="18" charset="0"/>
              </a:rPr>
              <a:t>V1 </a:t>
            </a:r>
            <a:r>
              <a:rPr lang="en-US" altLang="zh-CN">
                <a:latin typeface="Times New Roman" panose="02020603050405020304" pitchFamily="18" charset="0"/>
              </a:rPr>
              <a:t>before the write, and will have value </a:t>
            </a:r>
            <a:r>
              <a:rPr lang="en-US" altLang="zh-CN" i="1">
                <a:latin typeface="Times New Roman" panose="02020603050405020304" pitchFamily="18" charset="0"/>
              </a:rPr>
              <a:t>V2 </a:t>
            </a:r>
            <a:r>
              <a:rPr lang="en-US" altLang="zh-CN">
                <a:latin typeface="Times New Roman" panose="02020603050405020304" pitchFamily="18" charset="0"/>
              </a:rPr>
              <a:t>after the </a:t>
            </a:r>
            <a:r>
              <a:rPr lang="en-US" altLang="zh-CN" i="1">
                <a:latin typeface="Times New Roman" panose="02020603050405020304" pitchFamily="18" charset="0"/>
              </a:rPr>
              <a:t>write</a:t>
            </a:r>
            <a:endParaRPr lang="en-US" altLang="zh-CN"/>
          </a:p>
          <a:p>
            <a:pPr marL="742950" lvl="1" indent="-285750" eaLnBrk="1" hangingPunct="1"/>
            <a:r>
              <a:rPr lang="en-US" altLang="zh-CN">
                <a:latin typeface="Times New Roman" panose="02020603050405020304" pitchFamily="18" charset="0"/>
              </a:rPr>
              <a:t>when 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 finishes its last statement, i.e., </a:t>
            </a:r>
            <a:r>
              <a:rPr lang="en-US" altLang="zh-CN" b="1" i="1">
                <a:latin typeface="Times New Roman" panose="02020603050405020304" pitchFamily="18" charset="0"/>
              </a:rPr>
              <a:t>commit statement </a:t>
            </a:r>
            <a:r>
              <a:rPr lang="en-US" altLang="zh-CN">
                <a:latin typeface="Times New Roman" panose="02020603050405020304" pitchFamily="18" charset="0"/>
              </a:rPr>
              <a:t>appears in</a:t>
            </a:r>
            <a:r>
              <a:rPr lang="en-US" altLang="zh-CN" b="1" i="1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 b="1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and</a:t>
            </a:r>
            <a:r>
              <a:rPr lang="en-US" altLang="zh-CN" b="1" i="1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 b="1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enters</a:t>
            </a:r>
            <a:r>
              <a:rPr lang="en-US" altLang="zh-CN" b="1" i="1">
                <a:latin typeface="Times New Roman" panose="02020603050405020304" pitchFamily="18" charset="0"/>
              </a:rPr>
              <a:t> </a:t>
            </a:r>
            <a:r>
              <a:rPr lang="en-US" altLang="zh-CN" b="1" i="1" u="sng">
                <a:latin typeface="Times New Roman" panose="02020603050405020304" pitchFamily="18" charset="0"/>
              </a:rPr>
              <a:t>partial commit state</a:t>
            </a:r>
            <a:r>
              <a:rPr lang="en-US" altLang="zh-CN">
                <a:latin typeface="Times New Roman" panose="02020603050405020304" pitchFamily="18" charset="0"/>
              </a:rPr>
              <a:t>, the log record </a:t>
            </a:r>
            <a:endParaRPr lang="en-US" altLang="zh-CN">
              <a:latin typeface="Times New Roman" panose="02020603050405020304" pitchFamily="18" charset="0"/>
            </a:endParaRPr>
          </a:p>
          <a:p>
            <a:pPr marL="742950" lvl="1" indent="-285750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         &lt;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</a:rPr>
              <a:t>commi</a:t>
            </a:r>
            <a:r>
              <a:rPr lang="en-US" altLang="zh-CN">
                <a:latin typeface="Times New Roman" panose="02020603050405020304" pitchFamily="18" charset="0"/>
              </a:rPr>
              <a:t>t&gt; </a:t>
            </a:r>
            <a:endParaRPr lang="en-US" altLang="zh-CN">
              <a:latin typeface="Times New Roman" panose="02020603050405020304" pitchFamily="18" charset="0"/>
            </a:endParaRPr>
          </a:p>
          <a:p>
            <a:pPr marL="742950" lvl="1" indent="-285750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is written into the log.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7512050" cy="838200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Log Records (cont.)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87BDCE-02A4-4E87-9D4E-A4C170E4F90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219200" y="6248400"/>
            <a:ext cx="6594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dirty="0">
                <a:latin typeface="Times New Roman" panose="02020603050405020304" pitchFamily="18" charset="0"/>
              </a:rPr>
              <a:t>Fig.16.0.5 Log records for an </a:t>
            </a:r>
            <a:r>
              <a:rPr kumimoji="0" lang="en-US" altLang="zh-CN" i="1" dirty="0">
                <a:latin typeface="Times New Roman" panose="02020603050405020304" pitchFamily="18" charset="0"/>
              </a:rPr>
              <a:t>aborted</a:t>
            </a:r>
            <a:r>
              <a:rPr kumimoji="0" lang="en-US" altLang="zh-CN" dirty="0">
                <a:latin typeface="Times New Roman" panose="02020603050405020304" pitchFamily="18" charset="0"/>
              </a:rPr>
              <a:t> transaction 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i</a:t>
            </a:r>
            <a:r>
              <a:rPr kumimoji="0" lang="en-US" altLang="zh-CN" dirty="0">
                <a:latin typeface="Times New Roman" panose="02020603050405020304" pitchFamily="18" charset="0"/>
              </a:rPr>
              <a:t> </a:t>
            </a:r>
            <a:endParaRPr kumimoji="0"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0" y="976313"/>
            <a:ext cx="1049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DBMS</a:t>
            </a:r>
            <a:endParaRPr kumimoji="0"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52400" y="2730500"/>
            <a:ext cx="76676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0" lang="en-US" altLang="zh-CN" sz="2000">
                <a:latin typeface="Times New Roman" panose="02020603050405020304" pitchFamily="18" charset="0"/>
              </a:rPr>
              <a:t> </a:t>
            </a:r>
            <a:r>
              <a:rPr kumimoji="0"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disk</a:t>
            </a:r>
            <a:endParaRPr kumimoji="0" lang="en-US" altLang="zh-CN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kumimoji="0"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-buff</a:t>
            </a:r>
            <a:r>
              <a:rPr kumimoji="0" lang="en-US" altLang="zh-CN">
                <a:latin typeface="Times New Roman" panose="02020603050405020304" pitchFamily="18" charset="0"/>
              </a:rPr>
              <a:t>.</a:t>
            </a:r>
            <a:endParaRPr kumimoji="0" lang="en-US" altLang="zh-CN">
              <a:latin typeface="Times New Roman" panose="02020603050405020304" pitchFamily="18" charset="0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52400" y="3730625"/>
            <a:ext cx="606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disk</a:t>
            </a:r>
            <a:endParaRPr kumimoji="0" lang="en-US" altLang="zh-CN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 flipV="1">
            <a:off x="762000" y="4267200"/>
            <a:ext cx="8229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1066800" y="533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685800" y="228600"/>
            <a:ext cx="1387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begin-trans</a:t>
            </a:r>
            <a:r>
              <a:rPr kumimoji="0" lang="en-US" altLang="zh-CN" sz="2000">
                <a:latin typeface="Times New Roman" panose="02020603050405020304" pitchFamily="18" charset="0"/>
              </a:rPr>
              <a:t>.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1084263" y="958850"/>
            <a:ext cx="20558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 u="sng">
                <a:latin typeface="Times New Roman" panose="02020603050405020304" pitchFamily="18" charset="0"/>
              </a:rPr>
              <a:t>allocate resources,</a:t>
            </a:r>
            <a:endParaRPr kumimoji="0" lang="en-US" altLang="zh-CN" sz="2000" u="sng"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CN" sz="2000" u="sng">
                <a:latin typeface="Times New Roman" panose="02020603050405020304" pitchFamily="18" charset="0"/>
              </a:rPr>
              <a:t>create trans.</a:t>
            </a:r>
            <a:endParaRPr kumimoji="0" lang="en-US" altLang="zh-CN" sz="2000" u="sng">
              <a:latin typeface="Times New Roman" panose="02020603050405020304" pitchFamily="18" charset="0"/>
            </a:endParaRP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2895600" y="228600"/>
            <a:ext cx="1120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 </a:t>
            </a:r>
            <a:r>
              <a: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write(X)</a:t>
            </a:r>
            <a:endParaRPr kumimoji="0" lang="en-US" altLang="zh-CN" sz="2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4949825" y="230188"/>
            <a:ext cx="590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op</a:t>
            </a:r>
            <a:r>
              <a:rPr kumimoji="0" lang="en-US" altLang="zh-CN" sz="2000" baseline="-25000">
                <a:latin typeface="Times New Roman" panose="02020603050405020304" pitchFamily="18" charset="0"/>
              </a:rPr>
              <a:t>n</a:t>
            </a:r>
            <a:r>
              <a:rPr kumimoji="0" lang="en-US" altLang="zh-CN" sz="2000">
                <a:latin typeface="Times New Roman" panose="02020603050405020304" pitchFamily="18" charset="0"/>
              </a:rPr>
              <a:t>;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3946525" y="1920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latin typeface="Arial" panose="020B0604020202020204" pitchFamily="34" charset="0"/>
              </a:rPr>
              <a:t>…</a:t>
            </a:r>
            <a:endParaRPr kumimoji="0" lang="zh-CN" altLang="en-US">
              <a:latin typeface="Times New Roman" panose="02020603050405020304" pitchFamily="18" charset="0"/>
            </a:endParaRP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5568950" y="0"/>
            <a:ext cx="10842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abort</a:t>
            </a:r>
            <a:endParaRPr kumimoji="0" lang="en-US" altLang="zh-CN" sz="200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/rollback</a:t>
            </a:r>
            <a:endParaRPr kumimoji="0" lang="en-US" altLang="zh-CN" sz="2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5943600" y="533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3200400" y="4545013"/>
            <a:ext cx="788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active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7832725" y="13716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6486525" y="4543425"/>
            <a:ext cx="760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failed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7916863" y="45227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aborted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 flipH="1">
            <a:off x="3698875" y="608013"/>
            <a:ext cx="0" cy="1338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3990975" y="3181350"/>
            <a:ext cx="1588" cy="6318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 flipV="1">
            <a:off x="3411538" y="3155950"/>
            <a:ext cx="0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6780213" y="3192463"/>
            <a:ext cx="1587" cy="6223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9" name="Text Box 24"/>
          <p:cNvSpPr txBox="1">
            <a:spLocks noChangeArrowheads="1"/>
          </p:cNvSpPr>
          <p:nvPr/>
        </p:nvSpPr>
        <p:spPr bwMode="auto">
          <a:xfrm>
            <a:off x="7812088" y="963613"/>
            <a:ext cx="133191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latin typeface="Times New Roman" panose="02020603050405020304" pitchFamily="18" charset="0"/>
              </a:rPr>
              <a:t> </a:t>
            </a:r>
            <a:r>
              <a:rPr kumimoji="0" lang="en-US" altLang="zh-CN" sz="2000">
                <a:latin typeface="Times New Roman" panose="02020603050405020304" pitchFamily="18" charset="0"/>
              </a:rPr>
              <a:t>release 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resources,  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 end trans.</a:t>
            </a:r>
            <a:r>
              <a:rPr kumimoji="0" lang="en-US" altLang="zh-CN" sz="2000" u="sng">
                <a:latin typeface="Times New Roman" panose="02020603050405020304" pitchFamily="18" charset="0"/>
              </a:rPr>
              <a:t> </a:t>
            </a:r>
            <a:endParaRPr kumimoji="0" lang="en-US" altLang="zh-CN" sz="2000" u="sng">
              <a:latin typeface="Times New Roman" panose="02020603050405020304" pitchFamily="18" charset="0"/>
            </a:endParaRPr>
          </a:p>
        </p:txBody>
      </p:sp>
      <p:sp>
        <p:nvSpPr>
          <p:cNvPr id="24600" name="Text Box 25"/>
          <p:cNvSpPr txBox="1">
            <a:spLocks noChangeArrowheads="1"/>
          </p:cNvSpPr>
          <p:nvPr/>
        </p:nvSpPr>
        <p:spPr bwMode="auto">
          <a:xfrm>
            <a:off x="0" y="4419600"/>
            <a:ext cx="1020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states</a:t>
            </a:r>
            <a:r>
              <a:rPr lang="en-US" altLang="zh-CN">
                <a:latin typeface="Times New Roman" panose="02020603050405020304" pitchFamily="18" charset="0"/>
              </a:rPr>
              <a:t>: 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4601" name="Text Box 26"/>
          <p:cNvSpPr txBox="1">
            <a:spLocks noChangeArrowheads="1"/>
          </p:cNvSpPr>
          <p:nvPr/>
        </p:nvSpPr>
        <p:spPr bwMode="auto">
          <a:xfrm>
            <a:off x="4791075" y="5402263"/>
            <a:ext cx="210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</a:pPr>
            <a:r>
              <a:rPr kumimoji="0"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&lt;</a:t>
            </a:r>
            <a:r>
              <a:rPr kumimoji="0" lang="en-US" altLang="zh-CN" i="1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r>
              <a:rPr kumimoji="0" lang="en-US" altLang="zh-CN" i="1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kumimoji="0" lang="en-US" altLang="zh-CN" i="1">
                <a:solidFill>
                  <a:schemeClr val="hlink"/>
                </a:solidFill>
                <a:latin typeface="Times New Roman" panose="02020603050405020304" pitchFamily="18" charset="0"/>
              </a:rPr>
              <a:t>  abort</a:t>
            </a:r>
            <a:r>
              <a:rPr kumimoji="0"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&gt; </a:t>
            </a:r>
            <a:endParaRPr kumimoji="0" lang="zh-CN" altLang="en-US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02" name="Text Box 27"/>
          <p:cNvSpPr txBox="1">
            <a:spLocks noChangeArrowheads="1"/>
          </p:cNvSpPr>
          <p:nvPr/>
        </p:nvSpPr>
        <p:spPr bwMode="auto">
          <a:xfrm>
            <a:off x="685800" y="5410200"/>
            <a:ext cx="1458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>
                <a:solidFill>
                  <a:schemeClr val="hlink"/>
                </a:solidFill>
                <a:latin typeface="Times New Roman" panose="02020603050405020304" pitchFamily="18" charset="0"/>
              </a:rPr>
              <a:t>&lt;T</a:t>
            </a:r>
            <a:r>
              <a:rPr kumimoji="0" lang="en-US" altLang="zh-CN" i="1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kumimoji="0" lang="en-US" altLang="zh-CN" i="1">
                <a:solidFill>
                  <a:schemeClr val="hlink"/>
                </a:solidFill>
                <a:latin typeface="Times New Roman" panose="02020603050405020304" pitchFamily="18" charset="0"/>
              </a:rPr>
              <a:t> start&gt;</a:t>
            </a:r>
            <a:endParaRPr kumimoji="0" lang="zh-CN" altLang="en-US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03" name="Rectangle 28"/>
          <p:cNvSpPr>
            <a:spLocks noChangeArrowheads="1"/>
          </p:cNvSpPr>
          <p:nvPr/>
        </p:nvSpPr>
        <p:spPr bwMode="auto">
          <a:xfrm>
            <a:off x="2438400" y="5410200"/>
            <a:ext cx="221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i="1">
                <a:solidFill>
                  <a:schemeClr val="hlink"/>
                </a:solidFill>
                <a:latin typeface="Times New Roman" panose="02020603050405020304" pitchFamily="18" charset="0"/>
              </a:rPr>
              <a:t>&lt;T</a:t>
            </a:r>
            <a:r>
              <a:rPr kumimoji="0" lang="en-US" altLang="zh-CN" i="1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kumimoji="0" lang="en-US" altLang="zh-CN" i="1">
                <a:solidFill>
                  <a:schemeClr val="hlink"/>
                </a:solidFill>
                <a:latin typeface="Times New Roman" panose="02020603050405020304" pitchFamily="18" charset="0"/>
              </a:rPr>
              <a:t>, X, V1,  V2&gt;</a:t>
            </a:r>
            <a:endParaRPr kumimoji="0" lang="zh-CN" altLang="en-US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04" name="Text Box 29"/>
          <p:cNvSpPr txBox="1">
            <a:spLocks noChangeArrowheads="1"/>
          </p:cNvSpPr>
          <p:nvPr/>
        </p:nvSpPr>
        <p:spPr bwMode="auto">
          <a:xfrm>
            <a:off x="0" y="5257800"/>
            <a:ext cx="733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log</a:t>
            </a:r>
            <a:endParaRPr kumimoji="0"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file :</a:t>
            </a:r>
            <a:endParaRPr kumimoji="0"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05" name="AutoShape 30"/>
          <p:cNvSpPr>
            <a:spLocks noChangeArrowheads="1"/>
          </p:cNvSpPr>
          <p:nvPr/>
        </p:nvSpPr>
        <p:spPr bwMode="auto">
          <a:xfrm>
            <a:off x="3189288" y="3765550"/>
            <a:ext cx="1085850" cy="4191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x</a:t>
            </a:r>
            <a:endParaRPr lang="zh-CN" altLang="en-US" sz="2000" baseline="-25000">
              <a:latin typeface="Times New Roman" panose="02020603050405020304" pitchFamily="18" charset="0"/>
            </a:endParaRPr>
          </a:p>
        </p:txBody>
      </p:sp>
      <p:sp>
        <p:nvSpPr>
          <p:cNvPr id="24606" name="AutoShape 31"/>
          <p:cNvSpPr>
            <a:spLocks noChangeArrowheads="1"/>
          </p:cNvSpPr>
          <p:nvPr/>
        </p:nvSpPr>
        <p:spPr bwMode="auto">
          <a:xfrm>
            <a:off x="3040063" y="2835275"/>
            <a:ext cx="1327150" cy="320675"/>
          </a:xfrm>
          <a:prstGeom prst="hexagon">
            <a:avLst>
              <a:gd name="adj" fmla="val 36290"/>
              <a:gd name="vf" fmla="val 1154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x=v2</a:t>
            </a:r>
            <a:endParaRPr lang="en-US" altLang="zh-CN" sz="2000" baseline="-25000">
              <a:latin typeface="Times New Roman" panose="02020603050405020304" pitchFamily="18" charset="0"/>
            </a:endParaRPr>
          </a:p>
        </p:txBody>
      </p:sp>
      <p:sp>
        <p:nvSpPr>
          <p:cNvPr id="24607" name="Text Box 32"/>
          <p:cNvSpPr txBox="1">
            <a:spLocks noChangeArrowheads="1"/>
          </p:cNvSpPr>
          <p:nvPr/>
        </p:nvSpPr>
        <p:spPr bwMode="auto">
          <a:xfrm>
            <a:off x="4402138" y="230188"/>
            <a:ext cx="554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op</a:t>
            </a:r>
            <a:r>
              <a:rPr kumimoji="0" lang="en-US" altLang="zh-CN" sz="2000" baseline="-25000">
                <a:latin typeface="Times New Roman" panose="02020603050405020304" pitchFamily="18" charset="0"/>
              </a:rPr>
              <a:t>j</a:t>
            </a:r>
            <a:r>
              <a:rPr kumimoji="0" lang="en-US" altLang="zh-CN" sz="2000">
                <a:latin typeface="Times New Roman" panose="02020603050405020304" pitchFamily="18" charset="0"/>
              </a:rPr>
              <a:t>;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24608" name="AutoShape 33"/>
          <p:cNvSpPr>
            <a:spLocks noChangeArrowheads="1"/>
          </p:cNvSpPr>
          <p:nvPr/>
        </p:nvSpPr>
        <p:spPr bwMode="auto">
          <a:xfrm>
            <a:off x="6265863" y="3790950"/>
            <a:ext cx="1085850" cy="4191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x=v1</a:t>
            </a:r>
            <a:endParaRPr lang="zh-CN" altLang="en-US" sz="2000" baseline="-25000">
              <a:latin typeface="Times New Roman" panose="02020603050405020304" pitchFamily="18" charset="0"/>
            </a:endParaRPr>
          </a:p>
        </p:txBody>
      </p:sp>
      <p:sp>
        <p:nvSpPr>
          <p:cNvPr id="24609" name="AutoShape 34"/>
          <p:cNvSpPr>
            <a:spLocks noChangeArrowheads="1"/>
          </p:cNvSpPr>
          <p:nvPr/>
        </p:nvSpPr>
        <p:spPr bwMode="auto">
          <a:xfrm>
            <a:off x="6143625" y="2879725"/>
            <a:ext cx="1327150" cy="320675"/>
          </a:xfrm>
          <a:prstGeom prst="hexagon">
            <a:avLst>
              <a:gd name="adj" fmla="val 36290"/>
              <a:gd name="vf" fmla="val 1154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x=v2</a:t>
            </a:r>
            <a:endParaRPr lang="en-US" altLang="zh-CN" sz="2000" baseline="-25000">
              <a:latin typeface="Times New Roman" panose="02020603050405020304" pitchFamily="18" charset="0"/>
            </a:endParaRPr>
          </a:p>
        </p:txBody>
      </p:sp>
      <p:sp>
        <p:nvSpPr>
          <p:cNvPr id="24610" name="AutoShape 35"/>
          <p:cNvSpPr>
            <a:spLocks noChangeArrowheads="1"/>
          </p:cNvSpPr>
          <p:nvPr/>
        </p:nvSpPr>
        <p:spPr bwMode="auto">
          <a:xfrm>
            <a:off x="2986088" y="1946275"/>
            <a:ext cx="1377950" cy="3222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X</a:t>
            </a:r>
            <a:r>
              <a:rPr lang="en-US" altLang="zh-CN" sz="2000" baseline="-25000">
                <a:latin typeface="Times New Roman" panose="02020603050405020304" pitchFamily="18" charset="0"/>
              </a:rPr>
              <a:t>i </a:t>
            </a:r>
            <a:r>
              <a:rPr lang="en-US" altLang="zh-CN" sz="2000">
                <a:latin typeface="Times New Roman" panose="02020603050405020304" pitchFamily="18" charset="0"/>
              </a:rPr>
              <a:t>:</a:t>
            </a: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V1</a:t>
            </a:r>
            <a:r>
              <a:rPr lang="en-US" altLang="zh-CN" sz="2000">
                <a:latin typeface="宋体" panose="02010600030101010101" pitchFamily="2" charset="-122"/>
              </a:rPr>
              <a:t>→</a:t>
            </a: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V2</a:t>
            </a:r>
            <a:endParaRPr lang="en-US" altLang="zh-CN" sz="20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11" name="Line 36"/>
          <p:cNvSpPr>
            <a:spLocks noChangeShapeType="1"/>
          </p:cNvSpPr>
          <p:nvPr/>
        </p:nvSpPr>
        <p:spPr bwMode="auto">
          <a:xfrm>
            <a:off x="3684588" y="2268538"/>
            <a:ext cx="0" cy="5635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12" name="AutoShape 3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893175" y="6732588"/>
            <a:ext cx="250825" cy="125412"/>
          </a:xfrm>
          <a:prstGeom prst="actionButtonBackPreviou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3" name="Text Box 38"/>
          <p:cNvSpPr txBox="1">
            <a:spLocks noChangeArrowheads="1"/>
          </p:cNvSpPr>
          <p:nvPr/>
        </p:nvSpPr>
        <p:spPr bwMode="auto">
          <a:xfrm>
            <a:off x="215900" y="1752600"/>
            <a:ext cx="76676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0" lang="en-US" altLang="zh-CN" sz="2000">
                <a:latin typeface="Times New Roman" panose="02020603050405020304" pitchFamily="18" charset="0"/>
              </a:rPr>
              <a:t> </a:t>
            </a:r>
            <a:r>
              <a:rPr kumimoji="0"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local</a:t>
            </a:r>
            <a:endParaRPr kumimoji="0" lang="en-US" altLang="zh-CN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kumimoji="0"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-buff</a:t>
            </a:r>
            <a:r>
              <a:rPr kumimoji="0" lang="en-US" altLang="zh-CN">
                <a:latin typeface="Times New Roman" panose="02020603050405020304" pitchFamily="18" charset="0"/>
              </a:rPr>
              <a:t>.</a:t>
            </a:r>
            <a:endParaRPr kumimoji="0" lang="en-US" altLang="zh-CN">
              <a:latin typeface="Times New Roman" panose="02020603050405020304" pitchFamily="18" charset="0"/>
            </a:endParaRPr>
          </a:p>
        </p:txBody>
      </p:sp>
      <p:sp>
        <p:nvSpPr>
          <p:cNvPr id="24614" name="Text Box 39"/>
          <p:cNvSpPr txBox="1">
            <a:spLocks noChangeArrowheads="1"/>
          </p:cNvSpPr>
          <p:nvPr/>
        </p:nvSpPr>
        <p:spPr bwMode="auto">
          <a:xfrm>
            <a:off x="6002338" y="957263"/>
            <a:ext cx="16637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latin typeface="Times New Roman" panose="02020603050405020304" pitchFamily="18" charset="0"/>
              </a:rPr>
              <a:t> </a:t>
            </a:r>
            <a:r>
              <a:rPr kumimoji="0" lang="en-US" altLang="zh-CN" sz="2000" b="1" i="1">
                <a:latin typeface="Times New Roman" panose="02020603050405020304" pitchFamily="18" charset="0"/>
              </a:rPr>
              <a:t>undo</a:t>
            </a:r>
            <a:r>
              <a:rPr kumimoji="0" lang="en-US" altLang="zh-CN" sz="2000">
                <a:latin typeface="Times New Roman" panose="02020603050405020304" pitchFamily="18" charset="0"/>
              </a:rPr>
              <a:t> or </a:t>
            </a:r>
            <a:r>
              <a:rPr kumimoji="0" lang="en-US" altLang="zh-CN" sz="2000" b="1" i="1">
                <a:latin typeface="Times New Roman" panose="02020603050405020304" pitchFamily="18" charset="0"/>
              </a:rPr>
              <a:t>redo</a:t>
            </a:r>
            <a:r>
              <a:rPr kumimoji="0" lang="en-US" altLang="zh-CN" sz="2000">
                <a:latin typeface="Times New Roman" panose="02020603050405020304" pitchFamily="18" charset="0"/>
              </a:rPr>
              <a:t> 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 the previous 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 operations</a:t>
            </a:r>
            <a:r>
              <a:rPr kumimoji="0" lang="en-US" altLang="zh-CN" sz="2000" u="sng">
                <a:latin typeface="Times New Roman" panose="02020603050405020304" pitchFamily="18" charset="0"/>
              </a:rPr>
              <a:t> </a:t>
            </a:r>
            <a:endParaRPr kumimoji="0" lang="en-US" altLang="zh-CN" sz="2000" u="sng">
              <a:latin typeface="Times New Roman" panose="02020603050405020304" pitchFamily="18" charset="0"/>
            </a:endParaRPr>
          </a:p>
        </p:txBody>
      </p:sp>
      <p:sp>
        <p:nvSpPr>
          <p:cNvPr id="24615" name="Line 40"/>
          <p:cNvSpPr>
            <a:spLocks noChangeShapeType="1"/>
          </p:cNvSpPr>
          <p:nvPr/>
        </p:nvSpPr>
        <p:spPr bwMode="auto">
          <a:xfrm flipH="1">
            <a:off x="6635750" y="3294063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6" name="Line 41"/>
          <p:cNvSpPr>
            <a:spLocks noChangeShapeType="1"/>
          </p:cNvSpPr>
          <p:nvPr/>
        </p:nvSpPr>
        <p:spPr bwMode="auto">
          <a:xfrm>
            <a:off x="6635750" y="3294063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6E8F6-8BDD-435D-B10F-376B496785C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41313" y="1690688"/>
            <a:ext cx="8458200" cy="4648200"/>
          </a:xfrm>
        </p:spPr>
        <p:txBody>
          <a:bodyPr/>
          <a:lstStyle/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if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is aborted, i.e.,</a:t>
            </a:r>
            <a:r>
              <a:rPr lang="en-US" altLang="zh-CN" b="1" i="1" dirty="0">
                <a:latin typeface="Times New Roman" panose="02020603050405020304" pitchFamily="18" charset="0"/>
              </a:rPr>
              <a:t> abort/rollback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statement </a:t>
            </a:r>
            <a:r>
              <a:rPr lang="en-US" altLang="zh-CN" dirty="0">
                <a:latin typeface="Times New Roman" panose="02020603050405020304" pitchFamily="18" charset="0"/>
              </a:rPr>
              <a:t>appears in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and 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dirty="0">
                <a:latin typeface="Times New Roman" panose="02020603050405020304" pitchFamily="18" charset="0"/>
              </a:rPr>
              <a:t>enters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u="sng" dirty="0">
                <a:latin typeface="Times New Roman" panose="02020603050405020304" pitchFamily="18" charset="0"/>
              </a:rPr>
              <a:t>failed state</a:t>
            </a:r>
            <a:r>
              <a:rPr lang="en-US" altLang="zh-CN" dirty="0">
                <a:latin typeface="Times New Roman" panose="02020603050405020304" pitchFamily="18" charset="0"/>
              </a:rPr>
              <a:t>, the log record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&lt;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 abort</a:t>
            </a:r>
            <a:r>
              <a:rPr lang="en-US" altLang="zh-CN" dirty="0">
                <a:latin typeface="Times New Roman" panose="02020603050405020304" pitchFamily="18" charset="0"/>
              </a:rPr>
              <a:t>&gt;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is written into the log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The log contains a complete record of all database update activities. On the basis of </a:t>
            </a:r>
            <a:r>
              <a:rPr lang="en-US" altLang="zh-CN" i="1" dirty="0">
                <a:latin typeface="Times New Roman" panose="02020603050405020304" pitchFamily="18" charset="0"/>
              </a:rPr>
              <a:t>update log</a:t>
            </a:r>
            <a:r>
              <a:rPr lang="en-US" altLang="zh-CN" dirty="0">
                <a:latin typeface="Times New Roman" panose="02020603050405020304" pitchFamily="18" charset="0"/>
              </a:rPr>
              <a:t> information </a:t>
            </a:r>
            <a:r>
              <a:rPr lang="en-US" altLang="zh-CN" i="1" dirty="0">
                <a:latin typeface="Times New Roman" panose="02020603050405020304" pitchFamily="18" charset="0"/>
              </a:rPr>
              <a:t>&lt;T</a:t>
            </a:r>
            <a:r>
              <a:rPr lang="en-US" altLang="zh-CN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i="1" dirty="0">
                <a:latin typeface="Times New Roman" panose="02020603050405020304" pitchFamily="18" charset="0"/>
              </a:rPr>
              <a:t>, X,  V1,  V2&gt;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if a DB modification ( i.e. </a:t>
            </a:r>
            <a:r>
              <a:rPr lang="en-US" altLang="zh-CN" i="1" dirty="0">
                <a:latin typeface="Times New Roman" panose="02020603050405020304" pitchFamily="18" charset="0"/>
              </a:rPr>
              <a:t>write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V2</a:t>
            </a:r>
            <a:r>
              <a:rPr lang="en-US" altLang="zh-CN" dirty="0">
                <a:latin typeface="Times New Roman" panose="02020603050405020304" pitchFamily="18" charset="0"/>
              </a:rPr>
              <a:t> on data item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in DB) recorded by </a:t>
            </a:r>
            <a:r>
              <a:rPr lang="en-US" altLang="zh-CN" i="1" dirty="0">
                <a:latin typeface="Times New Roman" panose="02020603050405020304" pitchFamily="18" charset="0"/>
              </a:rPr>
              <a:t>update log</a:t>
            </a:r>
            <a:r>
              <a:rPr lang="en-US" altLang="zh-CN" dirty="0">
                <a:latin typeface="Times New Roman" panose="02020603050405020304" pitchFamily="18" charset="0"/>
              </a:rPr>
              <a:t> is </a:t>
            </a:r>
            <a:r>
              <a:rPr lang="en-US" altLang="zh-CN" b="1" i="1" dirty="0">
                <a:latin typeface="Times New Roman" panose="02020603050405020304" pitchFamily="18" charset="0"/>
              </a:rPr>
              <a:t>desirable</a:t>
            </a:r>
            <a:r>
              <a:rPr lang="en-US" altLang="zh-CN" dirty="0">
                <a:latin typeface="Times New Roman" panose="02020603050405020304" pitchFamily="18" charset="0"/>
              </a:rPr>
              <a:t>, it is output/reflected to database on disks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1085850" lvl="2" indent="-228600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e.g. </a:t>
            </a:r>
            <a:r>
              <a:rPr kumimoji="0" lang="en-US" altLang="zh-CN" dirty="0">
                <a:latin typeface="Times New Roman" panose="02020603050405020304" pitchFamily="18" charset="0"/>
              </a:rPr>
              <a:t>Fig.16.0.4 </a:t>
            </a:r>
            <a:endParaRPr kumimoji="0"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5605" name="AutoShape 4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357563" y="5876925"/>
            <a:ext cx="273050" cy="160338"/>
          </a:xfrm>
          <a:prstGeom prst="actionButtonForwardNex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7512050" cy="838200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Log Records (cont.)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87BDCE-02A4-4E87-9D4E-A4C170E4F90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41313" y="1733550"/>
            <a:ext cx="8458200" cy="46482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lnSpc>
                <a:spcPct val="90000"/>
              </a:lnSpc>
              <a:tabLst>
                <a:tab pos="190500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if system failure occur, for a DB modification that is recorded in </a:t>
            </a:r>
            <a:r>
              <a:rPr lang="en-US" altLang="zh-CN" i="1" dirty="0">
                <a:latin typeface="Times New Roman" panose="02020603050405020304" pitchFamily="18" charset="0"/>
              </a:rPr>
              <a:t>&lt;T</a:t>
            </a:r>
            <a:r>
              <a:rPr lang="en-US" altLang="zh-CN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i="1" dirty="0">
                <a:latin typeface="Times New Roman" panose="02020603050405020304" pitchFamily="18" charset="0"/>
              </a:rPr>
              <a:t>, X,  V1,  V2&gt;</a:t>
            </a:r>
            <a:r>
              <a:rPr lang="en-US" altLang="zh-CN" dirty="0">
                <a:latin typeface="Times New Roman" panose="02020603050405020304" pitchFamily="18" charset="0"/>
              </a:rPr>
              <a:t> and </a:t>
            </a: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</a:rPr>
              <a:t>already output/reflected to database on disks</a:t>
            </a:r>
            <a:r>
              <a:rPr lang="en-US" altLang="zh-CN" dirty="0">
                <a:latin typeface="Times New Roman" panose="02020603050405020304" pitchFamily="18" charset="0"/>
              </a:rPr>
              <a:t>,  it should be cancelled by </a:t>
            </a:r>
            <a:r>
              <a:rPr lang="en-US" altLang="zh-CN" b="1" i="1" dirty="0">
                <a:latin typeface="Times New Roman" panose="02020603050405020304" pitchFamily="18" charset="0"/>
              </a:rPr>
              <a:t>undo </a:t>
            </a:r>
            <a:r>
              <a:rPr lang="en-US" altLang="zh-CN" dirty="0">
                <a:latin typeface="Times New Roman" panose="02020603050405020304" pitchFamily="18" charset="0"/>
              </a:rPr>
              <a:t>operation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1085850" lvl="2" indent="-228600" eaLnBrk="1" hangingPunct="1">
              <a:lnSpc>
                <a:spcPct val="90000"/>
              </a:lnSpc>
              <a:tabLst>
                <a:tab pos="190500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restore the value of data item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to its old-value </a:t>
            </a:r>
            <a:r>
              <a:rPr lang="en-US" altLang="zh-CN" i="1" dirty="0">
                <a:latin typeface="Times New Roman" panose="02020603050405020304" pitchFamily="18" charset="0"/>
              </a:rPr>
              <a:t>V1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1085850" lvl="2" indent="-228600" eaLnBrk="1" hangingPunct="1">
              <a:lnSpc>
                <a:spcPct val="90000"/>
              </a:lnSpc>
              <a:tabLst>
                <a:tab pos="190500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e.g. </a:t>
            </a:r>
            <a:r>
              <a:rPr kumimoji="0" lang="en-US" altLang="zh-CN" dirty="0">
                <a:latin typeface="Times New Roman" panose="02020603050405020304" pitchFamily="18" charset="0"/>
              </a:rPr>
              <a:t>Fig.16.0.5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90000"/>
              </a:lnSpc>
              <a:tabLst>
                <a:tab pos="190500" algn="l"/>
              </a:tabLst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7512050" cy="838200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Log Records (cont.)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87BDCE-02A4-4E87-9D4E-A4C170E4F90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41313" y="1733550"/>
            <a:ext cx="8458200" cy="46482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tabLst>
                <a:tab pos="190500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The steps a transaction </a:t>
            </a:r>
            <a:r>
              <a:rPr lang="en-US" altLang="zh-CN" b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 takes in modifying a data item</a:t>
            </a:r>
            <a:endParaRPr lang="en-US" altLang="zh-CN" sz="3200" i="1" u="sng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90000"/>
              </a:lnSpc>
              <a:tabLst>
                <a:tab pos="190500" algn="l"/>
              </a:tabLst>
            </a:pPr>
            <a:r>
              <a:rPr lang="en-US" altLang="zh-CN" b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 performs some computation in its private buffer in main memory, e.g. A:=A-50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90000"/>
              </a:lnSpc>
              <a:tabLst>
                <a:tab pos="190500" algn="l"/>
              </a:tabLst>
            </a:pPr>
            <a:r>
              <a:rPr lang="en-US" altLang="zh-CN" b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 modify the data block in the disk buffer in main memory holding the data item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90000"/>
              </a:lnSpc>
              <a:tabLst>
                <a:tab pos="190500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DBMS</a:t>
            </a:r>
            <a:r>
              <a:rPr lang="en-US" altLang="zh-CN" dirty="0">
                <a:latin typeface="Times New Roman" panose="02020603050405020304" pitchFamily="18" charset="0"/>
              </a:rPr>
              <a:t> executes the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zh-CN" dirty="0">
                <a:latin typeface="Times New Roman" panose="02020603050405020304" pitchFamily="18" charset="0"/>
              </a:rPr>
              <a:t> operation that writes the data block to disk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tabLst>
                <a:tab pos="190500" algn="l"/>
              </a:tabLst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tabLst>
                <a:tab pos="190500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T modifies the database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90000"/>
              </a:lnSpc>
              <a:tabLst>
                <a:tab pos="190500" algn="l"/>
              </a:tabLst>
            </a:pP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+mn-cs"/>
              </a:rPr>
              <a:t>performs a update on a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+mn-cs"/>
              </a:rPr>
              <a:t>disk buffer</a:t>
            </a:r>
            <a:r>
              <a:rPr lang="en-US" altLang="zh-CN" dirty="0">
                <a:latin typeface="Times New Roman" panose="02020603050405020304" pitchFamily="18" charset="0"/>
                <a:cs typeface="+mn-cs"/>
              </a:rPr>
              <a:t>, or on the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+mn-cs"/>
              </a:rPr>
              <a:t>disk</a:t>
            </a:r>
            <a:r>
              <a:rPr lang="en-US" altLang="zh-CN" dirty="0">
                <a:latin typeface="Times New Roman" panose="02020603050405020304" pitchFamily="18" charset="0"/>
                <a:cs typeface="+mn-cs"/>
              </a:rPr>
              <a:t> itself</a:t>
            </a:r>
            <a:endParaRPr lang="en-US" altLang="zh-CN" dirty="0">
              <a:latin typeface="Times New Roman" panose="02020603050405020304" pitchFamily="18" charset="0"/>
              <a:cs typeface="+mn-cs"/>
            </a:endParaRPr>
          </a:p>
          <a:p>
            <a:pPr marL="742950" lvl="1" indent="-285750" eaLnBrk="1" hangingPunct="1">
              <a:lnSpc>
                <a:spcPct val="90000"/>
              </a:lnSpc>
              <a:tabLst>
                <a:tab pos="190500" algn="l"/>
              </a:tabLst>
            </a:pPr>
            <a:r>
              <a:rPr lang="en-US" altLang="zh-CN" dirty="0">
                <a:latin typeface="Times New Roman" panose="02020603050405020304" pitchFamily="18" charset="0"/>
                <a:cs typeface="+mn-cs"/>
              </a:rPr>
              <a:t> updates to the private part of main memory do not count as database modifications</a:t>
            </a:r>
            <a:endParaRPr lang="en-US" altLang="zh-CN" dirty="0"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7512050" cy="838200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16.3.2 Database Modification</a:t>
            </a:r>
            <a:endParaRPr lang="en-US" altLang="zh-CN" sz="32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87BDCE-02A4-4E87-9D4E-A4C170E4F90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41313" y="1733550"/>
            <a:ext cx="8458200" cy="46482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tabLst>
                <a:tab pos="190500" algn="l"/>
              </a:tabLst>
            </a:pPr>
            <a:r>
              <a:rPr lang="en-US" altLang="zh-CN" dirty="0" err="1">
                <a:latin typeface="Times New Roman" panose="02020603050405020304" pitchFamily="18" charset="0"/>
              </a:rPr>
              <a:t>Defered</a:t>
            </a:r>
            <a:r>
              <a:rPr lang="en-US" altLang="zh-CN" dirty="0">
                <a:latin typeface="Times New Roman" panose="02020603050405020304" pitchFamily="18" charset="0"/>
              </a:rPr>
              <a:t> database modification (</a:t>
            </a:r>
            <a:r>
              <a:rPr lang="zh-CN" altLang="en-US" dirty="0">
                <a:latin typeface="Times New Roman" panose="02020603050405020304" pitchFamily="18" charset="0"/>
              </a:rPr>
              <a:t>延迟更新)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必考</a:t>
            </a:r>
            <a:endParaRPr lang="en-US" altLang="zh-CN" sz="3200" i="1" u="sng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90000"/>
              </a:lnSpc>
              <a:tabLst>
                <a:tab pos="190500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the transaction does not modify the database until it has committed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tabLst>
                <a:tab pos="190500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Immediate database modification (</a:t>
            </a:r>
            <a:r>
              <a:rPr lang="zh-CN" altLang="en-US" dirty="0">
                <a:latin typeface="Times New Roman" panose="02020603050405020304" pitchFamily="18" charset="0"/>
              </a:rPr>
              <a:t>及时/立即更新)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必考</a:t>
            </a:r>
            <a:endParaRPr lang="en-US" altLang="zh-CN" sz="3200" i="1" u="sng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90000"/>
              </a:lnSpc>
              <a:tabLst>
                <a:tab pos="190500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the transaction modifies the database while it is still in the active state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  <a:tabLst>
                <a:tab pos="190500" algn="l"/>
              </a:tabLst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tabLst>
                <a:tab pos="190500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Recovery by </a:t>
            </a:r>
            <a:r>
              <a:rPr lang="en-US" altLang="zh-CN" i="1" dirty="0">
                <a:latin typeface="Times New Roman" panose="02020603050405020304" pitchFamily="18" charset="0"/>
              </a:rPr>
              <a:t>undo</a:t>
            </a:r>
            <a:r>
              <a:rPr lang="en-US" altLang="zh-CN" dirty="0">
                <a:latin typeface="Times New Roman" panose="02020603050405020304" pitchFamily="18" charset="0"/>
              </a:rPr>
              <a:t> and </a:t>
            </a:r>
            <a:r>
              <a:rPr lang="en-US" altLang="zh-CN" i="1" dirty="0">
                <a:latin typeface="Times New Roman" panose="02020603050405020304" pitchFamily="18" charset="0"/>
              </a:rPr>
              <a:t>redo</a:t>
            </a:r>
            <a:r>
              <a:rPr lang="en-US" altLang="zh-CN" dirty="0">
                <a:latin typeface="Times New Roman" panose="02020603050405020304" pitchFamily="18" charset="0"/>
              </a:rPr>
              <a:t> operations</a:t>
            </a:r>
            <a:endParaRPr lang="en-US" altLang="zh-CN" sz="3200" i="1" u="sng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90000"/>
              </a:lnSpc>
              <a:tabLst>
                <a:tab pos="190500" algn="l"/>
              </a:tabLst>
            </a:pPr>
            <a:r>
              <a:rPr lang="en-US" altLang="zh-CN" b="1" i="1" dirty="0">
                <a:latin typeface="Times New Roman" panose="02020603050405020304" pitchFamily="18" charset="0"/>
              </a:rPr>
              <a:t>undo</a:t>
            </a:r>
            <a:r>
              <a:rPr lang="en-US" altLang="zh-CN" dirty="0">
                <a:latin typeface="Times New Roman" panose="02020603050405020304" pitchFamily="18" charset="0"/>
              </a:rPr>
              <a:t> using a log record sets the data item specified in the log record to the old value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90000"/>
              </a:lnSpc>
              <a:tabLst>
                <a:tab pos="190500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redo</a:t>
            </a:r>
            <a:r>
              <a:rPr lang="en-US" altLang="zh-CN" dirty="0">
                <a:latin typeface="Times New Roman" panose="02020603050405020304" pitchFamily="18" charset="0"/>
              </a:rPr>
              <a:t> using a log record sets the data item specified in the log record to the new value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90000"/>
              </a:lnSpc>
              <a:tabLst>
                <a:tab pos="190500" algn="l"/>
              </a:tabLst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7512050" cy="838200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Database Modification (cont.)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87BDCE-02A4-4E87-9D4E-A4C170E4F90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41313" y="1733550"/>
            <a:ext cx="8458200" cy="46482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tabLst>
                <a:tab pos="190500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In DBS, the recovery scheme usually requires that if a data item X has been modified by a transaction T1, no other transaction T2 can modifies X until T1 commits or aborts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tabLst>
                <a:tab pos="190500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Ensured by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90000"/>
              </a:lnSpc>
              <a:tabLst>
                <a:tab pos="190500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 acquiring an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exclusive lock </a:t>
            </a:r>
            <a:r>
              <a:rPr lang="en-US" altLang="zh-CN" dirty="0">
                <a:latin typeface="Times New Roman" panose="02020603050405020304" pitchFamily="18" charset="0"/>
              </a:rPr>
              <a:t>on the modified item X, and holding the lock until T1 commits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90000"/>
              </a:lnSpc>
              <a:tabLst>
                <a:tab pos="190500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 strict two-phase locking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90000"/>
              </a:lnSpc>
              <a:tabLst>
                <a:tab pos="190500" algn="l"/>
              </a:tabLst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7512050" cy="838200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16.3.3 Concurrency Control and Recovery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87BDCE-02A4-4E87-9D4E-A4C170E4F90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41313" y="1733550"/>
            <a:ext cx="8458200" cy="46482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tabLst>
                <a:tab pos="190500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A transaction T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has committed </a:t>
            </a:r>
            <a:r>
              <a:rPr lang="en-US" altLang="zh-CN" dirty="0">
                <a:latin typeface="Times New Roman" panose="02020603050405020304" pitchFamily="18" charset="0"/>
              </a:rPr>
              <a:t>when its committed log record &lt;T, committed&gt;, which is the last log record of the transaction, has been logged to the stable storage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+mn-cs"/>
              </a:rPr>
              <a:t>all previous log records of the transaction must have been output already </a:t>
            </a:r>
            <a:endParaRPr lang="en-US" altLang="zh-CN" dirty="0">
              <a:latin typeface="Times New Roman" panose="02020603050405020304" pitchFamily="18" charset="0"/>
              <a:cs typeface="+mn-cs"/>
            </a:endParaRPr>
          </a:p>
          <a:p>
            <a:r>
              <a:rPr lang="en-US" altLang="zh-CN" b="1" i="1" dirty="0">
                <a:latin typeface="Times New Roman" panose="02020603050405020304" pitchFamily="18" charset="0"/>
              </a:rPr>
              <a:t>Writes</a:t>
            </a:r>
            <a:r>
              <a:rPr lang="en-US" altLang="zh-CN" dirty="0">
                <a:latin typeface="Times New Roman" panose="02020603050405020304" pitchFamily="18" charset="0"/>
              </a:rPr>
              <a:t> performed by a transaction may still be in the buffer when the transaction commits, and may be output later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  <a:tabLst>
                <a:tab pos="190500" algn="l"/>
              </a:tabLst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tabLst>
                <a:tab pos="190500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If there is a system crash after T commits, T’s updates can be redone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90000"/>
              </a:lnSpc>
              <a:tabLst>
                <a:tab pos="190500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If a system crash occurs before the log record &lt;T, committed&gt; is output to the stable storage, i.e. before T has committed, T will be rolled back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90000"/>
              </a:lnSpc>
              <a:tabLst>
                <a:tab pos="190500" algn="l"/>
              </a:tabLst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7512050" cy="838200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16.3.4 Transaction Commit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87BDCE-02A4-4E87-9D4E-A4C170E4F90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681163"/>
            <a:ext cx="8305800" cy="4648200"/>
          </a:xfr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Recovery component in DBMS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ensure </a:t>
            </a:r>
            <a:r>
              <a:rPr lang="en-US" altLang="zh-CN" i="1">
                <a:latin typeface="Times New Roman" panose="02020603050405020304" pitchFamily="18" charset="0"/>
              </a:rPr>
              <a:t>atomicity</a:t>
            </a:r>
            <a:r>
              <a:rPr lang="en-US" altLang="zh-CN">
                <a:latin typeface="Times New Roman" panose="02020603050405020304" pitchFamily="18" charset="0"/>
              </a:rPr>
              <a:t> and </a:t>
            </a:r>
            <a:r>
              <a:rPr lang="en-US" altLang="zh-CN" i="1">
                <a:latin typeface="Times New Roman" panose="02020603050405020304" pitchFamily="18" charset="0"/>
              </a:rPr>
              <a:t>durability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</a:rPr>
              <a:t>despite failures, </a:t>
            </a:r>
            <a:r>
              <a:rPr lang="en-US" altLang="zh-CN">
                <a:latin typeface="Times New Roman" panose="02020603050405020304" pitchFamily="18" charset="0"/>
              </a:rPr>
              <a:t>thus provides high </a:t>
            </a:r>
            <a:r>
              <a:rPr lang="en-US" altLang="zh-CN" b="1" i="1">
                <a:latin typeface="Times New Roman" panose="02020603050405020304" pitchFamily="18" charset="0"/>
              </a:rPr>
              <a:t>availability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可用性)</a:t>
            </a:r>
            <a:endParaRPr lang="zh-CN" altLang="en-US"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Recovery schemes include</a:t>
            </a:r>
            <a:endParaRPr lang="en-US" altLang="zh-CN">
              <a:latin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actions taken during normal transaction processing to record enough information about transaction execution to recover from failures, e.g. log in DBS</a:t>
            </a:r>
            <a:endParaRPr lang="en-US" altLang="zh-CN">
              <a:latin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actions taken after a failure to recover the database contents to a state that ensures atomicity and durability</a:t>
            </a:r>
            <a:endParaRPr lang="en-US" altLang="zh-CN"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90000"/>
              </a:lnSpc>
            </a:pPr>
            <a:endParaRPr lang="en-US" altLang="zh-CN" b="1" i="1"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altLang="zh-CN" b="1" i="1">
                <a:latin typeface="Times New Roman" panose="02020603050405020304" pitchFamily="18" charset="0"/>
              </a:rPr>
              <a:t>Backup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备份) </a:t>
            </a:r>
            <a:r>
              <a:rPr lang="en-US" altLang="zh-CN">
                <a:latin typeface="Times New Roman" panose="02020603050405020304" pitchFamily="18" charset="0"/>
              </a:rPr>
              <a:t>is another approach taken by DBS to ensure high availability of DBS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533400"/>
            <a:ext cx="6553200" cy="990600"/>
          </a:xfrm>
          <a:noFill/>
        </p:spPr>
        <p:txBody>
          <a:bodyPr/>
          <a:lstStyle/>
          <a:p>
            <a:pPr eaLnBrk="1" hangingPunct="1"/>
            <a:r>
              <a:rPr lang="en-US" altLang="zh-CN" sz="3200">
                <a:latin typeface="Times New Roman" panose="02020603050405020304" pitchFamily="18" charset="0"/>
              </a:rPr>
              <a:t>Introduction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38A2C-DDBF-4BB4-B33D-17921EE181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7512050" cy="838200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16.3.5 Using the Log to Redo and Undo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4013" y="1698625"/>
            <a:ext cx="8331200" cy="535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93675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405" indent="-189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52500" indent="-189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 eaLnBrk="1" hangingPunct="1"/>
            <a:r>
              <a:rPr lang="en-US" altLang="zh-CN" dirty="0">
                <a:latin typeface="Times New Roman" panose="02020603050405020304" pitchFamily="18" charset="0"/>
              </a:rPr>
              <a:t>Transactions 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and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, assuming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executes before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1</a:t>
            </a:r>
            <a:endParaRPr lang="en-US" altLang="zh-CN" i="1" baseline="-25000" dirty="0">
              <a:latin typeface="Times New Roman" panose="02020603050405020304" pitchFamily="18" charset="0"/>
            </a:endParaRPr>
          </a:p>
          <a:p>
            <a:pPr marL="342900" indent="-342900" eaLnBrk="1" hangingPunct="1"/>
            <a:r>
              <a:rPr lang="en-US" altLang="zh-CN" dirty="0">
                <a:latin typeface="Times New Roman" panose="02020603050405020304" pitchFamily="18" charset="0"/>
              </a:rPr>
              <a:t>Initially, account A=</a:t>
            </a: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</a:rPr>
              <a:t>1000</a:t>
            </a:r>
            <a:r>
              <a:rPr lang="en-US" altLang="zh-CN" dirty="0">
                <a:latin typeface="Times New Roman" panose="02020603050405020304" pitchFamily="18" charset="0"/>
              </a:rPr>
              <a:t>, B=</a:t>
            </a: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</a:rPr>
              <a:t>2000</a:t>
            </a:r>
            <a:r>
              <a:rPr lang="en-US" altLang="zh-CN" dirty="0">
                <a:latin typeface="Times New Roman" panose="02020603050405020304" pitchFamily="18" charset="0"/>
              </a:rPr>
              <a:t>, C=</a:t>
            </a: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</a:rPr>
              <a:t>700</a:t>
            </a:r>
            <a:endParaRPr lang="en-US" altLang="zh-CN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/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 and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are executed in serial as &lt;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;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	           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:                              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</a:t>
            </a:r>
            <a:r>
              <a:rPr lang="en-US" altLang="zh-CN" b="1" dirty="0">
                <a:latin typeface="Times New Roman" panose="02020603050405020304" pitchFamily="18" charset="0"/>
              </a:rPr>
              <a:t>read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			       </a:t>
            </a:r>
            <a:r>
              <a:rPr lang="en-US" altLang="zh-CN" b="1" dirty="0">
                <a:latin typeface="Times New Roman" panose="02020603050405020304" pitchFamily="18" charset="0"/>
              </a:rPr>
              <a:t>read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		A:= A - 50</a:t>
            </a:r>
            <a:r>
              <a:rPr lang="en-US" altLang="zh-CN" dirty="0">
                <a:latin typeface="Times New Roman" panose="02020603050405020304" pitchFamily="18" charset="0"/>
              </a:rPr>
              <a:t>			       </a:t>
            </a:r>
            <a:r>
              <a:rPr lang="en-US" altLang="zh-CN" i="1" dirty="0">
                <a:latin typeface="Times New Roman" panose="02020603050405020304" pitchFamily="18" charset="0"/>
              </a:rPr>
              <a:t>C:= C- 100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	write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			       </a:t>
            </a:r>
            <a:r>
              <a:rPr lang="en-US" altLang="zh-CN" b="1" dirty="0">
                <a:latin typeface="Times New Roman" panose="02020603050405020304" pitchFamily="18" charset="0"/>
              </a:rPr>
              <a:t>write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	read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		B:= B + 50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	write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5" name="Group 8"/>
          <p:cNvGrpSpPr/>
          <p:nvPr/>
        </p:nvGrpSpPr>
        <p:grpSpPr bwMode="auto">
          <a:xfrm>
            <a:off x="1089025" y="3370263"/>
            <a:ext cx="6629400" cy="3259137"/>
            <a:chOff x="714" y="1824"/>
            <a:chExt cx="4176" cy="2053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714" y="2171"/>
              <a:ext cx="4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2688" y="1824"/>
              <a:ext cx="0" cy="20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" name="AutoShape 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775700" y="6681788"/>
            <a:ext cx="368300" cy="176212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87BDCE-02A4-4E87-9D4E-A4C170E4F90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38083" y="69303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 Database Modification Example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Fig.16.3</a:t>
            </a:r>
            <a:r>
              <a:rPr lang="zh-CN" alt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出大题靠</a:t>
            </a:r>
            <a:endParaRPr lang="zh-CN" altLang="en-US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Log                                  Write                              Output</a:t>
            </a:r>
            <a:endParaRPr lang="en-US" altLang="zh-CN" sz="20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zh-CN" sz="20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&lt;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start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&gt;</a:t>
            </a:r>
            <a:endParaRPr lang="en-US" altLang="zh-CN" sz="20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>
              <a:buFont typeface="Monotype Sorts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&lt;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A, 1000, 950&gt;</a:t>
            </a:r>
            <a:endParaRPr lang="en-US" altLang="zh-CN" sz="20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&lt;T</a:t>
            </a:r>
            <a:r>
              <a:rPr lang="en-US" altLang="zh-CN" sz="2000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o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B, 2000, 2050&gt;</a:t>
            </a:r>
            <a:endParaRPr lang="en-US" altLang="zh-CN" sz="20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                                   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= 950</a:t>
            </a:r>
            <a:endParaRPr lang="en-US" altLang="zh-CN" sz="20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                                   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= 2050</a:t>
            </a:r>
            <a:endParaRPr lang="en-US" altLang="zh-CN" sz="20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>
              <a:buFont typeface="Monotype Sorts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&lt;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commit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&gt;</a:t>
            </a:r>
            <a:endParaRPr lang="en-US" altLang="zh-CN" sz="20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&lt;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start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&gt;</a:t>
            </a:r>
            <a:endParaRPr lang="en-US" altLang="zh-CN" sz="20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&lt;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, C, 700, 600&gt;</a:t>
            </a:r>
            <a:endParaRPr lang="en-US" altLang="zh-CN" sz="20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                                   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= 600</a:t>
            </a:r>
            <a:endParaRPr lang="en-US" altLang="zh-CN" sz="20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                                                                         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C</a:t>
            </a:r>
            <a:endParaRPr lang="en-US" altLang="zh-CN" sz="20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&lt;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commit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&gt;</a:t>
            </a:r>
            <a:endParaRPr lang="en-US" altLang="zh-CN" sz="20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                                                                        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</a:t>
            </a:r>
            <a:br>
              <a:rPr lang="en-US" altLang="zh-CN" sz="2000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</a:br>
            <a:endParaRPr lang="en-US" altLang="zh-CN" sz="20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Note: 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denotes block containing 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.</a:t>
            </a:r>
            <a:endParaRPr lang="en-US" altLang="zh-CN" sz="20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lvl="4">
              <a:buFontTx/>
              <a:buNone/>
            </a:pPr>
            <a:endParaRPr lang="en-US" altLang="zh-CN" sz="20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914400" y="1592263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7" name="AutoShape 6"/>
          <p:cNvSpPr>
            <a:spLocks noChangeArrowheads="1"/>
          </p:cNvSpPr>
          <p:nvPr/>
        </p:nvSpPr>
        <p:spPr bwMode="auto">
          <a:xfrm>
            <a:off x="6136730" y="4368859"/>
            <a:ext cx="2179638" cy="723748"/>
          </a:xfrm>
          <a:prstGeom prst="wedgeRoundRectCallout">
            <a:avLst>
              <a:gd name="adj1" fmla="val -56847"/>
              <a:gd name="adj2" fmla="val 6746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before T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8" name="AutoShape 7"/>
          <p:cNvSpPr>
            <a:spLocks noChangeArrowheads="1"/>
          </p:cNvSpPr>
          <p:nvPr/>
        </p:nvSpPr>
        <p:spPr bwMode="auto">
          <a:xfrm>
            <a:off x="6044018" y="5860169"/>
            <a:ext cx="2178908" cy="731281"/>
          </a:xfrm>
          <a:prstGeom prst="wedgeRoundRectCallout">
            <a:avLst>
              <a:gd name="adj1" fmla="val -70102"/>
              <a:gd name="adj2" fmla="val -4887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after T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87BDCE-02A4-4E87-9D4E-A4C170E4F90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CN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Undo and Redo Operations</a:t>
            </a:r>
            <a:endParaRPr lang="en-US" altLang="zh-CN" sz="32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209" y="1728510"/>
            <a:ext cx="7938415" cy="4903787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Undo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of a log record 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&lt;T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,  X,  V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,  V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&gt; 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writes the </a:t>
            </a:r>
            <a:r>
              <a:rPr lang="en-US" altLang="zh-CN" sz="2000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old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value 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to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X</a:t>
            </a:r>
            <a:endParaRPr lang="en-US" altLang="zh-CN" sz="2000" i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Redo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of a log record 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&lt;T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,  X,  V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,  V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&gt; 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writes the </a:t>
            </a:r>
            <a:r>
              <a:rPr lang="en-US" altLang="zh-CN" sz="2000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new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value 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to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X</a:t>
            </a:r>
            <a:endParaRPr lang="en-US" altLang="zh-CN" sz="2000" i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Undo and Redo of Transactions</a:t>
            </a:r>
            <a:endParaRPr lang="en-US" altLang="zh-CN" sz="2000" b="1" dirty="0">
              <a:solidFill>
                <a:srgbClr val="000099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undo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) restores the value of all data items updated by 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to their old values, going backwards from the last log record for 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endParaRPr lang="en-US" altLang="zh-CN" sz="2000" i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Each time a data item X is restored to its old value V, a special  log record (called r</a:t>
            </a:r>
            <a:r>
              <a:rPr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edo-only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) 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&lt;T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, X, V&gt; 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is written out</a:t>
            </a:r>
            <a:endParaRPr lang="en-US" altLang="zh-CN" sz="20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When undo of a transaction is complete, a log record </a:t>
            </a:r>
            <a:b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&lt;T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abort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&gt; 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is written out (to indicate that the undo was completed)</a:t>
            </a:r>
            <a:endParaRPr lang="en-US" altLang="zh-CN" sz="20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redo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) sets the value of all data items updated by 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to the new values, going forward from the first log record for 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No logging is done in this case</a:t>
            </a:r>
            <a:endParaRPr lang="en-US" altLang="zh-CN" sz="2000" i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endParaRPr lang="en-US" altLang="zh-CN" sz="2000" i="1" baseline="-250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38A2C-DDBF-4BB4-B33D-17921EE181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CN" sz="320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Undo and Redo Operations (Cont.)</a:t>
            </a:r>
            <a:endParaRPr lang="en-US" altLang="zh-CN" sz="3200" dirty="0">
              <a:effectLst/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333" y="1624364"/>
            <a:ext cx="7537067" cy="4903787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The </a:t>
            </a:r>
            <a:r>
              <a:rPr lang="en-US" altLang="zh-CN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undo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and </a:t>
            </a:r>
            <a:r>
              <a:rPr lang="en-US" altLang="zh-CN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redo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operations are used in several different circumstances: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The </a:t>
            </a:r>
            <a:r>
              <a:rPr lang="en-US" altLang="zh-CN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undo is 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used for transaction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rollback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during normal operation (in case a transaction cannot complete its execution due to some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logical error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).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666750" lvl="1" indent="-190500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logical errors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666750" lvl="1" indent="-190500"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transaction cannot complete due to some internal error condition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The </a:t>
            </a:r>
            <a:r>
              <a:rPr lang="en-US" altLang="zh-CN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undo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and </a:t>
            </a:r>
            <a:r>
              <a:rPr lang="en-US" altLang="zh-CN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redo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operations are used during recovery from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failure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We  need to deal with the case where during 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recovery from failure</a:t>
            </a:r>
            <a:r>
              <a:rPr lang="zh-CN" altLang="en-US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another failure occurs 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prior to the system having fully recovered——</a:t>
            </a:r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连续发生多个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failure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>
              <a:buFont typeface="Monotype Sorts" charset="2"/>
              <a:buNone/>
            </a:pPr>
            <a:endParaRPr lang="en-US" altLang="zh-CN" i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endParaRPr lang="en-US" altLang="zh-CN" i="1" baseline="-250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38A2C-DDBF-4BB4-B33D-17921EE181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94931" y="586633"/>
            <a:ext cx="8077200" cy="609600"/>
          </a:xfrm>
        </p:spPr>
        <p:txBody>
          <a:bodyPr/>
          <a:lstStyle/>
          <a:p>
            <a:b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Transaction rollback (during normal operation)</a:t>
            </a:r>
            <a:endParaRPr lang="en-US" altLang="zh-CN" sz="3200" dirty="0">
              <a:effectLst/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044" y="1675763"/>
            <a:ext cx="7797162" cy="5284787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Let 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be the transaction to be rolled back, &lt;Ti, abort&gt; exists in the log file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Scan log backwards from the end, and for each log record of 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  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of the form 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&lt;T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,  </a:t>
            </a:r>
            <a:r>
              <a:rPr lang="en-US" altLang="zh-CN" i="1" dirty="0" err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j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,  V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,  V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&gt; </a:t>
            </a:r>
            <a:endParaRPr lang="en-US" altLang="zh-CN" i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perform the undo by writing 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to </a:t>
            </a:r>
            <a:r>
              <a:rPr lang="en-US" altLang="zh-CN" i="1" dirty="0" err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j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,</a:t>
            </a:r>
            <a:endParaRPr lang="en-US" altLang="zh-CN" i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write a log record 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&lt;T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, </a:t>
            </a:r>
            <a:r>
              <a:rPr lang="en-US" altLang="zh-CN" i="1" dirty="0" err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j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,  V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&gt; </a:t>
            </a:r>
            <a:endParaRPr lang="en-US" altLang="zh-CN" i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such log records are called </a:t>
            </a:r>
            <a:r>
              <a:rPr lang="en-US" altLang="zh-CN" b="1" dirty="0">
                <a:solidFill>
                  <a:srgbClr val="000099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compensation </a:t>
            </a: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补偿 </a:t>
            </a:r>
            <a:r>
              <a:rPr lang="en-US" altLang="zh-CN" b="1" dirty="0">
                <a:solidFill>
                  <a:srgbClr val="000099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log records</a:t>
            </a:r>
            <a:endParaRPr lang="en-US" altLang="zh-CN" b="1" dirty="0">
              <a:solidFill>
                <a:srgbClr val="000099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Once the record 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&lt;T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start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&gt; 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is found</a:t>
            </a:r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stop the scan and write the log record 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&lt;T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abort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&gt; </a:t>
            </a:r>
            <a:endParaRPr lang="en-US" altLang="zh-CN" i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38A2C-DDBF-4BB4-B33D-17921EE181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02953" y="314256"/>
            <a:ext cx="7793038" cy="11430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Undo and Redo on Recovering from Failure</a:t>
            </a:r>
            <a:endParaRPr 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6424" y="1701197"/>
            <a:ext cx="8300434" cy="537845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When recovering after failure: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Transaction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T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needs to be </a:t>
            </a:r>
            <a:r>
              <a:rPr lang="en-US" altLang="zh-CN" b="1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undone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if the log 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contains the record 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&lt;T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start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&gt;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but does not contain either the record 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&lt;T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commit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&gt; or &lt;T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abort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&gt;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384175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— </a:t>
            </a:r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发生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failure</a:t>
            </a:r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时，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T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没有完成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Transaction 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needs to be redone if the log 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contains the records 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&lt;T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start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&gt;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and contains the record 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&lt;T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 </a:t>
            </a:r>
            <a:r>
              <a:rPr lang="en-US" altLang="zh-CN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commit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&gt; or &lt;T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abort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&gt;</a:t>
            </a:r>
            <a:endParaRPr lang="en-US" altLang="zh-CN" i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763270" lvl="2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— </a:t>
            </a:r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发生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failure</a:t>
            </a:r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时，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T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已经完成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763270" lvl="2" indent="0">
              <a:buNone/>
            </a:pPr>
            <a:endParaRPr lang="en-US" altLang="zh-CN" i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87BDCE-02A4-4E87-9D4E-A4C170E4F90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31788" y="1747838"/>
            <a:ext cx="8382000" cy="48768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Immediate Database Modification allows database modification to be output/reflected to the database on disk while the transaction is still </a:t>
            </a:r>
            <a:r>
              <a:rPr lang="en-US" altLang="zh-CN" i="1" dirty="0">
                <a:latin typeface="Times New Roman" panose="02020603050405020304" pitchFamily="18" charset="0"/>
              </a:rPr>
              <a:t>in the active state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b="1" i="1" dirty="0">
                <a:latin typeface="Times New Roman" panose="02020603050405020304" pitchFamily="18" charset="0"/>
              </a:rPr>
              <a:t>output/reflect </a:t>
            </a:r>
            <a:r>
              <a:rPr lang="en-US" altLang="zh-CN" dirty="0">
                <a:latin typeface="Times New Roman" panose="02020603050405020304" pitchFamily="18" charset="0"/>
              </a:rPr>
              <a:t>of updated blocks 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can take place </a:t>
            </a:r>
            <a:r>
              <a:rPr lang="en-US" altLang="zh-CN" i="1" dirty="0">
                <a:latin typeface="Times New Roman" panose="02020603050405020304" pitchFamily="18" charset="0"/>
              </a:rPr>
              <a:t>before</a:t>
            </a:r>
            <a:r>
              <a:rPr lang="en-US" altLang="zh-CN" dirty="0">
                <a:latin typeface="Times New Roman" panose="02020603050405020304" pitchFamily="18" charset="0"/>
              </a:rPr>
              <a:t> the transaction commit, i.e. in </a:t>
            </a:r>
            <a:r>
              <a:rPr lang="en-US" altLang="zh-CN" i="1" dirty="0">
                <a:latin typeface="Times New Roman" panose="02020603050405020304" pitchFamily="18" charset="0"/>
              </a:rPr>
              <a:t>active state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In this scheme, update logs must have both old value and new value, because </a:t>
            </a:r>
            <a:r>
              <a:rPr lang="en-US" altLang="zh-CN" b="1" i="1" dirty="0">
                <a:latin typeface="Times New Roman" panose="02020603050405020304" pitchFamily="18" charset="0"/>
              </a:rPr>
              <a:t>undo</a:t>
            </a:r>
            <a:r>
              <a:rPr lang="en-US" altLang="zh-CN" dirty="0">
                <a:latin typeface="Times New Roman" panose="02020603050405020304" pitchFamily="18" charset="0"/>
              </a:rPr>
              <a:t> may be needed in the case of occurring of failures in active state </a:t>
            </a:r>
            <a:endParaRPr kumimoji="0"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kumimoji="0" lang="en-US" altLang="zh-CN" dirty="0">
                <a:latin typeface="Times New Roman" panose="02020603050405020304" pitchFamily="18" charset="0"/>
              </a:rPr>
              <a:t>e.g. update log </a:t>
            </a:r>
            <a:r>
              <a:rPr kumimoji="0"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&lt;T</a:t>
            </a:r>
            <a:r>
              <a:rPr lang="en-US" altLang="zh-CN" i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kumimoji="0"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, X, V1,  V2&gt;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Refer to </a:t>
            </a:r>
            <a:r>
              <a:rPr kumimoji="0" lang="en-US" altLang="zh-CN" dirty="0">
                <a:latin typeface="Times New Roman" panose="02020603050405020304" pitchFamily="18" charset="0"/>
              </a:rPr>
              <a:t>Fig.16.0.9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697361"/>
            <a:ext cx="7772400" cy="838200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Undo/Redo in Immediate Database Modification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87BDCE-02A4-4E87-9D4E-A4C170E4F90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3"/>
          <p:cNvSpPr txBox="1">
            <a:spLocks noChangeArrowheads="1"/>
          </p:cNvSpPr>
          <p:nvPr/>
        </p:nvSpPr>
        <p:spPr bwMode="auto">
          <a:xfrm>
            <a:off x="0" y="976313"/>
            <a:ext cx="1049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DBMS</a:t>
            </a:r>
            <a:endParaRPr kumimoji="0"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152400" y="2730500"/>
            <a:ext cx="76676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0" lang="en-US" altLang="zh-CN" sz="2000">
                <a:latin typeface="Times New Roman" panose="02020603050405020304" pitchFamily="18" charset="0"/>
              </a:rPr>
              <a:t> </a:t>
            </a:r>
            <a:r>
              <a:rPr kumimoji="0"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disk</a:t>
            </a:r>
            <a:endParaRPr kumimoji="0" lang="en-US" altLang="zh-CN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kumimoji="0"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-buff</a:t>
            </a:r>
            <a:r>
              <a:rPr kumimoji="0" lang="en-US" altLang="zh-CN">
                <a:latin typeface="Times New Roman" panose="02020603050405020304" pitchFamily="18" charset="0"/>
              </a:rPr>
              <a:t>.</a:t>
            </a:r>
            <a:endParaRPr kumimoji="0" lang="en-US" altLang="zh-CN">
              <a:latin typeface="Times New Roman" panose="02020603050405020304" pitchFamily="18" charset="0"/>
            </a:endParaRP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152400" y="3730625"/>
            <a:ext cx="606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disk</a:t>
            </a:r>
            <a:endParaRPr kumimoji="0" lang="en-US" altLang="zh-CN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9" name="Line 6"/>
          <p:cNvSpPr>
            <a:spLocks noChangeShapeType="1"/>
          </p:cNvSpPr>
          <p:nvPr/>
        </p:nvSpPr>
        <p:spPr bwMode="auto">
          <a:xfrm flipV="1">
            <a:off x="762000" y="4267200"/>
            <a:ext cx="8229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0" name="Line 7"/>
          <p:cNvSpPr>
            <a:spLocks noChangeShapeType="1"/>
          </p:cNvSpPr>
          <p:nvPr/>
        </p:nvSpPr>
        <p:spPr bwMode="auto">
          <a:xfrm>
            <a:off x="1066800" y="533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1" name="Text Box 8"/>
          <p:cNvSpPr txBox="1">
            <a:spLocks noChangeArrowheads="1"/>
          </p:cNvSpPr>
          <p:nvPr/>
        </p:nvSpPr>
        <p:spPr bwMode="auto">
          <a:xfrm>
            <a:off x="685800" y="228600"/>
            <a:ext cx="1387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begin-trans</a:t>
            </a:r>
            <a:r>
              <a:rPr kumimoji="0" lang="en-US" altLang="zh-CN" sz="2000">
                <a:latin typeface="Times New Roman" panose="02020603050405020304" pitchFamily="18" charset="0"/>
              </a:rPr>
              <a:t>.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41992" name="Text Box 9"/>
          <p:cNvSpPr txBox="1">
            <a:spLocks noChangeArrowheads="1"/>
          </p:cNvSpPr>
          <p:nvPr/>
        </p:nvSpPr>
        <p:spPr bwMode="auto">
          <a:xfrm>
            <a:off x="1084263" y="958850"/>
            <a:ext cx="20558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 u="sng">
                <a:latin typeface="Times New Roman" panose="02020603050405020304" pitchFamily="18" charset="0"/>
              </a:rPr>
              <a:t>allocate resources,</a:t>
            </a:r>
            <a:endParaRPr kumimoji="0" lang="en-US" altLang="zh-CN" sz="2000" u="sng"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CN" sz="2000" u="sng">
                <a:latin typeface="Times New Roman" panose="02020603050405020304" pitchFamily="18" charset="0"/>
              </a:rPr>
              <a:t>create trans.</a:t>
            </a:r>
            <a:endParaRPr kumimoji="0" lang="en-US" altLang="zh-CN" sz="2000" u="sng">
              <a:latin typeface="Times New Roman" panose="02020603050405020304" pitchFamily="18" charset="0"/>
            </a:endParaRPr>
          </a:p>
        </p:txBody>
      </p:sp>
      <p:sp>
        <p:nvSpPr>
          <p:cNvPr id="41993" name="Text Box 10"/>
          <p:cNvSpPr txBox="1">
            <a:spLocks noChangeArrowheads="1"/>
          </p:cNvSpPr>
          <p:nvPr/>
        </p:nvSpPr>
        <p:spPr bwMode="auto">
          <a:xfrm>
            <a:off x="2895600" y="228600"/>
            <a:ext cx="1120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 </a:t>
            </a:r>
            <a:r>
              <a: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write(X)</a:t>
            </a:r>
            <a:endParaRPr kumimoji="0" lang="en-US" altLang="zh-CN" sz="2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4" name="Text Box 11"/>
          <p:cNvSpPr txBox="1">
            <a:spLocks noChangeArrowheads="1"/>
          </p:cNvSpPr>
          <p:nvPr/>
        </p:nvSpPr>
        <p:spPr bwMode="auto">
          <a:xfrm>
            <a:off x="4949825" y="230188"/>
            <a:ext cx="590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op</a:t>
            </a:r>
            <a:r>
              <a:rPr kumimoji="0" lang="en-US" altLang="zh-CN" sz="2000" baseline="-25000">
                <a:latin typeface="Times New Roman" panose="02020603050405020304" pitchFamily="18" charset="0"/>
              </a:rPr>
              <a:t>n</a:t>
            </a:r>
            <a:r>
              <a:rPr kumimoji="0" lang="en-US" altLang="zh-CN" sz="2000">
                <a:latin typeface="Times New Roman" panose="02020603050405020304" pitchFamily="18" charset="0"/>
              </a:rPr>
              <a:t>;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41995" name="Text Box 12"/>
          <p:cNvSpPr txBox="1">
            <a:spLocks noChangeArrowheads="1"/>
          </p:cNvSpPr>
          <p:nvPr/>
        </p:nvSpPr>
        <p:spPr bwMode="auto">
          <a:xfrm>
            <a:off x="3946525" y="1920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latin typeface="Arial" panose="020B0604020202020204" pitchFamily="34" charset="0"/>
              </a:rPr>
              <a:t>…</a:t>
            </a:r>
            <a:endParaRPr kumimoji="0" lang="zh-CN" altLang="en-US">
              <a:latin typeface="Times New Roman" panose="02020603050405020304" pitchFamily="18" charset="0"/>
            </a:endParaRPr>
          </a:p>
        </p:txBody>
      </p:sp>
      <p:sp>
        <p:nvSpPr>
          <p:cNvPr id="41996" name="Text Box 13"/>
          <p:cNvSpPr txBox="1">
            <a:spLocks noChangeArrowheads="1"/>
          </p:cNvSpPr>
          <p:nvPr/>
        </p:nvSpPr>
        <p:spPr bwMode="auto">
          <a:xfrm>
            <a:off x="5562600" y="228600"/>
            <a:ext cx="1084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 commit.</a:t>
            </a:r>
            <a:endParaRPr kumimoji="0" lang="en-US" altLang="zh-CN" sz="2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7" name="Line 14"/>
          <p:cNvSpPr>
            <a:spLocks noChangeShapeType="1"/>
          </p:cNvSpPr>
          <p:nvPr/>
        </p:nvSpPr>
        <p:spPr bwMode="auto">
          <a:xfrm>
            <a:off x="5943600" y="533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8" name="Text Box 15"/>
          <p:cNvSpPr txBox="1">
            <a:spLocks noChangeArrowheads="1"/>
          </p:cNvSpPr>
          <p:nvPr/>
        </p:nvSpPr>
        <p:spPr bwMode="auto">
          <a:xfrm>
            <a:off x="3200400" y="4545013"/>
            <a:ext cx="788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active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41999" name="Line 16"/>
          <p:cNvSpPr>
            <a:spLocks noChangeShapeType="1"/>
          </p:cNvSpPr>
          <p:nvPr/>
        </p:nvSpPr>
        <p:spPr bwMode="auto">
          <a:xfrm>
            <a:off x="7832725" y="13716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0" name="Line 17"/>
          <p:cNvSpPr>
            <a:spLocks noChangeShapeType="1"/>
          </p:cNvSpPr>
          <p:nvPr/>
        </p:nvSpPr>
        <p:spPr bwMode="auto">
          <a:xfrm flipH="1">
            <a:off x="3698875" y="608013"/>
            <a:ext cx="0" cy="1338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1" name="Line 18"/>
          <p:cNvSpPr>
            <a:spLocks noChangeShapeType="1"/>
          </p:cNvSpPr>
          <p:nvPr/>
        </p:nvSpPr>
        <p:spPr bwMode="auto">
          <a:xfrm>
            <a:off x="3946525" y="3154363"/>
            <a:ext cx="1588" cy="668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2" name="Line 19"/>
          <p:cNvSpPr>
            <a:spLocks noChangeShapeType="1"/>
          </p:cNvSpPr>
          <p:nvPr/>
        </p:nvSpPr>
        <p:spPr bwMode="auto">
          <a:xfrm flipV="1">
            <a:off x="3455988" y="3155950"/>
            <a:ext cx="0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3" name="Text Box 21"/>
          <p:cNvSpPr txBox="1">
            <a:spLocks noChangeArrowheads="1"/>
          </p:cNvSpPr>
          <p:nvPr/>
        </p:nvSpPr>
        <p:spPr bwMode="auto">
          <a:xfrm>
            <a:off x="7812088" y="963613"/>
            <a:ext cx="133191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latin typeface="Times New Roman" panose="02020603050405020304" pitchFamily="18" charset="0"/>
              </a:rPr>
              <a:t> </a:t>
            </a:r>
            <a:r>
              <a:rPr kumimoji="0" lang="en-US" altLang="zh-CN" sz="2000">
                <a:latin typeface="Times New Roman" panose="02020603050405020304" pitchFamily="18" charset="0"/>
              </a:rPr>
              <a:t>release 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resources,  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 end trans.</a:t>
            </a:r>
            <a:r>
              <a:rPr kumimoji="0" lang="en-US" altLang="zh-CN" sz="2000" u="sng">
                <a:latin typeface="Times New Roman" panose="02020603050405020304" pitchFamily="18" charset="0"/>
              </a:rPr>
              <a:t> </a:t>
            </a:r>
            <a:endParaRPr kumimoji="0" lang="en-US" altLang="zh-CN" sz="2000" u="sng">
              <a:latin typeface="Times New Roman" panose="02020603050405020304" pitchFamily="18" charset="0"/>
            </a:endParaRPr>
          </a:p>
        </p:txBody>
      </p:sp>
      <p:sp>
        <p:nvSpPr>
          <p:cNvPr id="42004" name="Text Box 22"/>
          <p:cNvSpPr txBox="1">
            <a:spLocks noChangeArrowheads="1"/>
          </p:cNvSpPr>
          <p:nvPr/>
        </p:nvSpPr>
        <p:spPr bwMode="auto">
          <a:xfrm>
            <a:off x="0" y="4419600"/>
            <a:ext cx="1020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states</a:t>
            </a:r>
            <a:r>
              <a:rPr lang="en-US" altLang="zh-CN">
                <a:latin typeface="Times New Roman" panose="02020603050405020304" pitchFamily="18" charset="0"/>
              </a:rPr>
              <a:t>: 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2005" name="Text Box 23"/>
          <p:cNvSpPr txBox="1">
            <a:spLocks noChangeArrowheads="1"/>
          </p:cNvSpPr>
          <p:nvPr/>
        </p:nvSpPr>
        <p:spPr bwMode="auto">
          <a:xfrm>
            <a:off x="4791075" y="5402263"/>
            <a:ext cx="233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</a:pPr>
            <a:r>
              <a:rPr kumimoji="0"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&lt;</a:t>
            </a:r>
            <a:r>
              <a:rPr kumimoji="0" lang="en-US" altLang="zh-CN" i="1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kumimoji="0" lang="en-US" altLang="zh-CN" i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kumimoji="0" lang="en-US" altLang="zh-CN" i="1">
                <a:solidFill>
                  <a:schemeClr val="folHlink"/>
                </a:solidFill>
                <a:latin typeface="Times New Roman" panose="02020603050405020304" pitchFamily="18" charset="0"/>
              </a:rPr>
              <a:t>  commit</a:t>
            </a:r>
            <a:r>
              <a:rPr kumimoji="0"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&gt; </a:t>
            </a:r>
            <a:endParaRPr kumimoji="0" lang="zh-CN" altLang="en-US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06" name="Text Box 24"/>
          <p:cNvSpPr txBox="1">
            <a:spLocks noChangeArrowheads="1"/>
          </p:cNvSpPr>
          <p:nvPr/>
        </p:nvSpPr>
        <p:spPr bwMode="auto">
          <a:xfrm>
            <a:off x="685800" y="5410200"/>
            <a:ext cx="1458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>
                <a:solidFill>
                  <a:schemeClr val="folHlink"/>
                </a:solidFill>
                <a:latin typeface="Times New Roman" panose="02020603050405020304" pitchFamily="18" charset="0"/>
              </a:rPr>
              <a:t>&lt;T</a:t>
            </a:r>
            <a:r>
              <a:rPr kumimoji="0" lang="en-US" altLang="zh-CN" i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kumimoji="0" lang="en-US" altLang="zh-CN" i="1">
                <a:solidFill>
                  <a:schemeClr val="folHlink"/>
                </a:solidFill>
                <a:latin typeface="Times New Roman" panose="02020603050405020304" pitchFamily="18" charset="0"/>
              </a:rPr>
              <a:t> start&gt;</a:t>
            </a:r>
            <a:endParaRPr kumimoji="0" lang="zh-CN" altLang="en-US" i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07" name="Text Box 26"/>
          <p:cNvSpPr txBox="1">
            <a:spLocks noChangeArrowheads="1"/>
          </p:cNvSpPr>
          <p:nvPr/>
        </p:nvSpPr>
        <p:spPr bwMode="auto">
          <a:xfrm>
            <a:off x="0" y="5257800"/>
            <a:ext cx="733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log</a:t>
            </a:r>
            <a:endParaRPr kumimoji="0"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file :</a:t>
            </a:r>
            <a:endParaRPr kumimoji="0"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08" name="AutoShape 27"/>
          <p:cNvSpPr>
            <a:spLocks noChangeArrowheads="1"/>
          </p:cNvSpPr>
          <p:nvPr/>
        </p:nvSpPr>
        <p:spPr bwMode="auto">
          <a:xfrm>
            <a:off x="3189288" y="3765550"/>
            <a:ext cx="1085850" cy="4191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x </a:t>
            </a:r>
            <a:r>
              <a:rPr lang="en-US" altLang="zh-CN" sz="2000">
                <a:latin typeface="Times New Roman" panose="02020603050405020304" pitchFamily="18" charset="0"/>
              </a:rPr>
              <a:t>:</a:t>
            </a: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V2</a:t>
            </a:r>
            <a:endParaRPr lang="zh-CN" altLang="en-US" sz="20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09" name="AutoShape 28"/>
          <p:cNvSpPr>
            <a:spLocks noChangeArrowheads="1"/>
          </p:cNvSpPr>
          <p:nvPr/>
        </p:nvSpPr>
        <p:spPr bwMode="auto">
          <a:xfrm>
            <a:off x="3040063" y="2835275"/>
            <a:ext cx="1327150" cy="320675"/>
          </a:xfrm>
          <a:prstGeom prst="hexagon">
            <a:avLst>
              <a:gd name="adj" fmla="val 36290"/>
              <a:gd name="vf" fmla="val 1154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x </a:t>
            </a:r>
            <a:r>
              <a:rPr lang="en-US" altLang="zh-CN" sz="2000">
                <a:latin typeface="Times New Roman" panose="02020603050405020304" pitchFamily="18" charset="0"/>
              </a:rPr>
              <a:t>:</a:t>
            </a: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V2</a:t>
            </a:r>
            <a:endParaRPr lang="en-US" altLang="zh-CN" sz="20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10" name="Text Box 29"/>
          <p:cNvSpPr txBox="1">
            <a:spLocks noChangeArrowheads="1"/>
          </p:cNvSpPr>
          <p:nvPr/>
        </p:nvSpPr>
        <p:spPr bwMode="auto">
          <a:xfrm>
            <a:off x="4402138" y="230188"/>
            <a:ext cx="554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op</a:t>
            </a:r>
            <a:r>
              <a:rPr kumimoji="0" lang="en-US" altLang="zh-CN" sz="2000" baseline="-25000">
                <a:latin typeface="Times New Roman" panose="02020603050405020304" pitchFamily="18" charset="0"/>
              </a:rPr>
              <a:t>j</a:t>
            </a:r>
            <a:r>
              <a:rPr kumimoji="0" lang="en-US" altLang="zh-CN" sz="2000">
                <a:latin typeface="Times New Roman" panose="02020603050405020304" pitchFamily="18" charset="0"/>
              </a:rPr>
              <a:t>;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42011" name="AutoShape 30"/>
          <p:cNvSpPr>
            <a:spLocks noChangeArrowheads="1"/>
          </p:cNvSpPr>
          <p:nvPr/>
        </p:nvSpPr>
        <p:spPr bwMode="auto">
          <a:xfrm>
            <a:off x="6265863" y="3790950"/>
            <a:ext cx="1085850" cy="4191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x </a:t>
            </a:r>
            <a:r>
              <a:rPr lang="en-US" altLang="zh-CN" sz="2000">
                <a:latin typeface="Times New Roman" panose="02020603050405020304" pitchFamily="18" charset="0"/>
              </a:rPr>
              <a:t>:</a:t>
            </a: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V2</a:t>
            </a:r>
            <a:endParaRPr lang="zh-CN" altLang="en-US" sz="20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12" name="AutoShape 31"/>
          <p:cNvSpPr>
            <a:spLocks noChangeArrowheads="1"/>
          </p:cNvSpPr>
          <p:nvPr/>
        </p:nvSpPr>
        <p:spPr bwMode="auto">
          <a:xfrm>
            <a:off x="6143625" y="2879725"/>
            <a:ext cx="1327150" cy="320675"/>
          </a:xfrm>
          <a:prstGeom prst="hexagon">
            <a:avLst>
              <a:gd name="adj" fmla="val 36290"/>
              <a:gd name="vf" fmla="val 1154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x </a:t>
            </a:r>
            <a:r>
              <a:rPr lang="en-US" altLang="zh-CN" sz="2000">
                <a:latin typeface="Times New Roman" panose="02020603050405020304" pitchFamily="18" charset="0"/>
              </a:rPr>
              <a:t>:</a:t>
            </a: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V2</a:t>
            </a:r>
            <a:endParaRPr lang="en-US" altLang="zh-CN" sz="20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13" name="AutoShape 32"/>
          <p:cNvSpPr>
            <a:spLocks noChangeArrowheads="1"/>
          </p:cNvSpPr>
          <p:nvPr/>
        </p:nvSpPr>
        <p:spPr bwMode="auto">
          <a:xfrm>
            <a:off x="2940050" y="1946275"/>
            <a:ext cx="1531938" cy="3222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X</a:t>
            </a:r>
            <a:r>
              <a:rPr lang="en-US" altLang="zh-CN" sz="2000" baseline="-25000">
                <a:latin typeface="Times New Roman" panose="02020603050405020304" pitchFamily="18" charset="0"/>
              </a:rPr>
              <a:t>i </a:t>
            </a:r>
            <a:r>
              <a:rPr lang="en-US" altLang="zh-CN" sz="2000">
                <a:latin typeface="Times New Roman" panose="02020603050405020304" pitchFamily="18" charset="0"/>
              </a:rPr>
              <a:t>: </a:t>
            </a: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V1</a:t>
            </a:r>
            <a:r>
              <a:rPr lang="en-US" altLang="zh-CN" sz="2000">
                <a:latin typeface="宋体" panose="02010600030101010101" pitchFamily="2" charset="-122"/>
              </a:rPr>
              <a:t>→</a:t>
            </a: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V2</a:t>
            </a:r>
            <a:endParaRPr lang="en-US" altLang="zh-CN" sz="20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14" name="Line 33"/>
          <p:cNvSpPr>
            <a:spLocks noChangeShapeType="1"/>
          </p:cNvSpPr>
          <p:nvPr/>
        </p:nvSpPr>
        <p:spPr bwMode="auto">
          <a:xfrm>
            <a:off x="3684588" y="2268538"/>
            <a:ext cx="0" cy="5635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015" name="AutoShape 3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893175" y="6732588"/>
            <a:ext cx="250825" cy="125412"/>
          </a:xfrm>
          <a:prstGeom prst="actionButtonBackPreviou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6" name="Text Box 35"/>
          <p:cNvSpPr txBox="1">
            <a:spLocks noChangeArrowheads="1"/>
          </p:cNvSpPr>
          <p:nvPr/>
        </p:nvSpPr>
        <p:spPr bwMode="auto">
          <a:xfrm>
            <a:off x="215900" y="1752600"/>
            <a:ext cx="76676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0" lang="en-US" altLang="zh-CN" sz="2000">
                <a:latin typeface="Times New Roman" panose="02020603050405020304" pitchFamily="18" charset="0"/>
              </a:rPr>
              <a:t> </a:t>
            </a:r>
            <a:r>
              <a:rPr kumimoji="0"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local</a:t>
            </a:r>
            <a:endParaRPr kumimoji="0" lang="en-US" altLang="zh-CN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kumimoji="0"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-buff</a:t>
            </a:r>
            <a:r>
              <a:rPr kumimoji="0" lang="en-US" altLang="zh-CN">
                <a:latin typeface="Times New Roman" panose="02020603050405020304" pitchFamily="18" charset="0"/>
              </a:rPr>
              <a:t>.</a:t>
            </a:r>
            <a:endParaRPr kumimoji="0" lang="en-US" altLang="zh-CN">
              <a:latin typeface="Times New Roman" panose="02020603050405020304" pitchFamily="18" charset="0"/>
            </a:endParaRPr>
          </a:p>
        </p:txBody>
      </p:sp>
      <p:sp>
        <p:nvSpPr>
          <p:cNvPr id="42017" name="AutoShape 36"/>
          <p:cNvSpPr>
            <a:spLocks noChangeArrowheads="1"/>
          </p:cNvSpPr>
          <p:nvPr/>
        </p:nvSpPr>
        <p:spPr bwMode="auto">
          <a:xfrm>
            <a:off x="1117600" y="3783013"/>
            <a:ext cx="1085850" cy="4191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x</a:t>
            </a:r>
            <a:r>
              <a:rPr lang="en-US" altLang="zh-CN" sz="2000">
                <a:latin typeface="Times New Roman" panose="02020603050405020304" pitchFamily="18" charset="0"/>
              </a:rPr>
              <a:t>:</a:t>
            </a: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V1</a:t>
            </a:r>
            <a:endParaRPr lang="zh-CN" altLang="en-US" sz="2000" b="1" i="1" baseline="-25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18" name="Text Box 37"/>
          <p:cNvSpPr txBox="1">
            <a:spLocks noChangeArrowheads="1"/>
          </p:cNvSpPr>
          <p:nvPr/>
        </p:nvSpPr>
        <p:spPr bwMode="auto">
          <a:xfrm>
            <a:off x="6278563" y="4391025"/>
            <a:ext cx="10271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2000">
                <a:latin typeface="Times New Roman" panose="02020603050405020304" pitchFamily="18" charset="0"/>
              </a:rPr>
              <a:t>partially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0" lang="en-US" altLang="zh-CN" sz="2000">
                <a:latin typeface="Times New Roman" panose="02020603050405020304" pitchFamily="18" charset="0"/>
              </a:rPr>
              <a:t>commit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42019" name="Text Box 38"/>
          <p:cNvSpPr txBox="1">
            <a:spLocks noChangeArrowheads="1"/>
          </p:cNvSpPr>
          <p:nvPr/>
        </p:nvSpPr>
        <p:spPr bwMode="auto">
          <a:xfrm>
            <a:off x="7962900" y="4506913"/>
            <a:ext cx="957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2000">
                <a:latin typeface="Times New Roman" panose="02020603050405020304" pitchFamily="18" charset="0"/>
              </a:rPr>
              <a:t>commit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42020" name="Text Box 40"/>
          <p:cNvSpPr txBox="1">
            <a:spLocks noChangeArrowheads="1"/>
          </p:cNvSpPr>
          <p:nvPr/>
        </p:nvSpPr>
        <p:spPr bwMode="auto">
          <a:xfrm>
            <a:off x="906463" y="6194425"/>
            <a:ext cx="7539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Fig.16.0.9</a:t>
            </a:r>
            <a:r>
              <a:rPr kumimoji="0" lang="en-US" altLang="zh-CN" dirty="0">
                <a:latin typeface="Times New Roman" panose="02020603050405020304" pitchFamily="18" charset="0"/>
              </a:rPr>
              <a:t> Immediate Database Modification without failure</a:t>
            </a:r>
            <a:endParaRPr kumimoji="0"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2021" name="Rectangle 41"/>
          <p:cNvSpPr>
            <a:spLocks noChangeArrowheads="1"/>
          </p:cNvSpPr>
          <p:nvPr/>
        </p:nvSpPr>
        <p:spPr bwMode="auto">
          <a:xfrm>
            <a:off x="2743200" y="5410200"/>
            <a:ext cx="2144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b="1" i="1">
                <a:solidFill>
                  <a:schemeClr val="folHlink"/>
                </a:solidFill>
                <a:latin typeface="Times New Roman" panose="02020603050405020304" pitchFamily="18" charset="0"/>
              </a:rPr>
              <a:t>&lt;T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kumimoji="0" lang="en-US" altLang="zh-CN" b="1" i="1">
                <a:solidFill>
                  <a:schemeClr val="folHlink"/>
                </a:solidFill>
                <a:latin typeface="Times New Roman" panose="02020603050405020304" pitchFamily="18" charset="0"/>
              </a:rPr>
              <a:t>, X, V1, V2&gt;</a:t>
            </a:r>
            <a:endParaRPr kumimoji="0" lang="zh-CN" altLang="en-US" b="1" i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22" name="Text Box 42"/>
          <p:cNvSpPr txBox="1">
            <a:spLocks noChangeArrowheads="1"/>
          </p:cNvSpPr>
          <p:nvPr/>
        </p:nvSpPr>
        <p:spPr bwMode="auto">
          <a:xfrm>
            <a:off x="3933825" y="3241675"/>
            <a:ext cx="830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reflect</a:t>
            </a:r>
            <a:endParaRPr kumimoji="0"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6E8F6-8BDD-435D-B10F-376B496785C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31788" y="1716088"/>
            <a:ext cx="8153400" cy="4953000"/>
          </a:xfrm>
        </p:spPr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		     Log                          Database on disk</a:t>
            </a:r>
            <a:endParaRPr lang="en-US" altLang="zh-CN"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		&lt;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</a:rPr>
              <a:t>start</a:t>
            </a:r>
            <a:r>
              <a:rPr lang="en-US" altLang="zh-CN">
                <a:latin typeface="Times New Roman" panose="02020603050405020304" pitchFamily="18" charset="0"/>
              </a:rPr>
              <a:t>&gt;</a:t>
            </a:r>
            <a:endParaRPr lang="en-US" altLang="zh-CN">
              <a:latin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		&lt;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i="1" baseline="-25000">
                <a:latin typeface="Times New Roman" panose="02020603050405020304" pitchFamily="18" charset="0"/>
              </a:rPr>
              <a:t>0  </a:t>
            </a:r>
            <a:r>
              <a:rPr lang="en-US" altLang="zh-CN" i="1">
                <a:latin typeface="Times New Roman" panose="02020603050405020304" pitchFamily="18" charset="0"/>
              </a:rPr>
              <a:t>,</a:t>
            </a:r>
            <a:r>
              <a:rPr lang="en-US" altLang="zh-CN">
                <a:latin typeface="Times New Roman" panose="02020603050405020304" pitchFamily="18" charset="0"/>
              </a:rPr>
              <a:t> A,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1000,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950</a:t>
            </a:r>
            <a:r>
              <a:rPr lang="en-US" altLang="zh-CN">
                <a:latin typeface="Times New Roman" panose="02020603050405020304" pitchFamily="18" charset="0"/>
              </a:rPr>
              <a:t>&gt;</a:t>
            </a:r>
            <a:endParaRPr lang="en-US" altLang="zh-CN"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   		                                          A</a:t>
            </a:r>
            <a:r>
              <a:rPr lang="en-US" altLang="zh-CN">
                <a:latin typeface="Times New Roman" panose="02020603050405020304" pitchFamily="18" charset="0"/>
              </a:rPr>
              <a:t> = 950</a:t>
            </a:r>
            <a:endParaRPr lang="en-US" altLang="zh-CN"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            &lt;T</a:t>
            </a:r>
            <a:r>
              <a:rPr lang="en-US" altLang="zh-CN" i="1" baseline="-25000">
                <a:latin typeface="Times New Roman" panose="02020603050405020304" pitchFamily="18" charset="0"/>
              </a:rPr>
              <a:t>o</a:t>
            </a:r>
            <a:r>
              <a:rPr lang="en-US" altLang="zh-CN" i="1">
                <a:latin typeface="Times New Roman" panose="02020603050405020304" pitchFamily="18" charset="0"/>
              </a:rPr>
              <a:t> ,</a:t>
            </a:r>
            <a:r>
              <a:rPr lang="en-US" altLang="zh-CN">
                <a:latin typeface="Times New Roman" panose="02020603050405020304" pitchFamily="18" charset="0"/>
              </a:rPr>
              <a:t> B,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2000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2050</a:t>
            </a:r>
            <a:r>
              <a:rPr lang="en-US" altLang="zh-CN">
                <a:latin typeface="Times New Roman" panose="02020603050405020304" pitchFamily="18" charset="0"/>
              </a:rPr>
              <a:t>&gt;</a:t>
            </a:r>
            <a:endParaRPr lang="en-US" altLang="zh-CN"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                                       	     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 = 2050</a:t>
            </a:r>
            <a:endParaRPr lang="en-US" altLang="zh-CN">
              <a:latin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		 &lt;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</a:rPr>
              <a:t>commit</a:t>
            </a:r>
            <a:r>
              <a:rPr lang="en-US" altLang="zh-CN">
                <a:latin typeface="Times New Roman" panose="02020603050405020304" pitchFamily="18" charset="0"/>
              </a:rPr>
              <a:t>&gt;</a:t>
            </a:r>
            <a:endParaRPr lang="en-US" altLang="zh-CN"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		&lt;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</a:rPr>
              <a:t>start</a:t>
            </a:r>
            <a:r>
              <a:rPr lang="en-US" altLang="zh-CN">
                <a:latin typeface="Times New Roman" panose="02020603050405020304" pitchFamily="18" charset="0"/>
              </a:rPr>
              <a:t>&gt;</a:t>
            </a:r>
            <a:endParaRPr lang="en-US" altLang="zh-CN"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		&lt;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C, 700, 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600</a:t>
            </a:r>
            <a:r>
              <a:rPr lang="en-US" altLang="zh-CN">
                <a:latin typeface="Times New Roman" panose="02020603050405020304" pitchFamily="18" charset="0"/>
              </a:rPr>
              <a:t>&gt;</a:t>
            </a:r>
            <a:endParaRPr lang="en-US" altLang="zh-CN"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                                              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 = 600</a:t>
            </a:r>
            <a:endParaRPr lang="en-US" altLang="zh-CN"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                                                                          </a:t>
            </a:r>
            <a:endParaRPr lang="en-US" altLang="zh-CN"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		&lt;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</a:rPr>
              <a:t>commit</a:t>
            </a:r>
            <a:r>
              <a:rPr lang="en-US" altLang="zh-CN">
                <a:latin typeface="Times New Roman" panose="02020603050405020304" pitchFamily="18" charset="0"/>
              </a:rPr>
              <a:t>&gt;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3011" name="Rectangle 10"/>
          <p:cNvSpPr>
            <a:spLocks noGrp="1" noChangeArrowheads="1"/>
          </p:cNvSpPr>
          <p:nvPr>
            <p:ph type="title"/>
          </p:nvPr>
        </p:nvSpPr>
        <p:spPr>
          <a:xfrm>
            <a:off x="2352675" y="533400"/>
            <a:ext cx="4465638" cy="838200"/>
          </a:xfrm>
          <a:noFill/>
        </p:spPr>
        <p:txBody>
          <a:bodyPr/>
          <a:lstStyle/>
          <a:p>
            <a:pPr eaLnBrk="1" hangingPunct="1"/>
            <a:r>
              <a:rPr lang="en-US" altLang="zh-CN" sz="3200">
                <a:latin typeface="Times New Roman" panose="02020603050405020304" pitchFamily="18" charset="0"/>
              </a:rPr>
              <a:t>An Example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43012" name="AutoShape 12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68263" y="6178550"/>
            <a:ext cx="277812" cy="142875"/>
          </a:xfrm>
          <a:prstGeom prst="actionButtonForwardNex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3" name="Text Box 13"/>
          <p:cNvSpPr txBox="1">
            <a:spLocks noChangeArrowheads="1"/>
          </p:cNvSpPr>
          <p:nvPr/>
        </p:nvSpPr>
        <p:spPr bwMode="auto">
          <a:xfrm>
            <a:off x="4716463" y="5640388"/>
            <a:ext cx="37639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</a:rPr>
              <a:t>Fig.16.6 State of system log and database for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 and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87BDCE-02A4-4E87-9D4E-A4C170E4F90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6713" y="1695450"/>
            <a:ext cx="8458200" cy="4800600"/>
          </a:xfrm>
        </p:spPr>
        <p:txBody>
          <a:bodyPr/>
          <a:lstStyle/>
          <a:p>
            <a:pPr marL="342900" indent="-342900" eaLnBrk="1" hangingPunct="1"/>
            <a:r>
              <a:rPr lang="en-US" altLang="zh-CN" dirty="0">
                <a:latin typeface="Times New Roman" panose="02020603050405020304" pitchFamily="18" charset="0"/>
              </a:rPr>
              <a:t>When a failure occurs while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is still in active state, then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should be aborted/</a:t>
            </a:r>
            <a:r>
              <a:rPr lang="en-US" altLang="zh-CN" dirty="0" err="1">
                <a:latin typeface="Times New Roman" panose="02020603050405020304" pitchFamily="18" charset="0"/>
              </a:rPr>
              <a:t>rollbacked</a:t>
            </a:r>
            <a:r>
              <a:rPr lang="en-US" altLang="zh-CN" dirty="0">
                <a:latin typeface="Times New Roman" panose="02020603050405020304" pitchFamily="18" charset="0"/>
              </a:rPr>
              <a:t>, the record  </a:t>
            </a:r>
            <a:r>
              <a:rPr lang="en-US" altLang="zh-CN" i="1" dirty="0">
                <a:latin typeface="Times New Roman" panose="02020603050405020304" pitchFamily="18" charset="0"/>
              </a:rPr>
              <a:t>&lt;T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start</a:t>
            </a:r>
            <a:r>
              <a:rPr lang="en-US" altLang="zh-CN" i="1" dirty="0">
                <a:latin typeface="Times New Roman" panose="02020603050405020304" pitchFamily="18" charset="0"/>
              </a:rPr>
              <a:t>&gt; </a:t>
            </a:r>
            <a:r>
              <a:rPr lang="en-US" altLang="zh-CN" dirty="0">
                <a:latin typeface="Times New Roman" panose="02020603050405020304" pitchFamily="18" charset="0"/>
              </a:rPr>
              <a:t>appears in the log but the record </a:t>
            </a:r>
            <a:r>
              <a:rPr lang="en-US" altLang="zh-CN" i="1" dirty="0">
                <a:latin typeface="Times New Roman" panose="02020603050405020304" pitchFamily="18" charset="0"/>
              </a:rPr>
              <a:t>&lt;T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commit</a:t>
            </a:r>
            <a:r>
              <a:rPr lang="en-US" altLang="zh-CN" i="1" dirty="0">
                <a:latin typeface="Times New Roman" panose="02020603050405020304" pitchFamily="18" charset="0"/>
              </a:rPr>
              <a:t>&gt; </a:t>
            </a:r>
            <a:r>
              <a:rPr lang="en-US" altLang="zh-CN" dirty="0">
                <a:latin typeface="Times New Roman" panose="02020603050405020304" pitchFamily="18" charset="0"/>
              </a:rPr>
              <a:t>does not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742950" lvl="1" indent="-285750" eaLnBrk="1" hangingPunct="1"/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is not committed and should be </a:t>
            </a:r>
            <a:r>
              <a:rPr lang="en-US" altLang="zh-CN" b="1" i="1" dirty="0">
                <a:latin typeface="Times New Roman" panose="02020603050405020304" pitchFamily="18" charset="0"/>
              </a:rPr>
              <a:t>rolled back</a:t>
            </a:r>
            <a:r>
              <a:rPr lang="en-US" altLang="zh-CN" dirty="0">
                <a:latin typeface="Times New Roman" panose="02020603050405020304" pitchFamily="18" charset="0"/>
              </a:rPr>
              <a:t> by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undo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742950" lvl="1" indent="-285750" eaLnBrk="1" hangingPunct="1"/>
            <a:r>
              <a:rPr lang="en-US" altLang="zh-CN" dirty="0">
                <a:latin typeface="Times New Roman" panose="02020603050405020304" pitchFamily="18" charset="0"/>
              </a:rPr>
              <a:t>refer to Fig.16.0.10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>
          <a:xfrm>
            <a:off x="542925" y="340398"/>
            <a:ext cx="7951788" cy="1161354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Undo/Redo in Immediate Database Modification (cont.)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87BDCE-02A4-4E87-9D4E-A4C170E4F90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9451" y="1720537"/>
            <a:ext cx="7661275" cy="490378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Failure Classification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Storage Structure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Recovery and Atomicity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Recovery Algorithm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>
              <a:buFont typeface="Monotype Sorts" charset="2"/>
              <a:buNone/>
            </a:pP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87BDCE-02A4-4E87-9D4E-A4C170E4F90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3"/>
          <p:cNvSpPr txBox="1">
            <a:spLocks noChangeArrowheads="1"/>
          </p:cNvSpPr>
          <p:nvPr/>
        </p:nvSpPr>
        <p:spPr bwMode="auto">
          <a:xfrm>
            <a:off x="0" y="976313"/>
            <a:ext cx="1049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DBMS</a:t>
            </a:r>
            <a:endParaRPr kumimoji="0"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152400" y="2730500"/>
            <a:ext cx="76676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0" lang="en-US" altLang="zh-CN" sz="2000">
                <a:latin typeface="Times New Roman" panose="02020603050405020304" pitchFamily="18" charset="0"/>
              </a:rPr>
              <a:t> </a:t>
            </a:r>
            <a:r>
              <a:rPr kumimoji="0"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disk</a:t>
            </a:r>
            <a:endParaRPr kumimoji="0" lang="en-US" altLang="zh-CN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kumimoji="0"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-buff</a:t>
            </a:r>
            <a:r>
              <a:rPr kumimoji="0" lang="en-US" altLang="zh-CN">
                <a:latin typeface="Times New Roman" panose="02020603050405020304" pitchFamily="18" charset="0"/>
              </a:rPr>
              <a:t>.</a:t>
            </a:r>
            <a:endParaRPr kumimoji="0" lang="en-US" altLang="zh-CN">
              <a:latin typeface="Times New Roman" panose="02020603050405020304" pitchFamily="18" charset="0"/>
            </a:endParaRPr>
          </a:p>
        </p:txBody>
      </p:sp>
      <p:sp>
        <p:nvSpPr>
          <p:cNvPr id="46084" name="Text Box 5"/>
          <p:cNvSpPr txBox="1">
            <a:spLocks noChangeArrowheads="1"/>
          </p:cNvSpPr>
          <p:nvPr/>
        </p:nvSpPr>
        <p:spPr bwMode="auto">
          <a:xfrm>
            <a:off x="152400" y="3730625"/>
            <a:ext cx="606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disk</a:t>
            </a:r>
            <a:endParaRPr kumimoji="0" lang="en-US" altLang="zh-CN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5" name="Line 6"/>
          <p:cNvSpPr>
            <a:spLocks noChangeShapeType="1"/>
          </p:cNvSpPr>
          <p:nvPr/>
        </p:nvSpPr>
        <p:spPr bwMode="auto">
          <a:xfrm flipV="1">
            <a:off x="762000" y="4267200"/>
            <a:ext cx="8229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6" name="Line 7"/>
          <p:cNvSpPr>
            <a:spLocks noChangeShapeType="1"/>
          </p:cNvSpPr>
          <p:nvPr/>
        </p:nvSpPr>
        <p:spPr bwMode="auto">
          <a:xfrm>
            <a:off x="1066800" y="533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7" name="Text Box 8"/>
          <p:cNvSpPr txBox="1">
            <a:spLocks noChangeArrowheads="1"/>
          </p:cNvSpPr>
          <p:nvPr/>
        </p:nvSpPr>
        <p:spPr bwMode="auto">
          <a:xfrm>
            <a:off x="685800" y="228600"/>
            <a:ext cx="1387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begin-trans</a:t>
            </a:r>
            <a:r>
              <a:rPr kumimoji="0" lang="en-US" altLang="zh-CN" sz="2000">
                <a:latin typeface="Times New Roman" panose="02020603050405020304" pitchFamily="18" charset="0"/>
              </a:rPr>
              <a:t>.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46088" name="Text Box 9"/>
          <p:cNvSpPr txBox="1">
            <a:spLocks noChangeArrowheads="1"/>
          </p:cNvSpPr>
          <p:nvPr/>
        </p:nvSpPr>
        <p:spPr bwMode="auto">
          <a:xfrm>
            <a:off x="1084263" y="958850"/>
            <a:ext cx="20558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 u="sng">
                <a:latin typeface="Times New Roman" panose="02020603050405020304" pitchFamily="18" charset="0"/>
              </a:rPr>
              <a:t>allocate resources,</a:t>
            </a:r>
            <a:endParaRPr kumimoji="0" lang="en-US" altLang="zh-CN" sz="2000" u="sng"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CN" sz="2000" u="sng">
                <a:latin typeface="Times New Roman" panose="02020603050405020304" pitchFamily="18" charset="0"/>
              </a:rPr>
              <a:t>create trans.</a:t>
            </a:r>
            <a:endParaRPr kumimoji="0" lang="en-US" altLang="zh-CN" sz="2000" u="sng">
              <a:latin typeface="Times New Roman" panose="02020603050405020304" pitchFamily="18" charset="0"/>
            </a:endParaRPr>
          </a:p>
        </p:txBody>
      </p:sp>
      <p:sp>
        <p:nvSpPr>
          <p:cNvPr id="46089" name="Text Box 10"/>
          <p:cNvSpPr txBox="1">
            <a:spLocks noChangeArrowheads="1"/>
          </p:cNvSpPr>
          <p:nvPr/>
        </p:nvSpPr>
        <p:spPr bwMode="auto">
          <a:xfrm>
            <a:off x="2895600" y="228600"/>
            <a:ext cx="1120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 </a:t>
            </a:r>
            <a:r>
              <a: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write(X)</a:t>
            </a:r>
            <a:endParaRPr kumimoji="0" lang="en-US" altLang="zh-CN" sz="2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90" name="Text Box 11"/>
          <p:cNvSpPr txBox="1">
            <a:spLocks noChangeArrowheads="1"/>
          </p:cNvSpPr>
          <p:nvPr/>
        </p:nvSpPr>
        <p:spPr bwMode="auto">
          <a:xfrm>
            <a:off x="4949825" y="230188"/>
            <a:ext cx="590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op</a:t>
            </a:r>
            <a:r>
              <a:rPr kumimoji="0" lang="en-US" altLang="zh-CN" sz="2000" baseline="-25000">
                <a:latin typeface="Times New Roman" panose="02020603050405020304" pitchFamily="18" charset="0"/>
              </a:rPr>
              <a:t>n</a:t>
            </a:r>
            <a:r>
              <a:rPr kumimoji="0" lang="en-US" altLang="zh-CN" sz="2000">
                <a:latin typeface="Times New Roman" panose="02020603050405020304" pitchFamily="18" charset="0"/>
              </a:rPr>
              <a:t>;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46091" name="Text Box 12"/>
          <p:cNvSpPr txBox="1">
            <a:spLocks noChangeArrowheads="1"/>
          </p:cNvSpPr>
          <p:nvPr/>
        </p:nvSpPr>
        <p:spPr bwMode="auto">
          <a:xfrm>
            <a:off x="3946525" y="1920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latin typeface="Arial" panose="020B0604020202020204" pitchFamily="34" charset="0"/>
              </a:rPr>
              <a:t>…</a:t>
            </a:r>
            <a:endParaRPr kumimoji="0" lang="zh-CN" altLang="en-US">
              <a:latin typeface="Times New Roman" panose="02020603050405020304" pitchFamily="18" charset="0"/>
            </a:endParaRP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 flipH="1">
            <a:off x="5943600" y="641350"/>
            <a:ext cx="7938" cy="39306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3" name="Text Box 14"/>
          <p:cNvSpPr txBox="1">
            <a:spLocks noChangeArrowheads="1"/>
          </p:cNvSpPr>
          <p:nvPr/>
        </p:nvSpPr>
        <p:spPr bwMode="auto">
          <a:xfrm>
            <a:off x="3200400" y="4545013"/>
            <a:ext cx="788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active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46094" name="Line 15"/>
          <p:cNvSpPr>
            <a:spLocks noChangeShapeType="1"/>
          </p:cNvSpPr>
          <p:nvPr/>
        </p:nvSpPr>
        <p:spPr bwMode="auto">
          <a:xfrm>
            <a:off x="7832725" y="13716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5" name="Line 16"/>
          <p:cNvSpPr>
            <a:spLocks noChangeShapeType="1"/>
          </p:cNvSpPr>
          <p:nvPr/>
        </p:nvSpPr>
        <p:spPr bwMode="auto">
          <a:xfrm flipH="1">
            <a:off x="3698875" y="608013"/>
            <a:ext cx="0" cy="1338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6" name="Line 17"/>
          <p:cNvSpPr>
            <a:spLocks noChangeShapeType="1"/>
          </p:cNvSpPr>
          <p:nvPr/>
        </p:nvSpPr>
        <p:spPr bwMode="auto">
          <a:xfrm>
            <a:off x="3990975" y="3181350"/>
            <a:ext cx="1588" cy="631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7" name="Line 18"/>
          <p:cNvSpPr>
            <a:spLocks noChangeShapeType="1"/>
          </p:cNvSpPr>
          <p:nvPr/>
        </p:nvSpPr>
        <p:spPr bwMode="auto">
          <a:xfrm flipV="1">
            <a:off x="3411538" y="3155950"/>
            <a:ext cx="0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8" name="Text Box 19"/>
          <p:cNvSpPr txBox="1">
            <a:spLocks noChangeArrowheads="1"/>
          </p:cNvSpPr>
          <p:nvPr/>
        </p:nvSpPr>
        <p:spPr bwMode="auto">
          <a:xfrm>
            <a:off x="7812088" y="963613"/>
            <a:ext cx="133191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latin typeface="Times New Roman" panose="02020603050405020304" pitchFamily="18" charset="0"/>
              </a:rPr>
              <a:t> </a:t>
            </a:r>
            <a:r>
              <a:rPr kumimoji="0" lang="en-US" altLang="zh-CN" sz="2000">
                <a:latin typeface="Times New Roman" panose="02020603050405020304" pitchFamily="18" charset="0"/>
              </a:rPr>
              <a:t>release 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resources,  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 end trans.</a:t>
            </a:r>
            <a:r>
              <a:rPr kumimoji="0" lang="en-US" altLang="zh-CN" sz="2000" u="sng">
                <a:latin typeface="Times New Roman" panose="02020603050405020304" pitchFamily="18" charset="0"/>
              </a:rPr>
              <a:t> </a:t>
            </a:r>
            <a:endParaRPr kumimoji="0" lang="en-US" altLang="zh-CN" sz="2000" u="sng">
              <a:latin typeface="Times New Roman" panose="02020603050405020304" pitchFamily="18" charset="0"/>
            </a:endParaRPr>
          </a:p>
        </p:txBody>
      </p:sp>
      <p:sp>
        <p:nvSpPr>
          <p:cNvPr id="46099" name="Text Box 20"/>
          <p:cNvSpPr txBox="1">
            <a:spLocks noChangeArrowheads="1"/>
          </p:cNvSpPr>
          <p:nvPr/>
        </p:nvSpPr>
        <p:spPr bwMode="auto">
          <a:xfrm>
            <a:off x="0" y="4419600"/>
            <a:ext cx="1020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states</a:t>
            </a:r>
            <a:r>
              <a:rPr lang="en-US" altLang="zh-CN">
                <a:latin typeface="Times New Roman" panose="02020603050405020304" pitchFamily="18" charset="0"/>
              </a:rPr>
              <a:t>: 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6100" name="AutoShape 21"/>
          <p:cNvSpPr>
            <a:spLocks noChangeArrowheads="1"/>
          </p:cNvSpPr>
          <p:nvPr/>
        </p:nvSpPr>
        <p:spPr bwMode="auto">
          <a:xfrm>
            <a:off x="3189288" y="3765550"/>
            <a:ext cx="1085850" cy="4191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x </a:t>
            </a:r>
            <a:r>
              <a:rPr lang="en-US" altLang="zh-CN" sz="2000">
                <a:latin typeface="Times New Roman" panose="02020603050405020304" pitchFamily="18" charset="0"/>
              </a:rPr>
              <a:t>:</a:t>
            </a: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V2</a:t>
            </a:r>
            <a:endParaRPr lang="zh-CN" altLang="en-US" sz="20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101" name="AutoShape 22"/>
          <p:cNvSpPr>
            <a:spLocks noChangeArrowheads="1"/>
          </p:cNvSpPr>
          <p:nvPr/>
        </p:nvSpPr>
        <p:spPr bwMode="auto">
          <a:xfrm>
            <a:off x="3040063" y="2835275"/>
            <a:ext cx="1327150" cy="320675"/>
          </a:xfrm>
          <a:prstGeom prst="hexagon">
            <a:avLst>
              <a:gd name="adj" fmla="val 36290"/>
              <a:gd name="vf" fmla="val 1154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x </a:t>
            </a:r>
            <a:r>
              <a:rPr lang="en-US" altLang="zh-CN" sz="2000">
                <a:latin typeface="Times New Roman" panose="02020603050405020304" pitchFamily="18" charset="0"/>
              </a:rPr>
              <a:t>:</a:t>
            </a: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V2</a:t>
            </a:r>
            <a:endParaRPr lang="en-US" altLang="zh-CN" sz="20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102" name="Text Box 23"/>
          <p:cNvSpPr txBox="1">
            <a:spLocks noChangeArrowheads="1"/>
          </p:cNvSpPr>
          <p:nvPr/>
        </p:nvSpPr>
        <p:spPr bwMode="auto">
          <a:xfrm>
            <a:off x="4402138" y="230188"/>
            <a:ext cx="554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op</a:t>
            </a:r>
            <a:r>
              <a:rPr kumimoji="0" lang="en-US" altLang="zh-CN" sz="2000" baseline="-25000">
                <a:latin typeface="Times New Roman" panose="02020603050405020304" pitchFamily="18" charset="0"/>
              </a:rPr>
              <a:t>j</a:t>
            </a:r>
            <a:r>
              <a:rPr kumimoji="0" lang="en-US" altLang="zh-CN" sz="2000">
                <a:latin typeface="Times New Roman" panose="02020603050405020304" pitchFamily="18" charset="0"/>
              </a:rPr>
              <a:t>;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46103" name="AutoShape 24"/>
          <p:cNvSpPr>
            <a:spLocks noChangeArrowheads="1"/>
          </p:cNvSpPr>
          <p:nvPr/>
        </p:nvSpPr>
        <p:spPr bwMode="auto">
          <a:xfrm>
            <a:off x="6265863" y="3790950"/>
            <a:ext cx="1085850" cy="4191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x </a:t>
            </a:r>
            <a:r>
              <a:rPr lang="en-US" altLang="zh-CN" sz="2000">
                <a:latin typeface="Times New Roman" panose="02020603050405020304" pitchFamily="18" charset="0"/>
              </a:rPr>
              <a:t>:</a:t>
            </a: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V1</a:t>
            </a:r>
            <a:endParaRPr lang="zh-CN" altLang="en-US" sz="20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104" name="AutoShape 25"/>
          <p:cNvSpPr>
            <a:spLocks noChangeArrowheads="1"/>
          </p:cNvSpPr>
          <p:nvPr/>
        </p:nvSpPr>
        <p:spPr bwMode="auto">
          <a:xfrm>
            <a:off x="6143625" y="2879725"/>
            <a:ext cx="1327150" cy="320675"/>
          </a:xfrm>
          <a:prstGeom prst="hexagon">
            <a:avLst>
              <a:gd name="adj" fmla="val 36290"/>
              <a:gd name="vf" fmla="val 1154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x </a:t>
            </a:r>
            <a:r>
              <a:rPr lang="en-US" altLang="zh-CN" sz="2000">
                <a:latin typeface="Times New Roman" panose="02020603050405020304" pitchFamily="18" charset="0"/>
              </a:rPr>
              <a:t>: </a:t>
            </a: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??</a:t>
            </a:r>
            <a:endParaRPr lang="en-US" altLang="zh-CN" sz="20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105" name="AutoShape 26"/>
          <p:cNvSpPr>
            <a:spLocks noChangeArrowheads="1"/>
          </p:cNvSpPr>
          <p:nvPr/>
        </p:nvSpPr>
        <p:spPr bwMode="auto">
          <a:xfrm>
            <a:off x="2940050" y="1946275"/>
            <a:ext cx="1531938" cy="3222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X</a:t>
            </a:r>
            <a:r>
              <a:rPr lang="en-US" altLang="zh-CN" sz="2000" baseline="-25000">
                <a:latin typeface="Times New Roman" panose="02020603050405020304" pitchFamily="18" charset="0"/>
              </a:rPr>
              <a:t>i </a:t>
            </a:r>
            <a:r>
              <a:rPr lang="en-US" altLang="zh-CN" sz="2000">
                <a:latin typeface="Times New Roman" panose="02020603050405020304" pitchFamily="18" charset="0"/>
              </a:rPr>
              <a:t>: </a:t>
            </a: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V1</a:t>
            </a:r>
            <a:r>
              <a:rPr lang="en-US" altLang="zh-CN" sz="2000">
                <a:latin typeface="宋体" panose="02010600030101010101" pitchFamily="2" charset="-122"/>
              </a:rPr>
              <a:t>→</a:t>
            </a: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V2</a:t>
            </a:r>
            <a:endParaRPr lang="en-US" altLang="zh-CN" sz="20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106" name="Line 27"/>
          <p:cNvSpPr>
            <a:spLocks noChangeShapeType="1"/>
          </p:cNvSpPr>
          <p:nvPr/>
        </p:nvSpPr>
        <p:spPr bwMode="auto">
          <a:xfrm>
            <a:off x="3684588" y="2268538"/>
            <a:ext cx="0" cy="5635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107" name="AutoShape 28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893175" y="6732588"/>
            <a:ext cx="250825" cy="125412"/>
          </a:xfrm>
          <a:prstGeom prst="actionButtonBackPreviou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8" name="Text Box 29"/>
          <p:cNvSpPr txBox="1">
            <a:spLocks noChangeArrowheads="1"/>
          </p:cNvSpPr>
          <p:nvPr/>
        </p:nvSpPr>
        <p:spPr bwMode="auto">
          <a:xfrm>
            <a:off x="215900" y="1752600"/>
            <a:ext cx="76676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0" lang="en-US" altLang="zh-CN" sz="2000">
                <a:latin typeface="Times New Roman" panose="02020603050405020304" pitchFamily="18" charset="0"/>
              </a:rPr>
              <a:t> </a:t>
            </a:r>
            <a:r>
              <a:rPr kumimoji="0"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local</a:t>
            </a:r>
            <a:endParaRPr kumimoji="0" lang="en-US" altLang="zh-CN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kumimoji="0"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-buff</a:t>
            </a:r>
            <a:r>
              <a:rPr kumimoji="0" lang="en-US" altLang="zh-CN">
                <a:latin typeface="Times New Roman" panose="02020603050405020304" pitchFamily="18" charset="0"/>
              </a:rPr>
              <a:t>.</a:t>
            </a:r>
            <a:endParaRPr kumimoji="0" lang="en-US" altLang="zh-CN">
              <a:latin typeface="Times New Roman" panose="02020603050405020304" pitchFamily="18" charset="0"/>
            </a:endParaRPr>
          </a:p>
        </p:txBody>
      </p:sp>
      <p:sp>
        <p:nvSpPr>
          <p:cNvPr id="46109" name="AutoShape 30"/>
          <p:cNvSpPr>
            <a:spLocks noChangeArrowheads="1"/>
          </p:cNvSpPr>
          <p:nvPr/>
        </p:nvSpPr>
        <p:spPr bwMode="auto">
          <a:xfrm>
            <a:off x="1117600" y="3783013"/>
            <a:ext cx="1085850" cy="4191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x</a:t>
            </a:r>
            <a:r>
              <a:rPr lang="en-US" altLang="zh-CN" sz="2000">
                <a:latin typeface="Times New Roman" panose="02020603050405020304" pitchFamily="18" charset="0"/>
              </a:rPr>
              <a:t>:</a:t>
            </a: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V1</a:t>
            </a:r>
            <a:endParaRPr lang="zh-CN" altLang="en-US" sz="2000" b="1" i="1" baseline="-25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110" name="Text Box 31"/>
          <p:cNvSpPr txBox="1">
            <a:spLocks noChangeArrowheads="1"/>
          </p:cNvSpPr>
          <p:nvPr/>
        </p:nvSpPr>
        <p:spPr bwMode="auto">
          <a:xfrm>
            <a:off x="7970838" y="4506913"/>
            <a:ext cx="944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2000">
                <a:latin typeface="Times New Roman" panose="02020603050405020304" pitchFamily="18" charset="0"/>
              </a:rPr>
              <a:t>aborted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46111" name="Text Box 33"/>
          <p:cNvSpPr txBox="1">
            <a:spLocks noChangeArrowheads="1"/>
          </p:cNvSpPr>
          <p:nvPr/>
        </p:nvSpPr>
        <p:spPr bwMode="auto">
          <a:xfrm>
            <a:off x="5486400" y="0"/>
            <a:ext cx="1485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sz="2000" i="1">
                <a:solidFill>
                  <a:schemeClr val="hlink"/>
                </a:solidFill>
                <a:latin typeface="Times New Roman" panose="02020603050405020304" pitchFamily="18" charset="0"/>
              </a:rPr>
              <a:t>abort</a:t>
            </a:r>
            <a:r>
              <a: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 or </a:t>
            </a:r>
            <a:endParaRPr kumimoji="0" lang="en-US" altLang="zh-CN" sz="200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0" lang="en-US" altLang="zh-CN" sz="2000" i="1">
                <a:solidFill>
                  <a:schemeClr val="hlink"/>
                </a:solidFill>
                <a:latin typeface="Times New Roman" panose="02020603050405020304" pitchFamily="18" charset="0"/>
              </a:rPr>
              <a:t>system crash</a:t>
            </a:r>
            <a:endParaRPr kumimoji="0" lang="en-US" altLang="zh-CN" sz="2000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112" name="Text Box 34"/>
          <p:cNvSpPr txBox="1">
            <a:spLocks noChangeArrowheads="1"/>
          </p:cNvSpPr>
          <p:nvPr/>
        </p:nvSpPr>
        <p:spPr bwMode="auto">
          <a:xfrm>
            <a:off x="6342063" y="4460875"/>
            <a:ext cx="836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latin typeface="Times New Roman" panose="02020603050405020304" pitchFamily="18" charset="0"/>
              </a:rPr>
              <a:t> </a:t>
            </a:r>
            <a:r>
              <a:rPr kumimoji="0" lang="en-US" altLang="zh-CN" sz="2000">
                <a:latin typeface="Times New Roman" panose="02020603050405020304" pitchFamily="18" charset="0"/>
              </a:rPr>
              <a:t>failed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grpSp>
        <p:nvGrpSpPr>
          <p:cNvPr id="46113" name="Group 35"/>
          <p:cNvGrpSpPr/>
          <p:nvPr/>
        </p:nvGrpSpPr>
        <p:grpSpPr bwMode="auto">
          <a:xfrm>
            <a:off x="0" y="5046663"/>
            <a:ext cx="7153275" cy="895350"/>
            <a:chOff x="0" y="3179"/>
            <a:chExt cx="4506" cy="564"/>
          </a:xfrm>
        </p:grpSpPr>
        <p:sp>
          <p:nvSpPr>
            <p:cNvPr id="46118" name="Text Box 36"/>
            <p:cNvSpPr txBox="1">
              <a:spLocks noChangeArrowheads="1"/>
            </p:cNvSpPr>
            <p:nvPr/>
          </p:nvSpPr>
          <p:spPr bwMode="auto">
            <a:xfrm>
              <a:off x="432" y="3317"/>
              <a:ext cx="9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&lt;T</a:t>
              </a:r>
              <a:r>
                <a:rPr kumimoji="0" lang="en-US" altLang="zh-CN" i="1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0" lang="en-US" altLang="zh-CN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start&gt;</a:t>
              </a:r>
              <a:endParaRPr kumimoji="0" lang="zh-CN" altLang="en-US" i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19" name="Rectangle 37"/>
            <p:cNvSpPr>
              <a:spLocks noChangeArrowheads="1"/>
            </p:cNvSpPr>
            <p:nvPr/>
          </p:nvSpPr>
          <p:spPr bwMode="auto">
            <a:xfrm>
              <a:off x="1858" y="3300"/>
              <a:ext cx="13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&lt;T</a:t>
              </a:r>
              <a:r>
                <a:rPr kumimoji="0" lang="en-US" altLang="zh-CN" b="1" i="1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0" lang="en-US" altLang="zh-CN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, X, </a:t>
              </a:r>
              <a:r>
                <a:rPr kumimoji="0" lang="en-US" altLang="zh-CN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V1, </a:t>
              </a:r>
              <a:r>
                <a:rPr kumimoji="0" lang="en-US" altLang="zh-CN" b="1" i="1">
                  <a:latin typeface="Times New Roman" panose="02020603050405020304" pitchFamily="18" charset="0"/>
                </a:rPr>
                <a:t>V2</a:t>
              </a:r>
              <a:r>
                <a:rPr kumimoji="0" lang="en-US" altLang="zh-CN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&gt;</a:t>
              </a:r>
              <a:endParaRPr kumimoji="0" lang="zh-CN" altLang="en-US" b="1" i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20" name="Text Box 38"/>
            <p:cNvSpPr txBox="1">
              <a:spLocks noChangeArrowheads="1"/>
            </p:cNvSpPr>
            <p:nvPr/>
          </p:nvSpPr>
          <p:spPr bwMode="auto">
            <a:xfrm>
              <a:off x="0" y="3221"/>
              <a:ext cx="46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>
                  <a:solidFill>
                    <a:schemeClr val="folHlink"/>
                  </a:solidFill>
                  <a:latin typeface="Times New Roman" panose="02020603050405020304" pitchFamily="18" charset="0"/>
                </a:rPr>
                <a:t>log</a:t>
              </a:r>
              <a:endParaRPr kumimoji="0" lang="en-US" altLang="zh-CN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 eaLnBrk="1" hangingPunct="1"/>
              <a:r>
                <a:rPr kumimoji="0" lang="en-US" altLang="zh-CN">
                  <a:solidFill>
                    <a:schemeClr val="folHlink"/>
                  </a:solidFill>
                  <a:latin typeface="Times New Roman" panose="02020603050405020304" pitchFamily="18" charset="0"/>
                </a:rPr>
                <a:t>file :</a:t>
              </a:r>
              <a:endParaRPr kumimoji="0" lang="en-US" altLang="zh-CN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21" name="Text Box 39"/>
            <p:cNvSpPr txBox="1">
              <a:spLocks noChangeArrowheads="1"/>
            </p:cNvSpPr>
            <p:nvPr/>
          </p:nvSpPr>
          <p:spPr bwMode="auto">
            <a:xfrm>
              <a:off x="3018" y="3179"/>
              <a:ext cx="1488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lvl="1" algn="ctr" eaLnBrk="1" hangingPunct="1">
                <a:spcBef>
                  <a:spcPct val="20000"/>
                </a:spcBef>
              </a:pPr>
              <a:r>
                <a:rPr kumimoji="0" lang="en-US" altLang="zh-CN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&lt;T</a:t>
              </a:r>
              <a:r>
                <a:rPr kumimoji="0" lang="en-US" altLang="zh-CN" i="1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0" lang="en-US" altLang="zh-CN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 abort&gt;</a:t>
              </a:r>
              <a:endParaRPr kumimoji="0" lang="en-US" altLang="zh-CN" i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 lvl="1" algn="ctr" eaLnBrk="1" hangingPunct="1">
                <a:spcBef>
                  <a:spcPct val="20000"/>
                </a:spcBef>
              </a:pPr>
              <a:r>
                <a:rPr kumimoji="0" lang="en-US" altLang="zh-CN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0" lang="en-US" altLang="zh-CN">
                  <a:solidFill>
                    <a:schemeClr val="folHlink"/>
                  </a:solidFill>
                  <a:latin typeface="Times New Roman" panose="02020603050405020304" pitchFamily="18" charset="0"/>
                </a:rPr>
                <a:t>or</a:t>
              </a:r>
              <a:r>
                <a:rPr kumimoji="0" lang="en-US" altLang="zh-CN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null</a:t>
              </a:r>
              <a:endParaRPr kumimoji="0" lang="zh-CN" altLang="en-US" i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6114" name="Text Box 40"/>
          <p:cNvSpPr txBox="1">
            <a:spLocks noChangeArrowheads="1"/>
          </p:cNvSpPr>
          <p:nvPr/>
        </p:nvSpPr>
        <p:spPr bwMode="auto">
          <a:xfrm>
            <a:off x="1317625" y="6035675"/>
            <a:ext cx="568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dirty="0">
                <a:latin typeface="Times New Roman" panose="02020603050405020304" pitchFamily="18" charset="0"/>
              </a:rPr>
              <a:t>Fig. 16.0.10 Immediate database modification with failures in active state</a:t>
            </a:r>
            <a:endParaRPr kumimoji="0"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6115" name="Text Box 41"/>
          <p:cNvSpPr txBox="1">
            <a:spLocks noChangeArrowheads="1"/>
          </p:cNvSpPr>
          <p:nvPr/>
        </p:nvSpPr>
        <p:spPr bwMode="auto">
          <a:xfrm>
            <a:off x="6005513" y="998538"/>
            <a:ext cx="16922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2000">
                <a:latin typeface="Times New Roman" panose="02020603050405020304" pitchFamily="18" charset="0"/>
              </a:rPr>
              <a:t>failure occurs 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and restore to  </a:t>
            </a:r>
            <a:r>
              <a:rPr kumimoji="0" lang="en-US" altLang="zh-CN" sz="2000" i="1">
                <a:latin typeface="Times New Roman" panose="02020603050405020304" pitchFamily="18" charset="0"/>
              </a:rPr>
              <a:t>V1</a:t>
            </a:r>
            <a:r>
              <a:rPr kumimoji="0" lang="en-US" altLang="zh-CN" sz="2000">
                <a:latin typeface="Times New Roman" panose="02020603050405020304" pitchFamily="18" charset="0"/>
              </a:rPr>
              <a:t>  by </a:t>
            </a:r>
            <a:r>
              <a:rPr lang="en-US" altLang="zh-CN" sz="2000" b="1">
                <a:latin typeface="Times New Roman" panose="02020603050405020304" pitchFamily="18" charset="0"/>
              </a:rPr>
              <a:t>undo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en-US" altLang="zh-CN" sz="2000" i="1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</a:rPr>
              <a:t>)</a:t>
            </a:r>
            <a:r>
              <a:rPr kumimoji="0" lang="en-US" altLang="zh-CN" sz="2000">
                <a:latin typeface="Times New Roman" panose="02020603050405020304" pitchFamily="18" charset="0"/>
              </a:rPr>
              <a:t> 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46116" name="Freeform 42"/>
          <p:cNvSpPr/>
          <p:nvPr/>
        </p:nvSpPr>
        <p:spPr bwMode="auto">
          <a:xfrm>
            <a:off x="4168775" y="4065588"/>
            <a:ext cx="2278063" cy="1273175"/>
          </a:xfrm>
          <a:custGeom>
            <a:avLst/>
            <a:gdLst>
              <a:gd name="T0" fmla="*/ 0 w 1632"/>
              <a:gd name="T1" fmla="*/ 2147483647 h 960"/>
              <a:gd name="T2" fmla="*/ 2147483647 w 1632"/>
              <a:gd name="T3" fmla="*/ 2147483647 h 960"/>
              <a:gd name="T4" fmla="*/ 2147483647 w 1632"/>
              <a:gd name="T5" fmla="*/ 0 h 9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32" h="960">
                <a:moveTo>
                  <a:pt x="0" y="960"/>
                </a:moveTo>
                <a:cubicBezTo>
                  <a:pt x="200" y="728"/>
                  <a:pt x="400" y="496"/>
                  <a:pt x="672" y="336"/>
                </a:cubicBezTo>
                <a:cubicBezTo>
                  <a:pt x="944" y="176"/>
                  <a:pt x="1472" y="56"/>
                  <a:pt x="1632" y="0"/>
                </a:cubicBezTo>
              </a:path>
            </a:pathLst>
          </a:custGeom>
          <a:noFill/>
          <a:ln w="28575" cap="flat" cmpd="sng">
            <a:solidFill>
              <a:srgbClr val="00FF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117" name="Text Box 43"/>
          <p:cNvSpPr txBox="1">
            <a:spLocks noChangeArrowheads="1"/>
          </p:cNvSpPr>
          <p:nvPr/>
        </p:nvSpPr>
        <p:spPr bwMode="auto">
          <a:xfrm>
            <a:off x="4495800" y="4746625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 b="1" i="1">
                <a:latin typeface="Times New Roman" panose="02020603050405020304" pitchFamily="18" charset="0"/>
              </a:rPr>
              <a:t>undo</a:t>
            </a:r>
            <a:endParaRPr kumimoji="0" lang="zh-CN" altLang="en-US" sz="2000" b="1" i="1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6E8F6-8BDD-435D-B10F-376B496785C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4013" y="1735138"/>
            <a:ext cx="8458200" cy="6705600"/>
          </a:xfrm>
        </p:spPr>
        <p:txBody>
          <a:bodyPr/>
          <a:lstStyle/>
          <a:p>
            <a:pPr marL="342900" indent="-342900" eaLnBrk="1" hangingPunct="1"/>
            <a:r>
              <a:rPr lang="en-US" altLang="zh-CN" dirty="0">
                <a:latin typeface="Times New Roman" panose="02020603050405020304" pitchFamily="18" charset="0"/>
              </a:rPr>
              <a:t>When a failure occurs while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is in </a:t>
            </a:r>
            <a:r>
              <a:rPr lang="en-US" altLang="zh-CN" i="1" dirty="0">
                <a:latin typeface="Times New Roman" panose="02020603050405020304" pitchFamily="18" charset="0"/>
              </a:rPr>
              <a:t>partial committed state</a:t>
            </a:r>
            <a:r>
              <a:rPr lang="en-US" altLang="zh-CN" dirty="0">
                <a:latin typeface="Times New Roman" panose="02020603050405020304" pitchFamily="18" charset="0"/>
              </a:rPr>
              <a:t> or </a:t>
            </a:r>
            <a:r>
              <a:rPr lang="en-US" altLang="zh-CN" i="1" dirty="0">
                <a:latin typeface="Times New Roman" panose="02020603050405020304" pitchFamily="18" charset="0"/>
              </a:rPr>
              <a:t>committed state</a:t>
            </a:r>
            <a:r>
              <a:rPr lang="en-US" altLang="zh-CN" dirty="0">
                <a:latin typeface="Times New Roman" panose="02020603050405020304" pitchFamily="18" charset="0"/>
              </a:rPr>
              <a:t>, and both the record  </a:t>
            </a:r>
            <a:r>
              <a:rPr lang="en-US" altLang="zh-CN" i="1" dirty="0">
                <a:latin typeface="Times New Roman" panose="02020603050405020304" pitchFamily="18" charset="0"/>
              </a:rPr>
              <a:t>&lt;T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start</a:t>
            </a:r>
            <a:r>
              <a:rPr lang="en-US" altLang="zh-CN" i="1" dirty="0">
                <a:latin typeface="Times New Roman" panose="02020603050405020304" pitchFamily="18" charset="0"/>
              </a:rPr>
              <a:t>&gt;</a:t>
            </a:r>
            <a:r>
              <a:rPr lang="en-US" altLang="zh-CN" dirty="0">
                <a:latin typeface="Times New Roman" panose="02020603050405020304" pitchFamily="18" charset="0"/>
              </a:rPr>
              <a:t> and the record </a:t>
            </a:r>
            <a:r>
              <a:rPr lang="en-US" altLang="zh-CN" i="1" dirty="0">
                <a:latin typeface="Times New Roman" panose="02020603050405020304" pitchFamily="18" charset="0"/>
              </a:rPr>
              <a:t>&lt;T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commit</a:t>
            </a:r>
            <a:r>
              <a:rPr lang="en-US" altLang="zh-CN" i="1" dirty="0">
                <a:latin typeface="Times New Roman" panose="02020603050405020304" pitchFamily="18" charset="0"/>
              </a:rPr>
              <a:t>&gt; </a:t>
            </a:r>
            <a:r>
              <a:rPr lang="en-US" altLang="zh-CN" dirty="0">
                <a:latin typeface="Times New Roman" panose="02020603050405020304" pitchFamily="18" charset="0"/>
              </a:rPr>
              <a:t>appears in the log, then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742950" lvl="1" indent="-285750" eaLnBrk="1" hangingPunct="1"/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</a:rPr>
              <a:t> should be recovered from the failure and completed successfully, </a:t>
            </a:r>
            <a:r>
              <a:rPr lang="en-US" altLang="zh-CN" dirty="0">
                <a:latin typeface="Times New Roman" panose="02020603050405020304" pitchFamily="18" charset="0"/>
              </a:rPr>
              <a:t>by means of </a:t>
            </a:r>
            <a:r>
              <a:rPr lang="en-US" altLang="zh-CN" b="1" i="1" dirty="0">
                <a:latin typeface="Times New Roman" panose="02020603050405020304" pitchFamily="18" charset="0"/>
              </a:rPr>
              <a:t>redo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1085850" lvl="2" indent="-228600" eaLnBrk="1" hangingPunct="1"/>
            <a:r>
              <a:rPr lang="en-US" altLang="zh-CN" dirty="0">
                <a:latin typeface="Times New Roman" panose="02020603050405020304" pitchFamily="18" charset="0"/>
              </a:rPr>
              <a:t>setting the value of all data items updated by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dirty="0">
                <a:latin typeface="Times New Roman" panose="02020603050405020304" pitchFamily="18" charset="0"/>
              </a:rPr>
              <a:t>to the new values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742950" lvl="1" indent="-285750" eaLnBrk="1" hangingPunct="1"/>
            <a:r>
              <a:rPr lang="en-US" altLang="zh-CN" dirty="0">
                <a:latin typeface="Times New Roman" panose="02020603050405020304" pitchFamily="18" charset="0"/>
              </a:rPr>
              <a:t>refer to Fig.16.0.11-1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indent="-342900" eaLnBrk="1" hangingPunct="1"/>
            <a:r>
              <a:rPr lang="en-US" altLang="zh-CN" dirty="0">
                <a:latin typeface="Times New Roman" panose="02020603050405020304" pitchFamily="18" charset="0"/>
              </a:rPr>
              <a:t>Undo operations are performed first, then redo operations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title"/>
          </p:nvPr>
        </p:nvSpPr>
        <p:spPr>
          <a:xfrm>
            <a:off x="542925" y="340398"/>
            <a:ext cx="7951788" cy="1161354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Undo/Redo in Immediate Database Modification (cont.)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87BDCE-02A4-4E87-9D4E-A4C170E4F90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376517" y="5892800"/>
            <a:ext cx="619252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dirty="0">
                <a:latin typeface="Times New Roman" panose="02020603050405020304" pitchFamily="18" charset="0"/>
              </a:rPr>
              <a:t>Fig.16.0.11-1 Immediate Database Modification </a:t>
            </a:r>
            <a:endParaRPr kumimoji="0" lang="en-US" altLang="zh-CN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0" lang="en-US" altLang="zh-CN" dirty="0">
                <a:latin typeface="Times New Roman" panose="02020603050405020304" pitchFamily="18" charset="0"/>
              </a:rPr>
              <a:t>with failures in </a:t>
            </a:r>
            <a:r>
              <a:rPr lang="en-US" altLang="zh-CN" b="1" i="1" dirty="0">
                <a:latin typeface="Times New Roman" panose="02020603050405020304" pitchFamily="18" charset="0"/>
              </a:rPr>
              <a:t>partially committed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kumimoji="0" lang="en-US" altLang="zh-CN" dirty="0">
                <a:latin typeface="Times New Roman" panose="02020603050405020304" pitchFamily="18" charset="0"/>
              </a:rPr>
              <a:t>state</a:t>
            </a:r>
            <a:endParaRPr kumimoji="0"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0" y="976313"/>
            <a:ext cx="1049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DBMS</a:t>
            </a:r>
            <a:endParaRPr kumimoji="0"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52400" y="2730500"/>
            <a:ext cx="76676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0" lang="en-US" altLang="zh-CN" sz="2000">
                <a:latin typeface="Times New Roman" panose="02020603050405020304" pitchFamily="18" charset="0"/>
              </a:rPr>
              <a:t> </a:t>
            </a:r>
            <a:r>
              <a:rPr kumimoji="0"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disk</a:t>
            </a:r>
            <a:endParaRPr kumimoji="0" lang="en-US" altLang="zh-CN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kumimoji="0"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-buff</a:t>
            </a:r>
            <a:r>
              <a:rPr kumimoji="0" lang="en-US" altLang="zh-CN">
                <a:latin typeface="Times New Roman" panose="02020603050405020304" pitchFamily="18" charset="0"/>
              </a:rPr>
              <a:t>.</a:t>
            </a:r>
            <a:endParaRPr kumimoji="0" lang="en-US" altLang="zh-CN">
              <a:latin typeface="Times New Roman" panose="02020603050405020304" pitchFamily="18" charset="0"/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52400" y="3730625"/>
            <a:ext cx="606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disk</a:t>
            </a:r>
            <a:endParaRPr kumimoji="0" lang="en-US" altLang="zh-CN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 flipV="1">
            <a:off x="762000" y="4267200"/>
            <a:ext cx="8229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1066800" y="533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685800" y="228600"/>
            <a:ext cx="1387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begin-trans</a:t>
            </a:r>
            <a:r>
              <a:rPr kumimoji="0" lang="en-US" altLang="zh-CN" sz="2000">
                <a:latin typeface="Times New Roman" panose="02020603050405020304" pitchFamily="18" charset="0"/>
              </a:rPr>
              <a:t>.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1084263" y="958850"/>
            <a:ext cx="20558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 u="sng">
                <a:latin typeface="Times New Roman" panose="02020603050405020304" pitchFamily="18" charset="0"/>
              </a:rPr>
              <a:t>allocate resources,</a:t>
            </a:r>
            <a:endParaRPr kumimoji="0" lang="en-US" altLang="zh-CN" sz="2000" u="sng"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CN" sz="2000" u="sng">
                <a:latin typeface="Times New Roman" panose="02020603050405020304" pitchFamily="18" charset="0"/>
              </a:rPr>
              <a:t>create trans.</a:t>
            </a:r>
            <a:endParaRPr kumimoji="0" lang="en-US" altLang="zh-CN" sz="2000" u="sng">
              <a:latin typeface="Times New Roman" panose="02020603050405020304" pitchFamily="18" charset="0"/>
            </a:endParaRP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2625725" y="236538"/>
            <a:ext cx="1120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 </a:t>
            </a:r>
            <a:r>
              <a: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write(X)</a:t>
            </a:r>
            <a:endParaRPr kumimoji="0" lang="en-US" altLang="zh-CN" sz="2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4483100" y="255588"/>
            <a:ext cx="590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op</a:t>
            </a:r>
            <a:r>
              <a:rPr kumimoji="0" lang="en-US" altLang="zh-CN" sz="2000" baseline="-25000">
                <a:latin typeface="Times New Roman" panose="02020603050405020304" pitchFamily="18" charset="0"/>
              </a:rPr>
              <a:t>n</a:t>
            </a:r>
            <a:r>
              <a:rPr kumimoji="0" lang="en-US" altLang="zh-CN" sz="2000">
                <a:latin typeface="Times New Roman" panose="02020603050405020304" pitchFamily="18" charset="0"/>
              </a:rPr>
              <a:t>;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3676650" y="2000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latin typeface="Arial" panose="020B0604020202020204" pitchFamily="34" charset="0"/>
              </a:rPr>
              <a:t>…</a:t>
            </a:r>
            <a:endParaRPr kumimoji="0" lang="zh-CN" altLang="en-US">
              <a:latin typeface="Times New Roman" panose="02020603050405020304" pitchFamily="18" charset="0"/>
            </a:endParaRPr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 flipH="1">
            <a:off x="5195888" y="614363"/>
            <a:ext cx="7937" cy="38592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2938463" y="4454525"/>
            <a:ext cx="788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active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7832725" y="13716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 flipH="1">
            <a:off x="3429000" y="615950"/>
            <a:ext cx="0" cy="1338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>
            <a:off x="3721100" y="3189288"/>
            <a:ext cx="1588" cy="6207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 flipV="1">
            <a:off x="3141663" y="3163888"/>
            <a:ext cx="0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7812088" y="963613"/>
            <a:ext cx="133191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latin typeface="Times New Roman" panose="02020603050405020304" pitchFamily="18" charset="0"/>
              </a:rPr>
              <a:t> </a:t>
            </a:r>
            <a:r>
              <a:rPr kumimoji="0" lang="en-US" altLang="zh-CN" sz="2000">
                <a:latin typeface="Times New Roman" panose="02020603050405020304" pitchFamily="18" charset="0"/>
              </a:rPr>
              <a:t>release 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resources,  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 end trans.</a:t>
            </a:r>
            <a:r>
              <a:rPr kumimoji="0" lang="en-US" altLang="zh-CN" sz="2000" u="sng">
                <a:latin typeface="Times New Roman" panose="02020603050405020304" pitchFamily="18" charset="0"/>
              </a:rPr>
              <a:t> </a:t>
            </a:r>
            <a:endParaRPr kumimoji="0" lang="en-US" altLang="zh-CN" sz="2000" u="sng">
              <a:latin typeface="Times New Roman" panose="02020603050405020304" pitchFamily="18" charset="0"/>
            </a:endParaRP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0" y="4419600"/>
            <a:ext cx="1020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states</a:t>
            </a:r>
            <a:r>
              <a:rPr lang="en-US" altLang="zh-CN">
                <a:latin typeface="Times New Roman" panose="02020603050405020304" pitchFamily="18" charset="0"/>
              </a:rPr>
              <a:t>: 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685800" y="5292725"/>
            <a:ext cx="1458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>
                <a:solidFill>
                  <a:schemeClr val="folHlink"/>
                </a:solidFill>
                <a:latin typeface="Times New Roman" panose="02020603050405020304" pitchFamily="18" charset="0"/>
              </a:rPr>
              <a:t>&lt;T</a:t>
            </a:r>
            <a:r>
              <a:rPr kumimoji="0" lang="en-US" altLang="zh-CN" i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kumimoji="0" lang="en-US" altLang="zh-CN" i="1">
                <a:solidFill>
                  <a:schemeClr val="folHlink"/>
                </a:solidFill>
                <a:latin typeface="Times New Roman" panose="02020603050405020304" pitchFamily="18" charset="0"/>
              </a:rPr>
              <a:t> start&gt;</a:t>
            </a:r>
            <a:endParaRPr kumimoji="0" lang="zh-CN" altLang="en-US" i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50" name="Rectangle 22"/>
          <p:cNvSpPr>
            <a:spLocks noChangeArrowheads="1"/>
          </p:cNvSpPr>
          <p:nvPr/>
        </p:nvSpPr>
        <p:spPr bwMode="auto">
          <a:xfrm>
            <a:off x="2374900" y="5292725"/>
            <a:ext cx="2144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b="1" i="1">
                <a:solidFill>
                  <a:schemeClr val="folHlink"/>
                </a:solidFill>
                <a:latin typeface="Times New Roman" panose="02020603050405020304" pitchFamily="18" charset="0"/>
              </a:rPr>
              <a:t>&lt;T</a:t>
            </a:r>
            <a:r>
              <a:rPr kumimoji="0" lang="en-US" altLang="zh-CN" b="1" i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kumimoji="0" lang="en-US" altLang="zh-CN" b="1" i="1">
                <a:solidFill>
                  <a:schemeClr val="folHlink"/>
                </a:solidFill>
                <a:latin typeface="Times New Roman" panose="02020603050405020304" pitchFamily="18" charset="0"/>
              </a:rPr>
              <a:t>, X, V1, </a:t>
            </a:r>
            <a:r>
              <a:rPr kumimoji="0" lang="en-US" altLang="zh-CN" b="1" i="1">
                <a:solidFill>
                  <a:schemeClr val="hlink"/>
                </a:solidFill>
                <a:latin typeface="Times New Roman" panose="02020603050405020304" pitchFamily="18" charset="0"/>
              </a:rPr>
              <a:t>V2</a:t>
            </a:r>
            <a:r>
              <a:rPr kumimoji="0" lang="en-US" altLang="zh-CN" b="1" i="1">
                <a:solidFill>
                  <a:schemeClr val="folHlink"/>
                </a:solidFill>
                <a:latin typeface="Times New Roman" panose="02020603050405020304" pitchFamily="18" charset="0"/>
              </a:rPr>
              <a:t>&gt;</a:t>
            </a:r>
            <a:endParaRPr kumimoji="0" lang="zh-CN" altLang="en-US" b="1" i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0" y="5140325"/>
            <a:ext cx="733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log</a:t>
            </a:r>
            <a:endParaRPr kumimoji="0"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file :</a:t>
            </a:r>
            <a:endParaRPr kumimoji="0"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52" name="AutoShape 24"/>
          <p:cNvSpPr>
            <a:spLocks noChangeArrowheads="1"/>
          </p:cNvSpPr>
          <p:nvPr/>
        </p:nvSpPr>
        <p:spPr bwMode="auto">
          <a:xfrm>
            <a:off x="2919413" y="3773488"/>
            <a:ext cx="1085850" cy="4191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x </a:t>
            </a:r>
            <a:r>
              <a:rPr lang="en-US" altLang="zh-CN" sz="2000">
                <a:latin typeface="Times New Roman" panose="02020603050405020304" pitchFamily="18" charset="0"/>
              </a:rPr>
              <a:t>:</a:t>
            </a: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V2</a:t>
            </a:r>
            <a:endParaRPr lang="zh-CN" altLang="en-US" sz="20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53" name="AutoShape 25"/>
          <p:cNvSpPr>
            <a:spLocks noChangeArrowheads="1"/>
          </p:cNvSpPr>
          <p:nvPr/>
        </p:nvSpPr>
        <p:spPr bwMode="auto">
          <a:xfrm>
            <a:off x="2770188" y="2843213"/>
            <a:ext cx="1327150" cy="320675"/>
          </a:xfrm>
          <a:prstGeom prst="hexagon">
            <a:avLst>
              <a:gd name="adj" fmla="val 36290"/>
              <a:gd name="vf" fmla="val 1154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x </a:t>
            </a:r>
            <a:r>
              <a:rPr lang="en-US" altLang="zh-CN" sz="2000">
                <a:latin typeface="Times New Roman" panose="02020603050405020304" pitchFamily="18" charset="0"/>
              </a:rPr>
              <a:t>:</a:t>
            </a: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V2</a:t>
            </a:r>
            <a:endParaRPr lang="en-US" altLang="zh-CN" sz="20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3970338" y="257175"/>
            <a:ext cx="554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op</a:t>
            </a:r>
            <a:r>
              <a:rPr kumimoji="0" lang="en-US" altLang="zh-CN" sz="2000" baseline="-25000">
                <a:latin typeface="Times New Roman" panose="02020603050405020304" pitchFamily="18" charset="0"/>
              </a:rPr>
              <a:t>j</a:t>
            </a:r>
            <a:r>
              <a:rPr kumimoji="0" lang="en-US" altLang="zh-CN" sz="2000">
                <a:latin typeface="Times New Roman" panose="02020603050405020304" pitchFamily="18" charset="0"/>
              </a:rPr>
              <a:t>;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48155" name="AutoShape 27"/>
          <p:cNvSpPr>
            <a:spLocks noChangeArrowheads="1"/>
          </p:cNvSpPr>
          <p:nvPr/>
        </p:nvSpPr>
        <p:spPr bwMode="auto">
          <a:xfrm>
            <a:off x="6605588" y="3810000"/>
            <a:ext cx="1085850" cy="4191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x</a:t>
            </a:r>
            <a:r>
              <a:rPr lang="en-US" altLang="zh-CN" sz="2000">
                <a:latin typeface="Times New Roman" panose="02020603050405020304" pitchFamily="18" charset="0"/>
              </a:rPr>
              <a:t>: </a:t>
            </a: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V2</a:t>
            </a:r>
            <a:endParaRPr lang="zh-CN" altLang="en-US" sz="20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56" name="AutoShape 28"/>
          <p:cNvSpPr>
            <a:spLocks noChangeArrowheads="1"/>
          </p:cNvSpPr>
          <p:nvPr/>
        </p:nvSpPr>
        <p:spPr bwMode="auto">
          <a:xfrm>
            <a:off x="6483350" y="2898775"/>
            <a:ext cx="1327150" cy="320675"/>
          </a:xfrm>
          <a:prstGeom prst="hexagon">
            <a:avLst>
              <a:gd name="adj" fmla="val 36290"/>
              <a:gd name="vf" fmla="val 1154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x </a:t>
            </a:r>
            <a:r>
              <a:rPr lang="en-US" altLang="zh-CN" sz="2000">
                <a:latin typeface="Times New Roman" panose="02020603050405020304" pitchFamily="18" charset="0"/>
              </a:rPr>
              <a:t>: </a:t>
            </a: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??</a:t>
            </a:r>
            <a:endParaRPr lang="en-US" altLang="zh-CN" sz="20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57" name="AutoShape 29"/>
          <p:cNvSpPr>
            <a:spLocks noChangeArrowheads="1"/>
          </p:cNvSpPr>
          <p:nvPr/>
        </p:nvSpPr>
        <p:spPr bwMode="auto">
          <a:xfrm>
            <a:off x="2670175" y="1954213"/>
            <a:ext cx="1531938" cy="3222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X</a:t>
            </a:r>
            <a:r>
              <a:rPr lang="en-US" altLang="zh-CN" sz="2000" baseline="-25000">
                <a:latin typeface="Times New Roman" panose="02020603050405020304" pitchFamily="18" charset="0"/>
              </a:rPr>
              <a:t>i </a:t>
            </a:r>
            <a:r>
              <a:rPr lang="en-US" altLang="zh-CN" sz="2000">
                <a:latin typeface="Times New Roman" panose="02020603050405020304" pitchFamily="18" charset="0"/>
              </a:rPr>
              <a:t>: </a:t>
            </a: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V1</a:t>
            </a:r>
            <a:r>
              <a:rPr lang="en-US" altLang="zh-CN" sz="2000">
                <a:latin typeface="宋体" panose="02010600030101010101" pitchFamily="2" charset="-122"/>
              </a:rPr>
              <a:t>→</a:t>
            </a: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V2</a:t>
            </a:r>
            <a:endParaRPr lang="en-US" altLang="zh-CN" sz="20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58" name="Line 30"/>
          <p:cNvSpPr>
            <a:spLocks noChangeShapeType="1"/>
          </p:cNvSpPr>
          <p:nvPr/>
        </p:nvSpPr>
        <p:spPr bwMode="auto">
          <a:xfrm>
            <a:off x="3414713" y="2276475"/>
            <a:ext cx="0" cy="5635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59" name="AutoShape 3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893175" y="6732588"/>
            <a:ext cx="250825" cy="125412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60" name="Text Box 32"/>
          <p:cNvSpPr txBox="1">
            <a:spLocks noChangeArrowheads="1"/>
          </p:cNvSpPr>
          <p:nvPr/>
        </p:nvSpPr>
        <p:spPr bwMode="auto">
          <a:xfrm>
            <a:off x="215900" y="1752600"/>
            <a:ext cx="76676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0" lang="en-US" altLang="zh-CN" sz="2000">
                <a:latin typeface="Times New Roman" panose="02020603050405020304" pitchFamily="18" charset="0"/>
              </a:rPr>
              <a:t> </a:t>
            </a:r>
            <a:r>
              <a:rPr kumimoji="0"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local</a:t>
            </a:r>
            <a:endParaRPr kumimoji="0" lang="en-US" altLang="zh-CN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kumimoji="0"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-buff</a:t>
            </a:r>
            <a:r>
              <a:rPr kumimoji="0" lang="en-US" altLang="zh-CN">
                <a:latin typeface="Times New Roman" panose="02020603050405020304" pitchFamily="18" charset="0"/>
              </a:rPr>
              <a:t>.</a:t>
            </a:r>
            <a:endParaRPr kumimoji="0" lang="en-US" altLang="zh-CN">
              <a:latin typeface="Times New Roman" panose="02020603050405020304" pitchFamily="18" charset="0"/>
            </a:endParaRPr>
          </a:p>
        </p:txBody>
      </p:sp>
      <p:sp>
        <p:nvSpPr>
          <p:cNvPr id="48161" name="AutoShape 33"/>
          <p:cNvSpPr>
            <a:spLocks noChangeArrowheads="1"/>
          </p:cNvSpPr>
          <p:nvPr/>
        </p:nvSpPr>
        <p:spPr bwMode="auto">
          <a:xfrm>
            <a:off x="1117600" y="3783013"/>
            <a:ext cx="1085850" cy="4191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x</a:t>
            </a:r>
            <a:r>
              <a:rPr lang="en-US" altLang="zh-CN" sz="2000">
                <a:latin typeface="Times New Roman" panose="02020603050405020304" pitchFamily="18" charset="0"/>
              </a:rPr>
              <a:t>:</a:t>
            </a: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V1</a:t>
            </a:r>
            <a:endParaRPr lang="zh-CN" altLang="en-US" sz="2000" b="1" i="1" baseline="-25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62" name="Text Box 34"/>
          <p:cNvSpPr txBox="1">
            <a:spLocks noChangeArrowheads="1"/>
          </p:cNvSpPr>
          <p:nvPr/>
        </p:nvSpPr>
        <p:spPr bwMode="auto">
          <a:xfrm>
            <a:off x="7902575" y="4445000"/>
            <a:ext cx="1241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2000" i="1">
                <a:solidFill>
                  <a:schemeClr val="folHlink"/>
                </a:solidFill>
                <a:latin typeface="Times New Roman" panose="02020603050405020304" pitchFamily="18" charset="0"/>
              </a:rPr>
              <a:t>committed</a:t>
            </a:r>
            <a:endParaRPr kumimoji="0" lang="en-US" altLang="zh-CN" sz="2000" i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5881688" y="166688"/>
            <a:ext cx="10112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failure 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occurs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48164" name="Text Box 36"/>
          <p:cNvSpPr txBox="1">
            <a:spLocks noChangeArrowheads="1"/>
          </p:cNvSpPr>
          <p:nvPr/>
        </p:nvSpPr>
        <p:spPr bwMode="auto">
          <a:xfrm>
            <a:off x="4883150" y="212725"/>
            <a:ext cx="931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2000" i="1">
                <a:solidFill>
                  <a:schemeClr val="hlink"/>
                </a:solidFill>
                <a:latin typeface="Times New Roman" panose="02020603050405020304" pitchFamily="18" charset="0"/>
              </a:rPr>
              <a:t>commit</a:t>
            </a:r>
            <a:endParaRPr kumimoji="0" lang="en-US" altLang="zh-CN" sz="2000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65" name="Text Box 37"/>
          <p:cNvSpPr txBox="1">
            <a:spLocks noChangeArrowheads="1"/>
          </p:cNvSpPr>
          <p:nvPr/>
        </p:nvSpPr>
        <p:spPr bwMode="auto">
          <a:xfrm>
            <a:off x="6770688" y="4424363"/>
            <a:ext cx="836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latin typeface="Times New Roman" panose="02020603050405020304" pitchFamily="18" charset="0"/>
              </a:rPr>
              <a:t> </a:t>
            </a:r>
            <a:r>
              <a:rPr kumimoji="0" lang="en-US" altLang="zh-CN" sz="2000">
                <a:latin typeface="Times New Roman" panose="02020603050405020304" pitchFamily="18" charset="0"/>
              </a:rPr>
              <a:t>failed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48166" name="Text Box 38"/>
          <p:cNvSpPr txBox="1">
            <a:spLocks noChangeArrowheads="1"/>
          </p:cNvSpPr>
          <p:nvPr/>
        </p:nvSpPr>
        <p:spPr bwMode="auto">
          <a:xfrm>
            <a:off x="3965575" y="5280025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algn="ctr" eaLnBrk="1" hangingPunct="1">
              <a:spcBef>
                <a:spcPct val="20000"/>
              </a:spcBef>
            </a:pPr>
            <a:r>
              <a:rPr kumimoji="0" lang="en-US" altLang="zh-CN" i="1">
                <a:solidFill>
                  <a:schemeClr val="folHlink"/>
                </a:solidFill>
                <a:latin typeface="Times New Roman" panose="02020603050405020304" pitchFamily="18" charset="0"/>
              </a:rPr>
              <a:t>&lt;T</a:t>
            </a:r>
            <a:r>
              <a:rPr kumimoji="0" lang="en-US" altLang="zh-CN" i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i</a:t>
            </a:r>
            <a:r>
              <a:rPr kumimoji="0" lang="en-US" altLang="zh-CN" i="1">
                <a:solidFill>
                  <a:schemeClr val="folHlink"/>
                </a:solidFill>
                <a:latin typeface="Times New Roman" panose="02020603050405020304" pitchFamily="18" charset="0"/>
              </a:rPr>
              <a:t> commit&gt;</a:t>
            </a:r>
            <a:endParaRPr kumimoji="0" lang="en-US" altLang="zh-CN" i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67" name="Line 39"/>
          <p:cNvSpPr>
            <a:spLocks noChangeShapeType="1"/>
          </p:cNvSpPr>
          <p:nvPr/>
        </p:nvSpPr>
        <p:spPr bwMode="auto">
          <a:xfrm>
            <a:off x="6350000" y="938213"/>
            <a:ext cx="1588" cy="35718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68" name="Text Box 40"/>
          <p:cNvSpPr txBox="1">
            <a:spLocks noChangeArrowheads="1"/>
          </p:cNvSpPr>
          <p:nvPr/>
        </p:nvSpPr>
        <p:spPr bwMode="auto">
          <a:xfrm>
            <a:off x="5273675" y="4410075"/>
            <a:ext cx="10271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partially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commit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48169" name="Text Box 41"/>
          <p:cNvSpPr txBox="1">
            <a:spLocks noChangeArrowheads="1"/>
          </p:cNvSpPr>
          <p:nvPr/>
        </p:nvSpPr>
        <p:spPr bwMode="auto">
          <a:xfrm>
            <a:off x="6542088" y="963613"/>
            <a:ext cx="11350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2000">
                <a:latin typeface="Times New Roman" panose="02020603050405020304" pitchFamily="18" charset="0"/>
              </a:rPr>
              <a:t>recovery 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0" lang="en-US" altLang="zh-CN" sz="2000">
                <a:latin typeface="Times New Roman" panose="02020603050405020304" pitchFamily="18" charset="0"/>
              </a:rPr>
              <a:t>by </a:t>
            </a:r>
            <a:r>
              <a:rPr kumimoji="0" lang="en-US" altLang="zh-CN" sz="2000" b="1" i="1">
                <a:latin typeface="Times New Roman" panose="02020603050405020304" pitchFamily="18" charset="0"/>
              </a:rPr>
              <a:t>redo</a:t>
            </a:r>
            <a:endParaRPr kumimoji="0" lang="zh-CN" altLang="en-US" sz="2000" b="1" i="1">
              <a:latin typeface="Times New Roman" panose="02020603050405020304" pitchFamily="18" charset="0"/>
            </a:endParaRPr>
          </a:p>
        </p:txBody>
      </p:sp>
      <p:sp>
        <p:nvSpPr>
          <p:cNvPr id="48170" name="Freeform 42"/>
          <p:cNvSpPr/>
          <p:nvPr/>
        </p:nvSpPr>
        <p:spPr bwMode="auto">
          <a:xfrm>
            <a:off x="4040188" y="4038600"/>
            <a:ext cx="2571750" cy="1330325"/>
          </a:xfrm>
          <a:custGeom>
            <a:avLst/>
            <a:gdLst>
              <a:gd name="T0" fmla="*/ 0 w 1824"/>
              <a:gd name="T1" fmla="*/ 2147483647 h 960"/>
              <a:gd name="T2" fmla="*/ 2147483647 w 1824"/>
              <a:gd name="T3" fmla="*/ 2147483647 h 960"/>
              <a:gd name="T4" fmla="*/ 2147483647 w 1824"/>
              <a:gd name="T5" fmla="*/ 0 h 9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24" h="960">
                <a:moveTo>
                  <a:pt x="0" y="960"/>
                </a:moveTo>
                <a:cubicBezTo>
                  <a:pt x="256" y="728"/>
                  <a:pt x="512" y="496"/>
                  <a:pt x="816" y="336"/>
                </a:cubicBezTo>
                <a:cubicBezTo>
                  <a:pt x="1120" y="176"/>
                  <a:pt x="1656" y="56"/>
                  <a:pt x="1824" y="0"/>
                </a:cubicBezTo>
              </a:path>
            </a:pathLst>
          </a:custGeom>
          <a:noFill/>
          <a:ln w="28575" cap="flat" cmpd="sng">
            <a:solidFill>
              <a:srgbClr val="00FF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71" name="Text Box 43"/>
          <p:cNvSpPr txBox="1">
            <a:spLocks noChangeArrowheads="1"/>
          </p:cNvSpPr>
          <p:nvPr/>
        </p:nvSpPr>
        <p:spPr bwMode="auto">
          <a:xfrm>
            <a:off x="4398963" y="4864100"/>
            <a:ext cx="649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 b="1" i="1">
                <a:latin typeface="Times New Roman" panose="02020603050405020304" pitchFamily="18" charset="0"/>
              </a:rPr>
              <a:t>redo</a:t>
            </a:r>
            <a:endParaRPr kumimoji="0" lang="zh-CN" altLang="en-US" sz="2000" b="1" i="1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6E8F6-8BDD-435D-B10F-376B496785C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5025" y="-73025"/>
            <a:ext cx="8210550" cy="790575"/>
          </a:xfrm>
        </p:spPr>
        <p:txBody>
          <a:bodyPr/>
          <a:lstStyle/>
          <a:p>
            <a:r>
              <a:rPr lang="en-US" altLang="zh-CN" sz="3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Immediate Modification Recovery Example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0467" y="863507"/>
            <a:ext cx="8346959" cy="5183188"/>
          </a:xfrm>
        </p:spPr>
        <p:txBody>
          <a:bodyPr/>
          <a:lstStyle/>
          <a:p>
            <a:pPr>
              <a:lnSpc>
                <a:spcPct val="110000"/>
              </a:lnSpc>
              <a:buFont typeface="Monotype Sorts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Below we show the log as it appears at three instances of time.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342900" indent="-342900" eaLnBrk="1" hangingPunct="1"/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Recovery actions in each case above are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742950" lvl="1" indent="-285750" eaLnBrk="1" hangingPunct="1"/>
            <a:r>
              <a:rPr lang="zh-CN" altLang="en-US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a) undo (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): B is restored to 2000 and A to 1000, and log records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&lt;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, B, 2000&gt;, &lt;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, A, 1000&gt;, &lt;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abort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&gt; 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are written out</a:t>
            </a:r>
            <a:endParaRPr lang="en-US" altLang="zh-CN" sz="20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742950" lvl="1" indent="-285750" eaLnBrk="1" hangingPunct="1"/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(b) redo (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) and undo (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): 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and 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are set to 950 and 2050 and C is restored to 700.  Log records &lt;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, C, 700&gt;, &lt;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abort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&gt; are written out.</a:t>
            </a:r>
            <a:endParaRPr lang="en-US" altLang="zh-CN" sz="20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742950" lvl="1" indent="-285750" eaLnBrk="1" hangingPunct="1"/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(c) redo (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) and redo (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): A and B are set to 950 and 2050 </a:t>
            </a:r>
            <a:endParaRPr lang="en-US" altLang="zh-CN" sz="20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      respectively. Then </a:t>
            </a:r>
            <a:r>
              <a:rPr lang="en-US" altLang="zh-CN" sz="20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is set to 600</a:t>
            </a:r>
            <a:endParaRPr lang="en-US" altLang="zh-CN" sz="20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3556" name="Picture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46" y="1319376"/>
            <a:ext cx="7517086" cy="248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58764" y="3791726"/>
            <a:ext cx="59708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latin typeface="Times New Roman" panose="02020603050405020304" pitchFamily="18" charset="0"/>
              </a:rPr>
              <a:t>Fig.16.4 The same log, shown at three different times,   T0, T1 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6" name="AutoShape 1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411853" y="3885904"/>
            <a:ext cx="381000" cy="180975"/>
          </a:xfrm>
          <a:prstGeom prst="actionButtonForwardNex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87BDCE-02A4-4E87-9D4E-A4C170E4F90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2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34963" y="1749425"/>
            <a:ext cx="8459787" cy="5108575"/>
          </a:xfrm>
        </p:spPr>
        <p:txBody>
          <a:bodyPr/>
          <a:lstStyle/>
          <a:p>
            <a:pPr marL="381000" indent="-381000" eaLnBrk="1" hangingPunct="1"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Demerits</a:t>
            </a:r>
            <a:r>
              <a:rPr lang="zh-CN" altLang="en-US" dirty="0">
                <a:latin typeface="Times New Roman" panose="02020603050405020304" pitchFamily="18" charset="0"/>
              </a:rPr>
              <a:t>（缺点）</a:t>
            </a:r>
            <a:r>
              <a:rPr lang="en-US" altLang="zh-CN" dirty="0">
                <a:latin typeface="Times New Roman" panose="02020603050405020304" pitchFamily="18" charset="0"/>
              </a:rPr>
              <a:t> in the recovery procedure discussed earlier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800100" lvl="1" indent="-342900" eaLnBrk="1" hangingPunct="1"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searching the entire log is time-consuming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800100" lvl="1" indent="-342900" eaLnBrk="1" hangingPunct="1"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we might unnecessarily </a:t>
            </a:r>
            <a:r>
              <a:rPr lang="en-US" altLang="zh-CN" b="1" i="1" dirty="0">
                <a:latin typeface="Times New Roman" panose="02020603050405020304" pitchFamily="18" charset="0"/>
              </a:rPr>
              <a:t>redo</a:t>
            </a:r>
            <a:r>
              <a:rPr lang="en-US" altLang="zh-CN" dirty="0">
                <a:latin typeface="Times New Roman" panose="02020603050405020304" pitchFamily="18" charset="0"/>
              </a:rPr>
              <a:t> transactions which have already output their updates to the database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800100" lvl="1" indent="-342900" eaLnBrk="1" hangingPunct="1"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too many blocks to be reflected residing in the </a:t>
            </a:r>
            <a:r>
              <a:rPr lang="en-US" altLang="zh-CN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disk buffer</a:t>
            </a:r>
            <a:endParaRPr lang="en-US" altLang="zh-CN" i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marL="1200150" lvl="2" indent="-342900" eaLnBrk="1" hangingPunct="1">
              <a:defRPr/>
            </a:pPr>
            <a:r>
              <a:rPr kumimoji="0" lang="en-US" altLang="zh-CN" dirty="0">
                <a:latin typeface="Times New Roman" panose="02020603050405020304" pitchFamily="18" charset="0"/>
              </a:rPr>
              <a:t>e.g. Fig.16.0.11-1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81000" indent="-381000" eaLnBrk="1" hangingPunct="1">
              <a:defRPr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1203" name="AutoShape 3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98055" y="4058067"/>
            <a:ext cx="320675" cy="152400"/>
          </a:xfrm>
          <a:prstGeom prst="actionButtonForwardNex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50568" y="366539"/>
            <a:ext cx="77930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16.3.6 Checkpoints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（检查点）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87BDCE-02A4-4E87-9D4E-A4C170E4F90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2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65807" y="1687952"/>
            <a:ext cx="8459787" cy="5108575"/>
          </a:xfrm>
        </p:spPr>
        <p:txBody>
          <a:bodyPr/>
          <a:lstStyle/>
          <a:p>
            <a:pPr marL="381000" indent="-381000" eaLnBrk="1" hangingPunct="1"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To reduce these types of overheads</a:t>
            </a:r>
            <a:r>
              <a:rPr lang="zh-CN" altLang="en-US" dirty="0">
                <a:latin typeface="Times New Roman" panose="02020603050405020304" pitchFamily="18" charset="0"/>
              </a:rPr>
              <a:t>开支</a:t>
            </a:r>
            <a:r>
              <a:rPr lang="en-US" altLang="zh-CN" dirty="0">
                <a:latin typeface="Times New Roman" panose="02020603050405020304" pitchFamily="18" charset="0"/>
              </a:rPr>
              <a:t>, the recovery system streamline</a:t>
            </a:r>
            <a:r>
              <a:rPr lang="zh-CN" altLang="en-US" dirty="0">
                <a:latin typeface="Times New Roman" panose="02020603050405020304" pitchFamily="18" charset="0"/>
              </a:rPr>
              <a:t>精简</a:t>
            </a:r>
            <a:r>
              <a:rPr lang="en-US" altLang="zh-CN" dirty="0">
                <a:latin typeface="Times New Roman" panose="02020603050405020304" pitchFamily="18" charset="0"/>
              </a:rPr>
              <a:t> the recovery procedure by </a:t>
            </a:r>
            <a:r>
              <a:rPr lang="en-US" altLang="zh-CN" b="1" i="1" u="sng" dirty="0">
                <a:latin typeface="Times New Roman" panose="02020603050405020304" pitchFamily="18" charset="0"/>
              </a:rPr>
              <a:t>periodically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performing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checkpoints,</a:t>
            </a:r>
            <a:r>
              <a:rPr lang="en-US" altLang="zh-CN" dirty="0">
                <a:latin typeface="Times New Roman" panose="02020603050405020304" pitchFamily="18" charset="0"/>
              </a:rPr>
              <a:t> which require the following sequence of actions to take place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800100" lvl="1" indent="-342900" eaLnBrk="1" hangingPunct="1"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output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all log records currently </a:t>
            </a:r>
            <a:r>
              <a:rPr lang="en-US" altLang="zh-CN" i="1" dirty="0">
                <a:latin typeface="Times New Roman" panose="02020603050405020304" pitchFamily="18" charset="0"/>
              </a:rPr>
              <a:t>residing in main memory </a:t>
            </a:r>
            <a:r>
              <a:rPr lang="en-US" altLang="zh-CN" dirty="0">
                <a:latin typeface="Times New Roman" panose="02020603050405020304" pitchFamily="18" charset="0"/>
              </a:rPr>
              <a:t> onto the log file on stable storage (</a:t>
            </a:r>
            <a:r>
              <a:rPr lang="zh-CN" altLang="en-US" dirty="0">
                <a:latin typeface="Times New Roman" panose="02020603050405020304" pitchFamily="18" charset="0"/>
              </a:rPr>
              <a:t>优点：批量写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output/reflect</a:t>
            </a:r>
            <a:r>
              <a:rPr lang="en-US" altLang="zh-CN" dirty="0">
                <a:latin typeface="Times New Roman" panose="02020603050405020304" pitchFamily="18" charset="0"/>
              </a:rPr>
              <a:t> all modified buffer blocks in the disk buffer </a:t>
            </a:r>
            <a:r>
              <a:rPr lang="en-US" altLang="zh-CN" i="1" u="sng" dirty="0">
                <a:latin typeface="Times New Roman" panose="02020603050405020304" pitchFamily="18" charset="0"/>
              </a:rPr>
              <a:t>prior to the checkpoints</a:t>
            </a:r>
            <a:r>
              <a:rPr lang="en-US" altLang="zh-CN" dirty="0">
                <a:latin typeface="Times New Roman" panose="02020603050405020304" pitchFamily="18" charset="0"/>
              </a:rPr>
              <a:t> to the disk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84175" lvl="1" indent="0"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  /* </a:t>
            </a:r>
            <a:r>
              <a:rPr lang="zh-CN" altLang="en-US" dirty="0">
                <a:latin typeface="Times New Roman" panose="02020603050405020304" pitchFamily="18" charset="0"/>
              </a:rPr>
              <a:t>定期将内存</a:t>
            </a:r>
            <a:r>
              <a:rPr lang="en-US" altLang="zh-CN" dirty="0">
                <a:latin typeface="Times New Roman" panose="02020603050405020304" pitchFamily="18" charset="0"/>
              </a:rPr>
              <a:t>disk buffer</a:t>
            </a:r>
            <a:r>
              <a:rPr lang="zh-CN" altLang="en-US" dirty="0">
                <a:latin typeface="Times New Roman" panose="02020603050405020304" pitchFamily="18" charset="0"/>
              </a:rPr>
              <a:t>中修改后的数据块写回外设磁盘</a:t>
            </a:r>
            <a:r>
              <a:rPr lang="en-US" altLang="zh-CN" dirty="0">
                <a:latin typeface="Times New Roman" panose="02020603050405020304" pitchFamily="18" charset="0"/>
              </a:rPr>
              <a:t>DB</a:t>
            </a:r>
            <a:r>
              <a:rPr lang="zh-CN" altLang="en-US" dirty="0">
                <a:latin typeface="Times New Roman" panose="02020603050405020304" pitchFamily="18" charset="0"/>
              </a:rPr>
              <a:t>文件中   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84175" lvl="1" indent="0"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优点：节省</a:t>
            </a:r>
            <a:r>
              <a:rPr lang="en-US" altLang="zh-CN" dirty="0">
                <a:latin typeface="Times New Roman" panose="02020603050405020304" pitchFamily="18" charset="0"/>
              </a:rPr>
              <a:t>buffer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write a log record &lt;</a:t>
            </a:r>
            <a:r>
              <a:rPr lang="en-US" altLang="zh-CN" b="1" dirty="0">
                <a:latin typeface="Times New Roman" panose="02020603050405020304" pitchFamily="18" charset="0"/>
              </a:rPr>
              <a:t> checkpoint</a:t>
            </a:r>
            <a:r>
              <a:rPr lang="en-US" altLang="zh-CN" dirty="0">
                <a:latin typeface="Times New Roman" panose="02020603050405020304" pitchFamily="18" charset="0"/>
              </a:rPr>
              <a:t>&gt; onto the log file on stable storage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       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1205" name="AutoShape 5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468132" y="3853872"/>
            <a:ext cx="323850" cy="177800"/>
          </a:xfrm>
          <a:prstGeom prst="actionButtonForwardNex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50568" y="366539"/>
            <a:ext cx="77930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Checkpoints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(cont.)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87BDCE-02A4-4E87-9D4E-A4C170E4F90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333" name="Rectangle 37"/>
          <p:cNvSpPr>
            <a:spLocks noChangeArrowheads="1"/>
          </p:cNvSpPr>
          <p:nvPr/>
        </p:nvSpPr>
        <p:spPr bwMode="auto">
          <a:xfrm>
            <a:off x="376238" y="1725613"/>
            <a:ext cx="8458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81000" indent="-3810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0015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4305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8595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4315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035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5755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14750" indent="-3429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Refer to Fig.16.0.12 for the illustration of checkpoints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the updated value of data item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 i.e.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V2</a:t>
            </a:r>
            <a:r>
              <a:rPr lang="en-US" altLang="zh-CN" dirty="0">
                <a:latin typeface="Times New Roman" panose="02020603050405020304" pitchFamily="18" charset="0"/>
              </a:rPr>
              <a:t>, is reflected/outputted to the disk by the checkpoint(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the updated value of data item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, i.e.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U2</a:t>
            </a:r>
            <a:r>
              <a:rPr lang="en-US" altLang="zh-CN" dirty="0">
                <a:latin typeface="Times New Roman" panose="02020603050405020304" pitchFamily="18" charset="0"/>
              </a:rPr>
              <a:t>, is reflected/outputted to the disk while </a:t>
            </a:r>
            <a:r>
              <a:rPr lang="en-US" altLang="zh-CN" dirty="0" err="1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is in </a:t>
            </a:r>
            <a:r>
              <a:rPr kumimoji="0" lang="en-US" altLang="zh-CN" i="1" dirty="0">
                <a:latin typeface="Times New Roman" panose="02020603050405020304" pitchFamily="18" charset="0"/>
              </a:rPr>
              <a:t>partially commit</a:t>
            </a:r>
            <a:r>
              <a:rPr kumimoji="0" lang="en-US" altLang="zh-CN" dirty="0">
                <a:latin typeface="Times New Roman" panose="02020603050405020304" pitchFamily="18" charset="0"/>
              </a:rPr>
              <a:t> state</a:t>
            </a:r>
            <a:endParaRPr kumimoji="0"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2227" name="Rectangle 42"/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7772400" cy="838200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Checkpoints (cont.)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87BDCE-02A4-4E87-9D4E-A4C170E4F90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3"/>
          <p:cNvSpPr txBox="1">
            <a:spLocks noChangeArrowheads="1"/>
          </p:cNvSpPr>
          <p:nvPr/>
        </p:nvSpPr>
        <p:spPr bwMode="auto">
          <a:xfrm>
            <a:off x="254000" y="2139950"/>
            <a:ext cx="76676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0" lang="en-US" altLang="zh-CN" sz="2000">
                <a:latin typeface="Times New Roman" panose="02020603050405020304" pitchFamily="18" charset="0"/>
              </a:rPr>
              <a:t> </a:t>
            </a:r>
            <a:r>
              <a:rPr kumimoji="0"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disk</a:t>
            </a:r>
            <a:endParaRPr kumimoji="0" lang="en-US" altLang="zh-CN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kumimoji="0"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-buff</a:t>
            </a:r>
            <a:r>
              <a:rPr kumimoji="0" lang="en-US" altLang="zh-CN">
                <a:latin typeface="Times New Roman" panose="02020603050405020304" pitchFamily="18" charset="0"/>
              </a:rPr>
              <a:t>.</a:t>
            </a:r>
            <a:endParaRPr kumimoji="0" lang="en-US" altLang="zh-CN">
              <a:latin typeface="Times New Roman" panose="02020603050405020304" pitchFamily="18" charset="0"/>
            </a:endParaRPr>
          </a:p>
        </p:txBody>
      </p:sp>
      <p:sp>
        <p:nvSpPr>
          <p:cNvPr id="53251" name="Line 5"/>
          <p:cNvSpPr>
            <a:spLocks noChangeShapeType="1"/>
          </p:cNvSpPr>
          <p:nvPr/>
        </p:nvSpPr>
        <p:spPr bwMode="auto">
          <a:xfrm flipV="1">
            <a:off x="0" y="4341813"/>
            <a:ext cx="9144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2" name="Line 6"/>
          <p:cNvSpPr>
            <a:spLocks noChangeShapeType="1"/>
          </p:cNvSpPr>
          <p:nvPr/>
        </p:nvSpPr>
        <p:spPr bwMode="auto">
          <a:xfrm>
            <a:off x="1257300" y="533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3" name="Text Box 7"/>
          <p:cNvSpPr txBox="1">
            <a:spLocks noChangeArrowheads="1"/>
          </p:cNvSpPr>
          <p:nvPr/>
        </p:nvSpPr>
        <p:spPr bwMode="auto">
          <a:xfrm>
            <a:off x="228600" y="228600"/>
            <a:ext cx="1387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begin-trans.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3254" name="Line 14"/>
          <p:cNvSpPr>
            <a:spLocks noChangeShapeType="1"/>
          </p:cNvSpPr>
          <p:nvPr/>
        </p:nvSpPr>
        <p:spPr bwMode="auto">
          <a:xfrm>
            <a:off x="8172450" y="584200"/>
            <a:ext cx="0" cy="383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5" name="Text Box 20"/>
          <p:cNvSpPr txBox="1">
            <a:spLocks noChangeArrowheads="1"/>
          </p:cNvSpPr>
          <p:nvPr/>
        </p:nvSpPr>
        <p:spPr bwMode="auto">
          <a:xfrm>
            <a:off x="612775" y="5689600"/>
            <a:ext cx="1138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800" i="1">
                <a:latin typeface="Times New Roman" panose="02020603050405020304" pitchFamily="18" charset="0"/>
              </a:rPr>
              <a:t>&lt;T</a:t>
            </a:r>
            <a:r>
              <a:rPr kumimoji="0" lang="en-US" altLang="zh-CN" sz="1800" i="1" baseline="-25000">
                <a:latin typeface="Times New Roman" panose="02020603050405020304" pitchFamily="18" charset="0"/>
              </a:rPr>
              <a:t>i</a:t>
            </a:r>
            <a:r>
              <a:rPr kumimoji="0" lang="en-US" altLang="zh-CN" sz="1800" i="1">
                <a:latin typeface="Times New Roman" panose="02020603050405020304" pitchFamily="18" charset="0"/>
              </a:rPr>
              <a:t> start&gt;</a:t>
            </a:r>
            <a:endParaRPr kumimoji="0" lang="zh-CN" altLang="en-US" sz="1800" i="1">
              <a:latin typeface="Times New Roman" panose="02020603050405020304" pitchFamily="18" charset="0"/>
            </a:endParaRPr>
          </a:p>
        </p:txBody>
      </p:sp>
      <p:sp>
        <p:nvSpPr>
          <p:cNvPr id="53256" name="Rectangle 21"/>
          <p:cNvSpPr>
            <a:spLocks noChangeArrowheads="1"/>
          </p:cNvSpPr>
          <p:nvPr/>
        </p:nvSpPr>
        <p:spPr bwMode="auto">
          <a:xfrm>
            <a:off x="1622425" y="5705475"/>
            <a:ext cx="1604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1800" b="1" i="1">
                <a:latin typeface="Times New Roman" panose="02020603050405020304" pitchFamily="18" charset="0"/>
              </a:rPr>
              <a:t>&lt;</a:t>
            </a:r>
            <a:r>
              <a:rPr kumimoji="0" lang="en-US" altLang="zh-CN" sz="1800" i="1">
                <a:latin typeface="Times New Roman" panose="02020603050405020304" pitchFamily="18" charset="0"/>
              </a:rPr>
              <a:t>T</a:t>
            </a:r>
            <a:r>
              <a:rPr kumimoji="0" lang="en-US" altLang="zh-CN" sz="1800" i="1" baseline="-25000">
                <a:latin typeface="Times New Roman" panose="02020603050405020304" pitchFamily="18" charset="0"/>
              </a:rPr>
              <a:t>i</a:t>
            </a:r>
            <a:r>
              <a:rPr kumimoji="0" lang="en-US" altLang="zh-CN" sz="1800" i="1">
                <a:latin typeface="Times New Roman" panose="02020603050405020304" pitchFamily="18" charset="0"/>
              </a:rPr>
              <a:t>, X, V1, V2</a:t>
            </a:r>
            <a:r>
              <a:rPr kumimoji="0" lang="en-US" altLang="zh-CN" sz="1800" b="1" i="1">
                <a:latin typeface="Times New Roman" panose="02020603050405020304" pitchFamily="18" charset="0"/>
              </a:rPr>
              <a:t>&gt;</a:t>
            </a:r>
            <a:endParaRPr kumimoji="0" lang="zh-CN" altLang="en-US" sz="1800" b="1" i="1">
              <a:latin typeface="Times New Roman" panose="02020603050405020304" pitchFamily="18" charset="0"/>
            </a:endParaRPr>
          </a:p>
        </p:txBody>
      </p:sp>
      <p:sp>
        <p:nvSpPr>
          <p:cNvPr id="53257" name="Text Box 22"/>
          <p:cNvSpPr txBox="1">
            <a:spLocks noChangeArrowheads="1"/>
          </p:cNvSpPr>
          <p:nvPr/>
        </p:nvSpPr>
        <p:spPr bwMode="auto">
          <a:xfrm>
            <a:off x="0" y="5464175"/>
            <a:ext cx="733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log</a:t>
            </a:r>
            <a:endParaRPr kumimoji="0"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file :</a:t>
            </a:r>
            <a:endParaRPr kumimoji="0"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8" name="Text Box 9"/>
          <p:cNvSpPr txBox="1">
            <a:spLocks noChangeArrowheads="1"/>
          </p:cNvSpPr>
          <p:nvPr/>
        </p:nvSpPr>
        <p:spPr bwMode="auto">
          <a:xfrm>
            <a:off x="1682750" y="247650"/>
            <a:ext cx="1374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 </a:t>
            </a:r>
            <a:r>
              <a:rPr kumimoji="0" lang="en-US" altLang="zh-CN" sz="2000">
                <a:latin typeface="Arial" panose="020B0604020202020204" pitchFamily="34" charset="0"/>
              </a:rPr>
              <a:t>…</a:t>
            </a:r>
            <a:r>
              <a:rPr kumimoji="0" lang="en-US" altLang="zh-CN" sz="2000">
                <a:latin typeface="Times New Roman" panose="02020603050405020304" pitchFamily="18" charset="0"/>
              </a:rPr>
              <a:t>write(X)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3259" name="Line 15"/>
          <p:cNvSpPr>
            <a:spLocks noChangeShapeType="1"/>
          </p:cNvSpPr>
          <p:nvPr/>
        </p:nvSpPr>
        <p:spPr bwMode="auto">
          <a:xfrm>
            <a:off x="2486025" y="73183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0" name="AutoShape 24"/>
          <p:cNvSpPr>
            <a:spLocks noChangeArrowheads="1"/>
          </p:cNvSpPr>
          <p:nvPr/>
        </p:nvSpPr>
        <p:spPr bwMode="auto">
          <a:xfrm>
            <a:off x="1916113" y="2076450"/>
            <a:ext cx="974725" cy="719138"/>
          </a:xfrm>
          <a:prstGeom prst="hexagon">
            <a:avLst>
              <a:gd name="adj" fmla="val 11885"/>
              <a:gd name="vf" fmla="val 1154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x</a:t>
            </a:r>
            <a:r>
              <a:rPr lang="en-US" altLang="zh-CN" sz="2000">
                <a:latin typeface="Times New Roman" panose="02020603050405020304" pitchFamily="18" charset="0"/>
              </a:rPr>
              <a:t>:</a:t>
            </a: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V2</a:t>
            </a:r>
            <a:endParaRPr lang="en-US" altLang="zh-CN" sz="20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61" name="AutoShape 28"/>
          <p:cNvSpPr>
            <a:spLocks noChangeArrowheads="1"/>
          </p:cNvSpPr>
          <p:nvPr/>
        </p:nvSpPr>
        <p:spPr bwMode="auto">
          <a:xfrm>
            <a:off x="1801813" y="1260475"/>
            <a:ext cx="1354137" cy="3222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X</a:t>
            </a:r>
            <a:r>
              <a:rPr lang="en-US" altLang="zh-CN" sz="2000" baseline="-25000">
                <a:latin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</a:rPr>
              <a:t>: </a:t>
            </a:r>
            <a:r>
              <a:rPr lang="en-US" altLang="zh-CN" sz="2000" b="1" i="1">
                <a:latin typeface="Times New Roman" panose="02020603050405020304" pitchFamily="18" charset="0"/>
              </a:rPr>
              <a:t>V1</a:t>
            </a:r>
            <a:r>
              <a:rPr lang="en-US" altLang="zh-CN" sz="2000">
                <a:latin typeface="宋体" panose="02010600030101010101" pitchFamily="2" charset="-122"/>
              </a:rPr>
              <a:t>→</a:t>
            </a: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V2</a:t>
            </a:r>
            <a:endParaRPr lang="en-US" altLang="zh-CN" sz="20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62" name="Line 29"/>
          <p:cNvSpPr>
            <a:spLocks noChangeShapeType="1"/>
          </p:cNvSpPr>
          <p:nvPr/>
        </p:nvSpPr>
        <p:spPr bwMode="auto">
          <a:xfrm>
            <a:off x="2416175" y="1590675"/>
            <a:ext cx="7938" cy="4508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3" name="Text Box 30"/>
          <p:cNvSpPr txBox="1">
            <a:spLocks noChangeArrowheads="1"/>
          </p:cNvSpPr>
          <p:nvPr/>
        </p:nvSpPr>
        <p:spPr bwMode="auto">
          <a:xfrm>
            <a:off x="230188" y="1147763"/>
            <a:ext cx="766762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0" lang="en-US" altLang="zh-CN" sz="2000">
                <a:latin typeface="Times New Roman" panose="02020603050405020304" pitchFamily="18" charset="0"/>
              </a:rPr>
              <a:t> </a:t>
            </a:r>
            <a:r>
              <a:rPr kumimoji="0"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local</a:t>
            </a:r>
            <a:endParaRPr kumimoji="0" lang="en-US" altLang="zh-CN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kumimoji="0"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-buff</a:t>
            </a:r>
            <a:r>
              <a:rPr kumimoji="0" lang="en-US" altLang="zh-CN">
                <a:latin typeface="Times New Roman" panose="02020603050405020304" pitchFamily="18" charset="0"/>
              </a:rPr>
              <a:t>.</a:t>
            </a:r>
            <a:endParaRPr kumimoji="0" lang="en-US" altLang="zh-CN">
              <a:latin typeface="Times New Roman" panose="02020603050405020304" pitchFamily="18" charset="0"/>
            </a:endParaRPr>
          </a:p>
        </p:txBody>
      </p:sp>
      <p:sp>
        <p:nvSpPr>
          <p:cNvPr id="53264" name="AutoShape 31"/>
          <p:cNvSpPr>
            <a:spLocks noChangeArrowheads="1"/>
          </p:cNvSpPr>
          <p:nvPr/>
        </p:nvSpPr>
        <p:spPr bwMode="auto">
          <a:xfrm>
            <a:off x="176213" y="3427413"/>
            <a:ext cx="969962" cy="763587"/>
          </a:xfrm>
          <a:prstGeom prst="can">
            <a:avLst>
              <a:gd name="adj" fmla="val 1258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x</a:t>
            </a:r>
            <a:r>
              <a:rPr lang="en-US" altLang="zh-CN" sz="2000">
                <a:latin typeface="Times New Roman" panose="02020603050405020304" pitchFamily="18" charset="0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</a:rPr>
              <a:t>V1</a:t>
            </a:r>
            <a:endParaRPr lang="en-US" altLang="zh-CN" sz="2000" b="1" i="1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y</a:t>
            </a:r>
            <a:r>
              <a:rPr lang="en-US" altLang="zh-CN" sz="2000">
                <a:latin typeface="Times New Roman" panose="02020603050405020304" pitchFamily="18" charset="0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</a:rPr>
              <a:t>U1</a:t>
            </a:r>
            <a:endParaRPr lang="zh-CN" altLang="en-US" sz="2000" b="1" i="1">
              <a:latin typeface="Times New Roman" panose="02020603050405020304" pitchFamily="18" charset="0"/>
            </a:endParaRPr>
          </a:p>
        </p:txBody>
      </p:sp>
      <p:sp>
        <p:nvSpPr>
          <p:cNvPr id="53265" name="Text Box 34"/>
          <p:cNvSpPr txBox="1">
            <a:spLocks noChangeArrowheads="1"/>
          </p:cNvSpPr>
          <p:nvPr/>
        </p:nvSpPr>
        <p:spPr bwMode="auto">
          <a:xfrm>
            <a:off x="6037263" y="211138"/>
            <a:ext cx="1249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2000" i="1">
                <a:latin typeface="Arial" panose="020B0604020202020204" pitchFamily="34" charset="0"/>
              </a:rPr>
              <a:t>…</a:t>
            </a:r>
            <a:r>
              <a:rPr kumimoji="0" lang="en-US" altLang="zh-CN" sz="2000" i="1">
                <a:latin typeface="Times New Roman" panose="02020603050405020304" pitchFamily="18" charset="0"/>
              </a:rPr>
              <a:t> commit</a:t>
            </a:r>
            <a:endParaRPr kumimoji="0" lang="en-US" altLang="zh-CN" sz="2000" i="1">
              <a:latin typeface="Times New Roman" panose="02020603050405020304" pitchFamily="18" charset="0"/>
            </a:endParaRPr>
          </a:p>
        </p:txBody>
      </p:sp>
      <p:sp>
        <p:nvSpPr>
          <p:cNvPr id="53266" name="Line 37"/>
          <p:cNvSpPr>
            <a:spLocks noChangeShapeType="1"/>
          </p:cNvSpPr>
          <p:nvPr/>
        </p:nvSpPr>
        <p:spPr bwMode="auto">
          <a:xfrm flipH="1">
            <a:off x="6867525" y="679450"/>
            <a:ext cx="7938" cy="38592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3267" name="Group 69"/>
          <p:cNvGrpSpPr/>
          <p:nvPr/>
        </p:nvGrpSpPr>
        <p:grpSpPr bwMode="auto">
          <a:xfrm>
            <a:off x="0" y="4854576"/>
            <a:ext cx="9028113" cy="701675"/>
            <a:chOff x="0" y="3086"/>
            <a:chExt cx="5687" cy="442"/>
          </a:xfrm>
        </p:grpSpPr>
        <p:sp>
          <p:nvSpPr>
            <p:cNvPr id="53294" name="Text Box 13"/>
            <p:cNvSpPr txBox="1">
              <a:spLocks noChangeArrowheads="1"/>
            </p:cNvSpPr>
            <p:nvPr/>
          </p:nvSpPr>
          <p:spPr bwMode="auto">
            <a:xfrm>
              <a:off x="1852" y="3187"/>
              <a:ext cx="4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2000" i="1">
                  <a:latin typeface="Times New Roman" panose="02020603050405020304" pitchFamily="18" charset="0"/>
                </a:rPr>
                <a:t>active</a:t>
              </a:r>
              <a:endParaRPr kumimoji="0"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53295" name="Text Box 19"/>
            <p:cNvSpPr txBox="1">
              <a:spLocks noChangeArrowheads="1"/>
            </p:cNvSpPr>
            <p:nvPr/>
          </p:nvSpPr>
          <p:spPr bwMode="auto">
            <a:xfrm>
              <a:off x="0" y="3146"/>
              <a:ext cx="6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folHlink"/>
                  </a:solidFill>
                  <a:latin typeface="Times New Roman" panose="02020603050405020304" pitchFamily="18" charset="0"/>
                </a:rPr>
                <a:t>states</a:t>
              </a:r>
              <a:r>
                <a:rPr lang="en-US" altLang="zh-CN">
                  <a:latin typeface="Times New Roman" panose="02020603050405020304" pitchFamily="18" charset="0"/>
                </a:rPr>
                <a:t>: 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53296" name="Text Box 32"/>
            <p:cNvSpPr txBox="1">
              <a:spLocks noChangeArrowheads="1"/>
            </p:cNvSpPr>
            <p:nvPr/>
          </p:nvSpPr>
          <p:spPr bwMode="auto">
            <a:xfrm>
              <a:off x="4905" y="3220"/>
              <a:ext cx="7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 i="1" dirty="0">
                  <a:latin typeface="Times New Roman" panose="02020603050405020304" pitchFamily="18" charset="0"/>
                </a:rPr>
                <a:t>committed</a:t>
              </a:r>
              <a:endParaRPr kumimoji="0" lang="en-US" altLang="zh-CN" sz="20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53297" name="Text Box 38"/>
            <p:cNvSpPr txBox="1">
              <a:spLocks noChangeArrowheads="1"/>
            </p:cNvSpPr>
            <p:nvPr/>
          </p:nvSpPr>
          <p:spPr bwMode="auto">
            <a:xfrm>
              <a:off x="4063" y="3086"/>
              <a:ext cx="66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2000" i="1" dirty="0">
                  <a:latin typeface="Times New Roman" panose="02020603050405020304" pitchFamily="18" charset="0"/>
                </a:rPr>
                <a:t>partially</a:t>
              </a:r>
              <a:endParaRPr kumimoji="0" lang="en-US" altLang="zh-CN" sz="2000" i="1" dirty="0">
                <a:latin typeface="Times New Roman" panose="02020603050405020304" pitchFamily="18" charset="0"/>
              </a:endParaRPr>
            </a:p>
            <a:p>
              <a:pPr eaLnBrk="1" hangingPunct="1"/>
              <a:r>
                <a:rPr kumimoji="0" lang="en-US" altLang="zh-CN" sz="2000" i="1" dirty="0">
                  <a:latin typeface="Times New Roman" panose="02020603050405020304" pitchFamily="18" charset="0"/>
                </a:rPr>
                <a:t>commit</a:t>
              </a:r>
              <a:endParaRPr kumimoji="0" lang="en-US" altLang="zh-CN" sz="2000" i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3268" name="Text Box 42"/>
          <p:cNvSpPr txBox="1">
            <a:spLocks noChangeArrowheads="1"/>
          </p:cNvSpPr>
          <p:nvPr/>
        </p:nvSpPr>
        <p:spPr bwMode="auto">
          <a:xfrm>
            <a:off x="4930775" y="211138"/>
            <a:ext cx="1374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 </a:t>
            </a:r>
            <a:r>
              <a:rPr kumimoji="0" lang="en-US" altLang="zh-CN" sz="2000">
                <a:latin typeface="Arial" panose="020B0604020202020204" pitchFamily="34" charset="0"/>
              </a:rPr>
              <a:t>…</a:t>
            </a:r>
            <a:r>
              <a:rPr kumimoji="0" lang="en-US" altLang="zh-CN" sz="2000">
                <a:latin typeface="Times New Roman" panose="02020603050405020304" pitchFamily="18" charset="0"/>
              </a:rPr>
              <a:t>write(Y)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3269" name="AutoShape 43"/>
          <p:cNvSpPr>
            <a:spLocks noChangeArrowheads="1"/>
          </p:cNvSpPr>
          <p:nvPr/>
        </p:nvSpPr>
        <p:spPr bwMode="auto">
          <a:xfrm>
            <a:off x="6951663" y="3427413"/>
            <a:ext cx="998537" cy="763587"/>
          </a:xfrm>
          <a:prstGeom prst="can">
            <a:avLst>
              <a:gd name="adj" fmla="val 1258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x</a:t>
            </a:r>
            <a:r>
              <a:rPr lang="en-US" altLang="zh-CN" sz="2000">
                <a:latin typeface="Times New Roman" panose="02020603050405020304" pitchFamily="18" charset="0"/>
              </a:rPr>
              <a:t>:</a:t>
            </a: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V2</a:t>
            </a:r>
            <a:endParaRPr lang="en-US" altLang="zh-CN" sz="20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y</a:t>
            </a:r>
            <a:r>
              <a:rPr lang="en-US" altLang="zh-CN" sz="2000">
                <a:latin typeface="Times New Roman" panose="02020603050405020304" pitchFamily="18" charset="0"/>
              </a:rPr>
              <a:t>:</a:t>
            </a: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U2</a:t>
            </a:r>
            <a:endParaRPr lang="zh-CN" altLang="en-US" sz="20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70" name="Text Box 44"/>
          <p:cNvSpPr txBox="1">
            <a:spLocks noChangeArrowheads="1"/>
          </p:cNvSpPr>
          <p:nvPr/>
        </p:nvSpPr>
        <p:spPr bwMode="auto">
          <a:xfrm>
            <a:off x="3492500" y="1619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…</a:t>
            </a:r>
            <a:endParaRPr lang="zh-CN" altLang="en-US"/>
          </a:p>
        </p:txBody>
      </p:sp>
      <p:sp>
        <p:nvSpPr>
          <p:cNvPr id="53271" name="Line 45"/>
          <p:cNvSpPr>
            <a:spLocks noChangeShapeType="1"/>
          </p:cNvSpPr>
          <p:nvPr/>
        </p:nvSpPr>
        <p:spPr bwMode="auto">
          <a:xfrm flipH="1">
            <a:off x="5657850" y="693738"/>
            <a:ext cx="1588" cy="52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2" name="AutoShape 46"/>
          <p:cNvSpPr>
            <a:spLocks noChangeArrowheads="1"/>
          </p:cNvSpPr>
          <p:nvPr/>
        </p:nvSpPr>
        <p:spPr bwMode="auto">
          <a:xfrm>
            <a:off x="5116513" y="2093913"/>
            <a:ext cx="992187" cy="719137"/>
          </a:xfrm>
          <a:prstGeom prst="hexagon">
            <a:avLst>
              <a:gd name="adj" fmla="val 12098"/>
              <a:gd name="vf" fmla="val 1154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x</a:t>
            </a:r>
            <a:r>
              <a:rPr lang="en-US" altLang="zh-CN" sz="2000">
                <a:latin typeface="Times New Roman" panose="02020603050405020304" pitchFamily="18" charset="0"/>
              </a:rPr>
              <a:t>:</a:t>
            </a: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V2</a:t>
            </a:r>
            <a:endParaRPr lang="en-US" altLang="zh-CN" sz="20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y</a:t>
            </a:r>
            <a:r>
              <a:rPr lang="en-US" altLang="zh-CN" sz="2000">
                <a:latin typeface="Times New Roman" panose="02020603050405020304" pitchFamily="18" charset="0"/>
              </a:rPr>
              <a:t>:</a:t>
            </a: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U2</a:t>
            </a:r>
            <a:endParaRPr lang="en-US" altLang="zh-CN" sz="20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73" name="AutoShape 47"/>
          <p:cNvSpPr>
            <a:spLocks noChangeArrowheads="1"/>
          </p:cNvSpPr>
          <p:nvPr/>
        </p:nvSpPr>
        <p:spPr bwMode="auto">
          <a:xfrm>
            <a:off x="4930775" y="1236663"/>
            <a:ext cx="1354138" cy="3222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Y</a:t>
            </a:r>
            <a:r>
              <a:rPr lang="en-US" altLang="zh-CN" sz="2000" baseline="-25000">
                <a:latin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</a:rPr>
              <a:t>: </a:t>
            </a:r>
            <a:r>
              <a:rPr lang="en-US" altLang="zh-CN" sz="2000" b="1" i="1">
                <a:latin typeface="Times New Roman" panose="02020603050405020304" pitchFamily="18" charset="0"/>
              </a:rPr>
              <a:t>U1</a:t>
            </a:r>
            <a:r>
              <a:rPr lang="en-US" altLang="zh-CN" sz="2000">
                <a:latin typeface="宋体" panose="02010600030101010101" pitchFamily="2" charset="-122"/>
              </a:rPr>
              <a:t>→</a:t>
            </a: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U2</a:t>
            </a:r>
            <a:endParaRPr lang="en-US" altLang="zh-CN" sz="20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74" name="Line 48"/>
          <p:cNvSpPr>
            <a:spLocks noChangeShapeType="1"/>
          </p:cNvSpPr>
          <p:nvPr/>
        </p:nvSpPr>
        <p:spPr bwMode="auto">
          <a:xfrm flipH="1">
            <a:off x="5568950" y="1587500"/>
            <a:ext cx="1588" cy="4746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75" name="AutoShape 49"/>
          <p:cNvSpPr>
            <a:spLocks noChangeArrowheads="1"/>
          </p:cNvSpPr>
          <p:nvPr/>
        </p:nvSpPr>
        <p:spPr bwMode="auto">
          <a:xfrm>
            <a:off x="3725863" y="3427413"/>
            <a:ext cx="998537" cy="763587"/>
          </a:xfrm>
          <a:prstGeom prst="can">
            <a:avLst>
              <a:gd name="adj" fmla="val 1258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x</a:t>
            </a:r>
            <a:r>
              <a:rPr lang="en-US" altLang="zh-CN" sz="2000">
                <a:latin typeface="Times New Roman" panose="02020603050405020304" pitchFamily="18" charset="0"/>
              </a:rPr>
              <a:t>:</a:t>
            </a: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V2</a:t>
            </a:r>
            <a:endParaRPr lang="en-US" altLang="zh-CN" sz="20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y</a:t>
            </a:r>
            <a:r>
              <a:rPr lang="en-US" altLang="zh-CN" sz="2000">
                <a:latin typeface="Times New Roman" panose="02020603050405020304" pitchFamily="18" charset="0"/>
              </a:rPr>
              <a:t>:</a:t>
            </a:r>
            <a:r>
              <a:rPr lang="en-US" altLang="zh-CN" sz="2000" b="1" i="1">
                <a:latin typeface="Times New Roman" panose="02020603050405020304" pitchFamily="18" charset="0"/>
              </a:rPr>
              <a:t>U1</a:t>
            </a:r>
            <a:endParaRPr lang="zh-CN" altLang="en-US" sz="2000" b="1" i="1">
              <a:latin typeface="Times New Roman" panose="02020603050405020304" pitchFamily="18" charset="0"/>
            </a:endParaRPr>
          </a:p>
        </p:txBody>
      </p:sp>
      <p:sp>
        <p:nvSpPr>
          <p:cNvPr id="53276" name="Line 53"/>
          <p:cNvSpPr>
            <a:spLocks noChangeShapeType="1"/>
          </p:cNvSpPr>
          <p:nvPr/>
        </p:nvSpPr>
        <p:spPr bwMode="auto">
          <a:xfrm flipH="1">
            <a:off x="4303713" y="4349750"/>
            <a:ext cx="0" cy="131763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77" name="Line 55"/>
          <p:cNvSpPr>
            <a:spLocks noChangeShapeType="1"/>
          </p:cNvSpPr>
          <p:nvPr/>
        </p:nvSpPr>
        <p:spPr bwMode="auto">
          <a:xfrm flipH="1">
            <a:off x="306388" y="4344988"/>
            <a:ext cx="0" cy="131762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78" name="Line 56"/>
          <p:cNvSpPr>
            <a:spLocks noChangeShapeType="1"/>
          </p:cNvSpPr>
          <p:nvPr/>
        </p:nvSpPr>
        <p:spPr bwMode="auto">
          <a:xfrm flipH="1">
            <a:off x="8388350" y="4348163"/>
            <a:ext cx="0" cy="131762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79" name="Text Box 57"/>
          <p:cNvSpPr txBox="1">
            <a:spLocks noChangeArrowheads="1"/>
          </p:cNvSpPr>
          <p:nvPr/>
        </p:nvSpPr>
        <p:spPr bwMode="auto">
          <a:xfrm>
            <a:off x="0" y="4459288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chk(i-1)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3280" name="Text Box 58"/>
          <p:cNvSpPr txBox="1">
            <a:spLocks noChangeArrowheads="1"/>
          </p:cNvSpPr>
          <p:nvPr/>
        </p:nvSpPr>
        <p:spPr bwMode="auto">
          <a:xfrm>
            <a:off x="3935413" y="4448175"/>
            <a:ext cx="788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chk(i)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3281" name="Text Box 59"/>
          <p:cNvSpPr txBox="1">
            <a:spLocks noChangeArrowheads="1"/>
          </p:cNvSpPr>
          <p:nvPr/>
        </p:nvSpPr>
        <p:spPr bwMode="auto">
          <a:xfrm>
            <a:off x="7878763" y="4454525"/>
            <a:ext cx="1058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chk(i+1)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3282" name="Text Box 62"/>
          <p:cNvSpPr txBox="1">
            <a:spLocks noChangeArrowheads="1"/>
          </p:cNvSpPr>
          <p:nvPr/>
        </p:nvSpPr>
        <p:spPr bwMode="auto">
          <a:xfrm>
            <a:off x="3068638" y="2928938"/>
            <a:ext cx="13081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output(Bx</a:t>
            </a:r>
            <a:r>
              <a:rPr lang="en-US" altLang="zh-CN" sz="2000">
                <a:latin typeface="Times New Roman" panose="02020603050405020304" pitchFamily="18" charset="0"/>
              </a:rPr>
              <a:t>)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3283" name="AutoShape 64"/>
          <p:cNvSpPr>
            <a:spLocks noChangeArrowheads="1"/>
          </p:cNvSpPr>
          <p:nvPr/>
        </p:nvSpPr>
        <p:spPr bwMode="auto">
          <a:xfrm>
            <a:off x="3732213" y="2098675"/>
            <a:ext cx="992187" cy="719138"/>
          </a:xfrm>
          <a:prstGeom prst="hexagon">
            <a:avLst>
              <a:gd name="adj" fmla="val 12098"/>
              <a:gd name="vf" fmla="val 1154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x</a:t>
            </a:r>
            <a:r>
              <a:rPr lang="en-US" altLang="zh-CN" sz="2000">
                <a:latin typeface="Times New Roman" panose="02020603050405020304" pitchFamily="18" charset="0"/>
              </a:rPr>
              <a:t>:</a:t>
            </a: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V2</a:t>
            </a:r>
            <a:endParaRPr lang="en-US" altLang="zh-CN" sz="20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84" name="Line 65"/>
          <p:cNvSpPr>
            <a:spLocks noChangeShapeType="1"/>
          </p:cNvSpPr>
          <p:nvPr/>
        </p:nvSpPr>
        <p:spPr bwMode="auto">
          <a:xfrm>
            <a:off x="4262438" y="2816225"/>
            <a:ext cx="0" cy="6651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85" name="AutoShape 66"/>
          <p:cNvSpPr>
            <a:spLocks noChangeArrowheads="1"/>
          </p:cNvSpPr>
          <p:nvPr/>
        </p:nvSpPr>
        <p:spPr bwMode="auto">
          <a:xfrm>
            <a:off x="7008813" y="2114550"/>
            <a:ext cx="992187" cy="719138"/>
          </a:xfrm>
          <a:prstGeom prst="hexagon">
            <a:avLst>
              <a:gd name="adj" fmla="val 12098"/>
              <a:gd name="vf" fmla="val 1154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x</a:t>
            </a:r>
            <a:r>
              <a:rPr lang="en-US" altLang="zh-CN" sz="2000">
                <a:latin typeface="Times New Roman" panose="02020603050405020304" pitchFamily="18" charset="0"/>
              </a:rPr>
              <a:t>:</a:t>
            </a: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V2</a:t>
            </a:r>
            <a:endParaRPr lang="en-US" altLang="zh-CN" sz="20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zh-CN" sz="2000">
                <a:latin typeface="Times New Roman" panose="02020603050405020304" pitchFamily="18" charset="0"/>
              </a:rPr>
              <a:t>B</a:t>
            </a:r>
            <a:r>
              <a:rPr lang="en-US" altLang="zh-CN" sz="2000" baseline="-25000">
                <a:latin typeface="Times New Roman" panose="02020603050405020304" pitchFamily="18" charset="0"/>
              </a:rPr>
              <a:t>y</a:t>
            </a:r>
            <a:r>
              <a:rPr lang="en-US" altLang="zh-CN" sz="2000">
                <a:latin typeface="Times New Roman" panose="02020603050405020304" pitchFamily="18" charset="0"/>
              </a:rPr>
              <a:t>:</a:t>
            </a:r>
            <a:r>
              <a:rPr lang="en-US" altLang="zh-CN" sz="2000" b="1" i="1">
                <a:solidFill>
                  <a:schemeClr val="hlink"/>
                </a:solidFill>
                <a:latin typeface="Times New Roman" panose="02020603050405020304" pitchFamily="18" charset="0"/>
              </a:rPr>
              <a:t>U2</a:t>
            </a:r>
            <a:endParaRPr lang="en-US" altLang="zh-CN" sz="20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86" name="Line 67"/>
          <p:cNvSpPr>
            <a:spLocks noChangeShapeType="1"/>
          </p:cNvSpPr>
          <p:nvPr/>
        </p:nvSpPr>
        <p:spPr bwMode="auto">
          <a:xfrm>
            <a:off x="7526338" y="2851150"/>
            <a:ext cx="0" cy="6651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87" name="Text Box 68"/>
          <p:cNvSpPr txBox="1">
            <a:spLocks noChangeArrowheads="1"/>
          </p:cNvSpPr>
          <p:nvPr/>
        </p:nvSpPr>
        <p:spPr bwMode="auto">
          <a:xfrm>
            <a:off x="6332538" y="2976563"/>
            <a:ext cx="12652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output(B</a:t>
            </a:r>
            <a:r>
              <a:rPr lang="en-US" altLang="zh-CN" sz="200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en-US" altLang="zh-CN" sz="2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88" name="Text Box 70"/>
          <p:cNvSpPr txBox="1">
            <a:spLocks noChangeArrowheads="1"/>
          </p:cNvSpPr>
          <p:nvPr/>
        </p:nvSpPr>
        <p:spPr bwMode="auto">
          <a:xfrm>
            <a:off x="6527800" y="5705475"/>
            <a:ext cx="1392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800" i="1">
                <a:latin typeface="Times New Roman" panose="02020603050405020304" pitchFamily="18" charset="0"/>
              </a:rPr>
              <a:t>&lt;T</a:t>
            </a:r>
            <a:r>
              <a:rPr kumimoji="0" lang="en-US" altLang="zh-CN" sz="1800" i="1" baseline="-25000">
                <a:latin typeface="Times New Roman" panose="02020603050405020304" pitchFamily="18" charset="0"/>
              </a:rPr>
              <a:t>i</a:t>
            </a:r>
            <a:r>
              <a:rPr kumimoji="0" lang="en-US" altLang="zh-CN" sz="1800" i="1">
                <a:latin typeface="Times New Roman" panose="02020603050405020304" pitchFamily="18" charset="0"/>
              </a:rPr>
              <a:t> commit&gt;</a:t>
            </a:r>
            <a:endParaRPr kumimoji="0" lang="zh-CN" altLang="en-US" sz="1800" i="1">
              <a:latin typeface="Times New Roman" panose="02020603050405020304" pitchFamily="18" charset="0"/>
            </a:endParaRPr>
          </a:p>
        </p:txBody>
      </p:sp>
      <p:sp>
        <p:nvSpPr>
          <p:cNvPr id="53289" name="Rectangle 71"/>
          <p:cNvSpPr>
            <a:spLocks noChangeArrowheads="1"/>
          </p:cNvSpPr>
          <p:nvPr/>
        </p:nvSpPr>
        <p:spPr bwMode="auto">
          <a:xfrm>
            <a:off x="4870450" y="5727700"/>
            <a:ext cx="1790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1800" b="1" i="1">
                <a:latin typeface="Times New Roman" panose="02020603050405020304" pitchFamily="18" charset="0"/>
              </a:rPr>
              <a:t>&lt;</a:t>
            </a:r>
            <a:r>
              <a:rPr kumimoji="0" lang="en-US" altLang="zh-CN" sz="1800" i="1">
                <a:latin typeface="Times New Roman" panose="02020603050405020304" pitchFamily="18" charset="0"/>
              </a:rPr>
              <a:t>T</a:t>
            </a:r>
            <a:r>
              <a:rPr kumimoji="0" lang="en-US" altLang="zh-CN" sz="1800" i="1" baseline="-25000">
                <a:latin typeface="Times New Roman" panose="02020603050405020304" pitchFamily="18" charset="0"/>
              </a:rPr>
              <a:t>i</a:t>
            </a:r>
            <a:r>
              <a:rPr kumimoji="0" lang="en-US" altLang="zh-CN" sz="1800" i="1">
                <a:latin typeface="Times New Roman" panose="02020603050405020304" pitchFamily="18" charset="0"/>
              </a:rPr>
              <a:t>, Y, U1, U2</a:t>
            </a:r>
            <a:r>
              <a:rPr kumimoji="0" lang="en-US" altLang="zh-CN" sz="1800" b="1" i="1">
                <a:latin typeface="Times New Roman" panose="02020603050405020304" pitchFamily="18" charset="0"/>
              </a:rPr>
              <a:t>&gt;</a:t>
            </a:r>
            <a:endParaRPr kumimoji="0" lang="zh-CN" altLang="en-US" sz="1800" b="1" i="1">
              <a:latin typeface="Times New Roman" panose="02020603050405020304" pitchFamily="18" charset="0"/>
            </a:endParaRPr>
          </a:p>
        </p:txBody>
      </p:sp>
      <p:sp>
        <p:nvSpPr>
          <p:cNvPr id="53290" name="Text Box 73"/>
          <p:cNvSpPr txBox="1">
            <a:spLocks noChangeArrowheads="1"/>
          </p:cNvSpPr>
          <p:nvPr/>
        </p:nvSpPr>
        <p:spPr bwMode="auto">
          <a:xfrm>
            <a:off x="3195638" y="5691188"/>
            <a:ext cx="1535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checkpoint(i)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3291" name="Text Box 74"/>
          <p:cNvSpPr txBox="1">
            <a:spLocks noChangeArrowheads="1"/>
          </p:cNvSpPr>
          <p:nvPr/>
        </p:nvSpPr>
        <p:spPr bwMode="auto">
          <a:xfrm>
            <a:off x="2297113" y="6194425"/>
            <a:ext cx="5688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Fig.16.0.12 Illustration of T</a:t>
            </a:r>
            <a:r>
              <a:rPr lang="en-US" altLang="zh-CN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and checkpoints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3292" name="TextBox 1"/>
          <p:cNvSpPr txBox="1">
            <a:spLocks noChangeArrowheads="1"/>
          </p:cNvSpPr>
          <p:nvPr/>
        </p:nvSpPr>
        <p:spPr bwMode="auto">
          <a:xfrm>
            <a:off x="6675438" y="728663"/>
            <a:ext cx="1857375" cy="9540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</a:t>
            </a:r>
            <a:r>
              <a:rPr lang="zh-CN" altLang="en-US" sz="1600"/>
              <a:t>只需要</a:t>
            </a:r>
            <a:r>
              <a:rPr lang="en-US" altLang="zh-CN" sz="1600"/>
              <a:t>output</a:t>
            </a:r>
            <a:r>
              <a:rPr lang="zh-CN" altLang="en-US" sz="1600"/>
              <a:t>最近</a:t>
            </a:r>
            <a:r>
              <a:rPr lang="en-US" altLang="zh-CN" sz="1600"/>
              <a:t>chk(i)</a:t>
            </a:r>
            <a:r>
              <a:rPr lang="zh-CN" altLang="en-US" sz="1600"/>
              <a:t>与</a:t>
            </a:r>
            <a:r>
              <a:rPr lang="en-US" altLang="zh-CN" sz="1600"/>
              <a:t>commit</a:t>
            </a:r>
            <a:r>
              <a:rPr lang="zh-CN" altLang="en-US" sz="1600"/>
              <a:t>操作之间的</a:t>
            </a:r>
            <a:r>
              <a:rPr lang="en-US" altLang="zh-CN" sz="1600"/>
              <a:t>log</a:t>
            </a:r>
            <a:endParaRPr lang="zh-CN" altLang="en-US" sz="1600"/>
          </a:p>
        </p:txBody>
      </p:sp>
      <p:cxnSp>
        <p:nvCxnSpPr>
          <p:cNvPr id="53293" name="直接箭头连接符 3"/>
          <p:cNvCxnSpPr>
            <a:cxnSpLocks noChangeShapeType="1"/>
          </p:cNvCxnSpPr>
          <p:nvPr/>
        </p:nvCxnSpPr>
        <p:spPr bwMode="auto">
          <a:xfrm>
            <a:off x="6675438" y="1682750"/>
            <a:ext cx="192087" cy="1444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6E8F6-8BDD-435D-B10F-376B496785C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7"/>
          <p:cNvSpPr>
            <a:spLocks noChangeArrowheads="1"/>
          </p:cNvSpPr>
          <p:nvPr/>
        </p:nvSpPr>
        <p:spPr bwMode="auto">
          <a:xfrm>
            <a:off x="457200" y="1905000"/>
            <a:ext cx="8458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800100" lvl="1" indent="-3429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5299" name="Text Box 38"/>
          <p:cNvSpPr txBox="1">
            <a:spLocks noChangeArrowheads="1"/>
          </p:cNvSpPr>
          <p:nvPr/>
        </p:nvSpPr>
        <p:spPr bwMode="auto">
          <a:xfrm>
            <a:off x="739775" y="5991225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dirty="0">
                <a:latin typeface="Times New Roman" panose="02020603050405020304" pitchFamily="18" charset="0"/>
              </a:rPr>
              <a:t>Fig.16.0.13 Checkpoints</a:t>
            </a:r>
            <a:endParaRPr kumimoji="0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5300" name="Rectangle 45"/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7772400" cy="838200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Checkpoints (cont.)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55301" name="Line 2"/>
          <p:cNvSpPr>
            <a:spLocks noChangeShapeType="1"/>
          </p:cNvSpPr>
          <p:nvPr/>
        </p:nvSpPr>
        <p:spPr bwMode="auto">
          <a:xfrm>
            <a:off x="762000" y="27940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2" name="Line 3"/>
          <p:cNvSpPr>
            <a:spLocks noChangeShapeType="1"/>
          </p:cNvSpPr>
          <p:nvPr/>
        </p:nvSpPr>
        <p:spPr bwMode="auto">
          <a:xfrm>
            <a:off x="3124200" y="2717800"/>
            <a:ext cx="0" cy="76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3" name="Line 4"/>
          <p:cNvSpPr>
            <a:spLocks noChangeShapeType="1"/>
          </p:cNvSpPr>
          <p:nvPr/>
        </p:nvSpPr>
        <p:spPr bwMode="auto">
          <a:xfrm>
            <a:off x="5562600" y="2717800"/>
            <a:ext cx="0" cy="76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4" name="Line 5"/>
          <p:cNvSpPr>
            <a:spLocks noChangeShapeType="1"/>
          </p:cNvSpPr>
          <p:nvPr/>
        </p:nvSpPr>
        <p:spPr bwMode="auto">
          <a:xfrm>
            <a:off x="7924800" y="2717800"/>
            <a:ext cx="0" cy="76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5" name="Text Box 6"/>
          <p:cNvSpPr txBox="1">
            <a:spLocks noChangeArrowheads="1"/>
          </p:cNvSpPr>
          <p:nvPr/>
        </p:nvSpPr>
        <p:spPr bwMode="auto">
          <a:xfrm>
            <a:off x="2627313" y="2819400"/>
            <a:ext cx="974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cpk(i-1)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5306" name="Line 9"/>
          <p:cNvSpPr>
            <a:spLocks noChangeShapeType="1"/>
          </p:cNvSpPr>
          <p:nvPr/>
        </p:nvSpPr>
        <p:spPr bwMode="auto">
          <a:xfrm>
            <a:off x="914400" y="2260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7" name="Line 10"/>
          <p:cNvSpPr>
            <a:spLocks noChangeShapeType="1"/>
          </p:cNvSpPr>
          <p:nvPr/>
        </p:nvSpPr>
        <p:spPr bwMode="auto">
          <a:xfrm>
            <a:off x="914400" y="2336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8" name="Line 11"/>
          <p:cNvSpPr>
            <a:spLocks noChangeShapeType="1"/>
          </p:cNvSpPr>
          <p:nvPr/>
        </p:nvSpPr>
        <p:spPr bwMode="auto">
          <a:xfrm>
            <a:off x="1676400" y="2260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9" name="Line 12"/>
          <p:cNvSpPr>
            <a:spLocks noChangeShapeType="1"/>
          </p:cNvSpPr>
          <p:nvPr/>
        </p:nvSpPr>
        <p:spPr bwMode="auto">
          <a:xfrm>
            <a:off x="1905000" y="2260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0" name="Line 13"/>
          <p:cNvSpPr>
            <a:spLocks noChangeShapeType="1"/>
          </p:cNvSpPr>
          <p:nvPr/>
        </p:nvSpPr>
        <p:spPr bwMode="auto">
          <a:xfrm>
            <a:off x="1905000" y="2336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1" name="Line 14"/>
          <p:cNvSpPr>
            <a:spLocks noChangeShapeType="1"/>
          </p:cNvSpPr>
          <p:nvPr/>
        </p:nvSpPr>
        <p:spPr bwMode="auto">
          <a:xfrm>
            <a:off x="2667000" y="2260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2" name="Line 15"/>
          <p:cNvSpPr>
            <a:spLocks noChangeShapeType="1"/>
          </p:cNvSpPr>
          <p:nvPr/>
        </p:nvSpPr>
        <p:spPr bwMode="auto">
          <a:xfrm>
            <a:off x="2971800" y="2260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3" name="Line 16"/>
          <p:cNvSpPr>
            <a:spLocks noChangeShapeType="1"/>
          </p:cNvSpPr>
          <p:nvPr/>
        </p:nvSpPr>
        <p:spPr bwMode="auto">
          <a:xfrm>
            <a:off x="2971800" y="2336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4" name="Line 17"/>
          <p:cNvSpPr>
            <a:spLocks noChangeShapeType="1"/>
          </p:cNvSpPr>
          <p:nvPr/>
        </p:nvSpPr>
        <p:spPr bwMode="auto">
          <a:xfrm>
            <a:off x="3962400" y="2260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5" name="Line 18"/>
          <p:cNvSpPr>
            <a:spLocks noChangeShapeType="1"/>
          </p:cNvSpPr>
          <p:nvPr/>
        </p:nvSpPr>
        <p:spPr bwMode="auto">
          <a:xfrm>
            <a:off x="4343400" y="2260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6" name="Line 19"/>
          <p:cNvSpPr>
            <a:spLocks noChangeShapeType="1"/>
          </p:cNvSpPr>
          <p:nvPr/>
        </p:nvSpPr>
        <p:spPr bwMode="auto">
          <a:xfrm>
            <a:off x="4343400" y="2336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7" name="Line 20"/>
          <p:cNvSpPr>
            <a:spLocks noChangeShapeType="1"/>
          </p:cNvSpPr>
          <p:nvPr/>
        </p:nvSpPr>
        <p:spPr bwMode="auto">
          <a:xfrm>
            <a:off x="5715000" y="2260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8" name="Line 21"/>
          <p:cNvSpPr>
            <a:spLocks noChangeShapeType="1"/>
          </p:cNvSpPr>
          <p:nvPr/>
        </p:nvSpPr>
        <p:spPr bwMode="auto">
          <a:xfrm>
            <a:off x="5943600" y="2260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9" name="Line 22"/>
          <p:cNvSpPr>
            <a:spLocks noChangeShapeType="1"/>
          </p:cNvSpPr>
          <p:nvPr/>
        </p:nvSpPr>
        <p:spPr bwMode="auto">
          <a:xfrm>
            <a:off x="5943600" y="2336800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20" name="Text Box 30"/>
          <p:cNvSpPr txBox="1">
            <a:spLocks noChangeArrowheads="1"/>
          </p:cNvSpPr>
          <p:nvPr/>
        </p:nvSpPr>
        <p:spPr bwMode="auto">
          <a:xfrm>
            <a:off x="1050925" y="1893888"/>
            <a:ext cx="441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endParaRPr lang="en-US" altLang="zh-CN" baseline="-25000">
              <a:latin typeface="Times New Roman" panose="02020603050405020304" pitchFamily="18" charset="0"/>
            </a:endParaRPr>
          </a:p>
        </p:txBody>
      </p:sp>
      <p:sp>
        <p:nvSpPr>
          <p:cNvPr id="55321" name="Text Box 31"/>
          <p:cNvSpPr txBox="1">
            <a:spLocks noChangeArrowheads="1"/>
          </p:cNvSpPr>
          <p:nvPr/>
        </p:nvSpPr>
        <p:spPr bwMode="auto">
          <a:xfrm>
            <a:off x="1981200" y="1879600"/>
            <a:ext cx="441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endParaRPr lang="en-US" altLang="zh-CN" baseline="-25000">
              <a:latin typeface="Times New Roman" panose="02020603050405020304" pitchFamily="18" charset="0"/>
            </a:endParaRPr>
          </a:p>
        </p:txBody>
      </p:sp>
      <p:sp>
        <p:nvSpPr>
          <p:cNvPr id="55322" name="Text Box 32"/>
          <p:cNvSpPr txBox="1">
            <a:spLocks noChangeArrowheads="1"/>
          </p:cNvSpPr>
          <p:nvPr/>
        </p:nvSpPr>
        <p:spPr bwMode="auto">
          <a:xfrm>
            <a:off x="3200400" y="1879600"/>
            <a:ext cx="441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endParaRPr lang="en-US" altLang="zh-CN" baseline="-25000">
              <a:latin typeface="Times New Roman" panose="02020603050405020304" pitchFamily="18" charset="0"/>
            </a:endParaRPr>
          </a:p>
        </p:txBody>
      </p:sp>
      <p:sp>
        <p:nvSpPr>
          <p:cNvPr id="55323" name="Text Box 33"/>
          <p:cNvSpPr txBox="1">
            <a:spLocks noChangeArrowheads="1"/>
          </p:cNvSpPr>
          <p:nvPr/>
        </p:nvSpPr>
        <p:spPr bwMode="auto">
          <a:xfrm>
            <a:off x="4724400" y="1879600"/>
            <a:ext cx="441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4</a:t>
            </a:r>
            <a:endParaRPr lang="en-US" altLang="zh-CN" baseline="-25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24" name="Text Box 34"/>
          <p:cNvSpPr txBox="1">
            <a:spLocks noChangeArrowheads="1"/>
          </p:cNvSpPr>
          <p:nvPr/>
        </p:nvSpPr>
        <p:spPr bwMode="auto">
          <a:xfrm>
            <a:off x="6019800" y="1879600"/>
            <a:ext cx="441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5</a:t>
            </a:r>
            <a:endParaRPr lang="en-US" altLang="zh-CN" baseline="-25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25" name="Text Box 41"/>
          <p:cNvSpPr txBox="1">
            <a:spLocks noChangeArrowheads="1"/>
          </p:cNvSpPr>
          <p:nvPr/>
        </p:nvSpPr>
        <p:spPr bwMode="auto">
          <a:xfrm>
            <a:off x="5102225" y="2846388"/>
            <a:ext cx="974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cpk(i)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5326" name="Text Box 42"/>
          <p:cNvSpPr txBox="1">
            <a:spLocks noChangeArrowheads="1"/>
          </p:cNvSpPr>
          <p:nvPr/>
        </p:nvSpPr>
        <p:spPr bwMode="auto">
          <a:xfrm>
            <a:off x="7494588" y="2819400"/>
            <a:ext cx="974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cpk(i+1)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5327" name="Oval 46"/>
          <p:cNvSpPr>
            <a:spLocks noChangeArrowheads="1"/>
          </p:cNvSpPr>
          <p:nvPr/>
        </p:nvSpPr>
        <p:spPr bwMode="auto">
          <a:xfrm>
            <a:off x="6469063" y="2713038"/>
            <a:ext cx="88900" cy="1333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chemeClr val="folHlink"/>
              </a:solidFill>
            </a:endParaRPr>
          </a:p>
        </p:txBody>
      </p:sp>
      <p:sp>
        <p:nvSpPr>
          <p:cNvPr id="55328" name="AutoShape 47"/>
          <p:cNvSpPr/>
          <p:nvPr/>
        </p:nvSpPr>
        <p:spPr bwMode="auto">
          <a:xfrm>
            <a:off x="6911975" y="3505200"/>
            <a:ext cx="2035175" cy="609600"/>
          </a:xfrm>
          <a:prstGeom prst="borderCallout2">
            <a:avLst>
              <a:gd name="adj1" fmla="val 18750"/>
              <a:gd name="adj2" fmla="val -3745"/>
              <a:gd name="adj3" fmla="val 18750"/>
              <a:gd name="adj4" fmla="val -10454"/>
              <a:gd name="adj5" fmla="val -113801"/>
              <a:gd name="adj6" fmla="val -1724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1800">
                <a:latin typeface="Times New Roman" panose="02020603050405020304" pitchFamily="18" charset="0"/>
              </a:rPr>
              <a:t>the time point when the failure occurs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55329" name="Text Box 48"/>
          <p:cNvSpPr txBox="1">
            <a:spLocks noChangeArrowheads="1"/>
          </p:cNvSpPr>
          <p:nvPr/>
        </p:nvSpPr>
        <p:spPr bwMode="auto">
          <a:xfrm>
            <a:off x="0" y="4079875"/>
            <a:ext cx="89090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log: 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  &lt; T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 start&gt;; …;&lt; T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 commit &gt; 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;</a:t>
            </a:r>
            <a:r>
              <a:rPr lang="en-US" altLang="zh-CN">
                <a:latin typeface="Times New Roman" panose="02020603050405020304" pitchFamily="18" charset="0"/>
              </a:rPr>
              <a:t> &lt; T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 start&gt;; …;&lt; T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 commit &gt; 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;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  &lt; T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 start&gt;; …&lt; </a:t>
            </a:r>
            <a:r>
              <a:rPr kumimoji="0"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cpk</a:t>
            </a:r>
            <a:r>
              <a:rPr lang="en-US" altLang="zh-CN">
                <a:latin typeface="Times New Roman" panose="02020603050405020304" pitchFamily="18" charset="0"/>
              </a:rPr>
              <a:t> &gt;; …&lt; T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 commit &gt;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;</a:t>
            </a:r>
            <a:r>
              <a:rPr lang="en-US" altLang="zh-CN">
                <a:latin typeface="Times New Roman" panose="02020603050405020304" pitchFamily="18" charset="0"/>
              </a:rPr>
              <a:t> &lt; T</a:t>
            </a:r>
            <a:r>
              <a:rPr lang="en-US" altLang="zh-CN" baseline="-25000"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</a:rPr>
              <a:t> start&gt;; …&lt; </a:t>
            </a:r>
            <a:r>
              <a:rPr kumimoji="0"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cpk</a:t>
            </a:r>
            <a:r>
              <a:rPr lang="en-US" altLang="zh-CN">
                <a:latin typeface="Times New Roman" panose="02020603050405020304" pitchFamily="18" charset="0"/>
              </a:rPr>
              <a:t> &gt;; …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 &lt;  T</a:t>
            </a:r>
            <a:r>
              <a:rPr lang="en-US" altLang="zh-CN" baseline="-25000"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</a:rPr>
              <a:t> commit &gt;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;</a:t>
            </a:r>
            <a:r>
              <a:rPr lang="en-US" altLang="zh-CN">
                <a:latin typeface="Times New Roman" panose="02020603050405020304" pitchFamily="18" charset="0"/>
              </a:rPr>
              <a:t>  &lt; 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 start</a:t>
            </a:r>
            <a:r>
              <a:rPr lang="en-US" altLang="zh-CN">
                <a:latin typeface="Times New Roman" panose="02020603050405020304" pitchFamily="18" charset="0"/>
              </a:rPr>
              <a:t> &gt;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5330" name="AutoShape 50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875713" y="6742113"/>
            <a:ext cx="268287" cy="115887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87BDCE-02A4-4E87-9D4E-A4C170E4F90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423863"/>
            <a:ext cx="7793037" cy="871537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Times New Roman" panose="02020603050405020304" pitchFamily="18" charset="0"/>
              </a:rPr>
              <a:t>Example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recovery system periodically performs checkpoints that require the following sequence of actions to take place except:</a:t>
            </a:r>
            <a:r>
              <a:rPr lang="en-US" altLang="zh-CN" u="sng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Output onto stable storage all log records currently residing in main memory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Output to the disk all modified buffer blocks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Output onto stable storage a log record &lt;checkpoint&gt;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Redo some failure transactions.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Answers: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D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38A2C-DDBF-4BB4-B33D-17921EE181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43013" y="758825"/>
            <a:ext cx="6400800" cy="609600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Times New Roman" panose="02020603050405020304" pitchFamily="18" charset="0"/>
              </a:rPr>
              <a:t>§16.1  Failure Classification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36550" y="1671638"/>
            <a:ext cx="8534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</a:rPr>
              <a:t>Three types of failures may occur in DBS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</a:rPr>
              <a:t>Transaction failure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66750" lvl="1" indent="-1905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</a:rPr>
              <a:t>logical errors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66750" lvl="1" indent="-1905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transaction cannot complete due to some internal error condition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66750" lvl="1" indent="-1905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</a:rPr>
              <a:t>system errors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66750" lvl="1" indent="-1905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the database system must terminate an active transaction due to an error condition (e.g., </a:t>
            </a:r>
            <a:r>
              <a:rPr lang="en-US" altLang="zh-CN" i="1" dirty="0">
                <a:latin typeface="Times New Roman" panose="02020603050405020304" pitchFamily="18" charset="0"/>
              </a:rPr>
              <a:t>deadlock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</a:rPr>
              <a:t>System crash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hardware malfunction (e.g. power failure or other hardware failures), and bugs in DBS software or operating systems, which causes the system to crash</a:t>
            </a:r>
            <a:endParaRPr kumimoji="0"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38A2C-DDBF-4BB4-B33D-17921EE181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1475" y="1725613"/>
            <a:ext cx="8485188" cy="51323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With the help of the checkpoint, the recovery scheme can be refined as follows, assuming the transactions remain running serially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After a failure occurs, the recovery scheme search the log to determine </a:t>
            </a:r>
            <a:r>
              <a:rPr lang="en-US" altLang="zh-CN" i="1" u="sng" dirty="0">
                <a:latin typeface="Times New Roman" panose="02020603050405020304" pitchFamily="18" charset="0"/>
              </a:rPr>
              <a:t>the most recent</a:t>
            </a:r>
            <a:r>
              <a:rPr lang="en-US" altLang="zh-CN" dirty="0">
                <a:latin typeface="Times New Roman" panose="02020603050405020304" pitchFamily="18" charset="0"/>
              </a:rPr>
              <a:t>  T</a:t>
            </a:r>
            <a:r>
              <a:rPr lang="en-US" altLang="zh-CN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that started executing just before </a:t>
            </a:r>
            <a:r>
              <a:rPr lang="en-US" altLang="zh-CN" i="1" dirty="0">
                <a:latin typeface="Times New Roman" panose="02020603050405020304" pitchFamily="18" charset="0"/>
              </a:rPr>
              <a:t>the most recent checkpoint</a:t>
            </a:r>
            <a:r>
              <a:rPr lang="en-US" altLang="zh-CN" dirty="0">
                <a:latin typeface="Times New Roman" panose="02020603050405020304" pitchFamily="18" charset="0"/>
              </a:rPr>
              <a:t> took place, e.g. </a:t>
            </a:r>
            <a:r>
              <a:rPr kumimoji="0"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i="1" dirty="0">
                <a:latin typeface="Times New Roman" panose="02020603050405020304" pitchFamily="18" charset="0"/>
              </a:rPr>
              <a:t> and </a:t>
            </a:r>
            <a:r>
              <a:rPr kumimoji="0" lang="en-US" altLang="zh-CN" i="1" dirty="0" err="1">
                <a:latin typeface="Times New Roman" panose="02020603050405020304" pitchFamily="18" charset="0"/>
              </a:rPr>
              <a:t>cpk</a:t>
            </a:r>
            <a:r>
              <a:rPr kumimoji="0" lang="en-US" altLang="zh-CN" i="1" dirty="0">
                <a:latin typeface="Times New Roman" panose="02020603050405020304" pitchFamily="18" charset="0"/>
              </a:rPr>
              <a:t>(i) in Fig.16.0.13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scanning the log backwards, from the end of the log, until it find the first &lt;</a:t>
            </a:r>
            <a:r>
              <a:rPr lang="en-US" altLang="zh-CN" b="1" dirty="0">
                <a:latin typeface="Times New Roman" panose="02020603050405020304" pitchFamily="18" charset="0"/>
              </a:rPr>
              <a:t>checkpoint</a:t>
            </a:r>
            <a:r>
              <a:rPr lang="en-US" altLang="zh-CN" dirty="0">
                <a:latin typeface="Times New Roman" panose="02020603050405020304" pitchFamily="18" charset="0"/>
              </a:rPr>
              <a:t>&gt; record (that is the final &lt;</a:t>
            </a:r>
            <a:r>
              <a:rPr lang="en-US" altLang="zh-CN" b="1" dirty="0">
                <a:latin typeface="Times New Roman" panose="02020603050405020304" pitchFamily="18" charset="0"/>
              </a:rPr>
              <a:t>checkpoint</a:t>
            </a:r>
            <a:r>
              <a:rPr lang="en-US" altLang="zh-CN" dirty="0">
                <a:latin typeface="Times New Roman" panose="02020603050405020304" pitchFamily="18" charset="0"/>
              </a:rPr>
              <a:t>&gt; record in the log and corresponds to the </a:t>
            </a:r>
            <a:r>
              <a:rPr lang="en-US" altLang="zh-CN" i="1" dirty="0">
                <a:latin typeface="Times New Roman" panose="02020603050405020304" pitchFamily="18" charset="0"/>
              </a:rPr>
              <a:t>most recent checkpoint</a:t>
            </a:r>
            <a:r>
              <a:rPr lang="en-US" altLang="zh-CN" dirty="0">
                <a:latin typeface="Times New Roman" panose="02020603050405020304" pitchFamily="18" charset="0"/>
              </a:rPr>
              <a:t> )</a:t>
            </a:r>
            <a:endParaRPr lang="en-US" altLang="zh-CN" i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continuing the scanning backward until it finds the next &lt; T</a:t>
            </a:r>
            <a:r>
              <a:rPr lang="en-US" altLang="zh-CN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 start&gt; record in the log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is the most recent transaction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137400" cy="1143000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Checkpoint-based recovery </a:t>
            </a:r>
            <a:br>
              <a:rPr lang="en-US" altLang="zh-CN" sz="3200" dirty="0">
                <a:latin typeface="Times New Roman" panose="02020603050405020304" pitchFamily="18" charset="0"/>
              </a:rPr>
            </a:br>
            <a:r>
              <a:rPr lang="en-US" altLang="zh-CN" sz="3200" dirty="0">
                <a:latin typeface="Times New Roman" panose="02020603050405020304" pitchFamily="18" charset="0"/>
              </a:rPr>
              <a:t>for serial transactions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63492" name="AutoShape 4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152650" y="3881438"/>
            <a:ext cx="304800" cy="152400"/>
          </a:xfrm>
          <a:prstGeom prst="actionButtonForwardNex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38A2C-DDBF-4BB4-B33D-17921EE181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71475" y="1725613"/>
            <a:ext cx="8485188" cy="513238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in </a:t>
            </a:r>
            <a:r>
              <a:rPr kumimoji="0" lang="en-US" altLang="zh-CN" dirty="0">
                <a:latin typeface="Times New Roman" panose="02020603050405020304" pitchFamily="18" charset="0"/>
              </a:rPr>
              <a:t>Fig.16.0.13, </a:t>
            </a:r>
            <a:r>
              <a:rPr lang="en-US" altLang="zh-CN" dirty="0">
                <a:latin typeface="Times New Roman" panose="02020603050405020304" pitchFamily="18" charset="0"/>
              </a:rPr>
              <a:t>the most recent checkpoints is </a:t>
            </a:r>
            <a:r>
              <a:rPr lang="en-US" altLang="zh-CN" b="1" i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chk</a:t>
            </a:r>
            <a:r>
              <a:rPr lang="en-US" altLang="zh-CN" b="1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(i)</a:t>
            </a:r>
            <a:r>
              <a:rPr lang="en-US" altLang="zh-CN" dirty="0">
                <a:latin typeface="Times New Roman" panose="02020603050405020304" pitchFamily="18" charset="0"/>
              </a:rPr>
              <a:t>, and the most recent T</a:t>
            </a:r>
            <a:r>
              <a:rPr lang="en-US" altLang="zh-CN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 found is 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, which started executing just before </a:t>
            </a:r>
            <a:r>
              <a:rPr lang="en-US" altLang="zh-CN" b="1" i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chk</a:t>
            </a:r>
            <a:r>
              <a:rPr lang="en-US" altLang="zh-CN" b="1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(i)</a:t>
            </a:r>
            <a:r>
              <a:rPr lang="en-US" altLang="zh-CN" dirty="0">
                <a:latin typeface="Times New Roman" panose="02020603050405020304" pitchFamily="18" charset="0"/>
              </a:rPr>
              <a:t> took place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Once the system has identified the most recent  T</a:t>
            </a:r>
            <a:r>
              <a:rPr lang="en-US" altLang="zh-CN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, recovery scheme applies  </a:t>
            </a:r>
            <a:r>
              <a:rPr lang="en-US" altLang="zh-CN" b="1" i="1" dirty="0">
                <a:latin typeface="Times New Roman" panose="02020603050405020304" pitchFamily="18" charset="0"/>
              </a:rPr>
              <a:t>redo</a:t>
            </a:r>
            <a:r>
              <a:rPr lang="en-US" altLang="zh-CN" dirty="0">
                <a:latin typeface="Times New Roman" panose="02020603050405020304" pitchFamily="18" charset="0"/>
              </a:rPr>
              <a:t> and </a:t>
            </a:r>
            <a:r>
              <a:rPr lang="en-US" altLang="zh-CN" b="1" i="1" dirty="0">
                <a:latin typeface="Times New Roman" panose="02020603050405020304" pitchFamily="18" charset="0"/>
              </a:rPr>
              <a:t>undo</a:t>
            </a:r>
            <a:r>
              <a:rPr lang="en-US" altLang="zh-CN" dirty="0">
                <a:latin typeface="Times New Roman" panose="02020603050405020304" pitchFamily="18" charset="0"/>
              </a:rPr>
              <a:t> to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only</a:t>
            </a:r>
            <a:r>
              <a:rPr lang="en-US" altLang="zh-CN" dirty="0">
                <a:latin typeface="Times New Roman" panose="02020603050405020304" pitchFamily="18" charset="0"/>
              </a:rPr>
              <a:t> T</a:t>
            </a:r>
            <a:r>
              <a:rPr lang="en-US" altLang="zh-CN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and all transactions that started executing after T</a:t>
            </a:r>
            <a:r>
              <a:rPr lang="en-US" altLang="zh-CN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dirty="0">
                <a:latin typeface="Times New Roman" panose="02020603050405020304" pitchFamily="18" charset="0"/>
              </a:rPr>
              <a:t>, denoting these transactions by the set </a:t>
            </a:r>
            <a:r>
              <a:rPr lang="en-US" altLang="zh-CN" b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, and assuming </a:t>
            </a:r>
            <a:r>
              <a:rPr lang="en-US" altLang="zh-CN" i="1" u="sng" dirty="0">
                <a:latin typeface="Times New Roman" panose="02020603050405020304" pitchFamily="18" charset="0"/>
              </a:rPr>
              <a:t>immediate-modification</a:t>
            </a:r>
            <a:r>
              <a:rPr lang="en-US" altLang="zh-CN" u="sng" dirty="0">
                <a:latin typeface="Times New Roman" panose="02020603050405020304" pitchFamily="18" charset="0"/>
              </a:rPr>
              <a:t> is used</a:t>
            </a:r>
            <a:r>
              <a:rPr lang="en-US" altLang="zh-CN" dirty="0">
                <a:latin typeface="Times New Roman" panose="02020603050405020304" pitchFamily="18" charset="0"/>
              </a:rPr>
              <a:t>, then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for all transactions in </a:t>
            </a:r>
            <a:r>
              <a:rPr lang="en-US" altLang="zh-CN" b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 that have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no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 err="1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commit</a:t>
            </a:r>
            <a:r>
              <a:rPr lang="en-US" altLang="zh-CN" i="1" dirty="0">
                <a:latin typeface="Times New Roman" panose="02020603050405020304" pitchFamily="18" charset="0"/>
              </a:rPr>
              <a:t>&gt; </a:t>
            </a:r>
            <a:r>
              <a:rPr lang="en-US" altLang="zh-CN" dirty="0">
                <a:latin typeface="Times New Roman" panose="02020603050405020304" pitchFamily="18" charset="0"/>
              </a:rPr>
              <a:t>record in the log, execute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undo(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</a:rPr>
              <a:t>to </a:t>
            </a:r>
            <a:r>
              <a:rPr lang="en-US" altLang="zh-CN" b="1" i="1" dirty="0">
                <a:latin typeface="Times New Roman" panose="02020603050405020304" pitchFamily="18" charset="0"/>
              </a:rPr>
              <a:t>rollback</a:t>
            </a:r>
            <a:r>
              <a:rPr lang="en-US" altLang="zh-CN" dirty="0">
                <a:latin typeface="Times New Roman" panose="02020603050405020304" pitchFamily="18" charset="0"/>
              </a:rPr>
              <a:t> the uncommitted 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k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en-US" altLang="zh-CN" dirty="0">
                <a:latin typeface="Times New Roman" panose="02020603050405020304" pitchFamily="18" charset="0"/>
              </a:rPr>
              <a:t>in </a:t>
            </a:r>
            <a:r>
              <a:rPr kumimoji="0" lang="en-US" altLang="zh-CN" dirty="0">
                <a:latin typeface="Times New Roman" panose="02020603050405020304" pitchFamily="18" charset="0"/>
              </a:rPr>
              <a:t>Fig.16.0.13 (    ) , </a:t>
            </a:r>
            <a:r>
              <a:rPr lang="en-US" altLang="zh-CN" b="1" i="1" dirty="0">
                <a:latin typeface="Times New Roman" panose="02020603050405020304" pitchFamily="18" charset="0"/>
              </a:rPr>
              <a:t>undo</a:t>
            </a:r>
            <a:r>
              <a:rPr lang="en-US" altLang="zh-CN" dirty="0">
                <a:latin typeface="Times New Roman" panose="02020603050405020304" pitchFamily="18" charset="0"/>
              </a:rPr>
              <a:t> is applied to 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 ;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4515" name="Rectangle 1028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137400" cy="1143000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Checkpoints (cont.)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64516" name="AutoShape 1029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200400" y="2527300"/>
            <a:ext cx="277813" cy="152400"/>
          </a:xfrm>
          <a:prstGeom prst="actionButtonForwardNex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1029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339306" y="5574249"/>
            <a:ext cx="277813" cy="152400"/>
          </a:xfrm>
          <a:prstGeom prst="actionButtonForwardNex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38A2C-DDBF-4BB4-B33D-17921EE181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7"/>
          <p:cNvSpPr>
            <a:spLocks noChangeArrowheads="1"/>
          </p:cNvSpPr>
          <p:nvPr/>
        </p:nvSpPr>
        <p:spPr bwMode="auto">
          <a:xfrm>
            <a:off x="457200" y="1905000"/>
            <a:ext cx="8458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800100" lvl="1" indent="-3429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5299" name="Text Box 38"/>
          <p:cNvSpPr txBox="1">
            <a:spLocks noChangeArrowheads="1"/>
          </p:cNvSpPr>
          <p:nvPr/>
        </p:nvSpPr>
        <p:spPr bwMode="auto">
          <a:xfrm>
            <a:off x="739775" y="5991225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dirty="0">
                <a:latin typeface="Times New Roman" panose="02020603050405020304" pitchFamily="18" charset="0"/>
              </a:rPr>
              <a:t>Fig.16.0.13 Checkpoints</a:t>
            </a:r>
            <a:endParaRPr kumimoji="0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5300" name="Rectangle 45"/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7772400" cy="838200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Checkpoints (cont.) </a:t>
            </a:r>
            <a:r>
              <a:rPr lang="zh-CN" altLang="en-US" sz="3200" dirty="0">
                <a:latin typeface="Times New Roman" panose="02020603050405020304" pitchFamily="18" charset="0"/>
              </a:rPr>
              <a:t>前面讲过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55301" name="Line 2"/>
          <p:cNvSpPr>
            <a:spLocks noChangeShapeType="1"/>
          </p:cNvSpPr>
          <p:nvPr/>
        </p:nvSpPr>
        <p:spPr bwMode="auto">
          <a:xfrm>
            <a:off x="762000" y="27940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2" name="Line 3"/>
          <p:cNvSpPr>
            <a:spLocks noChangeShapeType="1"/>
          </p:cNvSpPr>
          <p:nvPr/>
        </p:nvSpPr>
        <p:spPr bwMode="auto">
          <a:xfrm>
            <a:off x="3124200" y="2717800"/>
            <a:ext cx="0" cy="76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3" name="Line 4"/>
          <p:cNvSpPr>
            <a:spLocks noChangeShapeType="1"/>
          </p:cNvSpPr>
          <p:nvPr/>
        </p:nvSpPr>
        <p:spPr bwMode="auto">
          <a:xfrm>
            <a:off x="5562600" y="2717800"/>
            <a:ext cx="0" cy="76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4" name="Line 5"/>
          <p:cNvSpPr>
            <a:spLocks noChangeShapeType="1"/>
          </p:cNvSpPr>
          <p:nvPr/>
        </p:nvSpPr>
        <p:spPr bwMode="auto">
          <a:xfrm>
            <a:off x="7924800" y="2717800"/>
            <a:ext cx="0" cy="76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5" name="Text Box 6"/>
          <p:cNvSpPr txBox="1">
            <a:spLocks noChangeArrowheads="1"/>
          </p:cNvSpPr>
          <p:nvPr/>
        </p:nvSpPr>
        <p:spPr bwMode="auto">
          <a:xfrm>
            <a:off x="2627313" y="2819400"/>
            <a:ext cx="974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cpk(i-1)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5306" name="Line 9"/>
          <p:cNvSpPr>
            <a:spLocks noChangeShapeType="1"/>
          </p:cNvSpPr>
          <p:nvPr/>
        </p:nvSpPr>
        <p:spPr bwMode="auto">
          <a:xfrm>
            <a:off x="914400" y="2260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7" name="Line 10"/>
          <p:cNvSpPr>
            <a:spLocks noChangeShapeType="1"/>
          </p:cNvSpPr>
          <p:nvPr/>
        </p:nvSpPr>
        <p:spPr bwMode="auto">
          <a:xfrm>
            <a:off x="914400" y="2336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8" name="Line 11"/>
          <p:cNvSpPr>
            <a:spLocks noChangeShapeType="1"/>
          </p:cNvSpPr>
          <p:nvPr/>
        </p:nvSpPr>
        <p:spPr bwMode="auto">
          <a:xfrm>
            <a:off x="1676400" y="2260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9" name="Line 12"/>
          <p:cNvSpPr>
            <a:spLocks noChangeShapeType="1"/>
          </p:cNvSpPr>
          <p:nvPr/>
        </p:nvSpPr>
        <p:spPr bwMode="auto">
          <a:xfrm>
            <a:off x="1905000" y="2260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0" name="Line 13"/>
          <p:cNvSpPr>
            <a:spLocks noChangeShapeType="1"/>
          </p:cNvSpPr>
          <p:nvPr/>
        </p:nvSpPr>
        <p:spPr bwMode="auto">
          <a:xfrm>
            <a:off x="1905000" y="2336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1" name="Line 14"/>
          <p:cNvSpPr>
            <a:spLocks noChangeShapeType="1"/>
          </p:cNvSpPr>
          <p:nvPr/>
        </p:nvSpPr>
        <p:spPr bwMode="auto">
          <a:xfrm>
            <a:off x="2667000" y="2260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2" name="Line 15"/>
          <p:cNvSpPr>
            <a:spLocks noChangeShapeType="1"/>
          </p:cNvSpPr>
          <p:nvPr/>
        </p:nvSpPr>
        <p:spPr bwMode="auto">
          <a:xfrm>
            <a:off x="2971800" y="2260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3" name="Line 16"/>
          <p:cNvSpPr>
            <a:spLocks noChangeShapeType="1"/>
          </p:cNvSpPr>
          <p:nvPr/>
        </p:nvSpPr>
        <p:spPr bwMode="auto">
          <a:xfrm>
            <a:off x="2971800" y="2336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4" name="Line 17"/>
          <p:cNvSpPr>
            <a:spLocks noChangeShapeType="1"/>
          </p:cNvSpPr>
          <p:nvPr/>
        </p:nvSpPr>
        <p:spPr bwMode="auto">
          <a:xfrm>
            <a:off x="3962400" y="2260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5" name="Line 18"/>
          <p:cNvSpPr>
            <a:spLocks noChangeShapeType="1"/>
          </p:cNvSpPr>
          <p:nvPr/>
        </p:nvSpPr>
        <p:spPr bwMode="auto">
          <a:xfrm>
            <a:off x="4343400" y="2260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6" name="Line 19"/>
          <p:cNvSpPr>
            <a:spLocks noChangeShapeType="1"/>
          </p:cNvSpPr>
          <p:nvPr/>
        </p:nvSpPr>
        <p:spPr bwMode="auto">
          <a:xfrm>
            <a:off x="4343400" y="2336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7" name="Line 20"/>
          <p:cNvSpPr>
            <a:spLocks noChangeShapeType="1"/>
          </p:cNvSpPr>
          <p:nvPr/>
        </p:nvSpPr>
        <p:spPr bwMode="auto">
          <a:xfrm>
            <a:off x="5715000" y="2260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8" name="Line 21"/>
          <p:cNvSpPr>
            <a:spLocks noChangeShapeType="1"/>
          </p:cNvSpPr>
          <p:nvPr/>
        </p:nvSpPr>
        <p:spPr bwMode="auto">
          <a:xfrm>
            <a:off x="5943600" y="2260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9" name="Line 22"/>
          <p:cNvSpPr>
            <a:spLocks noChangeShapeType="1"/>
          </p:cNvSpPr>
          <p:nvPr/>
        </p:nvSpPr>
        <p:spPr bwMode="auto">
          <a:xfrm>
            <a:off x="5943600" y="2336800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20" name="Text Box 30"/>
          <p:cNvSpPr txBox="1">
            <a:spLocks noChangeArrowheads="1"/>
          </p:cNvSpPr>
          <p:nvPr/>
        </p:nvSpPr>
        <p:spPr bwMode="auto">
          <a:xfrm>
            <a:off x="1050925" y="1893888"/>
            <a:ext cx="441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endParaRPr lang="en-US" altLang="zh-CN" baseline="-25000">
              <a:latin typeface="Times New Roman" panose="02020603050405020304" pitchFamily="18" charset="0"/>
            </a:endParaRPr>
          </a:p>
        </p:txBody>
      </p:sp>
      <p:sp>
        <p:nvSpPr>
          <p:cNvPr id="55321" name="Text Box 31"/>
          <p:cNvSpPr txBox="1">
            <a:spLocks noChangeArrowheads="1"/>
          </p:cNvSpPr>
          <p:nvPr/>
        </p:nvSpPr>
        <p:spPr bwMode="auto">
          <a:xfrm>
            <a:off x="1981200" y="1879600"/>
            <a:ext cx="441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endParaRPr lang="en-US" altLang="zh-CN" baseline="-25000">
              <a:latin typeface="Times New Roman" panose="02020603050405020304" pitchFamily="18" charset="0"/>
            </a:endParaRPr>
          </a:p>
        </p:txBody>
      </p:sp>
      <p:sp>
        <p:nvSpPr>
          <p:cNvPr id="55322" name="Text Box 32"/>
          <p:cNvSpPr txBox="1">
            <a:spLocks noChangeArrowheads="1"/>
          </p:cNvSpPr>
          <p:nvPr/>
        </p:nvSpPr>
        <p:spPr bwMode="auto">
          <a:xfrm>
            <a:off x="3200400" y="1879600"/>
            <a:ext cx="441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endParaRPr lang="en-US" altLang="zh-CN" baseline="-25000">
              <a:latin typeface="Times New Roman" panose="02020603050405020304" pitchFamily="18" charset="0"/>
            </a:endParaRPr>
          </a:p>
        </p:txBody>
      </p:sp>
      <p:sp>
        <p:nvSpPr>
          <p:cNvPr id="55323" name="Text Box 33"/>
          <p:cNvSpPr txBox="1">
            <a:spLocks noChangeArrowheads="1"/>
          </p:cNvSpPr>
          <p:nvPr/>
        </p:nvSpPr>
        <p:spPr bwMode="auto">
          <a:xfrm>
            <a:off x="4724400" y="1879600"/>
            <a:ext cx="441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4</a:t>
            </a:r>
            <a:endParaRPr lang="en-US" altLang="zh-CN" baseline="-25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24" name="Text Box 34"/>
          <p:cNvSpPr txBox="1">
            <a:spLocks noChangeArrowheads="1"/>
          </p:cNvSpPr>
          <p:nvPr/>
        </p:nvSpPr>
        <p:spPr bwMode="auto">
          <a:xfrm>
            <a:off x="6019800" y="1879600"/>
            <a:ext cx="441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5</a:t>
            </a:r>
            <a:endParaRPr lang="en-US" altLang="zh-CN" baseline="-25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25" name="Text Box 41"/>
          <p:cNvSpPr txBox="1">
            <a:spLocks noChangeArrowheads="1"/>
          </p:cNvSpPr>
          <p:nvPr/>
        </p:nvSpPr>
        <p:spPr bwMode="auto">
          <a:xfrm>
            <a:off x="5102225" y="2846388"/>
            <a:ext cx="974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cpk(i)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5326" name="Text Box 42"/>
          <p:cNvSpPr txBox="1">
            <a:spLocks noChangeArrowheads="1"/>
          </p:cNvSpPr>
          <p:nvPr/>
        </p:nvSpPr>
        <p:spPr bwMode="auto">
          <a:xfrm>
            <a:off x="7494588" y="2819400"/>
            <a:ext cx="974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latin typeface="Times New Roman" panose="02020603050405020304" pitchFamily="18" charset="0"/>
              </a:rPr>
              <a:t>cpk(i+1)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5327" name="Oval 46"/>
          <p:cNvSpPr>
            <a:spLocks noChangeArrowheads="1"/>
          </p:cNvSpPr>
          <p:nvPr/>
        </p:nvSpPr>
        <p:spPr bwMode="auto">
          <a:xfrm>
            <a:off x="6469063" y="2713038"/>
            <a:ext cx="88900" cy="1333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chemeClr val="folHlink"/>
              </a:solidFill>
            </a:endParaRPr>
          </a:p>
        </p:txBody>
      </p:sp>
      <p:sp>
        <p:nvSpPr>
          <p:cNvPr id="55328" name="AutoShape 47"/>
          <p:cNvSpPr/>
          <p:nvPr/>
        </p:nvSpPr>
        <p:spPr bwMode="auto">
          <a:xfrm>
            <a:off x="6911975" y="3505200"/>
            <a:ext cx="2035175" cy="609600"/>
          </a:xfrm>
          <a:prstGeom prst="borderCallout2">
            <a:avLst>
              <a:gd name="adj1" fmla="val 18750"/>
              <a:gd name="adj2" fmla="val -3745"/>
              <a:gd name="adj3" fmla="val 18750"/>
              <a:gd name="adj4" fmla="val -10454"/>
              <a:gd name="adj5" fmla="val -113801"/>
              <a:gd name="adj6" fmla="val -1724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1800">
                <a:latin typeface="Times New Roman" panose="02020603050405020304" pitchFamily="18" charset="0"/>
              </a:rPr>
              <a:t>the time point when the failure occurs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55329" name="Text Box 48"/>
          <p:cNvSpPr txBox="1">
            <a:spLocks noChangeArrowheads="1"/>
          </p:cNvSpPr>
          <p:nvPr/>
        </p:nvSpPr>
        <p:spPr bwMode="auto">
          <a:xfrm>
            <a:off x="0" y="4079875"/>
            <a:ext cx="89090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log: 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  &lt; T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 start&gt;; …;&lt; T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 commit &gt; 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;</a:t>
            </a:r>
            <a:r>
              <a:rPr lang="en-US" altLang="zh-CN">
                <a:latin typeface="Times New Roman" panose="02020603050405020304" pitchFamily="18" charset="0"/>
              </a:rPr>
              <a:t> &lt; T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 start&gt;; …;&lt; T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 commit &gt; 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;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  &lt; T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 start&gt;; …&lt; </a:t>
            </a:r>
            <a:r>
              <a:rPr kumimoji="0"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cpk</a:t>
            </a:r>
            <a:r>
              <a:rPr lang="en-US" altLang="zh-CN">
                <a:latin typeface="Times New Roman" panose="02020603050405020304" pitchFamily="18" charset="0"/>
              </a:rPr>
              <a:t> &gt;; …&lt; T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 commit &gt;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;</a:t>
            </a:r>
            <a:r>
              <a:rPr lang="en-US" altLang="zh-CN">
                <a:latin typeface="Times New Roman" panose="02020603050405020304" pitchFamily="18" charset="0"/>
              </a:rPr>
              <a:t> &lt; T</a:t>
            </a:r>
            <a:r>
              <a:rPr lang="en-US" altLang="zh-CN" baseline="-25000"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</a:rPr>
              <a:t> start&gt;; …&lt; </a:t>
            </a:r>
            <a:r>
              <a:rPr kumimoji="0"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cpk</a:t>
            </a:r>
            <a:r>
              <a:rPr lang="en-US" altLang="zh-CN">
                <a:latin typeface="Times New Roman" panose="02020603050405020304" pitchFamily="18" charset="0"/>
              </a:rPr>
              <a:t> &gt;; …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 &lt;  T</a:t>
            </a:r>
            <a:r>
              <a:rPr lang="en-US" altLang="zh-CN" baseline="-25000"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</a:rPr>
              <a:t> commit &gt;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;</a:t>
            </a:r>
            <a:r>
              <a:rPr lang="en-US" altLang="zh-CN">
                <a:latin typeface="Times New Roman" panose="02020603050405020304" pitchFamily="18" charset="0"/>
              </a:rPr>
              <a:t>  &lt; 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 start</a:t>
            </a:r>
            <a:r>
              <a:rPr lang="en-US" altLang="zh-CN">
                <a:latin typeface="Times New Roman" panose="02020603050405020304" pitchFamily="18" charset="0"/>
              </a:rPr>
              <a:t> &gt;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5330" name="AutoShape 50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875713" y="6742113"/>
            <a:ext cx="268287" cy="115887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87BDCE-02A4-4E87-9D4E-A4C170E4F90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1475" y="1725613"/>
            <a:ext cx="8485188" cy="5132387"/>
          </a:xfrm>
        </p:spPr>
        <p:txBody>
          <a:bodyPr/>
          <a:lstStyle/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for all transactions in </a:t>
            </a:r>
            <a:r>
              <a:rPr lang="en-US" altLang="zh-CN" b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 such that the </a:t>
            </a:r>
            <a:r>
              <a:rPr lang="en-US" altLang="zh-CN" i="1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 err="1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commit</a:t>
            </a:r>
            <a:r>
              <a:rPr lang="en-US" altLang="zh-CN" i="1" dirty="0">
                <a:latin typeface="Times New Roman" panose="02020603050405020304" pitchFamily="18" charset="0"/>
              </a:rPr>
              <a:t>&gt; </a:t>
            </a:r>
            <a:r>
              <a:rPr lang="en-US" altLang="zh-CN" dirty="0">
                <a:latin typeface="Times New Roman" panose="02020603050405020304" pitchFamily="18" charset="0"/>
              </a:rPr>
              <a:t>record appears in the log, execute 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redo(</a:t>
            </a:r>
            <a:r>
              <a:rPr lang="en-US" altLang="zh-CN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)</a:t>
            </a:r>
            <a:endParaRPr lang="en-US" altLang="zh-CN" i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lvl="2" eaLnBrk="1" hangingPunct="1"/>
            <a:r>
              <a:rPr lang="en-US" altLang="zh-CN" dirty="0">
                <a:latin typeface="Times New Roman" panose="02020603050405020304" pitchFamily="18" charset="0"/>
              </a:rPr>
              <a:t>e.g. in </a:t>
            </a:r>
            <a:r>
              <a:rPr kumimoji="0" lang="en-US" altLang="zh-CN" dirty="0">
                <a:latin typeface="Times New Roman" panose="02020603050405020304" pitchFamily="18" charset="0"/>
              </a:rPr>
              <a:t>Fig.16.0.13 (    ), </a:t>
            </a:r>
            <a:r>
              <a:rPr lang="en-US" altLang="zh-CN" b="1" i="1" dirty="0">
                <a:latin typeface="Times New Roman" panose="02020603050405020304" pitchFamily="18" charset="0"/>
              </a:rPr>
              <a:t>redo</a:t>
            </a:r>
            <a:r>
              <a:rPr lang="en-US" altLang="zh-CN" dirty="0">
                <a:latin typeface="Times New Roman" panose="02020603050405020304" pitchFamily="18" charset="0"/>
              </a:rPr>
              <a:t> is applied to 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;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all the transactions that are not in the set </a:t>
            </a:r>
            <a:r>
              <a:rPr lang="en-US" altLang="zh-CN" b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 are </a:t>
            </a:r>
            <a:r>
              <a:rPr lang="en-US" altLang="zh-CN" b="1" i="1" dirty="0">
                <a:latin typeface="Times New Roman" panose="02020603050405020304" pitchFamily="18" charset="0"/>
              </a:rPr>
              <a:t>ignored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en-US" altLang="zh-CN" dirty="0">
                <a:latin typeface="Times New Roman" panose="02020603050405020304" pitchFamily="18" charset="0"/>
              </a:rPr>
              <a:t>the transactions </a:t>
            </a:r>
            <a:r>
              <a:rPr kumimoji="0" lang="en-US" altLang="zh-CN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kumimoji="0" lang="en-US" altLang="zh-CN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and </a:t>
            </a:r>
            <a:r>
              <a:rPr kumimoji="0" lang="en-US" altLang="zh-CN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3 </a:t>
            </a:r>
            <a:r>
              <a:rPr lang="en-US" altLang="zh-CN" dirty="0">
                <a:latin typeface="Times New Roman" panose="02020603050405020304" pitchFamily="18" charset="0"/>
              </a:rPr>
              <a:t>are ignored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137400" cy="1143000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Checkpoints (cont.)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5" name="AutoShape 1029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05796" y="2697655"/>
            <a:ext cx="277813" cy="152400"/>
          </a:xfrm>
          <a:prstGeom prst="actionButtonForwardNex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38A2C-DDBF-4BB4-B33D-17921EE181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1950" y="1727200"/>
            <a:ext cx="8382000" cy="6019800"/>
          </a:xfrm>
        </p:spPr>
        <p:txBody>
          <a:bodyPr/>
          <a:lstStyle/>
          <a:p>
            <a:pPr marL="381000" indent="-381000" eaLnBrk="1" hangingPunct="1"/>
            <a:r>
              <a:rPr lang="en-US" altLang="zh-CN" dirty="0">
                <a:latin typeface="Times New Roman" panose="02020603050405020304" pitchFamily="18" charset="0"/>
              </a:rPr>
              <a:t>A set of serial T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T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T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 and T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 in Fig.16.0.16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81000" indent="-381000" eaLnBrk="1" hangingPunct="1"/>
            <a:r>
              <a:rPr lang="en-US" altLang="zh-CN" dirty="0">
                <a:latin typeface="Times New Roman" panose="02020603050405020304" pitchFamily="18" charset="0"/>
              </a:rPr>
              <a:t>The most recent transaction found is 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="1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which started executing just before the </a:t>
            </a:r>
            <a:r>
              <a:rPr lang="en-US" altLang="zh-CN" b="1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checkpoint</a:t>
            </a:r>
            <a:r>
              <a:rPr lang="en-US" altLang="zh-CN" dirty="0">
                <a:latin typeface="Times New Roman" panose="02020603050405020304" pitchFamily="18" charset="0"/>
              </a:rPr>
              <a:t> took place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81000" indent="-381000" eaLnBrk="1" hangingPunct="1"/>
            <a:r>
              <a:rPr lang="en-US" altLang="zh-CN" dirty="0">
                <a:latin typeface="Times New Roman" panose="02020603050405020304" pitchFamily="18" charset="0"/>
              </a:rPr>
              <a:t>The set of transaction to be considered is </a:t>
            </a:r>
            <a:r>
              <a:rPr lang="en-US" altLang="zh-CN" b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 = {T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, T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 , T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 }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800100" lvl="1" indent="-342900" eaLnBrk="1" hangingPunct="1"/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can be ignored, because the updates issued by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already output to disk due to checkpoint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81000" indent="-381000" eaLnBrk="1" hangingPunct="1"/>
            <a:r>
              <a:rPr lang="en-US" altLang="zh-CN" dirty="0">
                <a:latin typeface="Times New Roman" panose="02020603050405020304" pitchFamily="18" charset="0"/>
              </a:rPr>
              <a:t>If </a:t>
            </a:r>
            <a:r>
              <a:rPr lang="en-US" altLang="zh-CN" i="1" dirty="0">
                <a:latin typeface="Times New Roman" panose="02020603050405020304" pitchFamily="18" charset="0"/>
              </a:rPr>
              <a:t>immediate-modification</a:t>
            </a:r>
            <a:r>
              <a:rPr lang="en-US" altLang="zh-CN" dirty="0">
                <a:latin typeface="Times New Roman" panose="02020603050405020304" pitchFamily="18" charset="0"/>
              </a:rPr>
              <a:t> is employed, then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800100" lvl="1" indent="-342900" eaLnBrk="1" hangingPunct="1"/>
            <a:r>
              <a:rPr lang="en-US" altLang="zh-CN" b="1" i="1" dirty="0">
                <a:latin typeface="Times New Roman" panose="02020603050405020304" pitchFamily="18" charset="0"/>
              </a:rPr>
              <a:t>redo</a:t>
            </a:r>
            <a:r>
              <a:rPr lang="en-US" altLang="zh-CN" dirty="0">
                <a:latin typeface="Times New Roman" panose="02020603050405020304" pitchFamily="18" charset="0"/>
              </a:rPr>
              <a:t> is applied to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and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800100" lvl="1" indent="-342900" eaLnBrk="1" hangingPunct="1"/>
            <a:r>
              <a:rPr lang="en-US" altLang="zh-CN" b="1" i="1" dirty="0">
                <a:latin typeface="Times New Roman" panose="02020603050405020304" pitchFamily="18" charset="0"/>
              </a:rPr>
              <a:t>undo</a:t>
            </a:r>
            <a:r>
              <a:rPr lang="en-US" altLang="zh-CN" dirty="0">
                <a:latin typeface="Times New Roman" panose="02020603050405020304" pitchFamily="18" charset="0"/>
              </a:rPr>
              <a:t> is applied to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endParaRPr lang="en-US" altLang="zh-CN" baseline="-25000" dirty="0">
              <a:latin typeface="Times New Roman" panose="02020603050405020304" pitchFamily="18" charset="0"/>
            </a:endParaRPr>
          </a:p>
          <a:p>
            <a:pPr marL="800100" lvl="1" indent="-342900" eaLnBrk="1" hangingPunct="1"/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 </a:t>
            </a:r>
            <a:r>
              <a:rPr lang="en-US" altLang="zh-CN" dirty="0">
                <a:latin typeface="Times New Roman" panose="02020603050405020304" pitchFamily="18" charset="0"/>
              </a:rPr>
              <a:t>is </a:t>
            </a:r>
            <a:r>
              <a:rPr lang="en-US" altLang="zh-CN" b="1" i="1" dirty="0">
                <a:latin typeface="Times New Roman" panose="02020603050405020304" pitchFamily="18" charset="0"/>
              </a:rPr>
              <a:t>ignored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 marL="800100" lvl="1" indent="-342900" eaLnBrk="1" hangingPunct="1"/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6563" name="Rectangle 5"/>
          <p:cNvSpPr>
            <a:spLocks noGrp="1" noChangeArrowheads="1"/>
          </p:cNvSpPr>
          <p:nvPr>
            <p:ph type="title"/>
          </p:nvPr>
        </p:nvSpPr>
        <p:spPr>
          <a:xfrm>
            <a:off x="776288" y="542925"/>
            <a:ext cx="7772400" cy="838200"/>
          </a:xfrm>
          <a:noFill/>
        </p:spPr>
        <p:txBody>
          <a:bodyPr/>
          <a:lstStyle/>
          <a:p>
            <a:pPr eaLnBrk="1" hangingPunct="1"/>
            <a:r>
              <a:rPr lang="en-US" altLang="zh-CN" sz="3200">
                <a:latin typeface="Times New Roman" panose="02020603050405020304" pitchFamily="18" charset="0"/>
              </a:rPr>
              <a:t>An Example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87BDCE-02A4-4E87-9D4E-A4C170E4F90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5743575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Fig.16.0.16 An example of Checkpoint and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undo/redo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7587" name="Group 49"/>
          <p:cNvGrpSpPr/>
          <p:nvPr/>
        </p:nvGrpSpPr>
        <p:grpSpPr bwMode="auto">
          <a:xfrm>
            <a:off x="1138238" y="306388"/>
            <a:ext cx="7010400" cy="3770312"/>
            <a:chOff x="717" y="193"/>
            <a:chExt cx="4416" cy="2375"/>
          </a:xfrm>
        </p:grpSpPr>
        <p:sp>
          <p:nvSpPr>
            <p:cNvPr id="67590" name="Line 4"/>
            <p:cNvSpPr>
              <a:spLocks noChangeShapeType="1"/>
            </p:cNvSpPr>
            <p:nvPr/>
          </p:nvSpPr>
          <p:spPr bwMode="auto">
            <a:xfrm>
              <a:off x="1197" y="433"/>
              <a:ext cx="3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1" name="Line 5"/>
            <p:cNvSpPr>
              <a:spLocks noChangeShapeType="1"/>
            </p:cNvSpPr>
            <p:nvPr/>
          </p:nvSpPr>
          <p:spPr bwMode="auto">
            <a:xfrm>
              <a:off x="2013" y="433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2" name="Line 6"/>
            <p:cNvSpPr>
              <a:spLocks noChangeShapeType="1"/>
            </p:cNvSpPr>
            <p:nvPr/>
          </p:nvSpPr>
          <p:spPr bwMode="auto">
            <a:xfrm>
              <a:off x="3885" y="433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3" name="Text Box 7"/>
            <p:cNvSpPr txBox="1">
              <a:spLocks noChangeArrowheads="1"/>
            </p:cNvSpPr>
            <p:nvPr/>
          </p:nvSpPr>
          <p:spPr bwMode="auto">
            <a:xfrm>
              <a:off x="1821" y="193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000" i="1">
                  <a:latin typeface="Helvetica" pitchFamily="34" charset="0"/>
                </a:rPr>
                <a:t>TP1</a:t>
              </a:r>
              <a:endParaRPr kumimoji="0" lang="en-US" altLang="zh-CN" sz="2000" i="1">
                <a:latin typeface="Helvetica" pitchFamily="34" charset="0"/>
              </a:endParaRPr>
            </a:p>
          </p:txBody>
        </p:sp>
        <p:sp>
          <p:nvSpPr>
            <p:cNvPr id="67594" name="Text Box 8"/>
            <p:cNvSpPr txBox="1">
              <a:spLocks noChangeArrowheads="1"/>
            </p:cNvSpPr>
            <p:nvPr/>
          </p:nvSpPr>
          <p:spPr bwMode="auto">
            <a:xfrm>
              <a:off x="3741" y="193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000" i="1">
                  <a:latin typeface="Helvetica" pitchFamily="34" charset="0"/>
                </a:rPr>
                <a:t>TP0</a:t>
              </a:r>
              <a:endParaRPr kumimoji="0" lang="en-US" altLang="zh-CN" sz="2000" i="1">
                <a:latin typeface="Helvetica" pitchFamily="34" charset="0"/>
              </a:endParaRPr>
            </a:p>
          </p:txBody>
        </p:sp>
        <p:sp>
          <p:nvSpPr>
            <p:cNvPr id="67595" name="Line 9"/>
            <p:cNvSpPr>
              <a:spLocks noChangeShapeType="1"/>
            </p:cNvSpPr>
            <p:nvPr/>
          </p:nvSpPr>
          <p:spPr bwMode="auto">
            <a:xfrm>
              <a:off x="1063" y="66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6" name="Line 10"/>
            <p:cNvSpPr>
              <a:spLocks noChangeShapeType="1"/>
            </p:cNvSpPr>
            <p:nvPr/>
          </p:nvSpPr>
          <p:spPr bwMode="auto">
            <a:xfrm>
              <a:off x="1063" y="71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7" name="Line 11"/>
            <p:cNvSpPr>
              <a:spLocks noChangeShapeType="1"/>
            </p:cNvSpPr>
            <p:nvPr/>
          </p:nvSpPr>
          <p:spPr bwMode="auto">
            <a:xfrm>
              <a:off x="1543" y="66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8" name="Line 12"/>
            <p:cNvSpPr>
              <a:spLocks noChangeShapeType="1"/>
            </p:cNvSpPr>
            <p:nvPr/>
          </p:nvSpPr>
          <p:spPr bwMode="auto">
            <a:xfrm>
              <a:off x="1725" y="91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9" name="Line 13"/>
            <p:cNvSpPr>
              <a:spLocks noChangeShapeType="1"/>
            </p:cNvSpPr>
            <p:nvPr/>
          </p:nvSpPr>
          <p:spPr bwMode="auto">
            <a:xfrm>
              <a:off x="1725" y="961"/>
              <a:ext cx="67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0" name="Line 14"/>
            <p:cNvSpPr>
              <a:spLocks noChangeShapeType="1"/>
            </p:cNvSpPr>
            <p:nvPr/>
          </p:nvSpPr>
          <p:spPr bwMode="auto">
            <a:xfrm>
              <a:off x="2397" y="91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1" name="Line 15"/>
            <p:cNvSpPr>
              <a:spLocks noChangeShapeType="1"/>
            </p:cNvSpPr>
            <p:nvPr/>
          </p:nvSpPr>
          <p:spPr bwMode="auto">
            <a:xfrm>
              <a:off x="2685" y="115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2" name="Line 16"/>
            <p:cNvSpPr>
              <a:spLocks noChangeShapeType="1"/>
            </p:cNvSpPr>
            <p:nvPr/>
          </p:nvSpPr>
          <p:spPr bwMode="auto">
            <a:xfrm>
              <a:off x="2685" y="1201"/>
              <a:ext cx="48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3" name="Line 17"/>
            <p:cNvSpPr>
              <a:spLocks noChangeShapeType="1"/>
            </p:cNvSpPr>
            <p:nvPr/>
          </p:nvSpPr>
          <p:spPr bwMode="auto">
            <a:xfrm>
              <a:off x="3165" y="115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4" name="Line 18"/>
            <p:cNvSpPr>
              <a:spLocks noChangeShapeType="1"/>
            </p:cNvSpPr>
            <p:nvPr/>
          </p:nvSpPr>
          <p:spPr bwMode="auto">
            <a:xfrm>
              <a:off x="3405" y="144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5" name="Line 19"/>
            <p:cNvSpPr>
              <a:spLocks noChangeShapeType="1"/>
            </p:cNvSpPr>
            <p:nvPr/>
          </p:nvSpPr>
          <p:spPr bwMode="auto">
            <a:xfrm>
              <a:off x="3405" y="1489"/>
              <a:ext cx="48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6" name="Line 20"/>
            <p:cNvSpPr>
              <a:spLocks noChangeShapeType="1"/>
            </p:cNvSpPr>
            <p:nvPr/>
          </p:nvSpPr>
          <p:spPr bwMode="auto">
            <a:xfrm>
              <a:off x="3885" y="144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7" name="Text Box 21"/>
            <p:cNvSpPr txBox="1">
              <a:spLocks noChangeArrowheads="1"/>
            </p:cNvSpPr>
            <p:nvPr/>
          </p:nvSpPr>
          <p:spPr bwMode="auto">
            <a:xfrm>
              <a:off x="1245" y="481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000" i="1">
                  <a:latin typeface="Helvetica" pitchFamily="34" charset="0"/>
                </a:rPr>
                <a:t>T</a:t>
              </a:r>
              <a:r>
                <a:rPr kumimoji="0" lang="en-US" altLang="zh-CN" sz="2000" baseline="-25000">
                  <a:latin typeface="Helvetica" pitchFamily="34" charset="0"/>
                </a:rPr>
                <a:t>1</a:t>
              </a:r>
              <a:endParaRPr kumimoji="0" lang="en-US" altLang="zh-CN" sz="2000" i="1">
                <a:latin typeface="Helvetica" pitchFamily="34" charset="0"/>
              </a:endParaRPr>
            </a:p>
          </p:txBody>
        </p:sp>
        <p:sp>
          <p:nvSpPr>
            <p:cNvPr id="67608" name="Text Box 22"/>
            <p:cNvSpPr txBox="1">
              <a:spLocks noChangeArrowheads="1"/>
            </p:cNvSpPr>
            <p:nvPr/>
          </p:nvSpPr>
          <p:spPr bwMode="auto">
            <a:xfrm>
              <a:off x="2015" y="717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000" i="1">
                  <a:latin typeface="Helvetica" pitchFamily="34" charset="0"/>
                </a:rPr>
                <a:t>T</a:t>
              </a:r>
              <a:r>
                <a:rPr kumimoji="0" lang="en-US" altLang="zh-CN" sz="2000" baseline="-25000">
                  <a:latin typeface="Helvetica" pitchFamily="34" charset="0"/>
                </a:rPr>
                <a:t>2</a:t>
              </a:r>
              <a:endParaRPr kumimoji="0" lang="en-US" altLang="zh-CN" sz="2000" i="1">
                <a:latin typeface="Helvetica" pitchFamily="34" charset="0"/>
              </a:endParaRPr>
            </a:p>
          </p:txBody>
        </p:sp>
        <p:sp>
          <p:nvSpPr>
            <p:cNvPr id="67609" name="Text Box 23"/>
            <p:cNvSpPr txBox="1">
              <a:spLocks noChangeArrowheads="1"/>
            </p:cNvSpPr>
            <p:nvPr/>
          </p:nvSpPr>
          <p:spPr bwMode="auto">
            <a:xfrm>
              <a:off x="2783" y="957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000" i="1">
                  <a:latin typeface="Helvetica" pitchFamily="34" charset="0"/>
                </a:rPr>
                <a:t>T</a:t>
              </a:r>
              <a:r>
                <a:rPr kumimoji="0" lang="en-US" altLang="zh-CN" sz="2000" baseline="-25000">
                  <a:latin typeface="Helvetica" pitchFamily="34" charset="0"/>
                </a:rPr>
                <a:t>3</a:t>
              </a:r>
              <a:endParaRPr kumimoji="0" lang="en-US" altLang="zh-CN" sz="2000" i="1">
                <a:latin typeface="Helvetica" pitchFamily="34" charset="0"/>
              </a:endParaRPr>
            </a:p>
          </p:txBody>
        </p:sp>
        <p:sp>
          <p:nvSpPr>
            <p:cNvPr id="67610" name="Text Box 24"/>
            <p:cNvSpPr txBox="1">
              <a:spLocks noChangeArrowheads="1"/>
            </p:cNvSpPr>
            <p:nvPr/>
          </p:nvSpPr>
          <p:spPr bwMode="auto">
            <a:xfrm>
              <a:off x="3551" y="1245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000" i="1">
                  <a:latin typeface="Helvetica" pitchFamily="34" charset="0"/>
                </a:rPr>
                <a:t>T</a:t>
              </a:r>
              <a:r>
                <a:rPr kumimoji="0" lang="en-US" altLang="zh-CN" sz="2000" baseline="-25000">
                  <a:latin typeface="Helvetica" pitchFamily="34" charset="0"/>
                </a:rPr>
                <a:t>4</a:t>
              </a:r>
              <a:endParaRPr kumimoji="0" lang="en-US" altLang="zh-CN" sz="2000" i="1">
                <a:latin typeface="Helvetica" pitchFamily="34" charset="0"/>
              </a:endParaRPr>
            </a:p>
          </p:txBody>
        </p:sp>
        <p:sp>
          <p:nvSpPr>
            <p:cNvPr id="67611" name="Text Box 25"/>
            <p:cNvSpPr txBox="1">
              <a:spLocks noChangeArrowheads="1"/>
            </p:cNvSpPr>
            <p:nvPr/>
          </p:nvSpPr>
          <p:spPr bwMode="auto">
            <a:xfrm>
              <a:off x="1677" y="1832"/>
              <a:ext cx="8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000">
                  <a:latin typeface="Helvetica" pitchFamily="34" charset="0"/>
                </a:rPr>
                <a:t>checkpoint</a:t>
              </a:r>
              <a:endParaRPr kumimoji="0" lang="en-US" altLang="zh-CN" sz="2000">
                <a:latin typeface="Helvetica" pitchFamily="34" charset="0"/>
              </a:endParaRPr>
            </a:p>
          </p:txBody>
        </p:sp>
        <p:sp>
          <p:nvSpPr>
            <p:cNvPr id="67612" name="Text Box 26"/>
            <p:cNvSpPr txBox="1">
              <a:spLocks noChangeArrowheads="1"/>
            </p:cNvSpPr>
            <p:nvPr/>
          </p:nvSpPr>
          <p:spPr bwMode="auto">
            <a:xfrm>
              <a:off x="3405" y="1817"/>
              <a:ext cx="11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000">
                  <a:latin typeface="Helvetica" pitchFamily="34" charset="0"/>
                </a:rPr>
                <a:t>system failure</a:t>
              </a:r>
              <a:endParaRPr kumimoji="0" lang="en-US" altLang="zh-CN" sz="2000">
                <a:latin typeface="Helvetica" pitchFamily="34" charset="0"/>
              </a:endParaRPr>
            </a:p>
          </p:txBody>
        </p:sp>
        <p:sp>
          <p:nvSpPr>
            <p:cNvPr id="67613" name="Line 27"/>
            <p:cNvSpPr>
              <a:spLocks noChangeShapeType="1"/>
            </p:cNvSpPr>
            <p:nvPr/>
          </p:nvSpPr>
          <p:spPr bwMode="auto">
            <a:xfrm>
              <a:off x="717" y="2161"/>
              <a:ext cx="4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4" name="Line 28"/>
            <p:cNvSpPr>
              <a:spLocks noChangeShapeType="1"/>
            </p:cNvSpPr>
            <p:nvPr/>
          </p:nvSpPr>
          <p:spPr bwMode="auto">
            <a:xfrm>
              <a:off x="2013" y="211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5" name="Line 29"/>
            <p:cNvSpPr>
              <a:spLocks noChangeShapeType="1"/>
            </p:cNvSpPr>
            <p:nvPr/>
          </p:nvSpPr>
          <p:spPr bwMode="auto">
            <a:xfrm>
              <a:off x="1773" y="211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6" name="Line 30"/>
            <p:cNvSpPr>
              <a:spLocks noChangeShapeType="1"/>
            </p:cNvSpPr>
            <p:nvPr/>
          </p:nvSpPr>
          <p:spPr bwMode="auto">
            <a:xfrm>
              <a:off x="2445" y="211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7" name="Line 31"/>
            <p:cNvSpPr>
              <a:spLocks noChangeShapeType="1"/>
            </p:cNvSpPr>
            <p:nvPr/>
          </p:nvSpPr>
          <p:spPr bwMode="auto">
            <a:xfrm>
              <a:off x="2685" y="211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8" name="Line 32"/>
            <p:cNvSpPr>
              <a:spLocks noChangeShapeType="1"/>
            </p:cNvSpPr>
            <p:nvPr/>
          </p:nvSpPr>
          <p:spPr bwMode="auto">
            <a:xfrm>
              <a:off x="3213" y="211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9" name="Line 33"/>
            <p:cNvSpPr>
              <a:spLocks noChangeShapeType="1"/>
            </p:cNvSpPr>
            <p:nvPr/>
          </p:nvSpPr>
          <p:spPr bwMode="auto">
            <a:xfrm>
              <a:off x="3405" y="211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0" name="Line 34"/>
            <p:cNvSpPr>
              <a:spLocks noChangeShapeType="1"/>
            </p:cNvSpPr>
            <p:nvPr/>
          </p:nvSpPr>
          <p:spPr bwMode="auto">
            <a:xfrm>
              <a:off x="3885" y="2113"/>
              <a:ext cx="0" cy="4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1" name="Line 35"/>
            <p:cNvSpPr>
              <a:spLocks noChangeShapeType="1"/>
            </p:cNvSpPr>
            <p:nvPr/>
          </p:nvSpPr>
          <p:spPr bwMode="auto">
            <a:xfrm>
              <a:off x="1053" y="211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2" name="Line 36"/>
            <p:cNvSpPr>
              <a:spLocks noChangeShapeType="1"/>
            </p:cNvSpPr>
            <p:nvPr/>
          </p:nvSpPr>
          <p:spPr bwMode="auto">
            <a:xfrm>
              <a:off x="1533" y="211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3" name="AutoShape 37"/>
            <p:cNvSpPr/>
            <p:nvPr/>
          </p:nvSpPr>
          <p:spPr bwMode="auto">
            <a:xfrm rot="-5400000">
              <a:off x="1245" y="2065"/>
              <a:ext cx="96" cy="48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24" name="AutoShape 38"/>
            <p:cNvSpPr/>
            <p:nvPr/>
          </p:nvSpPr>
          <p:spPr bwMode="auto">
            <a:xfrm rot="-5400000">
              <a:off x="2061" y="1969"/>
              <a:ext cx="96" cy="672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25" name="AutoShape 39"/>
            <p:cNvSpPr/>
            <p:nvPr/>
          </p:nvSpPr>
          <p:spPr bwMode="auto">
            <a:xfrm rot="-5400000">
              <a:off x="2901" y="2041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26" name="AutoShape 40"/>
            <p:cNvSpPr/>
            <p:nvPr/>
          </p:nvSpPr>
          <p:spPr bwMode="auto">
            <a:xfrm rot="-5400000">
              <a:off x="3597" y="2065"/>
              <a:ext cx="96" cy="48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27" name="Line 41"/>
            <p:cNvSpPr>
              <a:spLocks noChangeShapeType="1"/>
            </p:cNvSpPr>
            <p:nvPr/>
          </p:nvSpPr>
          <p:spPr bwMode="auto">
            <a:xfrm>
              <a:off x="1773" y="235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8" name="Line 42"/>
            <p:cNvSpPr>
              <a:spLocks noChangeShapeType="1"/>
            </p:cNvSpPr>
            <p:nvPr/>
          </p:nvSpPr>
          <p:spPr bwMode="auto">
            <a:xfrm>
              <a:off x="3885" y="235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9" name="Line 43"/>
            <p:cNvSpPr>
              <a:spLocks noChangeShapeType="1"/>
            </p:cNvSpPr>
            <p:nvPr/>
          </p:nvSpPr>
          <p:spPr bwMode="auto">
            <a:xfrm>
              <a:off x="1773" y="2449"/>
              <a:ext cx="176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0" name="Line 44"/>
            <p:cNvSpPr>
              <a:spLocks noChangeShapeType="1"/>
            </p:cNvSpPr>
            <p:nvPr/>
          </p:nvSpPr>
          <p:spPr bwMode="auto">
            <a:xfrm>
              <a:off x="3691" y="2449"/>
              <a:ext cx="1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1" name="Text Box 45"/>
            <p:cNvSpPr txBox="1">
              <a:spLocks noChangeArrowheads="1"/>
            </p:cNvSpPr>
            <p:nvPr/>
          </p:nvSpPr>
          <p:spPr bwMode="auto">
            <a:xfrm>
              <a:off x="1909" y="2280"/>
              <a:ext cx="18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considered parts of the log</a:t>
              </a:r>
              <a:r>
                <a:rPr kumimoji="0" lang="en-US" altLang="zh-CN">
                  <a:latin typeface="Times New Roman" panose="02020603050405020304" pitchFamily="18" charset="0"/>
                </a:rPr>
                <a:t> </a:t>
              </a:r>
              <a:endParaRPr kumimoji="0" lang="en-US" altLang="zh-CN">
                <a:latin typeface="Times New Roman" panose="02020603050405020304" pitchFamily="18" charset="0"/>
              </a:endParaRPr>
            </a:p>
          </p:txBody>
        </p:sp>
      </p:grpSp>
      <p:sp>
        <p:nvSpPr>
          <p:cNvPr id="67588" name="Text Box 48"/>
          <p:cNvSpPr txBox="1">
            <a:spLocks noChangeArrowheads="1"/>
          </p:cNvSpPr>
          <p:nvPr/>
        </p:nvSpPr>
        <p:spPr bwMode="auto">
          <a:xfrm>
            <a:off x="107950" y="4232275"/>
            <a:ext cx="89090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log: 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  &lt; T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 start&gt;; …;&lt; T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 commit &gt; 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;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&lt; T</a:t>
            </a:r>
            <a:r>
              <a:rPr lang="en-US" altLang="zh-CN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 start&gt;; … 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&lt; </a:t>
            </a:r>
            <a:r>
              <a:rPr kumimoji="0"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cpk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 &gt;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…;&lt; T</a:t>
            </a:r>
            <a:r>
              <a:rPr lang="en-US" altLang="zh-CN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 commit &gt; 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;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 &lt; T</a:t>
            </a:r>
            <a:r>
              <a:rPr lang="en-US" altLang="zh-CN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 start&gt;; …; …&lt; T</a:t>
            </a:r>
            <a:r>
              <a:rPr lang="en-US" altLang="zh-CN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 commit &gt;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;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 &lt; T</a:t>
            </a:r>
            <a:r>
              <a:rPr lang="en-US" altLang="zh-CN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 start&gt;</a:t>
            </a:r>
            <a:endParaRPr lang="en-US" altLang="zh-CN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9" name="AutoShape 50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878888" y="6732588"/>
            <a:ext cx="265112" cy="125412"/>
          </a:xfrm>
          <a:prstGeom prst="actionButtonBackPrevious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87BDCE-02A4-4E87-9D4E-A4C170E4F90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712788" y="479425"/>
            <a:ext cx="8016875" cy="963613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§</a:t>
            </a:r>
            <a:r>
              <a:rPr lang="zh-CN" altLang="en-US" sz="3200" dirty="0">
                <a:latin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</a:rPr>
              <a:t>6</a:t>
            </a:r>
            <a:r>
              <a:rPr lang="zh-CN" altLang="en-US" sz="3200" dirty="0">
                <a:latin typeface="Times New Roman" panose="02020603050405020304" pitchFamily="18" charset="0"/>
              </a:rPr>
              <a:t>.</a:t>
            </a:r>
            <a:r>
              <a:rPr lang="en-US" altLang="zh-CN" sz="3200" dirty="0">
                <a:latin typeface="Times New Roman" panose="02020603050405020304" pitchFamily="18" charset="0"/>
              </a:rPr>
              <a:t>4</a:t>
            </a:r>
            <a:r>
              <a:rPr lang="zh-CN" altLang="en-US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</a:rPr>
              <a:t>Recovery Algorithms</a:t>
            </a:r>
            <a:br>
              <a:rPr lang="en-US" altLang="zh-CN" sz="3200" dirty="0">
                <a:latin typeface="Times New Roman" panose="02020603050405020304" pitchFamily="18" charset="0"/>
              </a:rPr>
            </a:br>
            <a:r>
              <a:rPr lang="en-US" altLang="zh-CN" sz="3200" dirty="0">
                <a:latin typeface="Times New Roman" panose="02020603050405020304" pitchFamily="18" charset="0"/>
              </a:rPr>
              <a:t>(with Concurrent Transactions)</a:t>
            </a:r>
            <a:r>
              <a:rPr lang="en-US" altLang="zh-CN" dirty="0"/>
              <a:t>  </a:t>
            </a:r>
            <a:endParaRPr lang="en-US" altLang="zh-CN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994" y="1766211"/>
            <a:ext cx="8482012" cy="4495800"/>
          </a:xfrm>
        </p:spPr>
        <p:txBody>
          <a:bodyPr/>
          <a:lstStyle/>
          <a:p>
            <a:pPr marL="381000" indent="-381000" eaLnBrk="1" hangingPunct="1"/>
            <a:r>
              <a:rPr lang="en-US" altLang="zh-CN" dirty="0">
                <a:latin typeface="Times New Roman" panose="02020603050405020304" pitchFamily="18" charset="0"/>
              </a:rPr>
              <a:t>For concurrent transactions, recovery algorithm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800100" lvl="1" indent="-342900" eaLnBrk="1" hangingPunct="1"/>
            <a:r>
              <a:rPr lang="en-US" altLang="zh-CN" dirty="0">
                <a:latin typeface="Times New Roman" panose="02020603050405020304" pitchFamily="18" charset="0"/>
              </a:rPr>
              <a:t>using log records for recovery from transaction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failures</a:t>
            </a:r>
            <a:endParaRPr lang="en-US" altLang="zh-CN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800100" lvl="1" indent="-342900" eaLnBrk="1" hangingPunct="1"/>
            <a:r>
              <a:rPr lang="en-US" altLang="zh-CN" dirty="0">
                <a:latin typeface="Times New Roman" panose="02020603050405020304" pitchFamily="18" charset="0"/>
              </a:rPr>
              <a:t>using a combination of most recent checkpoint and log records to recover from a system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crash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It is assumed that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immediate modification scheme is allowed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the system has a single log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the system has a single disk buffer shared by all transactions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a block in the disk buffer is permitted to have data items updated by one or more transactions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38A2C-DDBF-4BB4-B33D-17921EE181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8463" y="1708150"/>
            <a:ext cx="8305800" cy="44958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For current transactions, it is desirable that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800" dirty="0">
                <a:latin typeface="Times New Roman" panose="02020603050405020304" pitchFamily="18" charset="0"/>
              </a:rPr>
              <a:t>if a transaction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</a:rPr>
              <a:t> has update a data item Q, no other transaction may update the same data item Q until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</a:rPr>
              <a:t> has </a:t>
            </a:r>
            <a:r>
              <a:rPr lang="en-US" altLang="zh-CN" sz="2800" i="1" dirty="0">
                <a:latin typeface="Times New Roman" panose="02020603050405020304" pitchFamily="18" charset="0"/>
              </a:rPr>
              <a:t>committed</a:t>
            </a:r>
            <a:r>
              <a:rPr lang="en-US" altLang="zh-CN" sz="2800" dirty="0">
                <a:latin typeface="Times New Roman" panose="02020603050405020304" pitchFamily="18" charset="0"/>
              </a:rPr>
              <a:t> or </a:t>
            </a:r>
            <a:r>
              <a:rPr lang="en-US" altLang="zh-CN" sz="2800" i="1" dirty="0">
                <a:latin typeface="Times New Roman" panose="02020603050405020304" pitchFamily="18" charset="0"/>
              </a:rPr>
              <a:t>rolled back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This requirement can be ensured by </a:t>
            </a:r>
            <a:r>
              <a:rPr lang="en-US" altLang="zh-CN" sz="32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strict</a:t>
            </a:r>
            <a:r>
              <a:rPr lang="en-US" altLang="zh-CN" sz="3200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</a:rPr>
              <a:t>two-phase</a:t>
            </a:r>
            <a:r>
              <a:rPr lang="en-US" altLang="zh-CN" dirty="0">
                <a:latin typeface="Times New Roman" panose="02020603050405020304" pitchFamily="18" charset="0"/>
              </a:rPr>
              <a:t> locking protocol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>
          <a:xfrm>
            <a:off x="1592263" y="425450"/>
            <a:ext cx="6070600" cy="1196975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Interaction with Concurrent Control (cont.)</a:t>
            </a:r>
            <a:r>
              <a:rPr lang="en-US" altLang="zh-CN" dirty="0"/>
              <a:t>  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38A2C-DDBF-4BB4-B33D-17921EE181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8463" y="1708150"/>
            <a:ext cx="8305800" cy="44958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For a set of concurrent transactions, since several transactions may have been active at the time of most recent checkpoint, the checkpoint log record should be of the form   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>
                <a:latin typeface="Times New Roman" panose="02020603050405020304" pitchFamily="18" charset="0"/>
              </a:rPr>
              <a:t>&lt;checkpoint </a:t>
            </a:r>
            <a:r>
              <a:rPr lang="en-US" altLang="zh-CN" b="1" i="1">
                <a:latin typeface="Times New Roman" panose="02020603050405020304" pitchFamily="18" charset="0"/>
              </a:rPr>
              <a:t>L</a:t>
            </a:r>
            <a:r>
              <a:rPr lang="en-US" altLang="zh-CN">
                <a:latin typeface="Times New Roman" panose="02020603050405020304" pitchFamily="18" charset="0"/>
              </a:rPr>
              <a:t>&gt;, where </a:t>
            </a:r>
            <a:r>
              <a:rPr lang="en-US" altLang="zh-CN" b="1" i="1">
                <a:latin typeface="Times New Roman" panose="02020603050405020304" pitchFamily="18" charset="0"/>
              </a:rPr>
              <a:t>L</a:t>
            </a:r>
            <a:r>
              <a:rPr lang="en-US" altLang="zh-CN">
                <a:latin typeface="Times New Roman" panose="02020603050405020304" pitchFamily="18" charset="0"/>
              </a:rPr>
              <a:t> is a list of transactions active at the time of the checkpoint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>
                <a:latin typeface="Times New Roman" panose="02020603050405020304" pitchFamily="18" charset="0"/>
              </a:rPr>
              <a:t>also assuming that the transaction do not perform updates either on the buffer blocks or on the log while the checkpoint is in progress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>
              <a:latin typeface="Times New Roman" panose="02020603050405020304" pitchFamily="18" charset="0"/>
            </a:endParaRPr>
          </a:p>
          <a:p>
            <a:pPr eaLnBrk="1" hangingPunct="1"/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479425"/>
            <a:ext cx="6483350" cy="963613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Checkpoints </a:t>
            </a:r>
            <a:br>
              <a:rPr lang="en-US" altLang="zh-CN" sz="3200" dirty="0">
                <a:latin typeface="Times New Roman" panose="02020603050405020304" pitchFamily="18" charset="0"/>
              </a:rPr>
            </a:br>
            <a:r>
              <a:rPr lang="en-US" altLang="zh-CN" sz="3200" dirty="0">
                <a:latin typeface="Times New Roman" panose="02020603050405020304" pitchFamily="18" charset="0"/>
              </a:rPr>
              <a:t>with Concurrent Transaction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38A2C-DDBF-4BB4-B33D-17921EE181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7"/>
          <p:cNvSpPr>
            <a:spLocks noChangeArrowheads="1"/>
          </p:cNvSpPr>
          <p:nvPr/>
        </p:nvSpPr>
        <p:spPr bwMode="auto">
          <a:xfrm>
            <a:off x="1266825" y="325438"/>
            <a:ext cx="6483350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/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An Example</a:t>
            </a:r>
            <a:endParaRPr lang="en-US" altLang="zh-CN" sz="3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03" name="Text Box 38"/>
          <p:cNvSpPr txBox="1">
            <a:spLocks noChangeArrowheads="1"/>
          </p:cNvSpPr>
          <p:nvPr/>
        </p:nvSpPr>
        <p:spPr bwMode="auto">
          <a:xfrm>
            <a:off x="1735138" y="6153150"/>
            <a:ext cx="5343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Fig.16.0.18 An example of checkpoint log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76804" name="Group 51"/>
          <p:cNvGrpSpPr/>
          <p:nvPr/>
        </p:nvGrpSpPr>
        <p:grpSpPr bwMode="auto">
          <a:xfrm>
            <a:off x="917575" y="1574800"/>
            <a:ext cx="7777163" cy="3727450"/>
            <a:chOff x="578" y="992"/>
            <a:chExt cx="4899" cy="2348"/>
          </a:xfrm>
        </p:grpSpPr>
        <p:sp>
          <p:nvSpPr>
            <p:cNvPr id="76807" name="Text Box 2"/>
            <p:cNvSpPr txBox="1">
              <a:spLocks noChangeArrowheads="1"/>
            </p:cNvSpPr>
            <p:nvPr/>
          </p:nvSpPr>
          <p:spPr bwMode="auto">
            <a:xfrm>
              <a:off x="2505" y="1659"/>
              <a:ext cx="36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Arial" panose="020B0604020202020204" pitchFamily="34" charset="0"/>
                </a:rPr>
                <a:t>T</a:t>
              </a:r>
              <a:r>
                <a:rPr lang="en-US" altLang="zh-CN" sz="1800" baseline="-30000">
                  <a:latin typeface="Arial" panose="020B0604020202020204" pitchFamily="34" charset="0"/>
                </a:rPr>
                <a:t>1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76808" name="Line 3"/>
            <p:cNvSpPr>
              <a:spLocks noChangeShapeType="1"/>
            </p:cNvSpPr>
            <p:nvPr/>
          </p:nvSpPr>
          <p:spPr bwMode="auto">
            <a:xfrm>
              <a:off x="694" y="1551"/>
              <a:ext cx="46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09" name="Line 8"/>
            <p:cNvSpPr>
              <a:spLocks noChangeShapeType="1"/>
            </p:cNvSpPr>
            <p:nvPr/>
          </p:nvSpPr>
          <p:spPr bwMode="auto">
            <a:xfrm>
              <a:off x="732" y="2026"/>
              <a:ext cx="0" cy="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0" name="Line 9"/>
            <p:cNvSpPr>
              <a:spLocks noChangeShapeType="1"/>
            </p:cNvSpPr>
            <p:nvPr/>
          </p:nvSpPr>
          <p:spPr bwMode="auto">
            <a:xfrm>
              <a:off x="732" y="2049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1" name="Line 10"/>
            <p:cNvSpPr>
              <a:spLocks noChangeShapeType="1"/>
            </p:cNvSpPr>
            <p:nvPr/>
          </p:nvSpPr>
          <p:spPr bwMode="auto">
            <a:xfrm>
              <a:off x="1212" y="2026"/>
              <a:ext cx="0" cy="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2" name="Text Box 17"/>
            <p:cNvSpPr txBox="1">
              <a:spLocks noChangeArrowheads="1"/>
            </p:cNvSpPr>
            <p:nvPr/>
          </p:nvSpPr>
          <p:spPr bwMode="auto">
            <a:xfrm>
              <a:off x="863" y="1822"/>
              <a:ext cx="2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solidFill>
                    <a:srgbClr val="000000"/>
                  </a:solidFill>
                  <a:latin typeface="Helvetica" pitchFamily="34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800" baseline="-30000">
                  <a:solidFill>
                    <a:srgbClr val="000000"/>
                  </a:solidFill>
                  <a:latin typeface="Helvetica" pitchFamily="34" charset="0"/>
                  <a:cs typeface="Times New Roman" panose="02020603050405020304" pitchFamily="18" charset="0"/>
                </a:rPr>
                <a:t>2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76813" name="Text Box 19"/>
            <p:cNvSpPr txBox="1">
              <a:spLocks noChangeArrowheads="1"/>
            </p:cNvSpPr>
            <p:nvPr/>
          </p:nvSpPr>
          <p:spPr bwMode="auto">
            <a:xfrm>
              <a:off x="2288" y="2486"/>
              <a:ext cx="2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solidFill>
                    <a:srgbClr val="000000"/>
                  </a:solidFill>
                  <a:latin typeface="Helvetica" pitchFamily="34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800" baseline="-30000">
                  <a:solidFill>
                    <a:srgbClr val="000000"/>
                  </a:solidFill>
                  <a:latin typeface="Helvetica" pitchFamily="34" charset="0"/>
                  <a:cs typeface="Times New Roman" panose="02020603050405020304" pitchFamily="18" charset="0"/>
                </a:rPr>
                <a:t>4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76814" name="Text Box 21"/>
            <p:cNvSpPr txBox="1">
              <a:spLocks noChangeArrowheads="1"/>
            </p:cNvSpPr>
            <p:nvPr/>
          </p:nvSpPr>
          <p:spPr bwMode="auto">
            <a:xfrm>
              <a:off x="1092" y="1116"/>
              <a:ext cx="10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00"/>
                  </a:solidFill>
                  <a:latin typeface="Helvetica" pitchFamily="34" charset="0"/>
                  <a:cs typeface="Times New Roman" panose="02020603050405020304" pitchFamily="18" charset="0"/>
                </a:rPr>
                <a:t>checkpoint(k)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76815" name="Text Box 22"/>
            <p:cNvSpPr txBox="1">
              <a:spLocks noChangeArrowheads="1"/>
            </p:cNvSpPr>
            <p:nvPr/>
          </p:nvSpPr>
          <p:spPr bwMode="auto">
            <a:xfrm>
              <a:off x="4280" y="992"/>
              <a:ext cx="66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000000"/>
                  </a:solidFill>
                  <a:latin typeface="Helvetica" pitchFamily="34" charset="0"/>
                  <a:cs typeface="Times New Roman" panose="02020603050405020304" pitchFamily="18" charset="0"/>
                </a:rPr>
                <a:t>system </a:t>
              </a:r>
              <a:endParaRPr lang="en-US" altLang="zh-CN" sz="2000">
                <a:solidFill>
                  <a:srgbClr val="000000"/>
                </a:solidFill>
                <a:latin typeface="Helvetica" pitchFamily="34" charset="0"/>
                <a:cs typeface="Times New Roman" panose="02020603050405020304" pitchFamily="18" charset="0"/>
              </a:endParaRPr>
            </a:p>
            <a:p>
              <a:pPr algn="ctr" eaLnBrk="1" hangingPunct="1"/>
              <a:r>
                <a:rPr lang="en-US" altLang="zh-CN" sz="2000">
                  <a:solidFill>
                    <a:srgbClr val="000000"/>
                  </a:solidFill>
                  <a:latin typeface="Helvetica" pitchFamily="34" charset="0"/>
                  <a:cs typeface="Times New Roman" panose="02020603050405020304" pitchFamily="18" charset="0"/>
                </a:rPr>
                <a:t>failure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76816" name="Line 13"/>
            <p:cNvSpPr>
              <a:spLocks noChangeShapeType="1"/>
            </p:cNvSpPr>
            <p:nvPr/>
          </p:nvSpPr>
          <p:spPr bwMode="auto">
            <a:xfrm>
              <a:off x="2192" y="2664"/>
              <a:ext cx="0" cy="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7" name="Line 14"/>
            <p:cNvSpPr>
              <a:spLocks noChangeShapeType="1"/>
            </p:cNvSpPr>
            <p:nvPr/>
          </p:nvSpPr>
          <p:spPr bwMode="auto">
            <a:xfrm>
              <a:off x="2192" y="2704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8" name="Line 15"/>
            <p:cNvSpPr>
              <a:spLocks noChangeShapeType="1"/>
            </p:cNvSpPr>
            <p:nvPr/>
          </p:nvSpPr>
          <p:spPr bwMode="auto">
            <a:xfrm>
              <a:off x="2672" y="2664"/>
              <a:ext cx="0" cy="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9" name="Line 16"/>
            <p:cNvSpPr>
              <a:spLocks noChangeShapeType="1"/>
            </p:cNvSpPr>
            <p:nvPr/>
          </p:nvSpPr>
          <p:spPr bwMode="auto">
            <a:xfrm>
              <a:off x="1856" y="2853"/>
              <a:ext cx="0" cy="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0" name="Text Box 20"/>
            <p:cNvSpPr txBox="1">
              <a:spLocks noChangeArrowheads="1"/>
            </p:cNvSpPr>
            <p:nvPr/>
          </p:nvSpPr>
          <p:spPr bwMode="auto">
            <a:xfrm>
              <a:off x="3008" y="2705"/>
              <a:ext cx="2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solidFill>
                    <a:srgbClr val="000000"/>
                  </a:solidFill>
                  <a:latin typeface="Helvetica" pitchFamily="34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800" baseline="-30000">
                  <a:solidFill>
                    <a:srgbClr val="000000"/>
                  </a:solidFill>
                  <a:latin typeface="Helvetica" pitchFamily="34" charset="0"/>
                  <a:cs typeface="Times New Roman" panose="02020603050405020304" pitchFamily="18" charset="0"/>
                </a:rPr>
                <a:t>6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76821" name="Line 23"/>
            <p:cNvSpPr>
              <a:spLocks noChangeShapeType="1"/>
            </p:cNvSpPr>
            <p:nvPr/>
          </p:nvSpPr>
          <p:spPr bwMode="auto">
            <a:xfrm flipV="1">
              <a:off x="1856" y="2888"/>
              <a:ext cx="2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2" name="Line 11"/>
            <p:cNvSpPr>
              <a:spLocks noChangeShapeType="1"/>
            </p:cNvSpPr>
            <p:nvPr/>
          </p:nvSpPr>
          <p:spPr bwMode="auto">
            <a:xfrm>
              <a:off x="881" y="2257"/>
              <a:ext cx="0" cy="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3" name="Line 12"/>
            <p:cNvSpPr>
              <a:spLocks noChangeShapeType="1"/>
            </p:cNvSpPr>
            <p:nvPr/>
          </p:nvSpPr>
          <p:spPr bwMode="auto">
            <a:xfrm>
              <a:off x="881" y="2308"/>
              <a:ext cx="19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4" name="Text Box 18"/>
            <p:cNvSpPr txBox="1">
              <a:spLocks noChangeArrowheads="1"/>
            </p:cNvSpPr>
            <p:nvPr/>
          </p:nvSpPr>
          <p:spPr bwMode="auto">
            <a:xfrm>
              <a:off x="1567" y="2082"/>
              <a:ext cx="2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solidFill>
                    <a:srgbClr val="000000"/>
                  </a:solidFill>
                  <a:latin typeface="Helvetica" pitchFamily="34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800" baseline="-30000">
                  <a:solidFill>
                    <a:srgbClr val="000000"/>
                  </a:solidFill>
                  <a:latin typeface="Helvetica" pitchFamily="34" charset="0"/>
                  <a:cs typeface="Times New Roman" panose="02020603050405020304" pitchFamily="18" charset="0"/>
                </a:rPr>
                <a:t>3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76825" name="Line 24"/>
            <p:cNvSpPr>
              <a:spLocks noChangeShapeType="1"/>
            </p:cNvSpPr>
            <p:nvPr/>
          </p:nvSpPr>
          <p:spPr bwMode="auto">
            <a:xfrm>
              <a:off x="2825" y="2308"/>
              <a:ext cx="0" cy="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6" name="Line 25"/>
            <p:cNvSpPr>
              <a:spLocks noChangeShapeType="1"/>
            </p:cNvSpPr>
            <p:nvPr/>
          </p:nvSpPr>
          <p:spPr bwMode="auto">
            <a:xfrm>
              <a:off x="2825" y="2257"/>
              <a:ext cx="0" cy="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7" name="Line 26"/>
            <p:cNvSpPr>
              <a:spLocks noChangeShapeType="1"/>
            </p:cNvSpPr>
            <p:nvPr/>
          </p:nvSpPr>
          <p:spPr bwMode="auto">
            <a:xfrm>
              <a:off x="1198" y="1851"/>
              <a:ext cx="2717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8" name="Line 27"/>
            <p:cNvSpPr>
              <a:spLocks noChangeShapeType="1"/>
            </p:cNvSpPr>
            <p:nvPr/>
          </p:nvSpPr>
          <p:spPr bwMode="auto">
            <a:xfrm>
              <a:off x="1198" y="1807"/>
              <a:ext cx="0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9" name="Line 28"/>
            <p:cNvSpPr>
              <a:spLocks noChangeShapeType="1"/>
            </p:cNvSpPr>
            <p:nvPr/>
          </p:nvSpPr>
          <p:spPr bwMode="auto">
            <a:xfrm>
              <a:off x="3914" y="1819"/>
              <a:ext cx="0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30" name="Line 29"/>
            <p:cNvSpPr>
              <a:spLocks noChangeShapeType="1"/>
            </p:cNvSpPr>
            <p:nvPr/>
          </p:nvSpPr>
          <p:spPr bwMode="auto">
            <a:xfrm flipH="1">
              <a:off x="1530" y="1470"/>
              <a:ext cx="0" cy="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31" name="Line 30"/>
            <p:cNvSpPr>
              <a:spLocks noChangeShapeType="1"/>
            </p:cNvSpPr>
            <p:nvPr/>
          </p:nvSpPr>
          <p:spPr bwMode="auto">
            <a:xfrm flipH="1">
              <a:off x="3428" y="1473"/>
              <a:ext cx="0" cy="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32" name="Line 31"/>
            <p:cNvSpPr>
              <a:spLocks noChangeShapeType="1"/>
            </p:cNvSpPr>
            <p:nvPr/>
          </p:nvSpPr>
          <p:spPr bwMode="auto">
            <a:xfrm flipH="1">
              <a:off x="4682" y="1473"/>
              <a:ext cx="0" cy="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33" name="Text Box 33"/>
            <p:cNvSpPr txBox="1">
              <a:spLocks noChangeArrowheads="1"/>
            </p:cNvSpPr>
            <p:nvPr/>
          </p:nvSpPr>
          <p:spPr bwMode="auto">
            <a:xfrm>
              <a:off x="2777" y="1118"/>
              <a:ext cx="1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00"/>
                  </a:solidFill>
                  <a:latin typeface="Helvetica" pitchFamily="34" charset="0"/>
                  <a:cs typeface="Times New Roman" panose="02020603050405020304" pitchFamily="18" charset="0"/>
                </a:rPr>
                <a:t>checkpoint(k+1)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76834" name="Text Box 39"/>
            <p:cNvSpPr txBox="1">
              <a:spLocks noChangeArrowheads="1"/>
            </p:cNvSpPr>
            <p:nvPr/>
          </p:nvSpPr>
          <p:spPr bwMode="auto">
            <a:xfrm>
              <a:off x="5297" y="1371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76835" name="Text Box 41"/>
            <p:cNvSpPr txBox="1">
              <a:spLocks noChangeArrowheads="1"/>
            </p:cNvSpPr>
            <p:nvPr/>
          </p:nvSpPr>
          <p:spPr bwMode="auto">
            <a:xfrm>
              <a:off x="578" y="3052"/>
              <a:ext cx="20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</a:rPr>
                <a:t>&lt;checkpoint</a:t>
              </a:r>
              <a:r>
                <a:rPr lang="en-US" altLang="zh-CN" sz="2000">
                  <a:solidFill>
                    <a:srgbClr val="000000"/>
                  </a:solidFill>
                  <a:latin typeface="Helvetica" pitchFamily="34" charset="0"/>
                  <a:cs typeface="Times New Roman" panose="02020603050405020304" pitchFamily="18" charset="0"/>
                </a:rPr>
                <a:t>(k), </a:t>
              </a:r>
              <a:r>
                <a:rPr lang="en-US" altLang="zh-CN" b="1" i="1">
                  <a:latin typeface="Times New Roman" panose="02020603050405020304" pitchFamily="18" charset="0"/>
                </a:rPr>
                <a:t>{</a:t>
              </a:r>
              <a:r>
                <a:rPr lang="en-US" altLang="zh-CN" sz="1800">
                  <a:latin typeface="Arial" panose="020B0604020202020204" pitchFamily="34" charset="0"/>
                </a:rPr>
                <a:t>T</a:t>
              </a:r>
              <a:r>
                <a:rPr lang="en-US" altLang="zh-CN" sz="1800" baseline="-30000">
                  <a:latin typeface="Arial" panose="020B0604020202020204" pitchFamily="34" charset="0"/>
                </a:rPr>
                <a:t>1</a:t>
              </a:r>
              <a:r>
                <a:rPr lang="en-US" altLang="zh-CN" b="1" i="1">
                  <a:latin typeface="Times New Roman" panose="02020603050405020304" pitchFamily="18" charset="0"/>
                </a:rPr>
                <a:t>, </a:t>
              </a:r>
              <a:r>
                <a:rPr lang="en-US" altLang="zh-CN" sz="1800" i="1">
                  <a:solidFill>
                    <a:srgbClr val="000000"/>
                  </a:solidFill>
                  <a:latin typeface="Helvetica" pitchFamily="34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800" baseline="-30000">
                  <a:solidFill>
                    <a:srgbClr val="000000"/>
                  </a:solidFill>
                  <a:latin typeface="Helvetica" pitchFamily="34" charset="0"/>
                  <a:cs typeface="Times New Roman" panose="02020603050405020304" pitchFamily="18" charset="0"/>
                </a:rPr>
                <a:t>3</a:t>
              </a:r>
              <a:r>
                <a:rPr lang="en-US" altLang="zh-CN" b="1" i="1">
                  <a:latin typeface="Times New Roman" panose="02020603050405020304" pitchFamily="18" charset="0"/>
                </a:rPr>
                <a:t>}</a:t>
              </a:r>
              <a:r>
                <a:rPr lang="en-US" altLang="zh-CN">
                  <a:latin typeface="Times New Roman" panose="02020603050405020304" pitchFamily="18" charset="0"/>
                </a:rPr>
                <a:t>&gt;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6836" name="Text Box 42"/>
            <p:cNvSpPr txBox="1">
              <a:spLocks noChangeArrowheads="1"/>
            </p:cNvSpPr>
            <p:nvPr/>
          </p:nvSpPr>
          <p:spPr bwMode="auto">
            <a:xfrm>
              <a:off x="2810" y="3047"/>
              <a:ext cx="24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</a:rPr>
                <a:t>&lt;checkpoint</a:t>
              </a:r>
              <a:r>
                <a:rPr lang="en-US" altLang="zh-CN" sz="2000">
                  <a:solidFill>
                    <a:srgbClr val="000000"/>
                  </a:solidFill>
                  <a:latin typeface="Helvetica" pitchFamily="34" charset="0"/>
                  <a:cs typeface="Times New Roman" panose="02020603050405020304" pitchFamily="18" charset="0"/>
                </a:rPr>
                <a:t>(k+1), </a:t>
              </a:r>
              <a:r>
                <a:rPr lang="en-US" altLang="zh-CN" b="1" i="1">
                  <a:latin typeface="Times New Roman" panose="02020603050405020304" pitchFamily="18" charset="0"/>
                </a:rPr>
                <a:t>{</a:t>
              </a:r>
              <a:r>
                <a:rPr lang="en-US" altLang="zh-CN" sz="1800">
                  <a:latin typeface="Arial" panose="020B0604020202020204" pitchFamily="34" charset="0"/>
                </a:rPr>
                <a:t>T</a:t>
              </a:r>
              <a:r>
                <a:rPr lang="en-US" altLang="zh-CN" sz="1800" baseline="-30000">
                  <a:latin typeface="Arial" panose="020B0604020202020204" pitchFamily="34" charset="0"/>
                </a:rPr>
                <a:t>1</a:t>
              </a:r>
              <a:r>
                <a:rPr lang="en-US" altLang="zh-CN" b="1" i="1">
                  <a:latin typeface="Times New Roman" panose="02020603050405020304" pitchFamily="18" charset="0"/>
                </a:rPr>
                <a:t>, </a:t>
              </a:r>
              <a:r>
                <a:rPr lang="en-US" altLang="zh-CN" sz="1800" i="1">
                  <a:solidFill>
                    <a:srgbClr val="000000"/>
                  </a:solidFill>
                  <a:latin typeface="Helvetica" pitchFamily="34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800" baseline="-30000">
                  <a:solidFill>
                    <a:srgbClr val="000000"/>
                  </a:solidFill>
                  <a:latin typeface="Helvetica" pitchFamily="34" charset="0"/>
                  <a:cs typeface="Times New Roman" panose="02020603050405020304" pitchFamily="18" charset="0"/>
                </a:rPr>
                <a:t>6</a:t>
              </a:r>
              <a:r>
                <a:rPr lang="en-US" altLang="zh-CN" b="1" i="1">
                  <a:latin typeface="Times New Roman" panose="02020603050405020304" pitchFamily="18" charset="0"/>
                </a:rPr>
                <a:t>}</a:t>
              </a:r>
              <a:r>
                <a:rPr lang="en-US" altLang="zh-CN">
                  <a:latin typeface="Times New Roman" panose="02020603050405020304" pitchFamily="18" charset="0"/>
                </a:rPr>
                <a:t>&gt;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6837" name="Text Box 44"/>
            <p:cNvSpPr txBox="1">
              <a:spLocks noChangeArrowheads="1"/>
            </p:cNvSpPr>
            <p:nvPr/>
          </p:nvSpPr>
          <p:spPr bwMode="auto">
            <a:xfrm>
              <a:off x="3824" y="2281"/>
              <a:ext cx="2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solidFill>
                    <a:srgbClr val="000000"/>
                  </a:solidFill>
                  <a:latin typeface="Helvetica" pitchFamily="34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800" baseline="-30000">
                  <a:solidFill>
                    <a:srgbClr val="000000"/>
                  </a:solidFill>
                  <a:latin typeface="Helvetica" pitchFamily="34" charset="0"/>
                  <a:cs typeface="Times New Roman" panose="02020603050405020304" pitchFamily="18" charset="0"/>
                </a:rPr>
                <a:t>5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76838" name="Line 45"/>
            <p:cNvSpPr>
              <a:spLocks noChangeShapeType="1"/>
            </p:cNvSpPr>
            <p:nvPr/>
          </p:nvSpPr>
          <p:spPr bwMode="auto">
            <a:xfrm>
              <a:off x="3728" y="2459"/>
              <a:ext cx="0" cy="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39" name="Line 46"/>
            <p:cNvSpPr>
              <a:spLocks noChangeShapeType="1"/>
            </p:cNvSpPr>
            <p:nvPr/>
          </p:nvSpPr>
          <p:spPr bwMode="auto">
            <a:xfrm>
              <a:off x="3728" y="2499"/>
              <a:ext cx="9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805" name="AutoShape 4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804275" y="6681788"/>
            <a:ext cx="339725" cy="176212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6" name="Text Box 50"/>
          <p:cNvSpPr txBox="1">
            <a:spLocks noChangeArrowheads="1"/>
          </p:cNvSpPr>
          <p:nvPr/>
        </p:nvSpPr>
        <p:spPr bwMode="auto">
          <a:xfrm>
            <a:off x="0" y="5570538"/>
            <a:ext cx="8999538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log:…; &lt;checkpoint</a:t>
            </a:r>
            <a:r>
              <a:rPr lang="en-US" altLang="zh-CN" sz="2000">
                <a:solidFill>
                  <a:srgbClr val="000000"/>
                </a:solidFill>
                <a:latin typeface="Helvetica" pitchFamily="34" charset="0"/>
                <a:cs typeface="Times New Roman" panose="02020603050405020304" pitchFamily="18" charset="0"/>
              </a:rPr>
              <a:t>(k+1), </a:t>
            </a:r>
            <a:r>
              <a:rPr lang="en-US" altLang="zh-CN" b="1" i="1">
                <a:latin typeface="Times New Roman" panose="02020603050405020304" pitchFamily="18" charset="0"/>
              </a:rPr>
              <a:t>{</a:t>
            </a:r>
            <a:r>
              <a:rPr lang="en-US" altLang="zh-CN" sz="1800">
                <a:latin typeface="Arial" panose="020B0604020202020204" pitchFamily="34" charset="0"/>
              </a:rPr>
              <a:t>T</a:t>
            </a:r>
            <a:r>
              <a:rPr lang="en-US" altLang="zh-CN" sz="1800" baseline="-30000">
                <a:latin typeface="Arial" panose="020B0604020202020204" pitchFamily="34" charset="0"/>
              </a:rPr>
              <a:t>1</a:t>
            </a:r>
            <a:r>
              <a:rPr lang="en-US" altLang="zh-CN" b="1" i="1">
                <a:latin typeface="Times New Roman" panose="02020603050405020304" pitchFamily="18" charset="0"/>
              </a:rPr>
              <a:t>, </a:t>
            </a:r>
            <a:r>
              <a:rPr lang="en-US" altLang="zh-CN" sz="1800" i="1">
                <a:solidFill>
                  <a:srgbClr val="000000"/>
                </a:solidFill>
                <a:latin typeface="Helvetica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1800" baseline="-30000">
                <a:solidFill>
                  <a:srgbClr val="000000"/>
                </a:solidFill>
                <a:latin typeface="Helvetica" pitchFamily="34" charset="0"/>
                <a:cs typeface="Times New Roman" panose="02020603050405020304" pitchFamily="18" charset="0"/>
              </a:rPr>
              <a:t>6</a:t>
            </a:r>
            <a:r>
              <a:rPr lang="en-US" altLang="zh-CN" b="1" i="1">
                <a:latin typeface="Times New Roman" panose="02020603050405020304" pitchFamily="18" charset="0"/>
              </a:rPr>
              <a:t>}</a:t>
            </a:r>
            <a:r>
              <a:rPr lang="en-US" altLang="zh-CN">
                <a:latin typeface="Times New Roman" panose="02020603050405020304" pitchFamily="18" charset="0"/>
              </a:rPr>
              <a:t>&gt;; …; &lt;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i="1" baseline="-25000">
                <a:latin typeface="Times New Roman" panose="02020603050405020304" pitchFamily="18" charset="0"/>
              </a:rPr>
              <a:t>5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</a:rPr>
              <a:t>start</a:t>
            </a:r>
            <a:r>
              <a:rPr lang="en-US" altLang="zh-CN">
                <a:latin typeface="Times New Roman" panose="02020603050405020304" pitchFamily="18" charset="0"/>
              </a:rPr>
              <a:t>&gt;; …; &lt;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i="1" baseline="-25000">
                <a:latin typeface="Times New Roman" panose="02020603050405020304" pitchFamily="18" charset="0"/>
              </a:rPr>
              <a:t>1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</a:rPr>
              <a:t>commit</a:t>
            </a:r>
            <a:r>
              <a:rPr lang="en-US" altLang="zh-CN">
                <a:latin typeface="Times New Roman" panose="02020603050405020304" pitchFamily="18" charset="0"/>
              </a:rPr>
              <a:t>&gt;; 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…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6E8F6-8BDD-435D-B10F-376B496785C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6858000" cy="6096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Failure Classification (cont.)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17500" y="1698625"/>
            <a:ext cx="8382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66750" lvl="1" indent="-1905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b="1" i="1" dirty="0">
                <a:latin typeface="Times New Roman" panose="02020603050405020304" pitchFamily="18" charset="0"/>
              </a:rPr>
              <a:t>fail-stop assumption </a:t>
            </a:r>
            <a:r>
              <a:rPr lang="zh-CN" altLang="en-US" b="1" dirty="0">
                <a:latin typeface="Times New Roman" panose="02020603050405020304" pitchFamily="18" charset="0"/>
              </a:rPr>
              <a:t>（故障 </a:t>
            </a:r>
            <a:r>
              <a:rPr lang="en-US" altLang="zh-CN" b="1" dirty="0">
                <a:latin typeface="Times New Roman" panose="02020603050405020304" pitchFamily="18" charset="0"/>
              </a:rPr>
              <a:t>- </a:t>
            </a:r>
            <a:r>
              <a:rPr lang="zh-CN" altLang="en-US" b="1" dirty="0">
                <a:latin typeface="Times New Roman" panose="02020603050405020304" pitchFamily="18" charset="0"/>
              </a:rPr>
              <a:t>停止假设）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66750" lvl="1" indent="-1905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data items in non-volatile </a:t>
            </a:r>
            <a:r>
              <a:rPr lang="zh-CN" altLang="en-US" dirty="0">
                <a:latin typeface="Times New Roman" panose="02020603050405020304" pitchFamily="18" charset="0"/>
              </a:rPr>
              <a:t>（非易失性）</a:t>
            </a:r>
            <a:r>
              <a:rPr lang="en-US" altLang="zh-CN" dirty="0">
                <a:latin typeface="Times New Roman" panose="02020603050405020304" pitchFamily="18" charset="0"/>
              </a:rPr>
              <a:t>storage are assumed to be not corrupted</a:t>
            </a:r>
            <a:r>
              <a:rPr lang="zh-CN" altLang="en-US" dirty="0">
                <a:latin typeface="Times New Roman" panose="02020603050405020304" pitchFamily="18" charset="0"/>
              </a:rPr>
              <a:t>（破坏）</a:t>
            </a:r>
            <a:r>
              <a:rPr lang="en-US" altLang="zh-CN" dirty="0">
                <a:latin typeface="Times New Roman" panose="02020603050405020304" pitchFamily="18" charset="0"/>
              </a:rPr>
              <a:t> by system crash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1047750" lvl="2" indent="-1905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kumimoji="0" lang="en-US" altLang="zh-CN" dirty="0">
                <a:latin typeface="Times New Roman" panose="02020603050405020304" pitchFamily="18" charset="0"/>
              </a:rPr>
              <a:t>e.g. database systems have efficient mechanisms, at hardware and software levels, to prevent corruption of disk data </a:t>
            </a:r>
            <a:endParaRPr kumimoji="0" lang="en-US" altLang="zh-CN" dirty="0">
              <a:latin typeface="Times New Roman" panose="02020603050405020304" pitchFamily="18" charset="0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</a:rPr>
              <a:t>Disk (storage medium failure)——</a:t>
            </a:r>
            <a:r>
              <a:rPr lang="zh-CN" altLang="en-US" dirty="0">
                <a:latin typeface="Times New Roman" panose="02020603050405020304" pitchFamily="18" charset="0"/>
              </a:rPr>
              <a:t>介质故障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2857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a head</a:t>
            </a:r>
            <a:r>
              <a:rPr lang="zh-CN" altLang="en-US" dirty="0">
                <a:latin typeface="Times New Roman" panose="02020603050405020304" pitchFamily="18" charset="0"/>
              </a:rPr>
              <a:t>（磁头）</a:t>
            </a:r>
            <a:r>
              <a:rPr lang="en-US" altLang="zh-CN" dirty="0">
                <a:latin typeface="Times New Roman" panose="02020603050405020304" pitchFamily="18" charset="0"/>
              </a:rPr>
              <a:t> crash or similar disk failure destroys all or part of disk storage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66750" lvl="1" indent="-1905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</a:rPr>
              <a:t>destruction is assumed to be detectable, because disk drives use checksums</a:t>
            </a:r>
            <a:r>
              <a:rPr lang="zh-CN" altLang="en-US" dirty="0">
                <a:latin typeface="Times New Roman" panose="02020603050405020304" pitchFamily="18" charset="0"/>
              </a:rPr>
              <a:t>（校验码）</a:t>
            </a:r>
            <a:r>
              <a:rPr lang="en-US" altLang="zh-CN" dirty="0">
                <a:latin typeface="Times New Roman" panose="02020603050405020304" pitchFamily="18" charset="0"/>
              </a:rPr>
              <a:t> to detect failures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38A2C-DDBF-4BB4-B33D-17921EE181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16.4.1 Transaction Rollback</a:t>
            </a:r>
            <a:b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(during normal operation)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13921" y="1694489"/>
            <a:ext cx="8309588" cy="4385937"/>
          </a:xfrm>
          <a:prstGeom prst="rect">
            <a:avLst/>
          </a:prstGeom>
        </p:spPr>
        <p:txBody>
          <a:bodyPr/>
          <a:lstStyle>
            <a:lvl1pPr marL="193675" indent="-193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405" indent="-189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52500" indent="-189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No system crash, and no &lt;T</a:t>
            </a:r>
            <a:r>
              <a:rPr lang="en-US" altLang="zh-CN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, committed&gt; in the log file, so the operations of T</a:t>
            </a:r>
            <a:r>
              <a:rPr lang="en-US" altLang="zh-CN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should be undo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Let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T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is the transaction to be rolled back, Rolling back as follows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scan log backwards from the end, and for each log record of 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  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of the form 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&lt;T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j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,  V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,  V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&gt; </a:t>
            </a:r>
            <a:endParaRPr lang="en-US" altLang="zh-CN" i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perform the undo by writing 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to </a:t>
            </a:r>
            <a:r>
              <a:rPr lang="en-US" altLang="zh-CN" i="1" dirty="0" err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j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,</a:t>
            </a:r>
            <a:endParaRPr lang="en-US" altLang="zh-CN" i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write a log record 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&lt;T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, </a:t>
            </a:r>
            <a:r>
              <a:rPr lang="en-US" altLang="zh-CN" i="1" dirty="0" err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j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,  V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&gt; </a:t>
            </a:r>
            <a:endParaRPr lang="en-US" altLang="zh-CN" i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lvl="3"/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such log records are called </a:t>
            </a:r>
            <a:r>
              <a:rPr lang="en-US" altLang="zh-CN" b="1" dirty="0">
                <a:solidFill>
                  <a:srgbClr val="000099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compensation log records</a:t>
            </a:r>
            <a:endParaRPr lang="en-US" altLang="zh-CN" b="1" dirty="0">
              <a:solidFill>
                <a:srgbClr val="000099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Once the record 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&lt;T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start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&gt; 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is found, stop the scan and write the log record 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&lt;T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abort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&gt; </a:t>
            </a:r>
            <a:endParaRPr lang="en-US" altLang="zh-CN" i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87BDCE-02A4-4E87-9D4E-A4C170E4F90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475" y="1735138"/>
            <a:ext cx="8305800" cy="4495800"/>
          </a:xfrm>
        </p:spPr>
        <p:txBody>
          <a:bodyPr/>
          <a:lstStyle/>
          <a:p>
            <a:pPr eaLnBrk="1" hangingPunct="1"/>
            <a:r>
              <a:rPr lang="en-US" altLang="zh-CN" b="1" i="1" dirty="0">
                <a:latin typeface="Times New Roman" panose="02020603050405020304" pitchFamily="18" charset="0"/>
              </a:rPr>
              <a:t> Scanning the log backward</a:t>
            </a:r>
            <a:r>
              <a:rPr lang="en-US" altLang="zh-CN" dirty="0">
                <a:latin typeface="Times New Roman" panose="02020603050405020304" pitchFamily="18" charset="0"/>
              </a:rPr>
              <a:t> is important, because 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may updates the data item Q several times; the “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oldest</a:t>
            </a:r>
            <a:r>
              <a:rPr lang="en-US" altLang="zh-CN" dirty="0">
                <a:latin typeface="Times New Roman" panose="02020603050405020304" pitchFamily="18" charset="0"/>
              </a:rPr>
              <a:t>” </a:t>
            </a:r>
            <a:r>
              <a:rPr lang="en-US" altLang="zh-CN" b="1" i="1" dirty="0">
                <a:latin typeface="Times New Roman" panose="02020603050405020304" pitchFamily="18" charset="0"/>
              </a:rPr>
              <a:t>update</a:t>
            </a:r>
            <a:r>
              <a:rPr lang="en-US" altLang="zh-CN" dirty="0">
                <a:latin typeface="Times New Roman" panose="02020603050405020304" pitchFamily="18" charset="0"/>
              </a:rPr>
              <a:t> &lt; 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, Q,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&gt; by </a:t>
            </a:r>
            <a:r>
              <a:rPr lang="en-US" altLang="zh-CN" b="1" i="1" dirty="0">
                <a:latin typeface="Times New Roman" panose="02020603050405020304" pitchFamily="18" charset="0"/>
              </a:rPr>
              <a:t>T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should be employed to restore the data item Q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793038" cy="1143000"/>
          </a:xfrm>
        </p:spPr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Rollback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38A2C-DDBF-4BB4-B33D-17921EE181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302" y="254186"/>
            <a:ext cx="7793038" cy="1143000"/>
          </a:xfrm>
        </p:spPr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16.4.2 Recovery after System Crash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93" y="1752600"/>
            <a:ext cx="8445407" cy="44958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Recovery from crash in two phases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800100" lvl="1" indent="-342900"/>
            <a:r>
              <a:rPr lang="en-US" altLang="zh-CN" dirty="0">
                <a:latin typeface="Times New Roman" panose="02020603050405020304" pitchFamily="18" charset="0"/>
                <a:cs typeface="+mn-cs"/>
              </a:rPr>
              <a:t>Redo phase:  </a:t>
            </a:r>
            <a:endParaRPr lang="en-US" altLang="zh-CN" dirty="0">
              <a:latin typeface="Times New Roman" panose="02020603050405020304" pitchFamily="18" charset="0"/>
              <a:cs typeface="+mn-cs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+mn-cs"/>
              </a:rPr>
              <a:t>replay </a:t>
            </a:r>
            <a:r>
              <a:rPr lang="zh-CN" altLang="en-US" dirty="0">
                <a:latin typeface="Times New Roman" panose="02020603050405020304" pitchFamily="18" charset="0"/>
                <a:cs typeface="+mn-cs"/>
              </a:rPr>
              <a:t>重做 </a:t>
            </a:r>
            <a:r>
              <a:rPr lang="en-US" altLang="zh-CN" dirty="0">
                <a:latin typeface="Times New Roman" panose="02020603050405020304" pitchFamily="18" charset="0"/>
                <a:cs typeface="+mn-cs"/>
              </a:rPr>
              <a:t>updates of all transactions by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+mn-cs"/>
              </a:rPr>
              <a:t>scanning</a:t>
            </a:r>
            <a:r>
              <a:rPr lang="en-US" altLang="zh-CN" dirty="0">
                <a:latin typeface="Times New Roman" panose="02020603050405020304" pitchFamily="18" charset="0"/>
                <a:cs typeface="+mn-cs"/>
              </a:rPr>
              <a:t> the log forward from the last checkpoint, whether they committed, aborted, or are incomplete</a:t>
            </a:r>
            <a:endParaRPr lang="en-US" altLang="zh-CN" dirty="0">
              <a:latin typeface="Times New Roman" panose="02020603050405020304" pitchFamily="18" charset="0"/>
              <a:cs typeface="+mn-cs"/>
            </a:endParaRPr>
          </a:p>
          <a:p>
            <a:pPr marL="800100" lvl="1" indent="-342900"/>
            <a:r>
              <a:rPr lang="en-US" altLang="zh-CN" dirty="0">
                <a:latin typeface="Times New Roman" panose="02020603050405020304" pitchFamily="18" charset="0"/>
                <a:cs typeface="+mn-cs"/>
              </a:rPr>
              <a:t>Undo phase: </a:t>
            </a:r>
            <a:endParaRPr lang="en-US" altLang="zh-CN" dirty="0">
              <a:latin typeface="Times New Roman" panose="02020603050405020304" pitchFamily="18" charset="0"/>
              <a:cs typeface="+mn-cs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+mn-cs"/>
              </a:rPr>
              <a:t>        undo/rollback all incomplete transactions in the undo-list</a:t>
            </a:r>
            <a:endParaRPr lang="en-US" altLang="zh-CN" dirty="0">
              <a:latin typeface="Times New Roman" panose="02020603050405020304" pitchFamily="18" charset="0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38A2C-DDBF-4BB4-B33D-17921EE181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Step1. Find last &lt;</a:t>
            </a:r>
            <a:r>
              <a:rPr lang="en-US" altLang="zh-CN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checkpoint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&gt; record, and set the undo-list to 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L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/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the undo list records the transactions to be rolled back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Step2. Scan forward from above &lt;</a:t>
            </a:r>
            <a:r>
              <a:rPr lang="en-US" altLang="zh-CN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checkpoint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&gt; record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/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whenever a  record 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&lt;T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j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,  V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,  V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&gt; 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is found, or a read only record &lt;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T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j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, V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&gt; is found, redo it by writing 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2  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to </a:t>
            </a:r>
            <a:r>
              <a:rPr lang="en-US" altLang="zh-CN" i="1" dirty="0" err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j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endParaRPr lang="en-US" altLang="zh-CN" i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800100" lvl="1" indent="-342900"/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whenever a log record 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&lt;T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 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start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&gt; 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is found, add 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  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to undo-list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800100" lvl="1" indent="-342900"/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whenever a log record 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&lt;T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commit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&gt; or &lt;T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abort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&gt; 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is found, remove 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from undo-list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Redo Phase</a:t>
            </a:r>
            <a:endParaRPr 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38A2C-DDBF-4BB4-B33D-17921EE181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Undo Phase</a:t>
            </a:r>
            <a:endParaRPr 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656" y="1685855"/>
            <a:ext cx="8305800" cy="44958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Scan log backwards from end, to roll back all transactions in undo-list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/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whenever a log record 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&lt;T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j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,  V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,  V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&gt; 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is found where 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is in undo-list, perform same actions as for transaction rollback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1200150" lvl="2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perform undo by writing 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to </a:t>
            </a:r>
            <a:r>
              <a:rPr lang="en-US" altLang="zh-CN" i="1" dirty="0" err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1200150" lvl="2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write a log record 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&lt;T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, </a:t>
            </a:r>
            <a:r>
              <a:rPr lang="en-US" altLang="zh-CN" i="1" dirty="0" err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j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,  V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&gt;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/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whenever a log record 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&lt;T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start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&gt; 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is found where 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is in undo-list, 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1200150" lvl="2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write a log record 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&lt;T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 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abort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&gt; </a:t>
            </a:r>
            <a:endParaRPr lang="en-US" altLang="zh-CN" i="1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1200150" lvl="2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remove 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  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from undo-list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38A2C-DDBF-4BB4-B33D-17921EE181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Undo Phase (cont.)</a:t>
            </a:r>
            <a:endParaRPr 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656" y="1685855"/>
            <a:ext cx="8305800" cy="4495800"/>
          </a:xfrm>
        </p:spPr>
        <p:txBody>
          <a:bodyPr/>
          <a:lstStyle/>
          <a:p>
            <a:pPr marL="1200150" lvl="2" indent="-342900">
              <a:lnSpc>
                <a:spcPct val="90000"/>
              </a:lnSpc>
              <a:buFont typeface="Monotype Sorts" charset="2"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/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stop when undo-list is empty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1200150" lvl="2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i.e.,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&lt;T</a:t>
            </a:r>
            <a:r>
              <a:rPr lang="en-US" altLang="zh-CN" i="1" baseline="-25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start</a:t>
            </a:r>
            <a:r>
              <a:rPr lang="en-US" altLang="zh-CN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&gt; </a:t>
            </a: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has been found for every transaction in undo-list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charset="2"/>
              <a:buChar char="l"/>
            </a:pP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charset="2"/>
              <a:buChar char="l"/>
            </a:pP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After undo phase completes, normal transaction processing can commence</a:t>
            </a:r>
            <a:r>
              <a:rPr lang="zh-CN" altLang="en-US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（开始）</a:t>
            </a:r>
            <a:endParaRPr lang="en-US" altLang="zh-CN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38A2C-DDBF-4BB4-B33D-17921EE181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71" y="84609"/>
            <a:ext cx="7793038" cy="11430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Recovery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06" y="1817808"/>
            <a:ext cx="8750300" cy="445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87BDCE-02A4-4E87-9D4E-A4C170E4F90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702425" cy="11430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Recovery Procedure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8423" y="1783336"/>
            <a:ext cx="8467725" cy="47752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To recover from a crash, DBMS first constructs two lists, that is, </a:t>
            </a:r>
            <a:r>
              <a:rPr lang="en-US" altLang="zh-CN" b="1" i="1" dirty="0">
                <a:latin typeface="Times New Roman" panose="02020603050405020304" pitchFamily="18" charset="0"/>
              </a:rPr>
              <a:t>undo-list</a:t>
            </a:r>
            <a:r>
              <a:rPr lang="en-US" altLang="zh-CN" dirty="0">
                <a:latin typeface="Times New Roman" panose="02020603050405020304" pitchFamily="18" charset="0"/>
              </a:rPr>
              <a:t> consisting of incomplete transactions which must be undone and </a:t>
            </a:r>
            <a:r>
              <a:rPr lang="en-US" altLang="zh-CN" b="1" i="1" dirty="0">
                <a:latin typeface="Times New Roman" panose="02020603050405020304" pitchFamily="18" charset="0"/>
              </a:rPr>
              <a:t>redo-list </a:t>
            </a:r>
            <a:r>
              <a:rPr lang="en-US" altLang="zh-CN" dirty="0">
                <a:latin typeface="Times New Roman" panose="02020603050405020304" pitchFamily="18" charset="0"/>
              </a:rPr>
              <a:t>consisting of finished transactions that must be redone, as follows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initialize </a:t>
            </a:r>
            <a:r>
              <a:rPr lang="en-US" altLang="zh-CN" i="1" dirty="0">
                <a:latin typeface="Times New Roman" panose="02020603050405020304" pitchFamily="18" charset="0"/>
              </a:rPr>
              <a:t> undo-list</a:t>
            </a:r>
            <a:r>
              <a:rPr lang="en-US" altLang="zh-CN" dirty="0">
                <a:latin typeface="Times New Roman" panose="02020603050405020304" pitchFamily="18" charset="0"/>
              </a:rPr>
              <a:t> and </a:t>
            </a:r>
            <a:r>
              <a:rPr lang="en-US" altLang="zh-CN" i="1" dirty="0">
                <a:latin typeface="Times New Roman" panose="02020603050405020304" pitchFamily="18" charset="0"/>
              </a:rPr>
              <a:t> redo-list</a:t>
            </a:r>
            <a:r>
              <a:rPr lang="en-US" altLang="zh-CN" dirty="0">
                <a:latin typeface="Times New Roman" panose="02020603050405020304" pitchFamily="18" charset="0"/>
              </a:rPr>
              <a:t> to empty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scan the log </a:t>
            </a:r>
            <a:r>
              <a:rPr lang="en-US" altLang="zh-CN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backwards from the end</a:t>
            </a:r>
            <a:r>
              <a:rPr lang="en-US" altLang="zh-CN" dirty="0">
                <a:latin typeface="Times New Roman" panose="02020603050405020304" pitchFamily="18" charset="0"/>
              </a:rPr>
              <a:t>, stopping when the first &lt;</a:t>
            </a:r>
            <a:r>
              <a:rPr lang="en-US" altLang="zh-CN" b="1" dirty="0">
                <a:latin typeface="Times New Roman" panose="02020603050405020304" pitchFamily="18" charset="0"/>
              </a:rPr>
              <a:t>checkpoint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&gt; record is found, i.e. the most recent checkpoint is found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en-US" altLang="zh-CN" dirty="0">
                <a:latin typeface="Times New Roman" panose="02020603050405020304" pitchFamily="18" charset="0"/>
              </a:rPr>
              <a:t>e.g. &lt;checkpoint</a:t>
            </a:r>
            <a:r>
              <a:rPr lang="en-US" altLang="zh-CN" sz="2000" dirty="0">
                <a:solidFill>
                  <a:srgbClr val="000000"/>
                </a:solidFill>
                <a:latin typeface="Helvetica" pitchFamily="34" charset="0"/>
                <a:cs typeface="Times New Roman" panose="02020603050405020304" pitchFamily="18" charset="0"/>
              </a:rPr>
              <a:t>(k+1), </a:t>
            </a:r>
            <a:r>
              <a:rPr lang="en-US" altLang="zh-CN" b="1" i="1" dirty="0">
                <a:latin typeface="Times New Roman" panose="02020603050405020304" pitchFamily="18" charset="0"/>
              </a:rPr>
              <a:t>{</a:t>
            </a:r>
            <a:r>
              <a:rPr lang="en-US" altLang="zh-CN" sz="1800" dirty="0">
                <a:latin typeface="Arial" panose="020B0604020202020204" pitchFamily="34" charset="0"/>
              </a:rPr>
              <a:t>T</a:t>
            </a:r>
            <a:r>
              <a:rPr lang="en-US" altLang="zh-CN" sz="1800" baseline="-30000" dirty="0">
                <a:latin typeface="Arial" panose="020B0604020202020204" pitchFamily="34" charset="0"/>
              </a:rPr>
              <a:t>1</a:t>
            </a:r>
            <a:r>
              <a:rPr lang="en-US" altLang="zh-CN" b="1" i="1" dirty="0">
                <a:latin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rgbClr val="000000"/>
                </a:solidFill>
                <a:latin typeface="Helvetica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1800" baseline="-30000" dirty="0">
                <a:solidFill>
                  <a:srgbClr val="000000"/>
                </a:solidFill>
                <a:latin typeface="Helvetica" pitchFamily="34" charset="0"/>
                <a:cs typeface="Times New Roman" panose="02020603050405020304" pitchFamily="18" charset="0"/>
              </a:rPr>
              <a:t>6</a:t>
            </a:r>
            <a:r>
              <a:rPr lang="en-US" altLang="zh-CN" b="1" i="1" dirty="0">
                <a:latin typeface="Times New Roman" panose="02020603050405020304" pitchFamily="18" charset="0"/>
              </a:rPr>
              <a:t>}</a:t>
            </a:r>
            <a:r>
              <a:rPr lang="en-US" altLang="zh-CN" dirty="0">
                <a:latin typeface="Times New Roman" panose="02020603050405020304" pitchFamily="18" charset="0"/>
              </a:rPr>
              <a:t>&gt; in Fig.16.0.18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eaLnBrk="1" hangingPunct="1"/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7828" name="AutoShape 4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991350" y="5028389"/>
            <a:ext cx="382588" cy="182563"/>
          </a:xfrm>
          <a:prstGeom prst="actionButtonForwardNex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38A2C-DDBF-4BB4-B33D-17921EE181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7"/>
          <p:cNvSpPr>
            <a:spLocks noChangeArrowheads="1"/>
          </p:cNvSpPr>
          <p:nvPr/>
        </p:nvSpPr>
        <p:spPr bwMode="auto">
          <a:xfrm>
            <a:off x="1266825" y="325438"/>
            <a:ext cx="6483350" cy="96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/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An Example</a:t>
            </a:r>
            <a:endParaRPr lang="en-US" altLang="zh-CN" sz="3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03" name="Text Box 38"/>
          <p:cNvSpPr txBox="1">
            <a:spLocks noChangeArrowheads="1"/>
          </p:cNvSpPr>
          <p:nvPr/>
        </p:nvSpPr>
        <p:spPr bwMode="auto">
          <a:xfrm>
            <a:off x="1735138" y="6153150"/>
            <a:ext cx="5343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Fig.16.0.18 An example of checkpoint log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76804" name="Group 51"/>
          <p:cNvGrpSpPr/>
          <p:nvPr/>
        </p:nvGrpSpPr>
        <p:grpSpPr bwMode="auto">
          <a:xfrm>
            <a:off x="917575" y="1574800"/>
            <a:ext cx="7777163" cy="3727450"/>
            <a:chOff x="578" y="992"/>
            <a:chExt cx="4899" cy="2348"/>
          </a:xfrm>
        </p:grpSpPr>
        <p:sp>
          <p:nvSpPr>
            <p:cNvPr id="76807" name="Text Box 2"/>
            <p:cNvSpPr txBox="1">
              <a:spLocks noChangeArrowheads="1"/>
            </p:cNvSpPr>
            <p:nvPr/>
          </p:nvSpPr>
          <p:spPr bwMode="auto">
            <a:xfrm>
              <a:off x="2505" y="1659"/>
              <a:ext cx="36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Arial" panose="020B0604020202020204" pitchFamily="34" charset="0"/>
                </a:rPr>
                <a:t>T</a:t>
              </a:r>
              <a:r>
                <a:rPr lang="en-US" altLang="zh-CN" sz="1800" baseline="-30000">
                  <a:latin typeface="Arial" panose="020B0604020202020204" pitchFamily="34" charset="0"/>
                </a:rPr>
                <a:t>1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76808" name="Line 3"/>
            <p:cNvSpPr>
              <a:spLocks noChangeShapeType="1"/>
            </p:cNvSpPr>
            <p:nvPr/>
          </p:nvSpPr>
          <p:spPr bwMode="auto">
            <a:xfrm>
              <a:off x="694" y="1551"/>
              <a:ext cx="46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09" name="Line 8"/>
            <p:cNvSpPr>
              <a:spLocks noChangeShapeType="1"/>
            </p:cNvSpPr>
            <p:nvPr/>
          </p:nvSpPr>
          <p:spPr bwMode="auto">
            <a:xfrm>
              <a:off x="732" y="2026"/>
              <a:ext cx="0" cy="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0" name="Line 9"/>
            <p:cNvSpPr>
              <a:spLocks noChangeShapeType="1"/>
            </p:cNvSpPr>
            <p:nvPr/>
          </p:nvSpPr>
          <p:spPr bwMode="auto">
            <a:xfrm>
              <a:off x="732" y="2049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1" name="Line 10"/>
            <p:cNvSpPr>
              <a:spLocks noChangeShapeType="1"/>
            </p:cNvSpPr>
            <p:nvPr/>
          </p:nvSpPr>
          <p:spPr bwMode="auto">
            <a:xfrm>
              <a:off x="1212" y="2026"/>
              <a:ext cx="0" cy="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2" name="Text Box 17"/>
            <p:cNvSpPr txBox="1">
              <a:spLocks noChangeArrowheads="1"/>
            </p:cNvSpPr>
            <p:nvPr/>
          </p:nvSpPr>
          <p:spPr bwMode="auto">
            <a:xfrm>
              <a:off x="863" y="1822"/>
              <a:ext cx="2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solidFill>
                    <a:srgbClr val="000000"/>
                  </a:solidFill>
                  <a:latin typeface="Helvetica" pitchFamily="34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800" baseline="-30000">
                  <a:solidFill>
                    <a:srgbClr val="000000"/>
                  </a:solidFill>
                  <a:latin typeface="Helvetica" pitchFamily="34" charset="0"/>
                  <a:cs typeface="Times New Roman" panose="02020603050405020304" pitchFamily="18" charset="0"/>
                </a:rPr>
                <a:t>2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76813" name="Text Box 19"/>
            <p:cNvSpPr txBox="1">
              <a:spLocks noChangeArrowheads="1"/>
            </p:cNvSpPr>
            <p:nvPr/>
          </p:nvSpPr>
          <p:spPr bwMode="auto">
            <a:xfrm>
              <a:off x="2288" y="2486"/>
              <a:ext cx="2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solidFill>
                    <a:srgbClr val="000000"/>
                  </a:solidFill>
                  <a:latin typeface="Helvetica" pitchFamily="34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800" baseline="-30000">
                  <a:solidFill>
                    <a:srgbClr val="000000"/>
                  </a:solidFill>
                  <a:latin typeface="Helvetica" pitchFamily="34" charset="0"/>
                  <a:cs typeface="Times New Roman" panose="02020603050405020304" pitchFamily="18" charset="0"/>
                </a:rPr>
                <a:t>4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76814" name="Text Box 21"/>
            <p:cNvSpPr txBox="1">
              <a:spLocks noChangeArrowheads="1"/>
            </p:cNvSpPr>
            <p:nvPr/>
          </p:nvSpPr>
          <p:spPr bwMode="auto">
            <a:xfrm>
              <a:off x="1092" y="1116"/>
              <a:ext cx="10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00"/>
                  </a:solidFill>
                  <a:latin typeface="Helvetica" pitchFamily="34" charset="0"/>
                  <a:cs typeface="Times New Roman" panose="02020603050405020304" pitchFamily="18" charset="0"/>
                </a:rPr>
                <a:t>checkpoint(k)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76815" name="Text Box 22"/>
            <p:cNvSpPr txBox="1">
              <a:spLocks noChangeArrowheads="1"/>
            </p:cNvSpPr>
            <p:nvPr/>
          </p:nvSpPr>
          <p:spPr bwMode="auto">
            <a:xfrm>
              <a:off x="4280" y="992"/>
              <a:ext cx="66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000000"/>
                  </a:solidFill>
                  <a:latin typeface="Helvetica" pitchFamily="34" charset="0"/>
                  <a:cs typeface="Times New Roman" panose="02020603050405020304" pitchFamily="18" charset="0"/>
                </a:rPr>
                <a:t>system </a:t>
              </a:r>
              <a:endParaRPr lang="en-US" altLang="zh-CN" sz="2000">
                <a:solidFill>
                  <a:srgbClr val="000000"/>
                </a:solidFill>
                <a:latin typeface="Helvetica" pitchFamily="34" charset="0"/>
                <a:cs typeface="Times New Roman" panose="02020603050405020304" pitchFamily="18" charset="0"/>
              </a:endParaRPr>
            </a:p>
            <a:p>
              <a:pPr algn="ctr" eaLnBrk="1" hangingPunct="1"/>
              <a:r>
                <a:rPr lang="en-US" altLang="zh-CN" sz="2000">
                  <a:solidFill>
                    <a:srgbClr val="000000"/>
                  </a:solidFill>
                  <a:latin typeface="Helvetica" pitchFamily="34" charset="0"/>
                  <a:cs typeface="Times New Roman" panose="02020603050405020304" pitchFamily="18" charset="0"/>
                </a:rPr>
                <a:t>failure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76816" name="Line 13"/>
            <p:cNvSpPr>
              <a:spLocks noChangeShapeType="1"/>
            </p:cNvSpPr>
            <p:nvPr/>
          </p:nvSpPr>
          <p:spPr bwMode="auto">
            <a:xfrm>
              <a:off x="2192" y="2664"/>
              <a:ext cx="0" cy="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7" name="Line 14"/>
            <p:cNvSpPr>
              <a:spLocks noChangeShapeType="1"/>
            </p:cNvSpPr>
            <p:nvPr/>
          </p:nvSpPr>
          <p:spPr bwMode="auto">
            <a:xfrm>
              <a:off x="2192" y="2704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8" name="Line 15"/>
            <p:cNvSpPr>
              <a:spLocks noChangeShapeType="1"/>
            </p:cNvSpPr>
            <p:nvPr/>
          </p:nvSpPr>
          <p:spPr bwMode="auto">
            <a:xfrm>
              <a:off x="2672" y="2664"/>
              <a:ext cx="0" cy="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9" name="Line 16"/>
            <p:cNvSpPr>
              <a:spLocks noChangeShapeType="1"/>
            </p:cNvSpPr>
            <p:nvPr/>
          </p:nvSpPr>
          <p:spPr bwMode="auto">
            <a:xfrm>
              <a:off x="1856" y="2853"/>
              <a:ext cx="0" cy="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0" name="Text Box 20"/>
            <p:cNvSpPr txBox="1">
              <a:spLocks noChangeArrowheads="1"/>
            </p:cNvSpPr>
            <p:nvPr/>
          </p:nvSpPr>
          <p:spPr bwMode="auto">
            <a:xfrm>
              <a:off x="3008" y="2705"/>
              <a:ext cx="2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solidFill>
                    <a:srgbClr val="000000"/>
                  </a:solidFill>
                  <a:latin typeface="Helvetica" pitchFamily="34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800" baseline="-30000">
                  <a:solidFill>
                    <a:srgbClr val="000000"/>
                  </a:solidFill>
                  <a:latin typeface="Helvetica" pitchFamily="34" charset="0"/>
                  <a:cs typeface="Times New Roman" panose="02020603050405020304" pitchFamily="18" charset="0"/>
                </a:rPr>
                <a:t>6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76821" name="Line 23"/>
            <p:cNvSpPr>
              <a:spLocks noChangeShapeType="1"/>
            </p:cNvSpPr>
            <p:nvPr/>
          </p:nvSpPr>
          <p:spPr bwMode="auto">
            <a:xfrm flipV="1">
              <a:off x="1856" y="2888"/>
              <a:ext cx="284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2" name="Line 11"/>
            <p:cNvSpPr>
              <a:spLocks noChangeShapeType="1"/>
            </p:cNvSpPr>
            <p:nvPr/>
          </p:nvSpPr>
          <p:spPr bwMode="auto">
            <a:xfrm>
              <a:off x="881" y="2257"/>
              <a:ext cx="0" cy="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3" name="Line 12"/>
            <p:cNvSpPr>
              <a:spLocks noChangeShapeType="1"/>
            </p:cNvSpPr>
            <p:nvPr/>
          </p:nvSpPr>
          <p:spPr bwMode="auto">
            <a:xfrm>
              <a:off x="881" y="2308"/>
              <a:ext cx="19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4" name="Text Box 18"/>
            <p:cNvSpPr txBox="1">
              <a:spLocks noChangeArrowheads="1"/>
            </p:cNvSpPr>
            <p:nvPr/>
          </p:nvSpPr>
          <p:spPr bwMode="auto">
            <a:xfrm>
              <a:off x="1567" y="2082"/>
              <a:ext cx="2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solidFill>
                    <a:srgbClr val="000000"/>
                  </a:solidFill>
                  <a:latin typeface="Helvetica" pitchFamily="34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800" baseline="-30000">
                  <a:solidFill>
                    <a:srgbClr val="000000"/>
                  </a:solidFill>
                  <a:latin typeface="Helvetica" pitchFamily="34" charset="0"/>
                  <a:cs typeface="Times New Roman" panose="02020603050405020304" pitchFamily="18" charset="0"/>
                </a:rPr>
                <a:t>3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76825" name="Line 24"/>
            <p:cNvSpPr>
              <a:spLocks noChangeShapeType="1"/>
            </p:cNvSpPr>
            <p:nvPr/>
          </p:nvSpPr>
          <p:spPr bwMode="auto">
            <a:xfrm>
              <a:off x="2825" y="2308"/>
              <a:ext cx="0" cy="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6" name="Line 25"/>
            <p:cNvSpPr>
              <a:spLocks noChangeShapeType="1"/>
            </p:cNvSpPr>
            <p:nvPr/>
          </p:nvSpPr>
          <p:spPr bwMode="auto">
            <a:xfrm>
              <a:off x="2825" y="2257"/>
              <a:ext cx="0" cy="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7" name="Line 26"/>
            <p:cNvSpPr>
              <a:spLocks noChangeShapeType="1"/>
            </p:cNvSpPr>
            <p:nvPr/>
          </p:nvSpPr>
          <p:spPr bwMode="auto">
            <a:xfrm>
              <a:off x="1198" y="1851"/>
              <a:ext cx="2717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8" name="Line 27"/>
            <p:cNvSpPr>
              <a:spLocks noChangeShapeType="1"/>
            </p:cNvSpPr>
            <p:nvPr/>
          </p:nvSpPr>
          <p:spPr bwMode="auto">
            <a:xfrm>
              <a:off x="1198" y="1807"/>
              <a:ext cx="0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9" name="Line 28"/>
            <p:cNvSpPr>
              <a:spLocks noChangeShapeType="1"/>
            </p:cNvSpPr>
            <p:nvPr/>
          </p:nvSpPr>
          <p:spPr bwMode="auto">
            <a:xfrm>
              <a:off x="3914" y="1819"/>
              <a:ext cx="0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30" name="Line 29"/>
            <p:cNvSpPr>
              <a:spLocks noChangeShapeType="1"/>
            </p:cNvSpPr>
            <p:nvPr/>
          </p:nvSpPr>
          <p:spPr bwMode="auto">
            <a:xfrm flipH="1">
              <a:off x="1530" y="1470"/>
              <a:ext cx="0" cy="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31" name="Line 30"/>
            <p:cNvSpPr>
              <a:spLocks noChangeShapeType="1"/>
            </p:cNvSpPr>
            <p:nvPr/>
          </p:nvSpPr>
          <p:spPr bwMode="auto">
            <a:xfrm flipH="1">
              <a:off x="3428" y="1473"/>
              <a:ext cx="0" cy="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32" name="Line 31"/>
            <p:cNvSpPr>
              <a:spLocks noChangeShapeType="1"/>
            </p:cNvSpPr>
            <p:nvPr/>
          </p:nvSpPr>
          <p:spPr bwMode="auto">
            <a:xfrm flipH="1">
              <a:off x="4682" y="1473"/>
              <a:ext cx="0" cy="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33" name="Text Box 33"/>
            <p:cNvSpPr txBox="1">
              <a:spLocks noChangeArrowheads="1"/>
            </p:cNvSpPr>
            <p:nvPr/>
          </p:nvSpPr>
          <p:spPr bwMode="auto">
            <a:xfrm>
              <a:off x="2777" y="1118"/>
              <a:ext cx="1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00"/>
                  </a:solidFill>
                  <a:latin typeface="Helvetica" pitchFamily="34" charset="0"/>
                  <a:cs typeface="Times New Roman" panose="02020603050405020304" pitchFamily="18" charset="0"/>
                </a:rPr>
                <a:t>checkpoint(k+1)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76834" name="Text Box 39"/>
            <p:cNvSpPr txBox="1">
              <a:spLocks noChangeArrowheads="1"/>
            </p:cNvSpPr>
            <p:nvPr/>
          </p:nvSpPr>
          <p:spPr bwMode="auto">
            <a:xfrm>
              <a:off x="5297" y="1371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76835" name="Text Box 41"/>
            <p:cNvSpPr txBox="1">
              <a:spLocks noChangeArrowheads="1"/>
            </p:cNvSpPr>
            <p:nvPr/>
          </p:nvSpPr>
          <p:spPr bwMode="auto">
            <a:xfrm>
              <a:off x="578" y="3052"/>
              <a:ext cx="20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</a:rPr>
                <a:t>&lt;checkpoint</a:t>
              </a:r>
              <a:r>
                <a:rPr lang="en-US" altLang="zh-CN" sz="2000">
                  <a:solidFill>
                    <a:srgbClr val="000000"/>
                  </a:solidFill>
                  <a:latin typeface="Helvetica" pitchFamily="34" charset="0"/>
                  <a:cs typeface="Times New Roman" panose="02020603050405020304" pitchFamily="18" charset="0"/>
                </a:rPr>
                <a:t>(k), </a:t>
              </a:r>
              <a:r>
                <a:rPr lang="en-US" altLang="zh-CN" b="1" i="1">
                  <a:latin typeface="Times New Roman" panose="02020603050405020304" pitchFamily="18" charset="0"/>
                </a:rPr>
                <a:t>{</a:t>
              </a:r>
              <a:r>
                <a:rPr lang="en-US" altLang="zh-CN" sz="1800">
                  <a:latin typeface="Arial" panose="020B0604020202020204" pitchFamily="34" charset="0"/>
                </a:rPr>
                <a:t>T</a:t>
              </a:r>
              <a:r>
                <a:rPr lang="en-US" altLang="zh-CN" sz="1800" baseline="-30000">
                  <a:latin typeface="Arial" panose="020B0604020202020204" pitchFamily="34" charset="0"/>
                </a:rPr>
                <a:t>1</a:t>
              </a:r>
              <a:r>
                <a:rPr lang="en-US" altLang="zh-CN" b="1" i="1">
                  <a:latin typeface="Times New Roman" panose="02020603050405020304" pitchFamily="18" charset="0"/>
                </a:rPr>
                <a:t>, </a:t>
              </a:r>
              <a:r>
                <a:rPr lang="en-US" altLang="zh-CN" sz="1800" i="1">
                  <a:solidFill>
                    <a:srgbClr val="000000"/>
                  </a:solidFill>
                  <a:latin typeface="Helvetica" pitchFamily="34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800" baseline="-30000">
                  <a:solidFill>
                    <a:srgbClr val="000000"/>
                  </a:solidFill>
                  <a:latin typeface="Helvetica" pitchFamily="34" charset="0"/>
                  <a:cs typeface="Times New Roman" panose="02020603050405020304" pitchFamily="18" charset="0"/>
                </a:rPr>
                <a:t>3</a:t>
              </a:r>
              <a:r>
                <a:rPr lang="en-US" altLang="zh-CN" b="1" i="1">
                  <a:latin typeface="Times New Roman" panose="02020603050405020304" pitchFamily="18" charset="0"/>
                </a:rPr>
                <a:t>}</a:t>
              </a:r>
              <a:r>
                <a:rPr lang="en-US" altLang="zh-CN">
                  <a:latin typeface="Times New Roman" panose="02020603050405020304" pitchFamily="18" charset="0"/>
                </a:rPr>
                <a:t>&gt;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6836" name="Text Box 42"/>
            <p:cNvSpPr txBox="1">
              <a:spLocks noChangeArrowheads="1"/>
            </p:cNvSpPr>
            <p:nvPr/>
          </p:nvSpPr>
          <p:spPr bwMode="auto">
            <a:xfrm>
              <a:off x="2810" y="3047"/>
              <a:ext cx="24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</a:rPr>
                <a:t>&lt;checkpoint</a:t>
              </a:r>
              <a:r>
                <a:rPr lang="en-US" altLang="zh-CN" sz="2000">
                  <a:solidFill>
                    <a:srgbClr val="000000"/>
                  </a:solidFill>
                  <a:latin typeface="Helvetica" pitchFamily="34" charset="0"/>
                  <a:cs typeface="Times New Roman" panose="02020603050405020304" pitchFamily="18" charset="0"/>
                </a:rPr>
                <a:t>(k+1), </a:t>
              </a:r>
              <a:r>
                <a:rPr lang="en-US" altLang="zh-CN" b="1" i="1">
                  <a:latin typeface="Times New Roman" panose="02020603050405020304" pitchFamily="18" charset="0"/>
                </a:rPr>
                <a:t>{</a:t>
              </a:r>
              <a:r>
                <a:rPr lang="en-US" altLang="zh-CN" sz="1800">
                  <a:latin typeface="Arial" panose="020B0604020202020204" pitchFamily="34" charset="0"/>
                </a:rPr>
                <a:t>T</a:t>
              </a:r>
              <a:r>
                <a:rPr lang="en-US" altLang="zh-CN" sz="1800" baseline="-30000">
                  <a:latin typeface="Arial" panose="020B0604020202020204" pitchFamily="34" charset="0"/>
                </a:rPr>
                <a:t>1</a:t>
              </a:r>
              <a:r>
                <a:rPr lang="en-US" altLang="zh-CN" b="1" i="1">
                  <a:latin typeface="Times New Roman" panose="02020603050405020304" pitchFamily="18" charset="0"/>
                </a:rPr>
                <a:t>, </a:t>
              </a:r>
              <a:r>
                <a:rPr lang="en-US" altLang="zh-CN" sz="1800" i="1">
                  <a:solidFill>
                    <a:srgbClr val="000000"/>
                  </a:solidFill>
                  <a:latin typeface="Helvetica" pitchFamily="34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800" baseline="-30000">
                  <a:solidFill>
                    <a:srgbClr val="000000"/>
                  </a:solidFill>
                  <a:latin typeface="Helvetica" pitchFamily="34" charset="0"/>
                  <a:cs typeface="Times New Roman" panose="02020603050405020304" pitchFamily="18" charset="0"/>
                </a:rPr>
                <a:t>6</a:t>
              </a:r>
              <a:r>
                <a:rPr lang="en-US" altLang="zh-CN" b="1" i="1">
                  <a:latin typeface="Times New Roman" panose="02020603050405020304" pitchFamily="18" charset="0"/>
                </a:rPr>
                <a:t>}</a:t>
              </a:r>
              <a:r>
                <a:rPr lang="en-US" altLang="zh-CN">
                  <a:latin typeface="Times New Roman" panose="02020603050405020304" pitchFamily="18" charset="0"/>
                </a:rPr>
                <a:t>&gt;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6837" name="Text Box 44"/>
            <p:cNvSpPr txBox="1">
              <a:spLocks noChangeArrowheads="1"/>
            </p:cNvSpPr>
            <p:nvPr/>
          </p:nvSpPr>
          <p:spPr bwMode="auto">
            <a:xfrm>
              <a:off x="3824" y="2281"/>
              <a:ext cx="2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 i="1">
                  <a:solidFill>
                    <a:srgbClr val="000000"/>
                  </a:solidFill>
                  <a:latin typeface="Helvetica" pitchFamily="34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800" baseline="-30000">
                  <a:solidFill>
                    <a:srgbClr val="000000"/>
                  </a:solidFill>
                  <a:latin typeface="Helvetica" pitchFamily="34" charset="0"/>
                  <a:cs typeface="Times New Roman" panose="02020603050405020304" pitchFamily="18" charset="0"/>
                </a:rPr>
                <a:t>5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76838" name="Line 45"/>
            <p:cNvSpPr>
              <a:spLocks noChangeShapeType="1"/>
            </p:cNvSpPr>
            <p:nvPr/>
          </p:nvSpPr>
          <p:spPr bwMode="auto">
            <a:xfrm>
              <a:off x="3728" y="2459"/>
              <a:ext cx="0" cy="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39" name="Line 46"/>
            <p:cNvSpPr>
              <a:spLocks noChangeShapeType="1"/>
            </p:cNvSpPr>
            <p:nvPr/>
          </p:nvSpPr>
          <p:spPr bwMode="auto">
            <a:xfrm>
              <a:off x="3728" y="2499"/>
              <a:ext cx="9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805" name="AutoShape 4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804275" y="6681788"/>
            <a:ext cx="339725" cy="176212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6" name="Text Box 50"/>
          <p:cNvSpPr txBox="1">
            <a:spLocks noChangeArrowheads="1"/>
          </p:cNvSpPr>
          <p:nvPr/>
        </p:nvSpPr>
        <p:spPr bwMode="auto">
          <a:xfrm>
            <a:off x="0" y="5570538"/>
            <a:ext cx="8999538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log:…; &lt;checkpoint</a:t>
            </a:r>
            <a:r>
              <a:rPr lang="en-US" altLang="zh-CN" sz="2000">
                <a:solidFill>
                  <a:srgbClr val="000000"/>
                </a:solidFill>
                <a:latin typeface="Helvetica" pitchFamily="34" charset="0"/>
                <a:cs typeface="Times New Roman" panose="02020603050405020304" pitchFamily="18" charset="0"/>
              </a:rPr>
              <a:t>(k+1), </a:t>
            </a:r>
            <a:r>
              <a:rPr lang="en-US" altLang="zh-CN" b="1" i="1">
                <a:latin typeface="Times New Roman" panose="02020603050405020304" pitchFamily="18" charset="0"/>
              </a:rPr>
              <a:t>{</a:t>
            </a:r>
            <a:r>
              <a:rPr lang="en-US" altLang="zh-CN" sz="1800">
                <a:latin typeface="Arial" panose="020B0604020202020204" pitchFamily="34" charset="0"/>
              </a:rPr>
              <a:t>T</a:t>
            </a:r>
            <a:r>
              <a:rPr lang="en-US" altLang="zh-CN" sz="1800" baseline="-30000">
                <a:latin typeface="Arial" panose="020B0604020202020204" pitchFamily="34" charset="0"/>
              </a:rPr>
              <a:t>1</a:t>
            </a:r>
            <a:r>
              <a:rPr lang="en-US" altLang="zh-CN" b="1" i="1">
                <a:latin typeface="Times New Roman" panose="02020603050405020304" pitchFamily="18" charset="0"/>
              </a:rPr>
              <a:t>, </a:t>
            </a:r>
            <a:r>
              <a:rPr lang="en-US" altLang="zh-CN" sz="1800" i="1">
                <a:solidFill>
                  <a:srgbClr val="000000"/>
                </a:solidFill>
                <a:latin typeface="Helvetica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1800" baseline="-30000">
                <a:solidFill>
                  <a:srgbClr val="000000"/>
                </a:solidFill>
                <a:latin typeface="Helvetica" pitchFamily="34" charset="0"/>
                <a:cs typeface="Times New Roman" panose="02020603050405020304" pitchFamily="18" charset="0"/>
              </a:rPr>
              <a:t>6</a:t>
            </a:r>
            <a:r>
              <a:rPr lang="en-US" altLang="zh-CN" b="1" i="1">
                <a:latin typeface="Times New Roman" panose="02020603050405020304" pitchFamily="18" charset="0"/>
              </a:rPr>
              <a:t>}</a:t>
            </a:r>
            <a:r>
              <a:rPr lang="en-US" altLang="zh-CN">
                <a:latin typeface="Times New Roman" panose="02020603050405020304" pitchFamily="18" charset="0"/>
              </a:rPr>
              <a:t>&gt;; …; &lt;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i="1" baseline="-25000">
                <a:latin typeface="Times New Roman" panose="02020603050405020304" pitchFamily="18" charset="0"/>
              </a:rPr>
              <a:t>5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</a:rPr>
              <a:t>start</a:t>
            </a:r>
            <a:r>
              <a:rPr lang="en-US" altLang="zh-CN">
                <a:latin typeface="Times New Roman" panose="02020603050405020304" pitchFamily="18" charset="0"/>
              </a:rPr>
              <a:t>&gt;; …; &lt;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i="1" baseline="-25000">
                <a:latin typeface="Times New Roman" panose="02020603050405020304" pitchFamily="18" charset="0"/>
              </a:rPr>
              <a:t>1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</a:rPr>
              <a:t>commit</a:t>
            </a:r>
            <a:r>
              <a:rPr lang="en-US" altLang="zh-CN">
                <a:latin typeface="Times New Roman" panose="02020603050405020304" pitchFamily="18" charset="0"/>
              </a:rPr>
              <a:t>&gt;; 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…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6E8F6-8BDD-435D-B10F-376B496785C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702425" cy="11430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Recovery Procedure (cont.)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475" y="1752600"/>
            <a:ext cx="8467725" cy="4879975"/>
          </a:xfrm>
        </p:spPr>
        <p:txBody>
          <a:bodyPr/>
          <a:lstStyle/>
          <a:p>
            <a:pPr marL="841375" lvl="1" indent="-457200" eaLnBrk="1" hangingPunct="1"/>
            <a:r>
              <a:rPr lang="en-US" altLang="zh-CN" sz="2000">
                <a:latin typeface="Times New Roman" panose="02020603050405020304" pitchFamily="18" charset="0"/>
              </a:rPr>
              <a:t>for each record found </a:t>
            </a:r>
            <a:r>
              <a:rPr lang="en-US" altLang="zh-CN" sz="2000" i="1">
                <a:solidFill>
                  <a:schemeClr val="folHlink"/>
                </a:solidFill>
                <a:latin typeface="Times New Roman" panose="02020603050405020304" pitchFamily="18" charset="0"/>
              </a:rPr>
              <a:t>during the backward</a:t>
            </a:r>
            <a:r>
              <a:rPr lang="en-US" altLang="zh-CN" sz="2000">
                <a:latin typeface="Times New Roman" panose="02020603050405020304" pitchFamily="18" charset="0"/>
              </a:rPr>
              <a:t> scan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marL="1221105" lvl="2" indent="-457200" eaLnBrk="1" hangingPunct="1"/>
            <a:r>
              <a:rPr lang="en-US" altLang="zh-CN" sz="2000">
                <a:latin typeface="Times New Roman" panose="02020603050405020304" pitchFamily="18" charset="0"/>
              </a:rPr>
              <a:t>if it is of the form &lt;</a:t>
            </a:r>
            <a:r>
              <a:rPr lang="en-US" altLang="zh-CN" sz="2000" i="1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2000" baseline="-25000"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</a:rPr>
              <a:t>commit</a:t>
            </a:r>
            <a:r>
              <a:rPr lang="en-US" altLang="zh-CN" sz="2000">
                <a:latin typeface="Times New Roman" panose="02020603050405020304" pitchFamily="18" charset="0"/>
              </a:rPr>
              <a:t>&gt;, add</a:t>
            </a:r>
            <a:r>
              <a:rPr lang="en-US" altLang="zh-CN" sz="2000" i="1">
                <a:latin typeface="Times New Roman" panose="02020603050405020304" pitchFamily="18" charset="0"/>
              </a:rPr>
              <a:t> 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2000" i="1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to </a:t>
            </a:r>
            <a:r>
              <a:rPr lang="en-US" altLang="zh-CN" sz="2000" i="1">
                <a:latin typeface="Times New Roman" panose="02020603050405020304" pitchFamily="18" charset="0"/>
              </a:rPr>
              <a:t>redo-list</a:t>
            </a:r>
            <a:endParaRPr lang="en-US" altLang="zh-CN" sz="2000" i="1">
              <a:latin typeface="Times New Roman" panose="02020603050405020304" pitchFamily="18" charset="0"/>
            </a:endParaRPr>
          </a:p>
          <a:p>
            <a:pPr marL="1221105" lvl="2" indent="-457200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/* </a:t>
            </a:r>
            <a:r>
              <a:rPr lang="en-US" altLang="zh-CN" sz="2000" i="1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2000" baseline="-25000">
                <a:latin typeface="Times New Roman" panose="02020603050405020304" pitchFamily="18" charset="0"/>
              </a:rPr>
              <a:t>  </a:t>
            </a:r>
            <a:r>
              <a:rPr lang="en-US" altLang="zh-CN" sz="2000">
                <a:latin typeface="Times New Roman" panose="02020603050405020304" pitchFamily="18" charset="0"/>
              </a:rPr>
              <a:t>finishes before the failure occurs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marL="1221105" lvl="2" indent="-457200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——</a:t>
            </a:r>
            <a:r>
              <a:rPr lang="zh-CN" altLang="en-US" sz="2000">
                <a:latin typeface="Times New Roman" panose="02020603050405020304" pitchFamily="18" charset="0"/>
              </a:rPr>
              <a:t>故障发生时已结束，</a:t>
            </a:r>
            <a:r>
              <a:rPr lang="en-US" altLang="zh-CN" sz="2000">
                <a:latin typeface="Times New Roman" panose="02020603050405020304" pitchFamily="18" charset="0"/>
              </a:rPr>
              <a:t>e.g. T</a:t>
            </a:r>
            <a:r>
              <a:rPr lang="en-US" altLang="zh-CN" sz="2000" baseline="-25000">
                <a:latin typeface="Times New Roman" panose="02020603050405020304" pitchFamily="18" charset="0"/>
              </a:rPr>
              <a:t>1</a:t>
            </a:r>
            <a:endParaRPr lang="en-US" altLang="zh-CN" sz="2000" baseline="-25000">
              <a:latin typeface="Times New Roman" panose="02020603050405020304" pitchFamily="18" charset="0"/>
            </a:endParaRPr>
          </a:p>
          <a:p>
            <a:pPr marL="1221105" lvl="2" indent="-457200" eaLnBrk="1" hangingPunct="1"/>
            <a:r>
              <a:rPr lang="en-US" altLang="zh-CN" sz="2000">
                <a:latin typeface="Times New Roman" panose="02020603050405020304" pitchFamily="18" charset="0"/>
              </a:rPr>
              <a:t>if it is of the form &lt;</a:t>
            </a:r>
            <a:r>
              <a:rPr lang="en-US" altLang="zh-CN" sz="2000" i="1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2000" i="1"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</a:rPr>
              <a:t> start</a:t>
            </a:r>
            <a:r>
              <a:rPr lang="en-US" altLang="zh-CN" sz="2000">
                <a:latin typeface="Times New Roman" panose="02020603050405020304" pitchFamily="18" charset="0"/>
              </a:rPr>
              <a:t>&gt;and </a:t>
            </a:r>
            <a:r>
              <a:rPr lang="en-US" altLang="zh-CN" sz="2000" i="1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i </a:t>
            </a:r>
            <a:r>
              <a:rPr lang="en-US" altLang="zh-CN" sz="2000" u="sng">
                <a:solidFill>
                  <a:schemeClr val="folHlink"/>
                </a:solidFill>
                <a:latin typeface="Times New Roman" panose="02020603050405020304" pitchFamily="18" charset="0"/>
              </a:rPr>
              <a:t>is also </a:t>
            </a:r>
            <a:r>
              <a:rPr lang="en-US" altLang="zh-CN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not in </a:t>
            </a:r>
            <a:r>
              <a:rPr lang="en-US" altLang="zh-CN" b="1" i="1" u="sng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u="sng">
                <a:solidFill>
                  <a:schemeClr val="folHlink"/>
                </a:solidFill>
                <a:latin typeface="Times New Roman" panose="02020603050405020304" pitchFamily="18" charset="0"/>
              </a:rPr>
              <a:t>redo-list</a:t>
            </a:r>
            <a:r>
              <a:rPr lang="en-US" altLang="zh-CN" sz="2000" u="sng">
                <a:latin typeface="Times New Roman" panose="02020603050405020304" pitchFamily="18" charset="0"/>
              </a:rPr>
              <a:t>,</a:t>
            </a:r>
            <a:r>
              <a:rPr lang="en-US" altLang="zh-CN" sz="2000">
                <a:latin typeface="Times New Roman" panose="02020603050405020304" pitchFamily="18" charset="0"/>
              </a:rPr>
              <a:t> add </a:t>
            </a:r>
            <a:r>
              <a:rPr lang="en-US" altLang="zh-CN" sz="2000" i="1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i  </a:t>
            </a:r>
            <a:r>
              <a:rPr lang="en-US" altLang="zh-CN" sz="2000">
                <a:latin typeface="Times New Roman" panose="02020603050405020304" pitchFamily="18" charset="0"/>
              </a:rPr>
              <a:t>to </a:t>
            </a:r>
            <a:r>
              <a:rPr lang="en-US" altLang="zh-CN" sz="2000" i="1">
                <a:latin typeface="Times New Roman" panose="02020603050405020304" pitchFamily="18" charset="0"/>
              </a:rPr>
              <a:t>undo-list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marL="1221105" lvl="2" indent="-457200"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/* </a:t>
            </a:r>
            <a:r>
              <a:rPr lang="en-US" altLang="zh-CN" sz="2000" i="1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2000" baseline="-25000">
                <a:latin typeface="Times New Roman" panose="02020603050405020304" pitchFamily="18" charset="0"/>
              </a:rPr>
              <a:t>  </a:t>
            </a:r>
            <a:r>
              <a:rPr lang="en-US" altLang="zh-CN" sz="2000">
                <a:latin typeface="Times New Roman" panose="02020603050405020304" pitchFamily="18" charset="0"/>
              </a:rPr>
              <a:t>starts after the most recent checkpoint but does not finish before the failure occurs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marL="1221105" lvl="2" indent="-457200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—— </a:t>
            </a:r>
            <a:r>
              <a:rPr lang="zh-CN" altLang="en-US" sz="2000">
                <a:latin typeface="Times New Roman" panose="02020603050405020304" pitchFamily="18" charset="0"/>
              </a:rPr>
              <a:t>最近检查点之后开始，故障发生时没结束</a:t>
            </a:r>
            <a:r>
              <a:rPr lang="en-US" altLang="zh-CN" sz="2000">
                <a:latin typeface="Times New Roman" panose="02020603050405020304" pitchFamily="18" charset="0"/>
              </a:rPr>
              <a:t>, e.g. T</a:t>
            </a:r>
            <a:r>
              <a:rPr lang="en-US" altLang="zh-CN" sz="2000" baseline="-25000">
                <a:latin typeface="Times New Roman" panose="02020603050405020304" pitchFamily="18" charset="0"/>
              </a:rPr>
              <a:t>5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 marL="841375" lvl="1" indent="-457200" eaLnBrk="1" hangingPunct="1"/>
            <a:r>
              <a:rPr lang="en-US" altLang="zh-CN" sz="2000">
                <a:latin typeface="Times New Roman" panose="02020603050405020304" pitchFamily="18" charset="0"/>
              </a:rPr>
              <a:t>for every </a:t>
            </a:r>
            <a:r>
              <a:rPr lang="en-US" altLang="zh-CN" sz="2000" i="1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i  </a:t>
            </a:r>
            <a:r>
              <a:rPr lang="en-US" altLang="zh-CN" sz="2000">
                <a:latin typeface="Times New Roman" panose="02020603050405020304" pitchFamily="18" charset="0"/>
              </a:rPr>
              <a:t>in the transaction list </a:t>
            </a:r>
            <a:r>
              <a:rPr lang="en-US" altLang="zh-CN" sz="2000" i="1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000" i="1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of the</a:t>
            </a:r>
            <a:r>
              <a:rPr lang="en-US" altLang="zh-CN" sz="2000" i="1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the most recent checkpoint , if </a:t>
            </a:r>
            <a:r>
              <a:rPr lang="en-US" altLang="zh-CN" sz="2000" i="1">
                <a:latin typeface="Times New Roman" panose="02020603050405020304" pitchFamily="18" charset="0"/>
              </a:rPr>
              <a:t>T</a:t>
            </a:r>
            <a:r>
              <a:rPr lang="en-US" altLang="zh-CN" sz="2000" baseline="-25000">
                <a:latin typeface="Times New Roman" panose="02020603050405020304" pitchFamily="18" charset="0"/>
              </a:rPr>
              <a:t>i </a:t>
            </a:r>
            <a:r>
              <a:rPr lang="en-US" altLang="zh-CN" sz="2000">
                <a:latin typeface="Times New Roman" panose="02020603050405020304" pitchFamily="18" charset="0"/>
              </a:rPr>
              <a:t>is not in </a:t>
            </a:r>
            <a:r>
              <a:rPr lang="en-US" altLang="zh-CN" sz="2000" i="1">
                <a:latin typeface="Times New Roman" panose="02020603050405020304" pitchFamily="18" charset="0"/>
              </a:rPr>
              <a:t> redo-list</a:t>
            </a:r>
            <a:r>
              <a:rPr lang="en-US" altLang="zh-CN" sz="2000">
                <a:latin typeface="Times New Roman" panose="02020603050405020304" pitchFamily="18" charset="0"/>
              </a:rPr>
              <a:t>, add </a:t>
            </a:r>
            <a:r>
              <a:rPr lang="en-US" altLang="zh-CN" sz="2000" i="1"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2000" i="1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to </a:t>
            </a:r>
            <a:r>
              <a:rPr lang="en-US" altLang="zh-CN" sz="2000" i="1">
                <a:latin typeface="Times New Roman" panose="02020603050405020304" pitchFamily="18" charset="0"/>
              </a:rPr>
              <a:t>undo-list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marL="841375" lvl="1" indent="-457200" eaLnBrk="1" hangingPunct="1">
              <a:buFont typeface="Wingdings" panose="05000000000000000000" pitchFamily="2" charset="2"/>
              <a:buNone/>
            </a:pPr>
            <a:r>
              <a:rPr lang="en-US" altLang="zh-CN" sz="2000" b="1" i="1">
                <a:latin typeface="Times New Roman" panose="02020603050405020304" pitchFamily="18" charset="0"/>
              </a:rPr>
              <a:t>   —— </a:t>
            </a:r>
            <a:r>
              <a:rPr lang="zh-CN" altLang="en-US" sz="2000" b="1">
                <a:latin typeface="Times New Roman" panose="02020603050405020304" pitchFamily="18" charset="0"/>
              </a:rPr>
              <a:t>最近检查点时事务还没有结束，之后也没有</a:t>
            </a:r>
            <a:r>
              <a:rPr lang="en-US" altLang="zh-CN" sz="2000" b="1">
                <a:latin typeface="Times New Roman" panose="02020603050405020304" pitchFamily="18" charset="0"/>
              </a:rPr>
              <a:t>commit</a:t>
            </a:r>
            <a:r>
              <a:rPr lang="zh-CN" altLang="en-US" sz="2000" b="1">
                <a:latin typeface="Times New Roman" panose="02020603050405020304" pitchFamily="18" charset="0"/>
              </a:rPr>
              <a:t>（未在</a:t>
            </a:r>
            <a:r>
              <a:rPr lang="en-US" altLang="zh-CN" sz="2000" b="1">
                <a:latin typeface="Times New Roman" panose="02020603050405020304" pitchFamily="18" charset="0"/>
              </a:rPr>
              <a:t>redolist</a:t>
            </a:r>
            <a:r>
              <a:rPr lang="zh-CN" altLang="en-US" sz="2000" b="1">
                <a:latin typeface="Times New Roman" panose="02020603050405020304" pitchFamily="18" charset="0"/>
              </a:rPr>
              <a:t>中）</a:t>
            </a:r>
            <a:r>
              <a:rPr lang="en-US" altLang="zh-CN" sz="2000">
                <a:latin typeface="Times New Roman" panose="02020603050405020304" pitchFamily="18" charset="0"/>
              </a:rPr>
              <a:t>, e.g. T</a:t>
            </a:r>
            <a:r>
              <a:rPr lang="en-US" altLang="zh-CN" sz="2000" baseline="-25000">
                <a:latin typeface="Times New Roman" panose="02020603050405020304" pitchFamily="18" charset="0"/>
              </a:rPr>
              <a:t>6</a:t>
            </a:r>
            <a:endParaRPr lang="zh-CN" altLang="en-US" sz="2000" baseline="-25000">
              <a:latin typeface="Times New Roman" panose="02020603050405020304" pitchFamily="18" charset="0"/>
            </a:endParaRPr>
          </a:p>
          <a:p>
            <a:pPr marL="841375" lvl="1" indent="-457200" eaLnBrk="1" hangingPunct="1">
              <a:buFont typeface="Wingdings" panose="05000000000000000000" pitchFamily="2" charset="2"/>
              <a:buNone/>
            </a:pP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78852" name="AutoShape 5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077075" y="2303463"/>
            <a:ext cx="382588" cy="182562"/>
          </a:xfrm>
          <a:prstGeom prst="actionButtonForwardNex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38A2C-DDBF-4BB4-B33D-17921EE181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57200"/>
            <a:ext cx="5715000" cy="9144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§16.2 Storage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838" y="1724025"/>
            <a:ext cx="8534400" cy="52578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Three categories of storage medium in computer systems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 volatile</a:t>
            </a:r>
            <a:r>
              <a:rPr lang="zh-CN" altLang="en-US" dirty="0">
                <a:latin typeface="Times New Roman" panose="02020603050405020304" pitchFamily="18" charset="0"/>
              </a:rPr>
              <a:t>（易失的）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 non volatile</a:t>
            </a:r>
            <a:r>
              <a:rPr lang="zh-CN" altLang="en-US" dirty="0">
                <a:latin typeface="Times New Roman" panose="02020603050405020304" pitchFamily="18" charset="0"/>
              </a:rPr>
              <a:t>（非易失的）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 stable</a:t>
            </a:r>
            <a:r>
              <a:rPr lang="zh-CN" altLang="en-US" dirty="0">
                <a:latin typeface="Times New Roman" panose="02020603050405020304" pitchFamily="18" charset="0"/>
              </a:rPr>
              <a:t>（稳定）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Volatile(</a:t>
            </a:r>
            <a:r>
              <a:rPr lang="zh-CN" altLang="en-US" dirty="0">
                <a:latin typeface="Times New Roman" panose="02020603050405020304" pitchFamily="18" charset="0"/>
              </a:rPr>
              <a:t>易失) </a:t>
            </a:r>
            <a:r>
              <a:rPr lang="en-US" altLang="zh-CN" dirty="0">
                <a:latin typeface="Times New Roman" panose="02020603050405020304" pitchFamily="18" charset="0"/>
              </a:rPr>
              <a:t>storage: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does not survive system crashes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e.g. main memory, cache memory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Nonvolatile (</a:t>
            </a:r>
            <a:r>
              <a:rPr lang="zh-CN" altLang="en-US" dirty="0">
                <a:latin typeface="Times New Roman" panose="02020603050405020304" pitchFamily="18" charset="0"/>
              </a:rPr>
              <a:t>非易失，永久) </a:t>
            </a:r>
            <a:r>
              <a:rPr lang="en-US" altLang="zh-CN" dirty="0">
                <a:latin typeface="Times New Roman" panose="02020603050405020304" pitchFamily="18" charset="0"/>
              </a:rPr>
              <a:t>storage: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survives system crashes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e.g. disk, tape, flash memory, 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      non-volatile (battery backed up) RAM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87BDCE-02A4-4E87-9D4E-A4C170E4F90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749425"/>
            <a:ext cx="8453437" cy="4570413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At this point, </a:t>
            </a:r>
            <a:r>
              <a:rPr lang="en-US" altLang="zh-CN" i="1">
                <a:latin typeface="Times New Roman" panose="02020603050405020304" pitchFamily="18" charset="0"/>
              </a:rPr>
              <a:t>undo-list</a:t>
            </a:r>
            <a:r>
              <a:rPr lang="en-US" altLang="zh-CN">
                <a:latin typeface="Times New Roman" panose="02020603050405020304" pitchFamily="18" charset="0"/>
              </a:rPr>
              <a:t> consists of incomplete transactions which must be </a:t>
            </a:r>
            <a:r>
              <a:rPr lang="en-US" altLang="zh-CN" b="1">
                <a:latin typeface="Times New Roman" panose="02020603050405020304" pitchFamily="18" charset="0"/>
              </a:rPr>
              <a:t>undone</a:t>
            </a:r>
            <a:r>
              <a:rPr lang="en-US" altLang="zh-CN">
                <a:latin typeface="Times New Roman" panose="02020603050405020304" pitchFamily="18" charset="0"/>
              </a:rPr>
              <a:t>, and </a:t>
            </a:r>
            <a:r>
              <a:rPr lang="en-US" altLang="zh-CN" i="1">
                <a:latin typeface="Times New Roman" panose="02020603050405020304" pitchFamily="18" charset="0"/>
              </a:rPr>
              <a:t>redo-list</a:t>
            </a:r>
            <a:r>
              <a:rPr lang="en-US" altLang="zh-CN">
                <a:latin typeface="Times New Roman" panose="02020603050405020304" pitchFamily="18" charset="0"/>
              </a:rPr>
              <a:t> consists of finished transactions that must be </a:t>
            </a:r>
            <a:r>
              <a:rPr lang="en-US" altLang="zh-CN" b="1">
                <a:latin typeface="Times New Roman" panose="02020603050405020304" pitchFamily="18" charset="0"/>
              </a:rPr>
              <a:t>redone</a:t>
            </a:r>
            <a:endParaRPr lang="en-US" altLang="zh-CN" b="1">
              <a:latin typeface="Times New Roman" panose="02020603050405020304" pitchFamily="18" charset="0"/>
            </a:endParaRPr>
          </a:p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79875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702425" cy="1143000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Recovery Procedure (cont.)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38A2C-DDBF-4BB4-B33D-17921EE181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702425" cy="1143000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Times New Roman" panose="02020603050405020304" pitchFamily="18" charset="0"/>
              </a:rPr>
              <a:t>Example One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475" y="1752600"/>
            <a:ext cx="8772525" cy="47752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With respect to the concurrent transactions in Fig.16.0.18 (     ), the failure occurs, the log is of the form as follows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…; &lt;checkpoint</a:t>
            </a:r>
            <a:r>
              <a:rPr lang="en-US" altLang="zh-CN" sz="2000" dirty="0">
                <a:solidFill>
                  <a:srgbClr val="000000"/>
                </a:solidFill>
                <a:latin typeface="Helvetica" pitchFamily="34" charset="0"/>
                <a:cs typeface="Times New Roman" panose="02020603050405020304" pitchFamily="18" charset="0"/>
              </a:rPr>
              <a:t>(k+1), </a:t>
            </a:r>
            <a:r>
              <a:rPr lang="en-US" altLang="zh-CN" b="1" i="1" dirty="0">
                <a:latin typeface="Times New Roman" panose="02020603050405020304" pitchFamily="18" charset="0"/>
              </a:rPr>
              <a:t>{</a:t>
            </a:r>
            <a:r>
              <a:rPr lang="en-US" altLang="zh-CN" sz="1800" dirty="0">
                <a:latin typeface="Arial" panose="020B0604020202020204" pitchFamily="34" charset="0"/>
              </a:rPr>
              <a:t>T</a:t>
            </a:r>
            <a:r>
              <a:rPr lang="en-US" altLang="zh-CN" sz="1800" baseline="-30000" dirty="0">
                <a:latin typeface="Arial" panose="020B0604020202020204" pitchFamily="34" charset="0"/>
              </a:rPr>
              <a:t>1</a:t>
            </a:r>
            <a:r>
              <a:rPr lang="en-US" altLang="zh-CN" b="1" i="1" dirty="0">
                <a:latin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rgbClr val="000000"/>
                </a:solidFill>
                <a:latin typeface="Helvetica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1800" baseline="-30000" dirty="0">
                <a:solidFill>
                  <a:srgbClr val="000000"/>
                </a:solidFill>
                <a:latin typeface="Helvetica" pitchFamily="34" charset="0"/>
                <a:cs typeface="Times New Roman" panose="02020603050405020304" pitchFamily="18" charset="0"/>
              </a:rPr>
              <a:t>6</a:t>
            </a:r>
            <a:r>
              <a:rPr lang="en-US" altLang="zh-CN" b="1" i="1" dirty="0">
                <a:latin typeface="Times New Roman" panose="02020603050405020304" pitchFamily="18" charset="0"/>
              </a:rPr>
              <a:t>}</a:t>
            </a:r>
            <a:r>
              <a:rPr lang="en-US" altLang="zh-CN" dirty="0">
                <a:latin typeface="Times New Roman" panose="02020603050405020304" pitchFamily="18" charset="0"/>
              </a:rPr>
              <a:t>&gt;; …; &lt;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start</a:t>
            </a:r>
            <a:r>
              <a:rPr lang="en-US" altLang="zh-CN" dirty="0">
                <a:latin typeface="Times New Roman" panose="02020603050405020304" pitchFamily="18" charset="0"/>
              </a:rPr>
              <a:t>&gt;; …; &lt;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commit</a:t>
            </a:r>
            <a:r>
              <a:rPr lang="en-US" altLang="zh-CN" dirty="0">
                <a:latin typeface="Times New Roman" panose="02020603050405020304" pitchFamily="18" charset="0"/>
              </a:rPr>
              <a:t>&gt;; …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During the backward scanning, </a:t>
            </a:r>
            <a:r>
              <a:rPr lang="en-US" altLang="zh-CN" dirty="0">
                <a:latin typeface="Arial" panose="020B0604020202020204" pitchFamily="34" charset="0"/>
              </a:rPr>
              <a:t>T</a:t>
            </a:r>
            <a:r>
              <a:rPr lang="en-US" altLang="zh-CN" baseline="-30000" dirty="0">
                <a:latin typeface="Arial" panose="020B0604020202020204" pitchFamily="34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is added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to </a:t>
            </a:r>
            <a:r>
              <a:rPr lang="en-US" altLang="zh-CN" i="1" dirty="0">
                <a:latin typeface="Times New Roman" panose="02020603050405020304" pitchFamily="18" charset="0"/>
              </a:rPr>
              <a:t>redo-list</a:t>
            </a:r>
            <a:r>
              <a:rPr lang="en-US" altLang="zh-CN" dirty="0">
                <a:latin typeface="Times New Roman" panose="02020603050405020304" pitchFamily="18" charset="0"/>
              </a:rPr>
              <a:t> and </a:t>
            </a:r>
            <a:r>
              <a:rPr lang="en-US" altLang="zh-CN" dirty="0">
                <a:latin typeface="Arial" panose="020B0604020202020204" pitchFamily="34" charset="0"/>
              </a:rPr>
              <a:t>T</a:t>
            </a:r>
            <a:r>
              <a:rPr lang="en-US" altLang="zh-CN" baseline="-30000" dirty="0">
                <a:latin typeface="Arial" panose="020B0604020202020204" pitchFamily="34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 is added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to </a:t>
            </a:r>
            <a:r>
              <a:rPr lang="en-US" altLang="zh-CN" i="1" dirty="0">
                <a:latin typeface="Times New Roman" panose="02020603050405020304" pitchFamily="18" charset="0"/>
              </a:rPr>
              <a:t>undo-list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1221105" lvl="2" indent="-457200" eaLnBrk="1" hangingPunct="1">
              <a:lnSpc>
                <a:spcPct val="9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redo-list</a:t>
            </a:r>
            <a:r>
              <a:rPr lang="en-US" altLang="zh-CN" dirty="0">
                <a:latin typeface="Times New Roman" panose="02020603050405020304" pitchFamily="18" charset="0"/>
              </a:rPr>
              <a:t> ={</a:t>
            </a:r>
            <a:r>
              <a:rPr lang="en-US" altLang="zh-CN" dirty="0">
                <a:latin typeface="Arial" panose="020B0604020202020204" pitchFamily="34" charset="0"/>
              </a:rPr>
              <a:t>T</a:t>
            </a:r>
            <a:r>
              <a:rPr lang="en-US" altLang="zh-CN" baseline="-30000" dirty="0">
                <a:latin typeface="Arial" panose="020B0604020202020204" pitchFamily="34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}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1221105" lvl="2" indent="-457200" eaLnBrk="1" hangingPunct="1">
              <a:lnSpc>
                <a:spcPct val="9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undo-list 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dirty="0">
                <a:latin typeface="Arial" panose="020B0604020202020204" pitchFamily="34" charset="0"/>
              </a:rPr>
              <a:t>T</a:t>
            </a:r>
            <a:r>
              <a:rPr lang="en-US" altLang="zh-CN" baseline="-30000" dirty="0">
                <a:latin typeface="Arial" panose="020B0604020202020204" pitchFamily="34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 }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For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6  </a:t>
            </a:r>
            <a:r>
              <a:rPr lang="en-US" altLang="zh-CN" dirty="0">
                <a:latin typeface="Times New Roman" panose="02020603050405020304" pitchFamily="18" charset="0"/>
              </a:rPr>
              <a:t>in 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of the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</a:rPr>
              <a:t>the</a:t>
            </a:r>
            <a:r>
              <a:rPr lang="en-US" altLang="zh-CN" dirty="0">
                <a:latin typeface="Times New Roman" panose="02020603050405020304" pitchFamily="18" charset="0"/>
              </a:rPr>
              <a:t> most recent checkpoint(</a:t>
            </a:r>
            <a:r>
              <a:rPr lang="en-US" altLang="zh-CN" dirty="0">
                <a:solidFill>
                  <a:srgbClr val="000000"/>
                </a:solidFill>
                <a:latin typeface="Helvetica" pitchFamily="34" charset="0"/>
                <a:cs typeface="Times New Roman" panose="02020603050405020304" pitchFamily="18" charset="0"/>
              </a:rPr>
              <a:t>k+1</a:t>
            </a:r>
            <a:r>
              <a:rPr lang="en-US" altLang="zh-CN" dirty="0">
                <a:latin typeface="Times New Roman" panose="02020603050405020304" pitchFamily="18" charset="0"/>
              </a:rPr>
              <a:t>), it is not in </a:t>
            </a:r>
            <a:r>
              <a:rPr lang="en-US" altLang="zh-CN" i="1" dirty="0">
                <a:latin typeface="Times New Roman" panose="02020603050405020304" pitchFamily="18" charset="0"/>
              </a:rPr>
              <a:t> redo-list</a:t>
            </a:r>
            <a:r>
              <a:rPr lang="en-US" altLang="zh-CN" dirty="0">
                <a:latin typeface="Times New Roman" panose="02020603050405020304" pitchFamily="18" charset="0"/>
              </a:rPr>
              <a:t> and so added to </a:t>
            </a:r>
            <a:r>
              <a:rPr lang="en-US" altLang="zh-CN" i="1" dirty="0">
                <a:latin typeface="Times New Roman" panose="02020603050405020304" pitchFamily="18" charset="0"/>
              </a:rPr>
              <a:t>undo-list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1221105" lvl="2" indent="-457200" eaLnBrk="1" hangingPunct="1">
              <a:lnSpc>
                <a:spcPct val="9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undo-list 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dirty="0">
                <a:latin typeface="Arial" panose="020B0604020202020204" pitchFamily="34" charset="0"/>
              </a:rPr>
              <a:t>T</a:t>
            </a:r>
            <a:r>
              <a:rPr lang="en-US" altLang="zh-CN" baseline="-30000" dirty="0">
                <a:latin typeface="Arial" panose="020B0604020202020204" pitchFamily="34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 ,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5 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80900" name="AutoShape 4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97838" y="1917700"/>
            <a:ext cx="382587" cy="182563"/>
          </a:xfrm>
          <a:prstGeom prst="actionButtonForwardNex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38A2C-DDBF-4BB4-B33D-17921EE181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025" y="1633538"/>
            <a:ext cx="8512175" cy="48514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After the </a:t>
            </a:r>
            <a:r>
              <a:rPr lang="en-US" altLang="zh-CN" b="1" i="1" dirty="0">
                <a:latin typeface="Times New Roman" panose="02020603050405020304" pitchFamily="18" charset="0"/>
              </a:rPr>
              <a:t>redo-list</a:t>
            </a:r>
            <a:r>
              <a:rPr lang="en-US" altLang="zh-CN" dirty="0">
                <a:latin typeface="Times New Roman" panose="02020603050405020304" pitchFamily="18" charset="0"/>
              </a:rPr>
              <a:t> and </a:t>
            </a:r>
            <a:r>
              <a:rPr lang="en-US" altLang="zh-CN" b="1" i="1" dirty="0">
                <a:latin typeface="Times New Roman" panose="02020603050405020304" pitchFamily="18" charset="0"/>
              </a:rPr>
              <a:t>undo-list</a:t>
            </a:r>
            <a:r>
              <a:rPr lang="en-US" altLang="zh-CN" dirty="0">
                <a:latin typeface="Times New Roman" panose="02020603050405020304" pitchFamily="18" charset="0"/>
              </a:rPr>
              <a:t> have been constructed, the recovery proceeds as follows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841375" lvl="1" indent="-193675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scan </a:t>
            </a:r>
            <a:r>
              <a:rPr lang="en-US" altLang="zh-CN" b="1" i="1" dirty="0">
                <a:latin typeface="Times New Roman" panose="02020603050405020304" pitchFamily="18" charset="0"/>
              </a:rPr>
              <a:t>backward</a:t>
            </a:r>
            <a:r>
              <a:rPr lang="en-US" altLang="zh-CN" dirty="0">
                <a:latin typeface="Times New Roman" panose="02020603050405020304" pitchFamily="18" charset="0"/>
              </a:rPr>
              <a:t> the log from the </a:t>
            </a:r>
            <a:r>
              <a:rPr lang="en-US" altLang="zh-CN" i="1" dirty="0">
                <a:latin typeface="Times New Roman" panose="02020603050405020304" pitchFamily="18" charset="0"/>
              </a:rPr>
              <a:t>most recent record</a:t>
            </a:r>
            <a:r>
              <a:rPr lang="en-US" altLang="zh-CN" dirty="0">
                <a:latin typeface="Times New Roman" panose="02020603050405020304" pitchFamily="18" charset="0"/>
              </a:rPr>
              <a:t>, i.e. the </a:t>
            </a:r>
            <a:r>
              <a:rPr lang="en-US" altLang="zh-CN" b="1" i="1" dirty="0">
                <a:latin typeface="Times New Roman" panose="02020603050405020304" pitchFamily="18" charset="0"/>
              </a:rPr>
              <a:t>end</a:t>
            </a:r>
            <a:r>
              <a:rPr lang="en-US" altLang="zh-CN" dirty="0">
                <a:latin typeface="Times New Roman" panose="02020603050405020304" pitchFamily="18" charset="0"/>
              </a:rPr>
              <a:t> of the log, and perform an </a:t>
            </a:r>
            <a:r>
              <a:rPr lang="en-US" altLang="zh-CN" b="1" i="1" dirty="0">
                <a:latin typeface="Times New Roman" panose="02020603050405020304" pitchFamily="18" charset="0"/>
              </a:rPr>
              <a:t>undo</a:t>
            </a:r>
            <a:r>
              <a:rPr lang="en-US" altLang="zh-CN" dirty="0">
                <a:latin typeface="Times New Roman" panose="02020603050405020304" pitchFamily="18" charset="0"/>
              </a:rPr>
              <a:t> for each log record, e.g. &lt; </a:t>
            </a:r>
            <a:r>
              <a:rPr lang="en-US" altLang="zh-CN" dirty="0" err="1">
                <a:latin typeface="Times New Roman" panose="02020603050405020304" pitchFamily="18" charset="0"/>
              </a:rPr>
              <a:t>T</a:t>
            </a:r>
            <a:r>
              <a:rPr lang="en-US" altLang="zh-CN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baseline="-30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, X, V1, V2&gt;, that belongs to a transaction </a:t>
            </a:r>
            <a:r>
              <a:rPr lang="en-US" altLang="zh-CN" dirty="0" err="1">
                <a:latin typeface="Times New Roman" panose="02020603050405020304" pitchFamily="18" charset="0"/>
              </a:rPr>
              <a:t>T</a:t>
            </a:r>
            <a:r>
              <a:rPr lang="en-US" altLang="zh-CN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in the</a:t>
            </a:r>
            <a:r>
              <a:rPr lang="en-US" altLang="zh-CN" i="1" dirty="0">
                <a:latin typeface="Times New Roman" panose="02020603050405020304" pitchFamily="18" charset="0"/>
              </a:rPr>
              <a:t> undo-list</a:t>
            </a:r>
            <a:r>
              <a:rPr lang="en-US" altLang="zh-CN" dirty="0">
                <a:latin typeface="Times New Roman" panose="02020603050405020304" pitchFamily="18" charset="0"/>
              </a:rPr>
              <a:t> {</a:t>
            </a:r>
            <a:r>
              <a:rPr lang="en-US" altLang="zh-CN" dirty="0" err="1">
                <a:latin typeface="Times New Roman" panose="02020603050405020304" pitchFamily="18" charset="0"/>
              </a:rPr>
              <a:t>T</a:t>
            </a:r>
            <a:r>
              <a:rPr lang="en-US" altLang="zh-CN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}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1333500" lvl="2" indent="-301625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the scan stops when the &lt;</a:t>
            </a:r>
            <a:r>
              <a:rPr lang="en-US" altLang="zh-CN" i="1" dirty="0" err="1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start</a:t>
            </a:r>
            <a:r>
              <a:rPr lang="en-US" altLang="zh-CN" dirty="0">
                <a:latin typeface="Times New Roman" panose="02020603050405020304" pitchFamily="18" charset="0"/>
              </a:rPr>
              <a:t>&gt; records have been encountered for every </a:t>
            </a:r>
            <a:r>
              <a:rPr lang="en-US" altLang="zh-CN" i="1" dirty="0" err="1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in the </a:t>
            </a:r>
            <a:r>
              <a:rPr lang="en-US" altLang="zh-CN" i="1" dirty="0">
                <a:latin typeface="Times New Roman" panose="02020603050405020304" pitchFamily="18" charset="0"/>
              </a:rPr>
              <a:t>undo-list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841375" lvl="1" indent="-19367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/* </a:t>
            </a:r>
            <a:r>
              <a:rPr lang="zh-CN" altLang="en-US" dirty="0">
                <a:latin typeface="Times New Roman" panose="02020603050405020304" pitchFamily="18" charset="0"/>
              </a:rPr>
              <a:t>后向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向过去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扫描，通过</a:t>
            </a:r>
            <a:r>
              <a:rPr lang="en-US" altLang="zh-CN" b="1" i="1" dirty="0">
                <a:latin typeface="Times New Roman" panose="02020603050405020304" pitchFamily="18" charset="0"/>
              </a:rPr>
              <a:t>undo</a:t>
            </a:r>
            <a:r>
              <a:rPr lang="zh-CN" altLang="en-US" dirty="0">
                <a:latin typeface="Times New Roman" panose="02020603050405020304" pitchFamily="18" charset="0"/>
              </a:rPr>
              <a:t>操作，依次撤销</a:t>
            </a:r>
            <a:r>
              <a:rPr lang="en-US" altLang="zh-CN" i="1" dirty="0">
                <a:latin typeface="Times New Roman" panose="02020603050405020304" pitchFamily="18" charset="0"/>
              </a:rPr>
              <a:t>undo-list</a:t>
            </a:r>
            <a:r>
              <a:rPr lang="zh-CN" altLang="en-US" dirty="0">
                <a:latin typeface="Times New Roman" panose="02020603050405020304" pitchFamily="18" charset="0"/>
              </a:rPr>
              <a:t>表所记录的各个</a:t>
            </a:r>
            <a:r>
              <a:rPr lang="zh-CN" altLang="en-US" b="1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未提交</a:t>
            </a:r>
            <a:r>
              <a:rPr lang="zh-CN" altLang="en-US" dirty="0">
                <a:latin typeface="Times New Roman" panose="02020603050405020304" pitchFamily="18" charset="0"/>
              </a:rPr>
              <a:t>事务</a:t>
            </a:r>
            <a:r>
              <a:rPr lang="en-US" altLang="zh-CN" dirty="0" err="1">
                <a:latin typeface="Times New Roman" panose="02020603050405020304" pitchFamily="18" charset="0"/>
              </a:rPr>
              <a:t>T</a:t>
            </a:r>
            <a:r>
              <a:rPr lang="en-US" altLang="zh-CN" baseline="-30000" dirty="0" err="1">
                <a:latin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在故障点之前的</a:t>
            </a:r>
            <a:r>
              <a:rPr lang="zh-CN" altLang="en-US" dirty="0">
                <a:latin typeface="Times New Roman" panose="02020603050405020304" pitchFamily="18" charset="0"/>
              </a:rPr>
              <a:t>更新操作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841375" lvl="1" indent="-193675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locate the most recent &lt;</a:t>
            </a:r>
            <a:r>
              <a:rPr lang="en-US" altLang="zh-CN" b="1" dirty="0">
                <a:latin typeface="Times New Roman" panose="02020603050405020304" pitchFamily="18" charset="0"/>
              </a:rPr>
              <a:t>checkpoint 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&gt; record on the log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1333500" lvl="2" indent="-301625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by scanning the log forward, if the checkpoint record was passed in step1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81923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336550"/>
            <a:ext cx="6702425" cy="1143000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Recovery Procedure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38A2C-DDBF-4BB4-B33D-17921EE181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7025" y="1633538"/>
            <a:ext cx="8512175" cy="5224462"/>
          </a:xfrm>
        </p:spPr>
        <p:txBody>
          <a:bodyPr/>
          <a:lstStyle/>
          <a:p>
            <a:pPr marL="868680" lvl="1" indent="-193675"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scan the log </a:t>
            </a: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forwards 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from</a:t>
            </a:r>
            <a:r>
              <a:rPr lang="en-US" altLang="zh-CN">
                <a:latin typeface="Times New Roman" panose="02020603050405020304" pitchFamily="18" charset="0"/>
              </a:rPr>
              <a:t> the most recent &lt;</a:t>
            </a:r>
            <a:r>
              <a:rPr lang="en-US" altLang="zh-CN" b="1">
                <a:latin typeface="Times New Roman" panose="02020603050405020304" pitchFamily="18" charset="0"/>
              </a:rPr>
              <a:t>checkpoint</a:t>
            </a:r>
            <a:r>
              <a:rPr lang="en-US" altLang="zh-CN" i="1">
                <a:latin typeface="Times New Roman" panose="02020603050405020304" pitchFamily="18" charset="0"/>
              </a:rPr>
              <a:t> L</a:t>
            </a:r>
            <a:r>
              <a:rPr lang="en-US" altLang="zh-CN">
                <a:latin typeface="Times New Roman" panose="02020603050405020304" pitchFamily="18" charset="0"/>
              </a:rPr>
              <a:t>&gt; record, and performs </a:t>
            </a:r>
            <a:r>
              <a:rPr lang="en-US" altLang="zh-CN" b="1" i="1">
                <a:latin typeface="Times New Roman" panose="02020603050405020304" pitchFamily="18" charset="0"/>
              </a:rPr>
              <a:t>redo</a:t>
            </a:r>
            <a:r>
              <a:rPr lang="en-US" altLang="zh-CN">
                <a:latin typeface="Times New Roman" panose="02020603050405020304" pitchFamily="18" charset="0"/>
              </a:rPr>
              <a:t> for each log record such as &lt; T</a:t>
            </a:r>
            <a:r>
              <a:rPr lang="en-US" altLang="zh-CN" baseline="-30000">
                <a:latin typeface="Times New Roman" panose="02020603050405020304" pitchFamily="18" charset="0"/>
              </a:rPr>
              <a:t>i </a:t>
            </a:r>
            <a:r>
              <a:rPr lang="en-US" altLang="zh-CN">
                <a:latin typeface="Times New Roman" panose="02020603050405020304" pitchFamily="18" charset="0"/>
              </a:rPr>
              <a:t>, X, V1, V2&gt;, that belongs to a transaction T</a:t>
            </a:r>
            <a:r>
              <a:rPr lang="en-US" altLang="zh-CN" baseline="-30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 in the</a:t>
            </a:r>
            <a:r>
              <a:rPr lang="en-US" altLang="zh-CN" i="1">
                <a:latin typeface="Times New Roman" panose="02020603050405020304" pitchFamily="18" charset="0"/>
              </a:rPr>
              <a:t> redo-list</a:t>
            </a:r>
            <a:r>
              <a:rPr lang="en-US" altLang="zh-CN">
                <a:latin typeface="Times New Roman" panose="02020603050405020304" pitchFamily="18" charset="0"/>
              </a:rPr>
              <a:t> {T</a:t>
            </a:r>
            <a:r>
              <a:rPr lang="en-US" altLang="zh-CN" baseline="-30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 }, till the end of the log</a:t>
            </a:r>
            <a:endParaRPr lang="en-US" altLang="zh-CN">
              <a:latin typeface="Times New Roman" panose="02020603050405020304" pitchFamily="18" charset="0"/>
            </a:endParaRPr>
          </a:p>
          <a:p>
            <a:pPr marL="868680" lvl="1" indent="-19367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/* </a:t>
            </a:r>
            <a:r>
              <a:rPr lang="zh-CN" altLang="en-US">
                <a:latin typeface="Times New Roman" panose="02020603050405020304" pitchFamily="18" charset="0"/>
              </a:rPr>
              <a:t>从最近检查点开始，前向（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向未来</a:t>
            </a:r>
            <a:r>
              <a:rPr lang="zh-CN" altLang="en-US">
                <a:latin typeface="Times New Roman" panose="02020603050405020304" pitchFamily="18" charset="0"/>
              </a:rPr>
              <a:t>）扫描，通过</a:t>
            </a:r>
            <a:r>
              <a:rPr lang="en-US" altLang="zh-CN" b="1" i="1">
                <a:latin typeface="Times New Roman" panose="02020603050405020304" pitchFamily="18" charset="0"/>
              </a:rPr>
              <a:t>redo</a:t>
            </a:r>
            <a:r>
              <a:rPr lang="zh-CN" altLang="en-US">
                <a:latin typeface="Times New Roman" panose="02020603050405020304" pitchFamily="18" charset="0"/>
              </a:rPr>
              <a:t>操作，依次重做</a:t>
            </a:r>
            <a:r>
              <a:rPr lang="en-US" altLang="zh-CN" i="1">
                <a:latin typeface="Times New Roman" panose="02020603050405020304" pitchFamily="18" charset="0"/>
              </a:rPr>
              <a:t>redo-list</a:t>
            </a:r>
            <a:r>
              <a:rPr lang="zh-CN" altLang="en-US">
                <a:latin typeface="Times New Roman" panose="02020603050405020304" pitchFamily="18" charset="0"/>
              </a:rPr>
              <a:t>表所记录的各个</a:t>
            </a:r>
            <a:r>
              <a:rPr lang="zh-CN" altLang="en-US" b="1" i="1">
                <a:solidFill>
                  <a:schemeClr val="folHlink"/>
                </a:solidFill>
                <a:latin typeface="Times New Roman" panose="02020603050405020304" pitchFamily="18" charset="0"/>
              </a:rPr>
              <a:t>已提交</a:t>
            </a:r>
            <a:r>
              <a:rPr lang="zh-CN" altLang="en-US">
                <a:latin typeface="Times New Roman" panose="02020603050405020304" pitchFamily="18" charset="0"/>
              </a:rPr>
              <a:t>事务</a:t>
            </a:r>
            <a:r>
              <a:rPr lang="en-US" altLang="zh-CN">
                <a:latin typeface="Times New Roman" panose="02020603050405020304" pitchFamily="18" charset="0"/>
              </a:rPr>
              <a:t>T</a:t>
            </a:r>
            <a:r>
              <a:rPr lang="en-US" altLang="zh-CN" baseline="-30000">
                <a:latin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在</a:t>
            </a:r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最近检查点之后</a:t>
            </a:r>
            <a:r>
              <a:rPr lang="zh-CN" altLang="en-US">
                <a:latin typeface="Times New Roman" panose="02020603050405020304" pitchFamily="18" charset="0"/>
              </a:rPr>
              <a:t>所做的更新操作</a:t>
            </a:r>
            <a:endParaRPr lang="en-US" altLang="zh-CN">
              <a:latin typeface="Times New Roman" panose="02020603050405020304" pitchFamily="18" charset="0"/>
            </a:endParaRPr>
          </a:p>
          <a:p>
            <a:pPr marL="294005" indent="-294005" eaLnBrk="1" hangingPunct="1">
              <a:lnSpc>
                <a:spcPct val="90000"/>
              </a:lnSpc>
            </a:pP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The other transactions not in </a:t>
            </a:r>
            <a:r>
              <a:rPr lang="en-US" altLang="zh-CN" b="1" i="1">
                <a:latin typeface="Times New Roman" panose="02020603050405020304" pitchFamily="18" charset="0"/>
              </a:rPr>
              <a:t>redo-list</a:t>
            </a:r>
            <a:r>
              <a:rPr lang="en-US" altLang="zh-CN">
                <a:latin typeface="Times New Roman" panose="02020603050405020304" pitchFamily="18" charset="0"/>
              </a:rPr>
              <a:t> and </a:t>
            </a:r>
            <a:r>
              <a:rPr lang="en-US" altLang="zh-CN" b="1" i="1">
                <a:latin typeface="Times New Roman" panose="02020603050405020304" pitchFamily="18" charset="0"/>
              </a:rPr>
              <a:t>undo-list</a:t>
            </a:r>
            <a:r>
              <a:rPr lang="en-US" altLang="zh-CN">
                <a:latin typeface="Times New Roman" panose="02020603050405020304" pitchFamily="18" charset="0"/>
              </a:rPr>
              <a:t> are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 ignored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</a:endParaRPr>
          </a:p>
          <a:p>
            <a:pPr marL="294005" indent="-294005"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Notes</a:t>
            </a:r>
            <a:endParaRPr lang="zh-CN" altLang="en-US">
              <a:latin typeface="Times New Roman" panose="02020603050405020304" pitchFamily="18" charset="0"/>
            </a:endParaRPr>
          </a:p>
          <a:p>
            <a:pPr marL="868680" lvl="1" indent="-193675"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during the recovery procedure, it is important to </a:t>
            </a:r>
            <a:r>
              <a:rPr lang="en-US" altLang="zh-CN" b="1" i="1">
                <a:latin typeface="Times New Roman" panose="02020603050405020304" pitchFamily="18" charset="0"/>
              </a:rPr>
              <a:t>undo</a:t>
            </a:r>
            <a:r>
              <a:rPr lang="en-US" altLang="zh-CN">
                <a:latin typeface="Times New Roman" panose="02020603050405020304" pitchFamily="18" charset="0"/>
              </a:rPr>
              <a:t> before </a:t>
            </a:r>
            <a:r>
              <a:rPr lang="en-US" altLang="zh-CN" b="1" i="1">
                <a:latin typeface="Times New Roman" panose="02020603050405020304" pitchFamily="18" charset="0"/>
              </a:rPr>
              <a:t>redoing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</a:endParaRPr>
          </a:p>
          <a:p>
            <a:pPr marL="868680" lvl="1" indent="-193675" eaLnBrk="1" hangingPunct="1">
              <a:lnSpc>
                <a:spcPct val="90000"/>
              </a:lnSpc>
            </a:pPr>
            <a:r>
              <a:rPr lang="en-US" altLang="zh-CN" b="1" i="1">
                <a:latin typeface="Times New Roman" panose="02020603050405020304" pitchFamily="18" charset="0"/>
              </a:rPr>
              <a:t>undoing</a:t>
            </a:r>
            <a:r>
              <a:rPr lang="en-US" altLang="zh-CN">
                <a:latin typeface="Times New Roman" panose="02020603050405020304" pitchFamily="18" charset="0"/>
              </a:rPr>
              <a:t> should proceed </a:t>
            </a:r>
            <a:r>
              <a:rPr lang="en-US" altLang="zh-CN" i="1" u="sng">
                <a:solidFill>
                  <a:schemeClr val="folHlink"/>
                </a:solidFill>
                <a:latin typeface="Times New Roman" panose="02020603050405020304" pitchFamily="18" charset="0"/>
              </a:rPr>
              <a:t>backward</a:t>
            </a:r>
            <a:r>
              <a:rPr lang="en-US" altLang="zh-CN" u="sng">
                <a:latin typeface="Times New Roman" panose="02020603050405020304" pitchFamily="18" charset="0"/>
              </a:rPr>
              <a:t> from the end of the</a:t>
            </a:r>
            <a:r>
              <a:rPr lang="en-US" altLang="zh-CN">
                <a:latin typeface="Times New Roman" panose="02020603050405020304" pitchFamily="18" charset="0"/>
              </a:rPr>
              <a:t> log</a:t>
            </a:r>
            <a:endParaRPr lang="en-US" altLang="zh-CN">
              <a:latin typeface="Times New Roman" panose="02020603050405020304" pitchFamily="18" charset="0"/>
            </a:endParaRPr>
          </a:p>
          <a:p>
            <a:pPr marL="868680" lvl="1" indent="-193675" eaLnBrk="1" hangingPunct="1">
              <a:lnSpc>
                <a:spcPct val="90000"/>
              </a:lnSpc>
            </a:pPr>
            <a:r>
              <a:rPr lang="en-US" altLang="zh-CN" b="1" i="1">
                <a:latin typeface="Times New Roman" panose="02020603050405020304" pitchFamily="18" charset="0"/>
              </a:rPr>
              <a:t>redoing</a:t>
            </a:r>
            <a:r>
              <a:rPr lang="en-US" altLang="zh-CN">
                <a:latin typeface="Times New Roman" panose="02020603050405020304" pitchFamily="18" charset="0"/>
              </a:rPr>
              <a:t> should be performed </a:t>
            </a:r>
            <a:r>
              <a:rPr lang="en-US" altLang="zh-CN" i="1" u="sng">
                <a:solidFill>
                  <a:schemeClr val="folHlink"/>
                </a:solidFill>
                <a:latin typeface="Times New Roman" panose="02020603050405020304" pitchFamily="18" charset="0"/>
              </a:rPr>
              <a:t>forward</a:t>
            </a:r>
            <a:r>
              <a:rPr lang="en-US" altLang="zh-CN" u="sng">
                <a:latin typeface="Times New Roman" panose="02020603050405020304" pitchFamily="18" charset="0"/>
              </a:rPr>
              <a:t> from the most recent checkpoint</a:t>
            </a:r>
            <a:endParaRPr lang="en-US" altLang="zh-CN" u="sng">
              <a:latin typeface="Times New Roman" panose="02020603050405020304" pitchFamily="18" charset="0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36550"/>
            <a:ext cx="6702425" cy="1143000"/>
          </a:xfrm>
          <a:noFill/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Recovery Procedure (cont.)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38A2C-DDBF-4BB4-B33D-17921EE181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88" y="1765300"/>
            <a:ext cx="8229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Fig.16.0.20 shows the time scale for concurrent T</a:t>
            </a:r>
            <a:r>
              <a:rPr lang="en-US" altLang="zh-CN" baseline="-30000" dirty="0">
                <a:latin typeface="Arial" panose="020B0604020202020204" pitchFamily="34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T</a:t>
            </a:r>
            <a:r>
              <a:rPr lang="en-US" altLang="zh-CN" baseline="-30000" dirty="0">
                <a:latin typeface="Arial" panose="020B0604020202020204" pitchFamily="34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T</a:t>
            </a:r>
            <a:r>
              <a:rPr lang="en-US" altLang="zh-CN" baseline="-30000" dirty="0">
                <a:latin typeface="Arial" panose="020B0604020202020204" pitchFamily="34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T</a:t>
            </a:r>
            <a:r>
              <a:rPr lang="en-US" altLang="zh-CN" baseline="-30000" dirty="0">
                <a:latin typeface="Arial" panose="020B0604020202020204" pitchFamily="34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 and T</a:t>
            </a:r>
            <a:r>
              <a:rPr lang="en-US" altLang="zh-CN" baseline="-30000" dirty="0">
                <a:latin typeface="Arial" panose="020B0604020202020204" pitchFamily="34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, a checkpoint is set at </a:t>
            </a:r>
            <a:r>
              <a:rPr lang="en-US" altLang="zh-CN" dirty="0" err="1">
                <a:latin typeface="Times New Roman" panose="02020603050405020304" pitchFamily="18" charset="0"/>
              </a:rPr>
              <a:t>T</a:t>
            </a:r>
            <a:r>
              <a:rPr lang="en-US" altLang="zh-CN" baseline="-30000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After a system failure occurs at </a:t>
            </a:r>
            <a:r>
              <a:rPr lang="en-US" altLang="zh-CN" dirty="0" err="1">
                <a:latin typeface="Times New Roman" panose="02020603050405020304" pitchFamily="18" charset="0"/>
              </a:rPr>
              <a:t>T</a:t>
            </a:r>
            <a:r>
              <a:rPr lang="en-US" altLang="zh-CN" baseline="-30000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, what recovery operations (i.e. </a:t>
            </a:r>
            <a:r>
              <a:rPr lang="en-US" altLang="zh-CN" b="1" i="1" dirty="0">
                <a:latin typeface="Times New Roman" panose="02020603050405020304" pitchFamily="18" charset="0"/>
              </a:rPr>
              <a:t>redo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undo</a:t>
            </a:r>
            <a:r>
              <a:rPr lang="en-US" altLang="zh-CN" dirty="0">
                <a:latin typeface="Times New Roman" panose="02020603050405020304" pitchFamily="18" charset="0"/>
              </a:rPr>
              <a:t>, or </a:t>
            </a:r>
            <a:r>
              <a:rPr lang="en-US" altLang="zh-CN" b="1" i="1" dirty="0">
                <a:latin typeface="Times New Roman" panose="02020603050405020304" pitchFamily="18" charset="0"/>
              </a:rPr>
              <a:t>ignored</a:t>
            </a:r>
            <a:r>
              <a:rPr lang="en-US" altLang="zh-CN" dirty="0">
                <a:latin typeface="Times New Roman" panose="02020603050405020304" pitchFamily="18" charset="0"/>
              </a:rPr>
              <a:t>) should the DBMS recovery system apply to each transaction?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assuming that </a:t>
            </a:r>
            <a:r>
              <a:rPr lang="en-US" altLang="zh-CN" i="1" dirty="0">
                <a:latin typeface="Times New Roman" panose="02020603050405020304" pitchFamily="18" charset="0"/>
              </a:rPr>
              <a:t>immediate database modification technique</a:t>
            </a:r>
            <a:r>
              <a:rPr lang="en-US" altLang="zh-CN" dirty="0">
                <a:latin typeface="Times New Roman" panose="02020603050405020304" pitchFamily="18" charset="0"/>
              </a:rPr>
              <a:t> is used for log-based recovery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Solution: 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b="1" i="1" dirty="0">
                <a:latin typeface="Times New Roman" panose="02020603050405020304" pitchFamily="18" charset="0"/>
              </a:rPr>
              <a:t>undo</a:t>
            </a:r>
            <a:r>
              <a:rPr lang="en-US" altLang="zh-CN" dirty="0">
                <a:latin typeface="Times New Roman" panose="02020603050405020304" pitchFamily="18" charset="0"/>
              </a:rPr>
              <a:t>:      T</a:t>
            </a:r>
            <a:r>
              <a:rPr lang="en-US" altLang="zh-CN" baseline="-30000" dirty="0">
                <a:latin typeface="Arial" panose="020B0604020202020204" pitchFamily="34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T</a:t>
            </a:r>
            <a:r>
              <a:rPr lang="en-US" altLang="zh-CN" baseline="-30000" dirty="0">
                <a:latin typeface="Arial" panose="020B0604020202020204" pitchFamily="34" charset="0"/>
              </a:rPr>
              <a:t>5</a:t>
            </a:r>
            <a:endParaRPr lang="en-US" altLang="zh-CN" baseline="-30000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b="1" i="1" dirty="0">
                <a:latin typeface="Times New Roman" panose="02020603050405020304" pitchFamily="18" charset="0"/>
              </a:rPr>
              <a:t>ignored</a:t>
            </a:r>
            <a:r>
              <a:rPr lang="en-US" altLang="zh-CN" dirty="0">
                <a:latin typeface="Times New Roman" panose="02020603050405020304" pitchFamily="18" charset="0"/>
              </a:rPr>
              <a:t>:  T</a:t>
            </a:r>
            <a:r>
              <a:rPr lang="en-US" altLang="zh-CN" baseline="-30000" dirty="0">
                <a:latin typeface="Arial" panose="020B0604020202020204" pitchFamily="34" charset="0"/>
              </a:rPr>
              <a:t>2</a:t>
            </a:r>
            <a:endParaRPr lang="en-US" altLang="zh-CN" baseline="-30000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b="1" i="1" dirty="0">
                <a:latin typeface="Times New Roman" panose="02020603050405020304" pitchFamily="18" charset="0"/>
              </a:rPr>
              <a:t>redo</a:t>
            </a:r>
            <a:r>
              <a:rPr lang="en-US" altLang="zh-CN" dirty="0">
                <a:latin typeface="Times New Roman" panose="02020603050405020304" pitchFamily="18" charset="0"/>
              </a:rPr>
              <a:t>:       T</a:t>
            </a:r>
            <a:r>
              <a:rPr lang="en-US" altLang="zh-CN" baseline="-30000" dirty="0">
                <a:latin typeface="Arial" panose="020B0604020202020204" pitchFamily="34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T</a:t>
            </a:r>
            <a:r>
              <a:rPr lang="en-US" altLang="zh-CN" baseline="-30000" dirty="0">
                <a:latin typeface="Arial" panose="020B0604020202020204" pitchFamily="34" charset="0"/>
              </a:rPr>
              <a:t>4</a:t>
            </a:r>
            <a:endParaRPr lang="en-US" altLang="zh-CN" baseline="-30000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83971" name="Rectangle 5"/>
          <p:cNvSpPr>
            <a:spLocks noGrp="1" noChangeArrowheads="1"/>
          </p:cNvSpPr>
          <p:nvPr>
            <p:ph type="title"/>
          </p:nvPr>
        </p:nvSpPr>
        <p:spPr>
          <a:xfrm>
            <a:off x="776288" y="542925"/>
            <a:ext cx="7772400" cy="838200"/>
          </a:xfrm>
          <a:noFill/>
        </p:spPr>
        <p:txBody>
          <a:bodyPr/>
          <a:lstStyle/>
          <a:p>
            <a:pPr eaLnBrk="1" hangingPunct="1"/>
            <a:r>
              <a:rPr lang="en-US" altLang="zh-CN" sz="3200">
                <a:latin typeface="Times New Roman" panose="02020603050405020304" pitchFamily="18" charset="0"/>
              </a:rPr>
              <a:t>Example Two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38A2C-DDBF-4BB4-B33D-17921EE181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3422650" y="2070100"/>
            <a:ext cx="5715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Arial" panose="020B0604020202020204" pitchFamily="34" charset="0"/>
              </a:rPr>
              <a:t>T</a:t>
            </a:r>
            <a:r>
              <a:rPr lang="en-US" altLang="zh-CN" sz="1400" baseline="-30000">
                <a:latin typeface="Arial" panose="020B0604020202020204" pitchFamily="34" charset="0"/>
              </a:rPr>
              <a:t>1</a:t>
            </a:r>
            <a:endParaRPr lang="en-US" altLang="zh-CN" sz="1400">
              <a:latin typeface="Arial" panose="020B0604020202020204" pitchFamily="34" charset="0"/>
            </a:endParaRPr>
          </a:p>
          <a:p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84995" name="Line 3"/>
          <p:cNvSpPr>
            <a:spLocks noChangeShapeType="1"/>
          </p:cNvSpPr>
          <p:nvPr/>
        </p:nvSpPr>
        <p:spPr bwMode="auto">
          <a:xfrm>
            <a:off x="1593850" y="2001838"/>
            <a:ext cx="5029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2965450" y="2001838"/>
            <a:ext cx="0" cy="1782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5822950" y="2001838"/>
            <a:ext cx="0" cy="1782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2736850" y="1589088"/>
            <a:ext cx="349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i="1">
                <a:solidFill>
                  <a:srgbClr val="000000"/>
                </a:solidFill>
                <a:latin typeface="Helvetica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1400" i="1" baseline="-30000">
                <a:solidFill>
                  <a:srgbClr val="000000"/>
                </a:solidFill>
                <a:latin typeface="Helvetica" pitchFamily="34" charset="0"/>
                <a:cs typeface="Times New Roman" panose="02020603050405020304" pitchFamily="18" charset="0"/>
              </a:rPr>
              <a:t>c</a:t>
            </a:r>
            <a:endParaRPr lang="en-US" altLang="zh-CN" sz="1400"/>
          </a:p>
          <a:p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5632450" y="1589088"/>
            <a:ext cx="3254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i="1">
                <a:solidFill>
                  <a:srgbClr val="000000"/>
                </a:solidFill>
                <a:latin typeface="Helvetica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1400" baseline="-30000">
                <a:solidFill>
                  <a:srgbClr val="000000"/>
                </a:solidFill>
                <a:latin typeface="Helvetica" pitchFamily="34" charset="0"/>
                <a:cs typeface="Times New Roman" panose="02020603050405020304" pitchFamily="18" charset="0"/>
              </a:rPr>
              <a:t>f</a:t>
            </a:r>
            <a:endParaRPr lang="en-US" altLang="zh-CN" sz="1400"/>
          </a:p>
          <a:p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1670050" y="2359025"/>
            <a:ext cx="0" cy="136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1" name="Line 9"/>
          <p:cNvSpPr>
            <a:spLocks noChangeShapeType="1"/>
          </p:cNvSpPr>
          <p:nvPr/>
        </p:nvSpPr>
        <p:spPr bwMode="auto">
          <a:xfrm>
            <a:off x="1670050" y="2395538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2" name="Line 10"/>
          <p:cNvSpPr>
            <a:spLocks noChangeShapeType="1"/>
          </p:cNvSpPr>
          <p:nvPr/>
        </p:nvSpPr>
        <p:spPr bwMode="auto">
          <a:xfrm>
            <a:off x="2432050" y="2359025"/>
            <a:ext cx="0" cy="136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>
            <a:off x="1708150" y="2606675"/>
            <a:ext cx="0" cy="136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4" name="Line 12"/>
          <p:cNvSpPr>
            <a:spLocks noChangeShapeType="1"/>
          </p:cNvSpPr>
          <p:nvPr/>
        </p:nvSpPr>
        <p:spPr bwMode="auto">
          <a:xfrm>
            <a:off x="1708150" y="2687638"/>
            <a:ext cx="30861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5" name="Line 13"/>
          <p:cNvSpPr>
            <a:spLocks noChangeShapeType="1"/>
          </p:cNvSpPr>
          <p:nvPr/>
        </p:nvSpPr>
        <p:spPr bwMode="auto">
          <a:xfrm>
            <a:off x="3956050" y="2881313"/>
            <a:ext cx="0" cy="136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6" name="Line 14"/>
          <p:cNvSpPr>
            <a:spLocks noChangeShapeType="1"/>
          </p:cNvSpPr>
          <p:nvPr/>
        </p:nvSpPr>
        <p:spPr bwMode="auto">
          <a:xfrm>
            <a:off x="3956050" y="2944813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7" name="Line 15"/>
          <p:cNvSpPr>
            <a:spLocks noChangeShapeType="1"/>
          </p:cNvSpPr>
          <p:nvPr/>
        </p:nvSpPr>
        <p:spPr bwMode="auto">
          <a:xfrm>
            <a:off x="4718050" y="2881313"/>
            <a:ext cx="0" cy="136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8" name="Line 16"/>
          <p:cNvSpPr>
            <a:spLocks noChangeShapeType="1"/>
          </p:cNvSpPr>
          <p:nvPr/>
        </p:nvSpPr>
        <p:spPr bwMode="auto">
          <a:xfrm>
            <a:off x="3422650" y="3181350"/>
            <a:ext cx="0" cy="136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9" name="Text Box 17"/>
          <p:cNvSpPr txBox="1">
            <a:spLocks noChangeArrowheads="1"/>
          </p:cNvSpPr>
          <p:nvPr/>
        </p:nvSpPr>
        <p:spPr bwMode="auto">
          <a:xfrm>
            <a:off x="1936750" y="2122488"/>
            <a:ext cx="355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i="1">
                <a:solidFill>
                  <a:srgbClr val="000000"/>
                </a:solidFill>
                <a:latin typeface="Helvetica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1400" baseline="-30000">
                <a:solidFill>
                  <a:srgbClr val="000000"/>
                </a:solidFill>
                <a:latin typeface="Helvetica" pitchFamily="34" charset="0"/>
                <a:cs typeface="Times New Roman" panose="02020603050405020304" pitchFamily="18" charset="0"/>
              </a:rPr>
              <a:t>2</a:t>
            </a:r>
            <a:endParaRPr lang="en-US" altLang="zh-CN" sz="1400"/>
          </a:p>
          <a:p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85010" name="Text Box 18"/>
          <p:cNvSpPr txBox="1">
            <a:spLocks noChangeArrowheads="1"/>
          </p:cNvSpPr>
          <p:nvPr/>
        </p:nvSpPr>
        <p:spPr bwMode="auto">
          <a:xfrm>
            <a:off x="2965450" y="2424113"/>
            <a:ext cx="355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i="1">
                <a:solidFill>
                  <a:srgbClr val="000000"/>
                </a:solidFill>
                <a:latin typeface="Helvetica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1400" baseline="-30000">
                <a:solidFill>
                  <a:srgbClr val="000000"/>
                </a:solidFill>
                <a:latin typeface="Helvetica" pitchFamily="34" charset="0"/>
                <a:cs typeface="Times New Roman" panose="02020603050405020304" pitchFamily="18" charset="0"/>
              </a:rPr>
              <a:t>3</a:t>
            </a:r>
            <a:endParaRPr lang="en-US" altLang="zh-CN" sz="1400"/>
          </a:p>
          <a:p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85011" name="Text Box 19"/>
          <p:cNvSpPr txBox="1">
            <a:spLocks noChangeArrowheads="1"/>
          </p:cNvSpPr>
          <p:nvPr/>
        </p:nvSpPr>
        <p:spPr bwMode="auto">
          <a:xfrm>
            <a:off x="4108450" y="2633663"/>
            <a:ext cx="355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i="1">
                <a:solidFill>
                  <a:srgbClr val="000000"/>
                </a:solidFill>
                <a:latin typeface="Helvetica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1400" baseline="-30000">
                <a:solidFill>
                  <a:srgbClr val="000000"/>
                </a:solidFill>
                <a:latin typeface="Helvetica" pitchFamily="34" charset="0"/>
                <a:cs typeface="Times New Roman" panose="02020603050405020304" pitchFamily="18" charset="0"/>
              </a:rPr>
              <a:t>4</a:t>
            </a:r>
            <a:endParaRPr lang="en-US" altLang="zh-CN" sz="1400"/>
          </a:p>
          <a:p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85012" name="Text Box 20"/>
          <p:cNvSpPr txBox="1">
            <a:spLocks noChangeArrowheads="1"/>
          </p:cNvSpPr>
          <p:nvPr/>
        </p:nvSpPr>
        <p:spPr bwMode="auto">
          <a:xfrm>
            <a:off x="5251450" y="2997200"/>
            <a:ext cx="355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i="1">
                <a:solidFill>
                  <a:srgbClr val="000000"/>
                </a:solidFill>
                <a:latin typeface="Helvetica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1400" baseline="-30000">
                <a:solidFill>
                  <a:srgbClr val="000000"/>
                </a:solidFill>
                <a:latin typeface="Helvetica" pitchFamily="34" charset="0"/>
                <a:cs typeface="Times New Roman" panose="02020603050405020304" pitchFamily="18" charset="0"/>
              </a:rPr>
              <a:t>5</a:t>
            </a:r>
            <a:endParaRPr lang="en-US" altLang="zh-CN" sz="1400"/>
          </a:p>
          <a:p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85013" name="Text Box 21"/>
          <p:cNvSpPr txBox="1">
            <a:spLocks noChangeArrowheads="1"/>
          </p:cNvSpPr>
          <p:nvPr/>
        </p:nvSpPr>
        <p:spPr bwMode="auto">
          <a:xfrm>
            <a:off x="2584450" y="3852863"/>
            <a:ext cx="10318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000000"/>
                </a:solidFill>
                <a:latin typeface="Helvetica" pitchFamily="34" charset="0"/>
                <a:cs typeface="Times New Roman" panose="02020603050405020304" pitchFamily="18" charset="0"/>
              </a:rPr>
              <a:t>checkpoint</a:t>
            </a:r>
            <a:endParaRPr lang="en-US" altLang="zh-CN" sz="1400"/>
          </a:p>
          <a:p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85014" name="Text Box 22"/>
          <p:cNvSpPr txBox="1">
            <a:spLocks noChangeArrowheads="1"/>
          </p:cNvSpPr>
          <p:nvPr/>
        </p:nvSpPr>
        <p:spPr bwMode="auto">
          <a:xfrm>
            <a:off x="5327650" y="3776663"/>
            <a:ext cx="12763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000000"/>
                </a:solidFill>
                <a:latin typeface="Helvetica" pitchFamily="34" charset="0"/>
                <a:cs typeface="Times New Roman" panose="02020603050405020304" pitchFamily="18" charset="0"/>
              </a:rPr>
              <a:t>system failure</a:t>
            </a:r>
            <a:endParaRPr lang="en-US" altLang="zh-CN" sz="1400"/>
          </a:p>
          <a:p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85015" name="Line 23"/>
          <p:cNvSpPr>
            <a:spLocks noChangeShapeType="1"/>
          </p:cNvSpPr>
          <p:nvPr/>
        </p:nvSpPr>
        <p:spPr bwMode="auto">
          <a:xfrm>
            <a:off x="3422650" y="3236913"/>
            <a:ext cx="2400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16" name="Line 24"/>
          <p:cNvSpPr>
            <a:spLocks noChangeShapeType="1"/>
          </p:cNvSpPr>
          <p:nvPr/>
        </p:nvSpPr>
        <p:spPr bwMode="auto">
          <a:xfrm>
            <a:off x="4794250" y="2687638"/>
            <a:ext cx="0" cy="90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17" name="Line 25"/>
          <p:cNvSpPr>
            <a:spLocks noChangeShapeType="1"/>
          </p:cNvSpPr>
          <p:nvPr/>
        </p:nvSpPr>
        <p:spPr bwMode="auto">
          <a:xfrm>
            <a:off x="4794250" y="2606675"/>
            <a:ext cx="0" cy="88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18" name="Line 26"/>
          <p:cNvSpPr>
            <a:spLocks noChangeShapeType="1"/>
          </p:cNvSpPr>
          <p:nvPr/>
        </p:nvSpPr>
        <p:spPr bwMode="auto">
          <a:xfrm>
            <a:off x="2393950" y="2168525"/>
            <a:ext cx="34290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19" name="Line 27"/>
          <p:cNvSpPr>
            <a:spLocks noChangeShapeType="1"/>
          </p:cNvSpPr>
          <p:nvPr/>
        </p:nvSpPr>
        <p:spPr bwMode="auto">
          <a:xfrm>
            <a:off x="2393950" y="2112963"/>
            <a:ext cx="0" cy="179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20" name="Rectangle 28"/>
          <p:cNvSpPr>
            <a:spLocks noChangeArrowheads="1"/>
          </p:cNvSpPr>
          <p:nvPr/>
        </p:nvSpPr>
        <p:spPr bwMode="auto">
          <a:xfrm>
            <a:off x="0" y="1981200"/>
            <a:ext cx="9144000" cy="231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1200" b="1">
                <a:latin typeface="Times New Roman" panose="02020603050405020304" pitchFamily="18" charset="0"/>
              </a:rPr>
              <a:t> </a:t>
            </a:r>
            <a:endParaRPr lang="zh-CN" altLang="en-US" sz="1000"/>
          </a:p>
          <a:p>
            <a:pPr algn="just" eaLnBrk="0" hangingPunct="0"/>
            <a:r>
              <a:rPr lang="zh-CN" altLang="en-US" sz="1000">
                <a:latin typeface="Times New Roman" panose="02020603050405020304" pitchFamily="18" charset="0"/>
              </a:rPr>
              <a:t> </a:t>
            </a:r>
            <a:endParaRPr lang="zh-CN" altLang="en-US" sz="1000"/>
          </a:p>
          <a:p>
            <a:pPr algn="just" eaLnBrk="0" hangingPunct="0"/>
            <a:r>
              <a:rPr lang="zh-CN" altLang="en-US" sz="1000">
                <a:latin typeface="Times New Roman" panose="02020603050405020304" pitchFamily="18" charset="0"/>
              </a:rPr>
              <a:t> </a:t>
            </a:r>
            <a:endParaRPr lang="zh-CN" altLang="en-US" sz="1000"/>
          </a:p>
          <a:p>
            <a:pPr algn="just" eaLnBrk="0" hangingPunct="0"/>
            <a:r>
              <a:rPr lang="zh-CN" altLang="en-US" sz="1000">
                <a:latin typeface="Times New Roman" panose="02020603050405020304" pitchFamily="18" charset="0"/>
              </a:rPr>
              <a:t> </a:t>
            </a:r>
            <a:endParaRPr lang="zh-CN" altLang="en-US" sz="1000"/>
          </a:p>
          <a:p>
            <a:pPr algn="just" eaLnBrk="0" hangingPunct="0"/>
            <a:r>
              <a:rPr lang="zh-CN" altLang="en-US" sz="1000">
                <a:latin typeface="Times New Roman" panose="02020603050405020304" pitchFamily="18" charset="0"/>
              </a:rPr>
              <a:t> </a:t>
            </a:r>
            <a:endParaRPr lang="zh-CN" altLang="en-US" sz="1000"/>
          </a:p>
          <a:p>
            <a:pPr algn="just" eaLnBrk="0" hangingPunct="0"/>
            <a:r>
              <a:rPr lang="zh-CN" altLang="en-US" sz="1000">
                <a:latin typeface="Times New Roman" panose="02020603050405020304" pitchFamily="18" charset="0"/>
              </a:rPr>
              <a:t> </a:t>
            </a:r>
            <a:endParaRPr lang="zh-CN" altLang="en-US" sz="1000"/>
          </a:p>
          <a:p>
            <a:pPr algn="just" eaLnBrk="0" hangingPunct="0"/>
            <a:r>
              <a:rPr lang="zh-CN" altLang="en-US" sz="1000">
                <a:latin typeface="Times New Roman" panose="02020603050405020304" pitchFamily="18" charset="0"/>
              </a:rPr>
              <a:t> </a:t>
            </a:r>
            <a:endParaRPr lang="zh-CN" altLang="en-US" sz="1000"/>
          </a:p>
          <a:p>
            <a:pPr algn="just" eaLnBrk="0" hangingPunct="0"/>
            <a:r>
              <a:rPr lang="zh-CN" altLang="en-US" sz="1000">
                <a:latin typeface="Times New Roman" panose="02020603050405020304" pitchFamily="18" charset="0"/>
              </a:rPr>
              <a:t> </a:t>
            </a:r>
            <a:endParaRPr lang="zh-CN" altLang="en-US" sz="1000"/>
          </a:p>
          <a:p>
            <a:pPr algn="just" eaLnBrk="0" hangingPunct="0"/>
            <a:r>
              <a:rPr lang="zh-CN" altLang="en-US" sz="1000">
                <a:latin typeface="Times New Roman" panose="02020603050405020304" pitchFamily="18" charset="0"/>
              </a:rPr>
              <a:t> </a:t>
            </a:r>
            <a:endParaRPr lang="zh-CN" altLang="en-US" sz="1000"/>
          </a:p>
          <a:p>
            <a:pPr algn="just" eaLnBrk="0" hangingPunct="0"/>
            <a:r>
              <a:rPr lang="zh-CN" altLang="en-US" sz="1000">
                <a:latin typeface="Times New Roman" panose="02020603050405020304" pitchFamily="18" charset="0"/>
              </a:rPr>
              <a:t> </a:t>
            </a:r>
            <a:endParaRPr lang="zh-CN" altLang="en-US" sz="1000"/>
          </a:p>
          <a:p>
            <a:pPr algn="just" eaLnBrk="0" hangingPunct="0"/>
            <a:r>
              <a:rPr lang="zh-CN" altLang="en-US" sz="1000">
                <a:latin typeface="Times New Roman" panose="02020603050405020304" pitchFamily="18" charset="0"/>
              </a:rPr>
              <a:t> </a:t>
            </a:r>
            <a:endParaRPr lang="zh-CN" altLang="en-US" sz="1000"/>
          </a:p>
          <a:p>
            <a:pPr algn="just" eaLnBrk="0" hangingPunct="0"/>
            <a:r>
              <a:rPr lang="zh-CN" altLang="en-US" sz="1000">
                <a:latin typeface="Times New Roman" panose="02020603050405020304" pitchFamily="18" charset="0"/>
              </a:rPr>
              <a:t> </a:t>
            </a:r>
            <a:endParaRPr lang="zh-CN" altLang="en-US" sz="1000"/>
          </a:p>
          <a:p>
            <a:pPr eaLnBrk="0" hangingPunct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5021" name="Text Box 29"/>
          <p:cNvSpPr txBox="1">
            <a:spLocks noChangeArrowheads="1"/>
          </p:cNvSpPr>
          <p:nvPr/>
        </p:nvSpPr>
        <p:spPr bwMode="auto">
          <a:xfrm>
            <a:off x="1562100" y="6027738"/>
            <a:ext cx="6323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Fig.16.0.20 Time scale for concurrent transactions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5022" name="Text Box 30"/>
          <p:cNvSpPr txBox="1">
            <a:spLocks noChangeArrowheads="1"/>
          </p:cNvSpPr>
          <p:nvPr/>
        </p:nvSpPr>
        <p:spPr bwMode="auto">
          <a:xfrm>
            <a:off x="822325" y="55070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23" name="Rectangle 33"/>
          <p:cNvSpPr>
            <a:spLocks noChangeArrowheads="1"/>
          </p:cNvSpPr>
          <p:nvPr/>
        </p:nvSpPr>
        <p:spPr bwMode="auto">
          <a:xfrm>
            <a:off x="776288" y="542925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/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Example Two (cont.)</a:t>
            </a:r>
            <a:endParaRPr lang="en-US" altLang="zh-CN" sz="3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5024" name="Text Box 35"/>
          <p:cNvSpPr txBox="1">
            <a:spLocks noChangeArrowheads="1"/>
          </p:cNvSpPr>
          <p:nvPr/>
        </p:nvSpPr>
        <p:spPr bwMode="auto">
          <a:xfrm>
            <a:off x="422275" y="4384675"/>
            <a:ext cx="3581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Note:  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  T</a:t>
            </a:r>
            <a:r>
              <a:rPr lang="en-US" altLang="zh-CN" sz="2000" baseline="-25000">
                <a:latin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</a:rPr>
              <a:t> succeeds in being committed;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000">
                <a:latin typeface="Times New Roman" panose="02020603050405020304" pitchFamily="18" charset="0"/>
              </a:rPr>
              <a:t>  T</a:t>
            </a:r>
            <a:r>
              <a:rPr lang="en-US" altLang="zh-CN" sz="2000" baseline="-25000">
                <a:latin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</a:rPr>
              <a:t> fails and is aborted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85025" name="Line 36"/>
          <p:cNvSpPr>
            <a:spLocks noChangeShapeType="1"/>
          </p:cNvSpPr>
          <p:nvPr/>
        </p:nvSpPr>
        <p:spPr bwMode="auto">
          <a:xfrm>
            <a:off x="4102100" y="4870450"/>
            <a:ext cx="0" cy="136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6" name="Line 37"/>
          <p:cNvSpPr>
            <a:spLocks noChangeShapeType="1"/>
          </p:cNvSpPr>
          <p:nvPr/>
        </p:nvSpPr>
        <p:spPr bwMode="auto">
          <a:xfrm>
            <a:off x="4102100" y="4906963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7" name="Line 38"/>
          <p:cNvSpPr>
            <a:spLocks noChangeShapeType="1"/>
          </p:cNvSpPr>
          <p:nvPr/>
        </p:nvSpPr>
        <p:spPr bwMode="auto">
          <a:xfrm>
            <a:off x="4864100" y="4870450"/>
            <a:ext cx="0" cy="136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8" name="Text Box 39"/>
          <p:cNvSpPr txBox="1">
            <a:spLocks noChangeArrowheads="1"/>
          </p:cNvSpPr>
          <p:nvPr/>
        </p:nvSpPr>
        <p:spPr bwMode="auto">
          <a:xfrm>
            <a:off x="4368800" y="4583113"/>
            <a:ext cx="3571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i="1">
                <a:solidFill>
                  <a:srgbClr val="000000"/>
                </a:solidFill>
                <a:latin typeface="Helvetica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1800" baseline="-30000">
                <a:solidFill>
                  <a:srgbClr val="000000"/>
                </a:solidFill>
                <a:latin typeface="Helvetica" pitchFamily="34" charset="0"/>
                <a:cs typeface="Times New Roman" panose="02020603050405020304" pitchFamily="18" charset="0"/>
              </a:rPr>
              <a:t>i</a:t>
            </a:r>
            <a:endParaRPr lang="en-US" altLang="zh-CN" sz="1800"/>
          </a:p>
          <a:p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85029" name="Line 41"/>
          <p:cNvSpPr>
            <a:spLocks noChangeShapeType="1"/>
          </p:cNvSpPr>
          <p:nvPr/>
        </p:nvSpPr>
        <p:spPr bwMode="auto">
          <a:xfrm>
            <a:off x="4100513" y="5449888"/>
            <a:ext cx="0" cy="136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0" name="Line 42"/>
          <p:cNvSpPr>
            <a:spLocks noChangeShapeType="1"/>
          </p:cNvSpPr>
          <p:nvPr/>
        </p:nvSpPr>
        <p:spPr bwMode="auto">
          <a:xfrm>
            <a:off x="4100513" y="548640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1" name="Text Box 44"/>
          <p:cNvSpPr txBox="1">
            <a:spLocks noChangeArrowheads="1"/>
          </p:cNvSpPr>
          <p:nvPr/>
        </p:nvSpPr>
        <p:spPr bwMode="auto">
          <a:xfrm>
            <a:off x="4367213" y="5162550"/>
            <a:ext cx="3571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i="1">
                <a:solidFill>
                  <a:srgbClr val="000000"/>
                </a:solidFill>
                <a:latin typeface="Helvetica" pitchFamily="34" charset="0"/>
                <a:cs typeface="Times New Roman" panose="02020603050405020304" pitchFamily="18" charset="0"/>
              </a:rPr>
              <a:t>T</a:t>
            </a:r>
            <a:r>
              <a:rPr lang="en-US" altLang="zh-CN" sz="1800" baseline="-30000">
                <a:solidFill>
                  <a:srgbClr val="000000"/>
                </a:solidFill>
                <a:latin typeface="Helvetica" pitchFamily="34" charset="0"/>
                <a:cs typeface="Times New Roman" panose="02020603050405020304" pitchFamily="18" charset="0"/>
              </a:rPr>
              <a:t>i</a:t>
            </a:r>
            <a:endParaRPr lang="en-US" altLang="zh-CN" sz="1800"/>
          </a:p>
          <a:p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6E8F6-8BDD-435D-B10F-376B496785C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47775" y="322263"/>
            <a:ext cx="6834188" cy="1143000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Times New Roman" panose="02020603050405020304" pitchFamily="18" charset="0"/>
              </a:rPr>
              <a:t>Example Three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679575"/>
            <a:ext cx="8423275" cy="4760913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With respect to the concurrent transactions T</a:t>
            </a:r>
            <a:r>
              <a:rPr lang="en-US" altLang="zh-CN" baseline="-30000" dirty="0">
                <a:latin typeface="Arial" panose="020B0604020202020204" pitchFamily="34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, T</a:t>
            </a:r>
            <a:r>
              <a:rPr lang="en-US" altLang="zh-CN" baseline="-30000" dirty="0">
                <a:latin typeface="Arial" panose="020B0604020202020204" pitchFamily="34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T</a:t>
            </a:r>
            <a:r>
              <a:rPr lang="en-US" altLang="zh-CN" baseline="-30000" dirty="0">
                <a:latin typeface="Arial" panose="020B0604020202020204" pitchFamily="34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and T</a:t>
            </a:r>
            <a:r>
              <a:rPr lang="en-US" altLang="zh-CN" baseline="-30000" dirty="0">
                <a:latin typeface="Arial" panose="020B0604020202020204" pitchFamily="34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the initial values of data items A, B, C and D are 0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assuming that </a:t>
            </a:r>
            <a:r>
              <a:rPr lang="en-US" altLang="zh-CN" i="1" dirty="0">
                <a:latin typeface="Times New Roman" panose="02020603050405020304" pitchFamily="18" charset="0"/>
              </a:rPr>
              <a:t>immediate database modification technique</a:t>
            </a:r>
            <a:r>
              <a:rPr lang="en-US" altLang="zh-CN" dirty="0">
                <a:latin typeface="Times New Roman" panose="02020603050405020304" pitchFamily="18" charset="0"/>
              </a:rPr>
              <a:t> is used for log-based recovery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When a failure occurs, the log is given in Fig.16.0.19 in next slide</a:t>
            </a:r>
            <a:endParaRPr lang="en-US" altLang="zh-CN" dirty="0"/>
          </a:p>
          <a:p>
            <a:pPr eaLnBrk="1" hangingPunct="1"/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Go over the steps of the recovery algorithm and give the values of data items A, B, C and D after recovery performs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38A2C-DDBF-4BB4-B33D-17921EE181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27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87044" name="Text Box 3"/>
            <p:cNvSpPr txBox="1">
              <a:spLocks noChangeArrowheads="1"/>
            </p:cNvSpPr>
            <p:nvPr/>
          </p:nvSpPr>
          <p:spPr bwMode="auto">
            <a:xfrm>
              <a:off x="1834" y="4032"/>
              <a:ext cx="37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latin typeface="Times New Roman" panose="02020603050405020304" pitchFamily="18" charset="0"/>
                </a:rPr>
                <a:t>Fig.16.0.19 The log for concurrent transactions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7045" name="Rectangle 2"/>
            <p:cNvSpPr>
              <a:spLocks noChangeArrowheads="1"/>
            </p:cNvSpPr>
            <p:nvPr/>
          </p:nvSpPr>
          <p:spPr bwMode="auto">
            <a:xfrm>
              <a:off x="0" y="135"/>
              <a:ext cx="4944" cy="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1771650" lvl="4" indent="-228600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&lt;</a:t>
              </a:r>
              <a:r>
                <a:rPr lang="en-US" altLang="zh-CN" i="1">
                  <a:latin typeface="Times New Roman" panose="02020603050405020304" pitchFamily="18" charset="0"/>
                </a:rPr>
                <a:t>T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i="1">
                  <a:latin typeface="Times New Roman" panose="02020603050405020304" pitchFamily="18" charset="0"/>
                </a:rPr>
                <a:t> </a:t>
              </a:r>
              <a:r>
                <a:rPr lang="en-US" altLang="zh-CN" b="1">
                  <a:latin typeface="Times New Roman" panose="02020603050405020304" pitchFamily="18" charset="0"/>
                </a:rPr>
                <a:t>star</a:t>
              </a:r>
              <a:r>
                <a:rPr lang="en-US" altLang="zh-CN">
                  <a:latin typeface="Times New Roman" panose="02020603050405020304" pitchFamily="18" charset="0"/>
                </a:rPr>
                <a:t>t&gt;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pPr marL="1771650" lvl="4" indent="-228600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&lt;</a:t>
              </a:r>
              <a:r>
                <a:rPr lang="en-US" altLang="zh-CN" i="1">
                  <a:latin typeface="Times New Roman" panose="02020603050405020304" pitchFamily="18" charset="0"/>
                </a:rPr>
                <a:t>T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>
                  <a:latin typeface="Times New Roman" panose="02020603050405020304" pitchFamily="18" charset="0"/>
                </a:rPr>
                <a:t>, </a:t>
              </a:r>
              <a:r>
                <a:rPr lang="en-US" altLang="zh-CN" i="1">
                  <a:latin typeface="Times New Roman" panose="02020603050405020304" pitchFamily="18" charset="0"/>
                </a:rPr>
                <a:t>A</a:t>
              </a:r>
              <a:r>
                <a:rPr lang="en-US" altLang="zh-CN">
                  <a:latin typeface="Times New Roman" panose="02020603050405020304" pitchFamily="18" charset="0"/>
                </a:rPr>
                <a:t>, 0, 10&gt;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pPr marL="1771650" lvl="4" indent="-228600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folHlink"/>
                  </a:solidFill>
                  <a:latin typeface="Times New Roman" panose="02020603050405020304" pitchFamily="18" charset="0"/>
                </a:rPr>
                <a:t>&lt;checkpoint {</a:t>
              </a:r>
              <a:r>
                <a:rPr lang="en-US" altLang="zh-CN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>
                  <a:solidFill>
                    <a:schemeClr val="folHlink"/>
                  </a:solidFill>
                  <a:latin typeface="Times New Roman" panose="02020603050405020304" pitchFamily="18" charset="0"/>
                </a:rPr>
                <a:t>}&gt;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pPr marL="1771650" lvl="4" indent="-228600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&lt;</a:t>
              </a:r>
              <a:r>
                <a:rPr lang="en-US" altLang="zh-CN" i="1">
                  <a:latin typeface="Times New Roman" panose="02020603050405020304" pitchFamily="18" charset="0"/>
                </a:rPr>
                <a:t>T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>
                  <a:latin typeface="Times New Roman" panose="02020603050405020304" pitchFamily="18" charset="0"/>
                </a:rPr>
                <a:t> </a:t>
              </a:r>
              <a:r>
                <a:rPr lang="en-US" altLang="zh-CN" b="1">
                  <a:latin typeface="Times New Roman" panose="02020603050405020304" pitchFamily="18" charset="0"/>
                </a:rPr>
                <a:t>commit</a:t>
              </a:r>
              <a:r>
                <a:rPr lang="en-US" altLang="zh-CN">
                  <a:latin typeface="Times New Roman" panose="02020603050405020304" pitchFamily="18" charset="0"/>
                </a:rPr>
                <a:t>&gt;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pPr marL="1771650" lvl="4" indent="-228600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&lt;</a:t>
              </a:r>
              <a:r>
                <a:rPr lang="en-US" altLang="zh-CN" i="1">
                  <a:latin typeface="Times New Roman" panose="02020603050405020304" pitchFamily="18" charset="0"/>
                </a:rPr>
                <a:t>T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>
                  <a:latin typeface="Times New Roman" panose="02020603050405020304" pitchFamily="18" charset="0"/>
                </a:rPr>
                <a:t> </a:t>
              </a:r>
              <a:r>
                <a:rPr lang="en-US" altLang="zh-CN" b="1">
                  <a:latin typeface="Times New Roman" panose="02020603050405020304" pitchFamily="18" charset="0"/>
                </a:rPr>
                <a:t>start</a:t>
              </a:r>
              <a:r>
                <a:rPr lang="en-US" altLang="zh-CN">
                  <a:latin typeface="Times New Roman" panose="02020603050405020304" pitchFamily="18" charset="0"/>
                </a:rPr>
                <a:t>&gt;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pPr marL="1771650" lvl="4" indent="-228600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&lt;</a:t>
              </a:r>
              <a:r>
                <a:rPr lang="en-US" altLang="zh-CN" i="1">
                  <a:latin typeface="Times New Roman" panose="02020603050405020304" pitchFamily="18" charset="0"/>
                </a:rPr>
                <a:t>T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>
                  <a:latin typeface="Times New Roman" panose="02020603050405020304" pitchFamily="18" charset="0"/>
                </a:rPr>
                <a:t>, </a:t>
              </a:r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>
                  <a:latin typeface="Times New Roman" panose="02020603050405020304" pitchFamily="18" charset="0"/>
                </a:rPr>
                <a:t>, 0, 10&gt;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pPr marL="1771650" lvl="4" indent="-228600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&lt;</a:t>
              </a:r>
              <a:r>
                <a:rPr lang="en-US" altLang="zh-CN" i="1">
                  <a:latin typeface="Times New Roman" panose="02020603050405020304" pitchFamily="18" charset="0"/>
                </a:rPr>
                <a:t>T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>
                  <a:latin typeface="Times New Roman" panose="02020603050405020304" pitchFamily="18" charset="0"/>
                </a:rPr>
                <a:t> </a:t>
              </a:r>
              <a:r>
                <a:rPr lang="en-US" altLang="zh-CN" b="1">
                  <a:latin typeface="Times New Roman" panose="02020603050405020304" pitchFamily="18" charset="0"/>
                </a:rPr>
                <a:t>start</a:t>
              </a:r>
              <a:r>
                <a:rPr lang="en-US" altLang="zh-CN">
                  <a:latin typeface="Times New Roman" panose="02020603050405020304" pitchFamily="18" charset="0"/>
                </a:rPr>
                <a:t>&gt;                   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pPr marL="1771650" lvl="4" indent="-228600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&lt;</a:t>
              </a:r>
              <a:r>
                <a:rPr lang="en-US" altLang="zh-CN" i="1">
                  <a:latin typeface="Times New Roman" panose="02020603050405020304" pitchFamily="18" charset="0"/>
                </a:rPr>
                <a:t>T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>
                  <a:latin typeface="Times New Roman" panose="02020603050405020304" pitchFamily="18" charset="0"/>
                </a:rPr>
                <a:t>, </a:t>
              </a:r>
              <a:r>
                <a:rPr lang="en-US" altLang="zh-CN" i="1">
                  <a:latin typeface="Times New Roman" panose="02020603050405020304" pitchFamily="18" charset="0"/>
                </a:rPr>
                <a:t>C</a:t>
              </a:r>
              <a:r>
                <a:rPr lang="en-US" altLang="zh-CN">
                  <a:latin typeface="Times New Roman" panose="02020603050405020304" pitchFamily="18" charset="0"/>
                </a:rPr>
                <a:t>, 0, 10&gt;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pPr marL="1771650" lvl="4" indent="-228600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&lt;</a:t>
              </a:r>
              <a:r>
                <a:rPr lang="en-US" altLang="zh-CN" i="1">
                  <a:latin typeface="Times New Roman" panose="02020603050405020304" pitchFamily="18" charset="0"/>
                </a:rPr>
                <a:t>T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>
                  <a:latin typeface="Times New Roman" panose="02020603050405020304" pitchFamily="18" charset="0"/>
                </a:rPr>
                <a:t>, </a:t>
              </a:r>
              <a:r>
                <a:rPr lang="en-US" altLang="zh-CN" i="1">
                  <a:latin typeface="Times New Roman" panose="02020603050405020304" pitchFamily="18" charset="0"/>
                </a:rPr>
                <a:t>C</a:t>
              </a:r>
              <a:r>
                <a:rPr lang="en-US" altLang="zh-CN">
                  <a:latin typeface="Times New Roman" panose="02020603050405020304" pitchFamily="18" charset="0"/>
                </a:rPr>
                <a:t>, 10, 20&gt;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pPr marL="1771650" lvl="4" indent="-228600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folHlink"/>
                  </a:solidFill>
                  <a:latin typeface="Times New Roman" panose="02020603050405020304" pitchFamily="18" charset="0"/>
                </a:rPr>
                <a:t>&lt;checkpoint {</a:t>
              </a:r>
              <a:r>
                <a:rPr lang="en-US" altLang="zh-CN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>
                  <a:solidFill>
                    <a:schemeClr val="folHlink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>
                  <a:solidFill>
                    <a:schemeClr val="folHlink"/>
                  </a:solidFill>
                  <a:latin typeface="Times New Roman" panose="02020603050405020304" pitchFamily="18" charset="0"/>
                </a:rPr>
                <a:t>}&gt;</a:t>
              </a:r>
              <a:endParaRPr lang="en-US" altLang="zh-CN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 marL="1771650" lvl="4" indent="-228600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&lt;</a:t>
              </a:r>
              <a:r>
                <a:rPr lang="en-US" altLang="zh-CN" i="1">
                  <a:latin typeface="Times New Roman" panose="02020603050405020304" pitchFamily="18" charset="0"/>
                </a:rPr>
                <a:t>T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3</a:t>
              </a:r>
              <a:r>
                <a:rPr lang="en-US" altLang="zh-CN">
                  <a:latin typeface="Times New Roman" panose="02020603050405020304" pitchFamily="18" charset="0"/>
                </a:rPr>
                <a:t> </a:t>
              </a:r>
              <a:r>
                <a:rPr lang="en-US" altLang="zh-CN" b="1">
                  <a:latin typeface="Times New Roman" panose="02020603050405020304" pitchFamily="18" charset="0"/>
                </a:rPr>
                <a:t>start</a:t>
              </a:r>
              <a:r>
                <a:rPr lang="en-US" altLang="zh-CN">
                  <a:latin typeface="Times New Roman" panose="02020603050405020304" pitchFamily="18" charset="0"/>
                </a:rPr>
                <a:t>&gt;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pPr marL="1771650" lvl="4" indent="-228600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&lt;</a:t>
              </a:r>
              <a:r>
                <a:rPr lang="en-US" altLang="zh-CN" i="1">
                  <a:latin typeface="Times New Roman" panose="02020603050405020304" pitchFamily="18" charset="0"/>
                </a:rPr>
                <a:t>T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3</a:t>
              </a:r>
              <a:r>
                <a:rPr lang="en-US" altLang="zh-CN">
                  <a:latin typeface="Times New Roman" panose="02020603050405020304" pitchFamily="18" charset="0"/>
                </a:rPr>
                <a:t>,</a:t>
              </a:r>
              <a:r>
                <a:rPr lang="en-US" altLang="zh-CN" i="1">
                  <a:latin typeface="Times New Roman" panose="02020603050405020304" pitchFamily="18" charset="0"/>
                </a:rPr>
                <a:t> A</a:t>
              </a:r>
              <a:r>
                <a:rPr lang="en-US" altLang="zh-CN">
                  <a:latin typeface="Times New Roman" panose="02020603050405020304" pitchFamily="18" charset="0"/>
                </a:rPr>
                <a:t>, 10, 20&gt;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pPr marL="1771650" lvl="4" indent="-228600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&lt;</a:t>
              </a:r>
              <a:r>
                <a:rPr lang="en-US" altLang="zh-CN" i="1">
                  <a:latin typeface="Times New Roman" panose="02020603050405020304" pitchFamily="18" charset="0"/>
                </a:rPr>
                <a:t>T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3</a:t>
              </a:r>
              <a:r>
                <a:rPr lang="en-US" altLang="zh-CN">
                  <a:latin typeface="Times New Roman" panose="02020603050405020304" pitchFamily="18" charset="0"/>
                </a:rPr>
                <a:t>, </a:t>
              </a:r>
              <a:r>
                <a:rPr lang="en-US" altLang="zh-CN" i="1">
                  <a:latin typeface="Times New Roman" panose="02020603050405020304" pitchFamily="18" charset="0"/>
                </a:rPr>
                <a:t>D</a:t>
              </a:r>
              <a:r>
                <a:rPr lang="en-US" altLang="zh-CN">
                  <a:latin typeface="Times New Roman" panose="02020603050405020304" pitchFamily="18" charset="0"/>
                </a:rPr>
                <a:t>, 0, 10&gt;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pPr marL="1771650" lvl="4" indent="-228600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&lt;</a:t>
              </a:r>
              <a:r>
                <a:rPr lang="en-US" altLang="zh-CN" i="1">
                  <a:latin typeface="Times New Roman" panose="02020603050405020304" pitchFamily="18" charset="0"/>
                </a:rPr>
                <a:t>T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3</a:t>
              </a:r>
              <a:r>
                <a:rPr lang="en-US" altLang="zh-CN">
                  <a:latin typeface="Times New Roman" panose="02020603050405020304" pitchFamily="18" charset="0"/>
                </a:rPr>
                <a:t> </a:t>
              </a:r>
              <a:r>
                <a:rPr lang="en-US" altLang="zh-CN" b="1">
                  <a:latin typeface="Times New Roman" panose="02020603050405020304" pitchFamily="18" charset="0"/>
                </a:rPr>
                <a:t>commit</a:t>
              </a:r>
              <a:r>
                <a:rPr lang="en-US" altLang="zh-CN">
                  <a:latin typeface="Times New Roman" panose="02020603050405020304" pitchFamily="18" charset="0"/>
                </a:rPr>
                <a:t>&gt;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pPr marL="1771650" lvl="4" indent="-228600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hlink"/>
                  </a:solidFill>
                  <a:latin typeface="Times New Roman" panose="02020603050405020304" pitchFamily="18" charset="0"/>
                </a:rPr>
                <a:t>failure occurs</a:t>
              </a:r>
              <a:endParaRPr lang="en-US" altLang="zh-CN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marL="1771650" lvl="4" indent="-228600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chemeClr val="hlink"/>
                  </a:solidFill>
                  <a:latin typeface="Times New Roman" panose="02020603050405020304" pitchFamily="18" charset="0"/>
                </a:rPr>
                <a:t> recovery </a:t>
              </a:r>
              <a:endParaRPr lang="en-US" altLang="zh-CN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046" name="Line 4"/>
            <p:cNvSpPr>
              <a:spLocks noChangeShapeType="1"/>
            </p:cNvSpPr>
            <p:nvPr/>
          </p:nvSpPr>
          <p:spPr bwMode="auto">
            <a:xfrm flipV="1">
              <a:off x="2794" y="2520"/>
              <a:ext cx="0" cy="1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47" name="Text Box 5"/>
            <p:cNvSpPr txBox="1">
              <a:spLocks noChangeArrowheads="1"/>
            </p:cNvSpPr>
            <p:nvPr/>
          </p:nvSpPr>
          <p:spPr bwMode="auto">
            <a:xfrm>
              <a:off x="2376" y="2851"/>
              <a:ext cx="1251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</a:rPr>
                <a:t>scanning backward to construct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redo-list</a:t>
              </a:r>
              <a:r>
                <a:rPr lang="en-US" altLang="zh-CN" sz="2000" i="1">
                  <a:latin typeface="Times New Roman" panose="02020603050405020304" pitchFamily="18" charset="0"/>
                </a:rPr>
                <a:t> and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undo-list</a:t>
              </a:r>
              <a:r>
                <a:rPr lang="en-US" altLang="zh-CN" sz="2000">
                  <a:latin typeface="Times New Roman" panose="02020603050405020304" pitchFamily="18" charset="0"/>
                </a:rPr>
                <a:t> 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87048" name="Line 6"/>
            <p:cNvSpPr>
              <a:spLocks noChangeShapeType="1"/>
            </p:cNvSpPr>
            <p:nvPr/>
          </p:nvSpPr>
          <p:spPr bwMode="auto">
            <a:xfrm flipV="1">
              <a:off x="2795" y="1663"/>
              <a:ext cx="0" cy="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49" name="Line 8"/>
            <p:cNvSpPr>
              <a:spLocks noChangeShapeType="1"/>
            </p:cNvSpPr>
            <p:nvPr/>
          </p:nvSpPr>
          <p:spPr bwMode="auto">
            <a:xfrm flipV="1">
              <a:off x="2795" y="1152"/>
              <a:ext cx="0" cy="5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050" name="Text Box 9"/>
            <p:cNvSpPr txBox="1">
              <a:spLocks noChangeArrowheads="1"/>
            </p:cNvSpPr>
            <p:nvPr/>
          </p:nvSpPr>
          <p:spPr bwMode="auto">
            <a:xfrm>
              <a:off x="2801" y="1412"/>
              <a:ext cx="1211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anose="02020603050405020304" pitchFamily="18" charset="0"/>
                </a:rPr>
                <a:t>scanning backward to 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undo</a:t>
              </a:r>
              <a:r>
                <a:rPr lang="en-US" altLang="zh-CN" sz="2000" i="1">
                  <a:latin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i="1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000" i="1">
                  <a:latin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and</a:t>
              </a:r>
              <a:r>
                <a:rPr lang="en-US" altLang="zh-CN" sz="2000" i="1">
                  <a:latin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i="1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2000" i="1" baseline="-25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051" name="Text Box 15"/>
            <p:cNvSpPr txBox="1">
              <a:spLocks noChangeArrowheads="1"/>
            </p:cNvSpPr>
            <p:nvPr/>
          </p:nvSpPr>
          <p:spPr bwMode="auto">
            <a:xfrm>
              <a:off x="3662" y="0"/>
              <a:ext cx="17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folHlink"/>
                  </a:solidFill>
                  <a:latin typeface="Times New Roman" panose="02020603050405020304" pitchFamily="18" charset="0"/>
                </a:rPr>
                <a:t>A=0, B=0, C=0, D=0</a:t>
              </a:r>
              <a:endParaRPr lang="en-US" altLang="zh-CN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052" name="Text Box 17"/>
            <p:cNvSpPr txBox="1">
              <a:spLocks noChangeArrowheads="1"/>
            </p:cNvSpPr>
            <p:nvPr/>
          </p:nvSpPr>
          <p:spPr bwMode="auto">
            <a:xfrm>
              <a:off x="3668" y="653"/>
              <a:ext cx="18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folHlink"/>
                  </a:solidFill>
                  <a:latin typeface="Times New Roman" panose="02020603050405020304" pitchFamily="18" charset="0"/>
                </a:rPr>
                <a:t>A=</a:t>
              </a:r>
              <a:r>
                <a:rPr lang="en-US" altLang="zh-CN">
                  <a:solidFill>
                    <a:schemeClr val="hlink"/>
                  </a:solidFill>
                  <a:latin typeface="Times New Roman" panose="02020603050405020304" pitchFamily="18" charset="0"/>
                </a:rPr>
                <a:t>10</a:t>
              </a:r>
              <a:r>
                <a:rPr lang="en-US" altLang="zh-CN">
                  <a:solidFill>
                    <a:schemeClr val="folHlink"/>
                  </a:solidFill>
                  <a:latin typeface="Times New Roman" panose="02020603050405020304" pitchFamily="18" charset="0"/>
                </a:rPr>
                <a:t>, B=0, C=0, D=0</a:t>
              </a:r>
              <a:endParaRPr lang="en-US" altLang="zh-CN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053" name="Text Box 18"/>
            <p:cNvSpPr txBox="1">
              <a:spLocks noChangeArrowheads="1"/>
            </p:cNvSpPr>
            <p:nvPr/>
          </p:nvSpPr>
          <p:spPr bwMode="auto">
            <a:xfrm>
              <a:off x="3718" y="2256"/>
              <a:ext cx="20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folHlink"/>
                  </a:solidFill>
                  <a:latin typeface="Times New Roman" panose="02020603050405020304" pitchFamily="18" charset="0"/>
                </a:rPr>
                <a:t>A=10, B=</a:t>
              </a:r>
              <a:r>
                <a:rPr lang="en-US" altLang="zh-CN">
                  <a:solidFill>
                    <a:schemeClr val="hlink"/>
                  </a:solidFill>
                  <a:latin typeface="Times New Roman" panose="02020603050405020304" pitchFamily="18" charset="0"/>
                </a:rPr>
                <a:t>10</a:t>
              </a:r>
              <a:r>
                <a:rPr lang="en-US" altLang="zh-CN">
                  <a:solidFill>
                    <a:schemeClr val="folHlink"/>
                  </a:solidFill>
                  <a:latin typeface="Times New Roman" panose="02020603050405020304" pitchFamily="18" charset="0"/>
                </a:rPr>
                <a:t>, C=</a:t>
              </a:r>
              <a:r>
                <a:rPr lang="en-US" altLang="zh-CN">
                  <a:solidFill>
                    <a:schemeClr val="hlink"/>
                  </a:solidFill>
                  <a:latin typeface="Times New Roman" panose="02020603050405020304" pitchFamily="18" charset="0"/>
                </a:rPr>
                <a:t>20</a:t>
              </a:r>
              <a:r>
                <a:rPr lang="en-US" altLang="zh-CN">
                  <a:solidFill>
                    <a:schemeClr val="folHlink"/>
                  </a:solidFill>
                  <a:latin typeface="Times New Roman" panose="02020603050405020304" pitchFamily="18" charset="0"/>
                </a:rPr>
                <a:t>, D=0</a:t>
              </a:r>
              <a:endParaRPr lang="en-US" altLang="zh-CN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054" name="Text Box 19"/>
            <p:cNvSpPr txBox="1">
              <a:spLocks noChangeArrowheads="1"/>
            </p:cNvSpPr>
            <p:nvPr/>
          </p:nvSpPr>
          <p:spPr bwMode="auto">
            <a:xfrm>
              <a:off x="3622" y="3141"/>
              <a:ext cx="21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folHlink"/>
                  </a:solidFill>
                  <a:latin typeface="Times New Roman" panose="02020603050405020304" pitchFamily="18" charset="0"/>
                </a:rPr>
                <a:t>A=</a:t>
              </a:r>
              <a:r>
                <a:rPr lang="en-US" altLang="zh-CN">
                  <a:solidFill>
                    <a:schemeClr val="hlink"/>
                  </a:solidFill>
                  <a:latin typeface="Times New Roman" panose="02020603050405020304" pitchFamily="18" charset="0"/>
                </a:rPr>
                <a:t>20</a:t>
              </a:r>
              <a:r>
                <a:rPr lang="en-US" altLang="zh-CN">
                  <a:solidFill>
                    <a:schemeClr val="folHlink"/>
                  </a:solidFill>
                  <a:latin typeface="Times New Roman" panose="02020603050405020304" pitchFamily="18" charset="0"/>
                </a:rPr>
                <a:t>, B=10, C=20, D=</a:t>
              </a:r>
              <a:r>
                <a:rPr lang="en-US" altLang="zh-CN">
                  <a:solidFill>
                    <a:schemeClr val="hlink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055" name="Text Box 20"/>
            <p:cNvSpPr txBox="1">
              <a:spLocks noChangeArrowheads="1"/>
            </p:cNvSpPr>
            <p:nvPr/>
          </p:nvSpPr>
          <p:spPr bwMode="auto">
            <a:xfrm>
              <a:off x="3622" y="3767"/>
              <a:ext cx="19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folHlink"/>
                  </a:solidFill>
                  <a:latin typeface="Times New Roman" panose="02020603050405020304" pitchFamily="18" charset="0"/>
                </a:rPr>
                <a:t>A=20, B=0, C=0, D=10</a:t>
              </a:r>
              <a:endParaRPr lang="en-US" altLang="zh-CN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056" name="Text Box 23"/>
            <p:cNvSpPr txBox="1">
              <a:spLocks noChangeArrowheads="1"/>
            </p:cNvSpPr>
            <p:nvPr/>
          </p:nvSpPr>
          <p:spPr bwMode="auto">
            <a:xfrm>
              <a:off x="2809" y="2673"/>
              <a:ext cx="5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Step1:</a:t>
              </a:r>
              <a:endParaRPr lang="en-US" altLang="zh-CN" sz="2000"/>
            </a:p>
          </p:txBody>
        </p:sp>
        <p:sp>
          <p:nvSpPr>
            <p:cNvPr id="87057" name="Text Box 24"/>
            <p:cNvSpPr txBox="1">
              <a:spLocks noChangeArrowheads="1"/>
            </p:cNvSpPr>
            <p:nvPr/>
          </p:nvSpPr>
          <p:spPr bwMode="auto">
            <a:xfrm>
              <a:off x="2844" y="1255"/>
              <a:ext cx="5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Step2:</a:t>
              </a:r>
              <a:endParaRPr lang="en-US" altLang="zh-CN" sz="2000"/>
            </a:p>
          </p:txBody>
        </p:sp>
        <p:grpSp>
          <p:nvGrpSpPr>
            <p:cNvPr id="87058" name="Group 26"/>
            <p:cNvGrpSpPr/>
            <p:nvPr/>
          </p:nvGrpSpPr>
          <p:grpSpPr bwMode="auto">
            <a:xfrm>
              <a:off x="70" y="2411"/>
              <a:ext cx="822" cy="1042"/>
              <a:chOff x="87" y="2275"/>
              <a:chExt cx="822" cy="1042"/>
            </a:xfrm>
          </p:grpSpPr>
          <p:sp>
            <p:nvSpPr>
              <p:cNvPr id="87059" name="Line 10"/>
              <p:cNvSpPr>
                <a:spLocks noChangeShapeType="1"/>
              </p:cNvSpPr>
              <p:nvPr/>
            </p:nvSpPr>
            <p:spPr bwMode="auto">
              <a:xfrm>
                <a:off x="845" y="2400"/>
                <a:ext cx="0" cy="9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060" name="Text Box 11"/>
              <p:cNvSpPr txBox="1">
                <a:spLocks noChangeArrowheads="1"/>
              </p:cNvSpPr>
              <p:nvPr/>
            </p:nvSpPr>
            <p:spPr bwMode="auto">
              <a:xfrm>
                <a:off x="87" y="2406"/>
                <a:ext cx="822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latin typeface="Times New Roman" panose="02020603050405020304" pitchFamily="18" charset="0"/>
                  </a:rPr>
                  <a:t>scanning forward to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000" b="1" i="1">
                    <a:latin typeface="Times New Roman" panose="02020603050405020304" pitchFamily="18" charset="0"/>
                  </a:rPr>
                  <a:t>redo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000" i="1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2000" baseline="-25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3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 </a:t>
                </a:r>
                <a:endParaRPr lang="zh-CN" altLang="en-US" sz="2000"/>
              </a:p>
            </p:txBody>
          </p:sp>
          <p:sp>
            <p:nvSpPr>
              <p:cNvPr id="87061" name="Text Box 25"/>
              <p:cNvSpPr txBox="1">
                <a:spLocks noChangeArrowheads="1"/>
              </p:cNvSpPr>
              <p:nvPr/>
            </p:nvSpPr>
            <p:spPr bwMode="auto">
              <a:xfrm>
                <a:off x="165" y="2275"/>
                <a:ext cx="57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Step3:</a:t>
                </a:r>
                <a:endParaRPr lang="en-US" altLang="zh-CN" sz="2000"/>
              </a:p>
            </p:txBody>
          </p:sp>
        </p:grpSp>
      </p:grpSp>
      <p:sp>
        <p:nvSpPr>
          <p:cNvPr id="87043" name="TextBox 1"/>
          <p:cNvSpPr txBox="1">
            <a:spLocks noChangeArrowheads="1"/>
          </p:cNvSpPr>
          <p:nvPr/>
        </p:nvSpPr>
        <p:spPr bwMode="auto">
          <a:xfrm>
            <a:off x="6221413" y="1774825"/>
            <a:ext cx="2922587" cy="8318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en-US" altLang="zh-CN" i="1">
                <a:latin typeface="Times New Roman" panose="02020603050405020304" pitchFamily="18" charset="0"/>
              </a:rPr>
              <a:t>redo-list</a:t>
            </a:r>
            <a:r>
              <a:rPr lang="en-US" altLang="zh-CN">
                <a:latin typeface="Times New Roman" panose="02020603050405020304" pitchFamily="18" charset="0"/>
              </a:rPr>
              <a:t> ={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i="1">
                <a:latin typeface="Times New Roman" panose="02020603050405020304" pitchFamily="18" charset="0"/>
              </a:rPr>
              <a:t>undo-list</a:t>
            </a:r>
            <a:r>
              <a:rPr lang="en-US" altLang="zh-CN">
                <a:latin typeface="Times New Roman" panose="02020603050405020304" pitchFamily="18" charset="0"/>
              </a:rPr>
              <a:t> = {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6E8F6-8BDD-435D-B10F-376B496785C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47775" y="322263"/>
            <a:ext cx="6834188" cy="1143000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Times New Roman" panose="02020603050405020304" pitchFamily="18" charset="0"/>
              </a:rPr>
              <a:t>Example Three (cont.)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679575"/>
            <a:ext cx="8423275" cy="4760913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The recovery algorithm proceeds in three steps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Step1. Construct the </a:t>
            </a:r>
            <a:r>
              <a:rPr lang="en-US" altLang="zh-CN" b="1" i="1">
                <a:latin typeface="Times New Roman" panose="02020603050405020304" pitchFamily="18" charset="0"/>
              </a:rPr>
              <a:t>redo-list</a:t>
            </a:r>
            <a:r>
              <a:rPr lang="en-US" altLang="zh-CN">
                <a:latin typeface="Times New Roman" panose="02020603050405020304" pitchFamily="18" charset="0"/>
              </a:rPr>
              <a:t> and the </a:t>
            </a:r>
            <a:r>
              <a:rPr lang="en-US" altLang="zh-CN" b="1" i="1">
                <a:latin typeface="Times New Roman" panose="02020603050405020304" pitchFamily="18" charset="0"/>
              </a:rPr>
              <a:t>undo-list</a:t>
            </a:r>
            <a:r>
              <a:rPr lang="en-US" altLang="zh-CN">
                <a:latin typeface="Times New Roman" panose="02020603050405020304" pitchFamily="18" charset="0"/>
              </a:rPr>
              <a:t> by scanning backward from the end of the log to the most recent checkpoint 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&lt;checkpoint {</a:t>
            </a:r>
            <a:r>
              <a:rPr lang="en-US" altLang="zh-CN" i="1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}&gt;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i="1">
                <a:latin typeface="Times New Roman" panose="02020603050405020304" pitchFamily="18" charset="0"/>
              </a:rPr>
              <a:t>redo-list</a:t>
            </a:r>
            <a:r>
              <a:rPr lang="en-US" altLang="zh-CN">
                <a:latin typeface="Times New Roman" panose="02020603050405020304" pitchFamily="18" charset="0"/>
              </a:rPr>
              <a:t> ={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i="1">
                <a:latin typeface="Times New Roman" panose="02020603050405020304" pitchFamily="18" charset="0"/>
              </a:rPr>
              <a:t>undo-list</a:t>
            </a:r>
            <a:r>
              <a:rPr lang="en-US" altLang="zh-CN">
                <a:latin typeface="Times New Roman" panose="02020603050405020304" pitchFamily="18" charset="0"/>
              </a:rPr>
              <a:t> = {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 is ignored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Step2. Scan the log from the most recent record 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&lt;checkpoint {</a:t>
            </a:r>
            <a:r>
              <a:rPr lang="en-US" altLang="zh-CN" i="1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}&gt;</a:t>
            </a:r>
            <a:r>
              <a:rPr lang="en-US" altLang="zh-CN">
                <a:latin typeface="Times New Roman" panose="02020603050405020304" pitchFamily="18" charset="0"/>
              </a:rPr>
              <a:t> backward, and perform </a:t>
            </a:r>
            <a:r>
              <a:rPr lang="en-US" altLang="zh-CN" b="1" i="1">
                <a:latin typeface="Times New Roman" panose="02020603050405020304" pitchFamily="18" charset="0"/>
              </a:rPr>
              <a:t>undo</a:t>
            </a:r>
            <a:r>
              <a:rPr lang="en-US" altLang="zh-CN">
                <a:latin typeface="Times New Roman" panose="02020603050405020304" pitchFamily="18" charset="0"/>
              </a:rPr>
              <a:t> for </a:t>
            </a:r>
            <a:r>
              <a:rPr lang="en-US" altLang="zh-CN" i="1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zh-CN" i="1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 in </a:t>
            </a:r>
            <a:r>
              <a:rPr lang="en-US" altLang="zh-CN" i="1">
                <a:latin typeface="Times New Roman" panose="02020603050405020304" pitchFamily="18" charset="0"/>
              </a:rPr>
              <a:t>undo-list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>
                <a:latin typeface="Times New Roman" panose="02020603050405020304" pitchFamily="18" charset="0"/>
              </a:rPr>
              <a:t>after </a:t>
            </a:r>
            <a:r>
              <a:rPr lang="en-US" altLang="zh-CN" b="1" i="1">
                <a:latin typeface="Times New Roman" panose="02020603050405020304" pitchFamily="18" charset="0"/>
              </a:rPr>
              <a:t>undo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 , data item </a:t>
            </a:r>
            <a:r>
              <a:rPr lang="en-US" altLang="zh-CN" b="1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 is restored to 0, that is 20 </a:t>
            </a:r>
            <a:r>
              <a:rPr lang="en-US" altLang="zh-CN" sz="2000">
                <a:latin typeface="宋体" panose="02010600030101010101" pitchFamily="2" charset="-122"/>
              </a:rPr>
              <a:t>→</a:t>
            </a:r>
            <a:r>
              <a:rPr lang="en-US" altLang="zh-CN">
                <a:latin typeface="Times New Roman" panose="02020603050405020304" pitchFamily="18" charset="0"/>
              </a:rPr>
              <a:t>10 </a:t>
            </a:r>
            <a:r>
              <a:rPr lang="en-US" altLang="zh-CN" sz="2000">
                <a:latin typeface="宋体" panose="02010600030101010101" pitchFamily="2" charset="-122"/>
              </a:rPr>
              <a:t>→</a:t>
            </a:r>
            <a:r>
              <a:rPr lang="en-US" altLang="zh-CN">
                <a:latin typeface="Times New Roman" panose="02020603050405020304" pitchFamily="18" charset="0"/>
              </a:rPr>
              <a:t> 0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>
                <a:latin typeface="Times New Roman" panose="02020603050405020304" pitchFamily="18" charset="0"/>
              </a:rPr>
              <a:t>after </a:t>
            </a:r>
            <a:r>
              <a:rPr lang="en-US" altLang="zh-CN" b="1" i="1">
                <a:latin typeface="Times New Roman" panose="02020603050405020304" pitchFamily="18" charset="0"/>
              </a:rPr>
              <a:t>undo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 , data item 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 is restored to 0, that is 10 </a:t>
            </a:r>
            <a:r>
              <a:rPr lang="en-US" altLang="zh-CN" sz="2000">
                <a:latin typeface="宋体" panose="02010600030101010101" pitchFamily="2" charset="-122"/>
              </a:rPr>
              <a:t>→</a:t>
            </a:r>
            <a:r>
              <a:rPr lang="en-US" altLang="zh-CN">
                <a:latin typeface="Times New Roman" panose="02020603050405020304" pitchFamily="18" charset="0"/>
              </a:rPr>
              <a:t> 0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38A2C-DDBF-4BB4-B33D-17921EE181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47775" y="322263"/>
            <a:ext cx="6834188" cy="1143000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Times New Roman" panose="02020603050405020304" pitchFamily="18" charset="0"/>
              </a:rPr>
              <a:t>Example Three (cont.)</a:t>
            </a:r>
            <a:endParaRPr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679575"/>
            <a:ext cx="8423275" cy="4760913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Step3. Scan the log from the most recent record 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&lt;checkpoint {</a:t>
            </a:r>
            <a:r>
              <a:rPr lang="en-US" altLang="zh-CN" i="1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}&gt;</a:t>
            </a:r>
            <a:r>
              <a:rPr lang="en-US" altLang="zh-CN">
                <a:latin typeface="Times New Roman" panose="02020603050405020304" pitchFamily="18" charset="0"/>
              </a:rPr>
              <a:t> forward, and perform </a:t>
            </a:r>
            <a:r>
              <a:rPr lang="en-US" altLang="zh-CN" b="1" i="1">
                <a:latin typeface="Times New Roman" panose="02020603050405020304" pitchFamily="18" charset="0"/>
              </a:rPr>
              <a:t>redo</a:t>
            </a:r>
            <a:r>
              <a:rPr lang="en-US" altLang="zh-CN">
                <a:latin typeface="Times New Roman" panose="02020603050405020304" pitchFamily="18" charset="0"/>
              </a:rPr>
              <a:t> for </a:t>
            </a:r>
            <a:r>
              <a:rPr lang="en-US" altLang="zh-CN" i="1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 in </a:t>
            </a:r>
            <a:r>
              <a:rPr lang="en-US" altLang="zh-CN" i="1">
                <a:latin typeface="Times New Roman" panose="02020603050405020304" pitchFamily="18" charset="0"/>
              </a:rPr>
              <a:t>redo-list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>
                <a:latin typeface="Times New Roman" panose="02020603050405020304" pitchFamily="18" charset="0"/>
              </a:rPr>
              <a:t>after </a:t>
            </a:r>
            <a:r>
              <a:rPr lang="en-US" altLang="zh-CN" b="1" i="1">
                <a:latin typeface="Times New Roman" panose="02020603050405020304" pitchFamily="18" charset="0"/>
              </a:rPr>
              <a:t>redo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 , data item 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is restored to 20, that is 10 </a:t>
            </a:r>
            <a:r>
              <a:rPr lang="en-US" altLang="zh-CN" sz="2000">
                <a:latin typeface="宋体" panose="02010600030101010101" pitchFamily="2" charset="-122"/>
              </a:rPr>
              <a:t>→</a:t>
            </a:r>
            <a:r>
              <a:rPr lang="en-US" altLang="zh-CN">
                <a:latin typeface="Times New Roman" panose="02020603050405020304" pitchFamily="18" charset="0"/>
              </a:rPr>
              <a:t>20,  data item 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 is restored to 10, that is 0 </a:t>
            </a:r>
            <a:r>
              <a:rPr lang="en-US" altLang="zh-CN" sz="2000">
                <a:latin typeface="宋体" panose="02010600030101010101" pitchFamily="2" charset="-122"/>
              </a:rPr>
              <a:t>→</a:t>
            </a:r>
            <a:r>
              <a:rPr lang="en-US" altLang="zh-CN">
                <a:latin typeface="Times New Roman" panose="02020603050405020304" pitchFamily="18" charset="0"/>
              </a:rPr>
              <a:t> 10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/>
            <a:endParaRPr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After recovery, the values of data items in DB are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A=20, B=0, C=0, D=10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/>
            <a:endParaRPr lang="en-US" altLang="zh-CN">
              <a:latin typeface="Times New Roman" panose="02020603050405020304" pitchFamily="18" charset="0"/>
            </a:endParaRPr>
          </a:p>
          <a:p>
            <a:pPr lvl="1" eaLnBrk="1" hangingPunct="1"/>
            <a:endParaRPr lang="en-US" altLang="zh-CN">
              <a:latin typeface="Times New Roman" panose="02020603050405020304" pitchFamily="18" charset="0"/>
            </a:endParaRPr>
          </a:p>
          <a:p>
            <a:pPr lvl="1" eaLnBrk="1" hangingPunct="1"/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38A2C-DDBF-4BB4-B33D-17921EE181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57200"/>
            <a:ext cx="5715000" cy="9144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Storage (cont.)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6388" y="1708150"/>
            <a:ext cx="8534400" cy="5257800"/>
          </a:xfrm>
        </p:spPr>
        <p:txBody>
          <a:bodyPr/>
          <a:lstStyle/>
          <a:p>
            <a:pPr marL="190500" indent="-190500" eaLnBrk="1" hangingPunct="1"/>
            <a:r>
              <a:rPr lang="en-US" altLang="zh-CN" dirty="0">
                <a:latin typeface="Times New Roman" panose="02020603050405020304" pitchFamily="18" charset="0"/>
              </a:rPr>
              <a:t>Stable (</a:t>
            </a:r>
            <a:r>
              <a:rPr lang="zh-CN" altLang="en-US" dirty="0">
                <a:latin typeface="Times New Roman" panose="02020603050405020304" pitchFamily="18" charset="0"/>
              </a:rPr>
              <a:t>可靠、稳定)</a:t>
            </a:r>
            <a:r>
              <a:rPr lang="en-US" altLang="zh-CN" dirty="0">
                <a:latin typeface="Times New Roman" panose="02020603050405020304" pitchFamily="18" charset="0"/>
              </a:rPr>
              <a:t> storage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571500" lvl="1" indent="-190500" eaLnBrk="1" hangingPunct="1"/>
            <a:r>
              <a:rPr lang="en-US" altLang="zh-CN" dirty="0">
                <a:latin typeface="Times New Roman" panose="02020603050405020304" pitchFamily="18" charset="0"/>
              </a:rPr>
              <a:t>a form of storage that survives all failures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71500" lvl="1" indent="-190500" eaLnBrk="1" hangingPunct="1"/>
            <a:r>
              <a:rPr lang="en-US" altLang="zh-CN" dirty="0">
                <a:latin typeface="Times New Roman" panose="02020603050405020304" pitchFamily="18" charset="0"/>
              </a:rPr>
              <a:t>approximated by maintaining multiple copies on distinct nonvolatile media, e.g. RAID</a:t>
            </a:r>
            <a:r>
              <a:rPr lang="zh-CN" altLang="en-US" dirty="0"/>
              <a:t>磁盘阵列（</a:t>
            </a:r>
            <a:r>
              <a:rPr lang="en-US" altLang="zh-CN" dirty="0"/>
              <a:t>Redundant Arrays of Independent Disks</a:t>
            </a:r>
            <a:r>
              <a:rPr lang="zh-CN" altLang="en-US" dirty="0"/>
              <a:t>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71500" lvl="1" indent="-190500" eaLnBrk="1" hangingPunct="1"/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87BDCE-02A4-4E87-9D4E-A4C170E4F90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026"/>
          <p:cNvSpPr>
            <a:spLocks noChangeArrowheads="1"/>
          </p:cNvSpPr>
          <p:nvPr/>
        </p:nvSpPr>
        <p:spPr bwMode="auto">
          <a:xfrm>
            <a:off x="1646238" y="542925"/>
            <a:ext cx="586263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/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Example Four</a:t>
            </a:r>
            <a:endParaRPr lang="en-US" altLang="zh-CN" sz="3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15" name="Rectangle 1028"/>
          <p:cNvSpPr>
            <a:spLocks noChangeArrowheads="1"/>
          </p:cNvSpPr>
          <p:nvPr/>
        </p:nvSpPr>
        <p:spPr bwMode="auto">
          <a:xfrm>
            <a:off x="357188" y="1765300"/>
            <a:ext cx="8229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93675" indent="-193675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</a:rPr>
              <a:t>The initial values of data items 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and </a:t>
            </a:r>
            <a:r>
              <a:rPr lang="en-US" altLang="zh-CN" b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are 1000 and 2000 respectively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193675" indent="-193675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193675" indent="-193675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</a:rPr>
              <a:t>If </a:t>
            </a:r>
            <a:r>
              <a:rPr lang="en-US" altLang="zh-CN" i="1" dirty="0">
                <a:latin typeface="Times New Roman" panose="02020603050405020304" pitchFamily="18" charset="0"/>
              </a:rPr>
              <a:t>immediate-modification</a:t>
            </a:r>
            <a:r>
              <a:rPr lang="en-US" altLang="zh-CN" dirty="0">
                <a:latin typeface="Times New Roman" panose="02020603050405020304" pitchFamily="18" charset="0"/>
              </a:rPr>
              <a:t> is employed, give the </a:t>
            </a:r>
            <a:r>
              <a:rPr lang="en-US" altLang="zh-CN" b="1" dirty="0">
                <a:latin typeface="Times New Roman" panose="02020603050405020304" pitchFamily="18" charset="0"/>
              </a:rPr>
              <a:t>log</a:t>
            </a:r>
            <a:r>
              <a:rPr lang="en-US" altLang="zh-CN" dirty="0">
                <a:latin typeface="Times New Roman" panose="02020603050405020304" pitchFamily="18" charset="0"/>
              </a:rPr>
              <a:t> that is constructed by the recovery scheme and describes the concurrent executing of transactions T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and T</a:t>
            </a:r>
            <a:r>
              <a:rPr lang="en-US" altLang="zh-CN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as shown in Fig.16.0.21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6E8F6-8BDD-435D-B10F-376B496785C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38" name="Group 9"/>
          <p:cNvGrpSpPr/>
          <p:nvPr/>
        </p:nvGrpSpPr>
        <p:grpSpPr bwMode="auto">
          <a:xfrm>
            <a:off x="152400" y="0"/>
            <a:ext cx="5281613" cy="6248400"/>
            <a:chOff x="96" y="0"/>
            <a:chExt cx="3327" cy="3936"/>
          </a:xfrm>
        </p:grpSpPr>
        <p:sp>
          <p:nvSpPr>
            <p:cNvPr id="91141" name="Text Box 4"/>
            <p:cNvSpPr txBox="1">
              <a:spLocks noChangeArrowheads="1"/>
            </p:cNvSpPr>
            <p:nvPr/>
          </p:nvSpPr>
          <p:spPr bwMode="auto">
            <a:xfrm>
              <a:off x="96" y="0"/>
              <a:ext cx="1278" cy="2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>
                  <a:latin typeface="Times New Roman" panose="02020603050405020304" pitchFamily="18" charset="0"/>
                </a:rPr>
                <a:t>     </a:t>
              </a:r>
              <a:r>
                <a:rPr kumimoji="0" lang="en-US" altLang="zh-CN" b="1">
                  <a:latin typeface="Times New Roman" panose="02020603050405020304" pitchFamily="18" charset="0"/>
                </a:rPr>
                <a:t>T</a:t>
              </a:r>
              <a:r>
                <a:rPr kumimoji="0" lang="en-US" altLang="zh-CN" b="1" baseline="-25000">
                  <a:latin typeface="Times New Roman" panose="02020603050405020304" pitchFamily="18" charset="0"/>
                </a:rPr>
                <a:t>1</a:t>
              </a:r>
              <a:r>
                <a:rPr kumimoji="0" lang="en-US" altLang="zh-CN">
                  <a:latin typeface="Times New Roman" panose="02020603050405020304" pitchFamily="18" charset="0"/>
                </a:rPr>
                <a:t>:</a:t>
              </a:r>
              <a:endParaRPr kumimoji="0" lang="en-US" altLang="zh-CN">
                <a:latin typeface="Times New Roman" panose="02020603050405020304" pitchFamily="18" charset="0"/>
              </a:endParaRPr>
            </a:p>
            <a:p>
              <a:pPr eaLnBrk="1" hangingPunct="1"/>
              <a:r>
                <a:rPr kumimoji="0" lang="en-US" altLang="zh-CN" sz="2000" b="1" i="1">
                  <a:latin typeface="Times New Roman" panose="02020603050405020304" pitchFamily="18" charset="0"/>
                </a:rPr>
                <a:t>begin-transaction</a:t>
              </a:r>
              <a:endParaRPr kumimoji="0" lang="en-US" altLang="zh-CN" sz="2000" b="1" i="1">
                <a:latin typeface="Times New Roman" panose="02020603050405020304" pitchFamily="18" charset="0"/>
              </a:endParaRPr>
            </a:p>
            <a:p>
              <a:pPr eaLnBrk="1" hangingPunct="1"/>
              <a:r>
                <a:rPr kumimoji="0" lang="en-US" altLang="zh-CN" sz="2000">
                  <a:latin typeface="Times New Roman" panose="02020603050405020304" pitchFamily="18" charset="0"/>
                </a:rPr>
                <a:t>read (A)</a:t>
              </a:r>
              <a:endParaRPr kumimoji="0" lang="en-US" altLang="zh-CN" sz="2000">
                <a:latin typeface="Times New Roman" panose="02020603050405020304" pitchFamily="18" charset="0"/>
              </a:endParaRPr>
            </a:p>
            <a:p>
              <a:pPr eaLnBrk="1" hangingPunct="1"/>
              <a:endParaRPr kumimoji="0" lang="en-US" altLang="zh-CN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kumimoji="0" lang="en-US" altLang="zh-CN" sz="2000">
                  <a:latin typeface="Times New Roman" panose="02020603050405020304" pitchFamily="18" charset="0"/>
                </a:rPr>
                <a:t>A:= A-50</a:t>
              </a:r>
              <a:endParaRPr kumimoji="0" lang="en-US" altLang="zh-CN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kumimoji="0" lang="en-US" altLang="zh-CN" sz="2000" b="1" i="1">
                  <a:latin typeface="Times New Roman" panose="02020603050405020304" pitchFamily="18" charset="0"/>
                </a:rPr>
                <a:t>write</a:t>
              </a:r>
              <a:r>
                <a:rPr kumimoji="0" lang="en-US" altLang="zh-CN" sz="2000" i="1">
                  <a:latin typeface="Times New Roman" panose="02020603050405020304" pitchFamily="18" charset="0"/>
                </a:rPr>
                <a:t> (A)</a:t>
              </a:r>
              <a:endParaRPr kumimoji="0" lang="en-US" altLang="zh-CN" sz="2000" i="1">
                <a:latin typeface="Times New Roman" panose="02020603050405020304" pitchFamily="18" charset="0"/>
              </a:endParaRPr>
            </a:p>
            <a:p>
              <a:pPr eaLnBrk="1" hangingPunct="1"/>
              <a:endParaRPr kumimoji="0" lang="en-US" altLang="zh-CN" sz="2000">
                <a:latin typeface="Times New Roman" panose="02020603050405020304" pitchFamily="18" charset="0"/>
              </a:endParaRPr>
            </a:p>
            <a:p>
              <a:pPr eaLnBrk="1" hangingPunct="1"/>
              <a:endParaRPr kumimoji="0" lang="en-US" altLang="zh-CN" sz="2000">
                <a:latin typeface="Times New Roman" panose="02020603050405020304" pitchFamily="18" charset="0"/>
              </a:endParaRPr>
            </a:p>
            <a:p>
              <a:pPr eaLnBrk="1" hangingPunct="1"/>
              <a:endParaRPr kumimoji="0" lang="en-US" altLang="zh-CN" sz="2000">
                <a:latin typeface="Times New Roman" panose="02020603050405020304" pitchFamily="18" charset="0"/>
              </a:endParaRPr>
            </a:p>
            <a:p>
              <a:pPr eaLnBrk="1" hangingPunct="1"/>
              <a:endParaRPr kumimoji="0" lang="en-US" altLang="zh-CN" sz="2000">
                <a:latin typeface="Times New Roman" panose="02020603050405020304" pitchFamily="18" charset="0"/>
              </a:endParaRPr>
            </a:p>
            <a:p>
              <a:pPr eaLnBrk="1" hangingPunct="1"/>
              <a:endParaRPr kumimoji="0" lang="en-US" altLang="zh-CN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kumimoji="0" lang="en-US" altLang="zh-CN" sz="2000">
                  <a:latin typeface="Times New Roman" panose="02020603050405020304" pitchFamily="18" charset="0"/>
                </a:rPr>
                <a:t>read (B)</a:t>
              </a:r>
              <a:endParaRPr kumimoji="0" lang="en-US" altLang="zh-CN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kumimoji="0" lang="en-US" altLang="zh-CN" sz="2000">
                  <a:latin typeface="Times New Roman" panose="02020603050405020304" pitchFamily="18" charset="0"/>
                </a:rPr>
                <a:t>B:= B+50</a:t>
              </a:r>
              <a:endParaRPr kumimoji="0" lang="en-US" altLang="zh-CN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kumimoji="0" lang="en-US" altLang="zh-CN" sz="2000" b="1" i="1">
                  <a:latin typeface="Times New Roman" panose="02020603050405020304" pitchFamily="18" charset="0"/>
                </a:rPr>
                <a:t>write</a:t>
              </a:r>
              <a:r>
                <a:rPr kumimoji="0" lang="en-US" altLang="zh-CN" sz="2000" i="1">
                  <a:latin typeface="Times New Roman" panose="02020603050405020304" pitchFamily="18" charset="0"/>
                </a:rPr>
                <a:t>(B)</a:t>
              </a:r>
              <a:endParaRPr kumimoji="0" lang="en-US" altLang="zh-CN" sz="2000" i="1">
                <a:latin typeface="Times New Roman" panose="02020603050405020304" pitchFamily="18" charset="0"/>
              </a:endParaRPr>
            </a:p>
            <a:p>
              <a:pPr eaLnBrk="1" hangingPunct="1"/>
              <a:r>
                <a:rPr kumimoji="0" lang="en-US" altLang="zh-CN" sz="2000" b="1" i="1">
                  <a:latin typeface="Times New Roman" panose="02020603050405020304" pitchFamily="18" charset="0"/>
                </a:rPr>
                <a:t>commit</a:t>
              </a:r>
              <a:endParaRPr kumimoji="0" lang="en-US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91142" name="Text Box 5"/>
            <p:cNvSpPr txBox="1">
              <a:spLocks noChangeArrowheads="1"/>
            </p:cNvSpPr>
            <p:nvPr/>
          </p:nvSpPr>
          <p:spPr bwMode="auto">
            <a:xfrm>
              <a:off x="1282" y="0"/>
              <a:ext cx="1278" cy="3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>
                  <a:latin typeface="Times New Roman" panose="02020603050405020304" pitchFamily="18" charset="0"/>
                </a:rPr>
                <a:t>     </a:t>
              </a:r>
              <a:r>
                <a:rPr kumimoji="0" lang="en-US" altLang="zh-CN" b="1">
                  <a:latin typeface="Times New Roman" panose="02020603050405020304" pitchFamily="18" charset="0"/>
                </a:rPr>
                <a:t>T</a:t>
              </a:r>
              <a:r>
                <a:rPr kumimoji="0" lang="en-US" altLang="zh-CN" b="1" baseline="-25000">
                  <a:latin typeface="Times New Roman" panose="02020603050405020304" pitchFamily="18" charset="0"/>
                </a:rPr>
                <a:t>2</a:t>
              </a:r>
              <a:r>
                <a:rPr kumimoji="0" lang="en-US" altLang="zh-CN" b="1">
                  <a:latin typeface="Times New Roman" panose="02020603050405020304" pitchFamily="18" charset="0"/>
                </a:rPr>
                <a:t>:</a:t>
              </a:r>
              <a:endParaRPr kumimoji="0" lang="en-US" altLang="zh-CN" sz="2000" b="1">
                <a:latin typeface="Times New Roman" panose="02020603050405020304" pitchFamily="18" charset="0"/>
              </a:endParaRPr>
            </a:p>
            <a:p>
              <a:pPr eaLnBrk="1" hangingPunct="1"/>
              <a:endParaRPr kumimoji="0" lang="en-US" altLang="zh-CN" sz="2000">
                <a:latin typeface="Times New Roman" panose="02020603050405020304" pitchFamily="18" charset="0"/>
              </a:endParaRPr>
            </a:p>
            <a:p>
              <a:pPr eaLnBrk="1" hangingPunct="1"/>
              <a:endParaRPr kumimoji="0" lang="en-US" altLang="zh-CN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kumimoji="0" lang="en-US" altLang="zh-CN" sz="2000" b="1" i="1">
                  <a:latin typeface="Times New Roman" panose="02020603050405020304" pitchFamily="18" charset="0"/>
                </a:rPr>
                <a:t>begin-transaction</a:t>
              </a:r>
              <a:endParaRPr kumimoji="0" lang="en-US" altLang="zh-CN" sz="2000" b="1" i="1">
                <a:latin typeface="Times New Roman" panose="02020603050405020304" pitchFamily="18" charset="0"/>
              </a:endParaRPr>
            </a:p>
            <a:p>
              <a:pPr eaLnBrk="1" hangingPunct="1"/>
              <a:endParaRPr kumimoji="0" lang="en-US" altLang="zh-CN" sz="2000">
                <a:latin typeface="Times New Roman" panose="02020603050405020304" pitchFamily="18" charset="0"/>
              </a:endParaRPr>
            </a:p>
            <a:p>
              <a:pPr eaLnBrk="1" hangingPunct="1"/>
              <a:endParaRPr kumimoji="0" lang="en-US" altLang="zh-CN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kumimoji="0" lang="en-US" altLang="zh-CN" sz="2000">
                  <a:latin typeface="Times New Roman" panose="02020603050405020304" pitchFamily="18" charset="0"/>
                </a:rPr>
                <a:t>read(A)</a:t>
              </a:r>
              <a:endParaRPr kumimoji="0" lang="en-US" altLang="zh-CN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kumimoji="0" lang="en-US" altLang="zh-CN" sz="2000">
                  <a:latin typeface="Times New Roman" panose="02020603050405020304" pitchFamily="18" charset="0"/>
                </a:rPr>
                <a:t>temp:= A*0.1</a:t>
              </a:r>
              <a:endParaRPr kumimoji="0" lang="en-US" altLang="zh-CN" sz="2000">
                <a:latin typeface="Times New Roman" panose="02020603050405020304" pitchFamily="18" charset="0"/>
              </a:endParaRPr>
            </a:p>
            <a:p>
              <a:pPr eaLnBrk="1" hangingPunct="1"/>
              <a:endParaRPr kumimoji="0" lang="en-US" altLang="zh-CN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kumimoji="0" lang="en-US" altLang="zh-CN" sz="2000">
                  <a:latin typeface="Times New Roman" panose="02020603050405020304" pitchFamily="18" charset="0"/>
                </a:rPr>
                <a:t>A := A- temp</a:t>
              </a:r>
              <a:endParaRPr kumimoji="0" lang="en-US" altLang="zh-CN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kumimoji="0" lang="en-US" altLang="zh-CN" sz="2000" b="1" i="1">
                  <a:latin typeface="Times New Roman" panose="02020603050405020304" pitchFamily="18" charset="0"/>
                </a:rPr>
                <a:t>write </a:t>
              </a:r>
              <a:r>
                <a:rPr kumimoji="0" lang="en-US" altLang="zh-CN" sz="2000" i="1">
                  <a:latin typeface="Times New Roman" panose="02020603050405020304" pitchFamily="18" charset="0"/>
                </a:rPr>
                <a:t>(A)</a:t>
              </a:r>
              <a:endParaRPr kumimoji="0" lang="en-US" altLang="zh-CN" sz="2000" i="1">
                <a:latin typeface="Times New Roman" panose="02020603050405020304" pitchFamily="18" charset="0"/>
              </a:endParaRPr>
            </a:p>
            <a:p>
              <a:pPr eaLnBrk="1" hangingPunct="1"/>
              <a:endParaRPr kumimoji="0" lang="en-US" altLang="zh-CN" sz="2000" b="1">
                <a:latin typeface="Times New Roman" panose="02020603050405020304" pitchFamily="18" charset="0"/>
              </a:endParaRPr>
            </a:p>
            <a:p>
              <a:pPr eaLnBrk="1" hangingPunct="1"/>
              <a:endParaRPr kumimoji="0" lang="en-US" altLang="zh-CN" sz="2000" b="1">
                <a:latin typeface="Times New Roman" panose="02020603050405020304" pitchFamily="18" charset="0"/>
              </a:endParaRPr>
            </a:p>
            <a:p>
              <a:pPr eaLnBrk="1" hangingPunct="1"/>
              <a:endParaRPr kumimoji="0" lang="en-US" altLang="zh-CN" sz="2000" b="1">
                <a:latin typeface="Times New Roman" panose="02020603050405020304" pitchFamily="18" charset="0"/>
              </a:endParaRPr>
            </a:p>
            <a:p>
              <a:pPr eaLnBrk="1" hangingPunct="1"/>
              <a:endParaRPr kumimoji="0" lang="en-US" altLang="zh-CN" sz="2000" b="1">
                <a:latin typeface="Times New Roman" panose="02020603050405020304" pitchFamily="18" charset="0"/>
              </a:endParaRPr>
            </a:p>
            <a:p>
              <a:pPr eaLnBrk="1" hangingPunct="1"/>
              <a:r>
                <a:rPr kumimoji="0" lang="en-US" altLang="zh-CN" sz="2000" b="1">
                  <a:latin typeface="Times New Roman" panose="02020603050405020304" pitchFamily="18" charset="0"/>
                </a:rPr>
                <a:t>read</a:t>
              </a:r>
              <a:r>
                <a:rPr kumimoji="0" lang="en-US" altLang="zh-CN" sz="2000">
                  <a:latin typeface="Times New Roman" panose="02020603050405020304" pitchFamily="18" charset="0"/>
                </a:rPr>
                <a:t> (B)</a:t>
              </a:r>
              <a:endParaRPr kumimoji="0" lang="en-US" altLang="zh-CN" sz="2000">
                <a:latin typeface="Times New Roman" panose="02020603050405020304" pitchFamily="18" charset="0"/>
              </a:endParaRPr>
            </a:p>
            <a:p>
              <a:pPr eaLnBrk="1" hangingPunct="1"/>
              <a:endParaRPr kumimoji="0" lang="en-US" altLang="zh-CN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kumimoji="0" lang="en-US" altLang="zh-CN" sz="2000">
                  <a:latin typeface="Times New Roman" panose="02020603050405020304" pitchFamily="18" charset="0"/>
                </a:rPr>
                <a:t>B:= B + temp</a:t>
              </a:r>
              <a:endParaRPr kumimoji="0" lang="en-US" altLang="zh-CN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kumimoji="0" lang="en-US" altLang="zh-CN" sz="2000" b="1" i="1">
                  <a:latin typeface="Times New Roman" panose="02020603050405020304" pitchFamily="18" charset="0"/>
                </a:rPr>
                <a:t>write</a:t>
              </a:r>
              <a:r>
                <a:rPr kumimoji="0" lang="en-US" altLang="zh-CN" sz="2000" i="1">
                  <a:latin typeface="Times New Roman" panose="02020603050405020304" pitchFamily="18" charset="0"/>
                </a:rPr>
                <a:t>(B)</a:t>
              </a:r>
              <a:endParaRPr kumimoji="0" lang="en-US" altLang="zh-CN" sz="2000" i="1">
                <a:latin typeface="Times New Roman" panose="02020603050405020304" pitchFamily="18" charset="0"/>
              </a:endParaRPr>
            </a:p>
            <a:p>
              <a:pPr eaLnBrk="1" hangingPunct="1"/>
              <a:r>
                <a:rPr kumimoji="0" lang="en-US" altLang="zh-CN" sz="2000" b="1" i="1">
                  <a:latin typeface="Times New Roman" panose="02020603050405020304" pitchFamily="18" charset="0"/>
                </a:rPr>
                <a:t>abort</a:t>
              </a:r>
              <a:endParaRPr kumimoji="0" lang="en-US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91143" name="Text Box 6"/>
            <p:cNvSpPr txBox="1">
              <a:spLocks noChangeArrowheads="1"/>
            </p:cNvSpPr>
            <p:nvPr/>
          </p:nvSpPr>
          <p:spPr bwMode="auto">
            <a:xfrm>
              <a:off x="2492" y="0"/>
              <a:ext cx="931" cy="3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>
                  <a:latin typeface="Times New Roman" panose="02020603050405020304" pitchFamily="18" charset="0"/>
                </a:rPr>
                <a:t> </a:t>
              </a:r>
              <a:r>
                <a:rPr kumimoji="0" lang="en-US" altLang="zh-CN" b="1">
                  <a:latin typeface="Times New Roman" panose="02020603050405020304" pitchFamily="18" charset="0"/>
                </a:rPr>
                <a:t>Recovery</a:t>
              </a:r>
              <a:endParaRPr kumimoji="0"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/>
              <a:endParaRPr kumimoji="0"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/>
              <a:endParaRPr kumimoji="0"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/>
              <a:endParaRPr kumimoji="0"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/>
              <a:endParaRPr kumimoji="0"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/>
              <a:endParaRPr kumimoji="0"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/>
              <a:endParaRPr kumimoji="0" lang="en-US" altLang="zh-CN" sz="2000">
                <a:latin typeface="Times New Roman" panose="02020603050405020304" pitchFamily="18" charset="0"/>
              </a:endParaRPr>
            </a:p>
            <a:p>
              <a:pPr algn="ctr" eaLnBrk="1" hangingPunct="1"/>
              <a:endParaRPr kumimoji="0" lang="en-US" altLang="zh-CN" sz="2000" b="1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kumimoji="0"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checkpoint</a:t>
              </a:r>
              <a:endParaRPr kumimoji="0" lang="en-US" altLang="zh-CN" sz="2000" i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endParaRPr kumimoji="0" lang="en-US" altLang="zh-CN" sz="2000" b="1">
                <a:latin typeface="Times New Roman" panose="02020603050405020304" pitchFamily="18" charset="0"/>
              </a:endParaRPr>
            </a:p>
            <a:p>
              <a:pPr algn="ctr" eaLnBrk="1" hangingPunct="1"/>
              <a:endParaRPr kumimoji="0" lang="en-US" altLang="zh-CN" sz="2000" b="1">
                <a:latin typeface="Times New Roman" panose="02020603050405020304" pitchFamily="18" charset="0"/>
              </a:endParaRPr>
            </a:p>
            <a:p>
              <a:pPr algn="ctr" eaLnBrk="1" hangingPunct="1"/>
              <a:endParaRPr kumimoji="0" lang="en-US" altLang="zh-CN" sz="2000" b="1">
                <a:latin typeface="Times New Roman" panose="02020603050405020304" pitchFamily="18" charset="0"/>
              </a:endParaRPr>
            </a:p>
            <a:p>
              <a:pPr algn="ctr" eaLnBrk="1" hangingPunct="1"/>
              <a:endParaRPr kumimoji="0" lang="en-US" altLang="zh-CN" sz="2000" b="1">
                <a:latin typeface="Times New Roman" panose="02020603050405020304" pitchFamily="18" charset="0"/>
              </a:endParaRPr>
            </a:p>
            <a:p>
              <a:pPr algn="ctr" eaLnBrk="1" hangingPunct="1"/>
              <a:endParaRPr kumimoji="0" lang="en-US" altLang="zh-CN" sz="2000" b="1">
                <a:latin typeface="Times New Roman" panose="02020603050405020304" pitchFamily="18" charset="0"/>
              </a:endParaRPr>
            </a:p>
            <a:p>
              <a:pPr algn="ctr" eaLnBrk="1" hangingPunct="1"/>
              <a:endParaRPr kumimoji="0" lang="en-US" altLang="zh-CN" sz="2000" b="1">
                <a:latin typeface="Times New Roman" panose="02020603050405020304" pitchFamily="18" charset="0"/>
              </a:endParaRPr>
            </a:p>
            <a:p>
              <a:pPr algn="ctr" eaLnBrk="1" hangingPunct="1"/>
              <a:endParaRPr kumimoji="0" lang="en-US" altLang="zh-CN" sz="2000" b="1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kumimoji="0" lang="en-US" altLang="zh-CN" sz="2000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checkpoint</a:t>
              </a:r>
              <a:endParaRPr kumimoji="0" lang="en-US" altLang="zh-CN" sz="2000" i="1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1139" name="Text Box 7"/>
          <p:cNvSpPr txBox="1">
            <a:spLocks noChangeArrowheads="1"/>
          </p:cNvSpPr>
          <p:nvPr/>
        </p:nvSpPr>
        <p:spPr bwMode="auto">
          <a:xfrm>
            <a:off x="1503363" y="6400800"/>
            <a:ext cx="5859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Fig.16.0.21 Concurrent executing of T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and T</a:t>
            </a:r>
            <a:r>
              <a:rPr lang="en-US" altLang="zh-CN" baseline="-30000" dirty="0">
                <a:latin typeface="Times New Roman" panose="02020603050405020304" pitchFamily="18" charset="0"/>
              </a:rPr>
              <a:t>2</a:t>
            </a:r>
            <a:endParaRPr lang="zh-CN" altLang="en-US" baseline="-30000" dirty="0">
              <a:latin typeface="Times New Roman" panose="02020603050405020304" pitchFamily="18" charset="0"/>
            </a:endParaRPr>
          </a:p>
        </p:txBody>
      </p:sp>
      <p:sp>
        <p:nvSpPr>
          <p:cNvPr id="91140" name="Text Box 8"/>
          <p:cNvSpPr txBox="1">
            <a:spLocks noChangeArrowheads="1"/>
          </p:cNvSpPr>
          <p:nvPr/>
        </p:nvSpPr>
        <p:spPr bwMode="auto">
          <a:xfrm>
            <a:off x="6464300" y="0"/>
            <a:ext cx="2546350" cy="6257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latin typeface="Times New Roman" panose="02020603050405020304" pitchFamily="18" charset="0"/>
              </a:rPr>
              <a:t>     </a:t>
            </a:r>
            <a:r>
              <a:rPr kumimoji="0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log</a:t>
            </a:r>
            <a:endParaRPr kumimoji="0" lang="en-US" altLang="zh-CN" sz="2000" i="1"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CN" sz="2000" i="1">
                <a:latin typeface="Times New Roman" panose="02020603050405020304" pitchFamily="18" charset="0"/>
              </a:rPr>
              <a:t>&lt;</a:t>
            </a:r>
            <a:r>
              <a:rPr kumimoji="0" lang="en-US" altLang="zh-CN" sz="2000">
                <a:latin typeface="Times New Roman" panose="02020603050405020304" pitchFamily="18" charset="0"/>
              </a:rPr>
              <a:t>T</a:t>
            </a:r>
            <a:r>
              <a:rPr kumimoji="0" lang="en-US" altLang="zh-CN" sz="2000" baseline="-25000">
                <a:latin typeface="Times New Roman" panose="02020603050405020304" pitchFamily="18" charset="0"/>
              </a:rPr>
              <a:t>1</a:t>
            </a:r>
            <a:r>
              <a:rPr kumimoji="0" lang="en-US" altLang="zh-CN" sz="2000" i="1">
                <a:latin typeface="Times New Roman" panose="02020603050405020304" pitchFamily="18" charset="0"/>
              </a:rPr>
              <a:t> start&gt;</a:t>
            </a:r>
            <a:endParaRPr kumimoji="0" lang="en-US" altLang="zh-CN" sz="2000" i="1">
              <a:latin typeface="Times New Roman" panose="02020603050405020304" pitchFamily="18" charset="0"/>
            </a:endParaRPr>
          </a:p>
          <a:p>
            <a:pPr eaLnBrk="1" hangingPunct="1"/>
            <a:endParaRPr kumimoji="0" lang="en-US" altLang="zh-CN" sz="2000" i="1"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CN" sz="2000" i="1">
                <a:latin typeface="Times New Roman" panose="02020603050405020304" pitchFamily="18" charset="0"/>
              </a:rPr>
              <a:t>&lt;</a:t>
            </a:r>
            <a:r>
              <a:rPr kumimoji="0" lang="en-US" altLang="zh-CN" sz="2000">
                <a:latin typeface="Times New Roman" panose="02020603050405020304" pitchFamily="18" charset="0"/>
              </a:rPr>
              <a:t>T</a:t>
            </a:r>
            <a:r>
              <a:rPr kumimoji="0" lang="en-US" altLang="zh-CN" sz="2000" baseline="-25000">
                <a:latin typeface="Times New Roman" panose="02020603050405020304" pitchFamily="18" charset="0"/>
              </a:rPr>
              <a:t>2</a:t>
            </a:r>
            <a:r>
              <a:rPr kumimoji="0" lang="en-US" altLang="zh-CN" sz="2000" i="1">
                <a:latin typeface="Times New Roman" panose="02020603050405020304" pitchFamily="18" charset="0"/>
              </a:rPr>
              <a:t> start&gt;</a:t>
            </a:r>
            <a:endParaRPr kumimoji="0" lang="en-US" altLang="zh-CN" sz="2000" i="1">
              <a:latin typeface="Times New Roman" panose="02020603050405020304" pitchFamily="18" charset="0"/>
            </a:endParaRPr>
          </a:p>
          <a:p>
            <a:pPr eaLnBrk="1" hangingPunct="1"/>
            <a:endParaRPr kumimoji="0" lang="en-US" altLang="zh-CN" sz="2000" i="1"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CN" sz="2000" i="1">
                <a:latin typeface="Times New Roman" panose="02020603050405020304" pitchFamily="18" charset="0"/>
              </a:rPr>
              <a:t>&lt;</a:t>
            </a:r>
            <a:r>
              <a:rPr kumimoji="0" lang="en-US" altLang="zh-CN" sz="2000">
                <a:latin typeface="Times New Roman" panose="02020603050405020304" pitchFamily="18" charset="0"/>
              </a:rPr>
              <a:t>T</a:t>
            </a:r>
            <a:r>
              <a:rPr kumimoji="0" lang="en-US" altLang="zh-CN" sz="2000" baseline="-25000">
                <a:latin typeface="Times New Roman" panose="02020603050405020304" pitchFamily="18" charset="0"/>
              </a:rPr>
              <a:t>1</a:t>
            </a:r>
            <a:r>
              <a:rPr kumimoji="0" lang="en-US" altLang="zh-CN" sz="2000" i="1">
                <a:latin typeface="Times New Roman" panose="02020603050405020304" pitchFamily="18" charset="0"/>
              </a:rPr>
              <a:t>, A, 1000, 950&gt;</a:t>
            </a:r>
            <a:endParaRPr kumimoji="0" lang="en-US" altLang="zh-CN" sz="2000" i="1">
              <a:latin typeface="Times New Roman" panose="02020603050405020304" pitchFamily="18" charset="0"/>
            </a:endParaRPr>
          </a:p>
          <a:p>
            <a:pPr eaLnBrk="1" hangingPunct="1"/>
            <a:endParaRPr kumimoji="0" lang="en-US" altLang="zh-CN" sz="2000" i="1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kumimoji="0" lang="en-US" altLang="zh-CN" sz="2000" i="1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CN" sz="2000" i="1">
                <a:solidFill>
                  <a:schemeClr val="folHlink"/>
                </a:solidFill>
                <a:latin typeface="Times New Roman" panose="02020603050405020304" pitchFamily="18" charset="0"/>
              </a:rPr>
              <a:t>&lt;checkpoint </a:t>
            </a:r>
            <a:r>
              <a:rPr kumimoji="0"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aseline="-3000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. T</a:t>
            </a:r>
            <a:r>
              <a:rPr lang="en-US" altLang="zh-CN" sz="2000" baseline="-3000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kumimoji="0"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}</a:t>
            </a:r>
            <a:r>
              <a:rPr kumimoji="0" lang="en-US" altLang="zh-CN" sz="2000" i="1">
                <a:solidFill>
                  <a:schemeClr val="folHlink"/>
                </a:solidFill>
                <a:latin typeface="Times New Roman" panose="02020603050405020304" pitchFamily="18" charset="0"/>
              </a:rPr>
              <a:t>&gt;</a:t>
            </a:r>
            <a:endParaRPr kumimoji="0" lang="en-US" altLang="zh-CN" sz="2000" i="1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kumimoji="0" lang="en-US" altLang="zh-CN" sz="2000" i="1"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CN" sz="2000" i="1">
                <a:latin typeface="Times New Roman" panose="02020603050405020304" pitchFamily="18" charset="0"/>
              </a:rPr>
              <a:t>&lt;</a:t>
            </a:r>
            <a:r>
              <a:rPr kumimoji="0" lang="en-US" altLang="zh-CN" sz="2000">
                <a:latin typeface="Times New Roman" panose="02020603050405020304" pitchFamily="18" charset="0"/>
              </a:rPr>
              <a:t>T</a:t>
            </a:r>
            <a:r>
              <a:rPr kumimoji="0" lang="en-US" altLang="zh-CN" sz="2000" baseline="-25000">
                <a:latin typeface="Times New Roman" panose="02020603050405020304" pitchFamily="18" charset="0"/>
              </a:rPr>
              <a:t>2</a:t>
            </a:r>
            <a:r>
              <a:rPr kumimoji="0" lang="en-US" altLang="zh-CN" sz="2000" i="1">
                <a:latin typeface="Times New Roman" panose="02020603050405020304" pitchFamily="18" charset="0"/>
              </a:rPr>
              <a:t>, A, 950, 855&gt;</a:t>
            </a:r>
            <a:endParaRPr kumimoji="0" lang="en-US" altLang="zh-CN" sz="2000" i="1">
              <a:latin typeface="Times New Roman" panose="02020603050405020304" pitchFamily="18" charset="0"/>
            </a:endParaRPr>
          </a:p>
          <a:p>
            <a:pPr eaLnBrk="1" hangingPunct="1"/>
            <a:endParaRPr kumimoji="0" lang="en-US" altLang="zh-CN" sz="2000" i="1">
              <a:latin typeface="Times New Roman" panose="02020603050405020304" pitchFamily="18" charset="0"/>
            </a:endParaRPr>
          </a:p>
          <a:p>
            <a:pPr eaLnBrk="1" hangingPunct="1"/>
            <a:endParaRPr kumimoji="0" lang="en-US" altLang="zh-CN" sz="2000" i="1"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CN" sz="2000" i="1">
                <a:latin typeface="Times New Roman" panose="02020603050405020304" pitchFamily="18" charset="0"/>
              </a:rPr>
              <a:t>&lt;</a:t>
            </a:r>
            <a:r>
              <a:rPr kumimoji="0" lang="en-US" altLang="zh-CN" sz="2000">
                <a:latin typeface="Times New Roman" panose="02020603050405020304" pitchFamily="18" charset="0"/>
              </a:rPr>
              <a:t>T</a:t>
            </a:r>
            <a:r>
              <a:rPr kumimoji="0" lang="en-US" altLang="zh-CN" sz="2000" baseline="-25000">
                <a:latin typeface="Times New Roman" panose="02020603050405020304" pitchFamily="18" charset="0"/>
              </a:rPr>
              <a:t>1</a:t>
            </a:r>
            <a:r>
              <a:rPr kumimoji="0" lang="en-US" altLang="zh-CN" sz="2000" i="1">
                <a:latin typeface="Times New Roman" panose="02020603050405020304" pitchFamily="18" charset="0"/>
              </a:rPr>
              <a:t>, B, 2000, 2050&gt;</a:t>
            </a:r>
            <a:endParaRPr kumimoji="0" lang="en-US" altLang="zh-CN" sz="2000" i="1"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CN" sz="2000" i="1">
                <a:latin typeface="Times New Roman" panose="02020603050405020304" pitchFamily="18" charset="0"/>
              </a:rPr>
              <a:t>&lt;</a:t>
            </a:r>
            <a:r>
              <a:rPr kumimoji="0" lang="en-US" altLang="zh-CN" sz="2000">
                <a:latin typeface="Times New Roman" panose="02020603050405020304" pitchFamily="18" charset="0"/>
              </a:rPr>
              <a:t>T</a:t>
            </a:r>
            <a:r>
              <a:rPr kumimoji="0" lang="en-US" altLang="zh-CN" sz="2000" baseline="-25000">
                <a:latin typeface="Times New Roman" panose="02020603050405020304" pitchFamily="18" charset="0"/>
              </a:rPr>
              <a:t>1</a:t>
            </a:r>
            <a:r>
              <a:rPr kumimoji="0" lang="en-US" altLang="zh-CN" sz="2000" i="1">
                <a:latin typeface="Times New Roman" panose="02020603050405020304" pitchFamily="18" charset="0"/>
              </a:rPr>
              <a:t>, commit&gt;</a:t>
            </a:r>
            <a:endParaRPr kumimoji="0" lang="en-US" altLang="zh-CN" sz="2000" i="1">
              <a:latin typeface="Times New Roman" panose="02020603050405020304" pitchFamily="18" charset="0"/>
            </a:endParaRPr>
          </a:p>
          <a:p>
            <a:pPr eaLnBrk="1" hangingPunct="1"/>
            <a:endParaRPr kumimoji="0" lang="en-US" altLang="zh-CN" sz="2000" i="1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CN" sz="2000" i="1">
                <a:solidFill>
                  <a:schemeClr val="folHlink"/>
                </a:solidFill>
                <a:latin typeface="Times New Roman" panose="02020603050405020304" pitchFamily="18" charset="0"/>
              </a:rPr>
              <a:t>&lt;checkpoint </a:t>
            </a:r>
            <a:r>
              <a:rPr kumimoji="0"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aseline="-3000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kumimoji="0"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}</a:t>
            </a:r>
            <a:r>
              <a:rPr kumimoji="0" lang="en-US" altLang="zh-CN" sz="2000" i="1">
                <a:solidFill>
                  <a:schemeClr val="folHlink"/>
                </a:solidFill>
                <a:latin typeface="Times New Roman" panose="02020603050405020304" pitchFamily="18" charset="0"/>
              </a:rPr>
              <a:t>&gt;</a:t>
            </a:r>
            <a:endParaRPr kumimoji="0" lang="en-US" altLang="zh-CN" sz="2000" i="1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kumimoji="0" lang="en-US" altLang="zh-CN" sz="2000" i="1"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CN" sz="2000" i="1">
                <a:latin typeface="Times New Roman" panose="02020603050405020304" pitchFamily="18" charset="0"/>
              </a:rPr>
              <a:t>&lt;</a:t>
            </a:r>
            <a:r>
              <a:rPr kumimoji="0" lang="en-US" altLang="zh-CN" sz="2000">
                <a:latin typeface="Times New Roman" panose="02020603050405020304" pitchFamily="18" charset="0"/>
              </a:rPr>
              <a:t>T</a:t>
            </a:r>
            <a:r>
              <a:rPr kumimoji="0" lang="en-US" altLang="zh-CN" sz="2000" baseline="-25000">
                <a:latin typeface="Times New Roman" panose="02020603050405020304" pitchFamily="18" charset="0"/>
              </a:rPr>
              <a:t>2</a:t>
            </a:r>
            <a:r>
              <a:rPr kumimoji="0" lang="en-US" altLang="zh-CN" sz="2000" i="1">
                <a:latin typeface="Times New Roman" panose="02020603050405020304" pitchFamily="18" charset="0"/>
              </a:rPr>
              <a:t>, B, 2050, 2145&gt;</a:t>
            </a:r>
            <a:endParaRPr kumimoji="0" lang="en-US" altLang="zh-CN" sz="2000" i="1">
              <a:latin typeface="Times New Roman" panose="02020603050405020304" pitchFamily="18" charset="0"/>
            </a:endParaRPr>
          </a:p>
          <a:p>
            <a:pPr eaLnBrk="1" hangingPunct="1"/>
            <a:r>
              <a:rPr kumimoji="0" lang="en-US" altLang="zh-CN" sz="2000" i="1">
                <a:latin typeface="Times New Roman" panose="02020603050405020304" pitchFamily="18" charset="0"/>
              </a:rPr>
              <a:t>&lt;</a:t>
            </a:r>
            <a:r>
              <a:rPr kumimoji="0" lang="en-US" altLang="zh-CN" sz="2000">
                <a:latin typeface="Times New Roman" panose="02020603050405020304" pitchFamily="18" charset="0"/>
              </a:rPr>
              <a:t>T</a:t>
            </a:r>
            <a:r>
              <a:rPr kumimoji="0" lang="en-US" altLang="zh-CN" sz="2000" baseline="-25000">
                <a:latin typeface="Times New Roman" panose="02020603050405020304" pitchFamily="18" charset="0"/>
              </a:rPr>
              <a:t>2  </a:t>
            </a:r>
            <a:r>
              <a:rPr kumimoji="0" lang="en-US" altLang="zh-CN" sz="2000" i="1">
                <a:latin typeface="Times New Roman" panose="02020603050405020304" pitchFamily="18" charset="0"/>
              </a:rPr>
              <a:t>abort &gt;</a:t>
            </a:r>
            <a:endParaRPr kumimoji="0" lang="en-US" altLang="zh-CN" sz="2000" i="1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6E8F6-8BDD-435D-B10F-376B496785C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395288"/>
            <a:ext cx="7793037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Example 1,2,3,4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concurrent schedule 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 log file</a:t>
            </a:r>
            <a:endParaRPr lang="en-US" altLang="zh-CN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zh-CN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log file  recovery actions </a:t>
            </a:r>
            <a:endParaRPr lang="en-US" altLang="zh-CN" sz="28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zh-CN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recovery actions  the recovered values of data items </a:t>
            </a:r>
            <a:endParaRPr lang="en-US" altLang="zh-CN" sz="28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38A2C-DDBF-4BB4-B33D-17921EE181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395288"/>
            <a:ext cx="7793037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Example 4:</a:t>
            </a:r>
            <a:r>
              <a:rPr lang="zh-CN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给出</a:t>
            </a:r>
            <a:r>
              <a:rPr lang="en-US" altLang="zh-CN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redo</a:t>
            </a:r>
            <a:r>
              <a:rPr lang="zh-CN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 undo</a:t>
            </a:r>
            <a:r>
              <a:rPr lang="zh-CN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，给出</a:t>
            </a:r>
            <a:r>
              <a:rPr lang="en-US" altLang="zh-CN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B </a:t>
            </a:r>
            <a:r>
              <a:rPr lang="zh-CN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最后的值。画出</a:t>
            </a:r>
            <a:r>
              <a:rPr lang="en-US" altLang="zh-CN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p75 </a:t>
            </a:r>
            <a:r>
              <a:rPr lang="zh-CN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类似的图。</a:t>
            </a:r>
            <a:endParaRPr lang="en-US" altLang="zh-CN" sz="28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Example 3:</a:t>
            </a:r>
            <a:r>
              <a:rPr lang="zh-CN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画出</a:t>
            </a:r>
            <a:r>
              <a:rPr lang="en-US" altLang="zh-CN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p75 </a:t>
            </a:r>
            <a:r>
              <a:rPr lang="zh-CN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类似的图。</a:t>
            </a:r>
            <a:endParaRPr lang="en-US" altLang="zh-CN" sz="28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Example 2: </a:t>
            </a:r>
            <a:r>
              <a:rPr lang="zh-CN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写出日志</a:t>
            </a:r>
            <a:endParaRPr lang="en-US" altLang="zh-CN" sz="28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/>
            <a:endParaRPr lang="en-US" altLang="zh-CN" sz="28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/>
            <a:endParaRPr lang="en-US" altLang="zh-CN" sz="28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738A2C-DDBF-4BB4-B33D-17921EE181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0" y="457200"/>
            <a:ext cx="5715000" cy="9144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16.2.2 Data Access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735138"/>
            <a:ext cx="8534400" cy="5257800"/>
          </a:xfrm>
        </p:spPr>
        <p:txBody>
          <a:bodyPr/>
          <a:lstStyle/>
          <a:p>
            <a:pPr marL="190500" indent="-190500" eaLnBrk="1" hangingPunct="1"/>
            <a:r>
              <a:rPr lang="en-US" altLang="zh-CN" dirty="0">
                <a:latin typeface="Times New Roman" panose="02020603050405020304" pitchFamily="18" charset="0"/>
              </a:rPr>
              <a:t>The data accesses in transactions, i.e., </a:t>
            </a:r>
            <a:r>
              <a:rPr lang="en-US" altLang="zh-CN" i="1" dirty="0">
                <a:latin typeface="Times New Roman" panose="02020603050405020304" pitchFamily="18" charset="0"/>
              </a:rPr>
              <a:t>write(Q) </a:t>
            </a:r>
            <a:r>
              <a:rPr lang="en-US" altLang="zh-CN" dirty="0">
                <a:latin typeface="Times New Roman" panose="02020603050405020304" pitchFamily="18" charset="0"/>
              </a:rPr>
              <a:t>and </a:t>
            </a:r>
            <a:r>
              <a:rPr lang="en-US" altLang="zh-CN" i="1" dirty="0">
                <a:latin typeface="Times New Roman" panose="02020603050405020304" pitchFamily="18" charset="0"/>
              </a:rPr>
              <a:t>read(Q) </a:t>
            </a:r>
            <a:r>
              <a:rPr lang="en-US" altLang="zh-CN" dirty="0">
                <a:latin typeface="Times New Roman" panose="02020603050405020304" pitchFamily="18" charset="0"/>
              </a:rPr>
              <a:t>operations on data item Q are implemented by data transferring among </a:t>
            </a:r>
            <a:r>
              <a:rPr lang="en-US" altLang="zh-CN" i="1" dirty="0">
                <a:latin typeface="Times New Roman" panose="02020603050405020304" pitchFamily="18" charset="0"/>
              </a:rPr>
              <a:t>disks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disk buffers</a:t>
            </a:r>
            <a:r>
              <a:rPr lang="zh-CN" altLang="en-US" dirty="0"/>
              <a:t>磁盘缓冲区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in main memory, and transactions’ </a:t>
            </a:r>
            <a:r>
              <a:rPr lang="en-US" altLang="zh-CN" i="1" dirty="0">
                <a:latin typeface="Times New Roman" panose="02020603050405020304" pitchFamily="18" charset="0"/>
              </a:rPr>
              <a:t>private work areas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marL="571500" lvl="1" indent="-190500" eaLnBrk="1" hangingPunct="1"/>
            <a:r>
              <a:rPr lang="en-US" altLang="zh-CN" dirty="0">
                <a:latin typeface="Times New Roman" panose="02020603050405020304" pitchFamily="18" charset="0"/>
              </a:rPr>
              <a:t> refer to Fig.16.0.1 and Fig.16.0.2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71500" lvl="1" indent="-190500" eaLnBrk="1" hangingPunct="1"/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87BDCE-02A4-4E87-9D4E-A4C170E4F90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aaa1a935-219b-48ae-9844-5dee942a5d9e"/>
  <p:tag name="COMMONDATA" val="eyJoZGlkIjoiM2ZlNjU2NWYxNDU1ZTZkNDYxYjIzYzI2N2RkYzY2MzIifQ==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31600</Words>
  <Application>WPS 演示</Application>
  <PresentationFormat>全屏显示(4:3)</PresentationFormat>
  <Paragraphs>1646</Paragraphs>
  <Slides>83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5" baseType="lpstr">
      <vt:lpstr>Arial</vt:lpstr>
      <vt:lpstr>宋体</vt:lpstr>
      <vt:lpstr>Wingdings</vt:lpstr>
      <vt:lpstr>Tahoma</vt:lpstr>
      <vt:lpstr>Times New Roman</vt:lpstr>
      <vt:lpstr>MS PGothic</vt:lpstr>
      <vt:lpstr>Monotype Sorts</vt:lpstr>
      <vt:lpstr>Helvetica</vt:lpstr>
      <vt:lpstr>微软雅黑</vt:lpstr>
      <vt:lpstr>Arial Unicode MS</vt:lpstr>
      <vt:lpstr>Wingdings</vt:lpstr>
      <vt:lpstr>Blends</vt:lpstr>
      <vt:lpstr>PART 5    </vt:lpstr>
      <vt:lpstr>Chapter 16                 Recovery System </vt:lpstr>
      <vt:lpstr>Introduction</vt:lpstr>
      <vt:lpstr>Outline</vt:lpstr>
      <vt:lpstr>§16.1  Failure Classification</vt:lpstr>
      <vt:lpstr>Failure Classification (cont.)</vt:lpstr>
      <vt:lpstr>§16.2 Storage</vt:lpstr>
      <vt:lpstr>Storage (cont.)</vt:lpstr>
      <vt:lpstr>16.2.2 Data Access</vt:lpstr>
      <vt:lpstr>PowerPoint 演示文稿</vt:lpstr>
      <vt:lpstr>PowerPoint 演示文稿</vt:lpstr>
      <vt:lpstr>Data Access (cont.)</vt:lpstr>
      <vt:lpstr>Data Access (cont.)</vt:lpstr>
      <vt:lpstr>Data Access (cont.)</vt:lpstr>
      <vt:lpstr>Data Access (cont.)</vt:lpstr>
      <vt:lpstr>§16.3 Recovery and Atomicity</vt:lpstr>
      <vt:lpstr>PowerPoint 演示文稿</vt:lpstr>
      <vt:lpstr>Recovery and Atomicity (cont.)</vt:lpstr>
      <vt:lpstr>Recovery and Atomicity (cont.)</vt:lpstr>
      <vt:lpstr>16.3.1 Log Records</vt:lpstr>
      <vt:lpstr>PowerPoint 演示文稿</vt:lpstr>
      <vt:lpstr>Log Records (cont.)</vt:lpstr>
      <vt:lpstr>PowerPoint 演示文稿</vt:lpstr>
      <vt:lpstr>Log Records (cont.)</vt:lpstr>
      <vt:lpstr>Log Records (cont.)</vt:lpstr>
      <vt:lpstr>16.3.2 Database Modification</vt:lpstr>
      <vt:lpstr>Database Modification (cont.)</vt:lpstr>
      <vt:lpstr>16.3.3 Concurrency Control and Recovery</vt:lpstr>
      <vt:lpstr>16.3.4 Transaction Commit</vt:lpstr>
      <vt:lpstr>16.3.5 Using the Log to Redo and Undo</vt:lpstr>
      <vt:lpstr>Immediate Database Modification Example Fig.16.3</vt:lpstr>
      <vt:lpstr>Undo and Redo Operations</vt:lpstr>
      <vt:lpstr>Undo and Redo Operations (Cont.)</vt:lpstr>
      <vt:lpstr>  Transaction rollback (during normal operation)</vt:lpstr>
      <vt:lpstr>Undo and Redo on Recovering from Failure</vt:lpstr>
      <vt:lpstr>Undo/Redo in Immediate Database Modification</vt:lpstr>
      <vt:lpstr>PowerPoint 演示文稿</vt:lpstr>
      <vt:lpstr>An Example</vt:lpstr>
      <vt:lpstr>Undo/Redo in Immediate Database Modification (cont.)</vt:lpstr>
      <vt:lpstr>PowerPoint 演示文稿</vt:lpstr>
      <vt:lpstr>Undo/Redo in Immediate Database Modification (cont.)</vt:lpstr>
      <vt:lpstr>PowerPoint 演示文稿</vt:lpstr>
      <vt:lpstr>Immediate Modification Recovery Example</vt:lpstr>
      <vt:lpstr>PowerPoint 演示文稿</vt:lpstr>
      <vt:lpstr>PowerPoint 演示文稿</vt:lpstr>
      <vt:lpstr>Checkpoints (cont.)</vt:lpstr>
      <vt:lpstr>PowerPoint 演示文稿</vt:lpstr>
      <vt:lpstr>Checkpoints (cont.)</vt:lpstr>
      <vt:lpstr>Example</vt:lpstr>
      <vt:lpstr>Checkpoint-based recovery  for serial transactions</vt:lpstr>
      <vt:lpstr>Checkpoints (cont.)</vt:lpstr>
      <vt:lpstr>Checkpoints (cont.) 前面讲过</vt:lpstr>
      <vt:lpstr>Checkpoints (cont.)</vt:lpstr>
      <vt:lpstr>An Example</vt:lpstr>
      <vt:lpstr>Fig.16.0.16 An example of Checkpoint and undo/redo </vt:lpstr>
      <vt:lpstr>§16.4 Recovery Algorithms (with Concurrent Transactions)  </vt:lpstr>
      <vt:lpstr>Interaction with Concurrent Control (cont.)  </vt:lpstr>
      <vt:lpstr>Checkpoints  with Concurrent Transaction </vt:lpstr>
      <vt:lpstr>PowerPoint 演示文稿</vt:lpstr>
      <vt:lpstr>16.4.1 Transaction Rollback (during normal operation)</vt:lpstr>
      <vt:lpstr>Transaction Rollback</vt:lpstr>
      <vt:lpstr>16.4.2 Recovery after System Crash</vt:lpstr>
      <vt:lpstr>Redo Phase</vt:lpstr>
      <vt:lpstr>Undo Phase</vt:lpstr>
      <vt:lpstr>Undo Phase (cont.)</vt:lpstr>
      <vt:lpstr>Example of Recovery </vt:lpstr>
      <vt:lpstr>Recovery Procedure</vt:lpstr>
      <vt:lpstr>PowerPoint 演示文稿</vt:lpstr>
      <vt:lpstr>Recovery Procedure (cont.)</vt:lpstr>
      <vt:lpstr>Recovery Procedure (cont.)</vt:lpstr>
      <vt:lpstr>Example One</vt:lpstr>
      <vt:lpstr>Recovery Procedure</vt:lpstr>
      <vt:lpstr>Recovery Procedure (cont.)</vt:lpstr>
      <vt:lpstr>Example Two</vt:lpstr>
      <vt:lpstr>PowerPoint 演示文稿</vt:lpstr>
      <vt:lpstr>Example Three</vt:lpstr>
      <vt:lpstr>PowerPoint 演示文稿</vt:lpstr>
      <vt:lpstr>Example Three (cont.)</vt:lpstr>
      <vt:lpstr>Example Three (cont.)</vt:lpstr>
      <vt:lpstr>PowerPoint 演示文稿</vt:lpstr>
      <vt:lpstr>PowerPoint 演示文稿</vt:lpstr>
      <vt:lpstr>练习</vt:lpstr>
      <vt:lpstr>练习</vt:lpstr>
    </vt:vector>
  </TitlesOfParts>
  <Company>bupt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  Introduction</dc:title>
  <dc:creator>Thinkpad</dc:creator>
  <cp:lastModifiedBy>lhfhl</cp:lastModifiedBy>
  <cp:revision>1403</cp:revision>
  <cp:lastPrinted>2113-01-01T00:00:00Z</cp:lastPrinted>
  <dcterms:created xsi:type="dcterms:W3CDTF">2003-08-20T03:05:00Z</dcterms:created>
  <dcterms:modified xsi:type="dcterms:W3CDTF">2023-06-07T04:14:16Z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5BAA1816074A4FC3A6AFB2B235D5F1E8_12</vt:lpwstr>
  </property>
  <property fmtid="{D5CDD505-2E9C-101B-9397-08002B2CF9AE}" pid="3" name="KSOProductBuildVer">
    <vt:lpwstr>2052-11.1.0.14309</vt:lpwstr>
  </property>
</Properties>
</file>