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1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9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4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6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C613-0800-41C9-A89D-6DB224D7907A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7408-C6F9-4477-A363-5F9EA07BD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7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4353C-97A2-42CF-8DE2-B4D802ADF726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452437" y="2112961"/>
            <a:ext cx="914400" cy="590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市话</a:t>
            </a:r>
            <a:endParaRPr lang="en-US" altLang="zh-CN" sz="20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发端局</a:t>
            </a:r>
            <a:endParaRPr lang="zh-CN" altLang="en-US" sz="2000" dirty="0"/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3189287" y="2112961"/>
            <a:ext cx="914400" cy="590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市话</a:t>
            </a:r>
            <a:endParaRPr lang="en-US" altLang="zh-CN" sz="20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收</a:t>
            </a:r>
            <a:r>
              <a:rPr lang="zh-CN" altLang="en-US" sz="2000" dirty="0"/>
              <a:t>端</a:t>
            </a:r>
            <a:r>
              <a:rPr lang="zh-CN" altLang="en-US" sz="2000" dirty="0" smtClean="0"/>
              <a:t>局</a:t>
            </a:r>
            <a:endParaRPr lang="zh-CN" altLang="en-US" sz="2000" dirty="0"/>
          </a:p>
        </p:txBody>
      </p:sp>
      <p:sp>
        <p:nvSpPr>
          <p:cNvPr id="96266" name="Line 9"/>
          <p:cNvSpPr>
            <a:spLocks noChangeShapeType="1"/>
          </p:cNvSpPr>
          <p:nvPr/>
        </p:nvSpPr>
        <p:spPr bwMode="auto">
          <a:xfrm>
            <a:off x="1389063" y="2487611"/>
            <a:ext cx="180022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96269" name="Line 12"/>
          <p:cNvSpPr>
            <a:spLocks noChangeShapeType="1"/>
          </p:cNvSpPr>
          <p:nvPr/>
        </p:nvSpPr>
        <p:spPr bwMode="auto">
          <a:xfrm>
            <a:off x="884238" y="2703511"/>
            <a:ext cx="22225" cy="394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96270" name="Line 13"/>
          <p:cNvSpPr>
            <a:spLocks noChangeShapeType="1"/>
          </p:cNvSpPr>
          <p:nvPr/>
        </p:nvSpPr>
        <p:spPr bwMode="auto">
          <a:xfrm>
            <a:off x="3692526" y="2703512"/>
            <a:ext cx="20637" cy="40179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96271" name="Line 14"/>
          <p:cNvSpPr>
            <a:spLocks noChangeShapeType="1"/>
          </p:cNvSpPr>
          <p:nvPr/>
        </p:nvSpPr>
        <p:spPr bwMode="auto">
          <a:xfrm>
            <a:off x="904875" y="2903536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96272" name="Line 15"/>
          <p:cNvSpPr>
            <a:spLocks noChangeShapeType="1"/>
          </p:cNvSpPr>
          <p:nvPr/>
        </p:nvSpPr>
        <p:spPr bwMode="auto">
          <a:xfrm flipH="1">
            <a:off x="904875" y="3231819"/>
            <a:ext cx="2736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96273" name="Line 16"/>
          <p:cNvSpPr>
            <a:spLocks noChangeShapeType="1"/>
          </p:cNvSpPr>
          <p:nvPr/>
        </p:nvSpPr>
        <p:spPr bwMode="auto">
          <a:xfrm>
            <a:off x="904875" y="3840161"/>
            <a:ext cx="27368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1263634" name="Line 18"/>
          <p:cNvSpPr>
            <a:spLocks noChangeShapeType="1"/>
          </p:cNvSpPr>
          <p:nvPr/>
        </p:nvSpPr>
        <p:spPr bwMode="auto">
          <a:xfrm flipH="1">
            <a:off x="904875" y="4992686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96279" name="Text Box 22"/>
          <p:cNvSpPr txBox="1">
            <a:spLocks noChangeArrowheads="1"/>
          </p:cNvSpPr>
          <p:nvPr/>
        </p:nvSpPr>
        <p:spPr bwMode="auto">
          <a:xfrm>
            <a:off x="1820863" y="2630486"/>
            <a:ext cx="6399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IAM</a:t>
            </a:r>
          </a:p>
        </p:txBody>
      </p:sp>
      <p:sp>
        <p:nvSpPr>
          <p:cNvPr id="96280" name="Text Box 23"/>
          <p:cNvSpPr txBox="1">
            <a:spLocks noChangeArrowheads="1"/>
          </p:cNvSpPr>
          <p:nvPr/>
        </p:nvSpPr>
        <p:spPr bwMode="auto">
          <a:xfrm>
            <a:off x="1841501" y="2909886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ACM</a:t>
            </a:r>
          </a:p>
        </p:txBody>
      </p:sp>
      <p:sp>
        <p:nvSpPr>
          <p:cNvPr id="96281" name="Text Box 24"/>
          <p:cNvSpPr txBox="1">
            <a:spLocks noChangeArrowheads="1"/>
          </p:cNvSpPr>
          <p:nvPr/>
        </p:nvSpPr>
        <p:spPr bwMode="auto">
          <a:xfrm>
            <a:off x="1841501" y="3559175"/>
            <a:ext cx="728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ANC</a:t>
            </a:r>
          </a:p>
        </p:txBody>
      </p:sp>
      <p:sp>
        <p:nvSpPr>
          <p:cNvPr id="1263641" name="Text Box 25"/>
          <p:cNvSpPr txBox="1">
            <a:spLocks noChangeArrowheads="1"/>
          </p:cNvSpPr>
          <p:nvPr/>
        </p:nvSpPr>
        <p:spPr bwMode="auto">
          <a:xfrm>
            <a:off x="1912937" y="4711700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RLG</a:t>
            </a:r>
          </a:p>
        </p:txBody>
      </p:sp>
      <p:sp>
        <p:nvSpPr>
          <p:cNvPr id="96286" name="Line 29"/>
          <p:cNvSpPr>
            <a:spLocks noChangeShapeType="1"/>
          </p:cNvSpPr>
          <p:nvPr/>
        </p:nvSpPr>
        <p:spPr bwMode="auto">
          <a:xfrm>
            <a:off x="884237" y="3495674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96287" name="AutoShape 30"/>
          <p:cNvSpPr>
            <a:spLocks noChangeArrowheads="1"/>
          </p:cNvSpPr>
          <p:nvPr/>
        </p:nvSpPr>
        <p:spPr bwMode="auto">
          <a:xfrm>
            <a:off x="884238" y="3998912"/>
            <a:ext cx="2881313" cy="485775"/>
          </a:xfrm>
          <a:prstGeom prst="leftRightArrow">
            <a:avLst>
              <a:gd name="adj1" fmla="val 50000"/>
              <a:gd name="adj2" fmla="val 1186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通话</a:t>
            </a:r>
          </a:p>
        </p:txBody>
      </p:sp>
      <p:sp>
        <p:nvSpPr>
          <p:cNvPr id="96288" name="Text Box 31"/>
          <p:cNvSpPr txBox="1">
            <a:spLocks noChangeArrowheads="1"/>
          </p:cNvSpPr>
          <p:nvPr/>
        </p:nvSpPr>
        <p:spPr bwMode="auto">
          <a:xfrm>
            <a:off x="1800225" y="3225800"/>
            <a:ext cx="1114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</a:t>
            </a:r>
            <a:r>
              <a:rPr lang="zh-CN" altLang="en-US" sz="2000"/>
              <a:t>回铃音</a:t>
            </a:r>
          </a:p>
        </p:txBody>
      </p:sp>
      <p:sp>
        <p:nvSpPr>
          <p:cNvPr id="1263648" name="Text Box 32"/>
          <p:cNvSpPr txBox="1">
            <a:spLocks noChangeArrowheads="1"/>
          </p:cNvSpPr>
          <p:nvPr/>
        </p:nvSpPr>
        <p:spPr bwMode="auto">
          <a:xfrm>
            <a:off x="1944687" y="4449761"/>
            <a:ext cx="599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CLF</a:t>
            </a:r>
          </a:p>
        </p:txBody>
      </p:sp>
      <p:sp>
        <p:nvSpPr>
          <p:cNvPr id="1263649" name="Text Box 33"/>
          <p:cNvSpPr txBox="1">
            <a:spLocks noChangeArrowheads="1"/>
          </p:cNvSpPr>
          <p:nvPr/>
        </p:nvSpPr>
        <p:spPr bwMode="auto">
          <a:xfrm>
            <a:off x="0" y="4518024"/>
            <a:ext cx="95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主叫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先挂机</a:t>
            </a: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>
            <a:off x="879853" y="4764279"/>
            <a:ext cx="28082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37" name="灯片编号占位符 5"/>
          <p:cNvSpPr txBox="1">
            <a:spLocks/>
          </p:cNvSpPr>
          <p:nvPr/>
        </p:nvSpPr>
        <p:spPr>
          <a:xfrm>
            <a:off x="12120691" y="6915908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0B0D85-F349-4576-9BAD-7B7557C0E73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786677" y="1715292"/>
            <a:ext cx="1979996" cy="795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主叫局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呼叫处理模块</a:t>
            </a:r>
            <a:endParaRPr lang="zh-CN" altLang="en-US" sz="2000" dirty="0"/>
          </a:p>
        </p:txBody>
      </p:sp>
      <p:graphicFrame>
        <p:nvGraphicFramePr>
          <p:cNvPr id="39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57428"/>
              </p:ext>
            </p:extLst>
          </p:nvPr>
        </p:nvGraphicFramePr>
        <p:xfrm>
          <a:off x="4430136" y="2425603"/>
          <a:ext cx="3763535" cy="439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3" imgW="4864860" imgH="6154678" progId="Visio.Drawing.11">
                  <p:embed/>
                </p:oleObj>
              </mc:Choice>
              <mc:Fallback>
                <p:oleObj name="Visio" r:id="rId3" imgW="4864860" imgH="61546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136" y="2425603"/>
                        <a:ext cx="3763535" cy="4394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6439344" y="1558955"/>
            <a:ext cx="18716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/>
              <a:t>主叫局</a:t>
            </a:r>
            <a:endParaRPr lang="en-US" altLang="zh-CN" sz="2000" b="1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/>
              <a:t>信令</a:t>
            </a:r>
            <a:r>
              <a:rPr lang="zh-CN" altLang="en-US" sz="2000" b="1" dirty="0"/>
              <a:t>模块</a:t>
            </a:r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360410"/>
              </p:ext>
            </p:extLst>
          </p:nvPr>
        </p:nvGraphicFramePr>
        <p:xfrm>
          <a:off x="7970966" y="2320947"/>
          <a:ext cx="4149725" cy="450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5" imgW="4696650" imgH="5974601" progId="Visio.Drawing.11">
                  <p:embed/>
                </p:oleObj>
              </mc:Choice>
              <mc:Fallback>
                <p:oleObj name="Visio" r:id="rId5" imgW="4696650" imgH="59746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966" y="2320947"/>
                        <a:ext cx="4149725" cy="4501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10571046" y="1592553"/>
            <a:ext cx="1712869" cy="77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被叫局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呼叫处理模块</a:t>
            </a:r>
            <a:endParaRPr lang="zh-CN" altLang="en-US" sz="2000" dirty="0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8890363" y="1497011"/>
            <a:ext cx="18716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/>
              <a:t>被叫局</a:t>
            </a:r>
            <a:endParaRPr lang="en-US" altLang="zh-CN" sz="2000" b="1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/>
              <a:t>信令</a:t>
            </a:r>
            <a:r>
              <a:rPr lang="zh-CN" altLang="en-US" sz="2000" b="1" dirty="0"/>
              <a:t>模块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393698"/>
            <a:ext cx="12120690" cy="1325563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、程控交换系统</a:t>
            </a:r>
            <a:r>
              <a:rPr lang="zh-CN" altLang="en-US" sz="2000" b="1" dirty="0" smtClean="0"/>
              <a:t>可以</a:t>
            </a:r>
            <a:r>
              <a:rPr lang="zh-CN" altLang="en-US" sz="2000" b="1" dirty="0"/>
              <a:t>包含</a:t>
            </a:r>
            <a:r>
              <a:rPr lang="zh-CN" altLang="en-US" sz="2000" b="1" dirty="0" smtClean="0"/>
              <a:t>呼叫</a:t>
            </a:r>
            <a:r>
              <a:rPr lang="zh-CN" altLang="en-US" sz="2000" b="1" dirty="0" smtClean="0"/>
              <a:t>处理模块</a:t>
            </a:r>
            <a:r>
              <a:rPr lang="zh-CN" altLang="en-US" sz="2000" b="1" dirty="0" smtClean="0"/>
              <a:t>、信令</a:t>
            </a:r>
            <a:r>
              <a:rPr lang="zh-CN" altLang="en-US" sz="2000" b="1" dirty="0" smtClean="0"/>
              <a:t>模块。 下图分别画出</a:t>
            </a:r>
            <a:r>
              <a:rPr lang="zh-CN" altLang="en-US" sz="2000" b="1" dirty="0" smtClean="0"/>
              <a:t>了主叫</a:t>
            </a:r>
            <a:r>
              <a:rPr lang="zh-CN" altLang="en-US" sz="2000" b="1" dirty="0" smtClean="0"/>
              <a:t>局与被叫</a:t>
            </a:r>
            <a:r>
              <a:rPr lang="zh-CN" altLang="en-US" sz="2000" b="1" dirty="0" smtClean="0"/>
              <a:t>局采用</a:t>
            </a: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号的</a:t>
            </a:r>
            <a:r>
              <a:rPr lang="en-US" altLang="zh-CN" sz="2000" b="1" dirty="0" smtClean="0"/>
              <a:t>TUP</a:t>
            </a:r>
            <a:r>
              <a:rPr lang="zh-CN" altLang="en-US" sz="2000" b="1" dirty="0" smtClean="0"/>
              <a:t>信令时，正常</a:t>
            </a:r>
            <a:r>
              <a:rPr lang="zh-CN" altLang="en-US" sz="2000" b="1" dirty="0" smtClean="0"/>
              <a:t>成功</a:t>
            </a:r>
            <a:r>
              <a:rPr lang="zh-CN" altLang="en-US" sz="2000" b="1" dirty="0" smtClean="0"/>
              <a:t>呼叫的信令交互图，和主叫局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被叫局的</a:t>
            </a:r>
            <a:r>
              <a:rPr lang="zh-CN" altLang="en-US" sz="2000" b="1" dirty="0" smtClean="0"/>
              <a:t>呼叫处理模块</a:t>
            </a:r>
            <a:r>
              <a:rPr lang="zh-CN" altLang="en-US" sz="2000" b="1" dirty="0" smtClean="0"/>
              <a:t>与信令</a:t>
            </a:r>
            <a:r>
              <a:rPr lang="zh-CN" altLang="en-US" sz="2000" b="1" dirty="0" smtClean="0"/>
              <a:t>处理模块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SDL</a:t>
            </a:r>
            <a:r>
              <a:rPr lang="zh-CN" altLang="en-US" sz="2000" b="1" dirty="0" smtClean="0"/>
              <a:t>图（部分分支）</a:t>
            </a:r>
            <a:r>
              <a:rPr lang="zh-CN" altLang="en-US" sz="2000" b="1" dirty="0" smtClean="0"/>
              <a:t>；</a:t>
            </a:r>
            <a:r>
              <a:rPr lang="zh-CN" altLang="en-US" sz="2000" b="1" dirty="0" smtClean="0"/>
              <a:t/>
            </a:r>
            <a:br>
              <a:rPr lang="zh-CN" altLang="en-US" sz="2000" b="1" dirty="0" smtClean="0"/>
            </a:br>
            <a:r>
              <a:rPr lang="en-US" altLang="zh-CN" sz="2000" b="1" dirty="0" smtClean="0"/>
              <a:t>1</a:t>
            </a:r>
            <a:r>
              <a:rPr lang="zh-CN" altLang="en-US" sz="2000" b="1" dirty="0"/>
              <a:t>）补充主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被叫局信令模块与呼叫处理模块的空白内容。</a:t>
            </a:r>
            <a:r>
              <a:rPr lang="zh-CN" altLang="en-US" sz="2000" b="1" dirty="0" smtClean="0"/>
              <a:t/>
            </a:r>
            <a:br>
              <a:rPr lang="zh-CN" altLang="en-US" sz="2000" b="1" dirty="0" smtClean="0"/>
            </a:b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）如这两个电话局经过改造，将传统</a:t>
            </a:r>
            <a:r>
              <a:rPr lang="en-US" altLang="zh-CN" sz="2000" b="1" dirty="0" smtClean="0"/>
              <a:t>E1</a:t>
            </a:r>
            <a:r>
              <a:rPr lang="zh-CN" altLang="en-US" sz="2000" b="1" dirty="0" smtClean="0"/>
              <a:t>中继板变为</a:t>
            </a:r>
            <a:r>
              <a:rPr lang="en-US" altLang="zh-CN" sz="2000" b="1" dirty="0" smtClean="0"/>
              <a:t>IP</a:t>
            </a:r>
            <a:r>
              <a:rPr lang="zh-CN" altLang="en-US" sz="2000" b="1" dirty="0" smtClean="0"/>
              <a:t>中继板，信令采用</a:t>
            </a:r>
            <a:r>
              <a:rPr lang="en-US" altLang="zh-CN" sz="2000" b="1" dirty="0" smtClean="0"/>
              <a:t>SIP</a:t>
            </a:r>
            <a:r>
              <a:rPr lang="zh-CN" altLang="en-US" sz="2000" b="1" dirty="0" smtClean="0"/>
              <a:t>信令，画出两局之间正常成功呼叫的消息交互图。</a:t>
            </a:r>
            <a:br>
              <a:rPr lang="zh-CN" altLang="en-US" sz="2000" b="1" dirty="0" smtClean="0"/>
            </a:b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6034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3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3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3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3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263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263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263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263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34" grpId="0" animBg="1"/>
      <p:bldP spid="1263634" grpId="1" animBg="1"/>
      <p:bldP spid="1263641" grpId="0"/>
      <p:bldP spid="1263641" grpId="1"/>
      <p:bldP spid="1263648" grpId="0"/>
      <p:bldP spid="1263648" grpId="1"/>
      <p:bldP spid="1263649" grpId="0"/>
      <p:bldP spid="1263649" grpId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595" y="192875"/>
            <a:ext cx="3782777" cy="3836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、右图画出了</a:t>
            </a:r>
            <a:r>
              <a:rPr lang="en-US" altLang="zh-CN" sz="2000" b="1" dirty="0" smtClean="0"/>
              <a:t>MPLS</a:t>
            </a:r>
            <a:r>
              <a:rPr lang="zh-CN" altLang="en-US" sz="2000" b="1" dirty="0" smtClean="0"/>
              <a:t>网络例图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）请问</a:t>
            </a:r>
            <a:r>
              <a:rPr lang="zh-CN" altLang="en-US" sz="2000" b="1" dirty="0" smtClean="0"/>
              <a:t>哪些是</a:t>
            </a:r>
            <a:r>
              <a:rPr lang="en-US" altLang="zh-CN" sz="2000" b="1" dirty="0" smtClean="0"/>
              <a:t>LER</a:t>
            </a:r>
            <a:r>
              <a:rPr lang="zh-CN" altLang="en-US" sz="2000" b="1" dirty="0" smtClean="0"/>
              <a:t>路由器？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）参照给定</a:t>
            </a:r>
            <a:r>
              <a:rPr lang="zh-CN" altLang="en-US" sz="2000" b="1" dirty="0" smtClean="0"/>
              <a:t>的路由表，按照下游按需分配方式，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设计一条主机</a:t>
            </a:r>
            <a:r>
              <a:rPr lang="zh-CN" altLang="en-US" sz="2000" b="1" dirty="0" smtClean="0"/>
              <a:t>甲</a:t>
            </a:r>
            <a:r>
              <a:rPr lang="en-US" altLang="zh-CN" sz="2000" b="1" dirty="0" smtClean="0"/>
              <a:t>211.68.73.210  </a:t>
            </a:r>
            <a:r>
              <a:rPr lang="zh-CN" altLang="en-US" sz="2000" b="1" dirty="0" smtClean="0"/>
              <a:t>发送数据给</a:t>
            </a:r>
            <a:r>
              <a:rPr lang="zh-CN" altLang="en-US" sz="2000" b="1" dirty="0" smtClean="0"/>
              <a:t>主机乙</a:t>
            </a:r>
            <a:r>
              <a:rPr lang="en-US" altLang="zh-CN" sz="2000" b="1" dirty="0" smtClean="0"/>
              <a:t>218.30.129.233 </a:t>
            </a:r>
            <a:r>
              <a:rPr lang="zh-CN" altLang="en-US" sz="2000" b="1" dirty="0" smtClean="0"/>
              <a:t>的 </a:t>
            </a:r>
            <a:r>
              <a:rPr lang="en-US" altLang="zh-CN" sz="2000" b="1" dirty="0" smtClean="0"/>
              <a:t>LSP, </a:t>
            </a:r>
            <a:r>
              <a:rPr lang="zh-CN" altLang="en-US" sz="2000" b="1" dirty="0" smtClean="0"/>
              <a:t>并按顺序</a:t>
            </a:r>
            <a:r>
              <a:rPr lang="zh-CN" altLang="en-US" sz="2000" b="1" dirty="0" smtClean="0"/>
              <a:t>填写右</a:t>
            </a:r>
            <a:r>
              <a:rPr lang="zh-CN" altLang="en-US" sz="2000" b="1" dirty="0" smtClean="0"/>
              <a:t>下图的 </a:t>
            </a:r>
            <a:r>
              <a:rPr lang="zh-CN" altLang="en-US" sz="2000" b="1" dirty="0" smtClean="0"/>
              <a:t>标记信息表的括号</a:t>
            </a:r>
            <a:r>
              <a:rPr lang="zh-CN" altLang="en-US" sz="2000" b="1" dirty="0" smtClean="0"/>
              <a:t>与</a:t>
            </a:r>
            <a:r>
              <a:rPr lang="zh-CN" altLang="en-US" sz="2000" b="1" dirty="0" smtClean="0"/>
              <a:t>空白内容。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 写出数据报文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Router0</a:t>
            </a:r>
            <a:r>
              <a:rPr lang="zh-CN" altLang="en-US" sz="2000" b="1" dirty="0" smtClean="0"/>
              <a:t>至</a:t>
            </a:r>
            <a:r>
              <a:rPr lang="en-US" altLang="zh-CN" sz="2000" b="1" dirty="0" smtClean="0"/>
              <a:t>Router7</a:t>
            </a:r>
            <a:r>
              <a:rPr lang="zh-CN" altLang="en-US" sz="2000" b="1" dirty="0" smtClean="0"/>
              <a:t>各</a:t>
            </a:r>
            <a:r>
              <a:rPr lang="zh-CN" altLang="en-US" sz="2000" b="1" dirty="0" smtClean="0"/>
              <a:t>段链路上的变化情况</a:t>
            </a:r>
            <a:r>
              <a:rPr lang="zh-CN" altLang="en-US" sz="1600" b="1" dirty="0" smtClean="0"/>
              <a:t>。</a:t>
            </a: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5247510" y="1435307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Router1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294579" y="246610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Router4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767780" y="167639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Router3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310580" y="509438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Router2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9227125" y="259079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Router5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79697" y="115499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Router6</a:t>
            </a:r>
            <a:endParaRPr lang="zh-CN" altLang="en-US" sz="1600" dirty="0"/>
          </a:p>
        </p:txBody>
      </p:sp>
      <p:cxnSp>
        <p:nvCxnSpPr>
          <p:cNvPr id="12" name="直接连接符 11"/>
          <p:cNvCxnSpPr>
            <a:endCxn id="5" idx="1"/>
          </p:cNvCxnSpPr>
          <p:nvPr/>
        </p:nvCxnSpPr>
        <p:spPr>
          <a:xfrm>
            <a:off x="5004461" y="996625"/>
            <a:ext cx="243049" cy="5910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1"/>
          </p:cNvCxnSpPr>
          <p:nvPr/>
        </p:nvCxnSpPr>
        <p:spPr>
          <a:xfrm flipV="1">
            <a:off x="6174609" y="661838"/>
            <a:ext cx="1135971" cy="7866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1"/>
          </p:cNvCxnSpPr>
          <p:nvPr/>
        </p:nvCxnSpPr>
        <p:spPr>
          <a:xfrm flipV="1">
            <a:off x="8691415" y="1307396"/>
            <a:ext cx="1088282" cy="539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6" idx="1"/>
          </p:cNvCxnSpPr>
          <p:nvPr/>
        </p:nvCxnSpPr>
        <p:spPr>
          <a:xfrm>
            <a:off x="5836623" y="1740107"/>
            <a:ext cx="457956" cy="878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3"/>
          </p:cNvCxnSpPr>
          <p:nvPr/>
        </p:nvCxnSpPr>
        <p:spPr>
          <a:xfrm>
            <a:off x="7208979" y="2618505"/>
            <a:ext cx="2027381" cy="124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0066506" y="1475501"/>
            <a:ext cx="191973" cy="1115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0"/>
          </p:cNvCxnSpPr>
          <p:nvPr/>
        </p:nvCxnSpPr>
        <p:spPr>
          <a:xfrm flipH="1" flipV="1">
            <a:off x="7793178" y="792589"/>
            <a:ext cx="431802" cy="883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0694097" y="1210759"/>
            <a:ext cx="390900" cy="989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83968" y="1090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937097" y="957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577197" y="173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072959" y="2162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286732" y="2278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058136" y="732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21737" y="75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855577" y="1332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938943" y="2717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126574" y="264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62599" y="1014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320355" y="1500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692971" y="1799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1117" y="954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8" name="云形 67"/>
          <p:cNvSpPr/>
          <p:nvPr/>
        </p:nvSpPr>
        <p:spPr>
          <a:xfrm>
            <a:off x="3652022" y="36749"/>
            <a:ext cx="1859365" cy="1028752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边缘网络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云形 68"/>
          <p:cNvSpPr/>
          <p:nvPr/>
        </p:nvSpPr>
        <p:spPr>
          <a:xfrm>
            <a:off x="10836135" y="174234"/>
            <a:ext cx="1388968" cy="133208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边缘网络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77949"/>
              </p:ext>
            </p:extLst>
          </p:nvPr>
        </p:nvGraphicFramePr>
        <p:xfrm>
          <a:off x="3766010" y="1229308"/>
          <a:ext cx="611289" cy="56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Visio" r:id="rId3" imgW="1027176" imgH="947623" progId="Visio.Drawing.11">
                  <p:embed/>
                </p:oleObj>
              </mc:Choice>
              <mc:Fallback>
                <p:oleObj name="Visio" r:id="rId3" imgW="1027176" imgH="94762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010" y="1229308"/>
                        <a:ext cx="611289" cy="56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85731"/>
              </p:ext>
            </p:extLst>
          </p:nvPr>
        </p:nvGraphicFramePr>
        <p:xfrm>
          <a:off x="10356234" y="120779"/>
          <a:ext cx="611289" cy="56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Visio" r:id="rId5" imgW="1027176" imgH="947623" progId="Visio.Drawing.11">
                  <p:embed/>
                </p:oleObj>
              </mc:Choice>
              <mc:Fallback>
                <p:oleObj name="Visio" r:id="rId5" imgW="1027176" imgH="94762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6234" y="120779"/>
                        <a:ext cx="611289" cy="56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直接连接符 72"/>
          <p:cNvCxnSpPr/>
          <p:nvPr/>
        </p:nvCxnSpPr>
        <p:spPr>
          <a:xfrm>
            <a:off x="10836155" y="457519"/>
            <a:ext cx="191315" cy="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884372" y="872829"/>
            <a:ext cx="220912" cy="347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884372" y="1779602"/>
            <a:ext cx="978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211.68.73.210</a:t>
            </a:r>
            <a:endParaRPr lang="zh-CN" altLang="en-US" sz="105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9577251" y="179038"/>
            <a:ext cx="978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220.181.63.98</a:t>
            </a:r>
            <a:endParaRPr lang="zh-CN" altLang="en-US" sz="1050" b="1" dirty="0"/>
          </a:p>
        </p:txBody>
      </p:sp>
      <p:graphicFrame>
        <p:nvGraphicFramePr>
          <p:cNvPr id="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682"/>
              </p:ext>
            </p:extLst>
          </p:nvPr>
        </p:nvGraphicFramePr>
        <p:xfrm>
          <a:off x="11285581" y="1737740"/>
          <a:ext cx="611289" cy="56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Visio" r:id="rId6" imgW="1027176" imgH="947623" progId="Visio.Drawing.11">
                  <p:embed/>
                </p:oleObj>
              </mc:Choice>
              <mc:Fallback>
                <p:oleObj name="Visio" r:id="rId6" imgW="1027176" imgH="94762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5581" y="1737740"/>
                        <a:ext cx="611289" cy="56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接连接符 81"/>
          <p:cNvCxnSpPr/>
          <p:nvPr/>
        </p:nvCxnSpPr>
        <p:spPr>
          <a:xfrm>
            <a:off x="11594095" y="1497504"/>
            <a:ext cx="55048" cy="302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1027470" y="2278201"/>
            <a:ext cx="1104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218.30.129.233</a:t>
            </a:r>
            <a:endParaRPr lang="zh-CN" altLang="en-US" sz="105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3954280" y="19612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主机甲</a:t>
            </a:r>
            <a:endParaRPr lang="zh-CN" altLang="en-US" sz="16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1191115" y="2462867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主机乙</a:t>
            </a:r>
            <a:endParaRPr lang="zh-CN" altLang="en-US" sz="1600" b="1" dirty="0"/>
          </a:p>
        </p:txBody>
      </p:sp>
      <p:sp>
        <p:nvSpPr>
          <p:cNvPr id="59" name="矩形 58"/>
          <p:cNvSpPr/>
          <p:nvPr/>
        </p:nvSpPr>
        <p:spPr>
          <a:xfrm>
            <a:off x="4316081" y="725925"/>
            <a:ext cx="897702" cy="27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Router0</a:t>
            </a:r>
            <a:endParaRPr lang="zh-CN" altLang="en-US" sz="1600" dirty="0"/>
          </a:p>
        </p:txBody>
      </p:sp>
      <p:sp>
        <p:nvSpPr>
          <p:cNvPr id="66" name="矩形 65"/>
          <p:cNvSpPr/>
          <p:nvPr/>
        </p:nvSpPr>
        <p:spPr>
          <a:xfrm>
            <a:off x="10907071" y="1070129"/>
            <a:ext cx="784039" cy="27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Router7</a:t>
            </a:r>
            <a:endParaRPr lang="zh-CN" altLang="en-US" sz="1400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16451"/>
              </p:ext>
            </p:extLst>
          </p:nvPr>
        </p:nvGraphicFramePr>
        <p:xfrm>
          <a:off x="778167" y="3918345"/>
          <a:ext cx="423833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33"/>
                <a:gridCol w="1121067"/>
                <a:gridCol w="822033"/>
                <a:gridCol w="863600"/>
              </a:tblGrid>
              <a:tr h="1294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目的地址前缀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Next-hop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入端口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出端口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44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220.181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Router2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44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218.30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Router4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44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218.30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Router5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44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218.30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Router6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44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218.30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Router7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220.181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Router3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220.181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Router6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文本框 44"/>
          <p:cNvSpPr txBox="1"/>
          <p:nvPr/>
        </p:nvSpPr>
        <p:spPr>
          <a:xfrm>
            <a:off x="4612" y="4229365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Router1</a:t>
            </a:r>
            <a:endParaRPr lang="zh-CN" altLang="en-US" sz="1400" b="1" dirty="0"/>
          </a:p>
        </p:txBody>
      </p:sp>
      <p:sp>
        <p:nvSpPr>
          <p:cNvPr id="63" name="文本框 45"/>
          <p:cNvSpPr txBox="1"/>
          <p:nvPr/>
        </p:nvSpPr>
        <p:spPr>
          <a:xfrm>
            <a:off x="9236" y="4618483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Router1</a:t>
            </a:r>
            <a:endParaRPr lang="zh-CN" altLang="en-US" sz="1400" b="1" dirty="0"/>
          </a:p>
        </p:txBody>
      </p:sp>
      <p:sp>
        <p:nvSpPr>
          <p:cNvPr id="64" name="文本框 46"/>
          <p:cNvSpPr txBox="1"/>
          <p:nvPr/>
        </p:nvSpPr>
        <p:spPr>
          <a:xfrm>
            <a:off x="0" y="4945883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Router4</a:t>
            </a:r>
            <a:endParaRPr lang="zh-CN" altLang="en-US" sz="1400" b="1" dirty="0"/>
          </a:p>
        </p:txBody>
      </p:sp>
      <p:sp>
        <p:nvSpPr>
          <p:cNvPr id="65" name="文本框 47"/>
          <p:cNvSpPr txBox="1"/>
          <p:nvPr/>
        </p:nvSpPr>
        <p:spPr>
          <a:xfrm>
            <a:off x="0" y="5265262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Router5</a:t>
            </a:r>
            <a:endParaRPr lang="zh-CN" altLang="en-US" sz="1400" b="1" dirty="0"/>
          </a:p>
        </p:txBody>
      </p:sp>
      <p:sp>
        <p:nvSpPr>
          <p:cNvPr id="67" name="文本框 48"/>
          <p:cNvSpPr txBox="1"/>
          <p:nvPr/>
        </p:nvSpPr>
        <p:spPr>
          <a:xfrm>
            <a:off x="9236" y="5627185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Router6</a:t>
            </a:r>
            <a:endParaRPr lang="zh-CN" altLang="en-US" sz="1400" b="1" dirty="0"/>
          </a:p>
        </p:txBody>
      </p:sp>
      <p:sp>
        <p:nvSpPr>
          <p:cNvPr id="72" name="文本框 49"/>
          <p:cNvSpPr txBox="1"/>
          <p:nvPr/>
        </p:nvSpPr>
        <p:spPr>
          <a:xfrm>
            <a:off x="0" y="5927813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Router2</a:t>
            </a:r>
            <a:endParaRPr lang="zh-CN" altLang="en-US" sz="1400" b="1" dirty="0"/>
          </a:p>
        </p:txBody>
      </p:sp>
      <p:sp>
        <p:nvSpPr>
          <p:cNvPr id="74" name="文本框 50"/>
          <p:cNvSpPr txBox="1"/>
          <p:nvPr/>
        </p:nvSpPr>
        <p:spPr>
          <a:xfrm>
            <a:off x="5" y="6243448"/>
            <a:ext cx="780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Router3</a:t>
            </a:r>
            <a:endParaRPr lang="zh-CN" altLang="en-US" sz="1400" b="1" dirty="0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86523"/>
              </p:ext>
            </p:extLst>
          </p:nvPr>
        </p:nvGraphicFramePr>
        <p:xfrm>
          <a:off x="6294577" y="4272087"/>
          <a:ext cx="5837419" cy="226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53"/>
                <a:gridCol w="1175337"/>
                <a:gridCol w="972693"/>
                <a:gridCol w="959183"/>
                <a:gridCol w="915757"/>
                <a:gridCol w="917896"/>
              </a:tblGrid>
              <a:tr h="45365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FEC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Next-hop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入端口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出端口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入标记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出标记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文本框 52"/>
          <p:cNvSpPr txBox="1"/>
          <p:nvPr/>
        </p:nvSpPr>
        <p:spPr>
          <a:xfrm>
            <a:off x="8584472" y="38448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标记信息表</a:t>
            </a:r>
            <a:endParaRPr lang="zh-CN" altLang="en-US" b="1" dirty="0"/>
          </a:p>
        </p:txBody>
      </p:sp>
      <p:sp>
        <p:nvSpPr>
          <p:cNvPr id="78" name="文本框 53"/>
          <p:cNvSpPr txBox="1"/>
          <p:nvPr/>
        </p:nvSpPr>
        <p:spPr>
          <a:xfrm>
            <a:off x="1991993" y="351522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路由表</a:t>
            </a:r>
            <a:endParaRPr lang="zh-CN" altLang="en-US" b="1" dirty="0"/>
          </a:p>
        </p:txBody>
      </p:sp>
      <p:sp>
        <p:nvSpPr>
          <p:cNvPr id="83" name="文本框 54"/>
          <p:cNvSpPr txBox="1"/>
          <p:nvPr/>
        </p:nvSpPr>
        <p:spPr>
          <a:xfrm>
            <a:off x="5012159" y="4733629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（                ）</a:t>
            </a:r>
            <a:endParaRPr lang="zh-CN" altLang="en-US" sz="1600" b="1" dirty="0"/>
          </a:p>
        </p:txBody>
      </p:sp>
      <p:sp>
        <p:nvSpPr>
          <p:cNvPr id="87" name="文本框 55"/>
          <p:cNvSpPr txBox="1"/>
          <p:nvPr/>
        </p:nvSpPr>
        <p:spPr>
          <a:xfrm>
            <a:off x="5008953" y="5213923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（  </a:t>
            </a:r>
            <a:r>
              <a:rPr lang="zh-CN" altLang="en-US" sz="1600" b="1" dirty="0" smtClean="0"/>
              <a:t>              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sp>
        <p:nvSpPr>
          <p:cNvPr id="88" name="文本框 56"/>
          <p:cNvSpPr txBox="1"/>
          <p:nvPr/>
        </p:nvSpPr>
        <p:spPr>
          <a:xfrm>
            <a:off x="5010556" y="5680627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（ </a:t>
            </a:r>
            <a:r>
              <a:rPr lang="zh-CN" altLang="en-US" sz="1600" b="1" dirty="0" smtClean="0"/>
              <a:t>               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sp>
        <p:nvSpPr>
          <p:cNvPr id="89" name="文本框 57"/>
          <p:cNvSpPr txBox="1"/>
          <p:nvPr/>
        </p:nvSpPr>
        <p:spPr>
          <a:xfrm>
            <a:off x="5005005" y="6149006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（ </a:t>
            </a:r>
            <a:r>
              <a:rPr lang="zh-CN" altLang="en-US" sz="1600" b="1" dirty="0" smtClean="0"/>
              <a:t>               ）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690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272</Words>
  <Application>Microsoft Office PowerPoint</Application>
  <PresentationFormat>自定义</PresentationFormat>
  <Paragraphs>106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Office 主题</vt:lpstr>
      <vt:lpstr>Microsoft Visio 绘图</vt:lpstr>
      <vt:lpstr>Visio</vt:lpstr>
      <vt:lpstr>1、程控交换系统可以包含呼叫处理模块、信令模块。 下图分别画出了主叫局与被叫局采用7号的TUP信令时，正常成功呼叫的信令交互图，和主叫局/被叫局的呼叫处理模块与信令处理模块的SDL图（部分分支）； 1）补充主/被叫局信令模块与呼叫处理模块的空白内容。 2）如这两个电话局经过改造，将传统E1中继板变为IP中继板，信令采用SIP信令，画出两局之间正常成功呼叫的消息交互图。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902</cp:lastModifiedBy>
  <cp:revision>26</cp:revision>
  <dcterms:created xsi:type="dcterms:W3CDTF">2017-05-04T05:24:18Z</dcterms:created>
  <dcterms:modified xsi:type="dcterms:W3CDTF">2017-05-08T09:40:34Z</dcterms:modified>
</cp:coreProperties>
</file>