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–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94762"/>
  </p:normalViewPr>
  <p:slideViewPr>
    <p:cSldViewPr snapToGrid="0" snapToObjects="1">
      <p:cViewPr varScale="1">
        <p:scale>
          <a:sx n="120" d="100"/>
          <a:sy n="120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F01F5-37D7-2948-8742-E4E9EBF20A50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D1BB0-DB10-7946-93DE-947B6301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D1BB0-DB10-7946-93DE-947B6301F4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8DDB-357A-F24E-85F8-18E54D76E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35498-CFC0-7C45-8295-80C1112FB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CC65-97CA-DD40-BC2B-1849BF0E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BBCE-CCE9-2C45-9B4A-7E9BEFF531A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AD62-AD0F-6D41-9AE4-69BEC745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E5E69-765C-2E48-BDC4-19F30E3C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0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BD60-634F-634E-BE5A-7FC5D4D7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A158D-B517-954C-A1E1-0A595F547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DE3A3-AFF8-BE43-ACAA-6D64F582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BBCE-CCE9-2C45-9B4A-7E9BEFF531A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0F4F7-E934-234B-8A43-34027723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54F0E-728B-234F-8916-EF1577E4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9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9395C-AE3B-FF4A-BAB6-C0A6C7DC9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360CF-871B-F746-B1C0-01CB30EEC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33344-12D4-064C-9135-858071AF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BBCE-CCE9-2C45-9B4A-7E9BEFF531A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0503-78FC-9C49-895C-BC98807C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1566F-DCA0-5D40-82A0-C9167D8A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6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5F00-22AA-7C42-8FA7-BAB1AE0E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4135F-BFF5-A044-94D9-C48607A3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2160-2A3B-064F-AB3B-29E59A47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BBCE-CCE9-2C45-9B4A-7E9BEFF531A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EAAA4-72A7-874E-AA2F-29D93A7B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CEFE8-A725-8A40-8ADD-7672B84F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0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1422-BF22-4C4D-8CA1-43A84384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35050-CF8D-A347-BA11-D1ADC2644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B9165-48C4-344F-86C7-7FE8BB12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BBCE-CCE9-2C45-9B4A-7E9BEFF531A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711D3-0CAA-A846-B53C-713F22ED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0DAF5-D5E3-7A43-85B9-68CDB6FF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E26F-BEF0-6D42-BD29-2C91EBC6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1576D-3706-F347-BA35-B0CD8AD6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D76CD-5FA0-2448-AA98-A447EA05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AD264-5E45-9C4E-91C0-EA10EFF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BBCE-CCE9-2C45-9B4A-7E9BEFF531A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FD18E-2946-6840-8794-02355486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2F471-2850-2544-895D-D32C3446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7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0B1F-C6DC-EA42-83B2-552C3E10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0A6D-5BEA-8A40-8128-7B57A90B8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8A440-521E-1C41-AD4D-8106B98EB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74D9D-62A0-E14B-86D3-670F65909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95A49-79A0-4A44-920F-3EE6081A7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D58F6-B29B-5546-B251-F03E744C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BBCE-CCE9-2C45-9B4A-7E9BEFF531A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514D1-430E-E141-9EB7-96F65528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41D9E-49C8-3648-BCBB-7563C429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8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A965-186A-3F43-917C-1F472BDA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7D4EE-6332-7B48-9971-A60D65BC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BBCE-CCE9-2C45-9B4A-7E9BEFF531A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CE075-DEAB-4D4E-89DF-E9758E4B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0C71F-6CA8-F64A-8120-56AD50FD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22488-7511-2C43-975C-9C82E8B4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BBCE-CCE9-2C45-9B4A-7E9BEFF531A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7D8B2-E86E-9A47-A0DD-8D933516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D6A64-7956-834B-A84C-A195A017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1A3D-D144-4A48-ADA4-2F4FF9FF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8C90-9B71-8742-A234-78D5EA5BA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FC27F-7524-DC43-82F0-A9F39F767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9D2E8-1E34-E441-916B-CF44D949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BBCE-CCE9-2C45-9B4A-7E9BEFF531A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1AE55-75BA-0A42-B5B3-DE973956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13D92-AE7E-CE4D-9761-67C448C1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4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82F5-FF74-4440-BD71-30E74A59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DE110-2663-7048-9D62-AC892E8C0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677EA-DC6D-C341-86D2-E3BD1B2C3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43DE5-8D3B-0947-BDCE-C4736588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BBCE-CCE9-2C45-9B4A-7E9BEFF531A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52CB0-5C91-394B-87E3-019E1B35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421F0-0BBA-F841-8AAB-76776D94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1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6E95C-A885-CA4A-8F19-017C413F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54003-A5A2-9B46-BFFD-1F9902D4F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E29AA-F1A7-A943-AFB9-049B9D79F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7BBCE-CCE9-2C45-9B4A-7E9BEFF531A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B9F08-E9D7-7445-8C0A-FAFF90B96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58B72-C045-4947-B145-51FF6E76A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43384-669F-7E47-ACB0-92228721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5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177379-234D-5E47-800E-5FCB2481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90" y="2092863"/>
            <a:ext cx="5006139" cy="14768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BCB6F1-0B5E-574C-AC3F-4C0A8C94C193}"/>
              </a:ext>
            </a:extLst>
          </p:cNvPr>
          <p:cNvSpPr/>
          <p:nvPr/>
        </p:nvSpPr>
        <p:spPr>
          <a:xfrm>
            <a:off x="3289760" y="2092863"/>
            <a:ext cx="3733034" cy="140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34B9A7-9D8C-E148-8010-27A23181C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966" y="2165773"/>
            <a:ext cx="1331242" cy="1039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2E3EBC-FE0B-9647-BD80-9F1C6D539C46}"/>
              </a:ext>
            </a:extLst>
          </p:cNvPr>
          <p:cNvSpPr txBox="1"/>
          <p:nvPr/>
        </p:nvSpPr>
        <p:spPr>
          <a:xfrm>
            <a:off x="3861655" y="2310373"/>
            <a:ext cx="4468689" cy="16004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radley Hand" pitchFamily="2" charset="77"/>
              </a:rPr>
              <a:t>Python | R       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Bradley Hand" pitchFamily="2" charset="77"/>
              </a:rPr>
              <a:t>Cheat-sheet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D3815-FBE3-4D49-9068-EDDF42A467D9}"/>
              </a:ext>
            </a:extLst>
          </p:cNvPr>
          <p:cNvSpPr txBox="1"/>
          <p:nvPr/>
        </p:nvSpPr>
        <p:spPr>
          <a:xfrm>
            <a:off x="3668773" y="4128321"/>
            <a:ext cx="4854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FTDI | MDSI | D</a:t>
            </a:r>
            <a:r>
              <a:rPr lang="en-US" sz="1600" dirty="0"/>
              <a:t>ATA</a:t>
            </a:r>
            <a:r>
              <a:rPr lang="en-US" sz="2000" dirty="0"/>
              <a:t> S</a:t>
            </a:r>
            <a:r>
              <a:rPr lang="en-US" sz="1600" dirty="0"/>
              <a:t>CIENCE</a:t>
            </a:r>
            <a:r>
              <a:rPr lang="en-US" sz="2000" dirty="0"/>
              <a:t> P</a:t>
            </a:r>
            <a:r>
              <a:rPr lang="en-US" sz="1600" dirty="0"/>
              <a:t>RACTISES</a:t>
            </a:r>
            <a:endParaRPr lang="en-US" sz="2000" dirty="0"/>
          </a:p>
          <a:p>
            <a:pPr algn="ctr"/>
            <a:r>
              <a:rPr lang="en-US" sz="2000" dirty="0"/>
              <a:t>L</a:t>
            </a:r>
            <a:r>
              <a:rPr lang="en-US" sz="1600" dirty="0"/>
              <a:t>HOGESHWARAN</a:t>
            </a:r>
            <a:r>
              <a:rPr lang="en-US" sz="2000" dirty="0"/>
              <a:t> P</a:t>
            </a:r>
            <a:r>
              <a:rPr lang="en-US" sz="1600" dirty="0"/>
              <a:t>URUSHOTHAMAN</a:t>
            </a:r>
            <a:r>
              <a:rPr lang="en-US" sz="2000" dirty="0"/>
              <a:t> | 13313491</a:t>
            </a:r>
          </a:p>
        </p:txBody>
      </p:sp>
    </p:spTree>
    <p:extLst>
      <p:ext uri="{BB962C8B-B14F-4D97-AF65-F5344CB8AC3E}">
        <p14:creationId xmlns:p14="http://schemas.microsoft.com/office/powerpoint/2010/main" val="61416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E4186D-AA2C-A043-B40A-6F3013BEE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846371"/>
              </p:ext>
            </p:extLst>
          </p:nvPr>
        </p:nvGraphicFramePr>
        <p:xfrm>
          <a:off x="0" y="0"/>
          <a:ext cx="12192001" cy="6858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351">
                  <a:extLst>
                    <a:ext uri="{9D8B030D-6E8A-4147-A177-3AD203B41FA5}">
                      <a16:colId xmlns:a16="http://schemas.microsoft.com/office/drawing/2014/main" val="331343217"/>
                    </a:ext>
                  </a:extLst>
                </a:gridCol>
                <a:gridCol w="5217954">
                  <a:extLst>
                    <a:ext uri="{9D8B030D-6E8A-4147-A177-3AD203B41FA5}">
                      <a16:colId xmlns:a16="http://schemas.microsoft.com/office/drawing/2014/main" val="817812373"/>
                    </a:ext>
                  </a:extLst>
                </a:gridCol>
                <a:gridCol w="5413696">
                  <a:extLst>
                    <a:ext uri="{9D8B030D-6E8A-4147-A177-3AD203B41FA5}">
                      <a16:colId xmlns:a16="http://schemas.microsoft.com/office/drawing/2014/main" val="2527311941"/>
                    </a:ext>
                  </a:extLst>
                </a:gridCol>
              </a:tblGrid>
              <a:tr h="26140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# </a:t>
                      </a:r>
                      <a:r>
                        <a:rPr lang="en-US" sz="1100" b="1" dirty="0"/>
                        <a:t>Load data </a:t>
                      </a:r>
                      <a:r>
                        <a:rPr lang="en-US" sz="1100" dirty="0"/>
                        <a:t>to </a:t>
                      </a:r>
                      <a:r>
                        <a:rPr lang="en-US" sz="1100" dirty="0" err="1"/>
                        <a:t>dataframe</a:t>
                      </a:r>
                      <a:r>
                        <a:rPr lang="en-US" sz="1100" dirty="0"/>
                        <a:t> from common data file formats and in-built data structures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85169"/>
                  </a:ext>
                </a:extLst>
              </a:tr>
              <a:tr h="937978">
                <a:tc>
                  <a:txBody>
                    <a:bodyPr/>
                    <a:lstStyle/>
                    <a:p>
                      <a:r>
                        <a:rPr lang="en-US" sz="1100"/>
                        <a:t>Csv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tsv</a:t>
                      </a:r>
                      <a:r>
                        <a:rPr lang="en-US" sz="1100" dirty="0"/>
                        <a:t>, txt, etc.</a:t>
                      </a:r>
                    </a:p>
                    <a:p>
                      <a:r>
                        <a:rPr lang="en-US" sz="1100" dirty="0"/>
                        <a:t>Excel formats</a:t>
                      </a:r>
                    </a:p>
                    <a:p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From built-in </a:t>
                      </a:r>
                      <a:r>
                        <a:rPr lang="en-US" sz="1100" dirty="0" err="1"/>
                        <a:t>datastructure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df = </a:t>
                      </a:r>
                      <a:r>
                        <a:rPr lang="en-US" sz="1100" dirty="0" err="1"/>
                        <a:t>pandas.read_csv</a:t>
                      </a:r>
                      <a:r>
                        <a:rPr lang="en-US" sz="1100" dirty="0"/>
                        <a:t>(’/path/to/</a:t>
                      </a:r>
                      <a:r>
                        <a:rPr lang="en-US" sz="1100" dirty="0" err="1"/>
                        <a:t>file.csv</a:t>
                      </a:r>
                      <a:r>
                        <a:rPr lang="en-US" sz="1100" dirty="0"/>
                        <a:t>’, </a:t>
                      </a:r>
                      <a:r>
                        <a:rPr lang="en-US" sz="1100" dirty="0" err="1"/>
                        <a:t>sep</a:t>
                      </a:r>
                      <a:r>
                        <a:rPr lang="en-US" sz="1100" dirty="0"/>
                        <a:t>=‘,’)</a:t>
                      </a:r>
                    </a:p>
                    <a:p>
                      <a:r>
                        <a:rPr lang="en-US" sz="1100" dirty="0"/>
                        <a:t>df = </a:t>
                      </a:r>
                      <a:r>
                        <a:rPr lang="en-US" sz="1100" dirty="0" err="1"/>
                        <a:t>pandas.read_excel</a:t>
                      </a:r>
                      <a:r>
                        <a:rPr lang="en-US" sz="1100" dirty="0"/>
                        <a:t>(‘/path/to/</a:t>
                      </a:r>
                      <a:r>
                        <a:rPr lang="en-US" sz="1100" dirty="0" err="1"/>
                        <a:t>file.xlsx</a:t>
                      </a:r>
                      <a:r>
                        <a:rPr lang="en-US" sz="1100" dirty="0"/>
                        <a:t>’, </a:t>
                      </a:r>
                      <a:r>
                        <a:rPr lang="en-US" sz="1100" dirty="0" err="1"/>
                        <a:t>sheet_name</a:t>
                      </a:r>
                      <a:r>
                        <a:rPr lang="en-US" sz="1100" dirty="0"/>
                        <a:t>=‘</a:t>
                      </a:r>
                      <a:r>
                        <a:rPr lang="en-US" sz="1100" dirty="0" err="1"/>
                        <a:t>my_datasheet</a:t>
                      </a:r>
                      <a:r>
                        <a:rPr lang="en-US" sz="1100" dirty="0"/>
                        <a:t>’)</a:t>
                      </a:r>
                    </a:p>
                    <a:p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dict1 = {‘name’:[‘John’, ‘Larry’, ‘Chris’], ‘age’:[24, 23, 26]} </a:t>
                      </a:r>
                      <a:endParaRPr lang="en-US" sz="1100" baseline="30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100" dirty="0"/>
                        <a:t>df = </a:t>
                      </a:r>
                      <a:r>
                        <a:rPr lang="en-US" sz="1100" dirty="0" err="1"/>
                        <a:t>pandas.DataFrame</a:t>
                      </a:r>
                      <a:r>
                        <a:rPr lang="en-US" sz="1100" dirty="0"/>
                        <a:t>(dict1)</a:t>
                      </a:r>
                      <a:r>
                        <a:rPr lang="en-US" sz="1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994156"/>
                  </a:ext>
                </a:extLst>
              </a:tr>
              <a:tr h="261404">
                <a:tc gridSpan="3">
                  <a:txBody>
                    <a:bodyPr/>
                    <a:lstStyle/>
                    <a:p>
                      <a:r>
                        <a:rPr lang="en-US" sz="1100" dirty="0"/>
                        <a:t># </a:t>
                      </a:r>
                      <a:r>
                        <a:rPr lang="en-US" sz="1100" b="1" dirty="0"/>
                        <a:t>Inspect</a:t>
                      </a:r>
                      <a:r>
                        <a:rPr lang="en-US" sz="1100" dirty="0"/>
                        <a:t> the </a:t>
                      </a:r>
                      <a:r>
                        <a:rPr lang="en-US" sz="1100" dirty="0" err="1"/>
                        <a:t>dataframe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112010"/>
                  </a:ext>
                </a:extLst>
              </a:tr>
              <a:tr h="599691">
                <a:tc>
                  <a:txBody>
                    <a:bodyPr/>
                    <a:lstStyle/>
                    <a:p>
                      <a:r>
                        <a:rPr lang="en-US" sz="1100" dirty="0"/>
                        <a:t>Snapshot of the </a:t>
                      </a:r>
                      <a:r>
                        <a:rPr lang="en-US" sz="1100" dirty="0" err="1"/>
                        <a:t>dataframe</a:t>
                      </a:r>
                      <a:r>
                        <a:rPr lang="en-US" sz="1100" dirty="0"/>
                        <a:t> structures, features,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#</a:t>
                      </a: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Inspect specific column by adding column name like df[‘col1’].head()</a:t>
                      </a:r>
                    </a:p>
                    <a:p>
                      <a:r>
                        <a:rPr lang="en-US" sz="1100" dirty="0" err="1"/>
                        <a:t>df.head</a:t>
                      </a:r>
                      <a:r>
                        <a:rPr lang="en-US" sz="1100" dirty="0"/>
                        <a:t>(); </a:t>
                      </a:r>
                      <a:r>
                        <a:rPr lang="en-US" sz="1100" dirty="0" err="1"/>
                        <a:t>df.tail</a:t>
                      </a:r>
                      <a:r>
                        <a:rPr lang="en-US" sz="1100" dirty="0"/>
                        <a:t>(); </a:t>
                      </a:r>
                    </a:p>
                    <a:p>
                      <a:r>
                        <a:rPr lang="en-US" sz="1100" dirty="0" err="1"/>
                        <a:t>df.columns</a:t>
                      </a:r>
                      <a:r>
                        <a:rPr lang="en-US" sz="1100" dirty="0"/>
                        <a:t>; </a:t>
                      </a:r>
                      <a:r>
                        <a:rPr lang="en-US" sz="1100" dirty="0" err="1"/>
                        <a:t>df.shape</a:t>
                      </a:r>
                      <a:r>
                        <a:rPr lang="en-US" sz="1100" dirty="0"/>
                        <a:t>; </a:t>
                      </a:r>
                      <a:r>
                        <a:rPr lang="en-US" sz="1100" dirty="0" err="1"/>
                        <a:t>df.info</a:t>
                      </a:r>
                      <a:r>
                        <a:rPr lang="en-US" sz="1100" dirty="0"/>
                        <a:t>(); </a:t>
                      </a:r>
                      <a:r>
                        <a:rPr lang="en-US" sz="1100" dirty="0" err="1"/>
                        <a:t>df.describe</a:t>
                      </a:r>
                      <a:r>
                        <a:rPr lang="en-US" sz="1100" dirty="0"/>
                        <a:t>(); </a:t>
                      </a:r>
                      <a:r>
                        <a:rPr lang="en-US" sz="1100" dirty="0" err="1"/>
                        <a:t>df.nunique</a:t>
                      </a:r>
                      <a:r>
                        <a:rPr lang="en-US" sz="1100" dirty="0"/>
                        <a:t>(); type(df)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75531"/>
                  </a:ext>
                </a:extLst>
              </a:tr>
              <a:tr h="261404">
                <a:tc gridSpan="3">
                  <a:txBody>
                    <a:bodyPr/>
                    <a:lstStyle/>
                    <a:p>
                      <a:r>
                        <a:rPr lang="en-US" sz="1100" dirty="0"/>
                        <a:t># </a:t>
                      </a:r>
                      <a:r>
                        <a:rPr lang="en-US" sz="1100" b="1" dirty="0"/>
                        <a:t>Cleaning</a:t>
                      </a:r>
                      <a:r>
                        <a:rPr lang="en-US" sz="1100" dirty="0"/>
                        <a:t>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279"/>
                  </a:ext>
                </a:extLst>
              </a:tr>
              <a:tr h="768834">
                <a:tc>
                  <a:txBody>
                    <a:bodyPr/>
                    <a:lstStyle/>
                    <a:p>
                      <a:endParaRPr lang="en-US" sz="1100"/>
                    </a:p>
                    <a:p>
                      <a:r>
                        <a:rPr lang="en-US" sz="1100"/>
                        <a:t>Drop columns</a:t>
                      </a:r>
                    </a:p>
                    <a:p>
                      <a:r>
                        <a:rPr lang="en-US" sz="1100"/>
                        <a:t>Drop missing values</a:t>
                      </a:r>
                    </a:p>
                    <a:p>
                      <a:r>
                        <a:rPr lang="en-US" sz="1100"/>
                        <a:t>Alter column datatype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# df = </a:t>
                      </a:r>
                      <a:r>
                        <a:rPr lang="en-US" sz="110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df.SomeMethod</a:t>
                      </a: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arg</a:t>
                      </a: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same as </a:t>
                      </a:r>
                      <a:r>
                        <a:rPr lang="en-US" sz="110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df.SomeMethod</a:t>
                      </a: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arg</a:t>
                      </a: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US" sz="110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inplace</a:t>
                      </a: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df = </a:t>
                      </a:r>
                      <a:r>
                        <a:rPr lang="en-US" sz="1100" dirty="0" err="1"/>
                        <a:t>df.drop</a:t>
                      </a:r>
                      <a:r>
                        <a:rPr lang="en-US" sz="1100" dirty="0"/>
                        <a:t>(columns=[‘name’, ‘age’])</a:t>
                      </a:r>
                    </a:p>
                    <a:p>
                      <a:r>
                        <a:rPr lang="en-US" sz="1100" dirty="0"/>
                        <a:t>df = </a:t>
                      </a:r>
                      <a:r>
                        <a:rPr lang="en-US" sz="1100" dirty="0" err="1"/>
                        <a:t>df.dropna</a:t>
                      </a:r>
                      <a:r>
                        <a:rPr lang="en-US" sz="1100" dirty="0"/>
                        <a:t>()</a:t>
                      </a:r>
                    </a:p>
                    <a:p>
                      <a:r>
                        <a:rPr lang="en-US" sz="1100" dirty="0"/>
                        <a:t>df[‘age’] = df[‘age’].</a:t>
                      </a:r>
                      <a:r>
                        <a:rPr lang="en-US" sz="1100" dirty="0" err="1"/>
                        <a:t>astype</a:t>
                      </a:r>
                      <a:r>
                        <a:rPr lang="en-US" sz="1100" dirty="0"/>
                        <a:t>(str)</a:t>
                      </a:r>
                      <a:r>
                        <a:rPr lang="en-US" sz="1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207753"/>
                  </a:ext>
                </a:extLst>
              </a:tr>
              <a:tr h="26140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# </a:t>
                      </a:r>
                      <a:r>
                        <a:rPr lang="en-US" sz="1100" b="1" dirty="0"/>
                        <a:t>Feature-engineering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86506"/>
                  </a:ext>
                </a:extLst>
              </a:tr>
              <a:tr h="937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Column names to list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Column values to list</a:t>
                      </a:r>
                    </a:p>
                    <a:p>
                      <a:r>
                        <a:rPr lang="en-US" sz="1100" dirty="0"/>
                        <a:t>Filter by column value</a:t>
                      </a:r>
                    </a:p>
                    <a:p>
                      <a:r>
                        <a:rPr lang="en-US" sz="1100" dirty="0"/>
                        <a:t>Create new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col_ls</a:t>
                      </a:r>
                      <a:r>
                        <a:rPr lang="en-US" sz="1100" dirty="0"/>
                        <a:t> = </a:t>
                      </a:r>
                      <a:r>
                        <a:rPr lang="en-US" sz="1100" dirty="0" err="1"/>
                        <a:t>df.columns.tolist</a:t>
                      </a:r>
                      <a:r>
                        <a:rPr lang="en-US" sz="11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name_ls</a:t>
                      </a:r>
                      <a:r>
                        <a:rPr lang="en-US" sz="1100" dirty="0"/>
                        <a:t> = df[‘name’].unique().</a:t>
                      </a:r>
                      <a:r>
                        <a:rPr lang="en-US" sz="1100" dirty="0" err="1"/>
                        <a:t>tolist</a:t>
                      </a:r>
                      <a:r>
                        <a:rPr lang="en-US" sz="1100" dirty="0"/>
                        <a:t>()</a:t>
                      </a:r>
                    </a:p>
                    <a:p>
                      <a:r>
                        <a:rPr lang="en-US" sz="1100" dirty="0"/>
                        <a:t>df = df[df[‘name’ == ‘ Larry’]</a:t>
                      </a:r>
                    </a:p>
                    <a:p>
                      <a:r>
                        <a:rPr lang="en-US" sz="1100" dirty="0"/>
                        <a:t>df[‘Sex’] = [‘M’,  ‘F’,  ‘M’] </a:t>
                      </a:r>
                    </a:p>
                    <a:p>
                      <a:r>
                        <a:rPr lang="en-US" sz="1100" dirty="0"/>
                        <a:t>df[‘</a:t>
                      </a:r>
                      <a:r>
                        <a:rPr lang="en-US" sz="1100" dirty="0" err="1"/>
                        <a:t>name_lower</a:t>
                      </a:r>
                      <a:r>
                        <a:rPr lang="en-US" sz="1100" dirty="0"/>
                        <a:t>’] = df[‘name'].apply(lambda x: ‘ ‘.join(</a:t>
                      </a:r>
                      <a:r>
                        <a:rPr lang="en-US" sz="1100" dirty="0" err="1"/>
                        <a:t>x.lower</a:t>
                      </a:r>
                      <a:r>
                        <a:rPr lang="en-US" sz="1100" dirty="0"/>
                        <a:t>() for x in </a:t>
                      </a:r>
                      <a:r>
                        <a:rPr lang="en-US" sz="1100" dirty="0" err="1"/>
                        <a:t>x.split</a:t>
                      </a:r>
                      <a:r>
                        <a:rPr lang="en-US" sz="1100" dirty="0"/>
                        <a:t>()))</a:t>
                      </a:r>
                      <a:r>
                        <a:rPr lang="en-US" sz="1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hlinkClick r:id="rId3" action="ppaction://hlinksldjump"/>
                        </a:rPr>
                        <a:t>[1]</a:t>
                      </a:r>
                      <a:endParaRPr lang="en-US" sz="11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776122"/>
                  </a:ext>
                </a:extLst>
              </a:tr>
              <a:tr h="261404">
                <a:tc gridSpan="3">
                  <a:txBody>
                    <a:bodyPr/>
                    <a:lstStyle/>
                    <a:p>
                      <a:r>
                        <a:rPr lang="en-US" sz="1100" dirty="0"/>
                        <a:t># </a:t>
                      </a:r>
                      <a:r>
                        <a:rPr lang="en-US" sz="1100" b="1" dirty="0"/>
                        <a:t>Visualize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60273"/>
                  </a:ext>
                </a:extLst>
              </a:tr>
              <a:tr h="430547">
                <a:tc>
                  <a:txBody>
                    <a:bodyPr/>
                    <a:lstStyle/>
                    <a:p>
                      <a:r>
                        <a:rPr lang="en-US" sz="1100" dirty="0"/>
                        <a:t>Unique items count (df)</a:t>
                      </a:r>
                    </a:p>
                    <a:p>
                      <a:r>
                        <a:rPr lang="en-US" sz="1100" dirty="0"/>
                        <a:t>Count of items (col)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df.nunique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plot.bar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(rot = 0)</a:t>
                      </a:r>
                      <a:r>
                        <a:rPr lang="en-US" sz="1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hlinkClick r:id="rId3" action="ppaction://hlinksldjump"/>
                        </a:rPr>
                        <a:t>[2]</a:t>
                      </a:r>
                      <a:endParaRPr lang="en-I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ax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seaborn.countplot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(x=‘name’, data=df, palette=‘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YlOrBr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  <a:r>
                        <a:rPr lang="en-US" sz="1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hlinkClick r:id="rId3" action="ppaction://hlinksldjump"/>
                        </a:rPr>
                        <a:t>[3]</a:t>
                      </a:r>
                      <a:endParaRPr lang="en-I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433670"/>
                  </a:ext>
                </a:extLst>
              </a:tr>
              <a:tr h="261404">
                <a:tc gridSpan="3">
                  <a:txBody>
                    <a:bodyPr/>
                    <a:lstStyle/>
                    <a:p>
                      <a:r>
                        <a:rPr lang="en-US" sz="1100" dirty="0"/>
                        <a:t># </a:t>
                      </a:r>
                      <a:r>
                        <a:rPr lang="en-US" sz="1100" b="1" dirty="0"/>
                        <a:t>Functions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19416"/>
                  </a:ext>
                </a:extLst>
              </a:tr>
              <a:tr h="1614552">
                <a:tc>
                  <a:txBody>
                    <a:bodyPr/>
                    <a:lstStyle/>
                    <a:p>
                      <a:r>
                        <a:rPr lang="en-US" sz="1100" dirty="0"/>
                        <a:t>Define some calculations as function that can be reused easily.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def </a:t>
                      </a:r>
                      <a:r>
                        <a:rPr lang="en-US" sz="1100" dirty="0" err="1"/>
                        <a:t>func_name</a:t>
                      </a:r>
                      <a:r>
                        <a:rPr lang="en-US" sz="1100" dirty="0"/>
                        <a:t>(arg1, arg2=1):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’’’Usage: </a:t>
                      </a:r>
                      <a:r>
                        <a:rPr lang="en-IN" sz="1100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func_name</a:t>
                      </a:r>
                      <a:r>
                        <a:rPr lang="en-IN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(int, int). Default value of  arg2 is 1.</a:t>
                      </a:r>
                      <a:endParaRPr lang="en-US" sz="11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Result returned as tuple (int, int).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   </a:t>
                      </a:r>
                      <a:r>
                        <a:rPr lang="en-US" sz="110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tup</a:t>
                      </a: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[0] is multiplied value of arg1 and arg2.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   </a:t>
                      </a:r>
                      <a:r>
                        <a:rPr lang="en-US" sz="110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tup</a:t>
                      </a: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[1] is squared value of </a:t>
                      </a:r>
                      <a:r>
                        <a:rPr lang="en-US" sz="110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tup</a:t>
                      </a: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[0].’’’</a:t>
                      </a:r>
                      <a:r>
                        <a:rPr lang="en-US" sz="11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  <a:r>
                        <a:rPr lang="en-US" sz="1100" dirty="0"/>
                        <a:t>calc1 = arg1*arg2</a:t>
                      </a:r>
                      <a:endParaRPr lang="en-US" sz="11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   calc2 = calc1*calc1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   out = (calc1, calc2)</a:t>
                      </a:r>
                      <a:endParaRPr lang="en-IN" sz="11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out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1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79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D10082-8369-AC43-B523-120F47E8B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04553"/>
              </p:ext>
            </p:extLst>
          </p:nvPr>
        </p:nvGraphicFramePr>
        <p:xfrm>
          <a:off x="-1775" y="0"/>
          <a:ext cx="12192001" cy="559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351">
                  <a:extLst>
                    <a:ext uri="{9D8B030D-6E8A-4147-A177-3AD203B41FA5}">
                      <a16:colId xmlns:a16="http://schemas.microsoft.com/office/drawing/2014/main" val="2589631323"/>
                    </a:ext>
                  </a:extLst>
                </a:gridCol>
                <a:gridCol w="5217954">
                  <a:extLst>
                    <a:ext uri="{9D8B030D-6E8A-4147-A177-3AD203B41FA5}">
                      <a16:colId xmlns:a16="http://schemas.microsoft.com/office/drawing/2014/main" val="3083823886"/>
                    </a:ext>
                  </a:extLst>
                </a:gridCol>
                <a:gridCol w="5413696">
                  <a:extLst>
                    <a:ext uri="{9D8B030D-6E8A-4147-A177-3AD203B41FA5}">
                      <a16:colId xmlns:a16="http://schemas.microsoft.com/office/drawing/2014/main" val="2579385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# </a:t>
                      </a:r>
                      <a:r>
                        <a:rPr lang="en-US" sz="1100" b="1" dirty="0"/>
                        <a:t>Write </a:t>
                      </a:r>
                      <a:r>
                        <a:rPr lang="en-US" sz="1100" b="1" dirty="0" err="1"/>
                        <a:t>dataframe</a:t>
                      </a:r>
                      <a:r>
                        <a:rPr lang="en-US" sz="1100" b="1" dirty="0"/>
                        <a:t> </a:t>
                      </a:r>
                      <a:r>
                        <a:rPr lang="en-US" sz="1100" dirty="0"/>
                        <a:t>to to file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37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Csv, </a:t>
                      </a:r>
                      <a:r>
                        <a:rPr lang="en-US" sz="1100" dirty="0" err="1"/>
                        <a:t>tsv</a:t>
                      </a:r>
                      <a:r>
                        <a:rPr lang="en-US" sz="1100" dirty="0"/>
                        <a:t>, txt, etc.</a:t>
                      </a:r>
                    </a:p>
                    <a:p>
                      <a:r>
                        <a:rPr lang="en-US" sz="1100" dirty="0"/>
                        <a:t>Excel formats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df.to_csv</a:t>
                      </a:r>
                      <a:r>
                        <a:rPr lang="en-US" sz="1100" dirty="0"/>
                        <a:t>(‘/path/to/</a:t>
                      </a:r>
                      <a:r>
                        <a:rPr lang="en-US" sz="1100" dirty="0" err="1"/>
                        <a:t>file.csv</a:t>
                      </a:r>
                      <a:r>
                        <a:rPr lang="en-US" sz="1100" dirty="0"/>
                        <a:t>’)</a:t>
                      </a:r>
                    </a:p>
                    <a:p>
                      <a:r>
                        <a:rPr lang="en-US" sz="1100" dirty="0" err="1"/>
                        <a:t>df.to_excel</a:t>
                      </a:r>
                      <a:r>
                        <a:rPr lang="en-US" sz="1100" dirty="0"/>
                        <a:t>(‘/</a:t>
                      </a:r>
                      <a:r>
                        <a:rPr lang="en-US" sz="1100" dirty="0" err="1"/>
                        <a:t>path’to’file.xlsx</a:t>
                      </a:r>
                      <a:r>
                        <a:rPr lang="en-US" sz="1100" dirty="0"/>
                        <a:t>’, </a:t>
                      </a:r>
                      <a:r>
                        <a:rPr lang="en-US" sz="1100" dirty="0" err="1"/>
                        <a:t>sheet_name</a:t>
                      </a:r>
                      <a:r>
                        <a:rPr lang="en-US" sz="1100" dirty="0"/>
                        <a:t>=‘df_1’)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05810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sz="1100" dirty="0"/>
                        <a:t># </a:t>
                      </a:r>
                      <a:r>
                        <a:rPr lang="en-US" sz="1100" b="1" dirty="0"/>
                        <a:t>Looping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114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 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in range(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(df)): </a:t>
                      </a:r>
                    </a:p>
                    <a:p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mean_age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= df['age'].mean()</a:t>
                      </a:r>
                    </a:p>
                    <a:p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 df['age'].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iloc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 &gt;= 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mean_age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print(str(df['name'].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iloc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 + ' is ' + str(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np.round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((df['age'].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iloc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 </a:t>
                      </a:r>
                    </a:p>
                    <a:p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IN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mean_age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),1))+ ' years older than group mean age.’) </a:t>
                      </a:r>
                      <a:r>
                        <a:rPr lang="en-US" sz="1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hlinkClick r:id="rId2" action="ppaction://hlinksldjump"/>
                        </a:rPr>
                        <a:t>[4]</a:t>
                      </a:r>
                      <a:endParaRPr lang="en-I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77204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sz="1100" dirty="0"/>
                        <a:t># </a:t>
                      </a:r>
                      <a:r>
                        <a:rPr lang="en-US" sz="1100" b="1" dirty="0"/>
                        <a:t>Deleting, copying</a:t>
                      </a:r>
                      <a:r>
                        <a:rPr lang="en-US" sz="1100" dirty="0"/>
                        <a:t> variables/</a:t>
                      </a:r>
                      <a:r>
                        <a:rPr lang="en-US" sz="1100" dirty="0" err="1"/>
                        <a:t>dataframes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43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Delete unnecessary variables to avoid ’out of memory errors‘</a:t>
                      </a:r>
                    </a:p>
                    <a:p>
                      <a:endParaRPr lang="en-US" sz="1100" dirty="0"/>
                    </a:p>
                    <a:p>
                      <a:r>
                        <a:rPr lang="en-US" sz="1100" dirty="0"/>
                        <a:t>Copying </a:t>
                      </a:r>
                      <a:r>
                        <a:rPr lang="en-US" sz="1100" dirty="0" err="1"/>
                        <a:t>dataframes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 Delete </a:t>
                      </a:r>
                      <a:r>
                        <a:rPr lang="en-US" sz="1100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mean_age</a:t>
                      </a:r>
                      <a:r>
                        <a:rPr lang="en-US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calculated during looping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del </a:t>
                      </a:r>
                      <a:r>
                        <a:rPr lang="en-US" sz="1100" dirty="0" err="1"/>
                        <a:t>mean_age</a:t>
                      </a: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# This is one of the most error-prone actions by beginner python programmers!! </a:t>
                      </a:r>
                      <a:r>
                        <a:rPr lang="en-US" sz="1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  <a:hlinkClick r:id="rId2" action="ppaction://hlinksldjump"/>
                        </a:rPr>
                        <a:t>[5]</a:t>
                      </a:r>
                      <a:endParaRPr lang="en-US" sz="1100" i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 This creates a copy of original df. Any changes to df reflects automatically in </a:t>
                      </a:r>
                      <a:r>
                        <a:rPr lang="en-US" sz="1100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df_copy</a:t>
                      </a:r>
                      <a:r>
                        <a:rPr lang="en-US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df_copy</a:t>
                      </a:r>
                      <a:r>
                        <a:rPr lang="en-US" sz="1100" dirty="0"/>
                        <a:t> = df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 This creates a duplicate of original df. </a:t>
                      </a:r>
                      <a:r>
                        <a:rPr lang="en-US" sz="1100" i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df_dup</a:t>
                      </a:r>
                      <a:r>
                        <a:rPr lang="en-US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is independent of changes to df.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df_dup</a:t>
                      </a:r>
                      <a:r>
                        <a:rPr lang="en-US" sz="1100" dirty="0"/>
                        <a:t> = </a:t>
                      </a:r>
                      <a:r>
                        <a:rPr lang="en-US" sz="1100" dirty="0" err="1"/>
                        <a:t>df.copy</a:t>
                      </a:r>
                      <a:r>
                        <a:rPr lang="en-US" sz="11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2221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# Some common packages, </a:t>
                      </a:r>
                      <a:r>
                        <a:rPr lang="en-US" sz="1100" b="1" dirty="0"/>
                        <a:t>Installing</a:t>
                      </a:r>
                      <a:r>
                        <a:rPr lang="en-US" sz="1100" dirty="0"/>
                        <a:t>, </a:t>
                      </a:r>
                      <a:r>
                        <a:rPr lang="en-US" sz="1100" b="1" dirty="0"/>
                        <a:t>Importing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30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Common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To install the packages in the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Import the package within the python interactive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numpy</a:t>
                      </a:r>
                      <a:r>
                        <a:rPr lang="en-US" sz="1100" dirty="0"/>
                        <a:t>, pandas, matplotlib, seaborn, bokeh, </a:t>
                      </a:r>
                      <a:r>
                        <a:rPr lang="en-US" sz="1100" dirty="0" err="1"/>
                        <a:t>scikit</a:t>
                      </a:r>
                      <a:r>
                        <a:rPr lang="en-US" sz="1100" dirty="0"/>
                        <a:t>-learn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# On the command line interface (CLI)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pip install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PackageName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# Importing package inside python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module </a:t>
                      </a:r>
                      <a:r>
                        <a:rPr lang="en-US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(same as)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module import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module import method </a:t>
                      </a:r>
                      <a:r>
                        <a:rPr lang="en-US" sz="1100" i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(same as)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module.method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89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13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048F0-7749-304E-9FB3-79285283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202" y="4236482"/>
            <a:ext cx="3991049" cy="246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4A11AC-C830-E149-84AF-7F4C090B3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04" y="1828214"/>
            <a:ext cx="2166087" cy="2056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E7C9F-B4E8-524E-A8EE-E4BCF60FD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98" y="791246"/>
            <a:ext cx="7165473" cy="461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AF4C80-B84D-C840-AD89-655F61896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14" y="1246229"/>
            <a:ext cx="4483100" cy="29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A77DF3-3BBA-5741-BC38-8CFD8DCFF5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998" y="1542021"/>
            <a:ext cx="7884632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20D325-1952-8D4C-8D6B-71203427E0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1202" y="4052925"/>
            <a:ext cx="5130800" cy="19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9D7ED9-6122-AB4E-A1C0-36050BF4D2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614" y="4090432"/>
            <a:ext cx="2819400" cy="292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A525FB-BD79-DF43-91D2-AD4462E67A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704" y="4382532"/>
            <a:ext cx="2819400" cy="201959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652CF62-C465-8F47-9659-C51E5630251C}"/>
              </a:ext>
            </a:extLst>
          </p:cNvPr>
          <p:cNvSpPr/>
          <p:nvPr/>
        </p:nvSpPr>
        <p:spPr>
          <a:xfrm>
            <a:off x="231554" y="746283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08E536-F7E4-7D4A-A74B-819D95E93F94}"/>
              </a:ext>
            </a:extLst>
          </p:cNvPr>
          <p:cNvSpPr/>
          <p:nvPr/>
        </p:nvSpPr>
        <p:spPr>
          <a:xfrm>
            <a:off x="231554" y="407131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B98734-5A07-644E-8E9A-C6FBAFE5E840}"/>
              </a:ext>
            </a:extLst>
          </p:cNvPr>
          <p:cNvSpPr/>
          <p:nvPr/>
        </p:nvSpPr>
        <p:spPr>
          <a:xfrm>
            <a:off x="3947190" y="4058759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CE3C3A-8D65-FF4C-BD5C-9EB68E22CAB8}"/>
              </a:ext>
            </a:extLst>
          </p:cNvPr>
          <p:cNvSpPr txBox="1"/>
          <p:nvPr/>
        </p:nvSpPr>
        <p:spPr>
          <a:xfrm>
            <a:off x="704704" y="15771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adley Hand" pitchFamily="2" charset="77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14920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362809-03B8-DC4E-BDE7-53B810BE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97" y="288040"/>
            <a:ext cx="4175644" cy="36657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055AD3-26C2-3B4A-9DB3-7C1C9C1B582E}"/>
              </a:ext>
            </a:extLst>
          </p:cNvPr>
          <p:cNvSpPr/>
          <p:nvPr/>
        </p:nvSpPr>
        <p:spPr>
          <a:xfrm>
            <a:off x="412308" y="288040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0F923-BC4F-854B-9379-80D984BCC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213" y="288040"/>
            <a:ext cx="2203896" cy="3665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D12686-AA75-DE4E-BCC2-979127F5BBC2}"/>
              </a:ext>
            </a:extLst>
          </p:cNvPr>
          <p:cNvSpPr/>
          <p:nvPr/>
        </p:nvSpPr>
        <p:spPr>
          <a:xfrm>
            <a:off x="5003504" y="288040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5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637</Words>
  <Application>Microsoft Macintosh PowerPoint</Application>
  <PresentationFormat>Widescreen</PresentationFormat>
  <Paragraphs>100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Lhogeshwaran Purushothaman</dc:creator>
  <cp:lastModifiedBy>Lhogeshwaran Purushothaman</cp:lastModifiedBy>
  <cp:revision>55</cp:revision>
  <dcterms:created xsi:type="dcterms:W3CDTF">2019-09-24T13:12:54Z</dcterms:created>
  <dcterms:modified xsi:type="dcterms:W3CDTF">2019-09-30T13:46:02Z</dcterms:modified>
</cp:coreProperties>
</file>