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749"/>
  </p:normalViewPr>
  <p:slideViewPr>
    <p:cSldViewPr snapToGrid="0" snapToObjects="1">
      <p:cViewPr varScale="1">
        <p:scale>
          <a:sx n="104" d="100"/>
          <a:sy n="104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F01F5-37D7-2948-8742-E4E9EBF20A5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1BB0-DB10-7946-93DE-947B6301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1BB0-DB10-7946-93DE-947B6301F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8DDB-357A-F24E-85F8-18E54D7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5498-CFC0-7C45-8295-80C1112FB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CC65-97CA-DD40-BC2B-1849BF0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AD62-AD0F-6D41-9AE4-69BEC74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5E69-765C-2E48-BDC4-19F30E3C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BD60-634F-634E-BE5A-7FC5D4D7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158D-B517-954C-A1E1-0A595F54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E3A3-AFF8-BE43-ACAA-6D64F582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F4F7-E934-234B-8A43-34027723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4F0E-728B-234F-8916-EF1577E4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9395C-AE3B-FF4A-BAB6-C0A6C7DC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360CF-871B-F746-B1C0-01CB30EE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3344-12D4-064C-9135-858071AF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0503-78FC-9C49-895C-BC98807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566F-DCA0-5D40-82A0-C9167D8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5F00-22AA-7C42-8FA7-BAB1AE0E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135F-BFF5-A044-94D9-C48607A3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2160-2A3B-064F-AB3B-29E59A47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AAA4-72A7-874E-AA2F-29D93A7B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EFE8-A725-8A40-8ADD-7672B84F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1422-BF22-4C4D-8CA1-43A8438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5050-CF8D-A347-BA11-D1ADC264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9165-48C4-344F-86C7-7FE8BB1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11D3-0CAA-A846-B53C-713F22ED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DAF5-D5E3-7A43-85B9-68CDB6FF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E26F-BEF0-6D42-BD29-2C91EBC6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576D-3706-F347-BA35-B0CD8AD6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D76CD-5FA0-2448-AA98-A447EA05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D264-5E45-9C4E-91C0-EA10EFF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D18E-2946-6840-8794-02355486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2F471-2850-2544-895D-D32C344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0B1F-C6DC-EA42-83B2-552C3E10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0A6D-5BEA-8A40-8128-7B57A90B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8A440-521E-1C41-AD4D-8106B98E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74D9D-62A0-E14B-86D3-670F65909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95A49-79A0-4A44-920F-3EE6081A7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58F6-B29B-5546-B251-F03E7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514D1-430E-E141-9EB7-96F6552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41D9E-49C8-3648-BCBB-7563C429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965-186A-3F43-917C-1F472BDA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7D4EE-6332-7B48-9971-A60D65BC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E075-DEAB-4D4E-89DF-E9758E4B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0C71F-6CA8-F64A-8120-56AD50F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22488-7511-2C43-975C-9C82E8B4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7D8B2-E86E-9A47-A0DD-8D933516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6A64-7956-834B-A84C-A195A017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1A3D-D144-4A48-ADA4-2F4FF9FF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8C90-9B71-8742-A234-78D5EA5B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FC27F-7524-DC43-82F0-A9F39F76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9D2E8-1E34-E441-916B-CF44D94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AE55-75BA-0A42-B5B3-DE973956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13D92-AE7E-CE4D-9761-67C448C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82F5-FF74-4440-BD71-30E74A59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110-2663-7048-9D62-AC892E8C0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77EA-DC6D-C341-86D2-E3BD1B2C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3DE5-8D3B-0947-BDCE-C4736588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2CB0-5C91-394B-87E3-019E1B35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421F0-0BBA-F841-8AAB-76776D94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E95C-A885-CA4A-8F19-017C413F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4003-A5A2-9B46-BFFD-1F9902D4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29AA-F1A7-A943-AFB9-049B9D79F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BBCE-CCE9-2C45-9B4A-7E9BEFF531A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9F08-E9D7-7445-8C0A-FAFF90B9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8B72-C045-4947-B145-51FF6E76A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77379-234D-5E47-800E-5FCB2481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90" y="2092863"/>
            <a:ext cx="5006139" cy="1476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BCB6F1-0B5E-574C-AC3F-4C0A8C94C193}"/>
              </a:ext>
            </a:extLst>
          </p:cNvPr>
          <p:cNvSpPr/>
          <p:nvPr/>
        </p:nvSpPr>
        <p:spPr>
          <a:xfrm>
            <a:off x="3289760" y="2092863"/>
            <a:ext cx="3733034" cy="140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34B9A7-9D8C-E148-8010-27A2318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966" y="2165773"/>
            <a:ext cx="1331242" cy="103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E3EBC-FE0B-9647-BD80-9F1C6D539C46}"/>
              </a:ext>
            </a:extLst>
          </p:cNvPr>
          <p:cNvSpPr txBox="1"/>
          <p:nvPr/>
        </p:nvSpPr>
        <p:spPr>
          <a:xfrm>
            <a:off x="3861655" y="2310373"/>
            <a:ext cx="4468689" cy="1600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radley Hand" pitchFamily="2" charset="77"/>
              </a:rPr>
              <a:t>Python | R       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</a:rPr>
              <a:t>Cheat-sheet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D3815-FBE3-4D49-9068-EDDF42A467D9}"/>
              </a:ext>
            </a:extLst>
          </p:cNvPr>
          <p:cNvSpPr txBox="1"/>
          <p:nvPr/>
        </p:nvSpPr>
        <p:spPr>
          <a:xfrm>
            <a:off x="3668773" y="4128321"/>
            <a:ext cx="485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FTDI | MDSI | D</a:t>
            </a:r>
            <a:r>
              <a:rPr lang="en-US" sz="1600" dirty="0"/>
              <a:t>ATA</a:t>
            </a:r>
            <a:r>
              <a:rPr lang="en-US" sz="2000" dirty="0"/>
              <a:t> S</a:t>
            </a:r>
            <a:r>
              <a:rPr lang="en-US" sz="1600" dirty="0"/>
              <a:t>CIENCE</a:t>
            </a:r>
            <a:r>
              <a:rPr lang="en-US" sz="2000" dirty="0"/>
              <a:t> P</a:t>
            </a:r>
            <a:r>
              <a:rPr lang="en-US" sz="1600" dirty="0"/>
              <a:t>RACTISES</a:t>
            </a:r>
            <a:endParaRPr lang="en-US" sz="2000" dirty="0"/>
          </a:p>
          <a:p>
            <a:pPr algn="ctr"/>
            <a:r>
              <a:rPr lang="en-US" sz="2000" dirty="0"/>
              <a:t>L</a:t>
            </a:r>
            <a:r>
              <a:rPr lang="en-US" sz="1600" dirty="0"/>
              <a:t>HOGESHWARAN</a:t>
            </a:r>
            <a:r>
              <a:rPr lang="en-US" sz="2000" dirty="0"/>
              <a:t> P</a:t>
            </a:r>
            <a:r>
              <a:rPr lang="en-US" sz="1600" dirty="0"/>
              <a:t>URUSHOTHAMAN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41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E4186D-AA2C-A043-B40A-6F3013BE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01075"/>
              </p:ext>
            </p:extLst>
          </p:nvPr>
        </p:nvGraphicFramePr>
        <p:xfrm>
          <a:off x="0" y="0"/>
          <a:ext cx="12192001" cy="6869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351">
                  <a:extLst>
                    <a:ext uri="{9D8B030D-6E8A-4147-A177-3AD203B41FA5}">
                      <a16:colId xmlns:a16="http://schemas.microsoft.com/office/drawing/2014/main" val="331343217"/>
                    </a:ext>
                  </a:extLst>
                </a:gridCol>
                <a:gridCol w="5217954">
                  <a:extLst>
                    <a:ext uri="{9D8B030D-6E8A-4147-A177-3AD203B41FA5}">
                      <a16:colId xmlns:a16="http://schemas.microsoft.com/office/drawing/2014/main" val="817812373"/>
                    </a:ext>
                  </a:extLst>
                </a:gridCol>
                <a:gridCol w="5413696">
                  <a:extLst>
                    <a:ext uri="{9D8B030D-6E8A-4147-A177-3AD203B41FA5}">
                      <a16:colId xmlns:a16="http://schemas.microsoft.com/office/drawing/2014/main" val="2527311941"/>
                    </a:ext>
                  </a:extLst>
                </a:gridCol>
              </a:tblGrid>
              <a:tr h="28341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Load data </a:t>
                      </a:r>
                      <a:r>
                        <a:rPr lang="en-US" sz="1100" dirty="0"/>
                        <a:t>to </a:t>
                      </a:r>
                      <a:r>
                        <a:rPr lang="en-US" sz="1100" dirty="0" err="1"/>
                        <a:t>dataframe</a:t>
                      </a:r>
                      <a:r>
                        <a:rPr lang="en-US" sz="1100" dirty="0"/>
                        <a:t> from common data file formats and in-built data structures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85169"/>
                  </a:ext>
                </a:extLst>
              </a:tr>
              <a:tr h="1086200">
                <a:tc>
                  <a:txBody>
                    <a:bodyPr/>
                    <a:lstStyle/>
                    <a:p>
                      <a:r>
                        <a:rPr lang="en-US" sz="1100" dirty="0"/>
                        <a:t>Csv, </a:t>
                      </a:r>
                      <a:r>
                        <a:rPr lang="en-US" sz="1100" dirty="0" err="1"/>
                        <a:t>tsv</a:t>
                      </a:r>
                      <a:r>
                        <a:rPr lang="en-US" sz="1100" dirty="0"/>
                        <a:t>, txt, etc.</a:t>
                      </a:r>
                    </a:p>
                    <a:p>
                      <a:r>
                        <a:rPr lang="en-US" sz="1100" dirty="0"/>
                        <a:t>Excel formats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From built-in </a:t>
                      </a:r>
                      <a:r>
                        <a:rPr lang="en-US" sz="1100" dirty="0" err="1"/>
                        <a:t>datastructures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pandas.read_csv</a:t>
                      </a:r>
                      <a:r>
                        <a:rPr lang="en-US" sz="1100" dirty="0"/>
                        <a:t>(’/path/to/</a:t>
                      </a:r>
                      <a:r>
                        <a:rPr lang="en-US" sz="1100" dirty="0" err="1"/>
                        <a:t>file.csv</a:t>
                      </a:r>
                      <a:r>
                        <a:rPr lang="en-US" sz="1100" dirty="0"/>
                        <a:t>’, </a:t>
                      </a:r>
                      <a:r>
                        <a:rPr lang="en-US" sz="1100" dirty="0" err="1"/>
                        <a:t>sep</a:t>
                      </a:r>
                      <a:r>
                        <a:rPr lang="en-US" sz="1100" dirty="0"/>
                        <a:t>=‘,’)</a:t>
                      </a:r>
                    </a:p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pandas.read_excel</a:t>
                      </a:r>
                      <a:r>
                        <a:rPr lang="en-US" sz="1100" dirty="0"/>
                        <a:t>(‘/path/to/</a:t>
                      </a:r>
                      <a:r>
                        <a:rPr lang="en-US" sz="1100" dirty="0" err="1"/>
                        <a:t>file.xlsx</a:t>
                      </a:r>
                      <a:r>
                        <a:rPr lang="en-US" sz="1100" dirty="0"/>
                        <a:t>’, </a:t>
                      </a:r>
                      <a:r>
                        <a:rPr lang="en-US" sz="1100" dirty="0" err="1"/>
                        <a:t>sheet_name</a:t>
                      </a:r>
                      <a:r>
                        <a:rPr lang="en-US" sz="1100" dirty="0"/>
                        <a:t>=‘</a:t>
                      </a:r>
                      <a:r>
                        <a:rPr lang="en-US" sz="1100" dirty="0" err="1"/>
                        <a:t>my_datasheet</a:t>
                      </a:r>
                      <a:r>
                        <a:rPr lang="en-US" sz="1100" dirty="0"/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dict1 = {‘name’:[‘John’, ‘Larry’, ‘Chris’], ‘age’:[24, 23, 26]} </a:t>
                      </a:r>
                      <a:endParaRPr lang="en-US" sz="1100" baseline="30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pandas.DataFrame</a:t>
                      </a:r>
                      <a:r>
                        <a:rPr lang="en-US" sz="1100" dirty="0"/>
                        <a:t>(dict1)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&lt;-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read.csv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/>
                        <a:t>’/path/to/</a:t>
                      </a:r>
                      <a:r>
                        <a:rPr lang="en-US" sz="1100" dirty="0" err="1"/>
                        <a:t>file.csv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IN" sz="1100" dirty="0"/>
                        <a:t>, </a:t>
                      </a:r>
                      <a:r>
                        <a:rPr lang="en-IN" sz="1100" dirty="0" err="1"/>
                        <a:t>sep</a:t>
                      </a:r>
                      <a:r>
                        <a:rPr lang="en-IN" sz="1100" dirty="0"/>
                        <a:t>=‘,’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&lt;-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read_excel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(‘/path/to/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file.xlsx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sheet</a:t>
                      </a:r>
                      <a:r>
                        <a:rPr lang="en-US" sz="1100" dirty="0"/>
                        <a:t>=‘</a:t>
                      </a:r>
                      <a:r>
                        <a:rPr lang="en-US" sz="1100" dirty="0" err="1"/>
                        <a:t>my_datasheet</a:t>
                      </a:r>
                      <a:r>
                        <a:rPr lang="en-US" sz="1100" dirty="0"/>
                        <a:t>’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&lt;- c('John', 'Larry', 'Chris’)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c(24, 23, 26)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data.frame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(age,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94156"/>
                  </a:ext>
                </a:extLst>
              </a:tr>
              <a:tr h="283411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Inspect</a:t>
                      </a:r>
                      <a:r>
                        <a:rPr lang="en-US" sz="1100" dirty="0"/>
                        <a:t> the </a:t>
                      </a:r>
                      <a:r>
                        <a:rPr lang="en-US" sz="1100" dirty="0" err="1"/>
                        <a:t>dataframe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12010"/>
                  </a:ext>
                </a:extLst>
              </a:tr>
              <a:tr h="650179">
                <a:tc>
                  <a:txBody>
                    <a:bodyPr/>
                    <a:lstStyle/>
                    <a:p>
                      <a:r>
                        <a:rPr lang="en-US" sz="1100" dirty="0"/>
                        <a:t>Snapshot of the </a:t>
                      </a:r>
                      <a:r>
                        <a:rPr lang="en-US" sz="1100" dirty="0" err="1"/>
                        <a:t>dataframe</a:t>
                      </a:r>
                      <a:r>
                        <a:rPr lang="en-US" sz="1100" dirty="0"/>
                        <a:t> structures, features,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</a:t>
                      </a: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Inspect specific column by adding column name like df[‘col1’].head()</a:t>
                      </a:r>
                    </a:p>
                    <a:p>
                      <a:r>
                        <a:rPr lang="en-US" sz="1100" dirty="0" err="1"/>
                        <a:t>df.head</a:t>
                      </a:r>
                      <a:r>
                        <a:rPr lang="en-US" sz="1100" dirty="0"/>
                        <a:t>(); </a:t>
                      </a:r>
                      <a:r>
                        <a:rPr lang="en-US" sz="1100" dirty="0" err="1"/>
                        <a:t>df.tail</a:t>
                      </a:r>
                      <a:r>
                        <a:rPr lang="en-US" sz="1100" dirty="0"/>
                        <a:t>(); </a:t>
                      </a:r>
                    </a:p>
                    <a:p>
                      <a:r>
                        <a:rPr lang="en-US" sz="1100" dirty="0" err="1"/>
                        <a:t>df.columns</a:t>
                      </a:r>
                      <a:r>
                        <a:rPr lang="en-US" sz="1100" dirty="0"/>
                        <a:t>; </a:t>
                      </a:r>
                      <a:r>
                        <a:rPr lang="en-US" sz="1100" dirty="0" err="1"/>
                        <a:t>df.shape</a:t>
                      </a:r>
                      <a:r>
                        <a:rPr lang="en-US" sz="1100" dirty="0"/>
                        <a:t>; </a:t>
                      </a:r>
                      <a:r>
                        <a:rPr lang="en-US" sz="1100" dirty="0" err="1"/>
                        <a:t>df.info</a:t>
                      </a:r>
                      <a:r>
                        <a:rPr lang="en-US" sz="1100" dirty="0"/>
                        <a:t>(); </a:t>
                      </a:r>
                      <a:r>
                        <a:rPr lang="en-US" sz="1100" dirty="0" err="1"/>
                        <a:t>df.describe</a:t>
                      </a:r>
                      <a:r>
                        <a:rPr lang="en-US" sz="1100" dirty="0"/>
                        <a:t>(); </a:t>
                      </a:r>
                      <a:r>
                        <a:rPr lang="en-US" sz="1100" dirty="0" err="1"/>
                        <a:t>df.nunique</a:t>
                      </a:r>
                      <a:r>
                        <a:rPr lang="en-US" sz="1100" dirty="0"/>
                        <a:t>(); type(df)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</a:t>
                      </a: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Inspect specific column by adding column name like head(df[‘col1’])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head(df); tail(df);</a:t>
                      </a:r>
                    </a:p>
                    <a:p>
                      <a:r>
                        <a:rPr lang="en-US" sz="1100" dirty="0" err="1"/>
                        <a:t>colnames</a:t>
                      </a:r>
                      <a:r>
                        <a:rPr lang="en-US" sz="1100" dirty="0"/>
                        <a:t>(df); dim(df); str(df); </a:t>
                      </a:r>
                      <a:r>
                        <a:rPr lang="en-US" sz="1100" dirty="0" err="1"/>
                        <a:t>typeof</a:t>
                      </a:r>
                      <a:r>
                        <a:rPr lang="en-US" sz="1100" dirty="0"/>
                        <a:t>(df)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5531"/>
                  </a:ext>
                </a:extLst>
              </a:tr>
              <a:tr h="283411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Cleaning</a:t>
                      </a:r>
                      <a:r>
                        <a:rPr lang="en-US" sz="1100" dirty="0"/>
                        <a:t>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279"/>
                  </a:ext>
                </a:extLst>
              </a:tr>
              <a:tr h="833563">
                <a:tc>
                  <a:txBody>
                    <a:bodyPr/>
                    <a:lstStyle/>
                    <a:p>
                      <a:endParaRPr lang="en-US" sz="1100"/>
                    </a:p>
                    <a:p>
                      <a:r>
                        <a:rPr lang="en-US" sz="1100"/>
                        <a:t>Drop columns</a:t>
                      </a:r>
                    </a:p>
                    <a:p>
                      <a:r>
                        <a:rPr lang="en-US" sz="1100"/>
                        <a:t>Drop missing values</a:t>
                      </a:r>
                    </a:p>
                    <a:p>
                      <a:r>
                        <a:rPr lang="en-US" sz="1100"/>
                        <a:t>Alter column datatype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 df =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df.SomeMethod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arg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same as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df.SomeMethod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arg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inplace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df.drop</a:t>
                      </a:r>
                      <a:r>
                        <a:rPr lang="en-US" sz="1100" dirty="0"/>
                        <a:t>(columns=[‘name’, ‘age’])</a:t>
                      </a:r>
                    </a:p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df.dropna</a:t>
                      </a:r>
                      <a:r>
                        <a:rPr lang="en-US" sz="1100" dirty="0"/>
                        <a:t>()</a:t>
                      </a:r>
                    </a:p>
                    <a:p>
                      <a:r>
                        <a:rPr lang="en-US" sz="1100" dirty="0"/>
                        <a:t>df[‘age’] = df[‘age’].</a:t>
                      </a:r>
                      <a:r>
                        <a:rPr lang="en-US" sz="1100" dirty="0" err="1"/>
                        <a:t>astype</a:t>
                      </a:r>
                      <a:r>
                        <a:rPr lang="en-US" sz="1100" dirty="0"/>
                        <a:t>(str)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subset(df, select=-c(name, age))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DropNA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/>
                        <a:t>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df$age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&lt;-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as.character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df$age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7753"/>
                  </a:ext>
                </a:extLst>
              </a:tr>
              <a:tr h="28341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# </a:t>
                      </a:r>
                      <a:r>
                        <a:rPr lang="en-US" sz="1100" b="1" dirty="0"/>
                        <a:t>Feature-engineering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6506"/>
                  </a:ext>
                </a:extLst>
              </a:tr>
              <a:tr h="1016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Column names to 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Column values to list</a:t>
                      </a:r>
                    </a:p>
                    <a:p>
                      <a:r>
                        <a:rPr lang="en-US" sz="1100" dirty="0"/>
                        <a:t>Filter by column value</a:t>
                      </a:r>
                    </a:p>
                    <a:p>
                      <a:r>
                        <a:rPr lang="en-US" sz="1100" dirty="0"/>
                        <a:t>Create new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col_ls</a:t>
                      </a:r>
                      <a:r>
                        <a:rPr lang="en-US" sz="1100" dirty="0"/>
                        <a:t> = </a:t>
                      </a:r>
                      <a:r>
                        <a:rPr lang="en-US" sz="1100" dirty="0" err="1"/>
                        <a:t>df.columns.tolist</a:t>
                      </a:r>
                      <a:r>
                        <a:rPr lang="en-US" sz="11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name_ls</a:t>
                      </a:r>
                      <a:r>
                        <a:rPr lang="en-US" sz="1100" dirty="0"/>
                        <a:t> = df[‘name’].unique().</a:t>
                      </a:r>
                      <a:r>
                        <a:rPr lang="en-US" sz="1100" dirty="0" err="1"/>
                        <a:t>tolist</a:t>
                      </a:r>
                      <a:r>
                        <a:rPr lang="en-US" sz="1100" dirty="0"/>
                        <a:t>()</a:t>
                      </a:r>
                    </a:p>
                    <a:p>
                      <a:r>
                        <a:rPr lang="en-US" sz="1100" dirty="0"/>
                        <a:t>df = df[df[‘name’==  Larry’]</a:t>
                      </a:r>
                    </a:p>
                    <a:p>
                      <a:r>
                        <a:rPr lang="en-US" sz="1100" dirty="0"/>
                        <a:t>df[‘Sex’] = [‘M’,  ‘F’,  ‘M’] </a:t>
                      </a:r>
                    </a:p>
                    <a:p>
                      <a:r>
                        <a:rPr lang="en-US" sz="1100" dirty="0"/>
                        <a:t>df[‘</a:t>
                      </a:r>
                      <a:r>
                        <a:rPr lang="en-US" sz="1100" dirty="0" err="1"/>
                        <a:t>name_lower</a:t>
                      </a:r>
                      <a:r>
                        <a:rPr lang="en-US" sz="1100" dirty="0"/>
                        <a:t>’] = df[‘name'].apply(lambda x: ‘ ‘.join(</a:t>
                      </a:r>
                      <a:r>
                        <a:rPr lang="en-US" sz="1100" dirty="0" err="1"/>
                        <a:t>x.lower</a:t>
                      </a:r>
                      <a:r>
                        <a:rPr lang="en-US" sz="1100" dirty="0"/>
                        <a:t>() for x in </a:t>
                      </a:r>
                      <a:r>
                        <a:rPr lang="en-US" sz="1100" dirty="0" err="1"/>
                        <a:t>x.split</a:t>
                      </a:r>
                      <a:r>
                        <a:rPr lang="en-US" sz="1100" dirty="0"/>
                        <a:t>()))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3" action="ppaction://hlinksldjump"/>
                        </a:rPr>
                        <a:t>[1]</a:t>
                      </a:r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col_ls</a:t>
                      </a:r>
                      <a:r>
                        <a:rPr lang="en-US" sz="1100" dirty="0"/>
                        <a:t> = </a:t>
                      </a:r>
                      <a:r>
                        <a:rPr lang="en-US" sz="1100" dirty="0" err="1"/>
                        <a:t>colnames</a:t>
                      </a:r>
                      <a:r>
                        <a:rPr lang="en-US" sz="1100" dirty="0"/>
                        <a:t>(df)</a:t>
                      </a:r>
                    </a:p>
                    <a:p>
                      <a:r>
                        <a:rPr lang="en-US" sz="1100" dirty="0" err="1"/>
                        <a:t>name_ls</a:t>
                      </a:r>
                      <a:r>
                        <a:rPr lang="en-US" sz="1100" dirty="0"/>
                        <a:t> &lt;- </a:t>
                      </a:r>
                      <a:r>
                        <a:rPr lang="en-US" sz="1100" dirty="0" err="1"/>
                        <a:t>lapply</a:t>
                      </a: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df$name</a:t>
                      </a:r>
                      <a:r>
                        <a:rPr lang="en-US" sz="1100" dirty="0"/>
                        <a:t>, unique)</a:t>
                      </a:r>
                    </a:p>
                    <a:p>
                      <a:r>
                        <a:rPr lang="en-US" sz="1100" dirty="0"/>
                        <a:t>df &lt;- subset(df, name==‘Larry’)</a:t>
                      </a:r>
                    </a:p>
                    <a:p>
                      <a:r>
                        <a:rPr lang="en-US" sz="1100" dirty="0" err="1"/>
                        <a:t>df$sex</a:t>
                      </a:r>
                      <a:r>
                        <a:rPr lang="en-US" sz="1100" dirty="0"/>
                        <a:t> &lt;- c(‘M’, ’F’, ‘M’)</a:t>
                      </a:r>
                    </a:p>
                    <a:p>
                      <a:r>
                        <a:rPr lang="en-US" sz="1100" dirty="0" err="1"/>
                        <a:t>df$name_lowers</a:t>
                      </a:r>
                      <a:r>
                        <a:rPr lang="en-US" sz="1100" dirty="0"/>
                        <a:t> &lt;-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sapply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dirty="0" err="1"/>
                        <a:t>df$name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76122"/>
                  </a:ext>
                </a:extLst>
              </a:tr>
              <a:tr h="283411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19416"/>
                  </a:ext>
                </a:extLst>
              </a:tr>
              <a:tr h="1854058">
                <a:tc>
                  <a:txBody>
                    <a:bodyPr/>
                    <a:lstStyle/>
                    <a:p>
                      <a:r>
                        <a:rPr lang="en-US" sz="1100" dirty="0"/>
                        <a:t>Define some calculations as function that can be reused easily.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def </a:t>
                      </a:r>
                      <a:r>
                        <a:rPr lang="en-US" sz="1100" dirty="0" err="1"/>
                        <a:t>func_name</a:t>
                      </a:r>
                      <a:r>
                        <a:rPr lang="en-US" sz="1100" dirty="0"/>
                        <a:t>(arg1, arg2=1):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’’’Usage: </a:t>
                      </a:r>
                      <a:r>
                        <a:rPr lang="en-IN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func_name</a:t>
                      </a:r>
                      <a:r>
                        <a:rPr lang="en-IN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(int, int). Default value of  arg2 is 1.</a:t>
                      </a:r>
                      <a:endParaRPr lang="en-US" sz="11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Result returned as tuple (int, int).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 is multiplied value of arg1 and arg2.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 is squared value of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[0].’’’</a:t>
                      </a:r>
                      <a:r>
                        <a:rPr lang="en-US" sz="11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sz="1100" dirty="0"/>
                        <a:t>calc1 = arg1*arg2</a:t>
                      </a:r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calc2 = calc1*calc1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out = (calc1, calc2)</a:t>
                      </a:r>
                      <a:endParaRPr lang="en-IN" sz="11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out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func_name</a:t>
                      </a:r>
                      <a:r>
                        <a:rPr lang="en-US" sz="1100" dirty="0"/>
                        <a:t> &lt;- function(arg1, arg2=1) {</a:t>
                      </a:r>
                    </a:p>
                    <a:p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#’ Usage: </a:t>
                      </a:r>
                      <a:r>
                        <a:rPr lang="en-IN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func_name</a:t>
                      </a:r>
                      <a:r>
                        <a:rPr lang="en-IN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(int, int). Default value of  arg2 is 1.</a:t>
                      </a:r>
                    </a:p>
                    <a:p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#’ 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 returned as list.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#’  list[1] is multiplied value of arg1 and arg2.  list[2] is squared value of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[0].’’’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/>
                        <a:t>  list(</a:t>
                      </a:r>
                    </a:p>
                    <a:p>
                      <a:r>
                        <a:rPr lang="en-US" sz="1100" dirty="0"/>
                        <a:t>    calc1 &lt;- arg1*arg2</a:t>
                      </a:r>
                    </a:p>
                    <a:p>
                      <a:r>
                        <a:rPr lang="en-US" sz="1100" dirty="0"/>
                        <a:t>    calc2 &lt;- calc1*calc1</a:t>
                      </a:r>
                    </a:p>
                    <a:p>
                      <a:r>
                        <a:rPr lang="en-US" sz="1100" dirty="0"/>
                        <a:t>  )</a:t>
                      </a:r>
                    </a:p>
                    <a:p>
                      <a:r>
                        <a:rPr lang="en-US" sz="11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1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7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D10082-8369-AC43-B523-120F47E8B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6006"/>
              </p:ext>
            </p:extLst>
          </p:nvPr>
        </p:nvGraphicFramePr>
        <p:xfrm>
          <a:off x="-1775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351">
                  <a:extLst>
                    <a:ext uri="{9D8B030D-6E8A-4147-A177-3AD203B41FA5}">
                      <a16:colId xmlns:a16="http://schemas.microsoft.com/office/drawing/2014/main" val="2589631323"/>
                    </a:ext>
                  </a:extLst>
                </a:gridCol>
                <a:gridCol w="5217954">
                  <a:extLst>
                    <a:ext uri="{9D8B030D-6E8A-4147-A177-3AD203B41FA5}">
                      <a16:colId xmlns:a16="http://schemas.microsoft.com/office/drawing/2014/main" val="3083823886"/>
                    </a:ext>
                  </a:extLst>
                </a:gridCol>
                <a:gridCol w="5413696">
                  <a:extLst>
                    <a:ext uri="{9D8B030D-6E8A-4147-A177-3AD203B41FA5}">
                      <a16:colId xmlns:a16="http://schemas.microsoft.com/office/drawing/2014/main" val="25793851"/>
                    </a:ext>
                  </a:extLst>
                </a:gridCol>
              </a:tblGrid>
              <a:tr h="26863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Write </a:t>
                      </a:r>
                      <a:r>
                        <a:rPr lang="en-US" sz="1100" b="1" dirty="0" err="1"/>
                        <a:t>dataframe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to to file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37354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US" sz="1100" dirty="0"/>
                        <a:t>Csv, </a:t>
                      </a:r>
                      <a:r>
                        <a:rPr lang="en-US" sz="1100" dirty="0" err="1"/>
                        <a:t>tsv</a:t>
                      </a:r>
                      <a:r>
                        <a:rPr lang="en-US" sz="1100" dirty="0"/>
                        <a:t>, txt, etc.</a:t>
                      </a:r>
                    </a:p>
                    <a:p>
                      <a:r>
                        <a:rPr lang="en-US" sz="1100" dirty="0"/>
                        <a:t>Excel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df.to_csv</a:t>
                      </a:r>
                      <a:r>
                        <a:rPr lang="en-US" sz="1100" dirty="0"/>
                        <a:t>(‘/path/to/</a:t>
                      </a:r>
                      <a:r>
                        <a:rPr lang="en-US" sz="1100" dirty="0" err="1"/>
                        <a:t>file.csv</a:t>
                      </a:r>
                      <a:r>
                        <a:rPr lang="en-US" sz="1100" dirty="0"/>
                        <a:t>’)</a:t>
                      </a:r>
                    </a:p>
                    <a:p>
                      <a:r>
                        <a:rPr lang="en-US" sz="1100" dirty="0" err="1"/>
                        <a:t>df.to_excel</a:t>
                      </a:r>
                      <a:r>
                        <a:rPr lang="en-US" sz="1100" dirty="0"/>
                        <a:t>(‘/</a:t>
                      </a:r>
                      <a:r>
                        <a:rPr lang="en-US" sz="1100" dirty="0" err="1"/>
                        <a:t>path’to’file.xlsx</a:t>
                      </a:r>
                      <a:r>
                        <a:rPr lang="en-US" sz="1100" dirty="0"/>
                        <a:t>’, </a:t>
                      </a:r>
                      <a:r>
                        <a:rPr lang="en-US" sz="1100" dirty="0" err="1"/>
                        <a:t>sheet_name</a:t>
                      </a:r>
                      <a:r>
                        <a:rPr lang="en-US" sz="1100" dirty="0"/>
                        <a:t>=‘df_1’)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write.csv</a:t>
                      </a:r>
                      <a:r>
                        <a:rPr lang="en-IN" sz="1100" dirty="0"/>
                        <a:t>(df, ‘/path/to/</a:t>
                      </a:r>
                      <a:r>
                        <a:rPr lang="en-IN" sz="1100" dirty="0" err="1"/>
                        <a:t>file.csv</a:t>
                      </a:r>
                      <a:r>
                        <a:rPr lang="en-IN" sz="1100" dirty="0"/>
                        <a:t>’)</a:t>
                      </a:r>
                    </a:p>
                    <a:p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write.xlsx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(df, </a:t>
                      </a:r>
                      <a:r>
                        <a:rPr lang="en-US" sz="1100" dirty="0"/>
                        <a:t>‘/</a:t>
                      </a:r>
                      <a:r>
                        <a:rPr lang="en-US" sz="1100" dirty="0" err="1"/>
                        <a:t>path’to’file.xlsx</a:t>
                      </a:r>
                      <a:r>
                        <a:rPr lang="en-US" sz="1100" dirty="0"/>
                        <a:t>’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sheetName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=‘</a:t>
                      </a:r>
                      <a:r>
                        <a:rPr lang="en-US" sz="1100" dirty="0"/>
                        <a:t>df_1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58102"/>
                  </a:ext>
                </a:extLst>
              </a:tr>
              <a:tr h="268631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Looping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14720"/>
                  </a:ext>
                </a:extLst>
              </a:tr>
              <a:tr h="1311553">
                <a:tc>
                  <a:txBody>
                    <a:bodyPr/>
                    <a:lstStyle/>
                    <a:p>
                      <a:r>
                        <a:rPr lang="en-US" sz="1100" dirty="0"/>
                        <a:t>Loop over a range of data and perform certain operation based on a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in range(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(df)): 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 df['age'].mean()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 df['age'].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&gt;=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print(f”{df['name'].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]}  is {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numpy.round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((df['age'].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),1)}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years older than group mean age.”)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 action="ppaction://hlinksldjump"/>
                        </a:rPr>
                        <a:t>[4]</a:t>
                      </a: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for(</a:t>
                      </a:r>
                      <a:r>
                        <a:rPr lang="en-US" sz="1100" dirty="0" err="1"/>
                        <a:t>i</a:t>
                      </a:r>
                      <a:r>
                        <a:rPr lang="en-US" sz="1100" dirty="0"/>
                        <a:t> in </a:t>
                      </a:r>
                      <a:r>
                        <a:rPr lang="en-US" sz="1100" dirty="0" err="1"/>
                        <a:t>nrow</a:t>
                      </a:r>
                      <a:r>
                        <a:rPr lang="en-US" sz="1100" dirty="0"/>
                        <a:t>(df)) {</a:t>
                      </a:r>
                    </a:p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mean_age</a:t>
                      </a:r>
                      <a:r>
                        <a:rPr lang="en-US" sz="1100" dirty="0"/>
                        <a:t> &lt;- mean(</a:t>
                      </a:r>
                      <a:r>
                        <a:rPr lang="en-US" sz="1100" dirty="0" err="1"/>
                        <a:t>df$age</a:t>
                      </a:r>
                      <a:r>
                        <a:rPr lang="en-US" sz="1100" dirty="0"/>
                        <a:t>)</a:t>
                      </a:r>
                    </a:p>
                    <a:p>
                      <a:r>
                        <a:rPr lang="en-US" sz="1100" dirty="0"/>
                        <a:t> if(</a:t>
                      </a:r>
                      <a:r>
                        <a:rPr lang="en-US" sz="1100" dirty="0" err="1"/>
                        <a:t>df$age</a:t>
                      </a: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i</a:t>
                      </a:r>
                      <a:r>
                        <a:rPr lang="en-US" sz="1100" dirty="0"/>
                        <a:t>] &gt;= </a:t>
                      </a:r>
                      <a:r>
                        <a:rPr lang="en-US" sz="1100" dirty="0" err="1"/>
                        <a:t>mean_age</a:t>
                      </a:r>
                      <a:r>
                        <a:rPr lang="en-US" sz="1100" dirty="0"/>
                        <a:t>) {</a:t>
                      </a:r>
                    </a:p>
                    <a:p>
                      <a:r>
                        <a:rPr lang="en-US" sz="1100" dirty="0"/>
                        <a:t>print(paste0(</a:t>
                      </a:r>
                      <a:r>
                        <a:rPr lang="en-US" sz="1100" dirty="0" err="1"/>
                        <a:t>df$name</a:t>
                      </a: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i</a:t>
                      </a:r>
                      <a:r>
                        <a:rPr lang="en-US" sz="1100" dirty="0"/>
                        <a:t>], ' is ', round(</a:t>
                      </a:r>
                      <a:r>
                        <a:rPr lang="en-US" sz="1100" dirty="0" err="1"/>
                        <a:t>df$age</a:t>
                      </a: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i</a:t>
                      </a:r>
                      <a:r>
                        <a:rPr lang="en-US" sz="1100" dirty="0"/>
                        <a:t>]-</a:t>
                      </a:r>
                      <a:r>
                        <a:rPr lang="en-US" sz="1100" dirty="0" err="1"/>
                        <a:t>mean_age,digits</a:t>
                      </a:r>
                      <a:r>
                        <a:rPr lang="en-US" sz="1100" dirty="0"/>
                        <a:t>=1), ' years older than group mean age.’))</a:t>
                      </a:r>
                    </a:p>
                    <a:p>
                      <a:r>
                        <a:rPr lang="en-US" sz="1100" dirty="0"/>
                        <a:t>    }</a:t>
                      </a:r>
                    </a:p>
                    <a:p>
                      <a:r>
                        <a:rPr lang="en-US" sz="11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72043"/>
                  </a:ext>
                </a:extLst>
              </a:tr>
              <a:tr h="268631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Deleting, copying</a:t>
                      </a:r>
                      <a:r>
                        <a:rPr lang="en-US" sz="1100" dirty="0"/>
                        <a:t> variables/</a:t>
                      </a:r>
                      <a:r>
                        <a:rPr lang="en-US" sz="1100" dirty="0" err="1"/>
                        <a:t>dataframes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43989"/>
                  </a:ext>
                </a:extLst>
              </a:tr>
              <a:tr h="1833014">
                <a:tc>
                  <a:txBody>
                    <a:bodyPr/>
                    <a:lstStyle/>
                    <a:p>
                      <a:r>
                        <a:rPr lang="en-US" sz="1100" dirty="0"/>
                        <a:t>Delete unnecessary variables to avoid ’out of memory errors‘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Copying </a:t>
                      </a:r>
                      <a:r>
                        <a:rPr lang="en-US" sz="1100" dirty="0" err="1"/>
                        <a:t>dataframes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Delete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calculated during looping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del </a:t>
                      </a:r>
                      <a:r>
                        <a:rPr lang="en-US" sz="1100" dirty="0" err="1"/>
                        <a:t>mean_age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 This is one of the most error-prone actions by beginner python programmers!!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 action="ppaction://hlinksldjump"/>
                        </a:rPr>
                        <a:t>[5]</a:t>
                      </a:r>
                      <a:endParaRPr lang="en-US" sz="11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This creates a copy of original df. Any changes to pdf reflects automatically in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df_copy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df_copy</a:t>
                      </a:r>
                      <a:r>
                        <a:rPr lang="en-US" sz="1100" dirty="0"/>
                        <a:t> = df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This creates a duplicate of original df.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df_dup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independent of changes to df.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df_dup</a:t>
                      </a:r>
                      <a:r>
                        <a:rPr lang="en-US" sz="1100" dirty="0"/>
                        <a:t> = </a:t>
                      </a:r>
                      <a:r>
                        <a:rPr lang="en-US" sz="1100" dirty="0" err="1"/>
                        <a:t>df.copy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Delete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calculated during looping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rm(</a:t>
                      </a:r>
                      <a:r>
                        <a:rPr lang="en-US" sz="1100" dirty="0" err="1"/>
                        <a:t>mean_age</a:t>
                      </a:r>
                      <a:r>
                        <a:rPr lang="en-US" sz="1100" dirty="0"/>
                        <a:t>)</a:t>
                      </a:r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 err="1"/>
                        <a:t>df_dup</a:t>
                      </a:r>
                      <a:r>
                        <a:rPr lang="en-US" sz="1100" dirty="0"/>
                        <a:t> &lt;- </a:t>
                      </a:r>
                      <a:r>
                        <a:rPr lang="en-US" sz="1100" dirty="0" err="1"/>
                        <a:t>data.frame</a:t>
                      </a:r>
                      <a:r>
                        <a:rPr lang="en-US" sz="1100" dirty="0"/>
                        <a:t>(df)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22214"/>
                  </a:ext>
                </a:extLst>
              </a:tr>
              <a:tr h="26863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Some common packages, </a:t>
                      </a:r>
                      <a:r>
                        <a:rPr lang="en-US" sz="1100" b="1" dirty="0"/>
                        <a:t>Installing</a:t>
                      </a:r>
                      <a:r>
                        <a:rPr lang="en-US" sz="1100" dirty="0"/>
                        <a:t>, </a:t>
                      </a:r>
                      <a:r>
                        <a:rPr lang="en-US" sz="1100" b="1" dirty="0"/>
                        <a:t>Importing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30566"/>
                  </a:ext>
                </a:extLst>
              </a:tr>
              <a:tr h="1485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Common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 install the packages in the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Import the package within the interactive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numpy</a:t>
                      </a:r>
                      <a:r>
                        <a:rPr lang="en-US" sz="1100" dirty="0"/>
                        <a:t>, pandas, matplotlib, seaborn, bokeh, </a:t>
                      </a:r>
                      <a:r>
                        <a:rPr lang="en-US" sz="1100" dirty="0" err="1"/>
                        <a:t>scikit</a:t>
                      </a:r>
                      <a:r>
                        <a:rPr lang="en-US" sz="1100" dirty="0"/>
                        <a:t>-learn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 On the command line interface (CLI)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pip install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 Importing package inside python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(same as)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Module 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(same as)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PackageName.Module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dplyr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tidyr</a:t>
                      </a:r>
                      <a:r>
                        <a:rPr lang="en-US" sz="1100" dirty="0"/>
                        <a:t>, ggplot2, </a:t>
                      </a:r>
                      <a:r>
                        <a:rPr lang="en-US" sz="1100" dirty="0" err="1"/>
                        <a:t>ggvis</a:t>
                      </a:r>
                      <a:r>
                        <a:rPr lang="en-US" sz="1100" dirty="0"/>
                        <a:t>, shiny</a:t>
                      </a:r>
                    </a:p>
                    <a:p>
                      <a:endParaRPr lang="en-US" sz="1100" dirty="0"/>
                    </a:p>
                    <a:p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install.packages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(”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library(“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89281"/>
                  </a:ext>
                </a:extLst>
              </a:tr>
              <a:tr h="268631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 # </a:t>
                      </a:r>
                      <a:r>
                        <a:rPr lang="en-US" sz="1100" b="1" dirty="0"/>
                        <a:t>Visualize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65376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US" sz="1100" dirty="0"/>
                        <a:t>Unique items count (df)</a:t>
                      </a:r>
                    </a:p>
                    <a:p>
                      <a:r>
                        <a:rPr lang="en-US" sz="1100" dirty="0"/>
                        <a:t>Count of items (col)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df.nunique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plot.bar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(rot = 0)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 action="ppaction://hlinksldjump"/>
                        </a:rPr>
                        <a:t>[2]</a:t>
                      </a: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seaborn.countplot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(x=‘name’, data=df, palette=‘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YlOrBr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 action="ppaction://hlinksldjump"/>
                        </a:rPr>
                        <a:t>[3]</a:t>
                      </a: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No equivalent one line code found</a:t>
                      </a:r>
                    </a:p>
                    <a:p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ggplot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(df,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 =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colname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+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geom_bar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3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048F0-7749-304E-9FB3-79285283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2" y="4236482"/>
            <a:ext cx="3991049" cy="246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A11AC-C830-E149-84AF-7F4C090B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4" y="1828214"/>
            <a:ext cx="2166087" cy="205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E7C9F-B4E8-524E-A8EE-E4BCF60FD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8" y="791246"/>
            <a:ext cx="7165473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AF4C80-B84D-C840-AD89-655F61896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14" y="1246229"/>
            <a:ext cx="4483100" cy="29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77DF3-3BBA-5741-BC38-8CFD8DCFF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98" y="1542021"/>
            <a:ext cx="7884632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0D325-1952-8D4C-8D6B-71203427E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202" y="4052925"/>
            <a:ext cx="51308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D7ED9-6122-AB4E-A1C0-36050BF4D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614" y="4090432"/>
            <a:ext cx="28194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525FB-BD79-DF43-91D2-AD4462E67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04" y="4382532"/>
            <a:ext cx="2819400" cy="2019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52CF62-C465-8F47-9659-C51E5630251C}"/>
              </a:ext>
            </a:extLst>
          </p:cNvPr>
          <p:cNvSpPr/>
          <p:nvPr/>
        </p:nvSpPr>
        <p:spPr>
          <a:xfrm>
            <a:off x="231554" y="746283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08E536-F7E4-7D4A-A74B-819D95E93F94}"/>
              </a:ext>
            </a:extLst>
          </p:cNvPr>
          <p:cNvSpPr/>
          <p:nvPr/>
        </p:nvSpPr>
        <p:spPr>
          <a:xfrm>
            <a:off x="231554" y="407131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98734-5A07-644E-8E9A-C6FBAFE5E840}"/>
              </a:ext>
            </a:extLst>
          </p:cNvPr>
          <p:cNvSpPr/>
          <p:nvPr/>
        </p:nvSpPr>
        <p:spPr>
          <a:xfrm>
            <a:off x="3947190" y="405875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CE3C3A-8D65-FF4C-BD5C-9EB68E22CAB8}"/>
              </a:ext>
            </a:extLst>
          </p:cNvPr>
          <p:cNvSpPr txBox="1"/>
          <p:nvPr/>
        </p:nvSpPr>
        <p:spPr>
          <a:xfrm>
            <a:off x="704704" y="1577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adley Hand" pitchFamily="2" charset="77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4920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055AD3-26C2-3B4A-9DB3-7C1C9C1B582E}"/>
              </a:ext>
            </a:extLst>
          </p:cNvPr>
          <p:cNvSpPr/>
          <p:nvPr/>
        </p:nvSpPr>
        <p:spPr>
          <a:xfrm>
            <a:off x="412308" y="28804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0F923-BC4F-854B-9379-80D984BC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7" y="1797864"/>
            <a:ext cx="2203896" cy="3665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D12686-AA75-DE4E-BCC2-979127F5BBC2}"/>
              </a:ext>
            </a:extLst>
          </p:cNvPr>
          <p:cNvSpPr/>
          <p:nvPr/>
        </p:nvSpPr>
        <p:spPr>
          <a:xfrm>
            <a:off x="412308" y="179786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C58D6-967F-5847-B63F-35F5B9A92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6" y="288040"/>
            <a:ext cx="9613017" cy="13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1014</Words>
  <Application>Microsoft Macintosh PowerPoint</Application>
  <PresentationFormat>Widescreen</PresentationFormat>
  <Paragraphs>155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Lhogeshwaran Purushothaman</dc:creator>
  <cp:lastModifiedBy>Lhogeshwaran Purushothaman</cp:lastModifiedBy>
  <cp:revision>105</cp:revision>
  <dcterms:created xsi:type="dcterms:W3CDTF">2019-09-24T13:12:54Z</dcterms:created>
  <dcterms:modified xsi:type="dcterms:W3CDTF">2019-10-06T07:44:00Z</dcterms:modified>
</cp:coreProperties>
</file>